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316" r:id="rId2"/>
    <p:sldId id="337" r:id="rId3"/>
    <p:sldId id="418" r:id="rId4"/>
    <p:sldId id="419" r:id="rId5"/>
    <p:sldId id="351" r:id="rId6"/>
    <p:sldId id="257" r:id="rId7"/>
    <p:sldId id="363" r:id="rId8"/>
    <p:sldId id="261" r:id="rId9"/>
    <p:sldId id="384" r:id="rId10"/>
    <p:sldId id="392" r:id="rId11"/>
    <p:sldId id="383" r:id="rId12"/>
    <p:sldId id="381" r:id="rId13"/>
    <p:sldId id="354" r:id="rId14"/>
    <p:sldId id="382" r:id="rId15"/>
    <p:sldId id="388" r:id="rId16"/>
    <p:sldId id="366" r:id="rId17"/>
    <p:sldId id="379" r:id="rId18"/>
    <p:sldId id="389" r:id="rId19"/>
    <p:sldId id="420" r:id="rId20"/>
    <p:sldId id="306" r:id="rId21"/>
    <p:sldId id="298" r:id="rId22"/>
    <p:sldId id="416" r:id="rId23"/>
    <p:sldId id="414" r:id="rId24"/>
    <p:sldId id="415" r:id="rId25"/>
    <p:sldId id="401" r:id="rId26"/>
    <p:sldId id="402" r:id="rId27"/>
    <p:sldId id="403" r:id="rId28"/>
    <p:sldId id="399" r:id="rId29"/>
    <p:sldId id="404" r:id="rId30"/>
    <p:sldId id="410" r:id="rId31"/>
    <p:sldId id="411" r:id="rId32"/>
    <p:sldId id="413" r:id="rId33"/>
    <p:sldId id="412" r:id="rId34"/>
    <p:sldId id="409" r:id="rId35"/>
    <p:sldId id="369" r:id="rId36"/>
    <p:sldId id="370" r:id="rId37"/>
    <p:sldId id="371" r:id="rId38"/>
    <p:sldId id="372" r:id="rId39"/>
    <p:sldId id="273" r:id="rId40"/>
    <p:sldId id="274" r:id="rId41"/>
    <p:sldId id="353" r:id="rId42"/>
    <p:sldId id="352" r:id="rId43"/>
    <p:sldId id="405" r:id="rId44"/>
    <p:sldId id="323" r:id="rId45"/>
    <p:sldId id="324" r:id="rId46"/>
    <p:sldId id="325" r:id="rId47"/>
    <p:sldId id="322" r:id="rId48"/>
    <p:sldId id="406" r:id="rId49"/>
    <p:sldId id="407" r:id="rId50"/>
    <p:sldId id="408" r:id="rId51"/>
    <p:sldId id="390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4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535" algn="l" defTabSz="9142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644" algn="l" defTabSz="9142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753" algn="l" defTabSz="9142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857" algn="l" defTabSz="9142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CCFF"/>
    <a:srgbClr val="6699FF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56" autoAdjust="0"/>
    <p:restoredTop sz="94444" autoAdjust="0"/>
  </p:normalViewPr>
  <p:slideViewPr>
    <p:cSldViewPr>
      <p:cViewPr>
        <p:scale>
          <a:sx n="70" d="100"/>
          <a:sy n="70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E63802-5190-4F59-8B36-E20FC5990833}" type="datetimeFigureOut">
              <a:rPr lang="fr-FR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ADFE9A-EFDB-485E-855F-4B78488F1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0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1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23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3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35" algn="l" defTabSz="9142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44" algn="l" defTabSz="9142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53" algn="l" defTabSz="9142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57" algn="l" defTabSz="9142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analysed the effect of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TGF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 cells differentiation based on the expression of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CD62L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CD45RO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Interestingly, we observed that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TGF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-treated T cells </a:t>
            </a:r>
            <a:r>
              <a:rPr lang="en-CA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dominantly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displayed a central memory phenotype (shown here in black bar). While for control conditions, or for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TGF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signaling inhibitor condition, </a:t>
            </a:r>
            <a:r>
              <a:rPr lang="en-CA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majority of T cells expressed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effector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memory phenotype (open bar). An this was true for both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CD4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CD8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 cells.</a:t>
            </a:r>
          </a:p>
          <a:p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These data show that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TGF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promotes central memory differentiation of ex vivo stimulated T cells.</a:t>
            </a:r>
          </a:p>
          <a:p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will not show you this today, but we also found that </a:t>
            </a:r>
            <a:r>
              <a:rPr lang="en-CA" sz="1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TGF</a:t>
            </a:r>
            <a:r>
              <a:rPr lang="en-CA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did not COMPROMISED T cells functionality and proliferation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DFE9A-EFDB-485E-855F-4B78488F17F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DFE9A-EFDB-485E-855F-4B78488F17F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8AFE1E-452C-4D1C-83D7-E8E7694C8E1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0428"/>
            <a:ext cx="77723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2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E658-971D-45BF-AE04-F45BD0B6FE05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F861-9C4A-4272-842F-120A5A42BE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36DE-175B-4834-9AC7-78002AC66BEC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E96D-D1B5-4529-A903-0330288346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0A9D-F799-46D9-A676-828BF21103FC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B491-3DB0-4BFA-AF2C-B139BBB57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4702B-5F7E-40F6-B288-93F9A3EFE6FA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B1A8-2747-4003-B983-BF9FA3D4D5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03"/>
            <a:ext cx="7772399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720"/>
            <a:ext cx="7772399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3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09D1-939C-4DB4-A050-EA901C7F4C77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F93D-ACF2-4589-8C1A-59B95A8F96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600203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8" y="1600203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33BF-84CD-45E2-ACFC-AFEE84EF972B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08F5B-405E-4D2F-9EF8-EF21BA6A0D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5"/>
            <a:ext cx="4040189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08" indent="0">
              <a:buNone/>
              <a:defRPr sz="1900" b="1"/>
            </a:lvl2pPr>
            <a:lvl3pPr marL="914215" indent="0">
              <a:buNone/>
              <a:defRPr sz="1900" b="1"/>
            </a:lvl3pPr>
            <a:lvl4pPr marL="1371323" indent="0">
              <a:buNone/>
              <a:defRPr sz="1700" b="1"/>
            </a:lvl4pPr>
            <a:lvl5pPr marL="1828430" indent="0">
              <a:buNone/>
              <a:defRPr sz="1700" b="1"/>
            </a:lvl5pPr>
            <a:lvl6pPr marL="2285535" indent="0">
              <a:buNone/>
              <a:defRPr sz="1700" b="1"/>
            </a:lvl6pPr>
            <a:lvl7pPr marL="2742644" indent="0">
              <a:buNone/>
              <a:defRPr sz="1700" b="1"/>
            </a:lvl7pPr>
            <a:lvl8pPr marL="3199753" indent="0">
              <a:buNone/>
              <a:defRPr sz="1700" b="1"/>
            </a:lvl8pPr>
            <a:lvl9pPr marL="365685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4"/>
            <a:ext cx="4040189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4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08" indent="0">
              <a:buNone/>
              <a:defRPr sz="1900" b="1"/>
            </a:lvl2pPr>
            <a:lvl3pPr marL="914215" indent="0">
              <a:buNone/>
              <a:defRPr sz="1900" b="1"/>
            </a:lvl3pPr>
            <a:lvl4pPr marL="1371323" indent="0">
              <a:buNone/>
              <a:defRPr sz="1700" b="1"/>
            </a:lvl4pPr>
            <a:lvl5pPr marL="1828430" indent="0">
              <a:buNone/>
              <a:defRPr sz="1700" b="1"/>
            </a:lvl5pPr>
            <a:lvl6pPr marL="2285535" indent="0">
              <a:buNone/>
              <a:defRPr sz="1700" b="1"/>
            </a:lvl6pPr>
            <a:lvl7pPr marL="2742644" indent="0">
              <a:buNone/>
              <a:defRPr sz="1700" b="1"/>
            </a:lvl7pPr>
            <a:lvl8pPr marL="3199753" indent="0">
              <a:buNone/>
              <a:defRPr sz="1700" b="1"/>
            </a:lvl8pPr>
            <a:lvl9pPr marL="365685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4"/>
            <a:ext cx="404177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A6B7-5A1C-4B80-B919-6939DB54A85D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6E4B-AA4C-4C1A-957B-0B1668F144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8A52-58AF-49A2-9A44-5C07C1E71C03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9AAA-B874-46FB-89E2-1A676E4E49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DD74-5840-4500-AAF8-32EE485FD841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BE3D-6545-468C-8F80-4D3943292B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051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5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435102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08" indent="0">
              <a:buNone/>
              <a:defRPr sz="1300"/>
            </a:lvl2pPr>
            <a:lvl3pPr marL="914215" indent="0">
              <a:buNone/>
              <a:defRPr sz="1200"/>
            </a:lvl3pPr>
            <a:lvl4pPr marL="1371323" indent="0">
              <a:buNone/>
              <a:defRPr sz="700"/>
            </a:lvl4pPr>
            <a:lvl5pPr marL="1828430" indent="0">
              <a:buNone/>
              <a:defRPr sz="700"/>
            </a:lvl5pPr>
            <a:lvl6pPr marL="2285535" indent="0">
              <a:buNone/>
              <a:defRPr sz="700"/>
            </a:lvl6pPr>
            <a:lvl7pPr marL="2742644" indent="0">
              <a:buNone/>
              <a:defRPr sz="700"/>
            </a:lvl7pPr>
            <a:lvl8pPr marL="3199753" indent="0">
              <a:buNone/>
              <a:defRPr sz="700"/>
            </a:lvl8pPr>
            <a:lvl9pPr marL="365685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68A2-5546-4494-B233-CCFDA29348DA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E9FD-2996-46AA-AF13-2A344D6DF2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5" y="480060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5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5" indent="0">
              <a:buNone/>
              <a:defRPr sz="2300"/>
            </a:lvl3pPr>
            <a:lvl4pPr marL="1371323" indent="0">
              <a:buNone/>
              <a:defRPr sz="1900"/>
            </a:lvl4pPr>
            <a:lvl5pPr marL="1828430" indent="0">
              <a:buNone/>
              <a:defRPr sz="1900"/>
            </a:lvl5pPr>
            <a:lvl6pPr marL="2285535" indent="0">
              <a:buNone/>
              <a:defRPr sz="1900"/>
            </a:lvl6pPr>
            <a:lvl7pPr marL="2742644" indent="0">
              <a:buNone/>
              <a:defRPr sz="1900"/>
            </a:lvl7pPr>
            <a:lvl8pPr marL="3199753" indent="0">
              <a:buNone/>
              <a:defRPr sz="1900"/>
            </a:lvl8pPr>
            <a:lvl9pPr marL="3656857" indent="0">
              <a:buNone/>
              <a:defRPr sz="19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5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108" indent="0">
              <a:buNone/>
              <a:defRPr sz="1300"/>
            </a:lvl2pPr>
            <a:lvl3pPr marL="914215" indent="0">
              <a:buNone/>
              <a:defRPr sz="1200"/>
            </a:lvl3pPr>
            <a:lvl4pPr marL="1371323" indent="0">
              <a:buNone/>
              <a:defRPr sz="700"/>
            </a:lvl4pPr>
            <a:lvl5pPr marL="1828430" indent="0">
              <a:buNone/>
              <a:defRPr sz="700"/>
            </a:lvl5pPr>
            <a:lvl6pPr marL="2285535" indent="0">
              <a:buNone/>
              <a:defRPr sz="700"/>
            </a:lvl6pPr>
            <a:lvl7pPr marL="2742644" indent="0">
              <a:buNone/>
              <a:defRPr sz="700"/>
            </a:lvl7pPr>
            <a:lvl8pPr marL="3199753" indent="0">
              <a:buNone/>
              <a:defRPr sz="700"/>
            </a:lvl8pPr>
            <a:lvl9pPr marL="365685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18FE-F942-4F9E-AF2C-6D98328A1D51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E453-D100-4310-BEBE-74B920E335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10" y="274637"/>
            <a:ext cx="82296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09" rIns="91421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10" y="1600203"/>
            <a:ext cx="82296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3"/>
            <a:ext cx="2133601" cy="365125"/>
          </a:xfrm>
          <a:prstGeom prst="rect">
            <a:avLst/>
          </a:prstGeom>
        </p:spPr>
        <p:txBody>
          <a:bodyPr vert="horz" lIns="91421" tIns="45709" rIns="91421" bIns="457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1E5AF-7D42-4B82-8841-3EDD9E5A34BC}" type="datetime1">
              <a:rPr lang="fr-FR" smtClean="0"/>
              <a:pPr>
                <a:defRPr/>
              </a:pPr>
              <a:t>20/07/2016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8" y="6356353"/>
            <a:ext cx="2895600" cy="365125"/>
          </a:xfrm>
          <a:prstGeom prst="rect">
            <a:avLst/>
          </a:prstGeom>
        </p:spPr>
        <p:txBody>
          <a:bodyPr vert="horz" lIns="91421" tIns="45709" rIns="91421" bIns="4570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3"/>
            <a:ext cx="2133601" cy="365125"/>
          </a:xfrm>
          <a:prstGeom prst="rect">
            <a:avLst/>
          </a:prstGeom>
        </p:spPr>
        <p:txBody>
          <a:bodyPr vert="horz" lIns="91421" tIns="45709" rIns="91421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4CA78-77CD-4A87-8D18-74A294654C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1" indent="-34283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0" indent="-2856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9" indent="-22855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3" indent="-22855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4" indent="-22855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1" indent="-228557" algn="l" defTabSz="9142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7" indent="-228557" algn="l" defTabSz="9142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5" indent="-228557" algn="l" defTabSz="9142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2" indent="-228557" algn="l" defTabSz="9142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5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3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0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5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4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3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7" algn="l" defTabSz="914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tiff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iff"/><Relationship Id="rId11" Type="http://schemas.openxmlformats.org/officeDocument/2006/relationships/image" Target="../media/image17.png"/><Relationship Id="rId5" Type="http://schemas.openxmlformats.org/officeDocument/2006/relationships/image" Target="../media/image35.tiff"/><Relationship Id="rId10" Type="http://schemas.openxmlformats.org/officeDocument/2006/relationships/image" Target="../media/image40.png"/><Relationship Id="rId4" Type="http://schemas.openxmlformats.org/officeDocument/2006/relationships/image" Target="../media/image34.tiff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1" y="1454919"/>
            <a:ext cx="7772399" cy="1470025"/>
          </a:xfrm>
          <a:prstGeom prst="rect">
            <a:avLst/>
          </a:prstGeom>
        </p:spPr>
        <p:txBody>
          <a:bodyPr lIns="91421" tIns="45709" rIns="91421" bIns="45709">
            <a:normAutofit fontScale="67500" lnSpcReduction="2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CA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TRANSFORMING GROWTH FACTOR-β PROGRAMS CENTRAL-MEMORY DIFFERENTIATION IN EX-VIVO STIMULATED HUMAN T CELLS BY MODULATING </a:t>
            </a:r>
            <a:r>
              <a:rPr lang="en-CA" sz="32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ID3</a:t>
            </a:r>
            <a:r>
              <a:rPr lang="en-CA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EXPRESSION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32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1459706" y="2564904"/>
            <a:ext cx="6224588" cy="7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/>
          <a:lstStyle/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endParaRPr lang="en-US" sz="19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Amina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Dahmani</a:t>
            </a:r>
            <a:endParaRPr lang="en-US" sz="19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endParaRPr lang="en-US" sz="19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Dr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Jean-</a:t>
            </a: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Sébastien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Delisle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lab’s</a:t>
            </a: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endParaRPr lang="en-US" sz="19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Université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de Montréal</a:t>
            </a: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Hôpital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Maisonneuve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-Rosemont Research Center</a:t>
            </a:r>
            <a:endParaRPr lang="en-US" sz="19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endParaRPr lang="en-US" sz="19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r>
              <a:rPr lang="en-CA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5th European Immunology &amp; Innate Immunity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sz="19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576"/>
              </a:spcBef>
              <a:buClr>
                <a:schemeClr val="accent1"/>
              </a:buClr>
              <a:buSzPct val="85000"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July 21</a:t>
            </a:r>
            <a:r>
              <a:rPr lang="en-US" sz="1900" b="1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st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 2016. Berlin, Germany</a:t>
            </a:r>
            <a:endParaRPr lang="en-US" sz="19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1340768"/>
            <a:ext cx="439248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7" y="3140968"/>
            <a:ext cx="439248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20" y="2492902"/>
            <a:ext cx="4176464" cy="23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37"/>
          <p:cNvSpPr txBox="1">
            <a:spLocks/>
          </p:cNvSpPr>
          <p:nvPr/>
        </p:nvSpPr>
        <p:spPr>
          <a:xfrm>
            <a:off x="485551" y="144019"/>
            <a:ext cx="8172907" cy="548680"/>
          </a:xfrm>
          <a:prstGeom prst="rect">
            <a:avLst/>
          </a:prstGeom>
        </p:spPr>
        <p:txBody>
          <a:bodyPr lIns="91421" tIns="45709" rIns="91421" bIns="45709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is the </a:t>
            </a:r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transcriptional signature of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TGF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</a:t>
            </a: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C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induced memory cells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2219" y="6021091"/>
            <a:ext cx="5139571" cy="5762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TGF</a:t>
            </a:r>
            <a:r>
              <a:rPr lang="en-US" dirty="0" smtClean="0">
                <a:solidFill>
                  <a:srgbClr val="000000"/>
                </a:solidFill>
              </a:rPr>
              <a:t>-β exposure is associated with </a:t>
            </a:r>
            <a:r>
              <a:rPr lang="en-US" dirty="0" err="1" smtClean="0">
                <a:solidFill>
                  <a:srgbClr val="000000"/>
                </a:solidFill>
              </a:rPr>
              <a:t>ID3</a:t>
            </a:r>
            <a:r>
              <a:rPr lang="en-US" dirty="0" smtClean="0">
                <a:solidFill>
                  <a:srgbClr val="000000"/>
                </a:solidFill>
              </a:rPr>
              <a:t> up regulation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8" y="980733"/>
            <a:ext cx="584945" cy="32314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CD4</a:t>
            </a:r>
            <a:r>
              <a:rPr lang="fr-FR" sz="1500" baseline="30000" dirty="0" smtClean="0"/>
              <a:t>+</a:t>
            </a:r>
            <a:endParaRPr lang="fr-FR" sz="15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514" y="836714"/>
            <a:ext cx="21602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35" y="2132858"/>
            <a:ext cx="21602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1720" y="1340768"/>
            <a:ext cx="432048" cy="187220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51720" y="3501008"/>
            <a:ext cx="432048" cy="165618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11" y="6290159"/>
            <a:ext cx="1835697" cy="55397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r>
              <a:rPr lang="fr-FR" sz="1500" b="1" dirty="0" err="1" smtClean="0"/>
              <a:t>PRDM1</a:t>
            </a:r>
            <a:r>
              <a:rPr lang="fr-FR" sz="1500" b="1" dirty="0" smtClean="0"/>
              <a:t>: encode for </a:t>
            </a:r>
            <a:r>
              <a:rPr lang="fr-FR" sz="1500" b="1" dirty="0" err="1" smtClean="0"/>
              <a:t>BLIMP1</a:t>
            </a:r>
            <a:endParaRPr lang="fr-FR" sz="1500" b="1" dirty="0"/>
          </a:p>
        </p:txBody>
      </p:sp>
      <p:sp>
        <p:nvSpPr>
          <p:cNvPr id="21" name="Rectangle 20"/>
          <p:cNvSpPr/>
          <p:nvPr/>
        </p:nvSpPr>
        <p:spPr>
          <a:xfrm>
            <a:off x="1187624" y="2132853"/>
            <a:ext cx="432048" cy="100811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6156184" y="4993435"/>
            <a:ext cx="2664288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r>
              <a:rPr lang="fr-FR" sz="1500" dirty="0" smtClean="0"/>
              <a:t>N=4 for </a:t>
            </a:r>
            <a:r>
              <a:rPr lang="fr-FR" sz="1500" dirty="0" err="1" smtClean="0"/>
              <a:t>ID3</a:t>
            </a:r>
            <a:r>
              <a:rPr lang="fr-FR" sz="1500" dirty="0" smtClean="0"/>
              <a:t>, N=3 for </a:t>
            </a:r>
            <a:r>
              <a:rPr lang="fr-FR" sz="1500" dirty="0" err="1" smtClean="0"/>
              <a:t>BLIMP1</a:t>
            </a:r>
            <a:endParaRPr lang="fr-FR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3573016"/>
            <a:ext cx="648073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N=4</a:t>
            </a:r>
            <a:endParaRPr lang="fr-FR" sz="1500" dirty="0"/>
          </a:p>
        </p:txBody>
      </p:sp>
      <p:sp>
        <p:nvSpPr>
          <p:cNvPr id="25" name="Freeform 892"/>
          <p:cNvSpPr>
            <a:spLocks/>
          </p:cNvSpPr>
          <p:nvPr/>
        </p:nvSpPr>
        <p:spPr bwMode="auto">
          <a:xfrm rot="19797455">
            <a:off x="1188635" y="1118442"/>
            <a:ext cx="1088621" cy="453270"/>
          </a:xfrm>
          <a:custGeom>
            <a:avLst/>
            <a:gdLst>
              <a:gd name="T0" fmla="*/ 1130 w 175"/>
              <a:gd name="T1" fmla="*/ 172 h 86"/>
              <a:gd name="T2" fmla="*/ 1999 w 175"/>
              <a:gd name="T3" fmla="*/ 736 h 86"/>
              <a:gd name="T4" fmla="*/ 1855 w 175"/>
              <a:gd name="T5" fmla="*/ 774 h 86"/>
              <a:gd name="T6" fmla="*/ 2195 w 175"/>
              <a:gd name="T7" fmla="*/ 1093 h 86"/>
              <a:gd name="T8" fmla="*/ 2301 w 175"/>
              <a:gd name="T9" fmla="*/ 647 h 86"/>
              <a:gd name="T10" fmla="*/ 2155 w 175"/>
              <a:gd name="T11" fmla="*/ 685 h 86"/>
              <a:gd name="T12" fmla="*/ 1130 w 175"/>
              <a:gd name="T13" fmla="*/ 0 h 86"/>
              <a:gd name="T14" fmla="*/ 0 w 175"/>
              <a:gd name="T15" fmla="*/ 1131 h 86"/>
              <a:gd name="T16" fmla="*/ 172 w 175"/>
              <a:gd name="T17" fmla="*/ 1131 h 86"/>
              <a:gd name="T18" fmla="*/ 1130 w 175"/>
              <a:gd name="T19" fmla="*/ 172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5"/>
              <a:gd name="T31" fmla="*/ 0 h 86"/>
              <a:gd name="T32" fmla="*/ 175 w 175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5" h="86">
                <a:moveTo>
                  <a:pt x="86" y="13"/>
                </a:moveTo>
                <a:cubicBezTo>
                  <a:pt x="114" y="13"/>
                  <a:pt x="140" y="30"/>
                  <a:pt x="152" y="56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51" y="21"/>
                  <a:pt x="120" y="0"/>
                  <a:pt x="86" y="0"/>
                </a:cubicBezTo>
                <a:cubicBezTo>
                  <a:pt x="39" y="0"/>
                  <a:pt x="0" y="39"/>
                  <a:pt x="0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46"/>
                  <a:pt x="46" y="13"/>
                  <a:pt x="86" y="13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 rot="18899499">
            <a:off x="1176545" y="78526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-</a:t>
            </a:r>
            <a:endParaRPr lang="fr-FR" sz="3200" b="1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254274"/>
            <a:ext cx="989459" cy="4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02887" y="3212980"/>
            <a:ext cx="584945" cy="32314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CD8</a:t>
            </a:r>
            <a:r>
              <a:rPr lang="fr-FR" sz="1500" baseline="30000" dirty="0" smtClean="0"/>
              <a:t>+</a:t>
            </a:r>
            <a:endParaRPr lang="fr-FR" sz="1500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619672" y="5445224"/>
            <a:ext cx="2304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5696" y="549748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Memory </a:t>
            </a:r>
            <a:r>
              <a:rPr lang="en-US" sz="1400" b="1" dirty="0" smtClean="0"/>
              <a:t>associated</a:t>
            </a:r>
          </a:p>
          <a:p>
            <a:pPr algn="ctr"/>
            <a:r>
              <a:rPr lang="en-US" sz="1400" b="1" dirty="0" smtClean="0"/>
              <a:t>genes</a:t>
            </a:r>
            <a:endParaRPr lang="en-US" sz="1400" b="1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39552" y="544522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3528" y="5498068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Effector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associatedgenes</a:t>
            </a:r>
            <a:endParaRPr lang="en-US" sz="1400" b="1" dirty="0" smtClean="0"/>
          </a:p>
          <a:p>
            <a:pPr algn="ctr"/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8" grpId="0" animBg="1"/>
      <p:bldP spid="21" grpId="0" animBg="1"/>
      <p:bldP spid="22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9" y="2636915"/>
            <a:ext cx="7704857" cy="1384972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haroni" pitchFamily="2" charset="-79"/>
              </a:rPr>
              <a:t>Does the effect of </a:t>
            </a:r>
            <a:r>
              <a:rPr lang="en-CA" sz="2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haroni" pitchFamily="2" charset="-79"/>
              </a:rPr>
              <a:t>TGF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haroni" pitchFamily="2" charset="-79"/>
              </a:rPr>
              <a:t>-β on memory differentiation depend on </a:t>
            </a:r>
            <a:r>
              <a:rPr lang="en-CA" sz="2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haroni" pitchFamily="2" charset="-79"/>
              </a:rPr>
              <a:t>ID3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haroni" pitchFamily="2" charset="-79"/>
              </a:rPr>
              <a:t> expression</a:t>
            </a:r>
            <a:endParaRPr lang="en-CA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Verdan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482511">
            <a:off x="8097102" y="3292361"/>
            <a:ext cx="576064" cy="861752"/>
          </a:xfrm>
          <a:prstGeom prst="rect">
            <a:avLst/>
          </a:prstGeom>
          <a:noFill/>
        </p:spPr>
        <p:txBody>
          <a:bodyPr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32A6-BDE1-4FD8-81E9-1E1F6E0C470A}" type="slidenum">
              <a:rPr lang="fr-FR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241651" y="4635581"/>
            <a:ext cx="720082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CD8</a:t>
            </a:r>
            <a:r>
              <a:rPr lang="fr-FR" sz="1500" baseline="30000" dirty="0" smtClean="0"/>
              <a:t>+</a:t>
            </a:r>
            <a:endParaRPr lang="fr-FR" sz="1500" baseline="300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254782" y="3254298"/>
            <a:ext cx="693820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CD4</a:t>
            </a:r>
            <a:r>
              <a:rPr lang="fr-FR" sz="1500" baseline="30000" dirty="0" smtClean="0"/>
              <a:t>+</a:t>
            </a:r>
            <a:endParaRPr lang="fr-FR" sz="15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4731453" y="5549753"/>
            <a:ext cx="1064683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CD45RO</a:t>
            </a:r>
            <a:endParaRPr lang="fr-FR" sz="15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222898" y="5020593"/>
            <a:ext cx="792088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CD62L</a:t>
            </a:r>
            <a:endParaRPr lang="fr-FR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22" y="2453411"/>
            <a:ext cx="1331916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siRNA</a:t>
            </a:r>
            <a:r>
              <a:rPr lang="fr-FR" sz="1500" dirty="0" smtClean="0"/>
              <a:t>-CTRL</a:t>
            </a:r>
            <a:endParaRPr lang="fr-FR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2928125" y="2453411"/>
            <a:ext cx="1139820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siRNA</a:t>
            </a:r>
            <a:r>
              <a:rPr lang="fr-FR" sz="1500" dirty="0" smtClean="0"/>
              <a:t>-</a:t>
            </a:r>
            <a:r>
              <a:rPr lang="fr-FR" sz="1500" dirty="0" err="1" smtClean="0"/>
              <a:t>ID3</a:t>
            </a:r>
            <a:endParaRPr lang="fr-F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7773" y="2379191"/>
            <a:ext cx="1331913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siRNA</a:t>
            </a:r>
            <a:r>
              <a:rPr lang="fr-FR" sz="1500" dirty="0" smtClean="0"/>
              <a:t>-CTRL</a:t>
            </a:r>
            <a:endParaRPr lang="fr-FR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2541" y="2381402"/>
            <a:ext cx="1139820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siRNA</a:t>
            </a:r>
            <a:r>
              <a:rPr lang="fr-FR" sz="1500" dirty="0" smtClean="0"/>
              <a:t>-</a:t>
            </a:r>
            <a:r>
              <a:rPr lang="fr-FR" sz="1500" dirty="0" err="1" smtClean="0"/>
              <a:t>ID3</a:t>
            </a:r>
            <a:endParaRPr lang="fr-FR" sz="15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58909" y="5576465"/>
            <a:ext cx="14968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9698" y="5569497"/>
            <a:ext cx="621981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ID3</a:t>
            </a:r>
            <a:endParaRPr lang="fr-FR" sz="15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744" y="2714751"/>
            <a:ext cx="1583632" cy="13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433" y="2708924"/>
            <a:ext cx="1590252" cy="13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744" y="4145018"/>
            <a:ext cx="1583632" cy="13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124" y="4138049"/>
            <a:ext cx="1590252" cy="13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3795" y="2766721"/>
            <a:ext cx="1674995" cy="138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958" y="2744301"/>
            <a:ext cx="1674995" cy="14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93" y="4149081"/>
            <a:ext cx="1674995" cy="14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7167" y="4169404"/>
            <a:ext cx="1681615" cy="13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4748896" y="5569496"/>
            <a:ext cx="17673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9712" y="1628801"/>
            <a:ext cx="1800200" cy="36931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dirty="0" err="1" smtClean="0"/>
              <a:t>ID3</a:t>
            </a:r>
            <a:r>
              <a:rPr lang="fr-FR" dirty="0" smtClean="0"/>
              <a:t> Knock Down</a:t>
            </a:r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5292080" y="1065533"/>
            <a:ext cx="2232248" cy="923307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TGF</a:t>
            </a:r>
            <a:r>
              <a:rPr lang="fr-FR" dirty="0" smtClean="0"/>
              <a:t>-</a:t>
            </a:r>
            <a:r>
              <a:rPr lang="el-GR" dirty="0" smtClean="0"/>
              <a:t>β</a:t>
            </a:r>
            <a:r>
              <a:rPr lang="fr-FR" dirty="0" smtClean="0"/>
              <a:t> on T-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differentiation</a:t>
            </a:r>
            <a:r>
              <a:rPr lang="fr-FR" dirty="0" smtClean="0"/>
              <a:t> in </a:t>
            </a:r>
            <a:r>
              <a:rPr lang="fr-FR" dirty="0" err="1" smtClean="0"/>
              <a:t>ID3</a:t>
            </a:r>
            <a:r>
              <a:rPr lang="fr-FR" dirty="0" smtClean="0"/>
              <a:t> Knock Down</a:t>
            </a:r>
            <a:endParaRPr lang="fr-FR" dirty="0"/>
          </a:p>
        </p:txBody>
      </p:sp>
      <p:sp>
        <p:nvSpPr>
          <p:cNvPr id="29" name="Rounded Rectangle 28"/>
          <p:cNvSpPr/>
          <p:nvPr/>
        </p:nvSpPr>
        <p:spPr>
          <a:xfrm>
            <a:off x="1016610" y="6021394"/>
            <a:ext cx="7110780" cy="5762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TGF</a:t>
            </a:r>
            <a:r>
              <a:rPr lang="en-US" dirty="0" smtClean="0">
                <a:solidFill>
                  <a:srgbClr val="000000"/>
                </a:solidFill>
              </a:rPr>
              <a:t>-β favors central memory differentiation through the induction of </a:t>
            </a:r>
            <a:r>
              <a:rPr lang="en-US" dirty="0" err="1" smtClean="0">
                <a:solidFill>
                  <a:srgbClr val="000000"/>
                </a:solidFill>
              </a:rPr>
              <a:t>ID3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itle 37"/>
          <p:cNvSpPr txBox="1">
            <a:spLocks/>
          </p:cNvSpPr>
          <p:nvPr/>
        </p:nvSpPr>
        <p:spPr>
          <a:xfrm>
            <a:off x="575567" y="144019"/>
            <a:ext cx="7992889" cy="548680"/>
          </a:xfrm>
          <a:prstGeom prst="rect">
            <a:avLst/>
          </a:prstGeom>
        </p:spPr>
        <p:txBody>
          <a:bodyPr lIns="91421" tIns="45709" rIns="91421" bIns="45709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the effect of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TGF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-β on memory differentiation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ID3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-dependent?</a:t>
            </a:r>
          </a:p>
          <a:p>
            <a:pPr algn="ctr" fontAlgn="auto">
              <a:spcAft>
                <a:spcPts val="0"/>
              </a:spcAft>
              <a:defRPr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43616" y="2348879"/>
            <a:ext cx="3168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3694" y="2071885"/>
            <a:ext cx="2016217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b="1" dirty="0" err="1" smtClean="0"/>
              <a:t>aCD3</a:t>
            </a:r>
            <a:r>
              <a:rPr lang="fr-FR" sz="1500" b="1" dirty="0" smtClean="0"/>
              <a:t>/</a:t>
            </a:r>
            <a:r>
              <a:rPr lang="fr-FR" sz="1500" b="1" dirty="0" err="1" smtClean="0"/>
              <a:t>CD28</a:t>
            </a:r>
            <a:r>
              <a:rPr lang="fr-FR" sz="1500" b="1" dirty="0" smtClean="0"/>
              <a:t> + </a:t>
            </a:r>
            <a:r>
              <a:rPr lang="fr-FR" sz="1500" b="1" dirty="0" err="1" smtClean="0"/>
              <a:t>TGF</a:t>
            </a:r>
            <a:r>
              <a:rPr lang="fr-FR" sz="1500" b="1" dirty="0" smtClean="0"/>
              <a:t>-</a:t>
            </a:r>
            <a:r>
              <a:rPr lang="el-GR" sz="1500" b="1" dirty="0" smtClean="0"/>
              <a:t>β</a:t>
            </a:r>
            <a:endParaRPr lang="fr-FR" sz="15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788032" y="2337847"/>
            <a:ext cx="3168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08110" y="2060851"/>
            <a:ext cx="2016217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b="1" dirty="0" err="1" smtClean="0"/>
              <a:t>aCD3</a:t>
            </a:r>
            <a:r>
              <a:rPr lang="fr-FR" sz="1500" b="1" dirty="0" smtClean="0"/>
              <a:t>/</a:t>
            </a:r>
            <a:r>
              <a:rPr lang="fr-FR" sz="1500" b="1" dirty="0" err="1" smtClean="0"/>
              <a:t>CD28</a:t>
            </a:r>
            <a:r>
              <a:rPr lang="fr-FR" sz="1500" b="1" dirty="0" smtClean="0"/>
              <a:t> + </a:t>
            </a:r>
            <a:r>
              <a:rPr lang="fr-FR" sz="1500" b="1" dirty="0" err="1" smtClean="0"/>
              <a:t>TGF</a:t>
            </a:r>
            <a:r>
              <a:rPr lang="fr-FR" sz="1500" b="1" dirty="0" smtClean="0"/>
              <a:t>-</a:t>
            </a:r>
            <a:r>
              <a:rPr lang="el-GR" sz="1500" b="1" dirty="0" smtClean="0"/>
              <a:t>β</a:t>
            </a:r>
            <a:endParaRPr lang="fr-FR" sz="15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48888" y="457009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6" name="TextBox 35"/>
          <p:cNvSpPr txBox="1"/>
          <p:nvPr/>
        </p:nvSpPr>
        <p:spPr>
          <a:xfrm>
            <a:off x="5868144" y="292494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Tcm</a:t>
            </a:r>
            <a:endParaRPr lang="fr-FR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868144" y="350100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Tem</a:t>
            </a:r>
            <a:endParaRPr lang="fr-FR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52320" y="292494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Tcm</a:t>
            </a:r>
            <a:endParaRPr lang="fr-FR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452320" y="350100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Tem</a:t>
            </a:r>
            <a:endParaRPr lang="fr-FR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452320" y="429309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Tcm</a:t>
            </a:r>
            <a:endParaRPr lang="fr-FR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52320" y="486916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Tem</a:t>
            </a:r>
            <a:endParaRPr lang="fr-FR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868144" y="429309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Tcm</a:t>
            </a:r>
            <a:endParaRPr lang="fr-FR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868144" y="486916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Tem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28" grpId="0" animBg="1"/>
      <p:bldP spid="29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9" y="2636917"/>
            <a:ext cx="7704857" cy="3108521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In vivo </a:t>
            </a:r>
            <a:r>
              <a:rPr lang="en-US" sz="2800" b="1" u="sng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model: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Are </a:t>
            </a:r>
            <a:r>
              <a:rPr lang="en-US" sz="2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TGF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-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Verdana"/>
              </a:rPr>
              <a:t>β-treated T cells capable of enhanced proliferation, persistence and reactivity </a:t>
            </a:r>
            <a:r>
              <a:rPr lang="en-US" sz="28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Verdana"/>
              </a:rPr>
              <a:t>in vivo</a:t>
            </a:r>
            <a:endParaRPr lang="en-US" sz="2800" b="1" i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ea typeface="Verdana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ea typeface="Verdan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482511">
            <a:off x="5072766" y="4648114"/>
            <a:ext cx="576064" cy="861752"/>
          </a:xfrm>
          <a:prstGeom prst="rect">
            <a:avLst/>
          </a:prstGeom>
          <a:noFill/>
        </p:spPr>
        <p:txBody>
          <a:bodyPr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32A6-BDE1-4FD8-81E9-1E1F6E0C470A}" type="slidenum">
              <a:rPr lang="fr-FR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764" y="3717032"/>
            <a:ext cx="42367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805806" y="2846441"/>
            <a:ext cx="0" cy="654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312501" y="3030789"/>
            <a:ext cx="648072" cy="29236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err="1" smtClean="0"/>
              <a:t>hCD8</a:t>
            </a:r>
            <a:endParaRPr lang="en-US" sz="1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3235" y="919177"/>
            <a:ext cx="1296143" cy="29236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smtClean="0"/>
              <a:t>Untreated</a:t>
            </a:r>
            <a:endParaRPr lang="en-US" sz="1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58269" y="919177"/>
            <a:ext cx="1295276" cy="29236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err="1" smtClean="0"/>
              <a:t>TGF</a:t>
            </a:r>
            <a:r>
              <a:rPr lang="en-US" sz="1300" b="1" dirty="0" smtClean="0"/>
              <a:t>-</a:t>
            </a:r>
            <a:r>
              <a:rPr lang="el-GR" sz="1300" b="1" dirty="0" smtClean="0"/>
              <a:t>β</a:t>
            </a:r>
            <a:r>
              <a:rPr lang="en-US" sz="1300" b="1" dirty="0" smtClean="0"/>
              <a:t>-treated</a:t>
            </a:r>
            <a:endParaRPr lang="en-US" sz="13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59918" y="1548227"/>
            <a:ext cx="1052500" cy="49242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smtClean="0"/>
              <a:t>Peripheral blood</a:t>
            </a:r>
            <a:endParaRPr lang="en-US" sz="13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2904" y="2886200"/>
            <a:ext cx="792089" cy="29236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smtClean="0"/>
              <a:t>Spleen</a:t>
            </a:r>
            <a:endParaRPr lang="en-US" sz="13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6835" y="2584363"/>
            <a:ext cx="0" cy="850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6835" y="1372194"/>
            <a:ext cx="0" cy="850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5809" y="3501004"/>
            <a:ext cx="9361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7819" y="3512044"/>
            <a:ext cx="648073" cy="29236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err="1"/>
              <a:t>h</a:t>
            </a:r>
            <a:r>
              <a:rPr lang="en-US" sz="1300" b="1" dirty="0" err="1" smtClean="0"/>
              <a:t>CD4</a:t>
            </a:r>
            <a:endParaRPr lang="en-US" sz="1300" b="1" dirty="0"/>
          </a:p>
        </p:txBody>
      </p:sp>
      <p:sp>
        <p:nvSpPr>
          <p:cNvPr id="20" name="Title 37"/>
          <p:cNvSpPr txBox="1">
            <a:spLocks/>
          </p:cNvSpPr>
          <p:nvPr/>
        </p:nvSpPr>
        <p:spPr bwMode="auto">
          <a:xfrm>
            <a:off x="611192" y="144466"/>
            <a:ext cx="7921626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/>
          <a:lstStyle/>
          <a:p>
            <a:pPr algn="ctr"/>
            <a:r>
              <a:rPr lang="en-CA" b="1" dirty="0" err="1" smtClean="0">
                <a:latin typeface="Verdana" pitchFamily="34" charset="0"/>
              </a:rPr>
              <a:t>TGF</a:t>
            </a:r>
            <a:r>
              <a:rPr lang="en-CA" b="1" dirty="0" smtClean="0">
                <a:latin typeface="Verdana" pitchFamily="34" charset="0"/>
              </a:rPr>
              <a:t>-</a:t>
            </a:r>
            <a:r>
              <a:rPr lang="el-GR" b="1" dirty="0">
                <a:latin typeface="Verdana" pitchFamily="34" charset="0"/>
              </a:rPr>
              <a:t>β</a:t>
            </a:r>
            <a:r>
              <a:rPr lang="en-CA" b="1" dirty="0">
                <a:latin typeface="Verdana" pitchFamily="34" charset="0"/>
              </a:rPr>
              <a:t> </a:t>
            </a:r>
            <a:r>
              <a:rPr lang="en-CA" b="1" dirty="0" smtClean="0">
                <a:latin typeface="Verdana" pitchFamily="34" charset="0"/>
              </a:rPr>
              <a:t>treated-T cells show enhanced</a:t>
            </a:r>
          </a:p>
          <a:p>
            <a:pPr algn="ctr"/>
            <a:r>
              <a:rPr lang="en-CA" b="1" dirty="0" smtClean="0">
                <a:latin typeface="Verdana" pitchFamily="34" charset="0"/>
              </a:rPr>
              <a:t>expansion, persistence and </a:t>
            </a:r>
            <a:r>
              <a:rPr lang="en-CA" b="1" dirty="0" err="1" smtClean="0">
                <a:latin typeface="Verdana" pitchFamily="34" charset="0"/>
              </a:rPr>
              <a:t>alloreactivity</a:t>
            </a:r>
            <a:r>
              <a:rPr lang="en-CA" b="1" dirty="0" smtClean="0">
                <a:latin typeface="Verdana" pitchFamily="34" charset="0"/>
              </a:rPr>
              <a:t> </a:t>
            </a:r>
            <a:r>
              <a:rPr lang="en-CA" b="1" i="1" dirty="0" smtClean="0">
                <a:latin typeface="Verdana" pitchFamily="34" charset="0"/>
              </a:rPr>
              <a:t>in vivo</a:t>
            </a:r>
            <a:endParaRPr lang="fr-FR" b="1" i="1" dirty="0">
              <a:latin typeface="Verdana" pitchFamily="34" charset="0"/>
            </a:endParaRPr>
          </a:p>
        </p:txBody>
      </p:sp>
      <p:sp>
        <p:nvSpPr>
          <p:cNvPr id="3074" name="AutoShape 2" descr="Résultats de recherche d'images pour « souris dessin »"/>
          <p:cNvSpPr>
            <a:spLocks noChangeAspect="1" noChangeArrowheads="1"/>
          </p:cNvSpPr>
          <p:nvPr/>
        </p:nvSpPr>
        <p:spPr bwMode="auto">
          <a:xfrm>
            <a:off x="155582" y="-144460"/>
            <a:ext cx="304801" cy="304800"/>
          </a:xfrm>
          <a:prstGeom prst="rect">
            <a:avLst/>
          </a:prstGeom>
          <a:noFill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Résultats de recherche d'images pour « souris dessin »"/>
          <p:cNvSpPr>
            <a:spLocks noChangeAspect="1" noChangeArrowheads="1"/>
          </p:cNvSpPr>
          <p:nvPr/>
        </p:nvSpPr>
        <p:spPr bwMode="auto">
          <a:xfrm>
            <a:off x="155582" y="-144460"/>
            <a:ext cx="304801" cy="304800"/>
          </a:xfrm>
          <a:prstGeom prst="rect">
            <a:avLst/>
          </a:prstGeom>
          <a:noFill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8" name="AutoShape 6" descr="Résultats de recherche d'images pour « souris dessin »"/>
          <p:cNvSpPr>
            <a:spLocks noChangeAspect="1" noChangeArrowheads="1"/>
          </p:cNvSpPr>
          <p:nvPr/>
        </p:nvSpPr>
        <p:spPr bwMode="auto">
          <a:xfrm>
            <a:off x="155582" y="-144460"/>
            <a:ext cx="304801" cy="304800"/>
          </a:xfrm>
          <a:prstGeom prst="rect">
            <a:avLst/>
          </a:prstGeom>
          <a:noFill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0" name="AutoShape 8" descr="data:image/png;base64,iVBORw0KGgoAAAANSUhEUgAAAOMAAADeCAMAAAD4tEcNAAAAflBMVEX///8AAAD39/f09PTo6Oi9vb36+vru7u7j4+Otra3e3t7U1NTx8fG1tbWZmZlFRUXFxcV9fX2Li4tbW1umpqbLy8vS0tI7OztQUFCSkpKfn59ra2shISF1dXUbGxsQEBBmZmYuLi43NzcpKSmFhYVISEhwcHBHR0dXV1cXFxfpawxUAAAPuklEQVR4nO1d6ZKyOhAdVHZBVkEUxWUcff8XvHQCiBgQSEK4Vd/5MVU6gOks3ac7nebn5x9osNBCS092gECXzZXo9jCGZt0e0gfOaWCKbhkbrPTsU7wXYtsQ3UJKrJJzKczBvyWWYxo5zNAKvOxSyemGots5HvIfluGY6sTB0mRvU4h5+1+O5sIuJqPeqV0Ux8XXXaypWsYKSw81fKMve1xs3rCYuz4XzwXKDq+z/hNQ/kV3eP8bKfUxo2Ls8V2c2sQWRoTaqgy+UU2RlP+DdYkWovsxhkvDkXM4jqkuWu/FUm5mrmONM6GRWpAd63b/GHtyi7LVfLQs+Td0PBJoof721cq+EgnO0XWI0zmEXrrOdigVGIRYrX8Vljz1knq2ruvBrk5w9kSCgzoqmabJQ6E9m22TMZM7eOH7GlzJXiHoMSEM5grYjz9cafGHnDfsVJ9j8rWLpq0tv7D8BB0EHOmp8WknBWCGPWp9b26+MrSFjkeTMC9N+N5h3kg6uO/qcHGHRkZfW2miwTx9XqfEH9pLNPx3422hZSj3uVND7qX/SYrcmbEemJfb6tPSH6QZDTSrPzsEFqXLpn30WID6fGkIGQ3MesAD0LCnxK9nIuQKWviyiil5VDqxgAl7Vptfh6CWqdvHAAYsvUr/awcYxHZK2gY0lB+UAIQMKNvHANCMqPqkf5K5nlCvpDsdkuRTA/r/UX2CKXcdGznNSIo0yL8csrQ5AHTfvfywOtQ/DYdH0jG5CdmMfyQDpHXLL4+epyUCUh/lLrdN81BKxHWVgAJPlD6RThBSzb8TtnGwvtY4pQJBp5jaV9AJ0zUf3Zj2uSNh1McNfWDBvBLCc86i6Dko1Ou69oGRjr99msRtboCZPHtEUyqbAfT5+sFSRgLFII9RDPg7n89RDJrNnnxJIs+nZFkL4NQZmwevZPcsteDiWhO6zcap5kqZg5yMDqhWenqX6pgP4/H9q7s8DSMAM1ZFNeBDza8aC8OuQllX3wscU3vpaEXbWva++v8mYLUsWoGjb2ULgIBFtF1bxSdP+8Bstz9msC/E/LW4RrSAg1fEwwD29un4DXxiEbyKgx7LzUiKLcsBG0ZD4danJpqnlPsTFtYxD6u3P6bqWMyYj0MSglLIinmygP4/0Kk6HWmZYzJwhWl4e/PCnhos9/Vxc5Cao3qgjCSMR7XUQjooYjyWKEZfxmmUlHqemmgTzx+9rkKUbuCPIQfGjtivMqiXKk6DBnFDo8MXKZ2EgBBvdQ6+D6jn8yPkhHcu3GIlqsOCiyQgZ/NCbVfRbD8MfQzWzH/1/lUCZL7iUr2gjI0NDYFUUOCYSRgcpR4MDN7lA4ZW872Qci1jw/tbdhbe7adqH6J/++HBOyJW4LmeB/V4LkJkobV3fNz3jwMeV7+UEP8rpcq/QMqLodoP6pqiF3IDezACqYbjruglJXiiIaWjGDBPH4wGEUO7DJyviyPSJ3KGjNdhH1S+Ps6IojRJ6zOtuiIBmjYkIIJCM6eGL27uDkwIlAYP4ZDS+RaW6AOc6uZjH2BtyLtyV5+aCIO2OXPxAFFEaQixLNKB3vGgzw4Cp+Xx/bJRQGHCQWOwts91+U6uzEBLgIh0DLcTm6FC5oMp7/ZZlt09PWQzu0BErvuJ8XAhGQNWDOcMKtAbIpPxV7xHEQAjKS4/dMF3LZaIBMWbyx/npVHfcBC3O3LP7eIkP7Tmv+pbAM7KRNvBBlvC3xvA4OjjzD0xYX/WcZh0L/hez8KYCrlX8Dvl7x2n317fTm20jIH0nAFOg/OuaLGTpMukP+jlbtqkP/iDolJT5metRNArmK1MwyndiIWkvLn0+2n9EYohkMqUaucsKKkvmE4LyJL0N9FPNXDiEhsj4TrZLzVhTeTowP6WKE8HCOQkgY9oQi7ehD6JUw7h1Gn5xhum8T/uk7O4OuwpqPky70nuP9IOVZKe3H8kEHzSxp/ANkeTuzjvcPhrHU2EP/4G/mvFFn4AxeUevorqR5SEIOQ9WVWhxhGD92S1xB7MQMg487m9MDr+gsX5hPpTKAHAWPH1Ijk/vif4drQ8i0IGe640xJvByUVEJzl6BbHwg4uAkCtlPkonfg/vDZXZ8RoClE+Vo6iqYa5UHgHlhaqZpqYSTkTw3Ns13rL0lK2dHapsn8jV2SmCRbjzn1Ue0UfxwbMkcTsLEtZyXGX/M2vr5LII9CgWociidK8pO58jadZLyq961fD5rrfzbllZOO+UUG5JaG756E12yx/t+uWBpWdVs+bGkW3ZmCkucTOe7lt1J1V28Vkxj2IerXAhycPNqQ+UZt2xmEnVDm7u1Q7NEZRyTE6XNLH0oz1MXHhvR3p0iNLDT8gwWhwNZN4EnB/czIR9AZdLjEYlf20hg/jamom5Rqn02QLFO7iVqMmkk12bMmQoaDBG5IyiNd7ZdrxIQgjxcqOUWLEQ6uK8AxVrG5wzBGlx+29L2QRjZS85erHS154uAEO5H/ToBWTj9llksCx9fmlX6JhkPxccUsGHeGFrWIr9OAQ+3sCrPE0kSce+lBySzPuHlpR8Cl77GlbU1cNmSW/kC/7Yn5dChkJv7yDvvWt/qwr9d+199RCAWRzCoKAlPS11mlujIfQo7P/oQTB7r8USct9OgQuHGdScVJ44sPLTcLt767fhvBwxKimPFemOiVZdenGBbExO+oH9bAUNMtwPhhTXr1MKFtfwBuVLh3VIYmRildfDWF/GjcidNdcxRypryIz6ojCdkbWt1D5zZAj8sc5M8rW3N2OzRFy2xHw1ehN+8W2xGaP3bMc3igh7fJelX1bbbXxBggfTPKHr+BiR+cWQUawqmeU5KI0meezUOVlNinCwMsrotCCgyQG4d8bQbJraGQ+GezsZzbO6d55jmnN/CcMi/d3T7Qu0ThKYu2vjH22yW5BrqlxOpSsve0W1O6OwO0Zj0EUWDh1UJ6QLzByYKR3KzeNLh+GhTBOJmdE5i25pRx2+NWXW1p7Z3k5A56rFHXTEo+s+l9lp7IQuCeCLjDQbFztmMlKmGMQdc3U2Mlp0i6ZrQ3RHJyO7uSrTpVGkHbZDp1vqGTMZDTo64XVQGZVuqf8yO0hHx3NyO99h5nWqvRmGcavTBKn4Y7BmmKfDztSyhcMwNKcLPbXSDo9hsEOb5pDTYFxZ5niy4/csoTFNm6OkI5zAtlWGwBOP7WAZsvrp9o9EQWec+CDzzBgdiYHb2t9xmMGZh3ckzIsFyMKPkjWwZj6MaHtpBicCXnhwyCnXBqc8cEXApdKELbIAWhOQZMJDP/zOx0iqQ/KbhmDBL4NrIJZHbuUetJkIuT7wSiX7watA/JEy6OoTvwJFKBlPZA3NH5x4duDpsht9k3S5AYoBR3wrPi2hmj9lnW8KoGr9/P11lNl+F1IGYfs31TQyz+gIwtQUXbHwazMmip7htwscb+Fk5dc0HZ/u2kxYuEcv3nl0ThPegq4d2y9ekfWYuDTR9vVuLr4MLyt/JhWhA8LihBvfCrfFjNmLqvoMb6exLc5aYIHOWfH9jS70S6amxVVo6HNcnvRA6ILroPx2OXKr9HL2v+6hWo9z5HWxM0lwUQIgsG3Hk2SsLbqp1/KMr2pXmruJixJ/ImsNAZql0u/cPyvPMbduCKucwhoDoLbGsvAAXTsG+qc4H4bQth2/n4HP6rVMJTSM2QI82o6gJRzsjLdISHJWmMkhjjocElmzo8PDFkoMbSdCkEqcDzPiMmTlFAkuZ4dhke0HItE7tIvQHrMElXXoemO4zv44zihsiLmf+FVvuPmtt26xttlJLcFEpXV8Jwa5OnqEibTUKSOKnXhoxhJldKeqKfsVN9JxovJVslJXkZQl+j8ubEKYq/NQOBikFuovGTuymKPXVQQWcJ5BpbcSDsEILl6t7whxvXqCsPVnc4wVD0dGMNR22fpOMndt74iVeIZTx1IiOFmFB9/tM6wKEQmrcTPBO5eGAIzkh6eedHG0Eiq87e9AcCwSqrMfPBATsyLMbY+QthGSFiyQwBnUeatDbaF0o3GZ2UwF6BLTN094s5upgAdLJyicl04tsW7j1SMAelrMS7u+QO4290PwO4NyvWTsWz3dgfDI1G4WuLLJxpJJjEIs1DDYpf7fJtqcgXfqdJvpiokKHW2iKPqL917iCHc81npW7e1UOL7evzwMS+cWfTxNOu2tCV+H1IQc11pyeL5J6wcDx9OwN2+SneqPuwsyJDpuxDHVt2rR0YvwWmvY2e4tpnF71m6U1/h5ylpz7KJ25kYAsUNF5KSj3dR/+WSLVNktipb+9dEdy6TcsvVC0DfNWKVho0KSv1OvTKQYzgSGCuYbHP9VUEy925emmUVU5AGbfG1veHVQ8c5pw1dAwZ9kDg4jgfnOOkBj3ZkfEeKeiHRkWFfHVusjw8qYdL7KHWciYXv56HuBbCx/NFyJszVSjqKO0k79MXUve4Ar2R6kSnimkJFAKlMM2Hp1rSPFiSm/ajnoXpr5v5fLxk+LUrRGPspO6F3q92yItUlzLIWbyp96ed0anolZUPX92/f4Oysk3XOgrcbLC0ah5U8panbiBC5ej0Vl3cW7HEjjmsU9F1eXwfyndtkR6RwGrQENF2rey2jN/JWKx9lXC1J7l3GXS43DWlApeunAHEf+1Lqo+XyfQbn3OhSUx1KrgYsY0CHzLNNIwFYetkgX12DjmNwx2er3YyU2xjIpLpkRHDTfXuZrkb6tLvhjFOVbK4RoR+dUr9N9qvnYKLp8mE8s4F6tLwxL+sCtvKyS56eWQ1WhXki5dTdLADQYp3pSgI8XGSyw2yrAAwX7rGZdGhgy7GTEugxk9SbvG121An7wNwcNi3YYayxLAdlQ6pePZVdkyK0DXlsbt6i4M879pm35BBXuqMdxgmKWCwZoh02df4A9L1ieV/1v5UBLlZeMYBmMJIGpiQQpqH0gvW9zGUdJfCgZ9Okbid5LtViM1RjjcnejHq2Bwb1UnQTa6435PSTRgY+0qRasdwEMYNLpi/ctkE2JXuO+fTY6yWnOTlcSm6YPmvKNmy+khgekPBqKxPE3rzuwWX2XIGluPO8kkTmBZlNEGNem+4eW2x/R0GEntOllx83JCZcJ064fxRE0UmtWyGX6SJRWghPZAK4+8lW2R3FvgN0GDQ9rT3YVkf2TzrUolhJiQvAgRXzczwUoizcgBYCRkv+Dx0y6ponjOJZXxPNa4lDqLPesCuw6uJf1ETndt5LRbJY1FzCOnXWJjN3L3T9lXXHh7XyOkzZhfC1tvAwt297pzre462k+uUcN7Ji9x9QT/kbUNrB7j6k5mzy5BpYM6yRQlUPliJDhBGNXOY4tbIbtcsR7VEQ8xhWMJ0KZqYVceAz9PC+YWeTxH/7hH3riP4gMrCJ7OWVlAAAAAElFTkSuQmCC"/>
          <p:cNvSpPr>
            <a:spLocks noChangeAspect="1" noChangeArrowheads="1"/>
          </p:cNvSpPr>
          <p:nvPr/>
        </p:nvSpPr>
        <p:spPr bwMode="auto">
          <a:xfrm>
            <a:off x="155582" y="-144460"/>
            <a:ext cx="304801" cy="304800"/>
          </a:xfrm>
          <a:prstGeom prst="rect">
            <a:avLst/>
          </a:prstGeom>
          <a:noFill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2" name="AutoShape 10" descr="data:image/png;base64,iVBORw0KGgoAAAANSUhEUgAAAOMAAADeCAMAAAD4tEcNAAAAflBMVEX///8AAAD39/f09PTo6Oi9vb36+vru7u7j4+Otra3e3t7U1NTx8fG1tbWZmZlFRUXFxcV9fX2Li4tbW1umpqbLy8vS0tI7OztQUFCSkpKfn59ra2shISF1dXUbGxsQEBBmZmYuLi43NzcpKSmFhYVISEhwcHBHR0dXV1cXFxfpawxUAAAPuklEQVR4nO1d6ZKyOhAdVHZBVkEUxWUcff8XvHQCiBgQSEK4Vd/5MVU6gOks3ac7nebn5x9osNBCS092gECXzZXo9jCGZt0e0gfOaWCKbhkbrPTsU7wXYtsQ3UJKrJJzKczBvyWWYxo5zNAKvOxSyemGots5HvIfluGY6sTB0mRvU4h5+1+O5sIuJqPeqV0Ux8XXXaypWsYKSw81fKMve1xs3rCYuz4XzwXKDq+z/hNQ/kV3eP8bKfUxo2Ls8V2c2sQWRoTaqgy+UU2RlP+DdYkWovsxhkvDkXM4jqkuWu/FUm5mrmONM6GRWpAd63b/GHtyi7LVfLQs+Td0PBJoof721cq+EgnO0XWI0zmEXrrOdigVGIRYrX8Vljz1knq2ruvBrk5w9kSCgzoqmabJQ6E9m22TMZM7eOH7GlzJXiHoMSEM5grYjz9cafGHnDfsVJ9j8rWLpq0tv7D8BB0EHOmp8WknBWCGPWp9b26+MrSFjkeTMC9N+N5h3kg6uO/qcHGHRkZfW2miwTx9XqfEH9pLNPx3422hZSj3uVND7qX/SYrcmbEemJfb6tPSH6QZDTSrPzsEFqXLpn30WID6fGkIGQ3MesAD0LCnxK9nIuQKWviyiil5VDqxgAl7Vptfh6CWqdvHAAYsvUr/awcYxHZK2gY0lB+UAIQMKNvHANCMqPqkf5K5nlCvpDsdkuRTA/r/UX2CKXcdGznNSIo0yL8csrQ5AHTfvfywOtQ/DYdH0jG5CdmMfyQDpHXLL4+epyUCUh/lLrdN81BKxHWVgAJPlD6RThBSzb8TtnGwvtY4pQJBp5jaV9AJ0zUf3Zj2uSNh1McNfWDBvBLCc86i6Dko1Ou69oGRjr99msRtboCZPHtEUyqbAfT5+sFSRgLFII9RDPg7n89RDJrNnnxJIs+nZFkL4NQZmwevZPcsteDiWhO6zcap5kqZg5yMDqhWenqX6pgP4/H9q7s8DSMAM1ZFNeBDza8aC8OuQllX3wscU3vpaEXbWva++v8mYLUsWoGjb2ULgIBFtF1bxSdP+8Bstz9msC/E/LW4RrSAg1fEwwD29un4DXxiEbyKgx7LzUiKLcsBG0ZD4danJpqnlPsTFtYxD6u3P6bqWMyYj0MSglLIinmygP4/0Kk6HWmZYzJwhWl4e/PCnhos9/Vxc5Cao3qgjCSMR7XUQjooYjyWKEZfxmmUlHqemmgTzx+9rkKUbuCPIQfGjtivMqiXKk6DBnFDo8MXKZ2EgBBvdQ6+D6jn8yPkhHcu3GIlqsOCiyQgZ/NCbVfRbD8MfQzWzH/1/lUCZL7iUr2gjI0NDYFUUOCYSRgcpR4MDN7lA4ZW872Qci1jw/tbdhbe7adqH6J/++HBOyJW4LmeB/V4LkJkobV3fNz3jwMeV7+UEP8rpcq/QMqLodoP6pqiF3IDezACqYbjruglJXiiIaWjGDBPH4wGEUO7DJyviyPSJ3KGjNdhH1S+Ps6IojRJ6zOtuiIBmjYkIIJCM6eGL27uDkwIlAYP4ZDS+RaW6AOc6uZjH2BtyLtyV5+aCIO2OXPxAFFEaQixLNKB3vGgzw4Cp+Xx/bJRQGHCQWOwts91+U6uzEBLgIh0DLcTm6FC5oMp7/ZZlt09PWQzu0BErvuJ8XAhGQNWDOcMKtAbIpPxV7xHEQAjKS4/dMF3LZaIBMWbyx/npVHfcBC3O3LP7eIkP7Tmv+pbAM7KRNvBBlvC3xvA4OjjzD0xYX/WcZh0L/hez8KYCrlX8Dvl7x2n317fTm20jIH0nAFOg/OuaLGTpMukP+jlbtqkP/iDolJT5metRNArmK1MwyndiIWkvLn0+2n9EYohkMqUaucsKKkvmE4LyJL0N9FPNXDiEhsj4TrZLzVhTeTowP6WKE8HCOQkgY9oQi7ehD6JUw7h1Gn5xhum8T/uk7O4OuwpqPky70nuP9IOVZKe3H8kEHzSxp/ANkeTuzjvcPhrHU2EP/4G/mvFFn4AxeUevorqR5SEIOQ9WVWhxhGD92S1xB7MQMg487m9MDr+gsX5hPpTKAHAWPH1Ijk/vif4drQ8i0IGe640xJvByUVEJzl6BbHwg4uAkCtlPkonfg/vDZXZ8RoClE+Vo6iqYa5UHgHlhaqZpqYSTkTw3Ns13rL0lK2dHapsn8jV2SmCRbjzn1Ue0UfxwbMkcTsLEtZyXGX/M2vr5LII9CgWociidK8pO58jadZLyq961fD5rrfzbllZOO+UUG5JaG756E12yx/t+uWBpWdVs+bGkW3ZmCkucTOe7lt1J1V28Vkxj2IerXAhycPNqQ+UZt2xmEnVDm7u1Q7NEZRyTE6XNLH0oz1MXHhvR3p0iNLDT8gwWhwNZN4EnB/czIR9AZdLjEYlf20hg/jamom5Rqn02QLFO7iVqMmkk12bMmQoaDBG5IyiNd7ZdrxIQgjxcqOUWLEQ6uK8AxVrG5wzBGlx+29L2QRjZS85erHS154uAEO5H/ToBWTj9llksCx9fmlX6JhkPxccUsGHeGFrWIr9OAQ+3sCrPE0kSce+lBySzPuHlpR8Cl77GlbU1cNmSW/kC/7Yn5dChkJv7yDvvWt/qwr9d+199RCAWRzCoKAlPS11mlujIfQo7P/oQTB7r8USct9OgQuHGdScVJ44sPLTcLt767fhvBwxKimPFemOiVZdenGBbExO+oH9bAUNMtwPhhTXr1MKFtfwBuVLh3VIYmRildfDWF/GjcidNdcxRypryIz6ojCdkbWt1D5zZAj8sc5M8rW3N2OzRFy2xHw1ehN+8W2xGaP3bMc3igh7fJelX1bbbXxBggfTPKHr+BiR+cWQUawqmeU5KI0meezUOVlNinCwMsrotCCgyQG4d8bQbJraGQ+GezsZzbO6d55jmnN/CcMi/d3T7Qu0ThKYu2vjH22yW5BrqlxOpSsve0W1O6OwO0Zj0EUWDh1UJ6QLzByYKR3KzeNLh+GhTBOJmdE5i25pRx2+NWXW1p7Z3k5A56rFHXTEo+s+l9lp7IQuCeCLjDQbFztmMlKmGMQdc3U2Mlp0i6ZrQ3RHJyO7uSrTpVGkHbZDp1vqGTMZDTo64XVQGZVuqf8yO0hHx3NyO99h5nWqvRmGcavTBKn4Y7BmmKfDztSyhcMwNKcLPbXSDo9hsEOb5pDTYFxZ5niy4/csoTFNm6OkI5zAtlWGwBOP7WAZsvrp9o9EQWec+CDzzBgdiYHb2t9xmMGZh3ckzIsFyMKPkjWwZj6MaHtpBicCXnhwyCnXBqc8cEXApdKELbIAWhOQZMJDP/zOx0iqQ/KbhmDBL4NrIJZHbuUetJkIuT7wSiX7watA/JEy6OoTvwJFKBlPZA3NH5x4duDpsht9k3S5AYoBR3wrPi2hmj9lnW8KoGr9/P11lNl+F1IGYfs31TQyz+gIwtQUXbHwazMmip7htwscb+Fk5dc0HZ/u2kxYuEcv3nl0ThPegq4d2y9ekfWYuDTR9vVuLr4MLyt/JhWhA8LihBvfCrfFjNmLqvoMb6exLc5aYIHOWfH9jS70S6amxVVo6HNcnvRA6ILroPx2OXKr9HL2v+6hWo9z5HWxM0lwUQIgsG3Hk2SsLbqp1/KMr2pXmruJixJ/ImsNAZql0u/cPyvPMbduCKucwhoDoLbGsvAAXTsG+qc4H4bQth2/n4HP6rVMJTSM2QI82o6gJRzsjLdISHJWmMkhjjocElmzo8PDFkoMbSdCkEqcDzPiMmTlFAkuZ4dhke0HItE7tIvQHrMElXXoemO4zv44zihsiLmf+FVvuPmtt26xttlJLcFEpXV8Jwa5OnqEibTUKSOKnXhoxhJldKeqKfsVN9JxovJVslJXkZQl+j8ubEKYq/NQOBikFuovGTuymKPXVQQWcJ5BpbcSDsEILl6t7whxvXqCsPVnc4wVD0dGMNR22fpOMndt74iVeIZTx1IiOFmFB9/tM6wKEQmrcTPBO5eGAIzkh6eedHG0Eiq87e9AcCwSqrMfPBATsyLMbY+QthGSFiyQwBnUeatDbaF0o3GZ2UwF6BLTN094s5upgAdLJyicl04tsW7j1SMAelrMS7u+QO4290PwO4NyvWTsWz3dgfDI1G4WuLLJxpJJjEIs1DDYpf7fJtqcgXfqdJvpiokKHW2iKPqL917iCHc81npW7e1UOL7evzwMS+cWfTxNOu2tCV+H1IQc11pyeL5J6wcDx9OwN2+SneqPuwsyJDpuxDHVt2rR0YvwWmvY2e4tpnF71m6U1/h5ylpz7KJ25kYAsUNF5KSj3dR/+WSLVNktipb+9dEdy6TcsvVC0DfNWKVho0KSv1OvTKQYzgSGCuYbHP9VUEy925emmUVU5AGbfG1veHVQ8c5pw1dAwZ9kDg4jgfnOOkBj3ZkfEeKeiHRkWFfHVusjw8qYdL7KHWciYXv56HuBbCx/NFyJszVSjqKO0k79MXUve4Ar2R6kSnimkJFAKlMM2Hp1rSPFiSm/ajnoXpr5v5fLxk+LUrRGPspO6F3q92yItUlzLIWbyp96ed0anolZUPX92/f4Oysk3XOgrcbLC0ah5U8panbiBC5ej0Vl3cW7HEjjmsU9F1eXwfyndtkR6RwGrQENF2rey2jN/JWKx9lXC1J7l3GXS43DWlApeunAHEf+1Lqo+XyfQbn3OhSUx1KrgYsY0CHzLNNIwFYetkgX12DjmNwx2er3YyU2xjIpLpkRHDTfXuZrkb6tLvhjFOVbK4RoR+dUr9N9qvnYKLp8mE8s4F6tLwxL+sCtvKyS56eWQ1WhXki5dTdLADQYp3pSgI8XGSyw2yrAAwX7rGZdGhgy7GTEugxk9SbvG121An7wNwcNi3YYayxLAdlQ6pePZVdkyK0DXlsbt6i4M879pm35BBXuqMdxgmKWCwZoh02df4A9L1ieV/1v5UBLlZeMYBmMJIGpiQQpqH0gvW9zGUdJfCgZ9Okbid5LtViM1RjjcnejHq2Bwb1UnQTa6435PSTRgY+0qRasdwEMYNLpi/ctkE2JXuO+fTY6yWnOTlcSm6YPmvKNmy+khgekPBqKxPE3rzuwWX2XIGluPO8kkTmBZlNEGNem+4eW2x/R0GEntOllx83JCZcJ064fxRE0UmtWyGX6SJRWghPZAK4+8lW2R3FvgN0GDQ9rT3YVkf2TzrUolhJiQvAgRXzczwUoizcgBYCRkv+Dx0y6ponjOJZXxPNa4lDqLPesCuw6uJf1ETndt5LRbJY1FzCOnXWJjN3L3T9lXXHh7XyOkzZhfC1tvAwt297pzre462k+uUcN7Ji9x9QT/kbUNrB7j6k5mzy5BpYM6yRQlUPliJDhBGNXOY4tbIbtcsR7VEQ8xhWMJ0KZqYVceAz9PC+YWeTxH/7hH3riP4gMrCJ7OWVlAAAAAElFTkSuQmCC"/>
          <p:cNvSpPr>
            <a:spLocks noChangeAspect="1" noChangeArrowheads="1"/>
          </p:cNvSpPr>
          <p:nvPr/>
        </p:nvSpPr>
        <p:spPr bwMode="auto">
          <a:xfrm>
            <a:off x="155582" y="-144460"/>
            <a:ext cx="304801" cy="304800"/>
          </a:xfrm>
          <a:prstGeom prst="rect">
            <a:avLst/>
          </a:prstGeom>
          <a:noFill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4" name="AutoShape 12" descr="SOURIS DESSIN -…"/>
          <p:cNvSpPr>
            <a:spLocks noChangeAspect="1" noChangeArrowheads="1"/>
          </p:cNvSpPr>
          <p:nvPr/>
        </p:nvSpPr>
        <p:spPr bwMode="auto">
          <a:xfrm>
            <a:off x="155582" y="-144460"/>
            <a:ext cx="304801" cy="304800"/>
          </a:xfrm>
          <a:prstGeom prst="rect">
            <a:avLst/>
          </a:prstGeom>
          <a:noFill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6" name="AutoShape 14" descr="SOURIS DESSIN -…"/>
          <p:cNvSpPr>
            <a:spLocks noChangeAspect="1" noChangeArrowheads="1"/>
          </p:cNvSpPr>
          <p:nvPr/>
        </p:nvSpPr>
        <p:spPr bwMode="auto">
          <a:xfrm>
            <a:off x="155582" y="-144460"/>
            <a:ext cx="304801" cy="304800"/>
          </a:xfrm>
          <a:prstGeom prst="rect">
            <a:avLst/>
          </a:prstGeom>
          <a:noFill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3" name="Picture 15" descr="C:\Users\AMINA\Desktop\Articles PhD\Présentation 21-12-2015\SOU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3" y="1922948"/>
            <a:ext cx="720079" cy="704219"/>
          </a:xfrm>
          <a:prstGeom prst="rect">
            <a:avLst/>
          </a:prstGeom>
          <a:noFill/>
        </p:spPr>
      </p:pic>
      <p:cxnSp>
        <p:nvCxnSpPr>
          <p:cNvPr id="64" name="Straight Arrow Connector 63"/>
          <p:cNvCxnSpPr/>
          <p:nvPr/>
        </p:nvCxnSpPr>
        <p:spPr>
          <a:xfrm>
            <a:off x="6300192" y="190146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156184" y="2304476"/>
            <a:ext cx="216025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0</a:t>
            </a:r>
            <a:endParaRPr lang="fr-FR" sz="1500" dirty="0"/>
          </a:p>
        </p:txBody>
      </p:sp>
      <p:sp>
        <p:nvSpPr>
          <p:cNvPr id="66" name="TextBox 65"/>
          <p:cNvSpPr txBox="1"/>
          <p:nvPr/>
        </p:nvSpPr>
        <p:spPr>
          <a:xfrm>
            <a:off x="6300200" y="1543165"/>
            <a:ext cx="2088224" cy="35392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just"/>
            <a:r>
              <a:rPr lang="fr-FR" sz="1700" dirty="0" smtClean="0"/>
              <a:t>CTRL or </a:t>
            </a:r>
            <a:r>
              <a:rPr lang="fr-FR" sz="1700" dirty="0" err="1" smtClean="0"/>
              <a:t>TGF</a:t>
            </a:r>
            <a:r>
              <a:rPr lang="fr-FR" sz="1700" dirty="0" smtClean="0"/>
              <a:t>-</a:t>
            </a:r>
            <a:r>
              <a:rPr lang="el-GR" sz="1700" dirty="0" smtClean="0"/>
              <a:t>β</a:t>
            </a:r>
            <a:r>
              <a:rPr lang="fr-FR" sz="1700" dirty="0" smtClean="0"/>
              <a:t>-T </a:t>
            </a:r>
            <a:r>
              <a:rPr lang="fr-FR" sz="1700" dirty="0" err="1" smtClean="0"/>
              <a:t>cells</a:t>
            </a:r>
            <a:endParaRPr lang="fr-FR" sz="1700" dirty="0"/>
          </a:p>
        </p:txBody>
      </p:sp>
      <p:sp>
        <p:nvSpPr>
          <p:cNvPr id="67" name="TextBox 66"/>
          <p:cNvSpPr txBox="1"/>
          <p:nvPr/>
        </p:nvSpPr>
        <p:spPr>
          <a:xfrm>
            <a:off x="6516226" y="2304476"/>
            <a:ext cx="216025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7</a:t>
            </a:r>
            <a:endParaRPr lang="fr-FR" sz="1500" dirty="0"/>
          </a:p>
        </p:txBody>
      </p:sp>
      <p:sp>
        <p:nvSpPr>
          <p:cNvPr id="68" name="TextBox 67"/>
          <p:cNvSpPr txBox="1"/>
          <p:nvPr/>
        </p:nvSpPr>
        <p:spPr>
          <a:xfrm>
            <a:off x="6804257" y="2304477"/>
            <a:ext cx="432048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14</a:t>
            </a:r>
            <a:endParaRPr lang="fr-FR" sz="1500" dirty="0"/>
          </a:p>
        </p:txBody>
      </p:sp>
      <p:sp>
        <p:nvSpPr>
          <p:cNvPr id="69" name="TextBox 68"/>
          <p:cNvSpPr txBox="1"/>
          <p:nvPr/>
        </p:nvSpPr>
        <p:spPr>
          <a:xfrm>
            <a:off x="7236301" y="2304477"/>
            <a:ext cx="432048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21</a:t>
            </a:r>
            <a:endParaRPr lang="fr-FR" sz="1500" dirty="0"/>
          </a:p>
        </p:txBody>
      </p:sp>
      <p:sp>
        <p:nvSpPr>
          <p:cNvPr id="70" name="TextBox 69"/>
          <p:cNvSpPr txBox="1"/>
          <p:nvPr/>
        </p:nvSpPr>
        <p:spPr>
          <a:xfrm>
            <a:off x="7668349" y="2313764"/>
            <a:ext cx="432048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28</a:t>
            </a:r>
            <a:endParaRPr lang="fr-FR" sz="1500" dirty="0"/>
          </a:p>
        </p:txBody>
      </p:sp>
      <p:sp>
        <p:nvSpPr>
          <p:cNvPr id="71" name="TextBox 70"/>
          <p:cNvSpPr txBox="1"/>
          <p:nvPr/>
        </p:nvSpPr>
        <p:spPr>
          <a:xfrm>
            <a:off x="4644019" y="2590766"/>
            <a:ext cx="720079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NSG</a:t>
            </a:r>
            <a:endParaRPr lang="fr-FR" sz="1500" dirty="0"/>
          </a:p>
        </p:txBody>
      </p:sp>
      <p:sp>
        <p:nvSpPr>
          <p:cNvPr id="72" name="TextBox 71"/>
          <p:cNvSpPr txBox="1"/>
          <p:nvPr/>
        </p:nvSpPr>
        <p:spPr>
          <a:xfrm>
            <a:off x="8028394" y="2138973"/>
            <a:ext cx="1008111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err="1" smtClean="0"/>
              <a:t>Analysis</a:t>
            </a:r>
            <a:endParaRPr lang="fr-FR" sz="1500" dirty="0"/>
          </a:p>
        </p:txBody>
      </p:sp>
      <p:sp>
        <p:nvSpPr>
          <p:cNvPr id="73" name="TextBox 72"/>
          <p:cNvSpPr txBox="1"/>
          <p:nvPr/>
        </p:nvSpPr>
        <p:spPr>
          <a:xfrm>
            <a:off x="5292084" y="2282992"/>
            <a:ext cx="576064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Day</a:t>
            </a:r>
            <a:endParaRPr lang="fr-FR" sz="15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508111" y="2261498"/>
            <a:ext cx="25922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24130" y="2282992"/>
            <a:ext cx="432048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-1</a:t>
            </a:r>
            <a:endParaRPr lang="fr-FR" sz="1500" dirty="0"/>
          </a:p>
        </p:txBody>
      </p:sp>
      <p:sp>
        <p:nvSpPr>
          <p:cNvPr id="76" name="TextBox 75"/>
          <p:cNvSpPr txBox="1"/>
          <p:nvPr/>
        </p:nvSpPr>
        <p:spPr>
          <a:xfrm>
            <a:off x="5364087" y="1181385"/>
            <a:ext cx="936105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dirty="0" smtClean="0"/>
              <a:t>2.25 Gy</a:t>
            </a:r>
            <a:endParaRPr lang="fr-FR" sz="1500" dirty="0"/>
          </a:p>
        </p:txBody>
      </p:sp>
      <p:sp>
        <p:nvSpPr>
          <p:cNvPr id="77" name="Lightning Bolt 76"/>
          <p:cNvSpPr/>
          <p:nvPr/>
        </p:nvSpPr>
        <p:spPr>
          <a:xfrm>
            <a:off x="5652122" y="1541422"/>
            <a:ext cx="288032" cy="648072"/>
          </a:xfrm>
          <a:prstGeom prst="lightningBol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6732245" y="2704586"/>
            <a:ext cx="611560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300" dirty="0" smtClean="0">
                <a:latin typeface="Verdana" pitchFamily="34" charset="0"/>
              </a:rPr>
              <a:t>N=8</a:t>
            </a:r>
            <a:endParaRPr lang="fr-FR" sz="1300" dirty="0">
              <a:latin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18" y="3861048"/>
            <a:ext cx="39814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532" y="1268760"/>
            <a:ext cx="1516228" cy="10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5434" y="1268760"/>
            <a:ext cx="1516228" cy="10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532" y="2348879"/>
            <a:ext cx="1516228" cy="10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5433" y="2348879"/>
            <a:ext cx="1520503" cy="10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5076056" y="3337247"/>
            <a:ext cx="373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latin typeface="Verdana" pitchFamily="34" charset="0"/>
              </a:rPr>
              <a:t>TGF</a:t>
            </a:r>
            <a:r>
              <a:rPr lang="en-US" sz="1400" b="1" dirty="0" smtClean="0">
                <a:latin typeface="Verdana" pitchFamily="34" charset="0"/>
              </a:rPr>
              <a:t>-β treated-T cells induce </a:t>
            </a:r>
            <a:r>
              <a:rPr lang="en-US" sz="1400" b="1" dirty="0" err="1" smtClean="0">
                <a:latin typeface="Verdana" pitchFamily="34" charset="0"/>
              </a:rPr>
              <a:t>GVHD</a:t>
            </a:r>
            <a:r>
              <a:rPr lang="en-US" sz="1400" b="1" dirty="0" smtClean="0">
                <a:latin typeface="Verdana" pitchFamily="34" charset="0"/>
              </a:rPr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9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9" y="2636913"/>
            <a:ext cx="7704857" cy="2677634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u="sng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Clinical pertinence: </a:t>
            </a:r>
            <a:endParaRPr lang="en-CA" sz="2800" b="1" u="sng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CAN  adoptive immunotherapy benefit from </a:t>
            </a:r>
            <a:r>
              <a:rPr lang="en-CA" sz="28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tgf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-</a:t>
            </a:r>
            <a:r>
              <a:rPr lang="el-GR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Aharoni" pitchFamily="2" charset="-79"/>
              </a:rPr>
              <a:t>β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ea typeface="Verdana"/>
                <a:cs typeface="Aharoni" pitchFamily="2" charset="-79"/>
              </a:rPr>
              <a:t> MODULATION in a “clinical-like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ea typeface="Verdana"/>
                <a:cs typeface="Aharoni" pitchFamily="2" charset="-79"/>
              </a:rPr>
              <a:t>” protocol </a:t>
            </a:r>
            <a:endParaRPr lang="en-CA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ea typeface="Verdana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ea typeface="Verdan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482511">
            <a:off x="6015453" y="4144060"/>
            <a:ext cx="576064" cy="861752"/>
          </a:xfrm>
          <a:prstGeom prst="rect">
            <a:avLst/>
          </a:prstGeom>
          <a:noFill/>
        </p:spPr>
        <p:txBody>
          <a:bodyPr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32A6-BDE1-4FD8-81E9-1E1F6E0C470A}" type="slidenum">
              <a:rPr lang="fr-FR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8"/>
          <p:cNvGrpSpPr>
            <a:grpSpLocks/>
          </p:cNvGrpSpPr>
          <p:nvPr/>
        </p:nvGrpSpPr>
        <p:grpSpPr bwMode="auto">
          <a:xfrm>
            <a:off x="616653" y="1969678"/>
            <a:ext cx="138926" cy="949710"/>
            <a:chOff x="387" y="2077"/>
            <a:chExt cx="182" cy="1800"/>
          </a:xfrm>
        </p:grpSpPr>
        <p:sp>
          <p:nvSpPr>
            <p:cNvPr id="21669" name="Freeform 488"/>
            <p:cNvSpPr>
              <a:spLocks/>
            </p:cNvSpPr>
            <p:nvPr/>
          </p:nvSpPr>
          <p:spPr bwMode="auto">
            <a:xfrm>
              <a:off x="387" y="2181"/>
              <a:ext cx="182" cy="1600"/>
            </a:xfrm>
            <a:custGeom>
              <a:avLst/>
              <a:gdLst>
                <a:gd name="T0" fmla="*/ 558 w 73"/>
                <a:gd name="T1" fmla="*/ 0 h 600"/>
                <a:gd name="T2" fmla="*/ 0 w 73"/>
                <a:gd name="T3" fmla="*/ 77 h 600"/>
                <a:gd name="T4" fmla="*/ 0 w 73"/>
                <a:gd name="T5" fmla="*/ 704 h 600"/>
                <a:gd name="T6" fmla="*/ 0 w 73"/>
                <a:gd name="T7" fmla="*/ 704 h 600"/>
                <a:gd name="T8" fmla="*/ 30 w 73"/>
                <a:gd name="T9" fmla="*/ 717 h 600"/>
                <a:gd name="T10" fmla="*/ 30 w 73"/>
                <a:gd name="T11" fmla="*/ 10888 h 600"/>
                <a:gd name="T12" fmla="*/ 558 w 73"/>
                <a:gd name="T13" fmla="*/ 11379 h 600"/>
                <a:gd name="T14" fmla="*/ 1099 w 73"/>
                <a:gd name="T15" fmla="*/ 10888 h 600"/>
                <a:gd name="T16" fmla="*/ 1099 w 73"/>
                <a:gd name="T17" fmla="*/ 717 h 600"/>
                <a:gd name="T18" fmla="*/ 1132 w 73"/>
                <a:gd name="T19" fmla="*/ 704 h 600"/>
                <a:gd name="T20" fmla="*/ 1132 w 73"/>
                <a:gd name="T21" fmla="*/ 77 h 600"/>
                <a:gd name="T22" fmla="*/ 558 w 73"/>
                <a:gd name="T23" fmla="*/ 0 h 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600"/>
                <a:gd name="T38" fmla="*/ 73 w 73"/>
                <a:gd name="T39" fmla="*/ 600 h 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600">
                  <a:moveTo>
                    <a:pt x="36" y="0"/>
                  </a:moveTo>
                  <a:cubicBezTo>
                    <a:pt x="16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2" y="38"/>
                  </a:cubicBezTo>
                  <a:cubicBezTo>
                    <a:pt x="2" y="574"/>
                    <a:pt x="2" y="574"/>
                    <a:pt x="2" y="574"/>
                  </a:cubicBezTo>
                  <a:cubicBezTo>
                    <a:pt x="2" y="593"/>
                    <a:pt x="17" y="600"/>
                    <a:pt x="36" y="600"/>
                  </a:cubicBezTo>
                  <a:cubicBezTo>
                    <a:pt x="55" y="600"/>
                    <a:pt x="71" y="593"/>
                    <a:pt x="71" y="574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2" y="37"/>
                    <a:pt x="73" y="37"/>
                    <a:pt x="73" y="37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lose/>
                </a:path>
              </a:pathLst>
            </a:cu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0" name="Freeform 489"/>
            <p:cNvSpPr>
              <a:spLocks/>
            </p:cNvSpPr>
            <p:nvPr/>
          </p:nvSpPr>
          <p:spPr bwMode="auto">
            <a:xfrm>
              <a:off x="392" y="2253"/>
              <a:ext cx="172" cy="1528"/>
            </a:xfrm>
            <a:custGeom>
              <a:avLst/>
              <a:gdLst>
                <a:gd name="T0" fmla="*/ 0 w 69"/>
                <a:gd name="T1" fmla="*/ 0 h 573"/>
                <a:gd name="T2" fmla="*/ 0 w 69"/>
                <a:gd name="T3" fmla="*/ 10376 h 573"/>
                <a:gd name="T4" fmla="*/ 528 w 69"/>
                <a:gd name="T5" fmla="*/ 10867 h 573"/>
                <a:gd name="T6" fmla="*/ 1069 w 69"/>
                <a:gd name="T7" fmla="*/ 10376 h 573"/>
                <a:gd name="T8" fmla="*/ 1069 w 69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73"/>
                <a:gd name="T17" fmla="*/ 69 w 69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73">
                  <a:moveTo>
                    <a:pt x="0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0" y="566"/>
                    <a:pt x="15" y="573"/>
                    <a:pt x="34" y="573"/>
                  </a:cubicBezTo>
                  <a:cubicBezTo>
                    <a:pt x="53" y="573"/>
                    <a:pt x="69" y="566"/>
                    <a:pt x="69" y="547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E2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1" name="Freeform 490"/>
            <p:cNvSpPr>
              <a:spLocks/>
            </p:cNvSpPr>
            <p:nvPr/>
          </p:nvSpPr>
          <p:spPr bwMode="auto">
            <a:xfrm>
              <a:off x="392" y="2829"/>
              <a:ext cx="172" cy="952"/>
            </a:xfrm>
            <a:custGeom>
              <a:avLst/>
              <a:gdLst>
                <a:gd name="T0" fmla="*/ 528 w 69"/>
                <a:gd name="T1" fmla="*/ 6771 h 357"/>
                <a:gd name="T2" fmla="*/ 1069 w 69"/>
                <a:gd name="T3" fmla="*/ 6280 h 357"/>
                <a:gd name="T4" fmla="*/ 1069 w 69"/>
                <a:gd name="T5" fmla="*/ 21 h 357"/>
                <a:gd name="T6" fmla="*/ 528 w 69"/>
                <a:gd name="T7" fmla="*/ 56 h 357"/>
                <a:gd name="T8" fmla="*/ 0 w 69"/>
                <a:gd name="T9" fmla="*/ 0 h 357"/>
                <a:gd name="T10" fmla="*/ 0 w 69"/>
                <a:gd name="T11" fmla="*/ 6280 h 357"/>
                <a:gd name="T12" fmla="*/ 528 w 69"/>
                <a:gd name="T13" fmla="*/ 6771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357"/>
                <a:gd name="T23" fmla="*/ 69 w 6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357">
                  <a:moveTo>
                    <a:pt x="34" y="357"/>
                  </a:moveTo>
                  <a:cubicBezTo>
                    <a:pt x="53" y="357"/>
                    <a:pt x="69" y="350"/>
                    <a:pt x="69" y="33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50"/>
                    <a:pt x="15" y="357"/>
                    <a:pt x="34" y="357"/>
                  </a:cubicBezTo>
                  <a:close/>
                </a:path>
              </a:pathLst>
            </a:custGeom>
            <a:solidFill>
              <a:srgbClr val="F4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2" name="Freeform 491"/>
            <p:cNvSpPr>
              <a:spLocks/>
            </p:cNvSpPr>
            <p:nvPr/>
          </p:nvSpPr>
          <p:spPr bwMode="auto">
            <a:xfrm>
              <a:off x="414" y="2835"/>
              <a:ext cx="125" cy="914"/>
            </a:xfrm>
            <a:custGeom>
              <a:avLst/>
              <a:gdLst>
                <a:gd name="T0" fmla="*/ 395 w 50"/>
                <a:gd name="T1" fmla="*/ 21 h 343"/>
                <a:gd name="T2" fmla="*/ 0 w 50"/>
                <a:gd name="T3" fmla="*/ 0 h 343"/>
                <a:gd name="T4" fmla="*/ 0 w 50"/>
                <a:gd name="T5" fmla="*/ 6171 h 343"/>
                <a:gd name="T6" fmla="*/ 395 w 50"/>
                <a:gd name="T7" fmla="*/ 6491 h 343"/>
                <a:gd name="T8" fmla="*/ 783 w 50"/>
                <a:gd name="T9" fmla="*/ 6171 h 343"/>
                <a:gd name="T10" fmla="*/ 783 w 50"/>
                <a:gd name="T11" fmla="*/ 0 h 343"/>
                <a:gd name="T12" fmla="*/ 395 w 50"/>
                <a:gd name="T13" fmla="*/ 21 h 3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343"/>
                <a:gd name="T23" fmla="*/ 50 w 50"/>
                <a:gd name="T24" fmla="*/ 343 h 3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343">
                  <a:moveTo>
                    <a:pt x="25" y="1"/>
                  </a:moveTo>
                  <a:cubicBezTo>
                    <a:pt x="15" y="1"/>
                    <a:pt x="7" y="1"/>
                    <a:pt x="0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40"/>
                    <a:pt x="12" y="343"/>
                    <a:pt x="25" y="343"/>
                  </a:cubicBezTo>
                  <a:cubicBezTo>
                    <a:pt x="39" y="343"/>
                    <a:pt x="50" y="340"/>
                    <a:pt x="50" y="3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B003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3" name="Freeform 492"/>
            <p:cNvSpPr>
              <a:spLocks/>
            </p:cNvSpPr>
            <p:nvPr/>
          </p:nvSpPr>
          <p:spPr bwMode="auto">
            <a:xfrm>
              <a:off x="414" y="2272"/>
              <a:ext cx="125" cy="565"/>
            </a:xfrm>
            <a:custGeom>
              <a:avLst/>
              <a:gdLst>
                <a:gd name="T0" fmla="*/ 0 w 50"/>
                <a:gd name="T1" fmla="*/ 0 h 212"/>
                <a:gd name="T2" fmla="*/ 0 w 50"/>
                <a:gd name="T3" fmla="*/ 3992 h 212"/>
                <a:gd name="T4" fmla="*/ 395 w 50"/>
                <a:gd name="T5" fmla="*/ 4014 h 212"/>
                <a:gd name="T6" fmla="*/ 783 w 50"/>
                <a:gd name="T7" fmla="*/ 3992 h 212"/>
                <a:gd name="T8" fmla="*/ 783 w 50"/>
                <a:gd name="T9" fmla="*/ 0 h 212"/>
                <a:gd name="T10" fmla="*/ 0 w 50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12"/>
                <a:gd name="T20" fmla="*/ 50 w 50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12">
                  <a:moveTo>
                    <a:pt x="0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7" y="212"/>
                    <a:pt x="15" y="212"/>
                    <a:pt x="25" y="212"/>
                  </a:cubicBezTo>
                  <a:cubicBezTo>
                    <a:pt x="35" y="212"/>
                    <a:pt x="44" y="212"/>
                    <a:pt x="50" y="21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B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4" name="Freeform 493"/>
            <p:cNvSpPr>
              <a:spLocks/>
            </p:cNvSpPr>
            <p:nvPr/>
          </p:nvSpPr>
          <p:spPr bwMode="auto">
            <a:xfrm>
              <a:off x="392" y="2821"/>
              <a:ext cx="172" cy="16"/>
            </a:xfrm>
            <a:custGeom>
              <a:avLst/>
              <a:gdLst>
                <a:gd name="T0" fmla="*/ 0 w 69"/>
                <a:gd name="T1" fmla="*/ 56 h 6"/>
                <a:gd name="T2" fmla="*/ 528 w 69"/>
                <a:gd name="T3" fmla="*/ 115 h 6"/>
                <a:gd name="T4" fmla="*/ 1069 w 69"/>
                <a:gd name="T5" fmla="*/ 56 h 6"/>
                <a:gd name="T6" fmla="*/ 1069 w 69"/>
                <a:gd name="T7" fmla="*/ 56 h 6"/>
                <a:gd name="T8" fmla="*/ 528 w 69"/>
                <a:gd name="T9" fmla="*/ 0 h 6"/>
                <a:gd name="T10" fmla="*/ 0 w 69"/>
                <a:gd name="T11" fmla="*/ 5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6"/>
                <a:gd name="T20" fmla="*/ 69 w 6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6">
                  <a:moveTo>
                    <a:pt x="0" y="3"/>
                  </a:moveTo>
                  <a:cubicBezTo>
                    <a:pt x="0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ADB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5" name="Freeform 494"/>
            <p:cNvSpPr>
              <a:spLocks/>
            </p:cNvSpPr>
            <p:nvPr/>
          </p:nvSpPr>
          <p:spPr bwMode="auto">
            <a:xfrm>
              <a:off x="477" y="2835"/>
              <a:ext cx="62" cy="914"/>
            </a:xfrm>
            <a:custGeom>
              <a:avLst/>
              <a:gdLst>
                <a:gd name="T0" fmla="*/ 320 w 25"/>
                <a:gd name="T1" fmla="*/ 21 h 343"/>
                <a:gd name="T2" fmla="*/ 320 w 25"/>
                <a:gd name="T3" fmla="*/ 6113 h 343"/>
                <a:gd name="T4" fmla="*/ 0 w 25"/>
                <a:gd name="T5" fmla="*/ 6491 h 343"/>
                <a:gd name="T6" fmla="*/ 382 w 25"/>
                <a:gd name="T7" fmla="*/ 6171 h 343"/>
                <a:gd name="T8" fmla="*/ 382 w 25"/>
                <a:gd name="T9" fmla="*/ 0 h 343"/>
                <a:gd name="T10" fmla="*/ 320 w 25"/>
                <a:gd name="T11" fmla="*/ 21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43"/>
                <a:gd name="T20" fmla="*/ 25 w 25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43">
                  <a:moveTo>
                    <a:pt x="21" y="1"/>
                  </a:moveTo>
                  <a:cubicBezTo>
                    <a:pt x="21" y="323"/>
                    <a:pt x="21" y="323"/>
                    <a:pt x="21" y="323"/>
                  </a:cubicBezTo>
                  <a:cubicBezTo>
                    <a:pt x="21" y="338"/>
                    <a:pt x="10" y="342"/>
                    <a:pt x="0" y="343"/>
                  </a:cubicBezTo>
                  <a:cubicBezTo>
                    <a:pt x="14" y="343"/>
                    <a:pt x="25" y="340"/>
                    <a:pt x="25" y="3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8409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6" name="Freeform 495"/>
            <p:cNvSpPr>
              <a:spLocks/>
            </p:cNvSpPr>
            <p:nvPr/>
          </p:nvSpPr>
          <p:spPr bwMode="auto">
            <a:xfrm>
              <a:off x="529" y="2272"/>
              <a:ext cx="10" cy="565"/>
            </a:xfrm>
            <a:custGeom>
              <a:avLst/>
              <a:gdLst>
                <a:gd name="T0" fmla="*/ 0 w 4"/>
                <a:gd name="T1" fmla="*/ 0 h 212"/>
                <a:gd name="T2" fmla="*/ 0 w 4"/>
                <a:gd name="T3" fmla="*/ 4014 h 212"/>
                <a:gd name="T4" fmla="*/ 62 w 4"/>
                <a:gd name="T5" fmla="*/ 3992 h 212"/>
                <a:gd name="T6" fmla="*/ 62 w 4"/>
                <a:gd name="T7" fmla="*/ 0 h 212"/>
                <a:gd name="T8" fmla="*/ 0 w 4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12"/>
                <a:gd name="T17" fmla="*/ 4 w 4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12">
                  <a:moveTo>
                    <a:pt x="0" y="0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1" y="212"/>
                    <a:pt x="3" y="212"/>
                    <a:pt x="4" y="21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6C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7" name="Freeform 496"/>
            <p:cNvSpPr>
              <a:spLocks/>
            </p:cNvSpPr>
            <p:nvPr/>
          </p:nvSpPr>
          <p:spPr bwMode="auto">
            <a:xfrm>
              <a:off x="479" y="2077"/>
              <a:ext cx="75" cy="1696"/>
            </a:xfrm>
            <a:custGeom>
              <a:avLst/>
              <a:gdLst>
                <a:gd name="T0" fmla="*/ 408 w 30"/>
                <a:gd name="T1" fmla="*/ 1365 h 636"/>
                <a:gd name="T2" fmla="*/ 408 w 30"/>
                <a:gd name="T3" fmla="*/ 11683 h 636"/>
                <a:gd name="T4" fmla="*/ 0 w 30"/>
                <a:gd name="T5" fmla="*/ 12061 h 636"/>
                <a:gd name="T6" fmla="*/ 470 w 30"/>
                <a:gd name="T7" fmla="*/ 11699 h 636"/>
                <a:gd name="T8" fmla="*/ 470 w 30"/>
                <a:gd name="T9" fmla="*/ 1288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36"/>
                <a:gd name="T17" fmla="*/ 30 w 30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36">
                  <a:moveTo>
                    <a:pt x="26" y="72"/>
                  </a:moveTo>
                  <a:cubicBezTo>
                    <a:pt x="26" y="9"/>
                    <a:pt x="26" y="527"/>
                    <a:pt x="26" y="616"/>
                  </a:cubicBezTo>
                  <a:cubicBezTo>
                    <a:pt x="26" y="626"/>
                    <a:pt x="10" y="636"/>
                    <a:pt x="0" y="636"/>
                  </a:cubicBezTo>
                  <a:cubicBezTo>
                    <a:pt x="10" y="636"/>
                    <a:pt x="30" y="633"/>
                    <a:pt x="30" y="617"/>
                  </a:cubicBezTo>
                  <a:cubicBezTo>
                    <a:pt x="30" y="522"/>
                    <a:pt x="30" y="0"/>
                    <a:pt x="30" y="68"/>
                  </a:cubicBezTo>
                </a:path>
              </a:pathLst>
            </a:custGeom>
            <a:solidFill>
              <a:srgbClr val="ADD2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8" name="Freeform 497"/>
            <p:cNvSpPr>
              <a:spLocks/>
            </p:cNvSpPr>
            <p:nvPr/>
          </p:nvSpPr>
          <p:spPr bwMode="auto">
            <a:xfrm>
              <a:off x="479" y="2835"/>
              <a:ext cx="75" cy="938"/>
            </a:xfrm>
            <a:custGeom>
              <a:avLst/>
              <a:gdLst>
                <a:gd name="T0" fmla="*/ 470 w 30"/>
                <a:gd name="T1" fmla="*/ 0 h 352"/>
                <a:gd name="T2" fmla="*/ 408 w 30"/>
                <a:gd name="T3" fmla="*/ 0 h 352"/>
                <a:gd name="T4" fmla="*/ 408 w 30"/>
                <a:gd name="T5" fmla="*/ 6284 h 352"/>
                <a:gd name="T6" fmla="*/ 0 w 30"/>
                <a:gd name="T7" fmla="*/ 6662 h 352"/>
                <a:gd name="T8" fmla="*/ 470 w 30"/>
                <a:gd name="T9" fmla="*/ 6300 h 352"/>
                <a:gd name="T10" fmla="*/ 470 w 30"/>
                <a:gd name="T11" fmla="*/ 0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52"/>
                <a:gd name="T20" fmla="*/ 30 w 30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52">
                  <a:moveTo>
                    <a:pt x="30" y="0"/>
                  </a:moveTo>
                  <a:cubicBezTo>
                    <a:pt x="29" y="0"/>
                    <a:pt x="28" y="0"/>
                    <a:pt x="26" y="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42"/>
                    <a:pt x="10" y="352"/>
                    <a:pt x="0" y="352"/>
                  </a:cubicBezTo>
                  <a:cubicBezTo>
                    <a:pt x="10" y="352"/>
                    <a:pt x="30" y="349"/>
                    <a:pt x="30" y="3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586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9" name="Freeform 498"/>
            <p:cNvSpPr>
              <a:spLocks/>
            </p:cNvSpPr>
            <p:nvPr/>
          </p:nvSpPr>
          <p:spPr bwMode="auto">
            <a:xfrm>
              <a:off x="529" y="2824"/>
              <a:ext cx="12" cy="11"/>
            </a:xfrm>
            <a:custGeom>
              <a:avLst/>
              <a:gdLst>
                <a:gd name="T0" fmla="*/ 0 w 5"/>
                <a:gd name="T1" fmla="*/ 0 h 4"/>
                <a:gd name="T2" fmla="*/ 58 w 5"/>
                <a:gd name="T3" fmla="*/ 60 h 4"/>
                <a:gd name="T4" fmla="*/ 0 w 5"/>
                <a:gd name="T5" fmla="*/ 82 h 4"/>
                <a:gd name="T6" fmla="*/ 0 w 5"/>
                <a:gd name="T7" fmla="*/ 2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0"/>
                  </a:moveTo>
                  <a:cubicBezTo>
                    <a:pt x="1" y="1"/>
                    <a:pt x="5" y="0"/>
                    <a:pt x="4" y="3"/>
                  </a:cubicBezTo>
                  <a:cubicBezTo>
                    <a:pt x="4" y="3"/>
                    <a:pt x="1" y="4"/>
                    <a:pt x="0" y="4"/>
                  </a:cubicBezTo>
                  <a:cubicBezTo>
                    <a:pt x="0" y="4"/>
                    <a:pt x="0" y="2"/>
                    <a:pt x="0" y="1"/>
                  </a:cubicBezTo>
                </a:path>
              </a:pathLst>
            </a:custGeom>
            <a:solidFill>
              <a:srgbClr val="DCD0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0" name="Freeform 499"/>
            <p:cNvSpPr>
              <a:spLocks/>
            </p:cNvSpPr>
            <p:nvPr/>
          </p:nvSpPr>
          <p:spPr bwMode="auto">
            <a:xfrm>
              <a:off x="546" y="2827"/>
              <a:ext cx="8" cy="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32 h 2"/>
                <a:gd name="T4" fmla="*/ 35 w 3"/>
                <a:gd name="T5" fmla="*/ 20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1" y="1"/>
                    <a:pt x="0" y="0"/>
                  </a:cubicBezTo>
                </a:path>
              </a:pathLst>
            </a:custGeom>
            <a:solidFill>
              <a:srgbClr val="DCD0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1" name="Freeform 500"/>
            <p:cNvSpPr>
              <a:spLocks/>
            </p:cNvSpPr>
            <p:nvPr/>
          </p:nvSpPr>
          <p:spPr bwMode="auto">
            <a:xfrm>
              <a:off x="422" y="3376"/>
              <a:ext cx="17" cy="299"/>
            </a:xfrm>
            <a:custGeom>
              <a:avLst/>
              <a:gdLst>
                <a:gd name="T0" fmla="*/ 0 w 7"/>
                <a:gd name="T1" fmla="*/ 0 h 112"/>
                <a:gd name="T2" fmla="*/ 29 w 7"/>
                <a:gd name="T3" fmla="*/ 2130 h 112"/>
                <a:gd name="T4" fmla="*/ 0 60000 65536"/>
                <a:gd name="T5" fmla="*/ 0 60000 65536"/>
                <a:gd name="T6" fmla="*/ 0 w 7"/>
                <a:gd name="T7" fmla="*/ 0 h 112"/>
                <a:gd name="T8" fmla="*/ 7 w 7"/>
                <a:gd name="T9" fmla="*/ 112 h 1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12">
                  <a:moveTo>
                    <a:pt x="0" y="0"/>
                  </a:moveTo>
                  <a:cubicBezTo>
                    <a:pt x="6" y="14"/>
                    <a:pt x="7" y="85"/>
                    <a:pt x="2" y="112"/>
                  </a:cubicBezTo>
                </a:path>
              </a:pathLst>
            </a:custGeom>
            <a:solidFill>
              <a:srgbClr val="D586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2" name="Freeform 501"/>
            <p:cNvSpPr>
              <a:spLocks/>
            </p:cNvSpPr>
            <p:nvPr/>
          </p:nvSpPr>
          <p:spPr bwMode="auto">
            <a:xfrm>
              <a:off x="556" y="2829"/>
              <a:ext cx="8" cy="6"/>
            </a:xfrm>
            <a:custGeom>
              <a:avLst/>
              <a:gdLst>
                <a:gd name="T0" fmla="*/ 0 w 3"/>
                <a:gd name="T1" fmla="*/ 54 h 2"/>
                <a:gd name="T2" fmla="*/ 56 w 3"/>
                <a:gd name="T3" fmla="*/ 0 h 2"/>
                <a:gd name="T4" fmla="*/ 56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2"/>
                  </a:moveTo>
                  <a:cubicBezTo>
                    <a:pt x="1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8788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3" name="Freeform 502"/>
            <p:cNvSpPr>
              <a:spLocks/>
            </p:cNvSpPr>
            <p:nvPr/>
          </p:nvSpPr>
          <p:spPr bwMode="auto">
            <a:xfrm>
              <a:off x="527" y="2835"/>
              <a:ext cx="29" cy="2"/>
            </a:xfrm>
            <a:custGeom>
              <a:avLst/>
              <a:gdLst>
                <a:gd name="T0" fmla="*/ 0 w 12"/>
                <a:gd name="T1" fmla="*/ 8 h 1"/>
                <a:gd name="T2" fmla="*/ 169 w 12"/>
                <a:gd name="T3" fmla="*/ 0 h 1"/>
                <a:gd name="T4" fmla="*/ 0 60000 65536"/>
                <a:gd name="T5" fmla="*/ 0 60000 65536"/>
                <a:gd name="T6" fmla="*/ 0 w 12"/>
                <a:gd name="T7" fmla="*/ 0 h 1"/>
                <a:gd name="T8" fmla="*/ 12 w 1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">
                  <a:moveTo>
                    <a:pt x="0" y="1"/>
                  </a:moveTo>
                  <a:cubicBezTo>
                    <a:pt x="5" y="0"/>
                    <a:pt x="9" y="0"/>
                    <a:pt x="12" y="0"/>
                  </a:cubicBezTo>
                </a:path>
              </a:pathLst>
            </a:custGeom>
            <a:noFill/>
            <a:ln w="3175" cap="rnd">
              <a:solidFill>
                <a:srgbClr val="87B1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4" name="Freeform 503"/>
            <p:cNvSpPr>
              <a:spLocks/>
            </p:cNvSpPr>
            <p:nvPr/>
          </p:nvSpPr>
          <p:spPr bwMode="auto">
            <a:xfrm>
              <a:off x="392" y="2829"/>
              <a:ext cx="135" cy="8"/>
            </a:xfrm>
            <a:custGeom>
              <a:avLst/>
              <a:gdLst>
                <a:gd name="T0" fmla="*/ 0 w 54"/>
                <a:gd name="T1" fmla="*/ 0 h 3"/>
                <a:gd name="T2" fmla="*/ 533 w 54"/>
                <a:gd name="T3" fmla="*/ 56 h 3"/>
                <a:gd name="T4" fmla="*/ 845 w 54"/>
                <a:gd name="T5" fmla="*/ 56 h 3"/>
                <a:gd name="T6" fmla="*/ 0 60000 65536"/>
                <a:gd name="T7" fmla="*/ 0 60000 65536"/>
                <a:gd name="T8" fmla="*/ 0 60000 65536"/>
                <a:gd name="T9" fmla="*/ 0 w 54"/>
                <a:gd name="T10" fmla="*/ 0 h 3"/>
                <a:gd name="T11" fmla="*/ 54 w 5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">
                  <a:moveTo>
                    <a:pt x="0" y="0"/>
                  </a:moveTo>
                  <a:cubicBezTo>
                    <a:pt x="0" y="2"/>
                    <a:pt x="16" y="3"/>
                    <a:pt x="34" y="3"/>
                  </a:cubicBezTo>
                  <a:cubicBezTo>
                    <a:pt x="42" y="3"/>
                    <a:pt x="49" y="3"/>
                    <a:pt x="54" y="3"/>
                  </a:cubicBezTo>
                </a:path>
              </a:pathLst>
            </a:custGeom>
            <a:noFill/>
            <a:ln w="3175" cap="rnd">
              <a:solidFill>
                <a:srgbClr val="8788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5" name="Freeform 504"/>
            <p:cNvSpPr>
              <a:spLocks/>
            </p:cNvSpPr>
            <p:nvPr/>
          </p:nvSpPr>
          <p:spPr bwMode="auto">
            <a:xfrm>
              <a:off x="392" y="2821"/>
              <a:ext cx="135" cy="8"/>
            </a:xfrm>
            <a:custGeom>
              <a:avLst/>
              <a:gdLst>
                <a:gd name="T0" fmla="*/ 845 w 54"/>
                <a:gd name="T1" fmla="*/ 21 h 3"/>
                <a:gd name="T2" fmla="*/ 533 w 54"/>
                <a:gd name="T3" fmla="*/ 0 h 3"/>
                <a:gd name="T4" fmla="*/ 0 w 54"/>
                <a:gd name="T5" fmla="*/ 56 h 3"/>
                <a:gd name="T6" fmla="*/ 0 60000 65536"/>
                <a:gd name="T7" fmla="*/ 0 60000 65536"/>
                <a:gd name="T8" fmla="*/ 0 60000 65536"/>
                <a:gd name="T9" fmla="*/ 0 w 54"/>
                <a:gd name="T10" fmla="*/ 0 h 3"/>
                <a:gd name="T11" fmla="*/ 54 w 5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A1A2A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6" name="Freeform 505"/>
            <p:cNvSpPr>
              <a:spLocks/>
            </p:cNvSpPr>
            <p:nvPr/>
          </p:nvSpPr>
          <p:spPr bwMode="auto">
            <a:xfrm>
              <a:off x="527" y="2824"/>
              <a:ext cx="27" cy="3"/>
            </a:xfrm>
            <a:custGeom>
              <a:avLst/>
              <a:gdLst>
                <a:gd name="T0" fmla="*/ 162 w 11"/>
                <a:gd name="T1" fmla="*/ 27 h 1"/>
                <a:gd name="T2" fmla="*/ 0 w 11"/>
                <a:gd name="T3" fmla="*/ 0 h 1"/>
                <a:gd name="T4" fmla="*/ 0 60000 65536"/>
                <a:gd name="T5" fmla="*/ 0 60000 65536"/>
                <a:gd name="T6" fmla="*/ 0 w 11"/>
                <a:gd name="T7" fmla="*/ 0 h 1"/>
                <a:gd name="T8" fmla="*/ 11 w 1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1B7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7" name="Freeform 506"/>
            <p:cNvSpPr>
              <a:spLocks/>
            </p:cNvSpPr>
            <p:nvPr/>
          </p:nvSpPr>
          <p:spPr bwMode="auto">
            <a:xfrm>
              <a:off x="554" y="2827"/>
              <a:ext cx="10" cy="2"/>
            </a:xfrm>
            <a:custGeom>
              <a:avLst/>
              <a:gdLst>
                <a:gd name="T0" fmla="*/ 62 w 4"/>
                <a:gd name="T1" fmla="*/ 8 h 1"/>
                <a:gd name="T2" fmla="*/ 0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A1A2A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8" name="Freeform 507"/>
            <p:cNvSpPr>
              <a:spLocks/>
            </p:cNvSpPr>
            <p:nvPr/>
          </p:nvSpPr>
          <p:spPr bwMode="auto">
            <a:xfrm>
              <a:off x="392" y="2253"/>
              <a:ext cx="172" cy="1528"/>
            </a:xfrm>
            <a:custGeom>
              <a:avLst/>
              <a:gdLst>
                <a:gd name="T0" fmla="*/ 0 w 69"/>
                <a:gd name="T1" fmla="*/ 0 h 573"/>
                <a:gd name="T2" fmla="*/ 0 w 69"/>
                <a:gd name="T3" fmla="*/ 10376 h 573"/>
                <a:gd name="T4" fmla="*/ 528 w 69"/>
                <a:gd name="T5" fmla="*/ 10867 h 573"/>
                <a:gd name="T6" fmla="*/ 1069 w 69"/>
                <a:gd name="T7" fmla="*/ 10376 h 573"/>
                <a:gd name="T8" fmla="*/ 1069 w 69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73"/>
                <a:gd name="T17" fmla="*/ 69 w 69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73">
                  <a:moveTo>
                    <a:pt x="0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0" y="566"/>
                    <a:pt x="15" y="573"/>
                    <a:pt x="34" y="573"/>
                  </a:cubicBezTo>
                  <a:cubicBezTo>
                    <a:pt x="53" y="573"/>
                    <a:pt x="69" y="566"/>
                    <a:pt x="69" y="547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9" name="Freeform 508"/>
            <p:cNvSpPr>
              <a:spLocks/>
            </p:cNvSpPr>
            <p:nvPr/>
          </p:nvSpPr>
          <p:spPr bwMode="auto">
            <a:xfrm>
              <a:off x="394" y="2269"/>
              <a:ext cx="165" cy="200"/>
            </a:xfrm>
            <a:custGeom>
              <a:avLst/>
              <a:gdLst>
                <a:gd name="T0" fmla="*/ 520 w 66"/>
                <a:gd name="T1" fmla="*/ 1421 h 75"/>
                <a:gd name="T2" fmla="*/ 1032 w 66"/>
                <a:gd name="T3" fmla="*/ 1365 h 75"/>
                <a:gd name="T4" fmla="*/ 1032 w 66"/>
                <a:gd name="T5" fmla="*/ 35 h 75"/>
                <a:gd name="T6" fmla="*/ 520 w 66"/>
                <a:gd name="T7" fmla="*/ 0 h 75"/>
                <a:gd name="T8" fmla="*/ 0 w 66"/>
                <a:gd name="T9" fmla="*/ 35 h 75"/>
                <a:gd name="T10" fmla="*/ 0 w 66"/>
                <a:gd name="T11" fmla="*/ 1365 h 75"/>
                <a:gd name="T12" fmla="*/ 520 w 66"/>
                <a:gd name="T13" fmla="*/ 142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5"/>
                <a:gd name="T23" fmla="*/ 66 w 66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5">
                  <a:moveTo>
                    <a:pt x="33" y="75"/>
                  </a:moveTo>
                  <a:cubicBezTo>
                    <a:pt x="50" y="75"/>
                    <a:pt x="64" y="73"/>
                    <a:pt x="66" y="7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0" y="1"/>
                    <a:pt x="48" y="0"/>
                    <a:pt x="33" y="0"/>
                  </a:cubicBezTo>
                  <a:cubicBezTo>
                    <a:pt x="19" y="0"/>
                    <a:pt x="6" y="1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3"/>
                    <a:pt x="16" y="75"/>
                    <a:pt x="33" y="75"/>
                  </a:cubicBezTo>
                  <a:close/>
                </a:path>
              </a:pathLst>
            </a:custGeom>
            <a:solidFill>
              <a:srgbClr val="ECA5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0" name="Freeform 509"/>
            <p:cNvSpPr>
              <a:spLocks/>
            </p:cNvSpPr>
            <p:nvPr/>
          </p:nvSpPr>
          <p:spPr bwMode="auto">
            <a:xfrm>
              <a:off x="399" y="2291"/>
              <a:ext cx="80" cy="40"/>
            </a:xfrm>
            <a:custGeom>
              <a:avLst/>
              <a:gdLst>
                <a:gd name="T0" fmla="*/ 0 w 32"/>
                <a:gd name="T1" fmla="*/ 285 h 15"/>
                <a:gd name="T2" fmla="*/ 0 w 32"/>
                <a:gd name="T3" fmla="*/ 0 h 15"/>
                <a:gd name="T4" fmla="*/ 500 w 32"/>
                <a:gd name="T5" fmla="*/ 35 h 15"/>
                <a:gd name="T6" fmla="*/ 82 w 32"/>
                <a:gd name="T7" fmla="*/ 93 h 15"/>
                <a:gd name="T8" fmla="*/ 0 w 32"/>
                <a:gd name="T9" fmla="*/ 28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"/>
                <a:gd name="T17" fmla="*/ 32 w 3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2"/>
                    <a:pt x="32" y="2"/>
                  </a:cubicBezTo>
                  <a:cubicBezTo>
                    <a:pt x="27" y="4"/>
                    <a:pt x="8" y="5"/>
                    <a:pt x="5" y="5"/>
                  </a:cubicBezTo>
                  <a:cubicBezTo>
                    <a:pt x="1" y="5"/>
                    <a:pt x="1" y="9"/>
                    <a:pt x="0" y="15"/>
                  </a:cubicBezTo>
                  <a:close/>
                </a:path>
              </a:pathLst>
            </a:custGeom>
            <a:solidFill>
              <a:srgbClr val="E37C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1" name="Freeform 510"/>
            <p:cNvSpPr>
              <a:spLocks/>
            </p:cNvSpPr>
            <p:nvPr/>
          </p:nvSpPr>
          <p:spPr bwMode="auto">
            <a:xfrm>
              <a:off x="394" y="2269"/>
              <a:ext cx="165" cy="200"/>
            </a:xfrm>
            <a:custGeom>
              <a:avLst/>
              <a:gdLst>
                <a:gd name="T0" fmla="*/ 520 w 66"/>
                <a:gd name="T1" fmla="*/ 1421 h 75"/>
                <a:gd name="T2" fmla="*/ 1032 w 66"/>
                <a:gd name="T3" fmla="*/ 1365 h 75"/>
                <a:gd name="T4" fmla="*/ 1032 w 66"/>
                <a:gd name="T5" fmla="*/ 35 h 75"/>
                <a:gd name="T6" fmla="*/ 520 w 66"/>
                <a:gd name="T7" fmla="*/ 0 h 75"/>
                <a:gd name="T8" fmla="*/ 0 w 66"/>
                <a:gd name="T9" fmla="*/ 35 h 75"/>
                <a:gd name="T10" fmla="*/ 0 w 66"/>
                <a:gd name="T11" fmla="*/ 1365 h 75"/>
                <a:gd name="T12" fmla="*/ 520 w 66"/>
                <a:gd name="T13" fmla="*/ 142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5"/>
                <a:gd name="T23" fmla="*/ 66 w 66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5">
                  <a:moveTo>
                    <a:pt x="33" y="75"/>
                  </a:moveTo>
                  <a:cubicBezTo>
                    <a:pt x="50" y="75"/>
                    <a:pt x="64" y="73"/>
                    <a:pt x="66" y="7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0" y="1"/>
                    <a:pt x="48" y="0"/>
                    <a:pt x="33" y="0"/>
                  </a:cubicBezTo>
                  <a:cubicBezTo>
                    <a:pt x="19" y="0"/>
                    <a:pt x="6" y="1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3"/>
                    <a:pt x="16" y="75"/>
                    <a:pt x="33" y="75"/>
                  </a:cubicBezTo>
                  <a:close/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2" name="Freeform 511"/>
            <p:cNvSpPr>
              <a:spLocks/>
            </p:cNvSpPr>
            <p:nvPr/>
          </p:nvSpPr>
          <p:spPr bwMode="auto">
            <a:xfrm>
              <a:off x="397" y="2445"/>
              <a:ext cx="27" cy="30"/>
            </a:xfrm>
            <a:custGeom>
              <a:avLst/>
              <a:gdLst>
                <a:gd name="T0" fmla="*/ 162 w 11"/>
                <a:gd name="T1" fmla="*/ 104 h 11"/>
                <a:gd name="T2" fmla="*/ 91 w 11"/>
                <a:gd name="T3" fmla="*/ 224 h 11"/>
                <a:gd name="T4" fmla="*/ 12 w 11"/>
                <a:gd name="T5" fmla="*/ 120 h 11"/>
                <a:gd name="T6" fmla="*/ 91 w 11"/>
                <a:gd name="T7" fmla="*/ 0 h 11"/>
                <a:gd name="T8" fmla="*/ 162 w 11"/>
                <a:gd name="T9" fmla="*/ 10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1" y="5"/>
                  </a:move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1" y="9"/>
                    <a:pt x="1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3" name="Freeform 512"/>
            <p:cNvSpPr>
              <a:spLocks/>
            </p:cNvSpPr>
            <p:nvPr/>
          </p:nvSpPr>
          <p:spPr bwMode="auto">
            <a:xfrm>
              <a:off x="407" y="2427"/>
              <a:ext cx="15" cy="16"/>
            </a:xfrm>
            <a:custGeom>
              <a:avLst/>
              <a:gdLst>
                <a:gd name="T0" fmla="*/ 95 w 6"/>
                <a:gd name="T1" fmla="*/ 56 h 6"/>
                <a:gd name="T2" fmla="*/ 50 w 6"/>
                <a:gd name="T3" fmla="*/ 115 h 6"/>
                <a:gd name="T4" fmla="*/ 0 w 6"/>
                <a:gd name="T5" fmla="*/ 56 h 6"/>
                <a:gd name="T6" fmla="*/ 50 w 6"/>
                <a:gd name="T7" fmla="*/ 0 h 6"/>
                <a:gd name="T8" fmla="*/ 95 w 6"/>
                <a:gd name="T9" fmla="*/ 5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4" name="Oval 513"/>
            <p:cNvSpPr>
              <a:spLocks noChangeArrowheads="1"/>
            </p:cNvSpPr>
            <p:nvPr/>
          </p:nvSpPr>
          <p:spPr bwMode="auto">
            <a:xfrm>
              <a:off x="407" y="2480"/>
              <a:ext cx="15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95" name="Freeform 514"/>
            <p:cNvSpPr>
              <a:spLocks/>
            </p:cNvSpPr>
            <p:nvPr/>
          </p:nvSpPr>
          <p:spPr bwMode="auto">
            <a:xfrm>
              <a:off x="404" y="2323"/>
              <a:ext cx="63" cy="1554"/>
            </a:xfrm>
            <a:custGeom>
              <a:avLst/>
              <a:gdLst>
                <a:gd name="T0" fmla="*/ 113 w 25"/>
                <a:gd name="T1" fmla="*/ 9756 h 583"/>
                <a:gd name="T2" fmla="*/ 401 w 25"/>
                <a:gd name="T3" fmla="*/ 10132 h 583"/>
                <a:gd name="T4" fmla="*/ 33 w 25"/>
                <a:gd name="T5" fmla="*/ 8348 h 583"/>
                <a:gd name="T6" fmla="*/ 33 w 25"/>
                <a:gd name="T7" fmla="*/ 0 h 583"/>
                <a:gd name="T8" fmla="*/ 113 w 25"/>
                <a:gd name="T9" fmla="*/ 9756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83"/>
                <a:gd name="T17" fmla="*/ 25 w 25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83">
                  <a:moveTo>
                    <a:pt x="7" y="515"/>
                  </a:moveTo>
                  <a:cubicBezTo>
                    <a:pt x="7" y="531"/>
                    <a:pt x="18" y="534"/>
                    <a:pt x="25" y="535"/>
                  </a:cubicBezTo>
                  <a:cubicBezTo>
                    <a:pt x="0" y="536"/>
                    <a:pt x="2" y="533"/>
                    <a:pt x="2" y="44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583"/>
                    <a:pt x="7" y="421"/>
                    <a:pt x="7" y="5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6" name="Freeform 515"/>
            <p:cNvSpPr>
              <a:spLocks/>
            </p:cNvSpPr>
            <p:nvPr/>
          </p:nvSpPr>
          <p:spPr bwMode="auto">
            <a:xfrm>
              <a:off x="477" y="2192"/>
              <a:ext cx="67" cy="1581"/>
            </a:xfrm>
            <a:custGeom>
              <a:avLst/>
              <a:gdLst>
                <a:gd name="T0" fmla="*/ 12 w 27"/>
                <a:gd name="T1" fmla="*/ 11238 h 593"/>
                <a:gd name="T2" fmla="*/ 412 w 27"/>
                <a:gd name="T3" fmla="*/ 10862 h 593"/>
                <a:gd name="T4" fmla="*/ 412 w 27"/>
                <a:gd name="T5" fmla="*/ 874 h 593"/>
                <a:gd name="T6" fmla="*/ 382 w 27"/>
                <a:gd name="T7" fmla="*/ 2765 h 593"/>
                <a:gd name="T8" fmla="*/ 382 w 27"/>
                <a:gd name="T9" fmla="*/ 9249 h 593"/>
                <a:gd name="T10" fmla="*/ 382 w 27"/>
                <a:gd name="T11" fmla="*/ 10307 h 593"/>
                <a:gd name="T12" fmla="*/ 370 w 27"/>
                <a:gd name="T13" fmla="*/ 10862 h 593"/>
                <a:gd name="T14" fmla="*/ 0 w 27"/>
                <a:gd name="T15" fmla="*/ 11238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3"/>
                <a:gd name="T26" fmla="*/ 27 w 27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3">
                  <a:moveTo>
                    <a:pt x="1" y="593"/>
                  </a:moveTo>
                  <a:cubicBezTo>
                    <a:pt x="11" y="593"/>
                    <a:pt x="27" y="583"/>
                    <a:pt x="27" y="573"/>
                  </a:cubicBezTo>
                  <a:cubicBezTo>
                    <a:pt x="27" y="502"/>
                    <a:pt x="27" y="0"/>
                    <a:pt x="27" y="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25" y="511"/>
                    <a:pt x="26" y="529"/>
                    <a:pt x="25" y="544"/>
                  </a:cubicBezTo>
                  <a:cubicBezTo>
                    <a:pt x="25" y="549"/>
                    <a:pt x="25" y="569"/>
                    <a:pt x="24" y="573"/>
                  </a:cubicBezTo>
                  <a:cubicBezTo>
                    <a:pt x="20" y="591"/>
                    <a:pt x="8" y="590"/>
                    <a:pt x="0" y="59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7" name="Freeform 516"/>
            <p:cNvSpPr>
              <a:spLocks/>
            </p:cNvSpPr>
            <p:nvPr/>
          </p:nvSpPr>
          <p:spPr bwMode="auto">
            <a:xfrm>
              <a:off x="387" y="2181"/>
              <a:ext cx="182" cy="107"/>
            </a:xfrm>
            <a:custGeom>
              <a:avLst/>
              <a:gdLst>
                <a:gd name="T0" fmla="*/ 1132 w 73"/>
                <a:gd name="T1" fmla="*/ 709 h 40"/>
                <a:gd name="T2" fmla="*/ 1132 w 73"/>
                <a:gd name="T3" fmla="*/ 78 h 40"/>
                <a:gd name="T4" fmla="*/ 558 w 73"/>
                <a:gd name="T5" fmla="*/ 0 h 40"/>
                <a:gd name="T6" fmla="*/ 0 w 73"/>
                <a:gd name="T7" fmla="*/ 78 h 40"/>
                <a:gd name="T8" fmla="*/ 0 w 73"/>
                <a:gd name="T9" fmla="*/ 709 h 40"/>
                <a:gd name="T10" fmla="*/ 0 w 73"/>
                <a:gd name="T11" fmla="*/ 709 h 40"/>
                <a:gd name="T12" fmla="*/ 558 w 73"/>
                <a:gd name="T13" fmla="*/ 765 h 40"/>
                <a:gd name="T14" fmla="*/ 1132 w 73"/>
                <a:gd name="T15" fmla="*/ 709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40"/>
                <a:gd name="T26" fmla="*/ 73 w 73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40">
                  <a:moveTo>
                    <a:pt x="73" y="37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6" y="40"/>
                    <a:pt x="36" y="40"/>
                  </a:cubicBezTo>
                  <a:cubicBezTo>
                    <a:pt x="57" y="40"/>
                    <a:pt x="73" y="39"/>
                    <a:pt x="73" y="37"/>
                  </a:cubicBezTo>
                </a:path>
              </a:pathLst>
            </a:custGeom>
            <a:solidFill>
              <a:srgbClr val="E483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8" name="Freeform 517"/>
            <p:cNvSpPr>
              <a:spLocks/>
            </p:cNvSpPr>
            <p:nvPr/>
          </p:nvSpPr>
          <p:spPr bwMode="auto">
            <a:xfrm>
              <a:off x="387" y="2181"/>
              <a:ext cx="182" cy="19"/>
            </a:xfrm>
            <a:custGeom>
              <a:avLst/>
              <a:gdLst>
                <a:gd name="T0" fmla="*/ 1132 w 73"/>
                <a:gd name="T1" fmla="*/ 81 h 7"/>
                <a:gd name="T2" fmla="*/ 558 w 73"/>
                <a:gd name="T3" fmla="*/ 0 h 7"/>
                <a:gd name="T4" fmla="*/ 0 w 73"/>
                <a:gd name="T5" fmla="*/ 81 h 7"/>
                <a:gd name="T6" fmla="*/ 0 w 73"/>
                <a:gd name="T7" fmla="*/ 81 h 7"/>
                <a:gd name="T8" fmla="*/ 558 w 73"/>
                <a:gd name="T9" fmla="*/ 141 h 7"/>
                <a:gd name="T10" fmla="*/ 1132 w 73"/>
                <a:gd name="T11" fmla="*/ 8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"/>
                <a:gd name="T20" fmla="*/ 73 w 7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F2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9" name="Freeform 518"/>
            <p:cNvSpPr>
              <a:spLocks/>
            </p:cNvSpPr>
            <p:nvPr/>
          </p:nvSpPr>
          <p:spPr bwMode="auto">
            <a:xfrm>
              <a:off x="387" y="2181"/>
              <a:ext cx="182" cy="19"/>
            </a:xfrm>
            <a:custGeom>
              <a:avLst/>
              <a:gdLst>
                <a:gd name="T0" fmla="*/ 1132 w 73"/>
                <a:gd name="T1" fmla="*/ 81 h 7"/>
                <a:gd name="T2" fmla="*/ 558 w 73"/>
                <a:gd name="T3" fmla="*/ 0 h 7"/>
                <a:gd name="T4" fmla="*/ 0 w 73"/>
                <a:gd name="T5" fmla="*/ 81 h 7"/>
                <a:gd name="T6" fmla="*/ 0 w 73"/>
                <a:gd name="T7" fmla="*/ 81 h 7"/>
                <a:gd name="T8" fmla="*/ 558 w 73"/>
                <a:gd name="T9" fmla="*/ 141 h 7"/>
                <a:gd name="T10" fmla="*/ 1132 w 73"/>
                <a:gd name="T11" fmla="*/ 8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"/>
                <a:gd name="T20" fmla="*/ 73 w 7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0" name="Freeform 519"/>
            <p:cNvSpPr>
              <a:spLocks/>
            </p:cNvSpPr>
            <p:nvPr/>
          </p:nvSpPr>
          <p:spPr bwMode="auto">
            <a:xfrm>
              <a:off x="387" y="2181"/>
              <a:ext cx="182" cy="107"/>
            </a:xfrm>
            <a:custGeom>
              <a:avLst/>
              <a:gdLst>
                <a:gd name="T0" fmla="*/ 1132 w 73"/>
                <a:gd name="T1" fmla="*/ 709 h 40"/>
                <a:gd name="T2" fmla="*/ 1132 w 73"/>
                <a:gd name="T3" fmla="*/ 78 h 40"/>
                <a:gd name="T4" fmla="*/ 558 w 73"/>
                <a:gd name="T5" fmla="*/ 0 h 40"/>
                <a:gd name="T6" fmla="*/ 0 w 73"/>
                <a:gd name="T7" fmla="*/ 78 h 40"/>
                <a:gd name="T8" fmla="*/ 0 w 73"/>
                <a:gd name="T9" fmla="*/ 709 h 40"/>
                <a:gd name="T10" fmla="*/ 0 w 73"/>
                <a:gd name="T11" fmla="*/ 709 h 40"/>
                <a:gd name="T12" fmla="*/ 558 w 73"/>
                <a:gd name="T13" fmla="*/ 765 h 40"/>
                <a:gd name="T14" fmla="*/ 1132 w 73"/>
                <a:gd name="T15" fmla="*/ 709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40"/>
                <a:gd name="T26" fmla="*/ 73 w 73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40">
                  <a:moveTo>
                    <a:pt x="73" y="37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6" y="40"/>
                    <a:pt x="36" y="40"/>
                  </a:cubicBezTo>
                  <a:cubicBezTo>
                    <a:pt x="57" y="40"/>
                    <a:pt x="73" y="39"/>
                    <a:pt x="73" y="3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1" name="Oval 520"/>
            <p:cNvSpPr>
              <a:spLocks noChangeArrowheads="1"/>
            </p:cNvSpPr>
            <p:nvPr/>
          </p:nvSpPr>
          <p:spPr bwMode="auto">
            <a:xfrm>
              <a:off x="444" y="2829"/>
              <a:ext cx="20" cy="2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702" name="Oval 521"/>
            <p:cNvSpPr>
              <a:spLocks noChangeArrowheads="1"/>
            </p:cNvSpPr>
            <p:nvPr/>
          </p:nvSpPr>
          <p:spPr bwMode="auto">
            <a:xfrm>
              <a:off x="469" y="2835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703" name="Oval 522"/>
            <p:cNvSpPr>
              <a:spLocks noChangeArrowheads="1"/>
            </p:cNvSpPr>
            <p:nvPr/>
          </p:nvSpPr>
          <p:spPr bwMode="auto">
            <a:xfrm>
              <a:off x="429" y="2832"/>
              <a:ext cx="8" cy="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704" name="Freeform 523"/>
            <p:cNvSpPr>
              <a:spLocks/>
            </p:cNvSpPr>
            <p:nvPr/>
          </p:nvSpPr>
          <p:spPr bwMode="auto">
            <a:xfrm>
              <a:off x="429" y="2376"/>
              <a:ext cx="135" cy="933"/>
            </a:xfrm>
            <a:custGeom>
              <a:avLst/>
              <a:gdLst>
                <a:gd name="T0" fmla="*/ 300 w 54"/>
                <a:gd name="T1" fmla="*/ 56 h 350"/>
                <a:gd name="T2" fmla="*/ 157 w 54"/>
                <a:gd name="T3" fmla="*/ 35 h 350"/>
                <a:gd name="T4" fmla="*/ 20 w 54"/>
                <a:gd name="T5" fmla="*/ 192 h 350"/>
                <a:gd name="T6" fmla="*/ 20 w 54"/>
                <a:gd name="T7" fmla="*/ 6288 h 350"/>
                <a:gd name="T8" fmla="*/ 95 w 54"/>
                <a:gd name="T9" fmla="*/ 6536 h 350"/>
                <a:gd name="T10" fmla="*/ 408 w 54"/>
                <a:gd name="T11" fmla="*/ 6608 h 350"/>
                <a:gd name="T12" fmla="*/ 845 w 54"/>
                <a:gd name="T13" fmla="*/ 6480 h 350"/>
                <a:gd name="T14" fmla="*/ 845 w 54"/>
                <a:gd name="T15" fmla="*/ 0 h 350"/>
                <a:gd name="T16" fmla="*/ 300 w 54"/>
                <a:gd name="T17" fmla="*/ 56 h 3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350"/>
                <a:gd name="T29" fmla="*/ 54 w 54"/>
                <a:gd name="T30" fmla="*/ 350 h 3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350">
                  <a:moveTo>
                    <a:pt x="19" y="3"/>
                  </a:moveTo>
                  <a:cubicBezTo>
                    <a:pt x="16" y="3"/>
                    <a:pt x="13" y="2"/>
                    <a:pt x="10" y="2"/>
                  </a:cubicBezTo>
                  <a:cubicBezTo>
                    <a:pt x="1" y="2"/>
                    <a:pt x="1" y="10"/>
                    <a:pt x="1" y="10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1" y="332"/>
                    <a:pt x="0" y="343"/>
                    <a:pt x="6" y="345"/>
                  </a:cubicBezTo>
                  <a:cubicBezTo>
                    <a:pt x="9" y="347"/>
                    <a:pt x="17" y="349"/>
                    <a:pt x="26" y="349"/>
                  </a:cubicBezTo>
                  <a:cubicBezTo>
                    <a:pt x="42" y="350"/>
                    <a:pt x="49" y="346"/>
                    <a:pt x="54" y="34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9" y="2"/>
                    <a:pt x="35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5" name="Freeform 524"/>
            <p:cNvSpPr>
              <a:spLocks/>
            </p:cNvSpPr>
            <p:nvPr/>
          </p:nvSpPr>
          <p:spPr bwMode="auto">
            <a:xfrm>
              <a:off x="434" y="2451"/>
              <a:ext cx="125" cy="85"/>
            </a:xfrm>
            <a:custGeom>
              <a:avLst/>
              <a:gdLst>
                <a:gd name="T0" fmla="*/ 0 w 50"/>
                <a:gd name="T1" fmla="*/ 545 h 32"/>
                <a:gd name="T2" fmla="*/ 145 w 50"/>
                <a:gd name="T3" fmla="*/ 579 h 32"/>
                <a:gd name="T4" fmla="*/ 282 w 50"/>
                <a:gd name="T5" fmla="*/ 600 h 32"/>
                <a:gd name="T6" fmla="*/ 783 w 50"/>
                <a:gd name="T7" fmla="*/ 545 h 32"/>
                <a:gd name="T8" fmla="*/ 783 w 50"/>
                <a:gd name="T9" fmla="*/ 0 h 32"/>
                <a:gd name="T10" fmla="*/ 282 w 50"/>
                <a:gd name="T11" fmla="*/ 56 h 32"/>
                <a:gd name="T12" fmla="*/ 145 w 50"/>
                <a:gd name="T13" fmla="*/ 56 h 32"/>
                <a:gd name="T14" fmla="*/ 0 w 50"/>
                <a:gd name="T15" fmla="*/ 21 h 32"/>
                <a:gd name="T16" fmla="*/ 0 w 50"/>
                <a:gd name="T17" fmla="*/ 54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2"/>
                <a:gd name="T29" fmla="*/ 50 w 5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2">
                  <a:moveTo>
                    <a:pt x="0" y="29"/>
                  </a:moveTo>
                  <a:cubicBezTo>
                    <a:pt x="0" y="29"/>
                    <a:pt x="0" y="31"/>
                    <a:pt x="9" y="31"/>
                  </a:cubicBezTo>
                  <a:cubicBezTo>
                    <a:pt x="12" y="31"/>
                    <a:pt x="14" y="32"/>
                    <a:pt x="18" y="32"/>
                  </a:cubicBezTo>
                  <a:cubicBezTo>
                    <a:pt x="33" y="32"/>
                    <a:pt x="45" y="31"/>
                    <a:pt x="50" y="2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5" y="2"/>
                    <a:pt x="33" y="3"/>
                    <a:pt x="18" y="3"/>
                  </a:cubicBezTo>
                  <a:cubicBezTo>
                    <a:pt x="14" y="3"/>
                    <a:pt x="12" y="3"/>
                    <a:pt x="9" y="3"/>
                  </a:cubicBezTo>
                  <a:cubicBezTo>
                    <a:pt x="0" y="2"/>
                    <a:pt x="0" y="1"/>
                    <a:pt x="0" y="1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E483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6" name="Freeform 525"/>
            <p:cNvSpPr>
              <a:spLocks/>
            </p:cNvSpPr>
            <p:nvPr/>
          </p:nvSpPr>
          <p:spPr bwMode="auto">
            <a:xfrm>
              <a:off x="389" y="2200"/>
              <a:ext cx="162" cy="85"/>
            </a:xfrm>
            <a:custGeom>
              <a:avLst/>
              <a:gdLst>
                <a:gd name="T0" fmla="*/ 75 w 65"/>
                <a:gd name="T1" fmla="*/ 35 h 32"/>
                <a:gd name="T2" fmla="*/ 479 w 65"/>
                <a:gd name="T3" fmla="*/ 56 h 32"/>
                <a:gd name="T4" fmla="*/ 962 w 65"/>
                <a:gd name="T5" fmla="*/ 35 h 32"/>
                <a:gd name="T6" fmla="*/ 994 w 65"/>
                <a:gd name="T7" fmla="*/ 56 h 32"/>
                <a:gd name="T8" fmla="*/ 528 w 65"/>
                <a:gd name="T9" fmla="*/ 260 h 32"/>
                <a:gd name="T10" fmla="*/ 446 w 65"/>
                <a:gd name="T11" fmla="*/ 353 h 32"/>
                <a:gd name="T12" fmla="*/ 434 w 65"/>
                <a:gd name="T13" fmla="*/ 545 h 32"/>
                <a:gd name="T14" fmla="*/ 249 w 65"/>
                <a:gd name="T15" fmla="*/ 566 h 32"/>
                <a:gd name="T16" fmla="*/ 30 w 65"/>
                <a:gd name="T17" fmla="*/ 486 h 32"/>
                <a:gd name="T18" fmla="*/ 12 w 65"/>
                <a:gd name="T19" fmla="*/ 56 h 32"/>
                <a:gd name="T20" fmla="*/ 75 w 65"/>
                <a:gd name="T21" fmla="*/ 35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32"/>
                <a:gd name="T35" fmla="*/ 65 w 65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32">
                  <a:moveTo>
                    <a:pt x="5" y="2"/>
                  </a:moveTo>
                  <a:cubicBezTo>
                    <a:pt x="13" y="3"/>
                    <a:pt x="23" y="3"/>
                    <a:pt x="31" y="3"/>
                  </a:cubicBezTo>
                  <a:cubicBezTo>
                    <a:pt x="40" y="3"/>
                    <a:pt x="53" y="1"/>
                    <a:pt x="62" y="2"/>
                  </a:cubicBezTo>
                  <a:cubicBezTo>
                    <a:pt x="65" y="1"/>
                    <a:pt x="64" y="3"/>
                    <a:pt x="64" y="3"/>
                  </a:cubicBezTo>
                  <a:cubicBezTo>
                    <a:pt x="60" y="11"/>
                    <a:pt x="40" y="11"/>
                    <a:pt x="34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8" y="21"/>
                    <a:pt x="29" y="27"/>
                    <a:pt x="28" y="29"/>
                  </a:cubicBezTo>
                  <a:cubicBezTo>
                    <a:pt x="26" y="32"/>
                    <a:pt x="19" y="30"/>
                    <a:pt x="16" y="30"/>
                  </a:cubicBezTo>
                  <a:cubicBezTo>
                    <a:pt x="9" y="30"/>
                    <a:pt x="3" y="29"/>
                    <a:pt x="2" y="26"/>
                  </a:cubicBezTo>
                  <a:cubicBezTo>
                    <a:pt x="0" y="21"/>
                    <a:pt x="0" y="9"/>
                    <a:pt x="1" y="3"/>
                  </a:cubicBezTo>
                  <a:cubicBezTo>
                    <a:pt x="1" y="2"/>
                    <a:pt x="2" y="0"/>
                    <a:pt x="5" y="2"/>
                  </a:cubicBezTo>
                  <a:close/>
                </a:path>
              </a:pathLst>
            </a:custGeom>
            <a:solidFill>
              <a:srgbClr val="EBA4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7" name="Freeform 526"/>
            <p:cNvSpPr>
              <a:spLocks/>
            </p:cNvSpPr>
            <p:nvPr/>
          </p:nvSpPr>
          <p:spPr bwMode="auto">
            <a:xfrm>
              <a:off x="477" y="2211"/>
              <a:ext cx="87" cy="72"/>
            </a:xfrm>
            <a:custGeom>
              <a:avLst/>
              <a:gdLst>
                <a:gd name="T0" fmla="*/ 92 w 35"/>
                <a:gd name="T1" fmla="*/ 491 h 27"/>
                <a:gd name="T2" fmla="*/ 341 w 35"/>
                <a:gd name="T3" fmla="*/ 477 h 27"/>
                <a:gd name="T4" fmla="*/ 495 w 35"/>
                <a:gd name="T5" fmla="*/ 456 h 27"/>
                <a:gd name="T6" fmla="*/ 524 w 35"/>
                <a:gd name="T7" fmla="*/ 307 h 27"/>
                <a:gd name="T8" fmla="*/ 507 w 35"/>
                <a:gd name="T9" fmla="*/ 149 h 27"/>
                <a:gd name="T10" fmla="*/ 507 w 35"/>
                <a:gd name="T11" fmla="*/ 77 h 27"/>
                <a:gd name="T12" fmla="*/ 507 w 35"/>
                <a:gd name="T13" fmla="*/ 0 h 27"/>
                <a:gd name="T14" fmla="*/ 475 w 35"/>
                <a:gd name="T15" fmla="*/ 171 h 27"/>
                <a:gd name="T16" fmla="*/ 341 w 35"/>
                <a:gd name="T17" fmla="*/ 307 h 27"/>
                <a:gd name="T18" fmla="*/ 92 w 35"/>
                <a:gd name="T19" fmla="*/ 456 h 27"/>
                <a:gd name="T20" fmla="*/ 0 w 35"/>
                <a:gd name="T21" fmla="*/ 49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27"/>
                <a:gd name="T35" fmla="*/ 35 w 35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27">
                  <a:moveTo>
                    <a:pt x="6" y="26"/>
                  </a:moveTo>
                  <a:cubicBezTo>
                    <a:pt x="11" y="27"/>
                    <a:pt x="17" y="26"/>
                    <a:pt x="22" y="25"/>
                  </a:cubicBezTo>
                  <a:cubicBezTo>
                    <a:pt x="25" y="25"/>
                    <a:pt x="29" y="25"/>
                    <a:pt x="32" y="24"/>
                  </a:cubicBezTo>
                  <a:cubicBezTo>
                    <a:pt x="35" y="22"/>
                    <a:pt x="34" y="19"/>
                    <a:pt x="34" y="16"/>
                  </a:cubicBezTo>
                  <a:cubicBezTo>
                    <a:pt x="34" y="14"/>
                    <a:pt x="33" y="11"/>
                    <a:pt x="33" y="8"/>
                  </a:cubicBezTo>
                  <a:cubicBezTo>
                    <a:pt x="33" y="7"/>
                    <a:pt x="33" y="5"/>
                    <a:pt x="33" y="4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2" y="3"/>
                    <a:pt x="32" y="6"/>
                    <a:pt x="31" y="9"/>
                  </a:cubicBezTo>
                  <a:cubicBezTo>
                    <a:pt x="29" y="14"/>
                    <a:pt x="26" y="14"/>
                    <a:pt x="22" y="16"/>
                  </a:cubicBezTo>
                  <a:cubicBezTo>
                    <a:pt x="16" y="18"/>
                    <a:pt x="12" y="22"/>
                    <a:pt x="6" y="24"/>
                  </a:cubicBezTo>
                  <a:cubicBezTo>
                    <a:pt x="5" y="25"/>
                    <a:pt x="1" y="27"/>
                    <a:pt x="0" y="26"/>
                  </a:cubicBezTo>
                </a:path>
              </a:pathLst>
            </a:custGeom>
            <a:solidFill>
              <a:srgbClr val="CF5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8" name="Freeform 527"/>
            <p:cNvSpPr>
              <a:spLocks/>
            </p:cNvSpPr>
            <p:nvPr/>
          </p:nvSpPr>
          <p:spPr bwMode="auto">
            <a:xfrm>
              <a:off x="394" y="2213"/>
              <a:ext cx="75" cy="56"/>
            </a:xfrm>
            <a:custGeom>
              <a:avLst/>
              <a:gdLst>
                <a:gd name="T0" fmla="*/ 33 w 30"/>
                <a:gd name="T1" fmla="*/ 56 h 21"/>
                <a:gd name="T2" fmla="*/ 20 w 30"/>
                <a:gd name="T3" fmla="*/ 264 h 21"/>
                <a:gd name="T4" fmla="*/ 63 w 30"/>
                <a:gd name="T5" fmla="*/ 363 h 21"/>
                <a:gd name="T6" fmla="*/ 188 w 30"/>
                <a:gd name="T7" fmla="*/ 363 h 21"/>
                <a:gd name="T8" fmla="*/ 175 w 30"/>
                <a:gd name="T9" fmla="*/ 264 h 21"/>
                <a:gd name="T10" fmla="*/ 250 w 30"/>
                <a:gd name="T11" fmla="*/ 149 h 21"/>
                <a:gd name="T12" fmla="*/ 470 w 30"/>
                <a:gd name="T13" fmla="*/ 35 h 21"/>
                <a:gd name="T14" fmla="*/ 300 w 30"/>
                <a:gd name="T15" fmla="*/ 21 h 21"/>
                <a:gd name="T16" fmla="*/ 50 w 30"/>
                <a:gd name="T17" fmla="*/ 3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1"/>
                <a:gd name="T29" fmla="*/ 30 w 30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1">
                  <a:moveTo>
                    <a:pt x="2" y="3"/>
                  </a:moveTo>
                  <a:cubicBezTo>
                    <a:pt x="0" y="5"/>
                    <a:pt x="0" y="9"/>
                    <a:pt x="1" y="14"/>
                  </a:cubicBezTo>
                  <a:cubicBezTo>
                    <a:pt x="1" y="16"/>
                    <a:pt x="2" y="18"/>
                    <a:pt x="4" y="19"/>
                  </a:cubicBezTo>
                  <a:cubicBezTo>
                    <a:pt x="5" y="20"/>
                    <a:pt x="10" y="21"/>
                    <a:pt x="12" y="19"/>
                  </a:cubicBezTo>
                  <a:cubicBezTo>
                    <a:pt x="13" y="18"/>
                    <a:pt x="11" y="15"/>
                    <a:pt x="11" y="14"/>
                  </a:cubicBezTo>
                  <a:cubicBezTo>
                    <a:pt x="12" y="12"/>
                    <a:pt x="14" y="9"/>
                    <a:pt x="16" y="8"/>
                  </a:cubicBezTo>
                  <a:cubicBezTo>
                    <a:pt x="20" y="5"/>
                    <a:pt x="26" y="6"/>
                    <a:pt x="30" y="2"/>
                  </a:cubicBezTo>
                  <a:cubicBezTo>
                    <a:pt x="28" y="0"/>
                    <a:pt x="21" y="1"/>
                    <a:pt x="19" y="1"/>
                  </a:cubicBezTo>
                  <a:cubicBezTo>
                    <a:pt x="14" y="1"/>
                    <a:pt x="6" y="0"/>
                    <a:pt x="3" y="2"/>
                  </a:cubicBezTo>
                </a:path>
              </a:pathLst>
            </a:custGeom>
            <a:solidFill>
              <a:srgbClr val="F4C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9" name="Freeform 528"/>
            <p:cNvSpPr>
              <a:spLocks/>
            </p:cNvSpPr>
            <p:nvPr/>
          </p:nvSpPr>
          <p:spPr bwMode="auto">
            <a:xfrm>
              <a:off x="399" y="2216"/>
              <a:ext cx="25" cy="32"/>
            </a:xfrm>
            <a:custGeom>
              <a:avLst/>
              <a:gdLst>
                <a:gd name="T0" fmla="*/ 20 w 10"/>
                <a:gd name="T1" fmla="*/ 56 h 12"/>
                <a:gd name="T2" fmla="*/ 0 w 10"/>
                <a:gd name="T3" fmla="*/ 149 h 12"/>
                <a:gd name="T4" fmla="*/ 50 w 10"/>
                <a:gd name="T5" fmla="*/ 192 h 12"/>
                <a:gd name="T6" fmla="*/ 62 w 10"/>
                <a:gd name="T7" fmla="*/ 77 h 12"/>
                <a:gd name="T8" fmla="*/ 157 w 10"/>
                <a:gd name="T9" fmla="*/ 35 h 12"/>
                <a:gd name="T10" fmla="*/ 32 w 10"/>
                <a:gd name="T11" fmla="*/ 35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1" y="3"/>
                  </a:moveTo>
                  <a:cubicBezTo>
                    <a:pt x="0" y="5"/>
                    <a:pt x="0" y="6"/>
                    <a:pt x="0" y="8"/>
                  </a:cubicBezTo>
                  <a:cubicBezTo>
                    <a:pt x="1" y="10"/>
                    <a:pt x="2" y="12"/>
                    <a:pt x="3" y="10"/>
                  </a:cubicBezTo>
                  <a:cubicBezTo>
                    <a:pt x="4" y="7"/>
                    <a:pt x="2" y="6"/>
                    <a:pt x="4" y="4"/>
                  </a:cubicBezTo>
                  <a:cubicBezTo>
                    <a:pt x="6" y="2"/>
                    <a:pt x="9" y="3"/>
                    <a:pt x="10" y="2"/>
                  </a:cubicBezTo>
                  <a:cubicBezTo>
                    <a:pt x="9" y="0"/>
                    <a:pt x="4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0" name="Freeform 529"/>
            <p:cNvSpPr>
              <a:spLocks/>
            </p:cNvSpPr>
            <p:nvPr/>
          </p:nvSpPr>
          <p:spPr bwMode="auto">
            <a:xfrm>
              <a:off x="524" y="2245"/>
              <a:ext cx="37" cy="32"/>
            </a:xfrm>
            <a:custGeom>
              <a:avLst/>
              <a:gdLst>
                <a:gd name="T0" fmla="*/ 0 w 15"/>
                <a:gd name="T1" fmla="*/ 227 h 12"/>
                <a:gd name="T2" fmla="*/ 165 w 15"/>
                <a:gd name="T3" fmla="*/ 205 h 12"/>
                <a:gd name="T4" fmla="*/ 183 w 15"/>
                <a:gd name="T5" fmla="*/ 0 h 12"/>
                <a:gd name="T6" fmla="*/ 62 w 15"/>
                <a:gd name="T7" fmla="*/ 19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2"/>
                <a:gd name="T14" fmla="*/ 15 w 15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2">
                  <a:moveTo>
                    <a:pt x="0" y="12"/>
                  </a:moveTo>
                  <a:cubicBezTo>
                    <a:pt x="3" y="11"/>
                    <a:pt x="7" y="12"/>
                    <a:pt x="11" y="11"/>
                  </a:cubicBezTo>
                  <a:cubicBezTo>
                    <a:pt x="15" y="9"/>
                    <a:pt x="15" y="3"/>
                    <a:pt x="12" y="0"/>
                  </a:cubicBezTo>
                  <a:cubicBezTo>
                    <a:pt x="12" y="7"/>
                    <a:pt x="11" y="9"/>
                    <a:pt x="4" y="10"/>
                  </a:cubicBezTo>
                </a:path>
              </a:pathLst>
            </a:custGeom>
            <a:solidFill>
              <a:srgbClr val="B758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1" name="Freeform 530"/>
            <p:cNvSpPr>
              <a:spLocks/>
            </p:cNvSpPr>
            <p:nvPr/>
          </p:nvSpPr>
          <p:spPr bwMode="auto">
            <a:xfrm>
              <a:off x="487" y="2536"/>
              <a:ext cx="67" cy="765"/>
            </a:xfrm>
            <a:custGeom>
              <a:avLst/>
              <a:gdLst>
                <a:gd name="T0" fmla="*/ 290 w 27"/>
                <a:gd name="T1" fmla="*/ 3049 h 287"/>
                <a:gd name="T2" fmla="*/ 320 w 27"/>
                <a:gd name="T3" fmla="*/ 661 h 287"/>
                <a:gd name="T4" fmla="*/ 412 w 27"/>
                <a:gd name="T5" fmla="*/ 0 h 287"/>
                <a:gd name="T6" fmla="*/ 412 w 27"/>
                <a:gd name="T7" fmla="*/ 5150 h 287"/>
                <a:gd name="T8" fmla="*/ 0 w 27"/>
                <a:gd name="T9" fmla="*/ 5379 h 287"/>
                <a:gd name="T10" fmla="*/ 290 w 27"/>
                <a:gd name="T11" fmla="*/ 3049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87"/>
                <a:gd name="T20" fmla="*/ 27 w 27"/>
                <a:gd name="T21" fmla="*/ 287 h 2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87">
                  <a:moveTo>
                    <a:pt x="19" y="161"/>
                  </a:moveTo>
                  <a:cubicBezTo>
                    <a:pt x="20" y="138"/>
                    <a:pt x="20" y="69"/>
                    <a:pt x="21" y="35"/>
                  </a:cubicBezTo>
                  <a:cubicBezTo>
                    <a:pt x="22" y="12"/>
                    <a:pt x="27" y="27"/>
                    <a:pt x="27" y="0"/>
                  </a:cubicBezTo>
                  <a:cubicBezTo>
                    <a:pt x="27" y="0"/>
                    <a:pt x="27" y="264"/>
                    <a:pt x="27" y="272"/>
                  </a:cubicBezTo>
                  <a:cubicBezTo>
                    <a:pt x="27" y="278"/>
                    <a:pt x="18" y="287"/>
                    <a:pt x="0" y="284"/>
                  </a:cubicBezTo>
                  <a:cubicBezTo>
                    <a:pt x="18" y="277"/>
                    <a:pt x="14" y="260"/>
                    <a:pt x="19" y="161"/>
                  </a:cubicBezTo>
                  <a:close/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2" name="Freeform 531"/>
            <p:cNvSpPr>
              <a:spLocks/>
            </p:cNvSpPr>
            <p:nvPr/>
          </p:nvSpPr>
          <p:spPr bwMode="auto">
            <a:xfrm>
              <a:off x="449" y="2405"/>
              <a:ext cx="15" cy="24"/>
            </a:xfrm>
            <a:custGeom>
              <a:avLst/>
              <a:gdLst>
                <a:gd name="T0" fmla="*/ 0 w 6"/>
                <a:gd name="T1" fmla="*/ 35 h 9"/>
                <a:gd name="T2" fmla="*/ 62 w 6"/>
                <a:gd name="T3" fmla="*/ 0 h 9"/>
                <a:gd name="T4" fmla="*/ 62 w 6"/>
                <a:gd name="T5" fmla="*/ 149 h 9"/>
                <a:gd name="T6" fmla="*/ 0 w 6"/>
                <a:gd name="T7" fmla="*/ 149 h 9"/>
                <a:gd name="T8" fmla="*/ 95 w 6"/>
                <a:gd name="T9" fmla="*/ 14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3" y="3"/>
                    <a:pt x="2" y="5"/>
                    <a:pt x="4" y="8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2" y="9"/>
                    <a:pt x="4" y="9"/>
                    <a:pt x="6" y="8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3" name="Freeform 532"/>
            <p:cNvSpPr>
              <a:spLocks/>
            </p:cNvSpPr>
            <p:nvPr/>
          </p:nvSpPr>
          <p:spPr bwMode="auto">
            <a:xfrm>
              <a:off x="469" y="2411"/>
              <a:ext cx="15" cy="16"/>
            </a:xfrm>
            <a:custGeom>
              <a:avLst/>
              <a:gdLst>
                <a:gd name="T0" fmla="*/ 0 w 6"/>
                <a:gd name="T1" fmla="*/ 0 h 6"/>
                <a:gd name="T2" fmla="*/ 20 w 6"/>
                <a:gd name="T3" fmla="*/ 115 h 6"/>
                <a:gd name="T4" fmla="*/ 95 w 6"/>
                <a:gd name="T5" fmla="*/ 93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2" y="4"/>
                    <a:pt x="4" y="4"/>
                    <a:pt x="6" y="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4" name="Freeform 533"/>
            <p:cNvSpPr>
              <a:spLocks/>
            </p:cNvSpPr>
            <p:nvPr/>
          </p:nvSpPr>
          <p:spPr bwMode="auto">
            <a:xfrm>
              <a:off x="484" y="2408"/>
              <a:ext cx="18" cy="21"/>
            </a:xfrm>
            <a:custGeom>
              <a:avLst/>
              <a:gdLst>
                <a:gd name="T0" fmla="*/ 0 w 7"/>
                <a:gd name="T1" fmla="*/ 21 h 8"/>
                <a:gd name="T2" fmla="*/ 54 w 7"/>
                <a:gd name="T3" fmla="*/ 0 h 8"/>
                <a:gd name="T4" fmla="*/ 100 w 7"/>
                <a:gd name="T5" fmla="*/ 144 h 8"/>
                <a:gd name="T6" fmla="*/ 33 w 7"/>
                <a:gd name="T7" fmla="*/ 89 h 8"/>
                <a:gd name="T8" fmla="*/ 33 w 7"/>
                <a:gd name="T9" fmla="*/ 144 h 8"/>
                <a:gd name="T10" fmla="*/ 118 w 7"/>
                <a:gd name="T11" fmla="*/ 11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1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3"/>
                    <a:pt x="5" y="6"/>
                    <a:pt x="6" y="8"/>
                  </a:cubicBezTo>
                  <a:cubicBezTo>
                    <a:pt x="5" y="7"/>
                    <a:pt x="4" y="5"/>
                    <a:pt x="2" y="5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4" y="8"/>
                    <a:pt x="6" y="7"/>
                    <a:pt x="7" y="6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5" name="Freeform 534"/>
            <p:cNvSpPr>
              <a:spLocks/>
            </p:cNvSpPr>
            <p:nvPr/>
          </p:nvSpPr>
          <p:spPr bwMode="auto">
            <a:xfrm>
              <a:off x="504" y="2405"/>
              <a:ext cx="50" cy="35"/>
            </a:xfrm>
            <a:custGeom>
              <a:avLst/>
              <a:gdLst>
                <a:gd name="T0" fmla="*/ 0 w 20"/>
                <a:gd name="T1" fmla="*/ 0 h 13"/>
                <a:gd name="T2" fmla="*/ 32 w 20"/>
                <a:gd name="T3" fmla="*/ 137 h 13"/>
                <a:gd name="T4" fmla="*/ 83 w 20"/>
                <a:gd name="T5" fmla="*/ 94 h 13"/>
                <a:gd name="T6" fmla="*/ 83 w 20"/>
                <a:gd name="T7" fmla="*/ 175 h 13"/>
                <a:gd name="T8" fmla="*/ 175 w 20"/>
                <a:gd name="T9" fmla="*/ 22 h 13"/>
                <a:gd name="T10" fmla="*/ 270 w 20"/>
                <a:gd name="T11" fmla="*/ 81 h 13"/>
                <a:gd name="T12" fmla="*/ 300 w 20"/>
                <a:gd name="T13" fmla="*/ 9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0" y="0"/>
                  </a:moveTo>
                  <a:cubicBezTo>
                    <a:pt x="0" y="2"/>
                    <a:pt x="1" y="5"/>
                    <a:pt x="2" y="7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3" y="1"/>
                    <a:pt x="16" y="10"/>
                    <a:pt x="11" y="1"/>
                  </a:cubicBezTo>
                  <a:cubicBezTo>
                    <a:pt x="7" y="13"/>
                    <a:pt x="20" y="10"/>
                    <a:pt x="17" y="4"/>
                  </a:cubicBezTo>
                  <a:cubicBezTo>
                    <a:pt x="18" y="5"/>
                    <a:pt x="19" y="5"/>
                    <a:pt x="19" y="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6" name="Freeform 535"/>
            <p:cNvSpPr>
              <a:spLocks/>
            </p:cNvSpPr>
            <p:nvPr/>
          </p:nvSpPr>
          <p:spPr bwMode="auto">
            <a:xfrm>
              <a:off x="449" y="2549"/>
              <a:ext cx="28" cy="16"/>
            </a:xfrm>
            <a:custGeom>
              <a:avLst/>
              <a:gdLst>
                <a:gd name="T0" fmla="*/ 0 w 11"/>
                <a:gd name="T1" fmla="*/ 35 h 6"/>
                <a:gd name="T2" fmla="*/ 51 w 11"/>
                <a:gd name="T3" fmla="*/ 0 h 6"/>
                <a:gd name="T4" fmla="*/ 51 w 11"/>
                <a:gd name="T5" fmla="*/ 93 h 6"/>
                <a:gd name="T6" fmla="*/ 117 w 11"/>
                <a:gd name="T7" fmla="*/ 56 h 6"/>
                <a:gd name="T8" fmla="*/ 181 w 11"/>
                <a:gd name="T9" fmla="*/ 9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6" y="6"/>
                    <a:pt x="8" y="5"/>
                    <a:pt x="7" y="3"/>
                  </a:cubicBezTo>
                  <a:cubicBezTo>
                    <a:pt x="9" y="1"/>
                    <a:pt x="11" y="3"/>
                    <a:pt x="11" y="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7" name="Freeform 536"/>
            <p:cNvSpPr>
              <a:spLocks/>
            </p:cNvSpPr>
            <p:nvPr/>
          </p:nvSpPr>
          <p:spPr bwMode="auto">
            <a:xfrm>
              <a:off x="474" y="2541"/>
              <a:ext cx="53" cy="35"/>
            </a:xfrm>
            <a:custGeom>
              <a:avLst/>
              <a:gdLst>
                <a:gd name="T0" fmla="*/ 0 w 21"/>
                <a:gd name="T1" fmla="*/ 253 h 13"/>
                <a:gd name="T2" fmla="*/ 50 w 21"/>
                <a:gd name="T3" fmla="*/ 0 h 13"/>
                <a:gd name="T4" fmla="*/ 83 w 21"/>
                <a:gd name="T5" fmla="*/ 232 h 13"/>
                <a:gd name="T6" fmla="*/ 179 w 21"/>
                <a:gd name="T7" fmla="*/ 197 h 13"/>
                <a:gd name="T8" fmla="*/ 146 w 21"/>
                <a:gd name="T9" fmla="*/ 116 h 13"/>
                <a:gd name="T10" fmla="*/ 209 w 21"/>
                <a:gd name="T11" fmla="*/ 175 h 13"/>
                <a:gd name="T12" fmla="*/ 305 w 21"/>
                <a:gd name="T13" fmla="*/ 218 h 13"/>
                <a:gd name="T14" fmla="*/ 305 w 21"/>
                <a:gd name="T15" fmla="*/ 137 h 13"/>
                <a:gd name="T16" fmla="*/ 338 w 21"/>
                <a:gd name="T17" fmla="*/ 17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3"/>
                <a:gd name="T29" fmla="*/ 21 w 2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3">
                  <a:moveTo>
                    <a:pt x="0" y="13"/>
                  </a:moveTo>
                  <a:cubicBezTo>
                    <a:pt x="6" y="11"/>
                    <a:pt x="8" y="4"/>
                    <a:pt x="3" y="0"/>
                  </a:cubicBezTo>
                  <a:cubicBezTo>
                    <a:pt x="2" y="4"/>
                    <a:pt x="4" y="8"/>
                    <a:pt x="5" y="12"/>
                  </a:cubicBezTo>
                  <a:cubicBezTo>
                    <a:pt x="7" y="10"/>
                    <a:pt x="9" y="9"/>
                    <a:pt x="11" y="10"/>
                  </a:cubicBezTo>
                  <a:cubicBezTo>
                    <a:pt x="12" y="8"/>
                    <a:pt x="11" y="7"/>
                    <a:pt x="9" y="6"/>
                  </a:cubicBezTo>
                  <a:cubicBezTo>
                    <a:pt x="7" y="12"/>
                    <a:pt x="12" y="8"/>
                    <a:pt x="13" y="9"/>
                  </a:cubicBezTo>
                  <a:cubicBezTo>
                    <a:pt x="15" y="9"/>
                    <a:pt x="17" y="11"/>
                    <a:pt x="19" y="11"/>
                  </a:cubicBezTo>
                  <a:cubicBezTo>
                    <a:pt x="19" y="10"/>
                    <a:pt x="19" y="8"/>
                    <a:pt x="19" y="7"/>
                  </a:cubicBezTo>
                  <a:cubicBezTo>
                    <a:pt x="20" y="8"/>
                    <a:pt x="20" y="8"/>
                    <a:pt x="21" y="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8" name="Freeform 537"/>
            <p:cNvSpPr>
              <a:spLocks/>
            </p:cNvSpPr>
            <p:nvPr/>
          </p:nvSpPr>
          <p:spPr bwMode="auto">
            <a:xfrm>
              <a:off x="532" y="2552"/>
              <a:ext cx="9" cy="19"/>
            </a:xfrm>
            <a:custGeom>
              <a:avLst/>
              <a:gdLst>
                <a:gd name="T0" fmla="*/ 45 w 4"/>
                <a:gd name="T1" fmla="*/ 0 h 7"/>
                <a:gd name="T2" fmla="*/ 36 w 4"/>
                <a:gd name="T3" fmla="*/ 141 h 7"/>
                <a:gd name="T4" fmla="*/ 0 60000 65536"/>
                <a:gd name="T5" fmla="*/ 0 60000 65536"/>
                <a:gd name="T6" fmla="*/ 0 w 4"/>
                <a:gd name="T7" fmla="*/ 0 h 7"/>
                <a:gd name="T8" fmla="*/ 4 w 4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7">
                  <a:moveTo>
                    <a:pt x="4" y="0"/>
                  </a:moveTo>
                  <a:cubicBezTo>
                    <a:pt x="0" y="1"/>
                    <a:pt x="3" y="5"/>
                    <a:pt x="3" y="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" name="Oval 53"/>
          <p:cNvSpPr/>
          <p:nvPr/>
        </p:nvSpPr>
        <p:spPr>
          <a:xfrm>
            <a:off x="2484090" y="1302208"/>
            <a:ext cx="215902" cy="215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2555532" y="1518108"/>
            <a:ext cx="217489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2699992" y="1302208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2268189" y="1229183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628551" y="1086307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2412652" y="1086307"/>
            <a:ext cx="215902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339627" y="1445084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14" name="TextBox 60"/>
          <p:cNvSpPr txBox="1">
            <a:spLocks noChangeArrowheads="1"/>
          </p:cNvSpPr>
          <p:nvPr/>
        </p:nvSpPr>
        <p:spPr bwMode="auto">
          <a:xfrm>
            <a:off x="2123731" y="1753659"/>
            <a:ext cx="936626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500" b="1" dirty="0" err="1">
                <a:latin typeface="Calibri" pitchFamily="34" charset="0"/>
              </a:rPr>
              <a:t>PBMC</a:t>
            </a:r>
            <a:endParaRPr lang="en-US" sz="1500" b="1" dirty="0">
              <a:latin typeface="Calibri" pitchFamily="34" charset="0"/>
            </a:endParaRPr>
          </a:p>
        </p:txBody>
      </p:sp>
      <p:grpSp>
        <p:nvGrpSpPr>
          <p:cNvPr id="3" name="Group 1392"/>
          <p:cNvGrpSpPr>
            <a:grpSpLocks/>
          </p:cNvGrpSpPr>
          <p:nvPr/>
        </p:nvGrpSpPr>
        <p:grpSpPr bwMode="auto">
          <a:xfrm rot="-5400000">
            <a:off x="5580614" y="2276997"/>
            <a:ext cx="647699" cy="1079501"/>
            <a:chOff x="2370" y="1828"/>
            <a:chExt cx="1084" cy="1511"/>
          </a:xfrm>
        </p:grpSpPr>
        <p:sp>
          <p:nvSpPr>
            <p:cNvPr id="21554" name="Freeform 1277"/>
            <p:cNvSpPr>
              <a:spLocks/>
            </p:cNvSpPr>
            <p:nvPr/>
          </p:nvSpPr>
          <p:spPr bwMode="auto">
            <a:xfrm>
              <a:off x="2372" y="1828"/>
              <a:ext cx="1082" cy="1511"/>
            </a:xfrm>
            <a:custGeom>
              <a:avLst/>
              <a:gdLst>
                <a:gd name="T0" fmla="*/ 524 w 1555"/>
                <a:gd name="T1" fmla="*/ 676 h 2175"/>
                <a:gd name="T2" fmla="*/ 474 w 1555"/>
                <a:gd name="T3" fmla="*/ 729 h 2175"/>
                <a:gd name="T4" fmla="*/ 50 w 1555"/>
                <a:gd name="T5" fmla="*/ 729 h 2175"/>
                <a:gd name="T6" fmla="*/ 0 w 1555"/>
                <a:gd name="T7" fmla="*/ 676 h 2175"/>
                <a:gd name="T8" fmla="*/ 0 w 1555"/>
                <a:gd name="T9" fmla="*/ 53 h 2175"/>
                <a:gd name="T10" fmla="*/ 50 w 1555"/>
                <a:gd name="T11" fmla="*/ 0 h 2175"/>
                <a:gd name="T12" fmla="*/ 474 w 1555"/>
                <a:gd name="T13" fmla="*/ 0 h 2175"/>
                <a:gd name="T14" fmla="*/ 524 w 1555"/>
                <a:gd name="T15" fmla="*/ 53 h 2175"/>
                <a:gd name="T16" fmla="*/ 524 w 1555"/>
                <a:gd name="T17" fmla="*/ 676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5"/>
                <a:gd name="T28" fmla="*/ 0 h 2175"/>
                <a:gd name="T29" fmla="*/ 1555 w 1555"/>
                <a:gd name="T30" fmla="*/ 2175 h 2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5" h="2175">
                  <a:moveTo>
                    <a:pt x="1555" y="2017"/>
                  </a:moveTo>
                  <a:cubicBezTo>
                    <a:pt x="1555" y="2104"/>
                    <a:pt x="1489" y="2175"/>
                    <a:pt x="1407" y="2175"/>
                  </a:cubicBezTo>
                  <a:cubicBezTo>
                    <a:pt x="148" y="2175"/>
                    <a:pt x="148" y="2175"/>
                    <a:pt x="148" y="2175"/>
                  </a:cubicBezTo>
                  <a:cubicBezTo>
                    <a:pt x="66" y="2175"/>
                    <a:pt x="0" y="2104"/>
                    <a:pt x="0" y="201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66" y="0"/>
                    <a:pt x="148" y="0"/>
                  </a:cubicBezTo>
                  <a:cubicBezTo>
                    <a:pt x="1407" y="0"/>
                    <a:pt x="1407" y="0"/>
                    <a:pt x="1407" y="0"/>
                  </a:cubicBezTo>
                  <a:cubicBezTo>
                    <a:pt x="1489" y="0"/>
                    <a:pt x="1555" y="70"/>
                    <a:pt x="1555" y="157"/>
                  </a:cubicBezTo>
                  <a:lnTo>
                    <a:pt x="1555" y="2017"/>
                  </a:lnTo>
                  <a:close/>
                </a:path>
              </a:pathLst>
            </a:custGeom>
            <a:solidFill>
              <a:srgbClr val="D2EB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5" name="Freeform 1278"/>
            <p:cNvSpPr>
              <a:spLocks/>
            </p:cNvSpPr>
            <p:nvPr/>
          </p:nvSpPr>
          <p:spPr bwMode="auto">
            <a:xfrm>
              <a:off x="2399" y="1866"/>
              <a:ext cx="1028" cy="1435"/>
            </a:xfrm>
            <a:custGeom>
              <a:avLst/>
              <a:gdLst>
                <a:gd name="T0" fmla="*/ 498 w 1477"/>
                <a:gd name="T1" fmla="*/ 643 h 2065"/>
                <a:gd name="T2" fmla="*/ 450 w 1477"/>
                <a:gd name="T3" fmla="*/ 693 h 2065"/>
                <a:gd name="T4" fmla="*/ 47 w 1477"/>
                <a:gd name="T5" fmla="*/ 693 h 2065"/>
                <a:gd name="T6" fmla="*/ 0 w 1477"/>
                <a:gd name="T7" fmla="*/ 643 h 2065"/>
                <a:gd name="T8" fmla="*/ 0 w 1477"/>
                <a:gd name="T9" fmla="*/ 50 h 2065"/>
                <a:gd name="T10" fmla="*/ 47 w 1477"/>
                <a:gd name="T11" fmla="*/ 0 h 2065"/>
                <a:gd name="T12" fmla="*/ 450 w 1477"/>
                <a:gd name="T13" fmla="*/ 0 h 2065"/>
                <a:gd name="T14" fmla="*/ 498 w 1477"/>
                <a:gd name="T15" fmla="*/ 50 h 2065"/>
                <a:gd name="T16" fmla="*/ 498 w 1477"/>
                <a:gd name="T17" fmla="*/ 643 h 2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"/>
                <a:gd name="T28" fmla="*/ 0 h 2065"/>
                <a:gd name="T29" fmla="*/ 1477 w 1477"/>
                <a:gd name="T30" fmla="*/ 2065 h 20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" h="2065">
                  <a:moveTo>
                    <a:pt x="1477" y="1916"/>
                  </a:moveTo>
                  <a:cubicBezTo>
                    <a:pt x="1477" y="1998"/>
                    <a:pt x="1414" y="2065"/>
                    <a:pt x="1336" y="2065"/>
                  </a:cubicBezTo>
                  <a:cubicBezTo>
                    <a:pt x="141" y="2065"/>
                    <a:pt x="141" y="2065"/>
                    <a:pt x="141" y="2065"/>
                  </a:cubicBezTo>
                  <a:cubicBezTo>
                    <a:pt x="63" y="2065"/>
                    <a:pt x="0" y="1998"/>
                    <a:pt x="0" y="191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67"/>
                    <a:pt x="63" y="0"/>
                    <a:pt x="141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414" y="0"/>
                    <a:pt x="1477" y="67"/>
                    <a:pt x="1477" y="149"/>
                  </a:cubicBezTo>
                  <a:lnTo>
                    <a:pt x="1477" y="1916"/>
                  </a:lnTo>
                  <a:close/>
                </a:path>
              </a:pathLst>
            </a:custGeom>
            <a:solidFill>
              <a:srgbClr val="D2EB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6" name="Freeform 1279"/>
            <p:cNvSpPr>
              <a:spLocks/>
            </p:cNvSpPr>
            <p:nvPr/>
          </p:nvSpPr>
          <p:spPr bwMode="auto">
            <a:xfrm>
              <a:off x="2407" y="1876"/>
              <a:ext cx="1011" cy="1414"/>
            </a:xfrm>
            <a:custGeom>
              <a:avLst/>
              <a:gdLst>
                <a:gd name="T0" fmla="*/ 489 w 1453"/>
                <a:gd name="T1" fmla="*/ 634 h 2034"/>
                <a:gd name="T2" fmla="*/ 443 w 1453"/>
                <a:gd name="T3" fmla="*/ 683 h 2034"/>
                <a:gd name="T4" fmla="*/ 47 w 1453"/>
                <a:gd name="T5" fmla="*/ 683 h 2034"/>
                <a:gd name="T6" fmla="*/ 0 w 1453"/>
                <a:gd name="T7" fmla="*/ 634 h 2034"/>
                <a:gd name="T8" fmla="*/ 0 w 1453"/>
                <a:gd name="T9" fmla="*/ 49 h 2034"/>
                <a:gd name="T10" fmla="*/ 47 w 1453"/>
                <a:gd name="T11" fmla="*/ 0 h 2034"/>
                <a:gd name="T12" fmla="*/ 443 w 1453"/>
                <a:gd name="T13" fmla="*/ 0 h 2034"/>
                <a:gd name="T14" fmla="*/ 489 w 1453"/>
                <a:gd name="T15" fmla="*/ 49 h 2034"/>
                <a:gd name="T16" fmla="*/ 489 w 1453"/>
                <a:gd name="T17" fmla="*/ 634 h 20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"/>
                <a:gd name="T28" fmla="*/ 0 h 2034"/>
                <a:gd name="T29" fmla="*/ 1453 w 1453"/>
                <a:gd name="T30" fmla="*/ 2034 h 20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" h="2034">
                  <a:moveTo>
                    <a:pt x="1453" y="1887"/>
                  </a:moveTo>
                  <a:cubicBezTo>
                    <a:pt x="1453" y="1968"/>
                    <a:pt x="1391" y="2034"/>
                    <a:pt x="1315" y="2034"/>
                  </a:cubicBezTo>
                  <a:cubicBezTo>
                    <a:pt x="138" y="2034"/>
                    <a:pt x="138" y="2034"/>
                    <a:pt x="138" y="2034"/>
                  </a:cubicBezTo>
                  <a:cubicBezTo>
                    <a:pt x="62" y="2034"/>
                    <a:pt x="0" y="1968"/>
                    <a:pt x="0" y="188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2" y="0"/>
                    <a:pt x="138" y="0"/>
                  </a:cubicBezTo>
                  <a:cubicBezTo>
                    <a:pt x="1315" y="0"/>
                    <a:pt x="1315" y="0"/>
                    <a:pt x="1315" y="0"/>
                  </a:cubicBezTo>
                  <a:cubicBezTo>
                    <a:pt x="1391" y="0"/>
                    <a:pt x="1453" y="66"/>
                    <a:pt x="1453" y="147"/>
                  </a:cubicBezTo>
                  <a:lnTo>
                    <a:pt x="1453" y="1887"/>
                  </a:ln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7" name="Freeform 1280"/>
            <p:cNvSpPr>
              <a:spLocks/>
            </p:cNvSpPr>
            <p:nvPr/>
          </p:nvSpPr>
          <p:spPr bwMode="auto">
            <a:xfrm>
              <a:off x="2436" y="1907"/>
              <a:ext cx="953" cy="1352"/>
            </a:xfrm>
            <a:custGeom>
              <a:avLst/>
              <a:gdLst>
                <a:gd name="T0" fmla="*/ 462 w 1369"/>
                <a:gd name="T1" fmla="*/ 613 h 1946"/>
                <a:gd name="T2" fmla="*/ 424 w 1369"/>
                <a:gd name="T3" fmla="*/ 652 h 1946"/>
                <a:gd name="T4" fmla="*/ 38 w 1369"/>
                <a:gd name="T5" fmla="*/ 652 h 1946"/>
                <a:gd name="T6" fmla="*/ 0 w 1369"/>
                <a:gd name="T7" fmla="*/ 613 h 1946"/>
                <a:gd name="T8" fmla="*/ 0 w 1369"/>
                <a:gd name="T9" fmla="*/ 40 h 1946"/>
                <a:gd name="T10" fmla="*/ 38 w 1369"/>
                <a:gd name="T11" fmla="*/ 0 h 1946"/>
                <a:gd name="T12" fmla="*/ 424 w 1369"/>
                <a:gd name="T13" fmla="*/ 0 h 1946"/>
                <a:gd name="T14" fmla="*/ 462 w 1369"/>
                <a:gd name="T15" fmla="*/ 40 h 1946"/>
                <a:gd name="T16" fmla="*/ 462 w 1369"/>
                <a:gd name="T17" fmla="*/ 613 h 19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9"/>
                <a:gd name="T28" fmla="*/ 0 h 1946"/>
                <a:gd name="T29" fmla="*/ 1369 w 1369"/>
                <a:gd name="T30" fmla="*/ 1946 h 19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9" h="1946">
                  <a:moveTo>
                    <a:pt x="1369" y="1828"/>
                  </a:moveTo>
                  <a:cubicBezTo>
                    <a:pt x="1369" y="1893"/>
                    <a:pt x="1319" y="1946"/>
                    <a:pt x="1257" y="1946"/>
                  </a:cubicBezTo>
                  <a:cubicBezTo>
                    <a:pt x="112" y="1946"/>
                    <a:pt x="112" y="1946"/>
                    <a:pt x="112" y="1946"/>
                  </a:cubicBezTo>
                  <a:cubicBezTo>
                    <a:pt x="50" y="1946"/>
                    <a:pt x="0" y="1893"/>
                    <a:pt x="0" y="182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"/>
                    <a:pt x="50" y="0"/>
                    <a:pt x="112" y="0"/>
                  </a:cubicBezTo>
                  <a:cubicBezTo>
                    <a:pt x="1257" y="0"/>
                    <a:pt x="1257" y="0"/>
                    <a:pt x="1257" y="0"/>
                  </a:cubicBezTo>
                  <a:cubicBezTo>
                    <a:pt x="1319" y="0"/>
                    <a:pt x="1369" y="53"/>
                    <a:pt x="1369" y="119"/>
                  </a:cubicBezTo>
                  <a:lnTo>
                    <a:pt x="1369" y="1828"/>
                  </a:lnTo>
                  <a:close/>
                </a:path>
              </a:pathLst>
            </a:custGeom>
            <a:solidFill>
              <a:srgbClr val="ECF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8" name="Freeform 1281"/>
            <p:cNvSpPr>
              <a:spLocks/>
            </p:cNvSpPr>
            <p:nvPr/>
          </p:nvSpPr>
          <p:spPr bwMode="auto">
            <a:xfrm>
              <a:off x="2372" y="1828"/>
              <a:ext cx="1082" cy="1511"/>
            </a:xfrm>
            <a:custGeom>
              <a:avLst/>
              <a:gdLst>
                <a:gd name="T0" fmla="*/ 524 w 1555"/>
                <a:gd name="T1" fmla="*/ 676 h 2175"/>
                <a:gd name="T2" fmla="*/ 474 w 1555"/>
                <a:gd name="T3" fmla="*/ 729 h 2175"/>
                <a:gd name="T4" fmla="*/ 50 w 1555"/>
                <a:gd name="T5" fmla="*/ 729 h 2175"/>
                <a:gd name="T6" fmla="*/ 0 w 1555"/>
                <a:gd name="T7" fmla="*/ 676 h 2175"/>
                <a:gd name="T8" fmla="*/ 0 w 1555"/>
                <a:gd name="T9" fmla="*/ 53 h 2175"/>
                <a:gd name="T10" fmla="*/ 50 w 1555"/>
                <a:gd name="T11" fmla="*/ 0 h 2175"/>
                <a:gd name="T12" fmla="*/ 474 w 1555"/>
                <a:gd name="T13" fmla="*/ 0 h 2175"/>
                <a:gd name="T14" fmla="*/ 524 w 1555"/>
                <a:gd name="T15" fmla="*/ 53 h 2175"/>
                <a:gd name="T16" fmla="*/ 524 w 1555"/>
                <a:gd name="T17" fmla="*/ 676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5"/>
                <a:gd name="T28" fmla="*/ 0 h 2175"/>
                <a:gd name="T29" fmla="*/ 1555 w 1555"/>
                <a:gd name="T30" fmla="*/ 2175 h 2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5" h="2175">
                  <a:moveTo>
                    <a:pt x="1555" y="2017"/>
                  </a:moveTo>
                  <a:cubicBezTo>
                    <a:pt x="1555" y="2104"/>
                    <a:pt x="1489" y="2175"/>
                    <a:pt x="1407" y="2175"/>
                  </a:cubicBezTo>
                  <a:cubicBezTo>
                    <a:pt x="148" y="2175"/>
                    <a:pt x="148" y="2175"/>
                    <a:pt x="148" y="2175"/>
                  </a:cubicBezTo>
                  <a:cubicBezTo>
                    <a:pt x="66" y="2175"/>
                    <a:pt x="0" y="2104"/>
                    <a:pt x="0" y="201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66" y="0"/>
                    <a:pt x="148" y="0"/>
                  </a:cubicBezTo>
                  <a:cubicBezTo>
                    <a:pt x="1407" y="0"/>
                    <a:pt x="1407" y="0"/>
                    <a:pt x="1407" y="0"/>
                  </a:cubicBezTo>
                  <a:cubicBezTo>
                    <a:pt x="1489" y="0"/>
                    <a:pt x="1555" y="70"/>
                    <a:pt x="1555" y="157"/>
                  </a:cubicBezTo>
                  <a:lnTo>
                    <a:pt x="1555" y="2017"/>
                  </a:ln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9" name="Freeform 1282"/>
            <p:cNvSpPr>
              <a:spLocks/>
            </p:cNvSpPr>
            <p:nvPr/>
          </p:nvSpPr>
          <p:spPr bwMode="auto">
            <a:xfrm>
              <a:off x="2399" y="1866"/>
              <a:ext cx="1028" cy="1435"/>
            </a:xfrm>
            <a:custGeom>
              <a:avLst/>
              <a:gdLst>
                <a:gd name="T0" fmla="*/ 498 w 1477"/>
                <a:gd name="T1" fmla="*/ 643 h 2065"/>
                <a:gd name="T2" fmla="*/ 450 w 1477"/>
                <a:gd name="T3" fmla="*/ 693 h 2065"/>
                <a:gd name="T4" fmla="*/ 47 w 1477"/>
                <a:gd name="T5" fmla="*/ 693 h 2065"/>
                <a:gd name="T6" fmla="*/ 0 w 1477"/>
                <a:gd name="T7" fmla="*/ 643 h 2065"/>
                <a:gd name="T8" fmla="*/ 0 w 1477"/>
                <a:gd name="T9" fmla="*/ 50 h 2065"/>
                <a:gd name="T10" fmla="*/ 47 w 1477"/>
                <a:gd name="T11" fmla="*/ 0 h 2065"/>
                <a:gd name="T12" fmla="*/ 450 w 1477"/>
                <a:gd name="T13" fmla="*/ 0 h 2065"/>
                <a:gd name="T14" fmla="*/ 498 w 1477"/>
                <a:gd name="T15" fmla="*/ 50 h 2065"/>
                <a:gd name="T16" fmla="*/ 498 w 1477"/>
                <a:gd name="T17" fmla="*/ 643 h 2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"/>
                <a:gd name="T28" fmla="*/ 0 h 2065"/>
                <a:gd name="T29" fmla="*/ 1477 w 1477"/>
                <a:gd name="T30" fmla="*/ 2065 h 20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" h="2065">
                  <a:moveTo>
                    <a:pt x="1477" y="1916"/>
                  </a:moveTo>
                  <a:cubicBezTo>
                    <a:pt x="1477" y="1998"/>
                    <a:pt x="1414" y="2065"/>
                    <a:pt x="1336" y="2065"/>
                  </a:cubicBezTo>
                  <a:cubicBezTo>
                    <a:pt x="141" y="2065"/>
                    <a:pt x="141" y="2065"/>
                    <a:pt x="141" y="2065"/>
                  </a:cubicBezTo>
                  <a:cubicBezTo>
                    <a:pt x="63" y="2065"/>
                    <a:pt x="0" y="1998"/>
                    <a:pt x="0" y="191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67"/>
                    <a:pt x="63" y="0"/>
                    <a:pt x="141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414" y="0"/>
                    <a:pt x="1477" y="67"/>
                    <a:pt x="1477" y="149"/>
                  </a:cubicBezTo>
                  <a:lnTo>
                    <a:pt x="1477" y="1916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0" name="Freeform 1283"/>
            <p:cNvSpPr>
              <a:spLocks/>
            </p:cNvSpPr>
            <p:nvPr/>
          </p:nvSpPr>
          <p:spPr bwMode="auto">
            <a:xfrm>
              <a:off x="2407" y="1876"/>
              <a:ext cx="1011" cy="1414"/>
            </a:xfrm>
            <a:custGeom>
              <a:avLst/>
              <a:gdLst>
                <a:gd name="T0" fmla="*/ 489 w 1453"/>
                <a:gd name="T1" fmla="*/ 634 h 2034"/>
                <a:gd name="T2" fmla="*/ 443 w 1453"/>
                <a:gd name="T3" fmla="*/ 683 h 2034"/>
                <a:gd name="T4" fmla="*/ 47 w 1453"/>
                <a:gd name="T5" fmla="*/ 683 h 2034"/>
                <a:gd name="T6" fmla="*/ 0 w 1453"/>
                <a:gd name="T7" fmla="*/ 634 h 2034"/>
                <a:gd name="T8" fmla="*/ 0 w 1453"/>
                <a:gd name="T9" fmla="*/ 49 h 2034"/>
                <a:gd name="T10" fmla="*/ 47 w 1453"/>
                <a:gd name="T11" fmla="*/ 0 h 2034"/>
                <a:gd name="T12" fmla="*/ 443 w 1453"/>
                <a:gd name="T13" fmla="*/ 0 h 2034"/>
                <a:gd name="T14" fmla="*/ 489 w 1453"/>
                <a:gd name="T15" fmla="*/ 49 h 2034"/>
                <a:gd name="T16" fmla="*/ 489 w 1453"/>
                <a:gd name="T17" fmla="*/ 634 h 20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"/>
                <a:gd name="T28" fmla="*/ 0 h 2034"/>
                <a:gd name="T29" fmla="*/ 1453 w 1453"/>
                <a:gd name="T30" fmla="*/ 2034 h 20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" h="2034">
                  <a:moveTo>
                    <a:pt x="1453" y="1887"/>
                  </a:moveTo>
                  <a:cubicBezTo>
                    <a:pt x="1453" y="1968"/>
                    <a:pt x="1391" y="2034"/>
                    <a:pt x="1315" y="2034"/>
                  </a:cubicBezTo>
                  <a:cubicBezTo>
                    <a:pt x="138" y="2034"/>
                    <a:pt x="138" y="2034"/>
                    <a:pt x="138" y="2034"/>
                  </a:cubicBezTo>
                  <a:cubicBezTo>
                    <a:pt x="62" y="2034"/>
                    <a:pt x="0" y="1968"/>
                    <a:pt x="0" y="188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2" y="0"/>
                    <a:pt x="138" y="0"/>
                  </a:cubicBezTo>
                  <a:cubicBezTo>
                    <a:pt x="1315" y="0"/>
                    <a:pt x="1315" y="0"/>
                    <a:pt x="1315" y="0"/>
                  </a:cubicBezTo>
                  <a:cubicBezTo>
                    <a:pt x="1391" y="0"/>
                    <a:pt x="1453" y="66"/>
                    <a:pt x="1453" y="147"/>
                  </a:cubicBezTo>
                  <a:lnTo>
                    <a:pt x="1453" y="1887"/>
                  </a:ln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1" name="Freeform 1284"/>
            <p:cNvSpPr>
              <a:spLocks/>
            </p:cNvSpPr>
            <p:nvPr/>
          </p:nvSpPr>
          <p:spPr bwMode="auto">
            <a:xfrm>
              <a:off x="2436" y="1907"/>
              <a:ext cx="953" cy="1352"/>
            </a:xfrm>
            <a:custGeom>
              <a:avLst/>
              <a:gdLst>
                <a:gd name="T0" fmla="*/ 462 w 1369"/>
                <a:gd name="T1" fmla="*/ 613 h 1946"/>
                <a:gd name="T2" fmla="*/ 424 w 1369"/>
                <a:gd name="T3" fmla="*/ 652 h 1946"/>
                <a:gd name="T4" fmla="*/ 38 w 1369"/>
                <a:gd name="T5" fmla="*/ 652 h 1946"/>
                <a:gd name="T6" fmla="*/ 0 w 1369"/>
                <a:gd name="T7" fmla="*/ 613 h 1946"/>
                <a:gd name="T8" fmla="*/ 0 w 1369"/>
                <a:gd name="T9" fmla="*/ 40 h 1946"/>
                <a:gd name="T10" fmla="*/ 38 w 1369"/>
                <a:gd name="T11" fmla="*/ 0 h 1946"/>
                <a:gd name="T12" fmla="*/ 424 w 1369"/>
                <a:gd name="T13" fmla="*/ 0 h 1946"/>
                <a:gd name="T14" fmla="*/ 462 w 1369"/>
                <a:gd name="T15" fmla="*/ 40 h 1946"/>
                <a:gd name="T16" fmla="*/ 462 w 1369"/>
                <a:gd name="T17" fmla="*/ 613 h 19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9"/>
                <a:gd name="T28" fmla="*/ 0 h 1946"/>
                <a:gd name="T29" fmla="*/ 1369 w 1369"/>
                <a:gd name="T30" fmla="*/ 1946 h 19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9" h="1946">
                  <a:moveTo>
                    <a:pt x="1369" y="1828"/>
                  </a:moveTo>
                  <a:cubicBezTo>
                    <a:pt x="1369" y="1893"/>
                    <a:pt x="1319" y="1946"/>
                    <a:pt x="1257" y="1946"/>
                  </a:cubicBezTo>
                  <a:cubicBezTo>
                    <a:pt x="112" y="1946"/>
                    <a:pt x="112" y="1946"/>
                    <a:pt x="112" y="1946"/>
                  </a:cubicBezTo>
                  <a:cubicBezTo>
                    <a:pt x="50" y="1946"/>
                    <a:pt x="0" y="1893"/>
                    <a:pt x="0" y="182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"/>
                    <a:pt x="50" y="0"/>
                    <a:pt x="112" y="0"/>
                  </a:cubicBezTo>
                  <a:cubicBezTo>
                    <a:pt x="1257" y="0"/>
                    <a:pt x="1257" y="0"/>
                    <a:pt x="1257" y="0"/>
                  </a:cubicBezTo>
                  <a:cubicBezTo>
                    <a:pt x="1319" y="0"/>
                    <a:pt x="1369" y="53"/>
                    <a:pt x="1369" y="119"/>
                  </a:cubicBezTo>
                  <a:lnTo>
                    <a:pt x="1369" y="1828"/>
                  </a:ln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2" name="Line 1285"/>
            <p:cNvSpPr>
              <a:spLocks noChangeShapeType="1"/>
            </p:cNvSpPr>
            <p:nvPr/>
          </p:nvSpPr>
          <p:spPr bwMode="auto">
            <a:xfrm>
              <a:off x="2406" y="1857"/>
              <a:ext cx="55" cy="72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3" name="Line 1286"/>
            <p:cNvSpPr>
              <a:spLocks noChangeShapeType="1"/>
            </p:cNvSpPr>
            <p:nvPr/>
          </p:nvSpPr>
          <p:spPr bwMode="auto">
            <a:xfrm flipH="1">
              <a:off x="2400" y="3234"/>
              <a:ext cx="58" cy="73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4" name="Line 1287"/>
            <p:cNvSpPr>
              <a:spLocks noChangeShapeType="1"/>
            </p:cNvSpPr>
            <p:nvPr/>
          </p:nvSpPr>
          <p:spPr bwMode="auto">
            <a:xfrm>
              <a:off x="3367" y="3234"/>
              <a:ext cx="57" cy="73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5" name="Line 1288"/>
            <p:cNvSpPr>
              <a:spLocks noChangeShapeType="1"/>
            </p:cNvSpPr>
            <p:nvPr/>
          </p:nvSpPr>
          <p:spPr bwMode="auto">
            <a:xfrm flipV="1">
              <a:off x="3363" y="1859"/>
              <a:ext cx="56" cy="70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6" name="Oval 1289"/>
            <p:cNvSpPr>
              <a:spLocks noChangeArrowheads="1"/>
            </p:cNvSpPr>
            <p:nvPr/>
          </p:nvSpPr>
          <p:spPr bwMode="auto">
            <a:xfrm>
              <a:off x="2921" y="195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67" name="Freeform 1290"/>
            <p:cNvSpPr>
              <a:spLocks/>
            </p:cNvSpPr>
            <p:nvPr/>
          </p:nvSpPr>
          <p:spPr bwMode="auto">
            <a:xfrm>
              <a:off x="2936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8" name="Freeform 1291"/>
            <p:cNvSpPr>
              <a:spLocks/>
            </p:cNvSpPr>
            <p:nvPr/>
          </p:nvSpPr>
          <p:spPr bwMode="auto">
            <a:xfrm>
              <a:off x="2945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9" name="Oval 1292"/>
            <p:cNvSpPr>
              <a:spLocks noChangeArrowheads="1"/>
            </p:cNvSpPr>
            <p:nvPr/>
          </p:nvSpPr>
          <p:spPr bwMode="auto">
            <a:xfrm>
              <a:off x="2921" y="195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0" name="Oval 1293"/>
            <p:cNvSpPr>
              <a:spLocks noChangeArrowheads="1"/>
            </p:cNvSpPr>
            <p:nvPr/>
          </p:nvSpPr>
          <p:spPr bwMode="auto">
            <a:xfrm>
              <a:off x="2708" y="195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1" name="Freeform 1294"/>
            <p:cNvSpPr>
              <a:spLocks/>
            </p:cNvSpPr>
            <p:nvPr/>
          </p:nvSpPr>
          <p:spPr bwMode="auto">
            <a:xfrm>
              <a:off x="2724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2" name="Freeform 1295"/>
            <p:cNvSpPr>
              <a:spLocks/>
            </p:cNvSpPr>
            <p:nvPr/>
          </p:nvSpPr>
          <p:spPr bwMode="auto">
            <a:xfrm>
              <a:off x="2733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3" name="Oval 1296"/>
            <p:cNvSpPr>
              <a:spLocks noChangeArrowheads="1"/>
            </p:cNvSpPr>
            <p:nvPr/>
          </p:nvSpPr>
          <p:spPr bwMode="auto">
            <a:xfrm>
              <a:off x="2708" y="195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4" name="Oval 1297"/>
            <p:cNvSpPr>
              <a:spLocks noChangeArrowheads="1"/>
            </p:cNvSpPr>
            <p:nvPr/>
          </p:nvSpPr>
          <p:spPr bwMode="auto">
            <a:xfrm>
              <a:off x="2496" y="195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5" name="Freeform 1298"/>
            <p:cNvSpPr>
              <a:spLocks/>
            </p:cNvSpPr>
            <p:nvPr/>
          </p:nvSpPr>
          <p:spPr bwMode="auto">
            <a:xfrm>
              <a:off x="2511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6" name="Freeform 1299"/>
            <p:cNvSpPr>
              <a:spLocks/>
            </p:cNvSpPr>
            <p:nvPr/>
          </p:nvSpPr>
          <p:spPr bwMode="auto">
            <a:xfrm>
              <a:off x="2520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7" name="Oval 1300"/>
            <p:cNvSpPr>
              <a:spLocks noChangeArrowheads="1"/>
            </p:cNvSpPr>
            <p:nvPr/>
          </p:nvSpPr>
          <p:spPr bwMode="auto">
            <a:xfrm>
              <a:off x="2496" y="195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8" name="Oval 1301"/>
            <p:cNvSpPr>
              <a:spLocks noChangeArrowheads="1"/>
            </p:cNvSpPr>
            <p:nvPr/>
          </p:nvSpPr>
          <p:spPr bwMode="auto">
            <a:xfrm>
              <a:off x="2921" y="2171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9" name="Freeform 1302"/>
            <p:cNvSpPr>
              <a:spLocks/>
            </p:cNvSpPr>
            <p:nvPr/>
          </p:nvSpPr>
          <p:spPr bwMode="auto">
            <a:xfrm>
              <a:off x="2936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0" name="Freeform 1303"/>
            <p:cNvSpPr>
              <a:spLocks/>
            </p:cNvSpPr>
            <p:nvPr/>
          </p:nvSpPr>
          <p:spPr bwMode="auto">
            <a:xfrm>
              <a:off x="2945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1" name="Oval 1304"/>
            <p:cNvSpPr>
              <a:spLocks noChangeArrowheads="1"/>
            </p:cNvSpPr>
            <p:nvPr/>
          </p:nvSpPr>
          <p:spPr bwMode="auto">
            <a:xfrm>
              <a:off x="2921" y="2171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82" name="Oval 1305"/>
            <p:cNvSpPr>
              <a:spLocks noChangeArrowheads="1"/>
            </p:cNvSpPr>
            <p:nvPr/>
          </p:nvSpPr>
          <p:spPr bwMode="auto">
            <a:xfrm>
              <a:off x="2708" y="2171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83" name="Freeform 1306"/>
            <p:cNvSpPr>
              <a:spLocks/>
            </p:cNvSpPr>
            <p:nvPr/>
          </p:nvSpPr>
          <p:spPr bwMode="auto">
            <a:xfrm>
              <a:off x="2724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4" name="Freeform 1307"/>
            <p:cNvSpPr>
              <a:spLocks/>
            </p:cNvSpPr>
            <p:nvPr/>
          </p:nvSpPr>
          <p:spPr bwMode="auto">
            <a:xfrm>
              <a:off x="2733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5" name="Oval 1308"/>
            <p:cNvSpPr>
              <a:spLocks noChangeArrowheads="1"/>
            </p:cNvSpPr>
            <p:nvPr/>
          </p:nvSpPr>
          <p:spPr bwMode="auto">
            <a:xfrm>
              <a:off x="2708" y="2171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86" name="Oval 1309"/>
            <p:cNvSpPr>
              <a:spLocks noChangeArrowheads="1"/>
            </p:cNvSpPr>
            <p:nvPr/>
          </p:nvSpPr>
          <p:spPr bwMode="auto">
            <a:xfrm>
              <a:off x="2496" y="2171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87" name="Freeform 1310"/>
            <p:cNvSpPr>
              <a:spLocks/>
            </p:cNvSpPr>
            <p:nvPr/>
          </p:nvSpPr>
          <p:spPr bwMode="auto">
            <a:xfrm>
              <a:off x="2511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8" name="Freeform 1311"/>
            <p:cNvSpPr>
              <a:spLocks/>
            </p:cNvSpPr>
            <p:nvPr/>
          </p:nvSpPr>
          <p:spPr bwMode="auto">
            <a:xfrm>
              <a:off x="2520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9" name="Oval 1312"/>
            <p:cNvSpPr>
              <a:spLocks noChangeArrowheads="1"/>
            </p:cNvSpPr>
            <p:nvPr/>
          </p:nvSpPr>
          <p:spPr bwMode="auto">
            <a:xfrm>
              <a:off x="2496" y="2171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0" name="Oval 1313"/>
            <p:cNvSpPr>
              <a:spLocks noChangeArrowheads="1"/>
            </p:cNvSpPr>
            <p:nvPr/>
          </p:nvSpPr>
          <p:spPr bwMode="auto">
            <a:xfrm>
              <a:off x="2921" y="2388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1" name="Freeform 1314"/>
            <p:cNvSpPr>
              <a:spLocks/>
            </p:cNvSpPr>
            <p:nvPr/>
          </p:nvSpPr>
          <p:spPr bwMode="auto">
            <a:xfrm>
              <a:off x="2936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2" name="Freeform 1315"/>
            <p:cNvSpPr>
              <a:spLocks/>
            </p:cNvSpPr>
            <p:nvPr/>
          </p:nvSpPr>
          <p:spPr bwMode="auto">
            <a:xfrm>
              <a:off x="2945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3" name="Oval 1316"/>
            <p:cNvSpPr>
              <a:spLocks noChangeArrowheads="1"/>
            </p:cNvSpPr>
            <p:nvPr/>
          </p:nvSpPr>
          <p:spPr bwMode="auto">
            <a:xfrm>
              <a:off x="2921" y="2388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4" name="Oval 1317"/>
            <p:cNvSpPr>
              <a:spLocks noChangeArrowheads="1"/>
            </p:cNvSpPr>
            <p:nvPr/>
          </p:nvSpPr>
          <p:spPr bwMode="auto">
            <a:xfrm>
              <a:off x="2708" y="2388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5" name="Freeform 1318"/>
            <p:cNvSpPr>
              <a:spLocks/>
            </p:cNvSpPr>
            <p:nvPr/>
          </p:nvSpPr>
          <p:spPr bwMode="auto">
            <a:xfrm>
              <a:off x="2724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6" name="Freeform 1319"/>
            <p:cNvSpPr>
              <a:spLocks/>
            </p:cNvSpPr>
            <p:nvPr/>
          </p:nvSpPr>
          <p:spPr bwMode="auto">
            <a:xfrm>
              <a:off x="2733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7" name="Oval 1320"/>
            <p:cNvSpPr>
              <a:spLocks noChangeArrowheads="1"/>
            </p:cNvSpPr>
            <p:nvPr/>
          </p:nvSpPr>
          <p:spPr bwMode="auto">
            <a:xfrm>
              <a:off x="2708" y="2388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8" name="Oval 1321"/>
            <p:cNvSpPr>
              <a:spLocks noChangeArrowheads="1"/>
            </p:cNvSpPr>
            <p:nvPr/>
          </p:nvSpPr>
          <p:spPr bwMode="auto">
            <a:xfrm>
              <a:off x="2496" y="2388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9" name="Freeform 1322"/>
            <p:cNvSpPr>
              <a:spLocks/>
            </p:cNvSpPr>
            <p:nvPr/>
          </p:nvSpPr>
          <p:spPr bwMode="auto">
            <a:xfrm>
              <a:off x="2511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0" name="Freeform 1323"/>
            <p:cNvSpPr>
              <a:spLocks/>
            </p:cNvSpPr>
            <p:nvPr/>
          </p:nvSpPr>
          <p:spPr bwMode="auto">
            <a:xfrm>
              <a:off x="2520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1" name="Oval 1324"/>
            <p:cNvSpPr>
              <a:spLocks noChangeArrowheads="1"/>
            </p:cNvSpPr>
            <p:nvPr/>
          </p:nvSpPr>
          <p:spPr bwMode="auto">
            <a:xfrm>
              <a:off x="2496" y="2388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02" name="Oval 1325"/>
            <p:cNvSpPr>
              <a:spLocks noChangeArrowheads="1"/>
            </p:cNvSpPr>
            <p:nvPr/>
          </p:nvSpPr>
          <p:spPr bwMode="auto">
            <a:xfrm>
              <a:off x="2921" y="2605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03" name="Freeform 1326"/>
            <p:cNvSpPr>
              <a:spLocks/>
            </p:cNvSpPr>
            <p:nvPr/>
          </p:nvSpPr>
          <p:spPr bwMode="auto">
            <a:xfrm>
              <a:off x="2936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4" name="Freeform 1327"/>
            <p:cNvSpPr>
              <a:spLocks/>
            </p:cNvSpPr>
            <p:nvPr/>
          </p:nvSpPr>
          <p:spPr bwMode="auto">
            <a:xfrm>
              <a:off x="2945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5" name="Oval 1328"/>
            <p:cNvSpPr>
              <a:spLocks noChangeArrowheads="1"/>
            </p:cNvSpPr>
            <p:nvPr/>
          </p:nvSpPr>
          <p:spPr bwMode="auto">
            <a:xfrm>
              <a:off x="2921" y="2605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06" name="Oval 1329"/>
            <p:cNvSpPr>
              <a:spLocks noChangeArrowheads="1"/>
            </p:cNvSpPr>
            <p:nvPr/>
          </p:nvSpPr>
          <p:spPr bwMode="auto">
            <a:xfrm>
              <a:off x="2708" y="2605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07" name="Freeform 1330"/>
            <p:cNvSpPr>
              <a:spLocks/>
            </p:cNvSpPr>
            <p:nvPr/>
          </p:nvSpPr>
          <p:spPr bwMode="auto">
            <a:xfrm>
              <a:off x="2724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8" name="Freeform 1331"/>
            <p:cNvSpPr>
              <a:spLocks/>
            </p:cNvSpPr>
            <p:nvPr/>
          </p:nvSpPr>
          <p:spPr bwMode="auto">
            <a:xfrm>
              <a:off x="2733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9" name="Oval 1332"/>
            <p:cNvSpPr>
              <a:spLocks noChangeArrowheads="1"/>
            </p:cNvSpPr>
            <p:nvPr/>
          </p:nvSpPr>
          <p:spPr bwMode="auto">
            <a:xfrm>
              <a:off x="2708" y="2605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0" name="Oval 1333"/>
            <p:cNvSpPr>
              <a:spLocks noChangeArrowheads="1"/>
            </p:cNvSpPr>
            <p:nvPr/>
          </p:nvSpPr>
          <p:spPr bwMode="auto">
            <a:xfrm>
              <a:off x="2496" y="2605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1" name="Freeform 1334"/>
            <p:cNvSpPr>
              <a:spLocks/>
            </p:cNvSpPr>
            <p:nvPr/>
          </p:nvSpPr>
          <p:spPr bwMode="auto">
            <a:xfrm>
              <a:off x="2511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2" name="Freeform 1335"/>
            <p:cNvSpPr>
              <a:spLocks/>
            </p:cNvSpPr>
            <p:nvPr/>
          </p:nvSpPr>
          <p:spPr bwMode="auto">
            <a:xfrm>
              <a:off x="2520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3" name="Oval 1336"/>
            <p:cNvSpPr>
              <a:spLocks noChangeArrowheads="1"/>
            </p:cNvSpPr>
            <p:nvPr/>
          </p:nvSpPr>
          <p:spPr bwMode="auto">
            <a:xfrm>
              <a:off x="2496" y="2605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4" name="Oval 1337"/>
            <p:cNvSpPr>
              <a:spLocks noChangeArrowheads="1"/>
            </p:cNvSpPr>
            <p:nvPr/>
          </p:nvSpPr>
          <p:spPr bwMode="auto">
            <a:xfrm>
              <a:off x="2921" y="2820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5" name="Freeform 1338"/>
            <p:cNvSpPr>
              <a:spLocks/>
            </p:cNvSpPr>
            <p:nvPr/>
          </p:nvSpPr>
          <p:spPr bwMode="auto">
            <a:xfrm>
              <a:off x="2936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6" name="Freeform 1339"/>
            <p:cNvSpPr>
              <a:spLocks/>
            </p:cNvSpPr>
            <p:nvPr/>
          </p:nvSpPr>
          <p:spPr bwMode="auto">
            <a:xfrm>
              <a:off x="2945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7" name="Oval 1340"/>
            <p:cNvSpPr>
              <a:spLocks noChangeArrowheads="1"/>
            </p:cNvSpPr>
            <p:nvPr/>
          </p:nvSpPr>
          <p:spPr bwMode="auto">
            <a:xfrm>
              <a:off x="2921" y="2820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8" name="Oval 1341"/>
            <p:cNvSpPr>
              <a:spLocks noChangeArrowheads="1"/>
            </p:cNvSpPr>
            <p:nvPr/>
          </p:nvSpPr>
          <p:spPr bwMode="auto">
            <a:xfrm>
              <a:off x="2708" y="2820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9" name="Freeform 1342"/>
            <p:cNvSpPr>
              <a:spLocks/>
            </p:cNvSpPr>
            <p:nvPr/>
          </p:nvSpPr>
          <p:spPr bwMode="auto">
            <a:xfrm>
              <a:off x="2724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0" name="Freeform 1343"/>
            <p:cNvSpPr>
              <a:spLocks/>
            </p:cNvSpPr>
            <p:nvPr/>
          </p:nvSpPr>
          <p:spPr bwMode="auto">
            <a:xfrm>
              <a:off x="2733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1" name="Oval 1344"/>
            <p:cNvSpPr>
              <a:spLocks noChangeArrowheads="1"/>
            </p:cNvSpPr>
            <p:nvPr/>
          </p:nvSpPr>
          <p:spPr bwMode="auto">
            <a:xfrm>
              <a:off x="2708" y="2820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22" name="Oval 1345"/>
            <p:cNvSpPr>
              <a:spLocks noChangeArrowheads="1"/>
            </p:cNvSpPr>
            <p:nvPr/>
          </p:nvSpPr>
          <p:spPr bwMode="auto">
            <a:xfrm>
              <a:off x="2496" y="2820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23" name="Freeform 1346"/>
            <p:cNvSpPr>
              <a:spLocks/>
            </p:cNvSpPr>
            <p:nvPr/>
          </p:nvSpPr>
          <p:spPr bwMode="auto">
            <a:xfrm>
              <a:off x="2511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4" name="Freeform 1347"/>
            <p:cNvSpPr>
              <a:spLocks/>
            </p:cNvSpPr>
            <p:nvPr/>
          </p:nvSpPr>
          <p:spPr bwMode="auto">
            <a:xfrm>
              <a:off x="2520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5" name="Oval 1348"/>
            <p:cNvSpPr>
              <a:spLocks noChangeArrowheads="1"/>
            </p:cNvSpPr>
            <p:nvPr/>
          </p:nvSpPr>
          <p:spPr bwMode="auto">
            <a:xfrm>
              <a:off x="2496" y="2820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26" name="Oval 1349"/>
            <p:cNvSpPr>
              <a:spLocks noChangeArrowheads="1"/>
            </p:cNvSpPr>
            <p:nvPr/>
          </p:nvSpPr>
          <p:spPr bwMode="auto">
            <a:xfrm>
              <a:off x="2921" y="303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27" name="Freeform 1350"/>
            <p:cNvSpPr>
              <a:spLocks/>
            </p:cNvSpPr>
            <p:nvPr/>
          </p:nvSpPr>
          <p:spPr bwMode="auto">
            <a:xfrm>
              <a:off x="2936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8" name="Freeform 1351"/>
            <p:cNvSpPr>
              <a:spLocks/>
            </p:cNvSpPr>
            <p:nvPr/>
          </p:nvSpPr>
          <p:spPr bwMode="auto">
            <a:xfrm>
              <a:off x="2945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9" name="Oval 1352"/>
            <p:cNvSpPr>
              <a:spLocks noChangeArrowheads="1"/>
            </p:cNvSpPr>
            <p:nvPr/>
          </p:nvSpPr>
          <p:spPr bwMode="auto">
            <a:xfrm>
              <a:off x="2921" y="303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0" name="Oval 1353"/>
            <p:cNvSpPr>
              <a:spLocks noChangeArrowheads="1"/>
            </p:cNvSpPr>
            <p:nvPr/>
          </p:nvSpPr>
          <p:spPr bwMode="auto">
            <a:xfrm>
              <a:off x="3134" y="195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1" name="Freeform 1354"/>
            <p:cNvSpPr>
              <a:spLocks/>
            </p:cNvSpPr>
            <p:nvPr/>
          </p:nvSpPr>
          <p:spPr bwMode="auto">
            <a:xfrm>
              <a:off x="3150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2" name="Freeform 1355"/>
            <p:cNvSpPr>
              <a:spLocks/>
            </p:cNvSpPr>
            <p:nvPr/>
          </p:nvSpPr>
          <p:spPr bwMode="auto">
            <a:xfrm>
              <a:off x="3159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3" name="Oval 1356"/>
            <p:cNvSpPr>
              <a:spLocks noChangeArrowheads="1"/>
            </p:cNvSpPr>
            <p:nvPr/>
          </p:nvSpPr>
          <p:spPr bwMode="auto">
            <a:xfrm>
              <a:off x="3134" y="195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4" name="Oval 1357"/>
            <p:cNvSpPr>
              <a:spLocks noChangeArrowheads="1"/>
            </p:cNvSpPr>
            <p:nvPr/>
          </p:nvSpPr>
          <p:spPr bwMode="auto">
            <a:xfrm>
              <a:off x="3134" y="2171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5" name="Freeform 1358"/>
            <p:cNvSpPr>
              <a:spLocks/>
            </p:cNvSpPr>
            <p:nvPr/>
          </p:nvSpPr>
          <p:spPr bwMode="auto">
            <a:xfrm>
              <a:off x="3150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6" name="Freeform 1359"/>
            <p:cNvSpPr>
              <a:spLocks/>
            </p:cNvSpPr>
            <p:nvPr/>
          </p:nvSpPr>
          <p:spPr bwMode="auto">
            <a:xfrm>
              <a:off x="3159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7" name="Oval 1360"/>
            <p:cNvSpPr>
              <a:spLocks noChangeArrowheads="1"/>
            </p:cNvSpPr>
            <p:nvPr/>
          </p:nvSpPr>
          <p:spPr bwMode="auto">
            <a:xfrm>
              <a:off x="3134" y="2171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8" name="Oval 1361"/>
            <p:cNvSpPr>
              <a:spLocks noChangeArrowheads="1"/>
            </p:cNvSpPr>
            <p:nvPr/>
          </p:nvSpPr>
          <p:spPr bwMode="auto">
            <a:xfrm>
              <a:off x="3134" y="2388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9" name="Freeform 1362"/>
            <p:cNvSpPr>
              <a:spLocks/>
            </p:cNvSpPr>
            <p:nvPr/>
          </p:nvSpPr>
          <p:spPr bwMode="auto">
            <a:xfrm>
              <a:off x="3150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0" name="Freeform 1363"/>
            <p:cNvSpPr>
              <a:spLocks/>
            </p:cNvSpPr>
            <p:nvPr/>
          </p:nvSpPr>
          <p:spPr bwMode="auto">
            <a:xfrm>
              <a:off x="3159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1" name="Oval 1364"/>
            <p:cNvSpPr>
              <a:spLocks noChangeArrowheads="1"/>
            </p:cNvSpPr>
            <p:nvPr/>
          </p:nvSpPr>
          <p:spPr bwMode="auto">
            <a:xfrm>
              <a:off x="3134" y="2388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42" name="Oval 1365"/>
            <p:cNvSpPr>
              <a:spLocks noChangeArrowheads="1"/>
            </p:cNvSpPr>
            <p:nvPr/>
          </p:nvSpPr>
          <p:spPr bwMode="auto">
            <a:xfrm>
              <a:off x="3134" y="2605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43" name="Freeform 1366"/>
            <p:cNvSpPr>
              <a:spLocks/>
            </p:cNvSpPr>
            <p:nvPr/>
          </p:nvSpPr>
          <p:spPr bwMode="auto">
            <a:xfrm>
              <a:off x="3150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4" name="Freeform 1367"/>
            <p:cNvSpPr>
              <a:spLocks/>
            </p:cNvSpPr>
            <p:nvPr/>
          </p:nvSpPr>
          <p:spPr bwMode="auto">
            <a:xfrm>
              <a:off x="3159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5" name="Oval 1368"/>
            <p:cNvSpPr>
              <a:spLocks noChangeArrowheads="1"/>
            </p:cNvSpPr>
            <p:nvPr/>
          </p:nvSpPr>
          <p:spPr bwMode="auto">
            <a:xfrm>
              <a:off x="3134" y="2605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46" name="Oval 1369"/>
            <p:cNvSpPr>
              <a:spLocks noChangeArrowheads="1"/>
            </p:cNvSpPr>
            <p:nvPr/>
          </p:nvSpPr>
          <p:spPr bwMode="auto">
            <a:xfrm>
              <a:off x="3134" y="2820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47" name="Freeform 1370"/>
            <p:cNvSpPr>
              <a:spLocks/>
            </p:cNvSpPr>
            <p:nvPr/>
          </p:nvSpPr>
          <p:spPr bwMode="auto">
            <a:xfrm>
              <a:off x="3150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8" name="Freeform 1371"/>
            <p:cNvSpPr>
              <a:spLocks/>
            </p:cNvSpPr>
            <p:nvPr/>
          </p:nvSpPr>
          <p:spPr bwMode="auto">
            <a:xfrm>
              <a:off x="3159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9" name="Oval 1372"/>
            <p:cNvSpPr>
              <a:spLocks noChangeArrowheads="1"/>
            </p:cNvSpPr>
            <p:nvPr/>
          </p:nvSpPr>
          <p:spPr bwMode="auto">
            <a:xfrm>
              <a:off x="3134" y="2820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0" name="Oval 1373"/>
            <p:cNvSpPr>
              <a:spLocks noChangeArrowheads="1"/>
            </p:cNvSpPr>
            <p:nvPr/>
          </p:nvSpPr>
          <p:spPr bwMode="auto">
            <a:xfrm>
              <a:off x="3134" y="303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1" name="Freeform 1374"/>
            <p:cNvSpPr>
              <a:spLocks/>
            </p:cNvSpPr>
            <p:nvPr/>
          </p:nvSpPr>
          <p:spPr bwMode="auto">
            <a:xfrm>
              <a:off x="3150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2" name="Freeform 1375"/>
            <p:cNvSpPr>
              <a:spLocks/>
            </p:cNvSpPr>
            <p:nvPr/>
          </p:nvSpPr>
          <p:spPr bwMode="auto">
            <a:xfrm>
              <a:off x="3159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3" name="Oval 1376"/>
            <p:cNvSpPr>
              <a:spLocks noChangeArrowheads="1"/>
            </p:cNvSpPr>
            <p:nvPr/>
          </p:nvSpPr>
          <p:spPr bwMode="auto">
            <a:xfrm>
              <a:off x="3134" y="303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4" name="Oval 1377"/>
            <p:cNvSpPr>
              <a:spLocks noChangeArrowheads="1"/>
            </p:cNvSpPr>
            <p:nvPr/>
          </p:nvSpPr>
          <p:spPr bwMode="auto">
            <a:xfrm>
              <a:off x="2708" y="303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5" name="Freeform 1378"/>
            <p:cNvSpPr>
              <a:spLocks/>
            </p:cNvSpPr>
            <p:nvPr/>
          </p:nvSpPr>
          <p:spPr bwMode="auto">
            <a:xfrm>
              <a:off x="2724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6" name="Freeform 1379"/>
            <p:cNvSpPr>
              <a:spLocks/>
            </p:cNvSpPr>
            <p:nvPr/>
          </p:nvSpPr>
          <p:spPr bwMode="auto">
            <a:xfrm>
              <a:off x="2733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7" name="Oval 1380"/>
            <p:cNvSpPr>
              <a:spLocks noChangeArrowheads="1"/>
            </p:cNvSpPr>
            <p:nvPr/>
          </p:nvSpPr>
          <p:spPr bwMode="auto">
            <a:xfrm>
              <a:off x="2708" y="303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8" name="Oval 1381"/>
            <p:cNvSpPr>
              <a:spLocks noChangeArrowheads="1"/>
            </p:cNvSpPr>
            <p:nvPr/>
          </p:nvSpPr>
          <p:spPr bwMode="auto">
            <a:xfrm>
              <a:off x="2496" y="303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9" name="Freeform 1382"/>
            <p:cNvSpPr>
              <a:spLocks/>
            </p:cNvSpPr>
            <p:nvPr/>
          </p:nvSpPr>
          <p:spPr bwMode="auto">
            <a:xfrm>
              <a:off x="2511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0" name="Freeform 1383"/>
            <p:cNvSpPr>
              <a:spLocks/>
            </p:cNvSpPr>
            <p:nvPr/>
          </p:nvSpPr>
          <p:spPr bwMode="auto">
            <a:xfrm>
              <a:off x="2520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1" name="Oval 1384"/>
            <p:cNvSpPr>
              <a:spLocks noChangeArrowheads="1"/>
            </p:cNvSpPr>
            <p:nvPr/>
          </p:nvSpPr>
          <p:spPr bwMode="auto">
            <a:xfrm>
              <a:off x="2496" y="303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62" name="Freeform 1385"/>
            <p:cNvSpPr>
              <a:spLocks/>
            </p:cNvSpPr>
            <p:nvPr/>
          </p:nvSpPr>
          <p:spPr bwMode="auto">
            <a:xfrm>
              <a:off x="2453" y="1927"/>
              <a:ext cx="108" cy="409"/>
            </a:xfrm>
            <a:custGeom>
              <a:avLst/>
              <a:gdLst>
                <a:gd name="T0" fmla="*/ 52 w 155"/>
                <a:gd name="T1" fmla="*/ 0 h 588"/>
                <a:gd name="T2" fmla="*/ 30 w 155"/>
                <a:gd name="T3" fmla="*/ 0 h 588"/>
                <a:gd name="T4" fmla="*/ 0 w 155"/>
                <a:gd name="T5" fmla="*/ 35 h 588"/>
                <a:gd name="T6" fmla="*/ 0 w 155"/>
                <a:gd name="T7" fmla="*/ 198 h 588"/>
                <a:gd name="T8" fmla="*/ 11 w 155"/>
                <a:gd name="T9" fmla="*/ 35 h 588"/>
                <a:gd name="T10" fmla="*/ 30 w 155"/>
                <a:gd name="T11" fmla="*/ 9 h 588"/>
                <a:gd name="T12" fmla="*/ 52 w 155"/>
                <a:gd name="T13" fmla="*/ 0 h 5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588"/>
                <a:gd name="T23" fmla="*/ 155 w 155"/>
                <a:gd name="T24" fmla="*/ 588 h 5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588">
                  <a:moveTo>
                    <a:pt x="155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0" y="25"/>
                    <a:pt x="0" y="105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62" y="40"/>
                    <a:pt x="88" y="28"/>
                  </a:cubicBezTo>
                  <a:cubicBezTo>
                    <a:pt x="114" y="16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3" name="Freeform 1386"/>
            <p:cNvSpPr>
              <a:spLocks/>
            </p:cNvSpPr>
            <p:nvPr/>
          </p:nvSpPr>
          <p:spPr bwMode="auto">
            <a:xfrm>
              <a:off x="3224" y="2933"/>
              <a:ext cx="155" cy="312"/>
            </a:xfrm>
            <a:custGeom>
              <a:avLst/>
              <a:gdLst>
                <a:gd name="T0" fmla="*/ 0 w 224"/>
                <a:gd name="T1" fmla="*/ 151 h 449"/>
                <a:gd name="T2" fmla="*/ 44 w 224"/>
                <a:gd name="T3" fmla="*/ 151 h 449"/>
                <a:gd name="T4" fmla="*/ 73 w 224"/>
                <a:gd name="T5" fmla="*/ 116 h 449"/>
                <a:gd name="T6" fmla="*/ 73 w 224"/>
                <a:gd name="T7" fmla="*/ 0 h 449"/>
                <a:gd name="T8" fmla="*/ 66 w 224"/>
                <a:gd name="T9" fmla="*/ 114 h 449"/>
                <a:gd name="T10" fmla="*/ 42 w 224"/>
                <a:gd name="T11" fmla="*/ 140 h 449"/>
                <a:gd name="T12" fmla="*/ 0 w 224"/>
                <a:gd name="T13" fmla="*/ 151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449"/>
                <a:gd name="T23" fmla="*/ 224 w 224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449">
                  <a:moveTo>
                    <a:pt x="0" y="449"/>
                  </a:moveTo>
                  <a:cubicBezTo>
                    <a:pt x="131" y="449"/>
                    <a:pt x="131" y="449"/>
                    <a:pt x="131" y="449"/>
                  </a:cubicBezTo>
                  <a:cubicBezTo>
                    <a:pt x="131" y="449"/>
                    <a:pt x="214" y="438"/>
                    <a:pt x="219" y="347"/>
                  </a:cubicBezTo>
                  <a:cubicBezTo>
                    <a:pt x="224" y="256"/>
                    <a:pt x="219" y="0"/>
                    <a:pt x="219" y="0"/>
                  </a:cubicBezTo>
                  <a:cubicBezTo>
                    <a:pt x="199" y="339"/>
                    <a:pt x="199" y="339"/>
                    <a:pt x="199" y="339"/>
                  </a:cubicBezTo>
                  <a:cubicBezTo>
                    <a:pt x="199" y="339"/>
                    <a:pt x="180" y="412"/>
                    <a:pt x="126" y="417"/>
                  </a:cubicBezTo>
                  <a:cubicBezTo>
                    <a:pt x="72" y="423"/>
                    <a:pt x="0" y="449"/>
                    <a:pt x="0" y="4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4" name="Freeform 1387"/>
            <p:cNvSpPr>
              <a:spLocks/>
            </p:cNvSpPr>
            <p:nvPr/>
          </p:nvSpPr>
          <p:spPr bwMode="auto">
            <a:xfrm>
              <a:off x="2483" y="3283"/>
              <a:ext cx="932" cy="44"/>
            </a:xfrm>
            <a:custGeom>
              <a:avLst/>
              <a:gdLst>
                <a:gd name="T0" fmla="*/ 442 w 1339"/>
                <a:gd name="T1" fmla="*/ 0 h 63"/>
                <a:gd name="T2" fmla="*/ 452 w 1339"/>
                <a:gd name="T3" fmla="*/ 10 h 63"/>
                <a:gd name="T4" fmla="*/ 420 w 1339"/>
                <a:gd name="T5" fmla="*/ 22 h 63"/>
                <a:gd name="T6" fmla="*/ 0 w 1339"/>
                <a:gd name="T7" fmla="*/ 22 h 63"/>
                <a:gd name="T8" fmla="*/ 420 w 1339"/>
                <a:gd name="T9" fmla="*/ 13 h 63"/>
                <a:gd name="T10" fmla="*/ 442 w 1339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9"/>
                <a:gd name="T19" fmla="*/ 0 h 63"/>
                <a:gd name="T20" fmla="*/ 1339 w 1339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9" h="63">
                  <a:moveTo>
                    <a:pt x="1310" y="0"/>
                  </a:moveTo>
                  <a:cubicBezTo>
                    <a:pt x="1339" y="32"/>
                    <a:pt x="1339" y="32"/>
                    <a:pt x="1339" y="32"/>
                  </a:cubicBezTo>
                  <a:cubicBezTo>
                    <a:pt x="1339" y="32"/>
                    <a:pt x="1295" y="63"/>
                    <a:pt x="1245" y="63"/>
                  </a:cubicBezTo>
                  <a:cubicBezTo>
                    <a:pt x="1195" y="63"/>
                    <a:pt x="0" y="63"/>
                    <a:pt x="0" y="63"/>
                  </a:cubicBezTo>
                  <a:cubicBezTo>
                    <a:pt x="1245" y="38"/>
                    <a:pt x="1245" y="38"/>
                    <a:pt x="1245" y="38"/>
                  </a:cubicBezTo>
                  <a:cubicBezTo>
                    <a:pt x="1245" y="38"/>
                    <a:pt x="1300" y="30"/>
                    <a:pt x="1310" y="0"/>
                  </a:cubicBez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5" name="Freeform 1388"/>
            <p:cNvSpPr>
              <a:spLocks/>
            </p:cNvSpPr>
            <p:nvPr/>
          </p:nvSpPr>
          <p:spPr bwMode="auto">
            <a:xfrm>
              <a:off x="3405" y="1870"/>
              <a:ext cx="40" cy="997"/>
            </a:xfrm>
            <a:custGeom>
              <a:avLst/>
              <a:gdLst>
                <a:gd name="T0" fmla="*/ 0 w 58"/>
                <a:gd name="T1" fmla="*/ 10 h 1435"/>
                <a:gd name="T2" fmla="*/ 8 w 58"/>
                <a:gd name="T3" fmla="*/ 0 h 1435"/>
                <a:gd name="T4" fmla="*/ 19 w 58"/>
                <a:gd name="T5" fmla="*/ 31 h 1435"/>
                <a:gd name="T6" fmla="*/ 19 w 58"/>
                <a:gd name="T7" fmla="*/ 481 h 1435"/>
                <a:gd name="T8" fmla="*/ 12 w 58"/>
                <a:gd name="T9" fmla="*/ 31 h 1435"/>
                <a:gd name="T10" fmla="*/ 0 w 58"/>
                <a:gd name="T11" fmla="*/ 10 h 1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1435"/>
                <a:gd name="T20" fmla="*/ 58 w 58"/>
                <a:gd name="T21" fmla="*/ 1435 h 1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1435">
                  <a:moveTo>
                    <a:pt x="0" y="32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58" y="28"/>
                    <a:pt x="58" y="94"/>
                  </a:cubicBezTo>
                  <a:cubicBezTo>
                    <a:pt x="58" y="161"/>
                    <a:pt x="58" y="1435"/>
                    <a:pt x="58" y="1435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47"/>
                    <a:pt x="0" y="32"/>
                  </a:cubicBez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6" name="Freeform 1389"/>
            <p:cNvSpPr>
              <a:spLocks/>
            </p:cNvSpPr>
            <p:nvPr/>
          </p:nvSpPr>
          <p:spPr bwMode="auto">
            <a:xfrm>
              <a:off x="2422" y="1844"/>
              <a:ext cx="861" cy="36"/>
            </a:xfrm>
            <a:custGeom>
              <a:avLst/>
              <a:gdLst>
                <a:gd name="T0" fmla="*/ 0 w 1237"/>
                <a:gd name="T1" fmla="*/ 9 h 51"/>
                <a:gd name="T2" fmla="*/ 6 w 1237"/>
                <a:gd name="T3" fmla="*/ 18 h 51"/>
                <a:gd name="T4" fmla="*/ 34 w 1237"/>
                <a:gd name="T5" fmla="*/ 6 h 51"/>
                <a:gd name="T6" fmla="*/ 417 w 1237"/>
                <a:gd name="T7" fmla="*/ 6 h 51"/>
                <a:gd name="T8" fmla="*/ 29 w 1237"/>
                <a:gd name="T9" fmla="*/ 0 h 51"/>
                <a:gd name="T10" fmla="*/ 0 w 1237"/>
                <a:gd name="T11" fmla="*/ 9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7"/>
                <a:gd name="T19" fmla="*/ 0 h 51"/>
                <a:gd name="T20" fmla="*/ 1237 w 123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7" h="51">
                  <a:moveTo>
                    <a:pt x="0" y="25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45" y="17"/>
                    <a:pt x="102" y="17"/>
                  </a:cubicBezTo>
                  <a:cubicBezTo>
                    <a:pt x="158" y="17"/>
                    <a:pt x="1237" y="17"/>
                    <a:pt x="1237" y="17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13" y="8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7" name="Freeform 1390"/>
            <p:cNvSpPr>
              <a:spLocks/>
            </p:cNvSpPr>
            <p:nvPr/>
          </p:nvSpPr>
          <p:spPr bwMode="auto">
            <a:xfrm>
              <a:off x="2370" y="1970"/>
              <a:ext cx="20" cy="1208"/>
            </a:xfrm>
            <a:custGeom>
              <a:avLst/>
              <a:gdLst>
                <a:gd name="T0" fmla="*/ 10 w 29"/>
                <a:gd name="T1" fmla="*/ 0 h 1738"/>
                <a:gd name="T2" fmla="*/ 10 w 29"/>
                <a:gd name="T3" fmla="*/ 584 h 1738"/>
                <a:gd name="T4" fmla="*/ 10 w 29"/>
                <a:gd name="T5" fmla="*/ 0 h 1738"/>
                <a:gd name="T6" fmla="*/ 0 60000 65536"/>
                <a:gd name="T7" fmla="*/ 0 60000 65536"/>
                <a:gd name="T8" fmla="*/ 0 60000 65536"/>
                <a:gd name="T9" fmla="*/ 0 w 29"/>
                <a:gd name="T10" fmla="*/ 0 h 1738"/>
                <a:gd name="T11" fmla="*/ 29 w 29"/>
                <a:gd name="T12" fmla="*/ 1738 h 1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738">
                  <a:moveTo>
                    <a:pt x="29" y="0"/>
                  </a:moveTo>
                  <a:cubicBezTo>
                    <a:pt x="29" y="1738"/>
                    <a:pt x="29" y="1738"/>
                    <a:pt x="29" y="1738"/>
                  </a:cubicBezTo>
                  <a:cubicBezTo>
                    <a:pt x="29" y="1738"/>
                    <a:pt x="0" y="69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8" name="Freeform 1391"/>
            <p:cNvSpPr>
              <a:spLocks/>
            </p:cNvSpPr>
            <p:nvPr/>
          </p:nvSpPr>
          <p:spPr bwMode="auto">
            <a:xfrm>
              <a:off x="3397" y="1988"/>
              <a:ext cx="21" cy="1135"/>
            </a:xfrm>
            <a:custGeom>
              <a:avLst/>
              <a:gdLst>
                <a:gd name="T0" fmla="*/ 0 w 30"/>
                <a:gd name="T1" fmla="*/ 0 h 1633"/>
                <a:gd name="T2" fmla="*/ 0 w 30"/>
                <a:gd name="T3" fmla="*/ 548 h 1633"/>
                <a:gd name="T4" fmla="*/ 0 w 30"/>
                <a:gd name="T5" fmla="*/ 0 h 1633"/>
                <a:gd name="T6" fmla="*/ 0 60000 65536"/>
                <a:gd name="T7" fmla="*/ 0 60000 65536"/>
                <a:gd name="T8" fmla="*/ 0 60000 65536"/>
                <a:gd name="T9" fmla="*/ 0 w 30"/>
                <a:gd name="T10" fmla="*/ 0 h 1633"/>
                <a:gd name="T11" fmla="*/ 30 w 30"/>
                <a:gd name="T12" fmla="*/ 1633 h 16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633">
                  <a:moveTo>
                    <a:pt x="0" y="0"/>
                  </a:moveTo>
                  <a:cubicBezTo>
                    <a:pt x="0" y="1633"/>
                    <a:pt x="0" y="1633"/>
                    <a:pt x="0" y="1633"/>
                  </a:cubicBezTo>
                  <a:cubicBezTo>
                    <a:pt x="0" y="1633"/>
                    <a:pt x="30" y="90"/>
                    <a:pt x="0" y="0"/>
                  </a:cubicBezTo>
                  <a:close/>
                </a:path>
              </a:pathLst>
            </a:custGeom>
            <a:solidFill>
              <a:srgbClr val="509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2" name="TextBox 183"/>
          <p:cNvSpPr txBox="1">
            <a:spLocks noChangeArrowheads="1"/>
          </p:cNvSpPr>
          <p:nvPr/>
        </p:nvSpPr>
        <p:spPr bwMode="auto">
          <a:xfrm>
            <a:off x="35232" y="2959684"/>
            <a:ext cx="1368425" cy="7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500" b="1" dirty="0">
                <a:latin typeface="Calibri" pitchFamily="34" charset="0"/>
              </a:rPr>
              <a:t>Blood samples from healthy donors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 flipV="1">
            <a:off x="1547665" y="1681644"/>
            <a:ext cx="57606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148065" y="3501009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2" name="TextBox 201"/>
          <p:cNvSpPr txBox="1">
            <a:spLocks noChangeArrowheads="1"/>
          </p:cNvSpPr>
          <p:nvPr/>
        </p:nvSpPr>
        <p:spPr bwMode="auto">
          <a:xfrm>
            <a:off x="6156184" y="3842321"/>
            <a:ext cx="1079771" cy="5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CA" sz="1500" dirty="0" smtClean="0">
                <a:latin typeface="Calibri" pitchFamily="34" charset="0"/>
              </a:rPr>
              <a:t>IL-7 + IL-15</a:t>
            </a:r>
            <a:endParaRPr lang="fr-FR" sz="1500" dirty="0" smtClean="0">
              <a:latin typeface="Calibri" pitchFamily="34" charset="0"/>
            </a:endParaRPr>
          </a:p>
          <a:p>
            <a:pPr algn="ctr"/>
            <a:r>
              <a:rPr lang="fr-FR" sz="1600" b="1" dirty="0" smtClean="0">
                <a:latin typeface="Calibri" pitchFamily="34" charset="0"/>
              </a:rPr>
              <a:t>+ </a:t>
            </a:r>
            <a:r>
              <a:rPr lang="fr-FR" sz="1600" b="1" dirty="0" err="1" smtClean="0">
                <a:latin typeface="Calibri" pitchFamily="34" charset="0"/>
              </a:rPr>
              <a:t>TGF</a:t>
            </a:r>
            <a:r>
              <a:rPr lang="fr-FR" sz="1600" b="1" dirty="0" smtClean="0">
                <a:latin typeface="Calibri" pitchFamily="34" charset="0"/>
              </a:rPr>
              <a:t>-</a:t>
            </a:r>
            <a:r>
              <a:rPr lang="el-GR" sz="1600" b="1" dirty="0" smtClean="0">
                <a:latin typeface="Calibri" pitchFamily="34" charset="0"/>
              </a:rPr>
              <a:t>β</a:t>
            </a:r>
            <a:endParaRPr lang="en-CA" sz="1600" b="1" dirty="0">
              <a:latin typeface="Calibri" pitchFamily="34" charset="0"/>
            </a:endParaRPr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5148211" y="350031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6660256" y="350101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940151" y="3212976"/>
            <a:ext cx="0" cy="287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4644013" y="5517231"/>
            <a:ext cx="4248470" cy="120030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u="sng" dirty="0"/>
              <a:t> Monitoring: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CM differentiation (</a:t>
            </a:r>
            <a:r>
              <a:rPr lang="en-US" dirty="0" err="1" smtClean="0"/>
              <a:t>FACS</a:t>
            </a:r>
            <a:r>
              <a:rPr lang="en-US" dirty="0" smtClean="0"/>
              <a:t>).</a:t>
            </a:r>
            <a:endParaRPr lang="en-US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smtClean="0"/>
              <a:t>Functionality (</a:t>
            </a:r>
            <a:r>
              <a:rPr lang="en-US" dirty="0" err="1" smtClean="0"/>
              <a:t>IFN</a:t>
            </a:r>
            <a:r>
              <a:rPr lang="en-US" dirty="0" smtClean="0"/>
              <a:t>-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n-US" dirty="0" err="1" smtClean="0"/>
              <a:t>ELISPOT</a:t>
            </a:r>
            <a:r>
              <a:rPr lang="en-US" dirty="0" smtClean="0"/>
              <a:t> </a:t>
            </a:r>
            <a:r>
              <a:rPr lang="en-US" dirty="0" err="1" smtClean="0"/>
              <a:t>asssay</a:t>
            </a:r>
            <a:r>
              <a:rPr lang="en-US" dirty="0" smtClean="0"/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Expansion</a:t>
            </a:r>
            <a:endParaRPr lang="en-US" dirty="0"/>
          </a:p>
        </p:txBody>
      </p:sp>
      <p:cxnSp>
        <p:nvCxnSpPr>
          <p:cNvPr id="253" name="Straight Arrow Connector 252"/>
          <p:cNvCxnSpPr/>
          <p:nvPr/>
        </p:nvCxnSpPr>
        <p:spPr>
          <a:xfrm>
            <a:off x="8028383" y="3284985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1403657" y="4345944"/>
            <a:ext cx="144016" cy="2160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1331644" y="4489957"/>
            <a:ext cx="144016" cy="2160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1259641" y="4633974"/>
            <a:ext cx="144016" cy="2160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21" name="Group 3"/>
          <p:cNvGrpSpPr>
            <a:grpSpLocks/>
          </p:cNvGrpSpPr>
          <p:nvPr/>
        </p:nvGrpSpPr>
        <p:grpSpPr bwMode="auto">
          <a:xfrm>
            <a:off x="2195735" y="4286472"/>
            <a:ext cx="576064" cy="497786"/>
            <a:chOff x="2519" y="1135"/>
            <a:chExt cx="2419" cy="2370"/>
          </a:xfrm>
        </p:grpSpPr>
        <p:sp>
          <p:nvSpPr>
            <p:cNvPr id="222" name="Freeform 4"/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/>
              <a:ahLst/>
              <a:cxnLst>
                <a:cxn ang="0">
                  <a:pos x="683" y="176"/>
                </a:cxn>
                <a:cxn ang="0">
                  <a:pos x="706" y="470"/>
                </a:cxn>
                <a:cxn ang="0">
                  <a:pos x="656" y="314"/>
                </a:cxn>
                <a:cxn ang="0">
                  <a:pos x="618" y="238"/>
                </a:cxn>
                <a:cxn ang="0">
                  <a:pos x="618" y="516"/>
                </a:cxn>
                <a:cxn ang="0">
                  <a:pos x="534" y="430"/>
                </a:cxn>
                <a:cxn ang="0">
                  <a:pos x="478" y="628"/>
                </a:cxn>
                <a:cxn ang="0">
                  <a:pos x="222" y="606"/>
                </a:cxn>
                <a:cxn ang="0">
                  <a:pos x="152" y="583"/>
                </a:cxn>
                <a:cxn ang="0">
                  <a:pos x="340" y="759"/>
                </a:cxn>
                <a:cxn ang="0">
                  <a:pos x="366" y="848"/>
                </a:cxn>
                <a:cxn ang="0">
                  <a:pos x="244" y="853"/>
                </a:cxn>
                <a:cxn ang="0">
                  <a:pos x="354" y="886"/>
                </a:cxn>
                <a:cxn ang="0">
                  <a:pos x="448" y="936"/>
                </a:cxn>
                <a:cxn ang="0">
                  <a:pos x="464" y="1055"/>
                </a:cxn>
                <a:cxn ang="0">
                  <a:pos x="495" y="1101"/>
                </a:cxn>
                <a:cxn ang="0">
                  <a:pos x="499" y="1152"/>
                </a:cxn>
                <a:cxn ang="0">
                  <a:pos x="344" y="1358"/>
                </a:cxn>
                <a:cxn ang="0">
                  <a:pos x="518" y="1226"/>
                </a:cxn>
                <a:cxn ang="0">
                  <a:pos x="679" y="1131"/>
                </a:cxn>
                <a:cxn ang="0">
                  <a:pos x="750" y="1131"/>
                </a:cxn>
                <a:cxn ang="0">
                  <a:pos x="803" y="1127"/>
                </a:cxn>
                <a:cxn ang="0">
                  <a:pos x="869" y="1105"/>
                </a:cxn>
                <a:cxn ang="0">
                  <a:pos x="1048" y="1600"/>
                </a:cxn>
                <a:cxn ang="0">
                  <a:pos x="1045" y="1228"/>
                </a:cxn>
                <a:cxn ang="0">
                  <a:pos x="1061" y="1037"/>
                </a:cxn>
                <a:cxn ang="0">
                  <a:pos x="1151" y="1095"/>
                </a:cxn>
                <a:cxn ang="0">
                  <a:pos x="1087" y="962"/>
                </a:cxn>
                <a:cxn ang="0">
                  <a:pos x="1388" y="882"/>
                </a:cxn>
                <a:cxn ang="0">
                  <a:pos x="1684" y="962"/>
                </a:cxn>
                <a:cxn ang="0">
                  <a:pos x="1453" y="814"/>
                </a:cxn>
                <a:cxn ang="0">
                  <a:pos x="1327" y="795"/>
                </a:cxn>
                <a:cxn ang="0">
                  <a:pos x="1303" y="690"/>
                </a:cxn>
                <a:cxn ang="0">
                  <a:pos x="1133" y="680"/>
                </a:cxn>
                <a:cxn ang="0">
                  <a:pos x="1356" y="477"/>
                </a:cxn>
                <a:cxn ang="0">
                  <a:pos x="1217" y="569"/>
                </a:cxn>
                <a:cxn ang="0">
                  <a:pos x="1074" y="604"/>
                </a:cxn>
                <a:cxn ang="0">
                  <a:pos x="1317" y="304"/>
                </a:cxn>
                <a:cxn ang="0">
                  <a:pos x="1246" y="269"/>
                </a:cxn>
                <a:cxn ang="0">
                  <a:pos x="995" y="514"/>
                </a:cxn>
                <a:cxn ang="0">
                  <a:pos x="984" y="425"/>
                </a:cxn>
                <a:cxn ang="0">
                  <a:pos x="794" y="372"/>
                </a:cxn>
                <a:cxn ang="0">
                  <a:pos x="800" y="17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rgbClr val="8DD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5"/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/>
              <a:ahLst/>
              <a:cxnLst>
                <a:cxn ang="0">
                  <a:pos x="680" y="360"/>
                </a:cxn>
                <a:cxn ang="0">
                  <a:pos x="625" y="359"/>
                </a:cxn>
                <a:cxn ang="0">
                  <a:pos x="563" y="350"/>
                </a:cxn>
                <a:cxn ang="0">
                  <a:pos x="472" y="428"/>
                </a:cxn>
                <a:cxn ang="0">
                  <a:pos x="368" y="668"/>
                </a:cxn>
                <a:cxn ang="0">
                  <a:pos x="28" y="328"/>
                </a:cxn>
                <a:cxn ang="0">
                  <a:pos x="350" y="772"/>
                </a:cxn>
                <a:cxn ang="0">
                  <a:pos x="215" y="820"/>
                </a:cxn>
                <a:cxn ang="0">
                  <a:pos x="370" y="883"/>
                </a:cxn>
                <a:cxn ang="0">
                  <a:pos x="358" y="1077"/>
                </a:cxn>
                <a:cxn ang="0">
                  <a:pos x="505" y="1075"/>
                </a:cxn>
                <a:cxn ang="0">
                  <a:pos x="364" y="1420"/>
                </a:cxn>
                <a:cxn ang="0">
                  <a:pos x="642" y="1139"/>
                </a:cxn>
                <a:cxn ang="0">
                  <a:pos x="706" y="1128"/>
                </a:cxn>
                <a:cxn ang="0">
                  <a:pos x="756" y="1179"/>
                </a:cxn>
                <a:cxn ang="0">
                  <a:pos x="796" y="1121"/>
                </a:cxn>
                <a:cxn ang="0">
                  <a:pos x="1080" y="1632"/>
                </a:cxn>
                <a:cxn ang="0">
                  <a:pos x="986" y="1028"/>
                </a:cxn>
                <a:cxn ang="0">
                  <a:pos x="1096" y="1052"/>
                </a:cxn>
                <a:cxn ang="0">
                  <a:pos x="1453" y="908"/>
                </a:cxn>
                <a:cxn ang="0">
                  <a:pos x="1408" y="801"/>
                </a:cxn>
                <a:cxn ang="0">
                  <a:pos x="1085" y="753"/>
                </a:cxn>
                <a:cxn ang="0">
                  <a:pos x="1252" y="672"/>
                </a:cxn>
                <a:cxn ang="0">
                  <a:pos x="1128" y="631"/>
                </a:cxn>
                <a:cxn ang="0">
                  <a:pos x="1166" y="556"/>
                </a:cxn>
                <a:cxn ang="0">
                  <a:pos x="1268" y="295"/>
                </a:cxn>
                <a:cxn ang="0">
                  <a:pos x="1091" y="376"/>
                </a:cxn>
                <a:cxn ang="0">
                  <a:pos x="991" y="391"/>
                </a:cxn>
                <a:cxn ang="0">
                  <a:pos x="860" y="467"/>
                </a:cxn>
                <a:cxn ang="0">
                  <a:pos x="749" y="7"/>
                </a:cxn>
                <a:cxn ang="0">
                  <a:pos x="904" y="454"/>
                </a:cxn>
                <a:cxn ang="0">
                  <a:pos x="945" y="475"/>
                </a:cxn>
                <a:cxn ang="0">
                  <a:pos x="1197" y="260"/>
                </a:cxn>
                <a:cxn ang="0">
                  <a:pos x="1049" y="517"/>
                </a:cxn>
                <a:cxn ang="0">
                  <a:pos x="1269" y="477"/>
                </a:cxn>
                <a:cxn ang="0">
                  <a:pos x="1085" y="656"/>
                </a:cxn>
                <a:cxn ang="0">
                  <a:pos x="1251" y="680"/>
                </a:cxn>
                <a:cxn ang="0">
                  <a:pos x="1129" y="774"/>
                </a:cxn>
                <a:cxn ang="0">
                  <a:pos x="1603" y="880"/>
                </a:cxn>
                <a:cxn ang="0">
                  <a:pos x="1125" y="853"/>
                </a:cxn>
                <a:cxn ang="0">
                  <a:pos x="1091" y="1087"/>
                </a:cxn>
                <a:cxn ang="0">
                  <a:pos x="962" y="1132"/>
                </a:cxn>
                <a:cxn ang="0">
                  <a:pos x="918" y="1190"/>
                </a:cxn>
                <a:cxn ang="0">
                  <a:pos x="772" y="1198"/>
                </a:cxn>
                <a:cxn ang="0">
                  <a:pos x="728" y="1117"/>
                </a:cxn>
                <a:cxn ang="0">
                  <a:pos x="656" y="1143"/>
                </a:cxn>
                <a:cxn ang="0">
                  <a:pos x="427" y="1275"/>
                </a:cxn>
                <a:cxn ang="0">
                  <a:pos x="450" y="1143"/>
                </a:cxn>
                <a:cxn ang="0">
                  <a:pos x="367" y="1117"/>
                </a:cxn>
                <a:cxn ang="0">
                  <a:pos x="400" y="925"/>
                </a:cxn>
                <a:cxn ang="0">
                  <a:pos x="200" y="852"/>
                </a:cxn>
                <a:cxn ang="0">
                  <a:pos x="371" y="813"/>
                </a:cxn>
                <a:cxn ang="0">
                  <a:pos x="28" y="458"/>
                </a:cxn>
                <a:cxn ang="0">
                  <a:pos x="233" y="666"/>
                </a:cxn>
                <a:cxn ang="0">
                  <a:pos x="484" y="538"/>
                </a:cxn>
                <a:cxn ang="0">
                  <a:pos x="554" y="511"/>
                </a:cxn>
                <a:cxn ang="0">
                  <a:pos x="598" y="253"/>
                </a:cxn>
                <a:cxn ang="0">
                  <a:pos x="670" y="458"/>
                </a:cxn>
                <a:cxn ang="0">
                  <a:pos x="708" y="12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6"/>
            <p:cNvSpPr>
              <a:spLocks/>
            </p:cNvSpPr>
            <p:nvPr/>
          </p:nvSpPr>
          <p:spPr bwMode="auto">
            <a:xfrm>
              <a:off x="3442" y="2095"/>
              <a:ext cx="506" cy="500"/>
            </a:xfrm>
            <a:custGeom>
              <a:avLst/>
              <a:gdLst/>
              <a:ahLst/>
              <a:cxnLst>
                <a:cxn ang="0">
                  <a:pos x="304" y="45"/>
                </a:cxn>
                <a:cxn ang="0">
                  <a:pos x="284" y="249"/>
                </a:cxn>
                <a:cxn ang="0">
                  <a:pos x="43" y="307"/>
                </a:cxn>
                <a:cxn ang="0">
                  <a:pos x="87" y="86"/>
                </a:cxn>
                <a:cxn ang="0">
                  <a:pos x="304" y="45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Freeform 7"/>
            <p:cNvSpPr>
              <a:spLocks/>
            </p:cNvSpPr>
            <p:nvPr/>
          </p:nvSpPr>
          <p:spPr bwMode="auto">
            <a:xfrm>
              <a:off x="3328" y="2069"/>
              <a:ext cx="513" cy="459"/>
            </a:xfrm>
            <a:custGeom>
              <a:avLst/>
              <a:gdLst/>
              <a:ahLst/>
              <a:cxnLst>
                <a:cxn ang="0">
                  <a:pos x="325" y="46"/>
                </a:cxn>
                <a:cxn ang="0">
                  <a:pos x="275" y="240"/>
                </a:cxn>
                <a:cxn ang="0">
                  <a:pos x="35" y="277"/>
                </a:cxn>
                <a:cxn ang="0">
                  <a:pos x="110" y="69"/>
                </a:cxn>
                <a:cxn ang="0">
                  <a:pos x="325" y="46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>
              <a:off x="3337" y="2213"/>
              <a:ext cx="482" cy="317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72" y="0"/>
                </a:cxn>
                <a:cxn ang="0">
                  <a:pos x="30" y="177"/>
                </a:cxn>
                <a:cxn ang="0">
                  <a:pos x="270" y="140"/>
                </a:cxn>
                <a:cxn ang="0">
                  <a:pos x="338" y="34"/>
                </a:cxn>
                <a:cxn ang="0">
                  <a:pos x="81" y="85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" name="Freeform 9"/>
            <p:cNvSpPr>
              <a:spLocks/>
            </p:cNvSpPr>
            <p:nvPr/>
          </p:nvSpPr>
          <p:spPr bwMode="auto">
            <a:xfrm>
              <a:off x="3355" y="2090"/>
              <a:ext cx="468" cy="411"/>
            </a:xfrm>
            <a:custGeom>
              <a:avLst/>
              <a:gdLst/>
              <a:ahLst/>
              <a:cxnLst>
                <a:cxn ang="0">
                  <a:pos x="306" y="31"/>
                </a:cxn>
                <a:cxn ang="0">
                  <a:pos x="304" y="32"/>
                </a:cxn>
                <a:cxn ang="0">
                  <a:pos x="324" y="96"/>
                </a:cxn>
                <a:cxn ang="0">
                  <a:pos x="255" y="223"/>
                </a:cxn>
                <a:cxn ang="0">
                  <a:pos x="85" y="284"/>
                </a:cxn>
                <a:cxn ang="0">
                  <a:pos x="18" y="260"/>
                </a:cxn>
                <a:cxn ang="0">
                  <a:pos x="4" y="213"/>
                </a:cxn>
                <a:cxn ang="0">
                  <a:pos x="92" y="56"/>
                </a:cxn>
                <a:cxn ang="0">
                  <a:pos x="231" y="4"/>
                </a:cxn>
                <a:cxn ang="0">
                  <a:pos x="304" y="32"/>
                </a:cxn>
                <a:cxn ang="0">
                  <a:pos x="306" y="31"/>
                </a:cxn>
                <a:cxn ang="0">
                  <a:pos x="307" y="30"/>
                </a:cxn>
                <a:cxn ang="0">
                  <a:pos x="231" y="0"/>
                </a:cxn>
                <a:cxn ang="0">
                  <a:pos x="89" y="53"/>
                </a:cxn>
                <a:cxn ang="0">
                  <a:pos x="0" y="213"/>
                </a:cxn>
                <a:cxn ang="0">
                  <a:pos x="15" y="263"/>
                </a:cxn>
                <a:cxn ang="0">
                  <a:pos x="85" y="288"/>
                </a:cxn>
                <a:cxn ang="0">
                  <a:pos x="258" y="226"/>
                </a:cxn>
                <a:cxn ang="0">
                  <a:pos x="328" y="96"/>
                </a:cxn>
                <a:cxn ang="0">
                  <a:pos x="307" y="30"/>
                </a:cxn>
                <a:cxn ang="0">
                  <a:pos x="306" y="3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Freeform 10"/>
            <p:cNvSpPr>
              <a:spLocks/>
            </p:cNvSpPr>
            <p:nvPr/>
          </p:nvSpPr>
          <p:spPr bwMode="auto">
            <a:xfrm>
              <a:off x="3566" y="2126"/>
              <a:ext cx="157" cy="131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70" y="1"/>
                </a:cxn>
                <a:cxn ang="0">
                  <a:pos x="34" y="5"/>
                </a:cxn>
                <a:cxn ang="0">
                  <a:pos x="1" y="53"/>
                </a:cxn>
                <a:cxn ang="0">
                  <a:pos x="69" y="87"/>
                </a:cxn>
                <a:cxn ang="0">
                  <a:pos x="108" y="48"/>
                </a:cxn>
                <a:cxn ang="0">
                  <a:pos x="96" y="11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9" name="Oval 11"/>
            <p:cNvSpPr>
              <a:spLocks noChangeArrowheads="1"/>
            </p:cNvSpPr>
            <p:nvPr/>
          </p:nvSpPr>
          <p:spPr bwMode="auto">
            <a:xfrm>
              <a:off x="3697" y="2162"/>
              <a:ext cx="42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Oval 12"/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Freeform 13"/>
            <p:cNvSpPr>
              <a:spLocks/>
            </p:cNvSpPr>
            <p:nvPr/>
          </p:nvSpPr>
          <p:spPr bwMode="auto">
            <a:xfrm>
              <a:off x="3666" y="1420"/>
              <a:ext cx="822" cy="1609"/>
            </a:xfrm>
            <a:custGeom>
              <a:avLst/>
              <a:gdLst/>
              <a:ahLst/>
              <a:cxnLst>
                <a:cxn ang="0">
                  <a:pos x="117" y="294"/>
                </a:cxn>
                <a:cxn ang="0">
                  <a:pos x="158" y="294"/>
                </a:cxn>
                <a:cxn ang="0">
                  <a:pos x="228" y="303"/>
                </a:cxn>
                <a:cxn ang="0">
                  <a:pos x="338" y="206"/>
                </a:cxn>
                <a:cxn ang="0">
                  <a:pos x="437" y="126"/>
                </a:cxn>
                <a:cxn ang="0">
                  <a:pos x="509" y="54"/>
                </a:cxn>
                <a:cxn ang="0">
                  <a:pos x="547" y="0"/>
                </a:cxn>
                <a:cxn ang="0">
                  <a:pos x="285" y="293"/>
                </a:cxn>
                <a:cxn ang="0">
                  <a:pos x="250" y="432"/>
                </a:cxn>
                <a:cxn ang="0">
                  <a:pos x="367" y="408"/>
                </a:cxn>
                <a:cxn ang="0">
                  <a:pos x="285" y="489"/>
                </a:cxn>
                <a:cxn ang="0">
                  <a:pos x="369" y="500"/>
                </a:cxn>
                <a:cxn ang="0">
                  <a:pos x="291" y="541"/>
                </a:cxn>
                <a:cxn ang="0">
                  <a:pos x="288" y="582"/>
                </a:cxn>
                <a:cxn ang="0">
                  <a:pos x="334" y="604"/>
                </a:cxn>
                <a:cxn ang="0">
                  <a:pos x="427" y="623"/>
                </a:cxn>
                <a:cxn ang="0">
                  <a:pos x="536" y="639"/>
                </a:cxn>
                <a:cxn ang="0">
                  <a:pos x="420" y="629"/>
                </a:cxn>
                <a:cxn ang="0">
                  <a:pos x="297" y="630"/>
                </a:cxn>
                <a:cxn ang="0">
                  <a:pos x="250" y="711"/>
                </a:cxn>
                <a:cxn ang="0">
                  <a:pos x="234" y="755"/>
                </a:cxn>
                <a:cxn ang="0">
                  <a:pos x="249" y="793"/>
                </a:cxn>
                <a:cxn ang="0">
                  <a:pos x="203" y="793"/>
                </a:cxn>
                <a:cxn ang="0">
                  <a:pos x="177" y="832"/>
                </a:cxn>
                <a:cxn ang="0">
                  <a:pos x="152" y="865"/>
                </a:cxn>
                <a:cxn ang="0">
                  <a:pos x="162" y="911"/>
                </a:cxn>
                <a:cxn ang="0">
                  <a:pos x="215" y="1128"/>
                </a:cxn>
                <a:cxn ang="0">
                  <a:pos x="172" y="1001"/>
                </a:cxn>
                <a:cxn ang="0">
                  <a:pos x="137" y="895"/>
                </a:cxn>
                <a:cxn ang="0">
                  <a:pos x="71" y="866"/>
                </a:cxn>
                <a:cxn ang="0">
                  <a:pos x="127" y="790"/>
                </a:cxn>
                <a:cxn ang="0">
                  <a:pos x="211" y="664"/>
                </a:cxn>
                <a:cxn ang="0">
                  <a:pos x="250" y="582"/>
                </a:cxn>
                <a:cxn ang="0">
                  <a:pos x="235" y="518"/>
                </a:cxn>
                <a:cxn ang="0">
                  <a:pos x="212" y="417"/>
                </a:cxn>
                <a:cxn ang="0">
                  <a:pos x="127" y="332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Freeform 14"/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74" y="28"/>
                </a:cxn>
                <a:cxn ang="0">
                  <a:pos x="42" y="110"/>
                </a:cxn>
                <a:cxn ang="0">
                  <a:pos x="67" y="33"/>
                </a:cxn>
                <a:cxn ang="0">
                  <a:pos x="0" y="57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9" name="Freeform 15"/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24" y="8"/>
                </a:cxn>
                <a:cxn ang="0">
                  <a:pos x="6" y="40"/>
                </a:cxn>
                <a:cxn ang="0">
                  <a:pos x="23" y="123"/>
                </a:cxn>
                <a:cxn ang="0">
                  <a:pos x="12" y="82"/>
                </a:cxn>
                <a:cxn ang="0">
                  <a:pos x="8" y="59"/>
                </a:cxn>
                <a:cxn ang="0">
                  <a:pos x="15" y="31"/>
                </a:cxn>
                <a:cxn ang="0">
                  <a:pos x="29" y="12"/>
                </a:cxn>
                <a:cxn ang="0">
                  <a:pos x="44" y="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0" name="Freeform 16"/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18" y="3"/>
                </a:cxn>
                <a:cxn ang="0">
                  <a:pos x="10" y="22"/>
                </a:cxn>
                <a:cxn ang="0">
                  <a:pos x="11" y="51"/>
                </a:cxn>
                <a:cxn ang="0">
                  <a:pos x="14" y="69"/>
                </a:cxn>
                <a:cxn ang="0">
                  <a:pos x="18" y="86"/>
                </a:cxn>
                <a:cxn ang="0">
                  <a:pos x="28" y="3"/>
                </a:cxn>
                <a:cxn ang="0">
                  <a:pos x="29" y="6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1" name="Freeform 17"/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6" y="14"/>
                </a:cxn>
                <a:cxn ang="0">
                  <a:pos x="43" y="0"/>
                </a:cxn>
                <a:cxn ang="0">
                  <a:pos x="21" y="16"/>
                </a:cxn>
                <a:cxn ang="0">
                  <a:pos x="0" y="11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2" name="Freeform 18"/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16"/>
                </a:cxn>
                <a:cxn ang="0">
                  <a:pos x="10" y="0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3" name="Freeform 19"/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8" y="54"/>
                </a:cxn>
                <a:cxn ang="0">
                  <a:pos x="16" y="0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4" name="Freeform 20"/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2" y="72"/>
                </a:cxn>
                <a:cxn ang="0">
                  <a:pos x="0" y="41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" name="Freeform 21"/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41"/>
                </a:cxn>
                <a:cxn ang="0">
                  <a:pos x="0" y="30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" name="Freeform 22"/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/>
              <a:ahLst/>
              <a:cxnLst>
                <a:cxn ang="0">
                  <a:pos x="51" y="31"/>
                </a:cxn>
                <a:cxn ang="0">
                  <a:pos x="0" y="42"/>
                </a:cxn>
                <a:cxn ang="0">
                  <a:pos x="51" y="31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7" name="Freeform 23"/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67"/>
                </a:cxn>
                <a:cxn ang="0">
                  <a:pos x="59" y="0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8" name="Freeform 24"/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33"/>
                </a:cxn>
                <a:cxn ang="0">
                  <a:pos x="12" y="0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Freeform 25"/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5" y="9"/>
                </a:cxn>
                <a:cxn ang="0">
                  <a:pos x="70" y="21"/>
                </a:cxn>
                <a:cxn ang="0">
                  <a:pos x="123" y="62"/>
                </a:cxn>
                <a:cxn ang="0">
                  <a:pos x="131" y="115"/>
                </a:cxn>
                <a:cxn ang="0">
                  <a:pos x="73" y="120"/>
                </a:cxn>
                <a:cxn ang="0">
                  <a:pos x="49" y="108"/>
                </a:cxn>
                <a:cxn ang="0">
                  <a:pos x="93" y="115"/>
                </a:cxn>
                <a:cxn ang="0">
                  <a:pos x="117" y="114"/>
                </a:cxn>
                <a:cxn ang="0">
                  <a:pos x="113" y="58"/>
                </a:cxn>
                <a:cxn ang="0">
                  <a:pos x="91" y="37"/>
                </a:cxn>
                <a:cxn ang="0">
                  <a:pos x="62" y="26"/>
                </a:cxn>
                <a:cxn ang="0">
                  <a:pos x="39" y="14"/>
                </a:cxn>
                <a:cxn ang="0">
                  <a:pos x="4" y="0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Freeform 26"/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7" y="70"/>
                </a:cxn>
                <a:cxn ang="0">
                  <a:pos x="100" y="77"/>
                </a:cxn>
                <a:cxn ang="0">
                  <a:pos x="116" y="48"/>
                </a:cxn>
                <a:cxn ang="0">
                  <a:pos x="61" y="62"/>
                </a:cxn>
                <a:cxn ang="0">
                  <a:pos x="28" y="38"/>
                </a:cxn>
                <a:cxn ang="0">
                  <a:pos x="0" y="0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4" name="Freeform 27"/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1" y="26"/>
                </a:cxn>
                <a:cxn ang="0">
                  <a:pos x="24" y="43"/>
                </a:cxn>
                <a:cxn ang="0">
                  <a:pos x="2" y="97"/>
                </a:cxn>
                <a:cxn ang="0">
                  <a:pos x="23" y="155"/>
                </a:cxn>
                <a:cxn ang="0">
                  <a:pos x="69" y="109"/>
                </a:cxn>
                <a:cxn ang="0">
                  <a:pos x="35" y="147"/>
                </a:cxn>
                <a:cxn ang="0">
                  <a:pos x="11" y="102"/>
                </a:cxn>
                <a:cxn ang="0">
                  <a:pos x="25" y="52"/>
                </a:cxn>
                <a:cxn ang="0">
                  <a:pos x="49" y="25"/>
                </a:cxn>
                <a:cxn ang="0">
                  <a:pos x="66" y="0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Freeform 28"/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38" y="0"/>
                </a:cxn>
                <a:cxn ang="0">
                  <a:pos x="8" y="19"/>
                </a:cxn>
                <a:cxn ang="0">
                  <a:pos x="9" y="70"/>
                </a:cxn>
                <a:cxn ang="0">
                  <a:pos x="34" y="130"/>
                </a:cxn>
                <a:cxn ang="0">
                  <a:pos x="19" y="83"/>
                </a:cxn>
                <a:cxn ang="0">
                  <a:pos x="13" y="66"/>
                </a:cxn>
                <a:cxn ang="0">
                  <a:pos x="13" y="26"/>
                </a:cxn>
                <a:cxn ang="0">
                  <a:pos x="37" y="5"/>
                </a:cxn>
                <a:cxn ang="0">
                  <a:pos x="66" y="14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Freeform 29"/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5" y="30"/>
                </a:cxn>
                <a:cxn ang="0">
                  <a:pos x="25" y="62"/>
                </a:cxn>
                <a:cxn ang="0">
                  <a:pos x="10" y="48"/>
                </a:cxn>
                <a:cxn ang="0">
                  <a:pos x="13" y="27"/>
                </a:cxn>
                <a:cxn ang="0">
                  <a:pos x="41" y="0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7" name="Freeform 30"/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61" y="11"/>
                </a:cxn>
                <a:cxn ang="0">
                  <a:pos x="93" y="2"/>
                </a:cxn>
                <a:cxn ang="0">
                  <a:pos x="114" y="26"/>
                </a:cxn>
                <a:cxn ang="0">
                  <a:pos x="89" y="7"/>
                </a:cxn>
                <a:cxn ang="0">
                  <a:pos x="62" y="21"/>
                </a:cxn>
                <a:cxn ang="0">
                  <a:pos x="28" y="47"/>
                </a:cxn>
                <a:cxn ang="0">
                  <a:pos x="0" y="7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8" name="Freeform 31"/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/>
              <a:ahLst/>
              <a:cxnLst>
                <a:cxn ang="0">
                  <a:pos x="70" y="15"/>
                </a:cxn>
                <a:cxn ang="0">
                  <a:pos x="32" y="21"/>
                </a:cxn>
                <a:cxn ang="0">
                  <a:pos x="17" y="45"/>
                </a:cxn>
                <a:cxn ang="0">
                  <a:pos x="0" y="68"/>
                </a:cxn>
                <a:cxn ang="0">
                  <a:pos x="37" y="21"/>
                </a:cxn>
                <a:cxn ang="0">
                  <a:pos x="69" y="13"/>
                </a:cxn>
                <a:cxn ang="0">
                  <a:pos x="69" y="12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9" name="Freeform 32"/>
            <p:cNvSpPr>
              <a:spLocks/>
            </p:cNvSpPr>
            <p:nvPr/>
          </p:nvSpPr>
          <p:spPr bwMode="auto">
            <a:xfrm>
              <a:off x="3309" y="2346"/>
              <a:ext cx="290" cy="22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03" y="88"/>
                </a:cxn>
                <a:cxn ang="0">
                  <a:pos x="42" y="0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0" name="Freeform 33"/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83" y="203"/>
                </a:cxn>
                <a:cxn ang="0">
                  <a:pos x="309" y="564"/>
                </a:cxn>
                <a:cxn ang="0">
                  <a:pos x="314" y="564"/>
                </a:cxn>
                <a:cxn ang="0">
                  <a:pos x="274" y="442"/>
                </a:cxn>
                <a:cxn ang="0">
                  <a:pos x="219" y="418"/>
                </a:cxn>
                <a:cxn ang="0">
                  <a:pos x="204" y="368"/>
                </a:cxn>
                <a:cxn ang="0">
                  <a:pos x="212" y="322"/>
                </a:cxn>
                <a:cxn ang="0">
                  <a:pos x="431" y="0"/>
                </a:cxn>
                <a:cxn ang="0">
                  <a:pos x="420" y="0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rgbClr val="AFD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1" name="Freeform 34"/>
            <p:cNvSpPr>
              <a:spLocks/>
            </p:cNvSpPr>
            <p:nvPr/>
          </p:nvSpPr>
          <p:spPr bwMode="auto">
            <a:xfrm>
              <a:off x="3341" y="2337"/>
              <a:ext cx="111" cy="15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40"/>
                </a:cxn>
                <a:cxn ang="0">
                  <a:pos x="28" y="87"/>
                </a:cxn>
                <a:cxn ang="0">
                  <a:pos x="78" y="110"/>
                </a:cxn>
                <a:cxn ang="0">
                  <a:pos x="76" y="107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73" y="102"/>
                </a:cxn>
                <a:cxn ang="0">
                  <a:pos x="20" y="0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2" name="Freeform 35"/>
            <p:cNvSpPr>
              <a:spLocks/>
            </p:cNvSpPr>
            <p:nvPr/>
          </p:nvSpPr>
          <p:spPr bwMode="auto">
            <a:xfrm>
              <a:off x="3355" y="2328"/>
              <a:ext cx="100" cy="17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6"/>
                </a:cxn>
                <a:cxn ang="0">
                  <a:pos x="15" y="96"/>
                </a:cxn>
                <a:cxn ang="0">
                  <a:pos x="70" y="120"/>
                </a:cxn>
                <a:cxn ang="0">
                  <a:pos x="68" y="116"/>
                </a:cxn>
                <a:cxn ang="0">
                  <a:pos x="18" y="93"/>
                </a:cxn>
                <a:cxn ang="0">
                  <a:pos x="4" y="46"/>
                </a:cxn>
                <a:cxn ang="0">
                  <a:pos x="10" y="6"/>
                </a:cxn>
                <a:cxn ang="0">
                  <a:pos x="8" y="0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3" name="Freeform 36"/>
            <p:cNvSpPr>
              <a:spLocks/>
            </p:cNvSpPr>
            <p:nvPr/>
          </p:nvSpPr>
          <p:spPr bwMode="auto">
            <a:xfrm>
              <a:off x="3341" y="2346"/>
              <a:ext cx="10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6" y="101"/>
                </a:cxn>
                <a:cxn ang="0">
                  <a:pos x="73" y="96"/>
                </a:cxn>
                <a:cxn ang="0">
                  <a:pos x="20" y="0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4" name="Oval 37"/>
            <p:cNvSpPr>
              <a:spLocks noChangeArrowheads="1"/>
            </p:cNvSpPr>
            <p:nvPr/>
          </p:nvSpPr>
          <p:spPr bwMode="auto">
            <a:xfrm>
              <a:off x="3341" y="2327"/>
              <a:ext cx="51" cy="5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Oval 38"/>
            <p:cNvSpPr>
              <a:spLocks noChangeArrowheads="1"/>
            </p:cNvSpPr>
            <p:nvPr/>
          </p:nvSpPr>
          <p:spPr bwMode="auto">
            <a:xfrm>
              <a:off x="3329" y="2249"/>
              <a:ext cx="33" cy="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Oval 39"/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7" name="Group 3"/>
          <p:cNvGrpSpPr>
            <a:grpSpLocks/>
          </p:cNvGrpSpPr>
          <p:nvPr/>
        </p:nvGrpSpPr>
        <p:grpSpPr bwMode="auto">
          <a:xfrm>
            <a:off x="2267744" y="4568236"/>
            <a:ext cx="576064" cy="497786"/>
            <a:chOff x="2519" y="1135"/>
            <a:chExt cx="2419" cy="2370"/>
          </a:xfrm>
        </p:grpSpPr>
        <p:sp>
          <p:nvSpPr>
            <p:cNvPr id="268" name="Freeform 4"/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/>
              <a:ahLst/>
              <a:cxnLst>
                <a:cxn ang="0">
                  <a:pos x="683" y="176"/>
                </a:cxn>
                <a:cxn ang="0">
                  <a:pos x="706" y="470"/>
                </a:cxn>
                <a:cxn ang="0">
                  <a:pos x="656" y="314"/>
                </a:cxn>
                <a:cxn ang="0">
                  <a:pos x="618" y="238"/>
                </a:cxn>
                <a:cxn ang="0">
                  <a:pos x="618" y="516"/>
                </a:cxn>
                <a:cxn ang="0">
                  <a:pos x="534" y="430"/>
                </a:cxn>
                <a:cxn ang="0">
                  <a:pos x="478" y="628"/>
                </a:cxn>
                <a:cxn ang="0">
                  <a:pos x="222" y="606"/>
                </a:cxn>
                <a:cxn ang="0">
                  <a:pos x="152" y="583"/>
                </a:cxn>
                <a:cxn ang="0">
                  <a:pos x="340" y="759"/>
                </a:cxn>
                <a:cxn ang="0">
                  <a:pos x="366" y="848"/>
                </a:cxn>
                <a:cxn ang="0">
                  <a:pos x="244" y="853"/>
                </a:cxn>
                <a:cxn ang="0">
                  <a:pos x="354" y="886"/>
                </a:cxn>
                <a:cxn ang="0">
                  <a:pos x="448" y="936"/>
                </a:cxn>
                <a:cxn ang="0">
                  <a:pos x="464" y="1055"/>
                </a:cxn>
                <a:cxn ang="0">
                  <a:pos x="495" y="1101"/>
                </a:cxn>
                <a:cxn ang="0">
                  <a:pos x="499" y="1152"/>
                </a:cxn>
                <a:cxn ang="0">
                  <a:pos x="344" y="1358"/>
                </a:cxn>
                <a:cxn ang="0">
                  <a:pos x="518" y="1226"/>
                </a:cxn>
                <a:cxn ang="0">
                  <a:pos x="679" y="1131"/>
                </a:cxn>
                <a:cxn ang="0">
                  <a:pos x="750" y="1131"/>
                </a:cxn>
                <a:cxn ang="0">
                  <a:pos x="803" y="1127"/>
                </a:cxn>
                <a:cxn ang="0">
                  <a:pos x="869" y="1105"/>
                </a:cxn>
                <a:cxn ang="0">
                  <a:pos x="1048" y="1600"/>
                </a:cxn>
                <a:cxn ang="0">
                  <a:pos x="1045" y="1228"/>
                </a:cxn>
                <a:cxn ang="0">
                  <a:pos x="1061" y="1037"/>
                </a:cxn>
                <a:cxn ang="0">
                  <a:pos x="1151" y="1095"/>
                </a:cxn>
                <a:cxn ang="0">
                  <a:pos x="1087" y="962"/>
                </a:cxn>
                <a:cxn ang="0">
                  <a:pos x="1388" y="882"/>
                </a:cxn>
                <a:cxn ang="0">
                  <a:pos x="1684" y="962"/>
                </a:cxn>
                <a:cxn ang="0">
                  <a:pos x="1453" y="814"/>
                </a:cxn>
                <a:cxn ang="0">
                  <a:pos x="1327" y="795"/>
                </a:cxn>
                <a:cxn ang="0">
                  <a:pos x="1303" y="690"/>
                </a:cxn>
                <a:cxn ang="0">
                  <a:pos x="1133" y="680"/>
                </a:cxn>
                <a:cxn ang="0">
                  <a:pos x="1356" y="477"/>
                </a:cxn>
                <a:cxn ang="0">
                  <a:pos x="1217" y="569"/>
                </a:cxn>
                <a:cxn ang="0">
                  <a:pos x="1074" y="604"/>
                </a:cxn>
                <a:cxn ang="0">
                  <a:pos x="1317" y="304"/>
                </a:cxn>
                <a:cxn ang="0">
                  <a:pos x="1246" y="269"/>
                </a:cxn>
                <a:cxn ang="0">
                  <a:pos x="995" y="514"/>
                </a:cxn>
                <a:cxn ang="0">
                  <a:pos x="984" y="425"/>
                </a:cxn>
                <a:cxn ang="0">
                  <a:pos x="794" y="372"/>
                </a:cxn>
                <a:cxn ang="0">
                  <a:pos x="800" y="17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rgbClr val="8DD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9" name="Freeform 5"/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/>
              <a:ahLst/>
              <a:cxnLst>
                <a:cxn ang="0">
                  <a:pos x="680" y="360"/>
                </a:cxn>
                <a:cxn ang="0">
                  <a:pos x="625" y="359"/>
                </a:cxn>
                <a:cxn ang="0">
                  <a:pos x="563" y="350"/>
                </a:cxn>
                <a:cxn ang="0">
                  <a:pos x="472" y="428"/>
                </a:cxn>
                <a:cxn ang="0">
                  <a:pos x="368" y="668"/>
                </a:cxn>
                <a:cxn ang="0">
                  <a:pos x="28" y="328"/>
                </a:cxn>
                <a:cxn ang="0">
                  <a:pos x="350" y="772"/>
                </a:cxn>
                <a:cxn ang="0">
                  <a:pos x="215" y="820"/>
                </a:cxn>
                <a:cxn ang="0">
                  <a:pos x="370" y="883"/>
                </a:cxn>
                <a:cxn ang="0">
                  <a:pos x="358" y="1077"/>
                </a:cxn>
                <a:cxn ang="0">
                  <a:pos x="505" y="1075"/>
                </a:cxn>
                <a:cxn ang="0">
                  <a:pos x="364" y="1420"/>
                </a:cxn>
                <a:cxn ang="0">
                  <a:pos x="642" y="1139"/>
                </a:cxn>
                <a:cxn ang="0">
                  <a:pos x="706" y="1128"/>
                </a:cxn>
                <a:cxn ang="0">
                  <a:pos x="756" y="1179"/>
                </a:cxn>
                <a:cxn ang="0">
                  <a:pos x="796" y="1121"/>
                </a:cxn>
                <a:cxn ang="0">
                  <a:pos x="1080" y="1632"/>
                </a:cxn>
                <a:cxn ang="0">
                  <a:pos x="986" y="1028"/>
                </a:cxn>
                <a:cxn ang="0">
                  <a:pos x="1096" y="1052"/>
                </a:cxn>
                <a:cxn ang="0">
                  <a:pos x="1453" y="908"/>
                </a:cxn>
                <a:cxn ang="0">
                  <a:pos x="1408" y="801"/>
                </a:cxn>
                <a:cxn ang="0">
                  <a:pos x="1085" y="753"/>
                </a:cxn>
                <a:cxn ang="0">
                  <a:pos x="1252" y="672"/>
                </a:cxn>
                <a:cxn ang="0">
                  <a:pos x="1128" y="631"/>
                </a:cxn>
                <a:cxn ang="0">
                  <a:pos x="1166" y="556"/>
                </a:cxn>
                <a:cxn ang="0">
                  <a:pos x="1268" y="295"/>
                </a:cxn>
                <a:cxn ang="0">
                  <a:pos x="1091" y="376"/>
                </a:cxn>
                <a:cxn ang="0">
                  <a:pos x="991" y="391"/>
                </a:cxn>
                <a:cxn ang="0">
                  <a:pos x="860" y="467"/>
                </a:cxn>
                <a:cxn ang="0">
                  <a:pos x="749" y="7"/>
                </a:cxn>
                <a:cxn ang="0">
                  <a:pos x="904" y="454"/>
                </a:cxn>
                <a:cxn ang="0">
                  <a:pos x="945" y="475"/>
                </a:cxn>
                <a:cxn ang="0">
                  <a:pos x="1197" y="260"/>
                </a:cxn>
                <a:cxn ang="0">
                  <a:pos x="1049" y="517"/>
                </a:cxn>
                <a:cxn ang="0">
                  <a:pos x="1269" y="477"/>
                </a:cxn>
                <a:cxn ang="0">
                  <a:pos x="1085" y="656"/>
                </a:cxn>
                <a:cxn ang="0">
                  <a:pos x="1251" y="680"/>
                </a:cxn>
                <a:cxn ang="0">
                  <a:pos x="1129" y="774"/>
                </a:cxn>
                <a:cxn ang="0">
                  <a:pos x="1603" y="880"/>
                </a:cxn>
                <a:cxn ang="0">
                  <a:pos x="1125" y="853"/>
                </a:cxn>
                <a:cxn ang="0">
                  <a:pos x="1091" y="1087"/>
                </a:cxn>
                <a:cxn ang="0">
                  <a:pos x="962" y="1132"/>
                </a:cxn>
                <a:cxn ang="0">
                  <a:pos x="918" y="1190"/>
                </a:cxn>
                <a:cxn ang="0">
                  <a:pos x="772" y="1198"/>
                </a:cxn>
                <a:cxn ang="0">
                  <a:pos x="728" y="1117"/>
                </a:cxn>
                <a:cxn ang="0">
                  <a:pos x="656" y="1143"/>
                </a:cxn>
                <a:cxn ang="0">
                  <a:pos x="427" y="1275"/>
                </a:cxn>
                <a:cxn ang="0">
                  <a:pos x="450" y="1143"/>
                </a:cxn>
                <a:cxn ang="0">
                  <a:pos x="367" y="1117"/>
                </a:cxn>
                <a:cxn ang="0">
                  <a:pos x="400" y="925"/>
                </a:cxn>
                <a:cxn ang="0">
                  <a:pos x="200" y="852"/>
                </a:cxn>
                <a:cxn ang="0">
                  <a:pos x="371" y="813"/>
                </a:cxn>
                <a:cxn ang="0">
                  <a:pos x="28" y="458"/>
                </a:cxn>
                <a:cxn ang="0">
                  <a:pos x="233" y="666"/>
                </a:cxn>
                <a:cxn ang="0">
                  <a:pos x="484" y="538"/>
                </a:cxn>
                <a:cxn ang="0">
                  <a:pos x="554" y="511"/>
                </a:cxn>
                <a:cxn ang="0">
                  <a:pos x="598" y="253"/>
                </a:cxn>
                <a:cxn ang="0">
                  <a:pos x="670" y="458"/>
                </a:cxn>
                <a:cxn ang="0">
                  <a:pos x="708" y="12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Freeform 6"/>
            <p:cNvSpPr>
              <a:spLocks/>
            </p:cNvSpPr>
            <p:nvPr/>
          </p:nvSpPr>
          <p:spPr bwMode="auto">
            <a:xfrm>
              <a:off x="3442" y="2095"/>
              <a:ext cx="506" cy="500"/>
            </a:xfrm>
            <a:custGeom>
              <a:avLst/>
              <a:gdLst/>
              <a:ahLst/>
              <a:cxnLst>
                <a:cxn ang="0">
                  <a:pos x="304" y="45"/>
                </a:cxn>
                <a:cxn ang="0">
                  <a:pos x="284" y="249"/>
                </a:cxn>
                <a:cxn ang="0">
                  <a:pos x="43" y="307"/>
                </a:cxn>
                <a:cxn ang="0">
                  <a:pos x="87" y="86"/>
                </a:cxn>
                <a:cxn ang="0">
                  <a:pos x="304" y="45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7"/>
            <p:cNvSpPr>
              <a:spLocks/>
            </p:cNvSpPr>
            <p:nvPr/>
          </p:nvSpPr>
          <p:spPr bwMode="auto">
            <a:xfrm>
              <a:off x="3328" y="2069"/>
              <a:ext cx="513" cy="459"/>
            </a:xfrm>
            <a:custGeom>
              <a:avLst/>
              <a:gdLst/>
              <a:ahLst/>
              <a:cxnLst>
                <a:cxn ang="0">
                  <a:pos x="325" y="46"/>
                </a:cxn>
                <a:cxn ang="0">
                  <a:pos x="275" y="240"/>
                </a:cxn>
                <a:cxn ang="0">
                  <a:pos x="35" y="277"/>
                </a:cxn>
                <a:cxn ang="0">
                  <a:pos x="110" y="69"/>
                </a:cxn>
                <a:cxn ang="0">
                  <a:pos x="325" y="46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2" name="Freeform 8"/>
            <p:cNvSpPr>
              <a:spLocks/>
            </p:cNvSpPr>
            <p:nvPr/>
          </p:nvSpPr>
          <p:spPr bwMode="auto">
            <a:xfrm>
              <a:off x="3337" y="2213"/>
              <a:ext cx="482" cy="317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72" y="0"/>
                </a:cxn>
                <a:cxn ang="0">
                  <a:pos x="30" y="177"/>
                </a:cxn>
                <a:cxn ang="0">
                  <a:pos x="270" y="140"/>
                </a:cxn>
                <a:cxn ang="0">
                  <a:pos x="338" y="34"/>
                </a:cxn>
                <a:cxn ang="0">
                  <a:pos x="81" y="85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3" name="Freeform 9"/>
            <p:cNvSpPr>
              <a:spLocks/>
            </p:cNvSpPr>
            <p:nvPr/>
          </p:nvSpPr>
          <p:spPr bwMode="auto">
            <a:xfrm>
              <a:off x="3355" y="2090"/>
              <a:ext cx="468" cy="411"/>
            </a:xfrm>
            <a:custGeom>
              <a:avLst/>
              <a:gdLst/>
              <a:ahLst/>
              <a:cxnLst>
                <a:cxn ang="0">
                  <a:pos x="306" y="31"/>
                </a:cxn>
                <a:cxn ang="0">
                  <a:pos x="304" y="32"/>
                </a:cxn>
                <a:cxn ang="0">
                  <a:pos x="324" y="96"/>
                </a:cxn>
                <a:cxn ang="0">
                  <a:pos x="255" y="223"/>
                </a:cxn>
                <a:cxn ang="0">
                  <a:pos x="85" y="284"/>
                </a:cxn>
                <a:cxn ang="0">
                  <a:pos x="18" y="260"/>
                </a:cxn>
                <a:cxn ang="0">
                  <a:pos x="4" y="213"/>
                </a:cxn>
                <a:cxn ang="0">
                  <a:pos x="92" y="56"/>
                </a:cxn>
                <a:cxn ang="0">
                  <a:pos x="231" y="4"/>
                </a:cxn>
                <a:cxn ang="0">
                  <a:pos x="304" y="32"/>
                </a:cxn>
                <a:cxn ang="0">
                  <a:pos x="306" y="31"/>
                </a:cxn>
                <a:cxn ang="0">
                  <a:pos x="307" y="30"/>
                </a:cxn>
                <a:cxn ang="0">
                  <a:pos x="231" y="0"/>
                </a:cxn>
                <a:cxn ang="0">
                  <a:pos x="89" y="53"/>
                </a:cxn>
                <a:cxn ang="0">
                  <a:pos x="0" y="213"/>
                </a:cxn>
                <a:cxn ang="0">
                  <a:pos x="15" y="263"/>
                </a:cxn>
                <a:cxn ang="0">
                  <a:pos x="85" y="288"/>
                </a:cxn>
                <a:cxn ang="0">
                  <a:pos x="258" y="226"/>
                </a:cxn>
                <a:cxn ang="0">
                  <a:pos x="328" y="96"/>
                </a:cxn>
                <a:cxn ang="0">
                  <a:pos x="307" y="30"/>
                </a:cxn>
                <a:cxn ang="0">
                  <a:pos x="306" y="3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4" name="Freeform 10"/>
            <p:cNvSpPr>
              <a:spLocks/>
            </p:cNvSpPr>
            <p:nvPr/>
          </p:nvSpPr>
          <p:spPr bwMode="auto">
            <a:xfrm>
              <a:off x="3566" y="2126"/>
              <a:ext cx="157" cy="131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70" y="1"/>
                </a:cxn>
                <a:cxn ang="0">
                  <a:pos x="34" y="5"/>
                </a:cxn>
                <a:cxn ang="0">
                  <a:pos x="1" y="53"/>
                </a:cxn>
                <a:cxn ang="0">
                  <a:pos x="69" y="87"/>
                </a:cxn>
                <a:cxn ang="0">
                  <a:pos x="108" y="48"/>
                </a:cxn>
                <a:cxn ang="0">
                  <a:pos x="96" y="11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5" name="Oval 11"/>
            <p:cNvSpPr>
              <a:spLocks noChangeArrowheads="1"/>
            </p:cNvSpPr>
            <p:nvPr/>
          </p:nvSpPr>
          <p:spPr bwMode="auto">
            <a:xfrm>
              <a:off x="3697" y="2162"/>
              <a:ext cx="42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Oval 12"/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13"/>
            <p:cNvSpPr>
              <a:spLocks/>
            </p:cNvSpPr>
            <p:nvPr/>
          </p:nvSpPr>
          <p:spPr bwMode="auto">
            <a:xfrm>
              <a:off x="3666" y="1420"/>
              <a:ext cx="822" cy="1609"/>
            </a:xfrm>
            <a:custGeom>
              <a:avLst/>
              <a:gdLst/>
              <a:ahLst/>
              <a:cxnLst>
                <a:cxn ang="0">
                  <a:pos x="117" y="294"/>
                </a:cxn>
                <a:cxn ang="0">
                  <a:pos x="158" y="294"/>
                </a:cxn>
                <a:cxn ang="0">
                  <a:pos x="228" y="303"/>
                </a:cxn>
                <a:cxn ang="0">
                  <a:pos x="338" y="206"/>
                </a:cxn>
                <a:cxn ang="0">
                  <a:pos x="437" y="126"/>
                </a:cxn>
                <a:cxn ang="0">
                  <a:pos x="509" y="54"/>
                </a:cxn>
                <a:cxn ang="0">
                  <a:pos x="547" y="0"/>
                </a:cxn>
                <a:cxn ang="0">
                  <a:pos x="285" y="293"/>
                </a:cxn>
                <a:cxn ang="0">
                  <a:pos x="250" y="432"/>
                </a:cxn>
                <a:cxn ang="0">
                  <a:pos x="367" y="408"/>
                </a:cxn>
                <a:cxn ang="0">
                  <a:pos x="285" y="489"/>
                </a:cxn>
                <a:cxn ang="0">
                  <a:pos x="369" y="500"/>
                </a:cxn>
                <a:cxn ang="0">
                  <a:pos x="291" y="541"/>
                </a:cxn>
                <a:cxn ang="0">
                  <a:pos x="288" y="582"/>
                </a:cxn>
                <a:cxn ang="0">
                  <a:pos x="334" y="604"/>
                </a:cxn>
                <a:cxn ang="0">
                  <a:pos x="427" y="623"/>
                </a:cxn>
                <a:cxn ang="0">
                  <a:pos x="536" y="639"/>
                </a:cxn>
                <a:cxn ang="0">
                  <a:pos x="420" y="629"/>
                </a:cxn>
                <a:cxn ang="0">
                  <a:pos x="297" y="630"/>
                </a:cxn>
                <a:cxn ang="0">
                  <a:pos x="250" y="711"/>
                </a:cxn>
                <a:cxn ang="0">
                  <a:pos x="234" y="755"/>
                </a:cxn>
                <a:cxn ang="0">
                  <a:pos x="249" y="793"/>
                </a:cxn>
                <a:cxn ang="0">
                  <a:pos x="203" y="793"/>
                </a:cxn>
                <a:cxn ang="0">
                  <a:pos x="177" y="832"/>
                </a:cxn>
                <a:cxn ang="0">
                  <a:pos x="152" y="865"/>
                </a:cxn>
                <a:cxn ang="0">
                  <a:pos x="162" y="911"/>
                </a:cxn>
                <a:cxn ang="0">
                  <a:pos x="215" y="1128"/>
                </a:cxn>
                <a:cxn ang="0">
                  <a:pos x="172" y="1001"/>
                </a:cxn>
                <a:cxn ang="0">
                  <a:pos x="137" y="895"/>
                </a:cxn>
                <a:cxn ang="0">
                  <a:pos x="71" y="866"/>
                </a:cxn>
                <a:cxn ang="0">
                  <a:pos x="127" y="790"/>
                </a:cxn>
                <a:cxn ang="0">
                  <a:pos x="211" y="664"/>
                </a:cxn>
                <a:cxn ang="0">
                  <a:pos x="250" y="582"/>
                </a:cxn>
                <a:cxn ang="0">
                  <a:pos x="235" y="518"/>
                </a:cxn>
                <a:cxn ang="0">
                  <a:pos x="212" y="417"/>
                </a:cxn>
                <a:cxn ang="0">
                  <a:pos x="127" y="332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Freeform 14"/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74" y="28"/>
                </a:cxn>
                <a:cxn ang="0">
                  <a:pos x="42" y="110"/>
                </a:cxn>
                <a:cxn ang="0">
                  <a:pos x="67" y="33"/>
                </a:cxn>
                <a:cxn ang="0">
                  <a:pos x="0" y="57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Freeform 15"/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24" y="8"/>
                </a:cxn>
                <a:cxn ang="0">
                  <a:pos x="6" y="40"/>
                </a:cxn>
                <a:cxn ang="0">
                  <a:pos x="23" y="123"/>
                </a:cxn>
                <a:cxn ang="0">
                  <a:pos x="12" y="82"/>
                </a:cxn>
                <a:cxn ang="0">
                  <a:pos x="8" y="59"/>
                </a:cxn>
                <a:cxn ang="0">
                  <a:pos x="15" y="31"/>
                </a:cxn>
                <a:cxn ang="0">
                  <a:pos x="29" y="12"/>
                </a:cxn>
                <a:cxn ang="0">
                  <a:pos x="44" y="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Freeform 16"/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18" y="3"/>
                </a:cxn>
                <a:cxn ang="0">
                  <a:pos x="10" y="22"/>
                </a:cxn>
                <a:cxn ang="0">
                  <a:pos x="11" y="51"/>
                </a:cxn>
                <a:cxn ang="0">
                  <a:pos x="14" y="69"/>
                </a:cxn>
                <a:cxn ang="0">
                  <a:pos x="18" y="86"/>
                </a:cxn>
                <a:cxn ang="0">
                  <a:pos x="28" y="3"/>
                </a:cxn>
                <a:cxn ang="0">
                  <a:pos x="29" y="6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Freeform 17"/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6" y="14"/>
                </a:cxn>
                <a:cxn ang="0">
                  <a:pos x="43" y="0"/>
                </a:cxn>
                <a:cxn ang="0">
                  <a:pos x="21" y="16"/>
                </a:cxn>
                <a:cxn ang="0">
                  <a:pos x="0" y="11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Freeform 18"/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16"/>
                </a:cxn>
                <a:cxn ang="0">
                  <a:pos x="10" y="0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Freeform 19"/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8" y="54"/>
                </a:cxn>
                <a:cxn ang="0">
                  <a:pos x="16" y="0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Freeform 20"/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2" y="72"/>
                </a:cxn>
                <a:cxn ang="0">
                  <a:pos x="0" y="41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5" name="Freeform 21"/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41"/>
                </a:cxn>
                <a:cxn ang="0">
                  <a:pos x="0" y="30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" name="Freeform 22"/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/>
              <a:ahLst/>
              <a:cxnLst>
                <a:cxn ang="0">
                  <a:pos x="51" y="31"/>
                </a:cxn>
                <a:cxn ang="0">
                  <a:pos x="0" y="42"/>
                </a:cxn>
                <a:cxn ang="0">
                  <a:pos x="51" y="31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" name="Freeform 23"/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67"/>
                </a:cxn>
                <a:cxn ang="0">
                  <a:pos x="59" y="0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8" name="Freeform 24"/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33"/>
                </a:cxn>
                <a:cxn ang="0">
                  <a:pos x="12" y="0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9" name="Freeform 25"/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5" y="9"/>
                </a:cxn>
                <a:cxn ang="0">
                  <a:pos x="70" y="21"/>
                </a:cxn>
                <a:cxn ang="0">
                  <a:pos x="123" y="62"/>
                </a:cxn>
                <a:cxn ang="0">
                  <a:pos x="131" y="115"/>
                </a:cxn>
                <a:cxn ang="0">
                  <a:pos x="73" y="120"/>
                </a:cxn>
                <a:cxn ang="0">
                  <a:pos x="49" y="108"/>
                </a:cxn>
                <a:cxn ang="0">
                  <a:pos x="93" y="115"/>
                </a:cxn>
                <a:cxn ang="0">
                  <a:pos x="117" y="114"/>
                </a:cxn>
                <a:cxn ang="0">
                  <a:pos x="113" y="58"/>
                </a:cxn>
                <a:cxn ang="0">
                  <a:pos x="91" y="37"/>
                </a:cxn>
                <a:cxn ang="0">
                  <a:pos x="62" y="26"/>
                </a:cxn>
                <a:cxn ang="0">
                  <a:pos x="39" y="14"/>
                </a:cxn>
                <a:cxn ang="0">
                  <a:pos x="4" y="0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" name="Freeform 26"/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7" y="70"/>
                </a:cxn>
                <a:cxn ang="0">
                  <a:pos x="100" y="77"/>
                </a:cxn>
                <a:cxn ang="0">
                  <a:pos x="116" y="48"/>
                </a:cxn>
                <a:cxn ang="0">
                  <a:pos x="61" y="62"/>
                </a:cxn>
                <a:cxn ang="0">
                  <a:pos x="28" y="38"/>
                </a:cxn>
                <a:cxn ang="0">
                  <a:pos x="0" y="0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" name="Freeform 27"/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1" y="26"/>
                </a:cxn>
                <a:cxn ang="0">
                  <a:pos x="24" y="43"/>
                </a:cxn>
                <a:cxn ang="0">
                  <a:pos x="2" y="97"/>
                </a:cxn>
                <a:cxn ang="0">
                  <a:pos x="23" y="155"/>
                </a:cxn>
                <a:cxn ang="0">
                  <a:pos x="69" y="109"/>
                </a:cxn>
                <a:cxn ang="0">
                  <a:pos x="35" y="147"/>
                </a:cxn>
                <a:cxn ang="0">
                  <a:pos x="11" y="102"/>
                </a:cxn>
                <a:cxn ang="0">
                  <a:pos x="25" y="52"/>
                </a:cxn>
                <a:cxn ang="0">
                  <a:pos x="49" y="25"/>
                </a:cxn>
                <a:cxn ang="0">
                  <a:pos x="66" y="0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2" name="Freeform 28"/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38" y="0"/>
                </a:cxn>
                <a:cxn ang="0">
                  <a:pos x="8" y="19"/>
                </a:cxn>
                <a:cxn ang="0">
                  <a:pos x="9" y="70"/>
                </a:cxn>
                <a:cxn ang="0">
                  <a:pos x="34" y="130"/>
                </a:cxn>
                <a:cxn ang="0">
                  <a:pos x="19" y="83"/>
                </a:cxn>
                <a:cxn ang="0">
                  <a:pos x="13" y="66"/>
                </a:cxn>
                <a:cxn ang="0">
                  <a:pos x="13" y="26"/>
                </a:cxn>
                <a:cxn ang="0">
                  <a:pos x="37" y="5"/>
                </a:cxn>
                <a:cxn ang="0">
                  <a:pos x="66" y="14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3" name="Freeform 29"/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5" y="30"/>
                </a:cxn>
                <a:cxn ang="0">
                  <a:pos x="25" y="62"/>
                </a:cxn>
                <a:cxn ang="0">
                  <a:pos x="10" y="48"/>
                </a:cxn>
                <a:cxn ang="0">
                  <a:pos x="13" y="27"/>
                </a:cxn>
                <a:cxn ang="0">
                  <a:pos x="41" y="0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4" name="Freeform 30"/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61" y="11"/>
                </a:cxn>
                <a:cxn ang="0">
                  <a:pos x="93" y="2"/>
                </a:cxn>
                <a:cxn ang="0">
                  <a:pos x="114" y="26"/>
                </a:cxn>
                <a:cxn ang="0">
                  <a:pos x="89" y="7"/>
                </a:cxn>
                <a:cxn ang="0">
                  <a:pos x="62" y="21"/>
                </a:cxn>
                <a:cxn ang="0">
                  <a:pos x="28" y="47"/>
                </a:cxn>
                <a:cxn ang="0">
                  <a:pos x="0" y="7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5" name="Freeform 31"/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/>
              <a:ahLst/>
              <a:cxnLst>
                <a:cxn ang="0">
                  <a:pos x="70" y="15"/>
                </a:cxn>
                <a:cxn ang="0">
                  <a:pos x="32" y="21"/>
                </a:cxn>
                <a:cxn ang="0">
                  <a:pos x="17" y="45"/>
                </a:cxn>
                <a:cxn ang="0">
                  <a:pos x="0" y="68"/>
                </a:cxn>
                <a:cxn ang="0">
                  <a:pos x="37" y="21"/>
                </a:cxn>
                <a:cxn ang="0">
                  <a:pos x="69" y="13"/>
                </a:cxn>
                <a:cxn ang="0">
                  <a:pos x="69" y="12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6" name="Freeform 32"/>
            <p:cNvSpPr>
              <a:spLocks/>
            </p:cNvSpPr>
            <p:nvPr/>
          </p:nvSpPr>
          <p:spPr bwMode="auto">
            <a:xfrm>
              <a:off x="3309" y="2346"/>
              <a:ext cx="290" cy="22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03" y="88"/>
                </a:cxn>
                <a:cxn ang="0">
                  <a:pos x="42" y="0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" name="Freeform 33"/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83" y="203"/>
                </a:cxn>
                <a:cxn ang="0">
                  <a:pos x="309" y="564"/>
                </a:cxn>
                <a:cxn ang="0">
                  <a:pos x="314" y="564"/>
                </a:cxn>
                <a:cxn ang="0">
                  <a:pos x="274" y="442"/>
                </a:cxn>
                <a:cxn ang="0">
                  <a:pos x="219" y="418"/>
                </a:cxn>
                <a:cxn ang="0">
                  <a:pos x="204" y="368"/>
                </a:cxn>
                <a:cxn ang="0">
                  <a:pos x="212" y="322"/>
                </a:cxn>
                <a:cxn ang="0">
                  <a:pos x="431" y="0"/>
                </a:cxn>
                <a:cxn ang="0">
                  <a:pos x="420" y="0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rgbClr val="AFD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8" name="Freeform 34"/>
            <p:cNvSpPr>
              <a:spLocks/>
            </p:cNvSpPr>
            <p:nvPr/>
          </p:nvSpPr>
          <p:spPr bwMode="auto">
            <a:xfrm>
              <a:off x="3341" y="2337"/>
              <a:ext cx="111" cy="15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40"/>
                </a:cxn>
                <a:cxn ang="0">
                  <a:pos x="28" y="87"/>
                </a:cxn>
                <a:cxn ang="0">
                  <a:pos x="78" y="110"/>
                </a:cxn>
                <a:cxn ang="0">
                  <a:pos x="76" y="107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73" y="102"/>
                </a:cxn>
                <a:cxn ang="0">
                  <a:pos x="20" y="0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9" name="Freeform 35"/>
            <p:cNvSpPr>
              <a:spLocks/>
            </p:cNvSpPr>
            <p:nvPr/>
          </p:nvSpPr>
          <p:spPr bwMode="auto">
            <a:xfrm>
              <a:off x="3355" y="2328"/>
              <a:ext cx="100" cy="17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6"/>
                </a:cxn>
                <a:cxn ang="0">
                  <a:pos x="15" y="96"/>
                </a:cxn>
                <a:cxn ang="0">
                  <a:pos x="70" y="120"/>
                </a:cxn>
                <a:cxn ang="0">
                  <a:pos x="68" y="116"/>
                </a:cxn>
                <a:cxn ang="0">
                  <a:pos x="18" y="93"/>
                </a:cxn>
                <a:cxn ang="0">
                  <a:pos x="4" y="46"/>
                </a:cxn>
                <a:cxn ang="0">
                  <a:pos x="10" y="6"/>
                </a:cxn>
                <a:cxn ang="0">
                  <a:pos x="8" y="0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0" name="Freeform 36"/>
            <p:cNvSpPr>
              <a:spLocks/>
            </p:cNvSpPr>
            <p:nvPr/>
          </p:nvSpPr>
          <p:spPr bwMode="auto">
            <a:xfrm>
              <a:off x="3341" y="2346"/>
              <a:ext cx="10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6" y="101"/>
                </a:cxn>
                <a:cxn ang="0">
                  <a:pos x="73" y="96"/>
                </a:cxn>
                <a:cxn ang="0">
                  <a:pos x="20" y="0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1" name="Oval 37"/>
            <p:cNvSpPr>
              <a:spLocks noChangeArrowheads="1"/>
            </p:cNvSpPr>
            <p:nvPr/>
          </p:nvSpPr>
          <p:spPr bwMode="auto">
            <a:xfrm>
              <a:off x="3341" y="2327"/>
              <a:ext cx="51" cy="5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2" name="Oval 38"/>
            <p:cNvSpPr>
              <a:spLocks noChangeArrowheads="1"/>
            </p:cNvSpPr>
            <p:nvPr/>
          </p:nvSpPr>
          <p:spPr bwMode="auto">
            <a:xfrm>
              <a:off x="3329" y="2249"/>
              <a:ext cx="33" cy="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3" name="Oval 39"/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4" name="Group 3"/>
          <p:cNvGrpSpPr>
            <a:grpSpLocks/>
          </p:cNvGrpSpPr>
          <p:nvPr/>
        </p:nvGrpSpPr>
        <p:grpSpPr bwMode="auto">
          <a:xfrm>
            <a:off x="2771801" y="4214466"/>
            <a:ext cx="576064" cy="497786"/>
            <a:chOff x="2519" y="1135"/>
            <a:chExt cx="2419" cy="2370"/>
          </a:xfrm>
        </p:grpSpPr>
        <p:sp>
          <p:nvSpPr>
            <p:cNvPr id="305" name="Freeform 4"/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/>
              <a:ahLst/>
              <a:cxnLst>
                <a:cxn ang="0">
                  <a:pos x="683" y="176"/>
                </a:cxn>
                <a:cxn ang="0">
                  <a:pos x="706" y="470"/>
                </a:cxn>
                <a:cxn ang="0">
                  <a:pos x="656" y="314"/>
                </a:cxn>
                <a:cxn ang="0">
                  <a:pos x="618" y="238"/>
                </a:cxn>
                <a:cxn ang="0">
                  <a:pos x="618" y="516"/>
                </a:cxn>
                <a:cxn ang="0">
                  <a:pos x="534" y="430"/>
                </a:cxn>
                <a:cxn ang="0">
                  <a:pos x="478" y="628"/>
                </a:cxn>
                <a:cxn ang="0">
                  <a:pos x="222" y="606"/>
                </a:cxn>
                <a:cxn ang="0">
                  <a:pos x="152" y="583"/>
                </a:cxn>
                <a:cxn ang="0">
                  <a:pos x="340" y="759"/>
                </a:cxn>
                <a:cxn ang="0">
                  <a:pos x="366" y="848"/>
                </a:cxn>
                <a:cxn ang="0">
                  <a:pos x="244" y="853"/>
                </a:cxn>
                <a:cxn ang="0">
                  <a:pos x="354" y="886"/>
                </a:cxn>
                <a:cxn ang="0">
                  <a:pos x="448" y="936"/>
                </a:cxn>
                <a:cxn ang="0">
                  <a:pos x="464" y="1055"/>
                </a:cxn>
                <a:cxn ang="0">
                  <a:pos x="495" y="1101"/>
                </a:cxn>
                <a:cxn ang="0">
                  <a:pos x="499" y="1152"/>
                </a:cxn>
                <a:cxn ang="0">
                  <a:pos x="344" y="1358"/>
                </a:cxn>
                <a:cxn ang="0">
                  <a:pos x="518" y="1226"/>
                </a:cxn>
                <a:cxn ang="0">
                  <a:pos x="679" y="1131"/>
                </a:cxn>
                <a:cxn ang="0">
                  <a:pos x="750" y="1131"/>
                </a:cxn>
                <a:cxn ang="0">
                  <a:pos x="803" y="1127"/>
                </a:cxn>
                <a:cxn ang="0">
                  <a:pos x="869" y="1105"/>
                </a:cxn>
                <a:cxn ang="0">
                  <a:pos x="1048" y="1600"/>
                </a:cxn>
                <a:cxn ang="0">
                  <a:pos x="1045" y="1228"/>
                </a:cxn>
                <a:cxn ang="0">
                  <a:pos x="1061" y="1037"/>
                </a:cxn>
                <a:cxn ang="0">
                  <a:pos x="1151" y="1095"/>
                </a:cxn>
                <a:cxn ang="0">
                  <a:pos x="1087" y="962"/>
                </a:cxn>
                <a:cxn ang="0">
                  <a:pos x="1388" y="882"/>
                </a:cxn>
                <a:cxn ang="0">
                  <a:pos x="1684" y="962"/>
                </a:cxn>
                <a:cxn ang="0">
                  <a:pos x="1453" y="814"/>
                </a:cxn>
                <a:cxn ang="0">
                  <a:pos x="1327" y="795"/>
                </a:cxn>
                <a:cxn ang="0">
                  <a:pos x="1303" y="690"/>
                </a:cxn>
                <a:cxn ang="0">
                  <a:pos x="1133" y="680"/>
                </a:cxn>
                <a:cxn ang="0">
                  <a:pos x="1356" y="477"/>
                </a:cxn>
                <a:cxn ang="0">
                  <a:pos x="1217" y="569"/>
                </a:cxn>
                <a:cxn ang="0">
                  <a:pos x="1074" y="604"/>
                </a:cxn>
                <a:cxn ang="0">
                  <a:pos x="1317" y="304"/>
                </a:cxn>
                <a:cxn ang="0">
                  <a:pos x="1246" y="269"/>
                </a:cxn>
                <a:cxn ang="0">
                  <a:pos x="995" y="514"/>
                </a:cxn>
                <a:cxn ang="0">
                  <a:pos x="984" y="425"/>
                </a:cxn>
                <a:cxn ang="0">
                  <a:pos x="794" y="372"/>
                </a:cxn>
                <a:cxn ang="0">
                  <a:pos x="800" y="17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rgbClr val="8DD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6" name="Freeform 5"/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/>
              <a:ahLst/>
              <a:cxnLst>
                <a:cxn ang="0">
                  <a:pos x="680" y="360"/>
                </a:cxn>
                <a:cxn ang="0">
                  <a:pos x="625" y="359"/>
                </a:cxn>
                <a:cxn ang="0">
                  <a:pos x="563" y="350"/>
                </a:cxn>
                <a:cxn ang="0">
                  <a:pos x="472" y="428"/>
                </a:cxn>
                <a:cxn ang="0">
                  <a:pos x="368" y="668"/>
                </a:cxn>
                <a:cxn ang="0">
                  <a:pos x="28" y="328"/>
                </a:cxn>
                <a:cxn ang="0">
                  <a:pos x="350" y="772"/>
                </a:cxn>
                <a:cxn ang="0">
                  <a:pos x="215" y="820"/>
                </a:cxn>
                <a:cxn ang="0">
                  <a:pos x="370" y="883"/>
                </a:cxn>
                <a:cxn ang="0">
                  <a:pos x="358" y="1077"/>
                </a:cxn>
                <a:cxn ang="0">
                  <a:pos x="505" y="1075"/>
                </a:cxn>
                <a:cxn ang="0">
                  <a:pos x="364" y="1420"/>
                </a:cxn>
                <a:cxn ang="0">
                  <a:pos x="642" y="1139"/>
                </a:cxn>
                <a:cxn ang="0">
                  <a:pos x="706" y="1128"/>
                </a:cxn>
                <a:cxn ang="0">
                  <a:pos x="756" y="1179"/>
                </a:cxn>
                <a:cxn ang="0">
                  <a:pos x="796" y="1121"/>
                </a:cxn>
                <a:cxn ang="0">
                  <a:pos x="1080" y="1632"/>
                </a:cxn>
                <a:cxn ang="0">
                  <a:pos x="986" y="1028"/>
                </a:cxn>
                <a:cxn ang="0">
                  <a:pos x="1096" y="1052"/>
                </a:cxn>
                <a:cxn ang="0">
                  <a:pos x="1453" y="908"/>
                </a:cxn>
                <a:cxn ang="0">
                  <a:pos x="1408" y="801"/>
                </a:cxn>
                <a:cxn ang="0">
                  <a:pos x="1085" y="753"/>
                </a:cxn>
                <a:cxn ang="0">
                  <a:pos x="1252" y="672"/>
                </a:cxn>
                <a:cxn ang="0">
                  <a:pos x="1128" y="631"/>
                </a:cxn>
                <a:cxn ang="0">
                  <a:pos x="1166" y="556"/>
                </a:cxn>
                <a:cxn ang="0">
                  <a:pos x="1268" y="295"/>
                </a:cxn>
                <a:cxn ang="0">
                  <a:pos x="1091" y="376"/>
                </a:cxn>
                <a:cxn ang="0">
                  <a:pos x="991" y="391"/>
                </a:cxn>
                <a:cxn ang="0">
                  <a:pos x="860" y="467"/>
                </a:cxn>
                <a:cxn ang="0">
                  <a:pos x="749" y="7"/>
                </a:cxn>
                <a:cxn ang="0">
                  <a:pos x="904" y="454"/>
                </a:cxn>
                <a:cxn ang="0">
                  <a:pos x="945" y="475"/>
                </a:cxn>
                <a:cxn ang="0">
                  <a:pos x="1197" y="260"/>
                </a:cxn>
                <a:cxn ang="0">
                  <a:pos x="1049" y="517"/>
                </a:cxn>
                <a:cxn ang="0">
                  <a:pos x="1269" y="477"/>
                </a:cxn>
                <a:cxn ang="0">
                  <a:pos x="1085" y="656"/>
                </a:cxn>
                <a:cxn ang="0">
                  <a:pos x="1251" y="680"/>
                </a:cxn>
                <a:cxn ang="0">
                  <a:pos x="1129" y="774"/>
                </a:cxn>
                <a:cxn ang="0">
                  <a:pos x="1603" y="880"/>
                </a:cxn>
                <a:cxn ang="0">
                  <a:pos x="1125" y="853"/>
                </a:cxn>
                <a:cxn ang="0">
                  <a:pos x="1091" y="1087"/>
                </a:cxn>
                <a:cxn ang="0">
                  <a:pos x="962" y="1132"/>
                </a:cxn>
                <a:cxn ang="0">
                  <a:pos x="918" y="1190"/>
                </a:cxn>
                <a:cxn ang="0">
                  <a:pos x="772" y="1198"/>
                </a:cxn>
                <a:cxn ang="0">
                  <a:pos x="728" y="1117"/>
                </a:cxn>
                <a:cxn ang="0">
                  <a:pos x="656" y="1143"/>
                </a:cxn>
                <a:cxn ang="0">
                  <a:pos x="427" y="1275"/>
                </a:cxn>
                <a:cxn ang="0">
                  <a:pos x="450" y="1143"/>
                </a:cxn>
                <a:cxn ang="0">
                  <a:pos x="367" y="1117"/>
                </a:cxn>
                <a:cxn ang="0">
                  <a:pos x="400" y="925"/>
                </a:cxn>
                <a:cxn ang="0">
                  <a:pos x="200" y="852"/>
                </a:cxn>
                <a:cxn ang="0">
                  <a:pos x="371" y="813"/>
                </a:cxn>
                <a:cxn ang="0">
                  <a:pos x="28" y="458"/>
                </a:cxn>
                <a:cxn ang="0">
                  <a:pos x="233" y="666"/>
                </a:cxn>
                <a:cxn ang="0">
                  <a:pos x="484" y="538"/>
                </a:cxn>
                <a:cxn ang="0">
                  <a:pos x="554" y="511"/>
                </a:cxn>
                <a:cxn ang="0">
                  <a:pos x="598" y="253"/>
                </a:cxn>
                <a:cxn ang="0">
                  <a:pos x="670" y="458"/>
                </a:cxn>
                <a:cxn ang="0">
                  <a:pos x="708" y="12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" name="Freeform 6"/>
            <p:cNvSpPr>
              <a:spLocks/>
            </p:cNvSpPr>
            <p:nvPr/>
          </p:nvSpPr>
          <p:spPr bwMode="auto">
            <a:xfrm>
              <a:off x="3442" y="2095"/>
              <a:ext cx="506" cy="500"/>
            </a:xfrm>
            <a:custGeom>
              <a:avLst/>
              <a:gdLst/>
              <a:ahLst/>
              <a:cxnLst>
                <a:cxn ang="0">
                  <a:pos x="304" y="45"/>
                </a:cxn>
                <a:cxn ang="0">
                  <a:pos x="284" y="249"/>
                </a:cxn>
                <a:cxn ang="0">
                  <a:pos x="43" y="307"/>
                </a:cxn>
                <a:cxn ang="0">
                  <a:pos x="87" y="86"/>
                </a:cxn>
                <a:cxn ang="0">
                  <a:pos x="304" y="45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8" name="Freeform 7"/>
            <p:cNvSpPr>
              <a:spLocks/>
            </p:cNvSpPr>
            <p:nvPr/>
          </p:nvSpPr>
          <p:spPr bwMode="auto">
            <a:xfrm>
              <a:off x="3328" y="2069"/>
              <a:ext cx="513" cy="459"/>
            </a:xfrm>
            <a:custGeom>
              <a:avLst/>
              <a:gdLst/>
              <a:ahLst/>
              <a:cxnLst>
                <a:cxn ang="0">
                  <a:pos x="325" y="46"/>
                </a:cxn>
                <a:cxn ang="0">
                  <a:pos x="275" y="240"/>
                </a:cxn>
                <a:cxn ang="0">
                  <a:pos x="35" y="277"/>
                </a:cxn>
                <a:cxn ang="0">
                  <a:pos x="110" y="69"/>
                </a:cxn>
                <a:cxn ang="0">
                  <a:pos x="325" y="46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" name="Freeform 8"/>
            <p:cNvSpPr>
              <a:spLocks/>
            </p:cNvSpPr>
            <p:nvPr/>
          </p:nvSpPr>
          <p:spPr bwMode="auto">
            <a:xfrm>
              <a:off x="3337" y="2213"/>
              <a:ext cx="482" cy="317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72" y="0"/>
                </a:cxn>
                <a:cxn ang="0">
                  <a:pos x="30" y="177"/>
                </a:cxn>
                <a:cxn ang="0">
                  <a:pos x="270" y="140"/>
                </a:cxn>
                <a:cxn ang="0">
                  <a:pos x="338" y="34"/>
                </a:cxn>
                <a:cxn ang="0">
                  <a:pos x="81" y="85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" name="Freeform 9"/>
            <p:cNvSpPr>
              <a:spLocks/>
            </p:cNvSpPr>
            <p:nvPr/>
          </p:nvSpPr>
          <p:spPr bwMode="auto">
            <a:xfrm>
              <a:off x="3355" y="2090"/>
              <a:ext cx="468" cy="411"/>
            </a:xfrm>
            <a:custGeom>
              <a:avLst/>
              <a:gdLst/>
              <a:ahLst/>
              <a:cxnLst>
                <a:cxn ang="0">
                  <a:pos x="306" y="31"/>
                </a:cxn>
                <a:cxn ang="0">
                  <a:pos x="304" y="32"/>
                </a:cxn>
                <a:cxn ang="0">
                  <a:pos x="324" y="96"/>
                </a:cxn>
                <a:cxn ang="0">
                  <a:pos x="255" y="223"/>
                </a:cxn>
                <a:cxn ang="0">
                  <a:pos x="85" y="284"/>
                </a:cxn>
                <a:cxn ang="0">
                  <a:pos x="18" y="260"/>
                </a:cxn>
                <a:cxn ang="0">
                  <a:pos x="4" y="213"/>
                </a:cxn>
                <a:cxn ang="0">
                  <a:pos x="92" y="56"/>
                </a:cxn>
                <a:cxn ang="0">
                  <a:pos x="231" y="4"/>
                </a:cxn>
                <a:cxn ang="0">
                  <a:pos x="304" y="32"/>
                </a:cxn>
                <a:cxn ang="0">
                  <a:pos x="306" y="31"/>
                </a:cxn>
                <a:cxn ang="0">
                  <a:pos x="307" y="30"/>
                </a:cxn>
                <a:cxn ang="0">
                  <a:pos x="231" y="0"/>
                </a:cxn>
                <a:cxn ang="0">
                  <a:pos x="89" y="53"/>
                </a:cxn>
                <a:cxn ang="0">
                  <a:pos x="0" y="213"/>
                </a:cxn>
                <a:cxn ang="0">
                  <a:pos x="15" y="263"/>
                </a:cxn>
                <a:cxn ang="0">
                  <a:pos x="85" y="288"/>
                </a:cxn>
                <a:cxn ang="0">
                  <a:pos x="258" y="226"/>
                </a:cxn>
                <a:cxn ang="0">
                  <a:pos x="328" y="96"/>
                </a:cxn>
                <a:cxn ang="0">
                  <a:pos x="307" y="30"/>
                </a:cxn>
                <a:cxn ang="0">
                  <a:pos x="306" y="3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1" name="Freeform 10"/>
            <p:cNvSpPr>
              <a:spLocks/>
            </p:cNvSpPr>
            <p:nvPr/>
          </p:nvSpPr>
          <p:spPr bwMode="auto">
            <a:xfrm>
              <a:off x="3566" y="2126"/>
              <a:ext cx="157" cy="131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70" y="1"/>
                </a:cxn>
                <a:cxn ang="0">
                  <a:pos x="34" y="5"/>
                </a:cxn>
                <a:cxn ang="0">
                  <a:pos x="1" y="53"/>
                </a:cxn>
                <a:cxn ang="0">
                  <a:pos x="69" y="87"/>
                </a:cxn>
                <a:cxn ang="0">
                  <a:pos x="108" y="48"/>
                </a:cxn>
                <a:cxn ang="0">
                  <a:pos x="96" y="11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2" name="Oval 11"/>
            <p:cNvSpPr>
              <a:spLocks noChangeArrowheads="1"/>
            </p:cNvSpPr>
            <p:nvPr/>
          </p:nvSpPr>
          <p:spPr bwMode="auto">
            <a:xfrm>
              <a:off x="3697" y="2162"/>
              <a:ext cx="42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3" name="Oval 12"/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4" name="Freeform 13"/>
            <p:cNvSpPr>
              <a:spLocks/>
            </p:cNvSpPr>
            <p:nvPr/>
          </p:nvSpPr>
          <p:spPr bwMode="auto">
            <a:xfrm>
              <a:off x="3666" y="1420"/>
              <a:ext cx="822" cy="1609"/>
            </a:xfrm>
            <a:custGeom>
              <a:avLst/>
              <a:gdLst/>
              <a:ahLst/>
              <a:cxnLst>
                <a:cxn ang="0">
                  <a:pos x="117" y="294"/>
                </a:cxn>
                <a:cxn ang="0">
                  <a:pos x="158" y="294"/>
                </a:cxn>
                <a:cxn ang="0">
                  <a:pos x="228" y="303"/>
                </a:cxn>
                <a:cxn ang="0">
                  <a:pos x="338" y="206"/>
                </a:cxn>
                <a:cxn ang="0">
                  <a:pos x="437" y="126"/>
                </a:cxn>
                <a:cxn ang="0">
                  <a:pos x="509" y="54"/>
                </a:cxn>
                <a:cxn ang="0">
                  <a:pos x="547" y="0"/>
                </a:cxn>
                <a:cxn ang="0">
                  <a:pos x="285" y="293"/>
                </a:cxn>
                <a:cxn ang="0">
                  <a:pos x="250" y="432"/>
                </a:cxn>
                <a:cxn ang="0">
                  <a:pos x="367" y="408"/>
                </a:cxn>
                <a:cxn ang="0">
                  <a:pos x="285" y="489"/>
                </a:cxn>
                <a:cxn ang="0">
                  <a:pos x="369" y="500"/>
                </a:cxn>
                <a:cxn ang="0">
                  <a:pos x="291" y="541"/>
                </a:cxn>
                <a:cxn ang="0">
                  <a:pos x="288" y="582"/>
                </a:cxn>
                <a:cxn ang="0">
                  <a:pos x="334" y="604"/>
                </a:cxn>
                <a:cxn ang="0">
                  <a:pos x="427" y="623"/>
                </a:cxn>
                <a:cxn ang="0">
                  <a:pos x="536" y="639"/>
                </a:cxn>
                <a:cxn ang="0">
                  <a:pos x="420" y="629"/>
                </a:cxn>
                <a:cxn ang="0">
                  <a:pos x="297" y="630"/>
                </a:cxn>
                <a:cxn ang="0">
                  <a:pos x="250" y="711"/>
                </a:cxn>
                <a:cxn ang="0">
                  <a:pos x="234" y="755"/>
                </a:cxn>
                <a:cxn ang="0">
                  <a:pos x="249" y="793"/>
                </a:cxn>
                <a:cxn ang="0">
                  <a:pos x="203" y="793"/>
                </a:cxn>
                <a:cxn ang="0">
                  <a:pos x="177" y="832"/>
                </a:cxn>
                <a:cxn ang="0">
                  <a:pos x="152" y="865"/>
                </a:cxn>
                <a:cxn ang="0">
                  <a:pos x="162" y="911"/>
                </a:cxn>
                <a:cxn ang="0">
                  <a:pos x="215" y="1128"/>
                </a:cxn>
                <a:cxn ang="0">
                  <a:pos x="172" y="1001"/>
                </a:cxn>
                <a:cxn ang="0">
                  <a:pos x="137" y="895"/>
                </a:cxn>
                <a:cxn ang="0">
                  <a:pos x="71" y="866"/>
                </a:cxn>
                <a:cxn ang="0">
                  <a:pos x="127" y="790"/>
                </a:cxn>
                <a:cxn ang="0">
                  <a:pos x="211" y="664"/>
                </a:cxn>
                <a:cxn ang="0">
                  <a:pos x="250" y="582"/>
                </a:cxn>
                <a:cxn ang="0">
                  <a:pos x="235" y="518"/>
                </a:cxn>
                <a:cxn ang="0">
                  <a:pos x="212" y="417"/>
                </a:cxn>
                <a:cxn ang="0">
                  <a:pos x="127" y="332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5" name="Freeform 14"/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74" y="28"/>
                </a:cxn>
                <a:cxn ang="0">
                  <a:pos x="42" y="110"/>
                </a:cxn>
                <a:cxn ang="0">
                  <a:pos x="67" y="33"/>
                </a:cxn>
                <a:cxn ang="0">
                  <a:pos x="0" y="57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6" name="Freeform 15"/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24" y="8"/>
                </a:cxn>
                <a:cxn ang="0">
                  <a:pos x="6" y="40"/>
                </a:cxn>
                <a:cxn ang="0">
                  <a:pos x="23" y="123"/>
                </a:cxn>
                <a:cxn ang="0">
                  <a:pos x="12" y="82"/>
                </a:cxn>
                <a:cxn ang="0">
                  <a:pos x="8" y="59"/>
                </a:cxn>
                <a:cxn ang="0">
                  <a:pos x="15" y="31"/>
                </a:cxn>
                <a:cxn ang="0">
                  <a:pos x="29" y="12"/>
                </a:cxn>
                <a:cxn ang="0">
                  <a:pos x="44" y="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" name="Freeform 16"/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18" y="3"/>
                </a:cxn>
                <a:cxn ang="0">
                  <a:pos x="10" y="22"/>
                </a:cxn>
                <a:cxn ang="0">
                  <a:pos x="11" y="51"/>
                </a:cxn>
                <a:cxn ang="0">
                  <a:pos x="14" y="69"/>
                </a:cxn>
                <a:cxn ang="0">
                  <a:pos x="18" y="86"/>
                </a:cxn>
                <a:cxn ang="0">
                  <a:pos x="28" y="3"/>
                </a:cxn>
                <a:cxn ang="0">
                  <a:pos x="29" y="6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8" name="Freeform 17"/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6" y="14"/>
                </a:cxn>
                <a:cxn ang="0">
                  <a:pos x="43" y="0"/>
                </a:cxn>
                <a:cxn ang="0">
                  <a:pos x="21" y="16"/>
                </a:cxn>
                <a:cxn ang="0">
                  <a:pos x="0" y="11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9" name="Freeform 18"/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16"/>
                </a:cxn>
                <a:cxn ang="0">
                  <a:pos x="10" y="0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0" name="Freeform 19"/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8" y="54"/>
                </a:cxn>
                <a:cxn ang="0">
                  <a:pos x="16" y="0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1" name="Freeform 20"/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2" y="72"/>
                </a:cxn>
                <a:cxn ang="0">
                  <a:pos x="0" y="41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" name="Freeform 21"/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41"/>
                </a:cxn>
                <a:cxn ang="0">
                  <a:pos x="0" y="30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3" name="Freeform 22"/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/>
              <a:ahLst/>
              <a:cxnLst>
                <a:cxn ang="0">
                  <a:pos x="51" y="31"/>
                </a:cxn>
                <a:cxn ang="0">
                  <a:pos x="0" y="42"/>
                </a:cxn>
                <a:cxn ang="0">
                  <a:pos x="51" y="31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4" name="Freeform 23"/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67"/>
                </a:cxn>
                <a:cxn ang="0">
                  <a:pos x="59" y="0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5" name="Freeform 24"/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33"/>
                </a:cxn>
                <a:cxn ang="0">
                  <a:pos x="12" y="0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6" name="Freeform 25"/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5" y="9"/>
                </a:cxn>
                <a:cxn ang="0">
                  <a:pos x="70" y="21"/>
                </a:cxn>
                <a:cxn ang="0">
                  <a:pos x="123" y="62"/>
                </a:cxn>
                <a:cxn ang="0">
                  <a:pos x="131" y="115"/>
                </a:cxn>
                <a:cxn ang="0">
                  <a:pos x="73" y="120"/>
                </a:cxn>
                <a:cxn ang="0">
                  <a:pos x="49" y="108"/>
                </a:cxn>
                <a:cxn ang="0">
                  <a:pos x="93" y="115"/>
                </a:cxn>
                <a:cxn ang="0">
                  <a:pos x="117" y="114"/>
                </a:cxn>
                <a:cxn ang="0">
                  <a:pos x="113" y="58"/>
                </a:cxn>
                <a:cxn ang="0">
                  <a:pos x="91" y="37"/>
                </a:cxn>
                <a:cxn ang="0">
                  <a:pos x="62" y="26"/>
                </a:cxn>
                <a:cxn ang="0">
                  <a:pos x="39" y="14"/>
                </a:cxn>
                <a:cxn ang="0">
                  <a:pos x="4" y="0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" name="Freeform 26"/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7" y="70"/>
                </a:cxn>
                <a:cxn ang="0">
                  <a:pos x="100" y="77"/>
                </a:cxn>
                <a:cxn ang="0">
                  <a:pos x="116" y="48"/>
                </a:cxn>
                <a:cxn ang="0">
                  <a:pos x="61" y="62"/>
                </a:cxn>
                <a:cxn ang="0">
                  <a:pos x="28" y="38"/>
                </a:cxn>
                <a:cxn ang="0">
                  <a:pos x="0" y="0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" name="Freeform 27"/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1" y="26"/>
                </a:cxn>
                <a:cxn ang="0">
                  <a:pos x="24" y="43"/>
                </a:cxn>
                <a:cxn ang="0">
                  <a:pos x="2" y="97"/>
                </a:cxn>
                <a:cxn ang="0">
                  <a:pos x="23" y="155"/>
                </a:cxn>
                <a:cxn ang="0">
                  <a:pos x="69" y="109"/>
                </a:cxn>
                <a:cxn ang="0">
                  <a:pos x="35" y="147"/>
                </a:cxn>
                <a:cxn ang="0">
                  <a:pos x="11" y="102"/>
                </a:cxn>
                <a:cxn ang="0">
                  <a:pos x="25" y="52"/>
                </a:cxn>
                <a:cxn ang="0">
                  <a:pos x="49" y="25"/>
                </a:cxn>
                <a:cxn ang="0">
                  <a:pos x="66" y="0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" name="Freeform 28"/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38" y="0"/>
                </a:cxn>
                <a:cxn ang="0">
                  <a:pos x="8" y="19"/>
                </a:cxn>
                <a:cxn ang="0">
                  <a:pos x="9" y="70"/>
                </a:cxn>
                <a:cxn ang="0">
                  <a:pos x="34" y="130"/>
                </a:cxn>
                <a:cxn ang="0">
                  <a:pos x="19" y="83"/>
                </a:cxn>
                <a:cxn ang="0">
                  <a:pos x="13" y="66"/>
                </a:cxn>
                <a:cxn ang="0">
                  <a:pos x="13" y="26"/>
                </a:cxn>
                <a:cxn ang="0">
                  <a:pos x="37" y="5"/>
                </a:cxn>
                <a:cxn ang="0">
                  <a:pos x="66" y="14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0" name="Freeform 29"/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5" y="30"/>
                </a:cxn>
                <a:cxn ang="0">
                  <a:pos x="25" y="62"/>
                </a:cxn>
                <a:cxn ang="0">
                  <a:pos x="10" y="48"/>
                </a:cxn>
                <a:cxn ang="0">
                  <a:pos x="13" y="27"/>
                </a:cxn>
                <a:cxn ang="0">
                  <a:pos x="41" y="0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1" name="Freeform 30"/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61" y="11"/>
                </a:cxn>
                <a:cxn ang="0">
                  <a:pos x="93" y="2"/>
                </a:cxn>
                <a:cxn ang="0">
                  <a:pos x="114" y="26"/>
                </a:cxn>
                <a:cxn ang="0">
                  <a:pos x="89" y="7"/>
                </a:cxn>
                <a:cxn ang="0">
                  <a:pos x="62" y="21"/>
                </a:cxn>
                <a:cxn ang="0">
                  <a:pos x="28" y="47"/>
                </a:cxn>
                <a:cxn ang="0">
                  <a:pos x="0" y="7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2" name="Freeform 31"/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/>
              <a:ahLst/>
              <a:cxnLst>
                <a:cxn ang="0">
                  <a:pos x="70" y="15"/>
                </a:cxn>
                <a:cxn ang="0">
                  <a:pos x="32" y="21"/>
                </a:cxn>
                <a:cxn ang="0">
                  <a:pos x="17" y="45"/>
                </a:cxn>
                <a:cxn ang="0">
                  <a:pos x="0" y="68"/>
                </a:cxn>
                <a:cxn ang="0">
                  <a:pos x="37" y="21"/>
                </a:cxn>
                <a:cxn ang="0">
                  <a:pos x="69" y="13"/>
                </a:cxn>
                <a:cxn ang="0">
                  <a:pos x="69" y="12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3" name="Freeform 32"/>
            <p:cNvSpPr>
              <a:spLocks/>
            </p:cNvSpPr>
            <p:nvPr/>
          </p:nvSpPr>
          <p:spPr bwMode="auto">
            <a:xfrm>
              <a:off x="3309" y="2346"/>
              <a:ext cx="290" cy="22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03" y="88"/>
                </a:cxn>
                <a:cxn ang="0">
                  <a:pos x="42" y="0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4" name="Freeform 33"/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83" y="203"/>
                </a:cxn>
                <a:cxn ang="0">
                  <a:pos x="309" y="564"/>
                </a:cxn>
                <a:cxn ang="0">
                  <a:pos x="314" y="564"/>
                </a:cxn>
                <a:cxn ang="0">
                  <a:pos x="274" y="442"/>
                </a:cxn>
                <a:cxn ang="0">
                  <a:pos x="219" y="418"/>
                </a:cxn>
                <a:cxn ang="0">
                  <a:pos x="204" y="368"/>
                </a:cxn>
                <a:cxn ang="0">
                  <a:pos x="212" y="322"/>
                </a:cxn>
                <a:cxn ang="0">
                  <a:pos x="431" y="0"/>
                </a:cxn>
                <a:cxn ang="0">
                  <a:pos x="420" y="0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rgbClr val="AFD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5" name="Freeform 34"/>
            <p:cNvSpPr>
              <a:spLocks/>
            </p:cNvSpPr>
            <p:nvPr/>
          </p:nvSpPr>
          <p:spPr bwMode="auto">
            <a:xfrm>
              <a:off x="3341" y="2337"/>
              <a:ext cx="111" cy="15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40"/>
                </a:cxn>
                <a:cxn ang="0">
                  <a:pos x="28" y="87"/>
                </a:cxn>
                <a:cxn ang="0">
                  <a:pos x="78" y="110"/>
                </a:cxn>
                <a:cxn ang="0">
                  <a:pos x="76" y="107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73" y="102"/>
                </a:cxn>
                <a:cxn ang="0">
                  <a:pos x="20" y="0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6" name="Freeform 35"/>
            <p:cNvSpPr>
              <a:spLocks/>
            </p:cNvSpPr>
            <p:nvPr/>
          </p:nvSpPr>
          <p:spPr bwMode="auto">
            <a:xfrm>
              <a:off x="3355" y="2328"/>
              <a:ext cx="100" cy="17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6"/>
                </a:cxn>
                <a:cxn ang="0">
                  <a:pos x="15" y="96"/>
                </a:cxn>
                <a:cxn ang="0">
                  <a:pos x="70" y="120"/>
                </a:cxn>
                <a:cxn ang="0">
                  <a:pos x="68" y="116"/>
                </a:cxn>
                <a:cxn ang="0">
                  <a:pos x="18" y="93"/>
                </a:cxn>
                <a:cxn ang="0">
                  <a:pos x="4" y="46"/>
                </a:cxn>
                <a:cxn ang="0">
                  <a:pos x="10" y="6"/>
                </a:cxn>
                <a:cxn ang="0">
                  <a:pos x="8" y="0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Freeform 36"/>
            <p:cNvSpPr>
              <a:spLocks/>
            </p:cNvSpPr>
            <p:nvPr/>
          </p:nvSpPr>
          <p:spPr bwMode="auto">
            <a:xfrm>
              <a:off x="3341" y="2346"/>
              <a:ext cx="10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6" y="101"/>
                </a:cxn>
                <a:cxn ang="0">
                  <a:pos x="73" y="96"/>
                </a:cxn>
                <a:cxn ang="0">
                  <a:pos x="20" y="0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" name="Oval 37"/>
            <p:cNvSpPr>
              <a:spLocks noChangeArrowheads="1"/>
            </p:cNvSpPr>
            <p:nvPr/>
          </p:nvSpPr>
          <p:spPr bwMode="auto">
            <a:xfrm>
              <a:off x="3341" y="2327"/>
              <a:ext cx="51" cy="5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Oval 38"/>
            <p:cNvSpPr>
              <a:spLocks noChangeArrowheads="1"/>
            </p:cNvSpPr>
            <p:nvPr/>
          </p:nvSpPr>
          <p:spPr bwMode="auto">
            <a:xfrm>
              <a:off x="3329" y="2249"/>
              <a:ext cx="33" cy="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Oval 39"/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1" name="Group 3"/>
          <p:cNvGrpSpPr>
            <a:grpSpLocks/>
          </p:cNvGrpSpPr>
          <p:nvPr/>
        </p:nvGrpSpPr>
        <p:grpSpPr bwMode="auto">
          <a:xfrm>
            <a:off x="2411760" y="4155351"/>
            <a:ext cx="576064" cy="497786"/>
            <a:chOff x="2519" y="1135"/>
            <a:chExt cx="2419" cy="2370"/>
          </a:xfrm>
        </p:grpSpPr>
        <p:sp>
          <p:nvSpPr>
            <p:cNvPr id="342" name="Freeform 4"/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/>
              <a:ahLst/>
              <a:cxnLst>
                <a:cxn ang="0">
                  <a:pos x="683" y="176"/>
                </a:cxn>
                <a:cxn ang="0">
                  <a:pos x="706" y="470"/>
                </a:cxn>
                <a:cxn ang="0">
                  <a:pos x="656" y="314"/>
                </a:cxn>
                <a:cxn ang="0">
                  <a:pos x="618" y="238"/>
                </a:cxn>
                <a:cxn ang="0">
                  <a:pos x="618" y="516"/>
                </a:cxn>
                <a:cxn ang="0">
                  <a:pos x="534" y="430"/>
                </a:cxn>
                <a:cxn ang="0">
                  <a:pos x="478" y="628"/>
                </a:cxn>
                <a:cxn ang="0">
                  <a:pos x="222" y="606"/>
                </a:cxn>
                <a:cxn ang="0">
                  <a:pos x="152" y="583"/>
                </a:cxn>
                <a:cxn ang="0">
                  <a:pos x="340" y="759"/>
                </a:cxn>
                <a:cxn ang="0">
                  <a:pos x="366" y="848"/>
                </a:cxn>
                <a:cxn ang="0">
                  <a:pos x="244" y="853"/>
                </a:cxn>
                <a:cxn ang="0">
                  <a:pos x="354" y="886"/>
                </a:cxn>
                <a:cxn ang="0">
                  <a:pos x="448" y="936"/>
                </a:cxn>
                <a:cxn ang="0">
                  <a:pos x="464" y="1055"/>
                </a:cxn>
                <a:cxn ang="0">
                  <a:pos x="495" y="1101"/>
                </a:cxn>
                <a:cxn ang="0">
                  <a:pos x="499" y="1152"/>
                </a:cxn>
                <a:cxn ang="0">
                  <a:pos x="344" y="1358"/>
                </a:cxn>
                <a:cxn ang="0">
                  <a:pos x="518" y="1226"/>
                </a:cxn>
                <a:cxn ang="0">
                  <a:pos x="679" y="1131"/>
                </a:cxn>
                <a:cxn ang="0">
                  <a:pos x="750" y="1131"/>
                </a:cxn>
                <a:cxn ang="0">
                  <a:pos x="803" y="1127"/>
                </a:cxn>
                <a:cxn ang="0">
                  <a:pos x="869" y="1105"/>
                </a:cxn>
                <a:cxn ang="0">
                  <a:pos x="1048" y="1600"/>
                </a:cxn>
                <a:cxn ang="0">
                  <a:pos x="1045" y="1228"/>
                </a:cxn>
                <a:cxn ang="0">
                  <a:pos x="1061" y="1037"/>
                </a:cxn>
                <a:cxn ang="0">
                  <a:pos x="1151" y="1095"/>
                </a:cxn>
                <a:cxn ang="0">
                  <a:pos x="1087" y="962"/>
                </a:cxn>
                <a:cxn ang="0">
                  <a:pos x="1388" y="882"/>
                </a:cxn>
                <a:cxn ang="0">
                  <a:pos x="1684" y="962"/>
                </a:cxn>
                <a:cxn ang="0">
                  <a:pos x="1453" y="814"/>
                </a:cxn>
                <a:cxn ang="0">
                  <a:pos x="1327" y="795"/>
                </a:cxn>
                <a:cxn ang="0">
                  <a:pos x="1303" y="690"/>
                </a:cxn>
                <a:cxn ang="0">
                  <a:pos x="1133" y="680"/>
                </a:cxn>
                <a:cxn ang="0">
                  <a:pos x="1356" y="477"/>
                </a:cxn>
                <a:cxn ang="0">
                  <a:pos x="1217" y="569"/>
                </a:cxn>
                <a:cxn ang="0">
                  <a:pos x="1074" y="604"/>
                </a:cxn>
                <a:cxn ang="0">
                  <a:pos x="1317" y="304"/>
                </a:cxn>
                <a:cxn ang="0">
                  <a:pos x="1246" y="269"/>
                </a:cxn>
                <a:cxn ang="0">
                  <a:pos x="995" y="514"/>
                </a:cxn>
                <a:cxn ang="0">
                  <a:pos x="984" y="425"/>
                </a:cxn>
                <a:cxn ang="0">
                  <a:pos x="794" y="372"/>
                </a:cxn>
                <a:cxn ang="0">
                  <a:pos x="800" y="17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rgbClr val="8DD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3" name="Freeform 5"/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/>
              <a:ahLst/>
              <a:cxnLst>
                <a:cxn ang="0">
                  <a:pos x="680" y="360"/>
                </a:cxn>
                <a:cxn ang="0">
                  <a:pos x="625" y="359"/>
                </a:cxn>
                <a:cxn ang="0">
                  <a:pos x="563" y="350"/>
                </a:cxn>
                <a:cxn ang="0">
                  <a:pos x="472" y="428"/>
                </a:cxn>
                <a:cxn ang="0">
                  <a:pos x="368" y="668"/>
                </a:cxn>
                <a:cxn ang="0">
                  <a:pos x="28" y="328"/>
                </a:cxn>
                <a:cxn ang="0">
                  <a:pos x="350" y="772"/>
                </a:cxn>
                <a:cxn ang="0">
                  <a:pos x="215" y="820"/>
                </a:cxn>
                <a:cxn ang="0">
                  <a:pos x="370" y="883"/>
                </a:cxn>
                <a:cxn ang="0">
                  <a:pos x="358" y="1077"/>
                </a:cxn>
                <a:cxn ang="0">
                  <a:pos x="505" y="1075"/>
                </a:cxn>
                <a:cxn ang="0">
                  <a:pos x="364" y="1420"/>
                </a:cxn>
                <a:cxn ang="0">
                  <a:pos x="642" y="1139"/>
                </a:cxn>
                <a:cxn ang="0">
                  <a:pos x="706" y="1128"/>
                </a:cxn>
                <a:cxn ang="0">
                  <a:pos x="756" y="1179"/>
                </a:cxn>
                <a:cxn ang="0">
                  <a:pos x="796" y="1121"/>
                </a:cxn>
                <a:cxn ang="0">
                  <a:pos x="1080" y="1632"/>
                </a:cxn>
                <a:cxn ang="0">
                  <a:pos x="986" y="1028"/>
                </a:cxn>
                <a:cxn ang="0">
                  <a:pos x="1096" y="1052"/>
                </a:cxn>
                <a:cxn ang="0">
                  <a:pos x="1453" y="908"/>
                </a:cxn>
                <a:cxn ang="0">
                  <a:pos x="1408" y="801"/>
                </a:cxn>
                <a:cxn ang="0">
                  <a:pos x="1085" y="753"/>
                </a:cxn>
                <a:cxn ang="0">
                  <a:pos x="1252" y="672"/>
                </a:cxn>
                <a:cxn ang="0">
                  <a:pos x="1128" y="631"/>
                </a:cxn>
                <a:cxn ang="0">
                  <a:pos x="1166" y="556"/>
                </a:cxn>
                <a:cxn ang="0">
                  <a:pos x="1268" y="295"/>
                </a:cxn>
                <a:cxn ang="0">
                  <a:pos x="1091" y="376"/>
                </a:cxn>
                <a:cxn ang="0">
                  <a:pos x="991" y="391"/>
                </a:cxn>
                <a:cxn ang="0">
                  <a:pos x="860" y="467"/>
                </a:cxn>
                <a:cxn ang="0">
                  <a:pos x="749" y="7"/>
                </a:cxn>
                <a:cxn ang="0">
                  <a:pos x="904" y="454"/>
                </a:cxn>
                <a:cxn ang="0">
                  <a:pos x="945" y="475"/>
                </a:cxn>
                <a:cxn ang="0">
                  <a:pos x="1197" y="260"/>
                </a:cxn>
                <a:cxn ang="0">
                  <a:pos x="1049" y="517"/>
                </a:cxn>
                <a:cxn ang="0">
                  <a:pos x="1269" y="477"/>
                </a:cxn>
                <a:cxn ang="0">
                  <a:pos x="1085" y="656"/>
                </a:cxn>
                <a:cxn ang="0">
                  <a:pos x="1251" y="680"/>
                </a:cxn>
                <a:cxn ang="0">
                  <a:pos x="1129" y="774"/>
                </a:cxn>
                <a:cxn ang="0">
                  <a:pos x="1603" y="880"/>
                </a:cxn>
                <a:cxn ang="0">
                  <a:pos x="1125" y="853"/>
                </a:cxn>
                <a:cxn ang="0">
                  <a:pos x="1091" y="1087"/>
                </a:cxn>
                <a:cxn ang="0">
                  <a:pos x="962" y="1132"/>
                </a:cxn>
                <a:cxn ang="0">
                  <a:pos x="918" y="1190"/>
                </a:cxn>
                <a:cxn ang="0">
                  <a:pos x="772" y="1198"/>
                </a:cxn>
                <a:cxn ang="0">
                  <a:pos x="728" y="1117"/>
                </a:cxn>
                <a:cxn ang="0">
                  <a:pos x="656" y="1143"/>
                </a:cxn>
                <a:cxn ang="0">
                  <a:pos x="427" y="1275"/>
                </a:cxn>
                <a:cxn ang="0">
                  <a:pos x="450" y="1143"/>
                </a:cxn>
                <a:cxn ang="0">
                  <a:pos x="367" y="1117"/>
                </a:cxn>
                <a:cxn ang="0">
                  <a:pos x="400" y="925"/>
                </a:cxn>
                <a:cxn ang="0">
                  <a:pos x="200" y="852"/>
                </a:cxn>
                <a:cxn ang="0">
                  <a:pos x="371" y="813"/>
                </a:cxn>
                <a:cxn ang="0">
                  <a:pos x="28" y="458"/>
                </a:cxn>
                <a:cxn ang="0">
                  <a:pos x="233" y="666"/>
                </a:cxn>
                <a:cxn ang="0">
                  <a:pos x="484" y="538"/>
                </a:cxn>
                <a:cxn ang="0">
                  <a:pos x="554" y="511"/>
                </a:cxn>
                <a:cxn ang="0">
                  <a:pos x="598" y="253"/>
                </a:cxn>
                <a:cxn ang="0">
                  <a:pos x="670" y="458"/>
                </a:cxn>
                <a:cxn ang="0">
                  <a:pos x="708" y="12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4" name="Freeform 6"/>
            <p:cNvSpPr>
              <a:spLocks/>
            </p:cNvSpPr>
            <p:nvPr/>
          </p:nvSpPr>
          <p:spPr bwMode="auto">
            <a:xfrm>
              <a:off x="3442" y="2095"/>
              <a:ext cx="506" cy="500"/>
            </a:xfrm>
            <a:custGeom>
              <a:avLst/>
              <a:gdLst/>
              <a:ahLst/>
              <a:cxnLst>
                <a:cxn ang="0">
                  <a:pos x="304" y="45"/>
                </a:cxn>
                <a:cxn ang="0">
                  <a:pos x="284" y="249"/>
                </a:cxn>
                <a:cxn ang="0">
                  <a:pos x="43" y="307"/>
                </a:cxn>
                <a:cxn ang="0">
                  <a:pos x="87" y="86"/>
                </a:cxn>
                <a:cxn ang="0">
                  <a:pos x="304" y="45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5" name="Freeform 7"/>
            <p:cNvSpPr>
              <a:spLocks/>
            </p:cNvSpPr>
            <p:nvPr/>
          </p:nvSpPr>
          <p:spPr bwMode="auto">
            <a:xfrm>
              <a:off x="3328" y="2069"/>
              <a:ext cx="513" cy="459"/>
            </a:xfrm>
            <a:custGeom>
              <a:avLst/>
              <a:gdLst/>
              <a:ahLst/>
              <a:cxnLst>
                <a:cxn ang="0">
                  <a:pos x="325" y="46"/>
                </a:cxn>
                <a:cxn ang="0">
                  <a:pos x="275" y="240"/>
                </a:cxn>
                <a:cxn ang="0">
                  <a:pos x="35" y="277"/>
                </a:cxn>
                <a:cxn ang="0">
                  <a:pos x="110" y="69"/>
                </a:cxn>
                <a:cxn ang="0">
                  <a:pos x="325" y="46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6" name="Freeform 8"/>
            <p:cNvSpPr>
              <a:spLocks/>
            </p:cNvSpPr>
            <p:nvPr/>
          </p:nvSpPr>
          <p:spPr bwMode="auto">
            <a:xfrm>
              <a:off x="3337" y="2213"/>
              <a:ext cx="482" cy="317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72" y="0"/>
                </a:cxn>
                <a:cxn ang="0">
                  <a:pos x="30" y="177"/>
                </a:cxn>
                <a:cxn ang="0">
                  <a:pos x="270" y="140"/>
                </a:cxn>
                <a:cxn ang="0">
                  <a:pos x="338" y="34"/>
                </a:cxn>
                <a:cxn ang="0">
                  <a:pos x="81" y="85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7" name="Freeform 9"/>
            <p:cNvSpPr>
              <a:spLocks/>
            </p:cNvSpPr>
            <p:nvPr/>
          </p:nvSpPr>
          <p:spPr bwMode="auto">
            <a:xfrm>
              <a:off x="3355" y="2090"/>
              <a:ext cx="468" cy="411"/>
            </a:xfrm>
            <a:custGeom>
              <a:avLst/>
              <a:gdLst/>
              <a:ahLst/>
              <a:cxnLst>
                <a:cxn ang="0">
                  <a:pos x="306" y="31"/>
                </a:cxn>
                <a:cxn ang="0">
                  <a:pos x="304" y="32"/>
                </a:cxn>
                <a:cxn ang="0">
                  <a:pos x="324" y="96"/>
                </a:cxn>
                <a:cxn ang="0">
                  <a:pos x="255" y="223"/>
                </a:cxn>
                <a:cxn ang="0">
                  <a:pos x="85" y="284"/>
                </a:cxn>
                <a:cxn ang="0">
                  <a:pos x="18" y="260"/>
                </a:cxn>
                <a:cxn ang="0">
                  <a:pos x="4" y="213"/>
                </a:cxn>
                <a:cxn ang="0">
                  <a:pos x="92" y="56"/>
                </a:cxn>
                <a:cxn ang="0">
                  <a:pos x="231" y="4"/>
                </a:cxn>
                <a:cxn ang="0">
                  <a:pos x="304" y="32"/>
                </a:cxn>
                <a:cxn ang="0">
                  <a:pos x="306" y="31"/>
                </a:cxn>
                <a:cxn ang="0">
                  <a:pos x="307" y="30"/>
                </a:cxn>
                <a:cxn ang="0">
                  <a:pos x="231" y="0"/>
                </a:cxn>
                <a:cxn ang="0">
                  <a:pos x="89" y="53"/>
                </a:cxn>
                <a:cxn ang="0">
                  <a:pos x="0" y="213"/>
                </a:cxn>
                <a:cxn ang="0">
                  <a:pos x="15" y="263"/>
                </a:cxn>
                <a:cxn ang="0">
                  <a:pos x="85" y="288"/>
                </a:cxn>
                <a:cxn ang="0">
                  <a:pos x="258" y="226"/>
                </a:cxn>
                <a:cxn ang="0">
                  <a:pos x="328" y="96"/>
                </a:cxn>
                <a:cxn ang="0">
                  <a:pos x="307" y="30"/>
                </a:cxn>
                <a:cxn ang="0">
                  <a:pos x="306" y="3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" name="Freeform 10"/>
            <p:cNvSpPr>
              <a:spLocks/>
            </p:cNvSpPr>
            <p:nvPr/>
          </p:nvSpPr>
          <p:spPr bwMode="auto">
            <a:xfrm>
              <a:off x="3566" y="2126"/>
              <a:ext cx="157" cy="131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70" y="1"/>
                </a:cxn>
                <a:cxn ang="0">
                  <a:pos x="34" y="5"/>
                </a:cxn>
                <a:cxn ang="0">
                  <a:pos x="1" y="53"/>
                </a:cxn>
                <a:cxn ang="0">
                  <a:pos x="69" y="87"/>
                </a:cxn>
                <a:cxn ang="0">
                  <a:pos x="108" y="48"/>
                </a:cxn>
                <a:cxn ang="0">
                  <a:pos x="96" y="11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" name="Oval 11"/>
            <p:cNvSpPr>
              <a:spLocks noChangeArrowheads="1"/>
            </p:cNvSpPr>
            <p:nvPr/>
          </p:nvSpPr>
          <p:spPr bwMode="auto">
            <a:xfrm>
              <a:off x="3697" y="2162"/>
              <a:ext cx="42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" name="Oval 12"/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" name="Freeform 13"/>
            <p:cNvSpPr>
              <a:spLocks/>
            </p:cNvSpPr>
            <p:nvPr/>
          </p:nvSpPr>
          <p:spPr bwMode="auto">
            <a:xfrm>
              <a:off x="3666" y="1420"/>
              <a:ext cx="822" cy="1609"/>
            </a:xfrm>
            <a:custGeom>
              <a:avLst/>
              <a:gdLst/>
              <a:ahLst/>
              <a:cxnLst>
                <a:cxn ang="0">
                  <a:pos x="117" y="294"/>
                </a:cxn>
                <a:cxn ang="0">
                  <a:pos x="158" y="294"/>
                </a:cxn>
                <a:cxn ang="0">
                  <a:pos x="228" y="303"/>
                </a:cxn>
                <a:cxn ang="0">
                  <a:pos x="338" y="206"/>
                </a:cxn>
                <a:cxn ang="0">
                  <a:pos x="437" y="126"/>
                </a:cxn>
                <a:cxn ang="0">
                  <a:pos x="509" y="54"/>
                </a:cxn>
                <a:cxn ang="0">
                  <a:pos x="547" y="0"/>
                </a:cxn>
                <a:cxn ang="0">
                  <a:pos x="285" y="293"/>
                </a:cxn>
                <a:cxn ang="0">
                  <a:pos x="250" y="432"/>
                </a:cxn>
                <a:cxn ang="0">
                  <a:pos x="367" y="408"/>
                </a:cxn>
                <a:cxn ang="0">
                  <a:pos x="285" y="489"/>
                </a:cxn>
                <a:cxn ang="0">
                  <a:pos x="369" y="500"/>
                </a:cxn>
                <a:cxn ang="0">
                  <a:pos x="291" y="541"/>
                </a:cxn>
                <a:cxn ang="0">
                  <a:pos x="288" y="582"/>
                </a:cxn>
                <a:cxn ang="0">
                  <a:pos x="334" y="604"/>
                </a:cxn>
                <a:cxn ang="0">
                  <a:pos x="427" y="623"/>
                </a:cxn>
                <a:cxn ang="0">
                  <a:pos x="536" y="639"/>
                </a:cxn>
                <a:cxn ang="0">
                  <a:pos x="420" y="629"/>
                </a:cxn>
                <a:cxn ang="0">
                  <a:pos x="297" y="630"/>
                </a:cxn>
                <a:cxn ang="0">
                  <a:pos x="250" y="711"/>
                </a:cxn>
                <a:cxn ang="0">
                  <a:pos x="234" y="755"/>
                </a:cxn>
                <a:cxn ang="0">
                  <a:pos x="249" y="793"/>
                </a:cxn>
                <a:cxn ang="0">
                  <a:pos x="203" y="793"/>
                </a:cxn>
                <a:cxn ang="0">
                  <a:pos x="177" y="832"/>
                </a:cxn>
                <a:cxn ang="0">
                  <a:pos x="152" y="865"/>
                </a:cxn>
                <a:cxn ang="0">
                  <a:pos x="162" y="911"/>
                </a:cxn>
                <a:cxn ang="0">
                  <a:pos x="215" y="1128"/>
                </a:cxn>
                <a:cxn ang="0">
                  <a:pos x="172" y="1001"/>
                </a:cxn>
                <a:cxn ang="0">
                  <a:pos x="137" y="895"/>
                </a:cxn>
                <a:cxn ang="0">
                  <a:pos x="71" y="866"/>
                </a:cxn>
                <a:cxn ang="0">
                  <a:pos x="127" y="790"/>
                </a:cxn>
                <a:cxn ang="0">
                  <a:pos x="211" y="664"/>
                </a:cxn>
                <a:cxn ang="0">
                  <a:pos x="250" y="582"/>
                </a:cxn>
                <a:cxn ang="0">
                  <a:pos x="235" y="518"/>
                </a:cxn>
                <a:cxn ang="0">
                  <a:pos x="212" y="417"/>
                </a:cxn>
                <a:cxn ang="0">
                  <a:pos x="127" y="332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" name="Freeform 14"/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74" y="28"/>
                </a:cxn>
                <a:cxn ang="0">
                  <a:pos x="42" y="110"/>
                </a:cxn>
                <a:cxn ang="0">
                  <a:pos x="67" y="33"/>
                </a:cxn>
                <a:cxn ang="0">
                  <a:pos x="0" y="57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" name="Freeform 15"/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24" y="8"/>
                </a:cxn>
                <a:cxn ang="0">
                  <a:pos x="6" y="40"/>
                </a:cxn>
                <a:cxn ang="0">
                  <a:pos x="23" y="123"/>
                </a:cxn>
                <a:cxn ang="0">
                  <a:pos x="12" y="82"/>
                </a:cxn>
                <a:cxn ang="0">
                  <a:pos x="8" y="59"/>
                </a:cxn>
                <a:cxn ang="0">
                  <a:pos x="15" y="31"/>
                </a:cxn>
                <a:cxn ang="0">
                  <a:pos x="29" y="12"/>
                </a:cxn>
                <a:cxn ang="0">
                  <a:pos x="44" y="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" name="Freeform 16"/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18" y="3"/>
                </a:cxn>
                <a:cxn ang="0">
                  <a:pos x="10" y="22"/>
                </a:cxn>
                <a:cxn ang="0">
                  <a:pos x="11" y="51"/>
                </a:cxn>
                <a:cxn ang="0">
                  <a:pos x="14" y="69"/>
                </a:cxn>
                <a:cxn ang="0">
                  <a:pos x="18" y="86"/>
                </a:cxn>
                <a:cxn ang="0">
                  <a:pos x="28" y="3"/>
                </a:cxn>
                <a:cxn ang="0">
                  <a:pos x="29" y="6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" name="Freeform 17"/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6" y="14"/>
                </a:cxn>
                <a:cxn ang="0">
                  <a:pos x="43" y="0"/>
                </a:cxn>
                <a:cxn ang="0">
                  <a:pos x="21" y="16"/>
                </a:cxn>
                <a:cxn ang="0">
                  <a:pos x="0" y="11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" name="Freeform 18"/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16"/>
                </a:cxn>
                <a:cxn ang="0">
                  <a:pos x="10" y="0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" name="Freeform 19"/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8" y="54"/>
                </a:cxn>
                <a:cxn ang="0">
                  <a:pos x="16" y="0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" name="Freeform 20"/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2" y="72"/>
                </a:cxn>
                <a:cxn ang="0">
                  <a:pos x="0" y="41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" name="Freeform 21"/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41"/>
                </a:cxn>
                <a:cxn ang="0">
                  <a:pos x="0" y="30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" name="Freeform 22"/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/>
              <a:ahLst/>
              <a:cxnLst>
                <a:cxn ang="0">
                  <a:pos x="51" y="31"/>
                </a:cxn>
                <a:cxn ang="0">
                  <a:pos x="0" y="42"/>
                </a:cxn>
                <a:cxn ang="0">
                  <a:pos x="51" y="31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1" name="Freeform 23"/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67"/>
                </a:cxn>
                <a:cxn ang="0">
                  <a:pos x="59" y="0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2" name="Freeform 24"/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33"/>
                </a:cxn>
                <a:cxn ang="0">
                  <a:pos x="12" y="0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3" name="Freeform 25"/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5" y="9"/>
                </a:cxn>
                <a:cxn ang="0">
                  <a:pos x="70" y="21"/>
                </a:cxn>
                <a:cxn ang="0">
                  <a:pos x="123" y="62"/>
                </a:cxn>
                <a:cxn ang="0">
                  <a:pos x="131" y="115"/>
                </a:cxn>
                <a:cxn ang="0">
                  <a:pos x="73" y="120"/>
                </a:cxn>
                <a:cxn ang="0">
                  <a:pos x="49" y="108"/>
                </a:cxn>
                <a:cxn ang="0">
                  <a:pos x="93" y="115"/>
                </a:cxn>
                <a:cxn ang="0">
                  <a:pos x="117" y="114"/>
                </a:cxn>
                <a:cxn ang="0">
                  <a:pos x="113" y="58"/>
                </a:cxn>
                <a:cxn ang="0">
                  <a:pos x="91" y="37"/>
                </a:cxn>
                <a:cxn ang="0">
                  <a:pos x="62" y="26"/>
                </a:cxn>
                <a:cxn ang="0">
                  <a:pos x="39" y="14"/>
                </a:cxn>
                <a:cxn ang="0">
                  <a:pos x="4" y="0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4" name="Freeform 26"/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7" y="70"/>
                </a:cxn>
                <a:cxn ang="0">
                  <a:pos x="100" y="77"/>
                </a:cxn>
                <a:cxn ang="0">
                  <a:pos x="116" y="48"/>
                </a:cxn>
                <a:cxn ang="0">
                  <a:pos x="61" y="62"/>
                </a:cxn>
                <a:cxn ang="0">
                  <a:pos x="28" y="38"/>
                </a:cxn>
                <a:cxn ang="0">
                  <a:pos x="0" y="0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5" name="Freeform 27"/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1" y="26"/>
                </a:cxn>
                <a:cxn ang="0">
                  <a:pos x="24" y="43"/>
                </a:cxn>
                <a:cxn ang="0">
                  <a:pos x="2" y="97"/>
                </a:cxn>
                <a:cxn ang="0">
                  <a:pos x="23" y="155"/>
                </a:cxn>
                <a:cxn ang="0">
                  <a:pos x="69" y="109"/>
                </a:cxn>
                <a:cxn ang="0">
                  <a:pos x="35" y="147"/>
                </a:cxn>
                <a:cxn ang="0">
                  <a:pos x="11" y="102"/>
                </a:cxn>
                <a:cxn ang="0">
                  <a:pos x="25" y="52"/>
                </a:cxn>
                <a:cxn ang="0">
                  <a:pos x="49" y="25"/>
                </a:cxn>
                <a:cxn ang="0">
                  <a:pos x="66" y="0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6" name="Freeform 28"/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38" y="0"/>
                </a:cxn>
                <a:cxn ang="0">
                  <a:pos x="8" y="19"/>
                </a:cxn>
                <a:cxn ang="0">
                  <a:pos x="9" y="70"/>
                </a:cxn>
                <a:cxn ang="0">
                  <a:pos x="34" y="130"/>
                </a:cxn>
                <a:cxn ang="0">
                  <a:pos x="19" y="83"/>
                </a:cxn>
                <a:cxn ang="0">
                  <a:pos x="13" y="66"/>
                </a:cxn>
                <a:cxn ang="0">
                  <a:pos x="13" y="26"/>
                </a:cxn>
                <a:cxn ang="0">
                  <a:pos x="37" y="5"/>
                </a:cxn>
                <a:cxn ang="0">
                  <a:pos x="66" y="14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7" name="Freeform 29"/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5" y="30"/>
                </a:cxn>
                <a:cxn ang="0">
                  <a:pos x="25" y="62"/>
                </a:cxn>
                <a:cxn ang="0">
                  <a:pos x="10" y="48"/>
                </a:cxn>
                <a:cxn ang="0">
                  <a:pos x="13" y="27"/>
                </a:cxn>
                <a:cxn ang="0">
                  <a:pos x="41" y="0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" name="Freeform 30"/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61" y="11"/>
                </a:cxn>
                <a:cxn ang="0">
                  <a:pos x="93" y="2"/>
                </a:cxn>
                <a:cxn ang="0">
                  <a:pos x="114" y="26"/>
                </a:cxn>
                <a:cxn ang="0">
                  <a:pos x="89" y="7"/>
                </a:cxn>
                <a:cxn ang="0">
                  <a:pos x="62" y="21"/>
                </a:cxn>
                <a:cxn ang="0">
                  <a:pos x="28" y="47"/>
                </a:cxn>
                <a:cxn ang="0">
                  <a:pos x="0" y="7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" name="Freeform 31"/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/>
              <a:ahLst/>
              <a:cxnLst>
                <a:cxn ang="0">
                  <a:pos x="70" y="15"/>
                </a:cxn>
                <a:cxn ang="0">
                  <a:pos x="32" y="21"/>
                </a:cxn>
                <a:cxn ang="0">
                  <a:pos x="17" y="45"/>
                </a:cxn>
                <a:cxn ang="0">
                  <a:pos x="0" y="68"/>
                </a:cxn>
                <a:cxn ang="0">
                  <a:pos x="37" y="21"/>
                </a:cxn>
                <a:cxn ang="0">
                  <a:pos x="69" y="13"/>
                </a:cxn>
                <a:cxn ang="0">
                  <a:pos x="69" y="12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" name="Freeform 32"/>
            <p:cNvSpPr>
              <a:spLocks/>
            </p:cNvSpPr>
            <p:nvPr/>
          </p:nvSpPr>
          <p:spPr bwMode="auto">
            <a:xfrm>
              <a:off x="3309" y="2346"/>
              <a:ext cx="290" cy="22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03" y="88"/>
                </a:cxn>
                <a:cxn ang="0">
                  <a:pos x="42" y="0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1" name="Freeform 33"/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83" y="203"/>
                </a:cxn>
                <a:cxn ang="0">
                  <a:pos x="309" y="564"/>
                </a:cxn>
                <a:cxn ang="0">
                  <a:pos x="314" y="564"/>
                </a:cxn>
                <a:cxn ang="0">
                  <a:pos x="274" y="442"/>
                </a:cxn>
                <a:cxn ang="0">
                  <a:pos x="219" y="418"/>
                </a:cxn>
                <a:cxn ang="0">
                  <a:pos x="204" y="368"/>
                </a:cxn>
                <a:cxn ang="0">
                  <a:pos x="212" y="322"/>
                </a:cxn>
                <a:cxn ang="0">
                  <a:pos x="431" y="0"/>
                </a:cxn>
                <a:cxn ang="0">
                  <a:pos x="420" y="0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rgbClr val="AFD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2" name="Freeform 34"/>
            <p:cNvSpPr>
              <a:spLocks/>
            </p:cNvSpPr>
            <p:nvPr/>
          </p:nvSpPr>
          <p:spPr bwMode="auto">
            <a:xfrm>
              <a:off x="3341" y="2337"/>
              <a:ext cx="111" cy="15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40"/>
                </a:cxn>
                <a:cxn ang="0">
                  <a:pos x="28" y="87"/>
                </a:cxn>
                <a:cxn ang="0">
                  <a:pos x="78" y="110"/>
                </a:cxn>
                <a:cxn ang="0">
                  <a:pos x="76" y="107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73" y="102"/>
                </a:cxn>
                <a:cxn ang="0">
                  <a:pos x="20" y="0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3" name="Freeform 35"/>
            <p:cNvSpPr>
              <a:spLocks/>
            </p:cNvSpPr>
            <p:nvPr/>
          </p:nvSpPr>
          <p:spPr bwMode="auto">
            <a:xfrm>
              <a:off x="3355" y="2328"/>
              <a:ext cx="100" cy="17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6"/>
                </a:cxn>
                <a:cxn ang="0">
                  <a:pos x="15" y="96"/>
                </a:cxn>
                <a:cxn ang="0">
                  <a:pos x="70" y="120"/>
                </a:cxn>
                <a:cxn ang="0">
                  <a:pos x="68" y="116"/>
                </a:cxn>
                <a:cxn ang="0">
                  <a:pos x="18" y="93"/>
                </a:cxn>
                <a:cxn ang="0">
                  <a:pos x="4" y="46"/>
                </a:cxn>
                <a:cxn ang="0">
                  <a:pos x="10" y="6"/>
                </a:cxn>
                <a:cxn ang="0">
                  <a:pos x="8" y="0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4" name="Freeform 36"/>
            <p:cNvSpPr>
              <a:spLocks/>
            </p:cNvSpPr>
            <p:nvPr/>
          </p:nvSpPr>
          <p:spPr bwMode="auto">
            <a:xfrm>
              <a:off x="3341" y="2346"/>
              <a:ext cx="10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6" y="101"/>
                </a:cxn>
                <a:cxn ang="0">
                  <a:pos x="73" y="96"/>
                </a:cxn>
                <a:cxn ang="0">
                  <a:pos x="20" y="0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5" name="Oval 37"/>
            <p:cNvSpPr>
              <a:spLocks noChangeArrowheads="1"/>
            </p:cNvSpPr>
            <p:nvPr/>
          </p:nvSpPr>
          <p:spPr bwMode="auto">
            <a:xfrm>
              <a:off x="3341" y="2327"/>
              <a:ext cx="51" cy="5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6" name="Oval 38"/>
            <p:cNvSpPr>
              <a:spLocks noChangeArrowheads="1"/>
            </p:cNvSpPr>
            <p:nvPr/>
          </p:nvSpPr>
          <p:spPr bwMode="auto">
            <a:xfrm>
              <a:off x="3329" y="2249"/>
              <a:ext cx="33" cy="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7" name="Oval 39"/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8" name="Group 3"/>
          <p:cNvGrpSpPr>
            <a:grpSpLocks/>
          </p:cNvGrpSpPr>
          <p:nvPr/>
        </p:nvGrpSpPr>
        <p:grpSpPr bwMode="auto">
          <a:xfrm>
            <a:off x="2627785" y="4504612"/>
            <a:ext cx="576064" cy="497786"/>
            <a:chOff x="2519" y="1135"/>
            <a:chExt cx="2419" cy="2370"/>
          </a:xfrm>
        </p:grpSpPr>
        <p:sp>
          <p:nvSpPr>
            <p:cNvPr id="379" name="Freeform 4"/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/>
              <a:ahLst/>
              <a:cxnLst>
                <a:cxn ang="0">
                  <a:pos x="683" y="176"/>
                </a:cxn>
                <a:cxn ang="0">
                  <a:pos x="706" y="470"/>
                </a:cxn>
                <a:cxn ang="0">
                  <a:pos x="656" y="314"/>
                </a:cxn>
                <a:cxn ang="0">
                  <a:pos x="618" y="238"/>
                </a:cxn>
                <a:cxn ang="0">
                  <a:pos x="618" y="516"/>
                </a:cxn>
                <a:cxn ang="0">
                  <a:pos x="534" y="430"/>
                </a:cxn>
                <a:cxn ang="0">
                  <a:pos x="478" y="628"/>
                </a:cxn>
                <a:cxn ang="0">
                  <a:pos x="222" y="606"/>
                </a:cxn>
                <a:cxn ang="0">
                  <a:pos x="152" y="583"/>
                </a:cxn>
                <a:cxn ang="0">
                  <a:pos x="340" y="759"/>
                </a:cxn>
                <a:cxn ang="0">
                  <a:pos x="366" y="848"/>
                </a:cxn>
                <a:cxn ang="0">
                  <a:pos x="244" y="853"/>
                </a:cxn>
                <a:cxn ang="0">
                  <a:pos x="354" y="886"/>
                </a:cxn>
                <a:cxn ang="0">
                  <a:pos x="448" y="936"/>
                </a:cxn>
                <a:cxn ang="0">
                  <a:pos x="464" y="1055"/>
                </a:cxn>
                <a:cxn ang="0">
                  <a:pos x="495" y="1101"/>
                </a:cxn>
                <a:cxn ang="0">
                  <a:pos x="499" y="1152"/>
                </a:cxn>
                <a:cxn ang="0">
                  <a:pos x="344" y="1358"/>
                </a:cxn>
                <a:cxn ang="0">
                  <a:pos x="518" y="1226"/>
                </a:cxn>
                <a:cxn ang="0">
                  <a:pos x="679" y="1131"/>
                </a:cxn>
                <a:cxn ang="0">
                  <a:pos x="750" y="1131"/>
                </a:cxn>
                <a:cxn ang="0">
                  <a:pos x="803" y="1127"/>
                </a:cxn>
                <a:cxn ang="0">
                  <a:pos x="869" y="1105"/>
                </a:cxn>
                <a:cxn ang="0">
                  <a:pos x="1048" y="1600"/>
                </a:cxn>
                <a:cxn ang="0">
                  <a:pos x="1045" y="1228"/>
                </a:cxn>
                <a:cxn ang="0">
                  <a:pos x="1061" y="1037"/>
                </a:cxn>
                <a:cxn ang="0">
                  <a:pos x="1151" y="1095"/>
                </a:cxn>
                <a:cxn ang="0">
                  <a:pos x="1087" y="962"/>
                </a:cxn>
                <a:cxn ang="0">
                  <a:pos x="1388" y="882"/>
                </a:cxn>
                <a:cxn ang="0">
                  <a:pos x="1684" y="962"/>
                </a:cxn>
                <a:cxn ang="0">
                  <a:pos x="1453" y="814"/>
                </a:cxn>
                <a:cxn ang="0">
                  <a:pos x="1327" y="795"/>
                </a:cxn>
                <a:cxn ang="0">
                  <a:pos x="1303" y="690"/>
                </a:cxn>
                <a:cxn ang="0">
                  <a:pos x="1133" y="680"/>
                </a:cxn>
                <a:cxn ang="0">
                  <a:pos x="1356" y="477"/>
                </a:cxn>
                <a:cxn ang="0">
                  <a:pos x="1217" y="569"/>
                </a:cxn>
                <a:cxn ang="0">
                  <a:pos x="1074" y="604"/>
                </a:cxn>
                <a:cxn ang="0">
                  <a:pos x="1317" y="304"/>
                </a:cxn>
                <a:cxn ang="0">
                  <a:pos x="1246" y="269"/>
                </a:cxn>
                <a:cxn ang="0">
                  <a:pos x="995" y="514"/>
                </a:cxn>
                <a:cxn ang="0">
                  <a:pos x="984" y="425"/>
                </a:cxn>
                <a:cxn ang="0">
                  <a:pos x="794" y="372"/>
                </a:cxn>
                <a:cxn ang="0">
                  <a:pos x="800" y="17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rgbClr val="8DD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" name="Freeform 5"/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/>
              <a:ahLst/>
              <a:cxnLst>
                <a:cxn ang="0">
                  <a:pos x="680" y="360"/>
                </a:cxn>
                <a:cxn ang="0">
                  <a:pos x="625" y="359"/>
                </a:cxn>
                <a:cxn ang="0">
                  <a:pos x="563" y="350"/>
                </a:cxn>
                <a:cxn ang="0">
                  <a:pos x="472" y="428"/>
                </a:cxn>
                <a:cxn ang="0">
                  <a:pos x="368" y="668"/>
                </a:cxn>
                <a:cxn ang="0">
                  <a:pos x="28" y="328"/>
                </a:cxn>
                <a:cxn ang="0">
                  <a:pos x="350" y="772"/>
                </a:cxn>
                <a:cxn ang="0">
                  <a:pos x="215" y="820"/>
                </a:cxn>
                <a:cxn ang="0">
                  <a:pos x="370" y="883"/>
                </a:cxn>
                <a:cxn ang="0">
                  <a:pos x="358" y="1077"/>
                </a:cxn>
                <a:cxn ang="0">
                  <a:pos x="505" y="1075"/>
                </a:cxn>
                <a:cxn ang="0">
                  <a:pos x="364" y="1420"/>
                </a:cxn>
                <a:cxn ang="0">
                  <a:pos x="642" y="1139"/>
                </a:cxn>
                <a:cxn ang="0">
                  <a:pos x="706" y="1128"/>
                </a:cxn>
                <a:cxn ang="0">
                  <a:pos x="756" y="1179"/>
                </a:cxn>
                <a:cxn ang="0">
                  <a:pos x="796" y="1121"/>
                </a:cxn>
                <a:cxn ang="0">
                  <a:pos x="1080" y="1632"/>
                </a:cxn>
                <a:cxn ang="0">
                  <a:pos x="986" y="1028"/>
                </a:cxn>
                <a:cxn ang="0">
                  <a:pos x="1096" y="1052"/>
                </a:cxn>
                <a:cxn ang="0">
                  <a:pos x="1453" y="908"/>
                </a:cxn>
                <a:cxn ang="0">
                  <a:pos x="1408" y="801"/>
                </a:cxn>
                <a:cxn ang="0">
                  <a:pos x="1085" y="753"/>
                </a:cxn>
                <a:cxn ang="0">
                  <a:pos x="1252" y="672"/>
                </a:cxn>
                <a:cxn ang="0">
                  <a:pos x="1128" y="631"/>
                </a:cxn>
                <a:cxn ang="0">
                  <a:pos x="1166" y="556"/>
                </a:cxn>
                <a:cxn ang="0">
                  <a:pos x="1268" y="295"/>
                </a:cxn>
                <a:cxn ang="0">
                  <a:pos x="1091" y="376"/>
                </a:cxn>
                <a:cxn ang="0">
                  <a:pos x="991" y="391"/>
                </a:cxn>
                <a:cxn ang="0">
                  <a:pos x="860" y="467"/>
                </a:cxn>
                <a:cxn ang="0">
                  <a:pos x="749" y="7"/>
                </a:cxn>
                <a:cxn ang="0">
                  <a:pos x="904" y="454"/>
                </a:cxn>
                <a:cxn ang="0">
                  <a:pos x="945" y="475"/>
                </a:cxn>
                <a:cxn ang="0">
                  <a:pos x="1197" y="260"/>
                </a:cxn>
                <a:cxn ang="0">
                  <a:pos x="1049" y="517"/>
                </a:cxn>
                <a:cxn ang="0">
                  <a:pos x="1269" y="477"/>
                </a:cxn>
                <a:cxn ang="0">
                  <a:pos x="1085" y="656"/>
                </a:cxn>
                <a:cxn ang="0">
                  <a:pos x="1251" y="680"/>
                </a:cxn>
                <a:cxn ang="0">
                  <a:pos x="1129" y="774"/>
                </a:cxn>
                <a:cxn ang="0">
                  <a:pos x="1603" y="880"/>
                </a:cxn>
                <a:cxn ang="0">
                  <a:pos x="1125" y="853"/>
                </a:cxn>
                <a:cxn ang="0">
                  <a:pos x="1091" y="1087"/>
                </a:cxn>
                <a:cxn ang="0">
                  <a:pos x="962" y="1132"/>
                </a:cxn>
                <a:cxn ang="0">
                  <a:pos x="918" y="1190"/>
                </a:cxn>
                <a:cxn ang="0">
                  <a:pos x="772" y="1198"/>
                </a:cxn>
                <a:cxn ang="0">
                  <a:pos x="728" y="1117"/>
                </a:cxn>
                <a:cxn ang="0">
                  <a:pos x="656" y="1143"/>
                </a:cxn>
                <a:cxn ang="0">
                  <a:pos x="427" y="1275"/>
                </a:cxn>
                <a:cxn ang="0">
                  <a:pos x="450" y="1143"/>
                </a:cxn>
                <a:cxn ang="0">
                  <a:pos x="367" y="1117"/>
                </a:cxn>
                <a:cxn ang="0">
                  <a:pos x="400" y="925"/>
                </a:cxn>
                <a:cxn ang="0">
                  <a:pos x="200" y="852"/>
                </a:cxn>
                <a:cxn ang="0">
                  <a:pos x="371" y="813"/>
                </a:cxn>
                <a:cxn ang="0">
                  <a:pos x="28" y="458"/>
                </a:cxn>
                <a:cxn ang="0">
                  <a:pos x="233" y="666"/>
                </a:cxn>
                <a:cxn ang="0">
                  <a:pos x="484" y="538"/>
                </a:cxn>
                <a:cxn ang="0">
                  <a:pos x="554" y="511"/>
                </a:cxn>
                <a:cxn ang="0">
                  <a:pos x="598" y="253"/>
                </a:cxn>
                <a:cxn ang="0">
                  <a:pos x="670" y="458"/>
                </a:cxn>
                <a:cxn ang="0">
                  <a:pos x="708" y="12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1" name="Freeform 6"/>
            <p:cNvSpPr>
              <a:spLocks/>
            </p:cNvSpPr>
            <p:nvPr/>
          </p:nvSpPr>
          <p:spPr bwMode="auto">
            <a:xfrm>
              <a:off x="3442" y="2095"/>
              <a:ext cx="506" cy="500"/>
            </a:xfrm>
            <a:custGeom>
              <a:avLst/>
              <a:gdLst/>
              <a:ahLst/>
              <a:cxnLst>
                <a:cxn ang="0">
                  <a:pos x="304" y="45"/>
                </a:cxn>
                <a:cxn ang="0">
                  <a:pos x="284" y="249"/>
                </a:cxn>
                <a:cxn ang="0">
                  <a:pos x="43" y="307"/>
                </a:cxn>
                <a:cxn ang="0">
                  <a:pos x="87" y="86"/>
                </a:cxn>
                <a:cxn ang="0">
                  <a:pos x="304" y="45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2" name="Freeform 7"/>
            <p:cNvSpPr>
              <a:spLocks/>
            </p:cNvSpPr>
            <p:nvPr/>
          </p:nvSpPr>
          <p:spPr bwMode="auto">
            <a:xfrm>
              <a:off x="3328" y="2069"/>
              <a:ext cx="513" cy="459"/>
            </a:xfrm>
            <a:custGeom>
              <a:avLst/>
              <a:gdLst/>
              <a:ahLst/>
              <a:cxnLst>
                <a:cxn ang="0">
                  <a:pos x="325" y="46"/>
                </a:cxn>
                <a:cxn ang="0">
                  <a:pos x="275" y="240"/>
                </a:cxn>
                <a:cxn ang="0">
                  <a:pos x="35" y="277"/>
                </a:cxn>
                <a:cxn ang="0">
                  <a:pos x="110" y="69"/>
                </a:cxn>
                <a:cxn ang="0">
                  <a:pos x="325" y="46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3" name="Freeform 8"/>
            <p:cNvSpPr>
              <a:spLocks/>
            </p:cNvSpPr>
            <p:nvPr/>
          </p:nvSpPr>
          <p:spPr bwMode="auto">
            <a:xfrm>
              <a:off x="3337" y="2213"/>
              <a:ext cx="482" cy="317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72" y="0"/>
                </a:cxn>
                <a:cxn ang="0">
                  <a:pos x="30" y="177"/>
                </a:cxn>
                <a:cxn ang="0">
                  <a:pos x="270" y="140"/>
                </a:cxn>
                <a:cxn ang="0">
                  <a:pos x="338" y="34"/>
                </a:cxn>
                <a:cxn ang="0">
                  <a:pos x="81" y="85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4" name="Freeform 9"/>
            <p:cNvSpPr>
              <a:spLocks/>
            </p:cNvSpPr>
            <p:nvPr/>
          </p:nvSpPr>
          <p:spPr bwMode="auto">
            <a:xfrm>
              <a:off x="3355" y="2090"/>
              <a:ext cx="468" cy="411"/>
            </a:xfrm>
            <a:custGeom>
              <a:avLst/>
              <a:gdLst/>
              <a:ahLst/>
              <a:cxnLst>
                <a:cxn ang="0">
                  <a:pos x="306" y="31"/>
                </a:cxn>
                <a:cxn ang="0">
                  <a:pos x="304" y="32"/>
                </a:cxn>
                <a:cxn ang="0">
                  <a:pos x="324" y="96"/>
                </a:cxn>
                <a:cxn ang="0">
                  <a:pos x="255" y="223"/>
                </a:cxn>
                <a:cxn ang="0">
                  <a:pos x="85" y="284"/>
                </a:cxn>
                <a:cxn ang="0">
                  <a:pos x="18" y="260"/>
                </a:cxn>
                <a:cxn ang="0">
                  <a:pos x="4" y="213"/>
                </a:cxn>
                <a:cxn ang="0">
                  <a:pos x="92" y="56"/>
                </a:cxn>
                <a:cxn ang="0">
                  <a:pos x="231" y="4"/>
                </a:cxn>
                <a:cxn ang="0">
                  <a:pos x="304" y="32"/>
                </a:cxn>
                <a:cxn ang="0">
                  <a:pos x="306" y="31"/>
                </a:cxn>
                <a:cxn ang="0">
                  <a:pos x="307" y="30"/>
                </a:cxn>
                <a:cxn ang="0">
                  <a:pos x="231" y="0"/>
                </a:cxn>
                <a:cxn ang="0">
                  <a:pos x="89" y="53"/>
                </a:cxn>
                <a:cxn ang="0">
                  <a:pos x="0" y="213"/>
                </a:cxn>
                <a:cxn ang="0">
                  <a:pos x="15" y="263"/>
                </a:cxn>
                <a:cxn ang="0">
                  <a:pos x="85" y="288"/>
                </a:cxn>
                <a:cxn ang="0">
                  <a:pos x="258" y="226"/>
                </a:cxn>
                <a:cxn ang="0">
                  <a:pos x="328" y="96"/>
                </a:cxn>
                <a:cxn ang="0">
                  <a:pos x="307" y="30"/>
                </a:cxn>
                <a:cxn ang="0">
                  <a:pos x="306" y="3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5" name="Freeform 10"/>
            <p:cNvSpPr>
              <a:spLocks/>
            </p:cNvSpPr>
            <p:nvPr/>
          </p:nvSpPr>
          <p:spPr bwMode="auto">
            <a:xfrm>
              <a:off x="3566" y="2126"/>
              <a:ext cx="157" cy="131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70" y="1"/>
                </a:cxn>
                <a:cxn ang="0">
                  <a:pos x="34" y="5"/>
                </a:cxn>
                <a:cxn ang="0">
                  <a:pos x="1" y="53"/>
                </a:cxn>
                <a:cxn ang="0">
                  <a:pos x="69" y="87"/>
                </a:cxn>
                <a:cxn ang="0">
                  <a:pos x="108" y="48"/>
                </a:cxn>
                <a:cxn ang="0">
                  <a:pos x="96" y="11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6" name="Oval 11"/>
            <p:cNvSpPr>
              <a:spLocks noChangeArrowheads="1"/>
            </p:cNvSpPr>
            <p:nvPr/>
          </p:nvSpPr>
          <p:spPr bwMode="auto">
            <a:xfrm>
              <a:off x="3697" y="2162"/>
              <a:ext cx="42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7" name="Oval 12"/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8" name="Freeform 13"/>
            <p:cNvSpPr>
              <a:spLocks/>
            </p:cNvSpPr>
            <p:nvPr/>
          </p:nvSpPr>
          <p:spPr bwMode="auto">
            <a:xfrm>
              <a:off x="3666" y="1420"/>
              <a:ext cx="822" cy="1609"/>
            </a:xfrm>
            <a:custGeom>
              <a:avLst/>
              <a:gdLst/>
              <a:ahLst/>
              <a:cxnLst>
                <a:cxn ang="0">
                  <a:pos x="117" y="294"/>
                </a:cxn>
                <a:cxn ang="0">
                  <a:pos x="158" y="294"/>
                </a:cxn>
                <a:cxn ang="0">
                  <a:pos x="228" y="303"/>
                </a:cxn>
                <a:cxn ang="0">
                  <a:pos x="338" y="206"/>
                </a:cxn>
                <a:cxn ang="0">
                  <a:pos x="437" y="126"/>
                </a:cxn>
                <a:cxn ang="0">
                  <a:pos x="509" y="54"/>
                </a:cxn>
                <a:cxn ang="0">
                  <a:pos x="547" y="0"/>
                </a:cxn>
                <a:cxn ang="0">
                  <a:pos x="285" y="293"/>
                </a:cxn>
                <a:cxn ang="0">
                  <a:pos x="250" y="432"/>
                </a:cxn>
                <a:cxn ang="0">
                  <a:pos x="367" y="408"/>
                </a:cxn>
                <a:cxn ang="0">
                  <a:pos x="285" y="489"/>
                </a:cxn>
                <a:cxn ang="0">
                  <a:pos x="369" y="500"/>
                </a:cxn>
                <a:cxn ang="0">
                  <a:pos x="291" y="541"/>
                </a:cxn>
                <a:cxn ang="0">
                  <a:pos x="288" y="582"/>
                </a:cxn>
                <a:cxn ang="0">
                  <a:pos x="334" y="604"/>
                </a:cxn>
                <a:cxn ang="0">
                  <a:pos x="427" y="623"/>
                </a:cxn>
                <a:cxn ang="0">
                  <a:pos x="536" y="639"/>
                </a:cxn>
                <a:cxn ang="0">
                  <a:pos x="420" y="629"/>
                </a:cxn>
                <a:cxn ang="0">
                  <a:pos x="297" y="630"/>
                </a:cxn>
                <a:cxn ang="0">
                  <a:pos x="250" y="711"/>
                </a:cxn>
                <a:cxn ang="0">
                  <a:pos x="234" y="755"/>
                </a:cxn>
                <a:cxn ang="0">
                  <a:pos x="249" y="793"/>
                </a:cxn>
                <a:cxn ang="0">
                  <a:pos x="203" y="793"/>
                </a:cxn>
                <a:cxn ang="0">
                  <a:pos x="177" y="832"/>
                </a:cxn>
                <a:cxn ang="0">
                  <a:pos x="152" y="865"/>
                </a:cxn>
                <a:cxn ang="0">
                  <a:pos x="162" y="911"/>
                </a:cxn>
                <a:cxn ang="0">
                  <a:pos x="215" y="1128"/>
                </a:cxn>
                <a:cxn ang="0">
                  <a:pos x="172" y="1001"/>
                </a:cxn>
                <a:cxn ang="0">
                  <a:pos x="137" y="895"/>
                </a:cxn>
                <a:cxn ang="0">
                  <a:pos x="71" y="866"/>
                </a:cxn>
                <a:cxn ang="0">
                  <a:pos x="127" y="790"/>
                </a:cxn>
                <a:cxn ang="0">
                  <a:pos x="211" y="664"/>
                </a:cxn>
                <a:cxn ang="0">
                  <a:pos x="250" y="582"/>
                </a:cxn>
                <a:cxn ang="0">
                  <a:pos x="235" y="518"/>
                </a:cxn>
                <a:cxn ang="0">
                  <a:pos x="212" y="417"/>
                </a:cxn>
                <a:cxn ang="0">
                  <a:pos x="127" y="332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rgbClr val="6EBF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" name="Freeform 14"/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74" y="28"/>
                </a:cxn>
                <a:cxn ang="0">
                  <a:pos x="42" y="110"/>
                </a:cxn>
                <a:cxn ang="0">
                  <a:pos x="67" y="33"/>
                </a:cxn>
                <a:cxn ang="0">
                  <a:pos x="0" y="57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0" name="Freeform 15"/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24" y="8"/>
                </a:cxn>
                <a:cxn ang="0">
                  <a:pos x="6" y="40"/>
                </a:cxn>
                <a:cxn ang="0">
                  <a:pos x="23" y="123"/>
                </a:cxn>
                <a:cxn ang="0">
                  <a:pos x="12" y="82"/>
                </a:cxn>
                <a:cxn ang="0">
                  <a:pos x="8" y="59"/>
                </a:cxn>
                <a:cxn ang="0">
                  <a:pos x="15" y="31"/>
                </a:cxn>
                <a:cxn ang="0">
                  <a:pos x="29" y="12"/>
                </a:cxn>
                <a:cxn ang="0">
                  <a:pos x="44" y="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1" name="Freeform 16"/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18" y="3"/>
                </a:cxn>
                <a:cxn ang="0">
                  <a:pos x="10" y="22"/>
                </a:cxn>
                <a:cxn ang="0">
                  <a:pos x="11" y="51"/>
                </a:cxn>
                <a:cxn ang="0">
                  <a:pos x="14" y="69"/>
                </a:cxn>
                <a:cxn ang="0">
                  <a:pos x="18" y="86"/>
                </a:cxn>
                <a:cxn ang="0">
                  <a:pos x="28" y="3"/>
                </a:cxn>
                <a:cxn ang="0">
                  <a:pos x="29" y="6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2" name="Freeform 17"/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6" y="14"/>
                </a:cxn>
                <a:cxn ang="0">
                  <a:pos x="43" y="0"/>
                </a:cxn>
                <a:cxn ang="0">
                  <a:pos x="21" y="16"/>
                </a:cxn>
                <a:cxn ang="0">
                  <a:pos x="0" y="11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3" name="Freeform 18"/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16"/>
                </a:cxn>
                <a:cxn ang="0">
                  <a:pos x="10" y="0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4" name="Freeform 19"/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8" y="54"/>
                </a:cxn>
                <a:cxn ang="0">
                  <a:pos x="16" y="0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5" name="Freeform 20"/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2" y="72"/>
                </a:cxn>
                <a:cxn ang="0">
                  <a:pos x="0" y="41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6" name="Freeform 21"/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41"/>
                </a:cxn>
                <a:cxn ang="0">
                  <a:pos x="0" y="30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7" name="Freeform 22"/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/>
              <a:ahLst/>
              <a:cxnLst>
                <a:cxn ang="0">
                  <a:pos x="51" y="31"/>
                </a:cxn>
                <a:cxn ang="0">
                  <a:pos x="0" y="42"/>
                </a:cxn>
                <a:cxn ang="0">
                  <a:pos x="51" y="31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8" name="Freeform 23"/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67"/>
                </a:cxn>
                <a:cxn ang="0">
                  <a:pos x="59" y="0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" name="Freeform 24"/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33"/>
                </a:cxn>
                <a:cxn ang="0">
                  <a:pos x="12" y="0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" name="Freeform 25"/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5" y="9"/>
                </a:cxn>
                <a:cxn ang="0">
                  <a:pos x="70" y="21"/>
                </a:cxn>
                <a:cxn ang="0">
                  <a:pos x="123" y="62"/>
                </a:cxn>
                <a:cxn ang="0">
                  <a:pos x="131" y="115"/>
                </a:cxn>
                <a:cxn ang="0">
                  <a:pos x="73" y="120"/>
                </a:cxn>
                <a:cxn ang="0">
                  <a:pos x="49" y="108"/>
                </a:cxn>
                <a:cxn ang="0">
                  <a:pos x="93" y="115"/>
                </a:cxn>
                <a:cxn ang="0">
                  <a:pos x="117" y="114"/>
                </a:cxn>
                <a:cxn ang="0">
                  <a:pos x="113" y="58"/>
                </a:cxn>
                <a:cxn ang="0">
                  <a:pos x="91" y="37"/>
                </a:cxn>
                <a:cxn ang="0">
                  <a:pos x="62" y="26"/>
                </a:cxn>
                <a:cxn ang="0">
                  <a:pos x="39" y="14"/>
                </a:cxn>
                <a:cxn ang="0">
                  <a:pos x="4" y="0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1" name="Freeform 26"/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7" y="70"/>
                </a:cxn>
                <a:cxn ang="0">
                  <a:pos x="100" y="77"/>
                </a:cxn>
                <a:cxn ang="0">
                  <a:pos x="116" y="48"/>
                </a:cxn>
                <a:cxn ang="0">
                  <a:pos x="61" y="62"/>
                </a:cxn>
                <a:cxn ang="0">
                  <a:pos x="28" y="38"/>
                </a:cxn>
                <a:cxn ang="0">
                  <a:pos x="0" y="0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2" name="Freeform 27"/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1" y="26"/>
                </a:cxn>
                <a:cxn ang="0">
                  <a:pos x="24" y="43"/>
                </a:cxn>
                <a:cxn ang="0">
                  <a:pos x="2" y="97"/>
                </a:cxn>
                <a:cxn ang="0">
                  <a:pos x="23" y="155"/>
                </a:cxn>
                <a:cxn ang="0">
                  <a:pos x="69" y="109"/>
                </a:cxn>
                <a:cxn ang="0">
                  <a:pos x="35" y="147"/>
                </a:cxn>
                <a:cxn ang="0">
                  <a:pos x="11" y="102"/>
                </a:cxn>
                <a:cxn ang="0">
                  <a:pos x="25" y="52"/>
                </a:cxn>
                <a:cxn ang="0">
                  <a:pos x="49" y="25"/>
                </a:cxn>
                <a:cxn ang="0">
                  <a:pos x="66" y="0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3" name="Freeform 28"/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38" y="0"/>
                </a:cxn>
                <a:cxn ang="0">
                  <a:pos x="8" y="19"/>
                </a:cxn>
                <a:cxn ang="0">
                  <a:pos x="9" y="70"/>
                </a:cxn>
                <a:cxn ang="0">
                  <a:pos x="34" y="130"/>
                </a:cxn>
                <a:cxn ang="0">
                  <a:pos x="19" y="83"/>
                </a:cxn>
                <a:cxn ang="0">
                  <a:pos x="13" y="66"/>
                </a:cxn>
                <a:cxn ang="0">
                  <a:pos x="13" y="26"/>
                </a:cxn>
                <a:cxn ang="0">
                  <a:pos x="37" y="5"/>
                </a:cxn>
                <a:cxn ang="0">
                  <a:pos x="66" y="14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4" name="Freeform 29"/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5" y="30"/>
                </a:cxn>
                <a:cxn ang="0">
                  <a:pos x="25" y="62"/>
                </a:cxn>
                <a:cxn ang="0">
                  <a:pos x="10" y="48"/>
                </a:cxn>
                <a:cxn ang="0">
                  <a:pos x="13" y="27"/>
                </a:cxn>
                <a:cxn ang="0">
                  <a:pos x="41" y="0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5" name="Freeform 30"/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61" y="11"/>
                </a:cxn>
                <a:cxn ang="0">
                  <a:pos x="93" y="2"/>
                </a:cxn>
                <a:cxn ang="0">
                  <a:pos x="114" y="26"/>
                </a:cxn>
                <a:cxn ang="0">
                  <a:pos x="89" y="7"/>
                </a:cxn>
                <a:cxn ang="0">
                  <a:pos x="62" y="21"/>
                </a:cxn>
                <a:cxn ang="0">
                  <a:pos x="28" y="47"/>
                </a:cxn>
                <a:cxn ang="0">
                  <a:pos x="0" y="7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6" name="Freeform 31"/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/>
              <a:ahLst/>
              <a:cxnLst>
                <a:cxn ang="0">
                  <a:pos x="70" y="15"/>
                </a:cxn>
                <a:cxn ang="0">
                  <a:pos x="32" y="21"/>
                </a:cxn>
                <a:cxn ang="0">
                  <a:pos x="17" y="45"/>
                </a:cxn>
                <a:cxn ang="0">
                  <a:pos x="0" y="68"/>
                </a:cxn>
                <a:cxn ang="0">
                  <a:pos x="37" y="21"/>
                </a:cxn>
                <a:cxn ang="0">
                  <a:pos x="69" y="13"/>
                </a:cxn>
                <a:cxn ang="0">
                  <a:pos x="69" y="12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7" name="Freeform 32"/>
            <p:cNvSpPr>
              <a:spLocks/>
            </p:cNvSpPr>
            <p:nvPr/>
          </p:nvSpPr>
          <p:spPr bwMode="auto">
            <a:xfrm>
              <a:off x="3309" y="2346"/>
              <a:ext cx="290" cy="22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03" y="88"/>
                </a:cxn>
                <a:cxn ang="0">
                  <a:pos x="42" y="0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8" name="Freeform 33"/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83" y="203"/>
                </a:cxn>
                <a:cxn ang="0">
                  <a:pos x="309" y="564"/>
                </a:cxn>
                <a:cxn ang="0">
                  <a:pos x="314" y="564"/>
                </a:cxn>
                <a:cxn ang="0">
                  <a:pos x="274" y="442"/>
                </a:cxn>
                <a:cxn ang="0">
                  <a:pos x="219" y="418"/>
                </a:cxn>
                <a:cxn ang="0">
                  <a:pos x="204" y="368"/>
                </a:cxn>
                <a:cxn ang="0">
                  <a:pos x="212" y="322"/>
                </a:cxn>
                <a:cxn ang="0">
                  <a:pos x="431" y="0"/>
                </a:cxn>
                <a:cxn ang="0">
                  <a:pos x="420" y="0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rgbClr val="AFD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" name="Freeform 34"/>
            <p:cNvSpPr>
              <a:spLocks/>
            </p:cNvSpPr>
            <p:nvPr/>
          </p:nvSpPr>
          <p:spPr bwMode="auto">
            <a:xfrm>
              <a:off x="3341" y="2337"/>
              <a:ext cx="111" cy="15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40"/>
                </a:cxn>
                <a:cxn ang="0">
                  <a:pos x="28" y="87"/>
                </a:cxn>
                <a:cxn ang="0">
                  <a:pos x="78" y="110"/>
                </a:cxn>
                <a:cxn ang="0">
                  <a:pos x="76" y="107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73" y="102"/>
                </a:cxn>
                <a:cxn ang="0">
                  <a:pos x="20" y="0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" name="Freeform 35"/>
            <p:cNvSpPr>
              <a:spLocks/>
            </p:cNvSpPr>
            <p:nvPr/>
          </p:nvSpPr>
          <p:spPr bwMode="auto">
            <a:xfrm>
              <a:off x="3355" y="2328"/>
              <a:ext cx="100" cy="17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6"/>
                </a:cxn>
                <a:cxn ang="0">
                  <a:pos x="15" y="96"/>
                </a:cxn>
                <a:cxn ang="0">
                  <a:pos x="70" y="120"/>
                </a:cxn>
                <a:cxn ang="0">
                  <a:pos x="68" y="116"/>
                </a:cxn>
                <a:cxn ang="0">
                  <a:pos x="18" y="93"/>
                </a:cxn>
                <a:cxn ang="0">
                  <a:pos x="4" y="46"/>
                </a:cxn>
                <a:cxn ang="0">
                  <a:pos x="10" y="6"/>
                </a:cxn>
                <a:cxn ang="0">
                  <a:pos x="8" y="0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" name="Freeform 36"/>
            <p:cNvSpPr>
              <a:spLocks/>
            </p:cNvSpPr>
            <p:nvPr/>
          </p:nvSpPr>
          <p:spPr bwMode="auto">
            <a:xfrm>
              <a:off x="3341" y="2346"/>
              <a:ext cx="10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6" y="101"/>
                </a:cxn>
                <a:cxn ang="0">
                  <a:pos x="73" y="96"/>
                </a:cxn>
                <a:cxn ang="0">
                  <a:pos x="20" y="0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2" name="Oval 37"/>
            <p:cNvSpPr>
              <a:spLocks noChangeArrowheads="1"/>
            </p:cNvSpPr>
            <p:nvPr/>
          </p:nvSpPr>
          <p:spPr bwMode="auto">
            <a:xfrm>
              <a:off x="3341" y="2327"/>
              <a:ext cx="51" cy="5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3" name="Oval 38"/>
            <p:cNvSpPr>
              <a:spLocks noChangeArrowheads="1"/>
            </p:cNvSpPr>
            <p:nvPr/>
          </p:nvSpPr>
          <p:spPr bwMode="auto">
            <a:xfrm>
              <a:off x="3329" y="2249"/>
              <a:ext cx="33" cy="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4" name="Oval 39"/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5" name="TextBox 414"/>
          <p:cNvSpPr txBox="1"/>
          <p:nvPr/>
        </p:nvSpPr>
        <p:spPr>
          <a:xfrm>
            <a:off x="2267747" y="4994014"/>
            <a:ext cx="1872210" cy="55397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500" b="1" dirty="0" err="1" smtClean="0">
                <a:latin typeface="+mn-lt"/>
              </a:rPr>
              <a:t>EBNA1</a:t>
            </a:r>
            <a:r>
              <a:rPr lang="en-US" sz="1500" b="1" dirty="0" smtClean="0">
                <a:latin typeface="+mn-lt"/>
              </a:rPr>
              <a:t>- pulsed </a:t>
            </a:r>
            <a:r>
              <a:rPr lang="en-US" sz="1500" b="1" dirty="0" err="1" smtClean="0">
                <a:latin typeface="+mn-lt"/>
              </a:rPr>
              <a:t>Dendrtitic</a:t>
            </a:r>
            <a:r>
              <a:rPr lang="en-US" sz="1500" b="1" dirty="0" smtClean="0">
                <a:latin typeface="+mn-lt"/>
              </a:rPr>
              <a:t> cells</a:t>
            </a:r>
            <a:endParaRPr lang="en-US" sz="1500" b="1" dirty="0">
              <a:latin typeface="+mn-lt"/>
            </a:endParaRPr>
          </a:p>
        </p:txBody>
      </p:sp>
      <p:cxnSp>
        <p:nvCxnSpPr>
          <p:cNvPr id="416" name="Straight Connector 415"/>
          <p:cNvCxnSpPr/>
          <p:nvPr/>
        </p:nvCxnSpPr>
        <p:spPr>
          <a:xfrm flipV="1">
            <a:off x="3203846" y="4273932"/>
            <a:ext cx="72010" cy="716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 flipV="1">
            <a:off x="3131843" y="4634299"/>
            <a:ext cx="72010" cy="716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V="1">
            <a:off x="2987827" y="4849996"/>
            <a:ext cx="72010" cy="716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 flipV="1">
            <a:off x="2771798" y="4849996"/>
            <a:ext cx="72010" cy="716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 flipV="1">
            <a:off x="2267744" y="4273932"/>
            <a:ext cx="72010" cy="716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 flipV="1">
            <a:off x="2339754" y="4922004"/>
            <a:ext cx="72010" cy="716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 flipV="1">
            <a:off x="2195735" y="4633972"/>
            <a:ext cx="72010" cy="716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 flipV="1">
            <a:off x="2483766" y="4202250"/>
            <a:ext cx="72010" cy="716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4" name="TextBox 201"/>
          <p:cNvSpPr txBox="1">
            <a:spLocks noChangeArrowheads="1"/>
          </p:cNvSpPr>
          <p:nvPr/>
        </p:nvSpPr>
        <p:spPr bwMode="auto">
          <a:xfrm>
            <a:off x="4644016" y="3861048"/>
            <a:ext cx="1080112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CA" sz="1500" dirty="0" smtClean="0">
                <a:latin typeface="Calibri" pitchFamily="34" charset="0"/>
              </a:rPr>
              <a:t>IL-7 + IL-15</a:t>
            </a:r>
            <a:endParaRPr lang="fr-FR" sz="1500" dirty="0">
              <a:latin typeface="Calibri" pitchFamily="34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611560" y="4922007"/>
            <a:ext cx="1440167" cy="55397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500" b="1" dirty="0" err="1" smtClean="0">
                <a:latin typeface="+mn-lt"/>
              </a:rPr>
              <a:t>EBNA1</a:t>
            </a:r>
            <a:r>
              <a:rPr lang="en-US" sz="1500" b="1" dirty="0" smtClean="0">
                <a:latin typeface="+mn-lt"/>
              </a:rPr>
              <a:t> peptide library</a:t>
            </a:r>
            <a:endParaRPr lang="en-US" sz="1500" b="1" dirty="0">
              <a:latin typeface="+mn-lt"/>
            </a:endParaRPr>
          </a:p>
        </p:txBody>
      </p:sp>
      <p:sp>
        <p:nvSpPr>
          <p:cNvPr id="427" name="Curved Down Arrow 426"/>
          <p:cNvSpPr/>
          <p:nvPr/>
        </p:nvSpPr>
        <p:spPr>
          <a:xfrm rot="8959754" flipH="1" flipV="1">
            <a:off x="1644745" y="4390987"/>
            <a:ext cx="534540" cy="2757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1691684" y="4057909"/>
            <a:ext cx="360041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cxnSp>
        <p:nvCxnSpPr>
          <p:cNvPr id="429" name="Straight Connector 428"/>
          <p:cNvCxnSpPr/>
          <p:nvPr/>
        </p:nvCxnSpPr>
        <p:spPr>
          <a:xfrm flipV="1">
            <a:off x="1403657" y="4129917"/>
            <a:ext cx="144016" cy="2160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 flipV="1">
            <a:off x="1331644" y="4273934"/>
            <a:ext cx="144016" cy="2160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 flipV="1">
            <a:off x="1259641" y="4417950"/>
            <a:ext cx="144016" cy="2160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>
            <a:off x="4211960" y="2833772"/>
            <a:ext cx="9361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3059838" y="1446346"/>
            <a:ext cx="50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3284246" y="4633972"/>
            <a:ext cx="504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3563890" y="1465622"/>
            <a:ext cx="648073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 flipV="1">
            <a:off x="3779914" y="2833773"/>
            <a:ext cx="43204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3" name="Groupe 2051"/>
          <p:cNvGrpSpPr/>
          <p:nvPr/>
        </p:nvGrpSpPr>
        <p:grpSpPr>
          <a:xfrm>
            <a:off x="7596340" y="2492900"/>
            <a:ext cx="765010" cy="722453"/>
            <a:chOff x="3212238" y="3100659"/>
            <a:chExt cx="765010" cy="722453"/>
          </a:xfrm>
        </p:grpSpPr>
        <p:grpSp>
          <p:nvGrpSpPr>
            <p:cNvPr id="444" name="Groupe 99"/>
            <p:cNvGrpSpPr/>
            <p:nvPr/>
          </p:nvGrpSpPr>
          <p:grpSpPr>
            <a:xfrm>
              <a:off x="3239936" y="3100659"/>
              <a:ext cx="432512" cy="417653"/>
              <a:chOff x="2465215" y="2708920"/>
              <a:chExt cx="282416" cy="288032"/>
            </a:xfrm>
          </p:grpSpPr>
          <p:sp>
            <p:nvSpPr>
              <p:cNvPr id="460" name="Ellipse 100"/>
              <p:cNvSpPr/>
              <p:nvPr/>
            </p:nvSpPr>
            <p:spPr>
              <a:xfrm>
                <a:off x="2465215" y="2708920"/>
                <a:ext cx="282416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/>
                  </a:gs>
                  <a:gs pos="56000">
                    <a:srgbClr val="4F81BD">
                      <a:tint val="44500"/>
                      <a:satMod val="160000"/>
                      <a:lumMod val="97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1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1" name="Ellipse 101"/>
              <p:cNvSpPr/>
              <p:nvPr/>
            </p:nvSpPr>
            <p:spPr>
              <a:xfrm>
                <a:off x="2514755" y="2769022"/>
                <a:ext cx="214323" cy="220787"/>
              </a:xfrm>
              <a:prstGeom prst="ellipse">
                <a:avLst/>
              </a:prstGeom>
              <a:solidFill>
                <a:srgbClr val="7030A0"/>
              </a:solidFill>
              <a:ln w="3175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45" name="Groupe 102"/>
            <p:cNvGrpSpPr/>
            <p:nvPr/>
          </p:nvGrpSpPr>
          <p:grpSpPr>
            <a:xfrm>
              <a:off x="3392336" y="3253059"/>
              <a:ext cx="432512" cy="417653"/>
              <a:chOff x="2465215" y="2708920"/>
              <a:chExt cx="282416" cy="288032"/>
            </a:xfrm>
          </p:grpSpPr>
          <p:sp>
            <p:nvSpPr>
              <p:cNvPr id="458" name="Ellipse 103"/>
              <p:cNvSpPr/>
              <p:nvPr/>
            </p:nvSpPr>
            <p:spPr>
              <a:xfrm>
                <a:off x="2465215" y="2708920"/>
                <a:ext cx="282416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/>
                  </a:gs>
                  <a:gs pos="56000">
                    <a:srgbClr val="4F81BD">
                      <a:tint val="44500"/>
                      <a:satMod val="160000"/>
                      <a:lumMod val="97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1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9" name="Ellipse 104"/>
              <p:cNvSpPr/>
              <p:nvPr/>
            </p:nvSpPr>
            <p:spPr>
              <a:xfrm>
                <a:off x="2514755" y="2769022"/>
                <a:ext cx="214323" cy="220787"/>
              </a:xfrm>
              <a:prstGeom prst="ellipse">
                <a:avLst/>
              </a:prstGeom>
              <a:solidFill>
                <a:srgbClr val="7030A0"/>
              </a:solidFill>
              <a:ln w="3175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46" name="Groupe 105"/>
            <p:cNvGrpSpPr/>
            <p:nvPr/>
          </p:nvGrpSpPr>
          <p:grpSpPr>
            <a:xfrm>
              <a:off x="3544736" y="3405459"/>
              <a:ext cx="432512" cy="417653"/>
              <a:chOff x="2465215" y="2708920"/>
              <a:chExt cx="282416" cy="288032"/>
            </a:xfrm>
          </p:grpSpPr>
          <p:sp>
            <p:nvSpPr>
              <p:cNvPr id="456" name="Ellipse 106"/>
              <p:cNvSpPr/>
              <p:nvPr/>
            </p:nvSpPr>
            <p:spPr>
              <a:xfrm>
                <a:off x="2465215" y="2708920"/>
                <a:ext cx="282416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/>
                  </a:gs>
                  <a:gs pos="56000">
                    <a:srgbClr val="4F81BD">
                      <a:tint val="44500"/>
                      <a:satMod val="160000"/>
                      <a:lumMod val="97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1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7" name="Ellipse 107"/>
              <p:cNvSpPr/>
              <p:nvPr/>
            </p:nvSpPr>
            <p:spPr>
              <a:xfrm>
                <a:off x="2514755" y="2769022"/>
                <a:ext cx="214323" cy="220787"/>
              </a:xfrm>
              <a:prstGeom prst="ellipse">
                <a:avLst/>
              </a:prstGeom>
              <a:solidFill>
                <a:srgbClr val="7030A0"/>
              </a:solidFill>
              <a:ln w="3175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47" name="Groupe 108"/>
            <p:cNvGrpSpPr/>
            <p:nvPr/>
          </p:nvGrpSpPr>
          <p:grpSpPr>
            <a:xfrm>
              <a:off x="3389714" y="3182151"/>
              <a:ext cx="432512" cy="417653"/>
              <a:chOff x="2465215" y="2708920"/>
              <a:chExt cx="282416" cy="288032"/>
            </a:xfrm>
          </p:grpSpPr>
          <p:sp>
            <p:nvSpPr>
              <p:cNvPr id="454" name="Ellipse 109"/>
              <p:cNvSpPr/>
              <p:nvPr/>
            </p:nvSpPr>
            <p:spPr>
              <a:xfrm>
                <a:off x="2465215" y="2708920"/>
                <a:ext cx="282416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/>
                  </a:gs>
                  <a:gs pos="56000">
                    <a:srgbClr val="4F81BD">
                      <a:tint val="44500"/>
                      <a:satMod val="160000"/>
                      <a:lumMod val="97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1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5" name="Ellipse 110"/>
              <p:cNvSpPr/>
              <p:nvPr/>
            </p:nvSpPr>
            <p:spPr>
              <a:xfrm>
                <a:off x="2514755" y="2769022"/>
                <a:ext cx="214323" cy="220787"/>
              </a:xfrm>
              <a:prstGeom prst="ellipse">
                <a:avLst/>
              </a:prstGeom>
              <a:solidFill>
                <a:srgbClr val="7030A0"/>
              </a:solidFill>
              <a:ln w="3175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48" name="Groupe 111"/>
            <p:cNvGrpSpPr/>
            <p:nvPr/>
          </p:nvGrpSpPr>
          <p:grpSpPr>
            <a:xfrm>
              <a:off x="3427326" y="3321879"/>
              <a:ext cx="432512" cy="417653"/>
              <a:chOff x="2465215" y="2708920"/>
              <a:chExt cx="282416" cy="288032"/>
            </a:xfrm>
          </p:grpSpPr>
          <p:sp>
            <p:nvSpPr>
              <p:cNvPr id="452" name="Ellipse 112"/>
              <p:cNvSpPr/>
              <p:nvPr/>
            </p:nvSpPr>
            <p:spPr>
              <a:xfrm>
                <a:off x="2465215" y="2708920"/>
                <a:ext cx="282416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/>
                  </a:gs>
                  <a:gs pos="56000">
                    <a:srgbClr val="4F81BD">
                      <a:tint val="44500"/>
                      <a:satMod val="160000"/>
                      <a:lumMod val="97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1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3" name="Ellipse 113"/>
              <p:cNvSpPr/>
              <p:nvPr/>
            </p:nvSpPr>
            <p:spPr>
              <a:xfrm>
                <a:off x="2514755" y="2769022"/>
                <a:ext cx="214323" cy="220787"/>
              </a:xfrm>
              <a:prstGeom prst="ellipse">
                <a:avLst/>
              </a:prstGeom>
              <a:solidFill>
                <a:srgbClr val="7030A0"/>
              </a:solidFill>
              <a:ln w="3175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49" name="Groupe 114"/>
            <p:cNvGrpSpPr/>
            <p:nvPr/>
          </p:nvGrpSpPr>
          <p:grpSpPr>
            <a:xfrm>
              <a:off x="3212238" y="3273190"/>
              <a:ext cx="432512" cy="417653"/>
              <a:chOff x="2465215" y="2708920"/>
              <a:chExt cx="282416" cy="288032"/>
            </a:xfrm>
          </p:grpSpPr>
          <p:sp>
            <p:nvSpPr>
              <p:cNvPr id="450" name="Ellipse 115"/>
              <p:cNvSpPr/>
              <p:nvPr/>
            </p:nvSpPr>
            <p:spPr>
              <a:xfrm>
                <a:off x="2465215" y="2708920"/>
                <a:ext cx="282416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/>
                  </a:gs>
                  <a:gs pos="56000">
                    <a:srgbClr val="4F81BD">
                      <a:tint val="44500"/>
                      <a:satMod val="160000"/>
                      <a:lumMod val="97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1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1" name="Ellipse 116"/>
              <p:cNvSpPr/>
              <p:nvPr/>
            </p:nvSpPr>
            <p:spPr>
              <a:xfrm>
                <a:off x="2514755" y="2769022"/>
                <a:ext cx="214323" cy="220787"/>
              </a:xfrm>
              <a:prstGeom prst="ellipse">
                <a:avLst/>
              </a:prstGeom>
              <a:solidFill>
                <a:srgbClr val="7030A0"/>
              </a:solidFill>
              <a:ln w="3175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defTabSz="9142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1700" kern="0" dirty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62" name="Rectangle 461"/>
          <p:cNvSpPr/>
          <p:nvPr/>
        </p:nvSpPr>
        <p:spPr>
          <a:xfrm>
            <a:off x="6804248" y="2060851"/>
            <a:ext cx="2206015" cy="323143"/>
          </a:xfrm>
          <a:prstGeom prst="rect">
            <a:avLst/>
          </a:prstGeom>
        </p:spPr>
        <p:txBody>
          <a:bodyPr wrap="none" lIns="91421" tIns="45709" rIns="91421" bIns="45709">
            <a:spAutoFit/>
          </a:bodyPr>
          <a:lstStyle/>
          <a:p>
            <a:r>
              <a:rPr lang="en-CA" sz="1500" b="1" dirty="0" err="1" smtClean="0">
                <a:latin typeface="+mn-lt"/>
              </a:rPr>
              <a:t>EBNA1</a:t>
            </a:r>
            <a:r>
              <a:rPr lang="en-CA" sz="1500" b="1" dirty="0" smtClean="0">
                <a:latin typeface="+mn-lt"/>
              </a:rPr>
              <a:t>-specific  T cell line</a:t>
            </a:r>
            <a:endParaRPr lang="en-CA" sz="1500" b="1" dirty="0">
              <a:latin typeface="+mn-lt"/>
            </a:endParaRPr>
          </a:p>
        </p:txBody>
      </p:sp>
      <p:cxnSp>
        <p:nvCxnSpPr>
          <p:cNvPr id="466" name="Straight Arrow Connector 465"/>
          <p:cNvCxnSpPr/>
          <p:nvPr/>
        </p:nvCxnSpPr>
        <p:spPr>
          <a:xfrm>
            <a:off x="6516214" y="2852935"/>
            <a:ext cx="9361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1547673" y="2833775"/>
            <a:ext cx="504057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>
            <a:off x="1115625" y="283377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Title 37"/>
          <p:cNvSpPr txBox="1">
            <a:spLocks/>
          </p:cNvSpPr>
          <p:nvPr/>
        </p:nvSpPr>
        <p:spPr>
          <a:xfrm>
            <a:off x="575567" y="144019"/>
            <a:ext cx="7992889" cy="548680"/>
          </a:xfrm>
          <a:prstGeom prst="rect">
            <a:avLst/>
          </a:prstGeom>
        </p:spPr>
        <p:txBody>
          <a:bodyPr lIns="91421" tIns="45709" rIns="91421" bIns="45709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b="1" noProof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linical</a:t>
            </a:r>
            <a:r>
              <a:rPr lang="en-US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-like”  protocol for the generation of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EBNA1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-specific </a:t>
            </a:r>
            <a:r>
              <a:rPr lang="en-US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T-cell line (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Epstein-Barr virus antigen)</a:t>
            </a:r>
          </a:p>
          <a:p>
            <a:pPr algn="ctr" fontAlgn="auto">
              <a:spcAft>
                <a:spcPts val="0"/>
              </a:spcAft>
              <a:defRPr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9" name="TextBox 60"/>
          <p:cNvSpPr txBox="1">
            <a:spLocks noChangeArrowheads="1"/>
          </p:cNvSpPr>
          <p:nvPr/>
        </p:nvSpPr>
        <p:spPr bwMode="auto">
          <a:xfrm>
            <a:off x="6444219" y="2905006"/>
            <a:ext cx="1080121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sz="1500" b="1" dirty="0" smtClean="0">
                <a:latin typeface="Calibri" pitchFamily="34" charset="0"/>
              </a:rPr>
              <a:t>21-28  days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492" name="Lightning Bolt 491"/>
          <p:cNvSpPr/>
          <p:nvPr/>
        </p:nvSpPr>
        <p:spPr>
          <a:xfrm flipH="1">
            <a:off x="3419875" y="3861049"/>
            <a:ext cx="360041" cy="504057"/>
          </a:xfrm>
          <a:prstGeom prst="lightningBol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93" name="TextBox 60"/>
          <p:cNvSpPr txBox="1">
            <a:spLocks noChangeArrowheads="1"/>
          </p:cNvSpPr>
          <p:nvPr/>
        </p:nvSpPr>
        <p:spPr bwMode="auto">
          <a:xfrm>
            <a:off x="2483768" y="3769297"/>
            <a:ext cx="1152137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sz="1500" b="1" dirty="0" smtClean="0">
                <a:latin typeface="Calibri" pitchFamily="34" charset="0"/>
              </a:rPr>
              <a:t>Irradiation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425" name="Slide Number Placeholder 4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2" grpId="0"/>
      <p:bldP spid="4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-600" y="1115454"/>
            <a:ext cx="351340" cy="369310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9" y="1124747"/>
            <a:ext cx="351340" cy="369310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7794" y="1763526"/>
            <a:ext cx="351340" cy="369310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3929" y="4211798"/>
            <a:ext cx="351340" cy="369310"/>
          </a:xfrm>
          <a:prstGeom prst="rect">
            <a:avLst/>
          </a:prstGeom>
          <a:noFill/>
        </p:spPr>
        <p:txBody>
          <a:bodyPr wrap="none" lIns="91421" tIns="45709" rIns="91421" bIns="45709" rtlCol="0">
            <a:spAutoFit/>
          </a:bodyPr>
          <a:lstStyle/>
          <a:p>
            <a:r>
              <a:rPr lang="fr-FR" b="1" dirty="0" smtClean="0"/>
              <a:t>D</a:t>
            </a:r>
            <a:endParaRPr lang="fr-FR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387353" y="3140969"/>
            <a:ext cx="2981324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37"/>
          <p:cNvSpPr txBox="1">
            <a:spLocks/>
          </p:cNvSpPr>
          <p:nvPr/>
        </p:nvSpPr>
        <p:spPr bwMode="auto">
          <a:xfrm>
            <a:off x="611192" y="144466"/>
            <a:ext cx="7921626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/>
          <a:lstStyle/>
          <a:p>
            <a:pPr algn="ctr"/>
            <a:r>
              <a:rPr lang="en-CA" b="1" dirty="0">
                <a:latin typeface="Verdana" pitchFamily="34" charset="0"/>
              </a:rPr>
              <a:t>Effect of </a:t>
            </a:r>
            <a:r>
              <a:rPr lang="en-CA" b="1" dirty="0" err="1">
                <a:latin typeface="Verdana" pitchFamily="34" charset="0"/>
              </a:rPr>
              <a:t>TGF</a:t>
            </a:r>
            <a:r>
              <a:rPr lang="en-CA" b="1" dirty="0">
                <a:latin typeface="Verdana" pitchFamily="34" charset="0"/>
              </a:rPr>
              <a:t>-</a:t>
            </a:r>
            <a:r>
              <a:rPr lang="el-GR" b="1" dirty="0">
                <a:latin typeface="Verdana" pitchFamily="34" charset="0"/>
              </a:rPr>
              <a:t>β</a:t>
            </a:r>
            <a:r>
              <a:rPr lang="en-CA" b="1" dirty="0">
                <a:latin typeface="Verdana" pitchFamily="34" charset="0"/>
              </a:rPr>
              <a:t> </a:t>
            </a:r>
            <a:r>
              <a:rPr lang="en-CA" b="1" dirty="0" smtClean="0">
                <a:latin typeface="Verdana" pitchFamily="34" charset="0"/>
              </a:rPr>
              <a:t>on </a:t>
            </a:r>
            <a:r>
              <a:rPr lang="en-CA" b="1" dirty="0" err="1" smtClean="0">
                <a:latin typeface="Verdana" pitchFamily="34" charset="0"/>
              </a:rPr>
              <a:t>EBNA1</a:t>
            </a:r>
            <a:r>
              <a:rPr lang="en-CA" b="1" dirty="0" smtClean="0">
                <a:latin typeface="Verdana" pitchFamily="34" charset="0"/>
              </a:rPr>
              <a:t> T-cell line differentiation, function and expansion (</a:t>
            </a:r>
            <a:r>
              <a:rPr lang="en-CA" b="1" dirty="0" err="1" smtClean="0">
                <a:latin typeface="Verdana" pitchFamily="34" charset="0"/>
              </a:rPr>
              <a:t>EBV</a:t>
            </a:r>
            <a:r>
              <a:rPr lang="en-CA" b="1" dirty="0" smtClean="0">
                <a:latin typeface="Verdana" pitchFamily="34" charset="0"/>
              </a:rPr>
              <a:t> antigen)</a:t>
            </a:r>
            <a:endParaRPr lang="fr-FR" b="1" dirty="0">
              <a:latin typeface="Verdan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2822" y="5949281"/>
            <a:ext cx="7678366" cy="7649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/>
            <a:r>
              <a:rPr lang="en-CA" dirty="0" err="1" smtClean="0">
                <a:solidFill>
                  <a:srgbClr val="000000"/>
                </a:solidFill>
              </a:rPr>
              <a:t>TGF</a:t>
            </a:r>
            <a:r>
              <a:rPr lang="en-CA" dirty="0" smtClean="0">
                <a:solidFill>
                  <a:srgbClr val="000000"/>
                </a:solidFill>
              </a:rPr>
              <a:t>-</a:t>
            </a:r>
            <a:r>
              <a:rPr lang="el-GR" dirty="0">
                <a:solidFill>
                  <a:srgbClr val="000000"/>
                </a:solidFill>
              </a:rPr>
              <a:t>β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smtClean="0">
                <a:solidFill>
                  <a:srgbClr val="000000"/>
                </a:solidFill>
              </a:rPr>
              <a:t>favors </a:t>
            </a:r>
            <a:r>
              <a:rPr lang="en-CA" dirty="0">
                <a:solidFill>
                  <a:srgbClr val="000000"/>
                </a:solidFill>
              </a:rPr>
              <a:t>memory differentiation of </a:t>
            </a:r>
            <a:r>
              <a:rPr lang="en-CA" dirty="0" err="1" smtClean="0">
                <a:solidFill>
                  <a:srgbClr val="000000"/>
                </a:solidFill>
              </a:rPr>
              <a:t>CD4</a:t>
            </a:r>
            <a:r>
              <a:rPr lang="en-CA" baseline="30000" dirty="0" smtClean="0">
                <a:solidFill>
                  <a:srgbClr val="000000"/>
                </a:solidFill>
              </a:rPr>
              <a:t>+</a:t>
            </a:r>
            <a:r>
              <a:rPr lang="en-CA" dirty="0" smtClean="0">
                <a:solidFill>
                  <a:srgbClr val="000000"/>
                </a:solidFill>
              </a:rPr>
              <a:t> </a:t>
            </a:r>
            <a:r>
              <a:rPr lang="en-CA" dirty="0" err="1" smtClean="0">
                <a:solidFill>
                  <a:srgbClr val="000000"/>
                </a:solidFill>
              </a:rPr>
              <a:t>EBNA1</a:t>
            </a:r>
            <a:r>
              <a:rPr lang="en-CA" dirty="0" smtClean="0">
                <a:solidFill>
                  <a:srgbClr val="000000"/>
                </a:solidFill>
              </a:rPr>
              <a:t>-T-cell line without affecting their expansion or capacity to release </a:t>
            </a:r>
            <a:r>
              <a:rPr lang="en-CA" dirty="0" err="1" smtClean="0">
                <a:solidFill>
                  <a:srgbClr val="000000"/>
                </a:solidFill>
              </a:rPr>
              <a:t>IFN</a:t>
            </a:r>
            <a:r>
              <a:rPr lang="en-CA" dirty="0" smtClean="0">
                <a:solidFill>
                  <a:srgbClr val="000000"/>
                </a:solidFill>
              </a:rPr>
              <a:t>-</a:t>
            </a:r>
            <a:r>
              <a:rPr lang="el-GR" dirty="0" smtClean="0">
                <a:solidFill>
                  <a:srgbClr val="000000"/>
                </a:solidFill>
              </a:rPr>
              <a:t>γ</a:t>
            </a:r>
            <a:r>
              <a:rPr lang="en-CA" dirty="0" smtClean="0">
                <a:solidFill>
                  <a:srgbClr val="000000"/>
                </a:solidFill>
              </a:rPr>
              <a:t> upon antigen recognition.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74" y="1897093"/>
            <a:ext cx="1872214" cy="323143"/>
          </a:xfrm>
          <a:prstGeom prst="rect">
            <a:avLst/>
          </a:prstGeom>
        </p:spPr>
        <p:txBody>
          <a:bodyPr wrap="square" lIns="91421" tIns="45709" rIns="91421" bIns="45709" anchor="t">
            <a:spAutoFit/>
          </a:bodyPr>
          <a:lstStyle/>
          <a:p>
            <a:pPr algn="ctr"/>
            <a:r>
              <a:rPr lang="fr-FR" sz="1500" b="1" u="sng" dirty="0" smtClean="0">
                <a:latin typeface="+mn-lt"/>
              </a:rPr>
              <a:t> </a:t>
            </a:r>
            <a:r>
              <a:rPr lang="fr-FR" sz="1500" b="1" u="sng" dirty="0" err="1" smtClean="0">
                <a:latin typeface="+mn-lt"/>
              </a:rPr>
              <a:t>IFN</a:t>
            </a:r>
            <a:r>
              <a:rPr lang="fr-FR" sz="1500" b="1" u="sng" dirty="0" smtClean="0">
                <a:latin typeface="+mn-lt"/>
              </a:rPr>
              <a:t>-</a:t>
            </a:r>
            <a:r>
              <a:rPr lang="el-GR" sz="1500" b="1" u="sng" dirty="0" smtClean="0">
                <a:latin typeface="+mn-lt"/>
              </a:rPr>
              <a:t>γ </a:t>
            </a:r>
            <a:r>
              <a:rPr lang="fr-FR" sz="1500" b="1" u="sng" dirty="0" err="1" smtClean="0">
                <a:latin typeface="+mn-lt"/>
              </a:rPr>
              <a:t>ELISPOT</a:t>
            </a:r>
            <a:r>
              <a:rPr lang="fr-FR" sz="1500" b="1" u="sng" dirty="0" smtClean="0">
                <a:latin typeface="+mn-lt"/>
              </a:rPr>
              <a:t> </a:t>
            </a:r>
            <a:r>
              <a:rPr lang="fr-FR" sz="1500" b="1" u="sng" dirty="0" err="1" smtClean="0">
                <a:latin typeface="+mn-lt"/>
              </a:rPr>
              <a:t>assay</a:t>
            </a:r>
            <a:r>
              <a:rPr lang="fr-FR" sz="1500" b="1" u="sng" dirty="0" smtClean="0">
                <a:latin typeface="+mn-lt"/>
              </a:rPr>
              <a:t> </a:t>
            </a:r>
            <a:endParaRPr lang="fr-FR" sz="1500" b="1" u="sng" dirty="0">
              <a:latin typeface="+mn-lt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7056783" y="4725144"/>
            <a:ext cx="1979713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300" dirty="0" smtClean="0">
                <a:latin typeface="+mn-lt"/>
              </a:rPr>
              <a:t>N=5; </a:t>
            </a:r>
            <a:r>
              <a:rPr lang="fr-FR" sz="1300" dirty="0">
                <a:latin typeface="+mn-lt"/>
              </a:rPr>
              <a:t>*P˂</a:t>
            </a:r>
            <a:r>
              <a:rPr lang="fr-FR" sz="1300" dirty="0" smtClean="0">
                <a:latin typeface="+mn-lt"/>
              </a:rPr>
              <a:t>0.05; **P˂0.01; ***P˂0.001 by  one </a:t>
            </a:r>
            <a:r>
              <a:rPr lang="fr-FR" sz="1300" dirty="0" err="1" smtClean="0">
                <a:latin typeface="+mn-lt"/>
              </a:rPr>
              <a:t>tailed</a:t>
            </a:r>
            <a:r>
              <a:rPr lang="fr-FR" sz="1300" dirty="0" smtClean="0">
                <a:latin typeface="+mn-lt"/>
              </a:rPr>
              <a:t> </a:t>
            </a:r>
            <a:r>
              <a:rPr lang="fr-FR" sz="1300" dirty="0" err="1" smtClean="0">
                <a:latin typeface="+mn-lt"/>
              </a:rPr>
              <a:t>paired</a:t>
            </a:r>
            <a:r>
              <a:rPr lang="fr-FR" sz="1300" dirty="0" smtClean="0">
                <a:latin typeface="+mn-lt"/>
              </a:rPr>
              <a:t> T test.</a:t>
            </a:r>
            <a:endParaRPr lang="fr-FR" sz="13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7272" y="2257708"/>
            <a:ext cx="78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+mn-lt"/>
                <a:cs typeface="Arial" pitchFamily="34" charset="0"/>
              </a:rPr>
              <a:t>No </a:t>
            </a:r>
          </a:p>
          <a:p>
            <a:pPr algn="ctr"/>
            <a:r>
              <a:rPr lang="fr-FR" sz="1400" b="1" dirty="0" smtClean="0">
                <a:latin typeface="+mn-lt"/>
                <a:cs typeface="Arial" pitchFamily="34" charset="0"/>
              </a:rPr>
              <a:t>peptide</a:t>
            </a:r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7352" y="2257708"/>
            <a:ext cx="8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+mn-lt"/>
                <a:cs typeface="Arial" pitchFamily="34" charset="0"/>
              </a:rPr>
              <a:t>EBNA1</a:t>
            </a:r>
            <a:endParaRPr lang="fr-FR" sz="1400" b="1" dirty="0" smtClean="0">
              <a:latin typeface="+mn-lt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+mn-lt"/>
                <a:cs typeface="Arial" pitchFamily="34" charset="0"/>
              </a:rPr>
              <a:t>library</a:t>
            </a:r>
            <a:endParaRPr lang="en-US" sz="1400" b="1" dirty="0"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809185" y="294091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n-lt"/>
                <a:cs typeface="Arial" pitchFamily="34" charset="0"/>
              </a:rPr>
              <a:t>ø</a:t>
            </a:r>
            <a:endParaRPr lang="fr-FR" sz="2000" b="1" dirty="0" smtClean="0">
              <a:latin typeface="+mn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783343" y="370715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+mn-lt"/>
                <a:cs typeface="Arial" pitchFamily="34" charset="0"/>
              </a:rPr>
              <a:t>TGF</a:t>
            </a:r>
            <a:r>
              <a:rPr lang="fr-FR" sz="1400" b="1" dirty="0" smtClean="0">
                <a:latin typeface="+mn-lt"/>
                <a:cs typeface="Arial" pitchFamily="34" charset="0"/>
              </a:rPr>
              <a:t>-</a:t>
            </a:r>
            <a:r>
              <a:rPr lang="el-GR" sz="1400" b="1" dirty="0" smtClean="0">
                <a:latin typeface="+mn-lt"/>
                <a:ea typeface="Verdana"/>
                <a:cs typeface="Arial" pitchFamily="34" charset="0"/>
              </a:rPr>
              <a:t>β</a:t>
            </a:r>
            <a:endParaRPr lang="fr-FR" sz="1400" b="1" dirty="0" smtClean="0">
              <a:latin typeface="+mn-lt"/>
              <a:cs typeface="Arial" pitchFamily="34" charset="0"/>
            </a:endParaRPr>
          </a:p>
        </p:txBody>
      </p:sp>
      <p:pic>
        <p:nvPicPr>
          <p:cNvPr id="28" name="Picture 2" descr="C:\Users\AMINA\Desktop\Articles PhD\Experiments\Culture de LT humains\Résultats\ELISPOT\300ppi\E6-EBNA1 300ppi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9360" y="2780928"/>
            <a:ext cx="708998" cy="708998"/>
          </a:xfrm>
          <a:prstGeom prst="rect">
            <a:avLst/>
          </a:prstGeom>
          <a:noFill/>
        </p:spPr>
      </p:pic>
      <p:pic>
        <p:nvPicPr>
          <p:cNvPr id="29" name="Picture 3" descr="C:\Users\AMINA\Desktop\Articles PhD\Experiments\Culture de LT humains\Résultats\ELISPOT\300ppi\D5-NO PEP 300ppi 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9329" y="3501008"/>
            <a:ext cx="708998" cy="708998"/>
          </a:xfrm>
          <a:prstGeom prst="rect">
            <a:avLst/>
          </a:prstGeom>
          <a:noFill/>
        </p:spPr>
      </p:pic>
      <p:pic>
        <p:nvPicPr>
          <p:cNvPr id="30" name="Picture 4" descr="C:\Users\AMINA\Desktop\Articles PhD\Experiments\Culture de LT humains\Résultats\ELISPOT\300ppi\D6-EBNA1-TGF 300ppi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9360" y="3501056"/>
            <a:ext cx="708998" cy="708998"/>
          </a:xfrm>
          <a:prstGeom prst="rect">
            <a:avLst/>
          </a:prstGeom>
          <a:noFill/>
        </p:spPr>
      </p:pic>
      <p:pic>
        <p:nvPicPr>
          <p:cNvPr id="31" name="Picture 5" descr="C:\Users\AMINA\Desktop\Articles PhD\Experiments\Culture de LT humains\Résultats\ELISPOT\300ppi\E5-NO PEP 300ppi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9329" y="2780928"/>
            <a:ext cx="708998" cy="70899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6" y="1556792"/>
            <a:ext cx="4382795" cy="167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2852936"/>
            <a:ext cx="3691442" cy="162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984" y="4077072"/>
            <a:ext cx="3551904" cy="16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6437" y="1398290"/>
            <a:ext cx="989459" cy="4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563888" y="1772816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1556792"/>
            <a:ext cx="2664296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2636912"/>
            <a:ext cx="2664296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4051523"/>
            <a:ext cx="2880320" cy="17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4" grpId="0"/>
      <p:bldP spid="20" grpId="0" animBg="1"/>
      <p:bldP spid="23" grpId="0"/>
      <p:bldP spid="21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8008">
            <a:off x="7623082" y="1098240"/>
            <a:ext cx="352786" cy="9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83573" y="476676"/>
            <a:ext cx="7468923" cy="61206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1019847" y="1268761"/>
            <a:ext cx="6659792" cy="50078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2751896" y="116633"/>
            <a:ext cx="4571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2850190" y="116633"/>
            <a:ext cx="4571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2967918" y="332657"/>
            <a:ext cx="4571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066216" y="332657"/>
            <a:ext cx="4571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2535873" y="404664"/>
            <a:ext cx="4571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2634171" y="404664"/>
            <a:ext cx="4571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3183943" y="404663"/>
            <a:ext cx="4571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282238" y="404663"/>
            <a:ext cx="4571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3039924" y="35333"/>
            <a:ext cx="1224137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TCR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fr-F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CD3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535877" y="4157463"/>
            <a:ext cx="10081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823901" y="3941440"/>
            <a:ext cx="0" cy="216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823902" y="394143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327966" y="3573013"/>
            <a:ext cx="792089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dirty="0" err="1" smtClean="0"/>
              <a:t>ID3</a:t>
            </a:r>
            <a:endParaRPr lang="fr-FR" dirty="0"/>
          </a:p>
        </p:txBody>
      </p:sp>
      <p:sp>
        <p:nvSpPr>
          <p:cNvPr id="117" name="Oval 116"/>
          <p:cNvSpPr/>
          <p:nvPr/>
        </p:nvSpPr>
        <p:spPr>
          <a:xfrm>
            <a:off x="4768120" y="2924941"/>
            <a:ext cx="1244040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1700" dirty="0" err="1" smtClean="0"/>
              <a:t>BLIMP1</a:t>
            </a:r>
            <a:endParaRPr lang="fr-FR" sz="1700" dirty="0"/>
          </a:p>
        </p:txBody>
      </p:sp>
      <p:cxnSp>
        <p:nvCxnSpPr>
          <p:cNvPr id="119" name="Straight Connector 118"/>
          <p:cNvCxnSpPr>
            <a:stCxn id="117" idx="2"/>
          </p:cNvCxnSpPr>
          <p:nvPr/>
        </p:nvCxnSpPr>
        <p:spPr>
          <a:xfrm flipH="1">
            <a:off x="4120048" y="3212973"/>
            <a:ext cx="648072" cy="3600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976036" y="3428997"/>
            <a:ext cx="216025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413840" y="374183"/>
            <a:ext cx="506413" cy="390525"/>
            <a:chOff x="908" y="1525"/>
            <a:chExt cx="335" cy="258"/>
          </a:xfrm>
        </p:grpSpPr>
        <p:sp>
          <p:nvSpPr>
            <p:cNvPr id="200" name="Freeform 59"/>
            <p:cNvSpPr>
              <a:spLocks/>
            </p:cNvSpPr>
            <p:nvPr/>
          </p:nvSpPr>
          <p:spPr bwMode="auto">
            <a:xfrm>
              <a:off x="908" y="1525"/>
              <a:ext cx="335" cy="258"/>
            </a:xfrm>
            <a:custGeom>
              <a:avLst/>
              <a:gdLst>
                <a:gd name="T0" fmla="*/ 700 w 134"/>
                <a:gd name="T1" fmla="*/ 0 h 97"/>
                <a:gd name="T2" fmla="*/ 638 w 134"/>
                <a:gd name="T3" fmla="*/ 0 h 97"/>
                <a:gd name="T4" fmla="*/ 645 w 134"/>
                <a:gd name="T5" fmla="*/ 21 h 97"/>
                <a:gd name="T6" fmla="*/ 420 w 134"/>
                <a:gd name="T7" fmla="*/ 277 h 97"/>
                <a:gd name="T8" fmla="*/ 200 w 134"/>
                <a:gd name="T9" fmla="*/ 21 h 97"/>
                <a:gd name="T10" fmla="*/ 200 w 134"/>
                <a:gd name="T11" fmla="*/ 0 h 97"/>
                <a:gd name="T12" fmla="*/ 138 w 134"/>
                <a:gd name="T13" fmla="*/ 0 h 97"/>
                <a:gd name="T14" fmla="*/ 0 w 134"/>
                <a:gd name="T15" fmla="*/ 157 h 97"/>
                <a:gd name="T16" fmla="*/ 0 w 134"/>
                <a:gd name="T17" fmla="*/ 324 h 97"/>
                <a:gd name="T18" fmla="*/ 138 w 134"/>
                <a:gd name="T19" fmla="*/ 481 h 97"/>
                <a:gd name="T20" fmla="*/ 338 w 134"/>
                <a:gd name="T21" fmla="*/ 481 h 97"/>
                <a:gd name="T22" fmla="*/ 338 w 134"/>
                <a:gd name="T23" fmla="*/ 481 h 97"/>
                <a:gd name="T24" fmla="*/ 338 w 134"/>
                <a:gd name="T25" fmla="*/ 593 h 97"/>
                <a:gd name="T26" fmla="*/ 420 w 134"/>
                <a:gd name="T27" fmla="*/ 686 h 97"/>
                <a:gd name="T28" fmla="*/ 500 w 134"/>
                <a:gd name="T29" fmla="*/ 593 h 97"/>
                <a:gd name="T30" fmla="*/ 500 w 134"/>
                <a:gd name="T31" fmla="*/ 481 h 97"/>
                <a:gd name="T32" fmla="*/ 500 w 134"/>
                <a:gd name="T33" fmla="*/ 481 h 97"/>
                <a:gd name="T34" fmla="*/ 700 w 134"/>
                <a:gd name="T35" fmla="*/ 481 h 97"/>
                <a:gd name="T36" fmla="*/ 838 w 134"/>
                <a:gd name="T37" fmla="*/ 324 h 97"/>
                <a:gd name="T38" fmla="*/ 838 w 134"/>
                <a:gd name="T39" fmla="*/ 157 h 97"/>
                <a:gd name="T40" fmla="*/ 700 w 13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97">
                  <a:moveTo>
                    <a:pt x="11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"/>
                    <a:pt x="103" y="2"/>
                    <a:pt x="103" y="3"/>
                  </a:cubicBezTo>
                  <a:cubicBezTo>
                    <a:pt x="103" y="23"/>
                    <a:pt x="87" y="39"/>
                    <a:pt x="67" y="39"/>
                  </a:cubicBezTo>
                  <a:cubicBezTo>
                    <a:pt x="47" y="39"/>
                    <a:pt x="32" y="23"/>
                    <a:pt x="32" y="3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10" y="68"/>
                    <a:pt x="2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91"/>
                    <a:pt x="60" y="97"/>
                    <a:pt x="67" y="97"/>
                  </a:cubicBezTo>
                  <a:cubicBezTo>
                    <a:pt x="74" y="97"/>
                    <a:pt x="80" y="91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24" y="68"/>
                    <a:pt x="134" y="58"/>
                    <a:pt x="134" y="46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lose/>
                </a:path>
              </a:pathLst>
            </a:custGeom>
            <a:solidFill>
              <a:srgbClr val="A35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60"/>
            <p:cNvSpPr>
              <a:spLocks/>
            </p:cNvSpPr>
            <p:nvPr/>
          </p:nvSpPr>
          <p:spPr bwMode="auto">
            <a:xfrm>
              <a:off x="1083" y="1544"/>
              <a:ext cx="90" cy="95"/>
            </a:xfrm>
            <a:custGeom>
              <a:avLst/>
              <a:gdLst>
                <a:gd name="T0" fmla="*/ 0 w 36"/>
                <a:gd name="T1" fmla="*/ 243 h 36"/>
                <a:gd name="T2" fmla="*/ 225 w 36"/>
                <a:gd name="T3" fmla="*/ 0 h 36"/>
                <a:gd name="T4" fmla="*/ 0 w 36"/>
                <a:gd name="T5" fmla="*/ 243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6">
                  <a:moveTo>
                    <a:pt x="0" y="35"/>
                  </a:moveTo>
                  <a:cubicBezTo>
                    <a:pt x="20" y="35"/>
                    <a:pt x="36" y="19"/>
                    <a:pt x="36" y="0"/>
                  </a:cubicBezTo>
                  <a:cubicBezTo>
                    <a:pt x="35" y="21"/>
                    <a:pt x="29" y="3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61"/>
            <p:cNvSpPr>
              <a:spLocks noEditPoints="1"/>
            </p:cNvSpPr>
            <p:nvPr/>
          </p:nvSpPr>
          <p:spPr bwMode="auto">
            <a:xfrm>
              <a:off x="968" y="1525"/>
              <a:ext cx="275" cy="258"/>
            </a:xfrm>
            <a:custGeom>
              <a:avLst/>
              <a:gdLst>
                <a:gd name="T0" fmla="*/ 100 w 110"/>
                <a:gd name="T1" fmla="*/ 184 h 97"/>
                <a:gd name="T2" fmla="*/ 50 w 110"/>
                <a:gd name="T3" fmla="*/ 21 h 97"/>
                <a:gd name="T4" fmla="*/ 50 w 110"/>
                <a:gd name="T5" fmla="*/ 0 h 97"/>
                <a:gd name="T6" fmla="*/ 0 w 110"/>
                <a:gd name="T7" fmla="*/ 0 h 97"/>
                <a:gd name="T8" fmla="*/ 100 w 110"/>
                <a:gd name="T9" fmla="*/ 184 h 97"/>
                <a:gd name="T10" fmla="*/ 620 w 110"/>
                <a:gd name="T11" fmla="*/ 21 h 97"/>
                <a:gd name="T12" fmla="*/ 645 w 110"/>
                <a:gd name="T13" fmla="*/ 106 h 97"/>
                <a:gd name="T14" fmla="*/ 645 w 110"/>
                <a:gd name="T15" fmla="*/ 277 h 97"/>
                <a:gd name="T16" fmla="*/ 508 w 110"/>
                <a:gd name="T17" fmla="*/ 431 h 97"/>
                <a:gd name="T18" fmla="*/ 300 w 110"/>
                <a:gd name="T19" fmla="*/ 431 h 97"/>
                <a:gd name="T20" fmla="*/ 300 w 110"/>
                <a:gd name="T21" fmla="*/ 439 h 97"/>
                <a:gd name="T22" fmla="*/ 300 w 110"/>
                <a:gd name="T23" fmla="*/ 545 h 97"/>
                <a:gd name="T24" fmla="*/ 225 w 110"/>
                <a:gd name="T25" fmla="*/ 636 h 97"/>
                <a:gd name="T26" fmla="*/ 200 w 110"/>
                <a:gd name="T27" fmla="*/ 630 h 97"/>
                <a:gd name="T28" fmla="*/ 270 w 110"/>
                <a:gd name="T29" fmla="*/ 686 h 97"/>
                <a:gd name="T30" fmla="*/ 350 w 110"/>
                <a:gd name="T31" fmla="*/ 593 h 97"/>
                <a:gd name="T32" fmla="*/ 350 w 110"/>
                <a:gd name="T33" fmla="*/ 481 h 97"/>
                <a:gd name="T34" fmla="*/ 350 w 110"/>
                <a:gd name="T35" fmla="*/ 481 h 97"/>
                <a:gd name="T36" fmla="*/ 550 w 110"/>
                <a:gd name="T37" fmla="*/ 481 h 97"/>
                <a:gd name="T38" fmla="*/ 688 w 110"/>
                <a:gd name="T39" fmla="*/ 324 h 97"/>
                <a:gd name="T40" fmla="*/ 688 w 110"/>
                <a:gd name="T41" fmla="*/ 157 h 97"/>
                <a:gd name="T42" fmla="*/ 620 w 110"/>
                <a:gd name="T43" fmla="*/ 21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0" h="97">
                  <a:moveTo>
                    <a:pt x="16" y="26"/>
                  </a:moveTo>
                  <a:cubicBezTo>
                    <a:pt x="11" y="20"/>
                    <a:pt x="8" y="12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7" y="20"/>
                    <a:pt x="16" y="26"/>
                  </a:cubicBezTo>
                  <a:close/>
                  <a:moveTo>
                    <a:pt x="99" y="3"/>
                  </a:moveTo>
                  <a:cubicBezTo>
                    <a:pt x="101" y="6"/>
                    <a:pt x="103" y="11"/>
                    <a:pt x="103" y="15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51"/>
                    <a:pt x="93" y="61"/>
                    <a:pt x="8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2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84"/>
                    <a:pt x="43" y="90"/>
                    <a:pt x="36" y="90"/>
                  </a:cubicBezTo>
                  <a:cubicBezTo>
                    <a:pt x="34" y="90"/>
                    <a:pt x="33" y="90"/>
                    <a:pt x="32" y="89"/>
                  </a:cubicBezTo>
                  <a:cubicBezTo>
                    <a:pt x="34" y="93"/>
                    <a:pt x="38" y="97"/>
                    <a:pt x="43" y="97"/>
                  </a:cubicBezTo>
                  <a:cubicBezTo>
                    <a:pt x="50" y="97"/>
                    <a:pt x="56" y="91"/>
                    <a:pt x="56" y="8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100" y="68"/>
                    <a:pt x="110" y="58"/>
                    <a:pt x="110" y="46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14"/>
                    <a:pt x="106" y="7"/>
                    <a:pt x="99" y="3"/>
                  </a:cubicBezTo>
                  <a:close/>
                </a:path>
              </a:pathLst>
            </a:custGeom>
            <a:solidFill>
              <a:srgbClr val="9542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62"/>
            <p:cNvSpPr>
              <a:spLocks/>
            </p:cNvSpPr>
            <p:nvPr/>
          </p:nvSpPr>
          <p:spPr bwMode="auto">
            <a:xfrm>
              <a:off x="916" y="1530"/>
              <a:ext cx="55" cy="117"/>
            </a:xfrm>
            <a:custGeom>
              <a:avLst/>
              <a:gdLst>
                <a:gd name="T0" fmla="*/ 0 w 22"/>
                <a:gd name="T1" fmla="*/ 311 h 44"/>
                <a:gd name="T2" fmla="*/ 0 w 22"/>
                <a:gd name="T3" fmla="*/ 141 h 44"/>
                <a:gd name="T4" fmla="*/ 138 w 22"/>
                <a:gd name="T5" fmla="*/ 0 h 44"/>
                <a:gd name="T6" fmla="*/ 20 w 22"/>
                <a:gd name="T7" fmla="*/ 162 h 44"/>
                <a:gd name="T8" fmla="*/ 0 w 22"/>
                <a:gd name="T9" fmla="*/ 31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17" y="2"/>
                    <a:pt x="4" y="9"/>
                    <a:pt x="3" y="23"/>
                  </a:cubicBezTo>
                  <a:cubicBezTo>
                    <a:pt x="1" y="37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63"/>
            <p:cNvSpPr>
              <a:spLocks/>
            </p:cNvSpPr>
            <p:nvPr/>
          </p:nvSpPr>
          <p:spPr bwMode="auto">
            <a:xfrm>
              <a:off x="908" y="1525"/>
              <a:ext cx="335" cy="258"/>
            </a:xfrm>
            <a:custGeom>
              <a:avLst/>
              <a:gdLst>
                <a:gd name="T0" fmla="*/ 700 w 134"/>
                <a:gd name="T1" fmla="*/ 0 h 97"/>
                <a:gd name="T2" fmla="*/ 638 w 134"/>
                <a:gd name="T3" fmla="*/ 0 h 97"/>
                <a:gd name="T4" fmla="*/ 645 w 134"/>
                <a:gd name="T5" fmla="*/ 21 h 97"/>
                <a:gd name="T6" fmla="*/ 420 w 134"/>
                <a:gd name="T7" fmla="*/ 277 h 97"/>
                <a:gd name="T8" fmla="*/ 200 w 134"/>
                <a:gd name="T9" fmla="*/ 21 h 97"/>
                <a:gd name="T10" fmla="*/ 200 w 134"/>
                <a:gd name="T11" fmla="*/ 0 h 97"/>
                <a:gd name="T12" fmla="*/ 138 w 134"/>
                <a:gd name="T13" fmla="*/ 0 h 97"/>
                <a:gd name="T14" fmla="*/ 0 w 134"/>
                <a:gd name="T15" fmla="*/ 157 h 97"/>
                <a:gd name="T16" fmla="*/ 0 w 134"/>
                <a:gd name="T17" fmla="*/ 324 h 97"/>
                <a:gd name="T18" fmla="*/ 138 w 134"/>
                <a:gd name="T19" fmla="*/ 481 h 97"/>
                <a:gd name="T20" fmla="*/ 338 w 134"/>
                <a:gd name="T21" fmla="*/ 481 h 97"/>
                <a:gd name="T22" fmla="*/ 338 w 134"/>
                <a:gd name="T23" fmla="*/ 481 h 97"/>
                <a:gd name="T24" fmla="*/ 338 w 134"/>
                <a:gd name="T25" fmla="*/ 593 h 97"/>
                <a:gd name="T26" fmla="*/ 420 w 134"/>
                <a:gd name="T27" fmla="*/ 686 h 97"/>
                <a:gd name="T28" fmla="*/ 500 w 134"/>
                <a:gd name="T29" fmla="*/ 593 h 97"/>
                <a:gd name="T30" fmla="*/ 500 w 134"/>
                <a:gd name="T31" fmla="*/ 481 h 97"/>
                <a:gd name="T32" fmla="*/ 500 w 134"/>
                <a:gd name="T33" fmla="*/ 481 h 97"/>
                <a:gd name="T34" fmla="*/ 700 w 134"/>
                <a:gd name="T35" fmla="*/ 481 h 97"/>
                <a:gd name="T36" fmla="*/ 838 w 134"/>
                <a:gd name="T37" fmla="*/ 324 h 97"/>
                <a:gd name="T38" fmla="*/ 838 w 134"/>
                <a:gd name="T39" fmla="*/ 157 h 97"/>
                <a:gd name="T40" fmla="*/ 700 w 13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97">
                  <a:moveTo>
                    <a:pt x="11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"/>
                    <a:pt x="103" y="2"/>
                    <a:pt x="103" y="3"/>
                  </a:cubicBezTo>
                  <a:cubicBezTo>
                    <a:pt x="103" y="23"/>
                    <a:pt x="87" y="39"/>
                    <a:pt x="67" y="39"/>
                  </a:cubicBezTo>
                  <a:cubicBezTo>
                    <a:pt x="47" y="39"/>
                    <a:pt x="32" y="23"/>
                    <a:pt x="32" y="3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10" y="68"/>
                    <a:pt x="2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91"/>
                    <a:pt x="60" y="97"/>
                    <a:pt x="67" y="97"/>
                  </a:cubicBezTo>
                  <a:cubicBezTo>
                    <a:pt x="74" y="97"/>
                    <a:pt x="80" y="91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24" y="68"/>
                    <a:pt x="134" y="58"/>
                    <a:pt x="134" y="46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05" name="Picture 70" descr="ligand_2D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204" y="260651"/>
            <a:ext cx="203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TextBox 170"/>
          <p:cNvSpPr txBox="1"/>
          <p:nvPr/>
        </p:nvSpPr>
        <p:spPr>
          <a:xfrm>
            <a:off x="5704219" y="44628"/>
            <a:ext cx="93610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TGF</a:t>
            </a:r>
            <a:r>
              <a:rPr lang="fr-FR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l-GR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</a:t>
            </a:r>
            <a:endParaRPr lang="fr-FR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H="1">
            <a:off x="5436096" y="836718"/>
            <a:ext cx="196118" cy="19442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292080" y="2780928"/>
            <a:ext cx="28803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4264061" y="2996951"/>
            <a:ext cx="432048" cy="692475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3900" dirty="0" smtClean="0"/>
              <a:t>X</a:t>
            </a:r>
            <a:endParaRPr lang="fr-FR" sz="3900" dirty="0"/>
          </a:p>
        </p:txBody>
      </p:sp>
      <p:cxnSp>
        <p:nvCxnSpPr>
          <p:cNvPr id="208" name="Straight Connector 207"/>
          <p:cNvCxnSpPr/>
          <p:nvPr/>
        </p:nvCxnSpPr>
        <p:spPr>
          <a:xfrm flipH="1">
            <a:off x="2267744" y="764705"/>
            <a:ext cx="3364474" cy="295232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535872" y="3764382"/>
            <a:ext cx="288032" cy="384698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9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fr-FR" sz="1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2247841" y="3933053"/>
            <a:ext cx="3600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2247837" y="3717032"/>
            <a:ext cx="0" cy="21602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3399974" y="764705"/>
            <a:ext cx="72007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1700" dirty="0" err="1" smtClean="0"/>
              <a:t>LCK</a:t>
            </a:r>
            <a:endParaRPr lang="fr-FR" sz="1700" dirty="0"/>
          </a:p>
        </p:txBody>
      </p:sp>
      <p:sp>
        <p:nvSpPr>
          <p:cNvPr id="334" name="Oval 333"/>
          <p:cNvSpPr/>
          <p:nvPr/>
        </p:nvSpPr>
        <p:spPr>
          <a:xfrm>
            <a:off x="3399973" y="764704"/>
            <a:ext cx="144016" cy="14401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700" dirty="0" smtClean="0">
                <a:solidFill>
                  <a:schemeClr val="tx1"/>
                </a:solidFill>
              </a:rPr>
              <a:t>P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3327957" y="980730"/>
            <a:ext cx="144016" cy="14401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700" dirty="0" smtClean="0">
                <a:solidFill>
                  <a:schemeClr val="tx1"/>
                </a:solidFill>
              </a:rPr>
              <a:t>P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3471976" y="1124744"/>
            <a:ext cx="144016" cy="14401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700" dirty="0" smtClean="0">
                <a:solidFill>
                  <a:schemeClr val="tx1"/>
                </a:solidFill>
              </a:rPr>
              <a:t>P</a:t>
            </a:r>
            <a:endParaRPr lang="fr-FR" sz="700" dirty="0">
              <a:solidFill>
                <a:schemeClr val="tx1"/>
              </a:solidFill>
            </a:endParaRPr>
          </a:p>
        </p:txBody>
      </p:sp>
      <p:cxnSp>
        <p:nvCxnSpPr>
          <p:cNvPr id="338" name="Straight Arrow Connector 337"/>
          <p:cNvCxnSpPr/>
          <p:nvPr/>
        </p:nvCxnSpPr>
        <p:spPr>
          <a:xfrm>
            <a:off x="3832021" y="1196754"/>
            <a:ext cx="1388051" cy="1584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987832" y="5445224"/>
            <a:ext cx="2808311" cy="523198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2800" b="1" dirty="0" smtClean="0"/>
              <a:t>Memory T </a:t>
            </a:r>
            <a:r>
              <a:rPr lang="fr-FR" sz="2800" b="1" dirty="0" err="1" smtClean="0"/>
              <a:t>cell</a:t>
            </a:r>
            <a:endParaRPr lang="fr-FR" sz="2800" b="1" dirty="0"/>
          </a:p>
        </p:txBody>
      </p:sp>
      <p:grpSp>
        <p:nvGrpSpPr>
          <p:cNvPr id="3" name="Group 745"/>
          <p:cNvGrpSpPr>
            <a:grpSpLocks/>
          </p:cNvGrpSpPr>
          <p:nvPr/>
        </p:nvGrpSpPr>
        <p:grpSpPr bwMode="auto">
          <a:xfrm rot="3308061">
            <a:off x="7587406" y="1941088"/>
            <a:ext cx="539231" cy="919660"/>
            <a:chOff x="3491" y="2256"/>
            <a:chExt cx="1852" cy="2061"/>
          </a:xfrm>
        </p:grpSpPr>
        <p:sp>
          <p:nvSpPr>
            <p:cNvPr id="139" name="Freeform 746"/>
            <p:cNvSpPr>
              <a:spLocks/>
            </p:cNvSpPr>
            <p:nvPr/>
          </p:nvSpPr>
          <p:spPr bwMode="auto">
            <a:xfrm>
              <a:off x="4913" y="2261"/>
              <a:ext cx="380" cy="606"/>
            </a:xfrm>
            <a:custGeom>
              <a:avLst/>
              <a:gdLst>
                <a:gd name="T0" fmla="*/ 795 w 152"/>
                <a:gd name="T1" fmla="*/ 948 h 227"/>
                <a:gd name="T2" fmla="*/ 758 w 152"/>
                <a:gd name="T3" fmla="*/ 1068 h 227"/>
                <a:gd name="T4" fmla="*/ 708 w 152"/>
                <a:gd name="T5" fmla="*/ 1247 h 227"/>
                <a:gd name="T6" fmla="*/ 770 w 152"/>
                <a:gd name="T7" fmla="*/ 1418 h 227"/>
                <a:gd name="T8" fmla="*/ 850 w 152"/>
                <a:gd name="T9" fmla="*/ 1610 h 227"/>
                <a:gd name="T10" fmla="*/ 888 w 152"/>
                <a:gd name="T11" fmla="*/ 1610 h 227"/>
                <a:gd name="T12" fmla="*/ 950 w 152"/>
                <a:gd name="T13" fmla="*/ 1618 h 227"/>
                <a:gd name="T14" fmla="*/ 845 w 152"/>
                <a:gd name="T15" fmla="*/ 1348 h 227"/>
                <a:gd name="T16" fmla="*/ 808 w 152"/>
                <a:gd name="T17" fmla="*/ 1255 h 227"/>
                <a:gd name="T18" fmla="*/ 845 w 152"/>
                <a:gd name="T19" fmla="*/ 1119 h 227"/>
                <a:gd name="T20" fmla="*/ 895 w 152"/>
                <a:gd name="T21" fmla="*/ 969 h 227"/>
                <a:gd name="T22" fmla="*/ 875 w 152"/>
                <a:gd name="T23" fmla="*/ 406 h 227"/>
                <a:gd name="T24" fmla="*/ 358 w 152"/>
                <a:gd name="T25" fmla="*/ 8 h 227"/>
                <a:gd name="T26" fmla="*/ 70 w 152"/>
                <a:gd name="T27" fmla="*/ 163 h 227"/>
                <a:gd name="T28" fmla="*/ 13 w 152"/>
                <a:gd name="T29" fmla="*/ 398 h 227"/>
                <a:gd name="T30" fmla="*/ 75 w 152"/>
                <a:gd name="T31" fmla="*/ 598 h 227"/>
                <a:gd name="T32" fmla="*/ 133 w 152"/>
                <a:gd name="T33" fmla="*/ 828 h 227"/>
                <a:gd name="T34" fmla="*/ 100 w 152"/>
                <a:gd name="T35" fmla="*/ 1012 h 227"/>
                <a:gd name="T36" fmla="*/ 63 w 152"/>
                <a:gd name="T37" fmla="*/ 1233 h 227"/>
                <a:gd name="T38" fmla="*/ 83 w 152"/>
                <a:gd name="T39" fmla="*/ 1361 h 227"/>
                <a:gd name="T40" fmla="*/ 113 w 152"/>
                <a:gd name="T41" fmla="*/ 1618 h 227"/>
                <a:gd name="T42" fmla="*/ 175 w 152"/>
                <a:gd name="T43" fmla="*/ 1610 h 227"/>
                <a:gd name="T44" fmla="*/ 213 w 152"/>
                <a:gd name="T45" fmla="*/ 1610 h 227"/>
                <a:gd name="T46" fmla="*/ 175 w 152"/>
                <a:gd name="T47" fmla="*/ 1332 h 227"/>
                <a:gd name="T48" fmla="*/ 163 w 152"/>
                <a:gd name="T49" fmla="*/ 1233 h 227"/>
                <a:gd name="T50" fmla="*/ 195 w 152"/>
                <a:gd name="T51" fmla="*/ 1041 h 227"/>
                <a:gd name="T52" fmla="*/ 233 w 152"/>
                <a:gd name="T53" fmla="*/ 828 h 227"/>
                <a:gd name="T54" fmla="*/ 163 w 152"/>
                <a:gd name="T55" fmla="*/ 555 h 227"/>
                <a:gd name="T56" fmla="*/ 113 w 152"/>
                <a:gd name="T57" fmla="*/ 384 h 227"/>
                <a:gd name="T58" fmla="*/ 145 w 152"/>
                <a:gd name="T59" fmla="*/ 235 h 227"/>
                <a:gd name="T60" fmla="*/ 363 w 152"/>
                <a:gd name="T61" fmla="*/ 120 h 227"/>
                <a:gd name="T62" fmla="*/ 783 w 152"/>
                <a:gd name="T63" fmla="*/ 448 h 227"/>
                <a:gd name="T64" fmla="*/ 795 w 152"/>
                <a:gd name="T65" fmla="*/ 948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2" h="227">
                  <a:moveTo>
                    <a:pt x="127" y="133"/>
                  </a:moveTo>
                  <a:cubicBezTo>
                    <a:pt x="126" y="140"/>
                    <a:pt x="123" y="145"/>
                    <a:pt x="121" y="150"/>
                  </a:cubicBezTo>
                  <a:cubicBezTo>
                    <a:pt x="117" y="156"/>
                    <a:pt x="114" y="163"/>
                    <a:pt x="113" y="175"/>
                  </a:cubicBezTo>
                  <a:cubicBezTo>
                    <a:pt x="112" y="186"/>
                    <a:pt x="118" y="192"/>
                    <a:pt x="123" y="199"/>
                  </a:cubicBezTo>
                  <a:cubicBezTo>
                    <a:pt x="128" y="206"/>
                    <a:pt x="133" y="213"/>
                    <a:pt x="136" y="226"/>
                  </a:cubicBezTo>
                  <a:cubicBezTo>
                    <a:pt x="138" y="226"/>
                    <a:pt x="140" y="226"/>
                    <a:pt x="142" y="226"/>
                  </a:cubicBezTo>
                  <a:cubicBezTo>
                    <a:pt x="145" y="226"/>
                    <a:pt x="149" y="226"/>
                    <a:pt x="152" y="227"/>
                  </a:cubicBezTo>
                  <a:cubicBezTo>
                    <a:pt x="149" y="208"/>
                    <a:pt x="142" y="197"/>
                    <a:pt x="135" y="189"/>
                  </a:cubicBezTo>
                  <a:cubicBezTo>
                    <a:pt x="131" y="183"/>
                    <a:pt x="129" y="180"/>
                    <a:pt x="129" y="176"/>
                  </a:cubicBezTo>
                  <a:cubicBezTo>
                    <a:pt x="129" y="168"/>
                    <a:pt x="132" y="163"/>
                    <a:pt x="135" y="157"/>
                  </a:cubicBezTo>
                  <a:cubicBezTo>
                    <a:pt x="138" y="152"/>
                    <a:pt x="141" y="145"/>
                    <a:pt x="143" y="136"/>
                  </a:cubicBezTo>
                  <a:cubicBezTo>
                    <a:pt x="150" y="104"/>
                    <a:pt x="149" y="78"/>
                    <a:pt x="140" y="57"/>
                  </a:cubicBezTo>
                  <a:cubicBezTo>
                    <a:pt x="125" y="20"/>
                    <a:pt x="94" y="0"/>
                    <a:pt x="57" y="1"/>
                  </a:cubicBezTo>
                  <a:cubicBezTo>
                    <a:pt x="39" y="2"/>
                    <a:pt x="21" y="11"/>
                    <a:pt x="11" y="23"/>
                  </a:cubicBezTo>
                  <a:cubicBezTo>
                    <a:pt x="3" y="33"/>
                    <a:pt x="0" y="44"/>
                    <a:pt x="2" y="56"/>
                  </a:cubicBezTo>
                  <a:cubicBezTo>
                    <a:pt x="4" y="67"/>
                    <a:pt x="8" y="76"/>
                    <a:pt x="12" y="84"/>
                  </a:cubicBezTo>
                  <a:cubicBezTo>
                    <a:pt x="17" y="95"/>
                    <a:pt x="21" y="105"/>
                    <a:pt x="21" y="116"/>
                  </a:cubicBezTo>
                  <a:cubicBezTo>
                    <a:pt x="21" y="124"/>
                    <a:pt x="18" y="133"/>
                    <a:pt x="16" y="142"/>
                  </a:cubicBezTo>
                  <a:cubicBezTo>
                    <a:pt x="13" y="152"/>
                    <a:pt x="10" y="162"/>
                    <a:pt x="10" y="173"/>
                  </a:cubicBezTo>
                  <a:cubicBezTo>
                    <a:pt x="10" y="179"/>
                    <a:pt x="11" y="184"/>
                    <a:pt x="13" y="191"/>
                  </a:cubicBezTo>
                  <a:cubicBezTo>
                    <a:pt x="15" y="199"/>
                    <a:pt x="17" y="210"/>
                    <a:pt x="18" y="227"/>
                  </a:cubicBezTo>
                  <a:cubicBezTo>
                    <a:pt x="22" y="226"/>
                    <a:pt x="25" y="226"/>
                    <a:pt x="28" y="226"/>
                  </a:cubicBezTo>
                  <a:cubicBezTo>
                    <a:pt x="30" y="226"/>
                    <a:pt x="32" y="226"/>
                    <a:pt x="34" y="226"/>
                  </a:cubicBezTo>
                  <a:cubicBezTo>
                    <a:pt x="33" y="208"/>
                    <a:pt x="31" y="196"/>
                    <a:pt x="28" y="187"/>
                  </a:cubicBezTo>
                  <a:cubicBezTo>
                    <a:pt x="27" y="181"/>
                    <a:pt x="26" y="177"/>
                    <a:pt x="26" y="173"/>
                  </a:cubicBezTo>
                  <a:cubicBezTo>
                    <a:pt x="26" y="164"/>
                    <a:pt x="28" y="155"/>
                    <a:pt x="31" y="146"/>
                  </a:cubicBezTo>
                  <a:cubicBezTo>
                    <a:pt x="34" y="136"/>
                    <a:pt x="37" y="127"/>
                    <a:pt x="37" y="116"/>
                  </a:cubicBezTo>
                  <a:cubicBezTo>
                    <a:pt x="37" y="102"/>
                    <a:pt x="32" y="89"/>
                    <a:pt x="26" y="78"/>
                  </a:cubicBezTo>
                  <a:cubicBezTo>
                    <a:pt x="23" y="70"/>
                    <a:pt x="19" y="62"/>
                    <a:pt x="18" y="54"/>
                  </a:cubicBezTo>
                  <a:cubicBezTo>
                    <a:pt x="16" y="46"/>
                    <a:pt x="18" y="39"/>
                    <a:pt x="23" y="33"/>
                  </a:cubicBezTo>
                  <a:cubicBezTo>
                    <a:pt x="30" y="24"/>
                    <a:pt x="44" y="18"/>
                    <a:pt x="58" y="17"/>
                  </a:cubicBezTo>
                  <a:cubicBezTo>
                    <a:pt x="88" y="16"/>
                    <a:pt x="113" y="33"/>
                    <a:pt x="125" y="63"/>
                  </a:cubicBezTo>
                  <a:cubicBezTo>
                    <a:pt x="133" y="81"/>
                    <a:pt x="133" y="104"/>
                    <a:pt x="127" y="133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747"/>
            <p:cNvSpPr>
              <a:spLocks/>
            </p:cNvSpPr>
            <p:nvPr/>
          </p:nvSpPr>
          <p:spPr bwMode="auto">
            <a:xfrm>
              <a:off x="4398" y="2475"/>
              <a:ext cx="370" cy="389"/>
            </a:xfrm>
            <a:custGeom>
              <a:avLst/>
              <a:gdLst>
                <a:gd name="T0" fmla="*/ 808 w 148"/>
                <a:gd name="T1" fmla="*/ 107 h 146"/>
                <a:gd name="T2" fmla="*/ 445 w 148"/>
                <a:gd name="T3" fmla="*/ 107 h 146"/>
                <a:gd name="T4" fmla="*/ 338 w 148"/>
                <a:gd name="T5" fmla="*/ 456 h 146"/>
                <a:gd name="T6" fmla="*/ 325 w 148"/>
                <a:gd name="T7" fmla="*/ 618 h 146"/>
                <a:gd name="T8" fmla="*/ 208 w 148"/>
                <a:gd name="T9" fmla="*/ 738 h 146"/>
                <a:gd name="T10" fmla="*/ 0 w 148"/>
                <a:gd name="T11" fmla="*/ 1036 h 146"/>
                <a:gd name="T12" fmla="*/ 50 w 148"/>
                <a:gd name="T13" fmla="*/ 1036 h 146"/>
                <a:gd name="T14" fmla="*/ 100 w 148"/>
                <a:gd name="T15" fmla="*/ 1036 h 146"/>
                <a:gd name="T16" fmla="*/ 238 w 148"/>
                <a:gd name="T17" fmla="*/ 845 h 146"/>
                <a:gd name="T18" fmla="*/ 425 w 148"/>
                <a:gd name="T19" fmla="*/ 645 h 146"/>
                <a:gd name="T20" fmla="*/ 438 w 148"/>
                <a:gd name="T21" fmla="*/ 456 h 146"/>
                <a:gd name="T22" fmla="*/ 508 w 148"/>
                <a:gd name="T23" fmla="*/ 192 h 146"/>
                <a:gd name="T24" fmla="*/ 745 w 148"/>
                <a:gd name="T25" fmla="*/ 192 h 146"/>
                <a:gd name="T26" fmla="*/ 770 w 148"/>
                <a:gd name="T27" fmla="*/ 498 h 146"/>
                <a:gd name="T28" fmla="*/ 745 w 148"/>
                <a:gd name="T29" fmla="*/ 661 h 146"/>
                <a:gd name="T30" fmla="*/ 725 w 148"/>
                <a:gd name="T31" fmla="*/ 874 h 146"/>
                <a:gd name="T32" fmla="*/ 713 w 148"/>
                <a:gd name="T33" fmla="*/ 1036 h 146"/>
                <a:gd name="T34" fmla="*/ 758 w 148"/>
                <a:gd name="T35" fmla="*/ 1036 h 146"/>
                <a:gd name="T36" fmla="*/ 813 w 148"/>
                <a:gd name="T37" fmla="*/ 1036 h 146"/>
                <a:gd name="T38" fmla="*/ 825 w 148"/>
                <a:gd name="T39" fmla="*/ 887 h 146"/>
                <a:gd name="T40" fmla="*/ 845 w 148"/>
                <a:gd name="T41" fmla="*/ 666 h 146"/>
                <a:gd name="T42" fmla="*/ 863 w 148"/>
                <a:gd name="T43" fmla="*/ 520 h 146"/>
                <a:gd name="T44" fmla="*/ 808 w 148"/>
                <a:gd name="T45" fmla="*/ 107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8" h="146">
                  <a:moveTo>
                    <a:pt x="129" y="15"/>
                  </a:moveTo>
                  <a:cubicBezTo>
                    <a:pt x="111" y="0"/>
                    <a:pt x="86" y="0"/>
                    <a:pt x="71" y="15"/>
                  </a:cubicBezTo>
                  <a:cubicBezTo>
                    <a:pt x="54" y="31"/>
                    <a:pt x="54" y="48"/>
                    <a:pt x="54" y="64"/>
                  </a:cubicBezTo>
                  <a:cubicBezTo>
                    <a:pt x="54" y="72"/>
                    <a:pt x="54" y="80"/>
                    <a:pt x="52" y="87"/>
                  </a:cubicBezTo>
                  <a:cubicBezTo>
                    <a:pt x="50" y="97"/>
                    <a:pt x="44" y="100"/>
                    <a:pt x="33" y="104"/>
                  </a:cubicBezTo>
                  <a:cubicBezTo>
                    <a:pt x="20" y="109"/>
                    <a:pt x="2" y="116"/>
                    <a:pt x="0" y="146"/>
                  </a:cubicBezTo>
                  <a:cubicBezTo>
                    <a:pt x="2" y="146"/>
                    <a:pt x="5" y="146"/>
                    <a:pt x="8" y="146"/>
                  </a:cubicBezTo>
                  <a:cubicBezTo>
                    <a:pt x="10" y="146"/>
                    <a:pt x="13" y="146"/>
                    <a:pt x="16" y="146"/>
                  </a:cubicBezTo>
                  <a:cubicBezTo>
                    <a:pt x="17" y="127"/>
                    <a:pt x="26" y="124"/>
                    <a:pt x="38" y="119"/>
                  </a:cubicBezTo>
                  <a:cubicBezTo>
                    <a:pt x="49" y="115"/>
                    <a:pt x="63" y="110"/>
                    <a:pt x="68" y="91"/>
                  </a:cubicBezTo>
                  <a:cubicBezTo>
                    <a:pt x="70" y="82"/>
                    <a:pt x="70" y="73"/>
                    <a:pt x="70" y="64"/>
                  </a:cubicBezTo>
                  <a:cubicBezTo>
                    <a:pt x="70" y="49"/>
                    <a:pt x="70" y="38"/>
                    <a:pt x="81" y="27"/>
                  </a:cubicBezTo>
                  <a:cubicBezTo>
                    <a:pt x="91" y="18"/>
                    <a:pt x="108" y="18"/>
                    <a:pt x="119" y="27"/>
                  </a:cubicBezTo>
                  <a:cubicBezTo>
                    <a:pt x="130" y="36"/>
                    <a:pt x="128" y="49"/>
                    <a:pt x="123" y="70"/>
                  </a:cubicBezTo>
                  <a:cubicBezTo>
                    <a:pt x="121" y="77"/>
                    <a:pt x="119" y="85"/>
                    <a:pt x="119" y="9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31"/>
                    <a:pt x="115" y="138"/>
                    <a:pt x="114" y="146"/>
                  </a:cubicBezTo>
                  <a:cubicBezTo>
                    <a:pt x="117" y="146"/>
                    <a:pt x="119" y="146"/>
                    <a:pt x="121" y="146"/>
                  </a:cubicBezTo>
                  <a:cubicBezTo>
                    <a:pt x="124" y="146"/>
                    <a:pt x="128" y="146"/>
                    <a:pt x="130" y="146"/>
                  </a:cubicBezTo>
                  <a:cubicBezTo>
                    <a:pt x="131" y="139"/>
                    <a:pt x="132" y="132"/>
                    <a:pt x="132" y="12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5" y="88"/>
                    <a:pt x="137" y="81"/>
                    <a:pt x="138" y="73"/>
                  </a:cubicBezTo>
                  <a:cubicBezTo>
                    <a:pt x="143" y="54"/>
                    <a:pt x="148" y="31"/>
                    <a:pt x="129" y="15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Freeform 748"/>
            <p:cNvSpPr>
              <a:spLocks/>
            </p:cNvSpPr>
            <p:nvPr/>
          </p:nvSpPr>
          <p:spPr bwMode="auto">
            <a:xfrm>
              <a:off x="3821" y="2675"/>
              <a:ext cx="330" cy="189"/>
            </a:xfrm>
            <a:custGeom>
              <a:avLst/>
              <a:gdLst>
                <a:gd name="T0" fmla="*/ 533 w 132"/>
                <a:gd name="T1" fmla="*/ 56 h 71"/>
                <a:gd name="T2" fmla="*/ 488 w 132"/>
                <a:gd name="T3" fmla="*/ 56 h 71"/>
                <a:gd name="T4" fmla="*/ 400 w 132"/>
                <a:gd name="T5" fmla="*/ 35 h 71"/>
                <a:gd name="T6" fmla="*/ 133 w 132"/>
                <a:gd name="T7" fmla="*/ 85 h 71"/>
                <a:gd name="T8" fmla="*/ 13 w 132"/>
                <a:gd name="T9" fmla="*/ 461 h 71"/>
                <a:gd name="T10" fmla="*/ 13 w 132"/>
                <a:gd name="T11" fmla="*/ 503 h 71"/>
                <a:gd name="T12" fmla="*/ 75 w 132"/>
                <a:gd name="T13" fmla="*/ 503 h 71"/>
                <a:gd name="T14" fmla="*/ 113 w 132"/>
                <a:gd name="T15" fmla="*/ 503 h 71"/>
                <a:gd name="T16" fmla="*/ 113 w 132"/>
                <a:gd name="T17" fmla="*/ 461 h 71"/>
                <a:gd name="T18" fmla="*/ 195 w 132"/>
                <a:gd name="T19" fmla="*/ 178 h 71"/>
                <a:gd name="T20" fmla="*/ 383 w 132"/>
                <a:gd name="T21" fmla="*/ 149 h 71"/>
                <a:gd name="T22" fmla="*/ 483 w 132"/>
                <a:gd name="T23" fmla="*/ 170 h 71"/>
                <a:gd name="T24" fmla="*/ 525 w 132"/>
                <a:gd name="T25" fmla="*/ 170 h 71"/>
                <a:gd name="T26" fmla="*/ 713 w 132"/>
                <a:gd name="T27" fmla="*/ 325 h 71"/>
                <a:gd name="T28" fmla="*/ 725 w 132"/>
                <a:gd name="T29" fmla="*/ 503 h 71"/>
                <a:gd name="T30" fmla="*/ 783 w 132"/>
                <a:gd name="T31" fmla="*/ 503 h 71"/>
                <a:gd name="T32" fmla="*/ 825 w 132"/>
                <a:gd name="T33" fmla="*/ 503 h 71"/>
                <a:gd name="T34" fmla="*/ 813 w 132"/>
                <a:gd name="T35" fmla="*/ 303 h 71"/>
                <a:gd name="T36" fmla="*/ 533 w 132"/>
                <a:gd name="T37" fmla="*/ 56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" h="71">
                  <a:moveTo>
                    <a:pt x="85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3" y="7"/>
                    <a:pt x="69" y="6"/>
                    <a:pt x="64" y="5"/>
                  </a:cubicBezTo>
                  <a:cubicBezTo>
                    <a:pt x="51" y="3"/>
                    <a:pt x="36" y="0"/>
                    <a:pt x="21" y="12"/>
                  </a:cubicBezTo>
                  <a:cubicBezTo>
                    <a:pt x="0" y="28"/>
                    <a:pt x="1" y="46"/>
                    <a:pt x="2" y="6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5" y="71"/>
                    <a:pt x="9" y="71"/>
                    <a:pt x="12" y="71"/>
                  </a:cubicBezTo>
                  <a:cubicBezTo>
                    <a:pt x="14" y="71"/>
                    <a:pt x="16" y="71"/>
                    <a:pt x="18" y="71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47"/>
                    <a:pt x="17" y="36"/>
                    <a:pt x="31" y="25"/>
                  </a:cubicBezTo>
                  <a:cubicBezTo>
                    <a:pt x="40" y="17"/>
                    <a:pt x="49" y="19"/>
                    <a:pt x="61" y="21"/>
                  </a:cubicBezTo>
                  <a:cubicBezTo>
                    <a:pt x="66" y="22"/>
                    <a:pt x="71" y="23"/>
                    <a:pt x="77" y="24"/>
                  </a:cubicBezTo>
                  <a:cubicBezTo>
                    <a:pt x="77" y="24"/>
                    <a:pt x="84" y="24"/>
                    <a:pt x="84" y="24"/>
                  </a:cubicBezTo>
                  <a:cubicBezTo>
                    <a:pt x="104" y="25"/>
                    <a:pt x="110" y="25"/>
                    <a:pt x="114" y="46"/>
                  </a:cubicBezTo>
                  <a:cubicBezTo>
                    <a:pt x="116" y="55"/>
                    <a:pt x="116" y="63"/>
                    <a:pt x="116" y="71"/>
                  </a:cubicBezTo>
                  <a:cubicBezTo>
                    <a:pt x="119" y="71"/>
                    <a:pt x="122" y="71"/>
                    <a:pt x="125" y="71"/>
                  </a:cubicBezTo>
                  <a:cubicBezTo>
                    <a:pt x="128" y="71"/>
                    <a:pt x="130" y="71"/>
                    <a:pt x="132" y="71"/>
                  </a:cubicBezTo>
                  <a:cubicBezTo>
                    <a:pt x="132" y="62"/>
                    <a:pt x="132" y="53"/>
                    <a:pt x="130" y="43"/>
                  </a:cubicBezTo>
                  <a:cubicBezTo>
                    <a:pt x="123" y="10"/>
                    <a:pt x="105" y="9"/>
                    <a:pt x="85" y="8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Freeform 749"/>
            <p:cNvSpPr>
              <a:spLocks/>
            </p:cNvSpPr>
            <p:nvPr/>
          </p:nvSpPr>
          <p:spPr bwMode="auto">
            <a:xfrm>
              <a:off x="3516" y="2579"/>
              <a:ext cx="147" cy="285"/>
            </a:xfrm>
            <a:custGeom>
              <a:avLst/>
              <a:gdLst>
                <a:gd name="T0" fmla="*/ 274 w 59"/>
                <a:gd name="T1" fmla="*/ 29 h 107"/>
                <a:gd name="T2" fmla="*/ 199 w 59"/>
                <a:gd name="T3" fmla="*/ 85 h 107"/>
                <a:gd name="T4" fmla="*/ 67 w 59"/>
                <a:gd name="T5" fmla="*/ 192 h 107"/>
                <a:gd name="T6" fmla="*/ 62 w 59"/>
                <a:gd name="T7" fmla="*/ 503 h 107"/>
                <a:gd name="T8" fmla="*/ 75 w 59"/>
                <a:gd name="T9" fmla="*/ 546 h 107"/>
                <a:gd name="T10" fmla="*/ 87 w 59"/>
                <a:gd name="T11" fmla="*/ 703 h 107"/>
                <a:gd name="T12" fmla="*/ 87 w 59"/>
                <a:gd name="T13" fmla="*/ 759 h 107"/>
                <a:gd name="T14" fmla="*/ 125 w 59"/>
                <a:gd name="T15" fmla="*/ 759 h 107"/>
                <a:gd name="T16" fmla="*/ 187 w 59"/>
                <a:gd name="T17" fmla="*/ 759 h 107"/>
                <a:gd name="T18" fmla="*/ 187 w 59"/>
                <a:gd name="T19" fmla="*/ 709 h 107"/>
                <a:gd name="T20" fmla="*/ 167 w 59"/>
                <a:gd name="T21" fmla="*/ 511 h 107"/>
                <a:gd name="T22" fmla="*/ 154 w 59"/>
                <a:gd name="T23" fmla="*/ 469 h 107"/>
                <a:gd name="T24" fmla="*/ 149 w 59"/>
                <a:gd name="T25" fmla="*/ 256 h 107"/>
                <a:gd name="T26" fmla="*/ 237 w 59"/>
                <a:gd name="T27" fmla="*/ 184 h 107"/>
                <a:gd name="T28" fmla="*/ 349 w 59"/>
                <a:gd name="T29" fmla="*/ 99 h 107"/>
                <a:gd name="T30" fmla="*/ 349 w 59"/>
                <a:gd name="T31" fmla="*/ 21 h 107"/>
                <a:gd name="T32" fmla="*/ 274 w 59"/>
                <a:gd name="T33" fmla="*/ 29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7">
                  <a:moveTo>
                    <a:pt x="44" y="4"/>
                  </a:moveTo>
                  <a:cubicBezTo>
                    <a:pt x="41" y="7"/>
                    <a:pt x="37" y="9"/>
                    <a:pt x="32" y="12"/>
                  </a:cubicBezTo>
                  <a:cubicBezTo>
                    <a:pt x="24" y="15"/>
                    <a:pt x="16" y="19"/>
                    <a:pt x="11" y="27"/>
                  </a:cubicBezTo>
                  <a:cubicBezTo>
                    <a:pt x="0" y="42"/>
                    <a:pt x="6" y="58"/>
                    <a:pt x="10" y="71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86"/>
                    <a:pt x="14" y="90"/>
                    <a:pt x="14" y="9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6" y="107"/>
                    <a:pt x="18" y="107"/>
                    <a:pt x="20" y="107"/>
                  </a:cubicBezTo>
                  <a:cubicBezTo>
                    <a:pt x="24" y="107"/>
                    <a:pt x="27" y="107"/>
                    <a:pt x="30" y="107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90"/>
                    <a:pt x="31" y="84"/>
                    <a:pt x="27" y="72"/>
                  </a:cubicBezTo>
                  <a:cubicBezTo>
                    <a:pt x="27" y="72"/>
                    <a:pt x="25" y="66"/>
                    <a:pt x="25" y="66"/>
                  </a:cubicBezTo>
                  <a:cubicBezTo>
                    <a:pt x="21" y="53"/>
                    <a:pt x="18" y="44"/>
                    <a:pt x="24" y="36"/>
                  </a:cubicBezTo>
                  <a:cubicBezTo>
                    <a:pt x="27" y="31"/>
                    <a:pt x="32" y="29"/>
                    <a:pt x="38" y="26"/>
                  </a:cubicBezTo>
                  <a:cubicBezTo>
                    <a:pt x="44" y="23"/>
                    <a:pt x="51" y="20"/>
                    <a:pt x="56" y="14"/>
                  </a:cubicBezTo>
                  <a:cubicBezTo>
                    <a:pt x="59" y="11"/>
                    <a:pt x="59" y="6"/>
                    <a:pt x="56" y="3"/>
                  </a:cubicBezTo>
                  <a:cubicBezTo>
                    <a:pt x="52" y="0"/>
                    <a:pt x="47" y="0"/>
                    <a:pt x="44" y="4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750"/>
            <p:cNvSpPr>
              <a:spLocks/>
            </p:cNvSpPr>
            <p:nvPr/>
          </p:nvSpPr>
          <p:spPr bwMode="auto">
            <a:xfrm>
              <a:off x="3541" y="3739"/>
              <a:ext cx="332" cy="272"/>
            </a:xfrm>
            <a:custGeom>
              <a:avLst/>
              <a:gdLst>
                <a:gd name="T0" fmla="*/ 729 w 133"/>
                <a:gd name="T1" fmla="*/ 8 h 102"/>
                <a:gd name="T2" fmla="*/ 711 w 133"/>
                <a:gd name="T3" fmla="*/ 136 h 102"/>
                <a:gd name="T4" fmla="*/ 704 w 133"/>
                <a:gd name="T5" fmla="*/ 355 h 102"/>
                <a:gd name="T6" fmla="*/ 624 w 133"/>
                <a:gd name="T7" fmla="*/ 568 h 102"/>
                <a:gd name="T8" fmla="*/ 474 w 133"/>
                <a:gd name="T9" fmla="*/ 499 h 102"/>
                <a:gd name="T10" fmla="*/ 437 w 133"/>
                <a:gd name="T11" fmla="*/ 405 h 102"/>
                <a:gd name="T12" fmla="*/ 354 w 133"/>
                <a:gd name="T13" fmla="*/ 248 h 102"/>
                <a:gd name="T14" fmla="*/ 212 w 133"/>
                <a:gd name="T15" fmla="*/ 243 h 102"/>
                <a:gd name="T16" fmla="*/ 175 w 133"/>
                <a:gd name="T17" fmla="*/ 256 h 102"/>
                <a:gd name="T18" fmla="*/ 105 w 133"/>
                <a:gd name="T19" fmla="*/ 8 h 102"/>
                <a:gd name="T20" fmla="*/ 62 w 133"/>
                <a:gd name="T21" fmla="*/ 8 h 102"/>
                <a:gd name="T22" fmla="*/ 5 w 133"/>
                <a:gd name="T23" fmla="*/ 0 h 102"/>
                <a:gd name="T24" fmla="*/ 142 w 133"/>
                <a:gd name="T25" fmla="*/ 371 h 102"/>
                <a:gd name="T26" fmla="*/ 262 w 133"/>
                <a:gd name="T27" fmla="*/ 349 h 102"/>
                <a:gd name="T28" fmla="*/ 292 w 133"/>
                <a:gd name="T29" fmla="*/ 333 h 102"/>
                <a:gd name="T30" fmla="*/ 342 w 133"/>
                <a:gd name="T31" fmla="*/ 440 h 102"/>
                <a:gd name="T32" fmla="*/ 399 w 133"/>
                <a:gd name="T33" fmla="*/ 576 h 102"/>
                <a:gd name="T34" fmla="*/ 666 w 133"/>
                <a:gd name="T35" fmla="*/ 669 h 102"/>
                <a:gd name="T36" fmla="*/ 804 w 133"/>
                <a:gd name="T37" fmla="*/ 341 h 102"/>
                <a:gd name="T38" fmla="*/ 811 w 133"/>
                <a:gd name="T39" fmla="*/ 149 h 102"/>
                <a:gd name="T40" fmla="*/ 829 w 133"/>
                <a:gd name="T41" fmla="*/ 8 h 102"/>
                <a:gd name="T42" fmla="*/ 774 w 133"/>
                <a:gd name="T43" fmla="*/ 8 h 102"/>
                <a:gd name="T44" fmla="*/ 729 w 133"/>
                <a:gd name="T45" fmla="*/ 8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102">
                  <a:moveTo>
                    <a:pt x="117" y="1"/>
                  </a:moveTo>
                  <a:cubicBezTo>
                    <a:pt x="116" y="8"/>
                    <a:pt x="115" y="14"/>
                    <a:pt x="114" y="19"/>
                  </a:cubicBezTo>
                  <a:cubicBezTo>
                    <a:pt x="113" y="29"/>
                    <a:pt x="111" y="37"/>
                    <a:pt x="113" y="50"/>
                  </a:cubicBezTo>
                  <a:cubicBezTo>
                    <a:pt x="115" y="63"/>
                    <a:pt x="109" y="75"/>
                    <a:pt x="100" y="80"/>
                  </a:cubicBezTo>
                  <a:cubicBezTo>
                    <a:pt x="93" y="83"/>
                    <a:pt x="84" y="80"/>
                    <a:pt x="76" y="70"/>
                  </a:cubicBezTo>
                  <a:cubicBezTo>
                    <a:pt x="73" y="67"/>
                    <a:pt x="71" y="62"/>
                    <a:pt x="70" y="57"/>
                  </a:cubicBezTo>
                  <a:cubicBezTo>
                    <a:pt x="67" y="49"/>
                    <a:pt x="65" y="40"/>
                    <a:pt x="57" y="35"/>
                  </a:cubicBezTo>
                  <a:cubicBezTo>
                    <a:pt x="48" y="27"/>
                    <a:pt x="39" y="32"/>
                    <a:pt x="34" y="34"/>
                  </a:cubicBezTo>
                  <a:cubicBezTo>
                    <a:pt x="31" y="36"/>
                    <a:pt x="29" y="37"/>
                    <a:pt x="28" y="36"/>
                  </a:cubicBezTo>
                  <a:cubicBezTo>
                    <a:pt x="17" y="33"/>
                    <a:pt x="16" y="26"/>
                    <a:pt x="17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  <a:cubicBezTo>
                    <a:pt x="0" y="23"/>
                    <a:pt x="0" y="44"/>
                    <a:pt x="23" y="52"/>
                  </a:cubicBezTo>
                  <a:cubicBezTo>
                    <a:pt x="31" y="54"/>
                    <a:pt x="37" y="51"/>
                    <a:pt x="42" y="49"/>
                  </a:cubicBezTo>
                  <a:cubicBezTo>
                    <a:pt x="46" y="46"/>
                    <a:pt x="46" y="46"/>
                    <a:pt x="47" y="47"/>
                  </a:cubicBezTo>
                  <a:cubicBezTo>
                    <a:pt x="51" y="50"/>
                    <a:pt x="53" y="56"/>
                    <a:pt x="55" y="62"/>
                  </a:cubicBezTo>
                  <a:cubicBezTo>
                    <a:pt x="56" y="68"/>
                    <a:pt x="59" y="75"/>
                    <a:pt x="64" y="81"/>
                  </a:cubicBezTo>
                  <a:cubicBezTo>
                    <a:pt x="82" y="102"/>
                    <a:pt x="100" y="97"/>
                    <a:pt x="107" y="94"/>
                  </a:cubicBezTo>
                  <a:cubicBezTo>
                    <a:pt x="122" y="87"/>
                    <a:pt x="132" y="68"/>
                    <a:pt x="129" y="48"/>
                  </a:cubicBezTo>
                  <a:cubicBezTo>
                    <a:pt x="128" y="37"/>
                    <a:pt x="129" y="31"/>
                    <a:pt x="130" y="21"/>
                  </a:cubicBezTo>
                  <a:cubicBezTo>
                    <a:pt x="131" y="16"/>
                    <a:pt x="132" y="9"/>
                    <a:pt x="133" y="1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751"/>
            <p:cNvSpPr>
              <a:spLocks/>
            </p:cNvSpPr>
            <p:nvPr/>
          </p:nvSpPr>
          <p:spPr bwMode="auto">
            <a:xfrm>
              <a:off x="4108" y="3739"/>
              <a:ext cx="410" cy="317"/>
            </a:xfrm>
            <a:custGeom>
              <a:avLst/>
              <a:gdLst>
                <a:gd name="T0" fmla="*/ 875 w 164"/>
                <a:gd name="T1" fmla="*/ 248 h 119"/>
                <a:gd name="T2" fmla="*/ 833 w 164"/>
                <a:gd name="T3" fmla="*/ 141 h 119"/>
                <a:gd name="T4" fmla="*/ 833 w 164"/>
                <a:gd name="T5" fmla="*/ 64 h 119"/>
                <a:gd name="T6" fmla="*/ 833 w 164"/>
                <a:gd name="T7" fmla="*/ 0 h 119"/>
                <a:gd name="T8" fmla="*/ 775 w 164"/>
                <a:gd name="T9" fmla="*/ 8 h 119"/>
                <a:gd name="T10" fmla="*/ 733 w 164"/>
                <a:gd name="T11" fmla="*/ 8 h 119"/>
                <a:gd name="T12" fmla="*/ 733 w 164"/>
                <a:gd name="T13" fmla="*/ 56 h 119"/>
                <a:gd name="T14" fmla="*/ 733 w 164"/>
                <a:gd name="T15" fmla="*/ 141 h 119"/>
                <a:gd name="T16" fmla="*/ 813 w 164"/>
                <a:gd name="T17" fmla="*/ 341 h 119"/>
                <a:gd name="T18" fmla="*/ 858 w 164"/>
                <a:gd name="T19" fmla="*/ 384 h 119"/>
                <a:gd name="T20" fmla="*/ 863 w 164"/>
                <a:gd name="T21" fmla="*/ 653 h 119"/>
                <a:gd name="T22" fmla="*/ 788 w 164"/>
                <a:gd name="T23" fmla="*/ 709 h 119"/>
                <a:gd name="T24" fmla="*/ 563 w 164"/>
                <a:gd name="T25" fmla="*/ 623 h 119"/>
                <a:gd name="T26" fmla="*/ 525 w 164"/>
                <a:gd name="T27" fmla="*/ 533 h 119"/>
                <a:gd name="T28" fmla="*/ 420 w 164"/>
                <a:gd name="T29" fmla="*/ 376 h 119"/>
                <a:gd name="T30" fmla="*/ 258 w 164"/>
                <a:gd name="T31" fmla="*/ 384 h 119"/>
                <a:gd name="T32" fmla="*/ 188 w 164"/>
                <a:gd name="T33" fmla="*/ 405 h 119"/>
                <a:gd name="T34" fmla="*/ 113 w 164"/>
                <a:gd name="T35" fmla="*/ 8 h 119"/>
                <a:gd name="T36" fmla="*/ 63 w 164"/>
                <a:gd name="T37" fmla="*/ 8 h 119"/>
                <a:gd name="T38" fmla="*/ 13 w 164"/>
                <a:gd name="T39" fmla="*/ 8 h 119"/>
                <a:gd name="T40" fmla="*/ 150 w 164"/>
                <a:gd name="T41" fmla="*/ 511 h 119"/>
                <a:gd name="T42" fmla="*/ 295 w 164"/>
                <a:gd name="T43" fmla="*/ 490 h 119"/>
                <a:gd name="T44" fmla="*/ 383 w 164"/>
                <a:gd name="T45" fmla="*/ 474 h 119"/>
                <a:gd name="T46" fmla="*/ 425 w 164"/>
                <a:gd name="T47" fmla="*/ 567 h 119"/>
                <a:gd name="T48" fmla="*/ 495 w 164"/>
                <a:gd name="T49" fmla="*/ 709 h 119"/>
                <a:gd name="T50" fmla="*/ 800 w 164"/>
                <a:gd name="T51" fmla="*/ 823 h 119"/>
                <a:gd name="T52" fmla="*/ 950 w 164"/>
                <a:gd name="T53" fmla="*/ 709 h 119"/>
                <a:gd name="T54" fmla="*/ 933 w 164"/>
                <a:gd name="T55" fmla="*/ 306 h 119"/>
                <a:gd name="T56" fmla="*/ 875 w 164"/>
                <a:gd name="T57" fmla="*/ 248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4" h="119">
                  <a:moveTo>
                    <a:pt x="140" y="35"/>
                  </a:moveTo>
                  <a:cubicBezTo>
                    <a:pt x="134" y="30"/>
                    <a:pt x="132" y="29"/>
                    <a:pt x="133" y="2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6" y="36"/>
                    <a:pt x="123" y="42"/>
                    <a:pt x="130" y="48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0" y="67"/>
                    <a:pt x="143" y="83"/>
                    <a:pt x="138" y="92"/>
                  </a:cubicBezTo>
                  <a:cubicBezTo>
                    <a:pt x="136" y="97"/>
                    <a:pt x="131" y="99"/>
                    <a:pt x="126" y="100"/>
                  </a:cubicBezTo>
                  <a:cubicBezTo>
                    <a:pt x="113" y="102"/>
                    <a:pt x="98" y="96"/>
                    <a:pt x="90" y="88"/>
                  </a:cubicBezTo>
                  <a:cubicBezTo>
                    <a:pt x="87" y="85"/>
                    <a:pt x="85" y="80"/>
                    <a:pt x="84" y="75"/>
                  </a:cubicBezTo>
                  <a:cubicBezTo>
                    <a:pt x="81" y="67"/>
                    <a:pt x="78" y="57"/>
                    <a:pt x="67" y="53"/>
                  </a:cubicBezTo>
                  <a:cubicBezTo>
                    <a:pt x="57" y="49"/>
                    <a:pt x="48" y="52"/>
                    <a:pt x="41" y="54"/>
                  </a:cubicBezTo>
                  <a:cubicBezTo>
                    <a:pt x="37" y="56"/>
                    <a:pt x="33" y="58"/>
                    <a:pt x="30" y="57"/>
                  </a:cubicBezTo>
                  <a:cubicBezTo>
                    <a:pt x="16" y="52"/>
                    <a:pt x="17" y="21"/>
                    <a:pt x="18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28"/>
                    <a:pt x="0" y="64"/>
                    <a:pt x="24" y="72"/>
                  </a:cubicBezTo>
                  <a:cubicBezTo>
                    <a:pt x="33" y="75"/>
                    <a:pt x="41" y="72"/>
                    <a:pt x="47" y="69"/>
                  </a:cubicBezTo>
                  <a:cubicBezTo>
                    <a:pt x="53" y="67"/>
                    <a:pt x="57" y="66"/>
                    <a:pt x="61" y="67"/>
                  </a:cubicBezTo>
                  <a:cubicBezTo>
                    <a:pt x="65" y="69"/>
                    <a:pt x="66" y="72"/>
                    <a:pt x="68" y="80"/>
                  </a:cubicBezTo>
                  <a:cubicBezTo>
                    <a:pt x="70" y="87"/>
                    <a:pt x="73" y="94"/>
                    <a:pt x="79" y="100"/>
                  </a:cubicBezTo>
                  <a:cubicBezTo>
                    <a:pt x="90" y="110"/>
                    <a:pt x="110" y="119"/>
                    <a:pt x="128" y="116"/>
                  </a:cubicBezTo>
                  <a:cubicBezTo>
                    <a:pt x="139" y="114"/>
                    <a:pt x="147" y="109"/>
                    <a:pt x="152" y="100"/>
                  </a:cubicBezTo>
                  <a:cubicBezTo>
                    <a:pt x="164" y="79"/>
                    <a:pt x="163" y="58"/>
                    <a:pt x="149" y="43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Freeform 752"/>
            <p:cNvSpPr>
              <a:spLocks/>
            </p:cNvSpPr>
            <p:nvPr/>
          </p:nvSpPr>
          <p:spPr bwMode="auto">
            <a:xfrm>
              <a:off x="4673" y="3739"/>
              <a:ext cx="383" cy="280"/>
            </a:xfrm>
            <a:custGeom>
              <a:avLst/>
              <a:gdLst>
                <a:gd name="T0" fmla="*/ 834 w 153"/>
                <a:gd name="T1" fmla="*/ 8 h 105"/>
                <a:gd name="T2" fmla="*/ 776 w 153"/>
                <a:gd name="T3" fmla="*/ 8 h 105"/>
                <a:gd name="T4" fmla="*/ 733 w 153"/>
                <a:gd name="T5" fmla="*/ 8 h 105"/>
                <a:gd name="T6" fmla="*/ 796 w 153"/>
                <a:gd name="T7" fmla="*/ 341 h 105"/>
                <a:gd name="T8" fmla="*/ 789 w 153"/>
                <a:gd name="T9" fmla="*/ 563 h 105"/>
                <a:gd name="T10" fmla="*/ 683 w 153"/>
                <a:gd name="T11" fmla="*/ 525 h 105"/>
                <a:gd name="T12" fmla="*/ 513 w 153"/>
                <a:gd name="T13" fmla="*/ 440 h 105"/>
                <a:gd name="T14" fmla="*/ 421 w 153"/>
                <a:gd name="T15" fmla="*/ 461 h 105"/>
                <a:gd name="T16" fmla="*/ 320 w 153"/>
                <a:gd name="T17" fmla="*/ 477 h 105"/>
                <a:gd name="T18" fmla="*/ 195 w 153"/>
                <a:gd name="T19" fmla="*/ 440 h 105"/>
                <a:gd name="T20" fmla="*/ 100 w 153"/>
                <a:gd name="T21" fmla="*/ 8 h 105"/>
                <a:gd name="T22" fmla="*/ 70 w 153"/>
                <a:gd name="T23" fmla="*/ 8 h 105"/>
                <a:gd name="T24" fmla="*/ 0 w 153"/>
                <a:gd name="T25" fmla="*/ 0 h 105"/>
                <a:gd name="T26" fmla="*/ 145 w 153"/>
                <a:gd name="T27" fmla="*/ 541 h 105"/>
                <a:gd name="T28" fmla="*/ 313 w 153"/>
                <a:gd name="T29" fmla="*/ 589 h 105"/>
                <a:gd name="T30" fmla="*/ 451 w 153"/>
                <a:gd name="T31" fmla="*/ 568 h 105"/>
                <a:gd name="T32" fmla="*/ 521 w 153"/>
                <a:gd name="T33" fmla="*/ 555 h 105"/>
                <a:gd name="T34" fmla="*/ 621 w 153"/>
                <a:gd name="T35" fmla="*/ 611 h 105"/>
                <a:gd name="T36" fmla="*/ 864 w 153"/>
                <a:gd name="T37" fmla="*/ 632 h 105"/>
                <a:gd name="T38" fmla="*/ 889 w 153"/>
                <a:gd name="T39" fmla="*/ 307 h 105"/>
                <a:gd name="T40" fmla="*/ 834 w 153"/>
                <a:gd name="T41" fmla="*/ 8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3" h="105">
                  <a:moveTo>
                    <a:pt x="133" y="1"/>
                  </a:moveTo>
                  <a:cubicBezTo>
                    <a:pt x="130" y="1"/>
                    <a:pt x="127" y="1"/>
                    <a:pt x="124" y="1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8" y="22"/>
                    <a:pt x="123" y="37"/>
                    <a:pt x="127" y="48"/>
                  </a:cubicBezTo>
                  <a:cubicBezTo>
                    <a:pt x="133" y="64"/>
                    <a:pt x="135" y="69"/>
                    <a:pt x="126" y="79"/>
                  </a:cubicBezTo>
                  <a:cubicBezTo>
                    <a:pt x="123" y="83"/>
                    <a:pt x="121" y="83"/>
                    <a:pt x="109" y="74"/>
                  </a:cubicBezTo>
                  <a:cubicBezTo>
                    <a:pt x="101" y="68"/>
                    <a:pt x="92" y="61"/>
                    <a:pt x="82" y="62"/>
                  </a:cubicBezTo>
                  <a:cubicBezTo>
                    <a:pt x="76" y="62"/>
                    <a:pt x="72" y="64"/>
                    <a:pt x="67" y="65"/>
                  </a:cubicBezTo>
                  <a:cubicBezTo>
                    <a:pt x="62" y="66"/>
                    <a:pt x="57" y="68"/>
                    <a:pt x="51" y="67"/>
                  </a:cubicBezTo>
                  <a:cubicBezTo>
                    <a:pt x="43" y="66"/>
                    <a:pt x="36" y="65"/>
                    <a:pt x="31" y="62"/>
                  </a:cubicBezTo>
                  <a:cubicBezTo>
                    <a:pt x="18" y="55"/>
                    <a:pt x="17" y="25"/>
                    <a:pt x="16" y="1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7" y="1"/>
                    <a:pt x="4" y="1"/>
                    <a:pt x="0" y="0"/>
                  </a:cubicBezTo>
                  <a:cubicBezTo>
                    <a:pt x="1" y="37"/>
                    <a:pt x="3" y="65"/>
                    <a:pt x="23" y="76"/>
                  </a:cubicBezTo>
                  <a:cubicBezTo>
                    <a:pt x="32" y="81"/>
                    <a:pt x="42" y="82"/>
                    <a:pt x="50" y="83"/>
                  </a:cubicBezTo>
                  <a:cubicBezTo>
                    <a:pt x="59" y="84"/>
                    <a:pt x="66" y="82"/>
                    <a:pt x="72" y="80"/>
                  </a:cubicBezTo>
                  <a:cubicBezTo>
                    <a:pt x="76" y="79"/>
                    <a:pt x="79" y="78"/>
                    <a:pt x="83" y="78"/>
                  </a:cubicBezTo>
                  <a:cubicBezTo>
                    <a:pt x="88" y="77"/>
                    <a:pt x="94" y="82"/>
                    <a:pt x="99" y="86"/>
                  </a:cubicBezTo>
                  <a:cubicBezTo>
                    <a:pt x="109" y="94"/>
                    <a:pt x="124" y="105"/>
                    <a:pt x="138" y="89"/>
                  </a:cubicBezTo>
                  <a:cubicBezTo>
                    <a:pt x="153" y="72"/>
                    <a:pt x="148" y="59"/>
                    <a:pt x="142" y="43"/>
                  </a:cubicBezTo>
                  <a:cubicBezTo>
                    <a:pt x="139" y="32"/>
                    <a:pt x="134" y="19"/>
                    <a:pt x="133" y="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Freeform 753"/>
            <p:cNvSpPr>
              <a:spLocks/>
            </p:cNvSpPr>
            <p:nvPr/>
          </p:nvSpPr>
          <p:spPr bwMode="auto">
            <a:xfrm>
              <a:off x="5126" y="3739"/>
              <a:ext cx="197" cy="578"/>
            </a:xfrm>
            <a:custGeom>
              <a:avLst/>
              <a:gdLst>
                <a:gd name="T0" fmla="*/ 217 w 79"/>
                <a:gd name="T1" fmla="*/ 788 h 217"/>
                <a:gd name="T2" fmla="*/ 112 w 79"/>
                <a:gd name="T3" fmla="*/ 703 h 217"/>
                <a:gd name="T4" fmla="*/ 130 w 79"/>
                <a:gd name="T5" fmla="*/ 597 h 217"/>
                <a:gd name="T6" fmla="*/ 229 w 79"/>
                <a:gd name="T7" fmla="*/ 511 h 217"/>
                <a:gd name="T8" fmla="*/ 387 w 79"/>
                <a:gd name="T9" fmla="*/ 384 h 217"/>
                <a:gd name="T10" fmla="*/ 411 w 79"/>
                <a:gd name="T11" fmla="*/ 128 h 217"/>
                <a:gd name="T12" fmla="*/ 392 w 79"/>
                <a:gd name="T13" fmla="*/ 8 h 217"/>
                <a:gd name="T14" fmla="*/ 354 w 79"/>
                <a:gd name="T15" fmla="*/ 8 h 217"/>
                <a:gd name="T16" fmla="*/ 292 w 79"/>
                <a:gd name="T17" fmla="*/ 0 h 217"/>
                <a:gd name="T18" fmla="*/ 317 w 79"/>
                <a:gd name="T19" fmla="*/ 149 h 217"/>
                <a:gd name="T20" fmla="*/ 299 w 79"/>
                <a:gd name="T21" fmla="*/ 328 h 217"/>
                <a:gd name="T22" fmla="*/ 199 w 79"/>
                <a:gd name="T23" fmla="*/ 405 h 217"/>
                <a:gd name="T24" fmla="*/ 42 w 79"/>
                <a:gd name="T25" fmla="*/ 546 h 217"/>
                <a:gd name="T26" fmla="*/ 17 w 79"/>
                <a:gd name="T27" fmla="*/ 738 h 217"/>
                <a:gd name="T28" fmla="*/ 175 w 79"/>
                <a:gd name="T29" fmla="*/ 887 h 217"/>
                <a:gd name="T30" fmla="*/ 287 w 79"/>
                <a:gd name="T31" fmla="*/ 964 h 217"/>
                <a:gd name="T32" fmla="*/ 299 w 79"/>
                <a:gd name="T33" fmla="*/ 1305 h 217"/>
                <a:gd name="T34" fmla="*/ 254 w 79"/>
                <a:gd name="T35" fmla="*/ 1468 h 217"/>
                <a:gd name="T36" fmla="*/ 299 w 79"/>
                <a:gd name="T37" fmla="*/ 1540 h 217"/>
                <a:gd name="T38" fmla="*/ 354 w 79"/>
                <a:gd name="T39" fmla="*/ 1489 h 217"/>
                <a:gd name="T40" fmla="*/ 392 w 79"/>
                <a:gd name="T41" fmla="*/ 1348 h 217"/>
                <a:gd name="T42" fmla="*/ 354 w 79"/>
                <a:gd name="T43" fmla="*/ 879 h 217"/>
                <a:gd name="T44" fmla="*/ 217 w 79"/>
                <a:gd name="T45" fmla="*/ 788 h 2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9" h="217">
                  <a:moveTo>
                    <a:pt x="35" y="111"/>
                  </a:moveTo>
                  <a:cubicBezTo>
                    <a:pt x="27" y="107"/>
                    <a:pt x="20" y="103"/>
                    <a:pt x="18" y="99"/>
                  </a:cubicBezTo>
                  <a:cubicBezTo>
                    <a:pt x="17" y="95"/>
                    <a:pt x="18" y="90"/>
                    <a:pt x="21" y="84"/>
                  </a:cubicBezTo>
                  <a:cubicBezTo>
                    <a:pt x="24" y="78"/>
                    <a:pt x="29" y="76"/>
                    <a:pt x="37" y="72"/>
                  </a:cubicBezTo>
                  <a:cubicBezTo>
                    <a:pt x="46" y="69"/>
                    <a:pt x="56" y="66"/>
                    <a:pt x="62" y="54"/>
                  </a:cubicBezTo>
                  <a:cubicBezTo>
                    <a:pt x="71" y="39"/>
                    <a:pt x="69" y="30"/>
                    <a:pt x="66" y="18"/>
                  </a:cubicBezTo>
                  <a:cubicBezTo>
                    <a:pt x="65" y="13"/>
                    <a:pt x="64" y="8"/>
                    <a:pt x="63" y="1"/>
                  </a:cubicBezTo>
                  <a:cubicBezTo>
                    <a:pt x="61" y="1"/>
                    <a:pt x="59" y="1"/>
                    <a:pt x="57" y="1"/>
                  </a:cubicBezTo>
                  <a:cubicBezTo>
                    <a:pt x="54" y="1"/>
                    <a:pt x="50" y="1"/>
                    <a:pt x="47" y="0"/>
                  </a:cubicBezTo>
                  <a:cubicBezTo>
                    <a:pt x="48" y="9"/>
                    <a:pt x="49" y="16"/>
                    <a:pt x="51" y="21"/>
                  </a:cubicBezTo>
                  <a:cubicBezTo>
                    <a:pt x="53" y="32"/>
                    <a:pt x="54" y="37"/>
                    <a:pt x="48" y="46"/>
                  </a:cubicBezTo>
                  <a:cubicBezTo>
                    <a:pt x="45" y="53"/>
                    <a:pt x="39" y="55"/>
                    <a:pt x="32" y="57"/>
                  </a:cubicBezTo>
                  <a:cubicBezTo>
                    <a:pt x="23" y="61"/>
                    <a:pt x="13" y="65"/>
                    <a:pt x="7" y="77"/>
                  </a:cubicBezTo>
                  <a:cubicBezTo>
                    <a:pt x="2" y="87"/>
                    <a:pt x="0" y="96"/>
                    <a:pt x="3" y="104"/>
                  </a:cubicBezTo>
                  <a:cubicBezTo>
                    <a:pt x="7" y="115"/>
                    <a:pt x="18" y="120"/>
                    <a:pt x="28" y="125"/>
                  </a:cubicBezTo>
                  <a:cubicBezTo>
                    <a:pt x="35" y="128"/>
                    <a:pt x="42" y="131"/>
                    <a:pt x="46" y="136"/>
                  </a:cubicBezTo>
                  <a:cubicBezTo>
                    <a:pt x="59" y="148"/>
                    <a:pt x="56" y="162"/>
                    <a:pt x="48" y="184"/>
                  </a:cubicBezTo>
                  <a:cubicBezTo>
                    <a:pt x="45" y="192"/>
                    <a:pt x="42" y="200"/>
                    <a:pt x="41" y="207"/>
                  </a:cubicBezTo>
                  <a:cubicBezTo>
                    <a:pt x="40" y="212"/>
                    <a:pt x="43" y="216"/>
                    <a:pt x="48" y="217"/>
                  </a:cubicBezTo>
                  <a:cubicBezTo>
                    <a:pt x="52" y="217"/>
                    <a:pt x="56" y="214"/>
                    <a:pt x="57" y="210"/>
                  </a:cubicBezTo>
                  <a:cubicBezTo>
                    <a:pt x="58" y="204"/>
                    <a:pt x="60" y="197"/>
                    <a:pt x="63" y="190"/>
                  </a:cubicBezTo>
                  <a:cubicBezTo>
                    <a:pt x="70" y="169"/>
                    <a:pt x="79" y="144"/>
                    <a:pt x="57" y="124"/>
                  </a:cubicBezTo>
                  <a:cubicBezTo>
                    <a:pt x="51" y="118"/>
                    <a:pt x="42" y="114"/>
                    <a:pt x="35" y="11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Freeform 754"/>
            <p:cNvSpPr>
              <a:spLocks/>
            </p:cNvSpPr>
            <p:nvPr/>
          </p:nvSpPr>
          <p:spPr bwMode="auto">
            <a:xfrm>
              <a:off x="3836" y="2693"/>
              <a:ext cx="95" cy="107"/>
            </a:xfrm>
            <a:custGeom>
              <a:avLst/>
              <a:gdLst>
                <a:gd name="T0" fmla="*/ 0 w 38"/>
                <a:gd name="T1" fmla="*/ 286 h 40"/>
                <a:gd name="T2" fmla="*/ 238 w 38"/>
                <a:gd name="T3" fmla="*/ 0 h 40"/>
                <a:gd name="T4" fmla="*/ 0 w 38"/>
                <a:gd name="T5" fmla="*/ 28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40">
                  <a:moveTo>
                    <a:pt x="0" y="40"/>
                  </a:moveTo>
                  <a:cubicBezTo>
                    <a:pt x="2" y="26"/>
                    <a:pt x="12" y="1"/>
                    <a:pt x="38" y="0"/>
                  </a:cubicBezTo>
                  <a:cubicBezTo>
                    <a:pt x="28" y="2"/>
                    <a:pt x="4" y="21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Freeform 755"/>
            <p:cNvSpPr>
              <a:spLocks/>
            </p:cNvSpPr>
            <p:nvPr/>
          </p:nvSpPr>
          <p:spPr bwMode="auto">
            <a:xfrm>
              <a:off x="3538" y="2587"/>
              <a:ext cx="100" cy="112"/>
            </a:xfrm>
            <a:custGeom>
              <a:avLst/>
              <a:gdLst>
                <a:gd name="T0" fmla="*/ 0 w 40"/>
                <a:gd name="T1" fmla="*/ 299 h 42"/>
                <a:gd name="T2" fmla="*/ 138 w 40"/>
                <a:gd name="T3" fmla="*/ 93 h 42"/>
                <a:gd name="T4" fmla="*/ 250 w 40"/>
                <a:gd name="T5" fmla="*/ 0 h 42"/>
                <a:gd name="T6" fmla="*/ 133 w 40"/>
                <a:gd name="T7" fmla="*/ 115 h 42"/>
                <a:gd name="T8" fmla="*/ 0 w 40"/>
                <a:gd name="T9" fmla="*/ 29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cubicBezTo>
                    <a:pt x="2" y="24"/>
                    <a:pt x="10" y="19"/>
                    <a:pt x="22" y="13"/>
                  </a:cubicBezTo>
                  <a:cubicBezTo>
                    <a:pt x="34" y="7"/>
                    <a:pt x="37" y="5"/>
                    <a:pt x="40" y="0"/>
                  </a:cubicBezTo>
                  <a:cubicBezTo>
                    <a:pt x="38" y="9"/>
                    <a:pt x="29" y="11"/>
                    <a:pt x="21" y="16"/>
                  </a:cubicBezTo>
                  <a:cubicBezTo>
                    <a:pt x="12" y="22"/>
                    <a:pt x="1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Freeform 756"/>
            <p:cNvSpPr>
              <a:spLocks/>
            </p:cNvSpPr>
            <p:nvPr/>
          </p:nvSpPr>
          <p:spPr bwMode="auto">
            <a:xfrm>
              <a:off x="4518" y="2499"/>
              <a:ext cx="105" cy="242"/>
            </a:xfrm>
            <a:custGeom>
              <a:avLst/>
              <a:gdLst>
                <a:gd name="T0" fmla="*/ 263 w 42"/>
                <a:gd name="T1" fmla="*/ 0 h 91"/>
                <a:gd name="T2" fmla="*/ 58 w 42"/>
                <a:gd name="T3" fmla="*/ 311 h 91"/>
                <a:gd name="T4" fmla="*/ 0 w 42"/>
                <a:gd name="T5" fmla="*/ 644 h 91"/>
                <a:gd name="T6" fmla="*/ 75 w 42"/>
                <a:gd name="T7" fmla="*/ 282 h 91"/>
                <a:gd name="T8" fmla="*/ 263 w 4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91">
                  <a:moveTo>
                    <a:pt x="42" y="0"/>
                  </a:moveTo>
                  <a:cubicBezTo>
                    <a:pt x="32" y="2"/>
                    <a:pt x="9" y="11"/>
                    <a:pt x="9" y="44"/>
                  </a:cubicBezTo>
                  <a:cubicBezTo>
                    <a:pt x="8" y="62"/>
                    <a:pt x="10" y="81"/>
                    <a:pt x="0" y="91"/>
                  </a:cubicBezTo>
                  <a:cubicBezTo>
                    <a:pt x="11" y="86"/>
                    <a:pt x="10" y="61"/>
                    <a:pt x="12" y="40"/>
                  </a:cubicBezTo>
                  <a:cubicBezTo>
                    <a:pt x="14" y="18"/>
                    <a:pt x="20" y="1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Freeform 757"/>
            <p:cNvSpPr>
              <a:spLocks/>
            </p:cNvSpPr>
            <p:nvPr/>
          </p:nvSpPr>
          <p:spPr bwMode="auto">
            <a:xfrm>
              <a:off x="4928" y="2256"/>
              <a:ext cx="175" cy="109"/>
            </a:xfrm>
            <a:custGeom>
              <a:avLst/>
              <a:gdLst>
                <a:gd name="T0" fmla="*/ 0 w 70"/>
                <a:gd name="T1" fmla="*/ 290 h 41"/>
                <a:gd name="T2" fmla="*/ 438 w 70"/>
                <a:gd name="T3" fmla="*/ 51 h 41"/>
                <a:gd name="T4" fmla="*/ 0 w 70"/>
                <a:gd name="T5" fmla="*/ 29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1">
                  <a:moveTo>
                    <a:pt x="0" y="41"/>
                  </a:moveTo>
                  <a:cubicBezTo>
                    <a:pt x="2" y="29"/>
                    <a:pt x="25" y="0"/>
                    <a:pt x="70" y="7"/>
                  </a:cubicBezTo>
                  <a:cubicBezTo>
                    <a:pt x="60" y="6"/>
                    <a:pt x="16" y="6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758"/>
            <p:cNvSpPr>
              <a:spLocks/>
            </p:cNvSpPr>
            <p:nvPr/>
          </p:nvSpPr>
          <p:spPr bwMode="auto">
            <a:xfrm>
              <a:off x="5201" y="2515"/>
              <a:ext cx="52" cy="224"/>
            </a:xfrm>
            <a:custGeom>
              <a:avLst/>
              <a:gdLst>
                <a:gd name="T0" fmla="*/ 116 w 21"/>
                <a:gd name="T1" fmla="*/ 0 h 84"/>
                <a:gd name="T2" fmla="*/ 62 w 21"/>
                <a:gd name="T3" fmla="*/ 363 h 84"/>
                <a:gd name="T4" fmla="*/ 0 w 21"/>
                <a:gd name="T5" fmla="*/ 597 h 84"/>
                <a:gd name="T6" fmla="*/ 74 w 21"/>
                <a:gd name="T7" fmla="*/ 363 h 84"/>
                <a:gd name="T8" fmla="*/ 116 w 21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4">
                  <a:moveTo>
                    <a:pt x="19" y="0"/>
                  </a:moveTo>
                  <a:cubicBezTo>
                    <a:pt x="19" y="12"/>
                    <a:pt x="18" y="38"/>
                    <a:pt x="10" y="51"/>
                  </a:cubicBezTo>
                  <a:cubicBezTo>
                    <a:pt x="2" y="63"/>
                    <a:pt x="0" y="76"/>
                    <a:pt x="0" y="84"/>
                  </a:cubicBezTo>
                  <a:cubicBezTo>
                    <a:pt x="0" y="78"/>
                    <a:pt x="3" y="65"/>
                    <a:pt x="12" y="51"/>
                  </a:cubicBezTo>
                  <a:cubicBezTo>
                    <a:pt x="21" y="37"/>
                    <a:pt x="20" y="1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Freeform 759"/>
            <p:cNvSpPr>
              <a:spLocks/>
            </p:cNvSpPr>
            <p:nvPr/>
          </p:nvSpPr>
          <p:spPr bwMode="auto">
            <a:xfrm>
              <a:off x="4428" y="3891"/>
              <a:ext cx="75" cy="122"/>
            </a:xfrm>
            <a:custGeom>
              <a:avLst/>
              <a:gdLst>
                <a:gd name="T0" fmla="*/ 100 w 30"/>
                <a:gd name="T1" fmla="*/ 0 h 46"/>
                <a:gd name="T2" fmla="*/ 0 w 30"/>
                <a:gd name="T3" fmla="*/ 324 h 46"/>
                <a:gd name="T4" fmla="*/ 100 w 30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6">
                  <a:moveTo>
                    <a:pt x="16" y="0"/>
                  </a:moveTo>
                  <a:cubicBezTo>
                    <a:pt x="23" y="11"/>
                    <a:pt x="20" y="39"/>
                    <a:pt x="0" y="46"/>
                  </a:cubicBezTo>
                  <a:cubicBezTo>
                    <a:pt x="11" y="44"/>
                    <a:pt x="30" y="28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Freeform 760"/>
            <p:cNvSpPr>
              <a:spLocks/>
            </p:cNvSpPr>
            <p:nvPr/>
          </p:nvSpPr>
          <p:spPr bwMode="auto">
            <a:xfrm>
              <a:off x="3791" y="3784"/>
              <a:ext cx="55" cy="176"/>
            </a:xfrm>
            <a:custGeom>
              <a:avLst/>
              <a:gdLst>
                <a:gd name="T0" fmla="*/ 108 w 22"/>
                <a:gd name="T1" fmla="*/ 0 h 66"/>
                <a:gd name="T2" fmla="*/ 100 w 22"/>
                <a:gd name="T3" fmla="*/ 235 h 66"/>
                <a:gd name="T4" fmla="*/ 0 w 22"/>
                <a:gd name="T5" fmla="*/ 469 h 66"/>
                <a:gd name="T6" fmla="*/ 120 w 22"/>
                <a:gd name="T7" fmla="*/ 235 h 66"/>
                <a:gd name="T8" fmla="*/ 108 w 2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17" y="0"/>
                  </a:moveTo>
                  <a:cubicBezTo>
                    <a:pt x="14" y="9"/>
                    <a:pt x="14" y="21"/>
                    <a:pt x="16" y="33"/>
                  </a:cubicBezTo>
                  <a:cubicBezTo>
                    <a:pt x="18" y="45"/>
                    <a:pt x="12" y="61"/>
                    <a:pt x="0" y="66"/>
                  </a:cubicBezTo>
                  <a:cubicBezTo>
                    <a:pt x="11" y="63"/>
                    <a:pt x="22" y="51"/>
                    <a:pt x="19" y="33"/>
                  </a:cubicBezTo>
                  <a:cubicBezTo>
                    <a:pt x="16" y="16"/>
                    <a:pt x="16" y="9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Freeform 761"/>
            <p:cNvSpPr>
              <a:spLocks/>
            </p:cNvSpPr>
            <p:nvPr/>
          </p:nvSpPr>
          <p:spPr bwMode="auto">
            <a:xfrm>
              <a:off x="4186" y="3859"/>
              <a:ext cx="107" cy="40"/>
            </a:xfrm>
            <a:custGeom>
              <a:avLst/>
              <a:gdLst>
                <a:gd name="T0" fmla="*/ 0 w 43"/>
                <a:gd name="T1" fmla="*/ 99 h 15"/>
                <a:gd name="T2" fmla="*/ 266 w 43"/>
                <a:gd name="T3" fmla="*/ 107 h 15"/>
                <a:gd name="T4" fmla="*/ 124 w 43"/>
                <a:gd name="T5" fmla="*/ 85 h 15"/>
                <a:gd name="T6" fmla="*/ 0 w 43"/>
                <a:gd name="T7" fmla="*/ 9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5">
                  <a:moveTo>
                    <a:pt x="0" y="14"/>
                  </a:moveTo>
                  <a:cubicBezTo>
                    <a:pt x="12" y="15"/>
                    <a:pt x="26" y="0"/>
                    <a:pt x="43" y="15"/>
                  </a:cubicBezTo>
                  <a:cubicBezTo>
                    <a:pt x="38" y="11"/>
                    <a:pt x="28" y="10"/>
                    <a:pt x="20" y="12"/>
                  </a:cubicBezTo>
                  <a:cubicBezTo>
                    <a:pt x="12" y="14"/>
                    <a:pt x="5" y="15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Freeform 762"/>
            <p:cNvSpPr>
              <a:spLocks/>
            </p:cNvSpPr>
            <p:nvPr/>
          </p:nvSpPr>
          <p:spPr bwMode="auto">
            <a:xfrm>
              <a:off x="4763" y="3901"/>
              <a:ext cx="153" cy="38"/>
            </a:xfrm>
            <a:custGeom>
              <a:avLst/>
              <a:gdLst>
                <a:gd name="T0" fmla="*/ 0 w 61"/>
                <a:gd name="T1" fmla="*/ 38 h 14"/>
                <a:gd name="T2" fmla="*/ 201 w 61"/>
                <a:gd name="T3" fmla="*/ 43 h 14"/>
                <a:gd name="T4" fmla="*/ 384 w 61"/>
                <a:gd name="T5" fmla="*/ 52 h 14"/>
                <a:gd name="T6" fmla="*/ 201 w 61"/>
                <a:gd name="T7" fmla="*/ 65 h 14"/>
                <a:gd name="T8" fmla="*/ 0 w 61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4">
                  <a:moveTo>
                    <a:pt x="0" y="5"/>
                  </a:moveTo>
                  <a:cubicBezTo>
                    <a:pt x="11" y="10"/>
                    <a:pt x="18" y="10"/>
                    <a:pt x="32" y="6"/>
                  </a:cubicBezTo>
                  <a:cubicBezTo>
                    <a:pt x="45" y="3"/>
                    <a:pt x="44" y="0"/>
                    <a:pt x="61" y="7"/>
                  </a:cubicBezTo>
                  <a:cubicBezTo>
                    <a:pt x="53" y="4"/>
                    <a:pt x="53" y="4"/>
                    <a:pt x="32" y="9"/>
                  </a:cubicBezTo>
                  <a:cubicBezTo>
                    <a:pt x="11" y="14"/>
                    <a:pt x="8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Freeform 763"/>
            <p:cNvSpPr>
              <a:spLocks/>
            </p:cNvSpPr>
            <p:nvPr/>
          </p:nvSpPr>
          <p:spPr bwMode="auto">
            <a:xfrm>
              <a:off x="4976" y="3771"/>
              <a:ext cx="27" cy="106"/>
            </a:xfrm>
            <a:custGeom>
              <a:avLst/>
              <a:gdLst>
                <a:gd name="T0" fmla="*/ 0 w 11"/>
                <a:gd name="T1" fmla="*/ 0 h 40"/>
                <a:gd name="T2" fmla="*/ 66 w 11"/>
                <a:gd name="T3" fmla="*/ 281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3" y="15"/>
                    <a:pt x="5" y="27"/>
                    <a:pt x="11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764"/>
            <p:cNvSpPr>
              <a:spLocks/>
            </p:cNvSpPr>
            <p:nvPr/>
          </p:nvSpPr>
          <p:spPr bwMode="auto">
            <a:xfrm>
              <a:off x="5138" y="3893"/>
              <a:ext cx="83" cy="88"/>
            </a:xfrm>
            <a:custGeom>
              <a:avLst/>
              <a:gdLst>
                <a:gd name="T0" fmla="*/ 209 w 33"/>
                <a:gd name="T1" fmla="*/ 0 h 33"/>
                <a:gd name="T2" fmla="*/ 0 w 33"/>
                <a:gd name="T3" fmla="*/ 235 h 33"/>
                <a:gd name="T4" fmla="*/ 209 w 33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cubicBezTo>
                    <a:pt x="23" y="3"/>
                    <a:pt x="7" y="8"/>
                    <a:pt x="0" y="33"/>
                  </a:cubicBezTo>
                  <a:cubicBezTo>
                    <a:pt x="4" y="26"/>
                    <a:pt x="9" y="11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Freeform 765"/>
            <p:cNvSpPr>
              <a:spLocks/>
            </p:cNvSpPr>
            <p:nvPr/>
          </p:nvSpPr>
          <p:spPr bwMode="auto">
            <a:xfrm>
              <a:off x="5236" y="4184"/>
              <a:ext cx="32" cy="104"/>
            </a:xfrm>
            <a:custGeom>
              <a:avLst/>
              <a:gdLst>
                <a:gd name="T0" fmla="*/ 79 w 13"/>
                <a:gd name="T1" fmla="*/ 0 h 39"/>
                <a:gd name="T2" fmla="*/ 0 w 13"/>
                <a:gd name="T3" fmla="*/ 277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9">
                  <a:moveTo>
                    <a:pt x="13" y="0"/>
                  </a:moveTo>
                  <a:cubicBezTo>
                    <a:pt x="11" y="11"/>
                    <a:pt x="4" y="33"/>
                    <a:pt x="0" y="3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Freeform 766"/>
            <p:cNvSpPr>
              <a:spLocks/>
            </p:cNvSpPr>
            <p:nvPr/>
          </p:nvSpPr>
          <p:spPr bwMode="auto">
            <a:xfrm>
              <a:off x="4913" y="2261"/>
              <a:ext cx="380" cy="606"/>
            </a:xfrm>
            <a:custGeom>
              <a:avLst/>
              <a:gdLst>
                <a:gd name="T0" fmla="*/ 795 w 152"/>
                <a:gd name="T1" fmla="*/ 948 h 227"/>
                <a:gd name="T2" fmla="*/ 758 w 152"/>
                <a:gd name="T3" fmla="*/ 1068 h 227"/>
                <a:gd name="T4" fmla="*/ 708 w 152"/>
                <a:gd name="T5" fmla="*/ 1247 h 227"/>
                <a:gd name="T6" fmla="*/ 770 w 152"/>
                <a:gd name="T7" fmla="*/ 1418 h 227"/>
                <a:gd name="T8" fmla="*/ 850 w 152"/>
                <a:gd name="T9" fmla="*/ 1610 h 227"/>
                <a:gd name="T10" fmla="*/ 888 w 152"/>
                <a:gd name="T11" fmla="*/ 1610 h 227"/>
                <a:gd name="T12" fmla="*/ 950 w 152"/>
                <a:gd name="T13" fmla="*/ 1618 h 227"/>
                <a:gd name="T14" fmla="*/ 845 w 152"/>
                <a:gd name="T15" fmla="*/ 1348 h 227"/>
                <a:gd name="T16" fmla="*/ 808 w 152"/>
                <a:gd name="T17" fmla="*/ 1255 h 227"/>
                <a:gd name="T18" fmla="*/ 845 w 152"/>
                <a:gd name="T19" fmla="*/ 1119 h 227"/>
                <a:gd name="T20" fmla="*/ 895 w 152"/>
                <a:gd name="T21" fmla="*/ 969 h 227"/>
                <a:gd name="T22" fmla="*/ 875 w 152"/>
                <a:gd name="T23" fmla="*/ 406 h 227"/>
                <a:gd name="T24" fmla="*/ 358 w 152"/>
                <a:gd name="T25" fmla="*/ 8 h 227"/>
                <a:gd name="T26" fmla="*/ 70 w 152"/>
                <a:gd name="T27" fmla="*/ 163 h 227"/>
                <a:gd name="T28" fmla="*/ 13 w 152"/>
                <a:gd name="T29" fmla="*/ 398 h 227"/>
                <a:gd name="T30" fmla="*/ 75 w 152"/>
                <a:gd name="T31" fmla="*/ 598 h 227"/>
                <a:gd name="T32" fmla="*/ 133 w 152"/>
                <a:gd name="T33" fmla="*/ 828 h 227"/>
                <a:gd name="T34" fmla="*/ 100 w 152"/>
                <a:gd name="T35" fmla="*/ 1012 h 227"/>
                <a:gd name="T36" fmla="*/ 63 w 152"/>
                <a:gd name="T37" fmla="*/ 1233 h 227"/>
                <a:gd name="T38" fmla="*/ 83 w 152"/>
                <a:gd name="T39" fmla="*/ 1361 h 227"/>
                <a:gd name="T40" fmla="*/ 113 w 152"/>
                <a:gd name="T41" fmla="*/ 1618 h 227"/>
                <a:gd name="T42" fmla="*/ 175 w 152"/>
                <a:gd name="T43" fmla="*/ 1610 h 227"/>
                <a:gd name="T44" fmla="*/ 213 w 152"/>
                <a:gd name="T45" fmla="*/ 1610 h 227"/>
                <a:gd name="T46" fmla="*/ 175 w 152"/>
                <a:gd name="T47" fmla="*/ 1332 h 227"/>
                <a:gd name="T48" fmla="*/ 163 w 152"/>
                <a:gd name="T49" fmla="*/ 1233 h 227"/>
                <a:gd name="T50" fmla="*/ 195 w 152"/>
                <a:gd name="T51" fmla="*/ 1041 h 227"/>
                <a:gd name="T52" fmla="*/ 233 w 152"/>
                <a:gd name="T53" fmla="*/ 828 h 227"/>
                <a:gd name="T54" fmla="*/ 163 w 152"/>
                <a:gd name="T55" fmla="*/ 555 h 227"/>
                <a:gd name="T56" fmla="*/ 113 w 152"/>
                <a:gd name="T57" fmla="*/ 384 h 227"/>
                <a:gd name="T58" fmla="*/ 145 w 152"/>
                <a:gd name="T59" fmla="*/ 235 h 227"/>
                <a:gd name="T60" fmla="*/ 363 w 152"/>
                <a:gd name="T61" fmla="*/ 120 h 227"/>
                <a:gd name="T62" fmla="*/ 783 w 152"/>
                <a:gd name="T63" fmla="*/ 448 h 227"/>
                <a:gd name="T64" fmla="*/ 795 w 152"/>
                <a:gd name="T65" fmla="*/ 948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2" h="227">
                  <a:moveTo>
                    <a:pt x="127" y="133"/>
                  </a:moveTo>
                  <a:cubicBezTo>
                    <a:pt x="126" y="140"/>
                    <a:pt x="123" y="145"/>
                    <a:pt x="121" y="150"/>
                  </a:cubicBezTo>
                  <a:cubicBezTo>
                    <a:pt x="117" y="156"/>
                    <a:pt x="114" y="163"/>
                    <a:pt x="113" y="175"/>
                  </a:cubicBezTo>
                  <a:cubicBezTo>
                    <a:pt x="112" y="186"/>
                    <a:pt x="118" y="192"/>
                    <a:pt x="123" y="199"/>
                  </a:cubicBezTo>
                  <a:cubicBezTo>
                    <a:pt x="128" y="206"/>
                    <a:pt x="133" y="213"/>
                    <a:pt x="136" y="226"/>
                  </a:cubicBezTo>
                  <a:cubicBezTo>
                    <a:pt x="138" y="226"/>
                    <a:pt x="140" y="226"/>
                    <a:pt x="142" y="226"/>
                  </a:cubicBezTo>
                  <a:cubicBezTo>
                    <a:pt x="145" y="226"/>
                    <a:pt x="149" y="226"/>
                    <a:pt x="152" y="227"/>
                  </a:cubicBezTo>
                  <a:cubicBezTo>
                    <a:pt x="149" y="208"/>
                    <a:pt x="142" y="197"/>
                    <a:pt x="135" y="189"/>
                  </a:cubicBezTo>
                  <a:cubicBezTo>
                    <a:pt x="131" y="183"/>
                    <a:pt x="129" y="180"/>
                    <a:pt x="129" y="176"/>
                  </a:cubicBezTo>
                  <a:cubicBezTo>
                    <a:pt x="129" y="168"/>
                    <a:pt x="132" y="163"/>
                    <a:pt x="135" y="157"/>
                  </a:cubicBezTo>
                  <a:cubicBezTo>
                    <a:pt x="138" y="152"/>
                    <a:pt x="141" y="145"/>
                    <a:pt x="143" y="136"/>
                  </a:cubicBezTo>
                  <a:cubicBezTo>
                    <a:pt x="150" y="104"/>
                    <a:pt x="149" y="78"/>
                    <a:pt x="140" y="57"/>
                  </a:cubicBezTo>
                  <a:cubicBezTo>
                    <a:pt x="125" y="20"/>
                    <a:pt x="94" y="0"/>
                    <a:pt x="57" y="1"/>
                  </a:cubicBezTo>
                  <a:cubicBezTo>
                    <a:pt x="39" y="2"/>
                    <a:pt x="21" y="11"/>
                    <a:pt x="11" y="23"/>
                  </a:cubicBezTo>
                  <a:cubicBezTo>
                    <a:pt x="3" y="33"/>
                    <a:pt x="0" y="44"/>
                    <a:pt x="2" y="56"/>
                  </a:cubicBezTo>
                  <a:cubicBezTo>
                    <a:pt x="4" y="67"/>
                    <a:pt x="8" y="76"/>
                    <a:pt x="12" y="84"/>
                  </a:cubicBezTo>
                  <a:cubicBezTo>
                    <a:pt x="17" y="95"/>
                    <a:pt x="21" y="105"/>
                    <a:pt x="21" y="116"/>
                  </a:cubicBezTo>
                  <a:cubicBezTo>
                    <a:pt x="21" y="124"/>
                    <a:pt x="18" y="133"/>
                    <a:pt x="16" y="142"/>
                  </a:cubicBezTo>
                  <a:cubicBezTo>
                    <a:pt x="13" y="152"/>
                    <a:pt x="10" y="162"/>
                    <a:pt x="10" y="173"/>
                  </a:cubicBezTo>
                  <a:cubicBezTo>
                    <a:pt x="10" y="179"/>
                    <a:pt x="11" y="184"/>
                    <a:pt x="13" y="191"/>
                  </a:cubicBezTo>
                  <a:cubicBezTo>
                    <a:pt x="15" y="199"/>
                    <a:pt x="17" y="210"/>
                    <a:pt x="18" y="227"/>
                  </a:cubicBezTo>
                  <a:cubicBezTo>
                    <a:pt x="22" y="226"/>
                    <a:pt x="25" y="226"/>
                    <a:pt x="28" y="226"/>
                  </a:cubicBezTo>
                  <a:cubicBezTo>
                    <a:pt x="30" y="226"/>
                    <a:pt x="32" y="226"/>
                    <a:pt x="34" y="226"/>
                  </a:cubicBezTo>
                  <a:cubicBezTo>
                    <a:pt x="33" y="208"/>
                    <a:pt x="31" y="196"/>
                    <a:pt x="28" y="187"/>
                  </a:cubicBezTo>
                  <a:cubicBezTo>
                    <a:pt x="27" y="181"/>
                    <a:pt x="26" y="177"/>
                    <a:pt x="26" y="173"/>
                  </a:cubicBezTo>
                  <a:cubicBezTo>
                    <a:pt x="26" y="164"/>
                    <a:pt x="28" y="155"/>
                    <a:pt x="31" y="146"/>
                  </a:cubicBezTo>
                  <a:cubicBezTo>
                    <a:pt x="34" y="136"/>
                    <a:pt x="37" y="127"/>
                    <a:pt x="37" y="116"/>
                  </a:cubicBezTo>
                  <a:cubicBezTo>
                    <a:pt x="37" y="102"/>
                    <a:pt x="32" y="89"/>
                    <a:pt x="26" y="78"/>
                  </a:cubicBezTo>
                  <a:cubicBezTo>
                    <a:pt x="23" y="70"/>
                    <a:pt x="19" y="62"/>
                    <a:pt x="18" y="54"/>
                  </a:cubicBezTo>
                  <a:cubicBezTo>
                    <a:pt x="16" y="46"/>
                    <a:pt x="18" y="39"/>
                    <a:pt x="23" y="33"/>
                  </a:cubicBezTo>
                  <a:cubicBezTo>
                    <a:pt x="30" y="24"/>
                    <a:pt x="44" y="18"/>
                    <a:pt x="58" y="17"/>
                  </a:cubicBezTo>
                  <a:cubicBezTo>
                    <a:pt x="88" y="16"/>
                    <a:pt x="113" y="33"/>
                    <a:pt x="125" y="63"/>
                  </a:cubicBezTo>
                  <a:cubicBezTo>
                    <a:pt x="133" y="81"/>
                    <a:pt x="133" y="104"/>
                    <a:pt x="127" y="13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Freeform 767"/>
            <p:cNvSpPr>
              <a:spLocks/>
            </p:cNvSpPr>
            <p:nvPr/>
          </p:nvSpPr>
          <p:spPr bwMode="auto">
            <a:xfrm>
              <a:off x="4398" y="2475"/>
              <a:ext cx="370" cy="389"/>
            </a:xfrm>
            <a:custGeom>
              <a:avLst/>
              <a:gdLst>
                <a:gd name="T0" fmla="*/ 808 w 148"/>
                <a:gd name="T1" fmla="*/ 107 h 146"/>
                <a:gd name="T2" fmla="*/ 445 w 148"/>
                <a:gd name="T3" fmla="*/ 107 h 146"/>
                <a:gd name="T4" fmla="*/ 338 w 148"/>
                <a:gd name="T5" fmla="*/ 456 h 146"/>
                <a:gd name="T6" fmla="*/ 325 w 148"/>
                <a:gd name="T7" fmla="*/ 618 h 146"/>
                <a:gd name="T8" fmla="*/ 208 w 148"/>
                <a:gd name="T9" fmla="*/ 738 h 146"/>
                <a:gd name="T10" fmla="*/ 0 w 148"/>
                <a:gd name="T11" fmla="*/ 1036 h 146"/>
                <a:gd name="T12" fmla="*/ 50 w 148"/>
                <a:gd name="T13" fmla="*/ 1036 h 146"/>
                <a:gd name="T14" fmla="*/ 100 w 148"/>
                <a:gd name="T15" fmla="*/ 1036 h 146"/>
                <a:gd name="T16" fmla="*/ 238 w 148"/>
                <a:gd name="T17" fmla="*/ 845 h 146"/>
                <a:gd name="T18" fmla="*/ 425 w 148"/>
                <a:gd name="T19" fmla="*/ 645 h 146"/>
                <a:gd name="T20" fmla="*/ 438 w 148"/>
                <a:gd name="T21" fmla="*/ 456 h 146"/>
                <a:gd name="T22" fmla="*/ 508 w 148"/>
                <a:gd name="T23" fmla="*/ 192 h 146"/>
                <a:gd name="T24" fmla="*/ 745 w 148"/>
                <a:gd name="T25" fmla="*/ 192 h 146"/>
                <a:gd name="T26" fmla="*/ 770 w 148"/>
                <a:gd name="T27" fmla="*/ 498 h 146"/>
                <a:gd name="T28" fmla="*/ 745 w 148"/>
                <a:gd name="T29" fmla="*/ 661 h 146"/>
                <a:gd name="T30" fmla="*/ 725 w 148"/>
                <a:gd name="T31" fmla="*/ 874 h 146"/>
                <a:gd name="T32" fmla="*/ 713 w 148"/>
                <a:gd name="T33" fmla="*/ 1036 h 146"/>
                <a:gd name="T34" fmla="*/ 758 w 148"/>
                <a:gd name="T35" fmla="*/ 1036 h 146"/>
                <a:gd name="T36" fmla="*/ 813 w 148"/>
                <a:gd name="T37" fmla="*/ 1036 h 146"/>
                <a:gd name="T38" fmla="*/ 825 w 148"/>
                <a:gd name="T39" fmla="*/ 887 h 146"/>
                <a:gd name="T40" fmla="*/ 845 w 148"/>
                <a:gd name="T41" fmla="*/ 666 h 146"/>
                <a:gd name="T42" fmla="*/ 863 w 148"/>
                <a:gd name="T43" fmla="*/ 520 h 146"/>
                <a:gd name="T44" fmla="*/ 808 w 148"/>
                <a:gd name="T45" fmla="*/ 107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8" h="146">
                  <a:moveTo>
                    <a:pt x="129" y="15"/>
                  </a:moveTo>
                  <a:cubicBezTo>
                    <a:pt x="111" y="0"/>
                    <a:pt x="86" y="0"/>
                    <a:pt x="71" y="15"/>
                  </a:cubicBezTo>
                  <a:cubicBezTo>
                    <a:pt x="54" y="31"/>
                    <a:pt x="54" y="48"/>
                    <a:pt x="54" y="64"/>
                  </a:cubicBezTo>
                  <a:cubicBezTo>
                    <a:pt x="54" y="72"/>
                    <a:pt x="54" y="80"/>
                    <a:pt x="52" y="87"/>
                  </a:cubicBezTo>
                  <a:cubicBezTo>
                    <a:pt x="50" y="97"/>
                    <a:pt x="44" y="100"/>
                    <a:pt x="33" y="104"/>
                  </a:cubicBezTo>
                  <a:cubicBezTo>
                    <a:pt x="20" y="109"/>
                    <a:pt x="2" y="116"/>
                    <a:pt x="0" y="146"/>
                  </a:cubicBezTo>
                  <a:cubicBezTo>
                    <a:pt x="2" y="146"/>
                    <a:pt x="5" y="146"/>
                    <a:pt x="8" y="146"/>
                  </a:cubicBezTo>
                  <a:cubicBezTo>
                    <a:pt x="10" y="146"/>
                    <a:pt x="13" y="146"/>
                    <a:pt x="16" y="146"/>
                  </a:cubicBezTo>
                  <a:cubicBezTo>
                    <a:pt x="17" y="127"/>
                    <a:pt x="26" y="124"/>
                    <a:pt x="38" y="119"/>
                  </a:cubicBezTo>
                  <a:cubicBezTo>
                    <a:pt x="49" y="115"/>
                    <a:pt x="63" y="110"/>
                    <a:pt x="68" y="91"/>
                  </a:cubicBezTo>
                  <a:cubicBezTo>
                    <a:pt x="70" y="82"/>
                    <a:pt x="70" y="73"/>
                    <a:pt x="70" y="64"/>
                  </a:cubicBezTo>
                  <a:cubicBezTo>
                    <a:pt x="70" y="49"/>
                    <a:pt x="70" y="38"/>
                    <a:pt x="81" y="27"/>
                  </a:cubicBezTo>
                  <a:cubicBezTo>
                    <a:pt x="91" y="18"/>
                    <a:pt x="108" y="18"/>
                    <a:pt x="119" y="27"/>
                  </a:cubicBezTo>
                  <a:cubicBezTo>
                    <a:pt x="130" y="36"/>
                    <a:pt x="128" y="49"/>
                    <a:pt x="123" y="70"/>
                  </a:cubicBezTo>
                  <a:cubicBezTo>
                    <a:pt x="121" y="77"/>
                    <a:pt x="119" y="85"/>
                    <a:pt x="119" y="9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31"/>
                    <a:pt x="115" y="138"/>
                    <a:pt x="114" y="146"/>
                  </a:cubicBezTo>
                  <a:cubicBezTo>
                    <a:pt x="117" y="146"/>
                    <a:pt x="119" y="146"/>
                    <a:pt x="121" y="146"/>
                  </a:cubicBezTo>
                  <a:cubicBezTo>
                    <a:pt x="124" y="146"/>
                    <a:pt x="128" y="146"/>
                    <a:pt x="130" y="146"/>
                  </a:cubicBezTo>
                  <a:cubicBezTo>
                    <a:pt x="131" y="139"/>
                    <a:pt x="132" y="132"/>
                    <a:pt x="132" y="12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5" y="88"/>
                    <a:pt x="137" y="81"/>
                    <a:pt x="138" y="73"/>
                  </a:cubicBezTo>
                  <a:cubicBezTo>
                    <a:pt x="143" y="54"/>
                    <a:pt x="148" y="31"/>
                    <a:pt x="129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Freeform 768"/>
            <p:cNvSpPr>
              <a:spLocks/>
            </p:cNvSpPr>
            <p:nvPr/>
          </p:nvSpPr>
          <p:spPr bwMode="auto">
            <a:xfrm>
              <a:off x="3821" y="2675"/>
              <a:ext cx="330" cy="189"/>
            </a:xfrm>
            <a:custGeom>
              <a:avLst/>
              <a:gdLst>
                <a:gd name="T0" fmla="*/ 533 w 132"/>
                <a:gd name="T1" fmla="*/ 56 h 71"/>
                <a:gd name="T2" fmla="*/ 488 w 132"/>
                <a:gd name="T3" fmla="*/ 56 h 71"/>
                <a:gd name="T4" fmla="*/ 400 w 132"/>
                <a:gd name="T5" fmla="*/ 35 h 71"/>
                <a:gd name="T6" fmla="*/ 133 w 132"/>
                <a:gd name="T7" fmla="*/ 85 h 71"/>
                <a:gd name="T8" fmla="*/ 13 w 132"/>
                <a:gd name="T9" fmla="*/ 461 h 71"/>
                <a:gd name="T10" fmla="*/ 13 w 132"/>
                <a:gd name="T11" fmla="*/ 503 h 71"/>
                <a:gd name="T12" fmla="*/ 75 w 132"/>
                <a:gd name="T13" fmla="*/ 503 h 71"/>
                <a:gd name="T14" fmla="*/ 113 w 132"/>
                <a:gd name="T15" fmla="*/ 503 h 71"/>
                <a:gd name="T16" fmla="*/ 113 w 132"/>
                <a:gd name="T17" fmla="*/ 461 h 71"/>
                <a:gd name="T18" fmla="*/ 195 w 132"/>
                <a:gd name="T19" fmla="*/ 178 h 71"/>
                <a:gd name="T20" fmla="*/ 383 w 132"/>
                <a:gd name="T21" fmla="*/ 149 h 71"/>
                <a:gd name="T22" fmla="*/ 483 w 132"/>
                <a:gd name="T23" fmla="*/ 170 h 71"/>
                <a:gd name="T24" fmla="*/ 525 w 132"/>
                <a:gd name="T25" fmla="*/ 170 h 71"/>
                <a:gd name="T26" fmla="*/ 713 w 132"/>
                <a:gd name="T27" fmla="*/ 325 h 71"/>
                <a:gd name="T28" fmla="*/ 725 w 132"/>
                <a:gd name="T29" fmla="*/ 503 h 71"/>
                <a:gd name="T30" fmla="*/ 783 w 132"/>
                <a:gd name="T31" fmla="*/ 503 h 71"/>
                <a:gd name="T32" fmla="*/ 825 w 132"/>
                <a:gd name="T33" fmla="*/ 503 h 71"/>
                <a:gd name="T34" fmla="*/ 813 w 132"/>
                <a:gd name="T35" fmla="*/ 303 h 71"/>
                <a:gd name="T36" fmla="*/ 533 w 132"/>
                <a:gd name="T37" fmla="*/ 56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" h="71">
                  <a:moveTo>
                    <a:pt x="85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3" y="7"/>
                    <a:pt x="69" y="6"/>
                    <a:pt x="64" y="5"/>
                  </a:cubicBezTo>
                  <a:cubicBezTo>
                    <a:pt x="51" y="3"/>
                    <a:pt x="36" y="0"/>
                    <a:pt x="21" y="12"/>
                  </a:cubicBezTo>
                  <a:cubicBezTo>
                    <a:pt x="0" y="28"/>
                    <a:pt x="1" y="46"/>
                    <a:pt x="2" y="6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5" y="71"/>
                    <a:pt x="9" y="71"/>
                    <a:pt x="12" y="71"/>
                  </a:cubicBezTo>
                  <a:cubicBezTo>
                    <a:pt x="14" y="71"/>
                    <a:pt x="16" y="71"/>
                    <a:pt x="18" y="71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47"/>
                    <a:pt x="17" y="36"/>
                    <a:pt x="31" y="25"/>
                  </a:cubicBezTo>
                  <a:cubicBezTo>
                    <a:pt x="40" y="17"/>
                    <a:pt x="49" y="19"/>
                    <a:pt x="61" y="21"/>
                  </a:cubicBezTo>
                  <a:cubicBezTo>
                    <a:pt x="66" y="22"/>
                    <a:pt x="71" y="23"/>
                    <a:pt x="77" y="24"/>
                  </a:cubicBezTo>
                  <a:cubicBezTo>
                    <a:pt x="77" y="24"/>
                    <a:pt x="84" y="24"/>
                    <a:pt x="84" y="24"/>
                  </a:cubicBezTo>
                  <a:cubicBezTo>
                    <a:pt x="104" y="25"/>
                    <a:pt x="110" y="25"/>
                    <a:pt x="114" y="46"/>
                  </a:cubicBezTo>
                  <a:cubicBezTo>
                    <a:pt x="116" y="55"/>
                    <a:pt x="116" y="63"/>
                    <a:pt x="116" y="71"/>
                  </a:cubicBezTo>
                  <a:cubicBezTo>
                    <a:pt x="119" y="71"/>
                    <a:pt x="122" y="71"/>
                    <a:pt x="125" y="71"/>
                  </a:cubicBezTo>
                  <a:cubicBezTo>
                    <a:pt x="128" y="71"/>
                    <a:pt x="130" y="71"/>
                    <a:pt x="132" y="71"/>
                  </a:cubicBezTo>
                  <a:cubicBezTo>
                    <a:pt x="132" y="62"/>
                    <a:pt x="132" y="53"/>
                    <a:pt x="130" y="43"/>
                  </a:cubicBezTo>
                  <a:cubicBezTo>
                    <a:pt x="123" y="10"/>
                    <a:pt x="105" y="9"/>
                    <a:pt x="85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Freeform 769"/>
            <p:cNvSpPr>
              <a:spLocks/>
            </p:cNvSpPr>
            <p:nvPr/>
          </p:nvSpPr>
          <p:spPr bwMode="auto">
            <a:xfrm>
              <a:off x="3516" y="2579"/>
              <a:ext cx="147" cy="285"/>
            </a:xfrm>
            <a:custGeom>
              <a:avLst/>
              <a:gdLst>
                <a:gd name="T0" fmla="*/ 274 w 59"/>
                <a:gd name="T1" fmla="*/ 29 h 107"/>
                <a:gd name="T2" fmla="*/ 199 w 59"/>
                <a:gd name="T3" fmla="*/ 85 h 107"/>
                <a:gd name="T4" fmla="*/ 67 w 59"/>
                <a:gd name="T5" fmla="*/ 192 h 107"/>
                <a:gd name="T6" fmla="*/ 62 w 59"/>
                <a:gd name="T7" fmla="*/ 503 h 107"/>
                <a:gd name="T8" fmla="*/ 75 w 59"/>
                <a:gd name="T9" fmla="*/ 546 h 107"/>
                <a:gd name="T10" fmla="*/ 87 w 59"/>
                <a:gd name="T11" fmla="*/ 703 h 107"/>
                <a:gd name="T12" fmla="*/ 87 w 59"/>
                <a:gd name="T13" fmla="*/ 759 h 107"/>
                <a:gd name="T14" fmla="*/ 125 w 59"/>
                <a:gd name="T15" fmla="*/ 759 h 107"/>
                <a:gd name="T16" fmla="*/ 187 w 59"/>
                <a:gd name="T17" fmla="*/ 759 h 107"/>
                <a:gd name="T18" fmla="*/ 187 w 59"/>
                <a:gd name="T19" fmla="*/ 709 h 107"/>
                <a:gd name="T20" fmla="*/ 167 w 59"/>
                <a:gd name="T21" fmla="*/ 511 h 107"/>
                <a:gd name="T22" fmla="*/ 154 w 59"/>
                <a:gd name="T23" fmla="*/ 469 h 107"/>
                <a:gd name="T24" fmla="*/ 149 w 59"/>
                <a:gd name="T25" fmla="*/ 256 h 107"/>
                <a:gd name="T26" fmla="*/ 237 w 59"/>
                <a:gd name="T27" fmla="*/ 184 h 107"/>
                <a:gd name="T28" fmla="*/ 349 w 59"/>
                <a:gd name="T29" fmla="*/ 99 h 107"/>
                <a:gd name="T30" fmla="*/ 349 w 59"/>
                <a:gd name="T31" fmla="*/ 21 h 107"/>
                <a:gd name="T32" fmla="*/ 274 w 59"/>
                <a:gd name="T33" fmla="*/ 29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7">
                  <a:moveTo>
                    <a:pt x="44" y="4"/>
                  </a:moveTo>
                  <a:cubicBezTo>
                    <a:pt x="41" y="7"/>
                    <a:pt x="37" y="9"/>
                    <a:pt x="32" y="12"/>
                  </a:cubicBezTo>
                  <a:cubicBezTo>
                    <a:pt x="24" y="15"/>
                    <a:pt x="16" y="19"/>
                    <a:pt x="11" y="27"/>
                  </a:cubicBezTo>
                  <a:cubicBezTo>
                    <a:pt x="0" y="42"/>
                    <a:pt x="6" y="58"/>
                    <a:pt x="10" y="71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86"/>
                    <a:pt x="14" y="90"/>
                    <a:pt x="14" y="9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6" y="107"/>
                    <a:pt x="18" y="107"/>
                    <a:pt x="20" y="107"/>
                  </a:cubicBezTo>
                  <a:cubicBezTo>
                    <a:pt x="24" y="107"/>
                    <a:pt x="27" y="107"/>
                    <a:pt x="30" y="107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90"/>
                    <a:pt x="31" y="84"/>
                    <a:pt x="27" y="72"/>
                  </a:cubicBezTo>
                  <a:cubicBezTo>
                    <a:pt x="27" y="72"/>
                    <a:pt x="25" y="66"/>
                    <a:pt x="25" y="66"/>
                  </a:cubicBezTo>
                  <a:cubicBezTo>
                    <a:pt x="21" y="53"/>
                    <a:pt x="18" y="44"/>
                    <a:pt x="24" y="36"/>
                  </a:cubicBezTo>
                  <a:cubicBezTo>
                    <a:pt x="27" y="31"/>
                    <a:pt x="32" y="29"/>
                    <a:pt x="38" y="26"/>
                  </a:cubicBezTo>
                  <a:cubicBezTo>
                    <a:pt x="44" y="23"/>
                    <a:pt x="51" y="20"/>
                    <a:pt x="56" y="14"/>
                  </a:cubicBezTo>
                  <a:cubicBezTo>
                    <a:pt x="59" y="11"/>
                    <a:pt x="59" y="6"/>
                    <a:pt x="56" y="3"/>
                  </a:cubicBezTo>
                  <a:cubicBezTo>
                    <a:pt x="52" y="0"/>
                    <a:pt x="47" y="0"/>
                    <a:pt x="44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Freeform 770"/>
            <p:cNvSpPr>
              <a:spLocks/>
            </p:cNvSpPr>
            <p:nvPr/>
          </p:nvSpPr>
          <p:spPr bwMode="auto">
            <a:xfrm>
              <a:off x="3541" y="3739"/>
              <a:ext cx="332" cy="272"/>
            </a:xfrm>
            <a:custGeom>
              <a:avLst/>
              <a:gdLst>
                <a:gd name="T0" fmla="*/ 729 w 133"/>
                <a:gd name="T1" fmla="*/ 8 h 102"/>
                <a:gd name="T2" fmla="*/ 711 w 133"/>
                <a:gd name="T3" fmla="*/ 136 h 102"/>
                <a:gd name="T4" fmla="*/ 704 w 133"/>
                <a:gd name="T5" fmla="*/ 355 h 102"/>
                <a:gd name="T6" fmla="*/ 624 w 133"/>
                <a:gd name="T7" fmla="*/ 568 h 102"/>
                <a:gd name="T8" fmla="*/ 474 w 133"/>
                <a:gd name="T9" fmla="*/ 499 h 102"/>
                <a:gd name="T10" fmla="*/ 437 w 133"/>
                <a:gd name="T11" fmla="*/ 405 h 102"/>
                <a:gd name="T12" fmla="*/ 354 w 133"/>
                <a:gd name="T13" fmla="*/ 248 h 102"/>
                <a:gd name="T14" fmla="*/ 212 w 133"/>
                <a:gd name="T15" fmla="*/ 243 h 102"/>
                <a:gd name="T16" fmla="*/ 175 w 133"/>
                <a:gd name="T17" fmla="*/ 256 h 102"/>
                <a:gd name="T18" fmla="*/ 105 w 133"/>
                <a:gd name="T19" fmla="*/ 8 h 102"/>
                <a:gd name="T20" fmla="*/ 62 w 133"/>
                <a:gd name="T21" fmla="*/ 8 h 102"/>
                <a:gd name="T22" fmla="*/ 5 w 133"/>
                <a:gd name="T23" fmla="*/ 0 h 102"/>
                <a:gd name="T24" fmla="*/ 142 w 133"/>
                <a:gd name="T25" fmla="*/ 371 h 102"/>
                <a:gd name="T26" fmla="*/ 262 w 133"/>
                <a:gd name="T27" fmla="*/ 349 h 102"/>
                <a:gd name="T28" fmla="*/ 292 w 133"/>
                <a:gd name="T29" fmla="*/ 333 h 102"/>
                <a:gd name="T30" fmla="*/ 342 w 133"/>
                <a:gd name="T31" fmla="*/ 440 h 102"/>
                <a:gd name="T32" fmla="*/ 399 w 133"/>
                <a:gd name="T33" fmla="*/ 576 h 102"/>
                <a:gd name="T34" fmla="*/ 666 w 133"/>
                <a:gd name="T35" fmla="*/ 669 h 102"/>
                <a:gd name="T36" fmla="*/ 804 w 133"/>
                <a:gd name="T37" fmla="*/ 341 h 102"/>
                <a:gd name="T38" fmla="*/ 811 w 133"/>
                <a:gd name="T39" fmla="*/ 149 h 102"/>
                <a:gd name="T40" fmla="*/ 829 w 133"/>
                <a:gd name="T41" fmla="*/ 8 h 102"/>
                <a:gd name="T42" fmla="*/ 774 w 133"/>
                <a:gd name="T43" fmla="*/ 8 h 102"/>
                <a:gd name="T44" fmla="*/ 729 w 133"/>
                <a:gd name="T45" fmla="*/ 8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102">
                  <a:moveTo>
                    <a:pt x="117" y="1"/>
                  </a:moveTo>
                  <a:cubicBezTo>
                    <a:pt x="116" y="8"/>
                    <a:pt x="115" y="14"/>
                    <a:pt x="114" y="19"/>
                  </a:cubicBezTo>
                  <a:cubicBezTo>
                    <a:pt x="113" y="29"/>
                    <a:pt x="111" y="37"/>
                    <a:pt x="113" y="50"/>
                  </a:cubicBezTo>
                  <a:cubicBezTo>
                    <a:pt x="115" y="63"/>
                    <a:pt x="109" y="75"/>
                    <a:pt x="100" y="80"/>
                  </a:cubicBezTo>
                  <a:cubicBezTo>
                    <a:pt x="93" y="83"/>
                    <a:pt x="84" y="80"/>
                    <a:pt x="76" y="70"/>
                  </a:cubicBezTo>
                  <a:cubicBezTo>
                    <a:pt x="73" y="67"/>
                    <a:pt x="71" y="62"/>
                    <a:pt x="70" y="57"/>
                  </a:cubicBezTo>
                  <a:cubicBezTo>
                    <a:pt x="67" y="49"/>
                    <a:pt x="65" y="40"/>
                    <a:pt x="57" y="35"/>
                  </a:cubicBezTo>
                  <a:cubicBezTo>
                    <a:pt x="48" y="27"/>
                    <a:pt x="39" y="32"/>
                    <a:pt x="34" y="34"/>
                  </a:cubicBezTo>
                  <a:cubicBezTo>
                    <a:pt x="31" y="36"/>
                    <a:pt x="29" y="37"/>
                    <a:pt x="28" y="36"/>
                  </a:cubicBezTo>
                  <a:cubicBezTo>
                    <a:pt x="17" y="33"/>
                    <a:pt x="16" y="26"/>
                    <a:pt x="17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  <a:cubicBezTo>
                    <a:pt x="0" y="23"/>
                    <a:pt x="0" y="44"/>
                    <a:pt x="23" y="52"/>
                  </a:cubicBezTo>
                  <a:cubicBezTo>
                    <a:pt x="31" y="54"/>
                    <a:pt x="37" y="51"/>
                    <a:pt x="42" y="49"/>
                  </a:cubicBezTo>
                  <a:cubicBezTo>
                    <a:pt x="46" y="46"/>
                    <a:pt x="46" y="46"/>
                    <a:pt x="47" y="47"/>
                  </a:cubicBezTo>
                  <a:cubicBezTo>
                    <a:pt x="51" y="50"/>
                    <a:pt x="53" y="56"/>
                    <a:pt x="55" y="62"/>
                  </a:cubicBezTo>
                  <a:cubicBezTo>
                    <a:pt x="56" y="68"/>
                    <a:pt x="59" y="75"/>
                    <a:pt x="64" y="81"/>
                  </a:cubicBezTo>
                  <a:cubicBezTo>
                    <a:pt x="82" y="102"/>
                    <a:pt x="100" y="97"/>
                    <a:pt x="107" y="94"/>
                  </a:cubicBezTo>
                  <a:cubicBezTo>
                    <a:pt x="122" y="87"/>
                    <a:pt x="132" y="68"/>
                    <a:pt x="129" y="48"/>
                  </a:cubicBezTo>
                  <a:cubicBezTo>
                    <a:pt x="128" y="37"/>
                    <a:pt x="129" y="31"/>
                    <a:pt x="130" y="21"/>
                  </a:cubicBezTo>
                  <a:cubicBezTo>
                    <a:pt x="131" y="16"/>
                    <a:pt x="132" y="9"/>
                    <a:pt x="133" y="1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Freeform 771"/>
            <p:cNvSpPr>
              <a:spLocks/>
            </p:cNvSpPr>
            <p:nvPr/>
          </p:nvSpPr>
          <p:spPr bwMode="auto">
            <a:xfrm>
              <a:off x="4108" y="3739"/>
              <a:ext cx="410" cy="317"/>
            </a:xfrm>
            <a:custGeom>
              <a:avLst/>
              <a:gdLst>
                <a:gd name="T0" fmla="*/ 875 w 164"/>
                <a:gd name="T1" fmla="*/ 248 h 119"/>
                <a:gd name="T2" fmla="*/ 833 w 164"/>
                <a:gd name="T3" fmla="*/ 141 h 119"/>
                <a:gd name="T4" fmla="*/ 833 w 164"/>
                <a:gd name="T5" fmla="*/ 64 h 119"/>
                <a:gd name="T6" fmla="*/ 833 w 164"/>
                <a:gd name="T7" fmla="*/ 0 h 119"/>
                <a:gd name="T8" fmla="*/ 775 w 164"/>
                <a:gd name="T9" fmla="*/ 8 h 119"/>
                <a:gd name="T10" fmla="*/ 733 w 164"/>
                <a:gd name="T11" fmla="*/ 8 h 119"/>
                <a:gd name="T12" fmla="*/ 733 w 164"/>
                <a:gd name="T13" fmla="*/ 56 h 119"/>
                <a:gd name="T14" fmla="*/ 733 w 164"/>
                <a:gd name="T15" fmla="*/ 141 h 119"/>
                <a:gd name="T16" fmla="*/ 813 w 164"/>
                <a:gd name="T17" fmla="*/ 341 h 119"/>
                <a:gd name="T18" fmla="*/ 858 w 164"/>
                <a:gd name="T19" fmla="*/ 384 h 119"/>
                <a:gd name="T20" fmla="*/ 863 w 164"/>
                <a:gd name="T21" fmla="*/ 653 h 119"/>
                <a:gd name="T22" fmla="*/ 788 w 164"/>
                <a:gd name="T23" fmla="*/ 709 h 119"/>
                <a:gd name="T24" fmla="*/ 563 w 164"/>
                <a:gd name="T25" fmla="*/ 623 h 119"/>
                <a:gd name="T26" fmla="*/ 525 w 164"/>
                <a:gd name="T27" fmla="*/ 533 h 119"/>
                <a:gd name="T28" fmla="*/ 420 w 164"/>
                <a:gd name="T29" fmla="*/ 376 h 119"/>
                <a:gd name="T30" fmla="*/ 258 w 164"/>
                <a:gd name="T31" fmla="*/ 384 h 119"/>
                <a:gd name="T32" fmla="*/ 188 w 164"/>
                <a:gd name="T33" fmla="*/ 405 h 119"/>
                <a:gd name="T34" fmla="*/ 113 w 164"/>
                <a:gd name="T35" fmla="*/ 8 h 119"/>
                <a:gd name="T36" fmla="*/ 63 w 164"/>
                <a:gd name="T37" fmla="*/ 8 h 119"/>
                <a:gd name="T38" fmla="*/ 13 w 164"/>
                <a:gd name="T39" fmla="*/ 8 h 119"/>
                <a:gd name="T40" fmla="*/ 150 w 164"/>
                <a:gd name="T41" fmla="*/ 511 h 119"/>
                <a:gd name="T42" fmla="*/ 295 w 164"/>
                <a:gd name="T43" fmla="*/ 490 h 119"/>
                <a:gd name="T44" fmla="*/ 383 w 164"/>
                <a:gd name="T45" fmla="*/ 474 h 119"/>
                <a:gd name="T46" fmla="*/ 425 w 164"/>
                <a:gd name="T47" fmla="*/ 567 h 119"/>
                <a:gd name="T48" fmla="*/ 495 w 164"/>
                <a:gd name="T49" fmla="*/ 709 h 119"/>
                <a:gd name="T50" fmla="*/ 800 w 164"/>
                <a:gd name="T51" fmla="*/ 823 h 119"/>
                <a:gd name="T52" fmla="*/ 950 w 164"/>
                <a:gd name="T53" fmla="*/ 709 h 119"/>
                <a:gd name="T54" fmla="*/ 933 w 164"/>
                <a:gd name="T55" fmla="*/ 306 h 119"/>
                <a:gd name="T56" fmla="*/ 875 w 164"/>
                <a:gd name="T57" fmla="*/ 248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4" h="119">
                  <a:moveTo>
                    <a:pt x="140" y="35"/>
                  </a:moveTo>
                  <a:cubicBezTo>
                    <a:pt x="134" y="30"/>
                    <a:pt x="132" y="29"/>
                    <a:pt x="133" y="2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6" y="36"/>
                    <a:pt x="123" y="42"/>
                    <a:pt x="130" y="48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0" y="67"/>
                    <a:pt x="143" y="83"/>
                    <a:pt x="138" y="92"/>
                  </a:cubicBezTo>
                  <a:cubicBezTo>
                    <a:pt x="136" y="97"/>
                    <a:pt x="131" y="99"/>
                    <a:pt x="126" y="100"/>
                  </a:cubicBezTo>
                  <a:cubicBezTo>
                    <a:pt x="113" y="102"/>
                    <a:pt x="98" y="96"/>
                    <a:pt x="90" y="88"/>
                  </a:cubicBezTo>
                  <a:cubicBezTo>
                    <a:pt x="87" y="85"/>
                    <a:pt x="85" y="80"/>
                    <a:pt x="84" y="75"/>
                  </a:cubicBezTo>
                  <a:cubicBezTo>
                    <a:pt x="81" y="67"/>
                    <a:pt x="78" y="57"/>
                    <a:pt x="67" y="53"/>
                  </a:cubicBezTo>
                  <a:cubicBezTo>
                    <a:pt x="57" y="49"/>
                    <a:pt x="48" y="52"/>
                    <a:pt x="41" y="54"/>
                  </a:cubicBezTo>
                  <a:cubicBezTo>
                    <a:pt x="37" y="56"/>
                    <a:pt x="33" y="58"/>
                    <a:pt x="30" y="57"/>
                  </a:cubicBezTo>
                  <a:cubicBezTo>
                    <a:pt x="16" y="52"/>
                    <a:pt x="17" y="21"/>
                    <a:pt x="18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28"/>
                    <a:pt x="0" y="64"/>
                    <a:pt x="24" y="72"/>
                  </a:cubicBezTo>
                  <a:cubicBezTo>
                    <a:pt x="33" y="75"/>
                    <a:pt x="41" y="72"/>
                    <a:pt x="47" y="69"/>
                  </a:cubicBezTo>
                  <a:cubicBezTo>
                    <a:pt x="53" y="67"/>
                    <a:pt x="57" y="66"/>
                    <a:pt x="61" y="67"/>
                  </a:cubicBezTo>
                  <a:cubicBezTo>
                    <a:pt x="65" y="69"/>
                    <a:pt x="66" y="72"/>
                    <a:pt x="68" y="80"/>
                  </a:cubicBezTo>
                  <a:cubicBezTo>
                    <a:pt x="70" y="87"/>
                    <a:pt x="73" y="94"/>
                    <a:pt x="79" y="100"/>
                  </a:cubicBezTo>
                  <a:cubicBezTo>
                    <a:pt x="90" y="110"/>
                    <a:pt x="110" y="119"/>
                    <a:pt x="128" y="116"/>
                  </a:cubicBezTo>
                  <a:cubicBezTo>
                    <a:pt x="139" y="114"/>
                    <a:pt x="147" y="109"/>
                    <a:pt x="152" y="100"/>
                  </a:cubicBezTo>
                  <a:cubicBezTo>
                    <a:pt x="164" y="79"/>
                    <a:pt x="163" y="58"/>
                    <a:pt x="149" y="43"/>
                  </a:cubicBezTo>
                  <a:lnTo>
                    <a:pt x="140" y="35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Freeform 772"/>
            <p:cNvSpPr>
              <a:spLocks/>
            </p:cNvSpPr>
            <p:nvPr/>
          </p:nvSpPr>
          <p:spPr bwMode="auto">
            <a:xfrm>
              <a:off x="4673" y="3739"/>
              <a:ext cx="383" cy="280"/>
            </a:xfrm>
            <a:custGeom>
              <a:avLst/>
              <a:gdLst>
                <a:gd name="T0" fmla="*/ 834 w 153"/>
                <a:gd name="T1" fmla="*/ 8 h 105"/>
                <a:gd name="T2" fmla="*/ 776 w 153"/>
                <a:gd name="T3" fmla="*/ 8 h 105"/>
                <a:gd name="T4" fmla="*/ 733 w 153"/>
                <a:gd name="T5" fmla="*/ 8 h 105"/>
                <a:gd name="T6" fmla="*/ 796 w 153"/>
                <a:gd name="T7" fmla="*/ 341 h 105"/>
                <a:gd name="T8" fmla="*/ 789 w 153"/>
                <a:gd name="T9" fmla="*/ 563 h 105"/>
                <a:gd name="T10" fmla="*/ 683 w 153"/>
                <a:gd name="T11" fmla="*/ 525 h 105"/>
                <a:gd name="T12" fmla="*/ 513 w 153"/>
                <a:gd name="T13" fmla="*/ 440 h 105"/>
                <a:gd name="T14" fmla="*/ 421 w 153"/>
                <a:gd name="T15" fmla="*/ 461 h 105"/>
                <a:gd name="T16" fmla="*/ 320 w 153"/>
                <a:gd name="T17" fmla="*/ 477 h 105"/>
                <a:gd name="T18" fmla="*/ 195 w 153"/>
                <a:gd name="T19" fmla="*/ 440 h 105"/>
                <a:gd name="T20" fmla="*/ 100 w 153"/>
                <a:gd name="T21" fmla="*/ 8 h 105"/>
                <a:gd name="T22" fmla="*/ 70 w 153"/>
                <a:gd name="T23" fmla="*/ 8 h 105"/>
                <a:gd name="T24" fmla="*/ 0 w 153"/>
                <a:gd name="T25" fmla="*/ 0 h 105"/>
                <a:gd name="T26" fmla="*/ 145 w 153"/>
                <a:gd name="T27" fmla="*/ 541 h 105"/>
                <a:gd name="T28" fmla="*/ 313 w 153"/>
                <a:gd name="T29" fmla="*/ 589 h 105"/>
                <a:gd name="T30" fmla="*/ 451 w 153"/>
                <a:gd name="T31" fmla="*/ 568 h 105"/>
                <a:gd name="T32" fmla="*/ 521 w 153"/>
                <a:gd name="T33" fmla="*/ 555 h 105"/>
                <a:gd name="T34" fmla="*/ 621 w 153"/>
                <a:gd name="T35" fmla="*/ 611 h 105"/>
                <a:gd name="T36" fmla="*/ 864 w 153"/>
                <a:gd name="T37" fmla="*/ 632 h 105"/>
                <a:gd name="T38" fmla="*/ 889 w 153"/>
                <a:gd name="T39" fmla="*/ 307 h 105"/>
                <a:gd name="T40" fmla="*/ 834 w 153"/>
                <a:gd name="T41" fmla="*/ 8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3" h="105">
                  <a:moveTo>
                    <a:pt x="133" y="1"/>
                  </a:moveTo>
                  <a:cubicBezTo>
                    <a:pt x="130" y="1"/>
                    <a:pt x="127" y="1"/>
                    <a:pt x="124" y="1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8" y="22"/>
                    <a:pt x="123" y="37"/>
                    <a:pt x="127" y="48"/>
                  </a:cubicBezTo>
                  <a:cubicBezTo>
                    <a:pt x="133" y="64"/>
                    <a:pt x="135" y="69"/>
                    <a:pt x="126" y="79"/>
                  </a:cubicBezTo>
                  <a:cubicBezTo>
                    <a:pt x="123" y="83"/>
                    <a:pt x="121" y="83"/>
                    <a:pt x="109" y="74"/>
                  </a:cubicBezTo>
                  <a:cubicBezTo>
                    <a:pt x="101" y="68"/>
                    <a:pt x="92" y="61"/>
                    <a:pt x="82" y="62"/>
                  </a:cubicBezTo>
                  <a:cubicBezTo>
                    <a:pt x="76" y="62"/>
                    <a:pt x="72" y="64"/>
                    <a:pt x="67" y="65"/>
                  </a:cubicBezTo>
                  <a:cubicBezTo>
                    <a:pt x="62" y="66"/>
                    <a:pt x="57" y="68"/>
                    <a:pt x="51" y="67"/>
                  </a:cubicBezTo>
                  <a:cubicBezTo>
                    <a:pt x="43" y="66"/>
                    <a:pt x="36" y="65"/>
                    <a:pt x="31" y="62"/>
                  </a:cubicBezTo>
                  <a:cubicBezTo>
                    <a:pt x="18" y="55"/>
                    <a:pt x="17" y="25"/>
                    <a:pt x="16" y="1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7" y="1"/>
                    <a:pt x="4" y="1"/>
                    <a:pt x="0" y="0"/>
                  </a:cubicBezTo>
                  <a:cubicBezTo>
                    <a:pt x="1" y="37"/>
                    <a:pt x="3" y="65"/>
                    <a:pt x="23" y="76"/>
                  </a:cubicBezTo>
                  <a:cubicBezTo>
                    <a:pt x="32" y="81"/>
                    <a:pt x="42" y="82"/>
                    <a:pt x="50" y="83"/>
                  </a:cubicBezTo>
                  <a:cubicBezTo>
                    <a:pt x="59" y="84"/>
                    <a:pt x="66" y="82"/>
                    <a:pt x="72" y="80"/>
                  </a:cubicBezTo>
                  <a:cubicBezTo>
                    <a:pt x="76" y="79"/>
                    <a:pt x="79" y="78"/>
                    <a:pt x="83" y="78"/>
                  </a:cubicBezTo>
                  <a:cubicBezTo>
                    <a:pt x="88" y="77"/>
                    <a:pt x="94" y="82"/>
                    <a:pt x="99" y="86"/>
                  </a:cubicBezTo>
                  <a:cubicBezTo>
                    <a:pt x="109" y="94"/>
                    <a:pt x="124" y="105"/>
                    <a:pt x="138" y="89"/>
                  </a:cubicBezTo>
                  <a:cubicBezTo>
                    <a:pt x="153" y="72"/>
                    <a:pt x="148" y="59"/>
                    <a:pt x="142" y="43"/>
                  </a:cubicBezTo>
                  <a:cubicBezTo>
                    <a:pt x="139" y="32"/>
                    <a:pt x="134" y="19"/>
                    <a:pt x="133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Freeform 773"/>
            <p:cNvSpPr>
              <a:spLocks/>
            </p:cNvSpPr>
            <p:nvPr/>
          </p:nvSpPr>
          <p:spPr bwMode="auto">
            <a:xfrm>
              <a:off x="5126" y="3739"/>
              <a:ext cx="197" cy="578"/>
            </a:xfrm>
            <a:custGeom>
              <a:avLst/>
              <a:gdLst>
                <a:gd name="T0" fmla="*/ 217 w 79"/>
                <a:gd name="T1" fmla="*/ 788 h 217"/>
                <a:gd name="T2" fmla="*/ 112 w 79"/>
                <a:gd name="T3" fmla="*/ 703 h 217"/>
                <a:gd name="T4" fmla="*/ 130 w 79"/>
                <a:gd name="T5" fmla="*/ 597 h 217"/>
                <a:gd name="T6" fmla="*/ 229 w 79"/>
                <a:gd name="T7" fmla="*/ 511 h 217"/>
                <a:gd name="T8" fmla="*/ 387 w 79"/>
                <a:gd name="T9" fmla="*/ 384 h 217"/>
                <a:gd name="T10" fmla="*/ 411 w 79"/>
                <a:gd name="T11" fmla="*/ 128 h 217"/>
                <a:gd name="T12" fmla="*/ 392 w 79"/>
                <a:gd name="T13" fmla="*/ 8 h 217"/>
                <a:gd name="T14" fmla="*/ 354 w 79"/>
                <a:gd name="T15" fmla="*/ 8 h 217"/>
                <a:gd name="T16" fmla="*/ 292 w 79"/>
                <a:gd name="T17" fmla="*/ 0 h 217"/>
                <a:gd name="T18" fmla="*/ 317 w 79"/>
                <a:gd name="T19" fmla="*/ 149 h 217"/>
                <a:gd name="T20" fmla="*/ 299 w 79"/>
                <a:gd name="T21" fmla="*/ 328 h 217"/>
                <a:gd name="T22" fmla="*/ 199 w 79"/>
                <a:gd name="T23" fmla="*/ 405 h 217"/>
                <a:gd name="T24" fmla="*/ 42 w 79"/>
                <a:gd name="T25" fmla="*/ 546 h 217"/>
                <a:gd name="T26" fmla="*/ 17 w 79"/>
                <a:gd name="T27" fmla="*/ 738 h 217"/>
                <a:gd name="T28" fmla="*/ 175 w 79"/>
                <a:gd name="T29" fmla="*/ 887 h 217"/>
                <a:gd name="T30" fmla="*/ 287 w 79"/>
                <a:gd name="T31" fmla="*/ 964 h 217"/>
                <a:gd name="T32" fmla="*/ 299 w 79"/>
                <a:gd name="T33" fmla="*/ 1305 h 217"/>
                <a:gd name="T34" fmla="*/ 254 w 79"/>
                <a:gd name="T35" fmla="*/ 1468 h 217"/>
                <a:gd name="T36" fmla="*/ 299 w 79"/>
                <a:gd name="T37" fmla="*/ 1540 h 217"/>
                <a:gd name="T38" fmla="*/ 354 w 79"/>
                <a:gd name="T39" fmla="*/ 1489 h 217"/>
                <a:gd name="T40" fmla="*/ 392 w 79"/>
                <a:gd name="T41" fmla="*/ 1348 h 217"/>
                <a:gd name="T42" fmla="*/ 354 w 79"/>
                <a:gd name="T43" fmla="*/ 879 h 217"/>
                <a:gd name="T44" fmla="*/ 217 w 79"/>
                <a:gd name="T45" fmla="*/ 788 h 2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9" h="217">
                  <a:moveTo>
                    <a:pt x="35" y="111"/>
                  </a:moveTo>
                  <a:cubicBezTo>
                    <a:pt x="27" y="107"/>
                    <a:pt x="20" y="103"/>
                    <a:pt x="18" y="99"/>
                  </a:cubicBezTo>
                  <a:cubicBezTo>
                    <a:pt x="17" y="95"/>
                    <a:pt x="18" y="90"/>
                    <a:pt x="21" y="84"/>
                  </a:cubicBezTo>
                  <a:cubicBezTo>
                    <a:pt x="24" y="78"/>
                    <a:pt x="29" y="76"/>
                    <a:pt x="37" y="72"/>
                  </a:cubicBezTo>
                  <a:cubicBezTo>
                    <a:pt x="46" y="69"/>
                    <a:pt x="56" y="66"/>
                    <a:pt x="62" y="54"/>
                  </a:cubicBezTo>
                  <a:cubicBezTo>
                    <a:pt x="71" y="39"/>
                    <a:pt x="69" y="30"/>
                    <a:pt x="66" y="18"/>
                  </a:cubicBezTo>
                  <a:cubicBezTo>
                    <a:pt x="65" y="13"/>
                    <a:pt x="64" y="8"/>
                    <a:pt x="63" y="1"/>
                  </a:cubicBezTo>
                  <a:cubicBezTo>
                    <a:pt x="61" y="1"/>
                    <a:pt x="59" y="1"/>
                    <a:pt x="57" y="1"/>
                  </a:cubicBezTo>
                  <a:cubicBezTo>
                    <a:pt x="54" y="1"/>
                    <a:pt x="50" y="1"/>
                    <a:pt x="47" y="0"/>
                  </a:cubicBezTo>
                  <a:cubicBezTo>
                    <a:pt x="48" y="9"/>
                    <a:pt x="49" y="16"/>
                    <a:pt x="51" y="21"/>
                  </a:cubicBezTo>
                  <a:cubicBezTo>
                    <a:pt x="53" y="32"/>
                    <a:pt x="54" y="37"/>
                    <a:pt x="48" y="46"/>
                  </a:cubicBezTo>
                  <a:cubicBezTo>
                    <a:pt x="45" y="53"/>
                    <a:pt x="39" y="55"/>
                    <a:pt x="32" y="57"/>
                  </a:cubicBezTo>
                  <a:cubicBezTo>
                    <a:pt x="23" y="61"/>
                    <a:pt x="13" y="65"/>
                    <a:pt x="7" y="77"/>
                  </a:cubicBezTo>
                  <a:cubicBezTo>
                    <a:pt x="2" y="87"/>
                    <a:pt x="0" y="96"/>
                    <a:pt x="3" y="104"/>
                  </a:cubicBezTo>
                  <a:cubicBezTo>
                    <a:pt x="7" y="115"/>
                    <a:pt x="18" y="120"/>
                    <a:pt x="28" y="125"/>
                  </a:cubicBezTo>
                  <a:cubicBezTo>
                    <a:pt x="35" y="128"/>
                    <a:pt x="42" y="131"/>
                    <a:pt x="46" y="136"/>
                  </a:cubicBezTo>
                  <a:cubicBezTo>
                    <a:pt x="59" y="148"/>
                    <a:pt x="56" y="162"/>
                    <a:pt x="48" y="184"/>
                  </a:cubicBezTo>
                  <a:cubicBezTo>
                    <a:pt x="45" y="192"/>
                    <a:pt x="42" y="200"/>
                    <a:pt x="41" y="207"/>
                  </a:cubicBezTo>
                  <a:cubicBezTo>
                    <a:pt x="40" y="212"/>
                    <a:pt x="43" y="216"/>
                    <a:pt x="48" y="217"/>
                  </a:cubicBezTo>
                  <a:cubicBezTo>
                    <a:pt x="52" y="217"/>
                    <a:pt x="56" y="214"/>
                    <a:pt x="57" y="210"/>
                  </a:cubicBezTo>
                  <a:cubicBezTo>
                    <a:pt x="58" y="204"/>
                    <a:pt x="60" y="197"/>
                    <a:pt x="63" y="190"/>
                  </a:cubicBezTo>
                  <a:cubicBezTo>
                    <a:pt x="70" y="169"/>
                    <a:pt x="79" y="144"/>
                    <a:pt x="57" y="124"/>
                  </a:cubicBezTo>
                  <a:cubicBezTo>
                    <a:pt x="51" y="118"/>
                    <a:pt x="42" y="114"/>
                    <a:pt x="35" y="1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Freeform 774"/>
            <p:cNvSpPr>
              <a:spLocks/>
            </p:cNvSpPr>
            <p:nvPr/>
          </p:nvSpPr>
          <p:spPr bwMode="auto">
            <a:xfrm>
              <a:off x="349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87 w 61"/>
                <a:gd name="T3" fmla="*/ 2338 h 329"/>
                <a:gd name="T4" fmla="*/ 187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7 w 61"/>
                <a:gd name="T11" fmla="*/ 0 h 329"/>
                <a:gd name="T12" fmla="*/ 187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Freeform 775"/>
            <p:cNvSpPr>
              <a:spLocks/>
            </p:cNvSpPr>
            <p:nvPr/>
          </p:nvSpPr>
          <p:spPr bwMode="auto">
            <a:xfrm>
              <a:off x="377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Freeform 776"/>
            <p:cNvSpPr>
              <a:spLocks/>
            </p:cNvSpPr>
            <p:nvPr/>
          </p:nvSpPr>
          <p:spPr bwMode="auto">
            <a:xfrm>
              <a:off x="405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Freeform 777"/>
            <p:cNvSpPr>
              <a:spLocks/>
            </p:cNvSpPr>
            <p:nvPr/>
          </p:nvSpPr>
          <p:spPr bwMode="auto">
            <a:xfrm>
              <a:off x="434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92 w 61"/>
                <a:gd name="T3" fmla="*/ 2338 h 329"/>
                <a:gd name="T4" fmla="*/ 192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92 w 61"/>
                <a:gd name="T11" fmla="*/ 0 h 329"/>
                <a:gd name="T12" fmla="*/ 192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Freeform 778"/>
            <p:cNvSpPr>
              <a:spLocks/>
            </p:cNvSpPr>
            <p:nvPr/>
          </p:nvSpPr>
          <p:spPr bwMode="auto">
            <a:xfrm>
              <a:off x="462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Freeform 779"/>
            <p:cNvSpPr>
              <a:spLocks/>
            </p:cNvSpPr>
            <p:nvPr/>
          </p:nvSpPr>
          <p:spPr bwMode="auto">
            <a:xfrm>
              <a:off x="490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Freeform 780"/>
            <p:cNvSpPr>
              <a:spLocks/>
            </p:cNvSpPr>
            <p:nvPr/>
          </p:nvSpPr>
          <p:spPr bwMode="auto">
            <a:xfrm>
              <a:off x="5193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Freeform 781"/>
            <p:cNvSpPr>
              <a:spLocks/>
            </p:cNvSpPr>
            <p:nvPr/>
          </p:nvSpPr>
          <p:spPr bwMode="auto">
            <a:xfrm>
              <a:off x="350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04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Freeform 782"/>
            <p:cNvSpPr>
              <a:spLocks/>
            </p:cNvSpPr>
            <p:nvPr/>
          </p:nvSpPr>
          <p:spPr bwMode="auto">
            <a:xfrm>
              <a:off x="3501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Freeform 783"/>
            <p:cNvSpPr>
              <a:spLocks/>
            </p:cNvSpPr>
            <p:nvPr/>
          </p:nvSpPr>
          <p:spPr bwMode="auto">
            <a:xfrm>
              <a:off x="3541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Freeform 784"/>
            <p:cNvSpPr>
              <a:spLocks/>
            </p:cNvSpPr>
            <p:nvPr/>
          </p:nvSpPr>
          <p:spPr bwMode="auto">
            <a:xfrm>
              <a:off x="378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92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5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2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Freeform 785"/>
            <p:cNvSpPr>
              <a:spLocks/>
            </p:cNvSpPr>
            <p:nvPr/>
          </p:nvSpPr>
          <p:spPr bwMode="auto">
            <a:xfrm>
              <a:off x="3781" y="2872"/>
              <a:ext cx="77" cy="797"/>
            </a:xfrm>
            <a:custGeom>
              <a:avLst/>
              <a:gdLst>
                <a:gd name="T0" fmla="*/ 0 w 31"/>
                <a:gd name="T1" fmla="*/ 2124 h 299"/>
                <a:gd name="T2" fmla="*/ 17 w 31"/>
                <a:gd name="T3" fmla="*/ 163 h 299"/>
                <a:gd name="T4" fmla="*/ 191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Freeform 786"/>
            <p:cNvSpPr>
              <a:spLocks/>
            </p:cNvSpPr>
            <p:nvPr/>
          </p:nvSpPr>
          <p:spPr bwMode="auto">
            <a:xfrm>
              <a:off x="3821" y="2901"/>
              <a:ext cx="97" cy="827"/>
            </a:xfrm>
            <a:custGeom>
              <a:avLst/>
              <a:gdLst>
                <a:gd name="T0" fmla="*/ 241 w 39"/>
                <a:gd name="T1" fmla="*/ 77 h 310"/>
                <a:gd name="T2" fmla="*/ 199 w 39"/>
                <a:gd name="T3" fmla="*/ 1993 h 310"/>
                <a:gd name="T4" fmla="*/ 50 w 39"/>
                <a:gd name="T5" fmla="*/ 2206 h 310"/>
                <a:gd name="T6" fmla="*/ 50 w 39"/>
                <a:gd name="T7" fmla="*/ 2206 h 310"/>
                <a:gd name="T8" fmla="*/ 241 w 39"/>
                <a:gd name="T9" fmla="*/ 2057 h 310"/>
                <a:gd name="T10" fmla="*/ 241 w 39"/>
                <a:gd name="T11" fmla="*/ 77 h 310"/>
                <a:gd name="T12" fmla="*/ 241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787"/>
            <p:cNvSpPr>
              <a:spLocks/>
            </p:cNvSpPr>
            <p:nvPr/>
          </p:nvSpPr>
          <p:spPr bwMode="auto">
            <a:xfrm>
              <a:off x="4068" y="2872"/>
              <a:ext cx="130" cy="853"/>
            </a:xfrm>
            <a:custGeom>
              <a:avLst/>
              <a:gdLst>
                <a:gd name="T0" fmla="*/ 45 w 52"/>
                <a:gd name="T1" fmla="*/ 2167 h 320"/>
                <a:gd name="T2" fmla="*/ 45 w 52"/>
                <a:gd name="T3" fmla="*/ 213 h 320"/>
                <a:gd name="T4" fmla="*/ 208 w 52"/>
                <a:gd name="T5" fmla="*/ 21 h 320"/>
                <a:gd name="T6" fmla="*/ 325 w 52"/>
                <a:gd name="T7" fmla="*/ 64 h 320"/>
                <a:gd name="T8" fmla="*/ 188 w 52"/>
                <a:gd name="T9" fmla="*/ 0 h 320"/>
                <a:gd name="T10" fmla="*/ 0 w 52"/>
                <a:gd name="T11" fmla="*/ 149 h 320"/>
                <a:gd name="T12" fmla="*/ 0 w 52"/>
                <a:gd name="T13" fmla="*/ 2125 h 320"/>
                <a:gd name="T14" fmla="*/ 70 w 52"/>
                <a:gd name="T15" fmla="*/ 2274 h 320"/>
                <a:gd name="T16" fmla="*/ 45 w 52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6" y="3"/>
                    <a:pt x="33" y="3"/>
                  </a:cubicBezTo>
                  <a:cubicBezTo>
                    <a:pt x="41" y="3"/>
                    <a:pt x="47" y="5"/>
                    <a:pt x="52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788"/>
            <p:cNvSpPr>
              <a:spLocks/>
            </p:cNvSpPr>
            <p:nvPr/>
          </p:nvSpPr>
          <p:spPr bwMode="auto">
            <a:xfrm>
              <a:off x="4068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Freeform 789"/>
            <p:cNvSpPr>
              <a:spLocks/>
            </p:cNvSpPr>
            <p:nvPr/>
          </p:nvSpPr>
          <p:spPr bwMode="auto">
            <a:xfrm>
              <a:off x="4106" y="2901"/>
              <a:ext cx="97" cy="827"/>
            </a:xfrm>
            <a:custGeom>
              <a:avLst/>
              <a:gdLst>
                <a:gd name="T0" fmla="*/ 241 w 39"/>
                <a:gd name="T1" fmla="*/ 77 h 310"/>
                <a:gd name="T2" fmla="*/ 199 w 39"/>
                <a:gd name="T3" fmla="*/ 1993 h 310"/>
                <a:gd name="T4" fmla="*/ 55 w 39"/>
                <a:gd name="T5" fmla="*/ 2206 h 310"/>
                <a:gd name="T6" fmla="*/ 55 w 39"/>
                <a:gd name="T7" fmla="*/ 2206 h 310"/>
                <a:gd name="T8" fmla="*/ 241 w 39"/>
                <a:gd name="T9" fmla="*/ 2057 h 310"/>
                <a:gd name="T10" fmla="*/ 241 w 39"/>
                <a:gd name="T11" fmla="*/ 77 h 310"/>
                <a:gd name="T12" fmla="*/ 241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9" y="310"/>
                  </a:cubicBezTo>
                  <a:cubicBezTo>
                    <a:pt x="1" y="310"/>
                    <a:pt x="0" y="310"/>
                    <a:pt x="9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Freeform 790"/>
            <p:cNvSpPr>
              <a:spLocks/>
            </p:cNvSpPr>
            <p:nvPr/>
          </p:nvSpPr>
          <p:spPr bwMode="auto">
            <a:xfrm>
              <a:off x="4348" y="2872"/>
              <a:ext cx="133" cy="853"/>
            </a:xfrm>
            <a:custGeom>
              <a:avLst/>
              <a:gdLst>
                <a:gd name="T0" fmla="*/ 45 w 53"/>
                <a:gd name="T1" fmla="*/ 2167 h 320"/>
                <a:gd name="T2" fmla="*/ 45 w 53"/>
                <a:gd name="T3" fmla="*/ 213 h 320"/>
                <a:gd name="T4" fmla="*/ 213 w 53"/>
                <a:gd name="T5" fmla="*/ 21 h 320"/>
                <a:gd name="T6" fmla="*/ 334 w 53"/>
                <a:gd name="T7" fmla="*/ 64 h 320"/>
                <a:gd name="T8" fmla="*/ 196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0 w 53"/>
                <a:gd name="T15" fmla="*/ 2274 h 320"/>
                <a:gd name="T16" fmla="*/ 45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791"/>
            <p:cNvSpPr>
              <a:spLocks/>
            </p:cNvSpPr>
            <p:nvPr/>
          </p:nvSpPr>
          <p:spPr bwMode="auto">
            <a:xfrm>
              <a:off x="4348" y="2872"/>
              <a:ext cx="78" cy="797"/>
            </a:xfrm>
            <a:custGeom>
              <a:avLst/>
              <a:gdLst>
                <a:gd name="T0" fmla="*/ 0 w 31"/>
                <a:gd name="T1" fmla="*/ 2124 h 299"/>
                <a:gd name="T2" fmla="*/ 20 w 31"/>
                <a:gd name="T3" fmla="*/ 163 h 299"/>
                <a:gd name="T4" fmla="*/ 196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Freeform 792"/>
            <p:cNvSpPr>
              <a:spLocks/>
            </p:cNvSpPr>
            <p:nvPr/>
          </p:nvSpPr>
          <p:spPr bwMode="auto">
            <a:xfrm>
              <a:off x="4388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Freeform 793"/>
            <p:cNvSpPr>
              <a:spLocks/>
            </p:cNvSpPr>
            <p:nvPr/>
          </p:nvSpPr>
          <p:spPr bwMode="auto">
            <a:xfrm>
              <a:off x="4633" y="2872"/>
              <a:ext cx="133" cy="853"/>
            </a:xfrm>
            <a:custGeom>
              <a:avLst/>
              <a:gdLst>
                <a:gd name="T0" fmla="*/ 45 w 53"/>
                <a:gd name="T1" fmla="*/ 2167 h 320"/>
                <a:gd name="T2" fmla="*/ 45 w 53"/>
                <a:gd name="T3" fmla="*/ 213 h 320"/>
                <a:gd name="T4" fmla="*/ 213 w 53"/>
                <a:gd name="T5" fmla="*/ 21 h 320"/>
                <a:gd name="T6" fmla="*/ 334 w 53"/>
                <a:gd name="T7" fmla="*/ 64 h 320"/>
                <a:gd name="T8" fmla="*/ 196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0 w 53"/>
                <a:gd name="T15" fmla="*/ 2274 h 320"/>
                <a:gd name="T16" fmla="*/ 45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794"/>
            <p:cNvSpPr>
              <a:spLocks/>
            </p:cNvSpPr>
            <p:nvPr/>
          </p:nvSpPr>
          <p:spPr bwMode="auto">
            <a:xfrm>
              <a:off x="4633" y="2872"/>
              <a:ext cx="78" cy="797"/>
            </a:xfrm>
            <a:custGeom>
              <a:avLst/>
              <a:gdLst>
                <a:gd name="T0" fmla="*/ 0 w 31"/>
                <a:gd name="T1" fmla="*/ 2124 h 299"/>
                <a:gd name="T2" fmla="*/ 20 w 31"/>
                <a:gd name="T3" fmla="*/ 163 h 299"/>
                <a:gd name="T4" fmla="*/ 196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Freeform 795"/>
            <p:cNvSpPr>
              <a:spLocks/>
            </p:cNvSpPr>
            <p:nvPr/>
          </p:nvSpPr>
          <p:spPr bwMode="auto">
            <a:xfrm>
              <a:off x="4673" y="2901"/>
              <a:ext cx="98" cy="827"/>
            </a:xfrm>
            <a:custGeom>
              <a:avLst/>
              <a:gdLst>
                <a:gd name="T0" fmla="*/ 246 w 39"/>
                <a:gd name="T1" fmla="*/ 77 h 310"/>
                <a:gd name="T2" fmla="*/ 201 w 39"/>
                <a:gd name="T3" fmla="*/ 1993 h 310"/>
                <a:gd name="T4" fmla="*/ 50 w 39"/>
                <a:gd name="T5" fmla="*/ 2206 h 310"/>
                <a:gd name="T6" fmla="*/ 50 w 39"/>
                <a:gd name="T7" fmla="*/ 2206 h 310"/>
                <a:gd name="T8" fmla="*/ 246 w 39"/>
                <a:gd name="T9" fmla="*/ 2057 h 310"/>
                <a:gd name="T10" fmla="*/ 246 w 39"/>
                <a:gd name="T11" fmla="*/ 77 h 310"/>
                <a:gd name="T12" fmla="*/ 246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Freeform 796"/>
            <p:cNvSpPr>
              <a:spLocks/>
            </p:cNvSpPr>
            <p:nvPr/>
          </p:nvSpPr>
          <p:spPr bwMode="auto">
            <a:xfrm>
              <a:off x="4916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797"/>
            <p:cNvSpPr>
              <a:spLocks/>
            </p:cNvSpPr>
            <p:nvPr/>
          </p:nvSpPr>
          <p:spPr bwMode="auto">
            <a:xfrm>
              <a:off x="4916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798"/>
            <p:cNvSpPr>
              <a:spLocks/>
            </p:cNvSpPr>
            <p:nvPr/>
          </p:nvSpPr>
          <p:spPr bwMode="auto">
            <a:xfrm>
              <a:off x="4956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799"/>
            <p:cNvSpPr>
              <a:spLocks/>
            </p:cNvSpPr>
            <p:nvPr/>
          </p:nvSpPr>
          <p:spPr bwMode="auto">
            <a:xfrm>
              <a:off x="520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Freeform 800"/>
            <p:cNvSpPr>
              <a:spLocks/>
            </p:cNvSpPr>
            <p:nvPr/>
          </p:nvSpPr>
          <p:spPr bwMode="auto">
            <a:xfrm>
              <a:off x="5201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20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Freeform 801"/>
            <p:cNvSpPr>
              <a:spLocks/>
            </p:cNvSpPr>
            <p:nvPr/>
          </p:nvSpPr>
          <p:spPr bwMode="auto">
            <a:xfrm>
              <a:off x="5241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Freeform 802"/>
            <p:cNvSpPr>
              <a:spLocks/>
            </p:cNvSpPr>
            <p:nvPr/>
          </p:nvSpPr>
          <p:spPr bwMode="auto">
            <a:xfrm>
              <a:off x="349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87 w 61"/>
                <a:gd name="T3" fmla="*/ 2338 h 329"/>
                <a:gd name="T4" fmla="*/ 187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7 w 61"/>
                <a:gd name="T11" fmla="*/ 0 h 329"/>
                <a:gd name="T12" fmla="*/ 187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Freeform 803"/>
            <p:cNvSpPr>
              <a:spLocks/>
            </p:cNvSpPr>
            <p:nvPr/>
          </p:nvSpPr>
          <p:spPr bwMode="auto">
            <a:xfrm>
              <a:off x="377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Freeform 804"/>
            <p:cNvSpPr>
              <a:spLocks/>
            </p:cNvSpPr>
            <p:nvPr/>
          </p:nvSpPr>
          <p:spPr bwMode="auto">
            <a:xfrm>
              <a:off x="405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805"/>
            <p:cNvSpPr>
              <a:spLocks/>
            </p:cNvSpPr>
            <p:nvPr/>
          </p:nvSpPr>
          <p:spPr bwMode="auto">
            <a:xfrm>
              <a:off x="434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92 w 61"/>
                <a:gd name="T3" fmla="*/ 2338 h 329"/>
                <a:gd name="T4" fmla="*/ 192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92 w 61"/>
                <a:gd name="T11" fmla="*/ 0 h 329"/>
                <a:gd name="T12" fmla="*/ 192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Freeform 806"/>
            <p:cNvSpPr>
              <a:spLocks/>
            </p:cNvSpPr>
            <p:nvPr/>
          </p:nvSpPr>
          <p:spPr bwMode="auto">
            <a:xfrm>
              <a:off x="462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807"/>
            <p:cNvSpPr>
              <a:spLocks/>
            </p:cNvSpPr>
            <p:nvPr/>
          </p:nvSpPr>
          <p:spPr bwMode="auto">
            <a:xfrm>
              <a:off x="490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808"/>
            <p:cNvSpPr>
              <a:spLocks/>
            </p:cNvSpPr>
            <p:nvPr/>
          </p:nvSpPr>
          <p:spPr bwMode="auto">
            <a:xfrm>
              <a:off x="5193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8100395" y="1907543"/>
            <a:ext cx="93610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CCR7</a:t>
            </a:r>
            <a:endParaRPr lang="fr-FR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7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2860" y="701083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77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1" y="762998"/>
            <a:ext cx="87314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9240" y="565452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9240" y="413050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9240" y="269033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9240" y="116633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" name="TextBox 266"/>
          <p:cNvSpPr txBox="1"/>
          <p:nvPr/>
        </p:nvSpPr>
        <p:spPr>
          <a:xfrm>
            <a:off x="8028386" y="971436"/>
            <a:ext cx="93610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CD62L</a:t>
            </a:r>
            <a:endParaRPr lang="fr-FR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8" name="Picture 77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9239" y="853485"/>
            <a:ext cx="87314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6145" y="5301212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" name="TextBox 279"/>
          <p:cNvSpPr txBox="1"/>
          <p:nvPr/>
        </p:nvSpPr>
        <p:spPr>
          <a:xfrm>
            <a:off x="683570" y="4581131"/>
            <a:ext cx="1728191" cy="1200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just"/>
            <a:r>
              <a:rPr lang="en-US" i="1" u="sng" dirty="0" smtClean="0"/>
              <a:t>In vivo:</a:t>
            </a:r>
          </a:p>
          <a:p>
            <a:pPr algn="just">
              <a:buFontTx/>
              <a:buChar char="-"/>
            </a:pPr>
            <a:r>
              <a:rPr lang="en-US" dirty="0" smtClean="0"/>
              <a:t> Persistence</a:t>
            </a:r>
          </a:p>
          <a:p>
            <a:pPr algn="just">
              <a:buFontTx/>
              <a:buChar char="-"/>
            </a:pPr>
            <a:r>
              <a:rPr lang="en-US" dirty="0" smtClean="0"/>
              <a:t>  Proliferation</a:t>
            </a:r>
          </a:p>
          <a:p>
            <a:pPr algn="just">
              <a:buFontTx/>
              <a:buChar char="-"/>
            </a:pPr>
            <a:r>
              <a:rPr lang="en-US" dirty="0" smtClean="0"/>
              <a:t>  Reactivity</a:t>
            </a:r>
          </a:p>
        </p:txBody>
      </p:sp>
      <p:cxnSp>
        <p:nvCxnSpPr>
          <p:cNvPr id="285" name="Straight Arrow Connector 284"/>
          <p:cNvCxnSpPr/>
          <p:nvPr/>
        </p:nvCxnSpPr>
        <p:spPr>
          <a:xfrm flipV="1">
            <a:off x="2051719" y="4869160"/>
            <a:ext cx="72010" cy="216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V="1">
            <a:off x="2195735" y="5157192"/>
            <a:ext cx="72010" cy="216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1907706" y="5445224"/>
            <a:ext cx="72010" cy="216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0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0119" y="5229204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135" y="5517234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8113" y="5445229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161" y="5445229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0078" y="5589241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062" y="5733257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4094" y="5733257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0078" y="5877273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6103" y="5949281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0161" y="4941172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2167" y="4725149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8192" y="4725149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6183" y="4941172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208" y="4869164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3" name="TextBox 382"/>
          <p:cNvSpPr txBox="1"/>
          <p:nvPr/>
        </p:nvSpPr>
        <p:spPr>
          <a:xfrm>
            <a:off x="6588224" y="6372038"/>
            <a:ext cx="1836713" cy="36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r>
              <a:rPr lang="fr-FR" dirty="0" err="1" smtClean="0">
                <a:latin typeface="+mn-lt"/>
              </a:rPr>
              <a:t>Polyfunctionality</a:t>
            </a:r>
            <a:endParaRPr lang="fr-FR" dirty="0">
              <a:latin typeface="+mn-lt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8172402" y="5085184"/>
            <a:ext cx="86409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IFN</a:t>
            </a:r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l-G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7812361" y="5651960"/>
            <a:ext cx="86409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TNF</a:t>
            </a:r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l-G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7452322" y="6011999"/>
            <a:ext cx="86409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IL-2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5" name="Picture 74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4788770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" name="Picture 74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5" y="4797156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" name="Picture 75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7" y="5076802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" name="Picture 75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699" y="5220817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" name="Picture 75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6" y="5076802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" name="Picture 75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648" y="5436842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" name="Picture 75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652" y="5580857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4283968" y="476672"/>
            <a:ext cx="759445" cy="707864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234" name="TextBox 233"/>
          <p:cNvSpPr txBox="1"/>
          <p:nvPr/>
        </p:nvSpPr>
        <p:spPr>
          <a:xfrm rot="1201579">
            <a:off x="5267823" y="1403593"/>
            <a:ext cx="432048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177" name="Slide Number Placeholder 176"/>
          <p:cNvSpPr>
            <a:spLocks noGrp="1"/>
          </p:cNvSpPr>
          <p:nvPr>
            <p:ph type="sldNum" sz="quarter" idx="12"/>
          </p:nvPr>
        </p:nvSpPr>
        <p:spPr>
          <a:xfrm>
            <a:off x="6876256" y="6356353"/>
            <a:ext cx="2133601" cy="365125"/>
          </a:xfrm>
        </p:spPr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79" name="TextBox 178"/>
          <p:cNvSpPr txBox="1"/>
          <p:nvPr/>
        </p:nvSpPr>
        <p:spPr>
          <a:xfrm>
            <a:off x="35505" y="476677"/>
            <a:ext cx="2016225" cy="14773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just"/>
            <a:r>
              <a:rPr lang="en-US" u="sng" dirty="0" smtClean="0"/>
              <a:t>Clinical pertinence:</a:t>
            </a:r>
          </a:p>
          <a:p>
            <a:pPr algn="just"/>
            <a:r>
              <a:rPr lang="en-CA" dirty="0" smtClean="0"/>
              <a:t>Memory differentiation of </a:t>
            </a:r>
            <a:r>
              <a:rPr lang="en-CA" dirty="0" err="1" smtClean="0"/>
              <a:t>CD4</a:t>
            </a:r>
            <a:r>
              <a:rPr lang="en-CA" dirty="0" smtClean="0"/>
              <a:t>+ </a:t>
            </a:r>
            <a:r>
              <a:rPr lang="en-CA" dirty="0" err="1" smtClean="0"/>
              <a:t>EBNA1</a:t>
            </a:r>
            <a:r>
              <a:rPr lang="en-CA" dirty="0" smtClean="0"/>
              <a:t>-T-cell line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206" grpId="0"/>
      <p:bldP spid="213" grpId="0"/>
      <p:bldP spid="137" grpId="0"/>
      <p:bldP spid="137" grpId="2"/>
      <p:bldP spid="226" grpId="0"/>
      <p:bldP spid="226" grpId="2"/>
      <p:bldP spid="267" grpId="0"/>
      <p:bldP spid="267" grpId="2"/>
      <p:bldP spid="280" grpId="0" animBg="1"/>
      <p:bldP spid="383" grpId="0" animBg="1"/>
      <p:bldP spid="384" grpId="0"/>
      <p:bldP spid="385" grpId="0"/>
      <p:bldP spid="386" grpId="0"/>
      <p:bldP spid="175" grpId="0"/>
      <p:bldP spid="234" grpId="0"/>
      <p:bldP spid="1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0" y="1207293"/>
            <a:ext cx="8229602" cy="4525963"/>
          </a:xfrm>
        </p:spPr>
        <p:txBody>
          <a:bodyPr/>
          <a:lstStyle/>
          <a:p>
            <a:r>
              <a:rPr lang="en-US" dirty="0" smtClean="0"/>
              <a:t>In this study: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We have identified a new role of </a:t>
            </a:r>
            <a:r>
              <a:rPr lang="en-US" dirty="0" err="1" smtClean="0"/>
              <a:t>TGF</a:t>
            </a:r>
            <a:r>
              <a:rPr lang="en-US" dirty="0" smtClean="0"/>
              <a:t>-</a:t>
            </a:r>
            <a:r>
              <a:rPr lang="el-GR" dirty="0" smtClean="0">
                <a:ea typeface="Verdana"/>
                <a:cs typeface="Verdana"/>
              </a:rPr>
              <a:t>β</a:t>
            </a:r>
            <a:r>
              <a:rPr lang="en-US" dirty="0" smtClean="0"/>
              <a:t> in human T cell biology: </a:t>
            </a:r>
            <a:r>
              <a:rPr lang="en-US" sz="3200" b="1" dirty="0" smtClean="0"/>
              <a:t>memory differentiation</a:t>
            </a:r>
          </a:p>
          <a:p>
            <a:pPr lvl="1"/>
            <a:endParaRPr lang="en-US" sz="3200" b="1" dirty="0" smtClean="0"/>
          </a:p>
          <a:p>
            <a:pPr lvl="1"/>
            <a:r>
              <a:rPr lang="en-CA" dirty="0" smtClean="0"/>
              <a:t>We provide a rationale for </a:t>
            </a:r>
            <a:r>
              <a:rPr lang="en-CA" sz="3200" b="1" dirty="0" smtClean="0"/>
              <a:t>clinical </a:t>
            </a:r>
            <a:r>
              <a:rPr lang="en-CA" dirty="0" smtClean="0"/>
              <a:t>use of </a:t>
            </a:r>
            <a:r>
              <a:rPr lang="en-CA" dirty="0" err="1" smtClean="0"/>
              <a:t>TGF</a:t>
            </a:r>
            <a:r>
              <a:rPr lang="en-CA" dirty="0" smtClean="0"/>
              <a:t>-β for the preparation of improved T cells for </a:t>
            </a:r>
            <a:r>
              <a:rPr lang="en-CA" sz="3200" b="1" dirty="0" smtClean="0"/>
              <a:t>adoptive immunotherapy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3" name="Title 37"/>
          <p:cNvSpPr txBox="1">
            <a:spLocks/>
          </p:cNvSpPr>
          <p:nvPr/>
        </p:nvSpPr>
        <p:spPr bwMode="auto">
          <a:xfrm>
            <a:off x="611192" y="144466"/>
            <a:ext cx="7921626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/>
          <a:lstStyle/>
          <a:p>
            <a:pPr algn="ctr"/>
            <a:r>
              <a:rPr lang="en-US" sz="3200" b="1" dirty="0" smtClean="0">
                <a:latin typeface="Verdana" pitchFamily="34" charset="0"/>
              </a:rPr>
              <a:t>Take home message</a:t>
            </a:r>
            <a:endParaRPr lang="en-US" sz="3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2602" y="198444"/>
            <a:ext cx="8178800" cy="638173"/>
          </a:xfrm>
          <a:prstGeom prst="rect">
            <a:avLst/>
          </a:prstGeom>
        </p:spPr>
        <p:txBody>
          <a:bodyPr lIns="91421" tIns="45709" rIns="91421" bIns="45709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32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Hypothesis</a:t>
            </a:r>
          </a:p>
        </p:txBody>
      </p:sp>
      <p:cxnSp>
        <p:nvCxnSpPr>
          <p:cNvPr id="20" name="Straight Connector 19"/>
          <p:cNvCxnSpPr>
            <a:stCxn id="5" idx="2"/>
          </p:cNvCxnSpPr>
          <p:nvPr/>
        </p:nvCxnSpPr>
        <p:spPr>
          <a:xfrm>
            <a:off x="4572009" y="836619"/>
            <a:ext cx="36513" cy="6021387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008063" y="1341439"/>
            <a:ext cx="2376486" cy="2232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0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4" y="1916116"/>
            <a:ext cx="719136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84" y="2060578"/>
            <a:ext cx="1368425" cy="9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671" y="1282702"/>
            <a:ext cx="442914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037" y="850901"/>
            <a:ext cx="442914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766" y="836615"/>
            <a:ext cx="442914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>
          <a:xfrm>
            <a:off x="2016124" y="3500439"/>
            <a:ext cx="215902" cy="215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9" name="Oval 78"/>
          <p:cNvSpPr/>
          <p:nvPr/>
        </p:nvSpPr>
        <p:spPr>
          <a:xfrm>
            <a:off x="2087565" y="3716344"/>
            <a:ext cx="215902" cy="2174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0" name="Oval 79"/>
          <p:cNvSpPr/>
          <p:nvPr/>
        </p:nvSpPr>
        <p:spPr>
          <a:xfrm>
            <a:off x="2232028" y="3500439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1" name="Oval 80"/>
          <p:cNvSpPr/>
          <p:nvPr/>
        </p:nvSpPr>
        <p:spPr>
          <a:xfrm>
            <a:off x="1800225" y="3429002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2" name="Oval 81"/>
          <p:cNvSpPr/>
          <p:nvPr/>
        </p:nvSpPr>
        <p:spPr>
          <a:xfrm>
            <a:off x="2160587" y="3284540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3" name="Oval 82"/>
          <p:cNvSpPr/>
          <p:nvPr/>
        </p:nvSpPr>
        <p:spPr>
          <a:xfrm>
            <a:off x="1944686" y="3284540"/>
            <a:ext cx="215902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4" name="Oval 83"/>
          <p:cNvSpPr/>
          <p:nvPr/>
        </p:nvSpPr>
        <p:spPr>
          <a:xfrm>
            <a:off x="1871663" y="3644901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1152524" y="1773244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152524" y="1916113"/>
            <a:ext cx="1428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1" idx="2"/>
            <a:endCxn id="81" idx="1"/>
          </p:cNvCxnSpPr>
          <p:nvPr/>
        </p:nvCxnSpPr>
        <p:spPr>
          <a:xfrm flipV="1">
            <a:off x="1800233" y="3460755"/>
            <a:ext cx="31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240089" y="2997201"/>
            <a:ext cx="0" cy="14446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95628" y="2997200"/>
            <a:ext cx="14446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4" name="TextBox 89"/>
          <p:cNvSpPr txBox="1">
            <a:spLocks noChangeArrowheads="1"/>
          </p:cNvSpPr>
          <p:nvPr/>
        </p:nvSpPr>
        <p:spPr bwMode="auto">
          <a:xfrm>
            <a:off x="1439872" y="3933826"/>
            <a:ext cx="1439863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T cells isolation</a:t>
            </a:r>
          </a:p>
        </p:txBody>
      </p:sp>
      <p:sp>
        <p:nvSpPr>
          <p:cNvPr id="20525" name="TextBox 90"/>
          <p:cNvSpPr txBox="1">
            <a:spLocks noChangeArrowheads="1"/>
          </p:cNvSpPr>
          <p:nvPr/>
        </p:nvSpPr>
        <p:spPr bwMode="auto">
          <a:xfrm>
            <a:off x="324272" y="3141663"/>
            <a:ext cx="1295400" cy="89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sz="1300" b="1" dirty="0" smtClean="0">
                <a:latin typeface="Calibri" pitchFamily="34" charset="0"/>
              </a:rPr>
              <a:t>Patient</a:t>
            </a:r>
          </a:p>
          <a:p>
            <a:pPr algn="ctr"/>
            <a:r>
              <a:rPr lang="en-US" sz="1300" b="1" dirty="0" smtClean="0">
                <a:latin typeface="Calibri" pitchFamily="34" charset="0"/>
              </a:rPr>
              <a:t>With advanced cancer/chronic infection </a:t>
            </a:r>
            <a:endParaRPr lang="en-US" sz="1300" b="1" dirty="0">
              <a:latin typeface="Calibri" pitchFamily="34" charset="0"/>
            </a:endParaRPr>
          </a:p>
        </p:txBody>
      </p:sp>
      <p:sp>
        <p:nvSpPr>
          <p:cNvPr id="20526" name="TextBox 91"/>
          <p:cNvSpPr txBox="1">
            <a:spLocks noChangeArrowheads="1"/>
          </p:cNvSpPr>
          <p:nvPr/>
        </p:nvSpPr>
        <p:spPr bwMode="auto">
          <a:xfrm>
            <a:off x="1368434" y="476251"/>
            <a:ext cx="1439863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Effectors T cells </a:t>
            </a:r>
          </a:p>
        </p:txBody>
      </p:sp>
      <p:sp>
        <p:nvSpPr>
          <p:cNvPr id="20527" name="TextBox 92"/>
          <p:cNvSpPr txBox="1">
            <a:spLocks noChangeArrowheads="1"/>
          </p:cNvSpPr>
          <p:nvPr/>
        </p:nvSpPr>
        <p:spPr bwMode="auto">
          <a:xfrm>
            <a:off x="3059120" y="2924177"/>
            <a:ext cx="1441451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i="1" dirty="0" smtClean="0">
                <a:latin typeface="Calibri" pitchFamily="34" charset="0"/>
              </a:rPr>
              <a:t>Ex vivo </a:t>
            </a:r>
            <a:r>
              <a:rPr lang="en-US" sz="1300" b="1" dirty="0" smtClean="0">
                <a:latin typeface="Calibri" pitchFamily="34" charset="0"/>
              </a:rPr>
              <a:t>specific</a:t>
            </a:r>
            <a:r>
              <a:rPr lang="en-US" sz="1300" b="1" i="1" dirty="0" smtClean="0">
                <a:latin typeface="Calibri" pitchFamily="34" charset="0"/>
              </a:rPr>
              <a:t> </a:t>
            </a:r>
            <a:r>
              <a:rPr lang="en-US" sz="1300" b="1" dirty="0">
                <a:latin typeface="Calibri" pitchFamily="34" charset="0"/>
              </a:rPr>
              <a:t>activation and differentiation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8" y="4508502"/>
            <a:ext cx="435768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23854" y="6381752"/>
            <a:ext cx="4176714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Diminished antitumor/viral activity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76599" y="1340770"/>
            <a:ext cx="1150939" cy="57534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/>
                </a:solidFill>
              </a:rPr>
              <a:t>T cell growth factors (such as IL-2)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24540" y="6048674"/>
            <a:ext cx="9721080" cy="98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pic>
        <p:nvPicPr>
          <p:cNvPr id="49156" name="Picture 176" descr="http://www.llscanada.org/assets/images/LLSCLogoEn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3543" y="6120683"/>
            <a:ext cx="3022600" cy="673099"/>
          </a:xfrm>
        </p:spPr>
      </p:pic>
      <p:pic>
        <p:nvPicPr>
          <p:cNvPr id="49157" name="Picture 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0999" y="6336706"/>
            <a:ext cx="29575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Imag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05" y="6048677"/>
            <a:ext cx="1747836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ZoneTexte 14"/>
          <p:cNvSpPr txBox="1">
            <a:spLocks noChangeArrowheads="1"/>
          </p:cNvSpPr>
          <p:nvPr/>
        </p:nvSpPr>
        <p:spPr bwMode="auto">
          <a:xfrm>
            <a:off x="755279" y="840211"/>
            <a:ext cx="3960737" cy="510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just"/>
            <a:r>
              <a:rPr lang="en-US" sz="1900" u="sng" dirty="0" smtClean="0">
                <a:latin typeface="Calibri" pitchFamily="34" charset="0"/>
              </a:rPr>
              <a:t>Supervisor</a:t>
            </a:r>
            <a:r>
              <a:rPr lang="en-US" sz="1900" dirty="0" smtClean="0">
                <a:latin typeface="Calibri" pitchFamily="34" charset="0"/>
              </a:rPr>
              <a:t>:</a:t>
            </a:r>
            <a:r>
              <a:rPr lang="en-US" sz="1900" b="1" dirty="0" smtClean="0">
                <a:latin typeface="Calibri" pitchFamily="34" charset="0"/>
              </a:rPr>
              <a:t> Dr </a:t>
            </a:r>
            <a:r>
              <a:rPr lang="en-US" sz="1900" b="1" i="1" dirty="0" smtClean="0">
                <a:latin typeface="Calibri" pitchFamily="34" charset="0"/>
              </a:rPr>
              <a:t>Jean-</a:t>
            </a:r>
            <a:r>
              <a:rPr lang="en-US" sz="1900" b="1" i="1" dirty="0" err="1" smtClean="0">
                <a:latin typeface="Calibri" pitchFamily="34" charset="0"/>
              </a:rPr>
              <a:t>Sébastien</a:t>
            </a:r>
            <a:r>
              <a:rPr lang="en-US" sz="1900" b="1" i="1" dirty="0" smtClean="0">
                <a:latin typeface="Calibri" pitchFamily="34" charset="0"/>
              </a:rPr>
              <a:t> </a:t>
            </a:r>
            <a:r>
              <a:rPr lang="en-US" sz="1900" b="1" i="1" dirty="0" err="1" smtClean="0">
                <a:latin typeface="Calibri" pitchFamily="34" charset="0"/>
              </a:rPr>
              <a:t>Delisle</a:t>
            </a:r>
            <a:endParaRPr lang="en-US" sz="1900" b="1" i="1" dirty="0" smtClean="0">
              <a:latin typeface="Calibri" pitchFamily="34" charset="0"/>
            </a:endParaRPr>
          </a:p>
          <a:p>
            <a:pPr algn="just"/>
            <a:endParaRPr lang="en-US" sz="1900" b="1" i="1" dirty="0">
              <a:latin typeface="Calibri" pitchFamily="34" charset="0"/>
            </a:endParaRPr>
          </a:p>
          <a:p>
            <a:pPr algn="just"/>
            <a:r>
              <a:rPr lang="en-US" sz="1900" u="sng" dirty="0" smtClean="0">
                <a:latin typeface="Calibri" pitchFamily="34" charset="0"/>
              </a:rPr>
              <a:t>Lab members:</a:t>
            </a:r>
          </a:p>
          <a:p>
            <a:pPr algn="just"/>
            <a:endParaRPr lang="en-US" sz="1700" dirty="0">
              <a:latin typeface="Calibri" pitchFamily="34" charset="0"/>
            </a:endParaRPr>
          </a:p>
          <a:p>
            <a:pPr algn="just"/>
            <a:r>
              <a:rPr lang="en-US" b="1" dirty="0" err="1">
                <a:latin typeface="Calibri" pitchFamily="34" charset="0"/>
              </a:rPr>
              <a:t>Cédric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Carli</a:t>
            </a:r>
            <a:endParaRPr lang="en-US" sz="1700" b="1" dirty="0">
              <a:latin typeface="Calibri" pitchFamily="34" charset="0"/>
            </a:endParaRPr>
          </a:p>
          <a:p>
            <a:pPr algn="just"/>
            <a:r>
              <a:rPr lang="en-US" b="1" dirty="0" err="1">
                <a:latin typeface="Calibri" pitchFamily="34" charset="0"/>
              </a:rPr>
              <a:t>Manon</a:t>
            </a:r>
            <a:r>
              <a:rPr lang="en-US" b="1" dirty="0">
                <a:latin typeface="Calibri" pitchFamily="34" charset="0"/>
              </a:rPr>
              <a:t>  </a:t>
            </a:r>
            <a:r>
              <a:rPr lang="en-US" b="1" dirty="0" err="1" smtClean="0">
                <a:latin typeface="Calibri" pitchFamily="34" charset="0"/>
              </a:rPr>
              <a:t>Richaud</a:t>
            </a:r>
            <a:endParaRPr lang="en-US" b="1" dirty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Valérie</a:t>
            </a:r>
            <a:r>
              <a:rPr lang="en-US" dirty="0" smtClean="0">
                <a:latin typeface="Calibri" pitchFamily="34" charset="0"/>
              </a:rPr>
              <a:t> Janelle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Julie </a:t>
            </a:r>
            <a:r>
              <a:rPr lang="en-US" dirty="0" err="1" smtClean="0">
                <a:latin typeface="Calibri" pitchFamily="34" charset="0"/>
              </a:rPr>
              <a:t>Orio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Eustache </a:t>
            </a:r>
            <a:r>
              <a:rPr lang="en-US" dirty="0" err="1" smtClean="0">
                <a:latin typeface="Calibri" pitchFamily="34" charset="0"/>
              </a:rPr>
              <a:t>Ouassa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Caroline </a:t>
            </a:r>
            <a:r>
              <a:rPr lang="en-US" dirty="0" err="1" smtClean="0">
                <a:latin typeface="Calibri" pitchFamily="34" charset="0"/>
              </a:rPr>
              <a:t>Lamarche</a:t>
            </a:r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Sheena </a:t>
            </a:r>
            <a:r>
              <a:rPr lang="en-US" dirty="0" err="1" smtClean="0">
                <a:latin typeface="Calibri" pitchFamily="34" charset="0"/>
              </a:rPr>
              <a:t>Blaise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Cecile Grange</a:t>
            </a:r>
          </a:p>
          <a:p>
            <a:pPr algn="just"/>
            <a:r>
              <a:rPr lang="en-US" dirty="0" err="1" smtClean="0">
                <a:latin typeface="Calibri" pitchFamily="34" charset="0"/>
              </a:rPr>
              <a:t>Shirin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Lak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Thomas </a:t>
            </a:r>
            <a:r>
              <a:rPr lang="en-US" dirty="0" err="1" smtClean="0">
                <a:latin typeface="Calibri" pitchFamily="34" charset="0"/>
              </a:rPr>
              <a:t>Pincez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Victoria </a:t>
            </a:r>
            <a:r>
              <a:rPr lang="en-US" dirty="0" err="1" smtClean="0">
                <a:latin typeface="Calibri" pitchFamily="34" charset="0"/>
              </a:rPr>
              <a:t>Georgest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Guillaume </a:t>
            </a:r>
            <a:r>
              <a:rPr lang="en-US" dirty="0" err="1" smtClean="0">
                <a:latin typeface="Calibri" pitchFamily="34" charset="0"/>
              </a:rPr>
              <a:t>Brodeur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Mathieu </a:t>
            </a:r>
            <a:r>
              <a:rPr lang="en-US" dirty="0" err="1" smtClean="0">
                <a:latin typeface="Calibri" pitchFamily="34" charset="0"/>
              </a:rPr>
              <a:t>Goupil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</a:rPr>
              <a:t>Myriam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Khalili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9160" name="ZoneTexte 15"/>
          <p:cNvSpPr txBox="1">
            <a:spLocks noChangeArrowheads="1"/>
          </p:cNvSpPr>
          <p:nvPr/>
        </p:nvSpPr>
        <p:spPr bwMode="auto">
          <a:xfrm>
            <a:off x="4788027" y="3429000"/>
            <a:ext cx="2952626" cy="175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Cell sorting – Martine Dupuis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Animal care staff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Healthy donor volunteers</a:t>
            </a: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3196" y="1412776"/>
            <a:ext cx="2581630" cy="1769693"/>
          </a:xfrm>
          <a:prstGeom prst="rect">
            <a:avLst/>
          </a:prstGeom>
        </p:spPr>
        <p:txBody>
          <a:bodyPr wrap="none" lIns="91421" tIns="45709" rIns="91421" bIns="45709">
            <a:spAutoFit/>
          </a:bodyPr>
          <a:lstStyle/>
          <a:p>
            <a:pPr algn="ctr"/>
            <a:r>
              <a:rPr lang="en-US" u="sng" dirty="0" smtClean="0">
                <a:latin typeface="Calibri" pitchFamily="34" charset="0"/>
              </a:rPr>
              <a:t>Collaborators:</a:t>
            </a:r>
            <a:endParaRPr lang="en-US" u="sng" dirty="0" smtClean="0">
              <a:latin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Dr </a:t>
            </a:r>
            <a:r>
              <a:rPr lang="en-US" dirty="0" smtClean="0">
                <a:latin typeface="Calibri" pitchFamily="34" charset="0"/>
              </a:rPr>
              <a:t>Denis-Claude Roy lab’s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Dr Claude </a:t>
            </a:r>
            <a:r>
              <a:rPr lang="en-US" dirty="0" err="1" smtClean="0">
                <a:latin typeface="Calibri" pitchFamily="34" charset="0"/>
              </a:rPr>
              <a:t>Perault</a:t>
            </a:r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Dr Heather </a:t>
            </a:r>
            <a:r>
              <a:rPr lang="en-US" dirty="0" err="1" smtClean="0">
                <a:latin typeface="Calibri" pitchFamily="34" charset="0"/>
              </a:rPr>
              <a:t>Melichar</a:t>
            </a:r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Dr Nathalie </a:t>
            </a:r>
            <a:r>
              <a:rPr lang="en-US" dirty="0" err="1" smtClean="0">
                <a:latin typeface="Calibri" pitchFamily="34" charset="0"/>
              </a:rPr>
              <a:t>Labreque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10" y="-171400"/>
            <a:ext cx="8229602" cy="1143000"/>
          </a:xfrm>
        </p:spPr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16" y="4686240"/>
            <a:ext cx="3456384" cy="800197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2300" b="1" dirty="0" smtClean="0"/>
              <a:t>Thank you for your attention</a:t>
            </a:r>
            <a:endParaRPr lang="en-US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Supplementary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9AAA-B874-46FB-89E2-1A676E4E49D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37"/>
          <p:cNvSpPr txBox="1">
            <a:spLocks/>
          </p:cNvSpPr>
          <p:nvPr/>
        </p:nvSpPr>
        <p:spPr>
          <a:xfrm>
            <a:off x="611192" y="215905"/>
            <a:ext cx="7921626" cy="549275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/>
            <a:r>
              <a:rPr lang="en-US" b="1" dirty="0">
                <a:latin typeface="Verdana" pitchFamily="34" charset="0"/>
              </a:rPr>
              <a:t>Effect of </a:t>
            </a:r>
            <a:r>
              <a:rPr lang="en-US" b="1" dirty="0" err="1">
                <a:latin typeface="Verdana" pitchFamily="34" charset="0"/>
              </a:rPr>
              <a:t>TGF</a:t>
            </a:r>
            <a:r>
              <a:rPr lang="en-US" b="1" dirty="0">
                <a:latin typeface="Verdana" pitchFamily="34" charset="0"/>
              </a:rPr>
              <a:t>-β modulation on </a:t>
            </a:r>
            <a:r>
              <a:rPr lang="en-US" b="1" dirty="0" smtClean="0">
                <a:latin typeface="Verdana" pitchFamily="34" charset="0"/>
              </a:rPr>
              <a:t>T-cell phenotype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0" name="Title 37"/>
          <p:cNvSpPr txBox="1">
            <a:spLocks/>
          </p:cNvSpPr>
          <p:nvPr/>
        </p:nvSpPr>
        <p:spPr>
          <a:xfrm>
            <a:off x="701566" y="6092829"/>
            <a:ext cx="7740869" cy="549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TGF</a:t>
            </a:r>
            <a:r>
              <a:rPr lang="en-US" b="1" dirty="0">
                <a:solidFill>
                  <a:srgbClr val="000000"/>
                </a:solidFill>
              </a:rPr>
              <a:t>-β </a:t>
            </a:r>
            <a:r>
              <a:rPr lang="en-US" b="1" dirty="0" smtClean="0">
                <a:solidFill>
                  <a:srgbClr val="000000"/>
                </a:solidFill>
              </a:rPr>
              <a:t>promotes </a:t>
            </a:r>
            <a:r>
              <a:rPr lang="en-US" b="1" dirty="0" smtClean="0">
                <a:solidFill>
                  <a:srgbClr val="000000"/>
                </a:solidFill>
              </a:rPr>
              <a:t>the expression </a:t>
            </a:r>
            <a:r>
              <a:rPr lang="en-US" b="1" dirty="0" smtClean="0">
                <a:solidFill>
                  <a:srgbClr val="000000"/>
                </a:solidFill>
              </a:rPr>
              <a:t>of </a:t>
            </a:r>
            <a:r>
              <a:rPr lang="en-US" b="1" dirty="0" err="1" smtClean="0">
                <a:solidFill>
                  <a:srgbClr val="000000"/>
                </a:solidFill>
              </a:rPr>
              <a:t>CD62L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and </a:t>
            </a:r>
            <a:r>
              <a:rPr lang="en-US" b="1" dirty="0" err="1">
                <a:solidFill>
                  <a:srgbClr val="000000"/>
                </a:solidFill>
              </a:rPr>
              <a:t>CCR7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in </a:t>
            </a:r>
            <a:r>
              <a:rPr lang="en-US" b="1" i="1" dirty="0" smtClean="0">
                <a:solidFill>
                  <a:srgbClr val="000000"/>
                </a:solidFill>
              </a:rPr>
              <a:t>ex vivo </a:t>
            </a:r>
            <a:r>
              <a:rPr lang="en-US" b="1" dirty="0" smtClean="0">
                <a:solidFill>
                  <a:srgbClr val="000000"/>
                </a:solidFill>
              </a:rPr>
              <a:t>stimulated </a:t>
            </a:r>
            <a:r>
              <a:rPr lang="en-US" b="1" dirty="0" err="1" smtClean="0">
                <a:solidFill>
                  <a:srgbClr val="000000"/>
                </a:solidFill>
              </a:rPr>
              <a:t>hT</a:t>
            </a:r>
            <a:r>
              <a:rPr lang="en-US" b="1" dirty="0" smtClean="0">
                <a:solidFill>
                  <a:srgbClr val="000000"/>
                </a:solidFill>
              </a:rPr>
              <a:t> cells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2719960"/>
            <a:ext cx="1018409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500" dirty="0" err="1" smtClean="0"/>
              <a:t>CD62L</a:t>
            </a:r>
            <a:endParaRPr lang="en-US" sz="1500" dirty="0"/>
          </a:p>
        </p:txBody>
      </p:sp>
      <p:sp>
        <p:nvSpPr>
          <p:cNvPr id="37" name="TextBox 36"/>
          <p:cNvSpPr txBox="1"/>
          <p:nvPr/>
        </p:nvSpPr>
        <p:spPr>
          <a:xfrm>
            <a:off x="2132997" y="1196756"/>
            <a:ext cx="710811" cy="353921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700" dirty="0" err="1" smtClean="0"/>
              <a:t>CD8</a:t>
            </a:r>
            <a:r>
              <a:rPr lang="fr-FR" sz="1700" baseline="30000" dirty="0" smtClean="0"/>
              <a:t>+</a:t>
            </a:r>
            <a:endParaRPr lang="fr-FR" sz="17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469377" y="1196756"/>
            <a:ext cx="718247" cy="353921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700" dirty="0" err="1" smtClean="0"/>
              <a:t>CD4</a:t>
            </a:r>
            <a:r>
              <a:rPr lang="fr-FR" sz="1700" baseline="30000" dirty="0" smtClean="0"/>
              <a:t>+</a:t>
            </a:r>
            <a:endParaRPr lang="fr-FR" sz="1700" baseline="30000" dirty="0"/>
          </a:p>
        </p:txBody>
      </p:sp>
      <p:sp>
        <p:nvSpPr>
          <p:cNvPr id="39" name="TextBox 38"/>
          <p:cNvSpPr txBox="1"/>
          <p:nvPr/>
        </p:nvSpPr>
        <p:spPr>
          <a:xfrm>
            <a:off x="35500" y="827422"/>
            <a:ext cx="288032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512" y="4489380"/>
            <a:ext cx="1018409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500" dirty="0" err="1" smtClean="0"/>
              <a:t>CCR7</a:t>
            </a:r>
            <a:endParaRPr lang="en-US" sz="15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73" y="1117104"/>
            <a:ext cx="2808311" cy="20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73" y="3307629"/>
            <a:ext cx="2808311" cy="19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200" y="1065144"/>
            <a:ext cx="2808311" cy="20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200" y="3307629"/>
            <a:ext cx="2808311" cy="19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491884" y="800550"/>
            <a:ext cx="288032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259641" y="1052735"/>
            <a:ext cx="216025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259641" y="764703"/>
            <a:ext cx="216025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5400000">
            <a:off x="1582529" y="591249"/>
            <a:ext cx="332703" cy="446254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2300" dirty="0" smtClean="0"/>
              <a:t>ø</a:t>
            </a:r>
            <a:endParaRPr lang="fr-FR" sz="2300" dirty="0"/>
          </a:p>
        </p:txBody>
      </p:sp>
      <p:sp>
        <p:nvSpPr>
          <p:cNvPr id="49" name="TextBox 48"/>
          <p:cNvSpPr txBox="1"/>
          <p:nvPr/>
        </p:nvSpPr>
        <p:spPr>
          <a:xfrm>
            <a:off x="1476525" y="908725"/>
            <a:ext cx="791219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500" b="1" dirty="0" err="1" smtClean="0"/>
              <a:t>TGF</a:t>
            </a:r>
            <a:r>
              <a:rPr lang="fr-FR" sz="1500" b="1" dirty="0" smtClean="0"/>
              <a:t>-</a:t>
            </a:r>
            <a:r>
              <a:rPr lang="el-GR" sz="1500" b="1" dirty="0" smtClean="0"/>
              <a:t>β</a:t>
            </a:r>
            <a:endParaRPr lang="fr-FR" sz="1500" b="1" dirty="0"/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0971" y="690666"/>
            <a:ext cx="1075247" cy="57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44" y="3284990"/>
            <a:ext cx="151308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5385" y="3284990"/>
            <a:ext cx="1512168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Arrow Connector 53"/>
          <p:cNvCxnSpPr/>
          <p:nvPr/>
        </p:nvCxnSpPr>
        <p:spPr>
          <a:xfrm>
            <a:off x="251530" y="4509116"/>
            <a:ext cx="17034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40" y="1484790"/>
            <a:ext cx="1558464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5388" y="1484790"/>
            <a:ext cx="1558464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Arrow Connector 56"/>
          <p:cNvCxnSpPr/>
          <p:nvPr/>
        </p:nvCxnSpPr>
        <p:spPr>
          <a:xfrm>
            <a:off x="251530" y="2708918"/>
            <a:ext cx="17034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8"/>
          <p:cNvSpPr txBox="1">
            <a:spLocks noChangeArrowheads="1"/>
          </p:cNvSpPr>
          <p:nvPr/>
        </p:nvSpPr>
        <p:spPr bwMode="auto">
          <a:xfrm>
            <a:off x="233367" y="5601047"/>
            <a:ext cx="8677275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300" dirty="0" smtClean="0">
                <a:latin typeface="Verdana" pitchFamily="34" charset="0"/>
              </a:rPr>
              <a:t>N=10 </a:t>
            </a:r>
            <a:r>
              <a:rPr lang="fr-FR" sz="1300" dirty="0">
                <a:latin typeface="Verdana" pitchFamily="34" charset="0"/>
              </a:rPr>
              <a:t>for </a:t>
            </a:r>
            <a:r>
              <a:rPr lang="fr-FR" sz="1300" dirty="0" err="1">
                <a:latin typeface="Verdana" pitchFamily="34" charset="0"/>
              </a:rPr>
              <a:t>CD62L</a:t>
            </a:r>
            <a:r>
              <a:rPr lang="fr-FR" sz="1300" dirty="0">
                <a:latin typeface="Verdana" pitchFamily="34" charset="0"/>
              </a:rPr>
              <a:t>; </a:t>
            </a:r>
            <a:r>
              <a:rPr lang="fr-FR" sz="1300" dirty="0" smtClean="0">
                <a:latin typeface="Verdana" pitchFamily="34" charset="0"/>
              </a:rPr>
              <a:t>N=9 </a:t>
            </a:r>
            <a:r>
              <a:rPr lang="fr-FR" sz="1300" dirty="0">
                <a:latin typeface="Verdana" pitchFamily="34" charset="0"/>
              </a:rPr>
              <a:t>for </a:t>
            </a:r>
            <a:r>
              <a:rPr lang="fr-FR" sz="1300" dirty="0" err="1">
                <a:latin typeface="Verdana" pitchFamily="34" charset="0"/>
              </a:rPr>
              <a:t>CCR7</a:t>
            </a:r>
            <a:r>
              <a:rPr lang="fr-FR" sz="1300" dirty="0">
                <a:latin typeface="Verdana" pitchFamily="34" charset="0"/>
              </a:rPr>
              <a:t>; *P˂</a:t>
            </a:r>
            <a:r>
              <a:rPr lang="fr-FR" sz="1300" dirty="0" smtClean="0">
                <a:latin typeface="Verdana" pitchFamily="34" charset="0"/>
              </a:rPr>
              <a:t>0.05; **P˂0.01; ***P˂0.001 by  one </a:t>
            </a:r>
            <a:r>
              <a:rPr lang="fr-FR" sz="1300" dirty="0" err="1" smtClean="0">
                <a:latin typeface="Verdana" pitchFamily="34" charset="0"/>
              </a:rPr>
              <a:t>tailed</a:t>
            </a:r>
            <a:r>
              <a:rPr lang="fr-FR" sz="1300" dirty="0" smtClean="0">
                <a:latin typeface="Verdana" pitchFamily="34" charset="0"/>
              </a:rPr>
              <a:t> </a:t>
            </a:r>
            <a:r>
              <a:rPr lang="fr-FR" sz="1300" dirty="0" err="1" smtClean="0">
                <a:latin typeface="Verdana" pitchFamily="34" charset="0"/>
              </a:rPr>
              <a:t>paired</a:t>
            </a:r>
            <a:r>
              <a:rPr lang="fr-FR" sz="1300" dirty="0" smtClean="0">
                <a:latin typeface="Verdana" pitchFamily="34" charset="0"/>
              </a:rPr>
              <a:t> T test.</a:t>
            </a:r>
            <a:endParaRPr lang="fr-FR" sz="1300" dirty="0">
              <a:latin typeface="Verdana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686871" y="6356353"/>
            <a:ext cx="2133601" cy="365125"/>
          </a:xfrm>
        </p:spPr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9" y="2978949"/>
            <a:ext cx="7704857" cy="1384972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Does </a:t>
            </a:r>
            <a:r>
              <a:rPr lang="en-CA" sz="28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TGF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-</a:t>
            </a:r>
            <a:r>
              <a:rPr lang="el-GR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haroni" pitchFamily="2" charset="-79"/>
              </a:rPr>
              <a:t>β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modulation affect 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T-cell functionality (cytokine secretion)</a:t>
            </a:r>
            <a:r>
              <a:rPr lang="en-CA" sz="28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CA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482511">
            <a:off x="7887662" y="3207954"/>
            <a:ext cx="576064" cy="861752"/>
          </a:xfrm>
          <a:prstGeom prst="rect">
            <a:avLst/>
          </a:prstGeom>
          <a:noFill/>
        </p:spPr>
        <p:txBody>
          <a:bodyPr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F33D0-BFA9-468D-950C-AC10F2A667E7}" type="slidenum">
              <a:rPr lang="fr-FR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480" y="3122168"/>
            <a:ext cx="11985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8" y="1734692"/>
            <a:ext cx="1196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025650" y="4535042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025650" y="3887343"/>
            <a:ext cx="0" cy="647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835705" y="4581128"/>
            <a:ext cx="819149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200" b="1" dirty="0" err="1">
                <a:latin typeface="Calibri" pitchFamily="34" charset="0"/>
              </a:rPr>
              <a:t>TNF</a:t>
            </a:r>
            <a:r>
              <a:rPr lang="fr-FR" sz="1200" b="1" dirty="0">
                <a:latin typeface="Calibri" pitchFamily="34" charset="0"/>
              </a:rPr>
              <a:t>-</a:t>
            </a:r>
            <a:r>
              <a:rPr lang="el-GR" sz="1200" b="1" dirty="0">
                <a:latin typeface="Calibri" pitchFamily="34" charset="0"/>
              </a:rPr>
              <a:t>α</a:t>
            </a:r>
            <a:endParaRPr lang="fr-FR" sz="1200" b="1" dirty="0">
              <a:latin typeface="Calibri" pitchFamily="34" charset="0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 rot="-5400000">
            <a:off x="1534322" y="4109215"/>
            <a:ext cx="720725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200" b="1" dirty="0">
                <a:latin typeface="Calibri" pitchFamily="34" charset="0"/>
              </a:rPr>
              <a:t>IL-2</a:t>
            </a:r>
          </a:p>
        </p:txBody>
      </p:sp>
      <p:pic>
        <p:nvPicPr>
          <p:cNvPr id="3379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330" y="1788667"/>
            <a:ext cx="1260475" cy="120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2" y="3212657"/>
            <a:ext cx="12604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708402" y="4562029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3563887" y="4607225"/>
            <a:ext cx="817564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200" b="1" dirty="0" err="1" smtClean="0">
                <a:latin typeface="Calibri" pitchFamily="34" charset="0"/>
              </a:rPr>
              <a:t>IFN</a:t>
            </a:r>
            <a:r>
              <a:rPr lang="fr-FR" sz="1200" b="1" dirty="0" smtClean="0">
                <a:latin typeface="Calibri" pitchFamily="34" charset="0"/>
              </a:rPr>
              <a:t>-</a:t>
            </a:r>
            <a:r>
              <a:rPr lang="el-GR" sz="1200" b="1" dirty="0">
                <a:latin typeface="Calibri" pitchFamily="34" charset="0"/>
              </a:rPr>
              <a:t>γ</a:t>
            </a:r>
            <a:endParaRPr lang="fr-FR" sz="1200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1647" y="3482535"/>
            <a:ext cx="360362" cy="28733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014670" y="2076009"/>
            <a:ext cx="287336" cy="28733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73450" y="3625404"/>
            <a:ext cx="550861" cy="1905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73450" y="2204596"/>
            <a:ext cx="550861" cy="15875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438" y="2330007"/>
            <a:ext cx="13668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252414" y="3769865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2414" y="3122168"/>
            <a:ext cx="0" cy="647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258890" y="2391918"/>
            <a:ext cx="865188" cy="31749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76376" y="3141220"/>
            <a:ext cx="673101" cy="63817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2" name="TextBox 27"/>
          <p:cNvSpPr txBox="1">
            <a:spLocks noChangeArrowheads="1"/>
          </p:cNvSpPr>
          <p:nvPr/>
        </p:nvSpPr>
        <p:spPr bwMode="auto">
          <a:xfrm>
            <a:off x="252415" y="3796854"/>
            <a:ext cx="719136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200" b="1" dirty="0" err="1">
                <a:latin typeface="Calibri" pitchFamily="34" charset="0"/>
              </a:rPr>
              <a:t>CD4</a:t>
            </a:r>
            <a:endParaRPr lang="fr-FR" sz="1200" b="1" dirty="0">
              <a:latin typeface="Calibri" pitchFamily="34" charset="0"/>
            </a:endParaRPr>
          </a:p>
        </p:txBody>
      </p:sp>
      <p:sp>
        <p:nvSpPr>
          <p:cNvPr id="33813" name="TextBox 28"/>
          <p:cNvSpPr txBox="1">
            <a:spLocks noChangeArrowheads="1"/>
          </p:cNvSpPr>
          <p:nvPr/>
        </p:nvSpPr>
        <p:spPr bwMode="auto">
          <a:xfrm rot="-5400000">
            <a:off x="-194466" y="3369442"/>
            <a:ext cx="720725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200" b="1" dirty="0" err="1">
                <a:latin typeface="Calibri" pitchFamily="34" charset="0"/>
              </a:rPr>
              <a:t>CD8</a:t>
            </a:r>
            <a:endParaRPr lang="fr-FR" sz="1200" b="1" dirty="0">
              <a:latin typeface="Calibri" pitchFamily="34" charset="0"/>
            </a:endParaRPr>
          </a:p>
        </p:txBody>
      </p:sp>
      <p:sp>
        <p:nvSpPr>
          <p:cNvPr id="33814" name="Title 37"/>
          <p:cNvSpPr txBox="1">
            <a:spLocks/>
          </p:cNvSpPr>
          <p:nvPr/>
        </p:nvSpPr>
        <p:spPr bwMode="auto">
          <a:xfrm>
            <a:off x="611192" y="144466"/>
            <a:ext cx="7921626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/>
          <a:lstStyle/>
          <a:p>
            <a:pPr algn="ctr"/>
            <a:r>
              <a:rPr lang="en-CA" b="1" dirty="0">
                <a:latin typeface="Verdana" pitchFamily="34" charset="0"/>
              </a:rPr>
              <a:t>Effect of </a:t>
            </a:r>
            <a:r>
              <a:rPr lang="en-CA" b="1" dirty="0" err="1">
                <a:latin typeface="Verdana" pitchFamily="34" charset="0"/>
              </a:rPr>
              <a:t>TGF</a:t>
            </a:r>
            <a:r>
              <a:rPr lang="en-CA" b="1" dirty="0">
                <a:latin typeface="Verdana" pitchFamily="34" charset="0"/>
              </a:rPr>
              <a:t>-</a:t>
            </a:r>
            <a:r>
              <a:rPr lang="el-GR" b="1" dirty="0">
                <a:latin typeface="Verdana" pitchFamily="34" charset="0"/>
              </a:rPr>
              <a:t>β</a:t>
            </a:r>
            <a:r>
              <a:rPr lang="en-CA" b="1" dirty="0">
                <a:latin typeface="Verdana" pitchFamily="34" charset="0"/>
              </a:rPr>
              <a:t> signalling modulation on </a:t>
            </a:r>
            <a:r>
              <a:rPr lang="en-CA" b="1" dirty="0" err="1" smtClean="0">
                <a:latin typeface="Verdana" pitchFamily="34" charset="0"/>
              </a:rPr>
              <a:t>polyfunctionality</a:t>
            </a:r>
            <a:endParaRPr lang="fr-FR" b="1" dirty="0">
              <a:latin typeface="Verdana" pitchFamily="34" charset="0"/>
            </a:endParaRPr>
          </a:p>
        </p:txBody>
      </p:sp>
      <p:sp>
        <p:nvSpPr>
          <p:cNvPr id="33817" name="TextBox 32"/>
          <p:cNvSpPr txBox="1">
            <a:spLocks noChangeArrowheads="1"/>
          </p:cNvSpPr>
          <p:nvPr/>
        </p:nvSpPr>
        <p:spPr bwMode="auto">
          <a:xfrm>
            <a:off x="792170" y="5516568"/>
            <a:ext cx="7559676" cy="35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700" dirty="0">
                <a:latin typeface="Calibri" pitchFamily="34" charset="0"/>
              </a:rPr>
              <a:t>N=4 ; </a:t>
            </a:r>
            <a:r>
              <a:rPr lang="fr-FR" sz="1700" dirty="0" smtClean="0">
                <a:latin typeface="Calibri" pitchFamily="34" charset="0"/>
              </a:rPr>
              <a:t>**</a:t>
            </a:r>
            <a:r>
              <a:rPr lang="fr-FR" sz="1700" dirty="0">
                <a:latin typeface="Calibri" pitchFamily="34" charset="0"/>
              </a:rPr>
              <a:t>P˂</a:t>
            </a:r>
            <a:r>
              <a:rPr lang="fr-FR" sz="1700" dirty="0" smtClean="0">
                <a:latin typeface="Calibri" pitchFamily="34" charset="0"/>
              </a:rPr>
              <a:t>0.01</a:t>
            </a:r>
            <a:endParaRPr lang="fr-FR" sz="1700" dirty="0"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187631" y="6021394"/>
            <a:ext cx="6768753" cy="5762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/>
            <a:r>
              <a:rPr lang="en-CA" dirty="0" err="1" smtClean="0">
                <a:solidFill>
                  <a:srgbClr val="000000"/>
                </a:solidFill>
              </a:rPr>
              <a:t>TGF</a:t>
            </a:r>
            <a:r>
              <a:rPr lang="en-CA" dirty="0" smtClean="0">
                <a:solidFill>
                  <a:srgbClr val="000000"/>
                </a:solidFill>
              </a:rPr>
              <a:t>-</a:t>
            </a:r>
            <a:r>
              <a:rPr lang="el-GR" dirty="0">
                <a:solidFill>
                  <a:srgbClr val="000000"/>
                </a:solidFill>
              </a:rPr>
              <a:t>β</a:t>
            </a:r>
            <a:r>
              <a:rPr lang="en-CA" dirty="0">
                <a:solidFill>
                  <a:srgbClr val="000000"/>
                </a:solidFill>
              </a:rPr>
              <a:t> does not impede the acquisition of </a:t>
            </a:r>
            <a:r>
              <a:rPr lang="en-CA" dirty="0" err="1" smtClean="0">
                <a:solidFill>
                  <a:srgbClr val="000000"/>
                </a:solidFill>
              </a:rPr>
              <a:t>polyfunctionality</a:t>
            </a:r>
            <a:r>
              <a:rPr lang="en-CA" dirty="0" smtClean="0">
                <a:solidFill>
                  <a:srgbClr val="000000"/>
                </a:solidFill>
              </a:rPr>
              <a:t> of T cells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03809" y="1952179"/>
            <a:ext cx="504826" cy="43815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68880" y="3814321"/>
            <a:ext cx="539230" cy="69480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21" y="908722"/>
            <a:ext cx="3347865" cy="225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3481539"/>
            <a:ext cx="3279714" cy="225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3" y="764703"/>
            <a:ext cx="10543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948265" y="3140975"/>
            <a:ext cx="648073" cy="35392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700" b="1" dirty="0" err="1" smtClean="0"/>
              <a:t>CD4</a:t>
            </a:r>
            <a:r>
              <a:rPr lang="fr-FR" sz="1700" b="1" baseline="30000" dirty="0" smtClean="0"/>
              <a:t>+</a:t>
            </a:r>
            <a:endParaRPr lang="fr-FR" sz="1700" b="1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6948265" y="620694"/>
            <a:ext cx="648073" cy="35392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700" b="1" dirty="0" err="1" smtClean="0"/>
              <a:t>CD8</a:t>
            </a:r>
            <a:r>
              <a:rPr lang="fr-FR" sz="1700" b="1" baseline="30000" dirty="0" smtClean="0"/>
              <a:t>+</a:t>
            </a:r>
            <a:endParaRPr lang="fr-FR" sz="17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806305"/>
            <a:ext cx="800219" cy="40983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Ratio of cytokine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secreting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normalized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untreated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condition)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4434" y="360040"/>
            <a:ext cx="853430" cy="40011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CD4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88032"/>
            <a:ext cx="853430" cy="40011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CD8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047" y="936104"/>
            <a:ext cx="3393265" cy="20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047" y="2736304"/>
            <a:ext cx="3393265" cy="20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855" y="936104"/>
            <a:ext cx="3277441" cy="20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2569" y="2736304"/>
            <a:ext cx="3393265" cy="20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2117" y="4536505"/>
            <a:ext cx="3351891" cy="20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581128"/>
            <a:ext cx="346949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60040"/>
            <a:ext cx="141923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21" y="335765"/>
            <a:ext cx="3555832" cy="124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84" y="335763"/>
            <a:ext cx="3492834" cy="13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1146" y="4906322"/>
            <a:ext cx="3745311" cy="180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39" y="4899708"/>
            <a:ext cx="3958295" cy="175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8552" y="4724619"/>
            <a:ext cx="1861525" cy="29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9056" y="31664"/>
            <a:ext cx="1270385" cy="3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56927" y="-22193"/>
            <a:ext cx="370602" cy="400105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algn="ctr"/>
            <a:r>
              <a:rPr lang="fr-FR" sz="2000" b="1" dirty="0"/>
              <a:t>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6927" y="1736476"/>
            <a:ext cx="370602" cy="400105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algn="ctr"/>
            <a:r>
              <a:rPr lang="fr-FR" sz="2000" b="1" dirty="0" smtClean="0"/>
              <a:t>B</a:t>
            </a:r>
            <a:endParaRPr lang="fr-FR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457438" y="2986760"/>
            <a:ext cx="351366" cy="369328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algn="ctr"/>
            <a:r>
              <a:rPr lang="fr-FR" b="1" dirty="0"/>
              <a:t>C</a:t>
            </a:r>
          </a:p>
        </p:txBody>
      </p:sp>
      <p:pic>
        <p:nvPicPr>
          <p:cNvPr id="9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140" y="2456465"/>
            <a:ext cx="1290005" cy="5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7513" y="2444362"/>
            <a:ext cx="1290005" cy="5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6105" y="2456465"/>
            <a:ext cx="1290005" cy="5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5129" y="2440932"/>
            <a:ext cx="1290005" cy="5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61803" y="2459895"/>
            <a:ext cx="1288192" cy="5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2655" y="2447794"/>
            <a:ext cx="1233478" cy="5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914830" y="2041685"/>
            <a:ext cx="644345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</a:rPr>
              <a:t>ø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907703" y="2168078"/>
            <a:ext cx="1350177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1600" dirty="0" err="1" smtClean="0">
                <a:latin typeface="Calibri" pitchFamily="34" charset="0"/>
              </a:rPr>
              <a:t>TGF</a:t>
            </a:r>
            <a:r>
              <a:rPr lang="fr-FR" sz="1600" dirty="0" smtClean="0">
                <a:latin typeface="Calibri" pitchFamily="34" charset="0"/>
              </a:rPr>
              <a:t>-</a:t>
            </a:r>
            <a:r>
              <a:rPr lang="el-GR" sz="1600" dirty="0">
                <a:latin typeface="Calibri" pitchFamily="34" charset="0"/>
              </a:rPr>
              <a:t>β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419872" y="2168079"/>
            <a:ext cx="946767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1600" dirty="0" err="1" smtClean="0">
                <a:latin typeface="Calibri" pitchFamily="34" charset="0"/>
              </a:rPr>
              <a:t>GW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07" name="TextBox 18"/>
          <p:cNvSpPr txBox="1">
            <a:spLocks noChangeArrowheads="1"/>
          </p:cNvSpPr>
          <p:nvPr/>
        </p:nvSpPr>
        <p:spPr bwMode="auto">
          <a:xfrm rot="-5400000">
            <a:off x="36719" y="2638146"/>
            <a:ext cx="682487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Day 3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 rot="-5400000">
            <a:off x="-21267" y="3183054"/>
            <a:ext cx="783084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Day 7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 rot="-5400000">
            <a:off x="-100491" y="3804767"/>
            <a:ext cx="941533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Day 14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99704" y="4311975"/>
            <a:ext cx="7744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23"/>
          <p:cNvSpPr txBox="1">
            <a:spLocks noChangeArrowheads="1"/>
          </p:cNvSpPr>
          <p:nvPr/>
        </p:nvSpPr>
        <p:spPr bwMode="auto">
          <a:xfrm>
            <a:off x="593734" y="4308546"/>
            <a:ext cx="1221253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algn="ctr"/>
            <a:r>
              <a:rPr lang="fr-FR" sz="1600" b="1" dirty="0" err="1">
                <a:latin typeface="Calibri" pitchFamily="34" charset="0"/>
              </a:rPr>
              <a:t>CTV</a:t>
            </a:r>
            <a:endParaRPr lang="fr-FR" sz="1600" b="1" dirty="0">
              <a:latin typeface="Calibri" pitchFamily="34" charset="0"/>
            </a:endParaRPr>
          </a:p>
        </p:txBody>
      </p:sp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2140" y="3043524"/>
            <a:ext cx="1313559" cy="6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7512" y="3027992"/>
            <a:ext cx="1257157" cy="6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82906" y="3065398"/>
            <a:ext cx="1313556" cy="6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41082" y="3027992"/>
            <a:ext cx="1313556" cy="6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47575" y="3068830"/>
            <a:ext cx="1313556" cy="6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91353" y="3053296"/>
            <a:ext cx="1234164" cy="6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47575" y="3688946"/>
            <a:ext cx="1324428" cy="5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91353" y="3676843"/>
            <a:ext cx="1234164" cy="5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882906" y="3685516"/>
            <a:ext cx="1324428" cy="5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35195" y="3669982"/>
            <a:ext cx="1328741" cy="5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4514" y="3685514"/>
            <a:ext cx="1324428" cy="5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981036" y="3673414"/>
            <a:ext cx="1277790" cy="5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5238692" y="2041685"/>
            <a:ext cx="644345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</a:rPr>
              <a:t>ø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6318168" y="2168078"/>
            <a:ext cx="1350177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1600" dirty="0" err="1" smtClean="0">
                <a:latin typeface="Calibri" pitchFamily="34" charset="0"/>
              </a:rPr>
              <a:t>TGF</a:t>
            </a:r>
            <a:r>
              <a:rPr lang="fr-FR" sz="1600" dirty="0" smtClean="0">
                <a:latin typeface="Calibri" pitchFamily="34" charset="0"/>
              </a:rPr>
              <a:t>-</a:t>
            </a:r>
            <a:r>
              <a:rPr lang="el-GR" sz="1600" dirty="0">
                <a:latin typeface="Calibri" pitchFamily="34" charset="0"/>
              </a:rPr>
              <a:t>β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7820226" y="2168079"/>
            <a:ext cx="946767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fr-FR" sz="1600" dirty="0" err="1" smtClean="0">
                <a:latin typeface="Calibri" pitchFamily="34" charset="0"/>
              </a:rPr>
              <a:t>GW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373" y="4658724"/>
            <a:ext cx="370602" cy="400105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algn="ctr"/>
            <a:r>
              <a:rPr lang="fr-FR" sz="2000" b="1" dirty="0"/>
              <a:t>C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1237525" y="2079121"/>
            <a:ext cx="2904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355349" y="1787306"/>
            <a:ext cx="673569" cy="338550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algn="ctr"/>
            <a:r>
              <a:rPr lang="fr-FR" sz="1600" dirty="0" err="1" smtClean="0"/>
              <a:t>CD8</a:t>
            </a:r>
            <a:r>
              <a:rPr lang="fr-FR" sz="1600" baseline="30000" dirty="0" smtClean="0"/>
              <a:t>+</a:t>
            </a:r>
            <a:endParaRPr lang="fr-FR" sz="1600" baseline="30000" dirty="0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5540077" y="2086652"/>
            <a:ext cx="2904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657900" y="1794837"/>
            <a:ext cx="673569" cy="338550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algn="ctr"/>
            <a:r>
              <a:rPr lang="fr-FR" sz="1600" dirty="0" err="1" smtClean="0"/>
              <a:t>CD4</a:t>
            </a:r>
            <a:r>
              <a:rPr lang="fr-FR" sz="1600" baseline="30000" dirty="0" smtClean="0"/>
              <a:t>+</a:t>
            </a:r>
            <a:endParaRPr lang="fr-FR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871289"/>
            <a:ext cx="1176748" cy="136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009" y="854661"/>
            <a:ext cx="1184582" cy="127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717" y="102665"/>
            <a:ext cx="1505894" cy="12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923929" y="692697"/>
            <a:ext cx="942938" cy="525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95269" y="1789561"/>
            <a:ext cx="23664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63597" y="1768988"/>
            <a:ext cx="733847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0699" y="2206271"/>
            <a:ext cx="7870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0699" y="2132857"/>
            <a:ext cx="787047" cy="357720"/>
          </a:xfrm>
          <a:prstGeom prst="rect">
            <a:avLst/>
          </a:prstGeom>
          <a:noFill/>
        </p:spPr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400" dirty="0" err="1" smtClean="0"/>
              <a:t>CD3</a:t>
            </a:r>
            <a:endParaRPr lang="fr-FR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93521" y="2136444"/>
            <a:ext cx="8994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93523" y="1432035"/>
            <a:ext cx="0" cy="704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17619" y="2106728"/>
            <a:ext cx="1442175" cy="357720"/>
          </a:xfrm>
          <a:prstGeom prst="rect">
            <a:avLst/>
          </a:prstGeom>
          <a:noFill/>
        </p:spPr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400" dirty="0" err="1" smtClean="0"/>
              <a:t>CD45RO</a:t>
            </a:r>
            <a:endParaRPr lang="fr-FR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93730" y="1469916"/>
            <a:ext cx="1192079" cy="357720"/>
          </a:xfrm>
          <a:prstGeom prst="rect">
            <a:avLst/>
          </a:prstGeom>
          <a:noFill/>
        </p:spPr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400" dirty="0" err="1" smtClean="0"/>
              <a:t>CD45RA</a:t>
            </a:r>
            <a:endParaRPr lang="fr-FR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73590" y="1384419"/>
            <a:ext cx="8994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97688" y="1354704"/>
            <a:ext cx="1236790" cy="357720"/>
          </a:xfrm>
          <a:prstGeom prst="rect">
            <a:avLst/>
          </a:prstGeom>
          <a:noFill/>
        </p:spPr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400" dirty="0" err="1" smtClean="0"/>
              <a:t>CCR7</a:t>
            </a:r>
            <a:endParaRPr lang="fr-FR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69737" y="1628801"/>
            <a:ext cx="2106718" cy="38849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600" dirty="0" err="1" smtClean="0">
                <a:cs typeface="Arial" pitchFamily="34" charset="0"/>
              </a:rPr>
              <a:t>CD3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err="1" smtClean="0">
                <a:cs typeface="Arial" pitchFamily="34" charset="0"/>
              </a:rPr>
              <a:t>CD45RO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smtClean="0">
                <a:cs typeface="Arial" pitchFamily="34" charset="0"/>
              </a:rPr>
              <a:t> T </a:t>
            </a:r>
            <a:r>
              <a:rPr lang="fr-FR" sz="1600" dirty="0" err="1" smtClean="0">
                <a:cs typeface="Arial" pitchFamily="34" charset="0"/>
              </a:rPr>
              <a:t>cells</a:t>
            </a:r>
            <a:endParaRPr lang="fr-FR" sz="1600" dirty="0"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8151" y="436437"/>
            <a:ext cx="1448227" cy="6347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600" dirty="0" err="1" smtClean="0">
                <a:cs typeface="Arial" pitchFamily="34" charset="0"/>
              </a:rPr>
              <a:t>CD3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err="1" smtClean="0">
                <a:cs typeface="Arial" pitchFamily="34" charset="0"/>
              </a:rPr>
              <a:t>CD45RA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smtClean="0">
                <a:cs typeface="Arial" pitchFamily="34" charset="0"/>
              </a:rPr>
              <a:t> </a:t>
            </a:r>
            <a:r>
              <a:rPr lang="fr-FR" sz="1600" dirty="0" err="1" smtClean="0">
                <a:cs typeface="Arial" pitchFamily="34" charset="0"/>
              </a:rPr>
              <a:t>CCR7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smtClean="0">
                <a:cs typeface="Arial" pitchFamily="34" charset="0"/>
              </a:rPr>
              <a:t>T </a:t>
            </a:r>
            <a:r>
              <a:rPr lang="fr-FR" sz="1600" dirty="0" err="1" smtClean="0">
                <a:cs typeface="Arial" pitchFamily="34" charset="0"/>
              </a:rPr>
              <a:t>cells</a:t>
            </a:r>
            <a:endParaRPr lang="fr-FR" sz="1600" dirty="0"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09230" y="753068"/>
            <a:ext cx="7529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041" y="178057"/>
            <a:ext cx="215127" cy="442306"/>
          </a:xfrm>
          <a:prstGeom prst="rect">
            <a:avLst/>
          </a:prstGeom>
          <a:noFill/>
        </p:spPr>
        <p:txBody>
          <a:bodyPr wrap="square" lIns="133228" tIns="66614" rIns="133228" bIns="66614" rtlCol="0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A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044" y="2717855"/>
            <a:ext cx="430254" cy="442306"/>
          </a:xfrm>
          <a:prstGeom prst="rect">
            <a:avLst/>
          </a:prstGeom>
          <a:noFill/>
        </p:spPr>
        <p:txBody>
          <a:bodyPr wrap="square" lIns="133228" tIns="66614" rIns="133228" bIns="66614" rtlCol="0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B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51271" y="5194275"/>
            <a:ext cx="1523879" cy="6347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600" dirty="0" err="1" smtClean="0">
                <a:cs typeface="Arial" pitchFamily="34" charset="0"/>
              </a:rPr>
              <a:t>CD3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err="1" smtClean="0">
                <a:cs typeface="Arial" pitchFamily="34" charset="0"/>
              </a:rPr>
              <a:t>CD45RO</a:t>
            </a:r>
            <a:r>
              <a:rPr lang="fr-FR" sz="1600" baseline="30000" dirty="0" smtClean="0">
                <a:cs typeface="Arial" pitchFamily="34" charset="0"/>
              </a:rPr>
              <a:t>+</a:t>
            </a:r>
          </a:p>
          <a:p>
            <a:pPr algn="ctr"/>
            <a:r>
              <a:rPr lang="fr-FR" sz="1600" dirty="0" smtClean="0">
                <a:cs typeface="Arial" pitchFamily="34" charset="0"/>
              </a:rPr>
              <a:t> T </a:t>
            </a:r>
            <a:r>
              <a:rPr lang="fr-FR" sz="1600" dirty="0" err="1" smtClean="0">
                <a:cs typeface="Arial" pitchFamily="34" charset="0"/>
              </a:rPr>
              <a:t>cells</a:t>
            </a:r>
            <a:endParaRPr lang="fr-FR" sz="1600" dirty="0"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51269" y="3568803"/>
            <a:ext cx="1523881" cy="6347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600" dirty="0" err="1" smtClean="0">
                <a:cs typeface="Arial" pitchFamily="34" charset="0"/>
              </a:rPr>
              <a:t>CD3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err="1" smtClean="0">
                <a:cs typeface="Arial" pitchFamily="34" charset="0"/>
              </a:rPr>
              <a:t>CD45RA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smtClean="0">
                <a:cs typeface="Arial" pitchFamily="34" charset="0"/>
              </a:rPr>
              <a:t> </a:t>
            </a:r>
            <a:r>
              <a:rPr lang="fr-FR" sz="1600" dirty="0" err="1" smtClean="0">
                <a:cs typeface="Arial" pitchFamily="34" charset="0"/>
              </a:rPr>
              <a:t>CCR7</a:t>
            </a:r>
            <a:r>
              <a:rPr lang="fr-FR" sz="1600" baseline="30000" dirty="0" smtClean="0">
                <a:cs typeface="Arial" pitchFamily="34" charset="0"/>
              </a:rPr>
              <a:t>+</a:t>
            </a:r>
            <a:r>
              <a:rPr lang="fr-FR" sz="1600" dirty="0" smtClean="0">
                <a:cs typeface="Arial" pitchFamily="34" charset="0"/>
              </a:rPr>
              <a:t>T </a:t>
            </a:r>
            <a:r>
              <a:rPr lang="fr-FR" sz="1600" dirty="0" err="1" smtClean="0">
                <a:cs typeface="Arial" pitchFamily="34" charset="0"/>
              </a:rPr>
              <a:t>cells</a:t>
            </a:r>
            <a:endParaRPr lang="fr-FR" sz="1600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601" y="2914743"/>
            <a:ext cx="3890226" cy="22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832" y="4694368"/>
            <a:ext cx="3850712" cy="20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6234" y="3022633"/>
            <a:ext cx="3890226" cy="216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6273" y="4707850"/>
            <a:ext cx="3890226" cy="207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420726" y="2929104"/>
            <a:ext cx="1160195" cy="3577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400" dirty="0" err="1" smtClean="0">
                <a:cs typeface="Arial" pitchFamily="34" charset="0"/>
              </a:rPr>
              <a:t>CD4</a:t>
            </a:r>
            <a:r>
              <a:rPr lang="fr-FR" sz="1400" baseline="30000" dirty="0" smtClean="0">
                <a:cs typeface="Arial" pitchFamily="34" charset="0"/>
              </a:rPr>
              <a:t>+</a:t>
            </a:r>
            <a:r>
              <a:rPr lang="fr-FR" sz="1400" dirty="0" smtClean="0">
                <a:cs typeface="Arial" pitchFamily="34" charset="0"/>
              </a:rPr>
              <a:t> T </a:t>
            </a:r>
            <a:r>
              <a:rPr lang="fr-FR" sz="1400" dirty="0" err="1" smtClean="0">
                <a:cs typeface="Arial" pitchFamily="34" charset="0"/>
              </a:rPr>
              <a:t>cells</a:t>
            </a:r>
            <a:endParaRPr lang="fr-FR" sz="1400" dirty="0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08151" y="2929104"/>
            <a:ext cx="1160195" cy="35772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0902" tIns="70450" rIns="140902" bIns="70450" rtlCol="0">
            <a:spAutoFit/>
          </a:bodyPr>
          <a:lstStyle/>
          <a:p>
            <a:pPr algn="ctr"/>
            <a:r>
              <a:rPr lang="fr-FR" sz="1400" dirty="0" err="1" smtClean="0">
                <a:cs typeface="Arial" pitchFamily="34" charset="0"/>
              </a:rPr>
              <a:t>CD8</a:t>
            </a:r>
            <a:r>
              <a:rPr lang="fr-FR" sz="1400" baseline="30000" dirty="0" smtClean="0">
                <a:cs typeface="Arial" pitchFamily="34" charset="0"/>
              </a:rPr>
              <a:t>+</a:t>
            </a:r>
            <a:r>
              <a:rPr lang="fr-FR" sz="1400" dirty="0" smtClean="0">
                <a:cs typeface="Arial" pitchFamily="34" charset="0"/>
              </a:rPr>
              <a:t> T </a:t>
            </a:r>
            <a:r>
              <a:rPr lang="fr-FR" sz="1400" dirty="0" err="1" smtClean="0">
                <a:cs typeface="Arial" pitchFamily="34" charset="0"/>
              </a:rPr>
              <a:t>cells</a:t>
            </a:r>
            <a:endParaRPr lang="fr-FR" sz="1400" dirty="0"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45086" y="4546512"/>
            <a:ext cx="7798916" cy="2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33228" tIns="66614" rIns="133228" bIns="66614" rtlCol="0">
            <a:spAutoFit/>
          </a:bodyPr>
          <a:lstStyle/>
          <a:p>
            <a:endParaRPr lang="fr-FR" sz="9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8461" y="2921040"/>
            <a:ext cx="1077638" cy="39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7"/>
          <p:cNvSpPr txBox="1">
            <a:spLocks/>
          </p:cNvSpPr>
          <p:nvPr/>
        </p:nvSpPr>
        <p:spPr>
          <a:xfrm>
            <a:off x="575567" y="144019"/>
            <a:ext cx="7992889" cy="548680"/>
          </a:xfrm>
          <a:prstGeom prst="rect">
            <a:avLst/>
          </a:prstGeom>
        </p:spPr>
        <p:txBody>
          <a:bodyPr lIns="91421" tIns="45709" rIns="91421" bIns="45709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TGF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-β does not induce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Treg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Th17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9" y="908725"/>
            <a:ext cx="3422329" cy="22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11" y="2609672"/>
            <a:ext cx="3456384" cy="218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83152" y="764705"/>
            <a:ext cx="684584" cy="35392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700" dirty="0" err="1" smtClean="0"/>
              <a:t>CD4</a:t>
            </a:r>
            <a:r>
              <a:rPr lang="fr-FR" sz="1700" baseline="30000" dirty="0" smtClean="0"/>
              <a:t>+</a:t>
            </a:r>
            <a:endParaRPr lang="fr-FR" sz="17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2708922"/>
            <a:ext cx="720071" cy="35392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700" dirty="0" err="1" smtClean="0"/>
              <a:t>CD8</a:t>
            </a:r>
            <a:r>
              <a:rPr lang="fr-FR" sz="1700" baseline="30000" dirty="0" smtClean="0"/>
              <a:t>+</a:t>
            </a:r>
            <a:endParaRPr lang="fr-FR" sz="1700" baseline="30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76" y="1073725"/>
            <a:ext cx="2558567" cy="178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885" y="2647409"/>
            <a:ext cx="2664318" cy="178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7514" y="692698"/>
            <a:ext cx="21602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/>
              <a:t>A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8" y="620691"/>
            <a:ext cx="1035978" cy="43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779921" y="692698"/>
            <a:ext cx="21602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606" y="4787863"/>
            <a:ext cx="21602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smtClean="0"/>
              <a:t>C</a:t>
            </a:r>
            <a:endParaRPr lang="fr-FR" b="1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4223" y="5364965"/>
            <a:ext cx="1153867" cy="108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8093" y="5364965"/>
            <a:ext cx="1153867" cy="108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0220" y="5364965"/>
            <a:ext cx="1153867" cy="108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2347" y="5364965"/>
            <a:ext cx="1153867" cy="108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1689944" y="4736179"/>
            <a:ext cx="1512168" cy="29236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err="1" smtClean="0"/>
              <a:t>Unstimulated</a:t>
            </a:r>
            <a:endParaRPr lang="en-US" sz="13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54563" y="4983564"/>
            <a:ext cx="539640" cy="446254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2300" b="1" dirty="0" smtClean="0"/>
              <a:t>ø</a:t>
            </a:r>
            <a:endParaRPr lang="en-US" sz="23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361868" y="5096220"/>
            <a:ext cx="928481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smtClean="0"/>
              <a:t>+ </a:t>
            </a:r>
            <a:r>
              <a:rPr lang="en-US" sz="1500" b="1" dirty="0" err="1" smtClean="0"/>
              <a:t>TGF</a:t>
            </a:r>
            <a:r>
              <a:rPr lang="en-US" sz="1500" b="1" dirty="0" smtClean="0"/>
              <a:t>-</a:t>
            </a:r>
            <a:r>
              <a:rPr lang="el-GR" sz="1300" b="1" dirty="0" smtClean="0"/>
              <a:t>β</a:t>
            </a:r>
            <a:endParaRPr lang="en-US" sz="13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570757" y="5096223"/>
            <a:ext cx="871719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500" b="1" dirty="0" err="1" smtClean="0"/>
              <a:t>TReg</a:t>
            </a:r>
            <a:endParaRPr lang="en-US" sz="1500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760207" y="5363925"/>
            <a:ext cx="1740" cy="1089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159556" y="5769513"/>
            <a:ext cx="1044512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500" b="1" dirty="0" smtClean="0"/>
              <a:t>1:8</a:t>
            </a:r>
            <a:endParaRPr lang="en-US" sz="1500" b="1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374345" y="5667069"/>
            <a:ext cx="1800203" cy="49242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smtClean="0"/>
              <a:t>T cells/</a:t>
            </a:r>
            <a:r>
              <a:rPr lang="en-US" sz="1300" b="1" dirty="0" err="1" smtClean="0"/>
              <a:t>Treg</a:t>
            </a:r>
            <a:r>
              <a:rPr lang="en-US" sz="1300" b="1" dirty="0" smtClean="0"/>
              <a:t> To responder ratio</a:t>
            </a:r>
            <a:endParaRPr lang="en-US" sz="13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832217" y="6453337"/>
            <a:ext cx="1440159" cy="292366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300" b="1" dirty="0" err="1" smtClean="0"/>
              <a:t>CTV</a:t>
            </a:r>
            <a:r>
              <a:rPr lang="en-US" sz="1300" b="1" dirty="0" smtClean="0"/>
              <a:t> dilution </a:t>
            </a:r>
            <a:endParaRPr lang="en-US" sz="1300" b="1" dirty="0"/>
          </a:p>
        </p:txBody>
      </p:sp>
      <p:sp>
        <p:nvSpPr>
          <p:cNvPr id="54" name="Right Bracket 53"/>
          <p:cNvSpPr/>
          <p:nvPr/>
        </p:nvSpPr>
        <p:spPr>
          <a:xfrm rot="16200000">
            <a:off x="4718930" y="3361640"/>
            <a:ext cx="134726" cy="3456387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1" tIns="45709" rIns="91421" bIns="45709" rtlCol="0" anchor="ctr"/>
          <a:lstStyle/>
          <a:p>
            <a:pPr algn="ctr"/>
            <a:endParaRPr lang="fr-FR" sz="1300" dirty="0"/>
          </a:p>
        </p:txBody>
      </p:sp>
      <p:sp>
        <p:nvSpPr>
          <p:cNvPr id="55" name="TextBox 54"/>
          <p:cNvSpPr txBox="1"/>
          <p:nvPr/>
        </p:nvSpPr>
        <p:spPr>
          <a:xfrm>
            <a:off x="4066206" y="4736183"/>
            <a:ext cx="1368152" cy="3231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500" b="1" dirty="0" err="1" smtClean="0"/>
              <a:t>aCD3</a:t>
            </a:r>
            <a:r>
              <a:rPr lang="en-US" sz="1500" b="1" dirty="0" smtClean="0"/>
              <a:t>/</a:t>
            </a:r>
            <a:r>
              <a:rPr lang="en-US" sz="1500" b="1" dirty="0" err="1" smtClean="0"/>
              <a:t>CD28</a:t>
            </a:r>
            <a:endParaRPr lang="en-US" sz="1500" b="1" dirty="0"/>
          </a:p>
        </p:txBody>
      </p:sp>
      <p:sp>
        <p:nvSpPr>
          <p:cNvPr id="56" name="Right Bracket 55"/>
          <p:cNvSpPr/>
          <p:nvPr/>
        </p:nvSpPr>
        <p:spPr>
          <a:xfrm rot="16200000">
            <a:off x="2377798" y="4548904"/>
            <a:ext cx="134727" cy="1081861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1" tIns="45709" rIns="91421" bIns="45709" rtlCol="0" anchor="ctr"/>
          <a:lstStyle/>
          <a:p>
            <a:pPr algn="ctr"/>
            <a:endParaRPr lang="fr-FR" sz="13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130111" y="6597352"/>
            <a:ext cx="3384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60242" y="692698"/>
            <a:ext cx="21602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smtClean="0"/>
              <a:t>D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32" y="1124745"/>
            <a:ext cx="2304257" cy="23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32" y="2664718"/>
            <a:ext cx="2304257" cy="23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 animBg="1"/>
      <p:bldP spid="55" grpId="0"/>
      <p:bldP spid="56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7" y="1916833"/>
            <a:ext cx="5940449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05" y="5229200"/>
            <a:ext cx="53731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7505" y="4581128"/>
            <a:ext cx="53731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7505" y="3933056"/>
            <a:ext cx="53731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7505" y="3284984"/>
            <a:ext cx="53731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ight Triangle 3"/>
          <p:cNvSpPr/>
          <p:nvPr/>
        </p:nvSpPr>
        <p:spPr>
          <a:xfrm>
            <a:off x="2267744" y="5301208"/>
            <a:ext cx="3096342" cy="5040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ight Triangle 4"/>
          <p:cNvSpPr/>
          <p:nvPr/>
        </p:nvSpPr>
        <p:spPr>
          <a:xfrm>
            <a:off x="1475659" y="4005064"/>
            <a:ext cx="3796420" cy="5040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ight Triangle 5"/>
          <p:cNvSpPr/>
          <p:nvPr/>
        </p:nvSpPr>
        <p:spPr>
          <a:xfrm flipH="1">
            <a:off x="1475655" y="3356992"/>
            <a:ext cx="3796420" cy="5040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79512" y="328498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Strength of </a:t>
            </a:r>
            <a:r>
              <a:rPr lang="en-US" sz="1600" dirty="0" err="1" smtClean="0"/>
              <a:t>APC</a:t>
            </a:r>
            <a:r>
              <a:rPr lang="en-US" sz="1600" dirty="0" smtClean="0"/>
              <a:t> signal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58112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Proliferative capacity</a:t>
            </a:r>
            <a:endParaRPr lang="en-US" sz="1600" dirty="0"/>
          </a:p>
        </p:txBody>
      </p:sp>
      <p:sp>
        <p:nvSpPr>
          <p:cNvPr id="16" name="Right Triangle 15"/>
          <p:cNvSpPr/>
          <p:nvPr/>
        </p:nvSpPr>
        <p:spPr>
          <a:xfrm>
            <a:off x="1475659" y="4653136"/>
            <a:ext cx="3796420" cy="5040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72008" y="3996353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Self renewal</a:t>
            </a:r>
          </a:p>
          <a:p>
            <a:pPr algn="ctr"/>
            <a:r>
              <a:rPr lang="en-US" sz="1600" dirty="0" smtClean="0"/>
              <a:t>ability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522920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Long-term persistence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107505" y="5877272"/>
            <a:ext cx="53731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ight Triangle 19"/>
          <p:cNvSpPr/>
          <p:nvPr/>
        </p:nvSpPr>
        <p:spPr>
          <a:xfrm>
            <a:off x="2267744" y="5949280"/>
            <a:ext cx="3096342" cy="5040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179512" y="587727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Therapeutic efficacy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6"/>
            <a:ext cx="554461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37"/>
          <p:cNvSpPr txBox="1">
            <a:spLocks/>
          </p:cNvSpPr>
          <p:nvPr/>
        </p:nvSpPr>
        <p:spPr>
          <a:xfrm>
            <a:off x="611192" y="144465"/>
            <a:ext cx="7921626" cy="763586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 fontAlgn="auto">
              <a:spcAft>
                <a:spcPts val="0"/>
              </a:spcAft>
              <a:defRPr/>
            </a:pPr>
            <a:r>
              <a:rPr lang="en-CA" b="1" dirty="0">
                <a:latin typeface="Verdana"/>
                <a:ea typeface="Verdana"/>
                <a:cs typeface="Verdana"/>
              </a:rPr>
              <a:t> </a:t>
            </a:r>
            <a:r>
              <a:rPr lang="en-CA" b="1" dirty="0" smtClean="0">
                <a:latin typeface="Verdana"/>
                <a:ea typeface="Verdana"/>
                <a:cs typeface="Verdana"/>
              </a:rPr>
              <a:t>The adoptive transfer of T cells with early memory features may improve the therapeutic potential of AI</a:t>
            </a:r>
            <a:endParaRPr lang="en-CA" b="1" dirty="0">
              <a:latin typeface="Verdana"/>
              <a:ea typeface="Verdana"/>
              <a:cs typeface="Verdana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1340768"/>
            <a:ext cx="313184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 pitchFamily="34" charset="0"/>
                <a:cs typeface="Arial" pitchFamily="34" charset="0"/>
              </a:rPr>
              <a:t>Transforming Growth Factor </a:t>
            </a:r>
            <a:r>
              <a:rPr lang="el-GR" b="1" dirty="0" smtClean="0">
                <a:latin typeface="Arial" pitchFamily="34" charset="0"/>
                <a:ea typeface="Verdana"/>
                <a:cs typeface="Arial" pitchFamily="34" charset="0"/>
              </a:rPr>
              <a:t>β</a:t>
            </a:r>
            <a:r>
              <a:rPr lang="fr-FR" b="1" dirty="0" smtClean="0">
                <a:latin typeface="Arial" pitchFamily="34" charset="0"/>
                <a:ea typeface="Verdana"/>
                <a:cs typeface="Arial" pitchFamily="34" charset="0"/>
              </a:rPr>
              <a:t> (</a:t>
            </a:r>
            <a:r>
              <a:rPr lang="en-CA" b="1" dirty="0" err="1" smtClean="0">
                <a:latin typeface="Arial" pitchFamily="34" charset="0"/>
                <a:cs typeface="Arial" pitchFamily="34" charset="0"/>
              </a:rPr>
              <a:t>TGF</a:t>
            </a:r>
            <a:r>
              <a:rPr lang="en-CA" b="1" dirty="0" smtClean="0">
                <a:latin typeface="Arial" pitchFamily="34" charset="0"/>
                <a:cs typeface="Arial" pitchFamily="34" charset="0"/>
              </a:rPr>
              <a:t>-β)</a:t>
            </a:r>
          </a:p>
          <a:p>
            <a:pPr algn="ctr"/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dirty="0" err="1" smtClean="0">
                <a:latin typeface="Arial" pitchFamily="34" charset="0"/>
                <a:cs typeface="Arial" pitchFamily="34" charset="0"/>
              </a:rPr>
              <a:t>TGF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-β is a quiescence factor that promotes hematopoietic stem cell maintenance (Blank and </a:t>
            </a:r>
            <a:r>
              <a:rPr lang="en-CA" dirty="0" err="1" smtClean="0">
                <a:latin typeface="Arial" pitchFamily="34" charset="0"/>
                <a:cs typeface="Arial" pitchFamily="34" charset="0"/>
              </a:rPr>
              <a:t>Karlsson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i="1" dirty="0" smtClean="0">
                <a:latin typeface="Arial" pitchFamily="34" charset="0"/>
                <a:cs typeface="Arial" pitchFamily="34" charset="0"/>
              </a:rPr>
              <a:t>Blood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. 2015).</a:t>
            </a:r>
          </a:p>
          <a:p>
            <a:pPr algn="just">
              <a:buFont typeface="Arial" pitchFamily="34" charset="0"/>
              <a:buChar char="•"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 A recent study showed that continuous transforming growth factor-β signaling is required to maintain the identity of memory T cells in mice (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Ma et Zhang, 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PNAS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2015)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CA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07504" y="6597352"/>
            <a:ext cx="489655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108"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300" b="1" dirty="0" smtClean="0"/>
              <a:t>Modified from </a:t>
            </a:r>
            <a:r>
              <a:rPr lang="en-GB" sz="1300" b="1" dirty="0" err="1" smtClean="0"/>
              <a:t>Gattinoni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Klebanoff</a:t>
            </a:r>
            <a:r>
              <a:rPr lang="en-GB" sz="1300" b="1" dirty="0" smtClean="0"/>
              <a:t>  </a:t>
            </a:r>
            <a:r>
              <a:rPr lang="en-GB" sz="1300" b="1" dirty="0"/>
              <a:t>and </a:t>
            </a:r>
            <a:r>
              <a:rPr lang="en-GB" sz="1300" b="1" dirty="0" err="1"/>
              <a:t>Restifo</a:t>
            </a:r>
            <a:r>
              <a:rPr lang="en-GB" sz="1300" b="1" dirty="0"/>
              <a:t> . </a:t>
            </a:r>
            <a:r>
              <a:rPr lang="en-GB" sz="1300" b="1" i="1" dirty="0" smtClean="0"/>
              <a:t>Nature</a:t>
            </a:r>
            <a:r>
              <a:rPr lang="en-GB" sz="1300" b="1" dirty="0" smtClean="0"/>
              <a:t>. 2012.</a:t>
            </a:r>
            <a:endParaRPr lang="en-GB" sz="1300" b="1" dirty="0"/>
          </a:p>
        </p:txBody>
      </p:sp>
      <p:sp>
        <p:nvSpPr>
          <p:cNvPr id="22" name="Rectangle 21"/>
          <p:cNvSpPr/>
          <p:nvPr/>
        </p:nvSpPr>
        <p:spPr>
          <a:xfrm>
            <a:off x="2267744" y="2636912"/>
            <a:ext cx="1368152" cy="5760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259631" y="4050236"/>
            <a:ext cx="1" cy="1178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64179" y="4468470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siRNA</a:t>
            </a:r>
            <a:r>
              <a:rPr lang="fr-FR" dirty="0" smtClean="0"/>
              <a:t>-</a:t>
            </a:r>
            <a:r>
              <a:rPr lang="fr-FR" dirty="0" err="1" smtClean="0"/>
              <a:t>ID3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64178" y="2404991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siRNA</a:t>
            </a:r>
            <a:r>
              <a:rPr lang="fr-FR" dirty="0" smtClean="0"/>
              <a:t>-CTRL</a:t>
            </a:r>
            <a:endParaRPr lang="fr-FR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59630" y="1986757"/>
            <a:ext cx="1" cy="1178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9752" y="122963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aCD3</a:t>
            </a:r>
            <a:r>
              <a:rPr lang="fr-FR" sz="1600" dirty="0" smtClean="0"/>
              <a:t>/</a:t>
            </a:r>
            <a:r>
              <a:rPr lang="fr-FR" sz="1600" dirty="0" err="1" smtClean="0"/>
              <a:t>CD28</a:t>
            </a:r>
            <a:endParaRPr lang="fr-FR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108562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aCD3</a:t>
            </a:r>
            <a:r>
              <a:rPr lang="fr-FR" sz="1600" dirty="0" smtClean="0"/>
              <a:t>/</a:t>
            </a:r>
            <a:r>
              <a:rPr lang="fr-FR" sz="1600" dirty="0" err="1" smtClean="0"/>
              <a:t>CD28</a:t>
            </a:r>
            <a:r>
              <a:rPr lang="fr-FR" sz="1600" dirty="0" smtClean="0"/>
              <a:t> + </a:t>
            </a:r>
            <a:r>
              <a:rPr lang="fr-FR" sz="1600" dirty="0" err="1" smtClean="0"/>
              <a:t>TGF</a:t>
            </a:r>
            <a:r>
              <a:rPr lang="fr-FR" sz="1600" dirty="0" smtClean="0"/>
              <a:t>-</a:t>
            </a:r>
            <a:r>
              <a:rPr lang="el-GR" sz="1600" dirty="0" smtClean="0"/>
              <a:t>β</a:t>
            </a:r>
            <a:endParaRPr lang="fr-FR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796642"/>
            <a:ext cx="14401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b="1" dirty="0" err="1" smtClean="0"/>
              <a:t>CD4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T </a:t>
            </a:r>
            <a:r>
              <a:rPr lang="fr-FR" sz="2000" b="1" dirty="0" err="1" smtClean="0"/>
              <a:t>cells</a:t>
            </a:r>
            <a:endParaRPr lang="fr-FR" sz="2000" b="1" dirty="0"/>
          </a:p>
        </p:txBody>
      </p:sp>
      <p:sp>
        <p:nvSpPr>
          <p:cNvPr id="17" name="Title 36"/>
          <p:cNvSpPr txBox="1">
            <a:spLocks/>
          </p:cNvSpPr>
          <p:nvPr/>
        </p:nvSpPr>
        <p:spPr>
          <a:xfrm>
            <a:off x="457200" y="115888"/>
            <a:ext cx="8229600" cy="4905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ID3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expression(</a:t>
            </a: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d14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588" y="1772816"/>
            <a:ext cx="253133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964" y="1772816"/>
            <a:ext cx="25423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1441" y="3789040"/>
            <a:ext cx="256449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252028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5776" y="129024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aCD3</a:t>
            </a:r>
            <a:r>
              <a:rPr lang="fr-FR" sz="1600" dirty="0" smtClean="0"/>
              <a:t>/</a:t>
            </a:r>
            <a:r>
              <a:rPr lang="fr-FR" sz="1600" dirty="0" err="1" smtClean="0"/>
              <a:t>CD28</a:t>
            </a:r>
            <a:endParaRPr lang="fr-F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126876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aCD3</a:t>
            </a:r>
            <a:r>
              <a:rPr lang="fr-FR" sz="1600" dirty="0" smtClean="0"/>
              <a:t>/</a:t>
            </a:r>
            <a:r>
              <a:rPr lang="fr-FR" sz="1600" dirty="0" err="1" smtClean="0"/>
              <a:t>CD28</a:t>
            </a:r>
            <a:r>
              <a:rPr lang="fr-FR" sz="1600" dirty="0" smtClean="0"/>
              <a:t> + </a:t>
            </a:r>
            <a:r>
              <a:rPr lang="fr-FR" sz="1600" dirty="0" err="1" smtClean="0"/>
              <a:t>TGF</a:t>
            </a:r>
            <a:r>
              <a:rPr lang="fr-FR" sz="1600" dirty="0" smtClean="0"/>
              <a:t>-</a:t>
            </a:r>
            <a:r>
              <a:rPr lang="el-GR" sz="1600" dirty="0" smtClean="0"/>
              <a:t>β</a:t>
            </a:r>
            <a:endParaRPr lang="fr-F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796642"/>
            <a:ext cx="14401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b="1" dirty="0" err="1" smtClean="0"/>
              <a:t>CD4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T </a:t>
            </a:r>
            <a:r>
              <a:rPr lang="fr-FR" sz="2000" b="1" dirty="0" err="1" smtClean="0"/>
              <a:t>cells</a:t>
            </a:r>
            <a:endParaRPr lang="fr-FR" sz="2000" b="1" dirty="0"/>
          </a:p>
        </p:txBody>
      </p:sp>
      <p:sp>
        <p:nvSpPr>
          <p:cNvPr id="15" name="Title 36"/>
          <p:cNvSpPr txBox="1">
            <a:spLocks/>
          </p:cNvSpPr>
          <p:nvPr/>
        </p:nvSpPr>
        <p:spPr>
          <a:xfrm>
            <a:off x="457200" y="115888"/>
            <a:ext cx="8229600" cy="4905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Does </a:t>
            </a:r>
            <a:r>
              <a:rPr kumimoji="0" lang="en-US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ID3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down regulation affect differentiation of </a:t>
            </a:r>
            <a:r>
              <a:rPr kumimoji="0" lang="en-US" sz="20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TGF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l-GR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fr-FR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0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treated</a:t>
            </a:r>
            <a:r>
              <a:rPr kumimoji="0" lang="fr-FR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 </a:t>
            </a:r>
            <a:r>
              <a:rPr kumimoji="0" lang="fr-FR" sz="20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cells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35696" y="622802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1720" y="62797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CD45RO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038962" y="54922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CD62L</a:t>
            </a:r>
            <a:endParaRPr lang="fr-FR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59631" y="4338268"/>
            <a:ext cx="1" cy="1178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364179" y="4756502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siRNA</a:t>
            </a:r>
            <a:r>
              <a:rPr lang="fr-FR" dirty="0" smtClean="0"/>
              <a:t>-</a:t>
            </a:r>
            <a:r>
              <a:rPr lang="fr-FR" dirty="0" err="1" smtClean="0"/>
              <a:t>ID3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64178" y="2524254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siRNA</a:t>
            </a:r>
            <a:r>
              <a:rPr lang="fr-FR" dirty="0" smtClean="0"/>
              <a:t>-CTRL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59630" y="2106020"/>
            <a:ext cx="1" cy="1178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690280"/>
            <a:ext cx="2465465" cy="18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90279"/>
            <a:ext cx="2511549" cy="18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62538"/>
            <a:ext cx="2534590" cy="19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330" y="4262537"/>
            <a:ext cx="2523069" cy="18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1835696" y="494116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259631" y="4050236"/>
            <a:ext cx="1" cy="1178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64179" y="4468470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siRNA</a:t>
            </a:r>
            <a:r>
              <a:rPr lang="fr-FR" dirty="0" smtClean="0"/>
              <a:t>-</a:t>
            </a:r>
            <a:r>
              <a:rPr lang="fr-FR" dirty="0" err="1" smtClean="0"/>
              <a:t>ID3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64178" y="2404991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siRNA</a:t>
            </a:r>
            <a:r>
              <a:rPr lang="fr-FR" dirty="0" smtClean="0"/>
              <a:t>-CTRL</a:t>
            </a:r>
            <a:endParaRPr lang="fr-FR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59630" y="1986757"/>
            <a:ext cx="1" cy="1178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67744" y="122963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aCD3</a:t>
            </a:r>
            <a:r>
              <a:rPr lang="fr-FR" sz="1600" dirty="0" smtClean="0"/>
              <a:t>/</a:t>
            </a:r>
            <a:r>
              <a:rPr lang="fr-FR" sz="1600" dirty="0" err="1" smtClean="0"/>
              <a:t>CD28</a:t>
            </a:r>
            <a:endParaRPr lang="fr-FR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108562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aCD3</a:t>
            </a:r>
            <a:r>
              <a:rPr lang="fr-FR" sz="1600" dirty="0" smtClean="0"/>
              <a:t>/</a:t>
            </a:r>
            <a:r>
              <a:rPr lang="fr-FR" sz="1600" dirty="0" err="1" smtClean="0"/>
              <a:t>CD28</a:t>
            </a:r>
            <a:r>
              <a:rPr lang="fr-FR" sz="1600" dirty="0" smtClean="0"/>
              <a:t> + </a:t>
            </a:r>
            <a:r>
              <a:rPr lang="fr-FR" sz="1600" dirty="0" err="1" smtClean="0"/>
              <a:t>TGF</a:t>
            </a:r>
            <a:r>
              <a:rPr lang="fr-FR" sz="1600" dirty="0" smtClean="0"/>
              <a:t>-</a:t>
            </a:r>
            <a:r>
              <a:rPr lang="el-GR" sz="1600" dirty="0" smtClean="0"/>
              <a:t>β</a:t>
            </a:r>
            <a:endParaRPr lang="fr-FR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796642"/>
            <a:ext cx="14401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b="1" dirty="0" err="1" smtClean="0"/>
              <a:t>CD8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T </a:t>
            </a:r>
            <a:r>
              <a:rPr lang="fr-FR" sz="2000" b="1" dirty="0" err="1" smtClean="0"/>
              <a:t>cells</a:t>
            </a:r>
            <a:endParaRPr lang="fr-FR" sz="2000" b="1" dirty="0"/>
          </a:p>
        </p:txBody>
      </p:sp>
      <p:sp>
        <p:nvSpPr>
          <p:cNvPr id="17" name="Title 36"/>
          <p:cNvSpPr txBox="1">
            <a:spLocks/>
          </p:cNvSpPr>
          <p:nvPr/>
        </p:nvSpPr>
        <p:spPr>
          <a:xfrm>
            <a:off x="457200" y="115888"/>
            <a:ext cx="8229600" cy="4905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ID3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expression(</a:t>
            </a: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d14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700808"/>
            <a:ext cx="2336029" cy="18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053" y="1700808"/>
            <a:ext cx="234618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2315716" cy="18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2628" y="3717032"/>
            <a:ext cx="23157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5776" y="129024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aCD3</a:t>
            </a:r>
            <a:r>
              <a:rPr lang="fr-FR" sz="1600" dirty="0" smtClean="0"/>
              <a:t>/</a:t>
            </a:r>
            <a:r>
              <a:rPr lang="fr-FR" sz="1600" dirty="0" err="1" smtClean="0"/>
              <a:t>CD28</a:t>
            </a:r>
            <a:endParaRPr lang="fr-F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126876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aCD3</a:t>
            </a:r>
            <a:r>
              <a:rPr lang="fr-FR" sz="1600" dirty="0" smtClean="0"/>
              <a:t>/</a:t>
            </a:r>
            <a:r>
              <a:rPr lang="fr-FR" sz="1600" dirty="0" err="1" smtClean="0"/>
              <a:t>CD28</a:t>
            </a:r>
            <a:r>
              <a:rPr lang="fr-FR" sz="1600" dirty="0" smtClean="0"/>
              <a:t> + </a:t>
            </a:r>
            <a:r>
              <a:rPr lang="fr-FR" sz="1600" dirty="0" err="1" smtClean="0"/>
              <a:t>TGF</a:t>
            </a:r>
            <a:r>
              <a:rPr lang="fr-FR" sz="1600" dirty="0" smtClean="0"/>
              <a:t>-</a:t>
            </a:r>
            <a:r>
              <a:rPr lang="el-GR" sz="1600" dirty="0" smtClean="0"/>
              <a:t>β</a:t>
            </a:r>
            <a:endParaRPr lang="fr-F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796642"/>
            <a:ext cx="14401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b="1" dirty="0" err="1" smtClean="0"/>
              <a:t>CD8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T </a:t>
            </a:r>
            <a:r>
              <a:rPr lang="fr-FR" sz="2000" b="1" dirty="0" err="1" smtClean="0"/>
              <a:t>cells</a:t>
            </a:r>
            <a:endParaRPr lang="fr-FR" sz="2000" b="1" dirty="0"/>
          </a:p>
        </p:txBody>
      </p:sp>
      <p:sp>
        <p:nvSpPr>
          <p:cNvPr id="15" name="Title 36"/>
          <p:cNvSpPr txBox="1">
            <a:spLocks/>
          </p:cNvSpPr>
          <p:nvPr/>
        </p:nvSpPr>
        <p:spPr>
          <a:xfrm>
            <a:off x="457200" y="115888"/>
            <a:ext cx="8229600" cy="4905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Does </a:t>
            </a:r>
            <a:r>
              <a:rPr kumimoji="0" lang="en-US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ID3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down regulation affect differentiation of </a:t>
            </a:r>
            <a:r>
              <a:rPr kumimoji="0" lang="en-US" sz="20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TGF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l-GR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fr-FR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0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treated</a:t>
            </a:r>
            <a:r>
              <a:rPr kumimoji="0" lang="fr-FR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 </a:t>
            </a:r>
            <a:r>
              <a:rPr kumimoji="0" lang="fr-FR" sz="20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cells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35696" y="622802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1720" y="62797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CD45RO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038962" y="54922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CD62L</a:t>
            </a:r>
            <a:endParaRPr lang="fr-FR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59631" y="4338268"/>
            <a:ext cx="1" cy="1178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364179" y="4756502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siRNA</a:t>
            </a:r>
            <a:r>
              <a:rPr lang="fr-FR" dirty="0" smtClean="0"/>
              <a:t>-</a:t>
            </a:r>
            <a:r>
              <a:rPr lang="fr-FR" dirty="0" err="1" smtClean="0"/>
              <a:t>ID3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64178" y="2524254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siRNA</a:t>
            </a:r>
            <a:r>
              <a:rPr lang="fr-FR" dirty="0" smtClean="0"/>
              <a:t>-CTRL</a:t>
            </a:r>
            <a:endParaRPr lang="fr-FR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59630" y="2106020"/>
            <a:ext cx="1" cy="1178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35696" y="494116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149080"/>
            <a:ext cx="2304256" cy="2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269" y="4149055"/>
            <a:ext cx="2427035" cy="2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19" y="1703069"/>
            <a:ext cx="2293637" cy="199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439" y="1700783"/>
            <a:ext cx="2261781" cy="2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18" y="1891283"/>
            <a:ext cx="1857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510" y="3547467"/>
            <a:ext cx="19145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2726" y="1891283"/>
            <a:ext cx="1914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942" y="1891283"/>
            <a:ext cx="18859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934" y="3547467"/>
            <a:ext cx="1933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2726" y="3547467"/>
            <a:ext cx="1943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9150" y="1891283"/>
            <a:ext cx="1875298" cy="157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29150" y="3547467"/>
            <a:ext cx="1864069" cy="157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986220" y="517867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86220" y="445859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9592" y="517867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hCD4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74152" y="4601743"/>
            <a:ext cx="88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hCD8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2276872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ø</a:t>
            </a:r>
            <a:endParaRPr lang="fr-FR" sz="3600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75882" y="407242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TGF</a:t>
            </a:r>
            <a:r>
              <a:rPr lang="fr-FR" b="1" dirty="0" smtClean="0"/>
              <a:t>-</a:t>
            </a:r>
            <a:r>
              <a:rPr lang="el-GR" b="1" dirty="0" smtClean="0"/>
              <a:t>β</a:t>
            </a:r>
            <a:endParaRPr lang="fr-FR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39552" y="1916832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9552" y="3573016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19672" y="1484784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Day 7</a:t>
            </a:r>
            <a:endParaRPr lang="fr-FR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19873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Day 14</a:t>
            </a:r>
            <a:endParaRPr lang="fr-FR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64089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Day 21</a:t>
            </a:r>
            <a:endParaRPr lang="fr-FR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236297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Day 28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2" y="1384844"/>
            <a:ext cx="113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1" y="1384844"/>
            <a:ext cx="113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264" y="1384844"/>
            <a:ext cx="113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4229" y="1384844"/>
            <a:ext cx="113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1388" y="1384844"/>
            <a:ext cx="11287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1384844"/>
            <a:ext cx="113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1476378" y="692696"/>
            <a:ext cx="1245135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500" b="1" u="sng" dirty="0" err="1">
                <a:latin typeface="Calibri" pitchFamily="34" charset="0"/>
              </a:rPr>
              <a:t>aCD3</a:t>
            </a:r>
            <a:r>
              <a:rPr lang="fr-FR" sz="1500" b="1" u="sng" dirty="0">
                <a:latin typeface="Calibri" pitchFamily="34" charset="0"/>
              </a:rPr>
              <a:t>/</a:t>
            </a:r>
            <a:r>
              <a:rPr lang="fr-FR" sz="1500" b="1" u="sng" dirty="0" err="1">
                <a:latin typeface="Calibri" pitchFamily="34" charset="0"/>
              </a:rPr>
              <a:t>CD28</a:t>
            </a:r>
            <a:endParaRPr lang="fr-FR" sz="1500" b="1" u="sng" dirty="0">
              <a:latin typeface="Calibri" pitchFamily="34" charset="0"/>
            </a:endParaRP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3635896" y="706983"/>
            <a:ext cx="1871833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500" b="1" u="sng" dirty="0" err="1">
                <a:latin typeface="Calibri" pitchFamily="34" charset="0"/>
              </a:rPr>
              <a:t>aCD3</a:t>
            </a:r>
            <a:r>
              <a:rPr lang="fr-FR" sz="1500" b="1" u="sng" dirty="0">
                <a:latin typeface="Calibri" pitchFamily="34" charset="0"/>
              </a:rPr>
              <a:t>/</a:t>
            </a:r>
            <a:r>
              <a:rPr lang="fr-FR" sz="1500" b="1" u="sng" dirty="0" err="1">
                <a:latin typeface="Calibri" pitchFamily="34" charset="0"/>
              </a:rPr>
              <a:t>CD28</a:t>
            </a:r>
            <a:r>
              <a:rPr lang="fr-FR" sz="1500" b="1" u="sng" dirty="0">
                <a:latin typeface="Calibri" pitchFamily="34" charset="0"/>
              </a:rPr>
              <a:t> + </a:t>
            </a:r>
            <a:r>
              <a:rPr lang="fr-FR" sz="1500" b="1" u="sng" dirty="0" err="1">
                <a:latin typeface="Calibri" pitchFamily="34" charset="0"/>
              </a:rPr>
              <a:t>TGF</a:t>
            </a:r>
            <a:r>
              <a:rPr lang="fr-FR" sz="1500" b="1" u="sng" dirty="0">
                <a:latin typeface="Calibri" pitchFamily="34" charset="0"/>
              </a:rPr>
              <a:t>-</a:t>
            </a:r>
            <a:r>
              <a:rPr lang="el-GR" sz="1500" b="1" u="sng" dirty="0">
                <a:latin typeface="Calibri" pitchFamily="34" charset="0"/>
              </a:rPr>
              <a:t>β</a:t>
            </a:r>
            <a:endParaRPr lang="fr-FR" sz="1500" b="1" u="sng" dirty="0">
              <a:latin typeface="Calibri" pitchFamily="34" charset="0"/>
            </a:endParaRP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373403" y="706983"/>
            <a:ext cx="1798997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500" b="1" u="sng" dirty="0" err="1">
                <a:latin typeface="Calibri" pitchFamily="34" charset="0"/>
              </a:rPr>
              <a:t>aCD3</a:t>
            </a:r>
            <a:r>
              <a:rPr lang="fr-FR" sz="1500" b="1" u="sng" dirty="0">
                <a:latin typeface="Calibri" pitchFamily="34" charset="0"/>
              </a:rPr>
              <a:t>/</a:t>
            </a:r>
            <a:r>
              <a:rPr lang="fr-FR" sz="1500" b="1" u="sng" dirty="0" err="1">
                <a:latin typeface="Calibri" pitchFamily="34" charset="0"/>
              </a:rPr>
              <a:t>CD28</a:t>
            </a:r>
            <a:r>
              <a:rPr lang="fr-FR" sz="1500" b="1" u="sng" dirty="0">
                <a:latin typeface="Calibri" pitchFamily="34" charset="0"/>
              </a:rPr>
              <a:t> + </a:t>
            </a:r>
            <a:r>
              <a:rPr lang="fr-FR" sz="1500" b="1" u="sng" dirty="0" err="1">
                <a:latin typeface="Calibri" pitchFamily="34" charset="0"/>
              </a:rPr>
              <a:t>GW</a:t>
            </a:r>
            <a:endParaRPr lang="fr-FR" sz="1500" b="1" u="sng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5" y="1032412"/>
            <a:ext cx="576127" cy="3231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CD8</a:t>
            </a:r>
            <a:r>
              <a:rPr lang="fr-FR" sz="1500" baseline="300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7749" y="1052139"/>
            <a:ext cx="576060" cy="3231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CD4</a:t>
            </a:r>
            <a:r>
              <a:rPr lang="fr-FR" sz="1500" baseline="30000" dirty="0"/>
              <a:t>+</a:t>
            </a:r>
          </a:p>
        </p:txBody>
      </p:sp>
      <p:sp>
        <p:nvSpPr>
          <p:cNvPr id="24592" name="TextBox 18"/>
          <p:cNvSpPr txBox="1">
            <a:spLocks noChangeArrowheads="1"/>
          </p:cNvSpPr>
          <p:nvPr/>
        </p:nvSpPr>
        <p:spPr bwMode="auto">
          <a:xfrm rot="-5400000">
            <a:off x="83433" y="1573230"/>
            <a:ext cx="933274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500" b="1" u="sng" dirty="0">
                <a:latin typeface="Calibri" pitchFamily="34" charset="0"/>
              </a:rPr>
              <a:t>Day 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5400000">
            <a:off x="93750" y="2365393"/>
            <a:ext cx="933274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500" b="1" u="sng" dirty="0">
                <a:latin typeface="Calibri" pitchFamily="34" charset="0"/>
              </a:rPr>
              <a:t>Day 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-5400000">
            <a:off x="92462" y="3230283"/>
            <a:ext cx="935856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500" b="1" u="sng" dirty="0">
                <a:latin typeface="Calibri" pitchFamily="34" charset="0"/>
              </a:rPr>
              <a:t>Day 14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27087" y="3788319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596" name="TextBox 23"/>
          <p:cNvSpPr txBox="1">
            <a:spLocks noChangeArrowheads="1"/>
          </p:cNvSpPr>
          <p:nvPr/>
        </p:nvSpPr>
        <p:spPr bwMode="auto">
          <a:xfrm>
            <a:off x="684222" y="3758158"/>
            <a:ext cx="817561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200" b="1" dirty="0" err="1">
                <a:latin typeface="Calibri" pitchFamily="34" charset="0"/>
              </a:rPr>
              <a:t>CTV</a:t>
            </a:r>
            <a:endParaRPr lang="fr-FR" sz="1200" b="1" dirty="0">
              <a:latin typeface="Calibri" pitchFamily="34" charset="0"/>
            </a:endParaRPr>
          </a:p>
        </p:txBody>
      </p:sp>
      <p:sp>
        <p:nvSpPr>
          <p:cNvPr id="24597" name="TextBox 25"/>
          <p:cNvSpPr txBox="1">
            <a:spLocks noChangeArrowheads="1"/>
          </p:cNvSpPr>
          <p:nvPr/>
        </p:nvSpPr>
        <p:spPr bwMode="auto">
          <a:xfrm>
            <a:off x="1116017" y="3831181"/>
            <a:ext cx="6911975" cy="4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Results are representative of one of 3 independent </a:t>
            </a:r>
            <a:r>
              <a:rPr lang="en-US" sz="1300" b="1" dirty="0" smtClean="0">
                <a:latin typeface="Calibri" pitchFamily="34" charset="0"/>
              </a:rPr>
              <a:t>experiments.</a:t>
            </a:r>
            <a:endParaRPr lang="en-US" sz="1300" b="1" dirty="0">
              <a:latin typeface="Calibri" pitchFamily="34" charset="0"/>
            </a:endParaRPr>
          </a:p>
          <a:p>
            <a:pPr algn="ctr"/>
            <a:endParaRPr lang="en-US" sz="1300" dirty="0">
              <a:latin typeface="Calibri" pitchFamily="34" charset="0"/>
            </a:endParaRPr>
          </a:p>
        </p:txBody>
      </p:sp>
      <p:sp>
        <p:nvSpPr>
          <p:cNvPr id="29" name="Title 37"/>
          <p:cNvSpPr txBox="1">
            <a:spLocks/>
          </p:cNvSpPr>
          <p:nvPr/>
        </p:nvSpPr>
        <p:spPr>
          <a:xfrm>
            <a:off x="611192" y="144466"/>
            <a:ext cx="7921626" cy="547688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/>
            <a:r>
              <a:rPr lang="en-CA" b="1" dirty="0">
                <a:latin typeface="Verdana" pitchFamily="34" charset="0"/>
              </a:rPr>
              <a:t> Effect of </a:t>
            </a:r>
            <a:r>
              <a:rPr lang="en-CA" b="1" dirty="0" err="1">
                <a:latin typeface="Verdana" pitchFamily="34" charset="0"/>
              </a:rPr>
              <a:t>TGF</a:t>
            </a:r>
            <a:r>
              <a:rPr lang="en-CA" b="1" dirty="0">
                <a:latin typeface="Verdana" pitchFamily="34" charset="0"/>
              </a:rPr>
              <a:t>-</a:t>
            </a:r>
            <a:r>
              <a:rPr lang="el-GR" b="1" dirty="0">
                <a:latin typeface="Verdana" pitchFamily="34" charset="0"/>
              </a:rPr>
              <a:t>β</a:t>
            </a:r>
            <a:r>
              <a:rPr lang="en-CA" b="1" dirty="0">
                <a:latin typeface="Verdana" pitchFamily="34" charset="0"/>
              </a:rPr>
              <a:t> modulation on </a:t>
            </a:r>
            <a:r>
              <a:rPr lang="en-CA" b="1" dirty="0" smtClean="0">
                <a:latin typeface="Verdana" pitchFamily="34" charset="0"/>
              </a:rPr>
              <a:t>T-cell </a:t>
            </a:r>
            <a:r>
              <a:rPr lang="en-CA" b="1" dirty="0">
                <a:latin typeface="Verdana" pitchFamily="34" charset="0"/>
              </a:rPr>
              <a:t>proliferation </a:t>
            </a:r>
            <a:endParaRPr lang="fr-FR" b="1" dirty="0">
              <a:latin typeface="Calibri" pitchFamily="34" charset="0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49" y="2132556"/>
            <a:ext cx="1150939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22" y="2132556"/>
            <a:ext cx="1082674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41" y="2159547"/>
            <a:ext cx="1150936" cy="8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44" y="2159547"/>
            <a:ext cx="1150936" cy="8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1873" y="2159547"/>
            <a:ext cx="1150936" cy="8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5827" y="2159547"/>
            <a:ext cx="1081089" cy="8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1870" y="2991396"/>
            <a:ext cx="1160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7" y="2996161"/>
            <a:ext cx="108108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8038" y="2991396"/>
            <a:ext cx="1160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1" y="2996161"/>
            <a:ext cx="111442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242" y="2991396"/>
            <a:ext cx="1160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19307" y="2996161"/>
            <a:ext cx="1046164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24020" y="4488859"/>
            <a:ext cx="5895976" cy="172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411760" y="6320956"/>
            <a:ext cx="3636489" cy="4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sz="1300" b="1" dirty="0" smtClean="0">
                <a:latin typeface="Calibri" pitchFamily="34" charset="0"/>
              </a:rPr>
              <a:t>N=6 </a:t>
            </a:r>
            <a:r>
              <a:rPr lang="en-US" sz="1300" b="1" dirty="0">
                <a:latin typeface="Calibri" pitchFamily="34" charset="0"/>
              </a:rPr>
              <a:t>donor; Error bars represent </a:t>
            </a:r>
            <a:r>
              <a:rPr lang="en-US" sz="1300" b="1" dirty="0" err="1">
                <a:latin typeface="Calibri" pitchFamily="34" charset="0"/>
              </a:rPr>
              <a:t>SEM</a:t>
            </a:r>
            <a:r>
              <a:rPr lang="en-US" sz="1300" b="1" dirty="0">
                <a:latin typeface="Calibri" pitchFamily="34" charset="0"/>
              </a:rPr>
              <a:t> variation.</a:t>
            </a:r>
          </a:p>
          <a:p>
            <a:pPr algn="ctr"/>
            <a:endParaRPr lang="en-US" sz="13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79919" y="1052139"/>
            <a:ext cx="576127" cy="3231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CD8</a:t>
            </a:r>
            <a:r>
              <a:rPr lang="fr-FR" sz="1500" baseline="30000" dirty="0"/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2041" y="1052139"/>
            <a:ext cx="576060" cy="3231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CD4</a:t>
            </a:r>
            <a:r>
              <a:rPr lang="fr-FR" sz="1500" baseline="30000" dirty="0"/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2205" y="1052139"/>
            <a:ext cx="576127" cy="3231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CD8</a:t>
            </a:r>
            <a:r>
              <a:rPr lang="fr-FR" sz="1500" baseline="30000" dirty="0"/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24330" y="1052139"/>
            <a:ext cx="576060" cy="3231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err="1"/>
              <a:t>CD4</a:t>
            </a:r>
            <a:r>
              <a:rPr lang="fr-FR" sz="1500" baseline="30000" dirty="0"/>
              <a:t>+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553203" y="6376243"/>
            <a:ext cx="2133601" cy="365125"/>
          </a:xfrm>
        </p:spPr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44134">
            <a:off x="5766092" y="1749278"/>
            <a:ext cx="1330423" cy="36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Day 14</a:t>
            </a:r>
          </a:p>
        </p:txBody>
      </p:sp>
      <p:sp>
        <p:nvSpPr>
          <p:cNvPr id="3" name="TextBox 2"/>
          <p:cNvSpPr txBox="1"/>
          <p:nvPr/>
        </p:nvSpPr>
        <p:spPr>
          <a:xfrm rot="20544134">
            <a:off x="1644380" y="1749278"/>
            <a:ext cx="1330423" cy="36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Day 7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22" y="2351091"/>
            <a:ext cx="3816349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46" y="2349503"/>
            <a:ext cx="3816349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476379" y="5876927"/>
            <a:ext cx="6191251" cy="6476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TGF</a:t>
            </a:r>
            <a:r>
              <a:rPr lang="en-CA" dirty="0">
                <a:solidFill>
                  <a:srgbClr val="000000"/>
                </a:solidFill>
              </a:rPr>
              <a:t>-</a:t>
            </a:r>
            <a:r>
              <a:rPr lang="el-GR" dirty="0">
                <a:solidFill>
                  <a:srgbClr val="000000"/>
                </a:solidFill>
              </a:rPr>
              <a:t>β</a:t>
            </a:r>
            <a:r>
              <a:rPr lang="en-CA" dirty="0">
                <a:solidFill>
                  <a:srgbClr val="000000"/>
                </a:solidFill>
              </a:rPr>
              <a:t> modulation does not affect </a:t>
            </a:r>
            <a:r>
              <a:rPr lang="en-CA" dirty="0" err="1">
                <a:solidFill>
                  <a:srgbClr val="000000"/>
                </a:solidFill>
              </a:rPr>
              <a:t>CD4</a:t>
            </a:r>
            <a:r>
              <a:rPr lang="en-CA" baseline="30000" dirty="0">
                <a:solidFill>
                  <a:srgbClr val="000000"/>
                </a:solidFill>
              </a:rPr>
              <a:t>+</a:t>
            </a:r>
            <a:r>
              <a:rPr lang="en-CA" dirty="0">
                <a:solidFill>
                  <a:srgbClr val="000000"/>
                </a:solidFill>
              </a:rPr>
              <a:t> and </a:t>
            </a:r>
            <a:r>
              <a:rPr lang="en-CA" dirty="0" err="1">
                <a:solidFill>
                  <a:srgbClr val="000000"/>
                </a:solidFill>
              </a:rPr>
              <a:t>CD8</a:t>
            </a:r>
            <a:r>
              <a:rPr lang="en-CA" baseline="30000" dirty="0">
                <a:solidFill>
                  <a:srgbClr val="000000"/>
                </a:solidFill>
              </a:rPr>
              <a:t>+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smtClean="0">
                <a:solidFill>
                  <a:srgbClr val="000000"/>
                </a:solidFill>
              </a:rPr>
              <a:t>T-cell </a:t>
            </a:r>
            <a:r>
              <a:rPr lang="en-CA" dirty="0">
                <a:solidFill>
                  <a:srgbClr val="000000"/>
                </a:solidFill>
              </a:rPr>
              <a:t>proportion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Title 37"/>
          <p:cNvSpPr txBox="1">
            <a:spLocks/>
          </p:cNvSpPr>
          <p:nvPr/>
        </p:nvSpPr>
        <p:spPr>
          <a:xfrm>
            <a:off x="611192" y="144466"/>
            <a:ext cx="7921626" cy="547688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/>
            <a:r>
              <a:rPr lang="en-CA" b="1" dirty="0">
                <a:latin typeface="Verdana" pitchFamily="34" charset="0"/>
              </a:rPr>
              <a:t> Effect of </a:t>
            </a:r>
            <a:r>
              <a:rPr lang="en-CA" b="1" dirty="0" err="1">
                <a:latin typeface="Verdana" pitchFamily="34" charset="0"/>
              </a:rPr>
              <a:t>TGF</a:t>
            </a:r>
            <a:r>
              <a:rPr lang="en-CA" b="1" dirty="0">
                <a:latin typeface="Verdana" pitchFamily="34" charset="0"/>
              </a:rPr>
              <a:t>-</a:t>
            </a:r>
            <a:r>
              <a:rPr lang="el-GR" b="1" dirty="0">
                <a:latin typeface="Verdana" pitchFamily="34" charset="0"/>
              </a:rPr>
              <a:t>β</a:t>
            </a:r>
            <a:r>
              <a:rPr lang="en-CA" b="1" dirty="0">
                <a:latin typeface="Verdana" pitchFamily="34" charset="0"/>
              </a:rPr>
              <a:t> modulation on </a:t>
            </a:r>
            <a:r>
              <a:rPr lang="en-CA" b="1" dirty="0" err="1">
                <a:latin typeface="Verdana" pitchFamily="34" charset="0"/>
              </a:rPr>
              <a:t>CD4</a:t>
            </a:r>
            <a:r>
              <a:rPr lang="en-CA" b="1" baseline="30000" dirty="0">
                <a:latin typeface="Verdana" pitchFamily="34" charset="0"/>
              </a:rPr>
              <a:t>+</a:t>
            </a:r>
            <a:r>
              <a:rPr lang="en-CA" b="1" dirty="0">
                <a:latin typeface="Verdana" pitchFamily="34" charset="0"/>
              </a:rPr>
              <a:t> and </a:t>
            </a:r>
            <a:r>
              <a:rPr lang="en-CA" b="1" dirty="0" err="1">
                <a:latin typeface="Verdana" pitchFamily="34" charset="0"/>
              </a:rPr>
              <a:t>CD8</a:t>
            </a:r>
            <a:r>
              <a:rPr lang="en-CA" b="1" baseline="30000" dirty="0">
                <a:latin typeface="Verdana" pitchFamily="34" charset="0"/>
              </a:rPr>
              <a:t>+ </a:t>
            </a:r>
            <a:r>
              <a:rPr lang="en-CA" b="1" dirty="0" smtClean="0">
                <a:latin typeface="Verdana" pitchFamily="34" charset="0"/>
              </a:rPr>
              <a:t>T-cell </a:t>
            </a:r>
            <a:r>
              <a:rPr lang="en-CA" b="1" dirty="0">
                <a:latin typeface="Verdana" pitchFamily="34" charset="0"/>
              </a:rPr>
              <a:t>proportion 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79727" y="5199290"/>
            <a:ext cx="3384549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N=6 donor; Error bars represent </a:t>
            </a:r>
            <a:r>
              <a:rPr lang="en-US" sz="1300" b="1" dirty="0" err="1">
                <a:latin typeface="Calibri" pitchFamily="34" charset="0"/>
              </a:rPr>
              <a:t>SEM</a:t>
            </a:r>
            <a:r>
              <a:rPr lang="en-US" sz="1300" b="1" dirty="0">
                <a:latin typeface="Calibri" pitchFamily="34" charset="0"/>
              </a:rPr>
              <a:t> variation.</a:t>
            </a:r>
          </a:p>
          <a:p>
            <a:pPr algn="ctr"/>
            <a:endParaRPr lang="en-US" sz="1300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9" y="2978954"/>
            <a:ext cx="7704857" cy="954085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Does </a:t>
            </a:r>
            <a:r>
              <a:rPr lang="en-CA" sz="28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TGF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-</a:t>
            </a:r>
            <a:r>
              <a:rPr lang="el-GR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haroni" pitchFamily="2" charset="-79"/>
              </a:rPr>
              <a:t>β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modulation affect 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T-cell</a:t>
            </a:r>
            <a:r>
              <a:rPr lang="en-CA" sz="28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viability</a:t>
            </a:r>
            <a:r>
              <a:rPr lang="en-CA" sz="28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fr-FR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482511">
            <a:off x="5432804" y="3207954"/>
            <a:ext cx="576064" cy="861752"/>
          </a:xfrm>
          <a:prstGeom prst="rect">
            <a:avLst/>
          </a:prstGeom>
          <a:noFill/>
        </p:spPr>
        <p:txBody>
          <a:bodyPr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B6216-E1F1-424F-9DF0-41D2DD8CAAED}" type="slidenum">
              <a:rPr lang="fr-FR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14" y="2183516"/>
            <a:ext cx="4347965" cy="323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le 30"/>
          <p:cNvSpPr/>
          <p:nvPr/>
        </p:nvSpPr>
        <p:spPr>
          <a:xfrm>
            <a:off x="1331924" y="6021392"/>
            <a:ext cx="6480175" cy="5032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TGF</a:t>
            </a:r>
            <a:r>
              <a:rPr lang="en-CA" dirty="0">
                <a:solidFill>
                  <a:srgbClr val="000000"/>
                </a:solidFill>
              </a:rPr>
              <a:t>-</a:t>
            </a:r>
            <a:r>
              <a:rPr lang="el-GR" dirty="0">
                <a:solidFill>
                  <a:srgbClr val="000000"/>
                </a:solidFill>
              </a:rPr>
              <a:t>β</a:t>
            </a:r>
            <a:r>
              <a:rPr lang="en-CA" dirty="0">
                <a:solidFill>
                  <a:srgbClr val="000000"/>
                </a:solidFill>
              </a:rPr>
              <a:t> signaling inhibition affects slightly </a:t>
            </a:r>
            <a:r>
              <a:rPr lang="en-CA" dirty="0" smtClean="0">
                <a:solidFill>
                  <a:srgbClr val="000000"/>
                </a:solidFill>
              </a:rPr>
              <a:t>T-cell </a:t>
            </a:r>
            <a:r>
              <a:rPr lang="en-CA" dirty="0">
                <a:solidFill>
                  <a:srgbClr val="000000"/>
                </a:solidFill>
              </a:rPr>
              <a:t>viability on day 7.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2" name="Title 37"/>
          <p:cNvSpPr txBox="1">
            <a:spLocks/>
          </p:cNvSpPr>
          <p:nvPr/>
        </p:nvSpPr>
        <p:spPr>
          <a:xfrm>
            <a:off x="611192" y="144466"/>
            <a:ext cx="7921626" cy="547688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/>
            <a:r>
              <a:rPr lang="en-CA" b="1" dirty="0">
                <a:latin typeface="Verdana" pitchFamily="34" charset="0"/>
              </a:rPr>
              <a:t> Effect of </a:t>
            </a:r>
            <a:r>
              <a:rPr lang="en-CA" b="1" dirty="0" err="1">
                <a:latin typeface="Verdana" pitchFamily="34" charset="0"/>
              </a:rPr>
              <a:t>TGF</a:t>
            </a:r>
            <a:r>
              <a:rPr lang="en-CA" b="1" dirty="0">
                <a:latin typeface="Verdana" pitchFamily="34" charset="0"/>
              </a:rPr>
              <a:t>-</a:t>
            </a:r>
            <a:r>
              <a:rPr lang="el-GR" b="1" dirty="0">
                <a:latin typeface="Verdana" pitchFamily="34" charset="0"/>
              </a:rPr>
              <a:t>β</a:t>
            </a:r>
            <a:r>
              <a:rPr lang="en-CA" b="1" dirty="0">
                <a:latin typeface="Verdana" pitchFamily="34" charset="0"/>
              </a:rPr>
              <a:t> modulation on </a:t>
            </a:r>
            <a:r>
              <a:rPr lang="en-CA" b="1" dirty="0" smtClean="0">
                <a:latin typeface="Verdana" pitchFamily="34" charset="0"/>
              </a:rPr>
              <a:t>T-cell </a:t>
            </a:r>
            <a:r>
              <a:rPr lang="en-CA" b="1" dirty="0">
                <a:latin typeface="Verdana" pitchFamily="34" charset="0"/>
              </a:rPr>
              <a:t>viability 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5619" y="2060851"/>
            <a:ext cx="1368146" cy="3539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 err="1"/>
              <a:t>CD8</a:t>
            </a:r>
            <a:r>
              <a:rPr lang="fr-FR" sz="1700" b="1" baseline="30000" dirty="0"/>
              <a:t>+  </a:t>
            </a:r>
            <a:r>
              <a:rPr lang="fr-FR" sz="1700" b="1" dirty="0"/>
              <a:t>T </a:t>
            </a:r>
            <a:r>
              <a:rPr lang="fr-FR" sz="1700" b="1" dirty="0" err="1"/>
              <a:t>cells</a:t>
            </a:r>
            <a:endParaRPr lang="fr-FR" sz="1700" b="1" baseline="30000" dirty="0"/>
          </a:p>
        </p:txBody>
      </p:sp>
      <p:sp>
        <p:nvSpPr>
          <p:cNvPr id="26629" name="TextBox 45"/>
          <p:cNvSpPr txBox="1">
            <a:spLocks noChangeArrowheads="1"/>
          </p:cNvSpPr>
          <p:nvPr/>
        </p:nvSpPr>
        <p:spPr bwMode="auto">
          <a:xfrm>
            <a:off x="1799700" y="5445127"/>
            <a:ext cx="5544616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sz="1500" b="1" dirty="0">
                <a:latin typeface="Calibri" pitchFamily="34" charset="0"/>
              </a:rPr>
              <a:t>N=3; Error bars represent </a:t>
            </a:r>
            <a:r>
              <a:rPr lang="en-US" sz="1500" b="1" dirty="0" err="1">
                <a:latin typeface="Calibri" pitchFamily="34" charset="0"/>
              </a:rPr>
              <a:t>SEM</a:t>
            </a:r>
            <a:r>
              <a:rPr lang="en-US" sz="1500" b="1" dirty="0">
                <a:latin typeface="Calibri" pitchFamily="34" charset="0"/>
              </a:rPr>
              <a:t> variation</a:t>
            </a:r>
            <a:r>
              <a:rPr lang="en-US" sz="1500" b="1" dirty="0" smtClean="0">
                <a:latin typeface="Calibri" pitchFamily="34" charset="0"/>
              </a:rPr>
              <a:t>. </a:t>
            </a:r>
            <a:r>
              <a:rPr lang="en-CA" sz="1500" b="1" dirty="0" smtClean="0">
                <a:latin typeface="Calibri" pitchFamily="34" charset="0"/>
              </a:rPr>
              <a:t>*</a:t>
            </a:r>
            <a:r>
              <a:rPr lang="en-CA" sz="1500" b="1" dirty="0" err="1" smtClean="0">
                <a:latin typeface="Calibri" pitchFamily="34" charset="0"/>
              </a:rPr>
              <a:t>P˂0.05</a:t>
            </a:r>
            <a:r>
              <a:rPr lang="en-CA" sz="1500" b="1" dirty="0" smtClean="0">
                <a:latin typeface="Calibri" pitchFamily="34" charset="0"/>
              </a:rPr>
              <a:t>.</a:t>
            </a:r>
            <a:endParaRPr lang="en-US" sz="1500" b="1" dirty="0">
              <a:latin typeface="Calibri" pitchFamily="34" charset="0"/>
            </a:endParaRPr>
          </a:p>
          <a:p>
            <a:pPr algn="ctr"/>
            <a:endParaRPr lang="en-US" sz="15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41" y="3172911"/>
            <a:ext cx="216025" cy="384698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r"/>
            <a:r>
              <a:rPr lang="fr-FR" sz="1900" dirty="0" smtClean="0"/>
              <a:t>*</a:t>
            </a:r>
            <a:endParaRPr lang="fr-FR" sz="1900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8" y="620690"/>
            <a:ext cx="18722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3203851" y="1814629"/>
            <a:ext cx="7920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3849" y="1166559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58269" y="1886639"/>
            <a:ext cx="909677" cy="461643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200" b="1" dirty="0" err="1" smtClean="0"/>
              <a:t>Annexin</a:t>
            </a:r>
            <a:r>
              <a:rPr lang="fr-FR" sz="1200" b="1" dirty="0" smtClean="0"/>
              <a:t> V</a:t>
            </a:r>
            <a:endParaRPr lang="fr-FR" sz="12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750893" y="1418302"/>
            <a:ext cx="720080" cy="276977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200" b="1" dirty="0" smtClean="0"/>
              <a:t>PI</a:t>
            </a:r>
            <a:endParaRPr lang="fr-FR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75664" y="2492902"/>
            <a:ext cx="216025" cy="384698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900" dirty="0" smtClean="0"/>
              <a:t>*</a:t>
            </a:r>
            <a:endParaRPr lang="fr-FR" sz="19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3" y="2172312"/>
            <a:ext cx="4499992" cy="327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48" name="TextBox 47"/>
          <p:cNvSpPr txBox="1"/>
          <p:nvPr/>
        </p:nvSpPr>
        <p:spPr>
          <a:xfrm>
            <a:off x="5796135" y="2066964"/>
            <a:ext cx="1368149" cy="3539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 err="1"/>
              <a:t>CD4</a:t>
            </a:r>
            <a:r>
              <a:rPr lang="fr-FR" sz="1700" b="1" baseline="30000" dirty="0"/>
              <a:t>+  </a:t>
            </a:r>
            <a:r>
              <a:rPr lang="fr-FR" sz="1700" b="1" dirty="0"/>
              <a:t>T </a:t>
            </a:r>
            <a:r>
              <a:rPr lang="fr-FR" sz="1700" b="1" dirty="0" err="1"/>
              <a:t>cells</a:t>
            </a:r>
            <a:endParaRPr lang="fr-FR" sz="17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1539" y="5516565"/>
            <a:ext cx="4860926" cy="43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/>
            <a:r>
              <a:rPr lang="en-CA">
                <a:solidFill>
                  <a:srgbClr val="000000"/>
                </a:solidFill>
              </a:rPr>
              <a:t>TGF-</a:t>
            </a:r>
            <a:r>
              <a:rPr lang="el-GR">
                <a:solidFill>
                  <a:srgbClr val="000000"/>
                </a:solidFill>
                <a:latin typeface="Verdana" pitchFamily="34" charset="0"/>
              </a:rPr>
              <a:t>β</a:t>
            </a:r>
            <a:r>
              <a:rPr lang="en-CA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CA">
                <a:solidFill>
                  <a:srgbClr val="000000"/>
                </a:solidFill>
              </a:rPr>
              <a:t>modulation does not affect T cells’ viability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5" y="1579566"/>
            <a:ext cx="4535486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2" y="1628779"/>
            <a:ext cx="4254500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7"/>
          <p:cNvSpPr txBox="1">
            <a:spLocks/>
          </p:cNvSpPr>
          <p:nvPr/>
        </p:nvSpPr>
        <p:spPr>
          <a:xfrm>
            <a:off x="611192" y="144466"/>
            <a:ext cx="7921626" cy="547688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/>
            <a:r>
              <a:rPr lang="en-CA" b="1">
                <a:latin typeface="Verdana" pitchFamily="34" charset="0"/>
              </a:rPr>
              <a:t> Effect of TGF-</a:t>
            </a:r>
            <a:r>
              <a:rPr lang="el-GR" b="1">
                <a:latin typeface="Verdana" pitchFamily="34" charset="0"/>
              </a:rPr>
              <a:t>β</a:t>
            </a:r>
            <a:r>
              <a:rPr lang="en-CA" b="1">
                <a:latin typeface="Verdana" pitchFamily="34" charset="0"/>
              </a:rPr>
              <a:t> modulation on T cells viability </a:t>
            </a:r>
            <a:endParaRPr lang="fr-FR" b="1">
              <a:latin typeface="Calibri" pitchFamily="34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879727" y="4767268"/>
            <a:ext cx="3384549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N=6 donor; Error bars represent </a:t>
            </a:r>
            <a:r>
              <a:rPr lang="en-US" sz="1300" b="1" dirty="0" err="1">
                <a:latin typeface="Calibri" pitchFamily="34" charset="0"/>
              </a:rPr>
              <a:t>SEM</a:t>
            </a:r>
            <a:r>
              <a:rPr lang="en-US" sz="1300" b="1" dirty="0">
                <a:latin typeface="Calibri" pitchFamily="34" charset="0"/>
              </a:rPr>
              <a:t> variation.</a:t>
            </a:r>
          </a:p>
          <a:p>
            <a:pPr algn="ctr"/>
            <a:endParaRPr lang="en-US" sz="1300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5651508" y="1341439"/>
            <a:ext cx="2376489" cy="2232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2602" y="198444"/>
            <a:ext cx="8178800" cy="638173"/>
          </a:xfrm>
          <a:prstGeom prst="rect">
            <a:avLst/>
          </a:prstGeom>
        </p:spPr>
        <p:txBody>
          <a:bodyPr lIns="91421" tIns="45709" rIns="91421" bIns="45709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32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Hypothesis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0657" y="1052515"/>
            <a:ext cx="1152524" cy="50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tx1"/>
                </a:solidFill>
              </a:rPr>
              <a:t>Exogenous </a:t>
            </a:r>
            <a:r>
              <a:rPr lang="en-US" sz="1700" b="1" dirty="0" err="1">
                <a:solidFill>
                  <a:schemeClr val="tx1"/>
                </a:solidFill>
              </a:rPr>
              <a:t>TGF</a:t>
            </a:r>
            <a:r>
              <a:rPr lang="en-US" sz="1700" b="1" dirty="0">
                <a:solidFill>
                  <a:schemeClr val="tx1"/>
                </a:solidFill>
              </a:rPr>
              <a:t>-β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3" y="1916116"/>
            <a:ext cx="720724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221" y="2060578"/>
            <a:ext cx="1368425" cy="9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>
            <a:stCxn id="5" idx="2"/>
          </p:cNvCxnSpPr>
          <p:nvPr/>
        </p:nvCxnSpPr>
        <p:spPr>
          <a:xfrm>
            <a:off x="4572009" y="836619"/>
            <a:ext cx="36513" cy="6021387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92" y="1282702"/>
            <a:ext cx="441326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1483" y="850901"/>
            <a:ext cx="442914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97" y="836615"/>
            <a:ext cx="441326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37"/>
          <p:cNvSpPr/>
          <p:nvPr/>
        </p:nvSpPr>
        <p:spPr>
          <a:xfrm>
            <a:off x="6659563" y="3500439"/>
            <a:ext cx="215902" cy="215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9" name="Oval 38"/>
          <p:cNvSpPr/>
          <p:nvPr/>
        </p:nvSpPr>
        <p:spPr>
          <a:xfrm>
            <a:off x="6732586" y="3716344"/>
            <a:ext cx="215902" cy="2174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0" name="Oval 39"/>
          <p:cNvSpPr/>
          <p:nvPr/>
        </p:nvSpPr>
        <p:spPr>
          <a:xfrm>
            <a:off x="6875473" y="3500439"/>
            <a:ext cx="217486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" name="Oval 40"/>
          <p:cNvSpPr/>
          <p:nvPr/>
        </p:nvSpPr>
        <p:spPr>
          <a:xfrm>
            <a:off x="6443665" y="3429002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2" name="Oval 41"/>
          <p:cNvSpPr/>
          <p:nvPr/>
        </p:nvSpPr>
        <p:spPr>
          <a:xfrm>
            <a:off x="6804024" y="3284540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3" name="Oval 42"/>
          <p:cNvSpPr/>
          <p:nvPr/>
        </p:nvSpPr>
        <p:spPr>
          <a:xfrm>
            <a:off x="6588128" y="3284540"/>
            <a:ext cx="215902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4" name="Oval 43"/>
          <p:cNvSpPr/>
          <p:nvPr/>
        </p:nvSpPr>
        <p:spPr>
          <a:xfrm>
            <a:off x="6516687" y="3644901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795963" y="1773244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795968" y="1916113"/>
            <a:ext cx="14446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1" idx="2"/>
            <a:endCxn id="41" idx="1"/>
          </p:cNvCxnSpPr>
          <p:nvPr/>
        </p:nvCxnSpPr>
        <p:spPr>
          <a:xfrm flipV="1">
            <a:off x="6443663" y="3460755"/>
            <a:ext cx="31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885113" y="2997201"/>
            <a:ext cx="0" cy="14446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740652" y="2997200"/>
            <a:ext cx="14446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740658" y="2924177"/>
            <a:ext cx="1439863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i="1" dirty="0" smtClean="0">
                <a:latin typeface="Calibri" pitchFamily="34" charset="0"/>
              </a:rPr>
              <a:t>ex vivo </a:t>
            </a:r>
            <a:r>
              <a:rPr lang="en-US" sz="1300" b="1" dirty="0" smtClean="0">
                <a:latin typeface="Calibri" pitchFamily="34" charset="0"/>
              </a:rPr>
              <a:t>specific </a:t>
            </a:r>
            <a:r>
              <a:rPr lang="en-US" sz="1300" b="1" dirty="0">
                <a:latin typeface="Calibri" pitchFamily="34" charset="0"/>
              </a:rPr>
              <a:t>activation and differentiation 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084896" y="3933826"/>
            <a:ext cx="1439863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T cells isolation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219703" y="3141663"/>
            <a:ext cx="720724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Patient 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011870" y="476251"/>
            <a:ext cx="1439863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Memory T cells </a:t>
            </a:r>
          </a:p>
        </p:txBody>
      </p:sp>
      <p:sp>
        <p:nvSpPr>
          <p:cNvPr id="72" name="Oval 71"/>
          <p:cNvSpPr/>
          <p:nvPr/>
        </p:nvSpPr>
        <p:spPr>
          <a:xfrm>
            <a:off x="1008063" y="1341439"/>
            <a:ext cx="2376486" cy="2232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0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4" y="1916116"/>
            <a:ext cx="719136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84" y="2060578"/>
            <a:ext cx="1368425" cy="9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671" y="1282702"/>
            <a:ext cx="442914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037" y="850901"/>
            <a:ext cx="442914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766" y="836615"/>
            <a:ext cx="442914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>
          <a:xfrm>
            <a:off x="2016124" y="3500439"/>
            <a:ext cx="215902" cy="215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9" name="Oval 78"/>
          <p:cNvSpPr/>
          <p:nvPr/>
        </p:nvSpPr>
        <p:spPr>
          <a:xfrm>
            <a:off x="2087565" y="3716344"/>
            <a:ext cx="215902" cy="2174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0" name="Oval 79"/>
          <p:cNvSpPr/>
          <p:nvPr/>
        </p:nvSpPr>
        <p:spPr>
          <a:xfrm>
            <a:off x="2232028" y="3500439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1" name="Oval 80"/>
          <p:cNvSpPr/>
          <p:nvPr/>
        </p:nvSpPr>
        <p:spPr>
          <a:xfrm>
            <a:off x="1800225" y="3429002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2" name="Oval 81"/>
          <p:cNvSpPr/>
          <p:nvPr/>
        </p:nvSpPr>
        <p:spPr>
          <a:xfrm>
            <a:off x="2160587" y="3284540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3" name="Oval 82"/>
          <p:cNvSpPr/>
          <p:nvPr/>
        </p:nvSpPr>
        <p:spPr>
          <a:xfrm>
            <a:off x="1944686" y="3284540"/>
            <a:ext cx="215902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4" name="Oval 83"/>
          <p:cNvSpPr/>
          <p:nvPr/>
        </p:nvSpPr>
        <p:spPr>
          <a:xfrm>
            <a:off x="1871663" y="3644901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1152524" y="1773244"/>
            <a:ext cx="0" cy="1428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152524" y="1916113"/>
            <a:ext cx="1428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1" idx="2"/>
            <a:endCxn id="81" idx="1"/>
          </p:cNvCxnSpPr>
          <p:nvPr/>
        </p:nvCxnSpPr>
        <p:spPr>
          <a:xfrm flipV="1">
            <a:off x="1800233" y="3460755"/>
            <a:ext cx="31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240089" y="2997201"/>
            <a:ext cx="0" cy="14446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95628" y="2997200"/>
            <a:ext cx="14446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4" name="TextBox 89"/>
          <p:cNvSpPr txBox="1">
            <a:spLocks noChangeArrowheads="1"/>
          </p:cNvSpPr>
          <p:nvPr/>
        </p:nvSpPr>
        <p:spPr bwMode="auto">
          <a:xfrm>
            <a:off x="1439872" y="3933826"/>
            <a:ext cx="1439863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T cells isolation</a:t>
            </a:r>
          </a:p>
        </p:txBody>
      </p:sp>
      <p:sp>
        <p:nvSpPr>
          <p:cNvPr id="20525" name="TextBox 90"/>
          <p:cNvSpPr txBox="1">
            <a:spLocks noChangeArrowheads="1"/>
          </p:cNvSpPr>
          <p:nvPr/>
        </p:nvSpPr>
        <p:spPr bwMode="auto">
          <a:xfrm>
            <a:off x="324272" y="3141663"/>
            <a:ext cx="1295400" cy="89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sz="1300" b="1" dirty="0" smtClean="0">
                <a:latin typeface="Calibri" pitchFamily="34" charset="0"/>
              </a:rPr>
              <a:t>Patient</a:t>
            </a:r>
          </a:p>
          <a:p>
            <a:pPr algn="ctr"/>
            <a:r>
              <a:rPr lang="en-US" sz="1300" b="1" dirty="0" smtClean="0">
                <a:latin typeface="Calibri" pitchFamily="34" charset="0"/>
              </a:rPr>
              <a:t>With advanced cancer/chronic infection </a:t>
            </a:r>
            <a:endParaRPr lang="en-US" sz="1300" b="1" dirty="0">
              <a:latin typeface="Calibri" pitchFamily="34" charset="0"/>
            </a:endParaRPr>
          </a:p>
        </p:txBody>
      </p:sp>
      <p:sp>
        <p:nvSpPr>
          <p:cNvPr id="20526" name="TextBox 91"/>
          <p:cNvSpPr txBox="1">
            <a:spLocks noChangeArrowheads="1"/>
          </p:cNvSpPr>
          <p:nvPr/>
        </p:nvSpPr>
        <p:spPr bwMode="auto">
          <a:xfrm>
            <a:off x="1368434" y="476251"/>
            <a:ext cx="1439863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Effectors T cells </a:t>
            </a:r>
          </a:p>
        </p:txBody>
      </p:sp>
      <p:sp>
        <p:nvSpPr>
          <p:cNvPr id="20527" name="TextBox 92"/>
          <p:cNvSpPr txBox="1">
            <a:spLocks noChangeArrowheads="1"/>
          </p:cNvSpPr>
          <p:nvPr/>
        </p:nvSpPr>
        <p:spPr bwMode="auto">
          <a:xfrm>
            <a:off x="3059120" y="2924177"/>
            <a:ext cx="1441451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i="1" dirty="0" smtClean="0">
                <a:latin typeface="Calibri" pitchFamily="34" charset="0"/>
              </a:rPr>
              <a:t>Ex vivo </a:t>
            </a:r>
            <a:r>
              <a:rPr lang="en-US" sz="1300" b="1" dirty="0" smtClean="0">
                <a:latin typeface="Calibri" pitchFamily="34" charset="0"/>
              </a:rPr>
              <a:t>specific</a:t>
            </a:r>
            <a:r>
              <a:rPr lang="en-US" sz="1300" b="1" i="1" dirty="0" smtClean="0">
                <a:latin typeface="Calibri" pitchFamily="34" charset="0"/>
              </a:rPr>
              <a:t> </a:t>
            </a:r>
            <a:r>
              <a:rPr lang="en-US" sz="1300" b="1" dirty="0">
                <a:latin typeface="Calibri" pitchFamily="34" charset="0"/>
              </a:rPr>
              <a:t>activation and differentiation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6" y="4513267"/>
            <a:ext cx="4032251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8" y="4508502"/>
            <a:ext cx="435768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787905" y="6372228"/>
            <a:ext cx="4176714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Enhanced antitumor/viral activity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23854" y="6381752"/>
            <a:ext cx="4176714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Diminished antitumor/viral activity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8316913" y="1700216"/>
            <a:ext cx="0" cy="433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388356" y="1557340"/>
            <a:ext cx="360362" cy="646309"/>
          </a:xfrm>
          <a:prstGeom prst="rect">
            <a:avLst/>
          </a:prstGeom>
          <a:noFill/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76599" y="1340770"/>
            <a:ext cx="1150939" cy="57534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/>
                </a:solidFill>
              </a:rPr>
              <a:t>T cell growth factors (such as IL-2)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6" grpId="0"/>
      <p:bldP spid="10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9" y="2636917"/>
            <a:ext cx="7704857" cy="3108521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u="sng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Clinical relevance: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Cross-talk between </a:t>
            </a:r>
            <a:r>
              <a:rPr lang="en-CA" sz="28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TGF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-</a:t>
            </a:r>
            <a:r>
              <a:rPr lang="el-GR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Verdana"/>
                <a:cs typeface="Verdana"/>
              </a:rPr>
              <a:t>β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and other cytokine signalling pathways,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USED IN ”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ea typeface="Verdana"/>
                <a:cs typeface="Aharoni" pitchFamily="2" charset="-79"/>
              </a:rPr>
              <a:t>clinical-like” 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ea typeface="Verdana"/>
                <a:cs typeface="Aharoni" pitchFamily="2" charset="-79"/>
              </a:rPr>
              <a:t>T-CELL 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ea typeface="Verdana"/>
                <a:cs typeface="Aharoni" pitchFamily="2" charset="-79"/>
              </a:rPr>
              <a:t>CULTURE.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ea typeface="Verdana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4ACE8-FA56-4F66-9571-6D217FB076A4}" type="slidenum">
              <a:rPr lang="fr-FR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1912" y="1557339"/>
            <a:ext cx="215902" cy="215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Oval 2"/>
          <p:cNvSpPr/>
          <p:nvPr/>
        </p:nvSpPr>
        <p:spPr>
          <a:xfrm>
            <a:off x="1403350" y="1773241"/>
            <a:ext cx="215902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1547811" y="1557339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1116011" y="1484314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Oval 5"/>
          <p:cNvSpPr/>
          <p:nvPr/>
        </p:nvSpPr>
        <p:spPr>
          <a:xfrm>
            <a:off x="1476376" y="1341438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Oval 6"/>
          <p:cNvSpPr/>
          <p:nvPr/>
        </p:nvSpPr>
        <p:spPr>
          <a:xfrm>
            <a:off x="1258898" y="1341438"/>
            <a:ext cx="217486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Oval 7"/>
          <p:cNvSpPr/>
          <p:nvPr/>
        </p:nvSpPr>
        <p:spPr>
          <a:xfrm>
            <a:off x="1187449" y="1700215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Oval 8"/>
          <p:cNvSpPr/>
          <p:nvPr/>
        </p:nvSpPr>
        <p:spPr>
          <a:xfrm>
            <a:off x="2771773" y="1557339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Oval 9"/>
          <p:cNvSpPr/>
          <p:nvPr/>
        </p:nvSpPr>
        <p:spPr>
          <a:xfrm>
            <a:off x="2627312" y="1628777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Oval 10"/>
          <p:cNvSpPr/>
          <p:nvPr/>
        </p:nvSpPr>
        <p:spPr>
          <a:xfrm>
            <a:off x="2987677" y="1557339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Oval 11"/>
          <p:cNvSpPr/>
          <p:nvPr/>
        </p:nvSpPr>
        <p:spPr>
          <a:xfrm>
            <a:off x="2771773" y="1341438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40972" name="Group 1392"/>
          <p:cNvGrpSpPr>
            <a:grpSpLocks/>
          </p:cNvGrpSpPr>
          <p:nvPr/>
        </p:nvGrpSpPr>
        <p:grpSpPr bwMode="auto">
          <a:xfrm rot="-5400000">
            <a:off x="4600579" y="1125541"/>
            <a:ext cx="647699" cy="1079501"/>
            <a:chOff x="2370" y="1828"/>
            <a:chExt cx="1084" cy="1511"/>
          </a:xfrm>
        </p:grpSpPr>
        <p:sp>
          <p:nvSpPr>
            <p:cNvPr id="41031" name="Freeform 1277"/>
            <p:cNvSpPr>
              <a:spLocks/>
            </p:cNvSpPr>
            <p:nvPr/>
          </p:nvSpPr>
          <p:spPr bwMode="auto">
            <a:xfrm>
              <a:off x="2372" y="1828"/>
              <a:ext cx="1082" cy="1511"/>
            </a:xfrm>
            <a:custGeom>
              <a:avLst/>
              <a:gdLst>
                <a:gd name="T0" fmla="*/ 524 w 1555"/>
                <a:gd name="T1" fmla="*/ 676 h 2175"/>
                <a:gd name="T2" fmla="*/ 474 w 1555"/>
                <a:gd name="T3" fmla="*/ 729 h 2175"/>
                <a:gd name="T4" fmla="*/ 50 w 1555"/>
                <a:gd name="T5" fmla="*/ 729 h 2175"/>
                <a:gd name="T6" fmla="*/ 0 w 1555"/>
                <a:gd name="T7" fmla="*/ 676 h 2175"/>
                <a:gd name="T8" fmla="*/ 0 w 1555"/>
                <a:gd name="T9" fmla="*/ 53 h 2175"/>
                <a:gd name="T10" fmla="*/ 50 w 1555"/>
                <a:gd name="T11" fmla="*/ 0 h 2175"/>
                <a:gd name="T12" fmla="*/ 474 w 1555"/>
                <a:gd name="T13" fmla="*/ 0 h 2175"/>
                <a:gd name="T14" fmla="*/ 524 w 1555"/>
                <a:gd name="T15" fmla="*/ 53 h 2175"/>
                <a:gd name="T16" fmla="*/ 524 w 1555"/>
                <a:gd name="T17" fmla="*/ 676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5"/>
                <a:gd name="T28" fmla="*/ 0 h 2175"/>
                <a:gd name="T29" fmla="*/ 1555 w 1555"/>
                <a:gd name="T30" fmla="*/ 2175 h 2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5" h="2175">
                  <a:moveTo>
                    <a:pt x="1555" y="2017"/>
                  </a:moveTo>
                  <a:cubicBezTo>
                    <a:pt x="1555" y="2104"/>
                    <a:pt x="1489" y="2175"/>
                    <a:pt x="1407" y="2175"/>
                  </a:cubicBezTo>
                  <a:cubicBezTo>
                    <a:pt x="148" y="2175"/>
                    <a:pt x="148" y="2175"/>
                    <a:pt x="148" y="2175"/>
                  </a:cubicBezTo>
                  <a:cubicBezTo>
                    <a:pt x="66" y="2175"/>
                    <a:pt x="0" y="2104"/>
                    <a:pt x="0" y="201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66" y="0"/>
                    <a:pt x="148" y="0"/>
                  </a:cubicBezTo>
                  <a:cubicBezTo>
                    <a:pt x="1407" y="0"/>
                    <a:pt x="1407" y="0"/>
                    <a:pt x="1407" y="0"/>
                  </a:cubicBezTo>
                  <a:cubicBezTo>
                    <a:pt x="1489" y="0"/>
                    <a:pt x="1555" y="70"/>
                    <a:pt x="1555" y="157"/>
                  </a:cubicBezTo>
                  <a:lnTo>
                    <a:pt x="1555" y="2017"/>
                  </a:lnTo>
                  <a:close/>
                </a:path>
              </a:pathLst>
            </a:custGeom>
            <a:solidFill>
              <a:srgbClr val="D2EB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32" name="Freeform 1278"/>
            <p:cNvSpPr>
              <a:spLocks/>
            </p:cNvSpPr>
            <p:nvPr/>
          </p:nvSpPr>
          <p:spPr bwMode="auto">
            <a:xfrm>
              <a:off x="2399" y="1866"/>
              <a:ext cx="1028" cy="1435"/>
            </a:xfrm>
            <a:custGeom>
              <a:avLst/>
              <a:gdLst>
                <a:gd name="T0" fmla="*/ 498 w 1477"/>
                <a:gd name="T1" fmla="*/ 643 h 2065"/>
                <a:gd name="T2" fmla="*/ 450 w 1477"/>
                <a:gd name="T3" fmla="*/ 693 h 2065"/>
                <a:gd name="T4" fmla="*/ 47 w 1477"/>
                <a:gd name="T5" fmla="*/ 693 h 2065"/>
                <a:gd name="T6" fmla="*/ 0 w 1477"/>
                <a:gd name="T7" fmla="*/ 643 h 2065"/>
                <a:gd name="T8" fmla="*/ 0 w 1477"/>
                <a:gd name="T9" fmla="*/ 50 h 2065"/>
                <a:gd name="T10" fmla="*/ 47 w 1477"/>
                <a:gd name="T11" fmla="*/ 0 h 2065"/>
                <a:gd name="T12" fmla="*/ 450 w 1477"/>
                <a:gd name="T13" fmla="*/ 0 h 2065"/>
                <a:gd name="T14" fmla="*/ 498 w 1477"/>
                <a:gd name="T15" fmla="*/ 50 h 2065"/>
                <a:gd name="T16" fmla="*/ 498 w 1477"/>
                <a:gd name="T17" fmla="*/ 643 h 2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"/>
                <a:gd name="T28" fmla="*/ 0 h 2065"/>
                <a:gd name="T29" fmla="*/ 1477 w 1477"/>
                <a:gd name="T30" fmla="*/ 2065 h 20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" h="2065">
                  <a:moveTo>
                    <a:pt x="1477" y="1916"/>
                  </a:moveTo>
                  <a:cubicBezTo>
                    <a:pt x="1477" y="1998"/>
                    <a:pt x="1414" y="2065"/>
                    <a:pt x="1336" y="2065"/>
                  </a:cubicBezTo>
                  <a:cubicBezTo>
                    <a:pt x="141" y="2065"/>
                    <a:pt x="141" y="2065"/>
                    <a:pt x="141" y="2065"/>
                  </a:cubicBezTo>
                  <a:cubicBezTo>
                    <a:pt x="63" y="2065"/>
                    <a:pt x="0" y="1998"/>
                    <a:pt x="0" y="191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67"/>
                    <a:pt x="63" y="0"/>
                    <a:pt x="141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414" y="0"/>
                    <a:pt x="1477" y="67"/>
                    <a:pt x="1477" y="149"/>
                  </a:cubicBezTo>
                  <a:lnTo>
                    <a:pt x="1477" y="1916"/>
                  </a:lnTo>
                  <a:close/>
                </a:path>
              </a:pathLst>
            </a:custGeom>
            <a:solidFill>
              <a:srgbClr val="D2EB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33" name="Freeform 1279"/>
            <p:cNvSpPr>
              <a:spLocks/>
            </p:cNvSpPr>
            <p:nvPr/>
          </p:nvSpPr>
          <p:spPr bwMode="auto">
            <a:xfrm>
              <a:off x="2407" y="1876"/>
              <a:ext cx="1011" cy="1414"/>
            </a:xfrm>
            <a:custGeom>
              <a:avLst/>
              <a:gdLst>
                <a:gd name="T0" fmla="*/ 489 w 1453"/>
                <a:gd name="T1" fmla="*/ 634 h 2034"/>
                <a:gd name="T2" fmla="*/ 443 w 1453"/>
                <a:gd name="T3" fmla="*/ 683 h 2034"/>
                <a:gd name="T4" fmla="*/ 47 w 1453"/>
                <a:gd name="T5" fmla="*/ 683 h 2034"/>
                <a:gd name="T6" fmla="*/ 0 w 1453"/>
                <a:gd name="T7" fmla="*/ 634 h 2034"/>
                <a:gd name="T8" fmla="*/ 0 w 1453"/>
                <a:gd name="T9" fmla="*/ 49 h 2034"/>
                <a:gd name="T10" fmla="*/ 47 w 1453"/>
                <a:gd name="T11" fmla="*/ 0 h 2034"/>
                <a:gd name="T12" fmla="*/ 443 w 1453"/>
                <a:gd name="T13" fmla="*/ 0 h 2034"/>
                <a:gd name="T14" fmla="*/ 489 w 1453"/>
                <a:gd name="T15" fmla="*/ 49 h 2034"/>
                <a:gd name="T16" fmla="*/ 489 w 1453"/>
                <a:gd name="T17" fmla="*/ 634 h 20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"/>
                <a:gd name="T28" fmla="*/ 0 h 2034"/>
                <a:gd name="T29" fmla="*/ 1453 w 1453"/>
                <a:gd name="T30" fmla="*/ 2034 h 20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" h="2034">
                  <a:moveTo>
                    <a:pt x="1453" y="1887"/>
                  </a:moveTo>
                  <a:cubicBezTo>
                    <a:pt x="1453" y="1968"/>
                    <a:pt x="1391" y="2034"/>
                    <a:pt x="1315" y="2034"/>
                  </a:cubicBezTo>
                  <a:cubicBezTo>
                    <a:pt x="138" y="2034"/>
                    <a:pt x="138" y="2034"/>
                    <a:pt x="138" y="2034"/>
                  </a:cubicBezTo>
                  <a:cubicBezTo>
                    <a:pt x="62" y="2034"/>
                    <a:pt x="0" y="1968"/>
                    <a:pt x="0" y="188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2" y="0"/>
                    <a:pt x="138" y="0"/>
                  </a:cubicBezTo>
                  <a:cubicBezTo>
                    <a:pt x="1315" y="0"/>
                    <a:pt x="1315" y="0"/>
                    <a:pt x="1315" y="0"/>
                  </a:cubicBezTo>
                  <a:cubicBezTo>
                    <a:pt x="1391" y="0"/>
                    <a:pt x="1453" y="66"/>
                    <a:pt x="1453" y="147"/>
                  </a:cubicBezTo>
                  <a:lnTo>
                    <a:pt x="1453" y="1887"/>
                  </a:ln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34" name="Freeform 1280"/>
            <p:cNvSpPr>
              <a:spLocks/>
            </p:cNvSpPr>
            <p:nvPr/>
          </p:nvSpPr>
          <p:spPr bwMode="auto">
            <a:xfrm>
              <a:off x="2436" y="1907"/>
              <a:ext cx="953" cy="1352"/>
            </a:xfrm>
            <a:custGeom>
              <a:avLst/>
              <a:gdLst>
                <a:gd name="T0" fmla="*/ 462 w 1369"/>
                <a:gd name="T1" fmla="*/ 613 h 1946"/>
                <a:gd name="T2" fmla="*/ 424 w 1369"/>
                <a:gd name="T3" fmla="*/ 652 h 1946"/>
                <a:gd name="T4" fmla="*/ 38 w 1369"/>
                <a:gd name="T5" fmla="*/ 652 h 1946"/>
                <a:gd name="T6" fmla="*/ 0 w 1369"/>
                <a:gd name="T7" fmla="*/ 613 h 1946"/>
                <a:gd name="T8" fmla="*/ 0 w 1369"/>
                <a:gd name="T9" fmla="*/ 40 h 1946"/>
                <a:gd name="T10" fmla="*/ 38 w 1369"/>
                <a:gd name="T11" fmla="*/ 0 h 1946"/>
                <a:gd name="T12" fmla="*/ 424 w 1369"/>
                <a:gd name="T13" fmla="*/ 0 h 1946"/>
                <a:gd name="T14" fmla="*/ 462 w 1369"/>
                <a:gd name="T15" fmla="*/ 40 h 1946"/>
                <a:gd name="T16" fmla="*/ 462 w 1369"/>
                <a:gd name="T17" fmla="*/ 613 h 19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9"/>
                <a:gd name="T28" fmla="*/ 0 h 1946"/>
                <a:gd name="T29" fmla="*/ 1369 w 1369"/>
                <a:gd name="T30" fmla="*/ 1946 h 19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9" h="1946">
                  <a:moveTo>
                    <a:pt x="1369" y="1828"/>
                  </a:moveTo>
                  <a:cubicBezTo>
                    <a:pt x="1369" y="1893"/>
                    <a:pt x="1319" y="1946"/>
                    <a:pt x="1257" y="1946"/>
                  </a:cubicBezTo>
                  <a:cubicBezTo>
                    <a:pt x="112" y="1946"/>
                    <a:pt x="112" y="1946"/>
                    <a:pt x="112" y="1946"/>
                  </a:cubicBezTo>
                  <a:cubicBezTo>
                    <a:pt x="50" y="1946"/>
                    <a:pt x="0" y="1893"/>
                    <a:pt x="0" y="182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"/>
                    <a:pt x="50" y="0"/>
                    <a:pt x="112" y="0"/>
                  </a:cubicBezTo>
                  <a:cubicBezTo>
                    <a:pt x="1257" y="0"/>
                    <a:pt x="1257" y="0"/>
                    <a:pt x="1257" y="0"/>
                  </a:cubicBezTo>
                  <a:cubicBezTo>
                    <a:pt x="1319" y="0"/>
                    <a:pt x="1369" y="53"/>
                    <a:pt x="1369" y="119"/>
                  </a:cubicBezTo>
                  <a:lnTo>
                    <a:pt x="1369" y="1828"/>
                  </a:lnTo>
                  <a:close/>
                </a:path>
              </a:pathLst>
            </a:custGeom>
            <a:solidFill>
              <a:srgbClr val="ECF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35" name="Freeform 1281"/>
            <p:cNvSpPr>
              <a:spLocks/>
            </p:cNvSpPr>
            <p:nvPr/>
          </p:nvSpPr>
          <p:spPr bwMode="auto">
            <a:xfrm>
              <a:off x="2372" y="1828"/>
              <a:ext cx="1082" cy="1511"/>
            </a:xfrm>
            <a:custGeom>
              <a:avLst/>
              <a:gdLst>
                <a:gd name="T0" fmla="*/ 524 w 1555"/>
                <a:gd name="T1" fmla="*/ 676 h 2175"/>
                <a:gd name="T2" fmla="*/ 474 w 1555"/>
                <a:gd name="T3" fmla="*/ 729 h 2175"/>
                <a:gd name="T4" fmla="*/ 50 w 1555"/>
                <a:gd name="T5" fmla="*/ 729 h 2175"/>
                <a:gd name="T6" fmla="*/ 0 w 1555"/>
                <a:gd name="T7" fmla="*/ 676 h 2175"/>
                <a:gd name="T8" fmla="*/ 0 w 1555"/>
                <a:gd name="T9" fmla="*/ 53 h 2175"/>
                <a:gd name="T10" fmla="*/ 50 w 1555"/>
                <a:gd name="T11" fmla="*/ 0 h 2175"/>
                <a:gd name="T12" fmla="*/ 474 w 1555"/>
                <a:gd name="T13" fmla="*/ 0 h 2175"/>
                <a:gd name="T14" fmla="*/ 524 w 1555"/>
                <a:gd name="T15" fmla="*/ 53 h 2175"/>
                <a:gd name="T16" fmla="*/ 524 w 1555"/>
                <a:gd name="T17" fmla="*/ 676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5"/>
                <a:gd name="T28" fmla="*/ 0 h 2175"/>
                <a:gd name="T29" fmla="*/ 1555 w 1555"/>
                <a:gd name="T30" fmla="*/ 2175 h 2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5" h="2175">
                  <a:moveTo>
                    <a:pt x="1555" y="2017"/>
                  </a:moveTo>
                  <a:cubicBezTo>
                    <a:pt x="1555" y="2104"/>
                    <a:pt x="1489" y="2175"/>
                    <a:pt x="1407" y="2175"/>
                  </a:cubicBezTo>
                  <a:cubicBezTo>
                    <a:pt x="148" y="2175"/>
                    <a:pt x="148" y="2175"/>
                    <a:pt x="148" y="2175"/>
                  </a:cubicBezTo>
                  <a:cubicBezTo>
                    <a:pt x="66" y="2175"/>
                    <a:pt x="0" y="2104"/>
                    <a:pt x="0" y="201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66" y="0"/>
                    <a:pt x="148" y="0"/>
                  </a:cubicBezTo>
                  <a:cubicBezTo>
                    <a:pt x="1407" y="0"/>
                    <a:pt x="1407" y="0"/>
                    <a:pt x="1407" y="0"/>
                  </a:cubicBezTo>
                  <a:cubicBezTo>
                    <a:pt x="1489" y="0"/>
                    <a:pt x="1555" y="70"/>
                    <a:pt x="1555" y="157"/>
                  </a:cubicBezTo>
                  <a:lnTo>
                    <a:pt x="1555" y="2017"/>
                  </a:ln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36" name="Freeform 1282"/>
            <p:cNvSpPr>
              <a:spLocks/>
            </p:cNvSpPr>
            <p:nvPr/>
          </p:nvSpPr>
          <p:spPr bwMode="auto">
            <a:xfrm>
              <a:off x="2399" y="1866"/>
              <a:ext cx="1028" cy="1435"/>
            </a:xfrm>
            <a:custGeom>
              <a:avLst/>
              <a:gdLst>
                <a:gd name="T0" fmla="*/ 498 w 1477"/>
                <a:gd name="T1" fmla="*/ 643 h 2065"/>
                <a:gd name="T2" fmla="*/ 450 w 1477"/>
                <a:gd name="T3" fmla="*/ 693 h 2065"/>
                <a:gd name="T4" fmla="*/ 47 w 1477"/>
                <a:gd name="T5" fmla="*/ 693 h 2065"/>
                <a:gd name="T6" fmla="*/ 0 w 1477"/>
                <a:gd name="T7" fmla="*/ 643 h 2065"/>
                <a:gd name="T8" fmla="*/ 0 w 1477"/>
                <a:gd name="T9" fmla="*/ 50 h 2065"/>
                <a:gd name="T10" fmla="*/ 47 w 1477"/>
                <a:gd name="T11" fmla="*/ 0 h 2065"/>
                <a:gd name="T12" fmla="*/ 450 w 1477"/>
                <a:gd name="T13" fmla="*/ 0 h 2065"/>
                <a:gd name="T14" fmla="*/ 498 w 1477"/>
                <a:gd name="T15" fmla="*/ 50 h 2065"/>
                <a:gd name="T16" fmla="*/ 498 w 1477"/>
                <a:gd name="T17" fmla="*/ 643 h 2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"/>
                <a:gd name="T28" fmla="*/ 0 h 2065"/>
                <a:gd name="T29" fmla="*/ 1477 w 1477"/>
                <a:gd name="T30" fmla="*/ 2065 h 20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" h="2065">
                  <a:moveTo>
                    <a:pt x="1477" y="1916"/>
                  </a:moveTo>
                  <a:cubicBezTo>
                    <a:pt x="1477" y="1998"/>
                    <a:pt x="1414" y="2065"/>
                    <a:pt x="1336" y="2065"/>
                  </a:cubicBezTo>
                  <a:cubicBezTo>
                    <a:pt x="141" y="2065"/>
                    <a:pt x="141" y="2065"/>
                    <a:pt x="141" y="2065"/>
                  </a:cubicBezTo>
                  <a:cubicBezTo>
                    <a:pt x="63" y="2065"/>
                    <a:pt x="0" y="1998"/>
                    <a:pt x="0" y="191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67"/>
                    <a:pt x="63" y="0"/>
                    <a:pt x="141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414" y="0"/>
                    <a:pt x="1477" y="67"/>
                    <a:pt x="1477" y="149"/>
                  </a:cubicBezTo>
                  <a:lnTo>
                    <a:pt x="1477" y="1916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37" name="Freeform 1283"/>
            <p:cNvSpPr>
              <a:spLocks/>
            </p:cNvSpPr>
            <p:nvPr/>
          </p:nvSpPr>
          <p:spPr bwMode="auto">
            <a:xfrm>
              <a:off x="2407" y="1876"/>
              <a:ext cx="1011" cy="1414"/>
            </a:xfrm>
            <a:custGeom>
              <a:avLst/>
              <a:gdLst>
                <a:gd name="T0" fmla="*/ 489 w 1453"/>
                <a:gd name="T1" fmla="*/ 634 h 2034"/>
                <a:gd name="T2" fmla="*/ 443 w 1453"/>
                <a:gd name="T3" fmla="*/ 683 h 2034"/>
                <a:gd name="T4" fmla="*/ 47 w 1453"/>
                <a:gd name="T5" fmla="*/ 683 h 2034"/>
                <a:gd name="T6" fmla="*/ 0 w 1453"/>
                <a:gd name="T7" fmla="*/ 634 h 2034"/>
                <a:gd name="T8" fmla="*/ 0 w 1453"/>
                <a:gd name="T9" fmla="*/ 49 h 2034"/>
                <a:gd name="T10" fmla="*/ 47 w 1453"/>
                <a:gd name="T11" fmla="*/ 0 h 2034"/>
                <a:gd name="T12" fmla="*/ 443 w 1453"/>
                <a:gd name="T13" fmla="*/ 0 h 2034"/>
                <a:gd name="T14" fmla="*/ 489 w 1453"/>
                <a:gd name="T15" fmla="*/ 49 h 2034"/>
                <a:gd name="T16" fmla="*/ 489 w 1453"/>
                <a:gd name="T17" fmla="*/ 634 h 20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"/>
                <a:gd name="T28" fmla="*/ 0 h 2034"/>
                <a:gd name="T29" fmla="*/ 1453 w 1453"/>
                <a:gd name="T30" fmla="*/ 2034 h 20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" h="2034">
                  <a:moveTo>
                    <a:pt x="1453" y="1887"/>
                  </a:moveTo>
                  <a:cubicBezTo>
                    <a:pt x="1453" y="1968"/>
                    <a:pt x="1391" y="2034"/>
                    <a:pt x="1315" y="2034"/>
                  </a:cubicBezTo>
                  <a:cubicBezTo>
                    <a:pt x="138" y="2034"/>
                    <a:pt x="138" y="2034"/>
                    <a:pt x="138" y="2034"/>
                  </a:cubicBezTo>
                  <a:cubicBezTo>
                    <a:pt x="62" y="2034"/>
                    <a:pt x="0" y="1968"/>
                    <a:pt x="0" y="188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2" y="0"/>
                    <a:pt x="138" y="0"/>
                  </a:cubicBezTo>
                  <a:cubicBezTo>
                    <a:pt x="1315" y="0"/>
                    <a:pt x="1315" y="0"/>
                    <a:pt x="1315" y="0"/>
                  </a:cubicBezTo>
                  <a:cubicBezTo>
                    <a:pt x="1391" y="0"/>
                    <a:pt x="1453" y="66"/>
                    <a:pt x="1453" y="147"/>
                  </a:cubicBezTo>
                  <a:lnTo>
                    <a:pt x="1453" y="1887"/>
                  </a:ln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38" name="Freeform 1284"/>
            <p:cNvSpPr>
              <a:spLocks/>
            </p:cNvSpPr>
            <p:nvPr/>
          </p:nvSpPr>
          <p:spPr bwMode="auto">
            <a:xfrm>
              <a:off x="2436" y="1907"/>
              <a:ext cx="953" cy="1352"/>
            </a:xfrm>
            <a:custGeom>
              <a:avLst/>
              <a:gdLst>
                <a:gd name="T0" fmla="*/ 462 w 1369"/>
                <a:gd name="T1" fmla="*/ 613 h 1946"/>
                <a:gd name="T2" fmla="*/ 424 w 1369"/>
                <a:gd name="T3" fmla="*/ 652 h 1946"/>
                <a:gd name="T4" fmla="*/ 38 w 1369"/>
                <a:gd name="T5" fmla="*/ 652 h 1946"/>
                <a:gd name="T6" fmla="*/ 0 w 1369"/>
                <a:gd name="T7" fmla="*/ 613 h 1946"/>
                <a:gd name="T8" fmla="*/ 0 w 1369"/>
                <a:gd name="T9" fmla="*/ 40 h 1946"/>
                <a:gd name="T10" fmla="*/ 38 w 1369"/>
                <a:gd name="T11" fmla="*/ 0 h 1946"/>
                <a:gd name="T12" fmla="*/ 424 w 1369"/>
                <a:gd name="T13" fmla="*/ 0 h 1946"/>
                <a:gd name="T14" fmla="*/ 462 w 1369"/>
                <a:gd name="T15" fmla="*/ 40 h 1946"/>
                <a:gd name="T16" fmla="*/ 462 w 1369"/>
                <a:gd name="T17" fmla="*/ 613 h 19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9"/>
                <a:gd name="T28" fmla="*/ 0 h 1946"/>
                <a:gd name="T29" fmla="*/ 1369 w 1369"/>
                <a:gd name="T30" fmla="*/ 1946 h 19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9" h="1946">
                  <a:moveTo>
                    <a:pt x="1369" y="1828"/>
                  </a:moveTo>
                  <a:cubicBezTo>
                    <a:pt x="1369" y="1893"/>
                    <a:pt x="1319" y="1946"/>
                    <a:pt x="1257" y="1946"/>
                  </a:cubicBezTo>
                  <a:cubicBezTo>
                    <a:pt x="112" y="1946"/>
                    <a:pt x="112" y="1946"/>
                    <a:pt x="112" y="1946"/>
                  </a:cubicBezTo>
                  <a:cubicBezTo>
                    <a:pt x="50" y="1946"/>
                    <a:pt x="0" y="1893"/>
                    <a:pt x="0" y="182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"/>
                    <a:pt x="50" y="0"/>
                    <a:pt x="112" y="0"/>
                  </a:cubicBezTo>
                  <a:cubicBezTo>
                    <a:pt x="1257" y="0"/>
                    <a:pt x="1257" y="0"/>
                    <a:pt x="1257" y="0"/>
                  </a:cubicBezTo>
                  <a:cubicBezTo>
                    <a:pt x="1319" y="0"/>
                    <a:pt x="1369" y="53"/>
                    <a:pt x="1369" y="119"/>
                  </a:cubicBezTo>
                  <a:lnTo>
                    <a:pt x="1369" y="1828"/>
                  </a:ln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39" name="Line 1285"/>
            <p:cNvSpPr>
              <a:spLocks noChangeShapeType="1"/>
            </p:cNvSpPr>
            <p:nvPr/>
          </p:nvSpPr>
          <p:spPr bwMode="auto">
            <a:xfrm>
              <a:off x="2406" y="1857"/>
              <a:ext cx="55" cy="72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0" name="Line 1286"/>
            <p:cNvSpPr>
              <a:spLocks noChangeShapeType="1"/>
            </p:cNvSpPr>
            <p:nvPr/>
          </p:nvSpPr>
          <p:spPr bwMode="auto">
            <a:xfrm flipH="1">
              <a:off x="2400" y="3234"/>
              <a:ext cx="58" cy="73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1" name="Line 1287"/>
            <p:cNvSpPr>
              <a:spLocks noChangeShapeType="1"/>
            </p:cNvSpPr>
            <p:nvPr/>
          </p:nvSpPr>
          <p:spPr bwMode="auto">
            <a:xfrm>
              <a:off x="3367" y="3234"/>
              <a:ext cx="57" cy="73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2" name="Line 1288"/>
            <p:cNvSpPr>
              <a:spLocks noChangeShapeType="1"/>
            </p:cNvSpPr>
            <p:nvPr/>
          </p:nvSpPr>
          <p:spPr bwMode="auto">
            <a:xfrm flipV="1">
              <a:off x="3363" y="1859"/>
              <a:ext cx="56" cy="70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3" name="Oval 1289"/>
            <p:cNvSpPr>
              <a:spLocks noChangeArrowheads="1"/>
            </p:cNvSpPr>
            <p:nvPr/>
          </p:nvSpPr>
          <p:spPr bwMode="auto">
            <a:xfrm>
              <a:off x="2921" y="195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44" name="Freeform 1290"/>
            <p:cNvSpPr>
              <a:spLocks/>
            </p:cNvSpPr>
            <p:nvPr/>
          </p:nvSpPr>
          <p:spPr bwMode="auto">
            <a:xfrm>
              <a:off x="2936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5" name="Freeform 1291"/>
            <p:cNvSpPr>
              <a:spLocks/>
            </p:cNvSpPr>
            <p:nvPr/>
          </p:nvSpPr>
          <p:spPr bwMode="auto">
            <a:xfrm>
              <a:off x="2945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6" name="Oval 1292"/>
            <p:cNvSpPr>
              <a:spLocks noChangeArrowheads="1"/>
            </p:cNvSpPr>
            <p:nvPr/>
          </p:nvSpPr>
          <p:spPr bwMode="auto">
            <a:xfrm>
              <a:off x="2921" y="195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47" name="Oval 1293"/>
            <p:cNvSpPr>
              <a:spLocks noChangeArrowheads="1"/>
            </p:cNvSpPr>
            <p:nvPr/>
          </p:nvSpPr>
          <p:spPr bwMode="auto">
            <a:xfrm>
              <a:off x="2708" y="195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48" name="Freeform 1294"/>
            <p:cNvSpPr>
              <a:spLocks/>
            </p:cNvSpPr>
            <p:nvPr/>
          </p:nvSpPr>
          <p:spPr bwMode="auto">
            <a:xfrm>
              <a:off x="2724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9" name="Freeform 1295"/>
            <p:cNvSpPr>
              <a:spLocks/>
            </p:cNvSpPr>
            <p:nvPr/>
          </p:nvSpPr>
          <p:spPr bwMode="auto">
            <a:xfrm>
              <a:off x="2733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50" name="Oval 1296"/>
            <p:cNvSpPr>
              <a:spLocks noChangeArrowheads="1"/>
            </p:cNvSpPr>
            <p:nvPr/>
          </p:nvSpPr>
          <p:spPr bwMode="auto">
            <a:xfrm>
              <a:off x="2708" y="195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51" name="Oval 1297"/>
            <p:cNvSpPr>
              <a:spLocks noChangeArrowheads="1"/>
            </p:cNvSpPr>
            <p:nvPr/>
          </p:nvSpPr>
          <p:spPr bwMode="auto">
            <a:xfrm>
              <a:off x="2496" y="195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52" name="Freeform 1298"/>
            <p:cNvSpPr>
              <a:spLocks/>
            </p:cNvSpPr>
            <p:nvPr/>
          </p:nvSpPr>
          <p:spPr bwMode="auto">
            <a:xfrm>
              <a:off x="2511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53" name="Freeform 1299"/>
            <p:cNvSpPr>
              <a:spLocks/>
            </p:cNvSpPr>
            <p:nvPr/>
          </p:nvSpPr>
          <p:spPr bwMode="auto">
            <a:xfrm>
              <a:off x="2520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54" name="Oval 1300"/>
            <p:cNvSpPr>
              <a:spLocks noChangeArrowheads="1"/>
            </p:cNvSpPr>
            <p:nvPr/>
          </p:nvSpPr>
          <p:spPr bwMode="auto">
            <a:xfrm>
              <a:off x="2496" y="195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55" name="Oval 1301"/>
            <p:cNvSpPr>
              <a:spLocks noChangeArrowheads="1"/>
            </p:cNvSpPr>
            <p:nvPr/>
          </p:nvSpPr>
          <p:spPr bwMode="auto">
            <a:xfrm>
              <a:off x="2921" y="2171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56" name="Freeform 1302"/>
            <p:cNvSpPr>
              <a:spLocks/>
            </p:cNvSpPr>
            <p:nvPr/>
          </p:nvSpPr>
          <p:spPr bwMode="auto">
            <a:xfrm>
              <a:off x="2936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57" name="Freeform 1303"/>
            <p:cNvSpPr>
              <a:spLocks/>
            </p:cNvSpPr>
            <p:nvPr/>
          </p:nvSpPr>
          <p:spPr bwMode="auto">
            <a:xfrm>
              <a:off x="2945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58" name="Oval 1304"/>
            <p:cNvSpPr>
              <a:spLocks noChangeArrowheads="1"/>
            </p:cNvSpPr>
            <p:nvPr/>
          </p:nvSpPr>
          <p:spPr bwMode="auto">
            <a:xfrm>
              <a:off x="2921" y="2171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59" name="Oval 1305"/>
            <p:cNvSpPr>
              <a:spLocks noChangeArrowheads="1"/>
            </p:cNvSpPr>
            <p:nvPr/>
          </p:nvSpPr>
          <p:spPr bwMode="auto">
            <a:xfrm>
              <a:off x="2708" y="2171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60" name="Freeform 1306"/>
            <p:cNvSpPr>
              <a:spLocks/>
            </p:cNvSpPr>
            <p:nvPr/>
          </p:nvSpPr>
          <p:spPr bwMode="auto">
            <a:xfrm>
              <a:off x="2724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61" name="Freeform 1307"/>
            <p:cNvSpPr>
              <a:spLocks/>
            </p:cNvSpPr>
            <p:nvPr/>
          </p:nvSpPr>
          <p:spPr bwMode="auto">
            <a:xfrm>
              <a:off x="2733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62" name="Oval 1308"/>
            <p:cNvSpPr>
              <a:spLocks noChangeArrowheads="1"/>
            </p:cNvSpPr>
            <p:nvPr/>
          </p:nvSpPr>
          <p:spPr bwMode="auto">
            <a:xfrm>
              <a:off x="2708" y="2171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63" name="Oval 1309"/>
            <p:cNvSpPr>
              <a:spLocks noChangeArrowheads="1"/>
            </p:cNvSpPr>
            <p:nvPr/>
          </p:nvSpPr>
          <p:spPr bwMode="auto">
            <a:xfrm>
              <a:off x="2496" y="2171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64" name="Freeform 1310"/>
            <p:cNvSpPr>
              <a:spLocks/>
            </p:cNvSpPr>
            <p:nvPr/>
          </p:nvSpPr>
          <p:spPr bwMode="auto">
            <a:xfrm>
              <a:off x="2511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65" name="Freeform 1311"/>
            <p:cNvSpPr>
              <a:spLocks/>
            </p:cNvSpPr>
            <p:nvPr/>
          </p:nvSpPr>
          <p:spPr bwMode="auto">
            <a:xfrm>
              <a:off x="2520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66" name="Oval 1312"/>
            <p:cNvSpPr>
              <a:spLocks noChangeArrowheads="1"/>
            </p:cNvSpPr>
            <p:nvPr/>
          </p:nvSpPr>
          <p:spPr bwMode="auto">
            <a:xfrm>
              <a:off x="2496" y="2171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67" name="Oval 1313"/>
            <p:cNvSpPr>
              <a:spLocks noChangeArrowheads="1"/>
            </p:cNvSpPr>
            <p:nvPr/>
          </p:nvSpPr>
          <p:spPr bwMode="auto">
            <a:xfrm>
              <a:off x="2921" y="2388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68" name="Freeform 1314"/>
            <p:cNvSpPr>
              <a:spLocks/>
            </p:cNvSpPr>
            <p:nvPr/>
          </p:nvSpPr>
          <p:spPr bwMode="auto">
            <a:xfrm>
              <a:off x="2936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69" name="Freeform 1315"/>
            <p:cNvSpPr>
              <a:spLocks/>
            </p:cNvSpPr>
            <p:nvPr/>
          </p:nvSpPr>
          <p:spPr bwMode="auto">
            <a:xfrm>
              <a:off x="2945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70" name="Oval 1316"/>
            <p:cNvSpPr>
              <a:spLocks noChangeArrowheads="1"/>
            </p:cNvSpPr>
            <p:nvPr/>
          </p:nvSpPr>
          <p:spPr bwMode="auto">
            <a:xfrm>
              <a:off x="2921" y="2388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71" name="Oval 1317"/>
            <p:cNvSpPr>
              <a:spLocks noChangeArrowheads="1"/>
            </p:cNvSpPr>
            <p:nvPr/>
          </p:nvSpPr>
          <p:spPr bwMode="auto">
            <a:xfrm>
              <a:off x="2708" y="2388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72" name="Freeform 1318"/>
            <p:cNvSpPr>
              <a:spLocks/>
            </p:cNvSpPr>
            <p:nvPr/>
          </p:nvSpPr>
          <p:spPr bwMode="auto">
            <a:xfrm>
              <a:off x="2724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73" name="Freeform 1319"/>
            <p:cNvSpPr>
              <a:spLocks/>
            </p:cNvSpPr>
            <p:nvPr/>
          </p:nvSpPr>
          <p:spPr bwMode="auto">
            <a:xfrm>
              <a:off x="2733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74" name="Oval 1320"/>
            <p:cNvSpPr>
              <a:spLocks noChangeArrowheads="1"/>
            </p:cNvSpPr>
            <p:nvPr/>
          </p:nvSpPr>
          <p:spPr bwMode="auto">
            <a:xfrm>
              <a:off x="2708" y="2388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75" name="Oval 1321"/>
            <p:cNvSpPr>
              <a:spLocks noChangeArrowheads="1"/>
            </p:cNvSpPr>
            <p:nvPr/>
          </p:nvSpPr>
          <p:spPr bwMode="auto">
            <a:xfrm>
              <a:off x="2496" y="2388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76" name="Freeform 1322"/>
            <p:cNvSpPr>
              <a:spLocks/>
            </p:cNvSpPr>
            <p:nvPr/>
          </p:nvSpPr>
          <p:spPr bwMode="auto">
            <a:xfrm>
              <a:off x="2511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77" name="Freeform 1323"/>
            <p:cNvSpPr>
              <a:spLocks/>
            </p:cNvSpPr>
            <p:nvPr/>
          </p:nvSpPr>
          <p:spPr bwMode="auto">
            <a:xfrm>
              <a:off x="2520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78" name="Oval 1324"/>
            <p:cNvSpPr>
              <a:spLocks noChangeArrowheads="1"/>
            </p:cNvSpPr>
            <p:nvPr/>
          </p:nvSpPr>
          <p:spPr bwMode="auto">
            <a:xfrm>
              <a:off x="2496" y="2388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79" name="Oval 1325"/>
            <p:cNvSpPr>
              <a:spLocks noChangeArrowheads="1"/>
            </p:cNvSpPr>
            <p:nvPr/>
          </p:nvSpPr>
          <p:spPr bwMode="auto">
            <a:xfrm>
              <a:off x="2921" y="2605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80" name="Freeform 1326"/>
            <p:cNvSpPr>
              <a:spLocks/>
            </p:cNvSpPr>
            <p:nvPr/>
          </p:nvSpPr>
          <p:spPr bwMode="auto">
            <a:xfrm>
              <a:off x="2936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81" name="Freeform 1327"/>
            <p:cNvSpPr>
              <a:spLocks/>
            </p:cNvSpPr>
            <p:nvPr/>
          </p:nvSpPr>
          <p:spPr bwMode="auto">
            <a:xfrm>
              <a:off x="2945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82" name="Oval 1328"/>
            <p:cNvSpPr>
              <a:spLocks noChangeArrowheads="1"/>
            </p:cNvSpPr>
            <p:nvPr/>
          </p:nvSpPr>
          <p:spPr bwMode="auto">
            <a:xfrm>
              <a:off x="2921" y="2605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83" name="Oval 1329"/>
            <p:cNvSpPr>
              <a:spLocks noChangeArrowheads="1"/>
            </p:cNvSpPr>
            <p:nvPr/>
          </p:nvSpPr>
          <p:spPr bwMode="auto">
            <a:xfrm>
              <a:off x="2708" y="2605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84" name="Freeform 1330"/>
            <p:cNvSpPr>
              <a:spLocks/>
            </p:cNvSpPr>
            <p:nvPr/>
          </p:nvSpPr>
          <p:spPr bwMode="auto">
            <a:xfrm>
              <a:off x="2724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85" name="Freeform 1331"/>
            <p:cNvSpPr>
              <a:spLocks/>
            </p:cNvSpPr>
            <p:nvPr/>
          </p:nvSpPr>
          <p:spPr bwMode="auto">
            <a:xfrm>
              <a:off x="2733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86" name="Oval 1332"/>
            <p:cNvSpPr>
              <a:spLocks noChangeArrowheads="1"/>
            </p:cNvSpPr>
            <p:nvPr/>
          </p:nvSpPr>
          <p:spPr bwMode="auto">
            <a:xfrm>
              <a:off x="2708" y="2605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87" name="Oval 1333"/>
            <p:cNvSpPr>
              <a:spLocks noChangeArrowheads="1"/>
            </p:cNvSpPr>
            <p:nvPr/>
          </p:nvSpPr>
          <p:spPr bwMode="auto">
            <a:xfrm>
              <a:off x="2496" y="2605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88" name="Freeform 1334"/>
            <p:cNvSpPr>
              <a:spLocks/>
            </p:cNvSpPr>
            <p:nvPr/>
          </p:nvSpPr>
          <p:spPr bwMode="auto">
            <a:xfrm>
              <a:off x="2511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89" name="Freeform 1335"/>
            <p:cNvSpPr>
              <a:spLocks/>
            </p:cNvSpPr>
            <p:nvPr/>
          </p:nvSpPr>
          <p:spPr bwMode="auto">
            <a:xfrm>
              <a:off x="2520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90" name="Oval 1336"/>
            <p:cNvSpPr>
              <a:spLocks noChangeArrowheads="1"/>
            </p:cNvSpPr>
            <p:nvPr/>
          </p:nvSpPr>
          <p:spPr bwMode="auto">
            <a:xfrm>
              <a:off x="2496" y="2605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91" name="Oval 1337"/>
            <p:cNvSpPr>
              <a:spLocks noChangeArrowheads="1"/>
            </p:cNvSpPr>
            <p:nvPr/>
          </p:nvSpPr>
          <p:spPr bwMode="auto">
            <a:xfrm>
              <a:off x="2921" y="2820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92" name="Freeform 1338"/>
            <p:cNvSpPr>
              <a:spLocks/>
            </p:cNvSpPr>
            <p:nvPr/>
          </p:nvSpPr>
          <p:spPr bwMode="auto">
            <a:xfrm>
              <a:off x="2936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93" name="Freeform 1339"/>
            <p:cNvSpPr>
              <a:spLocks/>
            </p:cNvSpPr>
            <p:nvPr/>
          </p:nvSpPr>
          <p:spPr bwMode="auto">
            <a:xfrm>
              <a:off x="2945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94" name="Oval 1340"/>
            <p:cNvSpPr>
              <a:spLocks noChangeArrowheads="1"/>
            </p:cNvSpPr>
            <p:nvPr/>
          </p:nvSpPr>
          <p:spPr bwMode="auto">
            <a:xfrm>
              <a:off x="2921" y="2820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95" name="Oval 1341"/>
            <p:cNvSpPr>
              <a:spLocks noChangeArrowheads="1"/>
            </p:cNvSpPr>
            <p:nvPr/>
          </p:nvSpPr>
          <p:spPr bwMode="auto">
            <a:xfrm>
              <a:off x="2708" y="2820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96" name="Freeform 1342"/>
            <p:cNvSpPr>
              <a:spLocks/>
            </p:cNvSpPr>
            <p:nvPr/>
          </p:nvSpPr>
          <p:spPr bwMode="auto">
            <a:xfrm>
              <a:off x="2724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97" name="Freeform 1343"/>
            <p:cNvSpPr>
              <a:spLocks/>
            </p:cNvSpPr>
            <p:nvPr/>
          </p:nvSpPr>
          <p:spPr bwMode="auto">
            <a:xfrm>
              <a:off x="2733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98" name="Oval 1344"/>
            <p:cNvSpPr>
              <a:spLocks noChangeArrowheads="1"/>
            </p:cNvSpPr>
            <p:nvPr/>
          </p:nvSpPr>
          <p:spPr bwMode="auto">
            <a:xfrm>
              <a:off x="2708" y="2820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099" name="Oval 1345"/>
            <p:cNvSpPr>
              <a:spLocks noChangeArrowheads="1"/>
            </p:cNvSpPr>
            <p:nvPr/>
          </p:nvSpPr>
          <p:spPr bwMode="auto">
            <a:xfrm>
              <a:off x="2496" y="2820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00" name="Freeform 1346"/>
            <p:cNvSpPr>
              <a:spLocks/>
            </p:cNvSpPr>
            <p:nvPr/>
          </p:nvSpPr>
          <p:spPr bwMode="auto">
            <a:xfrm>
              <a:off x="2511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01" name="Freeform 1347"/>
            <p:cNvSpPr>
              <a:spLocks/>
            </p:cNvSpPr>
            <p:nvPr/>
          </p:nvSpPr>
          <p:spPr bwMode="auto">
            <a:xfrm>
              <a:off x="2520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02" name="Oval 1348"/>
            <p:cNvSpPr>
              <a:spLocks noChangeArrowheads="1"/>
            </p:cNvSpPr>
            <p:nvPr/>
          </p:nvSpPr>
          <p:spPr bwMode="auto">
            <a:xfrm>
              <a:off x="2496" y="2820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03" name="Oval 1349"/>
            <p:cNvSpPr>
              <a:spLocks noChangeArrowheads="1"/>
            </p:cNvSpPr>
            <p:nvPr/>
          </p:nvSpPr>
          <p:spPr bwMode="auto">
            <a:xfrm>
              <a:off x="2921" y="303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04" name="Freeform 1350"/>
            <p:cNvSpPr>
              <a:spLocks/>
            </p:cNvSpPr>
            <p:nvPr/>
          </p:nvSpPr>
          <p:spPr bwMode="auto">
            <a:xfrm>
              <a:off x="2936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05" name="Freeform 1351"/>
            <p:cNvSpPr>
              <a:spLocks/>
            </p:cNvSpPr>
            <p:nvPr/>
          </p:nvSpPr>
          <p:spPr bwMode="auto">
            <a:xfrm>
              <a:off x="2945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06" name="Oval 1352"/>
            <p:cNvSpPr>
              <a:spLocks noChangeArrowheads="1"/>
            </p:cNvSpPr>
            <p:nvPr/>
          </p:nvSpPr>
          <p:spPr bwMode="auto">
            <a:xfrm>
              <a:off x="2921" y="303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07" name="Oval 1353"/>
            <p:cNvSpPr>
              <a:spLocks noChangeArrowheads="1"/>
            </p:cNvSpPr>
            <p:nvPr/>
          </p:nvSpPr>
          <p:spPr bwMode="auto">
            <a:xfrm>
              <a:off x="3134" y="195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08" name="Freeform 1354"/>
            <p:cNvSpPr>
              <a:spLocks/>
            </p:cNvSpPr>
            <p:nvPr/>
          </p:nvSpPr>
          <p:spPr bwMode="auto">
            <a:xfrm>
              <a:off x="3150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09" name="Freeform 1355"/>
            <p:cNvSpPr>
              <a:spLocks/>
            </p:cNvSpPr>
            <p:nvPr/>
          </p:nvSpPr>
          <p:spPr bwMode="auto">
            <a:xfrm>
              <a:off x="3159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10" name="Oval 1356"/>
            <p:cNvSpPr>
              <a:spLocks noChangeArrowheads="1"/>
            </p:cNvSpPr>
            <p:nvPr/>
          </p:nvSpPr>
          <p:spPr bwMode="auto">
            <a:xfrm>
              <a:off x="3134" y="195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11" name="Oval 1357"/>
            <p:cNvSpPr>
              <a:spLocks noChangeArrowheads="1"/>
            </p:cNvSpPr>
            <p:nvPr/>
          </p:nvSpPr>
          <p:spPr bwMode="auto">
            <a:xfrm>
              <a:off x="3134" y="2171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12" name="Freeform 1358"/>
            <p:cNvSpPr>
              <a:spLocks/>
            </p:cNvSpPr>
            <p:nvPr/>
          </p:nvSpPr>
          <p:spPr bwMode="auto">
            <a:xfrm>
              <a:off x="3150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13" name="Freeform 1359"/>
            <p:cNvSpPr>
              <a:spLocks/>
            </p:cNvSpPr>
            <p:nvPr/>
          </p:nvSpPr>
          <p:spPr bwMode="auto">
            <a:xfrm>
              <a:off x="3159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14" name="Oval 1360"/>
            <p:cNvSpPr>
              <a:spLocks noChangeArrowheads="1"/>
            </p:cNvSpPr>
            <p:nvPr/>
          </p:nvSpPr>
          <p:spPr bwMode="auto">
            <a:xfrm>
              <a:off x="3134" y="2171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15" name="Oval 1361"/>
            <p:cNvSpPr>
              <a:spLocks noChangeArrowheads="1"/>
            </p:cNvSpPr>
            <p:nvPr/>
          </p:nvSpPr>
          <p:spPr bwMode="auto">
            <a:xfrm>
              <a:off x="3134" y="2388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16" name="Freeform 1362"/>
            <p:cNvSpPr>
              <a:spLocks/>
            </p:cNvSpPr>
            <p:nvPr/>
          </p:nvSpPr>
          <p:spPr bwMode="auto">
            <a:xfrm>
              <a:off x="3150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17" name="Freeform 1363"/>
            <p:cNvSpPr>
              <a:spLocks/>
            </p:cNvSpPr>
            <p:nvPr/>
          </p:nvSpPr>
          <p:spPr bwMode="auto">
            <a:xfrm>
              <a:off x="3159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18" name="Oval 1364"/>
            <p:cNvSpPr>
              <a:spLocks noChangeArrowheads="1"/>
            </p:cNvSpPr>
            <p:nvPr/>
          </p:nvSpPr>
          <p:spPr bwMode="auto">
            <a:xfrm>
              <a:off x="3134" y="2388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19" name="Oval 1365"/>
            <p:cNvSpPr>
              <a:spLocks noChangeArrowheads="1"/>
            </p:cNvSpPr>
            <p:nvPr/>
          </p:nvSpPr>
          <p:spPr bwMode="auto">
            <a:xfrm>
              <a:off x="3134" y="2605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20" name="Freeform 1366"/>
            <p:cNvSpPr>
              <a:spLocks/>
            </p:cNvSpPr>
            <p:nvPr/>
          </p:nvSpPr>
          <p:spPr bwMode="auto">
            <a:xfrm>
              <a:off x="3150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21" name="Freeform 1367"/>
            <p:cNvSpPr>
              <a:spLocks/>
            </p:cNvSpPr>
            <p:nvPr/>
          </p:nvSpPr>
          <p:spPr bwMode="auto">
            <a:xfrm>
              <a:off x="3159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22" name="Oval 1368"/>
            <p:cNvSpPr>
              <a:spLocks noChangeArrowheads="1"/>
            </p:cNvSpPr>
            <p:nvPr/>
          </p:nvSpPr>
          <p:spPr bwMode="auto">
            <a:xfrm>
              <a:off x="3134" y="2605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23" name="Oval 1369"/>
            <p:cNvSpPr>
              <a:spLocks noChangeArrowheads="1"/>
            </p:cNvSpPr>
            <p:nvPr/>
          </p:nvSpPr>
          <p:spPr bwMode="auto">
            <a:xfrm>
              <a:off x="3134" y="2820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24" name="Freeform 1370"/>
            <p:cNvSpPr>
              <a:spLocks/>
            </p:cNvSpPr>
            <p:nvPr/>
          </p:nvSpPr>
          <p:spPr bwMode="auto">
            <a:xfrm>
              <a:off x="3150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25" name="Freeform 1371"/>
            <p:cNvSpPr>
              <a:spLocks/>
            </p:cNvSpPr>
            <p:nvPr/>
          </p:nvSpPr>
          <p:spPr bwMode="auto">
            <a:xfrm>
              <a:off x="3159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26" name="Oval 1372"/>
            <p:cNvSpPr>
              <a:spLocks noChangeArrowheads="1"/>
            </p:cNvSpPr>
            <p:nvPr/>
          </p:nvSpPr>
          <p:spPr bwMode="auto">
            <a:xfrm>
              <a:off x="3134" y="2820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27" name="Oval 1373"/>
            <p:cNvSpPr>
              <a:spLocks noChangeArrowheads="1"/>
            </p:cNvSpPr>
            <p:nvPr/>
          </p:nvSpPr>
          <p:spPr bwMode="auto">
            <a:xfrm>
              <a:off x="3134" y="303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28" name="Freeform 1374"/>
            <p:cNvSpPr>
              <a:spLocks/>
            </p:cNvSpPr>
            <p:nvPr/>
          </p:nvSpPr>
          <p:spPr bwMode="auto">
            <a:xfrm>
              <a:off x="3150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29" name="Freeform 1375"/>
            <p:cNvSpPr>
              <a:spLocks/>
            </p:cNvSpPr>
            <p:nvPr/>
          </p:nvSpPr>
          <p:spPr bwMode="auto">
            <a:xfrm>
              <a:off x="3159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30" name="Oval 1376"/>
            <p:cNvSpPr>
              <a:spLocks noChangeArrowheads="1"/>
            </p:cNvSpPr>
            <p:nvPr/>
          </p:nvSpPr>
          <p:spPr bwMode="auto">
            <a:xfrm>
              <a:off x="3134" y="303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31" name="Oval 1377"/>
            <p:cNvSpPr>
              <a:spLocks noChangeArrowheads="1"/>
            </p:cNvSpPr>
            <p:nvPr/>
          </p:nvSpPr>
          <p:spPr bwMode="auto">
            <a:xfrm>
              <a:off x="2708" y="303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32" name="Freeform 1378"/>
            <p:cNvSpPr>
              <a:spLocks/>
            </p:cNvSpPr>
            <p:nvPr/>
          </p:nvSpPr>
          <p:spPr bwMode="auto">
            <a:xfrm>
              <a:off x="2724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33" name="Freeform 1379"/>
            <p:cNvSpPr>
              <a:spLocks/>
            </p:cNvSpPr>
            <p:nvPr/>
          </p:nvSpPr>
          <p:spPr bwMode="auto">
            <a:xfrm>
              <a:off x="2733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34" name="Oval 1380"/>
            <p:cNvSpPr>
              <a:spLocks noChangeArrowheads="1"/>
            </p:cNvSpPr>
            <p:nvPr/>
          </p:nvSpPr>
          <p:spPr bwMode="auto">
            <a:xfrm>
              <a:off x="2708" y="303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35" name="Oval 1381"/>
            <p:cNvSpPr>
              <a:spLocks noChangeArrowheads="1"/>
            </p:cNvSpPr>
            <p:nvPr/>
          </p:nvSpPr>
          <p:spPr bwMode="auto">
            <a:xfrm>
              <a:off x="2496" y="303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36" name="Freeform 1382"/>
            <p:cNvSpPr>
              <a:spLocks/>
            </p:cNvSpPr>
            <p:nvPr/>
          </p:nvSpPr>
          <p:spPr bwMode="auto">
            <a:xfrm>
              <a:off x="2511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37" name="Freeform 1383"/>
            <p:cNvSpPr>
              <a:spLocks/>
            </p:cNvSpPr>
            <p:nvPr/>
          </p:nvSpPr>
          <p:spPr bwMode="auto">
            <a:xfrm>
              <a:off x="2520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38" name="Oval 1384"/>
            <p:cNvSpPr>
              <a:spLocks noChangeArrowheads="1"/>
            </p:cNvSpPr>
            <p:nvPr/>
          </p:nvSpPr>
          <p:spPr bwMode="auto">
            <a:xfrm>
              <a:off x="2496" y="303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41139" name="Freeform 1385"/>
            <p:cNvSpPr>
              <a:spLocks/>
            </p:cNvSpPr>
            <p:nvPr/>
          </p:nvSpPr>
          <p:spPr bwMode="auto">
            <a:xfrm>
              <a:off x="2453" y="1927"/>
              <a:ext cx="108" cy="409"/>
            </a:xfrm>
            <a:custGeom>
              <a:avLst/>
              <a:gdLst>
                <a:gd name="T0" fmla="*/ 52 w 155"/>
                <a:gd name="T1" fmla="*/ 0 h 588"/>
                <a:gd name="T2" fmla="*/ 30 w 155"/>
                <a:gd name="T3" fmla="*/ 0 h 588"/>
                <a:gd name="T4" fmla="*/ 0 w 155"/>
                <a:gd name="T5" fmla="*/ 35 h 588"/>
                <a:gd name="T6" fmla="*/ 0 w 155"/>
                <a:gd name="T7" fmla="*/ 198 h 588"/>
                <a:gd name="T8" fmla="*/ 11 w 155"/>
                <a:gd name="T9" fmla="*/ 35 h 588"/>
                <a:gd name="T10" fmla="*/ 30 w 155"/>
                <a:gd name="T11" fmla="*/ 9 h 588"/>
                <a:gd name="T12" fmla="*/ 52 w 155"/>
                <a:gd name="T13" fmla="*/ 0 h 5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588"/>
                <a:gd name="T23" fmla="*/ 155 w 155"/>
                <a:gd name="T24" fmla="*/ 588 h 5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588">
                  <a:moveTo>
                    <a:pt x="155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0" y="25"/>
                    <a:pt x="0" y="105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62" y="40"/>
                    <a:pt x="88" y="28"/>
                  </a:cubicBezTo>
                  <a:cubicBezTo>
                    <a:pt x="114" y="16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40" name="Freeform 1386"/>
            <p:cNvSpPr>
              <a:spLocks/>
            </p:cNvSpPr>
            <p:nvPr/>
          </p:nvSpPr>
          <p:spPr bwMode="auto">
            <a:xfrm>
              <a:off x="3224" y="2933"/>
              <a:ext cx="155" cy="312"/>
            </a:xfrm>
            <a:custGeom>
              <a:avLst/>
              <a:gdLst>
                <a:gd name="T0" fmla="*/ 0 w 224"/>
                <a:gd name="T1" fmla="*/ 151 h 449"/>
                <a:gd name="T2" fmla="*/ 44 w 224"/>
                <a:gd name="T3" fmla="*/ 151 h 449"/>
                <a:gd name="T4" fmla="*/ 73 w 224"/>
                <a:gd name="T5" fmla="*/ 116 h 449"/>
                <a:gd name="T6" fmla="*/ 73 w 224"/>
                <a:gd name="T7" fmla="*/ 0 h 449"/>
                <a:gd name="T8" fmla="*/ 66 w 224"/>
                <a:gd name="T9" fmla="*/ 114 h 449"/>
                <a:gd name="T10" fmla="*/ 42 w 224"/>
                <a:gd name="T11" fmla="*/ 140 h 449"/>
                <a:gd name="T12" fmla="*/ 0 w 224"/>
                <a:gd name="T13" fmla="*/ 151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449"/>
                <a:gd name="T23" fmla="*/ 224 w 224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449">
                  <a:moveTo>
                    <a:pt x="0" y="449"/>
                  </a:moveTo>
                  <a:cubicBezTo>
                    <a:pt x="131" y="449"/>
                    <a:pt x="131" y="449"/>
                    <a:pt x="131" y="449"/>
                  </a:cubicBezTo>
                  <a:cubicBezTo>
                    <a:pt x="131" y="449"/>
                    <a:pt x="214" y="438"/>
                    <a:pt x="219" y="347"/>
                  </a:cubicBezTo>
                  <a:cubicBezTo>
                    <a:pt x="224" y="256"/>
                    <a:pt x="219" y="0"/>
                    <a:pt x="219" y="0"/>
                  </a:cubicBezTo>
                  <a:cubicBezTo>
                    <a:pt x="199" y="339"/>
                    <a:pt x="199" y="339"/>
                    <a:pt x="199" y="339"/>
                  </a:cubicBezTo>
                  <a:cubicBezTo>
                    <a:pt x="199" y="339"/>
                    <a:pt x="180" y="412"/>
                    <a:pt x="126" y="417"/>
                  </a:cubicBezTo>
                  <a:cubicBezTo>
                    <a:pt x="72" y="423"/>
                    <a:pt x="0" y="449"/>
                    <a:pt x="0" y="4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41" name="Freeform 1387"/>
            <p:cNvSpPr>
              <a:spLocks/>
            </p:cNvSpPr>
            <p:nvPr/>
          </p:nvSpPr>
          <p:spPr bwMode="auto">
            <a:xfrm>
              <a:off x="2483" y="3283"/>
              <a:ext cx="932" cy="44"/>
            </a:xfrm>
            <a:custGeom>
              <a:avLst/>
              <a:gdLst>
                <a:gd name="T0" fmla="*/ 442 w 1339"/>
                <a:gd name="T1" fmla="*/ 0 h 63"/>
                <a:gd name="T2" fmla="*/ 452 w 1339"/>
                <a:gd name="T3" fmla="*/ 10 h 63"/>
                <a:gd name="T4" fmla="*/ 420 w 1339"/>
                <a:gd name="T5" fmla="*/ 22 h 63"/>
                <a:gd name="T6" fmla="*/ 0 w 1339"/>
                <a:gd name="T7" fmla="*/ 22 h 63"/>
                <a:gd name="T8" fmla="*/ 420 w 1339"/>
                <a:gd name="T9" fmla="*/ 13 h 63"/>
                <a:gd name="T10" fmla="*/ 442 w 1339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9"/>
                <a:gd name="T19" fmla="*/ 0 h 63"/>
                <a:gd name="T20" fmla="*/ 1339 w 1339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9" h="63">
                  <a:moveTo>
                    <a:pt x="1310" y="0"/>
                  </a:moveTo>
                  <a:cubicBezTo>
                    <a:pt x="1339" y="32"/>
                    <a:pt x="1339" y="32"/>
                    <a:pt x="1339" y="32"/>
                  </a:cubicBezTo>
                  <a:cubicBezTo>
                    <a:pt x="1339" y="32"/>
                    <a:pt x="1295" y="63"/>
                    <a:pt x="1245" y="63"/>
                  </a:cubicBezTo>
                  <a:cubicBezTo>
                    <a:pt x="1195" y="63"/>
                    <a:pt x="0" y="63"/>
                    <a:pt x="0" y="63"/>
                  </a:cubicBezTo>
                  <a:cubicBezTo>
                    <a:pt x="1245" y="38"/>
                    <a:pt x="1245" y="38"/>
                    <a:pt x="1245" y="38"/>
                  </a:cubicBezTo>
                  <a:cubicBezTo>
                    <a:pt x="1245" y="38"/>
                    <a:pt x="1300" y="30"/>
                    <a:pt x="1310" y="0"/>
                  </a:cubicBez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42" name="Freeform 1388"/>
            <p:cNvSpPr>
              <a:spLocks/>
            </p:cNvSpPr>
            <p:nvPr/>
          </p:nvSpPr>
          <p:spPr bwMode="auto">
            <a:xfrm>
              <a:off x="3405" y="1870"/>
              <a:ext cx="40" cy="997"/>
            </a:xfrm>
            <a:custGeom>
              <a:avLst/>
              <a:gdLst>
                <a:gd name="T0" fmla="*/ 0 w 58"/>
                <a:gd name="T1" fmla="*/ 10 h 1435"/>
                <a:gd name="T2" fmla="*/ 8 w 58"/>
                <a:gd name="T3" fmla="*/ 0 h 1435"/>
                <a:gd name="T4" fmla="*/ 19 w 58"/>
                <a:gd name="T5" fmla="*/ 31 h 1435"/>
                <a:gd name="T6" fmla="*/ 19 w 58"/>
                <a:gd name="T7" fmla="*/ 481 h 1435"/>
                <a:gd name="T8" fmla="*/ 12 w 58"/>
                <a:gd name="T9" fmla="*/ 31 h 1435"/>
                <a:gd name="T10" fmla="*/ 0 w 58"/>
                <a:gd name="T11" fmla="*/ 10 h 1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1435"/>
                <a:gd name="T20" fmla="*/ 58 w 58"/>
                <a:gd name="T21" fmla="*/ 1435 h 1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1435">
                  <a:moveTo>
                    <a:pt x="0" y="32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58" y="28"/>
                    <a:pt x="58" y="94"/>
                  </a:cubicBezTo>
                  <a:cubicBezTo>
                    <a:pt x="58" y="161"/>
                    <a:pt x="58" y="1435"/>
                    <a:pt x="58" y="1435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47"/>
                    <a:pt x="0" y="32"/>
                  </a:cubicBez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43" name="Freeform 1389"/>
            <p:cNvSpPr>
              <a:spLocks/>
            </p:cNvSpPr>
            <p:nvPr/>
          </p:nvSpPr>
          <p:spPr bwMode="auto">
            <a:xfrm>
              <a:off x="2422" y="1844"/>
              <a:ext cx="861" cy="36"/>
            </a:xfrm>
            <a:custGeom>
              <a:avLst/>
              <a:gdLst>
                <a:gd name="T0" fmla="*/ 0 w 1237"/>
                <a:gd name="T1" fmla="*/ 9 h 51"/>
                <a:gd name="T2" fmla="*/ 6 w 1237"/>
                <a:gd name="T3" fmla="*/ 18 h 51"/>
                <a:gd name="T4" fmla="*/ 34 w 1237"/>
                <a:gd name="T5" fmla="*/ 6 h 51"/>
                <a:gd name="T6" fmla="*/ 417 w 1237"/>
                <a:gd name="T7" fmla="*/ 6 h 51"/>
                <a:gd name="T8" fmla="*/ 29 w 1237"/>
                <a:gd name="T9" fmla="*/ 0 h 51"/>
                <a:gd name="T10" fmla="*/ 0 w 1237"/>
                <a:gd name="T11" fmla="*/ 9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7"/>
                <a:gd name="T19" fmla="*/ 0 h 51"/>
                <a:gd name="T20" fmla="*/ 1237 w 123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7" h="51">
                  <a:moveTo>
                    <a:pt x="0" y="25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45" y="17"/>
                    <a:pt x="102" y="17"/>
                  </a:cubicBezTo>
                  <a:cubicBezTo>
                    <a:pt x="158" y="17"/>
                    <a:pt x="1237" y="17"/>
                    <a:pt x="1237" y="17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13" y="8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44" name="Freeform 1390"/>
            <p:cNvSpPr>
              <a:spLocks/>
            </p:cNvSpPr>
            <p:nvPr/>
          </p:nvSpPr>
          <p:spPr bwMode="auto">
            <a:xfrm>
              <a:off x="2370" y="1970"/>
              <a:ext cx="20" cy="1208"/>
            </a:xfrm>
            <a:custGeom>
              <a:avLst/>
              <a:gdLst>
                <a:gd name="T0" fmla="*/ 10 w 29"/>
                <a:gd name="T1" fmla="*/ 0 h 1738"/>
                <a:gd name="T2" fmla="*/ 10 w 29"/>
                <a:gd name="T3" fmla="*/ 584 h 1738"/>
                <a:gd name="T4" fmla="*/ 10 w 29"/>
                <a:gd name="T5" fmla="*/ 0 h 1738"/>
                <a:gd name="T6" fmla="*/ 0 60000 65536"/>
                <a:gd name="T7" fmla="*/ 0 60000 65536"/>
                <a:gd name="T8" fmla="*/ 0 60000 65536"/>
                <a:gd name="T9" fmla="*/ 0 w 29"/>
                <a:gd name="T10" fmla="*/ 0 h 1738"/>
                <a:gd name="T11" fmla="*/ 29 w 29"/>
                <a:gd name="T12" fmla="*/ 1738 h 1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738">
                  <a:moveTo>
                    <a:pt x="29" y="0"/>
                  </a:moveTo>
                  <a:cubicBezTo>
                    <a:pt x="29" y="1738"/>
                    <a:pt x="29" y="1738"/>
                    <a:pt x="29" y="1738"/>
                  </a:cubicBezTo>
                  <a:cubicBezTo>
                    <a:pt x="29" y="1738"/>
                    <a:pt x="0" y="69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45" name="Freeform 1391"/>
            <p:cNvSpPr>
              <a:spLocks/>
            </p:cNvSpPr>
            <p:nvPr/>
          </p:nvSpPr>
          <p:spPr bwMode="auto">
            <a:xfrm>
              <a:off x="3397" y="1988"/>
              <a:ext cx="21" cy="1135"/>
            </a:xfrm>
            <a:custGeom>
              <a:avLst/>
              <a:gdLst>
                <a:gd name="T0" fmla="*/ 0 w 30"/>
                <a:gd name="T1" fmla="*/ 0 h 1633"/>
                <a:gd name="T2" fmla="*/ 0 w 30"/>
                <a:gd name="T3" fmla="*/ 548 h 1633"/>
                <a:gd name="T4" fmla="*/ 0 w 30"/>
                <a:gd name="T5" fmla="*/ 0 h 1633"/>
                <a:gd name="T6" fmla="*/ 0 60000 65536"/>
                <a:gd name="T7" fmla="*/ 0 60000 65536"/>
                <a:gd name="T8" fmla="*/ 0 60000 65536"/>
                <a:gd name="T9" fmla="*/ 0 w 30"/>
                <a:gd name="T10" fmla="*/ 0 h 1633"/>
                <a:gd name="T11" fmla="*/ 30 w 30"/>
                <a:gd name="T12" fmla="*/ 1633 h 16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633">
                  <a:moveTo>
                    <a:pt x="0" y="0"/>
                  </a:moveTo>
                  <a:cubicBezTo>
                    <a:pt x="0" y="1633"/>
                    <a:pt x="0" y="1633"/>
                    <a:pt x="0" y="1633"/>
                  </a:cubicBezTo>
                  <a:cubicBezTo>
                    <a:pt x="0" y="1633"/>
                    <a:pt x="30" y="90"/>
                    <a:pt x="0" y="0"/>
                  </a:cubicBezTo>
                  <a:close/>
                </a:path>
              </a:pathLst>
            </a:custGeom>
            <a:solidFill>
              <a:srgbClr val="509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73" name="TextBox 128"/>
          <p:cNvSpPr txBox="1">
            <a:spLocks noChangeArrowheads="1"/>
          </p:cNvSpPr>
          <p:nvPr/>
        </p:nvSpPr>
        <p:spPr bwMode="auto">
          <a:xfrm>
            <a:off x="971550" y="2112966"/>
            <a:ext cx="936626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 err="1">
                <a:latin typeface="Calibri" pitchFamily="34" charset="0"/>
              </a:rPr>
              <a:t>PBMC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40974" name="TextBox 129"/>
          <p:cNvSpPr txBox="1">
            <a:spLocks noChangeArrowheads="1"/>
          </p:cNvSpPr>
          <p:nvPr/>
        </p:nvSpPr>
        <p:spPr bwMode="auto">
          <a:xfrm>
            <a:off x="2555875" y="2060579"/>
            <a:ext cx="792162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T </a:t>
            </a:r>
            <a:r>
              <a:rPr lang="fr-FR" sz="1500" b="1" dirty="0" err="1">
                <a:latin typeface="Calibri" pitchFamily="34" charset="0"/>
              </a:rPr>
              <a:t>cells</a:t>
            </a:r>
            <a:endParaRPr lang="fr-FR" sz="1500" b="1" dirty="0">
              <a:latin typeface="Calibri" pitchFamily="34" charset="0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835154" y="1628775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6" name="TextBox 131"/>
          <p:cNvSpPr txBox="1">
            <a:spLocks noChangeArrowheads="1"/>
          </p:cNvSpPr>
          <p:nvPr/>
        </p:nvSpPr>
        <p:spPr bwMode="auto">
          <a:xfrm>
            <a:off x="4024317" y="2043118"/>
            <a:ext cx="1944686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 err="1">
                <a:latin typeface="Calibri" pitchFamily="34" charset="0"/>
              </a:rPr>
              <a:t>aCD3</a:t>
            </a:r>
            <a:r>
              <a:rPr lang="fr-FR" sz="1500" b="1" dirty="0">
                <a:latin typeface="Calibri" pitchFamily="34" charset="0"/>
              </a:rPr>
              <a:t> </a:t>
            </a:r>
            <a:r>
              <a:rPr lang="fr-FR" sz="1500" b="1" dirty="0" err="1">
                <a:latin typeface="Calibri" pitchFamily="34" charset="0"/>
              </a:rPr>
              <a:t>coating</a:t>
            </a:r>
            <a:r>
              <a:rPr lang="fr-FR" sz="1500" b="1" dirty="0">
                <a:latin typeface="Calibri" pitchFamily="34" charset="0"/>
              </a:rPr>
              <a:t>/</a:t>
            </a:r>
            <a:r>
              <a:rPr lang="fr-FR" sz="1500" b="1" dirty="0" err="1">
                <a:latin typeface="Calibri" pitchFamily="34" charset="0"/>
              </a:rPr>
              <a:t>CD28</a:t>
            </a:r>
            <a:endParaRPr lang="fr-FR" sz="1500" b="1" dirty="0">
              <a:latin typeface="Calibri" pitchFamily="34" charset="0"/>
            </a:endParaRPr>
          </a:p>
        </p:txBody>
      </p:sp>
      <p:pic>
        <p:nvPicPr>
          <p:cNvPr id="409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44975">
            <a:off x="3774285" y="2572547"/>
            <a:ext cx="3111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9" y="2852738"/>
            <a:ext cx="123824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9" y="3041650"/>
            <a:ext cx="123824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7" name="Straight Arrow Connector 136"/>
          <p:cNvCxnSpPr/>
          <p:nvPr/>
        </p:nvCxnSpPr>
        <p:spPr>
          <a:xfrm>
            <a:off x="3348036" y="1628775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1" name="TextBox 137"/>
          <p:cNvSpPr txBox="1">
            <a:spLocks noChangeArrowheads="1"/>
          </p:cNvSpPr>
          <p:nvPr/>
        </p:nvSpPr>
        <p:spPr bwMode="auto">
          <a:xfrm>
            <a:off x="1476381" y="817566"/>
            <a:ext cx="1582739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500" b="1" dirty="0">
                <a:latin typeface="Calibri" pitchFamily="34" charset="0"/>
              </a:rPr>
              <a:t>T cells enrichment</a:t>
            </a:r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2268538" y="1104902"/>
            <a:ext cx="0" cy="43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3" name="TextBox 139"/>
          <p:cNvSpPr txBox="1">
            <a:spLocks noChangeArrowheads="1"/>
          </p:cNvSpPr>
          <p:nvPr/>
        </p:nvSpPr>
        <p:spPr bwMode="auto">
          <a:xfrm>
            <a:off x="6227763" y="1465267"/>
            <a:ext cx="720724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FACS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5508630" y="1628775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948487" y="1341441"/>
            <a:ext cx="0" cy="574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6948487" y="1897063"/>
            <a:ext cx="2159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6948487" y="1320800"/>
            <a:ext cx="2159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8" name="TextBox 146"/>
          <p:cNvSpPr txBox="1">
            <a:spLocks noChangeArrowheads="1"/>
          </p:cNvSpPr>
          <p:nvPr/>
        </p:nvSpPr>
        <p:spPr bwMode="auto">
          <a:xfrm>
            <a:off x="7164390" y="1196977"/>
            <a:ext cx="647702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r>
              <a:rPr lang="fr-FR" sz="1500" dirty="0">
                <a:latin typeface="Calibri" pitchFamily="34" charset="0"/>
              </a:rPr>
              <a:t>Day 7</a:t>
            </a:r>
          </a:p>
        </p:txBody>
      </p:sp>
      <p:sp>
        <p:nvSpPr>
          <p:cNvPr id="40989" name="TextBox 149"/>
          <p:cNvSpPr txBox="1">
            <a:spLocks noChangeArrowheads="1"/>
          </p:cNvSpPr>
          <p:nvPr/>
        </p:nvSpPr>
        <p:spPr bwMode="auto">
          <a:xfrm>
            <a:off x="7164389" y="1773245"/>
            <a:ext cx="792162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r>
              <a:rPr lang="fr-FR" sz="1500" dirty="0">
                <a:latin typeface="Calibri" pitchFamily="34" charset="0"/>
              </a:rPr>
              <a:t>Day 14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6804027" y="1619254"/>
            <a:ext cx="144464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547822" y="5013328"/>
            <a:ext cx="360362" cy="4318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5" name="Oval 164"/>
          <p:cNvSpPr/>
          <p:nvPr/>
        </p:nvSpPr>
        <p:spPr>
          <a:xfrm>
            <a:off x="2195517" y="5013328"/>
            <a:ext cx="360362" cy="43180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6" name="Oval 165"/>
          <p:cNvSpPr/>
          <p:nvPr/>
        </p:nvSpPr>
        <p:spPr>
          <a:xfrm>
            <a:off x="2843222" y="5013328"/>
            <a:ext cx="360362" cy="43180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7" name="Oval 166"/>
          <p:cNvSpPr/>
          <p:nvPr/>
        </p:nvSpPr>
        <p:spPr>
          <a:xfrm>
            <a:off x="3563946" y="5013328"/>
            <a:ext cx="360362" cy="43180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8" name="Oval 167"/>
          <p:cNvSpPr/>
          <p:nvPr/>
        </p:nvSpPr>
        <p:spPr>
          <a:xfrm>
            <a:off x="4355976" y="5013177"/>
            <a:ext cx="360041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0" name="Oval 169"/>
          <p:cNvSpPr/>
          <p:nvPr/>
        </p:nvSpPr>
        <p:spPr>
          <a:xfrm>
            <a:off x="5148065" y="5013177"/>
            <a:ext cx="360041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1" name="Oval 170"/>
          <p:cNvSpPr/>
          <p:nvPr/>
        </p:nvSpPr>
        <p:spPr>
          <a:xfrm>
            <a:off x="6804035" y="5013328"/>
            <a:ext cx="360362" cy="43180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5" name="Oval 174"/>
          <p:cNvSpPr/>
          <p:nvPr/>
        </p:nvSpPr>
        <p:spPr>
          <a:xfrm>
            <a:off x="827095" y="5013328"/>
            <a:ext cx="360362" cy="43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003" name="TextBox 175"/>
          <p:cNvSpPr txBox="1">
            <a:spLocks noChangeArrowheads="1"/>
          </p:cNvSpPr>
          <p:nvPr/>
        </p:nvSpPr>
        <p:spPr bwMode="auto">
          <a:xfrm>
            <a:off x="1331913" y="4633917"/>
            <a:ext cx="719136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 err="1">
                <a:latin typeface="Calibri" pitchFamily="34" charset="0"/>
              </a:rPr>
              <a:t>TGF</a:t>
            </a:r>
            <a:r>
              <a:rPr lang="fr-FR" sz="1500" b="1" dirty="0">
                <a:latin typeface="Calibri" pitchFamily="34" charset="0"/>
              </a:rPr>
              <a:t>-</a:t>
            </a:r>
            <a:r>
              <a:rPr lang="el-GR" sz="1500" b="1" dirty="0">
                <a:latin typeface="Calibri" pitchFamily="34" charset="0"/>
              </a:rPr>
              <a:t>β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41004" name="TextBox 176"/>
          <p:cNvSpPr txBox="1">
            <a:spLocks noChangeArrowheads="1"/>
          </p:cNvSpPr>
          <p:nvPr/>
        </p:nvSpPr>
        <p:spPr bwMode="auto">
          <a:xfrm>
            <a:off x="3492508" y="4202114"/>
            <a:ext cx="719139" cy="7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IL-7 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+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 </a:t>
            </a:r>
            <a:r>
              <a:rPr lang="fr-FR" sz="1500" b="1" dirty="0" err="1">
                <a:latin typeface="Calibri" pitchFamily="34" charset="0"/>
              </a:rPr>
              <a:t>TGF</a:t>
            </a:r>
            <a:r>
              <a:rPr lang="fr-FR" sz="1500" b="1" dirty="0">
                <a:latin typeface="Calibri" pitchFamily="34" charset="0"/>
              </a:rPr>
              <a:t>-</a:t>
            </a:r>
            <a:r>
              <a:rPr lang="el-GR" sz="1500" b="1" dirty="0">
                <a:latin typeface="Calibri" pitchFamily="34" charset="0"/>
              </a:rPr>
              <a:t>β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41005" name="TextBox 177"/>
          <p:cNvSpPr txBox="1">
            <a:spLocks noChangeArrowheads="1"/>
          </p:cNvSpPr>
          <p:nvPr/>
        </p:nvSpPr>
        <p:spPr bwMode="auto">
          <a:xfrm>
            <a:off x="1979614" y="4633917"/>
            <a:ext cx="720724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 err="1">
                <a:latin typeface="Calibri" pitchFamily="34" charset="0"/>
              </a:rPr>
              <a:t>GW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41006" name="TextBox 178"/>
          <p:cNvSpPr txBox="1">
            <a:spLocks noChangeArrowheads="1"/>
          </p:cNvSpPr>
          <p:nvPr/>
        </p:nvSpPr>
        <p:spPr bwMode="auto">
          <a:xfrm>
            <a:off x="2627316" y="4633916"/>
            <a:ext cx="720724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IL-7</a:t>
            </a:r>
          </a:p>
        </p:txBody>
      </p:sp>
      <p:sp>
        <p:nvSpPr>
          <p:cNvPr id="41007" name="TextBox 179"/>
          <p:cNvSpPr txBox="1">
            <a:spLocks noChangeArrowheads="1"/>
          </p:cNvSpPr>
          <p:nvPr/>
        </p:nvSpPr>
        <p:spPr bwMode="auto">
          <a:xfrm>
            <a:off x="5003802" y="4633917"/>
            <a:ext cx="720724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IL-</a:t>
            </a:r>
            <a:r>
              <a:rPr lang="en-CA" sz="1500" b="1" dirty="0">
                <a:latin typeface="Calibri" pitchFamily="34" charset="0"/>
              </a:rPr>
              <a:t>15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41008" name="TextBox 180"/>
          <p:cNvSpPr txBox="1">
            <a:spLocks noChangeArrowheads="1"/>
          </p:cNvSpPr>
          <p:nvPr/>
        </p:nvSpPr>
        <p:spPr bwMode="auto">
          <a:xfrm>
            <a:off x="4211643" y="4221165"/>
            <a:ext cx="720724" cy="7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IL-7 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+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 </a:t>
            </a:r>
            <a:r>
              <a:rPr lang="fr-FR" sz="1500" b="1" dirty="0" err="1">
                <a:latin typeface="Calibri" pitchFamily="34" charset="0"/>
              </a:rPr>
              <a:t>GW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41009" name="TextBox 181"/>
          <p:cNvSpPr txBox="1">
            <a:spLocks noChangeArrowheads="1"/>
          </p:cNvSpPr>
          <p:nvPr/>
        </p:nvSpPr>
        <p:spPr bwMode="auto">
          <a:xfrm>
            <a:off x="5795963" y="4202116"/>
            <a:ext cx="720724" cy="7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IL-15 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+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 </a:t>
            </a:r>
            <a:r>
              <a:rPr lang="fr-FR" sz="1500" b="1" dirty="0" err="1">
                <a:latin typeface="Calibri" pitchFamily="34" charset="0"/>
              </a:rPr>
              <a:t>TGF</a:t>
            </a:r>
            <a:r>
              <a:rPr lang="fr-FR" sz="1500" b="1" dirty="0">
                <a:latin typeface="Calibri" pitchFamily="34" charset="0"/>
              </a:rPr>
              <a:t>-</a:t>
            </a:r>
            <a:r>
              <a:rPr lang="el-GR" sz="1500" b="1" dirty="0">
                <a:latin typeface="Calibri" pitchFamily="34" charset="0"/>
              </a:rPr>
              <a:t>β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41010" name="TextBox 182"/>
          <p:cNvSpPr txBox="1">
            <a:spLocks noChangeArrowheads="1"/>
          </p:cNvSpPr>
          <p:nvPr/>
        </p:nvSpPr>
        <p:spPr bwMode="auto">
          <a:xfrm>
            <a:off x="6659563" y="4221166"/>
            <a:ext cx="720724" cy="7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IL-15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+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 </a:t>
            </a:r>
            <a:r>
              <a:rPr lang="fr-FR" sz="1500" b="1" dirty="0" err="1">
                <a:latin typeface="Calibri" pitchFamily="34" charset="0"/>
              </a:rPr>
              <a:t>GW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41011" name="TextBox 186"/>
          <p:cNvSpPr txBox="1">
            <a:spLocks noChangeArrowheads="1"/>
          </p:cNvSpPr>
          <p:nvPr/>
        </p:nvSpPr>
        <p:spPr bwMode="auto">
          <a:xfrm>
            <a:off x="7380291" y="3789364"/>
            <a:ext cx="720724" cy="124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IL-7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+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IL-15 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+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 </a:t>
            </a:r>
            <a:r>
              <a:rPr lang="fr-FR" sz="1500" b="1" dirty="0" err="1">
                <a:latin typeface="Calibri" pitchFamily="34" charset="0"/>
              </a:rPr>
              <a:t>TGF</a:t>
            </a:r>
            <a:r>
              <a:rPr lang="fr-FR" sz="1500" b="1" dirty="0">
                <a:latin typeface="Calibri" pitchFamily="34" charset="0"/>
              </a:rPr>
              <a:t>-</a:t>
            </a:r>
            <a:r>
              <a:rPr lang="el-GR" sz="1500" b="1" dirty="0">
                <a:latin typeface="Calibri" pitchFamily="34" charset="0"/>
              </a:rPr>
              <a:t>β</a:t>
            </a:r>
            <a:endParaRPr lang="fr-FR" sz="1500" b="1" dirty="0">
              <a:latin typeface="Calibri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7524759" y="5013328"/>
            <a:ext cx="360362" cy="431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4" name="Notched Right Arrow 193"/>
          <p:cNvSpPr/>
          <p:nvPr/>
        </p:nvSpPr>
        <p:spPr>
          <a:xfrm rot="5400000">
            <a:off x="4716466" y="2349501"/>
            <a:ext cx="431801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014" name="TextBox 194"/>
          <p:cNvSpPr txBox="1">
            <a:spLocks noChangeArrowheads="1"/>
          </p:cNvSpPr>
          <p:nvPr/>
        </p:nvSpPr>
        <p:spPr bwMode="auto">
          <a:xfrm>
            <a:off x="4364043" y="2852741"/>
            <a:ext cx="1152524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Cytokines</a:t>
            </a:r>
          </a:p>
        </p:txBody>
      </p:sp>
      <p:cxnSp>
        <p:nvCxnSpPr>
          <p:cNvPr id="197" name="Straight Connector 196"/>
          <p:cNvCxnSpPr/>
          <p:nvPr/>
        </p:nvCxnSpPr>
        <p:spPr>
          <a:xfrm>
            <a:off x="971552" y="3429001"/>
            <a:ext cx="7488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971551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1692275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2339976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987675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3779836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4572002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5364164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6156325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7019925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7740649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5940435" y="5013328"/>
            <a:ext cx="360362" cy="4318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1" name="Oval 210"/>
          <p:cNvSpPr/>
          <p:nvPr/>
        </p:nvSpPr>
        <p:spPr>
          <a:xfrm>
            <a:off x="8243895" y="5013328"/>
            <a:ext cx="360362" cy="4318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8459789" y="3429002"/>
            <a:ext cx="0" cy="28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9" name="TextBox 214"/>
          <p:cNvSpPr txBox="1">
            <a:spLocks noChangeArrowheads="1"/>
          </p:cNvSpPr>
          <p:nvPr/>
        </p:nvSpPr>
        <p:spPr bwMode="auto">
          <a:xfrm>
            <a:off x="8101015" y="3789363"/>
            <a:ext cx="719136" cy="147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IL-7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+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IL-15 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+</a:t>
            </a:r>
          </a:p>
          <a:p>
            <a:pPr algn="ctr"/>
            <a:r>
              <a:rPr lang="fr-FR" sz="1500" b="1" dirty="0">
                <a:latin typeface="Calibri" pitchFamily="34" charset="0"/>
              </a:rPr>
              <a:t> </a:t>
            </a:r>
            <a:r>
              <a:rPr lang="fr-FR" sz="1500" b="1" dirty="0" err="1">
                <a:latin typeface="Calibri" pitchFamily="34" charset="0"/>
              </a:rPr>
              <a:t>GW</a:t>
            </a:r>
            <a:r>
              <a:rPr lang="fr-FR" sz="1500" b="1" dirty="0">
                <a:latin typeface="Calibri" pitchFamily="34" charset="0"/>
              </a:rPr>
              <a:t>	</a:t>
            </a:r>
          </a:p>
        </p:txBody>
      </p:sp>
      <p:sp>
        <p:nvSpPr>
          <p:cNvPr id="41030" name="TextBox 216"/>
          <p:cNvSpPr txBox="1">
            <a:spLocks noChangeArrowheads="1"/>
          </p:cNvSpPr>
          <p:nvPr/>
        </p:nvSpPr>
        <p:spPr bwMode="auto">
          <a:xfrm>
            <a:off x="755657" y="4437068"/>
            <a:ext cx="503238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CA" sz="3200" dirty="0">
                <a:latin typeface="Calibri" pitchFamily="34" charset="0"/>
              </a:rPr>
              <a:t>ø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183" name="Slide Number Placeholder 1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4" y="908052"/>
            <a:ext cx="77041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4" y="3716339"/>
            <a:ext cx="770413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1331914" y="6351588"/>
            <a:ext cx="6624638" cy="4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</a:rPr>
              <a:t>N=3; Error bars represent </a:t>
            </a:r>
            <a:r>
              <a:rPr lang="en-US" sz="1300" b="1" dirty="0" err="1">
                <a:latin typeface="Calibri" pitchFamily="34" charset="0"/>
              </a:rPr>
              <a:t>SEM</a:t>
            </a:r>
            <a:r>
              <a:rPr lang="en-US" sz="1300" b="1" dirty="0">
                <a:latin typeface="Calibri" pitchFamily="34" charset="0"/>
              </a:rPr>
              <a:t> variation.</a:t>
            </a:r>
          </a:p>
          <a:p>
            <a:pPr algn="ctr"/>
            <a:endParaRPr lang="en-US" sz="1300" dirty="0">
              <a:latin typeface="Calibri" pitchFamily="34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2268541" y="1116014"/>
            <a:ext cx="142876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*</a:t>
            </a: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4140201" y="1125539"/>
            <a:ext cx="144464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*</a:t>
            </a: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6011870" y="1125539"/>
            <a:ext cx="144460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*</a:t>
            </a: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7308849" y="1125539"/>
            <a:ext cx="142876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*</a:t>
            </a: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2267308" y="3933059"/>
            <a:ext cx="144460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dirty="0">
                <a:latin typeface="Calibri" pitchFamily="34" charset="0"/>
              </a:rPr>
              <a:t>*</a:t>
            </a:r>
          </a:p>
        </p:txBody>
      </p:sp>
      <p:sp>
        <p:nvSpPr>
          <p:cNvPr id="41993" name="TextBox 10"/>
          <p:cNvSpPr txBox="1">
            <a:spLocks noChangeArrowheads="1"/>
          </p:cNvSpPr>
          <p:nvPr/>
        </p:nvSpPr>
        <p:spPr bwMode="auto">
          <a:xfrm>
            <a:off x="7236300" y="4077074"/>
            <a:ext cx="144464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dirty="0">
                <a:latin typeface="Calibri" pitchFamily="34" charset="0"/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184" y="3357569"/>
            <a:ext cx="1152524" cy="32314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 err="1"/>
              <a:t>CD8</a:t>
            </a:r>
            <a:r>
              <a:rPr lang="fr-FR" sz="1500" b="1" baseline="30000" dirty="0"/>
              <a:t>+  </a:t>
            </a:r>
            <a:r>
              <a:rPr lang="fr-FR" sz="1500" b="1" dirty="0"/>
              <a:t>T </a:t>
            </a:r>
            <a:r>
              <a:rPr lang="fr-FR" sz="1500" b="1" dirty="0" err="1"/>
              <a:t>cells</a:t>
            </a:r>
            <a:endParaRPr lang="fr-FR" sz="15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4308" y="476256"/>
            <a:ext cx="1152524" cy="32314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 err="1"/>
              <a:t>CD4</a:t>
            </a:r>
            <a:r>
              <a:rPr lang="fr-FR" sz="1500" b="1" baseline="30000" dirty="0"/>
              <a:t>+  </a:t>
            </a:r>
            <a:r>
              <a:rPr lang="fr-FR" sz="1500" b="1" dirty="0"/>
              <a:t>T </a:t>
            </a:r>
            <a:r>
              <a:rPr lang="fr-FR" sz="1500" b="1" dirty="0" err="1"/>
              <a:t>cells</a:t>
            </a:r>
            <a:endParaRPr lang="fr-FR" sz="1500" b="1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2051727" y="1196752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800" y="1268760"/>
            <a:ext cx="50405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923937" y="1196752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572006" y="1196752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796143" y="1196752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444216" y="1196752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092286" y="1124746"/>
            <a:ext cx="504057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668353" y="1052737"/>
            <a:ext cx="504057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051727" y="4005065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699800" y="4005065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923937" y="4005065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72006" y="4005065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96143" y="4005065"/>
            <a:ext cx="504057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444216" y="3933056"/>
            <a:ext cx="504057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092286" y="3861049"/>
            <a:ext cx="504057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40359" y="3861049"/>
            <a:ext cx="504057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917" y="1261288"/>
            <a:ext cx="3737766" cy="179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489" y="2702164"/>
            <a:ext cx="3704519" cy="181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913" y="4157456"/>
            <a:ext cx="3723913" cy="193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24744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5" y="1528016"/>
            <a:ext cx="2880319" cy="122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5" y="2780928"/>
            <a:ext cx="2880319" cy="122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7504" y="1259468"/>
            <a:ext cx="114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</a:t>
            </a:r>
            <a:endParaRPr lang="fr-F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18102" y="1124744"/>
            <a:ext cx="114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84948" y="4499828"/>
            <a:ext cx="114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293096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37"/>
          <p:cNvSpPr txBox="1">
            <a:spLocks/>
          </p:cNvSpPr>
          <p:nvPr/>
        </p:nvSpPr>
        <p:spPr bwMode="auto">
          <a:xfrm>
            <a:off x="611192" y="144466"/>
            <a:ext cx="7921626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/>
          <a:lstStyle/>
          <a:p>
            <a:pPr algn="ctr"/>
            <a:r>
              <a:rPr lang="en-CA" b="1" dirty="0">
                <a:latin typeface="Verdana" pitchFamily="34" charset="0"/>
              </a:rPr>
              <a:t>Effect of </a:t>
            </a:r>
            <a:r>
              <a:rPr lang="en-CA" b="1" dirty="0" err="1">
                <a:latin typeface="Verdana" pitchFamily="34" charset="0"/>
              </a:rPr>
              <a:t>TGF</a:t>
            </a:r>
            <a:r>
              <a:rPr lang="en-CA" b="1" dirty="0">
                <a:latin typeface="Verdana" pitchFamily="34" charset="0"/>
              </a:rPr>
              <a:t>-</a:t>
            </a:r>
            <a:r>
              <a:rPr lang="el-GR" b="1" dirty="0">
                <a:latin typeface="Verdana" pitchFamily="34" charset="0"/>
              </a:rPr>
              <a:t>β</a:t>
            </a:r>
            <a:r>
              <a:rPr lang="en-CA" b="1" dirty="0">
                <a:latin typeface="Verdana" pitchFamily="34" charset="0"/>
              </a:rPr>
              <a:t> </a:t>
            </a:r>
            <a:r>
              <a:rPr lang="en-CA" b="1" dirty="0" smtClean="0">
                <a:latin typeface="Verdana" pitchFamily="34" charset="0"/>
              </a:rPr>
              <a:t>on </a:t>
            </a:r>
            <a:r>
              <a:rPr lang="en-CA" b="1" dirty="0" err="1" smtClean="0">
                <a:latin typeface="Verdana" pitchFamily="34" charset="0"/>
              </a:rPr>
              <a:t>WT1</a:t>
            </a:r>
            <a:r>
              <a:rPr lang="en-CA" b="1" dirty="0" smtClean="0">
                <a:latin typeface="Verdana" pitchFamily="34" charset="0"/>
              </a:rPr>
              <a:t>-T-cell line differentiation, function and expansion (Tumor associated antigen)</a:t>
            </a:r>
            <a:endParaRPr lang="fr-FR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/>
          <p:cNvSpPr txBox="1">
            <a:spLocks noChangeArrowheads="1"/>
          </p:cNvSpPr>
          <p:nvPr/>
        </p:nvSpPr>
        <p:spPr bwMode="auto">
          <a:xfrm>
            <a:off x="1403351" y="3003552"/>
            <a:ext cx="6192838" cy="175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600" dirty="0">
                <a:latin typeface="Calibri" pitchFamily="34" charset="0"/>
              </a:rPr>
              <a:t>Déterminer la concentration optimale  </a:t>
            </a:r>
            <a:r>
              <a:rPr lang="fr-CA" sz="3600" i="1" dirty="0">
                <a:latin typeface="Calibri" pitchFamily="34" charset="0"/>
              </a:rPr>
              <a:t>in vitro </a:t>
            </a:r>
            <a:r>
              <a:rPr lang="fr-CA" sz="3600" dirty="0">
                <a:latin typeface="Calibri" pitchFamily="34" charset="0"/>
              </a:rPr>
              <a:t>de </a:t>
            </a:r>
            <a:r>
              <a:rPr lang="fr-CA" sz="3600" dirty="0" err="1">
                <a:latin typeface="Calibri" pitchFamily="34" charset="0"/>
              </a:rPr>
              <a:t>GW</a:t>
            </a:r>
            <a:r>
              <a:rPr lang="fr-CA" sz="3600" dirty="0">
                <a:latin typeface="Calibri" pitchFamily="34" charset="0"/>
              </a:rPr>
              <a:t> chez l’humain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9B1A8-2747-4003-B983-BF9FA3D4D589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3" y="808039"/>
            <a:ext cx="681513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3503618"/>
            <a:ext cx="4643440" cy="338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40" y="3429004"/>
            <a:ext cx="4465638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04035" y="1827215"/>
            <a:ext cx="2160587" cy="14773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u="sng" dirty="0"/>
              <a:t>Conclusion: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3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500" dirty="0"/>
              <a:t> La concentration optimale de </a:t>
            </a:r>
            <a:r>
              <a:rPr lang="fr-FR" sz="1500" dirty="0" err="1"/>
              <a:t>GW</a:t>
            </a:r>
            <a:r>
              <a:rPr lang="fr-FR" sz="1500" dirty="0"/>
              <a:t> semble être 2.5µM (comme chez la souris).</a:t>
            </a:r>
          </a:p>
        </p:txBody>
      </p:sp>
      <p:sp>
        <p:nvSpPr>
          <p:cNvPr id="6" name="Title 3"/>
          <p:cNvSpPr>
            <a:spLocks noGrp="1"/>
          </p:cNvSpPr>
          <p:nvPr/>
        </p:nvSpPr>
        <p:spPr>
          <a:xfrm>
            <a:off x="457210" y="188916"/>
            <a:ext cx="8229602" cy="433385"/>
          </a:xfrm>
          <a:prstGeom prst="rect">
            <a:avLst/>
          </a:prstGeom>
        </p:spPr>
        <p:txBody>
          <a:bodyPr lIns="91421" tIns="45709" rIns="91421" bIns="45709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/>
              <a:t>Effet du </a:t>
            </a:r>
            <a:r>
              <a:rPr lang="fr-FR" b="1" dirty="0" err="1" smtClean="0"/>
              <a:t>GW788388</a:t>
            </a:r>
            <a:r>
              <a:rPr lang="fr-FR" b="1" dirty="0" smtClean="0"/>
              <a:t> au jour 7</a:t>
            </a:r>
            <a:endParaRPr lang="fr-FR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/>
        </p:nvSpPr>
        <p:spPr>
          <a:xfrm>
            <a:off x="457210" y="188916"/>
            <a:ext cx="8229602" cy="433385"/>
          </a:xfrm>
          <a:prstGeom prst="rect">
            <a:avLst/>
          </a:prstGeom>
        </p:spPr>
        <p:txBody>
          <a:bodyPr lIns="91421" tIns="45709" rIns="91421" bIns="45709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/>
              <a:t>Effet du </a:t>
            </a:r>
            <a:r>
              <a:rPr lang="fr-FR" b="1" dirty="0" err="1" smtClean="0"/>
              <a:t>GW788388</a:t>
            </a:r>
            <a:r>
              <a:rPr lang="fr-FR" b="1" dirty="0" smtClean="0"/>
              <a:t> au jour 14</a:t>
            </a:r>
            <a:endParaRPr lang="fr-FR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908054"/>
            <a:ext cx="6769099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2" y="4076702"/>
            <a:ext cx="4048124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292601"/>
            <a:ext cx="4248149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2600" y="2260604"/>
            <a:ext cx="2160587" cy="12464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u="sng" dirty="0"/>
              <a:t>Conclusion: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3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500" dirty="0"/>
              <a:t> Au jour 14, l’effet dose dépendent du </a:t>
            </a:r>
            <a:r>
              <a:rPr lang="fr-FR" sz="1500" dirty="0" err="1"/>
              <a:t>GW</a:t>
            </a:r>
            <a:r>
              <a:rPr lang="fr-FR" sz="1500" dirty="0"/>
              <a:t> n’est plus appréciable.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107952" y="6505577"/>
            <a:ext cx="5237164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r>
              <a:rPr lang="fr-FR" sz="1500" dirty="0" err="1">
                <a:latin typeface="Calibri" pitchFamily="34" charset="0"/>
              </a:rPr>
              <a:t>Gattinoni</a:t>
            </a:r>
            <a:r>
              <a:rPr lang="fr-FR" sz="1500" dirty="0">
                <a:latin typeface="Calibri" pitchFamily="34" charset="0"/>
              </a:rPr>
              <a:t>, </a:t>
            </a:r>
            <a:r>
              <a:rPr lang="fr-FR" sz="1500" dirty="0" err="1">
                <a:latin typeface="Calibri" pitchFamily="34" charset="0"/>
              </a:rPr>
              <a:t>Klebanoff</a:t>
            </a:r>
            <a:r>
              <a:rPr lang="fr-FR" sz="1500" dirty="0">
                <a:latin typeface="Calibri" pitchFamily="34" charset="0"/>
              </a:rPr>
              <a:t> et </a:t>
            </a:r>
            <a:r>
              <a:rPr lang="fr-FR" sz="1500" dirty="0" err="1">
                <a:latin typeface="Calibri" pitchFamily="34" charset="0"/>
              </a:rPr>
              <a:t>Restifo</a:t>
            </a:r>
            <a:r>
              <a:rPr lang="fr-FR" sz="1500" dirty="0">
                <a:latin typeface="Calibri" pitchFamily="34" charset="0"/>
              </a:rPr>
              <a:t>. </a:t>
            </a:r>
            <a:r>
              <a:rPr lang="fr-FR" sz="1500" i="1" dirty="0">
                <a:latin typeface="Calibri" pitchFamily="34" charset="0"/>
              </a:rPr>
              <a:t>Nat </a:t>
            </a:r>
            <a:r>
              <a:rPr lang="fr-FR" sz="1500" i="1" dirty="0" err="1">
                <a:latin typeface="Calibri" pitchFamily="34" charset="0"/>
              </a:rPr>
              <a:t>Rev</a:t>
            </a:r>
            <a:r>
              <a:rPr lang="fr-FR" sz="1500" i="1" dirty="0">
                <a:latin typeface="Calibri" pitchFamily="34" charset="0"/>
              </a:rPr>
              <a:t> Cancer</a:t>
            </a:r>
            <a:r>
              <a:rPr lang="fr-FR" sz="1500" dirty="0">
                <a:latin typeface="Calibri" pitchFamily="34" charset="0"/>
              </a:rPr>
              <a:t>, 2012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611192" y="260351"/>
            <a:ext cx="7921626" cy="9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CA" sz="2800" b="1" dirty="0">
                <a:latin typeface="Calibri" pitchFamily="34" charset="0"/>
              </a:rPr>
              <a:t>Strategies that might be used to preserve or to confer </a:t>
            </a:r>
            <a:r>
              <a:rPr lang="en-CA" sz="2800" b="1" dirty="0" err="1">
                <a:latin typeface="Calibri" pitchFamily="34" charset="0"/>
              </a:rPr>
              <a:t>stemness</a:t>
            </a:r>
            <a:r>
              <a:rPr lang="en-CA" sz="2800" b="1" dirty="0">
                <a:latin typeface="Calibri" pitchFamily="34" charset="0"/>
              </a:rPr>
              <a:t> to T cells </a:t>
            </a:r>
            <a:endParaRPr lang="fr-FR" sz="28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1" y="1700215"/>
            <a:ext cx="6591301" cy="108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833" y="3068640"/>
            <a:ext cx="6610349" cy="130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070" y="4581527"/>
            <a:ext cx="66198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7482" y="1773244"/>
            <a:ext cx="180976" cy="28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21" y="3103567"/>
            <a:ext cx="292099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8908" y="4652965"/>
            <a:ext cx="2397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388" y="476250"/>
            <a:ext cx="8640762" cy="63373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611188" y="1268413"/>
            <a:ext cx="7705725" cy="51847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3203575" y="44450"/>
            <a:ext cx="460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3302000" y="44450"/>
            <a:ext cx="460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419475" y="333375"/>
            <a:ext cx="46038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517900" y="333375"/>
            <a:ext cx="46038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2987675" y="333375"/>
            <a:ext cx="46038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3086100" y="333375"/>
            <a:ext cx="46038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3635375" y="476250"/>
            <a:ext cx="4603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733800" y="476250"/>
            <a:ext cx="4603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3491880" y="35332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TCR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-</a:t>
            </a:r>
            <a:r>
              <a:rPr lang="fr-F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CD3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867400" y="1844675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56325" y="1628775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56325" y="1628775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32588" y="1412875"/>
            <a:ext cx="792162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IL-7R</a:t>
            </a:r>
            <a:r>
              <a:rPr lang="el-GR" dirty="0"/>
              <a:t>α</a:t>
            </a:r>
            <a:endParaRPr lang="fr-FR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867400" y="2349500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156325" y="2133600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156325" y="2133600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32588" y="1916113"/>
            <a:ext cx="792162" cy="360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CCR7</a:t>
            </a:r>
            <a:endParaRPr lang="fr-FR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867400" y="2852738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156325" y="2636838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156325" y="2636838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588" y="2420938"/>
            <a:ext cx="792162" cy="360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BCL2</a:t>
            </a:r>
            <a:endParaRPr lang="fr-FR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435600" y="1628775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435600" y="2636838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35600" y="1628775"/>
            <a:ext cx="0" cy="15843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40425" y="2060575"/>
            <a:ext cx="0" cy="1444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40425" y="2565400"/>
            <a:ext cx="0" cy="1428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940425" y="1557338"/>
            <a:ext cx="0" cy="1428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492500" y="3789363"/>
            <a:ext cx="792163" cy="576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E2A</a:t>
            </a:r>
            <a:endParaRPr lang="fr-FR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5867400" y="3357563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156325" y="3141663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56325" y="3141663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67400" y="3860800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156325" y="3644900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156325" y="3644900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732588" y="3429000"/>
            <a:ext cx="792162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CXCR5</a:t>
            </a:r>
            <a:endParaRPr lang="fr-FR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867400" y="4365625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156325" y="4149725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156325" y="4149725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732588" y="3933825"/>
            <a:ext cx="792162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KLF2</a:t>
            </a:r>
            <a:endParaRPr lang="fr-FR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5940425" y="3573463"/>
            <a:ext cx="0" cy="1428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940425" y="4076700"/>
            <a:ext cx="0" cy="1444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40425" y="3068638"/>
            <a:ext cx="0" cy="1444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867400" y="4868863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156325" y="4652963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156325" y="4652963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732588" y="4437063"/>
            <a:ext cx="792162" cy="360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SOCS3</a:t>
            </a:r>
            <a:endParaRPr lang="fr-FR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5867400" y="5373688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156325" y="5157788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156325" y="5157788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6732588" y="4941888"/>
            <a:ext cx="792162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ID3</a:t>
            </a:r>
            <a:endParaRPr lang="fr-FR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5940425" y="4581525"/>
            <a:ext cx="0" cy="1428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940425" y="5084763"/>
            <a:ext cx="0" cy="1444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435600" y="3644900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435600" y="4149725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435600" y="3141663"/>
            <a:ext cx="0" cy="15827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5435600" y="4652963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435600" y="4652963"/>
            <a:ext cx="0" cy="5048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435600" y="5157788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971550" y="3213100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258888" y="2997200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258888" y="2997200"/>
            <a:ext cx="433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435600" y="3141663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435600" y="2133600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2771775" y="2268538"/>
            <a:ext cx="1079500" cy="5127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627313" y="2636838"/>
            <a:ext cx="215900" cy="2873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72" name="TextBox 206"/>
          <p:cNvSpPr txBox="1">
            <a:spLocks noChangeArrowheads="1"/>
          </p:cNvSpPr>
          <p:nvPr/>
        </p:nvSpPr>
        <p:spPr bwMode="auto">
          <a:xfrm>
            <a:off x="6227763" y="1412875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sp>
        <p:nvSpPr>
          <p:cNvPr id="21573" name="TextBox 207"/>
          <p:cNvSpPr txBox="1">
            <a:spLocks noChangeArrowheads="1"/>
          </p:cNvSpPr>
          <p:nvPr/>
        </p:nvSpPr>
        <p:spPr bwMode="auto">
          <a:xfrm>
            <a:off x="6227763" y="1949450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sp>
        <p:nvSpPr>
          <p:cNvPr id="21574" name="TextBox 208"/>
          <p:cNvSpPr txBox="1">
            <a:spLocks noChangeArrowheads="1"/>
          </p:cNvSpPr>
          <p:nvPr/>
        </p:nvSpPr>
        <p:spPr bwMode="auto">
          <a:xfrm>
            <a:off x="6227763" y="2452688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sp>
        <p:nvSpPr>
          <p:cNvPr id="21575" name="TextBox 209"/>
          <p:cNvSpPr txBox="1">
            <a:spLocks noChangeArrowheads="1"/>
          </p:cNvSpPr>
          <p:nvPr/>
        </p:nvSpPr>
        <p:spPr bwMode="auto">
          <a:xfrm>
            <a:off x="6227763" y="2957513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sp>
        <p:nvSpPr>
          <p:cNvPr id="21576" name="TextBox 210"/>
          <p:cNvSpPr txBox="1">
            <a:spLocks noChangeArrowheads="1"/>
          </p:cNvSpPr>
          <p:nvPr/>
        </p:nvSpPr>
        <p:spPr bwMode="auto">
          <a:xfrm>
            <a:off x="6227763" y="3460750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sp>
        <p:nvSpPr>
          <p:cNvPr id="21577" name="TextBox 211"/>
          <p:cNvSpPr txBox="1">
            <a:spLocks noChangeArrowheads="1"/>
          </p:cNvSpPr>
          <p:nvPr/>
        </p:nvSpPr>
        <p:spPr bwMode="auto">
          <a:xfrm>
            <a:off x="6227763" y="3965575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sp>
        <p:nvSpPr>
          <p:cNvPr id="21578" name="TextBox 212"/>
          <p:cNvSpPr txBox="1">
            <a:spLocks noChangeArrowheads="1"/>
          </p:cNvSpPr>
          <p:nvPr/>
        </p:nvSpPr>
        <p:spPr bwMode="auto">
          <a:xfrm>
            <a:off x="6227763" y="4437063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sp>
        <p:nvSpPr>
          <p:cNvPr id="21579" name="TextBox 213"/>
          <p:cNvSpPr txBox="1">
            <a:spLocks noChangeArrowheads="1"/>
          </p:cNvSpPr>
          <p:nvPr/>
        </p:nvSpPr>
        <p:spPr bwMode="auto">
          <a:xfrm>
            <a:off x="6227763" y="4973638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2700338" y="4365625"/>
            <a:ext cx="1008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2987675" y="4149725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>
            <a:off x="2987675" y="41497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3348038" y="1692275"/>
            <a:ext cx="1152525" cy="5762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BLIMP1</a:t>
            </a:r>
            <a:endParaRPr lang="fr-FR" sz="1600" dirty="0"/>
          </a:p>
        </p:txBody>
      </p:sp>
      <p:sp>
        <p:nvSpPr>
          <p:cNvPr id="21584" name="TextBox 221"/>
          <p:cNvSpPr txBox="1">
            <a:spLocks noChangeArrowheads="1"/>
          </p:cNvSpPr>
          <p:nvPr/>
        </p:nvSpPr>
        <p:spPr bwMode="auto">
          <a:xfrm>
            <a:off x="1619250" y="2805113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5867400" y="5876925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156325" y="5661025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6156325" y="56610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67400" y="6381750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6156325" y="6165850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6156325" y="616585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5867400" y="5445125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5867400" y="5916613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5435600" y="5661025"/>
            <a:ext cx="0" cy="431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5435600" y="5661025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5435600" y="6092825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924300" y="4437063"/>
            <a:ext cx="0" cy="143986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3924300" y="5876925"/>
            <a:ext cx="1511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1908175" y="2708275"/>
            <a:ext cx="792163" cy="5762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ID3</a:t>
            </a:r>
            <a:endParaRPr lang="fr-FR" dirty="0"/>
          </a:p>
        </p:txBody>
      </p:sp>
      <p:sp>
        <p:nvSpPr>
          <p:cNvPr id="266" name="Arc 265"/>
          <p:cNvSpPr/>
          <p:nvPr/>
        </p:nvSpPr>
        <p:spPr>
          <a:xfrm>
            <a:off x="1692275" y="3076575"/>
            <a:ext cx="2159000" cy="1152525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67" name="Straight Connector 266"/>
          <p:cNvCxnSpPr/>
          <p:nvPr/>
        </p:nvCxnSpPr>
        <p:spPr>
          <a:xfrm flipV="1">
            <a:off x="3635375" y="3581400"/>
            <a:ext cx="431800" cy="1349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5076825" y="3357563"/>
            <a:ext cx="28733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5076825" y="3357563"/>
            <a:ext cx="0" cy="7191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4500563" y="4076700"/>
            <a:ext cx="5762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604" name="TextBox 283"/>
          <p:cNvSpPr txBox="1">
            <a:spLocks noChangeArrowheads="1"/>
          </p:cNvSpPr>
          <p:nvPr/>
        </p:nvSpPr>
        <p:spPr bwMode="auto">
          <a:xfrm>
            <a:off x="3203575" y="2865438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latin typeface="Calibri" pitchFamily="34" charset="0"/>
              </a:rPr>
              <a:t>X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6732588" y="2924175"/>
            <a:ext cx="935756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CD-122</a:t>
            </a:r>
          </a:p>
        </p:txBody>
      </p:sp>
      <p:sp>
        <p:nvSpPr>
          <p:cNvPr id="292" name="Curved Down Arrow 291"/>
          <p:cNvSpPr/>
          <p:nvPr/>
        </p:nvSpPr>
        <p:spPr>
          <a:xfrm rot="5400000">
            <a:off x="4283869" y="1340644"/>
            <a:ext cx="1008063" cy="288925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3851275" y="765175"/>
            <a:ext cx="7207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LCK</a:t>
            </a:r>
            <a:endParaRPr lang="fr-FR" sz="1600" dirty="0"/>
          </a:p>
        </p:txBody>
      </p:sp>
      <p:sp>
        <p:nvSpPr>
          <p:cNvPr id="294" name="Oval 293"/>
          <p:cNvSpPr/>
          <p:nvPr/>
        </p:nvSpPr>
        <p:spPr>
          <a:xfrm>
            <a:off x="3851275" y="765175"/>
            <a:ext cx="144463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95" name="Oval 294"/>
          <p:cNvSpPr/>
          <p:nvPr/>
        </p:nvSpPr>
        <p:spPr>
          <a:xfrm>
            <a:off x="3779838" y="981075"/>
            <a:ext cx="144462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96" name="Oval 295"/>
          <p:cNvSpPr/>
          <p:nvPr/>
        </p:nvSpPr>
        <p:spPr>
          <a:xfrm>
            <a:off x="3924300" y="11255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732588" y="5445125"/>
            <a:ext cx="1511300" cy="3603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Cell cycle arrest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732588" y="6021388"/>
            <a:ext cx="1511300" cy="2873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388" y="476250"/>
            <a:ext cx="8640762" cy="63373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611188" y="1268413"/>
            <a:ext cx="7705725" cy="51847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3203575" y="44450"/>
            <a:ext cx="460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3302000" y="44450"/>
            <a:ext cx="460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419475" y="333375"/>
            <a:ext cx="46038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517900" y="333375"/>
            <a:ext cx="46038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2987675" y="333375"/>
            <a:ext cx="46038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3086100" y="333375"/>
            <a:ext cx="46038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3635375" y="476250"/>
            <a:ext cx="4603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733800" y="476250"/>
            <a:ext cx="4603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3491880" y="35332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TCR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-</a:t>
            </a:r>
            <a:r>
              <a:rPr lang="fr-F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CD3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264275" y="2349500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553200" y="2133600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53200" y="21336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29463" y="1916113"/>
            <a:ext cx="792162" cy="360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IL-7R</a:t>
            </a:r>
            <a:r>
              <a:rPr lang="el-GR" dirty="0"/>
              <a:t>α</a:t>
            </a:r>
            <a:endParaRPr lang="fr-FR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264275" y="2852738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53200" y="2636838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53200" y="263683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29463" y="2420938"/>
            <a:ext cx="792162" cy="360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CCR7</a:t>
            </a:r>
            <a:endParaRPr lang="fr-FR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64275" y="3357563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53200" y="3141663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553200" y="314166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29463" y="2924175"/>
            <a:ext cx="792162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BCL2</a:t>
            </a:r>
            <a:endParaRPr lang="fr-FR" dirty="0"/>
          </a:p>
        </p:txBody>
      </p:sp>
      <p:sp>
        <p:nvSpPr>
          <p:cNvPr id="57" name="Oval 56"/>
          <p:cNvSpPr/>
          <p:nvPr/>
        </p:nvSpPr>
        <p:spPr>
          <a:xfrm>
            <a:off x="4716463" y="3716338"/>
            <a:ext cx="792162" cy="5762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E2A</a:t>
            </a:r>
            <a:endParaRPr lang="fr-FR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6264275" y="3860800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553200" y="3644900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553200" y="36449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129462" y="3429000"/>
            <a:ext cx="898921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CD-122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264275" y="4365625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553200" y="4149725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553200" y="41497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129463" y="3933825"/>
            <a:ext cx="792162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CXCR5</a:t>
            </a:r>
            <a:endParaRPr lang="fr-FR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6264275" y="4868863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53200" y="4652963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553200" y="465296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129463" y="4437063"/>
            <a:ext cx="792162" cy="360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KLF2</a:t>
            </a:r>
            <a:endParaRPr lang="fr-FR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264275" y="5373688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553200" y="5157788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553200" y="515778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129463" y="4941888"/>
            <a:ext cx="792162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SOCS3</a:t>
            </a:r>
            <a:endParaRPr lang="fr-FR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6264275" y="5876925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553200" y="5661025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553200" y="56610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129463" y="5445125"/>
            <a:ext cx="792162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ID3</a:t>
            </a:r>
            <a:endParaRPr lang="fr-FR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2339975" y="3221038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627313" y="3005138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627313" y="300513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132138" y="2636838"/>
            <a:ext cx="792162" cy="5762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ID3</a:t>
            </a:r>
            <a:endParaRPr lang="fr-FR" dirty="0"/>
          </a:p>
        </p:txBody>
      </p:sp>
      <p:sp>
        <p:nvSpPr>
          <p:cNvPr id="111" name="Arc 110"/>
          <p:cNvSpPr/>
          <p:nvPr/>
        </p:nvSpPr>
        <p:spPr>
          <a:xfrm>
            <a:off x="2916238" y="3005138"/>
            <a:ext cx="2160587" cy="1152525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4859338" y="3509963"/>
            <a:ext cx="433387" cy="1349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4500563" y="2133600"/>
            <a:ext cx="1150937" cy="5746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BLIMP1</a:t>
            </a:r>
            <a:endParaRPr lang="fr-FR" sz="1600" dirty="0"/>
          </a:p>
        </p:txBody>
      </p:sp>
      <p:cxnSp>
        <p:nvCxnSpPr>
          <p:cNvPr id="119" name="Straight Connector 118"/>
          <p:cNvCxnSpPr>
            <a:stCxn id="117" idx="2"/>
          </p:cNvCxnSpPr>
          <p:nvPr/>
        </p:nvCxnSpPr>
        <p:spPr>
          <a:xfrm flipH="1">
            <a:off x="3995738" y="2420938"/>
            <a:ext cx="504825" cy="2873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851275" y="2565400"/>
            <a:ext cx="215900" cy="2873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908175" y="3860800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2195513" y="3644900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2195513" y="36449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2771775" y="3429000"/>
            <a:ext cx="1079500" cy="360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MC2</a:t>
            </a:r>
            <a:r>
              <a:rPr lang="fr-FR" sz="1600" dirty="0"/>
              <a:t>,3,10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1908175" y="4365625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2195513" y="4149725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195513" y="41497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3924300" y="3429000"/>
            <a:ext cx="792163" cy="360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Topa2</a:t>
            </a:r>
            <a:endParaRPr lang="fr-FR" sz="1600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1908175" y="4868863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2195513" y="4652963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195513" y="465296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771775" y="3933825"/>
            <a:ext cx="1368425" cy="358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KIF2c</a:t>
            </a:r>
            <a:r>
              <a:rPr lang="fr-FR" sz="1600" dirty="0"/>
              <a:t>, </a:t>
            </a:r>
            <a:r>
              <a:rPr lang="fr-FR" sz="1600" dirty="0" err="1"/>
              <a:t>KIF4a</a:t>
            </a:r>
            <a:r>
              <a:rPr lang="fr-FR" sz="1600" dirty="0"/>
              <a:t>,…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1908175" y="5373688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2195513" y="5157788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2195513" y="515778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2771775" y="4437063"/>
            <a:ext cx="1295400" cy="3603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Cdac5</a:t>
            </a:r>
            <a:r>
              <a:rPr lang="fr-FR" sz="1600" dirty="0"/>
              <a:t>, </a:t>
            </a:r>
            <a:r>
              <a:rPr lang="fr-FR" sz="1600" dirty="0" err="1"/>
              <a:t>cdac8</a:t>
            </a:r>
            <a:endParaRPr lang="fr-FR" sz="1600" dirty="0"/>
          </a:p>
        </p:txBody>
      </p:sp>
      <p:sp>
        <p:nvSpPr>
          <p:cNvPr id="153" name="Rectangle 152"/>
          <p:cNvSpPr/>
          <p:nvPr/>
        </p:nvSpPr>
        <p:spPr>
          <a:xfrm>
            <a:off x="2771775" y="4941888"/>
            <a:ext cx="792163" cy="358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FOXM1</a:t>
            </a:r>
            <a:endParaRPr lang="fr-FR" sz="1600" dirty="0"/>
          </a:p>
        </p:txBody>
      </p:sp>
      <p:sp>
        <p:nvSpPr>
          <p:cNvPr id="160" name="Rectangle 159"/>
          <p:cNvSpPr/>
          <p:nvPr/>
        </p:nvSpPr>
        <p:spPr>
          <a:xfrm>
            <a:off x="3708400" y="4941888"/>
            <a:ext cx="792163" cy="358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NeK2</a:t>
            </a:r>
            <a:endParaRPr lang="fr-FR" sz="1600" dirty="0"/>
          </a:p>
        </p:txBody>
      </p:sp>
      <p:sp>
        <p:nvSpPr>
          <p:cNvPr id="164" name="Rectangle 163"/>
          <p:cNvSpPr/>
          <p:nvPr/>
        </p:nvSpPr>
        <p:spPr>
          <a:xfrm>
            <a:off x="4140200" y="4437063"/>
            <a:ext cx="792163" cy="3603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 smtClean="0"/>
              <a:t>STK39</a:t>
            </a:r>
            <a:endParaRPr lang="fr-FR" sz="1600" dirty="0"/>
          </a:p>
        </p:txBody>
      </p:sp>
      <p:cxnSp>
        <p:nvCxnSpPr>
          <p:cNvPr id="175" name="Straight Connector 174"/>
          <p:cNvCxnSpPr/>
          <p:nvPr/>
        </p:nvCxnSpPr>
        <p:spPr>
          <a:xfrm>
            <a:off x="1547813" y="3644900"/>
            <a:ext cx="0" cy="15128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1547813" y="364490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1547813" y="4149725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547813" y="465296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547813" y="515778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908175" y="3460750"/>
            <a:ext cx="2873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908175" y="3965575"/>
            <a:ext cx="2873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908175" y="4468813"/>
            <a:ext cx="2873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908175" y="4941888"/>
            <a:ext cx="2873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95" name="Oval 194"/>
          <p:cNvSpPr/>
          <p:nvPr/>
        </p:nvSpPr>
        <p:spPr>
          <a:xfrm>
            <a:off x="468313" y="4149725"/>
            <a:ext cx="790575" cy="5746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ID3</a:t>
            </a:r>
            <a:endParaRPr lang="fr-FR" dirty="0"/>
          </a:p>
        </p:txBody>
      </p:sp>
      <p:cxnSp>
        <p:nvCxnSpPr>
          <p:cNvPr id="197" name="Straight Connector 196"/>
          <p:cNvCxnSpPr/>
          <p:nvPr/>
        </p:nvCxnSpPr>
        <p:spPr>
          <a:xfrm>
            <a:off x="1331913" y="4437063"/>
            <a:ext cx="431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227763" y="446088"/>
            <a:ext cx="506412" cy="390525"/>
            <a:chOff x="908" y="1525"/>
            <a:chExt cx="335" cy="258"/>
          </a:xfrm>
        </p:grpSpPr>
        <p:sp>
          <p:nvSpPr>
            <p:cNvPr id="22680" name="Freeform 59"/>
            <p:cNvSpPr>
              <a:spLocks/>
            </p:cNvSpPr>
            <p:nvPr/>
          </p:nvSpPr>
          <p:spPr bwMode="auto">
            <a:xfrm>
              <a:off x="908" y="1525"/>
              <a:ext cx="335" cy="258"/>
            </a:xfrm>
            <a:custGeom>
              <a:avLst/>
              <a:gdLst>
                <a:gd name="T0" fmla="*/ 1750 w 134"/>
                <a:gd name="T1" fmla="*/ 0 h 97"/>
                <a:gd name="T2" fmla="*/ 1595 w 134"/>
                <a:gd name="T3" fmla="*/ 0 h 97"/>
                <a:gd name="T4" fmla="*/ 1612 w 134"/>
                <a:gd name="T5" fmla="*/ 56 h 97"/>
                <a:gd name="T6" fmla="*/ 1050 w 134"/>
                <a:gd name="T7" fmla="*/ 737 h 97"/>
                <a:gd name="T8" fmla="*/ 500 w 134"/>
                <a:gd name="T9" fmla="*/ 56 h 97"/>
                <a:gd name="T10" fmla="*/ 500 w 134"/>
                <a:gd name="T11" fmla="*/ 0 h 97"/>
                <a:gd name="T12" fmla="*/ 345 w 134"/>
                <a:gd name="T13" fmla="*/ 0 h 97"/>
                <a:gd name="T14" fmla="*/ 0 w 134"/>
                <a:gd name="T15" fmla="*/ 418 h 97"/>
                <a:gd name="T16" fmla="*/ 0 w 134"/>
                <a:gd name="T17" fmla="*/ 862 h 97"/>
                <a:gd name="T18" fmla="*/ 345 w 134"/>
                <a:gd name="T19" fmla="*/ 1279 h 97"/>
                <a:gd name="T20" fmla="*/ 845 w 134"/>
                <a:gd name="T21" fmla="*/ 1279 h 97"/>
                <a:gd name="T22" fmla="*/ 845 w 134"/>
                <a:gd name="T23" fmla="*/ 1279 h 97"/>
                <a:gd name="T24" fmla="*/ 845 w 134"/>
                <a:gd name="T25" fmla="*/ 1577 h 97"/>
                <a:gd name="T26" fmla="*/ 1050 w 134"/>
                <a:gd name="T27" fmla="*/ 1825 h 97"/>
                <a:gd name="T28" fmla="*/ 1250 w 134"/>
                <a:gd name="T29" fmla="*/ 1577 h 97"/>
                <a:gd name="T30" fmla="*/ 1250 w 134"/>
                <a:gd name="T31" fmla="*/ 1279 h 97"/>
                <a:gd name="T32" fmla="*/ 1250 w 134"/>
                <a:gd name="T33" fmla="*/ 1279 h 97"/>
                <a:gd name="T34" fmla="*/ 1750 w 134"/>
                <a:gd name="T35" fmla="*/ 1279 h 97"/>
                <a:gd name="T36" fmla="*/ 2095 w 134"/>
                <a:gd name="T37" fmla="*/ 862 h 97"/>
                <a:gd name="T38" fmla="*/ 2095 w 134"/>
                <a:gd name="T39" fmla="*/ 418 h 97"/>
                <a:gd name="T40" fmla="*/ 1750 w 13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97"/>
                <a:gd name="T65" fmla="*/ 134 w 134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97">
                  <a:moveTo>
                    <a:pt x="11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"/>
                    <a:pt x="103" y="2"/>
                    <a:pt x="103" y="3"/>
                  </a:cubicBezTo>
                  <a:cubicBezTo>
                    <a:pt x="103" y="23"/>
                    <a:pt x="87" y="39"/>
                    <a:pt x="67" y="39"/>
                  </a:cubicBezTo>
                  <a:cubicBezTo>
                    <a:pt x="47" y="39"/>
                    <a:pt x="32" y="23"/>
                    <a:pt x="32" y="3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10" y="68"/>
                    <a:pt x="2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91"/>
                    <a:pt x="60" y="97"/>
                    <a:pt x="67" y="97"/>
                  </a:cubicBezTo>
                  <a:cubicBezTo>
                    <a:pt x="74" y="97"/>
                    <a:pt x="80" y="91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24" y="68"/>
                    <a:pt x="134" y="58"/>
                    <a:pt x="134" y="46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lose/>
                </a:path>
              </a:pathLst>
            </a:custGeom>
            <a:solidFill>
              <a:srgbClr val="A35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81" name="Freeform 60"/>
            <p:cNvSpPr>
              <a:spLocks/>
            </p:cNvSpPr>
            <p:nvPr/>
          </p:nvSpPr>
          <p:spPr bwMode="auto">
            <a:xfrm>
              <a:off x="1083" y="1544"/>
              <a:ext cx="90" cy="95"/>
            </a:xfrm>
            <a:custGeom>
              <a:avLst/>
              <a:gdLst>
                <a:gd name="T0" fmla="*/ 0 w 36"/>
                <a:gd name="T1" fmla="*/ 641 h 36"/>
                <a:gd name="T2" fmla="*/ 562 w 36"/>
                <a:gd name="T3" fmla="*/ 0 h 36"/>
                <a:gd name="T4" fmla="*/ 0 w 36"/>
                <a:gd name="T5" fmla="*/ 641 h 36"/>
                <a:gd name="T6" fmla="*/ 0 60000 65536"/>
                <a:gd name="T7" fmla="*/ 0 60000 65536"/>
                <a:gd name="T8" fmla="*/ 0 60000 65536"/>
                <a:gd name="T9" fmla="*/ 0 w 36"/>
                <a:gd name="T10" fmla="*/ 0 h 36"/>
                <a:gd name="T11" fmla="*/ 36 w 3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36">
                  <a:moveTo>
                    <a:pt x="0" y="35"/>
                  </a:moveTo>
                  <a:cubicBezTo>
                    <a:pt x="20" y="35"/>
                    <a:pt x="36" y="19"/>
                    <a:pt x="36" y="0"/>
                  </a:cubicBezTo>
                  <a:cubicBezTo>
                    <a:pt x="35" y="21"/>
                    <a:pt x="29" y="3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82" name="Freeform 61"/>
            <p:cNvSpPr>
              <a:spLocks noEditPoints="1"/>
            </p:cNvSpPr>
            <p:nvPr/>
          </p:nvSpPr>
          <p:spPr bwMode="auto">
            <a:xfrm>
              <a:off x="968" y="1525"/>
              <a:ext cx="275" cy="258"/>
            </a:xfrm>
            <a:custGeom>
              <a:avLst/>
              <a:gdLst>
                <a:gd name="T0" fmla="*/ 250 w 110"/>
                <a:gd name="T1" fmla="*/ 489 h 97"/>
                <a:gd name="T2" fmla="*/ 125 w 110"/>
                <a:gd name="T3" fmla="*/ 56 h 97"/>
                <a:gd name="T4" fmla="*/ 125 w 110"/>
                <a:gd name="T5" fmla="*/ 0 h 97"/>
                <a:gd name="T6" fmla="*/ 0 w 110"/>
                <a:gd name="T7" fmla="*/ 0 h 97"/>
                <a:gd name="T8" fmla="*/ 250 w 110"/>
                <a:gd name="T9" fmla="*/ 489 h 97"/>
                <a:gd name="T10" fmla="*/ 1550 w 110"/>
                <a:gd name="T11" fmla="*/ 56 h 97"/>
                <a:gd name="T12" fmla="*/ 1613 w 110"/>
                <a:gd name="T13" fmla="*/ 282 h 97"/>
                <a:gd name="T14" fmla="*/ 1613 w 110"/>
                <a:gd name="T15" fmla="*/ 737 h 97"/>
                <a:gd name="T16" fmla="*/ 1270 w 110"/>
                <a:gd name="T17" fmla="*/ 1146 h 97"/>
                <a:gd name="T18" fmla="*/ 750 w 110"/>
                <a:gd name="T19" fmla="*/ 1146 h 97"/>
                <a:gd name="T20" fmla="*/ 750 w 110"/>
                <a:gd name="T21" fmla="*/ 1168 h 97"/>
                <a:gd name="T22" fmla="*/ 750 w 110"/>
                <a:gd name="T23" fmla="*/ 1450 h 97"/>
                <a:gd name="T24" fmla="*/ 562 w 110"/>
                <a:gd name="T25" fmla="*/ 1692 h 97"/>
                <a:gd name="T26" fmla="*/ 500 w 110"/>
                <a:gd name="T27" fmla="*/ 1676 h 97"/>
                <a:gd name="T28" fmla="*/ 675 w 110"/>
                <a:gd name="T29" fmla="*/ 1825 h 97"/>
                <a:gd name="T30" fmla="*/ 875 w 110"/>
                <a:gd name="T31" fmla="*/ 1577 h 97"/>
                <a:gd name="T32" fmla="*/ 875 w 110"/>
                <a:gd name="T33" fmla="*/ 1279 h 97"/>
                <a:gd name="T34" fmla="*/ 875 w 110"/>
                <a:gd name="T35" fmla="*/ 1279 h 97"/>
                <a:gd name="T36" fmla="*/ 1375 w 110"/>
                <a:gd name="T37" fmla="*/ 1279 h 97"/>
                <a:gd name="T38" fmla="*/ 1720 w 110"/>
                <a:gd name="T39" fmla="*/ 862 h 97"/>
                <a:gd name="T40" fmla="*/ 1720 w 110"/>
                <a:gd name="T41" fmla="*/ 418 h 97"/>
                <a:gd name="T42" fmla="*/ 1550 w 110"/>
                <a:gd name="T43" fmla="*/ 56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0"/>
                <a:gd name="T67" fmla="*/ 0 h 97"/>
                <a:gd name="T68" fmla="*/ 110 w 110"/>
                <a:gd name="T69" fmla="*/ 97 h 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0" h="97">
                  <a:moveTo>
                    <a:pt x="16" y="26"/>
                  </a:moveTo>
                  <a:cubicBezTo>
                    <a:pt x="11" y="20"/>
                    <a:pt x="8" y="12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7" y="20"/>
                    <a:pt x="16" y="26"/>
                  </a:cubicBezTo>
                  <a:close/>
                  <a:moveTo>
                    <a:pt x="99" y="3"/>
                  </a:moveTo>
                  <a:cubicBezTo>
                    <a:pt x="101" y="6"/>
                    <a:pt x="103" y="11"/>
                    <a:pt x="103" y="15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51"/>
                    <a:pt x="93" y="61"/>
                    <a:pt x="8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2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84"/>
                    <a:pt x="43" y="90"/>
                    <a:pt x="36" y="90"/>
                  </a:cubicBezTo>
                  <a:cubicBezTo>
                    <a:pt x="34" y="90"/>
                    <a:pt x="33" y="90"/>
                    <a:pt x="32" y="89"/>
                  </a:cubicBezTo>
                  <a:cubicBezTo>
                    <a:pt x="34" y="93"/>
                    <a:pt x="38" y="97"/>
                    <a:pt x="43" y="97"/>
                  </a:cubicBezTo>
                  <a:cubicBezTo>
                    <a:pt x="50" y="97"/>
                    <a:pt x="56" y="91"/>
                    <a:pt x="56" y="8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100" y="68"/>
                    <a:pt x="110" y="58"/>
                    <a:pt x="110" y="46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14"/>
                    <a:pt x="106" y="7"/>
                    <a:pt x="99" y="3"/>
                  </a:cubicBezTo>
                  <a:close/>
                </a:path>
              </a:pathLst>
            </a:custGeom>
            <a:solidFill>
              <a:srgbClr val="9542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83" name="Freeform 62"/>
            <p:cNvSpPr>
              <a:spLocks/>
            </p:cNvSpPr>
            <p:nvPr/>
          </p:nvSpPr>
          <p:spPr bwMode="auto">
            <a:xfrm>
              <a:off x="916" y="1530"/>
              <a:ext cx="55" cy="117"/>
            </a:xfrm>
            <a:custGeom>
              <a:avLst/>
              <a:gdLst>
                <a:gd name="T0" fmla="*/ 0 w 22"/>
                <a:gd name="T1" fmla="*/ 827 h 44"/>
                <a:gd name="T2" fmla="*/ 0 w 22"/>
                <a:gd name="T3" fmla="*/ 375 h 44"/>
                <a:gd name="T4" fmla="*/ 345 w 22"/>
                <a:gd name="T5" fmla="*/ 0 h 44"/>
                <a:gd name="T6" fmla="*/ 50 w 22"/>
                <a:gd name="T7" fmla="*/ 431 h 44"/>
                <a:gd name="T8" fmla="*/ 0 w 22"/>
                <a:gd name="T9" fmla="*/ 8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4"/>
                <a:gd name="T17" fmla="*/ 22 w 2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4">
                  <a:moveTo>
                    <a:pt x="0" y="44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17" y="2"/>
                    <a:pt x="4" y="9"/>
                    <a:pt x="3" y="23"/>
                  </a:cubicBezTo>
                  <a:cubicBezTo>
                    <a:pt x="1" y="37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84" name="Freeform 63"/>
            <p:cNvSpPr>
              <a:spLocks/>
            </p:cNvSpPr>
            <p:nvPr/>
          </p:nvSpPr>
          <p:spPr bwMode="auto">
            <a:xfrm>
              <a:off x="908" y="1525"/>
              <a:ext cx="335" cy="258"/>
            </a:xfrm>
            <a:custGeom>
              <a:avLst/>
              <a:gdLst>
                <a:gd name="T0" fmla="*/ 1750 w 134"/>
                <a:gd name="T1" fmla="*/ 0 h 97"/>
                <a:gd name="T2" fmla="*/ 1595 w 134"/>
                <a:gd name="T3" fmla="*/ 0 h 97"/>
                <a:gd name="T4" fmla="*/ 1612 w 134"/>
                <a:gd name="T5" fmla="*/ 56 h 97"/>
                <a:gd name="T6" fmla="*/ 1050 w 134"/>
                <a:gd name="T7" fmla="*/ 737 h 97"/>
                <a:gd name="T8" fmla="*/ 500 w 134"/>
                <a:gd name="T9" fmla="*/ 56 h 97"/>
                <a:gd name="T10" fmla="*/ 500 w 134"/>
                <a:gd name="T11" fmla="*/ 0 h 97"/>
                <a:gd name="T12" fmla="*/ 345 w 134"/>
                <a:gd name="T13" fmla="*/ 0 h 97"/>
                <a:gd name="T14" fmla="*/ 0 w 134"/>
                <a:gd name="T15" fmla="*/ 418 h 97"/>
                <a:gd name="T16" fmla="*/ 0 w 134"/>
                <a:gd name="T17" fmla="*/ 862 h 97"/>
                <a:gd name="T18" fmla="*/ 345 w 134"/>
                <a:gd name="T19" fmla="*/ 1279 h 97"/>
                <a:gd name="T20" fmla="*/ 845 w 134"/>
                <a:gd name="T21" fmla="*/ 1279 h 97"/>
                <a:gd name="T22" fmla="*/ 845 w 134"/>
                <a:gd name="T23" fmla="*/ 1279 h 97"/>
                <a:gd name="T24" fmla="*/ 845 w 134"/>
                <a:gd name="T25" fmla="*/ 1577 h 97"/>
                <a:gd name="T26" fmla="*/ 1050 w 134"/>
                <a:gd name="T27" fmla="*/ 1825 h 97"/>
                <a:gd name="T28" fmla="*/ 1250 w 134"/>
                <a:gd name="T29" fmla="*/ 1577 h 97"/>
                <a:gd name="T30" fmla="*/ 1250 w 134"/>
                <a:gd name="T31" fmla="*/ 1279 h 97"/>
                <a:gd name="T32" fmla="*/ 1250 w 134"/>
                <a:gd name="T33" fmla="*/ 1279 h 97"/>
                <a:gd name="T34" fmla="*/ 1750 w 134"/>
                <a:gd name="T35" fmla="*/ 1279 h 97"/>
                <a:gd name="T36" fmla="*/ 2095 w 134"/>
                <a:gd name="T37" fmla="*/ 862 h 97"/>
                <a:gd name="T38" fmla="*/ 2095 w 134"/>
                <a:gd name="T39" fmla="*/ 418 h 97"/>
                <a:gd name="T40" fmla="*/ 1750 w 13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"/>
                <a:gd name="T64" fmla="*/ 0 h 97"/>
                <a:gd name="T65" fmla="*/ 134 w 134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" h="97">
                  <a:moveTo>
                    <a:pt x="11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"/>
                    <a:pt x="103" y="2"/>
                    <a:pt x="103" y="3"/>
                  </a:cubicBezTo>
                  <a:cubicBezTo>
                    <a:pt x="103" y="23"/>
                    <a:pt x="87" y="39"/>
                    <a:pt x="67" y="39"/>
                  </a:cubicBezTo>
                  <a:cubicBezTo>
                    <a:pt x="47" y="39"/>
                    <a:pt x="32" y="23"/>
                    <a:pt x="32" y="3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10" y="68"/>
                    <a:pt x="2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91"/>
                    <a:pt x="60" y="97"/>
                    <a:pt x="67" y="97"/>
                  </a:cubicBezTo>
                  <a:cubicBezTo>
                    <a:pt x="74" y="97"/>
                    <a:pt x="80" y="91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24" y="68"/>
                    <a:pt x="134" y="58"/>
                    <a:pt x="134" y="46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05" name="Picture 70" descr="ligand_2D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271463"/>
            <a:ext cx="2032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6" name="Straight Connector 135"/>
          <p:cNvCxnSpPr/>
          <p:nvPr/>
        </p:nvCxnSpPr>
        <p:spPr>
          <a:xfrm>
            <a:off x="5903913" y="2100263"/>
            <a:ext cx="0" cy="356076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903913" y="210026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903913" y="260508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903913" y="3108325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5903913" y="361315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903913" y="411638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903913" y="462121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5903913" y="512603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264275" y="1916113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264275" y="2420938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64275" y="2924175"/>
            <a:ext cx="288925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264275" y="3397250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64275" y="3900488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264275" y="4437063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264275" y="4908550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5903913" y="5661025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6518573" y="116632"/>
            <a:ext cx="7920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TGF</a:t>
            </a:r>
            <a:r>
              <a:rPr lang="fr-FR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-</a:t>
            </a:r>
            <a:r>
              <a:rPr lang="el-GR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β</a:t>
            </a:r>
            <a:endParaRPr lang="fr-FR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H="1">
            <a:off x="5219700" y="908050"/>
            <a:ext cx="1223963" cy="11525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076825" y="1989138"/>
            <a:ext cx="287338" cy="1444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6" name="TextBox 205"/>
          <p:cNvSpPr txBox="1">
            <a:spLocks noChangeArrowheads="1"/>
          </p:cNvSpPr>
          <p:nvPr/>
        </p:nvSpPr>
        <p:spPr bwMode="auto">
          <a:xfrm>
            <a:off x="4067175" y="2217738"/>
            <a:ext cx="4333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latin typeface="Calibri" pitchFamily="34" charset="0"/>
              </a:rPr>
              <a:t>X</a:t>
            </a:r>
          </a:p>
        </p:txBody>
      </p:sp>
      <p:cxnSp>
        <p:nvCxnSpPr>
          <p:cNvPr id="208" name="Straight Connector 207"/>
          <p:cNvCxnSpPr/>
          <p:nvPr/>
        </p:nvCxnSpPr>
        <p:spPr>
          <a:xfrm flipH="1">
            <a:off x="2051050" y="908050"/>
            <a:ext cx="4321175" cy="18732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339975" y="2781300"/>
            <a:ext cx="2873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2051050" y="299720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2051050" y="2781300"/>
            <a:ext cx="0" cy="2159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1979613" y="5876925"/>
            <a:ext cx="1008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2268538" y="5661025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2268538" y="5661025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79613" y="6381750"/>
            <a:ext cx="1008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2268538" y="6165850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2268538" y="6165850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2771775" y="5949950"/>
            <a:ext cx="1439863" cy="358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/>
              <a:t>Differentiation</a:t>
            </a:r>
            <a:endParaRPr lang="fr-FR" sz="1600" dirty="0"/>
          </a:p>
        </p:txBody>
      </p:sp>
      <p:cxnSp>
        <p:nvCxnSpPr>
          <p:cNvPr id="237" name="Straight Connector 236"/>
          <p:cNvCxnSpPr/>
          <p:nvPr/>
        </p:nvCxnSpPr>
        <p:spPr>
          <a:xfrm flipH="1">
            <a:off x="1547813" y="5661025"/>
            <a:ext cx="5032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2051050" y="6092825"/>
            <a:ext cx="0" cy="1444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051050" y="5589588"/>
            <a:ext cx="0" cy="1428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1547813" y="6165850"/>
            <a:ext cx="5032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1" name="TextBox 240"/>
          <p:cNvSpPr txBox="1">
            <a:spLocks noChangeArrowheads="1"/>
          </p:cNvSpPr>
          <p:nvPr/>
        </p:nvSpPr>
        <p:spPr bwMode="auto">
          <a:xfrm>
            <a:off x="2339975" y="5445125"/>
            <a:ext cx="28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sp>
        <p:nvSpPr>
          <p:cNvPr id="242" name="TextBox 241"/>
          <p:cNvSpPr txBox="1">
            <a:spLocks noChangeArrowheads="1"/>
          </p:cNvSpPr>
          <p:nvPr/>
        </p:nvSpPr>
        <p:spPr bwMode="auto">
          <a:xfrm>
            <a:off x="2339975" y="5981700"/>
            <a:ext cx="28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1547813" y="5661025"/>
            <a:ext cx="0" cy="5048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2771775" y="5445125"/>
            <a:ext cx="792163" cy="3603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INK4A</a:t>
            </a:r>
            <a:endParaRPr lang="fr-FR" sz="16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264275" y="5445125"/>
            <a:ext cx="288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157" name="Oval 156"/>
          <p:cNvSpPr/>
          <p:nvPr/>
        </p:nvSpPr>
        <p:spPr>
          <a:xfrm rot="2136766">
            <a:off x="5205413" y="1314450"/>
            <a:ext cx="1228725" cy="3587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/>
              <a:t>miR</a:t>
            </a:r>
            <a:r>
              <a:rPr lang="fr-FR" sz="1400" dirty="0"/>
              <a:t>-23a?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827088" y="4724400"/>
            <a:ext cx="0" cy="11525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827088" y="5876925"/>
            <a:ext cx="7207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6264275" y="6308725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6553200" y="6092825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6553200" y="6092825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7056438" y="5949950"/>
            <a:ext cx="1547812" cy="2873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Cell cycle arrest  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6264275" y="6813550"/>
            <a:ext cx="1008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553200" y="6597650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6553200" y="6597650"/>
            <a:ext cx="431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056438" y="6381750"/>
            <a:ext cx="1512887" cy="2873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Differentiation</a:t>
            </a: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6624638" y="6413500"/>
            <a:ext cx="287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867400" y="6092825"/>
            <a:ext cx="0" cy="5048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148263" y="4365625"/>
            <a:ext cx="0" cy="20161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5148263" y="6381750"/>
            <a:ext cx="7191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4211638" y="1196975"/>
            <a:ext cx="792162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3851275" y="765175"/>
            <a:ext cx="7207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err="1"/>
              <a:t>LCK</a:t>
            </a:r>
            <a:endParaRPr lang="fr-FR" sz="1600" dirty="0"/>
          </a:p>
        </p:txBody>
      </p:sp>
      <p:sp>
        <p:nvSpPr>
          <p:cNvPr id="227" name="Oval 226"/>
          <p:cNvSpPr/>
          <p:nvPr/>
        </p:nvSpPr>
        <p:spPr>
          <a:xfrm>
            <a:off x="3851275" y="765175"/>
            <a:ext cx="144463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28" name="Oval 227"/>
          <p:cNvSpPr/>
          <p:nvPr/>
        </p:nvSpPr>
        <p:spPr>
          <a:xfrm>
            <a:off x="3779838" y="981075"/>
            <a:ext cx="144462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44" name="Oval 243"/>
          <p:cNvSpPr/>
          <p:nvPr/>
        </p:nvSpPr>
        <p:spPr>
          <a:xfrm>
            <a:off x="3924300" y="1125538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45" name="TextBox 244"/>
          <p:cNvSpPr txBox="1">
            <a:spLocks noChangeArrowheads="1"/>
          </p:cNvSpPr>
          <p:nvPr/>
        </p:nvSpPr>
        <p:spPr bwMode="auto">
          <a:xfrm rot="-5400000">
            <a:off x="4926013" y="5019675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latin typeface="Calibri" pitchFamily="34" charset="0"/>
              </a:rPr>
              <a:t>X</a:t>
            </a:r>
          </a:p>
        </p:txBody>
      </p:sp>
      <p:sp>
        <p:nvSpPr>
          <p:cNvPr id="246" name="TextBox 245"/>
          <p:cNvSpPr txBox="1">
            <a:spLocks noChangeArrowheads="1"/>
          </p:cNvSpPr>
          <p:nvPr/>
        </p:nvSpPr>
        <p:spPr bwMode="auto">
          <a:xfrm>
            <a:off x="6659563" y="5908675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latin typeface="Calibri" pitchFamily="34" charset="0"/>
              </a:rPr>
              <a:t>X</a:t>
            </a: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5867400" y="659765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6227763" y="6381750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chemeClr val="accent2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214" name="Straight Arrow Connector 213"/>
          <p:cNvCxnSpPr/>
          <p:nvPr/>
        </p:nvCxnSpPr>
        <p:spPr>
          <a:xfrm>
            <a:off x="5867400" y="6092825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" name="TextBox 214"/>
          <p:cNvSpPr txBox="1">
            <a:spLocks noChangeArrowheads="1"/>
          </p:cNvSpPr>
          <p:nvPr/>
        </p:nvSpPr>
        <p:spPr bwMode="auto">
          <a:xfrm>
            <a:off x="6227763" y="5876925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chemeClr val="accent2"/>
                </a:solidFill>
                <a:latin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61" grpId="0" animBg="1"/>
      <p:bldP spid="65" grpId="0" animBg="1"/>
      <p:bldP spid="69" grpId="0" animBg="1"/>
      <p:bldP spid="77" grpId="0" animBg="1"/>
      <p:bldP spid="81" grpId="0" animBg="1"/>
      <p:bldP spid="127" grpId="0" animBg="1"/>
      <p:bldP spid="131" grpId="0" animBg="1"/>
      <p:bldP spid="135" grpId="0" animBg="1"/>
      <p:bldP spid="149" grpId="0" animBg="1"/>
      <p:bldP spid="153" grpId="0" animBg="1"/>
      <p:bldP spid="160" grpId="0" animBg="1"/>
      <p:bldP spid="164" grpId="0" animBg="1"/>
      <p:bldP spid="186" grpId="0"/>
      <p:bldP spid="187" grpId="0"/>
      <p:bldP spid="188" grpId="0"/>
      <p:bldP spid="189" grpId="0"/>
      <p:bldP spid="195" grpId="0" animBg="1"/>
      <p:bldP spid="155" grpId="0"/>
      <p:bldP spid="156" grpId="0"/>
      <p:bldP spid="161" grpId="0"/>
      <p:bldP spid="162" grpId="0"/>
      <p:bldP spid="163" grpId="0"/>
      <p:bldP spid="165" grpId="0"/>
      <p:bldP spid="166" grpId="0"/>
      <p:bldP spid="206" grpId="0"/>
      <p:bldP spid="213" grpId="0"/>
      <p:bldP spid="236" grpId="0" animBg="1"/>
      <p:bldP spid="241" grpId="0"/>
      <p:bldP spid="242" grpId="0"/>
      <p:bldP spid="146" grpId="0" animBg="1"/>
      <p:bldP spid="147" grpId="0"/>
      <p:bldP spid="157" grpId="0" animBg="1"/>
      <p:bldP spid="182" grpId="0" animBg="1"/>
      <p:bldP spid="190" grpId="0" animBg="1"/>
      <p:bldP spid="199" grpId="0"/>
      <p:bldP spid="245" grpId="0"/>
      <p:bldP spid="246" grpId="0"/>
      <p:bldP spid="159" grpId="0"/>
      <p:bldP spid="2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125543"/>
            <a:ext cx="1008064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Group 538"/>
          <p:cNvGrpSpPr>
            <a:grpSpLocks/>
          </p:cNvGrpSpPr>
          <p:nvPr/>
        </p:nvGrpSpPr>
        <p:grpSpPr bwMode="auto">
          <a:xfrm rot="-1824653">
            <a:off x="776292" y="1377952"/>
            <a:ext cx="126999" cy="971550"/>
            <a:chOff x="387" y="2077"/>
            <a:chExt cx="182" cy="1800"/>
          </a:xfrm>
        </p:grpSpPr>
        <p:sp>
          <p:nvSpPr>
            <p:cNvPr id="21669" name="Freeform 488"/>
            <p:cNvSpPr>
              <a:spLocks/>
            </p:cNvSpPr>
            <p:nvPr/>
          </p:nvSpPr>
          <p:spPr bwMode="auto">
            <a:xfrm>
              <a:off x="387" y="2181"/>
              <a:ext cx="182" cy="1600"/>
            </a:xfrm>
            <a:custGeom>
              <a:avLst/>
              <a:gdLst>
                <a:gd name="T0" fmla="*/ 558 w 73"/>
                <a:gd name="T1" fmla="*/ 0 h 600"/>
                <a:gd name="T2" fmla="*/ 0 w 73"/>
                <a:gd name="T3" fmla="*/ 77 h 600"/>
                <a:gd name="T4" fmla="*/ 0 w 73"/>
                <a:gd name="T5" fmla="*/ 704 h 600"/>
                <a:gd name="T6" fmla="*/ 0 w 73"/>
                <a:gd name="T7" fmla="*/ 704 h 600"/>
                <a:gd name="T8" fmla="*/ 30 w 73"/>
                <a:gd name="T9" fmla="*/ 717 h 600"/>
                <a:gd name="T10" fmla="*/ 30 w 73"/>
                <a:gd name="T11" fmla="*/ 10888 h 600"/>
                <a:gd name="T12" fmla="*/ 558 w 73"/>
                <a:gd name="T13" fmla="*/ 11379 h 600"/>
                <a:gd name="T14" fmla="*/ 1099 w 73"/>
                <a:gd name="T15" fmla="*/ 10888 h 600"/>
                <a:gd name="T16" fmla="*/ 1099 w 73"/>
                <a:gd name="T17" fmla="*/ 717 h 600"/>
                <a:gd name="T18" fmla="*/ 1132 w 73"/>
                <a:gd name="T19" fmla="*/ 704 h 600"/>
                <a:gd name="T20" fmla="*/ 1132 w 73"/>
                <a:gd name="T21" fmla="*/ 77 h 600"/>
                <a:gd name="T22" fmla="*/ 558 w 73"/>
                <a:gd name="T23" fmla="*/ 0 h 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600"/>
                <a:gd name="T38" fmla="*/ 73 w 73"/>
                <a:gd name="T39" fmla="*/ 600 h 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600">
                  <a:moveTo>
                    <a:pt x="36" y="0"/>
                  </a:moveTo>
                  <a:cubicBezTo>
                    <a:pt x="16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2" y="38"/>
                  </a:cubicBezTo>
                  <a:cubicBezTo>
                    <a:pt x="2" y="574"/>
                    <a:pt x="2" y="574"/>
                    <a:pt x="2" y="574"/>
                  </a:cubicBezTo>
                  <a:cubicBezTo>
                    <a:pt x="2" y="593"/>
                    <a:pt x="17" y="600"/>
                    <a:pt x="36" y="600"/>
                  </a:cubicBezTo>
                  <a:cubicBezTo>
                    <a:pt x="55" y="600"/>
                    <a:pt x="71" y="593"/>
                    <a:pt x="71" y="574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2" y="37"/>
                    <a:pt x="73" y="37"/>
                    <a:pt x="73" y="37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lose/>
                </a:path>
              </a:pathLst>
            </a:cu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0" name="Freeform 489"/>
            <p:cNvSpPr>
              <a:spLocks/>
            </p:cNvSpPr>
            <p:nvPr/>
          </p:nvSpPr>
          <p:spPr bwMode="auto">
            <a:xfrm>
              <a:off x="392" y="2253"/>
              <a:ext cx="172" cy="1528"/>
            </a:xfrm>
            <a:custGeom>
              <a:avLst/>
              <a:gdLst>
                <a:gd name="T0" fmla="*/ 0 w 69"/>
                <a:gd name="T1" fmla="*/ 0 h 573"/>
                <a:gd name="T2" fmla="*/ 0 w 69"/>
                <a:gd name="T3" fmla="*/ 10376 h 573"/>
                <a:gd name="T4" fmla="*/ 528 w 69"/>
                <a:gd name="T5" fmla="*/ 10867 h 573"/>
                <a:gd name="T6" fmla="*/ 1069 w 69"/>
                <a:gd name="T7" fmla="*/ 10376 h 573"/>
                <a:gd name="T8" fmla="*/ 1069 w 69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73"/>
                <a:gd name="T17" fmla="*/ 69 w 69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73">
                  <a:moveTo>
                    <a:pt x="0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0" y="566"/>
                    <a:pt x="15" y="573"/>
                    <a:pt x="34" y="573"/>
                  </a:cubicBezTo>
                  <a:cubicBezTo>
                    <a:pt x="53" y="573"/>
                    <a:pt x="69" y="566"/>
                    <a:pt x="69" y="547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E2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1" name="Freeform 490"/>
            <p:cNvSpPr>
              <a:spLocks/>
            </p:cNvSpPr>
            <p:nvPr/>
          </p:nvSpPr>
          <p:spPr bwMode="auto">
            <a:xfrm>
              <a:off x="392" y="2829"/>
              <a:ext cx="172" cy="952"/>
            </a:xfrm>
            <a:custGeom>
              <a:avLst/>
              <a:gdLst>
                <a:gd name="T0" fmla="*/ 528 w 69"/>
                <a:gd name="T1" fmla="*/ 6771 h 357"/>
                <a:gd name="T2" fmla="*/ 1069 w 69"/>
                <a:gd name="T3" fmla="*/ 6280 h 357"/>
                <a:gd name="T4" fmla="*/ 1069 w 69"/>
                <a:gd name="T5" fmla="*/ 21 h 357"/>
                <a:gd name="T6" fmla="*/ 528 w 69"/>
                <a:gd name="T7" fmla="*/ 56 h 357"/>
                <a:gd name="T8" fmla="*/ 0 w 69"/>
                <a:gd name="T9" fmla="*/ 0 h 357"/>
                <a:gd name="T10" fmla="*/ 0 w 69"/>
                <a:gd name="T11" fmla="*/ 6280 h 357"/>
                <a:gd name="T12" fmla="*/ 528 w 69"/>
                <a:gd name="T13" fmla="*/ 6771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357"/>
                <a:gd name="T23" fmla="*/ 69 w 6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357">
                  <a:moveTo>
                    <a:pt x="34" y="357"/>
                  </a:moveTo>
                  <a:cubicBezTo>
                    <a:pt x="53" y="357"/>
                    <a:pt x="69" y="350"/>
                    <a:pt x="69" y="33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2"/>
                    <a:pt x="52" y="3"/>
                    <a:pt x="34" y="3"/>
                  </a:cubicBezTo>
                  <a:cubicBezTo>
                    <a:pt x="16" y="3"/>
                    <a:pt x="1" y="2"/>
                    <a:pt x="0" y="0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50"/>
                    <a:pt x="15" y="357"/>
                    <a:pt x="34" y="357"/>
                  </a:cubicBezTo>
                  <a:close/>
                </a:path>
              </a:pathLst>
            </a:custGeom>
            <a:solidFill>
              <a:srgbClr val="F4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2" name="Freeform 491"/>
            <p:cNvSpPr>
              <a:spLocks/>
            </p:cNvSpPr>
            <p:nvPr/>
          </p:nvSpPr>
          <p:spPr bwMode="auto">
            <a:xfrm>
              <a:off x="414" y="2835"/>
              <a:ext cx="125" cy="914"/>
            </a:xfrm>
            <a:custGeom>
              <a:avLst/>
              <a:gdLst>
                <a:gd name="T0" fmla="*/ 395 w 50"/>
                <a:gd name="T1" fmla="*/ 21 h 343"/>
                <a:gd name="T2" fmla="*/ 0 w 50"/>
                <a:gd name="T3" fmla="*/ 0 h 343"/>
                <a:gd name="T4" fmla="*/ 0 w 50"/>
                <a:gd name="T5" fmla="*/ 6171 h 343"/>
                <a:gd name="T6" fmla="*/ 395 w 50"/>
                <a:gd name="T7" fmla="*/ 6491 h 343"/>
                <a:gd name="T8" fmla="*/ 783 w 50"/>
                <a:gd name="T9" fmla="*/ 6171 h 343"/>
                <a:gd name="T10" fmla="*/ 783 w 50"/>
                <a:gd name="T11" fmla="*/ 0 h 343"/>
                <a:gd name="T12" fmla="*/ 395 w 50"/>
                <a:gd name="T13" fmla="*/ 21 h 3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343"/>
                <a:gd name="T23" fmla="*/ 50 w 50"/>
                <a:gd name="T24" fmla="*/ 343 h 3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343">
                  <a:moveTo>
                    <a:pt x="25" y="1"/>
                  </a:moveTo>
                  <a:cubicBezTo>
                    <a:pt x="15" y="1"/>
                    <a:pt x="7" y="1"/>
                    <a:pt x="0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40"/>
                    <a:pt x="12" y="343"/>
                    <a:pt x="25" y="343"/>
                  </a:cubicBezTo>
                  <a:cubicBezTo>
                    <a:pt x="39" y="343"/>
                    <a:pt x="50" y="340"/>
                    <a:pt x="50" y="3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1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B003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3" name="Freeform 492"/>
            <p:cNvSpPr>
              <a:spLocks/>
            </p:cNvSpPr>
            <p:nvPr/>
          </p:nvSpPr>
          <p:spPr bwMode="auto">
            <a:xfrm>
              <a:off x="414" y="2272"/>
              <a:ext cx="125" cy="565"/>
            </a:xfrm>
            <a:custGeom>
              <a:avLst/>
              <a:gdLst>
                <a:gd name="T0" fmla="*/ 0 w 50"/>
                <a:gd name="T1" fmla="*/ 0 h 212"/>
                <a:gd name="T2" fmla="*/ 0 w 50"/>
                <a:gd name="T3" fmla="*/ 3992 h 212"/>
                <a:gd name="T4" fmla="*/ 395 w 50"/>
                <a:gd name="T5" fmla="*/ 4014 h 212"/>
                <a:gd name="T6" fmla="*/ 783 w 50"/>
                <a:gd name="T7" fmla="*/ 3992 h 212"/>
                <a:gd name="T8" fmla="*/ 783 w 50"/>
                <a:gd name="T9" fmla="*/ 0 h 212"/>
                <a:gd name="T10" fmla="*/ 0 w 50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12"/>
                <a:gd name="T20" fmla="*/ 50 w 50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12">
                  <a:moveTo>
                    <a:pt x="0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7" y="212"/>
                    <a:pt x="15" y="212"/>
                    <a:pt x="25" y="212"/>
                  </a:cubicBezTo>
                  <a:cubicBezTo>
                    <a:pt x="35" y="212"/>
                    <a:pt x="44" y="212"/>
                    <a:pt x="50" y="21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B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4" name="Freeform 493"/>
            <p:cNvSpPr>
              <a:spLocks/>
            </p:cNvSpPr>
            <p:nvPr/>
          </p:nvSpPr>
          <p:spPr bwMode="auto">
            <a:xfrm>
              <a:off x="392" y="2821"/>
              <a:ext cx="172" cy="16"/>
            </a:xfrm>
            <a:custGeom>
              <a:avLst/>
              <a:gdLst>
                <a:gd name="T0" fmla="*/ 0 w 69"/>
                <a:gd name="T1" fmla="*/ 56 h 6"/>
                <a:gd name="T2" fmla="*/ 528 w 69"/>
                <a:gd name="T3" fmla="*/ 115 h 6"/>
                <a:gd name="T4" fmla="*/ 1069 w 69"/>
                <a:gd name="T5" fmla="*/ 56 h 6"/>
                <a:gd name="T6" fmla="*/ 1069 w 69"/>
                <a:gd name="T7" fmla="*/ 56 h 6"/>
                <a:gd name="T8" fmla="*/ 528 w 69"/>
                <a:gd name="T9" fmla="*/ 0 h 6"/>
                <a:gd name="T10" fmla="*/ 0 w 69"/>
                <a:gd name="T11" fmla="*/ 5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6"/>
                <a:gd name="T20" fmla="*/ 69 w 6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6">
                  <a:moveTo>
                    <a:pt x="0" y="3"/>
                  </a:moveTo>
                  <a:cubicBezTo>
                    <a:pt x="0" y="5"/>
                    <a:pt x="16" y="6"/>
                    <a:pt x="34" y="6"/>
                  </a:cubicBezTo>
                  <a:cubicBezTo>
                    <a:pt x="52" y="6"/>
                    <a:pt x="67" y="5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1"/>
                    <a:pt x="53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solidFill>
              <a:srgbClr val="FADB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5" name="Freeform 494"/>
            <p:cNvSpPr>
              <a:spLocks/>
            </p:cNvSpPr>
            <p:nvPr/>
          </p:nvSpPr>
          <p:spPr bwMode="auto">
            <a:xfrm>
              <a:off x="477" y="2835"/>
              <a:ext cx="62" cy="914"/>
            </a:xfrm>
            <a:custGeom>
              <a:avLst/>
              <a:gdLst>
                <a:gd name="T0" fmla="*/ 320 w 25"/>
                <a:gd name="T1" fmla="*/ 21 h 343"/>
                <a:gd name="T2" fmla="*/ 320 w 25"/>
                <a:gd name="T3" fmla="*/ 6113 h 343"/>
                <a:gd name="T4" fmla="*/ 0 w 25"/>
                <a:gd name="T5" fmla="*/ 6491 h 343"/>
                <a:gd name="T6" fmla="*/ 382 w 25"/>
                <a:gd name="T7" fmla="*/ 6171 h 343"/>
                <a:gd name="T8" fmla="*/ 382 w 25"/>
                <a:gd name="T9" fmla="*/ 0 h 343"/>
                <a:gd name="T10" fmla="*/ 320 w 25"/>
                <a:gd name="T11" fmla="*/ 21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43"/>
                <a:gd name="T20" fmla="*/ 25 w 25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43">
                  <a:moveTo>
                    <a:pt x="21" y="1"/>
                  </a:moveTo>
                  <a:cubicBezTo>
                    <a:pt x="21" y="323"/>
                    <a:pt x="21" y="323"/>
                    <a:pt x="21" y="323"/>
                  </a:cubicBezTo>
                  <a:cubicBezTo>
                    <a:pt x="21" y="338"/>
                    <a:pt x="10" y="342"/>
                    <a:pt x="0" y="343"/>
                  </a:cubicBezTo>
                  <a:cubicBezTo>
                    <a:pt x="14" y="343"/>
                    <a:pt x="25" y="340"/>
                    <a:pt x="25" y="3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rgbClr val="8409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6" name="Freeform 495"/>
            <p:cNvSpPr>
              <a:spLocks/>
            </p:cNvSpPr>
            <p:nvPr/>
          </p:nvSpPr>
          <p:spPr bwMode="auto">
            <a:xfrm>
              <a:off x="529" y="2272"/>
              <a:ext cx="10" cy="565"/>
            </a:xfrm>
            <a:custGeom>
              <a:avLst/>
              <a:gdLst>
                <a:gd name="T0" fmla="*/ 0 w 4"/>
                <a:gd name="T1" fmla="*/ 0 h 212"/>
                <a:gd name="T2" fmla="*/ 0 w 4"/>
                <a:gd name="T3" fmla="*/ 4014 h 212"/>
                <a:gd name="T4" fmla="*/ 62 w 4"/>
                <a:gd name="T5" fmla="*/ 3992 h 212"/>
                <a:gd name="T6" fmla="*/ 62 w 4"/>
                <a:gd name="T7" fmla="*/ 0 h 212"/>
                <a:gd name="T8" fmla="*/ 0 w 4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12"/>
                <a:gd name="T17" fmla="*/ 4 w 4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12">
                  <a:moveTo>
                    <a:pt x="0" y="0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1" y="212"/>
                    <a:pt x="3" y="212"/>
                    <a:pt x="4" y="21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6C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7" name="Freeform 496"/>
            <p:cNvSpPr>
              <a:spLocks/>
            </p:cNvSpPr>
            <p:nvPr/>
          </p:nvSpPr>
          <p:spPr bwMode="auto">
            <a:xfrm>
              <a:off x="479" y="2077"/>
              <a:ext cx="75" cy="1696"/>
            </a:xfrm>
            <a:custGeom>
              <a:avLst/>
              <a:gdLst>
                <a:gd name="T0" fmla="*/ 408 w 30"/>
                <a:gd name="T1" fmla="*/ 1365 h 636"/>
                <a:gd name="T2" fmla="*/ 408 w 30"/>
                <a:gd name="T3" fmla="*/ 11683 h 636"/>
                <a:gd name="T4" fmla="*/ 0 w 30"/>
                <a:gd name="T5" fmla="*/ 12061 h 636"/>
                <a:gd name="T6" fmla="*/ 470 w 30"/>
                <a:gd name="T7" fmla="*/ 11699 h 636"/>
                <a:gd name="T8" fmla="*/ 470 w 30"/>
                <a:gd name="T9" fmla="*/ 1288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36"/>
                <a:gd name="T17" fmla="*/ 30 w 30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36">
                  <a:moveTo>
                    <a:pt x="26" y="72"/>
                  </a:moveTo>
                  <a:cubicBezTo>
                    <a:pt x="26" y="9"/>
                    <a:pt x="26" y="527"/>
                    <a:pt x="26" y="616"/>
                  </a:cubicBezTo>
                  <a:cubicBezTo>
                    <a:pt x="26" y="626"/>
                    <a:pt x="10" y="636"/>
                    <a:pt x="0" y="636"/>
                  </a:cubicBezTo>
                  <a:cubicBezTo>
                    <a:pt x="10" y="636"/>
                    <a:pt x="30" y="633"/>
                    <a:pt x="30" y="617"/>
                  </a:cubicBezTo>
                  <a:cubicBezTo>
                    <a:pt x="30" y="522"/>
                    <a:pt x="30" y="0"/>
                    <a:pt x="30" y="68"/>
                  </a:cubicBezTo>
                </a:path>
              </a:pathLst>
            </a:custGeom>
            <a:solidFill>
              <a:srgbClr val="ADD2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8" name="Freeform 497"/>
            <p:cNvSpPr>
              <a:spLocks/>
            </p:cNvSpPr>
            <p:nvPr/>
          </p:nvSpPr>
          <p:spPr bwMode="auto">
            <a:xfrm>
              <a:off x="479" y="2835"/>
              <a:ext cx="75" cy="938"/>
            </a:xfrm>
            <a:custGeom>
              <a:avLst/>
              <a:gdLst>
                <a:gd name="T0" fmla="*/ 470 w 30"/>
                <a:gd name="T1" fmla="*/ 0 h 352"/>
                <a:gd name="T2" fmla="*/ 408 w 30"/>
                <a:gd name="T3" fmla="*/ 0 h 352"/>
                <a:gd name="T4" fmla="*/ 408 w 30"/>
                <a:gd name="T5" fmla="*/ 6284 h 352"/>
                <a:gd name="T6" fmla="*/ 0 w 30"/>
                <a:gd name="T7" fmla="*/ 6662 h 352"/>
                <a:gd name="T8" fmla="*/ 470 w 30"/>
                <a:gd name="T9" fmla="*/ 6300 h 352"/>
                <a:gd name="T10" fmla="*/ 470 w 30"/>
                <a:gd name="T11" fmla="*/ 0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52"/>
                <a:gd name="T20" fmla="*/ 30 w 30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52">
                  <a:moveTo>
                    <a:pt x="30" y="0"/>
                  </a:moveTo>
                  <a:cubicBezTo>
                    <a:pt x="29" y="0"/>
                    <a:pt x="28" y="0"/>
                    <a:pt x="26" y="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42"/>
                    <a:pt x="10" y="352"/>
                    <a:pt x="0" y="352"/>
                  </a:cubicBezTo>
                  <a:cubicBezTo>
                    <a:pt x="10" y="352"/>
                    <a:pt x="30" y="349"/>
                    <a:pt x="30" y="3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586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79" name="Freeform 498"/>
            <p:cNvSpPr>
              <a:spLocks/>
            </p:cNvSpPr>
            <p:nvPr/>
          </p:nvSpPr>
          <p:spPr bwMode="auto">
            <a:xfrm>
              <a:off x="529" y="2824"/>
              <a:ext cx="12" cy="11"/>
            </a:xfrm>
            <a:custGeom>
              <a:avLst/>
              <a:gdLst>
                <a:gd name="T0" fmla="*/ 0 w 5"/>
                <a:gd name="T1" fmla="*/ 0 h 4"/>
                <a:gd name="T2" fmla="*/ 58 w 5"/>
                <a:gd name="T3" fmla="*/ 60 h 4"/>
                <a:gd name="T4" fmla="*/ 0 w 5"/>
                <a:gd name="T5" fmla="*/ 82 h 4"/>
                <a:gd name="T6" fmla="*/ 0 w 5"/>
                <a:gd name="T7" fmla="*/ 2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0"/>
                  </a:moveTo>
                  <a:cubicBezTo>
                    <a:pt x="1" y="1"/>
                    <a:pt x="5" y="0"/>
                    <a:pt x="4" y="3"/>
                  </a:cubicBezTo>
                  <a:cubicBezTo>
                    <a:pt x="4" y="3"/>
                    <a:pt x="1" y="4"/>
                    <a:pt x="0" y="4"/>
                  </a:cubicBezTo>
                  <a:cubicBezTo>
                    <a:pt x="0" y="4"/>
                    <a:pt x="0" y="2"/>
                    <a:pt x="0" y="1"/>
                  </a:cubicBezTo>
                </a:path>
              </a:pathLst>
            </a:custGeom>
            <a:solidFill>
              <a:srgbClr val="DCD0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0" name="Freeform 499"/>
            <p:cNvSpPr>
              <a:spLocks/>
            </p:cNvSpPr>
            <p:nvPr/>
          </p:nvSpPr>
          <p:spPr bwMode="auto">
            <a:xfrm>
              <a:off x="546" y="2827"/>
              <a:ext cx="8" cy="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32 h 2"/>
                <a:gd name="T4" fmla="*/ 35 w 3"/>
                <a:gd name="T5" fmla="*/ 20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1" y="1"/>
                    <a:pt x="0" y="0"/>
                  </a:cubicBezTo>
                </a:path>
              </a:pathLst>
            </a:custGeom>
            <a:solidFill>
              <a:srgbClr val="DCD0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1" name="Freeform 500"/>
            <p:cNvSpPr>
              <a:spLocks/>
            </p:cNvSpPr>
            <p:nvPr/>
          </p:nvSpPr>
          <p:spPr bwMode="auto">
            <a:xfrm>
              <a:off x="422" y="3376"/>
              <a:ext cx="17" cy="299"/>
            </a:xfrm>
            <a:custGeom>
              <a:avLst/>
              <a:gdLst>
                <a:gd name="T0" fmla="*/ 0 w 7"/>
                <a:gd name="T1" fmla="*/ 0 h 112"/>
                <a:gd name="T2" fmla="*/ 29 w 7"/>
                <a:gd name="T3" fmla="*/ 2130 h 112"/>
                <a:gd name="T4" fmla="*/ 0 60000 65536"/>
                <a:gd name="T5" fmla="*/ 0 60000 65536"/>
                <a:gd name="T6" fmla="*/ 0 w 7"/>
                <a:gd name="T7" fmla="*/ 0 h 112"/>
                <a:gd name="T8" fmla="*/ 7 w 7"/>
                <a:gd name="T9" fmla="*/ 112 h 1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12">
                  <a:moveTo>
                    <a:pt x="0" y="0"/>
                  </a:moveTo>
                  <a:cubicBezTo>
                    <a:pt x="6" y="14"/>
                    <a:pt x="7" y="85"/>
                    <a:pt x="2" y="112"/>
                  </a:cubicBezTo>
                </a:path>
              </a:pathLst>
            </a:custGeom>
            <a:solidFill>
              <a:srgbClr val="D586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2" name="Freeform 501"/>
            <p:cNvSpPr>
              <a:spLocks/>
            </p:cNvSpPr>
            <p:nvPr/>
          </p:nvSpPr>
          <p:spPr bwMode="auto">
            <a:xfrm>
              <a:off x="556" y="2829"/>
              <a:ext cx="8" cy="6"/>
            </a:xfrm>
            <a:custGeom>
              <a:avLst/>
              <a:gdLst>
                <a:gd name="T0" fmla="*/ 0 w 3"/>
                <a:gd name="T1" fmla="*/ 54 h 2"/>
                <a:gd name="T2" fmla="*/ 56 w 3"/>
                <a:gd name="T3" fmla="*/ 0 h 2"/>
                <a:gd name="T4" fmla="*/ 56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2"/>
                  </a:moveTo>
                  <a:cubicBezTo>
                    <a:pt x="1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8788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3" name="Freeform 502"/>
            <p:cNvSpPr>
              <a:spLocks/>
            </p:cNvSpPr>
            <p:nvPr/>
          </p:nvSpPr>
          <p:spPr bwMode="auto">
            <a:xfrm>
              <a:off x="527" y="2835"/>
              <a:ext cx="29" cy="2"/>
            </a:xfrm>
            <a:custGeom>
              <a:avLst/>
              <a:gdLst>
                <a:gd name="T0" fmla="*/ 0 w 12"/>
                <a:gd name="T1" fmla="*/ 8 h 1"/>
                <a:gd name="T2" fmla="*/ 169 w 12"/>
                <a:gd name="T3" fmla="*/ 0 h 1"/>
                <a:gd name="T4" fmla="*/ 0 60000 65536"/>
                <a:gd name="T5" fmla="*/ 0 60000 65536"/>
                <a:gd name="T6" fmla="*/ 0 w 12"/>
                <a:gd name="T7" fmla="*/ 0 h 1"/>
                <a:gd name="T8" fmla="*/ 12 w 1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">
                  <a:moveTo>
                    <a:pt x="0" y="1"/>
                  </a:moveTo>
                  <a:cubicBezTo>
                    <a:pt x="5" y="0"/>
                    <a:pt x="9" y="0"/>
                    <a:pt x="12" y="0"/>
                  </a:cubicBezTo>
                </a:path>
              </a:pathLst>
            </a:custGeom>
            <a:noFill/>
            <a:ln w="3175" cap="rnd">
              <a:solidFill>
                <a:srgbClr val="87B1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4" name="Freeform 503"/>
            <p:cNvSpPr>
              <a:spLocks/>
            </p:cNvSpPr>
            <p:nvPr/>
          </p:nvSpPr>
          <p:spPr bwMode="auto">
            <a:xfrm>
              <a:off x="392" y="2829"/>
              <a:ext cx="135" cy="8"/>
            </a:xfrm>
            <a:custGeom>
              <a:avLst/>
              <a:gdLst>
                <a:gd name="T0" fmla="*/ 0 w 54"/>
                <a:gd name="T1" fmla="*/ 0 h 3"/>
                <a:gd name="T2" fmla="*/ 533 w 54"/>
                <a:gd name="T3" fmla="*/ 56 h 3"/>
                <a:gd name="T4" fmla="*/ 845 w 54"/>
                <a:gd name="T5" fmla="*/ 56 h 3"/>
                <a:gd name="T6" fmla="*/ 0 60000 65536"/>
                <a:gd name="T7" fmla="*/ 0 60000 65536"/>
                <a:gd name="T8" fmla="*/ 0 60000 65536"/>
                <a:gd name="T9" fmla="*/ 0 w 54"/>
                <a:gd name="T10" fmla="*/ 0 h 3"/>
                <a:gd name="T11" fmla="*/ 54 w 5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">
                  <a:moveTo>
                    <a:pt x="0" y="0"/>
                  </a:moveTo>
                  <a:cubicBezTo>
                    <a:pt x="0" y="2"/>
                    <a:pt x="16" y="3"/>
                    <a:pt x="34" y="3"/>
                  </a:cubicBezTo>
                  <a:cubicBezTo>
                    <a:pt x="42" y="3"/>
                    <a:pt x="49" y="3"/>
                    <a:pt x="54" y="3"/>
                  </a:cubicBezTo>
                </a:path>
              </a:pathLst>
            </a:custGeom>
            <a:noFill/>
            <a:ln w="3175" cap="rnd">
              <a:solidFill>
                <a:srgbClr val="8788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5" name="Freeform 504"/>
            <p:cNvSpPr>
              <a:spLocks/>
            </p:cNvSpPr>
            <p:nvPr/>
          </p:nvSpPr>
          <p:spPr bwMode="auto">
            <a:xfrm>
              <a:off x="392" y="2821"/>
              <a:ext cx="135" cy="8"/>
            </a:xfrm>
            <a:custGeom>
              <a:avLst/>
              <a:gdLst>
                <a:gd name="T0" fmla="*/ 845 w 54"/>
                <a:gd name="T1" fmla="*/ 21 h 3"/>
                <a:gd name="T2" fmla="*/ 533 w 54"/>
                <a:gd name="T3" fmla="*/ 0 h 3"/>
                <a:gd name="T4" fmla="*/ 0 w 54"/>
                <a:gd name="T5" fmla="*/ 56 h 3"/>
                <a:gd name="T6" fmla="*/ 0 60000 65536"/>
                <a:gd name="T7" fmla="*/ 0 60000 65536"/>
                <a:gd name="T8" fmla="*/ 0 60000 65536"/>
                <a:gd name="T9" fmla="*/ 0 w 54"/>
                <a:gd name="T10" fmla="*/ 0 h 3"/>
                <a:gd name="T11" fmla="*/ 54 w 5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">
                  <a:moveTo>
                    <a:pt x="54" y="1"/>
                  </a:moveTo>
                  <a:cubicBezTo>
                    <a:pt x="49" y="0"/>
                    <a:pt x="42" y="0"/>
                    <a:pt x="34" y="0"/>
                  </a:cubicBezTo>
                  <a:cubicBezTo>
                    <a:pt x="16" y="0"/>
                    <a:pt x="1" y="1"/>
                    <a:pt x="0" y="3"/>
                  </a:cubicBezTo>
                </a:path>
              </a:pathLst>
            </a:custGeom>
            <a:noFill/>
            <a:ln w="3175" cap="rnd">
              <a:solidFill>
                <a:srgbClr val="A1A2A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6" name="Freeform 505"/>
            <p:cNvSpPr>
              <a:spLocks/>
            </p:cNvSpPr>
            <p:nvPr/>
          </p:nvSpPr>
          <p:spPr bwMode="auto">
            <a:xfrm>
              <a:off x="527" y="2824"/>
              <a:ext cx="27" cy="3"/>
            </a:xfrm>
            <a:custGeom>
              <a:avLst/>
              <a:gdLst>
                <a:gd name="T0" fmla="*/ 162 w 11"/>
                <a:gd name="T1" fmla="*/ 27 h 1"/>
                <a:gd name="T2" fmla="*/ 0 w 11"/>
                <a:gd name="T3" fmla="*/ 0 h 1"/>
                <a:gd name="T4" fmla="*/ 0 60000 65536"/>
                <a:gd name="T5" fmla="*/ 0 60000 65536"/>
                <a:gd name="T6" fmla="*/ 0 w 11"/>
                <a:gd name="T7" fmla="*/ 0 h 1"/>
                <a:gd name="T8" fmla="*/ 11 w 1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">
                  <a:moveTo>
                    <a:pt x="11" y="1"/>
                  </a:moveTo>
                  <a:cubicBezTo>
                    <a:pt x="9" y="0"/>
                    <a:pt x="5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1B7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7" name="Freeform 506"/>
            <p:cNvSpPr>
              <a:spLocks/>
            </p:cNvSpPr>
            <p:nvPr/>
          </p:nvSpPr>
          <p:spPr bwMode="auto">
            <a:xfrm>
              <a:off x="554" y="2827"/>
              <a:ext cx="10" cy="2"/>
            </a:xfrm>
            <a:custGeom>
              <a:avLst/>
              <a:gdLst>
                <a:gd name="T0" fmla="*/ 62 w 4"/>
                <a:gd name="T1" fmla="*/ 8 h 1"/>
                <a:gd name="T2" fmla="*/ 0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4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A1A2A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8" name="Freeform 507"/>
            <p:cNvSpPr>
              <a:spLocks/>
            </p:cNvSpPr>
            <p:nvPr/>
          </p:nvSpPr>
          <p:spPr bwMode="auto">
            <a:xfrm>
              <a:off x="392" y="2253"/>
              <a:ext cx="172" cy="1528"/>
            </a:xfrm>
            <a:custGeom>
              <a:avLst/>
              <a:gdLst>
                <a:gd name="T0" fmla="*/ 0 w 69"/>
                <a:gd name="T1" fmla="*/ 0 h 573"/>
                <a:gd name="T2" fmla="*/ 0 w 69"/>
                <a:gd name="T3" fmla="*/ 10376 h 573"/>
                <a:gd name="T4" fmla="*/ 528 w 69"/>
                <a:gd name="T5" fmla="*/ 10867 h 573"/>
                <a:gd name="T6" fmla="*/ 1069 w 69"/>
                <a:gd name="T7" fmla="*/ 10376 h 573"/>
                <a:gd name="T8" fmla="*/ 1069 w 69"/>
                <a:gd name="T9" fmla="*/ 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73"/>
                <a:gd name="T17" fmla="*/ 69 w 69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73">
                  <a:moveTo>
                    <a:pt x="0" y="0"/>
                  </a:moveTo>
                  <a:cubicBezTo>
                    <a:pt x="0" y="547"/>
                    <a:pt x="0" y="547"/>
                    <a:pt x="0" y="547"/>
                  </a:cubicBezTo>
                  <a:cubicBezTo>
                    <a:pt x="0" y="566"/>
                    <a:pt x="15" y="573"/>
                    <a:pt x="34" y="573"/>
                  </a:cubicBezTo>
                  <a:cubicBezTo>
                    <a:pt x="53" y="573"/>
                    <a:pt x="69" y="566"/>
                    <a:pt x="69" y="547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89" name="Freeform 508"/>
            <p:cNvSpPr>
              <a:spLocks/>
            </p:cNvSpPr>
            <p:nvPr/>
          </p:nvSpPr>
          <p:spPr bwMode="auto">
            <a:xfrm>
              <a:off x="394" y="2269"/>
              <a:ext cx="165" cy="200"/>
            </a:xfrm>
            <a:custGeom>
              <a:avLst/>
              <a:gdLst>
                <a:gd name="T0" fmla="*/ 520 w 66"/>
                <a:gd name="T1" fmla="*/ 1421 h 75"/>
                <a:gd name="T2" fmla="*/ 1032 w 66"/>
                <a:gd name="T3" fmla="*/ 1365 h 75"/>
                <a:gd name="T4" fmla="*/ 1032 w 66"/>
                <a:gd name="T5" fmla="*/ 35 h 75"/>
                <a:gd name="T6" fmla="*/ 520 w 66"/>
                <a:gd name="T7" fmla="*/ 0 h 75"/>
                <a:gd name="T8" fmla="*/ 0 w 66"/>
                <a:gd name="T9" fmla="*/ 35 h 75"/>
                <a:gd name="T10" fmla="*/ 0 w 66"/>
                <a:gd name="T11" fmla="*/ 1365 h 75"/>
                <a:gd name="T12" fmla="*/ 520 w 66"/>
                <a:gd name="T13" fmla="*/ 142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5"/>
                <a:gd name="T23" fmla="*/ 66 w 66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5">
                  <a:moveTo>
                    <a:pt x="33" y="75"/>
                  </a:moveTo>
                  <a:cubicBezTo>
                    <a:pt x="50" y="75"/>
                    <a:pt x="64" y="73"/>
                    <a:pt x="66" y="7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0" y="1"/>
                    <a:pt x="48" y="0"/>
                    <a:pt x="33" y="0"/>
                  </a:cubicBezTo>
                  <a:cubicBezTo>
                    <a:pt x="19" y="0"/>
                    <a:pt x="6" y="1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3"/>
                    <a:pt x="16" y="75"/>
                    <a:pt x="33" y="75"/>
                  </a:cubicBezTo>
                  <a:close/>
                </a:path>
              </a:pathLst>
            </a:custGeom>
            <a:solidFill>
              <a:srgbClr val="ECA5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0" name="Freeform 509"/>
            <p:cNvSpPr>
              <a:spLocks/>
            </p:cNvSpPr>
            <p:nvPr/>
          </p:nvSpPr>
          <p:spPr bwMode="auto">
            <a:xfrm>
              <a:off x="399" y="2291"/>
              <a:ext cx="80" cy="40"/>
            </a:xfrm>
            <a:custGeom>
              <a:avLst/>
              <a:gdLst>
                <a:gd name="T0" fmla="*/ 0 w 32"/>
                <a:gd name="T1" fmla="*/ 285 h 15"/>
                <a:gd name="T2" fmla="*/ 0 w 32"/>
                <a:gd name="T3" fmla="*/ 0 h 15"/>
                <a:gd name="T4" fmla="*/ 500 w 32"/>
                <a:gd name="T5" fmla="*/ 35 h 15"/>
                <a:gd name="T6" fmla="*/ 82 w 32"/>
                <a:gd name="T7" fmla="*/ 93 h 15"/>
                <a:gd name="T8" fmla="*/ 0 w 32"/>
                <a:gd name="T9" fmla="*/ 28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"/>
                <a:gd name="T17" fmla="*/ 32 w 3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">
                  <a:moveTo>
                    <a:pt x="0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24" y="2"/>
                    <a:pt x="32" y="2"/>
                  </a:cubicBezTo>
                  <a:cubicBezTo>
                    <a:pt x="27" y="4"/>
                    <a:pt x="8" y="5"/>
                    <a:pt x="5" y="5"/>
                  </a:cubicBezTo>
                  <a:cubicBezTo>
                    <a:pt x="1" y="5"/>
                    <a:pt x="1" y="9"/>
                    <a:pt x="0" y="15"/>
                  </a:cubicBezTo>
                  <a:close/>
                </a:path>
              </a:pathLst>
            </a:custGeom>
            <a:solidFill>
              <a:srgbClr val="E37C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1" name="Freeform 510"/>
            <p:cNvSpPr>
              <a:spLocks/>
            </p:cNvSpPr>
            <p:nvPr/>
          </p:nvSpPr>
          <p:spPr bwMode="auto">
            <a:xfrm>
              <a:off x="394" y="2269"/>
              <a:ext cx="165" cy="200"/>
            </a:xfrm>
            <a:custGeom>
              <a:avLst/>
              <a:gdLst>
                <a:gd name="T0" fmla="*/ 520 w 66"/>
                <a:gd name="T1" fmla="*/ 1421 h 75"/>
                <a:gd name="T2" fmla="*/ 1032 w 66"/>
                <a:gd name="T3" fmla="*/ 1365 h 75"/>
                <a:gd name="T4" fmla="*/ 1032 w 66"/>
                <a:gd name="T5" fmla="*/ 35 h 75"/>
                <a:gd name="T6" fmla="*/ 520 w 66"/>
                <a:gd name="T7" fmla="*/ 0 h 75"/>
                <a:gd name="T8" fmla="*/ 0 w 66"/>
                <a:gd name="T9" fmla="*/ 35 h 75"/>
                <a:gd name="T10" fmla="*/ 0 w 66"/>
                <a:gd name="T11" fmla="*/ 1365 h 75"/>
                <a:gd name="T12" fmla="*/ 520 w 66"/>
                <a:gd name="T13" fmla="*/ 142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75"/>
                <a:gd name="T23" fmla="*/ 66 w 66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75">
                  <a:moveTo>
                    <a:pt x="33" y="75"/>
                  </a:moveTo>
                  <a:cubicBezTo>
                    <a:pt x="50" y="75"/>
                    <a:pt x="64" y="73"/>
                    <a:pt x="66" y="7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0" y="1"/>
                    <a:pt x="48" y="0"/>
                    <a:pt x="33" y="0"/>
                  </a:cubicBezTo>
                  <a:cubicBezTo>
                    <a:pt x="19" y="0"/>
                    <a:pt x="6" y="1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3"/>
                    <a:pt x="16" y="75"/>
                    <a:pt x="33" y="75"/>
                  </a:cubicBezTo>
                  <a:close/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2" name="Freeform 511"/>
            <p:cNvSpPr>
              <a:spLocks/>
            </p:cNvSpPr>
            <p:nvPr/>
          </p:nvSpPr>
          <p:spPr bwMode="auto">
            <a:xfrm>
              <a:off x="397" y="2445"/>
              <a:ext cx="27" cy="30"/>
            </a:xfrm>
            <a:custGeom>
              <a:avLst/>
              <a:gdLst>
                <a:gd name="T0" fmla="*/ 162 w 11"/>
                <a:gd name="T1" fmla="*/ 104 h 11"/>
                <a:gd name="T2" fmla="*/ 91 w 11"/>
                <a:gd name="T3" fmla="*/ 224 h 11"/>
                <a:gd name="T4" fmla="*/ 12 w 11"/>
                <a:gd name="T5" fmla="*/ 120 h 11"/>
                <a:gd name="T6" fmla="*/ 91 w 11"/>
                <a:gd name="T7" fmla="*/ 0 h 11"/>
                <a:gd name="T8" fmla="*/ 162 w 11"/>
                <a:gd name="T9" fmla="*/ 10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1" y="5"/>
                  </a:move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1" y="9"/>
                    <a:pt x="1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3" name="Freeform 512"/>
            <p:cNvSpPr>
              <a:spLocks/>
            </p:cNvSpPr>
            <p:nvPr/>
          </p:nvSpPr>
          <p:spPr bwMode="auto">
            <a:xfrm>
              <a:off x="407" y="2427"/>
              <a:ext cx="15" cy="16"/>
            </a:xfrm>
            <a:custGeom>
              <a:avLst/>
              <a:gdLst>
                <a:gd name="T0" fmla="*/ 95 w 6"/>
                <a:gd name="T1" fmla="*/ 56 h 6"/>
                <a:gd name="T2" fmla="*/ 50 w 6"/>
                <a:gd name="T3" fmla="*/ 115 h 6"/>
                <a:gd name="T4" fmla="*/ 0 w 6"/>
                <a:gd name="T5" fmla="*/ 56 h 6"/>
                <a:gd name="T6" fmla="*/ 50 w 6"/>
                <a:gd name="T7" fmla="*/ 0 h 6"/>
                <a:gd name="T8" fmla="*/ 95 w 6"/>
                <a:gd name="T9" fmla="*/ 5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4" name="Oval 513"/>
            <p:cNvSpPr>
              <a:spLocks noChangeArrowheads="1"/>
            </p:cNvSpPr>
            <p:nvPr/>
          </p:nvSpPr>
          <p:spPr bwMode="auto">
            <a:xfrm>
              <a:off x="407" y="2480"/>
              <a:ext cx="15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95" name="Freeform 514"/>
            <p:cNvSpPr>
              <a:spLocks/>
            </p:cNvSpPr>
            <p:nvPr/>
          </p:nvSpPr>
          <p:spPr bwMode="auto">
            <a:xfrm>
              <a:off x="404" y="2323"/>
              <a:ext cx="63" cy="1554"/>
            </a:xfrm>
            <a:custGeom>
              <a:avLst/>
              <a:gdLst>
                <a:gd name="T0" fmla="*/ 113 w 25"/>
                <a:gd name="T1" fmla="*/ 9756 h 583"/>
                <a:gd name="T2" fmla="*/ 401 w 25"/>
                <a:gd name="T3" fmla="*/ 10132 h 583"/>
                <a:gd name="T4" fmla="*/ 33 w 25"/>
                <a:gd name="T5" fmla="*/ 8348 h 583"/>
                <a:gd name="T6" fmla="*/ 33 w 25"/>
                <a:gd name="T7" fmla="*/ 0 h 583"/>
                <a:gd name="T8" fmla="*/ 113 w 25"/>
                <a:gd name="T9" fmla="*/ 9756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83"/>
                <a:gd name="T17" fmla="*/ 25 w 25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83">
                  <a:moveTo>
                    <a:pt x="7" y="515"/>
                  </a:moveTo>
                  <a:cubicBezTo>
                    <a:pt x="7" y="531"/>
                    <a:pt x="18" y="534"/>
                    <a:pt x="25" y="535"/>
                  </a:cubicBezTo>
                  <a:cubicBezTo>
                    <a:pt x="0" y="536"/>
                    <a:pt x="2" y="533"/>
                    <a:pt x="2" y="44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583"/>
                    <a:pt x="7" y="421"/>
                    <a:pt x="7" y="5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6" name="Freeform 515"/>
            <p:cNvSpPr>
              <a:spLocks/>
            </p:cNvSpPr>
            <p:nvPr/>
          </p:nvSpPr>
          <p:spPr bwMode="auto">
            <a:xfrm>
              <a:off x="477" y="2192"/>
              <a:ext cx="67" cy="1581"/>
            </a:xfrm>
            <a:custGeom>
              <a:avLst/>
              <a:gdLst>
                <a:gd name="T0" fmla="*/ 12 w 27"/>
                <a:gd name="T1" fmla="*/ 11238 h 593"/>
                <a:gd name="T2" fmla="*/ 412 w 27"/>
                <a:gd name="T3" fmla="*/ 10862 h 593"/>
                <a:gd name="T4" fmla="*/ 412 w 27"/>
                <a:gd name="T5" fmla="*/ 874 h 593"/>
                <a:gd name="T6" fmla="*/ 382 w 27"/>
                <a:gd name="T7" fmla="*/ 2765 h 593"/>
                <a:gd name="T8" fmla="*/ 382 w 27"/>
                <a:gd name="T9" fmla="*/ 9249 h 593"/>
                <a:gd name="T10" fmla="*/ 382 w 27"/>
                <a:gd name="T11" fmla="*/ 10307 h 593"/>
                <a:gd name="T12" fmla="*/ 370 w 27"/>
                <a:gd name="T13" fmla="*/ 10862 h 593"/>
                <a:gd name="T14" fmla="*/ 0 w 27"/>
                <a:gd name="T15" fmla="*/ 11238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3"/>
                <a:gd name="T26" fmla="*/ 27 w 27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3">
                  <a:moveTo>
                    <a:pt x="1" y="593"/>
                  </a:moveTo>
                  <a:cubicBezTo>
                    <a:pt x="11" y="593"/>
                    <a:pt x="27" y="583"/>
                    <a:pt x="27" y="573"/>
                  </a:cubicBezTo>
                  <a:cubicBezTo>
                    <a:pt x="27" y="502"/>
                    <a:pt x="27" y="0"/>
                    <a:pt x="27" y="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488"/>
                    <a:pt x="25" y="488"/>
                    <a:pt x="25" y="488"/>
                  </a:cubicBezTo>
                  <a:cubicBezTo>
                    <a:pt x="25" y="511"/>
                    <a:pt x="26" y="529"/>
                    <a:pt x="25" y="544"/>
                  </a:cubicBezTo>
                  <a:cubicBezTo>
                    <a:pt x="25" y="549"/>
                    <a:pt x="25" y="569"/>
                    <a:pt x="24" y="573"/>
                  </a:cubicBezTo>
                  <a:cubicBezTo>
                    <a:pt x="20" y="591"/>
                    <a:pt x="8" y="590"/>
                    <a:pt x="0" y="59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7" name="Freeform 516"/>
            <p:cNvSpPr>
              <a:spLocks/>
            </p:cNvSpPr>
            <p:nvPr/>
          </p:nvSpPr>
          <p:spPr bwMode="auto">
            <a:xfrm>
              <a:off x="387" y="2181"/>
              <a:ext cx="182" cy="107"/>
            </a:xfrm>
            <a:custGeom>
              <a:avLst/>
              <a:gdLst>
                <a:gd name="T0" fmla="*/ 1132 w 73"/>
                <a:gd name="T1" fmla="*/ 709 h 40"/>
                <a:gd name="T2" fmla="*/ 1132 w 73"/>
                <a:gd name="T3" fmla="*/ 78 h 40"/>
                <a:gd name="T4" fmla="*/ 558 w 73"/>
                <a:gd name="T5" fmla="*/ 0 h 40"/>
                <a:gd name="T6" fmla="*/ 0 w 73"/>
                <a:gd name="T7" fmla="*/ 78 h 40"/>
                <a:gd name="T8" fmla="*/ 0 w 73"/>
                <a:gd name="T9" fmla="*/ 709 h 40"/>
                <a:gd name="T10" fmla="*/ 0 w 73"/>
                <a:gd name="T11" fmla="*/ 709 h 40"/>
                <a:gd name="T12" fmla="*/ 558 w 73"/>
                <a:gd name="T13" fmla="*/ 765 h 40"/>
                <a:gd name="T14" fmla="*/ 1132 w 73"/>
                <a:gd name="T15" fmla="*/ 709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40"/>
                <a:gd name="T26" fmla="*/ 73 w 73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40">
                  <a:moveTo>
                    <a:pt x="73" y="37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6" y="40"/>
                    <a:pt x="36" y="40"/>
                  </a:cubicBezTo>
                  <a:cubicBezTo>
                    <a:pt x="57" y="40"/>
                    <a:pt x="73" y="39"/>
                    <a:pt x="73" y="37"/>
                  </a:cubicBezTo>
                </a:path>
              </a:pathLst>
            </a:custGeom>
            <a:solidFill>
              <a:srgbClr val="E483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8" name="Freeform 517"/>
            <p:cNvSpPr>
              <a:spLocks/>
            </p:cNvSpPr>
            <p:nvPr/>
          </p:nvSpPr>
          <p:spPr bwMode="auto">
            <a:xfrm>
              <a:off x="387" y="2181"/>
              <a:ext cx="182" cy="19"/>
            </a:xfrm>
            <a:custGeom>
              <a:avLst/>
              <a:gdLst>
                <a:gd name="T0" fmla="*/ 1132 w 73"/>
                <a:gd name="T1" fmla="*/ 81 h 7"/>
                <a:gd name="T2" fmla="*/ 558 w 73"/>
                <a:gd name="T3" fmla="*/ 0 h 7"/>
                <a:gd name="T4" fmla="*/ 0 w 73"/>
                <a:gd name="T5" fmla="*/ 81 h 7"/>
                <a:gd name="T6" fmla="*/ 0 w 73"/>
                <a:gd name="T7" fmla="*/ 81 h 7"/>
                <a:gd name="T8" fmla="*/ 558 w 73"/>
                <a:gd name="T9" fmla="*/ 141 h 7"/>
                <a:gd name="T10" fmla="*/ 1132 w 73"/>
                <a:gd name="T11" fmla="*/ 8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"/>
                <a:gd name="T20" fmla="*/ 73 w 7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solidFill>
              <a:srgbClr val="F2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99" name="Freeform 518"/>
            <p:cNvSpPr>
              <a:spLocks/>
            </p:cNvSpPr>
            <p:nvPr/>
          </p:nvSpPr>
          <p:spPr bwMode="auto">
            <a:xfrm>
              <a:off x="387" y="2181"/>
              <a:ext cx="182" cy="19"/>
            </a:xfrm>
            <a:custGeom>
              <a:avLst/>
              <a:gdLst>
                <a:gd name="T0" fmla="*/ 1132 w 73"/>
                <a:gd name="T1" fmla="*/ 81 h 7"/>
                <a:gd name="T2" fmla="*/ 558 w 73"/>
                <a:gd name="T3" fmla="*/ 0 h 7"/>
                <a:gd name="T4" fmla="*/ 0 w 73"/>
                <a:gd name="T5" fmla="*/ 81 h 7"/>
                <a:gd name="T6" fmla="*/ 0 w 73"/>
                <a:gd name="T7" fmla="*/ 81 h 7"/>
                <a:gd name="T8" fmla="*/ 558 w 73"/>
                <a:gd name="T9" fmla="*/ 141 h 7"/>
                <a:gd name="T10" fmla="*/ 1132 w 73"/>
                <a:gd name="T11" fmla="*/ 8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"/>
                <a:gd name="T20" fmla="*/ 73 w 7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">
                  <a:moveTo>
                    <a:pt x="73" y="4"/>
                  </a:move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6" y="7"/>
                    <a:pt x="36" y="7"/>
                  </a:cubicBezTo>
                  <a:cubicBezTo>
                    <a:pt x="57" y="7"/>
                    <a:pt x="73" y="6"/>
                    <a:pt x="73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0" name="Freeform 519"/>
            <p:cNvSpPr>
              <a:spLocks/>
            </p:cNvSpPr>
            <p:nvPr/>
          </p:nvSpPr>
          <p:spPr bwMode="auto">
            <a:xfrm>
              <a:off x="387" y="2181"/>
              <a:ext cx="182" cy="107"/>
            </a:xfrm>
            <a:custGeom>
              <a:avLst/>
              <a:gdLst>
                <a:gd name="T0" fmla="*/ 1132 w 73"/>
                <a:gd name="T1" fmla="*/ 709 h 40"/>
                <a:gd name="T2" fmla="*/ 1132 w 73"/>
                <a:gd name="T3" fmla="*/ 78 h 40"/>
                <a:gd name="T4" fmla="*/ 558 w 73"/>
                <a:gd name="T5" fmla="*/ 0 h 40"/>
                <a:gd name="T6" fmla="*/ 0 w 73"/>
                <a:gd name="T7" fmla="*/ 78 h 40"/>
                <a:gd name="T8" fmla="*/ 0 w 73"/>
                <a:gd name="T9" fmla="*/ 709 h 40"/>
                <a:gd name="T10" fmla="*/ 0 w 73"/>
                <a:gd name="T11" fmla="*/ 709 h 40"/>
                <a:gd name="T12" fmla="*/ 558 w 73"/>
                <a:gd name="T13" fmla="*/ 765 h 40"/>
                <a:gd name="T14" fmla="*/ 1132 w 73"/>
                <a:gd name="T15" fmla="*/ 709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40"/>
                <a:gd name="T26" fmla="*/ 73 w 73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40">
                  <a:moveTo>
                    <a:pt x="73" y="37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57" y="0"/>
                    <a:pt x="36" y="0"/>
                  </a:cubicBezTo>
                  <a:cubicBezTo>
                    <a:pt x="16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6" y="40"/>
                    <a:pt x="36" y="40"/>
                  </a:cubicBezTo>
                  <a:cubicBezTo>
                    <a:pt x="57" y="40"/>
                    <a:pt x="73" y="39"/>
                    <a:pt x="73" y="3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1" name="Oval 520"/>
            <p:cNvSpPr>
              <a:spLocks noChangeArrowheads="1"/>
            </p:cNvSpPr>
            <p:nvPr/>
          </p:nvSpPr>
          <p:spPr bwMode="auto">
            <a:xfrm>
              <a:off x="444" y="2829"/>
              <a:ext cx="20" cy="2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702" name="Oval 521"/>
            <p:cNvSpPr>
              <a:spLocks noChangeArrowheads="1"/>
            </p:cNvSpPr>
            <p:nvPr/>
          </p:nvSpPr>
          <p:spPr bwMode="auto">
            <a:xfrm>
              <a:off x="469" y="2835"/>
              <a:ext cx="10" cy="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703" name="Oval 522"/>
            <p:cNvSpPr>
              <a:spLocks noChangeArrowheads="1"/>
            </p:cNvSpPr>
            <p:nvPr/>
          </p:nvSpPr>
          <p:spPr bwMode="auto">
            <a:xfrm>
              <a:off x="429" y="2832"/>
              <a:ext cx="8" cy="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704" name="Freeform 523"/>
            <p:cNvSpPr>
              <a:spLocks/>
            </p:cNvSpPr>
            <p:nvPr/>
          </p:nvSpPr>
          <p:spPr bwMode="auto">
            <a:xfrm>
              <a:off x="429" y="2376"/>
              <a:ext cx="135" cy="933"/>
            </a:xfrm>
            <a:custGeom>
              <a:avLst/>
              <a:gdLst>
                <a:gd name="T0" fmla="*/ 300 w 54"/>
                <a:gd name="T1" fmla="*/ 56 h 350"/>
                <a:gd name="T2" fmla="*/ 157 w 54"/>
                <a:gd name="T3" fmla="*/ 35 h 350"/>
                <a:gd name="T4" fmla="*/ 20 w 54"/>
                <a:gd name="T5" fmla="*/ 192 h 350"/>
                <a:gd name="T6" fmla="*/ 20 w 54"/>
                <a:gd name="T7" fmla="*/ 6288 h 350"/>
                <a:gd name="T8" fmla="*/ 95 w 54"/>
                <a:gd name="T9" fmla="*/ 6536 h 350"/>
                <a:gd name="T10" fmla="*/ 408 w 54"/>
                <a:gd name="T11" fmla="*/ 6608 h 350"/>
                <a:gd name="T12" fmla="*/ 845 w 54"/>
                <a:gd name="T13" fmla="*/ 6480 h 350"/>
                <a:gd name="T14" fmla="*/ 845 w 54"/>
                <a:gd name="T15" fmla="*/ 0 h 350"/>
                <a:gd name="T16" fmla="*/ 300 w 54"/>
                <a:gd name="T17" fmla="*/ 56 h 3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350"/>
                <a:gd name="T29" fmla="*/ 54 w 54"/>
                <a:gd name="T30" fmla="*/ 350 h 3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350">
                  <a:moveTo>
                    <a:pt x="19" y="3"/>
                  </a:moveTo>
                  <a:cubicBezTo>
                    <a:pt x="16" y="3"/>
                    <a:pt x="13" y="2"/>
                    <a:pt x="10" y="2"/>
                  </a:cubicBezTo>
                  <a:cubicBezTo>
                    <a:pt x="1" y="2"/>
                    <a:pt x="1" y="10"/>
                    <a:pt x="1" y="10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1" y="332"/>
                    <a:pt x="0" y="343"/>
                    <a:pt x="6" y="345"/>
                  </a:cubicBezTo>
                  <a:cubicBezTo>
                    <a:pt x="9" y="347"/>
                    <a:pt x="17" y="349"/>
                    <a:pt x="26" y="349"/>
                  </a:cubicBezTo>
                  <a:cubicBezTo>
                    <a:pt x="42" y="350"/>
                    <a:pt x="49" y="346"/>
                    <a:pt x="54" y="34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9" y="2"/>
                    <a:pt x="35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5" name="Freeform 524"/>
            <p:cNvSpPr>
              <a:spLocks/>
            </p:cNvSpPr>
            <p:nvPr/>
          </p:nvSpPr>
          <p:spPr bwMode="auto">
            <a:xfrm>
              <a:off x="434" y="2451"/>
              <a:ext cx="125" cy="85"/>
            </a:xfrm>
            <a:custGeom>
              <a:avLst/>
              <a:gdLst>
                <a:gd name="T0" fmla="*/ 0 w 50"/>
                <a:gd name="T1" fmla="*/ 545 h 32"/>
                <a:gd name="T2" fmla="*/ 145 w 50"/>
                <a:gd name="T3" fmla="*/ 579 h 32"/>
                <a:gd name="T4" fmla="*/ 282 w 50"/>
                <a:gd name="T5" fmla="*/ 600 h 32"/>
                <a:gd name="T6" fmla="*/ 783 w 50"/>
                <a:gd name="T7" fmla="*/ 545 h 32"/>
                <a:gd name="T8" fmla="*/ 783 w 50"/>
                <a:gd name="T9" fmla="*/ 0 h 32"/>
                <a:gd name="T10" fmla="*/ 282 w 50"/>
                <a:gd name="T11" fmla="*/ 56 h 32"/>
                <a:gd name="T12" fmla="*/ 145 w 50"/>
                <a:gd name="T13" fmla="*/ 56 h 32"/>
                <a:gd name="T14" fmla="*/ 0 w 50"/>
                <a:gd name="T15" fmla="*/ 21 h 32"/>
                <a:gd name="T16" fmla="*/ 0 w 50"/>
                <a:gd name="T17" fmla="*/ 54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2"/>
                <a:gd name="T29" fmla="*/ 50 w 5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2">
                  <a:moveTo>
                    <a:pt x="0" y="29"/>
                  </a:moveTo>
                  <a:cubicBezTo>
                    <a:pt x="0" y="29"/>
                    <a:pt x="0" y="31"/>
                    <a:pt x="9" y="31"/>
                  </a:cubicBezTo>
                  <a:cubicBezTo>
                    <a:pt x="12" y="31"/>
                    <a:pt x="14" y="32"/>
                    <a:pt x="18" y="32"/>
                  </a:cubicBezTo>
                  <a:cubicBezTo>
                    <a:pt x="33" y="32"/>
                    <a:pt x="45" y="31"/>
                    <a:pt x="50" y="2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5" y="2"/>
                    <a:pt x="33" y="3"/>
                    <a:pt x="18" y="3"/>
                  </a:cubicBezTo>
                  <a:cubicBezTo>
                    <a:pt x="14" y="3"/>
                    <a:pt x="12" y="3"/>
                    <a:pt x="9" y="3"/>
                  </a:cubicBezTo>
                  <a:cubicBezTo>
                    <a:pt x="0" y="2"/>
                    <a:pt x="0" y="1"/>
                    <a:pt x="0" y="1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E483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6" name="Freeform 525"/>
            <p:cNvSpPr>
              <a:spLocks/>
            </p:cNvSpPr>
            <p:nvPr/>
          </p:nvSpPr>
          <p:spPr bwMode="auto">
            <a:xfrm>
              <a:off x="389" y="2200"/>
              <a:ext cx="162" cy="85"/>
            </a:xfrm>
            <a:custGeom>
              <a:avLst/>
              <a:gdLst>
                <a:gd name="T0" fmla="*/ 75 w 65"/>
                <a:gd name="T1" fmla="*/ 35 h 32"/>
                <a:gd name="T2" fmla="*/ 479 w 65"/>
                <a:gd name="T3" fmla="*/ 56 h 32"/>
                <a:gd name="T4" fmla="*/ 962 w 65"/>
                <a:gd name="T5" fmla="*/ 35 h 32"/>
                <a:gd name="T6" fmla="*/ 994 w 65"/>
                <a:gd name="T7" fmla="*/ 56 h 32"/>
                <a:gd name="T8" fmla="*/ 528 w 65"/>
                <a:gd name="T9" fmla="*/ 260 h 32"/>
                <a:gd name="T10" fmla="*/ 446 w 65"/>
                <a:gd name="T11" fmla="*/ 353 h 32"/>
                <a:gd name="T12" fmla="*/ 434 w 65"/>
                <a:gd name="T13" fmla="*/ 545 h 32"/>
                <a:gd name="T14" fmla="*/ 249 w 65"/>
                <a:gd name="T15" fmla="*/ 566 h 32"/>
                <a:gd name="T16" fmla="*/ 30 w 65"/>
                <a:gd name="T17" fmla="*/ 486 h 32"/>
                <a:gd name="T18" fmla="*/ 12 w 65"/>
                <a:gd name="T19" fmla="*/ 56 h 32"/>
                <a:gd name="T20" fmla="*/ 75 w 65"/>
                <a:gd name="T21" fmla="*/ 35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32"/>
                <a:gd name="T35" fmla="*/ 65 w 65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32">
                  <a:moveTo>
                    <a:pt x="5" y="2"/>
                  </a:moveTo>
                  <a:cubicBezTo>
                    <a:pt x="13" y="3"/>
                    <a:pt x="23" y="3"/>
                    <a:pt x="31" y="3"/>
                  </a:cubicBezTo>
                  <a:cubicBezTo>
                    <a:pt x="40" y="3"/>
                    <a:pt x="53" y="1"/>
                    <a:pt x="62" y="2"/>
                  </a:cubicBezTo>
                  <a:cubicBezTo>
                    <a:pt x="65" y="1"/>
                    <a:pt x="64" y="3"/>
                    <a:pt x="64" y="3"/>
                  </a:cubicBezTo>
                  <a:cubicBezTo>
                    <a:pt x="60" y="11"/>
                    <a:pt x="40" y="11"/>
                    <a:pt x="34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8" y="21"/>
                    <a:pt x="29" y="27"/>
                    <a:pt x="28" y="29"/>
                  </a:cubicBezTo>
                  <a:cubicBezTo>
                    <a:pt x="26" y="32"/>
                    <a:pt x="19" y="30"/>
                    <a:pt x="16" y="30"/>
                  </a:cubicBezTo>
                  <a:cubicBezTo>
                    <a:pt x="9" y="30"/>
                    <a:pt x="3" y="29"/>
                    <a:pt x="2" y="26"/>
                  </a:cubicBezTo>
                  <a:cubicBezTo>
                    <a:pt x="0" y="21"/>
                    <a:pt x="0" y="9"/>
                    <a:pt x="1" y="3"/>
                  </a:cubicBezTo>
                  <a:cubicBezTo>
                    <a:pt x="1" y="2"/>
                    <a:pt x="2" y="0"/>
                    <a:pt x="5" y="2"/>
                  </a:cubicBezTo>
                  <a:close/>
                </a:path>
              </a:pathLst>
            </a:custGeom>
            <a:solidFill>
              <a:srgbClr val="EBA4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7" name="Freeform 526"/>
            <p:cNvSpPr>
              <a:spLocks/>
            </p:cNvSpPr>
            <p:nvPr/>
          </p:nvSpPr>
          <p:spPr bwMode="auto">
            <a:xfrm>
              <a:off x="477" y="2211"/>
              <a:ext cx="87" cy="72"/>
            </a:xfrm>
            <a:custGeom>
              <a:avLst/>
              <a:gdLst>
                <a:gd name="T0" fmla="*/ 92 w 35"/>
                <a:gd name="T1" fmla="*/ 491 h 27"/>
                <a:gd name="T2" fmla="*/ 341 w 35"/>
                <a:gd name="T3" fmla="*/ 477 h 27"/>
                <a:gd name="T4" fmla="*/ 495 w 35"/>
                <a:gd name="T5" fmla="*/ 456 h 27"/>
                <a:gd name="T6" fmla="*/ 524 w 35"/>
                <a:gd name="T7" fmla="*/ 307 h 27"/>
                <a:gd name="T8" fmla="*/ 507 w 35"/>
                <a:gd name="T9" fmla="*/ 149 h 27"/>
                <a:gd name="T10" fmla="*/ 507 w 35"/>
                <a:gd name="T11" fmla="*/ 77 h 27"/>
                <a:gd name="T12" fmla="*/ 507 w 35"/>
                <a:gd name="T13" fmla="*/ 0 h 27"/>
                <a:gd name="T14" fmla="*/ 475 w 35"/>
                <a:gd name="T15" fmla="*/ 171 h 27"/>
                <a:gd name="T16" fmla="*/ 341 w 35"/>
                <a:gd name="T17" fmla="*/ 307 h 27"/>
                <a:gd name="T18" fmla="*/ 92 w 35"/>
                <a:gd name="T19" fmla="*/ 456 h 27"/>
                <a:gd name="T20" fmla="*/ 0 w 35"/>
                <a:gd name="T21" fmla="*/ 49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27"/>
                <a:gd name="T35" fmla="*/ 35 w 35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27">
                  <a:moveTo>
                    <a:pt x="6" y="26"/>
                  </a:moveTo>
                  <a:cubicBezTo>
                    <a:pt x="11" y="27"/>
                    <a:pt x="17" y="26"/>
                    <a:pt x="22" y="25"/>
                  </a:cubicBezTo>
                  <a:cubicBezTo>
                    <a:pt x="25" y="25"/>
                    <a:pt x="29" y="25"/>
                    <a:pt x="32" y="24"/>
                  </a:cubicBezTo>
                  <a:cubicBezTo>
                    <a:pt x="35" y="22"/>
                    <a:pt x="34" y="19"/>
                    <a:pt x="34" y="16"/>
                  </a:cubicBezTo>
                  <a:cubicBezTo>
                    <a:pt x="34" y="14"/>
                    <a:pt x="33" y="11"/>
                    <a:pt x="33" y="8"/>
                  </a:cubicBezTo>
                  <a:cubicBezTo>
                    <a:pt x="33" y="7"/>
                    <a:pt x="33" y="5"/>
                    <a:pt x="33" y="4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2" y="3"/>
                    <a:pt x="32" y="6"/>
                    <a:pt x="31" y="9"/>
                  </a:cubicBezTo>
                  <a:cubicBezTo>
                    <a:pt x="29" y="14"/>
                    <a:pt x="26" y="14"/>
                    <a:pt x="22" y="16"/>
                  </a:cubicBezTo>
                  <a:cubicBezTo>
                    <a:pt x="16" y="18"/>
                    <a:pt x="12" y="22"/>
                    <a:pt x="6" y="24"/>
                  </a:cubicBezTo>
                  <a:cubicBezTo>
                    <a:pt x="5" y="25"/>
                    <a:pt x="1" y="27"/>
                    <a:pt x="0" y="26"/>
                  </a:cubicBezTo>
                </a:path>
              </a:pathLst>
            </a:custGeom>
            <a:solidFill>
              <a:srgbClr val="CF5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8" name="Freeform 527"/>
            <p:cNvSpPr>
              <a:spLocks/>
            </p:cNvSpPr>
            <p:nvPr/>
          </p:nvSpPr>
          <p:spPr bwMode="auto">
            <a:xfrm>
              <a:off x="394" y="2213"/>
              <a:ext cx="75" cy="56"/>
            </a:xfrm>
            <a:custGeom>
              <a:avLst/>
              <a:gdLst>
                <a:gd name="T0" fmla="*/ 33 w 30"/>
                <a:gd name="T1" fmla="*/ 56 h 21"/>
                <a:gd name="T2" fmla="*/ 20 w 30"/>
                <a:gd name="T3" fmla="*/ 264 h 21"/>
                <a:gd name="T4" fmla="*/ 63 w 30"/>
                <a:gd name="T5" fmla="*/ 363 h 21"/>
                <a:gd name="T6" fmla="*/ 188 w 30"/>
                <a:gd name="T7" fmla="*/ 363 h 21"/>
                <a:gd name="T8" fmla="*/ 175 w 30"/>
                <a:gd name="T9" fmla="*/ 264 h 21"/>
                <a:gd name="T10" fmla="*/ 250 w 30"/>
                <a:gd name="T11" fmla="*/ 149 h 21"/>
                <a:gd name="T12" fmla="*/ 470 w 30"/>
                <a:gd name="T13" fmla="*/ 35 h 21"/>
                <a:gd name="T14" fmla="*/ 300 w 30"/>
                <a:gd name="T15" fmla="*/ 21 h 21"/>
                <a:gd name="T16" fmla="*/ 50 w 30"/>
                <a:gd name="T17" fmla="*/ 3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1"/>
                <a:gd name="T29" fmla="*/ 30 w 30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1">
                  <a:moveTo>
                    <a:pt x="2" y="3"/>
                  </a:moveTo>
                  <a:cubicBezTo>
                    <a:pt x="0" y="5"/>
                    <a:pt x="0" y="9"/>
                    <a:pt x="1" y="14"/>
                  </a:cubicBezTo>
                  <a:cubicBezTo>
                    <a:pt x="1" y="16"/>
                    <a:pt x="2" y="18"/>
                    <a:pt x="4" y="19"/>
                  </a:cubicBezTo>
                  <a:cubicBezTo>
                    <a:pt x="5" y="20"/>
                    <a:pt x="10" y="21"/>
                    <a:pt x="12" y="19"/>
                  </a:cubicBezTo>
                  <a:cubicBezTo>
                    <a:pt x="13" y="18"/>
                    <a:pt x="11" y="15"/>
                    <a:pt x="11" y="14"/>
                  </a:cubicBezTo>
                  <a:cubicBezTo>
                    <a:pt x="12" y="12"/>
                    <a:pt x="14" y="9"/>
                    <a:pt x="16" y="8"/>
                  </a:cubicBezTo>
                  <a:cubicBezTo>
                    <a:pt x="20" y="5"/>
                    <a:pt x="26" y="6"/>
                    <a:pt x="30" y="2"/>
                  </a:cubicBezTo>
                  <a:cubicBezTo>
                    <a:pt x="28" y="0"/>
                    <a:pt x="21" y="1"/>
                    <a:pt x="19" y="1"/>
                  </a:cubicBezTo>
                  <a:cubicBezTo>
                    <a:pt x="14" y="1"/>
                    <a:pt x="6" y="0"/>
                    <a:pt x="3" y="2"/>
                  </a:cubicBezTo>
                </a:path>
              </a:pathLst>
            </a:custGeom>
            <a:solidFill>
              <a:srgbClr val="F4C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09" name="Freeform 528"/>
            <p:cNvSpPr>
              <a:spLocks/>
            </p:cNvSpPr>
            <p:nvPr/>
          </p:nvSpPr>
          <p:spPr bwMode="auto">
            <a:xfrm>
              <a:off x="399" y="2216"/>
              <a:ext cx="25" cy="32"/>
            </a:xfrm>
            <a:custGeom>
              <a:avLst/>
              <a:gdLst>
                <a:gd name="T0" fmla="*/ 20 w 10"/>
                <a:gd name="T1" fmla="*/ 56 h 12"/>
                <a:gd name="T2" fmla="*/ 0 w 10"/>
                <a:gd name="T3" fmla="*/ 149 h 12"/>
                <a:gd name="T4" fmla="*/ 50 w 10"/>
                <a:gd name="T5" fmla="*/ 192 h 12"/>
                <a:gd name="T6" fmla="*/ 62 w 10"/>
                <a:gd name="T7" fmla="*/ 77 h 12"/>
                <a:gd name="T8" fmla="*/ 157 w 10"/>
                <a:gd name="T9" fmla="*/ 35 h 12"/>
                <a:gd name="T10" fmla="*/ 32 w 10"/>
                <a:gd name="T11" fmla="*/ 35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1" y="3"/>
                  </a:moveTo>
                  <a:cubicBezTo>
                    <a:pt x="0" y="5"/>
                    <a:pt x="0" y="6"/>
                    <a:pt x="0" y="8"/>
                  </a:cubicBezTo>
                  <a:cubicBezTo>
                    <a:pt x="1" y="10"/>
                    <a:pt x="2" y="12"/>
                    <a:pt x="3" y="10"/>
                  </a:cubicBezTo>
                  <a:cubicBezTo>
                    <a:pt x="4" y="7"/>
                    <a:pt x="2" y="6"/>
                    <a:pt x="4" y="4"/>
                  </a:cubicBezTo>
                  <a:cubicBezTo>
                    <a:pt x="6" y="2"/>
                    <a:pt x="9" y="3"/>
                    <a:pt x="10" y="2"/>
                  </a:cubicBezTo>
                  <a:cubicBezTo>
                    <a:pt x="9" y="0"/>
                    <a:pt x="4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0" name="Freeform 529"/>
            <p:cNvSpPr>
              <a:spLocks/>
            </p:cNvSpPr>
            <p:nvPr/>
          </p:nvSpPr>
          <p:spPr bwMode="auto">
            <a:xfrm>
              <a:off x="524" y="2245"/>
              <a:ext cx="37" cy="32"/>
            </a:xfrm>
            <a:custGeom>
              <a:avLst/>
              <a:gdLst>
                <a:gd name="T0" fmla="*/ 0 w 15"/>
                <a:gd name="T1" fmla="*/ 227 h 12"/>
                <a:gd name="T2" fmla="*/ 165 w 15"/>
                <a:gd name="T3" fmla="*/ 205 h 12"/>
                <a:gd name="T4" fmla="*/ 183 w 15"/>
                <a:gd name="T5" fmla="*/ 0 h 12"/>
                <a:gd name="T6" fmla="*/ 62 w 15"/>
                <a:gd name="T7" fmla="*/ 19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2"/>
                <a:gd name="T14" fmla="*/ 15 w 15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2">
                  <a:moveTo>
                    <a:pt x="0" y="12"/>
                  </a:moveTo>
                  <a:cubicBezTo>
                    <a:pt x="3" y="11"/>
                    <a:pt x="7" y="12"/>
                    <a:pt x="11" y="11"/>
                  </a:cubicBezTo>
                  <a:cubicBezTo>
                    <a:pt x="15" y="9"/>
                    <a:pt x="15" y="3"/>
                    <a:pt x="12" y="0"/>
                  </a:cubicBezTo>
                  <a:cubicBezTo>
                    <a:pt x="12" y="7"/>
                    <a:pt x="11" y="9"/>
                    <a:pt x="4" y="10"/>
                  </a:cubicBezTo>
                </a:path>
              </a:pathLst>
            </a:custGeom>
            <a:solidFill>
              <a:srgbClr val="B758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1" name="Freeform 530"/>
            <p:cNvSpPr>
              <a:spLocks/>
            </p:cNvSpPr>
            <p:nvPr/>
          </p:nvSpPr>
          <p:spPr bwMode="auto">
            <a:xfrm>
              <a:off x="487" y="2536"/>
              <a:ext cx="67" cy="765"/>
            </a:xfrm>
            <a:custGeom>
              <a:avLst/>
              <a:gdLst>
                <a:gd name="T0" fmla="*/ 290 w 27"/>
                <a:gd name="T1" fmla="*/ 3049 h 287"/>
                <a:gd name="T2" fmla="*/ 320 w 27"/>
                <a:gd name="T3" fmla="*/ 661 h 287"/>
                <a:gd name="T4" fmla="*/ 412 w 27"/>
                <a:gd name="T5" fmla="*/ 0 h 287"/>
                <a:gd name="T6" fmla="*/ 412 w 27"/>
                <a:gd name="T7" fmla="*/ 5150 h 287"/>
                <a:gd name="T8" fmla="*/ 0 w 27"/>
                <a:gd name="T9" fmla="*/ 5379 h 287"/>
                <a:gd name="T10" fmla="*/ 290 w 27"/>
                <a:gd name="T11" fmla="*/ 3049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87"/>
                <a:gd name="T20" fmla="*/ 27 w 27"/>
                <a:gd name="T21" fmla="*/ 287 h 2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87">
                  <a:moveTo>
                    <a:pt x="19" y="161"/>
                  </a:moveTo>
                  <a:cubicBezTo>
                    <a:pt x="20" y="138"/>
                    <a:pt x="20" y="69"/>
                    <a:pt x="21" y="35"/>
                  </a:cubicBezTo>
                  <a:cubicBezTo>
                    <a:pt x="22" y="12"/>
                    <a:pt x="27" y="27"/>
                    <a:pt x="27" y="0"/>
                  </a:cubicBezTo>
                  <a:cubicBezTo>
                    <a:pt x="27" y="0"/>
                    <a:pt x="27" y="264"/>
                    <a:pt x="27" y="272"/>
                  </a:cubicBezTo>
                  <a:cubicBezTo>
                    <a:pt x="27" y="278"/>
                    <a:pt x="18" y="287"/>
                    <a:pt x="0" y="284"/>
                  </a:cubicBezTo>
                  <a:cubicBezTo>
                    <a:pt x="18" y="277"/>
                    <a:pt x="14" y="260"/>
                    <a:pt x="19" y="161"/>
                  </a:cubicBezTo>
                  <a:close/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2" name="Freeform 531"/>
            <p:cNvSpPr>
              <a:spLocks/>
            </p:cNvSpPr>
            <p:nvPr/>
          </p:nvSpPr>
          <p:spPr bwMode="auto">
            <a:xfrm>
              <a:off x="449" y="2405"/>
              <a:ext cx="15" cy="24"/>
            </a:xfrm>
            <a:custGeom>
              <a:avLst/>
              <a:gdLst>
                <a:gd name="T0" fmla="*/ 0 w 6"/>
                <a:gd name="T1" fmla="*/ 35 h 9"/>
                <a:gd name="T2" fmla="*/ 62 w 6"/>
                <a:gd name="T3" fmla="*/ 0 h 9"/>
                <a:gd name="T4" fmla="*/ 62 w 6"/>
                <a:gd name="T5" fmla="*/ 149 h 9"/>
                <a:gd name="T6" fmla="*/ 0 w 6"/>
                <a:gd name="T7" fmla="*/ 149 h 9"/>
                <a:gd name="T8" fmla="*/ 95 w 6"/>
                <a:gd name="T9" fmla="*/ 14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2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3" y="3"/>
                    <a:pt x="2" y="5"/>
                    <a:pt x="4" y="8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2" y="9"/>
                    <a:pt x="4" y="9"/>
                    <a:pt x="6" y="8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3" name="Freeform 532"/>
            <p:cNvSpPr>
              <a:spLocks/>
            </p:cNvSpPr>
            <p:nvPr/>
          </p:nvSpPr>
          <p:spPr bwMode="auto">
            <a:xfrm>
              <a:off x="469" y="2411"/>
              <a:ext cx="15" cy="16"/>
            </a:xfrm>
            <a:custGeom>
              <a:avLst/>
              <a:gdLst>
                <a:gd name="T0" fmla="*/ 0 w 6"/>
                <a:gd name="T1" fmla="*/ 0 h 6"/>
                <a:gd name="T2" fmla="*/ 20 w 6"/>
                <a:gd name="T3" fmla="*/ 115 h 6"/>
                <a:gd name="T4" fmla="*/ 95 w 6"/>
                <a:gd name="T5" fmla="*/ 93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2" y="4"/>
                    <a:pt x="4" y="4"/>
                    <a:pt x="6" y="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4" name="Freeform 533"/>
            <p:cNvSpPr>
              <a:spLocks/>
            </p:cNvSpPr>
            <p:nvPr/>
          </p:nvSpPr>
          <p:spPr bwMode="auto">
            <a:xfrm>
              <a:off x="484" y="2408"/>
              <a:ext cx="18" cy="21"/>
            </a:xfrm>
            <a:custGeom>
              <a:avLst/>
              <a:gdLst>
                <a:gd name="T0" fmla="*/ 0 w 7"/>
                <a:gd name="T1" fmla="*/ 21 h 8"/>
                <a:gd name="T2" fmla="*/ 54 w 7"/>
                <a:gd name="T3" fmla="*/ 0 h 8"/>
                <a:gd name="T4" fmla="*/ 100 w 7"/>
                <a:gd name="T5" fmla="*/ 144 h 8"/>
                <a:gd name="T6" fmla="*/ 33 w 7"/>
                <a:gd name="T7" fmla="*/ 89 h 8"/>
                <a:gd name="T8" fmla="*/ 33 w 7"/>
                <a:gd name="T9" fmla="*/ 144 h 8"/>
                <a:gd name="T10" fmla="*/ 118 w 7"/>
                <a:gd name="T11" fmla="*/ 11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1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3"/>
                    <a:pt x="5" y="6"/>
                    <a:pt x="6" y="8"/>
                  </a:cubicBezTo>
                  <a:cubicBezTo>
                    <a:pt x="5" y="7"/>
                    <a:pt x="4" y="5"/>
                    <a:pt x="2" y="5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4" y="8"/>
                    <a:pt x="6" y="7"/>
                    <a:pt x="7" y="6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5" name="Freeform 534"/>
            <p:cNvSpPr>
              <a:spLocks/>
            </p:cNvSpPr>
            <p:nvPr/>
          </p:nvSpPr>
          <p:spPr bwMode="auto">
            <a:xfrm>
              <a:off x="504" y="2405"/>
              <a:ext cx="50" cy="35"/>
            </a:xfrm>
            <a:custGeom>
              <a:avLst/>
              <a:gdLst>
                <a:gd name="T0" fmla="*/ 0 w 20"/>
                <a:gd name="T1" fmla="*/ 0 h 13"/>
                <a:gd name="T2" fmla="*/ 32 w 20"/>
                <a:gd name="T3" fmla="*/ 137 h 13"/>
                <a:gd name="T4" fmla="*/ 83 w 20"/>
                <a:gd name="T5" fmla="*/ 94 h 13"/>
                <a:gd name="T6" fmla="*/ 83 w 20"/>
                <a:gd name="T7" fmla="*/ 175 h 13"/>
                <a:gd name="T8" fmla="*/ 175 w 20"/>
                <a:gd name="T9" fmla="*/ 22 h 13"/>
                <a:gd name="T10" fmla="*/ 270 w 20"/>
                <a:gd name="T11" fmla="*/ 81 h 13"/>
                <a:gd name="T12" fmla="*/ 300 w 20"/>
                <a:gd name="T13" fmla="*/ 9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0" y="0"/>
                  </a:moveTo>
                  <a:cubicBezTo>
                    <a:pt x="0" y="2"/>
                    <a:pt x="1" y="5"/>
                    <a:pt x="2" y="7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3" y="1"/>
                    <a:pt x="16" y="10"/>
                    <a:pt x="11" y="1"/>
                  </a:cubicBezTo>
                  <a:cubicBezTo>
                    <a:pt x="7" y="13"/>
                    <a:pt x="20" y="10"/>
                    <a:pt x="17" y="4"/>
                  </a:cubicBezTo>
                  <a:cubicBezTo>
                    <a:pt x="18" y="5"/>
                    <a:pt x="19" y="5"/>
                    <a:pt x="19" y="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6" name="Freeform 535"/>
            <p:cNvSpPr>
              <a:spLocks/>
            </p:cNvSpPr>
            <p:nvPr/>
          </p:nvSpPr>
          <p:spPr bwMode="auto">
            <a:xfrm>
              <a:off x="449" y="2549"/>
              <a:ext cx="28" cy="16"/>
            </a:xfrm>
            <a:custGeom>
              <a:avLst/>
              <a:gdLst>
                <a:gd name="T0" fmla="*/ 0 w 11"/>
                <a:gd name="T1" fmla="*/ 35 h 6"/>
                <a:gd name="T2" fmla="*/ 51 w 11"/>
                <a:gd name="T3" fmla="*/ 0 h 6"/>
                <a:gd name="T4" fmla="*/ 51 w 11"/>
                <a:gd name="T5" fmla="*/ 93 h 6"/>
                <a:gd name="T6" fmla="*/ 117 w 11"/>
                <a:gd name="T7" fmla="*/ 56 h 6"/>
                <a:gd name="T8" fmla="*/ 181 w 11"/>
                <a:gd name="T9" fmla="*/ 9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6" y="6"/>
                    <a:pt x="8" y="5"/>
                    <a:pt x="7" y="3"/>
                  </a:cubicBezTo>
                  <a:cubicBezTo>
                    <a:pt x="9" y="1"/>
                    <a:pt x="11" y="3"/>
                    <a:pt x="11" y="5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7" name="Freeform 536"/>
            <p:cNvSpPr>
              <a:spLocks/>
            </p:cNvSpPr>
            <p:nvPr/>
          </p:nvSpPr>
          <p:spPr bwMode="auto">
            <a:xfrm>
              <a:off x="474" y="2541"/>
              <a:ext cx="53" cy="35"/>
            </a:xfrm>
            <a:custGeom>
              <a:avLst/>
              <a:gdLst>
                <a:gd name="T0" fmla="*/ 0 w 21"/>
                <a:gd name="T1" fmla="*/ 253 h 13"/>
                <a:gd name="T2" fmla="*/ 50 w 21"/>
                <a:gd name="T3" fmla="*/ 0 h 13"/>
                <a:gd name="T4" fmla="*/ 83 w 21"/>
                <a:gd name="T5" fmla="*/ 232 h 13"/>
                <a:gd name="T6" fmla="*/ 179 w 21"/>
                <a:gd name="T7" fmla="*/ 197 h 13"/>
                <a:gd name="T8" fmla="*/ 146 w 21"/>
                <a:gd name="T9" fmla="*/ 116 h 13"/>
                <a:gd name="T10" fmla="*/ 209 w 21"/>
                <a:gd name="T11" fmla="*/ 175 h 13"/>
                <a:gd name="T12" fmla="*/ 305 w 21"/>
                <a:gd name="T13" fmla="*/ 218 h 13"/>
                <a:gd name="T14" fmla="*/ 305 w 21"/>
                <a:gd name="T15" fmla="*/ 137 h 13"/>
                <a:gd name="T16" fmla="*/ 338 w 21"/>
                <a:gd name="T17" fmla="*/ 17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3"/>
                <a:gd name="T29" fmla="*/ 21 w 2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3">
                  <a:moveTo>
                    <a:pt x="0" y="13"/>
                  </a:moveTo>
                  <a:cubicBezTo>
                    <a:pt x="6" y="11"/>
                    <a:pt x="8" y="4"/>
                    <a:pt x="3" y="0"/>
                  </a:cubicBezTo>
                  <a:cubicBezTo>
                    <a:pt x="2" y="4"/>
                    <a:pt x="4" y="8"/>
                    <a:pt x="5" y="12"/>
                  </a:cubicBezTo>
                  <a:cubicBezTo>
                    <a:pt x="7" y="10"/>
                    <a:pt x="9" y="9"/>
                    <a:pt x="11" y="10"/>
                  </a:cubicBezTo>
                  <a:cubicBezTo>
                    <a:pt x="12" y="8"/>
                    <a:pt x="11" y="7"/>
                    <a:pt x="9" y="6"/>
                  </a:cubicBezTo>
                  <a:cubicBezTo>
                    <a:pt x="7" y="12"/>
                    <a:pt x="12" y="8"/>
                    <a:pt x="13" y="9"/>
                  </a:cubicBezTo>
                  <a:cubicBezTo>
                    <a:pt x="15" y="9"/>
                    <a:pt x="17" y="11"/>
                    <a:pt x="19" y="11"/>
                  </a:cubicBezTo>
                  <a:cubicBezTo>
                    <a:pt x="19" y="10"/>
                    <a:pt x="19" y="8"/>
                    <a:pt x="19" y="7"/>
                  </a:cubicBezTo>
                  <a:cubicBezTo>
                    <a:pt x="20" y="8"/>
                    <a:pt x="20" y="8"/>
                    <a:pt x="21" y="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18" name="Freeform 537"/>
            <p:cNvSpPr>
              <a:spLocks/>
            </p:cNvSpPr>
            <p:nvPr/>
          </p:nvSpPr>
          <p:spPr bwMode="auto">
            <a:xfrm>
              <a:off x="532" y="2552"/>
              <a:ext cx="9" cy="19"/>
            </a:xfrm>
            <a:custGeom>
              <a:avLst/>
              <a:gdLst>
                <a:gd name="T0" fmla="*/ 45 w 4"/>
                <a:gd name="T1" fmla="*/ 0 h 7"/>
                <a:gd name="T2" fmla="*/ 36 w 4"/>
                <a:gd name="T3" fmla="*/ 141 h 7"/>
                <a:gd name="T4" fmla="*/ 0 60000 65536"/>
                <a:gd name="T5" fmla="*/ 0 60000 65536"/>
                <a:gd name="T6" fmla="*/ 0 w 4"/>
                <a:gd name="T7" fmla="*/ 0 h 7"/>
                <a:gd name="T8" fmla="*/ 4 w 4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7">
                  <a:moveTo>
                    <a:pt x="4" y="0"/>
                  </a:moveTo>
                  <a:cubicBezTo>
                    <a:pt x="0" y="1"/>
                    <a:pt x="3" y="5"/>
                    <a:pt x="3" y="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" name="Oval 53"/>
          <p:cNvSpPr/>
          <p:nvPr/>
        </p:nvSpPr>
        <p:spPr>
          <a:xfrm>
            <a:off x="1979611" y="1557339"/>
            <a:ext cx="215902" cy="215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2051052" y="1773241"/>
            <a:ext cx="217489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2195512" y="1557339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763712" y="1484314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124074" y="1341438"/>
            <a:ext cx="215902" cy="2159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908173" y="1341438"/>
            <a:ext cx="215902" cy="21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1835150" y="1700215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14" name="TextBox 60"/>
          <p:cNvSpPr txBox="1">
            <a:spLocks noChangeArrowheads="1"/>
          </p:cNvSpPr>
          <p:nvPr/>
        </p:nvSpPr>
        <p:spPr bwMode="auto">
          <a:xfrm>
            <a:off x="1619249" y="2112966"/>
            <a:ext cx="936626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500" b="1" dirty="0" err="1">
                <a:latin typeface="Calibri" pitchFamily="34" charset="0"/>
              </a:rPr>
              <a:t>PBMC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003801" y="1628777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4859346" y="1700215"/>
            <a:ext cx="217486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5219700" y="1628777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5003801" y="1412876"/>
            <a:ext cx="21590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19" name="TextBox 65"/>
          <p:cNvSpPr txBox="1">
            <a:spLocks noChangeArrowheads="1"/>
          </p:cNvSpPr>
          <p:nvPr/>
        </p:nvSpPr>
        <p:spPr bwMode="auto">
          <a:xfrm>
            <a:off x="4787904" y="2133603"/>
            <a:ext cx="720199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sz="1500" b="1" dirty="0">
                <a:latin typeface="Calibri" pitchFamily="34" charset="0"/>
              </a:rPr>
              <a:t>T cells</a:t>
            </a:r>
          </a:p>
        </p:txBody>
      </p:sp>
      <p:grpSp>
        <p:nvGrpSpPr>
          <p:cNvPr id="21520" name="Group 1392"/>
          <p:cNvGrpSpPr>
            <a:grpSpLocks/>
          </p:cNvGrpSpPr>
          <p:nvPr/>
        </p:nvGrpSpPr>
        <p:grpSpPr bwMode="auto">
          <a:xfrm rot="-5400000">
            <a:off x="6804030" y="1196976"/>
            <a:ext cx="647699" cy="1079501"/>
            <a:chOff x="2370" y="1828"/>
            <a:chExt cx="1084" cy="1511"/>
          </a:xfrm>
        </p:grpSpPr>
        <p:sp>
          <p:nvSpPr>
            <p:cNvPr id="21554" name="Freeform 1277"/>
            <p:cNvSpPr>
              <a:spLocks/>
            </p:cNvSpPr>
            <p:nvPr/>
          </p:nvSpPr>
          <p:spPr bwMode="auto">
            <a:xfrm>
              <a:off x="2372" y="1828"/>
              <a:ext cx="1082" cy="1511"/>
            </a:xfrm>
            <a:custGeom>
              <a:avLst/>
              <a:gdLst>
                <a:gd name="T0" fmla="*/ 524 w 1555"/>
                <a:gd name="T1" fmla="*/ 676 h 2175"/>
                <a:gd name="T2" fmla="*/ 474 w 1555"/>
                <a:gd name="T3" fmla="*/ 729 h 2175"/>
                <a:gd name="T4" fmla="*/ 50 w 1555"/>
                <a:gd name="T5" fmla="*/ 729 h 2175"/>
                <a:gd name="T6" fmla="*/ 0 w 1555"/>
                <a:gd name="T7" fmla="*/ 676 h 2175"/>
                <a:gd name="T8" fmla="*/ 0 w 1555"/>
                <a:gd name="T9" fmla="*/ 53 h 2175"/>
                <a:gd name="T10" fmla="*/ 50 w 1555"/>
                <a:gd name="T11" fmla="*/ 0 h 2175"/>
                <a:gd name="T12" fmla="*/ 474 w 1555"/>
                <a:gd name="T13" fmla="*/ 0 h 2175"/>
                <a:gd name="T14" fmla="*/ 524 w 1555"/>
                <a:gd name="T15" fmla="*/ 53 h 2175"/>
                <a:gd name="T16" fmla="*/ 524 w 1555"/>
                <a:gd name="T17" fmla="*/ 676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5"/>
                <a:gd name="T28" fmla="*/ 0 h 2175"/>
                <a:gd name="T29" fmla="*/ 1555 w 1555"/>
                <a:gd name="T30" fmla="*/ 2175 h 2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5" h="2175">
                  <a:moveTo>
                    <a:pt x="1555" y="2017"/>
                  </a:moveTo>
                  <a:cubicBezTo>
                    <a:pt x="1555" y="2104"/>
                    <a:pt x="1489" y="2175"/>
                    <a:pt x="1407" y="2175"/>
                  </a:cubicBezTo>
                  <a:cubicBezTo>
                    <a:pt x="148" y="2175"/>
                    <a:pt x="148" y="2175"/>
                    <a:pt x="148" y="2175"/>
                  </a:cubicBezTo>
                  <a:cubicBezTo>
                    <a:pt x="66" y="2175"/>
                    <a:pt x="0" y="2104"/>
                    <a:pt x="0" y="201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66" y="0"/>
                    <a:pt x="148" y="0"/>
                  </a:cubicBezTo>
                  <a:cubicBezTo>
                    <a:pt x="1407" y="0"/>
                    <a:pt x="1407" y="0"/>
                    <a:pt x="1407" y="0"/>
                  </a:cubicBezTo>
                  <a:cubicBezTo>
                    <a:pt x="1489" y="0"/>
                    <a:pt x="1555" y="70"/>
                    <a:pt x="1555" y="157"/>
                  </a:cubicBezTo>
                  <a:lnTo>
                    <a:pt x="1555" y="2017"/>
                  </a:lnTo>
                  <a:close/>
                </a:path>
              </a:pathLst>
            </a:custGeom>
            <a:solidFill>
              <a:srgbClr val="D2EB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5" name="Freeform 1278"/>
            <p:cNvSpPr>
              <a:spLocks/>
            </p:cNvSpPr>
            <p:nvPr/>
          </p:nvSpPr>
          <p:spPr bwMode="auto">
            <a:xfrm>
              <a:off x="2399" y="1866"/>
              <a:ext cx="1028" cy="1435"/>
            </a:xfrm>
            <a:custGeom>
              <a:avLst/>
              <a:gdLst>
                <a:gd name="T0" fmla="*/ 498 w 1477"/>
                <a:gd name="T1" fmla="*/ 643 h 2065"/>
                <a:gd name="T2" fmla="*/ 450 w 1477"/>
                <a:gd name="T3" fmla="*/ 693 h 2065"/>
                <a:gd name="T4" fmla="*/ 47 w 1477"/>
                <a:gd name="T5" fmla="*/ 693 h 2065"/>
                <a:gd name="T6" fmla="*/ 0 w 1477"/>
                <a:gd name="T7" fmla="*/ 643 h 2065"/>
                <a:gd name="T8" fmla="*/ 0 w 1477"/>
                <a:gd name="T9" fmla="*/ 50 h 2065"/>
                <a:gd name="T10" fmla="*/ 47 w 1477"/>
                <a:gd name="T11" fmla="*/ 0 h 2065"/>
                <a:gd name="T12" fmla="*/ 450 w 1477"/>
                <a:gd name="T13" fmla="*/ 0 h 2065"/>
                <a:gd name="T14" fmla="*/ 498 w 1477"/>
                <a:gd name="T15" fmla="*/ 50 h 2065"/>
                <a:gd name="T16" fmla="*/ 498 w 1477"/>
                <a:gd name="T17" fmla="*/ 643 h 2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"/>
                <a:gd name="T28" fmla="*/ 0 h 2065"/>
                <a:gd name="T29" fmla="*/ 1477 w 1477"/>
                <a:gd name="T30" fmla="*/ 2065 h 20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" h="2065">
                  <a:moveTo>
                    <a:pt x="1477" y="1916"/>
                  </a:moveTo>
                  <a:cubicBezTo>
                    <a:pt x="1477" y="1998"/>
                    <a:pt x="1414" y="2065"/>
                    <a:pt x="1336" y="2065"/>
                  </a:cubicBezTo>
                  <a:cubicBezTo>
                    <a:pt x="141" y="2065"/>
                    <a:pt x="141" y="2065"/>
                    <a:pt x="141" y="2065"/>
                  </a:cubicBezTo>
                  <a:cubicBezTo>
                    <a:pt x="63" y="2065"/>
                    <a:pt x="0" y="1998"/>
                    <a:pt x="0" y="191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67"/>
                    <a:pt x="63" y="0"/>
                    <a:pt x="141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414" y="0"/>
                    <a:pt x="1477" y="67"/>
                    <a:pt x="1477" y="149"/>
                  </a:cubicBezTo>
                  <a:lnTo>
                    <a:pt x="1477" y="1916"/>
                  </a:lnTo>
                  <a:close/>
                </a:path>
              </a:pathLst>
            </a:custGeom>
            <a:solidFill>
              <a:srgbClr val="D2EB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6" name="Freeform 1279"/>
            <p:cNvSpPr>
              <a:spLocks/>
            </p:cNvSpPr>
            <p:nvPr/>
          </p:nvSpPr>
          <p:spPr bwMode="auto">
            <a:xfrm>
              <a:off x="2407" y="1876"/>
              <a:ext cx="1011" cy="1414"/>
            </a:xfrm>
            <a:custGeom>
              <a:avLst/>
              <a:gdLst>
                <a:gd name="T0" fmla="*/ 489 w 1453"/>
                <a:gd name="T1" fmla="*/ 634 h 2034"/>
                <a:gd name="T2" fmla="*/ 443 w 1453"/>
                <a:gd name="T3" fmla="*/ 683 h 2034"/>
                <a:gd name="T4" fmla="*/ 47 w 1453"/>
                <a:gd name="T5" fmla="*/ 683 h 2034"/>
                <a:gd name="T6" fmla="*/ 0 w 1453"/>
                <a:gd name="T7" fmla="*/ 634 h 2034"/>
                <a:gd name="T8" fmla="*/ 0 w 1453"/>
                <a:gd name="T9" fmla="*/ 49 h 2034"/>
                <a:gd name="T10" fmla="*/ 47 w 1453"/>
                <a:gd name="T11" fmla="*/ 0 h 2034"/>
                <a:gd name="T12" fmla="*/ 443 w 1453"/>
                <a:gd name="T13" fmla="*/ 0 h 2034"/>
                <a:gd name="T14" fmla="*/ 489 w 1453"/>
                <a:gd name="T15" fmla="*/ 49 h 2034"/>
                <a:gd name="T16" fmla="*/ 489 w 1453"/>
                <a:gd name="T17" fmla="*/ 634 h 20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"/>
                <a:gd name="T28" fmla="*/ 0 h 2034"/>
                <a:gd name="T29" fmla="*/ 1453 w 1453"/>
                <a:gd name="T30" fmla="*/ 2034 h 20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" h="2034">
                  <a:moveTo>
                    <a:pt x="1453" y="1887"/>
                  </a:moveTo>
                  <a:cubicBezTo>
                    <a:pt x="1453" y="1968"/>
                    <a:pt x="1391" y="2034"/>
                    <a:pt x="1315" y="2034"/>
                  </a:cubicBezTo>
                  <a:cubicBezTo>
                    <a:pt x="138" y="2034"/>
                    <a:pt x="138" y="2034"/>
                    <a:pt x="138" y="2034"/>
                  </a:cubicBezTo>
                  <a:cubicBezTo>
                    <a:pt x="62" y="2034"/>
                    <a:pt x="0" y="1968"/>
                    <a:pt x="0" y="188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2" y="0"/>
                    <a:pt x="138" y="0"/>
                  </a:cubicBezTo>
                  <a:cubicBezTo>
                    <a:pt x="1315" y="0"/>
                    <a:pt x="1315" y="0"/>
                    <a:pt x="1315" y="0"/>
                  </a:cubicBezTo>
                  <a:cubicBezTo>
                    <a:pt x="1391" y="0"/>
                    <a:pt x="1453" y="66"/>
                    <a:pt x="1453" y="147"/>
                  </a:cubicBezTo>
                  <a:lnTo>
                    <a:pt x="1453" y="1887"/>
                  </a:ln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7" name="Freeform 1280"/>
            <p:cNvSpPr>
              <a:spLocks/>
            </p:cNvSpPr>
            <p:nvPr/>
          </p:nvSpPr>
          <p:spPr bwMode="auto">
            <a:xfrm>
              <a:off x="2436" y="1907"/>
              <a:ext cx="953" cy="1352"/>
            </a:xfrm>
            <a:custGeom>
              <a:avLst/>
              <a:gdLst>
                <a:gd name="T0" fmla="*/ 462 w 1369"/>
                <a:gd name="T1" fmla="*/ 613 h 1946"/>
                <a:gd name="T2" fmla="*/ 424 w 1369"/>
                <a:gd name="T3" fmla="*/ 652 h 1946"/>
                <a:gd name="T4" fmla="*/ 38 w 1369"/>
                <a:gd name="T5" fmla="*/ 652 h 1946"/>
                <a:gd name="T6" fmla="*/ 0 w 1369"/>
                <a:gd name="T7" fmla="*/ 613 h 1946"/>
                <a:gd name="T8" fmla="*/ 0 w 1369"/>
                <a:gd name="T9" fmla="*/ 40 h 1946"/>
                <a:gd name="T10" fmla="*/ 38 w 1369"/>
                <a:gd name="T11" fmla="*/ 0 h 1946"/>
                <a:gd name="T12" fmla="*/ 424 w 1369"/>
                <a:gd name="T13" fmla="*/ 0 h 1946"/>
                <a:gd name="T14" fmla="*/ 462 w 1369"/>
                <a:gd name="T15" fmla="*/ 40 h 1946"/>
                <a:gd name="T16" fmla="*/ 462 w 1369"/>
                <a:gd name="T17" fmla="*/ 613 h 19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9"/>
                <a:gd name="T28" fmla="*/ 0 h 1946"/>
                <a:gd name="T29" fmla="*/ 1369 w 1369"/>
                <a:gd name="T30" fmla="*/ 1946 h 19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9" h="1946">
                  <a:moveTo>
                    <a:pt x="1369" y="1828"/>
                  </a:moveTo>
                  <a:cubicBezTo>
                    <a:pt x="1369" y="1893"/>
                    <a:pt x="1319" y="1946"/>
                    <a:pt x="1257" y="1946"/>
                  </a:cubicBezTo>
                  <a:cubicBezTo>
                    <a:pt x="112" y="1946"/>
                    <a:pt x="112" y="1946"/>
                    <a:pt x="112" y="1946"/>
                  </a:cubicBezTo>
                  <a:cubicBezTo>
                    <a:pt x="50" y="1946"/>
                    <a:pt x="0" y="1893"/>
                    <a:pt x="0" y="182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"/>
                    <a:pt x="50" y="0"/>
                    <a:pt x="112" y="0"/>
                  </a:cubicBezTo>
                  <a:cubicBezTo>
                    <a:pt x="1257" y="0"/>
                    <a:pt x="1257" y="0"/>
                    <a:pt x="1257" y="0"/>
                  </a:cubicBezTo>
                  <a:cubicBezTo>
                    <a:pt x="1319" y="0"/>
                    <a:pt x="1369" y="53"/>
                    <a:pt x="1369" y="119"/>
                  </a:cubicBezTo>
                  <a:lnTo>
                    <a:pt x="1369" y="1828"/>
                  </a:lnTo>
                  <a:close/>
                </a:path>
              </a:pathLst>
            </a:custGeom>
            <a:solidFill>
              <a:srgbClr val="ECF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8" name="Freeform 1281"/>
            <p:cNvSpPr>
              <a:spLocks/>
            </p:cNvSpPr>
            <p:nvPr/>
          </p:nvSpPr>
          <p:spPr bwMode="auto">
            <a:xfrm>
              <a:off x="2372" y="1828"/>
              <a:ext cx="1082" cy="1511"/>
            </a:xfrm>
            <a:custGeom>
              <a:avLst/>
              <a:gdLst>
                <a:gd name="T0" fmla="*/ 524 w 1555"/>
                <a:gd name="T1" fmla="*/ 676 h 2175"/>
                <a:gd name="T2" fmla="*/ 474 w 1555"/>
                <a:gd name="T3" fmla="*/ 729 h 2175"/>
                <a:gd name="T4" fmla="*/ 50 w 1555"/>
                <a:gd name="T5" fmla="*/ 729 h 2175"/>
                <a:gd name="T6" fmla="*/ 0 w 1555"/>
                <a:gd name="T7" fmla="*/ 676 h 2175"/>
                <a:gd name="T8" fmla="*/ 0 w 1555"/>
                <a:gd name="T9" fmla="*/ 53 h 2175"/>
                <a:gd name="T10" fmla="*/ 50 w 1555"/>
                <a:gd name="T11" fmla="*/ 0 h 2175"/>
                <a:gd name="T12" fmla="*/ 474 w 1555"/>
                <a:gd name="T13" fmla="*/ 0 h 2175"/>
                <a:gd name="T14" fmla="*/ 524 w 1555"/>
                <a:gd name="T15" fmla="*/ 53 h 2175"/>
                <a:gd name="T16" fmla="*/ 524 w 1555"/>
                <a:gd name="T17" fmla="*/ 676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5"/>
                <a:gd name="T28" fmla="*/ 0 h 2175"/>
                <a:gd name="T29" fmla="*/ 1555 w 1555"/>
                <a:gd name="T30" fmla="*/ 2175 h 2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5" h="2175">
                  <a:moveTo>
                    <a:pt x="1555" y="2017"/>
                  </a:moveTo>
                  <a:cubicBezTo>
                    <a:pt x="1555" y="2104"/>
                    <a:pt x="1489" y="2175"/>
                    <a:pt x="1407" y="2175"/>
                  </a:cubicBezTo>
                  <a:cubicBezTo>
                    <a:pt x="148" y="2175"/>
                    <a:pt x="148" y="2175"/>
                    <a:pt x="148" y="2175"/>
                  </a:cubicBezTo>
                  <a:cubicBezTo>
                    <a:pt x="66" y="2175"/>
                    <a:pt x="0" y="2104"/>
                    <a:pt x="0" y="201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66" y="0"/>
                    <a:pt x="148" y="0"/>
                  </a:cubicBezTo>
                  <a:cubicBezTo>
                    <a:pt x="1407" y="0"/>
                    <a:pt x="1407" y="0"/>
                    <a:pt x="1407" y="0"/>
                  </a:cubicBezTo>
                  <a:cubicBezTo>
                    <a:pt x="1489" y="0"/>
                    <a:pt x="1555" y="70"/>
                    <a:pt x="1555" y="157"/>
                  </a:cubicBezTo>
                  <a:lnTo>
                    <a:pt x="1555" y="2017"/>
                  </a:ln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9" name="Freeform 1282"/>
            <p:cNvSpPr>
              <a:spLocks/>
            </p:cNvSpPr>
            <p:nvPr/>
          </p:nvSpPr>
          <p:spPr bwMode="auto">
            <a:xfrm>
              <a:off x="2399" y="1866"/>
              <a:ext cx="1028" cy="1435"/>
            </a:xfrm>
            <a:custGeom>
              <a:avLst/>
              <a:gdLst>
                <a:gd name="T0" fmla="*/ 498 w 1477"/>
                <a:gd name="T1" fmla="*/ 643 h 2065"/>
                <a:gd name="T2" fmla="*/ 450 w 1477"/>
                <a:gd name="T3" fmla="*/ 693 h 2065"/>
                <a:gd name="T4" fmla="*/ 47 w 1477"/>
                <a:gd name="T5" fmla="*/ 693 h 2065"/>
                <a:gd name="T6" fmla="*/ 0 w 1477"/>
                <a:gd name="T7" fmla="*/ 643 h 2065"/>
                <a:gd name="T8" fmla="*/ 0 w 1477"/>
                <a:gd name="T9" fmla="*/ 50 h 2065"/>
                <a:gd name="T10" fmla="*/ 47 w 1477"/>
                <a:gd name="T11" fmla="*/ 0 h 2065"/>
                <a:gd name="T12" fmla="*/ 450 w 1477"/>
                <a:gd name="T13" fmla="*/ 0 h 2065"/>
                <a:gd name="T14" fmla="*/ 498 w 1477"/>
                <a:gd name="T15" fmla="*/ 50 h 2065"/>
                <a:gd name="T16" fmla="*/ 498 w 1477"/>
                <a:gd name="T17" fmla="*/ 643 h 20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"/>
                <a:gd name="T28" fmla="*/ 0 h 2065"/>
                <a:gd name="T29" fmla="*/ 1477 w 1477"/>
                <a:gd name="T30" fmla="*/ 2065 h 20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" h="2065">
                  <a:moveTo>
                    <a:pt x="1477" y="1916"/>
                  </a:moveTo>
                  <a:cubicBezTo>
                    <a:pt x="1477" y="1998"/>
                    <a:pt x="1414" y="2065"/>
                    <a:pt x="1336" y="2065"/>
                  </a:cubicBezTo>
                  <a:cubicBezTo>
                    <a:pt x="141" y="2065"/>
                    <a:pt x="141" y="2065"/>
                    <a:pt x="141" y="2065"/>
                  </a:cubicBezTo>
                  <a:cubicBezTo>
                    <a:pt x="63" y="2065"/>
                    <a:pt x="0" y="1998"/>
                    <a:pt x="0" y="191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67"/>
                    <a:pt x="63" y="0"/>
                    <a:pt x="141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414" y="0"/>
                    <a:pt x="1477" y="67"/>
                    <a:pt x="1477" y="149"/>
                  </a:cubicBezTo>
                  <a:lnTo>
                    <a:pt x="1477" y="1916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0" name="Freeform 1283"/>
            <p:cNvSpPr>
              <a:spLocks/>
            </p:cNvSpPr>
            <p:nvPr/>
          </p:nvSpPr>
          <p:spPr bwMode="auto">
            <a:xfrm>
              <a:off x="2407" y="1876"/>
              <a:ext cx="1011" cy="1414"/>
            </a:xfrm>
            <a:custGeom>
              <a:avLst/>
              <a:gdLst>
                <a:gd name="T0" fmla="*/ 489 w 1453"/>
                <a:gd name="T1" fmla="*/ 634 h 2034"/>
                <a:gd name="T2" fmla="*/ 443 w 1453"/>
                <a:gd name="T3" fmla="*/ 683 h 2034"/>
                <a:gd name="T4" fmla="*/ 47 w 1453"/>
                <a:gd name="T5" fmla="*/ 683 h 2034"/>
                <a:gd name="T6" fmla="*/ 0 w 1453"/>
                <a:gd name="T7" fmla="*/ 634 h 2034"/>
                <a:gd name="T8" fmla="*/ 0 w 1453"/>
                <a:gd name="T9" fmla="*/ 49 h 2034"/>
                <a:gd name="T10" fmla="*/ 47 w 1453"/>
                <a:gd name="T11" fmla="*/ 0 h 2034"/>
                <a:gd name="T12" fmla="*/ 443 w 1453"/>
                <a:gd name="T13" fmla="*/ 0 h 2034"/>
                <a:gd name="T14" fmla="*/ 489 w 1453"/>
                <a:gd name="T15" fmla="*/ 49 h 2034"/>
                <a:gd name="T16" fmla="*/ 489 w 1453"/>
                <a:gd name="T17" fmla="*/ 634 h 20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3"/>
                <a:gd name="T28" fmla="*/ 0 h 2034"/>
                <a:gd name="T29" fmla="*/ 1453 w 1453"/>
                <a:gd name="T30" fmla="*/ 2034 h 20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3" h="2034">
                  <a:moveTo>
                    <a:pt x="1453" y="1887"/>
                  </a:moveTo>
                  <a:cubicBezTo>
                    <a:pt x="1453" y="1968"/>
                    <a:pt x="1391" y="2034"/>
                    <a:pt x="1315" y="2034"/>
                  </a:cubicBezTo>
                  <a:cubicBezTo>
                    <a:pt x="138" y="2034"/>
                    <a:pt x="138" y="2034"/>
                    <a:pt x="138" y="2034"/>
                  </a:cubicBezTo>
                  <a:cubicBezTo>
                    <a:pt x="62" y="2034"/>
                    <a:pt x="0" y="1968"/>
                    <a:pt x="0" y="188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2" y="0"/>
                    <a:pt x="138" y="0"/>
                  </a:cubicBezTo>
                  <a:cubicBezTo>
                    <a:pt x="1315" y="0"/>
                    <a:pt x="1315" y="0"/>
                    <a:pt x="1315" y="0"/>
                  </a:cubicBezTo>
                  <a:cubicBezTo>
                    <a:pt x="1391" y="0"/>
                    <a:pt x="1453" y="66"/>
                    <a:pt x="1453" y="147"/>
                  </a:cubicBezTo>
                  <a:lnTo>
                    <a:pt x="1453" y="1887"/>
                  </a:ln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1" name="Freeform 1284"/>
            <p:cNvSpPr>
              <a:spLocks/>
            </p:cNvSpPr>
            <p:nvPr/>
          </p:nvSpPr>
          <p:spPr bwMode="auto">
            <a:xfrm>
              <a:off x="2436" y="1907"/>
              <a:ext cx="953" cy="1352"/>
            </a:xfrm>
            <a:custGeom>
              <a:avLst/>
              <a:gdLst>
                <a:gd name="T0" fmla="*/ 462 w 1369"/>
                <a:gd name="T1" fmla="*/ 613 h 1946"/>
                <a:gd name="T2" fmla="*/ 424 w 1369"/>
                <a:gd name="T3" fmla="*/ 652 h 1946"/>
                <a:gd name="T4" fmla="*/ 38 w 1369"/>
                <a:gd name="T5" fmla="*/ 652 h 1946"/>
                <a:gd name="T6" fmla="*/ 0 w 1369"/>
                <a:gd name="T7" fmla="*/ 613 h 1946"/>
                <a:gd name="T8" fmla="*/ 0 w 1369"/>
                <a:gd name="T9" fmla="*/ 40 h 1946"/>
                <a:gd name="T10" fmla="*/ 38 w 1369"/>
                <a:gd name="T11" fmla="*/ 0 h 1946"/>
                <a:gd name="T12" fmla="*/ 424 w 1369"/>
                <a:gd name="T13" fmla="*/ 0 h 1946"/>
                <a:gd name="T14" fmla="*/ 462 w 1369"/>
                <a:gd name="T15" fmla="*/ 40 h 1946"/>
                <a:gd name="T16" fmla="*/ 462 w 1369"/>
                <a:gd name="T17" fmla="*/ 613 h 19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9"/>
                <a:gd name="T28" fmla="*/ 0 h 1946"/>
                <a:gd name="T29" fmla="*/ 1369 w 1369"/>
                <a:gd name="T30" fmla="*/ 1946 h 19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9" h="1946">
                  <a:moveTo>
                    <a:pt x="1369" y="1828"/>
                  </a:moveTo>
                  <a:cubicBezTo>
                    <a:pt x="1369" y="1893"/>
                    <a:pt x="1319" y="1946"/>
                    <a:pt x="1257" y="1946"/>
                  </a:cubicBezTo>
                  <a:cubicBezTo>
                    <a:pt x="112" y="1946"/>
                    <a:pt x="112" y="1946"/>
                    <a:pt x="112" y="1946"/>
                  </a:cubicBezTo>
                  <a:cubicBezTo>
                    <a:pt x="50" y="1946"/>
                    <a:pt x="0" y="1893"/>
                    <a:pt x="0" y="182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"/>
                    <a:pt x="50" y="0"/>
                    <a:pt x="112" y="0"/>
                  </a:cubicBezTo>
                  <a:cubicBezTo>
                    <a:pt x="1257" y="0"/>
                    <a:pt x="1257" y="0"/>
                    <a:pt x="1257" y="0"/>
                  </a:cubicBezTo>
                  <a:cubicBezTo>
                    <a:pt x="1319" y="0"/>
                    <a:pt x="1369" y="53"/>
                    <a:pt x="1369" y="119"/>
                  </a:cubicBezTo>
                  <a:lnTo>
                    <a:pt x="1369" y="1828"/>
                  </a:ln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2" name="Line 1285"/>
            <p:cNvSpPr>
              <a:spLocks noChangeShapeType="1"/>
            </p:cNvSpPr>
            <p:nvPr/>
          </p:nvSpPr>
          <p:spPr bwMode="auto">
            <a:xfrm>
              <a:off x="2406" y="1857"/>
              <a:ext cx="55" cy="72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3" name="Line 1286"/>
            <p:cNvSpPr>
              <a:spLocks noChangeShapeType="1"/>
            </p:cNvSpPr>
            <p:nvPr/>
          </p:nvSpPr>
          <p:spPr bwMode="auto">
            <a:xfrm flipH="1">
              <a:off x="2400" y="3234"/>
              <a:ext cx="58" cy="73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4" name="Line 1287"/>
            <p:cNvSpPr>
              <a:spLocks noChangeShapeType="1"/>
            </p:cNvSpPr>
            <p:nvPr/>
          </p:nvSpPr>
          <p:spPr bwMode="auto">
            <a:xfrm>
              <a:off x="3367" y="3234"/>
              <a:ext cx="57" cy="73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5" name="Line 1288"/>
            <p:cNvSpPr>
              <a:spLocks noChangeShapeType="1"/>
            </p:cNvSpPr>
            <p:nvPr/>
          </p:nvSpPr>
          <p:spPr bwMode="auto">
            <a:xfrm flipV="1">
              <a:off x="3363" y="1859"/>
              <a:ext cx="56" cy="70"/>
            </a:xfrm>
            <a:prstGeom prst="lin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6" name="Oval 1289"/>
            <p:cNvSpPr>
              <a:spLocks noChangeArrowheads="1"/>
            </p:cNvSpPr>
            <p:nvPr/>
          </p:nvSpPr>
          <p:spPr bwMode="auto">
            <a:xfrm>
              <a:off x="2921" y="195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67" name="Freeform 1290"/>
            <p:cNvSpPr>
              <a:spLocks/>
            </p:cNvSpPr>
            <p:nvPr/>
          </p:nvSpPr>
          <p:spPr bwMode="auto">
            <a:xfrm>
              <a:off x="2936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8" name="Freeform 1291"/>
            <p:cNvSpPr>
              <a:spLocks/>
            </p:cNvSpPr>
            <p:nvPr/>
          </p:nvSpPr>
          <p:spPr bwMode="auto">
            <a:xfrm>
              <a:off x="2945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9" name="Oval 1292"/>
            <p:cNvSpPr>
              <a:spLocks noChangeArrowheads="1"/>
            </p:cNvSpPr>
            <p:nvPr/>
          </p:nvSpPr>
          <p:spPr bwMode="auto">
            <a:xfrm>
              <a:off x="2921" y="195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0" name="Oval 1293"/>
            <p:cNvSpPr>
              <a:spLocks noChangeArrowheads="1"/>
            </p:cNvSpPr>
            <p:nvPr/>
          </p:nvSpPr>
          <p:spPr bwMode="auto">
            <a:xfrm>
              <a:off x="2708" y="195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1" name="Freeform 1294"/>
            <p:cNvSpPr>
              <a:spLocks/>
            </p:cNvSpPr>
            <p:nvPr/>
          </p:nvSpPr>
          <p:spPr bwMode="auto">
            <a:xfrm>
              <a:off x="2724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2" name="Freeform 1295"/>
            <p:cNvSpPr>
              <a:spLocks/>
            </p:cNvSpPr>
            <p:nvPr/>
          </p:nvSpPr>
          <p:spPr bwMode="auto">
            <a:xfrm>
              <a:off x="2733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3" name="Oval 1296"/>
            <p:cNvSpPr>
              <a:spLocks noChangeArrowheads="1"/>
            </p:cNvSpPr>
            <p:nvPr/>
          </p:nvSpPr>
          <p:spPr bwMode="auto">
            <a:xfrm>
              <a:off x="2708" y="195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4" name="Oval 1297"/>
            <p:cNvSpPr>
              <a:spLocks noChangeArrowheads="1"/>
            </p:cNvSpPr>
            <p:nvPr/>
          </p:nvSpPr>
          <p:spPr bwMode="auto">
            <a:xfrm>
              <a:off x="2496" y="195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5" name="Freeform 1298"/>
            <p:cNvSpPr>
              <a:spLocks/>
            </p:cNvSpPr>
            <p:nvPr/>
          </p:nvSpPr>
          <p:spPr bwMode="auto">
            <a:xfrm>
              <a:off x="2511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6" name="Freeform 1299"/>
            <p:cNvSpPr>
              <a:spLocks/>
            </p:cNvSpPr>
            <p:nvPr/>
          </p:nvSpPr>
          <p:spPr bwMode="auto">
            <a:xfrm>
              <a:off x="2520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7" name="Oval 1300"/>
            <p:cNvSpPr>
              <a:spLocks noChangeArrowheads="1"/>
            </p:cNvSpPr>
            <p:nvPr/>
          </p:nvSpPr>
          <p:spPr bwMode="auto">
            <a:xfrm>
              <a:off x="2496" y="195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8" name="Oval 1301"/>
            <p:cNvSpPr>
              <a:spLocks noChangeArrowheads="1"/>
            </p:cNvSpPr>
            <p:nvPr/>
          </p:nvSpPr>
          <p:spPr bwMode="auto">
            <a:xfrm>
              <a:off x="2921" y="2171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79" name="Freeform 1302"/>
            <p:cNvSpPr>
              <a:spLocks/>
            </p:cNvSpPr>
            <p:nvPr/>
          </p:nvSpPr>
          <p:spPr bwMode="auto">
            <a:xfrm>
              <a:off x="2936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0" name="Freeform 1303"/>
            <p:cNvSpPr>
              <a:spLocks/>
            </p:cNvSpPr>
            <p:nvPr/>
          </p:nvSpPr>
          <p:spPr bwMode="auto">
            <a:xfrm>
              <a:off x="2945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1" name="Oval 1304"/>
            <p:cNvSpPr>
              <a:spLocks noChangeArrowheads="1"/>
            </p:cNvSpPr>
            <p:nvPr/>
          </p:nvSpPr>
          <p:spPr bwMode="auto">
            <a:xfrm>
              <a:off x="2921" y="2171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82" name="Oval 1305"/>
            <p:cNvSpPr>
              <a:spLocks noChangeArrowheads="1"/>
            </p:cNvSpPr>
            <p:nvPr/>
          </p:nvSpPr>
          <p:spPr bwMode="auto">
            <a:xfrm>
              <a:off x="2708" y="2171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83" name="Freeform 1306"/>
            <p:cNvSpPr>
              <a:spLocks/>
            </p:cNvSpPr>
            <p:nvPr/>
          </p:nvSpPr>
          <p:spPr bwMode="auto">
            <a:xfrm>
              <a:off x="2724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4" name="Freeform 1307"/>
            <p:cNvSpPr>
              <a:spLocks/>
            </p:cNvSpPr>
            <p:nvPr/>
          </p:nvSpPr>
          <p:spPr bwMode="auto">
            <a:xfrm>
              <a:off x="2733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5" name="Oval 1308"/>
            <p:cNvSpPr>
              <a:spLocks noChangeArrowheads="1"/>
            </p:cNvSpPr>
            <p:nvPr/>
          </p:nvSpPr>
          <p:spPr bwMode="auto">
            <a:xfrm>
              <a:off x="2708" y="2171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86" name="Oval 1309"/>
            <p:cNvSpPr>
              <a:spLocks noChangeArrowheads="1"/>
            </p:cNvSpPr>
            <p:nvPr/>
          </p:nvSpPr>
          <p:spPr bwMode="auto">
            <a:xfrm>
              <a:off x="2496" y="2171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87" name="Freeform 1310"/>
            <p:cNvSpPr>
              <a:spLocks/>
            </p:cNvSpPr>
            <p:nvPr/>
          </p:nvSpPr>
          <p:spPr bwMode="auto">
            <a:xfrm>
              <a:off x="2511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8" name="Freeform 1311"/>
            <p:cNvSpPr>
              <a:spLocks/>
            </p:cNvSpPr>
            <p:nvPr/>
          </p:nvSpPr>
          <p:spPr bwMode="auto">
            <a:xfrm>
              <a:off x="2520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89" name="Oval 1312"/>
            <p:cNvSpPr>
              <a:spLocks noChangeArrowheads="1"/>
            </p:cNvSpPr>
            <p:nvPr/>
          </p:nvSpPr>
          <p:spPr bwMode="auto">
            <a:xfrm>
              <a:off x="2496" y="2171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0" name="Oval 1313"/>
            <p:cNvSpPr>
              <a:spLocks noChangeArrowheads="1"/>
            </p:cNvSpPr>
            <p:nvPr/>
          </p:nvSpPr>
          <p:spPr bwMode="auto">
            <a:xfrm>
              <a:off x="2921" y="2388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1" name="Freeform 1314"/>
            <p:cNvSpPr>
              <a:spLocks/>
            </p:cNvSpPr>
            <p:nvPr/>
          </p:nvSpPr>
          <p:spPr bwMode="auto">
            <a:xfrm>
              <a:off x="2936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2" name="Freeform 1315"/>
            <p:cNvSpPr>
              <a:spLocks/>
            </p:cNvSpPr>
            <p:nvPr/>
          </p:nvSpPr>
          <p:spPr bwMode="auto">
            <a:xfrm>
              <a:off x="2945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3" name="Oval 1316"/>
            <p:cNvSpPr>
              <a:spLocks noChangeArrowheads="1"/>
            </p:cNvSpPr>
            <p:nvPr/>
          </p:nvSpPr>
          <p:spPr bwMode="auto">
            <a:xfrm>
              <a:off x="2921" y="2388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4" name="Oval 1317"/>
            <p:cNvSpPr>
              <a:spLocks noChangeArrowheads="1"/>
            </p:cNvSpPr>
            <p:nvPr/>
          </p:nvSpPr>
          <p:spPr bwMode="auto">
            <a:xfrm>
              <a:off x="2708" y="2388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5" name="Freeform 1318"/>
            <p:cNvSpPr>
              <a:spLocks/>
            </p:cNvSpPr>
            <p:nvPr/>
          </p:nvSpPr>
          <p:spPr bwMode="auto">
            <a:xfrm>
              <a:off x="2724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6" name="Freeform 1319"/>
            <p:cNvSpPr>
              <a:spLocks/>
            </p:cNvSpPr>
            <p:nvPr/>
          </p:nvSpPr>
          <p:spPr bwMode="auto">
            <a:xfrm>
              <a:off x="2733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97" name="Oval 1320"/>
            <p:cNvSpPr>
              <a:spLocks noChangeArrowheads="1"/>
            </p:cNvSpPr>
            <p:nvPr/>
          </p:nvSpPr>
          <p:spPr bwMode="auto">
            <a:xfrm>
              <a:off x="2708" y="2388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8" name="Oval 1321"/>
            <p:cNvSpPr>
              <a:spLocks noChangeArrowheads="1"/>
            </p:cNvSpPr>
            <p:nvPr/>
          </p:nvSpPr>
          <p:spPr bwMode="auto">
            <a:xfrm>
              <a:off x="2496" y="2388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599" name="Freeform 1322"/>
            <p:cNvSpPr>
              <a:spLocks/>
            </p:cNvSpPr>
            <p:nvPr/>
          </p:nvSpPr>
          <p:spPr bwMode="auto">
            <a:xfrm>
              <a:off x="2511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5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0" name="Freeform 1323"/>
            <p:cNvSpPr>
              <a:spLocks/>
            </p:cNvSpPr>
            <p:nvPr/>
          </p:nvSpPr>
          <p:spPr bwMode="auto">
            <a:xfrm>
              <a:off x="2520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1" name="Oval 1324"/>
            <p:cNvSpPr>
              <a:spLocks noChangeArrowheads="1"/>
            </p:cNvSpPr>
            <p:nvPr/>
          </p:nvSpPr>
          <p:spPr bwMode="auto">
            <a:xfrm>
              <a:off x="2496" y="2388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02" name="Oval 1325"/>
            <p:cNvSpPr>
              <a:spLocks noChangeArrowheads="1"/>
            </p:cNvSpPr>
            <p:nvPr/>
          </p:nvSpPr>
          <p:spPr bwMode="auto">
            <a:xfrm>
              <a:off x="2921" y="2605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03" name="Freeform 1326"/>
            <p:cNvSpPr>
              <a:spLocks/>
            </p:cNvSpPr>
            <p:nvPr/>
          </p:nvSpPr>
          <p:spPr bwMode="auto">
            <a:xfrm>
              <a:off x="2936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4" name="Freeform 1327"/>
            <p:cNvSpPr>
              <a:spLocks/>
            </p:cNvSpPr>
            <p:nvPr/>
          </p:nvSpPr>
          <p:spPr bwMode="auto">
            <a:xfrm>
              <a:off x="2945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5" name="Oval 1328"/>
            <p:cNvSpPr>
              <a:spLocks noChangeArrowheads="1"/>
            </p:cNvSpPr>
            <p:nvPr/>
          </p:nvSpPr>
          <p:spPr bwMode="auto">
            <a:xfrm>
              <a:off x="2921" y="2605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06" name="Oval 1329"/>
            <p:cNvSpPr>
              <a:spLocks noChangeArrowheads="1"/>
            </p:cNvSpPr>
            <p:nvPr/>
          </p:nvSpPr>
          <p:spPr bwMode="auto">
            <a:xfrm>
              <a:off x="2708" y="2605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07" name="Freeform 1330"/>
            <p:cNvSpPr>
              <a:spLocks/>
            </p:cNvSpPr>
            <p:nvPr/>
          </p:nvSpPr>
          <p:spPr bwMode="auto">
            <a:xfrm>
              <a:off x="2724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8" name="Freeform 1331"/>
            <p:cNvSpPr>
              <a:spLocks/>
            </p:cNvSpPr>
            <p:nvPr/>
          </p:nvSpPr>
          <p:spPr bwMode="auto">
            <a:xfrm>
              <a:off x="2733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09" name="Oval 1332"/>
            <p:cNvSpPr>
              <a:spLocks noChangeArrowheads="1"/>
            </p:cNvSpPr>
            <p:nvPr/>
          </p:nvSpPr>
          <p:spPr bwMode="auto">
            <a:xfrm>
              <a:off x="2708" y="2605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0" name="Oval 1333"/>
            <p:cNvSpPr>
              <a:spLocks noChangeArrowheads="1"/>
            </p:cNvSpPr>
            <p:nvPr/>
          </p:nvSpPr>
          <p:spPr bwMode="auto">
            <a:xfrm>
              <a:off x="2496" y="2605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1" name="Freeform 1334"/>
            <p:cNvSpPr>
              <a:spLocks/>
            </p:cNvSpPr>
            <p:nvPr/>
          </p:nvSpPr>
          <p:spPr bwMode="auto">
            <a:xfrm>
              <a:off x="2511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2" name="Freeform 1335"/>
            <p:cNvSpPr>
              <a:spLocks/>
            </p:cNvSpPr>
            <p:nvPr/>
          </p:nvSpPr>
          <p:spPr bwMode="auto">
            <a:xfrm>
              <a:off x="2520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3" name="Oval 1336"/>
            <p:cNvSpPr>
              <a:spLocks noChangeArrowheads="1"/>
            </p:cNvSpPr>
            <p:nvPr/>
          </p:nvSpPr>
          <p:spPr bwMode="auto">
            <a:xfrm>
              <a:off x="2496" y="2605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4" name="Oval 1337"/>
            <p:cNvSpPr>
              <a:spLocks noChangeArrowheads="1"/>
            </p:cNvSpPr>
            <p:nvPr/>
          </p:nvSpPr>
          <p:spPr bwMode="auto">
            <a:xfrm>
              <a:off x="2921" y="2820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5" name="Freeform 1338"/>
            <p:cNvSpPr>
              <a:spLocks/>
            </p:cNvSpPr>
            <p:nvPr/>
          </p:nvSpPr>
          <p:spPr bwMode="auto">
            <a:xfrm>
              <a:off x="2936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6" name="Freeform 1339"/>
            <p:cNvSpPr>
              <a:spLocks/>
            </p:cNvSpPr>
            <p:nvPr/>
          </p:nvSpPr>
          <p:spPr bwMode="auto">
            <a:xfrm>
              <a:off x="2945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17" name="Oval 1340"/>
            <p:cNvSpPr>
              <a:spLocks noChangeArrowheads="1"/>
            </p:cNvSpPr>
            <p:nvPr/>
          </p:nvSpPr>
          <p:spPr bwMode="auto">
            <a:xfrm>
              <a:off x="2921" y="2820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8" name="Oval 1341"/>
            <p:cNvSpPr>
              <a:spLocks noChangeArrowheads="1"/>
            </p:cNvSpPr>
            <p:nvPr/>
          </p:nvSpPr>
          <p:spPr bwMode="auto">
            <a:xfrm>
              <a:off x="2708" y="2820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19" name="Freeform 1342"/>
            <p:cNvSpPr>
              <a:spLocks/>
            </p:cNvSpPr>
            <p:nvPr/>
          </p:nvSpPr>
          <p:spPr bwMode="auto">
            <a:xfrm>
              <a:off x="2724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0" name="Freeform 1343"/>
            <p:cNvSpPr>
              <a:spLocks/>
            </p:cNvSpPr>
            <p:nvPr/>
          </p:nvSpPr>
          <p:spPr bwMode="auto">
            <a:xfrm>
              <a:off x="2733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1" name="Oval 1344"/>
            <p:cNvSpPr>
              <a:spLocks noChangeArrowheads="1"/>
            </p:cNvSpPr>
            <p:nvPr/>
          </p:nvSpPr>
          <p:spPr bwMode="auto">
            <a:xfrm>
              <a:off x="2708" y="2820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22" name="Oval 1345"/>
            <p:cNvSpPr>
              <a:spLocks noChangeArrowheads="1"/>
            </p:cNvSpPr>
            <p:nvPr/>
          </p:nvSpPr>
          <p:spPr bwMode="auto">
            <a:xfrm>
              <a:off x="2496" y="2820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23" name="Freeform 1346"/>
            <p:cNvSpPr>
              <a:spLocks/>
            </p:cNvSpPr>
            <p:nvPr/>
          </p:nvSpPr>
          <p:spPr bwMode="auto">
            <a:xfrm>
              <a:off x="2511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4" name="Freeform 1347"/>
            <p:cNvSpPr>
              <a:spLocks/>
            </p:cNvSpPr>
            <p:nvPr/>
          </p:nvSpPr>
          <p:spPr bwMode="auto">
            <a:xfrm>
              <a:off x="2520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5" name="Oval 1348"/>
            <p:cNvSpPr>
              <a:spLocks noChangeArrowheads="1"/>
            </p:cNvSpPr>
            <p:nvPr/>
          </p:nvSpPr>
          <p:spPr bwMode="auto">
            <a:xfrm>
              <a:off x="2496" y="2820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26" name="Oval 1349"/>
            <p:cNvSpPr>
              <a:spLocks noChangeArrowheads="1"/>
            </p:cNvSpPr>
            <p:nvPr/>
          </p:nvSpPr>
          <p:spPr bwMode="auto">
            <a:xfrm>
              <a:off x="2921" y="303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27" name="Freeform 1350"/>
            <p:cNvSpPr>
              <a:spLocks/>
            </p:cNvSpPr>
            <p:nvPr/>
          </p:nvSpPr>
          <p:spPr bwMode="auto">
            <a:xfrm>
              <a:off x="2936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8" name="Freeform 1351"/>
            <p:cNvSpPr>
              <a:spLocks/>
            </p:cNvSpPr>
            <p:nvPr/>
          </p:nvSpPr>
          <p:spPr bwMode="auto">
            <a:xfrm>
              <a:off x="2945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29" name="Oval 1352"/>
            <p:cNvSpPr>
              <a:spLocks noChangeArrowheads="1"/>
            </p:cNvSpPr>
            <p:nvPr/>
          </p:nvSpPr>
          <p:spPr bwMode="auto">
            <a:xfrm>
              <a:off x="2921" y="303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0" name="Oval 1353"/>
            <p:cNvSpPr>
              <a:spLocks noChangeArrowheads="1"/>
            </p:cNvSpPr>
            <p:nvPr/>
          </p:nvSpPr>
          <p:spPr bwMode="auto">
            <a:xfrm>
              <a:off x="3134" y="195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1" name="Freeform 1354"/>
            <p:cNvSpPr>
              <a:spLocks/>
            </p:cNvSpPr>
            <p:nvPr/>
          </p:nvSpPr>
          <p:spPr bwMode="auto">
            <a:xfrm>
              <a:off x="3150" y="197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2" name="Freeform 1355"/>
            <p:cNvSpPr>
              <a:spLocks/>
            </p:cNvSpPr>
            <p:nvPr/>
          </p:nvSpPr>
          <p:spPr bwMode="auto">
            <a:xfrm>
              <a:off x="3159" y="1988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40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7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3" name="Oval 1356"/>
            <p:cNvSpPr>
              <a:spLocks noChangeArrowheads="1"/>
            </p:cNvSpPr>
            <p:nvPr/>
          </p:nvSpPr>
          <p:spPr bwMode="auto">
            <a:xfrm>
              <a:off x="3134" y="195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4" name="Oval 1357"/>
            <p:cNvSpPr>
              <a:spLocks noChangeArrowheads="1"/>
            </p:cNvSpPr>
            <p:nvPr/>
          </p:nvSpPr>
          <p:spPr bwMode="auto">
            <a:xfrm>
              <a:off x="3134" y="2171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5" name="Freeform 1358"/>
            <p:cNvSpPr>
              <a:spLocks/>
            </p:cNvSpPr>
            <p:nvPr/>
          </p:nvSpPr>
          <p:spPr bwMode="auto">
            <a:xfrm>
              <a:off x="3150" y="2193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6" name="Freeform 1359"/>
            <p:cNvSpPr>
              <a:spLocks/>
            </p:cNvSpPr>
            <p:nvPr/>
          </p:nvSpPr>
          <p:spPr bwMode="auto">
            <a:xfrm>
              <a:off x="3159" y="2206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37" name="Oval 1360"/>
            <p:cNvSpPr>
              <a:spLocks noChangeArrowheads="1"/>
            </p:cNvSpPr>
            <p:nvPr/>
          </p:nvSpPr>
          <p:spPr bwMode="auto">
            <a:xfrm>
              <a:off x="3134" y="2171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8" name="Oval 1361"/>
            <p:cNvSpPr>
              <a:spLocks noChangeArrowheads="1"/>
            </p:cNvSpPr>
            <p:nvPr/>
          </p:nvSpPr>
          <p:spPr bwMode="auto">
            <a:xfrm>
              <a:off x="3134" y="2388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39" name="Freeform 1362"/>
            <p:cNvSpPr>
              <a:spLocks/>
            </p:cNvSpPr>
            <p:nvPr/>
          </p:nvSpPr>
          <p:spPr bwMode="auto">
            <a:xfrm>
              <a:off x="3150" y="2411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5"/>
                    <a:pt x="15" y="206"/>
                  </a:cubicBezTo>
                  <a:cubicBezTo>
                    <a:pt x="6" y="187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6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0" name="Freeform 1363"/>
            <p:cNvSpPr>
              <a:spLocks/>
            </p:cNvSpPr>
            <p:nvPr/>
          </p:nvSpPr>
          <p:spPr bwMode="auto">
            <a:xfrm>
              <a:off x="3159" y="2423"/>
              <a:ext cx="175" cy="164"/>
            </a:xfrm>
            <a:custGeom>
              <a:avLst/>
              <a:gdLst>
                <a:gd name="T0" fmla="*/ 49 w 251"/>
                <a:gd name="T1" fmla="*/ 0 h 236"/>
                <a:gd name="T2" fmla="*/ 82 w 251"/>
                <a:gd name="T3" fmla="*/ 13 h 236"/>
                <a:gd name="T4" fmla="*/ 85 w 251"/>
                <a:gd name="T5" fmla="*/ 31 h 236"/>
                <a:gd name="T6" fmla="*/ 36 w 251"/>
                <a:gd name="T7" fmla="*/ 79 h 236"/>
                <a:gd name="T8" fmla="*/ 3 w 251"/>
                <a:gd name="T9" fmla="*/ 66 h 236"/>
                <a:gd name="T10" fmla="*/ 0 w 251"/>
                <a:gd name="T11" fmla="*/ 48 h 236"/>
                <a:gd name="T12" fmla="*/ 49 w 251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6"/>
                <a:gd name="T23" fmla="*/ 251 w 251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6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3"/>
                  </a:cubicBezTo>
                  <a:cubicBezTo>
                    <a:pt x="251" y="172"/>
                    <a:pt x="187" y="236"/>
                    <a:pt x="108" y="236"/>
                  </a:cubicBezTo>
                  <a:cubicBezTo>
                    <a:pt x="70" y="236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1" name="Oval 1364"/>
            <p:cNvSpPr>
              <a:spLocks noChangeArrowheads="1"/>
            </p:cNvSpPr>
            <p:nvPr/>
          </p:nvSpPr>
          <p:spPr bwMode="auto">
            <a:xfrm>
              <a:off x="3134" y="2388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42" name="Oval 1365"/>
            <p:cNvSpPr>
              <a:spLocks noChangeArrowheads="1"/>
            </p:cNvSpPr>
            <p:nvPr/>
          </p:nvSpPr>
          <p:spPr bwMode="auto">
            <a:xfrm>
              <a:off x="3134" y="2605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43" name="Freeform 1366"/>
            <p:cNvSpPr>
              <a:spLocks/>
            </p:cNvSpPr>
            <p:nvPr/>
          </p:nvSpPr>
          <p:spPr bwMode="auto">
            <a:xfrm>
              <a:off x="3150" y="2628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9"/>
                    <a:pt x="249" y="48"/>
                  </a:cubicBezTo>
                  <a:cubicBezTo>
                    <a:pt x="259" y="67"/>
                    <a:pt x="264" y="89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4" name="Freeform 1367"/>
            <p:cNvSpPr>
              <a:spLocks/>
            </p:cNvSpPr>
            <p:nvPr/>
          </p:nvSpPr>
          <p:spPr bwMode="auto">
            <a:xfrm>
              <a:off x="3159" y="2641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6"/>
                    <a:pt x="251" y="74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1"/>
                    <a:pt x="10" y="196"/>
                  </a:cubicBezTo>
                  <a:cubicBezTo>
                    <a:pt x="3" y="180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5" name="Oval 1368"/>
            <p:cNvSpPr>
              <a:spLocks noChangeArrowheads="1"/>
            </p:cNvSpPr>
            <p:nvPr/>
          </p:nvSpPr>
          <p:spPr bwMode="auto">
            <a:xfrm>
              <a:off x="3134" y="2605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46" name="Oval 1369"/>
            <p:cNvSpPr>
              <a:spLocks noChangeArrowheads="1"/>
            </p:cNvSpPr>
            <p:nvPr/>
          </p:nvSpPr>
          <p:spPr bwMode="auto">
            <a:xfrm>
              <a:off x="3134" y="2820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47" name="Freeform 1370"/>
            <p:cNvSpPr>
              <a:spLocks/>
            </p:cNvSpPr>
            <p:nvPr/>
          </p:nvSpPr>
          <p:spPr bwMode="auto">
            <a:xfrm>
              <a:off x="3150" y="2842"/>
              <a:ext cx="184" cy="177"/>
            </a:xfrm>
            <a:custGeom>
              <a:avLst/>
              <a:gdLst>
                <a:gd name="T0" fmla="*/ 41 w 264"/>
                <a:gd name="T1" fmla="*/ 86 h 254"/>
                <a:gd name="T2" fmla="*/ 5 w 264"/>
                <a:gd name="T3" fmla="*/ 70 h 254"/>
                <a:gd name="T4" fmla="*/ 0 w 264"/>
                <a:gd name="T5" fmla="*/ 49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8 h 254"/>
                <a:gd name="T12" fmla="*/ 41 w 264"/>
                <a:gd name="T13" fmla="*/ 86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8" name="Freeform 1371"/>
            <p:cNvSpPr>
              <a:spLocks/>
            </p:cNvSpPr>
            <p:nvPr/>
          </p:nvSpPr>
          <p:spPr bwMode="auto">
            <a:xfrm>
              <a:off x="3159" y="2855"/>
              <a:ext cx="175" cy="164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80 h 235"/>
                <a:gd name="T8" fmla="*/ 3 w 251"/>
                <a:gd name="T9" fmla="*/ 67 h 235"/>
                <a:gd name="T10" fmla="*/ 0 w 251"/>
                <a:gd name="T11" fmla="*/ 49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49" name="Oval 1372"/>
            <p:cNvSpPr>
              <a:spLocks noChangeArrowheads="1"/>
            </p:cNvSpPr>
            <p:nvPr/>
          </p:nvSpPr>
          <p:spPr bwMode="auto">
            <a:xfrm>
              <a:off x="3134" y="2820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0" name="Oval 1373"/>
            <p:cNvSpPr>
              <a:spLocks noChangeArrowheads="1"/>
            </p:cNvSpPr>
            <p:nvPr/>
          </p:nvSpPr>
          <p:spPr bwMode="auto">
            <a:xfrm>
              <a:off x="3134" y="303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1" name="Freeform 1374"/>
            <p:cNvSpPr>
              <a:spLocks/>
            </p:cNvSpPr>
            <p:nvPr/>
          </p:nvSpPr>
          <p:spPr bwMode="auto">
            <a:xfrm>
              <a:off x="3150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2" name="Freeform 1375"/>
            <p:cNvSpPr>
              <a:spLocks/>
            </p:cNvSpPr>
            <p:nvPr/>
          </p:nvSpPr>
          <p:spPr bwMode="auto">
            <a:xfrm>
              <a:off x="3159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3" name="Oval 1376"/>
            <p:cNvSpPr>
              <a:spLocks noChangeArrowheads="1"/>
            </p:cNvSpPr>
            <p:nvPr/>
          </p:nvSpPr>
          <p:spPr bwMode="auto">
            <a:xfrm>
              <a:off x="3134" y="303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4" name="Oval 1377"/>
            <p:cNvSpPr>
              <a:spLocks noChangeArrowheads="1"/>
            </p:cNvSpPr>
            <p:nvPr/>
          </p:nvSpPr>
          <p:spPr bwMode="auto">
            <a:xfrm>
              <a:off x="2708" y="3033"/>
              <a:ext cx="200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5" name="Freeform 1378"/>
            <p:cNvSpPr>
              <a:spLocks/>
            </p:cNvSpPr>
            <p:nvPr/>
          </p:nvSpPr>
          <p:spPr bwMode="auto">
            <a:xfrm>
              <a:off x="2724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6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6" name="Freeform 1379"/>
            <p:cNvSpPr>
              <a:spLocks/>
            </p:cNvSpPr>
            <p:nvPr/>
          </p:nvSpPr>
          <p:spPr bwMode="auto">
            <a:xfrm>
              <a:off x="2733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8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6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7" name="Oval 1380"/>
            <p:cNvSpPr>
              <a:spLocks noChangeArrowheads="1"/>
            </p:cNvSpPr>
            <p:nvPr/>
          </p:nvSpPr>
          <p:spPr bwMode="auto">
            <a:xfrm>
              <a:off x="2708" y="3033"/>
              <a:ext cx="200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8" name="Oval 1381"/>
            <p:cNvSpPr>
              <a:spLocks noChangeArrowheads="1"/>
            </p:cNvSpPr>
            <p:nvPr/>
          </p:nvSpPr>
          <p:spPr bwMode="auto">
            <a:xfrm>
              <a:off x="2496" y="3033"/>
              <a:ext cx="199" cy="199"/>
            </a:xfrm>
            <a:prstGeom prst="ellipse">
              <a:avLst/>
            </a:prstGeom>
            <a:solidFill>
              <a:srgbClr val="509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59" name="Freeform 1382"/>
            <p:cNvSpPr>
              <a:spLocks/>
            </p:cNvSpPr>
            <p:nvPr/>
          </p:nvSpPr>
          <p:spPr bwMode="auto">
            <a:xfrm>
              <a:off x="2511" y="3056"/>
              <a:ext cx="184" cy="176"/>
            </a:xfrm>
            <a:custGeom>
              <a:avLst/>
              <a:gdLst>
                <a:gd name="T0" fmla="*/ 41 w 264"/>
                <a:gd name="T1" fmla="*/ 85 h 254"/>
                <a:gd name="T2" fmla="*/ 5 w 264"/>
                <a:gd name="T3" fmla="*/ 69 h 254"/>
                <a:gd name="T4" fmla="*/ 0 w 264"/>
                <a:gd name="T5" fmla="*/ 48 h 254"/>
                <a:gd name="T6" fmla="*/ 49 w 264"/>
                <a:gd name="T7" fmla="*/ 0 h 254"/>
                <a:gd name="T8" fmla="*/ 84 w 264"/>
                <a:gd name="T9" fmla="*/ 16 h 254"/>
                <a:gd name="T10" fmla="*/ 89 w 264"/>
                <a:gd name="T11" fmla="*/ 37 h 254"/>
                <a:gd name="T12" fmla="*/ 41 w 264"/>
                <a:gd name="T13" fmla="*/ 85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4"/>
                <a:gd name="T23" fmla="*/ 264 w 264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4">
                  <a:moveTo>
                    <a:pt x="121" y="254"/>
                  </a:moveTo>
                  <a:cubicBezTo>
                    <a:pt x="79" y="254"/>
                    <a:pt x="41" y="236"/>
                    <a:pt x="15" y="207"/>
                  </a:cubicBezTo>
                  <a:cubicBezTo>
                    <a:pt x="5" y="188"/>
                    <a:pt x="0" y="166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85" y="0"/>
                    <a:pt x="223" y="18"/>
                    <a:pt x="249" y="47"/>
                  </a:cubicBezTo>
                  <a:cubicBezTo>
                    <a:pt x="259" y="67"/>
                    <a:pt x="264" y="88"/>
                    <a:pt x="264" y="111"/>
                  </a:cubicBezTo>
                  <a:cubicBezTo>
                    <a:pt x="264" y="190"/>
                    <a:pt x="200" y="254"/>
                    <a:pt x="121" y="254"/>
                  </a:cubicBezTo>
                  <a:close/>
                </a:path>
              </a:pathLst>
            </a:custGeom>
            <a:solidFill>
              <a:srgbClr val="57B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0" name="Freeform 1383"/>
            <p:cNvSpPr>
              <a:spLocks/>
            </p:cNvSpPr>
            <p:nvPr/>
          </p:nvSpPr>
          <p:spPr bwMode="auto">
            <a:xfrm>
              <a:off x="2520" y="3069"/>
              <a:ext cx="175" cy="163"/>
            </a:xfrm>
            <a:custGeom>
              <a:avLst/>
              <a:gdLst>
                <a:gd name="T0" fmla="*/ 49 w 251"/>
                <a:gd name="T1" fmla="*/ 0 h 235"/>
                <a:gd name="T2" fmla="*/ 82 w 251"/>
                <a:gd name="T3" fmla="*/ 13 h 235"/>
                <a:gd name="T4" fmla="*/ 85 w 251"/>
                <a:gd name="T5" fmla="*/ 31 h 235"/>
                <a:gd name="T6" fmla="*/ 36 w 251"/>
                <a:gd name="T7" fmla="*/ 78 h 235"/>
                <a:gd name="T8" fmla="*/ 3 w 251"/>
                <a:gd name="T9" fmla="*/ 65 h 235"/>
                <a:gd name="T10" fmla="*/ 0 w 251"/>
                <a:gd name="T11" fmla="*/ 48 h 235"/>
                <a:gd name="T12" fmla="*/ 49 w 251"/>
                <a:gd name="T13" fmla="*/ 0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235"/>
                <a:gd name="T23" fmla="*/ 251 w 25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235">
                  <a:moveTo>
                    <a:pt x="143" y="0"/>
                  </a:moveTo>
                  <a:cubicBezTo>
                    <a:pt x="181" y="0"/>
                    <a:pt x="215" y="15"/>
                    <a:pt x="241" y="39"/>
                  </a:cubicBezTo>
                  <a:cubicBezTo>
                    <a:pt x="247" y="55"/>
                    <a:pt x="251" y="73"/>
                    <a:pt x="251" y="92"/>
                  </a:cubicBezTo>
                  <a:cubicBezTo>
                    <a:pt x="251" y="171"/>
                    <a:pt x="187" y="235"/>
                    <a:pt x="108" y="235"/>
                  </a:cubicBezTo>
                  <a:cubicBezTo>
                    <a:pt x="70" y="235"/>
                    <a:pt x="35" y="220"/>
                    <a:pt x="10" y="196"/>
                  </a:cubicBezTo>
                  <a:cubicBezTo>
                    <a:pt x="3" y="179"/>
                    <a:pt x="0" y="162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C4E5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1" name="Oval 1384"/>
            <p:cNvSpPr>
              <a:spLocks noChangeArrowheads="1"/>
            </p:cNvSpPr>
            <p:nvPr/>
          </p:nvSpPr>
          <p:spPr bwMode="auto">
            <a:xfrm>
              <a:off x="2496" y="3033"/>
              <a:ext cx="199" cy="199"/>
            </a:xfrm>
            <a:prstGeom prst="ellipse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>
                <a:latin typeface="Calibri" pitchFamily="34" charset="0"/>
              </a:endParaRPr>
            </a:p>
          </p:txBody>
        </p:sp>
        <p:sp>
          <p:nvSpPr>
            <p:cNvPr id="21662" name="Freeform 1385"/>
            <p:cNvSpPr>
              <a:spLocks/>
            </p:cNvSpPr>
            <p:nvPr/>
          </p:nvSpPr>
          <p:spPr bwMode="auto">
            <a:xfrm>
              <a:off x="2453" y="1927"/>
              <a:ext cx="108" cy="409"/>
            </a:xfrm>
            <a:custGeom>
              <a:avLst/>
              <a:gdLst>
                <a:gd name="T0" fmla="*/ 52 w 155"/>
                <a:gd name="T1" fmla="*/ 0 h 588"/>
                <a:gd name="T2" fmla="*/ 30 w 155"/>
                <a:gd name="T3" fmla="*/ 0 h 588"/>
                <a:gd name="T4" fmla="*/ 0 w 155"/>
                <a:gd name="T5" fmla="*/ 35 h 588"/>
                <a:gd name="T6" fmla="*/ 0 w 155"/>
                <a:gd name="T7" fmla="*/ 198 h 588"/>
                <a:gd name="T8" fmla="*/ 11 w 155"/>
                <a:gd name="T9" fmla="*/ 35 h 588"/>
                <a:gd name="T10" fmla="*/ 30 w 155"/>
                <a:gd name="T11" fmla="*/ 9 h 588"/>
                <a:gd name="T12" fmla="*/ 52 w 155"/>
                <a:gd name="T13" fmla="*/ 0 h 5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588"/>
                <a:gd name="T23" fmla="*/ 155 w 155"/>
                <a:gd name="T24" fmla="*/ 588 h 5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588">
                  <a:moveTo>
                    <a:pt x="155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0" y="25"/>
                    <a:pt x="0" y="105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62" y="40"/>
                    <a:pt x="88" y="28"/>
                  </a:cubicBezTo>
                  <a:cubicBezTo>
                    <a:pt x="114" y="16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3" name="Freeform 1386"/>
            <p:cNvSpPr>
              <a:spLocks/>
            </p:cNvSpPr>
            <p:nvPr/>
          </p:nvSpPr>
          <p:spPr bwMode="auto">
            <a:xfrm>
              <a:off x="3224" y="2933"/>
              <a:ext cx="155" cy="312"/>
            </a:xfrm>
            <a:custGeom>
              <a:avLst/>
              <a:gdLst>
                <a:gd name="T0" fmla="*/ 0 w 224"/>
                <a:gd name="T1" fmla="*/ 151 h 449"/>
                <a:gd name="T2" fmla="*/ 44 w 224"/>
                <a:gd name="T3" fmla="*/ 151 h 449"/>
                <a:gd name="T4" fmla="*/ 73 w 224"/>
                <a:gd name="T5" fmla="*/ 116 h 449"/>
                <a:gd name="T6" fmla="*/ 73 w 224"/>
                <a:gd name="T7" fmla="*/ 0 h 449"/>
                <a:gd name="T8" fmla="*/ 66 w 224"/>
                <a:gd name="T9" fmla="*/ 114 h 449"/>
                <a:gd name="T10" fmla="*/ 42 w 224"/>
                <a:gd name="T11" fmla="*/ 140 h 449"/>
                <a:gd name="T12" fmla="*/ 0 w 224"/>
                <a:gd name="T13" fmla="*/ 151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449"/>
                <a:gd name="T23" fmla="*/ 224 w 224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449">
                  <a:moveTo>
                    <a:pt x="0" y="449"/>
                  </a:moveTo>
                  <a:cubicBezTo>
                    <a:pt x="131" y="449"/>
                    <a:pt x="131" y="449"/>
                    <a:pt x="131" y="449"/>
                  </a:cubicBezTo>
                  <a:cubicBezTo>
                    <a:pt x="131" y="449"/>
                    <a:pt x="214" y="438"/>
                    <a:pt x="219" y="347"/>
                  </a:cubicBezTo>
                  <a:cubicBezTo>
                    <a:pt x="224" y="256"/>
                    <a:pt x="219" y="0"/>
                    <a:pt x="219" y="0"/>
                  </a:cubicBezTo>
                  <a:cubicBezTo>
                    <a:pt x="199" y="339"/>
                    <a:pt x="199" y="339"/>
                    <a:pt x="199" y="339"/>
                  </a:cubicBezTo>
                  <a:cubicBezTo>
                    <a:pt x="199" y="339"/>
                    <a:pt x="180" y="412"/>
                    <a:pt x="126" y="417"/>
                  </a:cubicBezTo>
                  <a:cubicBezTo>
                    <a:pt x="72" y="423"/>
                    <a:pt x="0" y="449"/>
                    <a:pt x="0" y="4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4" name="Freeform 1387"/>
            <p:cNvSpPr>
              <a:spLocks/>
            </p:cNvSpPr>
            <p:nvPr/>
          </p:nvSpPr>
          <p:spPr bwMode="auto">
            <a:xfrm>
              <a:off x="2483" y="3283"/>
              <a:ext cx="932" cy="44"/>
            </a:xfrm>
            <a:custGeom>
              <a:avLst/>
              <a:gdLst>
                <a:gd name="T0" fmla="*/ 442 w 1339"/>
                <a:gd name="T1" fmla="*/ 0 h 63"/>
                <a:gd name="T2" fmla="*/ 452 w 1339"/>
                <a:gd name="T3" fmla="*/ 10 h 63"/>
                <a:gd name="T4" fmla="*/ 420 w 1339"/>
                <a:gd name="T5" fmla="*/ 22 h 63"/>
                <a:gd name="T6" fmla="*/ 0 w 1339"/>
                <a:gd name="T7" fmla="*/ 22 h 63"/>
                <a:gd name="T8" fmla="*/ 420 w 1339"/>
                <a:gd name="T9" fmla="*/ 13 h 63"/>
                <a:gd name="T10" fmla="*/ 442 w 1339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9"/>
                <a:gd name="T19" fmla="*/ 0 h 63"/>
                <a:gd name="T20" fmla="*/ 1339 w 1339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9" h="63">
                  <a:moveTo>
                    <a:pt x="1310" y="0"/>
                  </a:moveTo>
                  <a:cubicBezTo>
                    <a:pt x="1339" y="32"/>
                    <a:pt x="1339" y="32"/>
                    <a:pt x="1339" y="32"/>
                  </a:cubicBezTo>
                  <a:cubicBezTo>
                    <a:pt x="1339" y="32"/>
                    <a:pt x="1295" y="63"/>
                    <a:pt x="1245" y="63"/>
                  </a:cubicBezTo>
                  <a:cubicBezTo>
                    <a:pt x="1195" y="63"/>
                    <a:pt x="0" y="63"/>
                    <a:pt x="0" y="63"/>
                  </a:cubicBezTo>
                  <a:cubicBezTo>
                    <a:pt x="1245" y="38"/>
                    <a:pt x="1245" y="38"/>
                    <a:pt x="1245" y="38"/>
                  </a:cubicBezTo>
                  <a:cubicBezTo>
                    <a:pt x="1245" y="38"/>
                    <a:pt x="1300" y="30"/>
                    <a:pt x="1310" y="0"/>
                  </a:cubicBez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5" name="Freeform 1388"/>
            <p:cNvSpPr>
              <a:spLocks/>
            </p:cNvSpPr>
            <p:nvPr/>
          </p:nvSpPr>
          <p:spPr bwMode="auto">
            <a:xfrm>
              <a:off x="3405" y="1870"/>
              <a:ext cx="40" cy="997"/>
            </a:xfrm>
            <a:custGeom>
              <a:avLst/>
              <a:gdLst>
                <a:gd name="T0" fmla="*/ 0 w 58"/>
                <a:gd name="T1" fmla="*/ 10 h 1435"/>
                <a:gd name="T2" fmla="*/ 8 w 58"/>
                <a:gd name="T3" fmla="*/ 0 h 1435"/>
                <a:gd name="T4" fmla="*/ 19 w 58"/>
                <a:gd name="T5" fmla="*/ 31 h 1435"/>
                <a:gd name="T6" fmla="*/ 19 w 58"/>
                <a:gd name="T7" fmla="*/ 481 h 1435"/>
                <a:gd name="T8" fmla="*/ 12 w 58"/>
                <a:gd name="T9" fmla="*/ 31 h 1435"/>
                <a:gd name="T10" fmla="*/ 0 w 58"/>
                <a:gd name="T11" fmla="*/ 10 h 1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1435"/>
                <a:gd name="T20" fmla="*/ 58 w 58"/>
                <a:gd name="T21" fmla="*/ 1435 h 1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1435">
                  <a:moveTo>
                    <a:pt x="0" y="32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58" y="28"/>
                    <a:pt x="58" y="94"/>
                  </a:cubicBezTo>
                  <a:cubicBezTo>
                    <a:pt x="58" y="161"/>
                    <a:pt x="58" y="1435"/>
                    <a:pt x="58" y="1435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47"/>
                    <a:pt x="0" y="32"/>
                  </a:cubicBezTo>
                  <a:close/>
                </a:path>
              </a:pathLst>
            </a:custGeom>
            <a:solidFill>
              <a:srgbClr val="94D3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6" name="Freeform 1389"/>
            <p:cNvSpPr>
              <a:spLocks/>
            </p:cNvSpPr>
            <p:nvPr/>
          </p:nvSpPr>
          <p:spPr bwMode="auto">
            <a:xfrm>
              <a:off x="2422" y="1844"/>
              <a:ext cx="861" cy="36"/>
            </a:xfrm>
            <a:custGeom>
              <a:avLst/>
              <a:gdLst>
                <a:gd name="T0" fmla="*/ 0 w 1237"/>
                <a:gd name="T1" fmla="*/ 9 h 51"/>
                <a:gd name="T2" fmla="*/ 6 w 1237"/>
                <a:gd name="T3" fmla="*/ 18 h 51"/>
                <a:gd name="T4" fmla="*/ 34 w 1237"/>
                <a:gd name="T5" fmla="*/ 6 h 51"/>
                <a:gd name="T6" fmla="*/ 417 w 1237"/>
                <a:gd name="T7" fmla="*/ 6 h 51"/>
                <a:gd name="T8" fmla="*/ 29 w 1237"/>
                <a:gd name="T9" fmla="*/ 0 h 51"/>
                <a:gd name="T10" fmla="*/ 0 w 1237"/>
                <a:gd name="T11" fmla="*/ 9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7"/>
                <a:gd name="T19" fmla="*/ 0 h 51"/>
                <a:gd name="T20" fmla="*/ 1237 w 123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7" h="51">
                  <a:moveTo>
                    <a:pt x="0" y="25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45" y="17"/>
                    <a:pt x="102" y="17"/>
                  </a:cubicBezTo>
                  <a:cubicBezTo>
                    <a:pt x="158" y="17"/>
                    <a:pt x="1237" y="17"/>
                    <a:pt x="1237" y="17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13" y="8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7" name="Freeform 1390"/>
            <p:cNvSpPr>
              <a:spLocks/>
            </p:cNvSpPr>
            <p:nvPr/>
          </p:nvSpPr>
          <p:spPr bwMode="auto">
            <a:xfrm>
              <a:off x="2370" y="1970"/>
              <a:ext cx="20" cy="1208"/>
            </a:xfrm>
            <a:custGeom>
              <a:avLst/>
              <a:gdLst>
                <a:gd name="T0" fmla="*/ 10 w 29"/>
                <a:gd name="T1" fmla="*/ 0 h 1738"/>
                <a:gd name="T2" fmla="*/ 10 w 29"/>
                <a:gd name="T3" fmla="*/ 584 h 1738"/>
                <a:gd name="T4" fmla="*/ 10 w 29"/>
                <a:gd name="T5" fmla="*/ 0 h 1738"/>
                <a:gd name="T6" fmla="*/ 0 60000 65536"/>
                <a:gd name="T7" fmla="*/ 0 60000 65536"/>
                <a:gd name="T8" fmla="*/ 0 60000 65536"/>
                <a:gd name="T9" fmla="*/ 0 w 29"/>
                <a:gd name="T10" fmla="*/ 0 h 1738"/>
                <a:gd name="T11" fmla="*/ 29 w 29"/>
                <a:gd name="T12" fmla="*/ 1738 h 1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738">
                  <a:moveTo>
                    <a:pt x="29" y="0"/>
                  </a:moveTo>
                  <a:cubicBezTo>
                    <a:pt x="29" y="1738"/>
                    <a:pt x="29" y="1738"/>
                    <a:pt x="29" y="1738"/>
                  </a:cubicBezTo>
                  <a:cubicBezTo>
                    <a:pt x="29" y="1738"/>
                    <a:pt x="0" y="69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68" name="Freeform 1391"/>
            <p:cNvSpPr>
              <a:spLocks/>
            </p:cNvSpPr>
            <p:nvPr/>
          </p:nvSpPr>
          <p:spPr bwMode="auto">
            <a:xfrm>
              <a:off x="3397" y="1988"/>
              <a:ext cx="21" cy="1135"/>
            </a:xfrm>
            <a:custGeom>
              <a:avLst/>
              <a:gdLst>
                <a:gd name="T0" fmla="*/ 0 w 30"/>
                <a:gd name="T1" fmla="*/ 0 h 1633"/>
                <a:gd name="T2" fmla="*/ 0 w 30"/>
                <a:gd name="T3" fmla="*/ 548 h 1633"/>
                <a:gd name="T4" fmla="*/ 0 w 30"/>
                <a:gd name="T5" fmla="*/ 0 h 1633"/>
                <a:gd name="T6" fmla="*/ 0 60000 65536"/>
                <a:gd name="T7" fmla="*/ 0 60000 65536"/>
                <a:gd name="T8" fmla="*/ 0 60000 65536"/>
                <a:gd name="T9" fmla="*/ 0 w 30"/>
                <a:gd name="T10" fmla="*/ 0 h 1633"/>
                <a:gd name="T11" fmla="*/ 30 w 30"/>
                <a:gd name="T12" fmla="*/ 1633 h 16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633">
                  <a:moveTo>
                    <a:pt x="0" y="0"/>
                  </a:moveTo>
                  <a:cubicBezTo>
                    <a:pt x="0" y="1633"/>
                    <a:pt x="0" y="1633"/>
                    <a:pt x="0" y="1633"/>
                  </a:cubicBezTo>
                  <a:cubicBezTo>
                    <a:pt x="0" y="1633"/>
                    <a:pt x="30" y="90"/>
                    <a:pt x="0" y="0"/>
                  </a:cubicBezTo>
                  <a:close/>
                </a:path>
              </a:pathLst>
            </a:custGeom>
            <a:solidFill>
              <a:srgbClr val="509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21" name="TextBox 182"/>
          <p:cNvSpPr txBox="1">
            <a:spLocks noChangeArrowheads="1"/>
          </p:cNvSpPr>
          <p:nvPr/>
        </p:nvSpPr>
        <p:spPr bwMode="auto">
          <a:xfrm>
            <a:off x="6227771" y="2116141"/>
            <a:ext cx="1944686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500" b="1" dirty="0" err="1">
                <a:latin typeface="Calibri" pitchFamily="34" charset="0"/>
              </a:rPr>
              <a:t>aCD3</a:t>
            </a:r>
            <a:r>
              <a:rPr lang="en-US" sz="1500" b="1" dirty="0">
                <a:latin typeface="Calibri" pitchFamily="34" charset="0"/>
              </a:rPr>
              <a:t> coating/</a:t>
            </a:r>
            <a:r>
              <a:rPr lang="en-US" sz="1500" b="1" dirty="0" err="1">
                <a:latin typeface="Calibri" pitchFamily="34" charset="0"/>
              </a:rPr>
              <a:t>CD28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21522" name="TextBox 183"/>
          <p:cNvSpPr txBox="1">
            <a:spLocks noChangeArrowheads="1"/>
          </p:cNvSpPr>
          <p:nvPr/>
        </p:nvSpPr>
        <p:spPr bwMode="auto">
          <a:xfrm>
            <a:off x="323857" y="2420944"/>
            <a:ext cx="1368425" cy="7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500" b="1" dirty="0">
                <a:latin typeface="Calibri" pitchFamily="34" charset="0"/>
              </a:rPr>
              <a:t>Blood samples from healthy donors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971551" y="1773239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>
            <a:off x="2484438" y="1773239"/>
            <a:ext cx="5746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4211644" y="1773239"/>
            <a:ext cx="5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188"/>
          <p:cNvSpPr txBox="1">
            <a:spLocks noChangeArrowheads="1"/>
          </p:cNvSpPr>
          <p:nvPr/>
        </p:nvSpPr>
        <p:spPr bwMode="auto">
          <a:xfrm>
            <a:off x="2843214" y="2328870"/>
            <a:ext cx="1584324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500" b="1" dirty="0" smtClean="0">
                <a:latin typeface="Calibri" pitchFamily="34" charset="0"/>
              </a:rPr>
              <a:t>T-cell </a:t>
            </a:r>
            <a:r>
              <a:rPr lang="en-US" sz="1500" b="1" dirty="0">
                <a:latin typeface="Calibri" pitchFamily="34" charset="0"/>
              </a:rPr>
              <a:t>enrichment</a:t>
            </a:r>
          </a:p>
        </p:txBody>
      </p:sp>
      <p:sp>
        <p:nvSpPr>
          <p:cNvPr id="21527" name="TextBox 190"/>
          <p:cNvSpPr txBox="1">
            <a:spLocks noChangeArrowheads="1"/>
          </p:cNvSpPr>
          <p:nvPr/>
        </p:nvSpPr>
        <p:spPr bwMode="auto">
          <a:xfrm>
            <a:off x="971600" y="692155"/>
            <a:ext cx="648687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US" sz="1500" b="1" dirty="0" err="1">
                <a:latin typeface="Calibri" pitchFamily="34" charset="0"/>
              </a:rPr>
              <a:t>Ficoll</a:t>
            </a:r>
            <a:endParaRPr lang="en-US" sz="1500" b="1" dirty="0">
              <a:latin typeface="Calibri" pitchFamily="34" charset="0"/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1331913" y="1104902"/>
            <a:ext cx="0" cy="43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5580062" y="1773239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0" name="TextBox 194"/>
          <p:cNvSpPr txBox="1">
            <a:spLocks noChangeArrowheads="1"/>
          </p:cNvSpPr>
          <p:nvPr/>
        </p:nvSpPr>
        <p:spPr bwMode="auto">
          <a:xfrm>
            <a:off x="6516695" y="817566"/>
            <a:ext cx="122396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en-US" sz="1500" b="1" dirty="0">
                <a:latin typeface="Calibri" pitchFamily="34" charset="0"/>
              </a:rPr>
              <a:t>Polyclonal stimulation</a:t>
            </a:r>
          </a:p>
        </p:txBody>
      </p:sp>
      <p:cxnSp>
        <p:nvCxnSpPr>
          <p:cNvPr id="197" name="Straight Connector 196"/>
          <p:cNvCxnSpPr/>
          <p:nvPr/>
        </p:nvCxnSpPr>
        <p:spPr>
          <a:xfrm>
            <a:off x="6156325" y="2852739"/>
            <a:ext cx="1007962" cy="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2" name="TextBox 201"/>
          <p:cNvSpPr txBox="1">
            <a:spLocks noChangeArrowheads="1"/>
          </p:cNvSpPr>
          <p:nvPr/>
        </p:nvSpPr>
        <p:spPr bwMode="auto">
          <a:xfrm>
            <a:off x="6732589" y="3194053"/>
            <a:ext cx="935038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dirty="0" err="1">
                <a:latin typeface="Calibri" pitchFamily="34" charset="0"/>
              </a:rPr>
              <a:t>TGF</a:t>
            </a:r>
            <a:r>
              <a:rPr lang="fr-FR" sz="1500" dirty="0">
                <a:latin typeface="Calibri" pitchFamily="34" charset="0"/>
              </a:rPr>
              <a:t>-</a:t>
            </a:r>
            <a:r>
              <a:rPr lang="el-GR" sz="1500" dirty="0">
                <a:latin typeface="Calibri" pitchFamily="34" charset="0"/>
              </a:rPr>
              <a:t>β</a:t>
            </a:r>
            <a:endParaRPr lang="en-CA" sz="1500" dirty="0">
              <a:latin typeface="Calibri" pitchFamily="34" charset="0"/>
            </a:endParaRPr>
          </a:p>
          <a:p>
            <a:pPr algn="ctr"/>
            <a:r>
              <a:rPr lang="fr-FR" sz="1500" dirty="0">
                <a:latin typeface="Calibri" pitchFamily="34" charset="0"/>
              </a:rPr>
              <a:t> (</a:t>
            </a:r>
            <a:r>
              <a:rPr lang="fr-FR" sz="1500" dirty="0" err="1">
                <a:latin typeface="Calibri" pitchFamily="34" charset="0"/>
              </a:rPr>
              <a:t>5ng</a:t>
            </a:r>
            <a:r>
              <a:rPr lang="fr-FR" sz="1500" dirty="0">
                <a:latin typeface="Calibri" pitchFamily="34" charset="0"/>
              </a:rPr>
              <a:t>/ml) </a:t>
            </a:r>
          </a:p>
        </p:txBody>
      </p:sp>
      <p:sp>
        <p:nvSpPr>
          <p:cNvPr id="21533" name="TextBox 203"/>
          <p:cNvSpPr txBox="1">
            <a:spLocks noChangeArrowheads="1"/>
          </p:cNvSpPr>
          <p:nvPr/>
        </p:nvSpPr>
        <p:spPr bwMode="auto">
          <a:xfrm>
            <a:off x="7596194" y="3194051"/>
            <a:ext cx="122396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500" dirty="0" err="1">
                <a:latin typeface="Calibri" pitchFamily="34" charset="0"/>
              </a:rPr>
              <a:t>GW788388</a:t>
            </a:r>
            <a:r>
              <a:rPr lang="fr-FR" sz="1500" dirty="0">
                <a:latin typeface="Calibri" pitchFamily="34" charset="0"/>
              </a:rPr>
              <a:t> </a:t>
            </a:r>
          </a:p>
          <a:p>
            <a:pPr algn="ctr"/>
            <a:r>
              <a:rPr lang="fr-FR" sz="1500" dirty="0">
                <a:latin typeface="Calibri" pitchFamily="34" charset="0"/>
              </a:rPr>
              <a:t>(2.5µM)</a:t>
            </a:r>
          </a:p>
        </p:txBody>
      </p:sp>
      <p:sp>
        <p:nvSpPr>
          <p:cNvPr id="21534" name="TextBox 204"/>
          <p:cNvSpPr txBox="1">
            <a:spLocks noChangeArrowheads="1"/>
          </p:cNvSpPr>
          <p:nvPr/>
        </p:nvSpPr>
        <p:spPr bwMode="auto">
          <a:xfrm>
            <a:off x="5940425" y="3068642"/>
            <a:ext cx="503238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en-CA" sz="3200" dirty="0">
                <a:latin typeface="Calibri" pitchFamily="34" charset="0"/>
              </a:rPr>
              <a:t>ø</a:t>
            </a:r>
            <a:endParaRPr lang="fr-FR" sz="3200" dirty="0">
              <a:latin typeface="Calibri" pitchFamily="34" charset="0"/>
            </a:endParaRPr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6156325" y="2852737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7164389" y="2852737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8172449" y="2852737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164389" y="2565403"/>
            <a:ext cx="0" cy="287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itle 37"/>
          <p:cNvSpPr txBox="1">
            <a:spLocks/>
          </p:cNvSpPr>
          <p:nvPr/>
        </p:nvSpPr>
        <p:spPr>
          <a:xfrm>
            <a:off x="611192" y="144465"/>
            <a:ext cx="7921626" cy="763586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 fontAlgn="auto">
              <a:spcAft>
                <a:spcPts val="0"/>
              </a:spcAft>
              <a:defRPr/>
            </a:pPr>
            <a:r>
              <a:rPr lang="en-CA" b="1" dirty="0">
                <a:latin typeface="Verdana"/>
                <a:ea typeface="Verdana"/>
                <a:cs typeface="Verdana"/>
              </a:rPr>
              <a:t> Methodology</a:t>
            </a:r>
          </a:p>
          <a:p>
            <a:pPr algn="ctr" fontAlgn="auto">
              <a:spcAft>
                <a:spcPts val="0"/>
              </a:spcAft>
              <a:defRPr/>
            </a:pPr>
            <a:endParaRPr lang="fr-FR" b="1" dirty="0">
              <a:latin typeface="+mj-lt"/>
              <a:ea typeface="+mj-ea"/>
              <a:cs typeface="+mj-cs"/>
            </a:endParaRPr>
          </a:p>
        </p:txBody>
      </p:sp>
      <p:sp>
        <p:nvSpPr>
          <p:cNvPr id="230" name="Left Brace 229"/>
          <p:cNvSpPr/>
          <p:nvPr/>
        </p:nvSpPr>
        <p:spPr>
          <a:xfrm rot="16200000">
            <a:off x="6912778" y="3032925"/>
            <a:ext cx="647699" cy="21605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541" name="TextBox 230"/>
          <p:cNvSpPr txBox="1">
            <a:spLocks noChangeArrowheads="1"/>
          </p:cNvSpPr>
          <p:nvPr/>
        </p:nvSpPr>
        <p:spPr bwMode="auto">
          <a:xfrm>
            <a:off x="6516126" y="4459200"/>
            <a:ext cx="1512258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500" b="1" dirty="0">
                <a:latin typeface="Calibri" pitchFamily="34" charset="0"/>
              </a:rPr>
              <a:t>Flow </a:t>
            </a:r>
            <a:r>
              <a:rPr lang="fr-FR" sz="1500" b="1" dirty="0" err="1" smtClean="0">
                <a:latin typeface="Calibri" pitchFamily="34" charset="0"/>
              </a:rPr>
              <a:t>cytometry</a:t>
            </a:r>
            <a:endParaRPr lang="fr-FR" sz="1500" b="1" dirty="0" smtClean="0">
              <a:latin typeface="Calibri" pitchFamily="34" charset="0"/>
            </a:endParaRPr>
          </a:p>
          <a:p>
            <a:pPr algn="ctr"/>
            <a:r>
              <a:rPr lang="fr-FR" sz="1500" b="1" dirty="0" err="1" smtClean="0">
                <a:latin typeface="Calibri" pitchFamily="34" charset="0"/>
              </a:rPr>
              <a:t>qPCR</a:t>
            </a:r>
            <a:endParaRPr lang="fr-FR" sz="1500" b="1" dirty="0">
              <a:latin typeface="Calibri" pitchFamily="34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6660230" y="5373513"/>
            <a:ext cx="1224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6660233" y="5374111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7884367" y="5374111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8" name="TextBox 239"/>
          <p:cNvSpPr txBox="1">
            <a:spLocks noChangeArrowheads="1"/>
          </p:cNvSpPr>
          <p:nvPr/>
        </p:nvSpPr>
        <p:spPr bwMode="auto">
          <a:xfrm>
            <a:off x="7524329" y="5661451"/>
            <a:ext cx="791717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r>
              <a:rPr lang="fr-FR" sz="1500" dirty="0">
                <a:latin typeface="Calibri" pitchFamily="34" charset="0"/>
              </a:rPr>
              <a:t>Day </a:t>
            </a:r>
            <a:r>
              <a:rPr lang="fr-FR" sz="1500" dirty="0" smtClean="0">
                <a:latin typeface="Calibri" pitchFamily="34" charset="0"/>
              </a:rPr>
              <a:t>14</a:t>
            </a:r>
            <a:endParaRPr lang="fr-FR" sz="1500" dirty="0">
              <a:latin typeface="Calibri" pitchFamily="34" charset="0"/>
            </a:endParaRPr>
          </a:p>
        </p:txBody>
      </p:sp>
      <p:sp>
        <p:nvSpPr>
          <p:cNvPr id="21549" name="TextBox 240"/>
          <p:cNvSpPr txBox="1">
            <a:spLocks noChangeArrowheads="1"/>
          </p:cNvSpPr>
          <p:nvPr/>
        </p:nvSpPr>
        <p:spPr bwMode="auto">
          <a:xfrm>
            <a:off x="6372202" y="5661450"/>
            <a:ext cx="649286" cy="3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r>
              <a:rPr lang="fr-FR" sz="1500" dirty="0">
                <a:latin typeface="Calibri" pitchFamily="34" charset="0"/>
              </a:rPr>
              <a:t>Day </a:t>
            </a:r>
            <a:r>
              <a:rPr lang="fr-FR" sz="1500" dirty="0" smtClean="0">
                <a:latin typeface="Calibri" pitchFamily="34" charset="0"/>
              </a:rPr>
              <a:t>7</a:t>
            </a:r>
            <a:endParaRPr lang="fr-FR" sz="1500" dirty="0">
              <a:latin typeface="Calibri" pitchFamily="34" charset="0"/>
            </a:endParaRPr>
          </a:p>
        </p:txBody>
      </p:sp>
      <p:cxnSp>
        <p:nvCxnSpPr>
          <p:cNvPr id="249" name="Straight Connector 248"/>
          <p:cNvCxnSpPr/>
          <p:nvPr/>
        </p:nvCxnSpPr>
        <p:spPr>
          <a:xfrm>
            <a:off x="7235824" y="5085183"/>
            <a:ext cx="0" cy="288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323536" y="3978278"/>
            <a:ext cx="4392934" cy="20313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u="sng" dirty="0"/>
              <a:t> Monitoring: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Proliferation</a:t>
            </a:r>
            <a:endParaRPr lang="en-US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smtClean="0"/>
              <a:t>Survival</a:t>
            </a:r>
            <a:endParaRPr lang="en-US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dirty="0"/>
              <a:t> Phenotype: differentiation</a:t>
            </a:r>
            <a:r>
              <a:rPr lang="en-US" dirty="0"/>
              <a:t>, activation, </a:t>
            </a:r>
            <a:r>
              <a:rPr lang="en-US" dirty="0" smtClean="0"/>
              <a:t>exhaustion</a:t>
            </a:r>
            <a:endParaRPr lang="en-US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dirty="0"/>
              <a:t> </a:t>
            </a:r>
            <a:r>
              <a:rPr lang="en-US" b="1" dirty="0" smtClean="0"/>
              <a:t>Functionality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</a:t>
            </a:r>
            <a:r>
              <a:rPr lang="en-US" b="1" dirty="0" smtClean="0"/>
              <a:t>Transcriptional signature</a:t>
            </a:r>
            <a:endParaRPr lang="en-US" b="1" dirty="0"/>
          </a:p>
        </p:txBody>
      </p:sp>
      <p:cxnSp>
        <p:nvCxnSpPr>
          <p:cNvPr id="253" name="Straight Arrow Connector 252"/>
          <p:cNvCxnSpPr/>
          <p:nvPr/>
        </p:nvCxnSpPr>
        <p:spPr>
          <a:xfrm flipH="1">
            <a:off x="4859338" y="4797423"/>
            <a:ext cx="15843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7164294" y="2852937"/>
            <a:ext cx="1007962" cy="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Slide Number Placeholder 2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2" grpId="0"/>
      <p:bldP spid="21532" grpId="1"/>
      <p:bldP spid="21533" grpId="0"/>
      <p:bldP spid="21533" grpId="1"/>
      <p:bldP spid="21534" grpId="0"/>
      <p:bldP spid="230" grpId="0" animBg="1"/>
      <p:bldP spid="230" grpId="1" animBg="1"/>
      <p:bldP spid="21541" grpId="0"/>
      <p:bldP spid="21541" grpId="1"/>
      <p:bldP spid="21548" grpId="0"/>
      <p:bldP spid="21548" grpId="1"/>
      <p:bldP spid="21549" grpId="0"/>
      <p:bldP spid="21549" grpId="1"/>
      <p:bldP spid="251" grpId="0" animBg="1"/>
      <p:bldP spid="25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512" y="476672"/>
            <a:ext cx="8640960" cy="63367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611560" y="1268760"/>
            <a:ext cx="7704856" cy="51845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3203848" y="44624"/>
            <a:ext cx="4571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3302145" y="44624"/>
            <a:ext cx="4571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419872" y="332656"/>
            <a:ext cx="4571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518169" y="332656"/>
            <a:ext cx="4571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2987824" y="332656"/>
            <a:ext cx="4571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3086121" y="332656"/>
            <a:ext cx="4571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3635896" y="476672"/>
            <a:ext cx="4571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734193" y="476672"/>
            <a:ext cx="45719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3491880" y="353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TCR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fr-F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CD3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>
            <a:off x="4788024" y="3789040"/>
            <a:ext cx="792088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E2A</a:t>
            </a:r>
            <a:endParaRPr lang="fr-FR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2267744" y="3365376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555776" y="3149352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555776" y="31493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059832" y="2780928"/>
            <a:ext cx="792088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ID3</a:t>
            </a:r>
            <a:endParaRPr lang="fr-FR" dirty="0"/>
          </a:p>
        </p:txBody>
      </p:sp>
      <p:sp>
        <p:nvSpPr>
          <p:cNvPr id="111" name="Arc 110"/>
          <p:cNvSpPr/>
          <p:nvPr/>
        </p:nvSpPr>
        <p:spPr>
          <a:xfrm>
            <a:off x="2843808" y="3149352"/>
            <a:ext cx="2160240" cy="1152128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4788024" y="3653408"/>
            <a:ext cx="432048" cy="1356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4499992" y="2132856"/>
            <a:ext cx="1152128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BLIMP1</a:t>
            </a:r>
            <a:endParaRPr lang="fr-FR" sz="1600" dirty="0"/>
          </a:p>
        </p:txBody>
      </p:sp>
      <p:cxnSp>
        <p:nvCxnSpPr>
          <p:cNvPr id="119" name="Straight Connector 118"/>
          <p:cNvCxnSpPr>
            <a:stCxn id="117" idx="2"/>
          </p:cNvCxnSpPr>
          <p:nvPr/>
        </p:nvCxnSpPr>
        <p:spPr>
          <a:xfrm flipH="1">
            <a:off x="3851920" y="2420888"/>
            <a:ext cx="648072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707904" y="2636912"/>
            <a:ext cx="216024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979712" y="4077072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2267744" y="386104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2267744" y="386104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2843808" y="3573016"/>
            <a:ext cx="1512168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/>
              <a:t>M</a:t>
            </a:r>
            <a:r>
              <a:rPr lang="en-CA" sz="1600" dirty="0" smtClean="0"/>
              <a:t>aintenance of self-renewal</a:t>
            </a:r>
            <a:endParaRPr lang="fr-FR" sz="1600" dirty="0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1979712" y="4581128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2267744" y="4365104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267744" y="43651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979712" y="5301208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2267744" y="5085184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267744" y="50851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843808" y="4149080"/>
            <a:ext cx="136815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Multipotency</a:t>
            </a:r>
            <a:endParaRPr lang="en-US" sz="1600" dirty="0"/>
          </a:p>
        </p:txBody>
      </p:sp>
      <p:sp>
        <p:nvSpPr>
          <p:cNvPr id="149" name="Rectangle 148"/>
          <p:cNvSpPr/>
          <p:nvPr/>
        </p:nvSpPr>
        <p:spPr>
          <a:xfrm>
            <a:off x="2843808" y="4725144"/>
            <a:ext cx="172819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Maintenance of </a:t>
            </a:r>
            <a:r>
              <a:rPr lang="en-US" sz="1600" dirty="0" smtClean="0"/>
              <a:t>genome</a:t>
            </a:r>
            <a:r>
              <a:rPr lang="fr-FR" sz="1600" dirty="0" smtClean="0"/>
              <a:t> </a:t>
            </a:r>
            <a:r>
              <a:rPr lang="en-US" sz="1600" dirty="0" smtClean="0"/>
              <a:t>integrity</a:t>
            </a:r>
            <a:endParaRPr lang="en-US" sz="1600" dirty="0"/>
          </a:p>
        </p:txBody>
      </p:sp>
      <p:cxnSp>
        <p:nvCxnSpPr>
          <p:cNvPr id="175" name="Straight Connector 174"/>
          <p:cNvCxnSpPr/>
          <p:nvPr/>
        </p:nvCxnSpPr>
        <p:spPr>
          <a:xfrm>
            <a:off x="1619672" y="3861048"/>
            <a:ext cx="0" cy="122413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1619672" y="38610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1475656" y="43651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619672" y="50851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979712" y="367696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979712" y="418101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979712" y="486916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39552" y="4077072"/>
            <a:ext cx="792088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ID3</a:t>
            </a:r>
            <a:endParaRPr lang="fr-FR" dirty="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793779" y="302171"/>
            <a:ext cx="506413" cy="390525"/>
            <a:chOff x="908" y="1525"/>
            <a:chExt cx="335" cy="258"/>
          </a:xfrm>
        </p:grpSpPr>
        <p:sp>
          <p:nvSpPr>
            <p:cNvPr id="200" name="Freeform 59"/>
            <p:cNvSpPr>
              <a:spLocks/>
            </p:cNvSpPr>
            <p:nvPr/>
          </p:nvSpPr>
          <p:spPr bwMode="auto">
            <a:xfrm>
              <a:off x="908" y="1525"/>
              <a:ext cx="335" cy="258"/>
            </a:xfrm>
            <a:custGeom>
              <a:avLst/>
              <a:gdLst>
                <a:gd name="T0" fmla="*/ 700 w 134"/>
                <a:gd name="T1" fmla="*/ 0 h 97"/>
                <a:gd name="T2" fmla="*/ 638 w 134"/>
                <a:gd name="T3" fmla="*/ 0 h 97"/>
                <a:gd name="T4" fmla="*/ 645 w 134"/>
                <a:gd name="T5" fmla="*/ 21 h 97"/>
                <a:gd name="T6" fmla="*/ 420 w 134"/>
                <a:gd name="T7" fmla="*/ 277 h 97"/>
                <a:gd name="T8" fmla="*/ 200 w 134"/>
                <a:gd name="T9" fmla="*/ 21 h 97"/>
                <a:gd name="T10" fmla="*/ 200 w 134"/>
                <a:gd name="T11" fmla="*/ 0 h 97"/>
                <a:gd name="T12" fmla="*/ 138 w 134"/>
                <a:gd name="T13" fmla="*/ 0 h 97"/>
                <a:gd name="T14" fmla="*/ 0 w 134"/>
                <a:gd name="T15" fmla="*/ 157 h 97"/>
                <a:gd name="T16" fmla="*/ 0 w 134"/>
                <a:gd name="T17" fmla="*/ 324 h 97"/>
                <a:gd name="T18" fmla="*/ 138 w 134"/>
                <a:gd name="T19" fmla="*/ 481 h 97"/>
                <a:gd name="T20" fmla="*/ 338 w 134"/>
                <a:gd name="T21" fmla="*/ 481 h 97"/>
                <a:gd name="T22" fmla="*/ 338 w 134"/>
                <a:gd name="T23" fmla="*/ 481 h 97"/>
                <a:gd name="T24" fmla="*/ 338 w 134"/>
                <a:gd name="T25" fmla="*/ 593 h 97"/>
                <a:gd name="T26" fmla="*/ 420 w 134"/>
                <a:gd name="T27" fmla="*/ 686 h 97"/>
                <a:gd name="T28" fmla="*/ 500 w 134"/>
                <a:gd name="T29" fmla="*/ 593 h 97"/>
                <a:gd name="T30" fmla="*/ 500 w 134"/>
                <a:gd name="T31" fmla="*/ 481 h 97"/>
                <a:gd name="T32" fmla="*/ 500 w 134"/>
                <a:gd name="T33" fmla="*/ 481 h 97"/>
                <a:gd name="T34" fmla="*/ 700 w 134"/>
                <a:gd name="T35" fmla="*/ 481 h 97"/>
                <a:gd name="T36" fmla="*/ 838 w 134"/>
                <a:gd name="T37" fmla="*/ 324 h 97"/>
                <a:gd name="T38" fmla="*/ 838 w 134"/>
                <a:gd name="T39" fmla="*/ 157 h 97"/>
                <a:gd name="T40" fmla="*/ 700 w 13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97">
                  <a:moveTo>
                    <a:pt x="11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"/>
                    <a:pt x="103" y="2"/>
                    <a:pt x="103" y="3"/>
                  </a:cubicBezTo>
                  <a:cubicBezTo>
                    <a:pt x="103" y="23"/>
                    <a:pt x="87" y="39"/>
                    <a:pt x="67" y="39"/>
                  </a:cubicBezTo>
                  <a:cubicBezTo>
                    <a:pt x="47" y="39"/>
                    <a:pt x="32" y="23"/>
                    <a:pt x="32" y="3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10" y="68"/>
                    <a:pt x="2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91"/>
                    <a:pt x="60" y="97"/>
                    <a:pt x="67" y="97"/>
                  </a:cubicBezTo>
                  <a:cubicBezTo>
                    <a:pt x="74" y="97"/>
                    <a:pt x="80" y="91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24" y="68"/>
                    <a:pt x="134" y="58"/>
                    <a:pt x="134" y="46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lose/>
                </a:path>
              </a:pathLst>
            </a:custGeom>
            <a:solidFill>
              <a:srgbClr val="A35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60"/>
            <p:cNvSpPr>
              <a:spLocks/>
            </p:cNvSpPr>
            <p:nvPr/>
          </p:nvSpPr>
          <p:spPr bwMode="auto">
            <a:xfrm>
              <a:off x="1083" y="1544"/>
              <a:ext cx="90" cy="95"/>
            </a:xfrm>
            <a:custGeom>
              <a:avLst/>
              <a:gdLst>
                <a:gd name="T0" fmla="*/ 0 w 36"/>
                <a:gd name="T1" fmla="*/ 243 h 36"/>
                <a:gd name="T2" fmla="*/ 225 w 36"/>
                <a:gd name="T3" fmla="*/ 0 h 36"/>
                <a:gd name="T4" fmla="*/ 0 w 36"/>
                <a:gd name="T5" fmla="*/ 243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6">
                  <a:moveTo>
                    <a:pt x="0" y="35"/>
                  </a:moveTo>
                  <a:cubicBezTo>
                    <a:pt x="20" y="35"/>
                    <a:pt x="36" y="19"/>
                    <a:pt x="36" y="0"/>
                  </a:cubicBezTo>
                  <a:cubicBezTo>
                    <a:pt x="35" y="21"/>
                    <a:pt x="29" y="3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61"/>
            <p:cNvSpPr>
              <a:spLocks noEditPoints="1"/>
            </p:cNvSpPr>
            <p:nvPr/>
          </p:nvSpPr>
          <p:spPr bwMode="auto">
            <a:xfrm>
              <a:off x="968" y="1525"/>
              <a:ext cx="275" cy="258"/>
            </a:xfrm>
            <a:custGeom>
              <a:avLst/>
              <a:gdLst>
                <a:gd name="T0" fmla="*/ 100 w 110"/>
                <a:gd name="T1" fmla="*/ 184 h 97"/>
                <a:gd name="T2" fmla="*/ 50 w 110"/>
                <a:gd name="T3" fmla="*/ 21 h 97"/>
                <a:gd name="T4" fmla="*/ 50 w 110"/>
                <a:gd name="T5" fmla="*/ 0 h 97"/>
                <a:gd name="T6" fmla="*/ 0 w 110"/>
                <a:gd name="T7" fmla="*/ 0 h 97"/>
                <a:gd name="T8" fmla="*/ 100 w 110"/>
                <a:gd name="T9" fmla="*/ 184 h 97"/>
                <a:gd name="T10" fmla="*/ 620 w 110"/>
                <a:gd name="T11" fmla="*/ 21 h 97"/>
                <a:gd name="T12" fmla="*/ 645 w 110"/>
                <a:gd name="T13" fmla="*/ 106 h 97"/>
                <a:gd name="T14" fmla="*/ 645 w 110"/>
                <a:gd name="T15" fmla="*/ 277 h 97"/>
                <a:gd name="T16" fmla="*/ 508 w 110"/>
                <a:gd name="T17" fmla="*/ 431 h 97"/>
                <a:gd name="T18" fmla="*/ 300 w 110"/>
                <a:gd name="T19" fmla="*/ 431 h 97"/>
                <a:gd name="T20" fmla="*/ 300 w 110"/>
                <a:gd name="T21" fmla="*/ 439 h 97"/>
                <a:gd name="T22" fmla="*/ 300 w 110"/>
                <a:gd name="T23" fmla="*/ 545 h 97"/>
                <a:gd name="T24" fmla="*/ 225 w 110"/>
                <a:gd name="T25" fmla="*/ 636 h 97"/>
                <a:gd name="T26" fmla="*/ 200 w 110"/>
                <a:gd name="T27" fmla="*/ 630 h 97"/>
                <a:gd name="T28" fmla="*/ 270 w 110"/>
                <a:gd name="T29" fmla="*/ 686 h 97"/>
                <a:gd name="T30" fmla="*/ 350 w 110"/>
                <a:gd name="T31" fmla="*/ 593 h 97"/>
                <a:gd name="T32" fmla="*/ 350 w 110"/>
                <a:gd name="T33" fmla="*/ 481 h 97"/>
                <a:gd name="T34" fmla="*/ 350 w 110"/>
                <a:gd name="T35" fmla="*/ 481 h 97"/>
                <a:gd name="T36" fmla="*/ 550 w 110"/>
                <a:gd name="T37" fmla="*/ 481 h 97"/>
                <a:gd name="T38" fmla="*/ 688 w 110"/>
                <a:gd name="T39" fmla="*/ 324 h 97"/>
                <a:gd name="T40" fmla="*/ 688 w 110"/>
                <a:gd name="T41" fmla="*/ 157 h 97"/>
                <a:gd name="T42" fmla="*/ 620 w 110"/>
                <a:gd name="T43" fmla="*/ 21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0" h="97">
                  <a:moveTo>
                    <a:pt x="16" y="26"/>
                  </a:moveTo>
                  <a:cubicBezTo>
                    <a:pt x="11" y="20"/>
                    <a:pt x="8" y="12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7" y="20"/>
                    <a:pt x="16" y="26"/>
                  </a:cubicBezTo>
                  <a:close/>
                  <a:moveTo>
                    <a:pt x="99" y="3"/>
                  </a:moveTo>
                  <a:cubicBezTo>
                    <a:pt x="101" y="6"/>
                    <a:pt x="103" y="11"/>
                    <a:pt x="103" y="15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51"/>
                    <a:pt x="93" y="61"/>
                    <a:pt x="8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2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84"/>
                    <a:pt x="43" y="90"/>
                    <a:pt x="36" y="90"/>
                  </a:cubicBezTo>
                  <a:cubicBezTo>
                    <a:pt x="34" y="90"/>
                    <a:pt x="33" y="90"/>
                    <a:pt x="32" y="89"/>
                  </a:cubicBezTo>
                  <a:cubicBezTo>
                    <a:pt x="34" y="93"/>
                    <a:pt x="38" y="97"/>
                    <a:pt x="43" y="97"/>
                  </a:cubicBezTo>
                  <a:cubicBezTo>
                    <a:pt x="50" y="97"/>
                    <a:pt x="56" y="91"/>
                    <a:pt x="56" y="8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100" y="68"/>
                    <a:pt x="110" y="58"/>
                    <a:pt x="110" y="46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14"/>
                    <a:pt x="106" y="7"/>
                    <a:pt x="99" y="3"/>
                  </a:cubicBezTo>
                  <a:close/>
                </a:path>
              </a:pathLst>
            </a:custGeom>
            <a:solidFill>
              <a:srgbClr val="9542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62"/>
            <p:cNvSpPr>
              <a:spLocks/>
            </p:cNvSpPr>
            <p:nvPr/>
          </p:nvSpPr>
          <p:spPr bwMode="auto">
            <a:xfrm>
              <a:off x="916" y="1530"/>
              <a:ext cx="55" cy="117"/>
            </a:xfrm>
            <a:custGeom>
              <a:avLst/>
              <a:gdLst>
                <a:gd name="T0" fmla="*/ 0 w 22"/>
                <a:gd name="T1" fmla="*/ 311 h 44"/>
                <a:gd name="T2" fmla="*/ 0 w 22"/>
                <a:gd name="T3" fmla="*/ 141 h 44"/>
                <a:gd name="T4" fmla="*/ 138 w 22"/>
                <a:gd name="T5" fmla="*/ 0 h 44"/>
                <a:gd name="T6" fmla="*/ 20 w 22"/>
                <a:gd name="T7" fmla="*/ 162 h 44"/>
                <a:gd name="T8" fmla="*/ 0 w 22"/>
                <a:gd name="T9" fmla="*/ 31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17" y="2"/>
                    <a:pt x="4" y="9"/>
                    <a:pt x="3" y="23"/>
                  </a:cubicBezTo>
                  <a:cubicBezTo>
                    <a:pt x="1" y="37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63"/>
            <p:cNvSpPr>
              <a:spLocks/>
            </p:cNvSpPr>
            <p:nvPr/>
          </p:nvSpPr>
          <p:spPr bwMode="auto">
            <a:xfrm>
              <a:off x="908" y="1525"/>
              <a:ext cx="335" cy="258"/>
            </a:xfrm>
            <a:custGeom>
              <a:avLst/>
              <a:gdLst>
                <a:gd name="T0" fmla="*/ 700 w 134"/>
                <a:gd name="T1" fmla="*/ 0 h 97"/>
                <a:gd name="T2" fmla="*/ 638 w 134"/>
                <a:gd name="T3" fmla="*/ 0 h 97"/>
                <a:gd name="T4" fmla="*/ 645 w 134"/>
                <a:gd name="T5" fmla="*/ 21 h 97"/>
                <a:gd name="T6" fmla="*/ 420 w 134"/>
                <a:gd name="T7" fmla="*/ 277 h 97"/>
                <a:gd name="T8" fmla="*/ 200 w 134"/>
                <a:gd name="T9" fmla="*/ 21 h 97"/>
                <a:gd name="T10" fmla="*/ 200 w 134"/>
                <a:gd name="T11" fmla="*/ 0 h 97"/>
                <a:gd name="T12" fmla="*/ 138 w 134"/>
                <a:gd name="T13" fmla="*/ 0 h 97"/>
                <a:gd name="T14" fmla="*/ 0 w 134"/>
                <a:gd name="T15" fmla="*/ 157 h 97"/>
                <a:gd name="T16" fmla="*/ 0 w 134"/>
                <a:gd name="T17" fmla="*/ 324 h 97"/>
                <a:gd name="T18" fmla="*/ 138 w 134"/>
                <a:gd name="T19" fmla="*/ 481 h 97"/>
                <a:gd name="T20" fmla="*/ 338 w 134"/>
                <a:gd name="T21" fmla="*/ 481 h 97"/>
                <a:gd name="T22" fmla="*/ 338 w 134"/>
                <a:gd name="T23" fmla="*/ 481 h 97"/>
                <a:gd name="T24" fmla="*/ 338 w 134"/>
                <a:gd name="T25" fmla="*/ 593 h 97"/>
                <a:gd name="T26" fmla="*/ 420 w 134"/>
                <a:gd name="T27" fmla="*/ 686 h 97"/>
                <a:gd name="T28" fmla="*/ 500 w 134"/>
                <a:gd name="T29" fmla="*/ 593 h 97"/>
                <a:gd name="T30" fmla="*/ 500 w 134"/>
                <a:gd name="T31" fmla="*/ 481 h 97"/>
                <a:gd name="T32" fmla="*/ 500 w 134"/>
                <a:gd name="T33" fmla="*/ 481 h 97"/>
                <a:gd name="T34" fmla="*/ 700 w 134"/>
                <a:gd name="T35" fmla="*/ 481 h 97"/>
                <a:gd name="T36" fmla="*/ 838 w 134"/>
                <a:gd name="T37" fmla="*/ 324 h 97"/>
                <a:gd name="T38" fmla="*/ 838 w 134"/>
                <a:gd name="T39" fmla="*/ 157 h 97"/>
                <a:gd name="T40" fmla="*/ 700 w 13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97">
                  <a:moveTo>
                    <a:pt x="11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"/>
                    <a:pt x="103" y="2"/>
                    <a:pt x="103" y="3"/>
                  </a:cubicBezTo>
                  <a:cubicBezTo>
                    <a:pt x="103" y="23"/>
                    <a:pt x="87" y="39"/>
                    <a:pt x="67" y="39"/>
                  </a:cubicBezTo>
                  <a:cubicBezTo>
                    <a:pt x="47" y="39"/>
                    <a:pt x="32" y="23"/>
                    <a:pt x="32" y="3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10" y="68"/>
                    <a:pt x="2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91"/>
                    <a:pt x="60" y="97"/>
                    <a:pt x="67" y="97"/>
                  </a:cubicBezTo>
                  <a:cubicBezTo>
                    <a:pt x="74" y="97"/>
                    <a:pt x="80" y="91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24" y="68"/>
                    <a:pt x="134" y="58"/>
                    <a:pt x="134" y="46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05" name="Picture 70" descr="ligand_2D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03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TextBox 170"/>
          <p:cNvSpPr txBox="1"/>
          <p:nvPr/>
        </p:nvSpPr>
        <p:spPr>
          <a:xfrm>
            <a:off x="6084168" y="-273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TGF</a:t>
            </a:r>
            <a:r>
              <a:rPr lang="fr-FR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l-GR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</a:t>
            </a:r>
            <a:endParaRPr lang="fr-FR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H="1">
            <a:off x="5436096" y="836712"/>
            <a:ext cx="576064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292080" y="1988840"/>
            <a:ext cx="288032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3995936" y="220486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X</a:t>
            </a:r>
            <a:endParaRPr lang="fr-FR" sz="4000" dirty="0"/>
          </a:p>
        </p:txBody>
      </p:sp>
      <p:cxnSp>
        <p:nvCxnSpPr>
          <p:cNvPr id="208" name="Straight Connector 207"/>
          <p:cNvCxnSpPr/>
          <p:nvPr/>
        </p:nvCxnSpPr>
        <p:spPr>
          <a:xfrm flipH="1">
            <a:off x="1979712" y="764704"/>
            <a:ext cx="4032448" cy="21602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267744" y="292494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1979712" y="31409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1979712" y="2924944"/>
            <a:ext cx="0" cy="2160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2051720" y="5805264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2339752" y="5589240"/>
            <a:ext cx="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2339752" y="5589240"/>
            <a:ext cx="43204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" name="Rectangle 231"/>
          <p:cNvSpPr/>
          <p:nvPr/>
        </p:nvSpPr>
        <p:spPr>
          <a:xfrm>
            <a:off x="2915816" y="5445224"/>
            <a:ext cx="2160240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Replicative</a:t>
            </a:r>
            <a:r>
              <a:rPr lang="en-US" sz="1600" dirty="0" smtClean="0"/>
              <a:t> senescence</a:t>
            </a:r>
            <a:endParaRPr lang="en-US" sz="1600" dirty="0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2051720" y="6309320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2339752" y="6093296"/>
            <a:ext cx="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2339752" y="6093296"/>
            <a:ext cx="43204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2915816" y="5877272"/>
            <a:ext cx="1512168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/>
              <a:t>D</a:t>
            </a:r>
            <a:r>
              <a:rPr lang="en-CA" sz="1600" dirty="0" smtClean="0"/>
              <a:t>ifferentiation</a:t>
            </a:r>
            <a:endParaRPr lang="fr-FR" sz="1600" dirty="0"/>
          </a:p>
        </p:txBody>
      </p:sp>
      <p:cxnSp>
        <p:nvCxnSpPr>
          <p:cNvPr id="237" name="Straight Connector 236"/>
          <p:cNvCxnSpPr/>
          <p:nvPr/>
        </p:nvCxnSpPr>
        <p:spPr>
          <a:xfrm flipH="1">
            <a:off x="1619672" y="5589240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2123728" y="6021288"/>
            <a:ext cx="0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123728" y="5517232"/>
            <a:ext cx="0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1619672" y="6093296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2411760" y="540515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X</a:t>
            </a:r>
            <a:endParaRPr lang="fr-FR" sz="2000" b="1" dirty="0"/>
          </a:p>
        </p:txBody>
      </p:sp>
      <p:sp>
        <p:nvSpPr>
          <p:cNvPr id="242" name="TextBox 241"/>
          <p:cNvSpPr txBox="1"/>
          <p:nvPr/>
        </p:nvSpPr>
        <p:spPr>
          <a:xfrm>
            <a:off x="2411760" y="587727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X</a:t>
            </a:r>
            <a:endParaRPr lang="fr-FR" sz="2000" b="1" dirty="0"/>
          </a:p>
        </p:txBody>
      </p:sp>
      <p:cxnSp>
        <p:nvCxnSpPr>
          <p:cNvPr id="243" name="Straight Connector 242"/>
          <p:cNvCxnSpPr/>
          <p:nvPr/>
        </p:nvCxnSpPr>
        <p:spPr>
          <a:xfrm>
            <a:off x="1619672" y="5589240"/>
            <a:ext cx="0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6156176" y="4437112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444208" y="422108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6444208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" name="Rectangle 246"/>
          <p:cNvSpPr/>
          <p:nvPr/>
        </p:nvSpPr>
        <p:spPr>
          <a:xfrm>
            <a:off x="7020272" y="3933056"/>
            <a:ext cx="864096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Survival</a:t>
            </a:r>
            <a:endParaRPr lang="fr-FR" sz="1600" dirty="0"/>
          </a:p>
        </p:txBody>
      </p:sp>
      <p:cxnSp>
        <p:nvCxnSpPr>
          <p:cNvPr id="248" name="Straight Connector 247"/>
          <p:cNvCxnSpPr/>
          <p:nvPr/>
        </p:nvCxnSpPr>
        <p:spPr>
          <a:xfrm>
            <a:off x="6156176" y="4941168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6444208" y="4725144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>
            <a:off x="6444208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4" name="Rectangle 253"/>
          <p:cNvSpPr/>
          <p:nvPr/>
        </p:nvSpPr>
        <p:spPr>
          <a:xfrm>
            <a:off x="7020272" y="4509120"/>
            <a:ext cx="136815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/>
              <a:t>H</a:t>
            </a:r>
            <a:r>
              <a:rPr lang="en-CA" sz="1600" dirty="0" smtClean="0"/>
              <a:t>omeostasis</a:t>
            </a:r>
            <a:endParaRPr lang="en-US" sz="1600" dirty="0"/>
          </a:p>
        </p:txBody>
      </p:sp>
      <p:cxnSp>
        <p:nvCxnSpPr>
          <p:cNvPr id="260" name="Straight Connector 259"/>
          <p:cNvCxnSpPr/>
          <p:nvPr/>
        </p:nvCxnSpPr>
        <p:spPr>
          <a:xfrm>
            <a:off x="5796136" y="4221088"/>
            <a:ext cx="0" cy="5040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>
            <a:off x="5796136" y="422108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5796136" y="47251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6156176" y="403700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6156176" y="454105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70" name="Straight Connector 269"/>
          <p:cNvCxnSpPr/>
          <p:nvPr/>
        </p:nvCxnSpPr>
        <p:spPr>
          <a:xfrm>
            <a:off x="6156176" y="5517232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V="1">
            <a:off x="6444208" y="5301208"/>
            <a:ext cx="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6444208" y="5301208"/>
            <a:ext cx="43204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Rectangle 272"/>
          <p:cNvSpPr/>
          <p:nvPr/>
        </p:nvSpPr>
        <p:spPr>
          <a:xfrm>
            <a:off x="6948264" y="5157192"/>
            <a:ext cx="158417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Cell cycle arrest  </a:t>
            </a:r>
            <a:endParaRPr lang="en-US" sz="1600" dirty="0"/>
          </a:p>
        </p:txBody>
      </p:sp>
      <p:cxnSp>
        <p:nvCxnSpPr>
          <p:cNvPr id="274" name="Straight Connector 273"/>
          <p:cNvCxnSpPr/>
          <p:nvPr/>
        </p:nvCxnSpPr>
        <p:spPr>
          <a:xfrm>
            <a:off x="6156176" y="6021288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6444208" y="5805264"/>
            <a:ext cx="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6444208" y="5805264"/>
            <a:ext cx="43204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7" name="Rectangle 276"/>
          <p:cNvSpPr/>
          <p:nvPr/>
        </p:nvSpPr>
        <p:spPr>
          <a:xfrm>
            <a:off x="6948264" y="5589240"/>
            <a:ext cx="1512168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Differentiation</a:t>
            </a:r>
            <a:endParaRPr lang="en-US" sz="1600" dirty="0"/>
          </a:p>
        </p:txBody>
      </p:sp>
      <p:sp>
        <p:nvSpPr>
          <p:cNvPr id="282" name="TextBox 281"/>
          <p:cNvSpPr txBox="1"/>
          <p:nvPr/>
        </p:nvSpPr>
        <p:spPr>
          <a:xfrm>
            <a:off x="6516216" y="508518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X</a:t>
            </a:r>
            <a:endParaRPr lang="fr-FR" sz="2000" b="1" dirty="0"/>
          </a:p>
        </p:txBody>
      </p:sp>
      <p:sp>
        <p:nvSpPr>
          <p:cNvPr id="283" name="TextBox 282"/>
          <p:cNvSpPr txBox="1"/>
          <p:nvPr/>
        </p:nvSpPr>
        <p:spPr>
          <a:xfrm>
            <a:off x="6516216" y="562117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X</a:t>
            </a:r>
            <a:endParaRPr lang="fr-FR" sz="2000" b="1" dirty="0"/>
          </a:p>
        </p:txBody>
      </p:sp>
      <p:cxnSp>
        <p:nvCxnSpPr>
          <p:cNvPr id="284" name="Straight Connector 283"/>
          <p:cNvCxnSpPr/>
          <p:nvPr/>
        </p:nvCxnSpPr>
        <p:spPr>
          <a:xfrm>
            <a:off x="5796136" y="5301208"/>
            <a:ext cx="0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899592" y="4725144"/>
            <a:ext cx="0" cy="11521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899593" y="5877272"/>
            <a:ext cx="72007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7" name="Oval 316"/>
          <p:cNvSpPr/>
          <p:nvPr/>
        </p:nvSpPr>
        <p:spPr>
          <a:xfrm rot="1441094">
            <a:off x="5118244" y="1368888"/>
            <a:ext cx="1271698" cy="3600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miR</a:t>
            </a:r>
            <a:r>
              <a:rPr lang="fr-FR" sz="1400" dirty="0" smtClean="0"/>
              <a:t>-23a?</a:t>
            </a:r>
            <a:endParaRPr lang="fr-FR" sz="1400" dirty="0"/>
          </a:p>
        </p:txBody>
      </p:sp>
      <p:cxnSp>
        <p:nvCxnSpPr>
          <p:cNvPr id="329" name="Straight Connector 328"/>
          <p:cNvCxnSpPr/>
          <p:nvPr/>
        </p:nvCxnSpPr>
        <p:spPr>
          <a:xfrm>
            <a:off x="5220072" y="4437112"/>
            <a:ext cx="0" cy="11521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5220074" y="5589240"/>
            <a:ext cx="5760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 rot="16200000">
            <a:off x="5004048" y="459332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X</a:t>
            </a:r>
            <a:endParaRPr lang="fr-FR" sz="4000" dirty="0"/>
          </a:p>
        </p:txBody>
      </p:sp>
      <p:sp>
        <p:nvSpPr>
          <p:cNvPr id="333" name="Oval 332"/>
          <p:cNvSpPr/>
          <p:nvPr/>
        </p:nvSpPr>
        <p:spPr>
          <a:xfrm>
            <a:off x="3851920" y="764704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LCK</a:t>
            </a:r>
            <a:endParaRPr lang="fr-FR" sz="1600" dirty="0"/>
          </a:p>
        </p:txBody>
      </p:sp>
      <p:sp>
        <p:nvSpPr>
          <p:cNvPr id="334" name="Oval 333"/>
          <p:cNvSpPr/>
          <p:nvPr/>
        </p:nvSpPr>
        <p:spPr>
          <a:xfrm>
            <a:off x="3851920" y="76470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P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3779912" y="98072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P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3923928" y="112474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P</a:t>
            </a:r>
            <a:endParaRPr lang="fr-FR" sz="800" dirty="0">
              <a:solidFill>
                <a:schemeClr val="tx1"/>
              </a:solidFill>
            </a:endParaRPr>
          </a:p>
        </p:txBody>
      </p:sp>
      <p:cxnSp>
        <p:nvCxnSpPr>
          <p:cNvPr id="338" name="Straight Arrow Connector 337"/>
          <p:cNvCxnSpPr/>
          <p:nvPr/>
        </p:nvCxnSpPr>
        <p:spPr>
          <a:xfrm>
            <a:off x="4211960" y="1196752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5796136" y="53012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796136" y="58052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20604">
            <a:off x="783102" y="784680"/>
            <a:ext cx="352785" cy="9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3016">
            <a:off x="7838587" y="1283210"/>
            <a:ext cx="352786" cy="9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9603" y="476676"/>
            <a:ext cx="8136905" cy="61206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568257" y="1268761"/>
            <a:ext cx="7255406" cy="50078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2895908" y="116633"/>
            <a:ext cx="4571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2994206" y="116633"/>
            <a:ext cx="4571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111934" y="332657"/>
            <a:ext cx="4571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210232" y="332657"/>
            <a:ext cx="4571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2679886" y="404664"/>
            <a:ext cx="4571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2778181" y="404664"/>
            <a:ext cx="45718" cy="50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3327956" y="404663"/>
            <a:ext cx="4571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426254" y="404663"/>
            <a:ext cx="4571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3183940" y="35333"/>
            <a:ext cx="1224137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TCR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fr-F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CD3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031821" y="3365377"/>
            <a:ext cx="10081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319845" y="3149354"/>
            <a:ext cx="0" cy="216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319846" y="31493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2823907" y="2780927"/>
            <a:ext cx="792089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dirty="0" err="1" smtClean="0"/>
              <a:t>ID3</a:t>
            </a:r>
            <a:endParaRPr lang="fr-FR" dirty="0"/>
          </a:p>
        </p:txBody>
      </p:sp>
      <p:sp>
        <p:nvSpPr>
          <p:cNvPr id="117" name="Oval 116"/>
          <p:cNvSpPr/>
          <p:nvPr/>
        </p:nvSpPr>
        <p:spPr>
          <a:xfrm>
            <a:off x="4264064" y="2132855"/>
            <a:ext cx="1244040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1700" dirty="0" err="1" smtClean="0"/>
              <a:t>BLIMP1</a:t>
            </a:r>
            <a:endParaRPr lang="fr-FR" sz="1700" dirty="0"/>
          </a:p>
        </p:txBody>
      </p:sp>
      <p:cxnSp>
        <p:nvCxnSpPr>
          <p:cNvPr id="119" name="Straight Connector 118"/>
          <p:cNvCxnSpPr>
            <a:stCxn id="117" idx="2"/>
          </p:cNvCxnSpPr>
          <p:nvPr/>
        </p:nvCxnSpPr>
        <p:spPr>
          <a:xfrm flipH="1">
            <a:off x="3615992" y="2420887"/>
            <a:ext cx="648072" cy="3600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471983" y="2636911"/>
            <a:ext cx="216025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557856" y="374183"/>
            <a:ext cx="506413" cy="390525"/>
            <a:chOff x="908" y="1525"/>
            <a:chExt cx="335" cy="258"/>
          </a:xfrm>
        </p:grpSpPr>
        <p:sp>
          <p:nvSpPr>
            <p:cNvPr id="200" name="Freeform 59"/>
            <p:cNvSpPr>
              <a:spLocks/>
            </p:cNvSpPr>
            <p:nvPr/>
          </p:nvSpPr>
          <p:spPr bwMode="auto">
            <a:xfrm>
              <a:off x="908" y="1525"/>
              <a:ext cx="335" cy="258"/>
            </a:xfrm>
            <a:custGeom>
              <a:avLst/>
              <a:gdLst>
                <a:gd name="T0" fmla="*/ 700 w 134"/>
                <a:gd name="T1" fmla="*/ 0 h 97"/>
                <a:gd name="T2" fmla="*/ 638 w 134"/>
                <a:gd name="T3" fmla="*/ 0 h 97"/>
                <a:gd name="T4" fmla="*/ 645 w 134"/>
                <a:gd name="T5" fmla="*/ 21 h 97"/>
                <a:gd name="T6" fmla="*/ 420 w 134"/>
                <a:gd name="T7" fmla="*/ 277 h 97"/>
                <a:gd name="T8" fmla="*/ 200 w 134"/>
                <a:gd name="T9" fmla="*/ 21 h 97"/>
                <a:gd name="T10" fmla="*/ 200 w 134"/>
                <a:gd name="T11" fmla="*/ 0 h 97"/>
                <a:gd name="T12" fmla="*/ 138 w 134"/>
                <a:gd name="T13" fmla="*/ 0 h 97"/>
                <a:gd name="T14" fmla="*/ 0 w 134"/>
                <a:gd name="T15" fmla="*/ 157 h 97"/>
                <a:gd name="T16" fmla="*/ 0 w 134"/>
                <a:gd name="T17" fmla="*/ 324 h 97"/>
                <a:gd name="T18" fmla="*/ 138 w 134"/>
                <a:gd name="T19" fmla="*/ 481 h 97"/>
                <a:gd name="T20" fmla="*/ 338 w 134"/>
                <a:gd name="T21" fmla="*/ 481 h 97"/>
                <a:gd name="T22" fmla="*/ 338 w 134"/>
                <a:gd name="T23" fmla="*/ 481 h 97"/>
                <a:gd name="T24" fmla="*/ 338 w 134"/>
                <a:gd name="T25" fmla="*/ 593 h 97"/>
                <a:gd name="T26" fmla="*/ 420 w 134"/>
                <a:gd name="T27" fmla="*/ 686 h 97"/>
                <a:gd name="T28" fmla="*/ 500 w 134"/>
                <a:gd name="T29" fmla="*/ 593 h 97"/>
                <a:gd name="T30" fmla="*/ 500 w 134"/>
                <a:gd name="T31" fmla="*/ 481 h 97"/>
                <a:gd name="T32" fmla="*/ 500 w 134"/>
                <a:gd name="T33" fmla="*/ 481 h 97"/>
                <a:gd name="T34" fmla="*/ 700 w 134"/>
                <a:gd name="T35" fmla="*/ 481 h 97"/>
                <a:gd name="T36" fmla="*/ 838 w 134"/>
                <a:gd name="T37" fmla="*/ 324 h 97"/>
                <a:gd name="T38" fmla="*/ 838 w 134"/>
                <a:gd name="T39" fmla="*/ 157 h 97"/>
                <a:gd name="T40" fmla="*/ 700 w 13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97">
                  <a:moveTo>
                    <a:pt x="11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"/>
                    <a:pt x="103" y="2"/>
                    <a:pt x="103" y="3"/>
                  </a:cubicBezTo>
                  <a:cubicBezTo>
                    <a:pt x="103" y="23"/>
                    <a:pt x="87" y="39"/>
                    <a:pt x="67" y="39"/>
                  </a:cubicBezTo>
                  <a:cubicBezTo>
                    <a:pt x="47" y="39"/>
                    <a:pt x="32" y="23"/>
                    <a:pt x="32" y="3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10" y="68"/>
                    <a:pt x="2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91"/>
                    <a:pt x="60" y="97"/>
                    <a:pt x="67" y="97"/>
                  </a:cubicBezTo>
                  <a:cubicBezTo>
                    <a:pt x="74" y="97"/>
                    <a:pt x="80" y="91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24" y="68"/>
                    <a:pt x="134" y="58"/>
                    <a:pt x="134" y="46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lose/>
                </a:path>
              </a:pathLst>
            </a:custGeom>
            <a:solidFill>
              <a:srgbClr val="A35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60"/>
            <p:cNvSpPr>
              <a:spLocks/>
            </p:cNvSpPr>
            <p:nvPr/>
          </p:nvSpPr>
          <p:spPr bwMode="auto">
            <a:xfrm>
              <a:off x="1083" y="1544"/>
              <a:ext cx="90" cy="95"/>
            </a:xfrm>
            <a:custGeom>
              <a:avLst/>
              <a:gdLst>
                <a:gd name="T0" fmla="*/ 0 w 36"/>
                <a:gd name="T1" fmla="*/ 243 h 36"/>
                <a:gd name="T2" fmla="*/ 225 w 36"/>
                <a:gd name="T3" fmla="*/ 0 h 36"/>
                <a:gd name="T4" fmla="*/ 0 w 36"/>
                <a:gd name="T5" fmla="*/ 243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6">
                  <a:moveTo>
                    <a:pt x="0" y="35"/>
                  </a:moveTo>
                  <a:cubicBezTo>
                    <a:pt x="20" y="35"/>
                    <a:pt x="36" y="19"/>
                    <a:pt x="36" y="0"/>
                  </a:cubicBezTo>
                  <a:cubicBezTo>
                    <a:pt x="35" y="21"/>
                    <a:pt x="29" y="3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61"/>
            <p:cNvSpPr>
              <a:spLocks noEditPoints="1"/>
            </p:cNvSpPr>
            <p:nvPr/>
          </p:nvSpPr>
          <p:spPr bwMode="auto">
            <a:xfrm>
              <a:off x="968" y="1525"/>
              <a:ext cx="275" cy="258"/>
            </a:xfrm>
            <a:custGeom>
              <a:avLst/>
              <a:gdLst>
                <a:gd name="T0" fmla="*/ 100 w 110"/>
                <a:gd name="T1" fmla="*/ 184 h 97"/>
                <a:gd name="T2" fmla="*/ 50 w 110"/>
                <a:gd name="T3" fmla="*/ 21 h 97"/>
                <a:gd name="T4" fmla="*/ 50 w 110"/>
                <a:gd name="T5" fmla="*/ 0 h 97"/>
                <a:gd name="T6" fmla="*/ 0 w 110"/>
                <a:gd name="T7" fmla="*/ 0 h 97"/>
                <a:gd name="T8" fmla="*/ 100 w 110"/>
                <a:gd name="T9" fmla="*/ 184 h 97"/>
                <a:gd name="T10" fmla="*/ 620 w 110"/>
                <a:gd name="T11" fmla="*/ 21 h 97"/>
                <a:gd name="T12" fmla="*/ 645 w 110"/>
                <a:gd name="T13" fmla="*/ 106 h 97"/>
                <a:gd name="T14" fmla="*/ 645 w 110"/>
                <a:gd name="T15" fmla="*/ 277 h 97"/>
                <a:gd name="T16" fmla="*/ 508 w 110"/>
                <a:gd name="T17" fmla="*/ 431 h 97"/>
                <a:gd name="T18" fmla="*/ 300 w 110"/>
                <a:gd name="T19" fmla="*/ 431 h 97"/>
                <a:gd name="T20" fmla="*/ 300 w 110"/>
                <a:gd name="T21" fmla="*/ 439 h 97"/>
                <a:gd name="T22" fmla="*/ 300 w 110"/>
                <a:gd name="T23" fmla="*/ 545 h 97"/>
                <a:gd name="T24" fmla="*/ 225 w 110"/>
                <a:gd name="T25" fmla="*/ 636 h 97"/>
                <a:gd name="T26" fmla="*/ 200 w 110"/>
                <a:gd name="T27" fmla="*/ 630 h 97"/>
                <a:gd name="T28" fmla="*/ 270 w 110"/>
                <a:gd name="T29" fmla="*/ 686 h 97"/>
                <a:gd name="T30" fmla="*/ 350 w 110"/>
                <a:gd name="T31" fmla="*/ 593 h 97"/>
                <a:gd name="T32" fmla="*/ 350 w 110"/>
                <a:gd name="T33" fmla="*/ 481 h 97"/>
                <a:gd name="T34" fmla="*/ 350 w 110"/>
                <a:gd name="T35" fmla="*/ 481 h 97"/>
                <a:gd name="T36" fmla="*/ 550 w 110"/>
                <a:gd name="T37" fmla="*/ 481 h 97"/>
                <a:gd name="T38" fmla="*/ 688 w 110"/>
                <a:gd name="T39" fmla="*/ 324 h 97"/>
                <a:gd name="T40" fmla="*/ 688 w 110"/>
                <a:gd name="T41" fmla="*/ 157 h 97"/>
                <a:gd name="T42" fmla="*/ 620 w 110"/>
                <a:gd name="T43" fmla="*/ 21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0" h="97">
                  <a:moveTo>
                    <a:pt x="16" y="26"/>
                  </a:moveTo>
                  <a:cubicBezTo>
                    <a:pt x="11" y="20"/>
                    <a:pt x="8" y="12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7" y="20"/>
                    <a:pt x="16" y="26"/>
                  </a:cubicBezTo>
                  <a:close/>
                  <a:moveTo>
                    <a:pt x="99" y="3"/>
                  </a:moveTo>
                  <a:cubicBezTo>
                    <a:pt x="101" y="6"/>
                    <a:pt x="103" y="11"/>
                    <a:pt x="103" y="15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51"/>
                    <a:pt x="93" y="61"/>
                    <a:pt x="8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2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84"/>
                    <a:pt x="43" y="90"/>
                    <a:pt x="36" y="90"/>
                  </a:cubicBezTo>
                  <a:cubicBezTo>
                    <a:pt x="34" y="90"/>
                    <a:pt x="33" y="90"/>
                    <a:pt x="32" y="89"/>
                  </a:cubicBezTo>
                  <a:cubicBezTo>
                    <a:pt x="34" y="93"/>
                    <a:pt x="38" y="97"/>
                    <a:pt x="43" y="97"/>
                  </a:cubicBezTo>
                  <a:cubicBezTo>
                    <a:pt x="50" y="97"/>
                    <a:pt x="56" y="91"/>
                    <a:pt x="56" y="8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100" y="68"/>
                    <a:pt x="110" y="58"/>
                    <a:pt x="110" y="46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14"/>
                    <a:pt x="106" y="7"/>
                    <a:pt x="99" y="3"/>
                  </a:cubicBezTo>
                  <a:close/>
                </a:path>
              </a:pathLst>
            </a:custGeom>
            <a:solidFill>
              <a:srgbClr val="9542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62"/>
            <p:cNvSpPr>
              <a:spLocks/>
            </p:cNvSpPr>
            <p:nvPr/>
          </p:nvSpPr>
          <p:spPr bwMode="auto">
            <a:xfrm>
              <a:off x="916" y="1530"/>
              <a:ext cx="55" cy="117"/>
            </a:xfrm>
            <a:custGeom>
              <a:avLst/>
              <a:gdLst>
                <a:gd name="T0" fmla="*/ 0 w 22"/>
                <a:gd name="T1" fmla="*/ 311 h 44"/>
                <a:gd name="T2" fmla="*/ 0 w 22"/>
                <a:gd name="T3" fmla="*/ 141 h 44"/>
                <a:gd name="T4" fmla="*/ 138 w 22"/>
                <a:gd name="T5" fmla="*/ 0 h 44"/>
                <a:gd name="T6" fmla="*/ 20 w 22"/>
                <a:gd name="T7" fmla="*/ 162 h 44"/>
                <a:gd name="T8" fmla="*/ 0 w 22"/>
                <a:gd name="T9" fmla="*/ 31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17" y="2"/>
                    <a:pt x="4" y="9"/>
                    <a:pt x="3" y="23"/>
                  </a:cubicBezTo>
                  <a:cubicBezTo>
                    <a:pt x="1" y="37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63"/>
            <p:cNvSpPr>
              <a:spLocks/>
            </p:cNvSpPr>
            <p:nvPr/>
          </p:nvSpPr>
          <p:spPr bwMode="auto">
            <a:xfrm>
              <a:off x="908" y="1525"/>
              <a:ext cx="335" cy="258"/>
            </a:xfrm>
            <a:custGeom>
              <a:avLst/>
              <a:gdLst>
                <a:gd name="T0" fmla="*/ 700 w 134"/>
                <a:gd name="T1" fmla="*/ 0 h 97"/>
                <a:gd name="T2" fmla="*/ 638 w 134"/>
                <a:gd name="T3" fmla="*/ 0 h 97"/>
                <a:gd name="T4" fmla="*/ 645 w 134"/>
                <a:gd name="T5" fmla="*/ 21 h 97"/>
                <a:gd name="T6" fmla="*/ 420 w 134"/>
                <a:gd name="T7" fmla="*/ 277 h 97"/>
                <a:gd name="T8" fmla="*/ 200 w 134"/>
                <a:gd name="T9" fmla="*/ 21 h 97"/>
                <a:gd name="T10" fmla="*/ 200 w 134"/>
                <a:gd name="T11" fmla="*/ 0 h 97"/>
                <a:gd name="T12" fmla="*/ 138 w 134"/>
                <a:gd name="T13" fmla="*/ 0 h 97"/>
                <a:gd name="T14" fmla="*/ 0 w 134"/>
                <a:gd name="T15" fmla="*/ 157 h 97"/>
                <a:gd name="T16" fmla="*/ 0 w 134"/>
                <a:gd name="T17" fmla="*/ 324 h 97"/>
                <a:gd name="T18" fmla="*/ 138 w 134"/>
                <a:gd name="T19" fmla="*/ 481 h 97"/>
                <a:gd name="T20" fmla="*/ 338 w 134"/>
                <a:gd name="T21" fmla="*/ 481 h 97"/>
                <a:gd name="T22" fmla="*/ 338 w 134"/>
                <a:gd name="T23" fmla="*/ 481 h 97"/>
                <a:gd name="T24" fmla="*/ 338 w 134"/>
                <a:gd name="T25" fmla="*/ 593 h 97"/>
                <a:gd name="T26" fmla="*/ 420 w 134"/>
                <a:gd name="T27" fmla="*/ 686 h 97"/>
                <a:gd name="T28" fmla="*/ 500 w 134"/>
                <a:gd name="T29" fmla="*/ 593 h 97"/>
                <a:gd name="T30" fmla="*/ 500 w 134"/>
                <a:gd name="T31" fmla="*/ 481 h 97"/>
                <a:gd name="T32" fmla="*/ 500 w 134"/>
                <a:gd name="T33" fmla="*/ 481 h 97"/>
                <a:gd name="T34" fmla="*/ 700 w 134"/>
                <a:gd name="T35" fmla="*/ 481 h 97"/>
                <a:gd name="T36" fmla="*/ 838 w 134"/>
                <a:gd name="T37" fmla="*/ 324 h 97"/>
                <a:gd name="T38" fmla="*/ 838 w 134"/>
                <a:gd name="T39" fmla="*/ 157 h 97"/>
                <a:gd name="T40" fmla="*/ 700 w 134"/>
                <a:gd name="T41" fmla="*/ 0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97">
                  <a:moveTo>
                    <a:pt x="11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"/>
                    <a:pt x="103" y="2"/>
                    <a:pt x="103" y="3"/>
                  </a:cubicBezTo>
                  <a:cubicBezTo>
                    <a:pt x="103" y="23"/>
                    <a:pt x="87" y="39"/>
                    <a:pt x="67" y="39"/>
                  </a:cubicBezTo>
                  <a:cubicBezTo>
                    <a:pt x="47" y="39"/>
                    <a:pt x="32" y="23"/>
                    <a:pt x="32" y="3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10" y="68"/>
                    <a:pt x="22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91"/>
                    <a:pt x="60" y="97"/>
                    <a:pt x="67" y="97"/>
                  </a:cubicBezTo>
                  <a:cubicBezTo>
                    <a:pt x="74" y="97"/>
                    <a:pt x="80" y="91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24" y="68"/>
                    <a:pt x="134" y="58"/>
                    <a:pt x="134" y="46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05" name="Picture 70" descr="ligand_2D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4220" y="260651"/>
            <a:ext cx="203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TextBox 170"/>
          <p:cNvSpPr txBox="1"/>
          <p:nvPr/>
        </p:nvSpPr>
        <p:spPr>
          <a:xfrm>
            <a:off x="5848238" y="44628"/>
            <a:ext cx="93610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TGF</a:t>
            </a:r>
            <a:r>
              <a:rPr lang="fr-FR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l-GR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</a:t>
            </a:r>
            <a:endParaRPr lang="fr-FR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H="1">
            <a:off x="5200165" y="836718"/>
            <a:ext cx="576064" cy="12241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056153" y="1988842"/>
            <a:ext cx="288032" cy="1440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3760011" y="2204865"/>
            <a:ext cx="432048" cy="692475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3900" dirty="0" smtClean="0"/>
              <a:t>X</a:t>
            </a:r>
            <a:endParaRPr lang="fr-FR" sz="3900" dirty="0"/>
          </a:p>
        </p:txBody>
      </p:sp>
      <p:cxnSp>
        <p:nvCxnSpPr>
          <p:cNvPr id="208" name="Straight Connector 207"/>
          <p:cNvCxnSpPr/>
          <p:nvPr/>
        </p:nvCxnSpPr>
        <p:spPr>
          <a:xfrm flipH="1">
            <a:off x="1743789" y="764705"/>
            <a:ext cx="4032448" cy="21602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031816" y="2924948"/>
            <a:ext cx="288032" cy="384698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900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fr-FR" sz="1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1743781" y="3140967"/>
            <a:ext cx="3600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1743781" y="2924946"/>
            <a:ext cx="0" cy="21602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3543993" y="764705"/>
            <a:ext cx="72007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1700" dirty="0" err="1" smtClean="0"/>
              <a:t>LCK</a:t>
            </a:r>
            <a:endParaRPr lang="fr-FR" sz="1700" dirty="0"/>
          </a:p>
        </p:txBody>
      </p:sp>
      <p:sp>
        <p:nvSpPr>
          <p:cNvPr id="334" name="Oval 333"/>
          <p:cNvSpPr/>
          <p:nvPr/>
        </p:nvSpPr>
        <p:spPr>
          <a:xfrm>
            <a:off x="3543989" y="764704"/>
            <a:ext cx="144016" cy="14401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700" dirty="0" smtClean="0">
                <a:solidFill>
                  <a:schemeClr val="tx1"/>
                </a:solidFill>
              </a:rPr>
              <a:t>P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3471976" y="980730"/>
            <a:ext cx="144016" cy="14401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700" dirty="0" smtClean="0">
                <a:solidFill>
                  <a:schemeClr val="tx1"/>
                </a:solidFill>
              </a:rPr>
              <a:t>P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3615992" y="1124744"/>
            <a:ext cx="144016" cy="14401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sz="700" dirty="0" smtClean="0">
                <a:solidFill>
                  <a:schemeClr val="tx1"/>
                </a:solidFill>
              </a:rPr>
              <a:t>P</a:t>
            </a:r>
            <a:endParaRPr lang="fr-FR" sz="700" dirty="0">
              <a:solidFill>
                <a:schemeClr val="tx1"/>
              </a:solidFill>
            </a:endParaRPr>
          </a:p>
        </p:txBody>
      </p:sp>
      <p:cxnSp>
        <p:nvCxnSpPr>
          <p:cNvPr id="338" name="Straight Arrow Connector 337"/>
          <p:cNvCxnSpPr/>
          <p:nvPr/>
        </p:nvCxnSpPr>
        <p:spPr>
          <a:xfrm>
            <a:off x="3976037" y="1196754"/>
            <a:ext cx="792089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843816" y="5282046"/>
            <a:ext cx="2808311" cy="523198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2800" b="1" dirty="0" smtClean="0"/>
              <a:t>Memory T </a:t>
            </a:r>
            <a:r>
              <a:rPr lang="fr-FR" sz="2800" b="1" dirty="0" err="1" smtClean="0"/>
              <a:t>cell</a:t>
            </a:r>
            <a:endParaRPr lang="fr-FR" sz="2800" b="1" dirty="0"/>
          </a:p>
        </p:txBody>
      </p:sp>
      <p:grpSp>
        <p:nvGrpSpPr>
          <p:cNvPr id="3" name="Group 745"/>
          <p:cNvGrpSpPr>
            <a:grpSpLocks/>
          </p:cNvGrpSpPr>
          <p:nvPr/>
        </p:nvGrpSpPr>
        <p:grpSpPr bwMode="auto">
          <a:xfrm rot="3898245">
            <a:off x="7804123" y="2050509"/>
            <a:ext cx="539231" cy="919660"/>
            <a:chOff x="3491" y="2256"/>
            <a:chExt cx="1852" cy="2061"/>
          </a:xfrm>
        </p:grpSpPr>
        <p:sp>
          <p:nvSpPr>
            <p:cNvPr id="139" name="Freeform 746"/>
            <p:cNvSpPr>
              <a:spLocks/>
            </p:cNvSpPr>
            <p:nvPr/>
          </p:nvSpPr>
          <p:spPr bwMode="auto">
            <a:xfrm>
              <a:off x="4913" y="2261"/>
              <a:ext cx="380" cy="606"/>
            </a:xfrm>
            <a:custGeom>
              <a:avLst/>
              <a:gdLst>
                <a:gd name="T0" fmla="*/ 795 w 152"/>
                <a:gd name="T1" fmla="*/ 948 h 227"/>
                <a:gd name="T2" fmla="*/ 758 w 152"/>
                <a:gd name="T3" fmla="*/ 1068 h 227"/>
                <a:gd name="T4" fmla="*/ 708 w 152"/>
                <a:gd name="T5" fmla="*/ 1247 h 227"/>
                <a:gd name="T6" fmla="*/ 770 w 152"/>
                <a:gd name="T7" fmla="*/ 1418 h 227"/>
                <a:gd name="T8" fmla="*/ 850 w 152"/>
                <a:gd name="T9" fmla="*/ 1610 h 227"/>
                <a:gd name="T10" fmla="*/ 888 w 152"/>
                <a:gd name="T11" fmla="*/ 1610 h 227"/>
                <a:gd name="T12" fmla="*/ 950 w 152"/>
                <a:gd name="T13" fmla="*/ 1618 h 227"/>
                <a:gd name="T14" fmla="*/ 845 w 152"/>
                <a:gd name="T15" fmla="*/ 1348 h 227"/>
                <a:gd name="T16" fmla="*/ 808 w 152"/>
                <a:gd name="T17" fmla="*/ 1255 h 227"/>
                <a:gd name="T18" fmla="*/ 845 w 152"/>
                <a:gd name="T19" fmla="*/ 1119 h 227"/>
                <a:gd name="T20" fmla="*/ 895 w 152"/>
                <a:gd name="T21" fmla="*/ 969 h 227"/>
                <a:gd name="T22" fmla="*/ 875 w 152"/>
                <a:gd name="T23" fmla="*/ 406 h 227"/>
                <a:gd name="T24" fmla="*/ 358 w 152"/>
                <a:gd name="T25" fmla="*/ 8 h 227"/>
                <a:gd name="T26" fmla="*/ 70 w 152"/>
                <a:gd name="T27" fmla="*/ 163 h 227"/>
                <a:gd name="T28" fmla="*/ 13 w 152"/>
                <a:gd name="T29" fmla="*/ 398 h 227"/>
                <a:gd name="T30" fmla="*/ 75 w 152"/>
                <a:gd name="T31" fmla="*/ 598 h 227"/>
                <a:gd name="T32" fmla="*/ 133 w 152"/>
                <a:gd name="T33" fmla="*/ 828 h 227"/>
                <a:gd name="T34" fmla="*/ 100 w 152"/>
                <a:gd name="T35" fmla="*/ 1012 h 227"/>
                <a:gd name="T36" fmla="*/ 63 w 152"/>
                <a:gd name="T37" fmla="*/ 1233 h 227"/>
                <a:gd name="T38" fmla="*/ 83 w 152"/>
                <a:gd name="T39" fmla="*/ 1361 h 227"/>
                <a:gd name="T40" fmla="*/ 113 w 152"/>
                <a:gd name="T41" fmla="*/ 1618 h 227"/>
                <a:gd name="T42" fmla="*/ 175 w 152"/>
                <a:gd name="T43" fmla="*/ 1610 h 227"/>
                <a:gd name="T44" fmla="*/ 213 w 152"/>
                <a:gd name="T45" fmla="*/ 1610 h 227"/>
                <a:gd name="T46" fmla="*/ 175 w 152"/>
                <a:gd name="T47" fmla="*/ 1332 h 227"/>
                <a:gd name="T48" fmla="*/ 163 w 152"/>
                <a:gd name="T49" fmla="*/ 1233 h 227"/>
                <a:gd name="T50" fmla="*/ 195 w 152"/>
                <a:gd name="T51" fmla="*/ 1041 h 227"/>
                <a:gd name="T52" fmla="*/ 233 w 152"/>
                <a:gd name="T53" fmla="*/ 828 h 227"/>
                <a:gd name="T54" fmla="*/ 163 w 152"/>
                <a:gd name="T55" fmla="*/ 555 h 227"/>
                <a:gd name="T56" fmla="*/ 113 w 152"/>
                <a:gd name="T57" fmla="*/ 384 h 227"/>
                <a:gd name="T58" fmla="*/ 145 w 152"/>
                <a:gd name="T59" fmla="*/ 235 h 227"/>
                <a:gd name="T60" fmla="*/ 363 w 152"/>
                <a:gd name="T61" fmla="*/ 120 h 227"/>
                <a:gd name="T62" fmla="*/ 783 w 152"/>
                <a:gd name="T63" fmla="*/ 448 h 227"/>
                <a:gd name="T64" fmla="*/ 795 w 152"/>
                <a:gd name="T65" fmla="*/ 948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2" h="227">
                  <a:moveTo>
                    <a:pt x="127" y="133"/>
                  </a:moveTo>
                  <a:cubicBezTo>
                    <a:pt x="126" y="140"/>
                    <a:pt x="123" y="145"/>
                    <a:pt x="121" y="150"/>
                  </a:cubicBezTo>
                  <a:cubicBezTo>
                    <a:pt x="117" y="156"/>
                    <a:pt x="114" y="163"/>
                    <a:pt x="113" y="175"/>
                  </a:cubicBezTo>
                  <a:cubicBezTo>
                    <a:pt x="112" y="186"/>
                    <a:pt x="118" y="192"/>
                    <a:pt x="123" y="199"/>
                  </a:cubicBezTo>
                  <a:cubicBezTo>
                    <a:pt x="128" y="206"/>
                    <a:pt x="133" y="213"/>
                    <a:pt x="136" y="226"/>
                  </a:cubicBezTo>
                  <a:cubicBezTo>
                    <a:pt x="138" y="226"/>
                    <a:pt x="140" y="226"/>
                    <a:pt x="142" y="226"/>
                  </a:cubicBezTo>
                  <a:cubicBezTo>
                    <a:pt x="145" y="226"/>
                    <a:pt x="149" y="226"/>
                    <a:pt x="152" y="227"/>
                  </a:cubicBezTo>
                  <a:cubicBezTo>
                    <a:pt x="149" y="208"/>
                    <a:pt x="142" y="197"/>
                    <a:pt x="135" y="189"/>
                  </a:cubicBezTo>
                  <a:cubicBezTo>
                    <a:pt x="131" y="183"/>
                    <a:pt x="129" y="180"/>
                    <a:pt x="129" y="176"/>
                  </a:cubicBezTo>
                  <a:cubicBezTo>
                    <a:pt x="129" y="168"/>
                    <a:pt x="132" y="163"/>
                    <a:pt x="135" y="157"/>
                  </a:cubicBezTo>
                  <a:cubicBezTo>
                    <a:pt x="138" y="152"/>
                    <a:pt x="141" y="145"/>
                    <a:pt x="143" y="136"/>
                  </a:cubicBezTo>
                  <a:cubicBezTo>
                    <a:pt x="150" y="104"/>
                    <a:pt x="149" y="78"/>
                    <a:pt x="140" y="57"/>
                  </a:cubicBezTo>
                  <a:cubicBezTo>
                    <a:pt x="125" y="20"/>
                    <a:pt x="94" y="0"/>
                    <a:pt x="57" y="1"/>
                  </a:cubicBezTo>
                  <a:cubicBezTo>
                    <a:pt x="39" y="2"/>
                    <a:pt x="21" y="11"/>
                    <a:pt x="11" y="23"/>
                  </a:cubicBezTo>
                  <a:cubicBezTo>
                    <a:pt x="3" y="33"/>
                    <a:pt x="0" y="44"/>
                    <a:pt x="2" y="56"/>
                  </a:cubicBezTo>
                  <a:cubicBezTo>
                    <a:pt x="4" y="67"/>
                    <a:pt x="8" y="76"/>
                    <a:pt x="12" y="84"/>
                  </a:cubicBezTo>
                  <a:cubicBezTo>
                    <a:pt x="17" y="95"/>
                    <a:pt x="21" y="105"/>
                    <a:pt x="21" y="116"/>
                  </a:cubicBezTo>
                  <a:cubicBezTo>
                    <a:pt x="21" y="124"/>
                    <a:pt x="18" y="133"/>
                    <a:pt x="16" y="142"/>
                  </a:cubicBezTo>
                  <a:cubicBezTo>
                    <a:pt x="13" y="152"/>
                    <a:pt x="10" y="162"/>
                    <a:pt x="10" y="173"/>
                  </a:cubicBezTo>
                  <a:cubicBezTo>
                    <a:pt x="10" y="179"/>
                    <a:pt x="11" y="184"/>
                    <a:pt x="13" y="191"/>
                  </a:cubicBezTo>
                  <a:cubicBezTo>
                    <a:pt x="15" y="199"/>
                    <a:pt x="17" y="210"/>
                    <a:pt x="18" y="227"/>
                  </a:cubicBezTo>
                  <a:cubicBezTo>
                    <a:pt x="22" y="226"/>
                    <a:pt x="25" y="226"/>
                    <a:pt x="28" y="226"/>
                  </a:cubicBezTo>
                  <a:cubicBezTo>
                    <a:pt x="30" y="226"/>
                    <a:pt x="32" y="226"/>
                    <a:pt x="34" y="226"/>
                  </a:cubicBezTo>
                  <a:cubicBezTo>
                    <a:pt x="33" y="208"/>
                    <a:pt x="31" y="196"/>
                    <a:pt x="28" y="187"/>
                  </a:cubicBezTo>
                  <a:cubicBezTo>
                    <a:pt x="27" y="181"/>
                    <a:pt x="26" y="177"/>
                    <a:pt x="26" y="173"/>
                  </a:cubicBezTo>
                  <a:cubicBezTo>
                    <a:pt x="26" y="164"/>
                    <a:pt x="28" y="155"/>
                    <a:pt x="31" y="146"/>
                  </a:cubicBezTo>
                  <a:cubicBezTo>
                    <a:pt x="34" y="136"/>
                    <a:pt x="37" y="127"/>
                    <a:pt x="37" y="116"/>
                  </a:cubicBezTo>
                  <a:cubicBezTo>
                    <a:pt x="37" y="102"/>
                    <a:pt x="32" y="89"/>
                    <a:pt x="26" y="78"/>
                  </a:cubicBezTo>
                  <a:cubicBezTo>
                    <a:pt x="23" y="70"/>
                    <a:pt x="19" y="62"/>
                    <a:pt x="18" y="54"/>
                  </a:cubicBezTo>
                  <a:cubicBezTo>
                    <a:pt x="16" y="46"/>
                    <a:pt x="18" y="39"/>
                    <a:pt x="23" y="33"/>
                  </a:cubicBezTo>
                  <a:cubicBezTo>
                    <a:pt x="30" y="24"/>
                    <a:pt x="44" y="18"/>
                    <a:pt x="58" y="17"/>
                  </a:cubicBezTo>
                  <a:cubicBezTo>
                    <a:pt x="88" y="16"/>
                    <a:pt x="113" y="33"/>
                    <a:pt x="125" y="63"/>
                  </a:cubicBezTo>
                  <a:cubicBezTo>
                    <a:pt x="133" y="81"/>
                    <a:pt x="133" y="104"/>
                    <a:pt x="127" y="133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747"/>
            <p:cNvSpPr>
              <a:spLocks/>
            </p:cNvSpPr>
            <p:nvPr/>
          </p:nvSpPr>
          <p:spPr bwMode="auto">
            <a:xfrm>
              <a:off x="4398" y="2475"/>
              <a:ext cx="370" cy="389"/>
            </a:xfrm>
            <a:custGeom>
              <a:avLst/>
              <a:gdLst>
                <a:gd name="T0" fmla="*/ 808 w 148"/>
                <a:gd name="T1" fmla="*/ 107 h 146"/>
                <a:gd name="T2" fmla="*/ 445 w 148"/>
                <a:gd name="T3" fmla="*/ 107 h 146"/>
                <a:gd name="T4" fmla="*/ 338 w 148"/>
                <a:gd name="T5" fmla="*/ 456 h 146"/>
                <a:gd name="T6" fmla="*/ 325 w 148"/>
                <a:gd name="T7" fmla="*/ 618 h 146"/>
                <a:gd name="T8" fmla="*/ 208 w 148"/>
                <a:gd name="T9" fmla="*/ 738 h 146"/>
                <a:gd name="T10" fmla="*/ 0 w 148"/>
                <a:gd name="T11" fmla="*/ 1036 h 146"/>
                <a:gd name="T12" fmla="*/ 50 w 148"/>
                <a:gd name="T13" fmla="*/ 1036 h 146"/>
                <a:gd name="T14" fmla="*/ 100 w 148"/>
                <a:gd name="T15" fmla="*/ 1036 h 146"/>
                <a:gd name="T16" fmla="*/ 238 w 148"/>
                <a:gd name="T17" fmla="*/ 845 h 146"/>
                <a:gd name="T18" fmla="*/ 425 w 148"/>
                <a:gd name="T19" fmla="*/ 645 h 146"/>
                <a:gd name="T20" fmla="*/ 438 w 148"/>
                <a:gd name="T21" fmla="*/ 456 h 146"/>
                <a:gd name="T22" fmla="*/ 508 w 148"/>
                <a:gd name="T23" fmla="*/ 192 h 146"/>
                <a:gd name="T24" fmla="*/ 745 w 148"/>
                <a:gd name="T25" fmla="*/ 192 h 146"/>
                <a:gd name="T26" fmla="*/ 770 w 148"/>
                <a:gd name="T27" fmla="*/ 498 h 146"/>
                <a:gd name="T28" fmla="*/ 745 w 148"/>
                <a:gd name="T29" fmla="*/ 661 h 146"/>
                <a:gd name="T30" fmla="*/ 725 w 148"/>
                <a:gd name="T31" fmla="*/ 874 h 146"/>
                <a:gd name="T32" fmla="*/ 713 w 148"/>
                <a:gd name="T33" fmla="*/ 1036 h 146"/>
                <a:gd name="T34" fmla="*/ 758 w 148"/>
                <a:gd name="T35" fmla="*/ 1036 h 146"/>
                <a:gd name="T36" fmla="*/ 813 w 148"/>
                <a:gd name="T37" fmla="*/ 1036 h 146"/>
                <a:gd name="T38" fmla="*/ 825 w 148"/>
                <a:gd name="T39" fmla="*/ 887 h 146"/>
                <a:gd name="T40" fmla="*/ 845 w 148"/>
                <a:gd name="T41" fmla="*/ 666 h 146"/>
                <a:gd name="T42" fmla="*/ 863 w 148"/>
                <a:gd name="T43" fmla="*/ 520 h 146"/>
                <a:gd name="T44" fmla="*/ 808 w 148"/>
                <a:gd name="T45" fmla="*/ 107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8" h="146">
                  <a:moveTo>
                    <a:pt x="129" y="15"/>
                  </a:moveTo>
                  <a:cubicBezTo>
                    <a:pt x="111" y="0"/>
                    <a:pt x="86" y="0"/>
                    <a:pt x="71" y="15"/>
                  </a:cubicBezTo>
                  <a:cubicBezTo>
                    <a:pt x="54" y="31"/>
                    <a:pt x="54" y="48"/>
                    <a:pt x="54" y="64"/>
                  </a:cubicBezTo>
                  <a:cubicBezTo>
                    <a:pt x="54" y="72"/>
                    <a:pt x="54" y="80"/>
                    <a:pt x="52" y="87"/>
                  </a:cubicBezTo>
                  <a:cubicBezTo>
                    <a:pt x="50" y="97"/>
                    <a:pt x="44" y="100"/>
                    <a:pt x="33" y="104"/>
                  </a:cubicBezTo>
                  <a:cubicBezTo>
                    <a:pt x="20" y="109"/>
                    <a:pt x="2" y="116"/>
                    <a:pt x="0" y="146"/>
                  </a:cubicBezTo>
                  <a:cubicBezTo>
                    <a:pt x="2" y="146"/>
                    <a:pt x="5" y="146"/>
                    <a:pt x="8" y="146"/>
                  </a:cubicBezTo>
                  <a:cubicBezTo>
                    <a:pt x="10" y="146"/>
                    <a:pt x="13" y="146"/>
                    <a:pt x="16" y="146"/>
                  </a:cubicBezTo>
                  <a:cubicBezTo>
                    <a:pt x="17" y="127"/>
                    <a:pt x="26" y="124"/>
                    <a:pt x="38" y="119"/>
                  </a:cubicBezTo>
                  <a:cubicBezTo>
                    <a:pt x="49" y="115"/>
                    <a:pt x="63" y="110"/>
                    <a:pt x="68" y="91"/>
                  </a:cubicBezTo>
                  <a:cubicBezTo>
                    <a:pt x="70" y="82"/>
                    <a:pt x="70" y="73"/>
                    <a:pt x="70" y="64"/>
                  </a:cubicBezTo>
                  <a:cubicBezTo>
                    <a:pt x="70" y="49"/>
                    <a:pt x="70" y="38"/>
                    <a:pt x="81" y="27"/>
                  </a:cubicBezTo>
                  <a:cubicBezTo>
                    <a:pt x="91" y="18"/>
                    <a:pt x="108" y="18"/>
                    <a:pt x="119" y="27"/>
                  </a:cubicBezTo>
                  <a:cubicBezTo>
                    <a:pt x="130" y="36"/>
                    <a:pt x="128" y="49"/>
                    <a:pt x="123" y="70"/>
                  </a:cubicBezTo>
                  <a:cubicBezTo>
                    <a:pt x="121" y="77"/>
                    <a:pt x="119" y="85"/>
                    <a:pt x="119" y="9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31"/>
                    <a:pt x="115" y="138"/>
                    <a:pt x="114" y="146"/>
                  </a:cubicBezTo>
                  <a:cubicBezTo>
                    <a:pt x="117" y="146"/>
                    <a:pt x="119" y="146"/>
                    <a:pt x="121" y="146"/>
                  </a:cubicBezTo>
                  <a:cubicBezTo>
                    <a:pt x="124" y="146"/>
                    <a:pt x="128" y="146"/>
                    <a:pt x="130" y="146"/>
                  </a:cubicBezTo>
                  <a:cubicBezTo>
                    <a:pt x="131" y="139"/>
                    <a:pt x="132" y="132"/>
                    <a:pt x="132" y="12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5" y="88"/>
                    <a:pt x="137" y="81"/>
                    <a:pt x="138" y="73"/>
                  </a:cubicBezTo>
                  <a:cubicBezTo>
                    <a:pt x="143" y="54"/>
                    <a:pt x="148" y="31"/>
                    <a:pt x="129" y="15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Freeform 748"/>
            <p:cNvSpPr>
              <a:spLocks/>
            </p:cNvSpPr>
            <p:nvPr/>
          </p:nvSpPr>
          <p:spPr bwMode="auto">
            <a:xfrm>
              <a:off x="3821" y="2675"/>
              <a:ext cx="330" cy="189"/>
            </a:xfrm>
            <a:custGeom>
              <a:avLst/>
              <a:gdLst>
                <a:gd name="T0" fmla="*/ 533 w 132"/>
                <a:gd name="T1" fmla="*/ 56 h 71"/>
                <a:gd name="T2" fmla="*/ 488 w 132"/>
                <a:gd name="T3" fmla="*/ 56 h 71"/>
                <a:gd name="T4" fmla="*/ 400 w 132"/>
                <a:gd name="T5" fmla="*/ 35 h 71"/>
                <a:gd name="T6" fmla="*/ 133 w 132"/>
                <a:gd name="T7" fmla="*/ 85 h 71"/>
                <a:gd name="T8" fmla="*/ 13 w 132"/>
                <a:gd name="T9" fmla="*/ 461 h 71"/>
                <a:gd name="T10" fmla="*/ 13 w 132"/>
                <a:gd name="T11" fmla="*/ 503 h 71"/>
                <a:gd name="T12" fmla="*/ 75 w 132"/>
                <a:gd name="T13" fmla="*/ 503 h 71"/>
                <a:gd name="T14" fmla="*/ 113 w 132"/>
                <a:gd name="T15" fmla="*/ 503 h 71"/>
                <a:gd name="T16" fmla="*/ 113 w 132"/>
                <a:gd name="T17" fmla="*/ 461 h 71"/>
                <a:gd name="T18" fmla="*/ 195 w 132"/>
                <a:gd name="T19" fmla="*/ 178 h 71"/>
                <a:gd name="T20" fmla="*/ 383 w 132"/>
                <a:gd name="T21" fmla="*/ 149 h 71"/>
                <a:gd name="T22" fmla="*/ 483 w 132"/>
                <a:gd name="T23" fmla="*/ 170 h 71"/>
                <a:gd name="T24" fmla="*/ 525 w 132"/>
                <a:gd name="T25" fmla="*/ 170 h 71"/>
                <a:gd name="T26" fmla="*/ 713 w 132"/>
                <a:gd name="T27" fmla="*/ 325 h 71"/>
                <a:gd name="T28" fmla="*/ 725 w 132"/>
                <a:gd name="T29" fmla="*/ 503 h 71"/>
                <a:gd name="T30" fmla="*/ 783 w 132"/>
                <a:gd name="T31" fmla="*/ 503 h 71"/>
                <a:gd name="T32" fmla="*/ 825 w 132"/>
                <a:gd name="T33" fmla="*/ 503 h 71"/>
                <a:gd name="T34" fmla="*/ 813 w 132"/>
                <a:gd name="T35" fmla="*/ 303 h 71"/>
                <a:gd name="T36" fmla="*/ 533 w 132"/>
                <a:gd name="T37" fmla="*/ 56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" h="71">
                  <a:moveTo>
                    <a:pt x="85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3" y="7"/>
                    <a:pt x="69" y="6"/>
                    <a:pt x="64" y="5"/>
                  </a:cubicBezTo>
                  <a:cubicBezTo>
                    <a:pt x="51" y="3"/>
                    <a:pt x="36" y="0"/>
                    <a:pt x="21" y="12"/>
                  </a:cubicBezTo>
                  <a:cubicBezTo>
                    <a:pt x="0" y="28"/>
                    <a:pt x="1" y="46"/>
                    <a:pt x="2" y="6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5" y="71"/>
                    <a:pt x="9" y="71"/>
                    <a:pt x="12" y="71"/>
                  </a:cubicBezTo>
                  <a:cubicBezTo>
                    <a:pt x="14" y="71"/>
                    <a:pt x="16" y="71"/>
                    <a:pt x="18" y="71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47"/>
                    <a:pt x="17" y="36"/>
                    <a:pt x="31" y="25"/>
                  </a:cubicBezTo>
                  <a:cubicBezTo>
                    <a:pt x="40" y="17"/>
                    <a:pt x="49" y="19"/>
                    <a:pt x="61" y="21"/>
                  </a:cubicBezTo>
                  <a:cubicBezTo>
                    <a:pt x="66" y="22"/>
                    <a:pt x="71" y="23"/>
                    <a:pt x="77" y="24"/>
                  </a:cubicBezTo>
                  <a:cubicBezTo>
                    <a:pt x="77" y="24"/>
                    <a:pt x="84" y="24"/>
                    <a:pt x="84" y="24"/>
                  </a:cubicBezTo>
                  <a:cubicBezTo>
                    <a:pt x="104" y="25"/>
                    <a:pt x="110" y="25"/>
                    <a:pt x="114" y="46"/>
                  </a:cubicBezTo>
                  <a:cubicBezTo>
                    <a:pt x="116" y="55"/>
                    <a:pt x="116" y="63"/>
                    <a:pt x="116" y="71"/>
                  </a:cubicBezTo>
                  <a:cubicBezTo>
                    <a:pt x="119" y="71"/>
                    <a:pt x="122" y="71"/>
                    <a:pt x="125" y="71"/>
                  </a:cubicBezTo>
                  <a:cubicBezTo>
                    <a:pt x="128" y="71"/>
                    <a:pt x="130" y="71"/>
                    <a:pt x="132" y="71"/>
                  </a:cubicBezTo>
                  <a:cubicBezTo>
                    <a:pt x="132" y="62"/>
                    <a:pt x="132" y="53"/>
                    <a:pt x="130" y="43"/>
                  </a:cubicBezTo>
                  <a:cubicBezTo>
                    <a:pt x="123" y="10"/>
                    <a:pt x="105" y="9"/>
                    <a:pt x="85" y="8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Freeform 749"/>
            <p:cNvSpPr>
              <a:spLocks/>
            </p:cNvSpPr>
            <p:nvPr/>
          </p:nvSpPr>
          <p:spPr bwMode="auto">
            <a:xfrm>
              <a:off x="3516" y="2579"/>
              <a:ext cx="147" cy="285"/>
            </a:xfrm>
            <a:custGeom>
              <a:avLst/>
              <a:gdLst>
                <a:gd name="T0" fmla="*/ 274 w 59"/>
                <a:gd name="T1" fmla="*/ 29 h 107"/>
                <a:gd name="T2" fmla="*/ 199 w 59"/>
                <a:gd name="T3" fmla="*/ 85 h 107"/>
                <a:gd name="T4" fmla="*/ 67 w 59"/>
                <a:gd name="T5" fmla="*/ 192 h 107"/>
                <a:gd name="T6" fmla="*/ 62 w 59"/>
                <a:gd name="T7" fmla="*/ 503 h 107"/>
                <a:gd name="T8" fmla="*/ 75 w 59"/>
                <a:gd name="T9" fmla="*/ 546 h 107"/>
                <a:gd name="T10" fmla="*/ 87 w 59"/>
                <a:gd name="T11" fmla="*/ 703 h 107"/>
                <a:gd name="T12" fmla="*/ 87 w 59"/>
                <a:gd name="T13" fmla="*/ 759 h 107"/>
                <a:gd name="T14" fmla="*/ 125 w 59"/>
                <a:gd name="T15" fmla="*/ 759 h 107"/>
                <a:gd name="T16" fmla="*/ 187 w 59"/>
                <a:gd name="T17" fmla="*/ 759 h 107"/>
                <a:gd name="T18" fmla="*/ 187 w 59"/>
                <a:gd name="T19" fmla="*/ 709 h 107"/>
                <a:gd name="T20" fmla="*/ 167 w 59"/>
                <a:gd name="T21" fmla="*/ 511 h 107"/>
                <a:gd name="T22" fmla="*/ 154 w 59"/>
                <a:gd name="T23" fmla="*/ 469 h 107"/>
                <a:gd name="T24" fmla="*/ 149 w 59"/>
                <a:gd name="T25" fmla="*/ 256 h 107"/>
                <a:gd name="T26" fmla="*/ 237 w 59"/>
                <a:gd name="T27" fmla="*/ 184 h 107"/>
                <a:gd name="T28" fmla="*/ 349 w 59"/>
                <a:gd name="T29" fmla="*/ 99 h 107"/>
                <a:gd name="T30" fmla="*/ 349 w 59"/>
                <a:gd name="T31" fmla="*/ 21 h 107"/>
                <a:gd name="T32" fmla="*/ 274 w 59"/>
                <a:gd name="T33" fmla="*/ 29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7">
                  <a:moveTo>
                    <a:pt x="44" y="4"/>
                  </a:moveTo>
                  <a:cubicBezTo>
                    <a:pt x="41" y="7"/>
                    <a:pt x="37" y="9"/>
                    <a:pt x="32" y="12"/>
                  </a:cubicBezTo>
                  <a:cubicBezTo>
                    <a:pt x="24" y="15"/>
                    <a:pt x="16" y="19"/>
                    <a:pt x="11" y="27"/>
                  </a:cubicBezTo>
                  <a:cubicBezTo>
                    <a:pt x="0" y="42"/>
                    <a:pt x="6" y="58"/>
                    <a:pt x="10" y="71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86"/>
                    <a:pt x="14" y="90"/>
                    <a:pt x="14" y="9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6" y="107"/>
                    <a:pt x="18" y="107"/>
                    <a:pt x="20" y="107"/>
                  </a:cubicBezTo>
                  <a:cubicBezTo>
                    <a:pt x="24" y="107"/>
                    <a:pt x="27" y="107"/>
                    <a:pt x="30" y="107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90"/>
                    <a:pt x="31" y="84"/>
                    <a:pt x="27" y="72"/>
                  </a:cubicBezTo>
                  <a:cubicBezTo>
                    <a:pt x="27" y="72"/>
                    <a:pt x="25" y="66"/>
                    <a:pt x="25" y="66"/>
                  </a:cubicBezTo>
                  <a:cubicBezTo>
                    <a:pt x="21" y="53"/>
                    <a:pt x="18" y="44"/>
                    <a:pt x="24" y="36"/>
                  </a:cubicBezTo>
                  <a:cubicBezTo>
                    <a:pt x="27" y="31"/>
                    <a:pt x="32" y="29"/>
                    <a:pt x="38" y="26"/>
                  </a:cubicBezTo>
                  <a:cubicBezTo>
                    <a:pt x="44" y="23"/>
                    <a:pt x="51" y="20"/>
                    <a:pt x="56" y="14"/>
                  </a:cubicBezTo>
                  <a:cubicBezTo>
                    <a:pt x="59" y="11"/>
                    <a:pt x="59" y="6"/>
                    <a:pt x="56" y="3"/>
                  </a:cubicBezTo>
                  <a:cubicBezTo>
                    <a:pt x="52" y="0"/>
                    <a:pt x="47" y="0"/>
                    <a:pt x="44" y="4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750"/>
            <p:cNvSpPr>
              <a:spLocks/>
            </p:cNvSpPr>
            <p:nvPr/>
          </p:nvSpPr>
          <p:spPr bwMode="auto">
            <a:xfrm>
              <a:off x="3541" y="3739"/>
              <a:ext cx="332" cy="272"/>
            </a:xfrm>
            <a:custGeom>
              <a:avLst/>
              <a:gdLst>
                <a:gd name="T0" fmla="*/ 729 w 133"/>
                <a:gd name="T1" fmla="*/ 8 h 102"/>
                <a:gd name="T2" fmla="*/ 711 w 133"/>
                <a:gd name="T3" fmla="*/ 136 h 102"/>
                <a:gd name="T4" fmla="*/ 704 w 133"/>
                <a:gd name="T5" fmla="*/ 355 h 102"/>
                <a:gd name="T6" fmla="*/ 624 w 133"/>
                <a:gd name="T7" fmla="*/ 568 h 102"/>
                <a:gd name="T8" fmla="*/ 474 w 133"/>
                <a:gd name="T9" fmla="*/ 499 h 102"/>
                <a:gd name="T10" fmla="*/ 437 w 133"/>
                <a:gd name="T11" fmla="*/ 405 h 102"/>
                <a:gd name="T12" fmla="*/ 354 w 133"/>
                <a:gd name="T13" fmla="*/ 248 h 102"/>
                <a:gd name="T14" fmla="*/ 212 w 133"/>
                <a:gd name="T15" fmla="*/ 243 h 102"/>
                <a:gd name="T16" fmla="*/ 175 w 133"/>
                <a:gd name="T17" fmla="*/ 256 h 102"/>
                <a:gd name="T18" fmla="*/ 105 w 133"/>
                <a:gd name="T19" fmla="*/ 8 h 102"/>
                <a:gd name="T20" fmla="*/ 62 w 133"/>
                <a:gd name="T21" fmla="*/ 8 h 102"/>
                <a:gd name="T22" fmla="*/ 5 w 133"/>
                <a:gd name="T23" fmla="*/ 0 h 102"/>
                <a:gd name="T24" fmla="*/ 142 w 133"/>
                <a:gd name="T25" fmla="*/ 371 h 102"/>
                <a:gd name="T26" fmla="*/ 262 w 133"/>
                <a:gd name="T27" fmla="*/ 349 h 102"/>
                <a:gd name="T28" fmla="*/ 292 w 133"/>
                <a:gd name="T29" fmla="*/ 333 h 102"/>
                <a:gd name="T30" fmla="*/ 342 w 133"/>
                <a:gd name="T31" fmla="*/ 440 h 102"/>
                <a:gd name="T32" fmla="*/ 399 w 133"/>
                <a:gd name="T33" fmla="*/ 576 h 102"/>
                <a:gd name="T34" fmla="*/ 666 w 133"/>
                <a:gd name="T35" fmla="*/ 669 h 102"/>
                <a:gd name="T36" fmla="*/ 804 w 133"/>
                <a:gd name="T37" fmla="*/ 341 h 102"/>
                <a:gd name="T38" fmla="*/ 811 w 133"/>
                <a:gd name="T39" fmla="*/ 149 h 102"/>
                <a:gd name="T40" fmla="*/ 829 w 133"/>
                <a:gd name="T41" fmla="*/ 8 h 102"/>
                <a:gd name="T42" fmla="*/ 774 w 133"/>
                <a:gd name="T43" fmla="*/ 8 h 102"/>
                <a:gd name="T44" fmla="*/ 729 w 133"/>
                <a:gd name="T45" fmla="*/ 8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102">
                  <a:moveTo>
                    <a:pt x="117" y="1"/>
                  </a:moveTo>
                  <a:cubicBezTo>
                    <a:pt x="116" y="8"/>
                    <a:pt x="115" y="14"/>
                    <a:pt x="114" y="19"/>
                  </a:cubicBezTo>
                  <a:cubicBezTo>
                    <a:pt x="113" y="29"/>
                    <a:pt x="111" y="37"/>
                    <a:pt x="113" y="50"/>
                  </a:cubicBezTo>
                  <a:cubicBezTo>
                    <a:pt x="115" y="63"/>
                    <a:pt x="109" y="75"/>
                    <a:pt x="100" y="80"/>
                  </a:cubicBezTo>
                  <a:cubicBezTo>
                    <a:pt x="93" y="83"/>
                    <a:pt x="84" y="80"/>
                    <a:pt x="76" y="70"/>
                  </a:cubicBezTo>
                  <a:cubicBezTo>
                    <a:pt x="73" y="67"/>
                    <a:pt x="71" y="62"/>
                    <a:pt x="70" y="57"/>
                  </a:cubicBezTo>
                  <a:cubicBezTo>
                    <a:pt x="67" y="49"/>
                    <a:pt x="65" y="40"/>
                    <a:pt x="57" y="35"/>
                  </a:cubicBezTo>
                  <a:cubicBezTo>
                    <a:pt x="48" y="27"/>
                    <a:pt x="39" y="32"/>
                    <a:pt x="34" y="34"/>
                  </a:cubicBezTo>
                  <a:cubicBezTo>
                    <a:pt x="31" y="36"/>
                    <a:pt x="29" y="37"/>
                    <a:pt x="28" y="36"/>
                  </a:cubicBezTo>
                  <a:cubicBezTo>
                    <a:pt x="17" y="33"/>
                    <a:pt x="16" y="26"/>
                    <a:pt x="17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  <a:cubicBezTo>
                    <a:pt x="0" y="23"/>
                    <a:pt x="0" y="44"/>
                    <a:pt x="23" y="52"/>
                  </a:cubicBezTo>
                  <a:cubicBezTo>
                    <a:pt x="31" y="54"/>
                    <a:pt x="37" y="51"/>
                    <a:pt x="42" y="49"/>
                  </a:cubicBezTo>
                  <a:cubicBezTo>
                    <a:pt x="46" y="46"/>
                    <a:pt x="46" y="46"/>
                    <a:pt x="47" y="47"/>
                  </a:cubicBezTo>
                  <a:cubicBezTo>
                    <a:pt x="51" y="50"/>
                    <a:pt x="53" y="56"/>
                    <a:pt x="55" y="62"/>
                  </a:cubicBezTo>
                  <a:cubicBezTo>
                    <a:pt x="56" y="68"/>
                    <a:pt x="59" y="75"/>
                    <a:pt x="64" y="81"/>
                  </a:cubicBezTo>
                  <a:cubicBezTo>
                    <a:pt x="82" y="102"/>
                    <a:pt x="100" y="97"/>
                    <a:pt x="107" y="94"/>
                  </a:cubicBezTo>
                  <a:cubicBezTo>
                    <a:pt x="122" y="87"/>
                    <a:pt x="132" y="68"/>
                    <a:pt x="129" y="48"/>
                  </a:cubicBezTo>
                  <a:cubicBezTo>
                    <a:pt x="128" y="37"/>
                    <a:pt x="129" y="31"/>
                    <a:pt x="130" y="21"/>
                  </a:cubicBezTo>
                  <a:cubicBezTo>
                    <a:pt x="131" y="16"/>
                    <a:pt x="132" y="9"/>
                    <a:pt x="133" y="1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751"/>
            <p:cNvSpPr>
              <a:spLocks/>
            </p:cNvSpPr>
            <p:nvPr/>
          </p:nvSpPr>
          <p:spPr bwMode="auto">
            <a:xfrm>
              <a:off x="4108" y="3739"/>
              <a:ext cx="410" cy="317"/>
            </a:xfrm>
            <a:custGeom>
              <a:avLst/>
              <a:gdLst>
                <a:gd name="T0" fmla="*/ 875 w 164"/>
                <a:gd name="T1" fmla="*/ 248 h 119"/>
                <a:gd name="T2" fmla="*/ 833 w 164"/>
                <a:gd name="T3" fmla="*/ 141 h 119"/>
                <a:gd name="T4" fmla="*/ 833 w 164"/>
                <a:gd name="T5" fmla="*/ 64 h 119"/>
                <a:gd name="T6" fmla="*/ 833 w 164"/>
                <a:gd name="T7" fmla="*/ 0 h 119"/>
                <a:gd name="T8" fmla="*/ 775 w 164"/>
                <a:gd name="T9" fmla="*/ 8 h 119"/>
                <a:gd name="T10" fmla="*/ 733 w 164"/>
                <a:gd name="T11" fmla="*/ 8 h 119"/>
                <a:gd name="T12" fmla="*/ 733 w 164"/>
                <a:gd name="T13" fmla="*/ 56 h 119"/>
                <a:gd name="T14" fmla="*/ 733 w 164"/>
                <a:gd name="T15" fmla="*/ 141 h 119"/>
                <a:gd name="T16" fmla="*/ 813 w 164"/>
                <a:gd name="T17" fmla="*/ 341 h 119"/>
                <a:gd name="T18" fmla="*/ 858 w 164"/>
                <a:gd name="T19" fmla="*/ 384 h 119"/>
                <a:gd name="T20" fmla="*/ 863 w 164"/>
                <a:gd name="T21" fmla="*/ 653 h 119"/>
                <a:gd name="T22" fmla="*/ 788 w 164"/>
                <a:gd name="T23" fmla="*/ 709 h 119"/>
                <a:gd name="T24" fmla="*/ 563 w 164"/>
                <a:gd name="T25" fmla="*/ 623 h 119"/>
                <a:gd name="T26" fmla="*/ 525 w 164"/>
                <a:gd name="T27" fmla="*/ 533 h 119"/>
                <a:gd name="T28" fmla="*/ 420 w 164"/>
                <a:gd name="T29" fmla="*/ 376 h 119"/>
                <a:gd name="T30" fmla="*/ 258 w 164"/>
                <a:gd name="T31" fmla="*/ 384 h 119"/>
                <a:gd name="T32" fmla="*/ 188 w 164"/>
                <a:gd name="T33" fmla="*/ 405 h 119"/>
                <a:gd name="T34" fmla="*/ 113 w 164"/>
                <a:gd name="T35" fmla="*/ 8 h 119"/>
                <a:gd name="T36" fmla="*/ 63 w 164"/>
                <a:gd name="T37" fmla="*/ 8 h 119"/>
                <a:gd name="T38" fmla="*/ 13 w 164"/>
                <a:gd name="T39" fmla="*/ 8 h 119"/>
                <a:gd name="T40" fmla="*/ 150 w 164"/>
                <a:gd name="T41" fmla="*/ 511 h 119"/>
                <a:gd name="T42" fmla="*/ 295 w 164"/>
                <a:gd name="T43" fmla="*/ 490 h 119"/>
                <a:gd name="T44" fmla="*/ 383 w 164"/>
                <a:gd name="T45" fmla="*/ 474 h 119"/>
                <a:gd name="T46" fmla="*/ 425 w 164"/>
                <a:gd name="T47" fmla="*/ 567 h 119"/>
                <a:gd name="T48" fmla="*/ 495 w 164"/>
                <a:gd name="T49" fmla="*/ 709 h 119"/>
                <a:gd name="T50" fmla="*/ 800 w 164"/>
                <a:gd name="T51" fmla="*/ 823 h 119"/>
                <a:gd name="T52" fmla="*/ 950 w 164"/>
                <a:gd name="T53" fmla="*/ 709 h 119"/>
                <a:gd name="T54" fmla="*/ 933 w 164"/>
                <a:gd name="T55" fmla="*/ 306 h 119"/>
                <a:gd name="T56" fmla="*/ 875 w 164"/>
                <a:gd name="T57" fmla="*/ 248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4" h="119">
                  <a:moveTo>
                    <a:pt x="140" y="35"/>
                  </a:moveTo>
                  <a:cubicBezTo>
                    <a:pt x="134" y="30"/>
                    <a:pt x="132" y="29"/>
                    <a:pt x="133" y="2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6" y="36"/>
                    <a:pt x="123" y="42"/>
                    <a:pt x="130" y="48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0" y="67"/>
                    <a:pt x="143" y="83"/>
                    <a:pt x="138" y="92"/>
                  </a:cubicBezTo>
                  <a:cubicBezTo>
                    <a:pt x="136" y="97"/>
                    <a:pt x="131" y="99"/>
                    <a:pt x="126" y="100"/>
                  </a:cubicBezTo>
                  <a:cubicBezTo>
                    <a:pt x="113" y="102"/>
                    <a:pt x="98" y="96"/>
                    <a:pt x="90" y="88"/>
                  </a:cubicBezTo>
                  <a:cubicBezTo>
                    <a:pt x="87" y="85"/>
                    <a:pt x="85" y="80"/>
                    <a:pt x="84" y="75"/>
                  </a:cubicBezTo>
                  <a:cubicBezTo>
                    <a:pt x="81" y="67"/>
                    <a:pt x="78" y="57"/>
                    <a:pt x="67" y="53"/>
                  </a:cubicBezTo>
                  <a:cubicBezTo>
                    <a:pt x="57" y="49"/>
                    <a:pt x="48" y="52"/>
                    <a:pt x="41" y="54"/>
                  </a:cubicBezTo>
                  <a:cubicBezTo>
                    <a:pt x="37" y="56"/>
                    <a:pt x="33" y="58"/>
                    <a:pt x="30" y="57"/>
                  </a:cubicBezTo>
                  <a:cubicBezTo>
                    <a:pt x="16" y="52"/>
                    <a:pt x="17" y="21"/>
                    <a:pt x="18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28"/>
                    <a:pt x="0" y="64"/>
                    <a:pt x="24" y="72"/>
                  </a:cubicBezTo>
                  <a:cubicBezTo>
                    <a:pt x="33" y="75"/>
                    <a:pt x="41" y="72"/>
                    <a:pt x="47" y="69"/>
                  </a:cubicBezTo>
                  <a:cubicBezTo>
                    <a:pt x="53" y="67"/>
                    <a:pt x="57" y="66"/>
                    <a:pt x="61" y="67"/>
                  </a:cubicBezTo>
                  <a:cubicBezTo>
                    <a:pt x="65" y="69"/>
                    <a:pt x="66" y="72"/>
                    <a:pt x="68" y="80"/>
                  </a:cubicBezTo>
                  <a:cubicBezTo>
                    <a:pt x="70" y="87"/>
                    <a:pt x="73" y="94"/>
                    <a:pt x="79" y="100"/>
                  </a:cubicBezTo>
                  <a:cubicBezTo>
                    <a:pt x="90" y="110"/>
                    <a:pt x="110" y="119"/>
                    <a:pt x="128" y="116"/>
                  </a:cubicBezTo>
                  <a:cubicBezTo>
                    <a:pt x="139" y="114"/>
                    <a:pt x="147" y="109"/>
                    <a:pt x="152" y="100"/>
                  </a:cubicBezTo>
                  <a:cubicBezTo>
                    <a:pt x="164" y="79"/>
                    <a:pt x="163" y="58"/>
                    <a:pt x="149" y="43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Freeform 752"/>
            <p:cNvSpPr>
              <a:spLocks/>
            </p:cNvSpPr>
            <p:nvPr/>
          </p:nvSpPr>
          <p:spPr bwMode="auto">
            <a:xfrm>
              <a:off x="4673" y="3739"/>
              <a:ext cx="383" cy="280"/>
            </a:xfrm>
            <a:custGeom>
              <a:avLst/>
              <a:gdLst>
                <a:gd name="T0" fmla="*/ 834 w 153"/>
                <a:gd name="T1" fmla="*/ 8 h 105"/>
                <a:gd name="T2" fmla="*/ 776 w 153"/>
                <a:gd name="T3" fmla="*/ 8 h 105"/>
                <a:gd name="T4" fmla="*/ 733 w 153"/>
                <a:gd name="T5" fmla="*/ 8 h 105"/>
                <a:gd name="T6" fmla="*/ 796 w 153"/>
                <a:gd name="T7" fmla="*/ 341 h 105"/>
                <a:gd name="T8" fmla="*/ 789 w 153"/>
                <a:gd name="T9" fmla="*/ 563 h 105"/>
                <a:gd name="T10" fmla="*/ 683 w 153"/>
                <a:gd name="T11" fmla="*/ 525 h 105"/>
                <a:gd name="T12" fmla="*/ 513 w 153"/>
                <a:gd name="T13" fmla="*/ 440 h 105"/>
                <a:gd name="T14" fmla="*/ 421 w 153"/>
                <a:gd name="T15" fmla="*/ 461 h 105"/>
                <a:gd name="T16" fmla="*/ 320 w 153"/>
                <a:gd name="T17" fmla="*/ 477 h 105"/>
                <a:gd name="T18" fmla="*/ 195 w 153"/>
                <a:gd name="T19" fmla="*/ 440 h 105"/>
                <a:gd name="T20" fmla="*/ 100 w 153"/>
                <a:gd name="T21" fmla="*/ 8 h 105"/>
                <a:gd name="T22" fmla="*/ 70 w 153"/>
                <a:gd name="T23" fmla="*/ 8 h 105"/>
                <a:gd name="T24" fmla="*/ 0 w 153"/>
                <a:gd name="T25" fmla="*/ 0 h 105"/>
                <a:gd name="T26" fmla="*/ 145 w 153"/>
                <a:gd name="T27" fmla="*/ 541 h 105"/>
                <a:gd name="T28" fmla="*/ 313 w 153"/>
                <a:gd name="T29" fmla="*/ 589 h 105"/>
                <a:gd name="T30" fmla="*/ 451 w 153"/>
                <a:gd name="T31" fmla="*/ 568 h 105"/>
                <a:gd name="T32" fmla="*/ 521 w 153"/>
                <a:gd name="T33" fmla="*/ 555 h 105"/>
                <a:gd name="T34" fmla="*/ 621 w 153"/>
                <a:gd name="T35" fmla="*/ 611 h 105"/>
                <a:gd name="T36" fmla="*/ 864 w 153"/>
                <a:gd name="T37" fmla="*/ 632 h 105"/>
                <a:gd name="T38" fmla="*/ 889 w 153"/>
                <a:gd name="T39" fmla="*/ 307 h 105"/>
                <a:gd name="T40" fmla="*/ 834 w 153"/>
                <a:gd name="T41" fmla="*/ 8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3" h="105">
                  <a:moveTo>
                    <a:pt x="133" y="1"/>
                  </a:moveTo>
                  <a:cubicBezTo>
                    <a:pt x="130" y="1"/>
                    <a:pt x="127" y="1"/>
                    <a:pt x="124" y="1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8" y="22"/>
                    <a:pt x="123" y="37"/>
                    <a:pt x="127" y="48"/>
                  </a:cubicBezTo>
                  <a:cubicBezTo>
                    <a:pt x="133" y="64"/>
                    <a:pt x="135" y="69"/>
                    <a:pt x="126" y="79"/>
                  </a:cubicBezTo>
                  <a:cubicBezTo>
                    <a:pt x="123" y="83"/>
                    <a:pt x="121" y="83"/>
                    <a:pt x="109" y="74"/>
                  </a:cubicBezTo>
                  <a:cubicBezTo>
                    <a:pt x="101" y="68"/>
                    <a:pt x="92" y="61"/>
                    <a:pt x="82" y="62"/>
                  </a:cubicBezTo>
                  <a:cubicBezTo>
                    <a:pt x="76" y="62"/>
                    <a:pt x="72" y="64"/>
                    <a:pt x="67" y="65"/>
                  </a:cubicBezTo>
                  <a:cubicBezTo>
                    <a:pt x="62" y="66"/>
                    <a:pt x="57" y="68"/>
                    <a:pt x="51" y="67"/>
                  </a:cubicBezTo>
                  <a:cubicBezTo>
                    <a:pt x="43" y="66"/>
                    <a:pt x="36" y="65"/>
                    <a:pt x="31" y="62"/>
                  </a:cubicBezTo>
                  <a:cubicBezTo>
                    <a:pt x="18" y="55"/>
                    <a:pt x="17" y="25"/>
                    <a:pt x="16" y="1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7" y="1"/>
                    <a:pt x="4" y="1"/>
                    <a:pt x="0" y="0"/>
                  </a:cubicBezTo>
                  <a:cubicBezTo>
                    <a:pt x="1" y="37"/>
                    <a:pt x="3" y="65"/>
                    <a:pt x="23" y="76"/>
                  </a:cubicBezTo>
                  <a:cubicBezTo>
                    <a:pt x="32" y="81"/>
                    <a:pt x="42" y="82"/>
                    <a:pt x="50" y="83"/>
                  </a:cubicBezTo>
                  <a:cubicBezTo>
                    <a:pt x="59" y="84"/>
                    <a:pt x="66" y="82"/>
                    <a:pt x="72" y="80"/>
                  </a:cubicBezTo>
                  <a:cubicBezTo>
                    <a:pt x="76" y="79"/>
                    <a:pt x="79" y="78"/>
                    <a:pt x="83" y="78"/>
                  </a:cubicBezTo>
                  <a:cubicBezTo>
                    <a:pt x="88" y="77"/>
                    <a:pt x="94" y="82"/>
                    <a:pt x="99" y="86"/>
                  </a:cubicBezTo>
                  <a:cubicBezTo>
                    <a:pt x="109" y="94"/>
                    <a:pt x="124" y="105"/>
                    <a:pt x="138" y="89"/>
                  </a:cubicBezTo>
                  <a:cubicBezTo>
                    <a:pt x="153" y="72"/>
                    <a:pt x="148" y="59"/>
                    <a:pt x="142" y="43"/>
                  </a:cubicBezTo>
                  <a:cubicBezTo>
                    <a:pt x="139" y="32"/>
                    <a:pt x="134" y="19"/>
                    <a:pt x="133" y="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Freeform 753"/>
            <p:cNvSpPr>
              <a:spLocks/>
            </p:cNvSpPr>
            <p:nvPr/>
          </p:nvSpPr>
          <p:spPr bwMode="auto">
            <a:xfrm>
              <a:off x="5126" y="3739"/>
              <a:ext cx="197" cy="578"/>
            </a:xfrm>
            <a:custGeom>
              <a:avLst/>
              <a:gdLst>
                <a:gd name="T0" fmla="*/ 217 w 79"/>
                <a:gd name="T1" fmla="*/ 788 h 217"/>
                <a:gd name="T2" fmla="*/ 112 w 79"/>
                <a:gd name="T3" fmla="*/ 703 h 217"/>
                <a:gd name="T4" fmla="*/ 130 w 79"/>
                <a:gd name="T5" fmla="*/ 597 h 217"/>
                <a:gd name="T6" fmla="*/ 229 w 79"/>
                <a:gd name="T7" fmla="*/ 511 h 217"/>
                <a:gd name="T8" fmla="*/ 387 w 79"/>
                <a:gd name="T9" fmla="*/ 384 h 217"/>
                <a:gd name="T10" fmla="*/ 411 w 79"/>
                <a:gd name="T11" fmla="*/ 128 h 217"/>
                <a:gd name="T12" fmla="*/ 392 w 79"/>
                <a:gd name="T13" fmla="*/ 8 h 217"/>
                <a:gd name="T14" fmla="*/ 354 w 79"/>
                <a:gd name="T15" fmla="*/ 8 h 217"/>
                <a:gd name="T16" fmla="*/ 292 w 79"/>
                <a:gd name="T17" fmla="*/ 0 h 217"/>
                <a:gd name="T18" fmla="*/ 317 w 79"/>
                <a:gd name="T19" fmla="*/ 149 h 217"/>
                <a:gd name="T20" fmla="*/ 299 w 79"/>
                <a:gd name="T21" fmla="*/ 328 h 217"/>
                <a:gd name="T22" fmla="*/ 199 w 79"/>
                <a:gd name="T23" fmla="*/ 405 h 217"/>
                <a:gd name="T24" fmla="*/ 42 w 79"/>
                <a:gd name="T25" fmla="*/ 546 h 217"/>
                <a:gd name="T26" fmla="*/ 17 w 79"/>
                <a:gd name="T27" fmla="*/ 738 h 217"/>
                <a:gd name="T28" fmla="*/ 175 w 79"/>
                <a:gd name="T29" fmla="*/ 887 h 217"/>
                <a:gd name="T30" fmla="*/ 287 w 79"/>
                <a:gd name="T31" fmla="*/ 964 h 217"/>
                <a:gd name="T32" fmla="*/ 299 w 79"/>
                <a:gd name="T33" fmla="*/ 1305 h 217"/>
                <a:gd name="T34" fmla="*/ 254 w 79"/>
                <a:gd name="T35" fmla="*/ 1468 h 217"/>
                <a:gd name="T36" fmla="*/ 299 w 79"/>
                <a:gd name="T37" fmla="*/ 1540 h 217"/>
                <a:gd name="T38" fmla="*/ 354 w 79"/>
                <a:gd name="T39" fmla="*/ 1489 h 217"/>
                <a:gd name="T40" fmla="*/ 392 w 79"/>
                <a:gd name="T41" fmla="*/ 1348 h 217"/>
                <a:gd name="T42" fmla="*/ 354 w 79"/>
                <a:gd name="T43" fmla="*/ 879 h 217"/>
                <a:gd name="T44" fmla="*/ 217 w 79"/>
                <a:gd name="T45" fmla="*/ 788 h 2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9" h="217">
                  <a:moveTo>
                    <a:pt x="35" y="111"/>
                  </a:moveTo>
                  <a:cubicBezTo>
                    <a:pt x="27" y="107"/>
                    <a:pt x="20" y="103"/>
                    <a:pt x="18" y="99"/>
                  </a:cubicBezTo>
                  <a:cubicBezTo>
                    <a:pt x="17" y="95"/>
                    <a:pt x="18" y="90"/>
                    <a:pt x="21" y="84"/>
                  </a:cubicBezTo>
                  <a:cubicBezTo>
                    <a:pt x="24" y="78"/>
                    <a:pt x="29" y="76"/>
                    <a:pt x="37" y="72"/>
                  </a:cubicBezTo>
                  <a:cubicBezTo>
                    <a:pt x="46" y="69"/>
                    <a:pt x="56" y="66"/>
                    <a:pt x="62" y="54"/>
                  </a:cubicBezTo>
                  <a:cubicBezTo>
                    <a:pt x="71" y="39"/>
                    <a:pt x="69" y="30"/>
                    <a:pt x="66" y="18"/>
                  </a:cubicBezTo>
                  <a:cubicBezTo>
                    <a:pt x="65" y="13"/>
                    <a:pt x="64" y="8"/>
                    <a:pt x="63" y="1"/>
                  </a:cubicBezTo>
                  <a:cubicBezTo>
                    <a:pt x="61" y="1"/>
                    <a:pt x="59" y="1"/>
                    <a:pt x="57" y="1"/>
                  </a:cubicBezTo>
                  <a:cubicBezTo>
                    <a:pt x="54" y="1"/>
                    <a:pt x="50" y="1"/>
                    <a:pt x="47" y="0"/>
                  </a:cubicBezTo>
                  <a:cubicBezTo>
                    <a:pt x="48" y="9"/>
                    <a:pt x="49" y="16"/>
                    <a:pt x="51" y="21"/>
                  </a:cubicBezTo>
                  <a:cubicBezTo>
                    <a:pt x="53" y="32"/>
                    <a:pt x="54" y="37"/>
                    <a:pt x="48" y="46"/>
                  </a:cubicBezTo>
                  <a:cubicBezTo>
                    <a:pt x="45" y="53"/>
                    <a:pt x="39" y="55"/>
                    <a:pt x="32" y="57"/>
                  </a:cubicBezTo>
                  <a:cubicBezTo>
                    <a:pt x="23" y="61"/>
                    <a:pt x="13" y="65"/>
                    <a:pt x="7" y="77"/>
                  </a:cubicBezTo>
                  <a:cubicBezTo>
                    <a:pt x="2" y="87"/>
                    <a:pt x="0" y="96"/>
                    <a:pt x="3" y="104"/>
                  </a:cubicBezTo>
                  <a:cubicBezTo>
                    <a:pt x="7" y="115"/>
                    <a:pt x="18" y="120"/>
                    <a:pt x="28" y="125"/>
                  </a:cubicBezTo>
                  <a:cubicBezTo>
                    <a:pt x="35" y="128"/>
                    <a:pt x="42" y="131"/>
                    <a:pt x="46" y="136"/>
                  </a:cubicBezTo>
                  <a:cubicBezTo>
                    <a:pt x="59" y="148"/>
                    <a:pt x="56" y="162"/>
                    <a:pt x="48" y="184"/>
                  </a:cubicBezTo>
                  <a:cubicBezTo>
                    <a:pt x="45" y="192"/>
                    <a:pt x="42" y="200"/>
                    <a:pt x="41" y="207"/>
                  </a:cubicBezTo>
                  <a:cubicBezTo>
                    <a:pt x="40" y="212"/>
                    <a:pt x="43" y="216"/>
                    <a:pt x="48" y="217"/>
                  </a:cubicBezTo>
                  <a:cubicBezTo>
                    <a:pt x="52" y="217"/>
                    <a:pt x="56" y="214"/>
                    <a:pt x="57" y="210"/>
                  </a:cubicBezTo>
                  <a:cubicBezTo>
                    <a:pt x="58" y="204"/>
                    <a:pt x="60" y="197"/>
                    <a:pt x="63" y="190"/>
                  </a:cubicBezTo>
                  <a:cubicBezTo>
                    <a:pt x="70" y="169"/>
                    <a:pt x="79" y="144"/>
                    <a:pt x="57" y="124"/>
                  </a:cubicBezTo>
                  <a:cubicBezTo>
                    <a:pt x="51" y="118"/>
                    <a:pt x="42" y="114"/>
                    <a:pt x="35" y="11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Freeform 754"/>
            <p:cNvSpPr>
              <a:spLocks/>
            </p:cNvSpPr>
            <p:nvPr/>
          </p:nvSpPr>
          <p:spPr bwMode="auto">
            <a:xfrm>
              <a:off x="3836" y="2693"/>
              <a:ext cx="95" cy="107"/>
            </a:xfrm>
            <a:custGeom>
              <a:avLst/>
              <a:gdLst>
                <a:gd name="T0" fmla="*/ 0 w 38"/>
                <a:gd name="T1" fmla="*/ 286 h 40"/>
                <a:gd name="T2" fmla="*/ 238 w 38"/>
                <a:gd name="T3" fmla="*/ 0 h 40"/>
                <a:gd name="T4" fmla="*/ 0 w 38"/>
                <a:gd name="T5" fmla="*/ 28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40">
                  <a:moveTo>
                    <a:pt x="0" y="40"/>
                  </a:moveTo>
                  <a:cubicBezTo>
                    <a:pt x="2" y="26"/>
                    <a:pt x="12" y="1"/>
                    <a:pt x="38" y="0"/>
                  </a:cubicBezTo>
                  <a:cubicBezTo>
                    <a:pt x="28" y="2"/>
                    <a:pt x="4" y="21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Freeform 755"/>
            <p:cNvSpPr>
              <a:spLocks/>
            </p:cNvSpPr>
            <p:nvPr/>
          </p:nvSpPr>
          <p:spPr bwMode="auto">
            <a:xfrm>
              <a:off x="3538" y="2587"/>
              <a:ext cx="100" cy="112"/>
            </a:xfrm>
            <a:custGeom>
              <a:avLst/>
              <a:gdLst>
                <a:gd name="T0" fmla="*/ 0 w 40"/>
                <a:gd name="T1" fmla="*/ 299 h 42"/>
                <a:gd name="T2" fmla="*/ 138 w 40"/>
                <a:gd name="T3" fmla="*/ 93 h 42"/>
                <a:gd name="T4" fmla="*/ 250 w 40"/>
                <a:gd name="T5" fmla="*/ 0 h 42"/>
                <a:gd name="T6" fmla="*/ 133 w 40"/>
                <a:gd name="T7" fmla="*/ 115 h 42"/>
                <a:gd name="T8" fmla="*/ 0 w 40"/>
                <a:gd name="T9" fmla="*/ 29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cubicBezTo>
                    <a:pt x="2" y="24"/>
                    <a:pt x="10" y="19"/>
                    <a:pt x="22" y="13"/>
                  </a:cubicBezTo>
                  <a:cubicBezTo>
                    <a:pt x="34" y="7"/>
                    <a:pt x="37" y="5"/>
                    <a:pt x="40" y="0"/>
                  </a:cubicBezTo>
                  <a:cubicBezTo>
                    <a:pt x="38" y="9"/>
                    <a:pt x="29" y="11"/>
                    <a:pt x="21" y="16"/>
                  </a:cubicBezTo>
                  <a:cubicBezTo>
                    <a:pt x="12" y="22"/>
                    <a:pt x="1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Freeform 756"/>
            <p:cNvSpPr>
              <a:spLocks/>
            </p:cNvSpPr>
            <p:nvPr/>
          </p:nvSpPr>
          <p:spPr bwMode="auto">
            <a:xfrm>
              <a:off x="4518" y="2499"/>
              <a:ext cx="105" cy="242"/>
            </a:xfrm>
            <a:custGeom>
              <a:avLst/>
              <a:gdLst>
                <a:gd name="T0" fmla="*/ 263 w 42"/>
                <a:gd name="T1" fmla="*/ 0 h 91"/>
                <a:gd name="T2" fmla="*/ 58 w 42"/>
                <a:gd name="T3" fmla="*/ 311 h 91"/>
                <a:gd name="T4" fmla="*/ 0 w 42"/>
                <a:gd name="T5" fmla="*/ 644 h 91"/>
                <a:gd name="T6" fmla="*/ 75 w 42"/>
                <a:gd name="T7" fmla="*/ 282 h 91"/>
                <a:gd name="T8" fmla="*/ 263 w 4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91">
                  <a:moveTo>
                    <a:pt x="42" y="0"/>
                  </a:moveTo>
                  <a:cubicBezTo>
                    <a:pt x="32" y="2"/>
                    <a:pt x="9" y="11"/>
                    <a:pt x="9" y="44"/>
                  </a:cubicBezTo>
                  <a:cubicBezTo>
                    <a:pt x="8" y="62"/>
                    <a:pt x="10" y="81"/>
                    <a:pt x="0" y="91"/>
                  </a:cubicBezTo>
                  <a:cubicBezTo>
                    <a:pt x="11" y="86"/>
                    <a:pt x="10" y="61"/>
                    <a:pt x="12" y="40"/>
                  </a:cubicBezTo>
                  <a:cubicBezTo>
                    <a:pt x="14" y="18"/>
                    <a:pt x="20" y="1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Freeform 757"/>
            <p:cNvSpPr>
              <a:spLocks/>
            </p:cNvSpPr>
            <p:nvPr/>
          </p:nvSpPr>
          <p:spPr bwMode="auto">
            <a:xfrm>
              <a:off x="4928" y="2256"/>
              <a:ext cx="175" cy="109"/>
            </a:xfrm>
            <a:custGeom>
              <a:avLst/>
              <a:gdLst>
                <a:gd name="T0" fmla="*/ 0 w 70"/>
                <a:gd name="T1" fmla="*/ 290 h 41"/>
                <a:gd name="T2" fmla="*/ 438 w 70"/>
                <a:gd name="T3" fmla="*/ 51 h 41"/>
                <a:gd name="T4" fmla="*/ 0 w 70"/>
                <a:gd name="T5" fmla="*/ 29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1">
                  <a:moveTo>
                    <a:pt x="0" y="41"/>
                  </a:moveTo>
                  <a:cubicBezTo>
                    <a:pt x="2" y="29"/>
                    <a:pt x="25" y="0"/>
                    <a:pt x="70" y="7"/>
                  </a:cubicBezTo>
                  <a:cubicBezTo>
                    <a:pt x="60" y="6"/>
                    <a:pt x="16" y="6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758"/>
            <p:cNvSpPr>
              <a:spLocks/>
            </p:cNvSpPr>
            <p:nvPr/>
          </p:nvSpPr>
          <p:spPr bwMode="auto">
            <a:xfrm>
              <a:off x="5201" y="2515"/>
              <a:ext cx="52" cy="224"/>
            </a:xfrm>
            <a:custGeom>
              <a:avLst/>
              <a:gdLst>
                <a:gd name="T0" fmla="*/ 116 w 21"/>
                <a:gd name="T1" fmla="*/ 0 h 84"/>
                <a:gd name="T2" fmla="*/ 62 w 21"/>
                <a:gd name="T3" fmla="*/ 363 h 84"/>
                <a:gd name="T4" fmla="*/ 0 w 21"/>
                <a:gd name="T5" fmla="*/ 597 h 84"/>
                <a:gd name="T6" fmla="*/ 74 w 21"/>
                <a:gd name="T7" fmla="*/ 363 h 84"/>
                <a:gd name="T8" fmla="*/ 116 w 21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4">
                  <a:moveTo>
                    <a:pt x="19" y="0"/>
                  </a:moveTo>
                  <a:cubicBezTo>
                    <a:pt x="19" y="12"/>
                    <a:pt x="18" y="38"/>
                    <a:pt x="10" y="51"/>
                  </a:cubicBezTo>
                  <a:cubicBezTo>
                    <a:pt x="2" y="63"/>
                    <a:pt x="0" y="76"/>
                    <a:pt x="0" y="84"/>
                  </a:cubicBezTo>
                  <a:cubicBezTo>
                    <a:pt x="0" y="78"/>
                    <a:pt x="3" y="65"/>
                    <a:pt x="12" y="51"/>
                  </a:cubicBezTo>
                  <a:cubicBezTo>
                    <a:pt x="21" y="37"/>
                    <a:pt x="20" y="1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Freeform 759"/>
            <p:cNvSpPr>
              <a:spLocks/>
            </p:cNvSpPr>
            <p:nvPr/>
          </p:nvSpPr>
          <p:spPr bwMode="auto">
            <a:xfrm>
              <a:off x="4428" y="3891"/>
              <a:ext cx="75" cy="122"/>
            </a:xfrm>
            <a:custGeom>
              <a:avLst/>
              <a:gdLst>
                <a:gd name="T0" fmla="*/ 100 w 30"/>
                <a:gd name="T1" fmla="*/ 0 h 46"/>
                <a:gd name="T2" fmla="*/ 0 w 30"/>
                <a:gd name="T3" fmla="*/ 324 h 46"/>
                <a:gd name="T4" fmla="*/ 100 w 30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6">
                  <a:moveTo>
                    <a:pt x="16" y="0"/>
                  </a:moveTo>
                  <a:cubicBezTo>
                    <a:pt x="23" y="11"/>
                    <a:pt x="20" y="39"/>
                    <a:pt x="0" y="46"/>
                  </a:cubicBezTo>
                  <a:cubicBezTo>
                    <a:pt x="11" y="44"/>
                    <a:pt x="30" y="28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Freeform 760"/>
            <p:cNvSpPr>
              <a:spLocks/>
            </p:cNvSpPr>
            <p:nvPr/>
          </p:nvSpPr>
          <p:spPr bwMode="auto">
            <a:xfrm>
              <a:off x="3791" y="3784"/>
              <a:ext cx="55" cy="176"/>
            </a:xfrm>
            <a:custGeom>
              <a:avLst/>
              <a:gdLst>
                <a:gd name="T0" fmla="*/ 108 w 22"/>
                <a:gd name="T1" fmla="*/ 0 h 66"/>
                <a:gd name="T2" fmla="*/ 100 w 22"/>
                <a:gd name="T3" fmla="*/ 235 h 66"/>
                <a:gd name="T4" fmla="*/ 0 w 22"/>
                <a:gd name="T5" fmla="*/ 469 h 66"/>
                <a:gd name="T6" fmla="*/ 120 w 22"/>
                <a:gd name="T7" fmla="*/ 235 h 66"/>
                <a:gd name="T8" fmla="*/ 108 w 2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17" y="0"/>
                  </a:moveTo>
                  <a:cubicBezTo>
                    <a:pt x="14" y="9"/>
                    <a:pt x="14" y="21"/>
                    <a:pt x="16" y="33"/>
                  </a:cubicBezTo>
                  <a:cubicBezTo>
                    <a:pt x="18" y="45"/>
                    <a:pt x="12" y="61"/>
                    <a:pt x="0" y="66"/>
                  </a:cubicBezTo>
                  <a:cubicBezTo>
                    <a:pt x="11" y="63"/>
                    <a:pt x="22" y="51"/>
                    <a:pt x="19" y="33"/>
                  </a:cubicBezTo>
                  <a:cubicBezTo>
                    <a:pt x="16" y="16"/>
                    <a:pt x="16" y="9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Freeform 761"/>
            <p:cNvSpPr>
              <a:spLocks/>
            </p:cNvSpPr>
            <p:nvPr/>
          </p:nvSpPr>
          <p:spPr bwMode="auto">
            <a:xfrm>
              <a:off x="4186" y="3859"/>
              <a:ext cx="107" cy="40"/>
            </a:xfrm>
            <a:custGeom>
              <a:avLst/>
              <a:gdLst>
                <a:gd name="T0" fmla="*/ 0 w 43"/>
                <a:gd name="T1" fmla="*/ 99 h 15"/>
                <a:gd name="T2" fmla="*/ 266 w 43"/>
                <a:gd name="T3" fmla="*/ 107 h 15"/>
                <a:gd name="T4" fmla="*/ 124 w 43"/>
                <a:gd name="T5" fmla="*/ 85 h 15"/>
                <a:gd name="T6" fmla="*/ 0 w 43"/>
                <a:gd name="T7" fmla="*/ 9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5">
                  <a:moveTo>
                    <a:pt x="0" y="14"/>
                  </a:moveTo>
                  <a:cubicBezTo>
                    <a:pt x="12" y="15"/>
                    <a:pt x="26" y="0"/>
                    <a:pt x="43" y="15"/>
                  </a:cubicBezTo>
                  <a:cubicBezTo>
                    <a:pt x="38" y="11"/>
                    <a:pt x="28" y="10"/>
                    <a:pt x="20" y="12"/>
                  </a:cubicBezTo>
                  <a:cubicBezTo>
                    <a:pt x="12" y="14"/>
                    <a:pt x="5" y="15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Freeform 762"/>
            <p:cNvSpPr>
              <a:spLocks/>
            </p:cNvSpPr>
            <p:nvPr/>
          </p:nvSpPr>
          <p:spPr bwMode="auto">
            <a:xfrm>
              <a:off x="4763" y="3901"/>
              <a:ext cx="153" cy="38"/>
            </a:xfrm>
            <a:custGeom>
              <a:avLst/>
              <a:gdLst>
                <a:gd name="T0" fmla="*/ 0 w 61"/>
                <a:gd name="T1" fmla="*/ 38 h 14"/>
                <a:gd name="T2" fmla="*/ 201 w 61"/>
                <a:gd name="T3" fmla="*/ 43 h 14"/>
                <a:gd name="T4" fmla="*/ 384 w 61"/>
                <a:gd name="T5" fmla="*/ 52 h 14"/>
                <a:gd name="T6" fmla="*/ 201 w 61"/>
                <a:gd name="T7" fmla="*/ 65 h 14"/>
                <a:gd name="T8" fmla="*/ 0 w 61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4">
                  <a:moveTo>
                    <a:pt x="0" y="5"/>
                  </a:moveTo>
                  <a:cubicBezTo>
                    <a:pt x="11" y="10"/>
                    <a:pt x="18" y="10"/>
                    <a:pt x="32" y="6"/>
                  </a:cubicBezTo>
                  <a:cubicBezTo>
                    <a:pt x="45" y="3"/>
                    <a:pt x="44" y="0"/>
                    <a:pt x="61" y="7"/>
                  </a:cubicBezTo>
                  <a:cubicBezTo>
                    <a:pt x="53" y="4"/>
                    <a:pt x="53" y="4"/>
                    <a:pt x="32" y="9"/>
                  </a:cubicBezTo>
                  <a:cubicBezTo>
                    <a:pt x="11" y="14"/>
                    <a:pt x="8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Freeform 763"/>
            <p:cNvSpPr>
              <a:spLocks/>
            </p:cNvSpPr>
            <p:nvPr/>
          </p:nvSpPr>
          <p:spPr bwMode="auto">
            <a:xfrm>
              <a:off x="4976" y="3771"/>
              <a:ext cx="27" cy="106"/>
            </a:xfrm>
            <a:custGeom>
              <a:avLst/>
              <a:gdLst>
                <a:gd name="T0" fmla="*/ 0 w 11"/>
                <a:gd name="T1" fmla="*/ 0 h 40"/>
                <a:gd name="T2" fmla="*/ 66 w 11"/>
                <a:gd name="T3" fmla="*/ 281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3" y="15"/>
                    <a:pt x="5" y="27"/>
                    <a:pt x="11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764"/>
            <p:cNvSpPr>
              <a:spLocks/>
            </p:cNvSpPr>
            <p:nvPr/>
          </p:nvSpPr>
          <p:spPr bwMode="auto">
            <a:xfrm>
              <a:off x="5138" y="3893"/>
              <a:ext cx="83" cy="88"/>
            </a:xfrm>
            <a:custGeom>
              <a:avLst/>
              <a:gdLst>
                <a:gd name="T0" fmla="*/ 209 w 33"/>
                <a:gd name="T1" fmla="*/ 0 h 33"/>
                <a:gd name="T2" fmla="*/ 0 w 33"/>
                <a:gd name="T3" fmla="*/ 235 h 33"/>
                <a:gd name="T4" fmla="*/ 209 w 33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cubicBezTo>
                    <a:pt x="23" y="3"/>
                    <a:pt x="7" y="8"/>
                    <a:pt x="0" y="33"/>
                  </a:cubicBezTo>
                  <a:cubicBezTo>
                    <a:pt x="4" y="26"/>
                    <a:pt x="9" y="11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Freeform 765"/>
            <p:cNvSpPr>
              <a:spLocks/>
            </p:cNvSpPr>
            <p:nvPr/>
          </p:nvSpPr>
          <p:spPr bwMode="auto">
            <a:xfrm>
              <a:off x="5236" y="4184"/>
              <a:ext cx="32" cy="104"/>
            </a:xfrm>
            <a:custGeom>
              <a:avLst/>
              <a:gdLst>
                <a:gd name="T0" fmla="*/ 79 w 13"/>
                <a:gd name="T1" fmla="*/ 0 h 39"/>
                <a:gd name="T2" fmla="*/ 0 w 13"/>
                <a:gd name="T3" fmla="*/ 277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9">
                  <a:moveTo>
                    <a:pt x="13" y="0"/>
                  </a:moveTo>
                  <a:cubicBezTo>
                    <a:pt x="11" y="11"/>
                    <a:pt x="4" y="33"/>
                    <a:pt x="0" y="3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Freeform 766"/>
            <p:cNvSpPr>
              <a:spLocks/>
            </p:cNvSpPr>
            <p:nvPr/>
          </p:nvSpPr>
          <p:spPr bwMode="auto">
            <a:xfrm>
              <a:off x="4913" y="2261"/>
              <a:ext cx="380" cy="606"/>
            </a:xfrm>
            <a:custGeom>
              <a:avLst/>
              <a:gdLst>
                <a:gd name="T0" fmla="*/ 795 w 152"/>
                <a:gd name="T1" fmla="*/ 948 h 227"/>
                <a:gd name="T2" fmla="*/ 758 w 152"/>
                <a:gd name="T3" fmla="*/ 1068 h 227"/>
                <a:gd name="T4" fmla="*/ 708 w 152"/>
                <a:gd name="T5" fmla="*/ 1247 h 227"/>
                <a:gd name="T6" fmla="*/ 770 w 152"/>
                <a:gd name="T7" fmla="*/ 1418 h 227"/>
                <a:gd name="T8" fmla="*/ 850 w 152"/>
                <a:gd name="T9" fmla="*/ 1610 h 227"/>
                <a:gd name="T10" fmla="*/ 888 w 152"/>
                <a:gd name="T11" fmla="*/ 1610 h 227"/>
                <a:gd name="T12" fmla="*/ 950 w 152"/>
                <a:gd name="T13" fmla="*/ 1618 h 227"/>
                <a:gd name="T14" fmla="*/ 845 w 152"/>
                <a:gd name="T15" fmla="*/ 1348 h 227"/>
                <a:gd name="T16" fmla="*/ 808 w 152"/>
                <a:gd name="T17" fmla="*/ 1255 h 227"/>
                <a:gd name="T18" fmla="*/ 845 w 152"/>
                <a:gd name="T19" fmla="*/ 1119 h 227"/>
                <a:gd name="T20" fmla="*/ 895 w 152"/>
                <a:gd name="T21" fmla="*/ 969 h 227"/>
                <a:gd name="T22" fmla="*/ 875 w 152"/>
                <a:gd name="T23" fmla="*/ 406 h 227"/>
                <a:gd name="T24" fmla="*/ 358 w 152"/>
                <a:gd name="T25" fmla="*/ 8 h 227"/>
                <a:gd name="T26" fmla="*/ 70 w 152"/>
                <a:gd name="T27" fmla="*/ 163 h 227"/>
                <a:gd name="T28" fmla="*/ 13 w 152"/>
                <a:gd name="T29" fmla="*/ 398 h 227"/>
                <a:gd name="T30" fmla="*/ 75 w 152"/>
                <a:gd name="T31" fmla="*/ 598 h 227"/>
                <a:gd name="T32" fmla="*/ 133 w 152"/>
                <a:gd name="T33" fmla="*/ 828 h 227"/>
                <a:gd name="T34" fmla="*/ 100 w 152"/>
                <a:gd name="T35" fmla="*/ 1012 h 227"/>
                <a:gd name="T36" fmla="*/ 63 w 152"/>
                <a:gd name="T37" fmla="*/ 1233 h 227"/>
                <a:gd name="T38" fmla="*/ 83 w 152"/>
                <a:gd name="T39" fmla="*/ 1361 h 227"/>
                <a:gd name="T40" fmla="*/ 113 w 152"/>
                <a:gd name="T41" fmla="*/ 1618 h 227"/>
                <a:gd name="T42" fmla="*/ 175 w 152"/>
                <a:gd name="T43" fmla="*/ 1610 h 227"/>
                <a:gd name="T44" fmla="*/ 213 w 152"/>
                <a:gd name="T45" fmla="*/ 1610 h 227"/>
                <a:gd name="T46" fmla="*/ 175 w 152"/>
                <a:gd name="T47" fmla="*/ 1332 h 227"/>
                <a:gd name="T48" fmla="*/ 163 w 152"/>
                <a:gd name="T49" fmla="*/ 1233 h 227"/>
                <a:gd name="T50" fmla="*/ 195 w 152"/>
                <a:gd name="T51" fmla="*/ 1041 h 227"/>
                <a:gd name="T52" fmla="*/ 233 w 152"/>
                <a:gd name="T53" fmla="*/ 828 h 227"/>
                <a:gd name="T54" fmla="*/ 163 w 152"/>
                <a:gd name="T55" fmla="*/ 555 h 227"/>
                <a:gd name="T56" fmla="*/ 113 w 152"/>
                <a:gd name="T57" fmla="*/ 384 h 227"/>
                <a:gd name="T58" fmla="*/ 145 w 152"/>
                <a:gd name="T59" fmla="*/ 235 h 227"/>
                <a:gd name="T60" fmla="*/ 363 w 152"/>
                <a:gd name="T61" fmla="*/ 120 h 227"/>
                <a:gd name="T62" fmla="*/ 783 w 152"/>
                <a:gd name="T63" fmla="*/ 448 h 227"/>
                <a:gd name="T64" fmla="*/ 795 w 152"/>
                <a:gd name="T65" fmla="*/ 948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2" h="227">
                  <a:moveTo>
                    <a:pt x="127" y="133"/>
                  </a:moveTo>
                  <a:cubicBezTo>
                    <a:pt x="126" y="140"/>
                    <a:pt x="123" y="145"/>
                    <a:pt x="121" y="150"/>
                  </a:cubicBezTo>
                  <a:cubicBezTo>
                    <a:pt x="117" y="156"/>
                    <a:pt x="114" y="163"/>
                    <a:pt x="113" y="175"/>
                  </a:cubicBezTo>
                  <a:cubicBezTo>
                    <a:pt x="112" y="186"/>
                    <a:pt x="118" y="192"/>
                    <a:pt x="123" y="199"/>
                  </a:cubicBezTo>
                  <a:cubicBezTo>
                    <a:pt x="128" y="206"/>
                    <a:pt x="133" y="213"/>
                    <a:pt x="136" y="226"/>
                  </a:cubicBezTo>
                  <a:cubicBezTo>
                    <a:pt x="138" y="226"/>
                    <a:pt x="140" y="226"/>
                    <a:pt x="142" y="226"/>
                  </a:cubicBezTo>
                  <a:cubicBezTo>
                    <a:pt x="145" y="226"/>
                    <a:pt x="149" y="226"/>
                    <a:pt x="152" y="227"/>
                  </a:cubicBezTo>
                  <a:cubicBezTo>
                    <a:pt x="149" y="208"/>
                    <a:pt x="142" y="197"/>
                    <a:pt x="135" y="189"/>
                  </a:cubicBezTo>
                  <a:cubicBezTo>
                    <a:pt x="131" y="183"/>
                    <a:pt x="129" y="180"/>
                    <a:pt x="129" y="176"/>
                  </a:cubicBezTo>
                  <a:cubicBezTo>
                    <a:pt x="129" y="168"/>
                    <a:pt x="132" y="163"/>
                    <a:pt x="135" y="157"/>
                  </a:cubicBezTo>
                  <a:cubicBezTo>
                    <a:pt x="138" y="152"/>
                    <a:pt x="141" y="145"/>
                    <a:pt x="143" y="136"/>
                  </a:cubicBezTo>
                  <a:cubicBezTo>
                    <a:pt x="150" y="104"/>
                    <a:pt x="149" y="78"/>
                    <a:pt x="140" y="57"/>
                  </a:cubicBezTo>
                  <a:cubicBezTo>
                    <a:pt x="125" y="20"/>
                    <a:pt x="94" y="0"/>
                    <a:pt x="57" y="1"/>
                  </a:cubicBezTo>
                  <a:cubicBezTo>
                    <a:pt x="39" y="2"/>
                    <a:pt x="21" y="11"/>
                    <a:pt x="11" y="23"/>
                  </a:cubicBezTo>
                  <a:cubicBezTo>
                    <a:pt x="3" y="33"/>
                    <a:pt x="0" y="44"/>
                    <a:pt x="2" y="56"/>
                  </a:cubicBezTo>
                  <a:cubicBezTo>
                    <a:pt x="4" y="67"/>
                    <a:pt x="8" y="76"/>
                    <a:pt x="12" y="84"/>
                  </a:cubicBezTo>
                  <a:cubicBezTo>
                    <a:pt x="17" y="95"/>
                    <a:pt x="21" y="105"/>
                    <a:pt x="21" y="116"/>
                  </a:cubicBezTo>
                  <a:cubicBezTo>
                    <a:pt x="21" y="124"/>
                    <a:pt x="18" y="133"/>
                    <a:pt x="16" y="142"/>
                  </a:cubicBezTo>
                  <a:cubicBezTo>
                    <a:pt x="13" y="152"/>
                    <a:pt x="10" y="162"/>
                    <a:pt x="10" y="173"/>
                  </a:cubicBezTo>
                  <a:cubicBezTo>
                    <a:pt x="10" y="179"/>
                    <a:pt x="11" y="184"/>
                    <a:pt x="13" y="191"/>
                  </a:cubicBezTo>
                  <a:cubicBezTo>
                    <a:pt x="15" y="199"/>
                    <a:pt x="17" y="210"/>
                    <a:pt x="18" y="227"/>
                  </a:cubicBezTo>
                  <a:cubicBezTo>
                    <a:pt x="22" y="226"/>
                    <a:pt x="25" y="226"/>
                    <a:pt x="28" y="226"/>
                  </a:cubicBezTo>
                  <a:cubicBezTo>
                    <a:pt x="30" y="226"/>
                    <a:pt x="32" y="226"/>
                    <a:pt x="34" y="226"/>
                  </a:cubicBezTo>
                  <a:cubicBezTo>
                    <a:pt x="33" y="208"/>
                    <a:pt x="31" y="196"/>
                    <a:pt x="28" y="187"/>
                  </a:cubicBezTo>
                  <a:cubicBezTo>
                    <a:pt x="27" y="181"/>
                    <a:pt x="26" y="177"/>
                    <a:pt x="26" y="173"/>
                  </a:cubicBezTo>
                  <a:cubicBezTo>
                    <a:pt x="26" y="164"/>
                    <a:pt x="28" y="155"/>
                    <a:pt x="31" y="146"/>
                  </a:cubicBezTo>
                  <a:cubicBezTo>
                    <a:pt x="34" y="136"/>
                    <a:pt x="37" y="127"/>
                    <a:pt x="37" y="116"/>
                  </a:cubicBezTo>
                  <a:cubicBezTo>
                    <a:pt x="37" y="102"/>
                    <a:pt x="32" y="89"/>
                    <a:pt x="26" y="78"/>
                  </a:cubicBezTo>
                  <a:cubicBezTo>
                    <a:pt x="23" y="70"/>
                    <a:pt x="19" y="62"/>
                    <a:pt x="18" y="54"/>
                  </a:cubicBezTo>
                  <a:cubicBezTo>
                    <a:pt x="16" y="46"/>
                    <a:pt x="18" y="39"/>
                    <a:pt x="23" y="33"/>
                  </a:cubicBezTo>
                  <a:cubicBezTo>
                    <a:pt x="30" y="24"/>
                    <a:pt x="44" y="18"/>
                    <a:pt x="58" y="17"/>
                  </a:cubicBezTo>
                  <a:cubicBezTo>
                    <a:pt x="88" y="16"/>
                    <a:pt x="113" y="33"/>
                    <a:pt x="125" y="63"/>
                  </a:cubicBezTo>
                  <a:cubicBezTo>
                    <a:pt x="133" y="81"/>
                    <a:pt x="133" y="104"/>
                    <a:pt x="127" y="13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Freeform 767"/>
            <p:cNvSpPr>
              <a:spLocks/>
            </p:cNvSpPr>
            <p:nvPr/>
          </p:nvSpPr>
          <p:spPr bwMode="auto">
            <a:xfrm>
              <a:off x="4398" y="2475"/>
              <a:ext cx="370" cy="389"/>
            </a:xfrm>
            <a:custGeom>
              <a:avLst/>
              <a:gdLst>
                <a:gd name="T0" fmla="*/ 808 w 148"/>
                <a:gd name="T1" fmla="*/ 107 h 146"/>
                <a:gd name="T2" fmla="*/ 445 w 148"/>
                <a:gd name="T3" fmla="*/ 107 h 146"/>
                <a:gd name="T4" fmla="*/ 338 w 148"/>
                <a:gd name="T5" fmla="*/ 456 h 146"/>
                <a:gd name="T6" fmla="*/ 325 w 148"/>
                <a:gd name="T7" fmla="*/ 618 h 146"/>
                <a:gd name="T8" fmla="*/ 208 w 148"/>
                <a:gd name="T9" fmla="*/ 738 h 146"/>
                <a:gd name="T10" fmla="*/ 0 w 148"/>
                <a:gd name="T11" fmla="*/ 1036 h 146"/>
                <a:gd name="T12" fmla="*/ 50 w 148"/>
                <a:gd name="T13" fmla="*/ 1036 h 146"/>
                <a:gd name="T14" fmla="*/ 100 w 148"/>
                <a:gd name="T15" fmla="*/ 1036 h 146"/>
                <a:gd name="T16" fmla="*/ 238 w 148"/>
                <a:gd name="T17" fmla="*/ 845 h 146"/>
                <a:gd name="T18" fmla="*/ 425 w 148"/>
                <a:gd name="T19" fmla="*/ 645 h 146"/>
                <a:gd name="T20" fmla="*/ 438 w 148"/>
                <a:gd name="T21" fmla="*/ 456 h 146"/>
                <a:gd name="T22" fmla="*/ 508 w 148"/>
                <a:gd name="T23" fmla="*/ 192 h 146"/>
                <a:gd name="T24" fmla="*/ 745 w 148"/>
                <a:gd name="T25" fmla="*/ 192 h 146"/>
                <a:gd name="T26" fmla="*/ 770 w 148"/>
                <a:gd name="T27" fmla="*/ 498 h 146"/>
                <a:gd name="T28" fmla="*/ 745 w 148"/>
                <a:gd name="T29" fmla="*/ 661 h 146"/>
                <a:gd name="T30" fmla="*/ 725 w 148"/>
                <a:gd name="T31" fmla="*/ 874 h 146"/>
                <a:gd name="T32" fmla="*/ 713 w 148"/>
                <a:gd name="T33" fmla="*/ 1036 h 146"/>
                <a:gd name="T34" fmla="*/ 758 w 148"/>
                <a:gd name="T35" fmla="*/ 1036 h 146"/>
                <a:gd name="T36" fmla="*/ 813 w 148"/>
                <a:gd name="T37" fmla="*/ 1036 h 146"/>
                <a:gd name="T38" fmla="*/ 825 w 148"/>
                <a:gd name="T39" fmla="*/ 887 h 146"/>
                <a:gd name="T40" fmla="*/ 845 w 148"/>
                <a:gd name="T41" fmla="*/ 666 h 146"/>
                <a:gd name="T42" fmla="*/ 863 w 148"/>
                <a:gd name="T43" fmla="*/ 520 h 146"/>
                <a:gd name="T44" fmla="*/ 808 w 148"/>
                <a:gd name="T45" fmla="*/ 107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8" h="146">
                  <a:moveTo>
                    <a:pt x="129" y="15"/>
                  </a:moveTo>
                  <a:cubicBezTo>
                    <a:pt x="111" y="0"/>
                    <a:pt x="86" y="0"/>
                    <a:pt x="71" y="15"/>
                  </a:cubicBezTo>
                  <a:cubicBezTo>
                    <a:pt x="54" y="31"/>
                    <a:pt x="54" y="48"/>
                    <a:pt x="54" y="64"/>
                  </a:cubicBezTo>
                  <a:cubicBezTo>
                    <a:pt x="54" y="72"/>
                    <a:pt x="54" y="80"/>
                    <a:pt x="52" y="87"/>
                  </a:cubicBezTo>
                  <a:cubicBezTo>
                    <a:pt x="50" y="97"/>
                    <a:pt x="44" y="100"/>
                    <a:pt x="33" y="104"/>
                  </a:cubicBezTo>
                  <a:cubicBezTo>
                    <a:pt x="20" y="109"/>
                    <a:pt x="2" y="116"/>
                    <a:pt x="0" y="146"/>
                  </a:cubicBezTo>
                  <a:cubicBezTo>
                    <a:pt x="2" y="146"/>
                    <a:pt x="5" y="146"/>
                    <a:pt x="8" y="146"/>
                  </a:cubicBezTo>
                  <a:cubicBezTo>
                    <a:pt x="10" y="146"/>
                    <a:pt x="13" y="146"/>
                    <a:pt x="16" y="146"/>
                  </a:cubicBezTo>
                  <a:cubicBezTo>
                    <a:pt x="17" y="127"/>
                    <a:pt x="26" y="124"/>
                    <a:pt x="38" y="119"/>
                  </a:cubicBezTo>
                  <a:cubicBezTo>
                    <a:pt x="49" y="115"/>
                    <a:pt x="63" y="110"/>
                    <a:pt x="68" y="91"/>
                  </a:cubicBezTo>
                  <a:cubicBezTo>
                    <a:pt x="70" y="82"/>
                    <a:pt x="70" y="73"/>
                    <a:pt x="70" y="64"/>
                  </a:cubicBezTo>
                  <a:cubicBezTo>
                    <a:pt x="70" y="49"/>
                    <a:pt x="70" y="38"/>
                    <a:pt x="81" y="27"/>
                  </a:cubicBezTo>
                  <a:cubicBezTo>
                    <a:pt x="91" y="18"/>
                    <a:pt x="108" y="18"/>
                    <a:pt x="119" y="27"/>
                  </a:cubicBezTo>
                  <a:cubicBezTo>
                    <a:pt x="130" y="36"/>
                    <a:pt x="128" y="49"/>
                    <a:pt x="123" y="70"/>
                  </a:cubicBezTo>
                  <a:cubicBezTo>
                    <a:pt x="121" y="77"/>
                    <a:pt x="119" y="85"/>
                    <a:pt x="119" y="9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31"/>
                    <a:pt x="115" y="138"/>
                    <a:pt x="114" y="146"/>
                  </a:cubicBezTo>
                  <a:cubicBezTo>
                    <a:pt x="117" y="146"/>
                    <a:pt x="119" y="146"/>
                    <a:pt x="121" y="146"/>
                  </a:cubicBezTo>
                  <a:cubicBezTo>
                    <a:pt x="124" y="146"/>
                    <a:pt x="128" y="146"/>
                    <a:pt x="130" y="146"/>
                  </a:cubicBezTo>
                  <a:cubicBezTo>
                    <a:pt x="131" y="139"/>
                    <a:pt x="132" y="132"/>
                    <a:pt x="132" y="12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5" y="88"/>
                    <a:pt x="137" y="81"/>
                    <a:pt x="138" y="73"/>
                  </a:cubicBezTo>
                  <a:cubicBezTo>
                    <a:pt x="143" y="54"/>
                    <a:pt x="148" y="31"/>
                    <a:pt x="129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Freeform 768"/>
            <p:cNvSpPr>
              <a:spLocks/>
            </p:cNvSpPr>
            <p:nvPr/>
          </p:nvSpPr>
          <p:spPr bwMode="auto">
            <a:xfrm>
              <a:off x="3821" y="2675"/>
              <a:ext cx="330" cy="189"/>
            </a:xfrm>
            <a:custGeom>
              <a:avLst/>
              <a:gdLst>
                <a:gd name="T0" fmla="*/ 533 w 132"/>
                <a:gd name="T1" fmla="*/ 56 h 71"/>
                <a:gd name="T2" fmla="*/ 488 w 132"/>
                <a:gd name="T3" fmla="*/ 56 h 71"/>
                <a:gd name="T4" fmla="*/ 400 w 132"/>
                <a:gd name="T5" fmla="*/ 35 h 71"/>
                <a:gd name="T6" fmla="*/ 133 w 132"/>
                <a:gd name="T7" fmla="*/ 85 h 71"/>
                <a:gd name="T8" fmla="*/ 13 w 132"/>
                <a:gd name="T9" fmla="*/ 461 h 71"/>
                <a:gd name="T10" fmla="*/ 13 w 132"/>
                <a:gd name="T11" fmla="*/ 503 h 71"/>
                <a:gd name="T12" fmla="*/ 75 w 132"/>
                <a:gd name="T13" fmla="*/ 503 h 71"/>
                <a:gd name="T14" fmla="*/ 113 w 132"/>
                <a:gd name="T15" fmla="*/ 503 h 71"/>
                <a:gd name="T16" fmla="*/ 113 w 132"/>
                <a:gd name="T17" fmla="*/ 461 h 71"/>
                <a:gd name="T18" fmla="*/ 195 w 132"/>
                <a:gd name="T19" fmla="*/ 178 h 71"/>
                <a:gd name="T20" fmla="*/ 383 w 132"/>
                <a:gd name="T21" fmla="*/ 149 h 71"/>
                <a:gd name="T22" fmla="*/ 483 w 132"/>
                <a:gd name="T23" fmla="*/ 170 h 71"/>
                <a:gd name="T24" fmla="*/ 525 w 132"/>
                <a:gd name="T25" fmla="*/ 170 h 71"/>
                <a:gd name="T26" fmla="*/ 713 w 132"/>
                <a:gd name="T27" fmla="*/ 325 h 71"/>
                <a:gd name="T28" fmla="*/ 725 w 132"/>
                <a:gd name="T29" fmla="*/ 503 h 71"/>
                <a:gd name="T30" fmla="*/ 783 w 132"/>
                <a:gd name="T31" fmla="*/ 503 h 71"/>
                <a:gd name="T32" fmla="*/ 825 w 132"/>
                <a:gd name="T33" fmla="*/ 503 h 71"/>
                <a:gd name="T34" fmla="*/ 813 w 132"/>
                <a:gd name="T35" fmla="*/ 303 h 71"/>
                <a:gd name="T36" fmla="*/ 533 w 132"/>
                <a:gd name="T37" fmla="*/ 56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" h="71">
                  <a:moveTo>
                    <a:pt x="85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3" y="7"/>
                    <a:pt x="69" y="6"/>
                    <a:pt x="64" y="5"/>
                  </a:cubicBezTo>
                  <a:cubicBezTo>
                    <a:pt x="51" y="3"/>
                    <a:pt x="36" y="0"/>
                    <a:pt x="21" y="12"/>
                  </a:cubicBezTo>
                  <a:cubicBezTo>
                    <a:pt x="0" y="28"/>
                    <a:pt x="1" y="46"/>
                    <a:pt x="2" y="6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5" y="71"/>
                    <a:pt x="9" y="71"/>
                    <a:pt x="12" y="71"/>
                  </a:cubicBezTo>
                  <a:cubicBezTo>
                    <a:pt x="14" y="71"/>
                    <a:pt x="16" y="71"/>
                    <a:pt x="18" y="71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47"/>
                    <a:pt x="17" y="36"/>
                    <a:pt x="31" y="25"/>
                  </a:cubicBezTo>
                  <a:cubicBezTo>
                    <a:pt x="40" y="17"/>
                    <a:pt x="49" y="19"/>
                    <a:pt x="61" y="21"/>
                  </a:cubicBezTo>
                  <a:cubicBezTo>
                    <a:pt x="66" y="22"/>
                    <a:pt x="71" y="23"/>
                    <a:pt x="77" y="24"/>
                  </a:cubicBezTo>
                  <a:cubicBezTo>
                    <a:pt x="77" y="24"/>
                    <a:pt x="84" y="24"/>
                    <a:pt x="84" y="24"/>
                  </a:cubicBezTo>
                  <a:cubicBezTo>
                    <a:pt x="104" y="25"/>
                    <a:pt x="110" y="25"/>
                    <a:pt x="114" y="46"/>
                  </a:cubicBezTo>
                  <a:cubicBezTo>
                    <a:pt x="116" y="55"/>
                    <a:pt x="116" y="63"/>
                    <a:pt x="116" y="71"/>
                  </a:cubicBezTo>
                  <a:cubicBezTo>
                    <a:pt x="119" y="71"/>
                    <a:pt x="122" y="71"/>
                    <a:pt x="125" y="71"/>
                  </a:cubicBezTo>
                  <a:cubicBezTo>
                    <a:pt x="128" y="71"/>
                    <a:pt x="130" y="71"/>
                    <a:pt x="132" y="71"/>
                  </a:cubicBezTo>
                  <a:cubicBezTo>
                    <a:pt x="132" y="62"/>
                    <a:pt x="132" y="53"/>
                    <a:pt x="130" y="43"/>
                  </a:cubicBezTo>
                  <a:cubicBezTo>
                    <a:pt x="123" y="10"/>
                    <a:pt x="105" y="9"/>
                    <a:pt x="85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Freeform 769"/>
            <p:cNvSpPr>
              <a:spLocks/>
            </p:cNvSpPr>
            <p:nvPr/>
          </p:nvSpPr>
          <p:spPr bwMode="auto">
            <a:xfrm>
              <a:off x="3516" y="2579"/>
              <a:ext cx="147" cy="285"/>
            </a:xfrm>
            <a:custGeom>
              <a:avLst/>
              <a:gdLst>
                <a:gd name="T0" fmla="*/ 274 w 59"/>
                <a:gd name="T1" fmla="*/ 29 h 107"/>
                <a:gd name="T2" fmla="*/ 199 w 59"/>
                <a:gd name="T3" fmla="*/ 85 h 107"/>
                <a:gd name="T4" fmla="*/ 67 w 59"/>
                <a:gd name="T5" fmla="*/ 192 h 107"/>
                <a:gd name="T6" fmla="*/ 62 w 59"/>
                <a:gd name="T7" fmla="*/ 503 h 107"/>
                <a:gd name="T8" fmla="*/ 75 w 59"/>
                <a:gd name="T9" fmla="*/ 546 h 107"/>
                <a:gd name="T10" fmla="*/ 87 w 59"/>
                <a:gd name="T11" fmla="*/ 703 h 107"/>
                <a:gd name="T12" fmla="*/ 87 w 59"/>
                <a:gd name="T13" fmla="*/ 759 h 107"/>
                <a:gd name="T14" fmla="*/ 125 w 59"/>
                <a:gd name="T15" fmla="*/ 759 h 107"/>
                <a:gd name="T16" fmla="*/ 187 w 59"/>
                <a:gd name="T17" fmla="*/ 759 h 107"/>
                <a:gd name="T18" fmla="*/ 187 w 59"/>
                <a:gd name="T19" fmla="*/ 709 h 107"/>
                <a:gd name="T20" fmla="*/ 167 w 59"/>
                <a:gd name="T21" fmla="*/ 511 h 107"/>
                <a:gd name="T22" fmla="*/ 154 w 59"/>
                <a:gd name="T23" fmla="*/ 469 h 107"/>
                <a:gd name="T24" fmla="*/ 149 w 59"/>
                <a:gd name="T25" fmla="*/ 256 h 107"/>
                <a:gd name="T26" fmla="*/ 237 w 59"/>
                <a:gd name="T27" fmla="*/ 184 h 107"/>
                <a:gd name="T28" fmla="*/ 349 w 59"/>
                <a:gd name="T29" fmla="*/ 99 h 107"/>
                <a:gd name="T30" fmla="*/ 349 w 59"/>
                <a:gd name="T31" fmla="*/ 21 h 107"/>
                <a:gd name="T32" fmla="*/ 274 w 59"/>
                <a:gd name="T33" fmla="*/ 29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7">
                  <a:moveTo>
                    <a:pt x="44" y="4"/>
                  </a:moveTo>
                  <a:cubicBezTo>
                    <a:pt x="41" y="7"/>
                    <a:pt x="37" y="9"/>
                    <a:pt x="32" y="12"/>
                  </a:cubicBezTo>
                  <a:cubicBezTo>
                    <a:pt x="24" y="15"/>
                    <a:pt x="16" y="19"/>
                    <a:pt x="11" y="27"/>
                  </a:cubicBezTo>
                  <a:cubicBezTo>
                    <a:pt x="0" y="42"/>
                    <a:pt x="6" y="58"/>
                    <a:pt x="10" y="71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86"/>
                    <a:pt x="14" y="90"/>
                    <a:pt x="14" y="9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6" y="107"/>
                    <a:pt x="18" y="107"/>
                    <a:pt x="20" y="107"/>
                  </a:cubicBezTo>
                  <a:cubicBezTo>
                    <a:pt x="24" y="107"/>
                    <a:pt x="27" y="107"/>
                    <a:pt x="30" y="107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90"/>
                    <a:pt x="31" y="84"/>
                    <a:pt x="27" y="72"/>
                  </a:cubicBezTo>
                  <a:cubicBezTo>
                    <a:pt x="27" y="72"/>
                    <a:pt x="25" y="66"/>
                    <a:pt x="25" y="66"/>
                  </a:cubicBezTo>
                  <a:cubicBezTo>
                    <a:pt x="21" y="53"/>
                    <a:pt x="18" y="44"/>
                    <a:pt x="24" y="36"/>
                  </a:cubicBezTo>
                  <a:cubicBezTo>
                    <a:pt x="27" y="31"/>
                    <a:pt x="32" y="29"/>
                    <a:pt x="38" y="26"/>
                  </a:cubicBezTo>
                  <a:cubicBezTo>
                    <a:pt x="44" y="23"/>
                    <a:pt x="51" y="20"/>
                    <a:pt x="56" y="14"/>
                  </a:cubicBezTo>
                  <a:cubicBezTo>
                    <a:pt x="59" y="11"/>
                    <a:pt x="59" y="6"/>
                    <a:pt x="56" y="3"/>
                  </a:cubicBezTo>
                  <a:cubicBezTo>
                    <a:pt x="52" y="0"/>
                    <a:pt x="47" y="0"/>
                    <a:pt x="44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Freeform 770"/>
            <p:cNvSpPr>
              <a:spLocks/>
            </p:cNvSpPr>
            <p:nvPr/>
          </p:nvSpPr>
          <p:spPr bwMode="auto">
            <a:xfrm>
              <a:off x="3541" y="3739"/>
              <a:ext cx="332" cy="272"/>
            </a:xfrm>
            <a:custGeom>
              <a:avLst/>
              <a:gdLst>
                <a:gd name="T0" fmla="*/ 729 w 133"/>
                <a:gd name="T1" fmla="*/ 8 h 102"/>
                <a:gd name="T2" fmla="*/ 711 w 133"/>
                <a:gd name="T3" fmla="*/ 136 h 102"/>
                <a:gd name="T4" fmla="*/ 704 w 133"/>
                <a:gd name="T5" fmla="*/ 355 h 102"/>
                <a:gd name="T6" fmla="*/ 624 w 133"/>
                <a:gd name="T7" fmla="*/ 568 h 102"/>
                <a:gd name="T8" fmla="*/ 474 w 133"/>
                <a:gd name="T9" fmla="*/ 499 h 102"/>
                <a:gd name="T10" fmla="*/ 437 w 133"/>
                <a:gd name="T11" fmla="*/ 405 h 102"/>
                <a:gd name="T12" fmla="*/ 354 w 133"/>
                <a:gd name="T13" fmla="*/ 248 h 102"/>
                <a:gd name="T14" fmla="*/ 212 w 133"/>
                <a:gd name="T15" fmla="*/ 243 h 102"/>
                <a:gd name="T16" fmla="*/ 175 w 133"/>
                <a:gd name="T17" fmla="*/ 256 h 102"/>
                <a:gd name="T18" fmla="*/ 105 w 133"/>
                <a:gd name="T19" fmla="*/ 8 h 102"/>
                <a:gd name="T20" fmla="*/ 62 w 133"/>
                <a:gd name="T21" fmla="*/ 8 h 102"/>
                <a:gd name="T22" fmla="*/ 5 w 133"/>
                <a:gd name="T23" fmla="*/ 0 h 102"/>
                <a:gd name="T24" fmla="*/ 142 w 133"/>
                <a:gd name="T25" fmla="*/ 371 h 102"/>
                <a:gd name="T26" fmla="*/ 262 w 133"/>
                <a:gd name="T27" fmla="*/ 349 h 102"/>
                <a:gd name="T28" fmla="*/ 292 w 133"/>
                <a:gd name="T29" fmla="*/ 333 h 102"/>
                <a:gd name="T30" fmla="*/ 342 w 133"/>
                <a:gd name="T31" fmla="*/ 440 h 102"/>
                <a:gd name="T32" fmla="*/ 399 w 133"/>
                <a:gd name="T33" fmla="*/ 576 h 102"/>
                <a:gd name="T34" fmla="*/ 666 w 133"/>
                <a:gd name="T35" fmla="*/ 669 h 102"/>
                <a:gd name="T36" fmla="*/ 804 w 133"/>
                <a:gd name="T37" fmla="*/ 341 h 102"/>
                <a:gd name="T38" fmla="*/ 811 w 133"/>
                <a:gd name="T39" fmla="*/ 149 h 102"/>
                <a:gd name="T40" fmla="*/ 829 w 133"/>
                <a:gd name="T41" fmla="*/ 8 h 102"/>
                <a:gd name="T42" fmla="*/ 774 w 133"/>
                <a:gd name="T43" fmla="*/ 8 h 102"/>
                <a:gd name="T44" fmla="*/ 729 w 133"/>
                <a:gd name="T45" fmla="*/ 8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102">
                  <a:moveTo>
                    <a:pt x="117" y="1"/>
                  </a:moveTo>
                  <a:cubicBezTo>
                    <a:pt x="116" y="8"/>
                    <a:pt x="115" y="14"/>
                    <a:pt x="114" y="19"/>
                  </a:cubicBezTo>
                  <a:cubicBezTo>
                    <a:pt x="113" y="29"/>
                    <a:pt x="111" y="37"/>
                    <a:pt x="113" y="50"/>
                  </a:cubicBezTo>
                  <a:cubicBezTo>
                    <a:pt x="115" y="63"/>
                    <a:pt x="109" y="75"/>
                    <a:pt x="100" y="80"/>
                  </a:cubicBezTo>
                  <a:cubicBezTo>
                    <a:pt x="93" y="83"/>
                    <a:pt x="84" y="80"/>
                    <a:pt x="76" y="70"/>
                  </a:cubicBezTo>
                  <a:cubicBezTo>
                    <a:pt x="73" y="67"/>
                    <a:pt x="71" y="62"/>
                    <a:pt x="70" y="57"/>
                  </a:cubicBezTo>
                  <a:cubicBezTo>
                    <a:pt x="67" y="49"/>
                    <a:pt x="65" y="40"/>
                    <a:pt x="57" y="35"/>
                  </a:cubicBezTo>
                  <a:cubicBezTo>
                    <a:pt x="48" y="27"/>
                    <a:pt x="39" y="32"/>
                    <a:pt x="34" y="34"/>
                  </a:cubicBezTo>
                  <a:cubicBezTo>
                    <a:pt x="31" y="36"/>
                    <a:pt x="29" y="37"/>
                    <a:pt x="28" y="36"/>
                  </a:cubicBezTo>
                  <a:cubicBezTo>
                    <a:pt x="17" y="33"/>
                    <a:pt x="16" y="26"/>
                    <a:pt x="17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  <a:cubicBezTo>
                    <a:pt x="0" y="23"/>
                    <a:pt x="0" y="44"/>
                    <a:pt x="23" y="52"/>
                  </a:cubicBezTo>
                  <a:cubicBezTo>
                    <a:pt x="31" y="54"/>
                    <a:pt x="37" y="51"/>
                    <a:pt x="42" y="49"/>
                  </a:cubicBezTo>
                  <a:cubicBezTo>
                    <a:pt x="46" y="46"/>
                    <a:pt x="46" y="46"/>
                    <a:pt x="47" y="47"/>
                  </a:cubicBezTo>
                  <a:cubicBezTo>
                    <a:pt x="51" y="50"/>
                    <a:pt x="53" y="56"/>
                    <a:pt x="55" y="62"/>
                  </a:cubicBezTo>
                  <a:cubicBezTo>
                    <a:pt x="56" y="68"/>
                    <a:pt x="59" y="75"/>
                    <a:pt x="64" y="81"/>
                  </a:cubicBezTo>
                  <a:cubicBezTo>
                    <a:pt x="82" y="102"/>
                    <a:pt x="100" y="97"/>
                    <a:pt x="107" y="94"/>
                  </a:cubicBezTo>
                  <a:cubicBezTo>
                    <a:pt x="122" y="87"/>
                    <a:pt x="132" y="68"/>
                    <a:pt x="129" y="48"/>
                  </a:cubicBezTo>
                  <a:cubicBezTo>
                    <a:pt x="128" y="37"/>
                    <a:pt x="129" y="31"/>
                    <a:pt x="130" y="21"/>
                  </a:cubicBezTo>
                  <a:cubicBezTo>
                    <a:pt x="131" y="16"/>
                    <a:pt x="132" y="9"/>
                    <a:pt x="133" y="1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Freeform 771"/>
            <p:cNvSpPr>
              <a:spLocks/>
            </p:cNvSpPr>
            <p:nvPr/>
          </p:nvSpPr>
          <p:spPr bwMode="auto">
            <a:xfrm>
              <a:off x="4108" y="3739"/>
              <a:ext cx="410" cy="317"/>
            </a:xfrm>
            <a:custGeom>
              <a:avLst/>
              <a:gdLst>
                <a:gd name="T0" fmla="*/ 875 w 164"/>
                <a:gd name="T1" fmla="*/ 248 h 119"/>
                <a:gd name="T2" fmla="*/ 833 w 164"/>
                <a:gd name="T3" fmla="*/ 141 h 119"/>
                <a:gd name="T4" fmla="*/ 833 w 164"/>
                <a:gd name="T5" fmla="*/ 64 h 119"/>
                <a:gd name="T6" fmla="*/ 833 w 164"/>
                <a:gd name="T7" fmla="*/ 0 h 119"/>
                <a:gd name="T8" fmla="*/ 775 w 164"/>
                <a:gd name="T9" fmla="*/ 8 h 119"/>
                <a:gd name="T10" fmla="*/ 733 w 164"/>
                <a:gd name="T11" fmla="*/ 8 h 119"/>
                <a:gd name="T12" fmla="*/ 733 w 164"/>
                <a:gd name="T13" fmla="*/ 56 h 119"/>
                <a:gd name="T14" fmla="*/ 733 w 164"/>
                <a:gd name="T15" fmla="*/ 141 h 119"/>
                <a:gd name="T16" fmla="*/ 813 w 164"/>
                <a:gd name="T17" fmla="*/ 341 h 119"/>
                <a:gd name="T18" fmla="*/ 858 w 164"/>
                <a:gd name="T19" fmla="*/ 384 h 119"/>
                <a:gd name="T20" fmla="*/ 863 w 164"/>
                <a:gd name="T21" fmla="*/ 653 h 119"/>
                <a:gd name="T22" fmla="*/ 788 w 164"/>
                <a:gd name="T23" fmla="*/ 709 h 119"/>
                <a:gd name="T24" fmla="*/ 563 w 164"/>
                <a:gd name="T25" fmla="*/ 623 h 119"/>
                <a:gd name="T26" fmla="*/ 525 w 164"/>
                <a:gd name="T27" fmla="*/ 533 h 119"/>
                <a:gd name="T28" fmla="*/ 420 w 164"/>
                <a:gd name="T29" fmla="*/ 376 h 119"/>
                <a:gd name="T30" fmla="*/ 258 w 164"/>
                <a:gd name="T31" fmla="*/ 384 h 119"/>
                <a:gd name="T32" fmla="*/ 188 w 164"/>
                <a:gd name="T33" fmla="*/ 405 h 119"/>
                <a:gd name="T34" fmla="*/ 113 w 164"/>
                <a:gd name="T35" fmla="*/ 8 h 119"/>
                <a:gd name="T36" fmla="*/ 63 w 164"/>
                <a:gd name="T37" fmla="*/ 8 h 119"/>
                <a:gd name="T38" fmla="*/ 13 w 164"/>
                <a:gd name="T39" fmla="*/ 8 h 119"/>
                <a:gd name="T40" fmla="*/ 150 w 164"/>
                <a:gd name="T41" fmla="*/ 511 h 119"/>
                <a:gd name="T42" fmla="*/ 295 w 164"/>
                <a:gd name="T43" fmla="*/ 490 h 119"/>
                <a:gd name="T44" fmla="*/ 383 w 164"/>
                <a:gd name="T45" fmla="*/ 474 h 119"/>
                <a:gd name="T46" fmla="*/ 425 w 164"/>
                <a:gd name="T47" fmla="*/ 567 h 119"/>
                <a:gd name="T48" fmla="*/ 495 w 164"/>
                <a:gd name="T49" fmla="*/ 709 h 119"/>
                <a:gd name="T50" fmla="*/ 800 w 164"/>
                <a:gd name="T51" fmla="*/ 823 h 119"/>
                <a:gd name="T52" fmla="*/ 950 w 164"/>
                <a:gd name="T53" fmla="*/ 709 h 119"/>
                <a:gd name="T54" fmla="*/ 933 w 164"/>
                <a:gd name="T55" fmla="*/ 306 h 119"/>
                <a:gd name="T56" fmla="*/ 875 w 164"/>
                <a:gd name="T57" fmla="*/ 248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4" h="119">
                  <a:moveTo>
                    <a:pt x="140" y="35"/>
                  </a:moveTo>
                  <a:cubicBezTo>
                    <a:pt x="134" y="30"/>
                    <a:pt x="132" y="29"/>
                    <a:pt x="133" y="2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6" y="36"/>
                    <a:pt x="123" y="42"/>
                    <a:pt x="130" y="48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0" y="67"/>
                    <a:pt x="143" y="83"/>
                    <a:pt x="138" y="92"/>
                  </a:cubicBezTo>
                  <a:cubicBezTo>
                    <a:pt x="136" y="97"/>
                    <a:pt x="131" y="99"/>
                    <a:pt x="126" y="100"/>
                  </a:cubicBezTo>
                  <a:cubicBezTo>
                    <a:pt x="113" y="102"/>
                    <a:pt x="98" y="96"/>
                    <a:pt x="90" y="88"/>
                  </a:cubicBezTo>
                  <a:cubicBezTo>
                    <a:pt x="87" y="85"/>
                    <a:pt x="85" y="80"/>
                    <a:pt x="84" y="75"/>
                  </a:cubicBezTo>
                  <a:cubicBezTo>
                    <a:pt x="81" y="67"/>
                    <a:pt x="78" y="57"/>
                    <a:pt x="67" y="53"/>
                  </a:cubicBezTo>
                  <a:cubicBezTo>
                    <a:pt x="57" y="49"/>
                    <a:pt x="48" y="52"/>
                    <a:pt x="41" y="54"/>
                  </a:cubicBezTo>
                  <a:cubicBezTo>
                    <a:pt x="37" y="56"/>
                    <a:pt x="33" y="58"/>
                    <a:pt x="30" y="57"/>
                  </a:cubicBezTo>
                  <a:cubicBezTo>
                    <a:pt x="16" y="52"/>
                    <a:pt x="17" y="21"/>
                    <a:pt x="18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28"/>
                    <a:pt x="0" y="64"/>
                    <a:pt x="24" y="72"/>
                  </a:cubicBezTo>
                  <a:cubicBezTo>
                    <a:pt x="33" y="75"/>
                    <a:pt x="41" y="72"/>
                    <a:pt x="47" y="69"/>
                  </a:cubicBezTo>
                  <a:cubicBezTo>
                    <a:pt x="53" y="67"/>
                    <a:pt x="57" y="66"/>
                    <a:pt x="61" y="67"/>
                  </a:cubicBezTo>
                  <a:cubicBezTo>
                    <a:pt x="65" y="69"/>
                    <a:pt x="66" y="72"/>
                    <a:pt x="68" y="80"/>
                  </a:cubicBezTo>
                  <a:cubicBezTo>
                    <a:pt x="70" y="87"/>
                    <a:pt x="73" y="94"/>
                    <a:pt x="79" y="100"/>
                  </a:cubicBezTo>
                  <a:cubicBezTo>
                    <a:pt x="90" y="110"/>
                    <a:pt x="110" y="119"/>
                    <a:pt x="128" y="116"/>
                  </a:cubicBezTo>
                  <a:cubicBezTo>
                    <a:pt x="139" y="114"/>
                    <a:pt x="147" y="109"/>
                    <a:pt x="152" y="100"/>
                  </a:cubicBezTo>
                  <a:cubicBezTo>
                    <a:pt x="164" y="79"/>
                    <a:pt x="163" y="58"/>
                    <a:pt x="149" y="43"/>
                  </a:cubicBezTo>
                  <a:lnTo>
                    <a:pt x="140" y="35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Freeform 772"/>
            <p:cNvSpPr>
              <a:spLocks/>
            </p:cNvSpPr>
            <p:nvPr/>
          </p:nvSpPr>
          <p:spPr bwMode="auto">
            <a:xfrm>
              <a:off x="4673" y="3739"/>
              <a:ext cx="383" cy="280"/>
            </a:xfrm>
            <a:custGeom>
              <a:avLst/>
              <a:gdLst>
                <a:gd name="T0" fmla="*/ 834 w 153"/>
                <a:gd name="T1" fmla="*/ 8 h 105"/>
                <a:gd name="T2" fmla="*/ 776 w 153"/>
                <a:gd name="T3" fmla="*/ 8 h 105"/>
                <a:gd name="T4" fmla="*/ 733 w 153"/>
                <a:gd name="T5" fmla="*/ 8 h 105"/>
                <a:gd name="T6" fmla="*/ 796 w 153"/>
                <a:gd name="T7" fmla="*/ 341 h 105"/>
                <a:gd name="T8" fmla="*/ 789 w 153"/>
                <a:gd name="T9" fmla="*/ 563 h 105"/>
                <a:gd name="T10" fmla="*/ 683 w 153"/>
                <a:gd name="T11" fmla="*/ 525 h 105"/>
                <a:gd name="T12" fmla="*/ 513 w 153"/>
                <a:gd name="T13" fmla="*/ 440 h 105"/>
                <a:gd name="T14" fmla="*/ 421 w 153"/>
                <a:gd name="T15" fmla="*/ 461 h 105"/>
                <a:gd name="T16" fmla="*/ 320 w 153"/>
                <a:gd name="T17" fmla="*/ 477 h 105"/>
                <a:gd name="T18" fmla="*/ 195 w 153"/>
                <a:gd name="T19" fmla="*/ 440 h 105"/>
                <a:gd name="T20" fmla="*/ 100 w 153"/>
                <a:gd name="T21" fmla="*/ 8 h 105"/>
                <a:gd name="T22" fmla="*/ 70 w 153"/>
                <a:gd name="T23" fmla="*/ 8 h 105"/>
                <a:gd name="T24" fmla="*/ 0 w 153"/>
                <a:gd name="T25" fmla="*/ 0 h 105"/>
                <a:gd name="T26" fmla="*/ 145 w 153"/>
                <a:gd name="T27" fmla="*/ 541 h 105"/>
                <a:gd name="T28" fmla="*/ 313 w 153"/>
                <a:gd name="T29" fmla="*/ 589 h 105"/>
                <a:gd name="T30" fmla="*/ 451 w 153"/>
                <a:gd name="T31" fmla="*/ 568 h 105"/>
                <a:gd name="T32" fmla="*/ 521 w 153"/>
                <a:gd name="T33" fmla="*/ 555 h 105"/>
                <a:gd name="T34" fmla="*/ 621 w 153"/>
                <a:gd name="T35" fmla="*/ 611 h 105"/>
                <a:gd name="T36" fmla="*/ 864 w 153"/>
                <a:gd name="T37" fmla="*/ 632 h 105"/>
                <a:gd name="T38" fmla="*/ 889 w 153"/>
                <a:gd name="T39" fmla="*/ 307 h 105"/>
                <a:gd name="T40" fmla="*/ 834 w 153"/>
                <a:gd name="T41" fmla="*/ 8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3" h="105">
                  <a:moveTo>
                    <a:pt x="133" y="1"/>
                  </a:moveTo>
                  <a:cubicBezTo>
                    <a:pt x="130" y="1"/>
                    <a:pt x="127" y="1"/>
                    <a:pt x="124" y="1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8" y="22"/>
                    <a:pt x="123" y="37"/>
                    <a:pt x="127" y="48"/>
                  </a:cubicBezTo>
                  <a:cubicBezTo>
                    <a:pt x="133" y="64"/>
                    <a:pt x="135" y="69"/>
                    <a:pt x="126" y="79"/>
                  </a:cubicBezTo>
                  <a:cubicBezTo>
                    <a:pt x="123" y="83"/>
                    <a:pt x="121" y="83"/>
                    <a:pt x="109" y="74"/>
                  </a:cubicBezTo>
                  <a:cubicBezTo>
                    <a:pt x="101" y="68"/>
                    <a:pt x="92" y="61"/>
                    <a:pt x="82" y="62"/>
                  </a:cubicBezTo>
                  <a:cubicBezTo>
                    <a:pt x="76" y="62"/>
                    <a:pt x="72" y="64"/>
                    <a:pt x="67" y="65"/>
                  </a:cubicBezTo>
                  <a:cubicBezTo>
                    <a:pt x="62" y="66"/>
                    <a:pt x="57" y="68"/>
                    <a:pt x="51" y="67"/>
                  </a:cubicBezTo>
                  <a:cubicBezTo>
                    <a:pt x="43" y="66"/>
                    <a:pt x="36" y="65"/>
                    <a:pt x="31" y="62"/>
                  </a:cubicBezTo>
                  <a:cubicBezTo>
                    <a:pt x="18" y="55"/>
                    <a:pt x="17" y="25"/>
                    <a:pt x="16" y="1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7" y="1"/>
                    <a:pt x="4" y="1"/>
                    <a:pt x="0" y="0"/>
                  </a:cubicBezTo>
                  <a:cubicBezTo>
                    <a:pt x="1" y="37"/>
                    <a:pt x="3" y="65"/>
                    <a:pt x="23" y="76"/>
                  </a:cubicBezTo>
                  <a:cubicBezTo>
                    <a:pt x="32" y="81"/>
                    <a:pt x="42" y="82"/>
                    <a:pt x="50" y="83"/>
                  </a:cubicBezTo>
                  <a:cubicBezTo>
                    <a:pt x="59" y="84"/>
                    <a:pt x="66" y="82"/>
                    <a:pt x="72" y="80"/>
                  </a:cubicBezTo>
                  <a:cubicBezTo>
                    <a:pt x="76" y="79"/>
                    <a:pt x="79" y="78"/>
                    <a:pt x="83" y="78"/>
                  </a:cubicBezTo>
                  <a:cubicBezTo>
                    <a:pt x="88" y="77"/>
                    <a:pt x="94" y="82"/>
                    <a:pt x="99" y="86"/>
                  </a:cubicBezTo>
                  <a:cubicBezTo>
                    <a:pt x="109" y="94"/>
                    <a:pt x="124" y="105"/>
                    <a:pt x="138" y="89"/>
                  </a:cubicBezTo>
                  <a:cubicBezTo>
                    <a:pt x="153" y="72"/>
                    <a:pt x="148" y="59"/>
                    <a:pt x="142" y="43"/>
                  </a:cubicBezTo>
                  <a:cubicBezTo>
                    <a:pt x="139" y="32"/>
                    <a:pt x="134" y="19"/>
                    <a:pt x="133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Freeform 773"/>
            <p:cNvSpPr>
              <a:spLocks/>
            </p:cNvSpPr>
            <p:nvPr/>
          </p:nvSpPr>
          <p:spPr bwMode="auto">
            <a:xfrm>
              <a:off x="5126" y="3739"/>
              <a:ext cx="197" cy="578"/>
            </a:xfrm>
            <a:custGeom>
              <a:avLst/>
              <a:gdLst>
                <a:gd name="T0" fmla="*/ 217 w 79"/>
                <a:gd name="T1" fmla="*/ 788 h 217"/>
                <a:gd name="T2" fmla="*/ 112 w 79"/>
                <a:gd name="T3" fmla="*/ 703 h 217"/>
                <a:gd name="T4" fmla="*/ 130 w 79"/>
                <a:gd name="T5" fmla="*/ 597 h 217"/>
                <a:gd name="T6" fmla="*/ 229 w 79"/>
                <a:gd name="T7" fmla="*/ 511 h 217"/>
                <a:gd name="T8" fmla="*/ 387 w 79"/>
                <a:gd name="T9" fmla="*/ 384 h 217"/>
                <a:gd name="T10" fmla="*/ 411 w 79"/>
                <a:gd name="T11" fmla="*/ 128 h 217"/>
                <a:gd name="T12" fmla="*/ 392 w 79"/>
                <a:gd name="T13" fmla="*/ 8 h 217"/>
                <a:gd name="T14" fmla="*/ 354 w 79"/>
                <a:gd name="T15" fmla="*/ 8 h 217"/>
                <a:gd name="T16" fmla="*/ 292 w 79"/>
                <a:gd name="T17" fmla="*/ 0 h 217"/>
                <a:gd name="T18" fmla="*/ 317 w 79"/>
                <a:gd name="T19" fmla="*/ 149 h 217"/>
                <a:gd name="T20" fmla="*/ 299 w 79"/>
                <a:gd name="T21" fmla="*/ 328 h 217"/>
                <a:gd name="T22" fmla="*/ 199 w 79"/>
                <a:gd name="T23" fmla="*/ 405 h 217"/>
                <a:gd name="T24" fmla="*/ 42 w 79"/>
                <a:gd name="T25" fmla="*/ 546 h 217"/>
                <a:gd name="T26" fmla="*/ 17 w 79"/>
                <a:gd name="T27" fmla="*/ 738 h 217"/>
                <a:gd name="T28" fmla="*/ 175 w 79"/>
                <a:gd name="T29" fmla="*/ 887 h 217"/>
                <a:gd name="T30" fmla="*/ 287 w 79"/>
                <a:gd name="T31" fmla="*/ 964 h 217"/>
                <a:gd name="T32" fmla="*/ 299 w 79"/>
                <a:gd name="T33" fmla="*/ 1305 h 217"/>
                <a:gd name="T34" fmla="*/ 254 w 79"/>
                <a:gd name="T35" fmla="*/ 1468 h 217"/>
                <a:gd name="T36" fmla="*/ 299 w 79"/>
                <a:gd name="T37" fmla="*/ 1540 h 217"/>
                <a:gd name="T38" fmla="*/ 354 w 79"/>
                <a:gd name="T39" fmla="*/ 1489 h 217"/>
                <a:gd name="T40" fmla="*/ 392 w 79"/>
                <a:gd name="T41" fmla="*/ 1348 h 217"/>
                <a:gd name="T42" fmla="*/ 354 w 79"/>
                <a:gd name="T43" fmla="*/ 879 h 217"/>
                <a:gd name="T44" fmla="*/ 217 w 79"/>
                <a:gd name="T45" fmla="*/ 788 h 2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9" h="217">
                  <a:moveTo>
                    <a:pt x="35" y="111"/>
                  </a:moveTo>
                  <a:cubicBezTo>
                    <a:pt x="27" y="107"/>
                    <a:pt x="20" y="103"/>
                    <a:pt x="18" y="99"/>
                  </a:cubicBezTo>
                  <a:cubicBezTo>
                    <a:pt x="17" y="95"/>
                    <a:pt x="18" y="90"/>
                    <a:pt x="21" y="84"/>
                  </a:cubicBezTo>
                  <a:cubicBezTo>
                    <a:pt x="24" y="78"/>
                    <a:pt x="29" y="76"/>
                    <a:pt x="37" y="72"/>
                  </a:cubicBezTo>
                  <a:cubicBezTo>
                    <a:pt x="46" y="69"/>
                    <a:pt x="56" y="66"/>
                    <a:pt x="62" y="54"/>
                  </a:cubicBezTo>
                  <a:cubicBezTo>
                    <a:pt x="71" y="39"/>
                    <a:pt x="69" y="30"/>
                    <a:pt x="66" y="18"/>
                  </a:cubicBezTo>
                  <a:cubicBezTo>
                    <a:pt x="65" y="13"/>
                    <a:pt x="64" y="8"/>
                    <a:pt x="63" y="1"/>
                  </a:cubicBezTo>
                  <a:cubicBezTo>
                    <a:pt x="61" y="1"/>
                    <a:pt x="59" y="1"/>
                    <a:pt x="57" y="1"/>
                  </a:cubicBezTo>
                  <a:cubicBezTo>
                    <a:pt x="54" y="1"/>
                    <a:pt x="50" y="1"/>
                    <a:pt x="47" y="0"/>
                  </a:cubicBezTo>
                  <a:cubicBezTo>
                    <a:pt x="48" y="9"/>
                    <a:pt x="49" y="16"/>
                    <a:pt x="51" y="21"/>
                  </a:cubicBezTo>
                  <a:cubicBezTo>
                    <a:pt x="53" y="32"/>
                    <a:pt x="54" y="37"/>
                    <a:pt x="48" y="46"/>
                  </a:cubicBezTo>
                  <a:cubicBezTo>
                    <a:pt x="45" y="53"/>
                    <a:pt x="39" y="55"/>
                    <a:pt x="32" y="57"/>
                  </a:cubicBezTo>
                  <a:cubicBezTo>
                    <a:pt x="23" y="61"/>
                    <a:pt x="13" y="65"/>
                    <a:pt x="7" y="77"/>
                  </a:cubicBezTo>
                  <a:cubicBezTo>
                    <a:pt x="2" y="87"/>
                    <a:pt x="0" y="96"/>
                    <a:pt x="3" y="104"/>
                  </a:cubicBezTo>
                  <a:cubicBezTo>
                    <a:pt x="7" y="115"/>
                    <a:pt x="18" y="120"/>
                    <a:pt x="28" y="125"/>
                  </a:cubicBezTo>
                  <a:cubicBezTo>
                    <a:pt x="35" y="128"/>
                    <a:pt x="42" y="131"/>
                    <a:pt x="46" y="136"/>
                  </a:cubicBezTo>
                  <a:cubicBezTo>
                    <a:pt x="59" y="148"/>
                    <a:pt x="56" y="162"/>
                    <a:pt x="48" y="184"/>
                  </a:cubicBezTo>
                  <a:cubicBezTo>
                    <a:pt x="45" y="192"/>
                    <a:pt x="42" y="200"/>
                    <a:pt x="41" y="207"/>
                  </a:cubicBezTo>
                  <a:cubicBezTo>
                    <a:pt x="40" y="212"/>
                    <a:pt x="43" y="216"/>
                    <a:pt x="48" y="217"/>
                  </a:cubicBezTo>
                  <a:cubicBezTo>
                    <a:pt x="52" y="217"/>
                    <a:pt x="56" y="214"/>
                    <a:pt x="57" y="210"/>
                  </a:cubicBezTo>
                  <a:cubicBezTo>
                    <a:pt x="58" y="204"/>
                    <a:pt x="60" y="197"/>
                    <a:pt x="63" y="190"/>
                  </a:cubicBezTo>
                  <a:cubicBezTo>
                    <a:pt x="70" y="169"/>
                    <a:pt x="79" y="144"/>
                    <a:pt x="57" y="124"/>
                  </a:cubicBezTo>
                  <a:cubicBezTo>
                    <a:pt x="51" y="118"/>
                    <a:pt x="42" y="114"/>
                    <a:pt x="35" y="1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Freeform 774"/>
            <p:cNvSpPr>
              <a:spLocks/>
            </p:cNvSpPr>
            <p:nvPr/>
          </p:nvSpPr>
          <p:spPr bwMode="auto">
            <a:xfrm>
              <a:off x="349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87 w 61"/>
                <a:gd name="T3" fmla="*/ 2338 h 329"/>
                <a:gd name="T4" fmla="*/ 187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7 w 61"/>
                <a:gd name="T11" fmla="*/ 0 h 329"/>
                <a:gd name="T12" fmla="*/ 187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Freeform 775"/>
            <p:cNvSpPr>
              <a:spLocks/>
            </p:cNvSpPr>
            <p:nvPr/>
          </p:nvSpPr>
          <p:spPr bwMode="auto">
            <a:xfrm>
              <a:off x="377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Freeform 776"/>
            <p:cNvSpPr>
              <a:spLocks/>
            </p:cNvSpPr>
            <p:nvPr/>
          </p:nvSpPr>
          <p:spPr bwMode="auto">
            <a:xfrm>
              <a:off x="405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Freeform 777"/>
            <p:cNvSpPr>
              <a:spLocks/>
            </p:cNvSpPr>
            <p:nvPr/>
          </p:nvSpPr>
          <p:spPr bwMode="auto">
            <a:xfrm>
              <a:off x="434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92 w 61"/>
                <a:gd name="T3" fmla="*/ 2338 h 329"/>
                <a:gd name="T4" fmla="*/ 192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92 w 61"/>
                <a:gd name="T11" fmla="*/ 0 h 329"/>
                <a:gd name="T12" fmla="*/ 192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Freeform 778"/>
            <p:cNvSpPr>
              <a:spLocks/>
            </p:cNvSpPr>
            <p:nvPr/>
          </p:nvSpPr>
          <p:spPr bwMode="auto">
            <a:xfrm>
              <a:off x="462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Freeform 779"/>
            <p:cNvSpPr>
              <a:spLocks/>
            </p:cNvSpPr>
            <p:nvPr/>
          </p:nvSpPr>
          <p:spPr bwMode="auto">
            <a:xfrm>
              <a:off x="490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Freeform 780"/>
            <p:cNvSpPr>
              <a:spLocks/>
            </p:cNvSpPr>
            <p:nvPr/>
          </p:nvSpPr>
          <p:spPr bwMode="auto">
            <a:xfrm>
              <a:off x="5193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Freeform 781"/>
            <p:cNvSpPr>
              <a:spLocks/>
            </p:cNvSpPr>
            <p:nvPr/>
          </p:nvSpPr>
          <p:spPr bwMode="auto">
            <a:xfrm>
              <a:off x="350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04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Freeform 782"/>
            <p:cNvSpPr>
              <a:spLocks/>
            </p:cNvSpPr>
            <p:nvPr/>
          </p:nvSpPr>
          <p:spPr bwMode="auto">
            <a:xfrm>
              <a:off x="3501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Freeform 783"/>
            <p:cNvSpPr>
              <a:spLocks/>
            </p:cNvSpPr>
            <p:nvPr/>
          </p:nvSpPr>
          <p:spPr bwMode="auto">
            <a:xfrm>
              <a:off x="3541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Freeform 784"/>
            <p:cNvSpPr>
              <a:spLocks/>
            </p:cNvSpPr>
            <p:nvPr/>
          </p:nvSpPr>
          <p:spPr bwMode="auto">
            <a:xfrm>
              <a:off x="378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92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5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2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Freeform 785"/>
            <p:cNvSpPr>
              <a:spLocks/>
            </p:cNvSpPr>
            <p:nvPr/>
          </p:nvSpPr>
          <p:spPr bwMode="auto">
            <a:xfrm>
              <a:off x="3781" y="2872"/>
              <a:ext cx="77" cy="797"/>
            </a:xfrm>
            <a:custGeom>
              <a:avLst/>
              <a:gdLst>
                <a:gd name="T0" fmla="*/ 0 w 31"/>
                <a:gd name="T1" fmla="*/ 2124 h 299"/>
                <a:gd name="T2" fmla="*/ 17 w 31"/>
                <a:gd name="T3" fmla="*/ 163 h 299"/>
                <a:gd name="T4" fmla="*/ 191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Freeform 786"/>
            <p:cNvSpPr>
              <a:spLocks/>
            </p:cNvSpPr>
            <p:nvPr/>
          </p:nvSpPr>
          <p:spPr bwMode="auto">
            <a:xfrm>
              <a:off x="3821" y="2901"/>
              <a:ext cx="97" cy="827"/>
            </a:xfrm>
            <a:custGeom>
              <a:avLst/>
              <a:gdLst>
                <a:gd name="T0" fmla="*/ 241 w 39"/>
                <a:gd name="T1" fmla="*/ 77 h 310"/>
                <a:gd name="T2" fmla="*/ 199 w 39"/>
                <a:gd name="T3" fmla="*/ 1993 h 310"/>
                <a:gd name="T4" fmla="*/ 50 w 39"/>
                <a:gd name="T5" fmla="*/ 2206 h 310"/>
                <a:gd name="T6" fmla="*/ 50 w 39"/>
                <a:gd name="T7" fmla="*/ 2206 h 310"/>
                <a:gd name="T8" fmla="*/ 241 w 39"/>
                <a:gd name="T9" fmla="*/ 2057 h 310"/>
                <a:gd name="T10" fmla="*/ 241 w 39"/>
                <a:gd name="T11" fmla="*/ 77 h 310"/>
                <a:gd name="T12" fmla="*/ 241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787"/>
            <p:cNvSpPr>
              <a:spLocks/>
            </p:cNvSpPr>
            <p:nvPr/>
          </p:nvSpPr>
          <p:spPr bwMode="auto">
            <a:xfrm>
              <a:off x="4068" y="2872"/>
              <a:ext cx="130" cy="853"/>
            </a:xfrm>
            <a:custGeom>
              <a:avLst/>
              <a:gdLst>
                <a:gd name="T0" fmla="*/ 45 w 52"/>
                <a:gd name="T1" fmla="*/ 2167 h 320"/>
                <a:gd name="T2" fmla="*/ 45 w 52"/>
                <a:gd name="T3" fmla="*/ 213 h 320"/>
                <a:gd name="T4" fmla="*/ 208 w 52"/>
                <a:gd name="T5" fmla="*/ 21 h 320"/>
                <a:gd name="T6" fmla="*/ 325 w 52"/>
                <a:gd name="T7" fmla="*/ 64 h 320"/>
                <a:gd name="T8" fmla="*/ 188 w 52"/>
                <a:gd name="T9" fmla="*/ 0 h 320"/>
                <a:gd name="T10" fmla="*/ 0 w 52"/>
                <a:gd name="T11" fmla="*/ 149 h 320"/>
                <a:gd name="T12" fmla="*/ 0 w 52"/>
                <a:gd name="T13" fmla="*/ 2125 h 320"/>
                <a:gd name="T14" fmla="*/ 70 w 52"/>
                <a:gd name="T15" fmla="*/ 2274 h 320"/>
                <a:gd name="T16" fmla="*/ 45 w 52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6" y="3"/>
                    <a:pt x="33" y="3"/>
                  </a:cubicBezTo>
                  <a:cubicBezTo>
                    <a:pt x="41" y="3"/>
                    <a:pt x="47" y="5"/>
                    <a:pt x="52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788"/>
            <p:cNvSpPr>
              <a:spLocks/>
            </p:cNvSpPr>
            <p:nvPr/>
          </p:nvSpPr>
          <p:spPr bwMode="auto">
            <a:xfrm>
              <a:off x="4068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Freeform 789"/>
            <p:cNvSpPr>
              <a:spLocks/>
            </p:cNvSpPr>
            <p:nvPr/>
          </p:nvSpPr>
          <p:spPr bwMode="auto">
            <a:xfrm>
              <a:off x="4106" y="2901"/>
              <a:ext cx="97" cy="827"/>
            </a:xfrm>
            <a:custGeom>
              <a:avLst/>
              <a:gdLst>
                <a:gd name="T0" fmla="*/ 241 w 39"/>
                <a:gd name="T1" fmla="*/ 77 h 310"/>
                <a:gd name="T2" fmla="*/ 199 w 39"/>
                <a:gd name="T3" fmla="*/ 1993 h 310"/>
                <a:gd name="T4" fmla="*/ 55 w 39"/>
                <a:gd name="T5" fmla="*/ 2206 h 310"/>
                <a:gd name="T6" fmla="*/ 55 w 39"/>
                <a:gd name="T7" fmla="*/ 2206 h 310"/>
                <a:gd name="T8" fmla="*/ 241 w 39"/>
                <a:gd name="T9" fmla="*/ 2057 h 310"/>
                <a:gd name="T10" fmla="*/ 241 w 39"/>
                <a:gd name="T11" fmla="*/ 77 h 310"/>
                <a:gd name="T12" fmla="*/ 241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9" y="310"/>
                  </a:cubicBezTo>
                  <a:cubicBezTo>
                    <a:pt x="1" y="310"/>
                    <a:pt x="0" y="310"/>
                    <a:pt x="9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Freeform 790"/>
            <p:cNvSpPr>
              <a:spLocks/>
            </p:cNvSpPr>
            <p:nvPr/>
          </p:nvSpPr>
          <p:spPr bwMode="auto">
            <a:xfrm>
              <a:off x="4348" y="2872"/>
              <a:ext cx="133" cy="853"/>
            </a:xfrm>
            <a:custGeom>
              <a:avLst/>
              <a:gdLst>
                <a:gd name="T0" fmla="*/ 45 w 53"/>
                <a:gd name="T1" fmla="*/ 2167 h 320"/>
                <a:gd name="T2" fmla="*/ 45 w 53"/>
                <a:gd name="T3" fmla="*/ 213 h 320"/>
                <a:gd name="T4" fmla="*/ 213 w 53"/>
                <a:gd name="T5" fmla="*/ 21 h 320"/>
                <a:gd name="T6" fmla="*/ 334 w 53"/>
                <a:gd name="T7" fmla="*/ 64 h 320"/>
                <a:gd name="T8" fmla="*/ 196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0 w 53"/>
                <a:gd name="T15" fmla="*/ 2274 h 320"/>
                <a:gd name="T16" fmla="*/ 45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791"/>
            <p:cNvSpPr>
              <a:spLocks/>
            </p:cNvSpPr>
            <p:nvPr/>
          </p:nvSpPr>
          <p:spPr bwMode="auto">
            <a:xfrm>
              <a:off x="4348" y="2872"/>
              <a:ext cx="78" cy="797"/>
            </a:xfrm>
            <a:custGeom>
              <a:avLst/>
              <a:gdLst>
                <a:gd name="T0" fmla="*/ 0 w 31"/>
                <a:gd name="T1" fmla="*/ 2124 h 299"/>
                <a:gd name="T2" fmla="*/ 20 w 31"/>
                <a:gd name="T3" fmla="*/ 163 h 299"/>
                <a:gd name="T4" fmla="*/ 196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Freeform 792"/>
            <p:cNvSpPr>
              <a:spLocks/>
            </p:cNvSpPr>
            <p:nvPr/>
          </p:nvSpPr>
          <p:spPr bwMode="auto">
            <a:xfrm>
              <a:off x="4388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Freeform 793"/>
            <p:cNvSpPr>
              <a:spLocks/>
            </p:cNvSpPr>
            <p:nvPr/>
          </p:nvSpPr>
          <p:spPr bwMode="auto">
            <a:xfrm>
              <a:off x="4633" y="2872"/>
              <a:ext cx="133" cy="853"/>
            </a:xfrm>
            <a:custGeom>
              <a:avLst/>
              <a:gdLst>
                <a:gd name="T0" fmla="*/ 45 w 53"/>
                <a:gd name="T1" fmla="*/ 2167 h 320"/>
                <a:gd name="T2" fmla="*/ 45 w 53"/>
                <a:gd name="T3" fmla="*/ 213 h 320"/>
                <a:gd name="T4" fmla="*/ 213 w 53"/>
                <a:gd name="T5" fmla="*/ 21 h 320"/>
                <a:gd name="T6" fmla="*/ 334 w 53"/>
                <a:gd name="T7" fmla="*/ 64 h 320"/>
                <a:gd name="T8" fmla="*/ 196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0 w 53"/>
                <a:gd name="T15" fmla="*/ 2274 h 320"/>
                <a:gd name="T16" fmla="*/ 45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794"/>
            <p:cNvSpPr>
              <a:spLocks/>
            </p:cNvSpPr>
            <p:nvPr/>
          </p:nvSpPr>
          <p:spPr bwMode="auto">
            <a:xfrm>
              <a:off x="4633" y="2872"/>
              <a:ext cx="78" cy="797"/>
            </a:xfrm>
            <a:custGeom>
              <a:avLst/>
              <a:gdLst>
                <a:gd name="T0" fmla="*/ 0 w 31"/>
                <a:gd name="T1" fmla="*/ 2124 h 299"/>
                <a:gd name="T2" fmla="*/ 20 w 31"/>
                <a:gd name="T3" fmla="*/ 163 h 299"/>
                <a:gd name="T4" fmla="*/ 196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Freeform 795"/>
            <p:cNvSpPr>
              <a:spLocks/>
            </p:cNvSpPr>
            <p:nvPr/>
          </p:nvSpPr>
          <p:spPr bwMode="auto">
            <a:xfrm>
              <a:off x="4673" y="2901"/>
              <a:ext cx="98" cy="827"/>
            </a:xfrm>
            <a:custGeom>
              <a:avLst/>
              <a:gdLst>
                <a:gd name="T0" fmla="*/ 246 w 39"/>
                <a:gd name="T1" fmla="*/ 77 h 310"/>
                <a:gd name="T2" fmla="*/ 201 w 39"/>
                <a:gd name="T3" fmla="*/ 1993 h 310"/>
                <a:gd name="T4" fmla="*/ 50 w 39"/>
                <a:gd name="T5" fmla="*/ 2206 h 310"/>
                <a:gd name="T6" fmla="*/ 50 w 39"/>
                <a:gd name="T7" fmla="*/ 2206 h 310"/>
                <a:gd name="T8" fmla="*/ 246 w 39"/>
                <a:gd name="T9" fmla="*/ 2057 h 310"/>
                <a:gd name="T10" fmla="*/ 246 w 39"/>
                <a:gd name="T11" fmla="*/ 77 h 310"/>
                <a:gd name="T12" fmla="*/ 246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Freeform 796"/>
            <p:cNvSpPr>
              <a:spLocks/>
            </p:cNvSpPr>
            <p:nvPr/>
          </p:nvSpPr>
          <p:spPr bwMode="auto">
            <a:xfrm>
              <a:off x="4916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797"/>
            <p:cNvSpPr>
              <a:spLocks/>
            </p:cNvSpPr>
            <p:nvPr/>
          </p:nvSpPr>
          <p:spPr bwMode="auto">
            <a:xfrm>
              <a:off x="4916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798"/>
            <p:cNvSpPr>
              <a:spLocks/>
            </p:cNvSpPr>
            <p:nvPr/>
          </p:nvSpPr>
          <p:spPr bwMode="auto">
            <a:xfrm>
              <a:off x="4956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799"/>
            <p:cNvSpPr>
              <a:spLocks/>
            </p:cNvSpPr>
            <p:nvPr/>
          </p:nvSpPr>
          <p:spPr bwMode="auto">
            <a:xfrm>
              <a:off x="520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Freeform 800"/>
            <p:cNvSpPr>
              <a:spLocks/>
            </p:cNvSpPr>
            <p:nvPr/>
          </p:nvSpPr>
          <p:spPr bwMode="auto">
            <a:xfrm>
              <a:off x="5201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20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Freeform 801"/>
            <p:cNvSpPr>
              <a:spLocks/>
            </p:cNvSpPr>
            <p:nvPr/>
          </p:nvSpPr>
          <p:spPr bwMode="auto">
            <a:xfrm>
              <a:off x="5241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Freeform 802"/>
            <p:cNvSpPr>
              <a:spLocks/>
            </p:cNvSpPr>
            <p:nvPr/>
          </p:nvSpPr>
          <p:spPr bwMode="auto">
            <a:xfrm>
              <a:off x="349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87 w 61"/>
                <a:gd name="T3" fmla="*/ 2338 h 329"/>
                <a:gd name="T4" fmla="*/ 187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7 w 61"/>
                <a:gd name="T11" fmla="*/ 0 h 329"/>
                <a:gd name="T12" fmla="*/ 187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Freeform 803"/>
            <p:cNvSpPr>
              <a:spLocks/>
            </p:cNvSpPr>
            <p:nvPr/>
          </p:nvSpPr>
          <p:spPr bwMode="auto">
            <a:xfrm>
              <a:off x="377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Freeform 804"/>
            <p:cNvSpPr>
              <a:spLocks/>
            </p:cNvSpPr>
            <p:nvPr/>
          </p:nvSpPr>
          <p:spPr bwMode="auto">
            <a:xfrm>
              <a:off x="405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805"/>
            <p:cNvSpPr>
              <a:spLocks/>
            </p:cNvSpPr>
            <p:nvPr/>
          </p:nvSpPr>
          <p:spPr bwMode="auto">
            <a:xfrm>
              <a:off x="434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92 w 61"/>
                <a:gd name="T3" fmla="*/ 2338 h 329"/>
                <a:gd name="T4" fmla="*/ 192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92 w 61"/>
                <a:gd name="T11" fmla="*/ 0 h 329"/>
                <a:gd name="T12" fmla="*/ 192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Freeform 806"/>
            <p:cNvSpPr>
              <a:spLocks/>
            </p:cNvSpPr>
            <p:nvPr/>
          </p:nvSpPr>
          <p:spPr bwMode="auto">
            <a:xfrm>
              <a:off x="462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807"/>
            <p:cNvSpPr>
              <a:spLocks/>
            </p:cNvSpPr>
            <p:nvPr/>
          </p:nvSpPr>
          <p:spPr bwMode="auto">
            <a:xfrm>
              <a:off x="490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808"/>
            <p:cNvSpPr>
              <a:spLocks/>
            </p:cNvSpPr>
            <p:nvPr/>
          </p:nvSpPr>
          <p:spPr bwMode="auto">
            <a:xfrm>
              <a:off x="5193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8100395" y="1907543"/>
            <a:ext cx="93610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CCR7</a:t>
            </a:r>
            <a:endParaRPr lang="fr-FR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7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5800" y="701083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77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9495" y="762998"/>
            <a:ext cx="87314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2184" y="565452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2184" y="413050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2184" y="269033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75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2184" y="116633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" name="TextBox 266"/>
          <p:cNvSpPr txBox="1"/>
          <p:nvPr/>
        </p:nvSpPr>
        <p:spPr>
          <a:xfrm>
            <a:off x="7956376" y="971436"/>
            <a:ext cx="93610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CD62L</a:t>
            </a:r>
            <a:endParaRPr lang="fr-FR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8" name="Picture 775" descr="H:\DOM_DMA_DIM\INTERNET\Projets web\SMART\cliparts\Divers\bulle_verte_0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2183" y="853485"/>
            <a:ext cx="87314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0157" y="5301212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" name="TextBox 279"/>
          <p:cNvSpPr txBox="1"/>
          <p:nvPr/>
        </p:nvSpPr>
        <p:spPr>
          <a:xfrm>
            <a:off x="7308303" y="3429003"/>
            <a:ext cx="1728191" cy="923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pPr algn="just">
              <a:buFontTx/>
              <a:buChar char="-"/>
            </a:pPr>
            <a:r>
              <a:rPr lang="en-US" dirty="0" smtClean="0"/>
              <a:t> Persistence</a:t>
            </a:r>
          </a:p>
          <a:p>
            <a:pPr algn="just">
              <a:buFontTx/>
              <a:buChar char="-"/>
            </a:pPr>
            <a:r>
              <a:rPr lang="en-US" dirty="0" smtClean="0"/>
              <a:t>  Proliferation</a:t>
            </a:r>
          </a:p>
          <a:p>
            <a:pPr algn="just">
              <a:buFontTx/>
              <a:buChar char="-"/>
            </a:pPr>
            <a:r>
              <a:rPr lang="en-US" dirty="0" smtClean="0"/>
              <a:t>  Reactivity</a:t>
            </a:r>
          </a:p>
        </p:txBody>
      </p:sp>
      <p:cxnSp>
        <p:nvCxnSpPr>
          <p:cNvPr id="285" name="Straight Arrow Connector 284"/>
          <p:cNvCxnSpPr/>
          <p:nvPr/>
        </p:nvCxnSpPr>
        <p:spPr>
          <a:xfrm flipV="1">
            <a:off x="8676455" y="3501007"/>
            <a:ext cx="72010" cy="216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V="1">
            <a:off x="8820474" y="3717032"/>
            <a:ext cx="72010" cy="216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8532440" y="4005066"/>
            <a:ext cx="72010" cy="216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0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135" y="5229204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8151" y="5517234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126" y="5445229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73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4173" y="5445229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4094" y="5589241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0078" y="5733257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8110" y="5733257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4094" y="5877273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73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0119" y="5949281"/>
            <a:ext cx="22224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4173" y="4941172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6183" y="4725149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205" y="4725149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0199" y="4941172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72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6221" y="4869164"/>
            <a:ext cx="222249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45"/>
          <p:cNvGrpSpPr>
            <a:grpSpLocks/>
          </p:cNvGrpSpPr>
          <p:nvPr/>
        </p:nvGrpSpPr>
        <p:grpSpPr bwMode="auto">
          <a:xfrm rot="19704778">
            <a:off x="1532554" y="621780"/>
            <a:ext cx="539230" cy="919659"/>
            <a:chOff x="3491" y="2256"/>
            <a:chExt cx="1852" cy="2061"/>
          </a:xfrm>
        </p:grpSpPr>
        <p:sp>
          <p:nvSpPr>
            <p:cNvPr id="310" name="Freeform 746"/>
            <p:cNvSpPr>
              <a:spLocks/>
            </p:cNvSpPr>
            <p:nvPr/>
          </p:nvSpPr>
          <p:spPr bwMode="auto">
            <a:xfrm>
              <a:off x="4913" y="2261"/>
              <a:ext cx="380" cy="606"/>
            </a:xfrm>
            <a:custGeom>
              <a:avLst/>
              <a:gdLst>
                <a:gd name="T0" fmla="*/ 795 w 152"/>
                <a:gd name="T1" fmla="*/ 948 h 227"/>
                <a:gd name="T2" fmla="*/ 758 w 152"/>
                <a:gd name="T3" fmla="*/ 1068 h 227"/>
                <a:gd name="T4" fmla="*/ 708 w 152"/>
                <a:gd name="T5" fmla="*/ 1247 h 227"/>
                <a:gd name="T6" fmla="*/ 770 w 152"/>
                <a:gd name="T7" fmla="*/ 1418 h 227"/>
                <a:gd name="T8" fmla="*/ 850 w 152"/>
                <a:gd name="T9" fmla="*/ 1610 h 227"/>
                <a:gd name="T10" fmla="*/ 888 w 152"/>
                <a:gd name="T11" fmla="*/ 1610 h 227"/>
                <a:gd name="T12" fmla="*/ 950 w 152"/>
                <a:gd name="T13" fmla="*/ 1618 h 227"/>
                <a:gd name="T14" fmla="*/ 845 w 152"/>
                <a:gd name="T15" fmla="*/ 1348 h 227"/>
                <a:gd name="T16" fmla="*/ 808 w 152"/>
                <a:gd name="T17" fmla="*/ 1255 h 227"/>
                <a:gd name="T18" fmla="*/ 845 w 152"/>
                <a:gd name="T19" fmla="*/ 1119 h 227"/>
                <a:gd name="T20" fmla="*/ 895 w 152"/>
                <a:gd name="T21" fmla="*/ 969 h 227"/>
                <a:gd name="T22" fmla="*/ 875 w 152"/>
                <a:gd name="T23" fmla="*/ 406 h 227"/>
                <a:gd name="T24" fmla="*/ 358 w 152"/>
                <a:gd name="T25" fmla="*/ 8 h 227"/>
                <a:gd name="T26" fmla="*/ 70 w 152"/>
                <a:gd name="T27" fmla="*/ 163 h 227"/>
                <a:gd name="T28" fmla="*/ 13 w 152"/>
                <a:gd name="T29" fmla="*/ 398 h 227"/>
                <a:gd name="T30" fmla="*/ 75 w 152"/>
                <a:gd name="T31" fmla="*/ 598 h 227"/>
                <a:gd name="T32" fmla="*/ 133 w 152"/>
                <a:gd name="T33" fmla="*/ 828 h 227"/>
                <a:gd name="T34" fmla="*/ 100 w 152"/>
                <a:gd name="T35" fmla="*/ 1012 h 227"/>
                <a:gd name="T36" fmla="*/ 63 w 152"/>
                <a:gd name="T37" fmla="*/ 1233 h 227"/>
                <a:gd name="T38" fmla="*/ 83 w 152"/>
                <a:gd name="T39" fmla="*/ 1361 h 227"/>
                <a:gd name="T40" fmla="*/ 113 w 152"/>
                <a:gd name="T41" fmla="*/ 1618 h 227"/>
                <a:gd name="T42" fmla="*/ 175 w 152"/>
                <a:gd name="T43" fmla="*/ 1610 h 227"/>
                <a:gd name="T44" fmla="*/ 213 w 152"/>
                <a:gd name="T45" fmla="*/ 1610 h 227"/>
                <a:gd name="T46" fmla="*/ 175 w 152"/>
                <a:gd name="T47" fmla="*/ 1332 h 227"/>
                <a:gd name="T48" fmla="*/ 163 w 152"/>
                <a:gd name="T49" fmla="*/ 1233 h 227"/>
                <a:gd name="T50" fmla="*/ 195 w 152"/>
                <a:gd name="T51" fmla="*/ 1041 h 227"/>
                <a:gd name="T52" fmla="*/ 233 w 152"/>
                <a:gd name="T53" fmla="*/ 828 h 227"/>
                <a:gd name="T54" fmla="*/ 163 w 152"/>
                <a:gd name="T55" fmla="*/ 555 h 227"/>
                <a:gd name="T56" fmla="*/ 113 w 152"/>
                <a:gd name="T57" fmla="*/ 384 h 227"/>
                <a:gd name="T58" fmla="*/ 145 w 152"/>
                <a:gd name="T59" fmla="*/ 235 h 227"/>
                <a:gd name="T60" fmla="*/ 363 w 152"/>
                <a:gd name="T61" fmla="*/ 120 h 227"/>
                <a:gd name="T62" fmla="*/ 783 w 152"/>
                <a:gd name="T63" fmla="*/ 448 h 227"/>
                <a:gd name="T64" fmla="*/ 795 w 152"/>
                <a:gd name="T65" fmla="*/ 948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2" h="227">
                  <a:moveTo>
                    <a:pt x="127" y="133"/>
                  </a:moveTo>
                  <a:cubicBezTo>
                    <a:pt x="126" y="140"/>
                    <a:pt x="123" y="145"/>
                    <a:pt x="121" y="150"/>
                  </a:cubicBezTo>
                  <a:cubicBezTo>
                    <a:pt x="117" y="156"/>
                    <a:pt x="114" y="163"/>
                    <a:pt x="113" y="175"/>
                  </a:cubicBezTo>
                  <a:cubicBezTo>
                    <a:pt x="112" y="186"/>
                    <a:pt x="118" y="192"/>
                    <a:pt x="123" y="199"/>
                  </a:cubicBezTo>
                  <a:cubicBezTo>
                    <a:pt x="128" y="206"/>
                    <a:pt x="133" y="213"/>
                    <a:pt x="136" y="226"/>
                  </a:cubicBezTo>
                  <a:cubicBezTo>
                    <a:pt x="138" y="226"/>
                    <a:pt x="140" y="226"/>
                    <a:pt x="142" y="226"/>
                  </a:cubicBezTo>
                  <a:cubicBezTo>
                    <a:pt x="145" y="226"/>
                    <a:pt x="149" y="226"/>
                    <a:pt x="152" y="227"/>
                  </a:cubicBezTo>
                  <a:cubicBezTo>
                    <a:pt x="149" y="208"/>
                    <a:pt x="142" y="197"/>
                    <a:pt x="135" y="189"/>
                  </a:cubicBezTo>
                  <a:cubicBezTo>
                    <a:pt x="131" y="183"/>
                    <a:pt x="129" y="180"/>
                    <a:pt x="129" y="176"/>
                  </a:cubicBezTo>
                  <a:cubicBezTo>
                    <a:pt x="129" y="168"/>
                    <a:pt x="132" y="163"/>
                    <a:pt x="135" y="157"/>
                  </a:cubicBezTo>
                  <a:cubicBezTo>
                    <a:pt x="138" y="152"/>
                    <a:pt x="141" y="145"/>
                    <a:pt x="143" y="136"/>
                  </a:cubicBezTo>
                  <a:cubicBezTo>
                    <a:pt x="150" y="104"/>
                    <a:pt x="149" y="78"/>
                    <a:pt x="140" y="57"/>
                  </a:cubicBezTo>
                  <a:cubicBezTo>
                    <a:pt x="125" y="20"/>
                    <a:pt x="94" y="0"/>
                    <a:pt x="57" y="1"/>
                  </a:cubicBezTo>
                  <a:cubicBezTo>
                    <a:pt x="39" y="2"/>
                    <a:pt x="21" y="11"/>
                    <a:pt x="11" y="23"/>
                  </a:cubicBezTo>
                  <a:cubicBezTo>
                    <a:pt x="3" y="33"/>
                    <a:pt x="0" y="44"/>
                    <a:pt x="2" y="56"/>
                  </a:cubicBezTo>
                  <a:cubicBezTo>
                    <a:pt x="4" y="67"/>
                    <a:pt x="8" y="76"/>
                    <a:pt x="12" y="84"/>
                  </a:cubicBezTo>
                  <a:cubicBezTo>
                    <a:pt x="17" y="95"/>
                    <a:pt x="21" y="105"/>
                    <a:pt x="21" y="116"/>
                  </a:cubicBezTo>
                  <a:cubicBezTo>
                    <a:pt x="21" y="124"/>
                    <a:pt x="18" y="133"/>
                    <a:pt x="16" y="142"/>
                  </a:cubicBezTo>
                  <a:cubicBezTo>
                    <a:pt x="13" y="152"/>
                    <a:pt x="10" y="162"/>
                    <a:pt x="10" y="173"/>
                  </a:cubicBezTo>
                  <a:cubicBezTo>
                    <a:pt x="10" y="179"/>
                    <a:pt x="11" y="184"/>
                    <a:pt x="13" y="191"/>
                  </a:cubicBezTo>
                  <a:cubicBezTo>
                    <a:pt x="15" y="199"/>
                    <a:pt x="17" y="210"/>
                    <a:pt x="18" y="227"/>
                  </a:cubicBezTo>
                  <a:cubicBezTo>
                    <a:pt x="22" y="226"/>
                    <a:pt x="25" y="226"/>
                    <a:pt x="28" y="226"/>
                  </a:cubicBezTo>
                  <a:cubicBezTo>
                    <a:pt x="30" y="226"/>
                    <a:pt x="32" y="226"/>
                    <a:pt x="34" y="226"/>
                  </a:cubicBezTo>
                  <a:cubicBezTo>
                    <a:pt x="33" y="208"/>
                    <a:pt x="31" y="196"/>
                    <a:pt x="28" y="187"/>
                  </a:cubicBezTo>
                  <a:cubicBezTo>
                    <a:pt x="27" y="181"/>
                    <a:pt x="26" y="177"/>
                    <a:pt x="26" y="173"/>
                  </a:cubicBezTo>
                  <a:cubicBezTo>
                    <a:pt x="26" y="164"/>
                    <a:pt x="28" y="155"/>
                    <a:pt x="31" y="146"/>
                  </a:cubicBezTo>
                  <a:cubicBezTo>
                    <a:pt x="34" y="136"/>
                    <a:pt x="37" y="127"/>
                    <a:pt x="37" y="116"/>
                  </a:cubicBezTo>
                  <a:cubicBezTo>
                    <a:pt x="37" y="102"/>
                    <a:pt x="32" y="89"/>
                    <a:pt x="26" y="78"/>
                  </a:cubicBezTo>
                  <a:cubicBezTo>
                    <a:pt x="23" y="70"/>
                    <a:pt x="19" y="62"/>
                    <a:pt x="18" y="54"/>
                  </a:cubicBezTo>
                  <a:cubicBezTo>
                    <a:pt x="16" y="46"/>
                    <a:pt x="18" y="39"/>
                    <a:pt x="23" y="33"/>
                  </a:cubicBezTo>
                  <a:cubicBezTo>
                    <a:pt x="30" y="24"/>
                    <a:pt x="44" y="18"/>
                    <a:pt x="58" y="17"/>
                  </a:cubicBezTo>
                  <a:cubicBezTo>
                    <a:pt x="88" y="16"/>
                    <a:pt x="113" y="33"/>
                    <a:pt x="125" y="63"/>
                  </a:cubicBezTo>
                  <a:cubicBezTo>
                    <a:pt x="133" y="81"/>
                    <a:pt x="133" y="104"/>
                    <a:pt x="127" y="133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1" name="Freeform 747"/>
            <p:cNvSpPr>
              <a:spLocks/>
            </p:cNvSpPr>
            <p:nvPr/>
          </p:nvSpPr>
          <p:spPr bwMode="auto">
            <a:xfrm>
              <a:off x="4398" y="2475"/>
              <a:ext cx="370" cy="389"/>
            </a:xfrm>
            <a:custGeom>
              <a:avLst/>
              <a:gdLst>
                <a:gd name="T0" fmla="*/ 808 w 148"/>
                <a:gd name="T1" fmla="*/ 107 h 146"/>
                <a:gd name="T2" fmla="*/ 445 w 148"/>
                <a:gd name="T3" fmla="*/ 107 h 146"/>
                <a:gd name="T4" fmla="*/ 338 w 148"/>
                <a:gd name="T5" fmla="*/ 456 h 146"/>
                <a:gd name="T6" fmla="*/ 325 w 148"/>
                <a:gd name="T7" fmla="*/ 618 h 146"/>
                <a:gd name="T8" fmla="*/ 208 w 148"/>
                <a:gd name="T9" fmla="*/ 738 h 146"/>
                <a:gd name="T10" fmla="*/ 0 w 148"/>
                <a:gd name="T11" fmla="*/ 1036 h 146"/>
                <a:gd name="T12" fmla="*/ 50 w 148"/>
                <a:gd name="T13" fmla="*/ 1036 h 146"/>
                <a:gd name="T14" fmla="*/ 100 w 148"/>
                <a:gd name="T15" fmla="*/ 1036 h 146"/>
                <a:gd name="T16" fmla="*/ 238 w 148"/>
                <a:gd name="T17" fmla="*/ 845 h 146"/>
                <a:gd name="T18" fmla="*/ 425 w 148"/>
                <a:gd name="T19" fmla="*/ 645 h 146"/>
                <a:gd name="T20" fmla="*/ 438 w 148"/>
                <a:gd name="T21" fmla="*/ 456 h 146"/>
                <a:gd name="T22" fmla="*/ 508 w 148"/>
                <a:gd name="T23" fmla="*/ 192 h 146"/>
                <a:gd name="T24" fmla="*/ 745 w 148"/>
                <a:gd name="T25" fmla="*/ 192 h 146"/>
                <a:gd name="T26" fmla="*/ 770 w 148"/>
                <a:gd name="T27" fmla="*/ 498 h 146"/>
                <a:gd name="T28" fmla="*/ 745 w 148"/>
                <a:gd name="T29" fmla="*/ 661 h 146"/>
                <a:gd name="T30" fmla="*/ 725 w 148"/>
                <a:gd name="T31" fmla="*/ 874 h 146"/>
                <a:gd name="T32" fmla="*/ 713 w 148"/>
                <a:gd name="T33" fmla="*/ 1036 h 146"/>
                <a:gd name="T34" fmla="*/ 758 w 148"/>
                <a:gd name="T35" fmla="*/ 1036 h 146"/>
                <a:gd name="T36" fmla="*/ 813 w 148"/>
                <a:gd name="T37" fmla="*/ 1036 h 146"/>
                <a:gd name="T38" fmla="*/ 825 w 148"/>
                <a:gd name="T39" fmla="*/ 887 h 146"/>
                <a:gd name="T40" fmla="*/ 845 w 148"/>
                <a:gd name="T41" fmla="*/ 666 h 146"/>
                <a:gd name="T42" fmla="*/ 863 w 148"/>
                <a:gd name="T43" fmla="*/ 520 h 146"/>
                <a:gd name="T44" fmla="*/ 808 w 148"/>
                <a:gd name="T45" fmla="*/ 107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8" h="146">
                  <a:moveTo>
                    <a:pt x="129" y="15"/>
                  </a:moveTo>
                  <a:cubicBezTo>
                    <a:pt x="111" y="0"/>
                    <a:pt x="86" y="0"/>
                    <a:pt x="71" y="15"/>
                  </a:cubicBezTo>
                  <a:cubicBezTo>
                    <a:pt x="54" y="31"/>
                    <a:pt x="54" y="48"/>
                    <a:pt x="54" y="64"/>
                  </a:cubicBezTo>
                  <a:cubicBezTo>
                    <a:pt x="54" y="72"/>
                    <a:pt x="54" y="80"/>
                    <a:pt x="52" y="87"/>
                  </a:cubicBezTo>
                  <a:cubicBezTo>
                    <a:pt x="50" y="97"/>
                    <a:pt x="44" y="100"/>
                    <a:pt x="33" y="104"/>
                  </a:cubicBezTo>
                  <a:cubicBezTo>
                    <a:pt x="20" y="109"/>
                    <a:pt x="2" y="116"/>
                    <a:pt x="0" y="146"/>
                  </a:cubicBezTo>
                  <a:cubicBezTo>
                    <a:pt x="2" y="146"/>
                    <a:pt x="5" y="146"/>
                    <a:pt x="8" y="146"/>
                  </a:cubicBezTo>
                  <a:cubicBezTo>
                    <a:pt x="10" y="146"/>
                    <a:pt x="13" y="146"/>
                    <a:pt x="16" y="146"/>
                  </a:cubicBezTo>
                  <a:cubicBezTo>
                    <a:pt x="17" y="127"/>
                    <a:pt x="26" y="124"/>
                    <a:pt x="38" y="119"/>
                  </a:cubicBezTo>
                  <a:cubicBezTo>
                    <a:pt x="49" y="115"/>
                    <a:pt x="63" y="110"/>
                    <a:pt x="68" y="91"/>
                  </a:cubicBezTo>
                  <a:cubicBezTo>
                    <a:pt x="70" y="82"/>
                    <a:pt x="70" y="73"/>
                    <a:pt x="70" y="64"/>
                  </a:cubicBezTo>
                  <a:cubicBezTo>
                    <a:pt x="70" y="49"/>
                    <a:pt x="70" y="38"/>
                    <a:pt x="81" y="27"/>
                  </a:cubicBezTo>
                  <a:cubicBezTo>
                    <a:pt x="91" y="18"/>
                    <a:pt x="108" y="18"/>
                    <a:pt x="119" y="27"/>
                  </a:cubicBezTo>
                  <a:cubicBezTo>
                    <a:pt x="130" y="36"/>
                    <a:pt x="128" y="49"/>
                    <a:pt x="123" y="70"/>
                  </a:cubicBezTo>
                  <a:cubicBezTo>
                    <a:pt x="121" y="77"/>
                    <a:pt x="119" y="85"/>
                    <a:pt x="119" y="9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31"/>
                    <a:pt x="115" y="138"/>
                    <a:pt x="114" y="146"/>
                  </a:cubicBezTo>
                  <a:cubicBezTo>
                    <a:pt x="117" y="146"/>
                    <a:pt x="119" y="146"/>
                    <a:pt x="121" y="146"/>
                  </a:cubicBezTo>
                  <a:cubicBezTo>
                    <a:pt x="124" y="146"/>
                    <a:pt x="128" y="146"/>
                    <a:pt x="130" y="146"/>
                  </a:cubicBezTo>
                  <a:cubicBezTo>
                    <a:pt x="131" y="139"/>
                    <a:pt x="132" y="132"/>
                    <a:pt x="132" y="12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5" y="88"/>
                    <a:pt x="137" y="81"/>
                    <a:pt x="138" y="73"/>
                  </a:cubicBezTo>
                  <a:cubicBezTo>
                    <a:pt x="143" y="54"/>
                    <a:pt x="148" y="31"/>
                    <a:pt x="129" y="15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2" name="Freeform 748"/>
            <p:cNvSpPr>
              <a:spLocks/>
            </p:cNvSpPr>
            <p:nvPr/>
          </p:nvSpPr>
          <p:spPr bwMode="auto">
            <a:xfrm>
              <a:off x="3821" y="2675"/>
              <a:ext cx="330" cy="189"/>
            </a:xfrm>
            <a:custGeom>
              <a:avLst/>
              <a:gdLst>
                <a:gd name="T0" fmla="*/ 533 w 132"/>
                <a:gd name="T1" fmla="*/ 56 h 71"/>
                <a:gd name="T2" fmla="*/ 488 w 132"/>
                <a:gd name="T3" fmla="*/ 56 h 71"/>
                <a:gd name="T4" fmla="*/ 400 w 132"/>
                <a:gd name="T5" fmla="*/ 35 h 71"/>
                <a:gd name="T6" fmla="*/ 133 w 132"/>
                <a:gd name="T7" fmla="*/ 85 h 71"/>
                <a:gd name="T8" fmla="*/ 13 w 132"/>
                <a:gd name="T9" fmla="*/ 461 h 71"/>
                <a:gd name="T10" fmla="*/ 13 w 132"/>
                <a:gd name="T11" fmla="*/ 503 h 71"/>
                <a:gd name="T12" fmla="*/ 75 w 132"/>
                <a:gd name="T13" fmla="*/ 503 h 71"/>
                <a:gd name="T14" fmla="*/ 113 w 132"/>
                <a:gd name="T15" fmla="*/ 503 h 71"/>
                <a:gd name="T16" fmla="*/ 113 w 132"/>
                <a:gd name="T17" fmla="*/ 461 h 71"/>
                <a:gd name="T18" fmla="*/ 195 w 132"/>
                <a:gd name="T19" fmla="*/ 178 h 71"/>
                <a:gd name="T20" fmla="*/ 383 w 132"/>
                <a:gd name="T21" fmla="*/ 149 h 71"/>
                <a:gd name="T22" fmla="*/ 483 w 132"/>
                <a:gd name="T23" fmla="*/ 170 h 71"/>
                <a:gd name="T24" fmla="*/ 525 w 132"/>
                <a:gd name="T25" fmla="*/ 170 h 71"/>
                <a:gd name="T26" fmla="*/ 713 w 132"/>
                <a:gd name="T27" fmla="*/ 325 h 71"/>
                <a:gd name="T28" fmla="*/ 725 w 132"/>
                <a:gd name="T29" fmla="*/ 503 h 71"/>
                <a:gd name="T30" fmla="*/ 783 w 132"/>
                <a:gd name="T31" fmla="*/ 503 h 71"/>
                <a:gd name="T32" fmla="*/ 825 w 132"/>
                <a:gd name="T33" fmla="*/ 503 h 71"/>
                <a:gd name="T34" fmla="*/ 813 w 132"/>
                <a:gd name="T35" fmla="*/ 303 h 71"/>
                <a:gd name="T36" fmla="*/ 533 w 132"/>
                <a:gd name="T37" fmla="*/ 56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" h="71">
                  <a:moveTo>
                    <a:pt x="85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3" y="7"/>
                    <a:pt x="69" y="6"/>
                    <a:pt x="64" y="5"/>
                  </a:cubicBezTo>
                  <a:cubicBezTo>
                    <a:pt x="51" y="3"/>
                    <a:pt x="36" y="0"/>
                    <a:pt x="21" y="12"/>
                  </a:cubicBezTo>
                  <a:cubicBezTo>
                    <a:pt x="0" y="28"/>
                    <a:pt x="1" y="46"/>
                    <a:pt x="2" y="6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5" y="71"/>
                    <a:pt x="9" y="71"/>
                    <a:pt x="12" y="71"/>
                  </a:cubicBezTo>
                  <a:cubicBezTo>
                    <a:pt x="14" y="71"/>
                    <a:pt x="16" y="71"/>
                    <a:pt x="18" y="71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47"/>
                    <a:pt x="17" y="36"/>
                    <a:pt x="31" y="25"/>
                  </a:cubicBezTo>
                  <a:cubicBezTo>
                    <a:pt x="40" y="17"/>
                    <a:pt x="49" y="19"/>
                    <a:pt x="61" y="21"/>
                  </a:cubicBezTo>
                  <a:cubicBezTo>
                    <a:pt x="66" y="22"/>
                    <a:pt x="71" y="23"/>
                    <a:pt x="77" y="24"/>
                  </a:cubicBezTo>
                  <a:cubicBezTo>
                    <a:pt x="77" y="24"/>
                    <a:pt x="84" y="24"/>
                    <a:pt x="84" y="24"/>
                  </a:cubicBezTo>
                  <a:cubicBezTo>
                    <a:pt x="104" y="25"/>
                    <a:pt x="110" y="25"/>
                    <a:pt x="114" y="46"/>
                  </a:cubicBezTo>
                  <a:cubicBezTo>
                    <a:pt x="116" y="55"/>
                    <a:pt x="116" y="63"/>
                    <a:pt x="116" y="71"/>
                  </a:cubicBezTo>
                  <a:cubicBezTo>
                    <a:pt x="119" y="71"/>
                    <a:pt x="122" y="71"/>
                    <a:pt x="125" y="71"/>
                  </a:cubicBezTo>
                  <a:cubicBezTo>
                    <a:pt x="128" y="71"/>
                    <a:pt x="130" y="71"/>
                    <a:pt x="132" y="71"/>
                  </a:cubicBezTo>
                  <a:cubicBezTo>
                    <a:pt x="132" y="62"/>
                    <a:pt x="132" y="53"/>
                    <a:pt x="130" y="43"/>
                  </a:cubicBezTo>
                  <a:cubicBezTo>
                    <a:pt x="123" y="10"/>
                    <a:pt x="105" y="9"/>
                    <a:pt x="85" y="8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3" name="Freeform 749"/>
            <p:cNvSpPr>
              <a:spLocks/>
            </p:cNvSpPr>
            <p:nvPr/>
          </p:nvSpPr>
          <p:spPr bwMode="auto">
            <a:xfrm>
              <a:off x="3516" y="2579"/>
              <a:ext cx="147" cy="285"/>
            </a:xfrm>
            <a:custGeom>
              <a:avLst/>
              <a:gdLst>
                <a:gd name="T0" fmla="*/ 274 w 59"/>
                <a:gd name="T1" fmla="*/ 29 h 107"/>
                <a:gd name="T2" fmla="*/ 199 w 59"/>
                <a:gd name="T3" fmla="*/ 85 h 107"/>
                <a:gd name="T4" fmla="*/ 67 w 59"/>
                <a:gd name="T5" fmla="*/ 192 h 107"/>
                <a:gd name="T6" fmla="*/ 62 w 59"/>
                <a:gd name="T7" fmla="*/ 503 h 107"/>
                <a:gd name="T8" fmla="*/ 75 w 59"/>
                <a:gd name="T9" fmla="*/ 546 h 107"/>
                <a:gd name="T10" fmla="*/ 87 w 59"/>
                <a:gd name="T11" fmla="*/ 703 h 107"/>
                <a:gd name="T12" fmla="*/ 87 w 59"/>
                <a:gd name="T13" fmla="*/ 759 h 107"/>
                <a:gd name="T14" fmla="*/ 125 w 59"/>
                <a:gd name="T15" fmla="*/ 759 h 107"/>
                <a:gd name="T16" fmla="*/ 187 w 59"/>
                <a:gd name="T17" fmla="*/ 759 h 107"/>
                <a:gd name="T18" fmla="*/ 187 w 59"/>
                <a:gd name="T19" fmla="*/ 709 h 107"/>
                <a:gd name="T20" fmla="*/ 167 w 59"/>
                <a:gd name="T21" fmla="*/ 511 h 107"/>
                <a:gd name="T22" fmla="*/ 154 w 59"/>
                <a:gd name="T23" fmla="*/ 469 h 107"/>
                <a:gd name="T24" fmla="*/ 149 w 59"/>
                <a:gd name="T25" fmla="*/ 256 h 107"/>
                <a:gd name="T26" fmla="*/ 237 w 59"/>
                <a:gd name="T27" fmla="*/ 184 h 107"/>
                <a:gd name="T28" fmla="*/ 349 w 59"/>
                <a:gd name="T29" fmla="*/ 99 h 107"/>
                <a:gd name="T30" fmla="*/ 349 w 59"/>
                <a:gd name="T31" fmla="*/ 21 h 107"/>
                <a:gd name="T32" fmla="*/ 274 w 59"/>
                <a:gd name="T33" fmla="*/ 29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7">
                  <a:moveTo>
                    <a:pt x="44" y="4"/>
                  </a:moveTo>
                  <a:cubicBezTo>
                    <a:pt x="41" y="7"/>
                    <a:pt x="37" y="9"/>
                    <a:pt x="32" y="12"/>
                  </a:cubicBezTo>
                  <a:cubicBezTo>
                    <a:pt x="24" y="15"/>
                    <a:pt x="16" y="19"/>
                    <a:pt x="11" y="27"/>
                  </a:cubicBezTo>
                  <a:cubicBezTo>
                    <a:pt x="0" y="42"/>
                    <a:pt x="6" y="58"/>
                    <a:pt x="10" y="71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86"/>
                    <a:pt x="14" y="90"/>
                    <a:pt x="14" y="9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6" y="107"/>
                    <a:pt x="18" y="107"/>
                    <a:pt x="20" y="107"/>
                  </a:cubicBezTo>
                  <a:cubicBezTo>
                    <a:pt x="24" y="107"/>
                    <a:pt x="27" y="107"/>
                    <a:pt x="30" y="107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90"/>
                    <a:pt x="31" y="84"/>
                    <a:pt x="27" y="72"/>
                  </a:cubicBezTo>
                  <a:cubicBezTo>
                    <a:pt x="27" y="72"/>
                    <a:pt x="25" y="66"/>
                    <a:pt x="25" y="66"/>
                  </a:cubicBezTo>
                  <a:cubicBezTo>
                    <a:pt x="21" y="53"/>
                    <a:pt x="18" y="44"/>
                    <a:pt x="24" y="36"/>
                  </a:cubicBezTo>
                  <a:cubicBezTo>
                    <a:pt x="27" y="31"/>
                    <a:pt x="32" y="29"/>
                    <a:pt x="38" y="26"/>
                  </a:cubicBezTo>
                  <a:cubicBezTo>
                    <a:pt x="44" y="23"/>
                    <a:pt x="51" y="20"/>
                    <a:pt x="56" y="14"/>
                  </a:cubicBezTo>
                  <a:cubicBezTo>
                    <a:pt x="59" y="11"/>
                    <a:pt x="59" y="6"/>
                    <a:pt x="56" y="3"/>
                  </a:cubicBezTo>
                  <a:cubicBezTo>
                    <a:pt x="52" y="0"/>
                    <a:pt x="47" y="0"/>
                    <a:pt x="44" y="4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4" name="Freeform 750"/>
            <p:cNvSpPr>
              <a:spLocks/>
            </p:cNvSpPr>
            <p:nvPr/>
          </p:nvSpPr>
          <p:spPr bwMode="auto">
            <a:xfrm>
              <a:off x="3541" y="3739"/>
              <a:ext cx="332" cy="272"/>
            </a:xfrm>
            <a:custGeom>
              <a:avLst/>
              <a:gdLst>
                <a:gd name="T0" fmla="*/ 729 w 133"/>
                <a:gd name="T1" fmla="*/ 8 h 102"/>
                <a:gd name="T2" fmla="*/ 711 w 133"/>
                <a:gd name="T3" fmla="*/ 136 h 102"/>
                <a:gd name="T4" fmla="*/ 704 w 133"/>
                <a:gd name="T5" fmla="*/ 355 h 102"/>
                <a:gd name="T6" fmla="*/ 624 w 133"/>
                <a:gd name="T7" fmla="*/ 568 h 102"/>
                <a:gd name="T8" fmla="*/ 474 w 133"/>
                <a:gd name="T9" fmla="*/ 499 h 102"/>
                <a:gd name="T10" fmla="*/ 437 w 133"/>
                <a:gd name="T11" fmla="*/ 405 h 102"/>
                <a:gd name="T12" fmla="*/ 354 w 133"/>
                <a:gd name="T13" fmla="*/ 248 h 102"/>
                <a:gd name="T14" fmla="*/ 212 w 133"/>
                <a:gd name="T15" fmla="*/ 243 h 102"/>
                <a:gd name="T16" fmla="*/ 175 w 133"/>
                <a:gd name="T17" fmla="*/ 256 h 102"/>
                <a:gd name="T18" fmla="*/ 105 w 133"/>
                <a:gd name="T19" fmla="*/ 8 h 102"/>
                <a:gd name="T20" fmla="*/ 62 w 133"/>
                <a:gd name="T21" fmla="*/ 8 h 102"/>
                <a:gd name="T22" fmla="*/ 5 w 133"/>
                <a:gd name="T23" fmla="*/ 0 h 102"/>
                <a:gd name="T24" fmla="*/ 142 w 133"/>
                <a:gd name="T25" fmla="*/ 371 h 102"/>
                <a:gd name="T26" fmla="*/ 262 w 133"/>
                <a:gd name="T27" fmla="*/ 349 h 102"/>
                <a:gd name="T28" fmla="*/ 292 w 133"/>
                <a:gd name="T29" fmla="*/ 333 h 102"/>
                <a:gd name="T30" fmla="*/ 342 w 133"/>
                <a:gd name="T31" fmla="*/ 440 h 102"/>
                <a:gd name="T32" fmla="*/ 399 w 133"/>
                <a:gd name="T33" fmla="*/ 576 h 102"/>
                <a:gd name="T34" fmla="*/ 666 w 133"/>
                <a:gd name="T35" fmla="*/ 669 h 102"/>
                <a:gd name="T36" fmla="*/ 804 w 133"/>
                <a:gd name="T37" fmla="*/ 341 h 102"/>
                <a:gd name="T38" fmla="*/ 811 w 133"/>
                <a:gd name="T39" fmla="*/ 149 h 102"/>
                <a:gd name="T40" fmla="*/ 829 w 133"/>
                <a:gd name="T41" fmla="*/ 8 h 102"/>
                <a:gd name="T42" fmla="*/ 774 w 133"/>
                <a:gd name="T43" fmla="*/ 8 h 102"/>
                <a:gd name="T44" fmla="*/ 729 w 133"/>
                <a:gd name="T45" fmla="*/ 8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102">
                  <a:moveTo>
                    <a:pt x="117" y="1"/>
                  </a:moveTo>
                  <a:cubicBezTo>
                    <a:pt x="116" y="8"/>
                    <a:pt x="115" y="14"/>
                    <a:pt x="114" y="19"/>
                  </a:cubicBezTo>
                  <a:cubicBezTo>
                    <a:pt x="113" y="29"/>
                    <a:pt x="111" y="37"/>
                    <a:pt x="113" y="50"/>
                  </a:cubicBezTo>
                  <a:cubicBezTo>
                    <a:pt x="115" y="63"/>
                    <a:pt x="109" y="75"/>
                    <a:pt x="100" y="80"/>
                  </a:cubicBezTo>
                  <a:cubicBezTo>
                    <a:pt x="93" y="83"/>
                    <a:pt x="84" y="80"/>
                    <a:pt x="76" y="70"/>
                  </a:cubicBezTo>
                  <a:cubicBezTo>
                    <a:pt x="73" y="67"/>
                    <a:pt x="71" y="62"/>
                    <a:pt x="70" y="57"/>
                  </a:cubicBezTo>
                  <a:cubicBezTo>
                    <a:pt x="67" y="49"/>
                    <a:pt x="65" y="40"/>
                    <a:pt x="57" y="35"/>
                  </a:cubicBezTo>
                  <a:cubicBezTo>
                    <a:pt x="48" y="27"/>
                    <a:pt x="39" y="32"/>
                    <a:pt x="34" y="34"/>
                  </a:cubicBezTo>
                  <a:cubicBezTo>
                    <a:pt x="31" y="36"/>
                    <a:pt x="29" y="37"/>
                    <a:pt x="28" y="36"/>
                  </a:cubicBezTo>
                  <a:cubicBezTo>
                    <a:pt x="17" y="33"/>
                    <a:pt x="16" y="26"/>
                    <a:pt x="17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  <a:cubicBezTo>
                    <a:pt x="0" y="23"/>
                    <a:pt x="0" y="44"/>
                    <a:pt x="23" y="52"/>
                  </a:cubicBezTo>
                  <a:cubicBezTo>
                    <a:pt x="31" y="54"/>
                    <a:pt x="37" y="51"/>
                    <a:pt x="42" y="49"/>
                  </a:cubicBezTo>
                  <a:cubicBezTo>
                    <a:pt x="46" y="46"/>
                    <a:pt x="46" y="46"/>
                    <a:pt x="47" y="47"/>
                  </a:cubicBezTo>
                  <a:cubicBezTo>
                    <a:pt x="51" y="50"/>
                    <a:pt x="53" y="56"/>
                    <a:pt x="55" y="62"/>
                  </a:cubicBezTo>
                  <a:cubicBezTo>
                    <a:pt x="56" y="68"/>
                    <a:pt x="59" y="75"/>
                    <a:pt x="64" y="81"/>
                  </a:cubicBezTo>
                  <a:cubicBezTo>
                    <a:pt x="82" y="102"/>
                    <a:pt x="100" y="97"/>
                    <a:pt x="107" y="94"/>
                  </a:cubicBezTo>
                  <a:cubicBezTo>
                    <a:pt x="122" y="87"/>
                    <a:pt x="132" y="68"/>
                    <a:pt x="129" y="48"/>
                  </a:cubicBezTo>
                  <a:cubicBezTo>
                    <a:pt x="128" y="37"/>
                    <a:pt x="129" y="31"/>
                    <a:pt x="130" y="21"/>
                  </a:cubicBezTo>
                  <a:cubicBezTo>
                    <a:pt x="131" y="16"/>
                    <a:pt x="132" y="9"/>
                    <a:pt x="133" y="1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5" name="Freeform 751"/>
            <p:cNvSpPr>
              <a:spLocks/>
            </p:cNvSpPr>
            <p:nvPr/>
          </p:nvSpPr>
          <p:spPr bwMode="auto">
            <a:xfrm>
              <a:off x="4108" y="3739"/>
              <a:ext cx="410" cy="317"/>
            </a:xfrm>
            <a:custGeom>
              <a:avLst/>
              <a:gdLst>
                <a:gd name="T0" fmla="*/ 875 w 164"/>
                <a:gd name="T1" fmla="*/ 248 h 119"/>
                <a:gd name="T2" fmla="*/ 833 w 164"/>
                <a:gd name="T3" fmla="*/ 141 h 119"/>
                <a:gd name="T4" fmla="*/ 833 w 164"/>
                <a:gd name="T5" fmla="*/ 64 h 119"/>
                <a:gd name="T6" fmla="*/ 833 w 164"/>
                <a:gd name="T7" fmla="*/ 0 h 119"/>
                <a:gd name="T8" fmla="*/ 775 w 164"/>
                <a:gd name="T9" fmla="*/ 8 h 119"/>
                <a:gd name="T10" fmla="*/ 733 w 164"/>
                <a:gd name="T11" fmla="*/ 8 h 119"/>
                <a:gd name="T12" fmla="*/ 733 w 164"/>
                <a:gd name="T13" fmla="*/ 56 h 119"/>
                <a:gd name="T14" fmla="*/ 733 w 164"/>
                <a:gd name="T15" fmla="*/ 141 h 119"/>
                <a:gd name="T16" fmla="*/ 813 w 164"/>
                <a:gd name="T17" fmla="*/ 341 h 119"/>
                <a:gd name="T18" fmla="*/ 858 w 164"/>
                <a:gd name="T19" fmla="*/ 384 h 119"/>
                <a:gd name="T20" fmla="*/ 863 w 164"/>
                <a:gd name="T21" fmla="*/ 653 h 119"/>
                <a:gd name="T22" fmla="*/ 788 w 164"/>
                <a:gd name="T23" fmla="*/ 709 h 119"/>
                <a:gd name="T24" fmla="*/ 563 w 164"/>
                <a:gd name="T25" fmla="*/ 623 h 119"/>
                <a:gd name="T26" fmla="*/ 525 w 164"/>
                <a:gd name="T27" fmla="*/ 533 h 119"/>
                <a:gd name="T28" fmla="*/ 420 w 164"/>
                <a:gd name="T29" fmla="*/ 376 h 119"/>
                <a:gd name="T30" fmla="*/ 258 w 164"/>
                <a:gd name="T31" fmla="*/ 384 h 119"/>
                <a:gd name="T32" fmla="*/ 188 w 164"/>
                <a:gd name="T33" fmla="*/ 405 h 119"/>
                <a:gd name="T34" fmla="*/ 113 w 164"/>
                <a:gd name="T35" fmla="*/ 8 h 119"/>
                <a:gd name="T36" fmla="*/ 63 w 164"/>
                <a:gd name="T37" fmla="*/ 8 h 119"/>
                <a:gd name="T38" fmla="*/ 13 w 164"/>
                <a:gd name="T39" fmla="*/ 8 h 119"/>
                <a:gd name="T40" fmla="*/ 150 w 164"/>
                <a:gd name="T41" fmla="*/ 511 h 119"/>
                <a:gd name="T42" fmla="*/ 295 w 164"/>
                <a:gd name="T43" fmla="*/ 490 h 119"/>
                <a:gd name="T44" fmla="*/ 383 w 164"/>
                <a:gd name="T45" fmla="*/ 474 h 119"/>
                <a:gd name="T46" fmla="*/ 425 w 164"/>
                <a:gd name="T47" fmla="*/ 567 h 119"/>
                <a:gd name="T48" fmla="*/ 495 w 164"/>
                <a:gd name="T49" fmla="*/ 709 h 119"/>
                <a:gd name="T50" fmla="*/ 800 w 164"/>
                <a:gd name="T51" fmla="*/ 823 h 119"/>
                <a:gd name="T52" fmla="*/ 950 w 164"/>
                <a:gd name="T53" fmla="*/ 709 h 119"/>
                <a:gd name="T54" fmla="*/ 933 w 164"/>
                <a:gd name="T55" fmla="*/ 306 h 119"/>
                <a:gd name="T56" fmla="*/ 875 w 164"/>
                <a:gd name="T57" fmla="*/ 248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4" h="119">
                  <a:moveTo>
                    <a:pt x="140" y="35"/>
                  </a:moveTo>
                  <a:cubicBezTo>
                    <a:pt x="134" y="30"/>
                    <a:pt x="132" y="29"/>
                    <a:pt x="133" y="2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6" y="36"/>
                    <a:pt x="123" y="42"/>
                    <a:pt x="130" y="48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0" y="67"/>
                    <a:pt x="143" y="83"/>
                    <a:pt x="138" y="92"/>
                  </a:cubicBezTo>
                  <a:cubicBezTo>
                    <a:pt x="136" y="97"/>
                    <a:pt x="131" y="99"/>
                    <a:pt x="126" y="100"/>
                  </a:cubicBezTo>
                  <a:cubicBezTo>
                    <a:pt x="113" y="102"/>
                    <a:pt x="98" y="96"/>
                    <a:pt x="90" y="88"/>
                  </a:cubicBezTo>
                  <a:cubicBezTo>
                    <a:pt x="87" y="85"/>
                    <a:pt x="85" y="80"/>
                    <a:pt x="84" y="75"/>
                  </a:cubicBezTo>
                  <a:cubicBezTo>
                    <a:pt x="81" y="67"/>
                    <a:pt x="78" y="57"/>
                    <a:pt x="67" y="53"/>
                  </a:cubicBezTo>
                  <a:cubicBezTo>
                    <a:pt x="57" y="49"/>
                    <a:pt x="48" y="52"/>
                    <a:pt x="41" y="54"/>
                  </a:cubicBezTo>
                  <a:cubicBezTo>
                    <a:pt x="37" y="56"/>
                    <a:pt x="33" y="58"/>
                    <a:pt x="30" y="57"/>
                  </a:cubicBezTo>
                  <a:cubicBezTo>
                    <a:pt x="16" y="52"/>
                    <a:pt x="17" y="21"/>
                    <a:pt x="18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28"/>
                    <a:pt x="0" y="64"/>
                    <a:pt x="24" y="72"/>
                  </a:cubicBezTo>
                  <a:cubicBezTo>
                    <a:pt x="33" y="75"/>
                    <a:pt x="41" y="72"/>
                    <a:pt x="47" y="69"/>
                  </a:cubicBezTo>
                  <a:cubicBezTo>
                    <a:pt x="53" y="67"/>
                    <a:pt x="57" y="66"/>
                    <a:pt x="61" y="67"/>
                  </a:cubicBezTo>
                  <a:cubicBezTo>
                    <a:pt x="65" y="69"/>
                    <a:pt x="66" y="72"/>
                    <a:pt x="68" y="80"/>
                  </a:cubicBezTo>
                  <a:cubicBezTo>
                    <a:pt x="70" y="87"/>
                    <a:pt x="73" y="94"/>
                    <a:pt x="79" y="100"/>
                  </a:cubicBezTo>
                  <a:cubicBezTo>
                    <a:pt x="90" y="110"/>
                    <a:pt x="110" y="119"/>
                    <a:pt x="128" y="116"/>
                  </a:cubicBezTo>
                  <a:cubicBezTo>
                    <a:pt x="139" y="114"/>
                    <a:pt x="147" y="109"/>
                    <a:pt x="152" y="100"/>
                  </a:cubicBezTo>
                  <a:cubicBezTo>
                    <a:pt x="164" y="79"/>
                    <a:pt x="163" y="58"/>
                    <a:pt x="149" y="43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6" name="Freeform 752"/>
            <p:cNvSpPr>
              <a:spLocks/>
            </p:cNvSpPr>
            <p:nvPr/>
          </p:nvSpPr>
          <p:spPr bwMode="auto">
            <a:xfrm>
              <a:off x="4673" y="3739"/>
              <a:ext cx="383" cy="280"/>
            </a:xfrm>
            <a:custGeom>
              <a:avLst/>
              <a:gdLst>
                <a:gd name="T0" fmla="*/ 834 w 153"/>
                <a:gd name="T1" fmla="*/ 8 h 105"/>
                <a:gd name="T2" fmla="*/ 776 w 153"/>
                <a:gd name="T3" fmla="*/ 8 h 105"/>
                <a:gd name="T4" fmla="*/ 733 w 153"/>
                <a:gd name="T5" fmla="*/ 8 h 105"/>
                <a:gd name="T6" fmla="*/ 796 w 153"/>
                <a:gd name="T7" fmla="*/ 341 h 105"/>
                <a:gd name="T8" fmla="*/ 789 w 153"/>
                <a:gd name="T9" fmla="*/ 563 h 105"/>
                <a:gd name="T10" fmla="*/ 683 w 153"/>
                <a:gd name="T11" fmla="*/ 525 h 105"/>
                <a:gd name="T12" fmla="*/ 513 w 153"/>
                <a:gd name="T13" fmla="*/ 440 h 105"/>
                <a:gd name="T14" fmla="*/ 421 w 153"/>
                <a:gd name="T15" fmla="*/ 461 h 105"/>
                <a:gd name="T16" fmla="*/ 320 w 153"/>
                <a:gd name="T17" fmla="*/ 477 h 105"/>
                <a:gd name="T18" fmla="*/ 195 w 153"/>
                <a:gd name="T19" fmla="*/ 440 h 105"/>
                <a:gd name="T20" fmla="*/ 100 w 153"/>
                <a:gd name="T21" fmla="*/ 8 h 105"/>
                <a:gd name="T22" fmla="*/ 70 w 153"/>
                <a:gd name="T23" fmla="*/ 8 h 105"/>
                <a:gd name="T24" fmla="*/ 0 w 153"/>
                <a:gd name="T25" fmla="*/ 0 h 105"/>
                <a:gd name="T26" fmla="*/ 145 w 153"/>
                <a:gd name="T27" fmla="*/ 541 h 105"/>
                <a:gd name="T28" fmla="*/ 313 w 153"/>
                <a:gd name="T29" fmla="*/ 589 h 105"/>
                <a:gd name="T30" fmla="*/ 451 w 153"/>
                <a:gd name="T31" fmla="*/ 568 h 105"/>
                <a:gd name="T32" fmla="*/ 521 w 153"/>
                <a:gd name="T33" fmla="*/ 555 h 105"/>
                <a:gd name="T34" fmla="*/ 621 w 153"/>
                <a:gd name="T35" fmla="*/ 611 h 105"/>
                <a:gd name="T36" fmla="*/ 864 w 153"/>
                <a:gd name="T37" fmla="*/ 632 h 105"/>
                <a:gd name="T38" fmla="*/ 889 w 153"/>
                <a:gd name="T39" fmla="*/ 307 h 105"/>
                <a:gd name="T40" fmla="*/ 834 w 153"/>
                <a:gd name="T41" fmla="*/ 8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3" h="105">
                  <a:moveTo>
                    <a:pt x="133" y="1"/>
                  </a:moveTo>
                  <a:cubicBezTo>
                    <a:pt x="130" y="1"/>
                    <a:pt x="127" y="1"/>
                    <a:pt x="124" y="1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8" y="22"/>
                    <a:pt x="123" y="37"/>
                    <a:pt x="127" y="48"/>
                  </a:cubicBezTo>
                  <a:cubicBezTo>
                    <a:pt x="133" y="64"/>
                    <a:pt x="135" y="69"/>
                    <a:pt x="126" y="79"/>
                  </a:cubicBezTo>
                  <a:cubicBezTo>
                    <a:pt x="123" y="83"/>
                    <a:pt x="121" y="83"/>
                    <a:pt x="109" y="74"/>
                  </a:cubicBezTo>
                  <a:cubicBezTo>
                    <a:pt x="101" y="68"/>
                    <a:pt x="92" y="61"/>
                    <a:pt x="82" y="62"/>
                  </a:cubicBezTo>
                  <a:cubicBezTo>
                    <a:pt x="76" y="62"/>
                    <a:pt x="72" y="64"/>
                    <a:pt x="67" y="65"/>
                  </a:cubicBezTo>
                  <a:cubicBezTo>
                    <a:pt x="62" y="66"/>
                    <a:pt x="57" y="68"/>
                    <a:pt x="51" y="67"/>
                  </a:cubicBezTo>
                  <a:cubicBezTo>
                    <a:pt x="43" y="66"/>
                    <a:pt x="36" y="65"/>
                    <a:pt x="31" y="62"/>
                  </a:cubicBezTo>
                  <a:cubicBezTo>
                    <a:pt x="18" y="55"/>
                    <a:pt x="17" y="25"/>
                    <a:pt x="16" y="1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7" y="1"/>
                    <a:pt x="4" y="1"/>
                    <a:pt x="0" y="0"/>
                  </a:cubicBezTo>
                  <a:cubicBezTo>
                    <a:pt x="1" y="37"/>
                    <a:pt x="3" y="65"/>
                    <a:pt x="23" y="76"/>
                  </a:cubicBezTo>
                  <a:cubicBezTo>
                    <a:pt x="32" y="81"/>
                    <a:pt x="42" y="82"/>
                    <a:pt x="50" y="83"/>
                  </a:cubicBezTo>
                  <a:cubicBezTo>
                    <a:pt x="59" y="84"/>
                    <a:pt x="66" y="82"/>
                    <a:pt x="72" y="80"/>
                  </a:cubicBezTo>
                  <a:cubicBezTo>
                    <a:pt x="76" y="79"/>
                    <a:pt x="79" y="78"/>
                    <a:pt x="83" y="78"/>
                  </a:cubicBezTo>
                  <a:cubicBezTo>
                    <a:pt x="88" y="77"/>
                    <a:pt x="94" y="82"/>
                    <a:pt x="99" y="86"/>
                  </a:cubicBezTo>
                  <a:cubicBezTo>
                    <a:pt x="109" y="94"/>
                    <a:pt x="124" y="105"/>
                    <a:pt x="138" y="89"/>
                  </a:cubicBezTo>
                  <a:cubicBezTo>
                    <a:pt x="153" y="72"/>
                    <a:pt x="148" y="59"/>
                    <a:pt x="142" y="43"/>
                  </a:cubicBezTo>
                  <a:cubicBezTo>
                    <a:pt x="139" y="32"/>
                    <a:pt x="134" y="19"/>
                    <a:pt x="133" y="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8" name="Freeform 753"/>
            <p:cNvSpPr>
              <a:spLocks/>
            </p:cNvSpPr>
            <p:nvPr/>
          </p:nvSpPr>
          <p:spPr bwMode="auto">
            <a:xfrm>
              <a:off x="5126" y="3739"/>
              <a:ext cx="197" cy="578"/>
            </a:xfrm>
            <a:custGeom>
              <a:avLst/>
              <a:gdLst>
                <a:gd name="T0" fmla="*/ 217 w 79"/>
                <a:gd name="T1" fmla="*/ 788 h 217"/>
                <a:gd name="T2" fmla="*/ 112 w 79"/>
                <a:gd name="T3" fmla="*/ 703 h 217"/>
                <a:gd name="T4" fmla="*/ 130 w 79"/>
                <a:gd name="T5" fmla="*/ 597 h 217"/>
                <a:gd name="T6" fmla="*/ 229 w 79"/>
                <a:gd name="T7" fmla="*/ 511 h 217"/>
                <a:gd name="T8" fmla="*/ 387 w 79"/>
                <a:gd name="T9" fmla="*/ 384 h 217"/>
                <a:gd name="T10" fmla="*/ 411 w 79"/>
                <a:gd name="T11" fmla="*/ 128 h 217"/>
                <a:gd name="T12" fmla="*/ 392 w 79"/>
                <a:gd name="T13" fmla="*/ 8 h 217"/>
                <a:gd name="T14" fmla="*/ 354 w 79"/>
                <a:gd name="T15" fmla="*/ 8 h 217"/>
                <a:gd name="T16" fmla="*/ 292 w 79"/>
                <a:gd name="T17" fmla="*/ 0 h 217"/>
                <a:gd name="T18" fmla="*/ 317 w 79"/>
                <a:gd name="T19" fmla="*/ 149 h 217"/>
                <a:gd name="T20" fmla="*/ 299 w 79"/>
                <a:gd name="T21" fmla="*/ 328 h 217"/>
                <a:gd name="T22" fmla="*/ 199 w 79"/>
                <a:gd name="T23" fmla="*/ 405 h 217"/>
                <a:gd name="T24" fmla="*/ 42 w 79"/>
                <a:gd name="T25" fmla="*/ 546 h 217"/>
                <a:gd name="T26" fmla="*/ 17 w 79"/>
                <a:gd name="T27" fmla="*/ 738 h 217"/>
                <a:gd name="T28" fmla="*/ 175 w 79"/>
                <a:gd name="T29" fmla="*/ 887 h 217"/>
                <a:gd name="T30" fmla="*/ 287 w 79"/>
                <a:gd name="T31" fmla="*/ 964 h 217"/>
                <a:gd name="T32" fmla="*/ 299 w 79"/>
                <a:gd name="T33" fmla="*/ 1305 h 217"/>
                <a:gd name="T34" fmla="*/ 254 w 79"/>
                <a:gd name="T35" fmla="*/ 1468 h 217"/>
                <a:gd name="T36" fmla="*/ 299 w 79"/>
                <a:gd name="T37" fmla="*/ 1540 h 217"/>
                <a:gd name="T38" fmla="*/ 354 w 79"/>
                <a:gd name="T39" fmla="*/ 1489 h 217"/>
                <a:gd name="T40" fmla="*/ 392 w 79"/>
                <a:gd name="T41" fmla="*/ 1348 h 217"/>
                <a:gd name="T42" fmla="*/ 354 w 79"/>
                <a:gd name="T43" fmla="*/ 879 h 217"/>
                <a:gd name="T44" fmla="*/ 217 w 79"/>
                <a:gd name="T45" fmla="*/ 788 h 2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9" h="217">
                  <a:moveTo>
                    <a:pt x="35" y="111"/>
                  </a:moveTo>
                  <a:cubicBezTo>
                    <a:pt x="27" y="107"/>
                    <a:pt x="20" y="103"/>
                    <a:pt x="18" y="99"/>
                  </a:cubicBezTo>
                  <a:cubicBezTo>
                    <a:pt x="17" y="95"/>
                    <a:pt x="18" y="90"/>
                    <a:pt x="21" y="84"/>
                  </a:cubicBezTo>
                  <a:cubicBezTo>
                    <a:pt x="24" y="78"/>
                    <a:pt x="29" y="76"/>
                    <a:pt x="37" y="72"/>
                  </a:cubicBezTo>
                  <a:cubicBezTo>
                    <a:pt x="46" y="69"/>
                    <a:pt x="56" y="66"/>
                    <a:pt x="62" y="54"/>
                  </a:cubicBezTo>
                  <a:cubicBezTo>
                    <a:pt x="71" y="39"/>
                    <a:pt x="69" y="30"/>
                    <a:pt x="66" y="18"/>
                  </a:cubicBezTo>
                  <a:cubicBezTo>
                    <a:pt x="65" y="13"/>
                    <a:pt x="64" y="8"/>
                    <a:pt x="63" y="1"/>
                  </a:cubicBezTo>
                  <a:cubicBezTo>
                    <a:pt x="61" y="1"/>
                    <a:pt x="59" y="1"/>
                    <a:pt x="57" y="1"/>
                  </a:cubicBezTo>
                  <a:cubicBezTo>
                    <a:pt x="54" y="1"/>
                    <a:pt x="50" y="1"/>
                    <a:pt x="47" y="0"/>
                  </a:cubicBezTo>
                  <a:cubicBezTo>
                    <a:pt x="48" y="9"/>
                    <a:pt x="49" y="16"/>
                    <a:pt x="51" y="21"/>
                  </a:cubicBezTo>
                  <a:cubicBezTo>
                    <a:pt x="53" y="32"/>
                    <a:pt x="54" y="37"/>
                    <a:pt x="48" y="46"/>
                  </a:cubicBezTo>
                  <a:cubicBezTo>
                    <a:pt x="45" y="53"/>
                    <a:pt x="39" y="55"/>
                    <a:pt x="32" y="57"/>
                  </a:cubicBezTo>
                  <a:cubicBezTo>
                    <a:pt x="23" y="61"/>
                    <a:pt x="13" y="65"/>
                    <a:pt x="7" y="77"/>
                  </a:cubicBezTo>
                  <a:cubicBezTo>
                    <a:pt x="2" y="87"/>
                    <a:pt x="0" y="96"/>
                    <a:pt x="3" y="104"/>
                  </a:cubicBezTo>
                  <a:cubicBezTo>
                    <a:pt x="7" y="115"/>
                    <a:pt x="18" y="120"/>
                    <a:pt x="28" y="125"/>
                  </a:cubicBezTo>
                  <a:cubicBezTo>
                    <a:pt x="35" y="128"/>
                    <a:pt x="42" y="131"/>
                    <a:pt x="46" y="136"/>
                  </a:cubicBezTo>
                  <a:cubicBezTo>
                    <a:pt x="59" y="148"/>
                    <a:pt x="56" y="162"/>
                    <a:pt x="48" y="184"/>
                  </a:cubicBezTo>
                  <a:cubicBezTo>
                    <a:pt x="45" y="192"/>
                    <a:pt x="42" y="200"/>
                    <a:pt x="41" y="207"/>
                  </a:cubicBezTo>
                  <a:cubicBezTo>
                    <a:pt x="40" y="212"/>
                    <a:pt x="43" y="216"/>
                    <a:pt x="48" y="217"/>
                  </a:cubicBezTo>
                  <a:cubicBezTo>
                    <a:pt x="52" y="217"/>
                    <a:pt x="56" y="214"/>
                    <a:pt x="57" y="210"/>
                  </a:cubicBezTo>
                  <a:cubicBezTo>
                    <a:pt x="58" y="204"/>
                    <a:pt x="60" y="197"/>
                    <a:pt x="63" y="190"/>
                  </a:cubicBezTo>
                  <a:cubicBezTo>
                    <a:pt x="70" y="169"/>
                    <a:pt x="79" y="144"/>
                    <a:pt x="57" y="124"/>
                  </a:cubicBezTo>
                  <a:cubicBezTo>
                    <a:pt x="51" y="118"/>
                    <a:pt x="42" y="114"/>
                    <a:pt x="35" y="111"/>
                  </a:cubicBezTo>
                  <a:close/>
                </a:path>
              </a:pathLst>
            </a:custGeom>
            <a:solidFill>
              <a:srgbClr val="F4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9" name="Freeform 754"/>
            <p:cNvSpPr>
              <a:spLocks/>
            </p:cNvSpPr>
            <p:nvPr/>
          </p:nvSpPr>
          <p:spPr bwMode="auto">
            <a:xfrm>
              <a:off x="3836" y="2693"/>
              <a:ext cx="95" cy="107"/>
            </a:xfrm>
            <a:custGeom>
              <a:avLst/>
              <a:gdLst>
                <a:gd name="T0" fmla="*/ 0 w 38"/>
                <a:gd name="T1" fmla="*/ 286 h 40"/>
                <a:gd name="T2" fmla="*/ 238 w 38"/>
                <a:gd name="T3" fmla="*/ 0 h 40"/>
                <a:gd name="T4" fmla="*/ 0 w 38"/>
                <a:gd name="T5" fmla="*/ 28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40">
                  <a:moveTo>
                    <a:pt x="0" y="40"/>
                  </a:moveTo>
                  <a:cubicBezTo>
                    <a:pt x="2" y="26"/>
                    <a:pt x="12" y="1"/>
                    <a:pt x="38" y="0"/>
                  </a:cubicBezTo>
                  <a:cubicBezTo>
                    <a:pt x="28" y="2"/>
                    <a:pt x="4" y="21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0" name="Freeform 755"/>
            <p:cNvSpPr>
              <a:spLocks/>
            </p:cNvSpPr>
            <p:nvPr/>
          </p:nvSpPr>
          <p:spPr bwMode="auto">
            <a:xfrm>
              <a:off x="3538" y="2587"/>
              <a:ext cx="100" cy="112"/>
            </a:xfrm>
            <a:custGeom>
              <a:avLst/>
              <a:gdLst>
                <a:gd name="T0" fmla="*/ 0 w 40"/>
                <a:gd name="T1" fmla="*/ 299 h 42"/>
                <a:gd name="T2" fmla="*/ 138 w 40"/>
                <a:gd name="T3" fmla="*/ 93 h 42"/>
                <a:gd name="T4" fmla="*/ 250 w 40"/>
                <a:gd name="T5" fmla="*/ 0 h 42"/>
                <a:gd name="T6" fmla="*/ 133 w 40"/>
                <a:gd name="T7" fmla="*/ 115 h 42"/>
                <a:gd name="T8" fmla="*/ 0 w 40"/>
                <a:gd name="T9" fmla="*/ 29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cubicBezTo>
                    <a:pt x="2" y="24"/>
                    <a:pt x="10" y="19"/>
                    <a:pt x="22" y="13"/>
                  </a:cubicBezTo>
                  <a:cubicBezTo>
                    <a:pt x="34" y="7"/>
                    <a:pt x="37" y="5"/>
                    <a:pt x="40" y="0"/>
                  </a:cubicBezTo>
                  <a:cubicBezTo>
                    <a:pt x="38" y="9"/>
                    <a:pt x="29" y="11"/>
                    <a:pt x="21" y="16"/>
                  </a:cubicBezTo>
                  <a:cubicBezTo>
                    <a:pt x="12" y="22"/>
                    <a:pt x="1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1" name="Freeform 756"/>
            <p:cNvSpPr>
              <a:spLocks/>
            </p:cNvSpPr>
            <p:nvPr/>
          </p:nvSpPr>
          <p:spPr bwMode="auto">
            <a:xfrm>
              <a:off x="4518" y="2499"/>
              <a:ext cx="105" cy="242"/>
            </a:xfrm>
            <a:custGeom>
              <a:avLst/>
              <a:gdLst>
                <a:gd name="T0" fmla="*/ 263 w 42"/>
                <a:gd name="T1" fmla="*/ 0 h 91"/>
                <a:gd name="T2" fmla="*/ 58 w 42"/>
                <a:gd name="T3" fmla="*/ 311 h 91"/>
                <a:gd name="T4" fmla="*/ 0 w 42"/>
                <a:gd name="T5" fmla="*/ 644 h 91"/>
                <a:gd name="T6" fmla="*/ 75 w 42"/>
                <a:gd name="T7" fmla="*/ 282 h 91"/>
                <a:gd name="T8" fmla="*/ 263 w 4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91">
                  <a:moveTo>
                    <a:pt x="42" y="0"/>
                  </a:moveTo>
                  <a:cubicBezTo>
                    <a:pt x="32" y="2"/>
                    <a:pt x="9" y="11"/>
                    <a:pt x="9" y="44"/>
                  </a:cubicBezTo>
                  <a:cubicBezTo>
                    <a:pt x="8" y="62"/>
                    <a:pt x="10" y="81"/>
                    <a:pt x="0" y="91"/>
                  </a:cubicBezTo>
                  <a:cubicBezTo>
                    <a:pt x="11" y="86"/>
                    <a:pt x="10" y="61"/>
                    <a:pt x="12" y="40"/>
                  </a:cubicBezTo>
                  <a:cubicBezTo>
                    <a:pt x="14" y="18"/>
                    <a:pt x="20" y="1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" name="Freeform 757"/>
            <p:cNvSpPr>
              <a:spLocks/>
            </p:cNvSpPr>
            <p:nvPr/>
          </p:nvSpPr>
          <p:spPr bwMode="auto">
            <a:xfrm>
              <a:off x="4928" y="2256"/>
              <a:ext cx="175" cy="109"/>
            </a:xfrm>
            <a:custGeom>
              <a:avLst/>
              <a:gdLst>
                <a:gd name="T0" fmla="*/ 0 w 70"/>
                <a:gd name="T1" fmla="*/ 290 h 41"/>
                <a:gd name="T2" fmla="*/ 438 w 70"/>
                <a:gd name="T3" fmla="*/ 51 h 41"/>
                <a:gd name="T4" fmla="*/ 0 w 70"/>
                <a:gd name="T5" fmla="*/ 29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41">
                  <a:moveTo>
                    <a:pt x="0" y="41"/>
                  </a:moveTo>
                  <a:cubicBezTo>
                    <a:pt x="2" y="29"/>
                    <a:pt x="25" y="0"/>
                    <a:pt x="70" y="7"/>
                  </a:cubicBezTo>
                  <a:cubicBezTo>
                    <a:pt x="60" y="6"/>
                    <a:pt x="16" y="6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3" name="Freeform 758"/>
            <p:cNvSpPr>
              <a:spLocks/>
            </p:cNvSpPr>
            <p:nvPr/>
          </p:nvSpPr>
          <p:spPr bwMode="auto">
            <a:xfrm>
              <a:off x="5201" y="2515"/>
              <a:ext cx="52" cy="224"/>
            </a:xfrm>
            <a:custGeom>
              <a:avLst/>
              <a:gdLst>
                <a:gd name="T0" fmla="*/ 116 w 21"/>
                <a:gd name="T1" fmla="*/ 0 h 84"/>
                <a:gd name="T2" fmla="*/ 62 w 21"/>
                <a:gd name="T3" fmla="*/ 363 h 84"/>
                <a:gd name="T4" fmla="*/ 0 w 21"/>
                <a:gd name="T5" fmla="*/ 597 h 84"/>
                <a:gd name="T6" fmla="*/ 74 w 21"/>
                <a:gd name="T7" fmla="*/ 363 h 84"/>
                <a:gd name="T8" fmla="*/ 116 w 21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4">
                  <a:moveTo>
                    <a:pt x="19" y="0"/>
                  </a:moveTo>
                  <a:cubicBezTo>
                    <a:pt x="19" y="12"/>
                    <a:pt x="18" y="38"/>
                    <a:pt x="10" y="51"/>
                  </a:cubicBezTo>
                  <a:cubicBezTo>
                    <a:pt x="2" y="63"/>
                    <a:pt x="0" y="76"/>
                    <a:pt x="0" y="84"/>
                  </a:cubicBezTo>
                  <a:cubicBezTo>
                    <a:pt x="0" y="78"/>
                    <a:pt x="3" y="65"/>
                    <a:pt x="12" y="51"/>
                  </a:cubicBezTo>
                  <a:cubicBezTo>
                    <a:pt x="21" y="37"/>
                    <a:pt x="20" y="1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4" name="Freeform 759"/>
            <p:cNvSpPr>
              <a:spLocks/>
            </p:cNvSpPr>
            <p:nvPr/>
          </p:nvSpPr>
          <p:spPr bwMode="auto">
            <a:xfrm>
              <a:off x="4428" y="3891"/>
              <a:ext cx="75" cy="122"/>
            </a:xfrm>
            <a:custGeom>
              <a:avLst/>
              <a:gdLst>
                <a:gd name="T0" fmla="*/ 100 w 30"/>
                <a:gd name="T1" fmla="*/ 0 h 46"/>
                <a:gd name="T2" fmla="*/ 0 w 30"/>
                <a:gd name="T3" fmla="*/ 324 h 46"/>
                <a:gd name="T4" fmla="*/ 100 w 30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6">
                  <a:moveTo>
                    <a:pt x="16" y="0"/>
                  </a:moveTo>
                  <a:cubicBezTo>
                    <a:pt x="23" y="11"/>
                    <a:pt x="20" y="39"/>
                    <a:pt x="0" y="46"/>
                  </a:cubicBezTo>
                  <a:cubicBezTo>
                    <a:pt x="11" y="44"/>
                    <a:pt x="30" y="28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5" name="Freeform 760"/>
            <p:cNvSpPr>
              <a:spLocks/>
            </p:cNvSpPr>
            <p:nvPr/>
          </p:nvSpPr>
          <p:spPr bwMode="auto">
            <a:xfrm>
              <a:off x="3791" y="3784"/>
              <a:ext cx="55" cy="176"/>
            </a:xfrm>
            <a:custGeom>
              <a:avLst/>
              <a:gdLst>
                <a:gd name="T0" fmla="*/ 108 w 22"/>
                <a:gd name="T1" fmla="*/ 0 h 66"/>
                <a:gd name="T2" fmla="*/ 100 w 22"/>
                <a:gd name="T3" fmla="*/ 235 h 66"/>
                <a:gd name="T4" fmla="*/ 0 w 22"/>
                <a:gd name="T5" fmla="*/ 469 h 66"/>
                <a:gd name="T6" fmla="*/ 120 w 22"/>
                <a:gd name="T7" fmla="*/ 235 h 66"/>
                <a:gd name="T8" fmla="*/ 108 w 2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17" y="0"/>
                  </a:moveTo>
                  <a:cubicBezTo>
                    <a:pt x="14" y="9"/>
                    <a:pt x="14" y="21"/>
                    <a:pt x="16" y="33"/>
                  </a:cubicBezTo>
                  <a:cubicBezTo>
                    <a:pt x="18" y="45"/>
                    <a:pt x="12" y="61"/>
                    <a:pt x="0" y="66"/>
                  </a:cubicBezTo>
                  <a:cubicBezTo>
                    <a:pt x="11" y="63"/>
                    <a:pt x="22" y="51"/>
                    <a:pt x="19" y="33"/>
                  </a:cubicBezTo>
                  <a:cubicBezTo>
                    <a:pt x="16" y="16"/>
                    <a:pt x="16" y="9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6" name="Freeform 761"/>
            <p:cNvSpPr>
              <a:spLocks/>
            </p:cNvSpPr>
            <p:nvPr/>
          </p:nvSpPr>
          <p:spPr bwMode="auto">
            <a:xfrm>
              <a:off x="4186" y="3859"/>
              <a:ext cx="107" cy="40"/>
            </a:xfrm>
            <a:custGeom>
              <a:avLst/>
              <a:gdLst>
                <a:gd name="T0" fmla="*/ 0 w 43"/>
                <a:gd name="T1" fmla="*/ 99 h 15"/>
                <a:gd name="T2" fmla="*/ 266 w 43"/>
                <a:gd name="T3" fmla="*/ 107 h 15"/>
                <a:gd name="T4" fmla="*/ 124 w 43"/>
                <a:gd name="T5" fmla="*/ 85 h 15"/>
                <a:gd name="T6" fmla="*/ 0 w 43"/>
                <a:gd name="T7" fmla="*/ 9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5">
                  <a:moveTo>
                    <a:pt x="0" y="14"/>
                  </a:moveTo>
                  <a:cubicBezTo>
                    <a:pt x="12" y="15"/>
                    <a:pt x="26" y="0"/>
                    <a:pt x="43" y="15"/>
                  </a:cubicBezTo>
                  <a:cubicBezTo>
                    <a:pt x="38" y="11"/>
                    <a:pt x="28" y="10"/>
                    <a:pt x="20" y="12"/>
                  </a:cubicBezTo>
                  <a:cubicBezTo>
                    <a:pt x="12" y="14"/>
                    <a:pt x="5" y="15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" name="Freeform 762"/>
            <p:cNvSpPr>
              <a:spLocks/>
            </p:cNvSpPr>
            <p:nvPr/>
          </p:nvSpPr>
          <p:spPr bwMode="auto">
            <a:xfrm>
              <a:off x="4763" y="3901"/>
              <a:ext cx="153" cy="38"/>
            </a:xfrm>
            <a:custGeom>
              <a:avLst/>
              <a:gdLst>
                <a:gd name="T0" fmla="*/ 0 w 61"/>
                <a:gd name="T1" fmla="*/ 38 h 14"/>
                <a:gd name="T2" fmla="*/ 201 w 61"/>
                <a:gd name="T3" fmla="*/ 43 h 14"/>
                <a:gd name="T4" fmla="*/ 384 w 61"/>
                <a:gd name="T5" fmla="*/ 52 h 14"/>
                <a:gd name="T6" fmla="*/ 201 w 61"/>
                <a:gd name="T7" fmla="*/ 65 h 14"/>
                <a:gd name="T8" fmla="*/ 0 w 61"/>
                <a:gd name="T9" fmla="*/ 3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4">
                  <a:moveTo>
                    <a:pt x="0" y="5"/>
                  </a:moveTo>
                  <a:cubicBezTo>
                    <a:pt x="11" y="10"/>
                    <a:pt x="18" y="10"/>
                    <a:pt x="32" y="6"/>
                  </a:cubicBezTo>
                  <a:cubicBezTo>
                    <a:pt x="45" y="3"/>
                    <a:pt x="44" y="0"/>
                    <a:pt x="61" y="7"/>
                  </a:cubicBezTo>
                  <a:cubicBezTo>
                    <a:pt x="53" y="4"/>
                    <a:pt x="53" y="4"/>
                    <a:pt x="32" y="9"/>
                  </a:cubicBezTo>
                  <a:cubicBezTo>
                    <a:pt x="11" y="14"/>
                    <a:pt x="8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" name="Freeform 763"/>
            <p:cNvSpPr>
              <a:spLocks/>
            </p:cNvSpPr>
            <p:nvPr/>
          </p:nvSpPr>
          <p:spPr bwMode="auto">
            <a:xfrm>
              <a:off x="4976" y="3771"/>
              <a:ext cx="27" cy="106"/>
            </a:xfrm>
            <a:custGeom>
              <a:avLst/>
              <a:gdLst>
                <a:gd name="T0" fmla="*/ 0 w 11"/>
                <a:gd name="T1" fmla="*/ 0 h 40"/>
                <a:gd name="T2" fmla="*/ 66 w 11"/>
                <a:gd name="T3" fmla="*/ 281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3" y="15"/>
                    <a:pt x="5" y="27"/>
                    <a:pt x="11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1" name="Freeform 764"/>
            <p:cNvSpPr>
              <a:spLocks/>
            </p:cNvSpPr>
            <p:nvPr/>
          </p:nvSpPr>
          <p:spPr bwMode="auto">
            <a:xfrm>
              <a:off x="5138" y="3893"/>
              <a:ext cx="83" cy="88"/>
            </a:xfrm>
            <a:custGeom>
              <a:avLst/>
              <a:gdLst>
                <a:gd name="T0" fmla="*/ 209 w 33"/>
                <a:gd name="T1" fmla="*/ 0 h 33"/>
                <a:gd name="T2" fmla="*/ 0 w 33"/>
                <a:gd name="T3" fmla="*/ 235 h 33"/>
                <a:gd name="T4" fmla="*/ 209 w 33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cubicBezTo>
                    <a:pt x="23" y="3"/>
                    <a:pt x="7" y="8"/>
                    <a:pt x="0" y="33"/>
                  </a:cubicBezTo>
                  <a:cubicBezTo>
                    <a:pt x="4" y="26"/>
                    <a:pt x="9" y="11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Freeform 765"/>
            <p:cNvSpPr>
              <a:spLocks/>
            </p:cNvSpPr>
            <p:nvPr/>
          </p:nvSpPr>
          <p:spPr bwMode="auto">
            <a:xfrm>
              <a:off x="5236" y="4184"/>
              <a:ext cx="32" cy="104"/>
            </a:xfrm>
            <a:custGeom>
              <a:avLst/>
              <a:gdLst>
                <a:gd name="T0" fmla="*/ 79 w 13"/>
                <a:gd name="T1" fmla="*/ 0 h 39"/>
                <a:gd name="T2" fmla="*/ 0 w 13"/>
                <a:gd name="T3" fmla="*/ 277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9">
                  <a:moveTo>
                    <a:pt x="13" y="0"/>
                  </a:moveTo>
                  <a:cubicBezTo>
                    <a:pt x="11" y="11"/>
                    <a:pt x="4" y="33"/>
                    <a:pt x="0" y="3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Freeform 766"/>
            <p:cNvSpPr>
              <a:spLocks/>
            </p:cNvSpPr>
            <p:nvPr/>
          </p:nvSpPr>
          <p:spPr bwMode="auto">
            <a:xfrm>
              <a:off x="4913" y="2261"/>
              <a:ext cx="380" cy="606"/>
            </a:xfrm>
            <a:custGeom>
              <a:avLst/>
              <a:gdLst>
                <a:gd name="T0" fmla="*/ 795 w 152"/>
                <a:gd name="T1" fmla="*/ 948 h 227"/>
                <a:gd name="T2" fmla="*/ 758 w 152"/>
                <a:gd name="T3" fmla="*/ 1068 h 227"/>
                <a:gd name="T4" fmla="*/ 708 w 152"/>
                <a:gd name="T5" fmla="*/ 1247 h 227"/>
                <a:gd name="T6" fmla="*/ 770 w 152"/>
                <a:gd name="T7" fmla="*/ 1418 h 227"/>
                <a:gd name="T8" fmla="*/ 850 w 152"/>
                <a:gd name="T9" fmla="*/ 1610 h 227"/>
                <a:gd name="T10" fmla="*/ 888 w 152"/>
                <a:gd name="T11" fmla="*/ 1610 h 227"/>
                <a:gd name="T12" fmla="*/ 950 w 152"/>
                <a:gd name="T13" fmla="*/ 1618 h 227"/>
                <a:gd name="T14" fmla="*/ 845 w 152"/>
                <a:gd name="T15" fmla="*/ 1348 h 227"/>
                <a:gd name="T16" fmla="*/ 808 w 152"/>
                <a:gd name="T17" fmla="*/ 1255 h 227"/>
                <a:gd name="T18" fmla="*/ 845 w 152"/>
                <a:gd name="T19" fmla="*/ 1119 h 227"/>
                <a:gd name="T20" fmla="*/ 895 w 152"/>
                <a:gd name="T21" fmla="*/ 969 h 227"/>
                <a:gd name="T22" fmla="*/ 875 w 152"/>
                <a:gd name="T23" fmla="*/ 406 h 227"/>
                <a:gd name="T24" fmla="*/ 358 w 152"/>
                <a:gd name="T25" fmla="*/ 8 h 227"/>
                <a:gd name="T26" fmla="*/ 70 w 152"/>
                <a:gd name="T27" fmla="*/ 163 h 227"/>
                <a:gd name="T28" fmla="*/ 13 w 152"/>
                <a:gd name="T29" fmla="*/ 398 h 227"/>
                <a:gd name="T30" fmla="*/ 75 w 152"/>
                <a:gd name="T31" fmla="*/ 598 h 227"/>
                <a:gd name="T32" fmla="*/ 133 w 152"/>
                <a:gd name="T33" fmla="*/ 828 h 227"/>
                <a:gd name="T34" fmla="*/ 100 w 152"/>
                <a:gd name="T35" fmla="*/ 1012 h 227"/>
                <a:gd name="T36" fmla="*/ 63 w 152"/>
                <a:gd name="T37" fmla="*/ 1233 h 227"/>
                <a:gd name="T38" fmla="*/ 83 w 152"/>
                <a:gd name="T39" fmla="*/ 1361 h 227"/>
                <a:gd name="T40" fmla="*/ 113 w 152"/>
                <a:gd name="T41" fmla="*/ 1618 h 227"/>
                <a:gd name="T42" fmla="*/ 175 w 152"/>
                <a:gd name="T43" fmla="*/ 1610 h 227"/>
                <a:gd name="T44" fmla="*/ 213 w 152"/>
                <a:gd name="T45" fmla="*/ 1610 h 227"/>
                <a:gd name="T46" fmla="*/ 175 w 152"/>
                <a:gd name="T47" fmla="*/ 1332 h 227"/>
                <a:gd name="T48" fmla="*/ 163 w 152"/>
                <a:gd name="T49" fmla="*/ 1233 h 227"/>
                <a:gd name="T50" fmla="*/ 195 w 152"/>
                <a:gd name="T51" fmla="*/ 1041 h 227"/>
                <a:gd name="T52" fmla="*/ 233 w 152"/>
                <a:gd name="T53" fmla="*/ 828 h 227"/>
                <a:gd name="T54" fmla="*/ 163 w 152"/>
                <a:gd name="T55" fmla="*/ 555 h 227"/>
                <a:gd name="T56" fmla="*/ 113 w 152"/>
                <a:gd name="T57" fmla="*/ 384 h 227"/>
                <a:gd name="T58" fmla="*/ 145 w 152"/>
                <a:gd name="T59" fmla="*/ 235 h 227"/>
                <a:gd name="T60" fmla="*/ 363 w 152"/>
                <a:gd name="T61" fmla="*/ 120 h 227"/>
                <a:gd name="T62" fmla="*/ 783 w 152"/>
                <a:gd name="T63" fmla="*/ 448 h 227"/>
                <a:gd name="T64" fmla="*/ 795 w 152"/>
                <a:gd name="T65" fmla="*/ 948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2" h="227">
                  <a:moveTo>
                    <a:pt x="127" y="133"/>
                  </a:moveTo>
                  <a:cubicBezTo>
                    <a:pt x="126" y="140"/>
                    <a:pt x="123" y="145"/>
                    <a:pt x="121" y="150"/>
                  </a:cubicBezTo>
                  <a:cubicBezTo>
                    <a:pt x="117" y="156"/>
                    <a:pt x="114" y="163"/>
                    <a:pt x="113" y="175"/>
                  </a:cubicBezTo>
                  <a:cubicBezTo>
                    <a:pt x="112" y="186"/>
                    <a:pt x="118" y="192"/>
                    <a:pt x="123" y="199"/>
                  </a:cubicBezTo>
                  <a:cubicBezTo>
                    <a:pt x="128" y="206"/>
                    <a:pt x="133" y="213"/>
                    <a:pt x="136" y="226"/>
                  </a:cubicBezTo>
                  <a:cubicBezTo>
                    <a:pt x="138" y="226"/>
                    <a:pt x="140" y="226"/>
                    <a:pt x="142" y="226"/>
                  </a:cubicBezTo>
                  <a:cubicBezTo>
                    <a:pt x="145" y="226"/>
                    <a:pt x="149" y="226"/>
                    <a:pt x="152" y="227"/>
                  </a:cubicBezTo>
                  <a:cubicBezTo>
                    <a:pt x="149" y="208"/>
                    <a:pt x="142" y="197"/>
                    <a:pt x="135" y="189"/>
                  </a:cubicBezTo>
                  <a:cubicBezTo>
                    <a:pt x="131" y="183"/>
                    <a:pt x="129" y="180"/>
                    <a:pt x="129" y="176"/>
                  </a:cubicBezTo>
                  <a:cubicBezTo>
                    <a:pt x="129" y="168"/>
                    <a:pt x="132" y="163"/>
                    <a:pt x="135" y="157"/>
                  </a:cubicBezTo>
                  <a:cubicBezTo>
                    <a:pt x="138" y="152"/>
                    <a:pt x="141" y="145"/>
                    <a:pt x="143" y="136"/>
                  </a:cubicBezTo>
                  <a:cubicBezTo>
                    <a:pt x="150" y="104"/>
                    <a:pt x="149" y="78"/>
                    <a:pt x="140" y="57"/>
                  </a:cubicBezTo>
                  <a:cubicBezTo>
                    <a:pt x="125" y="20"/>
                    <a:pt x="94" y="0"/>
                    <a:pt x="57" y="1"/>
                  </a:cubicBezTo>
                  <a:cubicBezTo>
                    <a:pt x="39" y="2"/>
                    <a:pt x="21" y="11"/>
                    <a:pt x="11" y="23"/>
                  </a:cubicBezTo>
                  <a:cubicBezTo>
                    <a:pt x="3" y="33"/>
                    <a:pt x="0" y="44"/>
                    <a:pt x="2" y="56"/>
                  </a:cubicBezTo>
                  <a:cubicBezTo>
                    <a:pt x="4" y="67"/>
                    <a:pt x="8" y="76"/>
                    <a:pt x="12" y="84"/>
                  </a:cubicBezTo>
                  <a:cubicBezTo>
                    <a:pt x="17" y="95"/>
                    <a:pt x="21" y="105"/>
                    <a:pt x="21" y="116"/>
                  </a:cubicBezTo>
                  <a:cubicBezTo>
                    <a:pt x="21" y="124"/>
                    <a:pt x="18" y="133"/>
                    <a:pt x="16" y="142"/>
                  </a:cubicBezTo>
                  <a:cubicBezTo>
                    <a:pt x="13" y="152"/>
                    <a:pt x="10" y="162"/>
                    <a:pt x="10" y="173"/>
                  </a:cubicBezTo>
                  <a:cubicBezTo>
                    <a:pt x="10" y="179"/>
                    <a:pt x="11" y="184"/>
                    <a:pt x="13" y="191"/>
                  </a:cubicBezTo>
                  <a:cubicBezTo>
                    <a:pt x="15" y="199"/>
                    <a:pt x="17" y="210"/>
                    <a:pt x="18" y="227"/>
                  </a:cubicBezTo>
                  <a:cubicBezTo>
                    <a:pt x="22" y="226"/>
                    <a:pt x="25" y="226"/>
                    <a:pt x="28" y="226"/>
                  </a:cubicBezTo>
                  <a:cubicBezTo>
                    <a:pt x="30" y="226"/>
                    <a:pt x="32" y="226"/>
                    <a:pt x="34" y="226"/>
                  </a:cubicBezTo>
                  <a:cubicBezTo>
                    <a:pt x="33" y="208"/>
                    <a:pt x="31" y="196"/>
                    <a:pt x="28" y="187"/>
                  </a:cubicBezTo>
                  <a:cubicBezTo>
                    <a:pt x="27" y="181"/>
                    <a:pt x="26" y="177"/>
                    <a:pt x="26" y="173"/>
                  </a:cubicBezTo>
                  <a:cubicBezTo>
                    <a:pt x="26" y="164"/>
                    <a:pt x="28" y="155"/>
                    <a:pt x="31" y="146"/>
                  </a:cubicBezTo>
                  <a:cubicBezTo>
                    <a:pt x="34" y="136"/>
                    <a:pt x="37" y="127"/>
                    <a:pt x="37" y="116"/>
                  </a:cubicBezTo>
                  <a:cubicBezTo>
                    <a:pt x="37" y="102"/>
                    <a:pt x="32" y="89"/>
                    <a:pt x="26" y="78"/>
                  </a:cubicBezTo>
                  <a:cubicBezTo>
                    <a:pt x="23" y="70"/>
                    <a:pt x="19" y="62"/>
                    <a:pt x="18" y="54"/>
                  </a:cubicBezTo>
                  <a:cubicBezTo>
                    <a:pt x="16" y="46"/>
                    <a:pt x="18" y="39"/>
                    <a:pt x="23" y="33"/>
                  </a:cubicBezTo>
                  <a:cubicBezTo>
                    <a:pt x="30" y="24"/>
                    <a:pt x="44" y="18"/>
                    <a:pt x="58" y="17"/>
                  </a:cubicBezTo>
                  <a:cubicBezTo>
                    <a:pt x="88" y="16"/>
                    <a:pt x="113" y="33"/>
                    <a:pt x="125" y="63"/>
                  </a:cubicBezTo>
                  <a:cubicBezTo>
                    <a:pt x="133" y="81"/>
                    <a:pt x="133" y="104"/>
                    <a:pt x="127" y="13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Freeform 767"/>
            <p:cNvSpPr>
              <a:spLocks/>
            </p:cNvSpPr>
            <p:nvPr/>
          </p:nvSpPr>
          <p:spPr bwMode="auto">
            <a:xfrm>
              <a:off x="4398" y="2475"/>
              <a:ext cx="370" cy="389"/>
            </a:xfrm>
            <a:custGeom>
              <a:avLst/>
              <a:gdLst>
                <a:gd name="T0" fmla="*/ 808 w 148"/>
                <a:gd name="T1" fmla="*/ 107 h 146"/>
                <a:gd name="T2" fmla="*/ 445 w 148"/>
                <a:gd name="T3" fmla="*/ 107 h 146"/>
                <a:gd name="T4" fmla="*/ 338 w 148"/>
                <a:gd name="T5" fmla="*/ 456 h 146"/>
                <a:gd name="T6" fmla="*/ 325 w 148"/>
                <a:gd name="T7" fmla="*/ 618 h 146"/>
                <a:gd name="T8" fmla="*/ 208 w 148"/>
                <a:gd name="T9" fmla="*/ 738 h 146"/>
                <a:gd name="T10" fmla="*/ 0 w 148"/>
                <a:gd name="T11" fmla="*/ 1036 h 146"/>
                <a:gd name="T12" fmla="*/ 50 w 148"/>
                <a:gd name="T13" fmla="*/ 1036 h 146"/>
                <a:gd name="T14" fmla="*/ 100 w 148"/>
                <a:gd name="T15" fmla="*/ 1036 h 146"/>
                <a:gd name="T16" fmla="*/ 238 w 148"/>
                <a:gd name="T17" fmla="*/ 845 h 146"/>
                <a:gd name="T18" fmla="*/ 425 w 148"/>
                <a:gd name="T19" fmla="*/ 645 h 146"/>
                <a:gd name="T20" fmla="*/ 438 w 148"/>
                <a:gd name="T21" fmla="*/ 456 h 146"/>
                <a:gd name="T22" fmla="*/ 508 w 148"/>
                <a:gd name="T23" fmla="*/ 192 h 146"/>
                <a:gd name="T24" fmla="*/ 745 w 148"/>
                <a:gd name="T25" fmla="*/ 192 h 146"/>
                <a:gd name="T26" fmla="*/ 770 w 148"/>
                <a:gd name="T27" fmla="*/ 498 h 146"/>
                <a:gd name="T28" fmla="*/ 745 w 148"/>
                <a:gd name="T29" fmla="*/ 661 h 146"/>
                <a:gd name="T30" fmla="*/ 725 w 148"/>
                <a:gd name="T31" fmla="*/ 874 h 146"/>
                <a:gd name="T32" fmla="*/ 713 w 148"/>
                <a:gd name="T33" fmla="*/ 1036 h 146"/>
                <a:gd name="T34" fmla="*/ 758 w 148"/>
                <a:gd name="T35" fmla="*/ 1036 h 146"/>
                <a:gd name="T36" fmla="*/ 813 w 148"/>
                <a:gd name="T37" fmla="*/ 1036 h 146"/>
                <a:gd name="T38" fmla="*/ 825 w 148"/>
                <a:gd name="T39" fmla="*/ 887 h 146"/>
                <a:gd name="T40" fmla="*/ 845 w 148"/>
                <a:gd name="T41" fmla="*/ 666 h 146"/>
                <a:gd name="T42" fmla="*/ 863 w 148"/>
                <a:gd name="T43" fmla="*/ 520 h 146"/>
                <a:gd name="T44" fmla="*/ 808 w 148"/>
                <a:gd name="T45" fmla="*/ 107 h 1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8" h="146">
                  <a:moveTo>
                    <a:pt x="129" y="15"/>
                  </a:moveTo>
                  <a:cubicBezTo>
                    <a:pt x="111" y="0"/>
                    <a:pt x="86" y="0"/>
                    <a:pt x="71" y="15"/>
                  </a:cubicBezTo>
                  <a:cubicBezTo>
                    <a:pt x="54" y="31"/>
                    <a:pt x="54" y="48"/>
                    <a:pt x="54" y="64"/>
                  </a:cubicBezTo>
                  <a:cubicBezTo>
                    <a:pt x="54" y="72"/>
                    <a:pt x="54" y="80"/>
                    <a:pt x="52" y="87"/>
                  </a:cubicBezTo>
                  <a:cubicBezTo>
                    <a:pt x="50" y="97"/>
                    <a:pt x="44" y="100"/>
                    <a:pt x="33" y="104"/>
                  </a:cubicBezTo>
                  <a:cubicBezTo>
                    <a:pt x="20" y="109"/>
                    <a:pt x="2" y="116"/>
                    <a:pt x="0" y="146"/>
                  </a:cubicBezTo>
                  <a:cubicBezTo>
                    <a:pt x="2" y="146"/>
                    <a:pt x="5" y="146"/>
                    <a:pt x="8" y="146"/>
                  </a:cubicBezTo>
                  <a:cubicBezTo>
                    <a:pt x="10" y="146"/>
                    <a:pt x="13" y="146"/>
                    <a:pt x="16" y="146"/>
                  </a:cubicBezTo>
                  <a:cubicBezTo>
                    <a:pt x="17" y="127"/>
                    <a:pt x="26" y="124"/>
                    <a:pt x="38" y="119"/>
                  </a:cubicBezTo>
                  <a:cubicBezTo>
                    <a:pt x="49" y="115"/>
                    <a:pt x="63" y="110"/>
                    <a:pt x="68" y="91"/>
                  </a:cubicBezTo>
                  <a:cubicBezTo>
                    <a:pt x="70" y="82"/>
                    <a:pt x="70" y="73"/>
                    <a:pt x="70" y="64"/>
                  </a:cubicBezTo>
                  <a:cubicBezTo>
                    <a:pt x="70" y="49"/>
                    <a:pt x="70" y="38"/>
                    <a:pt x="81" y="27"/>
                  </a:cubicBezTo>
                  <a:cubicBezTo>
                    <a:pt x="91" y="18"/>
                    <a:pt x="108" y="18"/>
                    <a:pt x="119" y="27"/>
                  </a:cubicBezTo>
                  <a:cubicBezTo>
                    <a:pt x="130" y="36"/>
                    <a:pt x="128" y="49"/>
                    <a:pt x="123" y="70"/>
                  </a:cubicBezTo>
                  <a:cubicBezTo>
                    <a:pt x="121" y="77"/>
                    <a:pt x="119" y="85"/>
                    <a:pt x="119" y="93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31"/>
                    <a:pt x="115" y="138"/>
                    <a:pt x="114" y="146"/>
                  </a:cubicBezTo>
                  <a:cubicBezTo>
                    <a:pt x="117" y="146"/>
                    <a:pt x="119" y="146"/>
                    <a:pt x="121" y="146"/>
                  </a:cubicBezTo>
                  <a:cubicBezTo>
                    <a:pt x="124" y="146"/>
                    <a:pt x="128" y="146"/>
                    <a:pt x="130" y="146"/>
                  </a:cubicBezTo>
                  <a:cubicBezTo>
                    <a:pt x="131" y="139"/>
                    <a:pt x="132" y="132"/>
                    <a:pt x="132" y="12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5" y="88"/>
                    <a:pt x="137" y="81"/>
                    <a:pt x="138" y="73"/>
                  </a:cubicBezTo>
                  <a:cubicBezTo>
                    <a:pt x="143" y="54"/>
                    <a:pt x="148" y="31"/>
                    <a:pt x="129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1" name="Freeform 768"/>
            <p:cNvSpPr>
              <a:spLocks/>
            </p:cNvSpPr>
            <p:nvPr/>
          </p:nvSpPr>
          <p:spPr bwMode="auto">
            <a:xfrm>
              <a:off x="3821" y="2675"/>
              <a:ext cx="330" cy="189"/>
            </a:xfrm>
            <a:custGeom>
              <a:avLst/>
              <a:gdLst>
                <a:gd name="T0" fmla="*/ 533 w 132"/>
                <a:gd name="T1" fmla="*/ 56 h 71"/>
                <a:gd name="T2" fmla="*/ 488 w 132"/>
                <a:gd name="T3" fmla="*/ 56 h 71"/>
                <a:gd name="T4" fmla="*/ 400 w 132"/>
                <a:gd name="T5" fmla="*/ 35 h 71"/>
                <a:gd name="T6" fmla="*/ 133 w 132"/>
                <a:gd name="T7" fmla="*/ 85 h 71"/>
                <a:gd name="T8" fmla="*/ 13 w 132"/>
                <a:gd name="T9" fmla="*/ 461 h 71"/>
                <a:gd name="T10" fmla="*/ 13 w 132"/>
                <a:gd name="T11" fmla="*/ 503 h 71"/>
                <a:gd name="T12" fmla="*/ 75 w 132"/>
                <a:gd name="T13" fmla="*/ 503 h 71"/>
                <a:gd name="T14" fmla="*/ 113 w 132"/>
                <a:gd name="T15" fmla="*/ 503 h 71"/>
                <a:gd name="T16" fmla="*/ 113 w 132"/>
                <a:gd name="T17" fmla="*/ 461 h 71"/>
                <a:gd name="T18" fmla="*/ 195 w 132"/>
                <a:gd name="T19" fmla="*/ 178 h 71"/>
                <a:gd name="T20" fmla="*/ 383 w 132"/>
                <a:gd name="T21" fmla="*/ 149 h 71"/>
                <a:gd name="T22" fmla="*/ 483 w 132"/>
                <a:gd name="T23" fmla="*/ 170 h 71"/>
                <a:gd name="T24" fmla="*/ 525 w 132"/>
                <a:gd name="T25" fmla="*/ 170 h 71"/>
                <a:gd name="T26" fmla="*/ 713 w 132"/>
                <a:gd name="T27" fmla="*/ 325 h 71"/>
                <a:gd name="T28" fmla="*/ 725 w 132"/>
                <a:gd name="T29" fmla="*/ 503 h 71"/>
                <a:gd name="T30" fmla="*/ 783 w 132"/>
                <a:gd name="T31" fmla="*/ 503 h 71"/>
                <a:gd name="T32" fmla="*/ 825 w 132"/>
                <a:gd name="T33" fmla="*/ 503 h 71"/>
                <a:gd name="T34" fmla="*/ 813 w 132"/>
                <a:gd name="T35" fmla="*/ 303 h 71"/>
                <a:gd name="T36" fmla="*/ 533 w 132"/>
                <a:gd name="T37" fmla="*/ 56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" h="71">
                  <a:moveTo>
                    <a:pt x="85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3" y="7"/>
                    <a:pt x="69" y="6"/>
                    <a:pt x="64" y="5"/>
                  </a:cubicBezTo>
                  <a:cubicBezTo>
                    <a:pt x="51" y="3"/>
                    <a:pt x="36" y="0"/>
                    <a:pt x="21" y="12"/>
                  </a:cubicBezTo>
                  <a:cubicBezTo>
                    <a:pt x="0" y="28"/>
                    <a:pt x="1" y="46"/>
                    <a:pt x="2" y="6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5" y="71"/>
                    <a:pt x="9" y="71"/>
                    <a:pt x="12" y="71"/>
                  </a:cubicBezTo>
                  <a:cubicBezTo>
                    <a:pt x="14" y="71"/>
                    <a:pt x="16" y="71"/>
                    <a:pt x="18" y="71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47"/>
                    <a:pt x="17" y="36"/>
                    <a:pt x="31" y="25"/>
                  </a:cubicBezTo>
                  <a:cubicBezTo>
                    <a:pt x="40" y="17"/>
                    <a:pt x="49" y="19"/>
                    <a:pt x="61" y="21"/>
                  </a:cubicBezTo>
                  <a:cubicBezTo>
                    <a:pt x="66" y="22"/>
                    <a:pt x="71" y="23"/>
                    <a:pt x="77" y="24"/>
                  </a:cubicBezTo>
                  <a:cubicBezTo>
                    <a:pt x="77" y="24"/>
                    <a:pt x="84" y="24"/>
                    <a:pt x="84" y="24"/>
                  </a:cubicBezTo>
                  <a:cubicBezTo>
                    <a:pt x="104" y="25"/>
                    <a:pt x="110" y="25"/>
                    <a:pt x="114" y="46"/>
                  </a:cubicBezTo>
                  <a:cubicBezTo>
                    <a:pt x="116" y="55"/>
                    <a:pt x="116" y="63"/>
                    <a:pt x="116" y="71"/>
                  </a:cubicBezTo>
                  <a:cubicBezTo>
                    <a:pt x="119" y="71"/>
                    <a:pt x="122" y="71"/>
                    <a:pt x="125" y="71"/>
                  </a:cubicBezTo>
                  <a:cubicBezTo>
                    <a:pt x="128" y="71"/>
                    <a:pt x="130" y="71"/>
                    <a:pt x="132" y="71"/>
                  </a:cubicBezTo>
                  <a:cubicBezTo>
                    <a:pt x="132" y="62"/>
                    <a:pt x="132" y="53"/>
                    <a:pt x="130" y="43"/>
                  </a:cubicBezTo>
                  <a:cubicBezTo>
                    <a:pt x="123" y="10"/>
                    <a:pt x="105" y="9"/>
                    <a:pt x="85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2" name="Freeform 769"/>
            <p:cNvSpPr>
              <a:spLocks/>
            </p:cNvSpPr>
            <p:nvPr/>
          </p:nvSpPr>
          <p:spPr bwMode="auto">
            <a:xfrm>
              <a:off x="3516" y="2579"/>
              <a:ext cx="147" cy="285"/>
            </a:xfrm>
            <a:custGeom>
              <a:avLst/>
              <a:gdLst>
                <a:gd name="T0" fmla="*/ 274 w 59"/>
                <a:gd name="T1" fmla="*/ 29 h 107"/>
                <a:gd name="T2" fmla="*/ 199 w 59"/>
                <a:gd name="T3" fmla="*/ 85 h 107"/>
                <a:gd name="T4" fmla="*/ 67 w 59"/>
                <a:gd name="T5" fmla="*/ 192 h 107"/>
                <a:gd name="T6" fmla="*/ 62 w 59"/>
                <a:gd name="T7" fmla="*/ 503 h 107"/>
                <a:gd name="T8" fmla="*/ 75 w 59"/>
                <a:gd name="T9" fmla="*/ 546 h 107"/>
                <a:gd name="T10" fmla="*/ 87 w 59"/>
                <a:gd name="T11" fmla="*/ 703 h 107"/>
                <a:gd name="T12" fmla="*/ 87 w 59"/>
                <a:gd name="T13" fmla="*/ 759 h 107"/>
                <a:gd name="T14" fmla="*/ 125 w 59"/>
                <a:gd name="T15" fmla="*/ 759 h 107"/>
                <a:gd name="T16" fmla="*/ 187 w 59"/>
                <a:gd name="T17" fmla="*/ 759 h 107"/>
                <a:gd name="T18" fmla="*/ 187 w 59"/>
                <a:gd name="T19" fmla="*/ 709 h 107"/>
                <a:gd name="T20" fmla="*/ 167 w 59"/>
                <a:gd name="T21" fmla="*/ 511 h 107"/>
                <a:gd name="T22" fmla="*/ 154 w 59"/>
                <a:gd name="T23" fmla="*/ 469 h 107"/>
                <a:gd name="T24" fmla="*/ 149 w 59"/>
                <a:gd name="T25" fmla="*/ 256 h 107"/>
                <a:gd name="T26" fmla="*/ 237 w 59"/>
                <a:gd name="T27" fmla="*/ 184 h 107"/>
                <a:gd name="T28" fmla="*/ 349 w 59"/>
                <a:gd name="T29" fmla="*/ 99 h 107"/>
                <a:gd name="T30" fmla="*/ 349 w 59"/>
                <a:gd name="T31" fmla="*/ 21 h 107"/>
                <a:gd name="T32" fmla="*/ 274 w 59"/>
                <a:gd name="T33" fmla="*/ 29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7">
                  <a:moveTo>
                    <a:pt x="44" y="4"/>
                  </a:moveTo>
                  <a:cubicBezTo>
                    <a:pt x="41" y="7"/>
                    <a:pt x="37" y="9"/>
                    <a:pt x="32" y="12"/>
                  </a:cubicBezTo>
                  <a:cubicBezTo>
                    <a:pt x="24" y="15"/>
                    <a:pt x="16" y="19"/>
                    <a:pt x="11" y="27"/>
                  </a:cubicBezTo>
                  <a:cubicBezTo>
                    <a:pt x="0" y="42"/>
                    <a:pt x="6" y="58"/>
                    <a:pt x="10" y="71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86"/>
                    <a:pt x="14" y="90"/>
                    <a:pt x="14" y="9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6" y="107"/>
                    <a:pt x="18" y="107"/>
                    <a:pt x="20" y="107"/>
                  </a:cubicBezTo>
                  <a:cubicBezTo>
                    <a:pt x="24" y="107"/>
                    <a:pt x="27" y="107"/>
                    <a:pt x="30" y="107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90"/>
                    <a:pt x="31" y="84"/>
                    <a:pt x="27" y="72"/>
                  </a:cubicBezTo>
                  <a:cubicBezTo>
                    <a:pt x="27" y="72"/>
                    <a:pt x="25" y="66"/>
                    <a:pt x="25" y="66"/>
                  </a:cubicBezTo>
                  <a:cubicBezTo>
                    <a:pt x="21" y="53"/>
                    <a:pt x="18" y="44"/>
                    <a:pt x="24" y="36"/>
                  </a:cubicBezTo>
                  <a:cubicBezTo>
                    <a:pt x="27" y="31"/>
                    <a:pt x="32" y="29"/>
                    <a:pt x="38" y="26"/>
                  </a:cubicBezTo>
                  <a:cubicBezTo>
                    <a:pt x="44" y="23"/>
                    <a:pt x="51" y="20"/>
                    <a:pt x="56" y="14"/>
                  </a:cubicBezTo>
                  <a:cubicBezTo>
                    <a:pt x="59" y="11"/>
                    <a:pt x="59" y="6"/>
                    <a:pt x="56" y="3"/>
                  </a:cubicBezTo>
                  <a:cubicBezTo>
                    <a:pt x="52" y="0"/>
                    <a:pt x="47" y="0"/>
                    <a:pt x="44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3" name="Freeform 770"/>
            <p:cNvSpPr>
              <a:spLocks/>
            </p:cNvSpPr>
            <p:nvPr/>
          </p:nvSpPr>
          <p:spPr bwMode="auto">
            <a:xfrm>
              <a:off x="3541" y="3739"/>
              <a:ext cx="332" cy="272"/>
            </a:xfrm>
            <a:custGeom>
              <a:avLst/>
              <a:gdLst>
                <a:gd name="T0" fmla="*/ 729 w 133"/>
                <a:gd name="T1" fmla="*/ 8 h 102"/>
                <a:gd name="T2" fmla="*/ 711 w 133"/>
                <a:gd name="T3" fmla="*/ 136 h 102"/>
                <a:gd name="T4" fmla="*/ 704 w 133"/>
                <a:gd name="T5" fmla="*/ 355 h 102"/>
                <a:gd name="T6" fmla="*/ 624 w 133"/>
                <a:gd name="T7" fmla="*/ 568 h 102"/>
                <a:gd name="T8" fmla="*/ 474 w 133"/>
                <a:gd name="T9" fmla="*/ 499 h 102"/>
                <a:gd name="T10" fmla="*/ 437 w 133"/>
                <a:gd name="T11" fmla="*/ 405 h 102"/>
                <a:gd name="T12" fmla="*/ 354 w 133"/>
                <a:gd name="T13" fmla="*/ 248 h 102"/>
                <a:gd name="T14" fmla="*/ 212 w 133"/>
                <a:gd name="T15" fmla="*/ 243 h 102"/>
                <a:gd name="T16" fmla="*/ 175 w 133"/>
                <a:gd name="T17" fmla="*/ 256 h 102"/>
                <a:gd name="T18" fmla="*/ 105 w 133"/>
                <a:gd name="T19" fmla="*/ 8 h 102"/>
                <a:gd name="T20" fmla="*/ 62 w 133"/>
                <a:gd name="T21" fmla="*/ 8 h 102"/>
                <a:gd name="T22" fmla="*/ 5 w 133"/>
                <a:gd name="T23" fmla="*/ 0 h 102"/>
                <a:gd name="T24" fmla="*/ 142 w 133"/>
                <a:gd name="T25" fmla="*/ 371 h 102"/>
                <a:gd name="T26" fmla="*/ 262 w 133"/>
                <a:gd name="T27" fmla="*/ 349 h 102"/>
                <a:gd name="T28" fmla="*/ 292 w 133"/>
                <a:gd name="T29" fmla="*/ 333 h 102"/>
                <a:gd name="T30" fmla="*/ 342 w 133"/>
                <a:gd name="T31" fmla="*/ 440 h 102"/>
                <a:gd name="T32" fmla="*/ 399 w 133"/>
                <a:gd name="T33" fmla="*/ 576 h 102"/>
                <a:gd name="T34" fmla="*/ 666 w 133"/>
                <a:gd name="T35" fmla="*/ 669 h 102"/>
                <a:gd name="T36" fmla="*/ 804 w 133"/>
                <a:gd name="T37" fmla="*/ 341 h 102"/>
                <a:gd name="T38" fmla="*/ 811 w 133"/>
                <a:gd name="T39" fmla="*/ 149 h 102"/>
                <a:gd name="T40" fmla="*/ 829 w 133"/>
                <a:gd name="T41" fmla="*/ 8 h 102"/>
                <a:gd name="T42" fmla="*/ 774 w 133"/>
                <a:gd name="T43" fmla="*/ 8 h 102"/>
                <a:gd name="T44" fmla="*/ 729 w 133"/>
                <a:gd name="T45" fmla="*/ 8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" h="102">
                  <a:moveTo>
                    <a:pt x="117" y="1"/>
                  </a:moveTo>
                  <a:cubicBezTo>
                    <a:pt x="116" y="8"/>
                    <a:pt x="115" y="14"/>
                    <a:pt x="114" y="19"/>
                  </a:cubicBezTo>
                  <a:cubicBezTo>
                    <a:pt x="113" y="29"/>
                    <a:pt x="111" y="37"/>
                    <a:pt x="113" y="50"/>
                  </a:cubicBezTo>
                  <a:cubicBezTo>
                    <a:pt x="115" y="63"/>
                    <a:pt x="109" y="75"/>
                    <a:pt x="100" y="80"/>
                  </a:cubicBezTo>
                  <a:cubicBezTo>
                    <a:pt x="93" y="83"/>
                    <a:pt x="84" y="80"/>
                    <a:pt x="76" y="70"/>
                  </a:cubicBezTo>
                  <a:cubicBezTo>
                    <a:pt x="73" y="67"/>
                    <a:pt x="71" y="62"/>
                    <a:pt x="70" y="57"/>
                  </a:cubicBezTo>
                  <a:cubicBezTo>
                    <a:pt x="67" y="49"/>
                    <a:pt x="65" y="40"/>
                    <a:pt x="57" y="35"/>
                  </a:cubicBezTo>
                  <a:cubicBezTo>
                    <a:pt x="48" y="27"/>
                    <a:pt x="39" y="32"/>
                    <a:pt x="34" y="34"/>
                  </a:cubicBezTo>
                  <a:cubicBezTo>
                    <a:pt x="31" y="36"/>
                    <a:pt x="29" y="37"/>
                    <a:pt x="28" y="36"/>
                  </a:cubicBezTo>
                  <a:cubicBezTo>
                    <a:pt x="17" y="33"/>
                    <a:pt x="16" y="26"/>
                    <a:pt x="17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  <a:cubicBezTo>
                    <a:pt x="0" y="23"/>
                    <a:pt x="0" y="44"/>
                    <a:pt x="23" y="52"/>
                  </a:cubicBezTo>
                  <a:cubicBezTo>
                    <a:pt x="31" y="54"/>
                    <a:pt x="37" y="51"/>
                    <a:pt x="42" y="49"/>
                  </a:cubicBezTo>
                  <a:cubicBezTo>
                    <a:pt x="46" y="46"/>
                    <a:pt x="46" y="46"/>
                    <a:pt x="47" y="47"/>
                  </a:cubicBezTo>
                  <a:cubicBezTo>
                    <a:pt x="51" y="50"/>
                    <a:pt x="53" y="56"/>
                    <a:pt x="55" y="62"/>
                  </a:cubicBezTo>
                  <a:cubicBezTo>
                    <a:pt x="56" y="68"/>
                    <a:pt x="59" y="75"/>
                    <a:pt x="64" y="81"/>
                  </a:cubicBezTo>
                  <a:cubicBezTo>
                    <a:pt x="82" y="102"/>
                    <a:pt x="100" y="97"/>
                    <a:pt x="107" y="94"/>
                  </a:cubicBezTo>
                  <a:cubicBezTo>
                    <a:pt x="122" y="87"/>
                    <a:pt x="132" y="68"/>
                    <a:pt x="129" y="48"/>
                  </a:cubicBezTo>
                  <a:cubicBezTo>
                    <a:pt x="128" y="37"/>
                    <a:pt x="129" y="31"/>
                    <a:pt x="130" y="21"/>
                  </a:cubicBezTo>
                  <a:cubicBezTo>
                    <a:pt x="131" y="16"/>
                    <a:pt x="132" y="9"/>
                    <a:pt x="133" y="1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4" name="Freeform 771"/>
            <p:cNvSpPr>
              <a:spLocks/>
            </p:cNvSpPr>
            <p:nvPr/>
          </p:nvSpPr>
          <p:spPr bwMode="auto">
            <a:xfrm>
              <a:off x="4108" y="3739"/>
              <a:ext cx="410" cy="317"/>
            </a:xfrm>
            <a:custGeom>
              <a:avLst/>
              <a:gdLst>
                <a:gd name="T0" fmla="*/ 875 w 164"/>
                <a:gd name="T1" fmla="*/ 248 h 119"/>
                <a:gd name="T2" fmla="*/ 833 w 164"/>
                <a:gd name="T3" fmla="*/ 141 h 119"/>
                <a:gd name="T4" fmla="*/ 833 w 164"/>
                <a:gd name="T5" fmla="*/ 64 h 119"/>
                <a:gd name="T6" fmla="*/ 833 w 164"/>
                <a:gd name="T7" fmla="*/ 0 h 119"/>
                <a:gd name="T8" fmla="*/ 775 w 164"/>
                <a:gd name="T9" fmla="*/ 8 h 119"/>
                <a:gd name="T10" fmla="*/ 733 w 164"/>
                <a:gd name="T11" fmla="*/ 8 h 119"/>
                <a:gd name="T12" fmla="*/ 733 w 164"/>
                <a:gd name="T13" fmla="*/ 56 h 119"/>
                <a:gd name="T14" fmla="*/ 733 w 164"/>
                <a:gd name="T15" fmla="*/ 141 h 119"/>
                <a:gd name="T16" fmla="*/ 813 w 164"/>
                <a:gd name="T17" fmla="*/ 341 h 119"/>
                <a:gd name="T18" fmla="*/ 858 w 164"/>
                <a:gd name="T19" fmla="*/ 384 h 119"/>
                <a:gd name="T20" fmla="*/ 863 w 164"/>
                <a:gd name="T21" fmla="*/ 653 h 119"/>
                <a:gd name="T22" fmla="*/ 788 w 164"/>
                <a:gd name="T23" fmla="*/ 709 h 119"/>
                <a:gd name="T24" fmla="*/ 563 w 164"/>
                <a:gd name="T25" fmla="*/ 623 h 119"/>
                <a:gd name="T26" fmla="*/ 525 w 164"/>
                <a:gd name="T27" fmla="*/ 533 h 119"/>
                <a:gd name="T28" fmla="*/ 420 w 164"/>
                <a:gd name="T29" fmla="*/ 376 h 119"/>
                <a:gd name="T30" fmla="*/ 258 w 164"/>
                <a:gd name="T31" fmla="*/ 384 h 119"/>
                <a:gd name="T32" fmla="*/ 188 w 164"/>
                <a:gd name="T33" fmla="*/ 405 h 119"/>
                <a:gd name="T34" fmla="*/ 113 w 164"/>
                <a:gd name="T35" fmla="*/ 8 h 119"/>
                <a:gd name="T36" fmla="*/ 63 w 164"/>
                <a:gd name="T37" fmla="*/ 8 h 119"/>
                <a:gd name="T38" fmla="*/ 13 w 164"/>
                <a:gd name="T39" fmla="*/ 8 h 119"/>
                <a:gd name="T40" fmla="*/ 150 w 164"/>
                <a:gd name="T41" fmla="*/ 511 h 119"/>
                <a:gd name="T42" fmla="*/ 295 w 164"/>
                <a:gd name="T43" fmla="*/ 490 h 119"/>
                <a:gd name="T44" fmla="*/ 383 w 164"/>
                <a:gd name="T45" fmla="*/ 474 h 119"/>
                <a:gd name="T46" fmla="*/ 425 w 164"/>
                <a:gd name="T47" fmla="*/ 567 h 119"/>
                <a:gd name="T48" fmla="*/ 495 w 164"/>
                <a:gd name="T49" fmla="*/ 709 h 119"/>
                <a:gd name="T50" fmla="*/ 800 w 164"/>
                <a:gd name="T51" fmla="*/ 823 h 119"/>
                <a:gd name="T52" fmla="*/ 950 w 164"/>
                <a:gd name="T53" fmla="*/ 709 h 119"/>
                <a:gd name="T54" fmla="*/ 933 w 164"/>
                <a:gd name="T55" fmla="*/ 306 h 119"/>
                <a:gd name="T56" fmla="*/ 875 w 164"/>
                <a:gd name="T57" fmla="*/ 248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4" h="119">
                  <a:moveTo>
                    <a:pt x="140" y="35"/>
                  </a:moveTo>
                  <a:cubicBezTo>
                    <a:pt x="134" y="30"/>
                    <a:pt x="132" y="29"/>
                    <a:pt x="133" y="2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0" y="1"/>
                    <a:pt x="127" y="1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6" y="36"/>
                    <a:pt x="123" y="42"/>
                    <a:pt x="130" y="48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0" y="67"/>
                    <a:pt x="143" y="83"/>
                    <a:pt x="138" y="92"/>
                  </a:cubicBezTo>
                  <a:cubicBezTo>
                    <a:pt x="136" y="97"/>
                    <a:pt x="131" y="99"/>
                    <a:pt x="126" y="100"/>
                  </a:cubicBezTo>
                  <a:cubicBezTo>
                    <a:pt x="113" y="102"/>
                    <a:pt x="98" y="96"/>
                    <a:pt x="90" y="88"/>
                  </a:cubicBezTo>
                  <a:cubicBezTo>
                    <a:pt x="87" y="85"/>
                    <a:pt x="85" y="80"/>
                    <a:pt x="84" y="75"/>
                  </a:cubicBezTo>
                  <a:cubicBezTo>
                    <a:pt x="81" y="67"/>
                    <a:pt x="78" y="57"/>
                    <a:pt x="67" y="53"/>
                  </a:cubicBezTo>
                  <a:cubicBezTo>
                    <a:pt x="57" y="49"/>
                    <a:pt x="48" y="52"/>
                    <a:pt x="41" y="54"/>
                  </a:cubicBezTo>
                  <a:cubicBezTo>
                    <a:pt x="37" y="56"/>
                    <a:pt x="33" y="58"/>
                    <a:pt x="30" y="57"/>
                  </a:cubicBezTo>
                  <a:cubicBezTo>
                    <a:pt x="16" y="52"/>
                    <a:pt x="17" y="21"/>
                    <a:pt x="18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1" y="28"/>
                    <a:pt x="0" y="64"/>
                    <a:pt x="24" y="72"/>
                  </a:cubicBezTo>
                  <a:cubicBezTo>
                    <a:pt x="33" y="75"/>
                    <a:pt x="41" y="72"/>
                    <a:pt x="47" y="69"/>
                  </a:cubicBezTo>
                  <a:cubicBezTo>
                    <a:pt x="53" y="67"/>
                    <a:pt x="57" y="66"/>
                    <a:pt x="61" y="67"/>
                  </a:cubicBezTo>
                  <a:cubicBezTo>
                    <a:pt x="65" y="69"/>
                    <a:pt x="66" y="72"/>
                    <a:pt x="68" y="80"/>
                  </a:cubicBezTo>
                  <a:cubicBezTo>
                    <a:pt x="70" y="87"/>
                    <a:pt x="73" y="94"/>
                    <a:pt x="79" y="100"/>
                  </a:cubicBezTo>
                  <a:cubicBezTo>
                    <a:pt x="90" y="110"/>
                    <a:pt x="110" y="119"/>
                    <a:pt x="128" y="116"/>
                  </a:cubicBezTo>
                  <a:cubicBezTo>
                    <a:pt x="139" y="114"/>
                    <a:pt x="147" y="109"/>
                    <a:pt x="152" y="100"/>
                  </a:cubicBezTo>
                  <a:cubicBezTo>
                    <a:pt x="164" y="79"/>
                    <a:pt x="163" y="58"/>
                    <a:pt x="149" y="43"/>
                  </a:cubicBezTo>
                  <a:lnTo>
                    <a:pt x="140" y="35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5" name="Freeform 772"/>
            <p:cNvSpPr>
              <a:spLocks/>
            </p:cNvSpPr>
            <p:nvPr/>
          </p:nvSpPr>
          <p:spPr bwMode="auto">
            <a:xfrm>
              <a:off x="4673" y="3739"/>
              <a:ext cx="383" cy="280"/>
            </a:xfrm>
            <a:custGeom>
              <a:avLst/>
              <a:gdLst>
                <a:gd name="T0" fmla="*/ 834 w 153"/>
                <a:gd name="T1" fmla="*/ 8 h 105"/>
                <a:gd name="T2" fmla="*/ 776 w 153"/>
                <a:gd name="T3" fmla="*/ 8 h 105"/>
                <a:gd name="T4" fmla="*/ 733 w 153"/>
                <a:gd name="T5" fmla="*/ 8 h 105"/>
                <a:gd name="T6" fmla="*/ 796 w 153"/>
                <a:gd name="T7" fmla="*/ 341 h 105"/>
                <a:gd name="T8" fmla="*/ 789 w 153"/>
                <a:gd name="T9" fmla="*/ 563 h 105"/>
                <a:gd name="T10" fmla="*/ 683 w 153"/>
                <a:gd name="T11" fmla="*/ 525 h 105"/>
                <a:gd name="T12" fmla="*/ 513 w 153"/>
                <a:gd name="T13" fmla="*/ 440 h 105"/>
                <a:gd name="T14" fmla="*/ 421 w 153"/>
                <a:gd name="T15" fmla="*/ 461 h 105"/>
                <a:gd name="T16" fmla="*/ 320 w 153"/>
                <a:gd name="T17" fmla="*/ 477 h 105"/>
                <a:gd name="T18" fmla="*/ 195 w 153"/>
                <a:gd name="T19" fmla="*/ 440 h 105"/>
                <a:gd name="T20" fmla="*/ 100 w 153"/>
                <a:gd name="T21" fmla="*/ 8 h 105"/>
                <a:gd name="T22" fmla="*/ 70 w 153"/>
                <a:gd name="T23" fmla="*/ 8 h 105"/>
                <a:gd name="T24" fmla="*/ 0 w 153"/>
                <a:gd name="T25" fmla="*/ 0 h 105"/>
                <a:gd name="T26" fmla="*/ 145 w 153"/>
                <a:gd name="T27" fmla="*/ 541 h 105"/>
                <a:gd name="T28" fmla="*/ 313 w 153"/>
                <a:gd name="T29" fmla="*/ 589 h 105"/>
                <a:gd name="T30" fmla="*/ 451 w 153"/>
                <a:gd name="T31" fmla="*/ 568 h 105"/>
                <a:gd name="T32" fmla="*/ 521 w 153"/>
                <a:gd name="T33" fmla="*/ 555 h 105"/>
                <a:gd name="T34" fmla="*/ 621 w 153"/>
                <a:gd name="T35" fmla="*/ 611 h 105"/>
                <a:gd name="T36" fmla="*/ 864 w 153"/>
                <a:gd name="T37" fmla="*/ 632 h 105"/>
                <a:gd name="T38" fmla="*/ 889 w 153"/>
                <a:gd name="T39" fmla="*/ 307 h 105"/>
                <a:gd name="T40" fmla="*/ 834 w 153"/>
                <a:gd name="T41" fmla="*/ 8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3" h="105">
                  <a:moveTo>
                    <a:pt x="133" y="1"/>
                  </a:moveTo>
                  <a:cubicBezTo>
                    <a:pt x="130" y="1"/>
                    <a:pt x="127" y="1"/>
                    <a:pt x="124" y="1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8" y="22"/>
                    <a:pt x="123" y="37"/>
                    <a:pt x="127" y="48"/>
                  </a:cubicBezTo>
                  <a:cubicBezTo>
                    <a:pt x="133" y="64"/>
                    <a:pt x="135" y="69"/>
                    <a:pt x="126" y="79"/>
                  </a:cubicBezTo>
                  <a:cubicBezTo>
                    <a:pt x="123" y="83"/>
                    <a:pt x="121" y="83"/>
                    <a:pt x="109" y="74"/>
                  </a:cubicBezTo>
                  <a:cubicBezTo>
                    <a:pt x="101" y="68"/>
                    <a:pt x="92" y="61"/>
                    <a:pt x="82" y="62"/>
                  </a:cubicBezTo>
                  <a:cubicBezTo>
                    <a:pt x="76" y="62"/>
                    <a:pt x="72" y="64"/>
                    <a:pt x="67" y="65"/>
                  </a:cubicBezTo>
                  <a:cubicBezTo>
                    <a:pt x="62" y="66"/>
                    <a:pt x="57" y="68"/>
                    <a:pt x="51" y="67"/>
                  </a:cubicBezTo>
                  <a:cubicBezTo>
                    <a:pt x="43" y="66"/>
                    <a:pt x="36" y="65"/>
                    <a:pt x="31" y="62"/>
                  </a:cubicBezTo>
                  <a:cubicBezTo>
                    <a:pt x="18" y="55"/>
                    <a:pt x="17" y="25"/>
                    <a:pt x="16" y="1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7" y="1"/>
                    <a:pt x="4" y="1"/>
                    <a:pt x="0" y="0"/>
                  </a:cubicBezTo>
                  <a:cubicBezTo>
                    <a:pt x="1" y="37"/>
                    <a:pt x="3" y="65"/>
                    <a:pt x="23" y="76"/>
                  </a:cubicBezTo>
                  <a:cubicBezTo>
                    <a:pt x="32" y="81"/>
                    <a:pt x="42" y="82"/>
                    <a:pt x="50" y="83"/>
                  </a:cubicBezTo>
                  <a:cubicBezTo>
                    <a:pt x="59" y="84"/>
                    <a:pt x="66" y="82"/>
                    <a:pt x="72" y="80"/>
                  </a:cubicBezTo>
                  <a:cubicBezTo>
                    <a:pt x="76" y="79"/>
                    <a:pt x="79" y="78"/>
                    <a:pt x="83" y="78"/>
                  </a:cubicBezTo>
                  <a:cubicBezTo>
                    <a:pt x="88" y="77"/>
                    <a:pt x="94" y="82"/>
                    <a:pt x="99" y="86"/>
                  </a:cubicBezTo>
                  <a:cubicBezTo>
                    <a:pt x="109" y="94"/>
                    <a:pt x="124" y="105"/>
                    <a:pt x="138" y="89"/>
                  </a:cubicBezTo>
                  <a:cubicBezTo>
                    <a:pt x="153" y="72"/>
                    <a:pt x="148" y="59"/>
                    <a:pt x="142" y="43"/>
                  </a:cubicBezTo>
                  <a:cubicBezTo>
                    <a:pt x="139" y="32"/>
                    <a:pt x="134" y="19"/>
                    <a:pt x="133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6" name="Freeform 773"/>
            <p:cNvSpPr>
              <a:spLocks/>
            </p:cNvSpPr>
            <p:nvPr/>
          </p:nvSpPr>
          <p:spPr bwMode="auto">
            <a:xfrm>
              <a:off x="5126" y="3739"/>
              <a:ext cx="197" cy="578"/>
            </a:xfrm>
            <a:custGeom>
              <a:avLst/>
              <a:gdLst>
                <a:gd name="T0" fmla="*/ 217 w 79"/>
                <a:gd name="T1" fmla="*/ 788 h 217"/>
                <a:gd name="T2" fmla="*/ 112 w 79"/>
                <a:gd name="T3" fmla="*/ 703 h 217"/>
                <a:gd name="T4" fmla="*/ 130 w 79"/>
                <a:gd name="T5" fmla="*/ 597 h 217"/>
                <a:gd name="T6" fmla="*/ 229 w 79"/>
                <a:gd name="T7" fmla="*/ 511 h 217"/>
                <a:gd name="T8" fmla="*/ 387 w 79"/>
                <a:gd name="T9" fmla="*/ 384 h 217"/>
                <a:gd name="T10" fmla="*/ 411 w 79"/>
                <a:gd name="T11" fmla="*/ 128 h 217"/>
                <a:gd name="T12" fmla="*/ 392 w 79"/>
                <a:gd name="T13" fmla="*/ 8 h 217"/>
                <a:gd name="T14" fmla="*/ 354 w 79"/>
                <a:gd name="T15" fmla="*/ 8 h 217"/>
                <a:gd name="T16" fmla="*/ 292 w 79"/>
                <a:gd name="T17" fmla="*/ 0 h 217"/>
                <a:gd name="T18" fmla="*/ 317 w 79"/>
                <a:gd name="T19" fmla="*/ 149 h 217"/>
                <a:gd name="T20" fmla="*/ 299 w 79"/>
                <a:gd name="T21" fmla="*/ 328 h 217"/>
                <a:gd name="T22" fmla="*/ 199 w 79"/>
                <a:gd name="T23" fmla="*/ 405 h 217"/>
                <a:gd name="T24" fmla="*/ 42 w 79"/>
                <a:gd name="T25" fmla="*/ 546 h 217"/>
                <a:gd name="T26" fmla="*/ 17 w 79"/>
                <a:gd name="T27" fmla="*/ 738 h 217"/>
                <a:gd name="T28" fmla="*/ 175 w 79"/>
                <a:gd name="T29" fmla="*/ 887 h 217"/>
                <a:gd name="T30" fmla="*/ 287 w 79"/>
                <a:gd name="T31" fmla="*/ 964 h 217"/>
                <a:gd name="T32" fmla="*/ 299 w 79"/>
                <a:gd name="T33" fmla="*/ 1305 h 217"/>
                <a:gd name="T34" fmla="*/ 254 w 79"/>
                <a:gd name="T35" fmla="*/ 1468 h 217"/>
                <a:gd name="T36" fmla="*/ 299 w 79"/>
                <a:gd name="T37" fmla="*/ 1540 h 217"/>
                <a:gd name="T38" fmla="*/ 354 w 79"/>
                <a:gd name="T39" fmla="*/ 1489 h 217"/>
                <a:gd name="T40" fmla="*/ 392 w 79"/>
                <a:gd name="T41" fmla="*/ 1348 h 217"/>
                <a:gd name="T42" fmla="*/ 354 w 79"/>
                <a:gd name="T43" fmla="*/ 879 h 217"/>
                <a:gd name="T44" fmla="*/ 217 w 79"/>
                <a:gd name="T45" fmla="*/ 788 h 2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9" h="217">
                  <a:moveTo>
                    <a:pt x="35" y="111"/>
                  </a:moveTo>
                  <a:cubicBezTo>
                    <a:pt x="27" y="107"/>
                    <a:pt x="20" y="103"/>
                    <a:pt x="18" y="99"/>
                  </a:cubicBezTo>
                  <a:cubicBezTo>
                    <a:pt x="17" y="95"/>
                    <a:pt x="18" y="90"/>
                    <a:pt x="21" y="84"/>
                  </a:cubicBezTo>
                  <a:cubicBezTo>
                    <a:pt x="24" y="78"/>
                    <a:pt x="29" y="76"/>
                    <a:pt x="37" y="72"/>
                  </a:cubicBezTo>
                  <a:cubicBezTo>
                    <a:pt x="46" y="69"/>
                    <a:pt x="56" y="66"/>
                    <a:pt x="62" y="54"/>
                  </a:cubicBezTo>
                  <a:cubicBezTo>
                    <a:pt x="71" y="39"/>
                    <a:pt x="69" y="30"/>
                    <a:pt x="66" y="18"/>
                  </a:cubicBezTo>
                  <a:cubicBezTo>
                    <a:pt x="65" y="13"/>
                    <a:pt x="64" y="8"/>
                    <a:pt x="63" y="1"/>
                  </a:cubicBezTo>
                  <a:cubicBezTo>
                    <a:pt x="61" y="1"/>
                    <a:pt x="59" y="1"/>
                    <a:pt x="57" y="1"/>
                  </a:cubicBezTo>
                  <a:cubicBezTo>
                    <a:pt x="54" y="1"/>
                    <a:pt x="50" y="1"/>
                    <a:pt x="47" y="0"/>
                  </a:cubicBezTo>
                  <a:cubicBezTo>
                    <a:pt x="48" y="9"/>
                    <a:pt x="49" y="16"/>
                    <a:pt x="51" y="21"/>
                  </a:cubicBezTo>
                  <a:cubicBezTo>
                    <a:pt x="53" y="32"/>
                    <a:pt x="54" y="37"/>
                    <a:pt x="48" y="46"/>
                  </a:cubicBezTo>
                  <a:cubicBezTo>
                    <a:pt x="45" y="53"/>
                    <a:pt x="39" y="55"/>
                    <a:pt x="32" y="57"/>
                  </a:cubicBezTo>
                  <a:cubicBezTo>
                    <a:pt x="23" y="61"/>
                    <a:pt x="13" y="65"/>
                    <a:pt x="7" y="77"/>
                  </a:cubicBezTo>
                  <a:cubicBezTo>
                    <a:pt x="2" y="87"/>
                    <a:pt x="0" y="96"/>
                    <a:pt x="3" y="104"/>
                  </a:cubicBezTo>
                  <a:cubicBezTo>
                    <a:pt x="7" y="115"/>
                    <a:pt x="18" y="120"/>
                    <a:pt x="28" y="125"/>
                  </a:cubicBezTo>
                  <a:cubicBezTo>
                    <a:pt x="35" y="128"/>
                    <a:pt x="42" y="131"/>
                    <a:pt x="46" y="136"/>
                  </a:cubicBezTo>
                  <a:cubicBezTo>
                    <a:pt x="59" y="148"/>
                    <a:pt x="56" y="162"/>
                    <a:pt x="48" y="184"/>
                  </a:cubicBezTo>
                  <a:cubicBezTo>
                    <a:pt x="45" y="192"/>
                    <a:pt x="42" y="200"/>
                    <a:pt x="41" y="207"/>
                  </a:cubicBezTo>
                  <a:cubicBezTo>
                    <a:pt x="40" y="212"/>
                    <a:pt x="43" y="216"/>
                    <a:pt x="48" y="217"/>
                  </a:cubicBezTo>
                  <a:cubicBezTo>
                    <a:pt x="52" y="217"/>
                    <a:pt x="56" y="214"/>
                    <a:pt x="57" y="210"/>
                  </a:cubicBezTo>
                  <a:cubicBezTo>
                    <a:pt x="58" y="204"/>
                    <a:pt x="60" y="197"/>
                    <a:pt x="63" y="190"/>
                  </a:cubicBezTo>
                  <a:cubicBezTo>
                    <a:pt x="70" y="169"/>
                    <a:pt x="79" y="144"/>
                    <a:pt x="57" y="124"/>
                  </a:cubicBezTo>
                  <a:cubicBezTo>
                    <a:pt x="51" y="118"/>
                    <a:pt x="42" y="114"/>
                    <a:pt x="35" y="1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7" name="Freeform 774"/>
            <p:cNvSpPr>
              <a:spLocks/>
            </p:cNvSpPr>
            <p:nvPr/>
          </p:nvSpPr>
          <p:spPr bwMode="auto">
            <a:xfrm>
              <a:off x="349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87 w 61"/>
                <a:gd name="T3" fmla="*/ 2338 h 329"/>
                <a:gd name="T4" fmla="*/ 187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7 w 61"/>
                <a:gd name="T11" fmla="*/ 0 h 329"/>
                <a:gd name="T12" fmla="*/ 187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" name="Freeform 775"/>
            <p:cNvSpPr>
              <a:spLocks/>
            </p:cNvSpPr>
            <p:nvPr/>
          </p:nvSpPr>
          <p:spPr bwMode="auto">
            <a:xfrm>
              <a:off x="377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" name="Freeform 776"/>
            <p:cNvSpPr>
              <a:spLocks/>
            </p:cNvSpPr>
            <p:nvPr/>
          </p:nvSpPr>
          <p:spPr bwMode="auto">
            <a:xfrm>
              <a:off x="405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" name="Freeform 777"/>
            <p:cNvSpPr>
              <a:spLocks/>
            </p:cNvSpPr>
            <p:nvPr/>
          </p:nvSpPr>
          <p:spPr bwMode="auto">
            <a:xfrm>
              <a:off x="434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92 w 61"/>
                <a:gd name="T3" fmla="*/ 2338 h 329"/>
                <a:gd name="T4" fmla="*/ 192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92 w 61"/>
                <a:gd name="T11" fmla="*/ 0 h 329"/>
                <a:gd name="T12" fmla="*/ 192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" name="Freeform 778"/>
            <p:cNvSpPr>
              <a:spLocks/>
            </p:cNvSpPr>
            <p:nvPr/>
          </p:nvSpPr>
          <p:spPr bwMode="auto">
            <a:xfrm>
              <a:off x="462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2" name="Freeform 779"/>
            <p:cNvSpPr>
              <a:spLocks/>
            </p:cNvSpPr>
            <p:nvPr/>
          </p:nvSpPr>
          <p:spPr bwMode="auto">
            <a:xfrm>
              <a:off x="490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" name="Freeform 780"/>
            <p:cNvSpPr>
              <a:spLocks/>
            </p:cNvSpPr>
            <p:nvPr/>
          </p:nvSpPr>
          <p:spPr bwMode="auto">
            <a:xfrm>
              <a:off x="5193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solidFill>
              <a:srgbClr val="F552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" name="Freeform 781"/>
            <p:cNvSpPr>
              <a:spLocks/>
            </p:cNvSpPr>
            <p:nvPr/>
          </p:nvSpPr>
          <p:spPr bwMode="auto">
            <a:xfrm>
              <a:off x="350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04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5" name="Freeform 782"/>
            <p:cNvSpPr>
              <a:spLocks/>
            </p:cNvSpPr>
            <p:nvPr/>
          </p:nvSpPr>
          <p:spPr bwMode="auto">
            <a:xfrm>
              <a:off x="3501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" name="Freeform 783"/>
            <p:cNvSpPr>
              <a:spLocks/>
            </p:cNvSpPr>
            <p:nvPr/>
          </p:nvSpPr>
          <p:spPr bwMode="auto">
            <a:xfrm>
              <a:off x="3541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7" name="Freeform 784"/>
            <p:cNvSpPr>
              <a:spLocks/>
            </p:cNvSpPr>
            <p:nvPr/>
          </p:nvSpPr>
          <p:spPr bwMode="auto">
            <a:xfrm>
              <a:off x="378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92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5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2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" name="Freeform 785"/>
            <p:cNvSpPr>
              <a:spLocks/>
            </p:cNvSpPr>
            <p:nvPr/>
          </p:nvSpPr>
          <p:spPr bwMode="auto">
            <a:xfrm>
              <a:off x="3781" y="2872"/>
              <a:ext cx="77" cy="797"/>
            </a:xfrm>
            <a:custGeom>
              <a:avLst/>
              <a:gdLst>
                <a:gd name="T0" fmla="*/ 0 w 31"/>
                <a:gd name="T1" fmla="*/ 2124 h 299"/>
                <a:gd name="T2" fmla="*/ 17 w 31"/>
                <a:gd name="T3" fmla="*/ 163 h 299"/>
                <a:gd name="T4" fmla="*/ 191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" name="Freeform 786"/>
            <p:cNvSpPr>
              <a:spLocks/>
            </p:cNvSpPr>
            <p:nvPr/>
          </p:nvSpPr>
          <p:spPr bwMode="auto">
            <a:xfrm>
              <a:off x="3821" y="2901"/>
              <a:ext cx="97" cy="827"/>
            </a:xfrm>
            <a:custGeom>
              <a:avLst/>
              <a:gdLst>
                <a:gd name="T0" fmla="*/ 241 w 39"/>
                <a:gd name="T1" fmla="*/ 77 h 310"/>
                <a:gd name="T2" fmla="*/ 199 w 39"/>
                <a:gd name="T3" fmla="*/ 1993 h 310"/>
                <a:gd name="T4" fmla="*/ 50 w 39"/>
                <a:gd name="T5" fmla="*/ 2206 h 310"/>
                <a:gd name="T6" fmla="*/ 50 w 39"/>
                <a:gd name="T7" fmla="*/ 2206 h 310"/>
                <a:gd name="T8" fmla="*/ 241 w 39"/>
                <a:gd name="T9" fmla="*/ 2057 h 310"/>
                <a:gd name="T10" fmla="*/ 241 w 39"/>
                <a:gd name="T11" fmla="*/ 77 h 310"/>
                <a:gd name="T12" fmla="*/ 241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" name="Freeform 787"/>
            <p:cNvSpPr>
              <a:spLocks/>
            </p:cNvSpPr>
            <p:nvPr/>
          </p:nvSpPr>
          <p:spPr bwMode="auto">
            <a:xfrm>
              <a:off x="4068" y="2872"/>
              <a:ext cx="130" cy="853"/>
            </a:xfrm>
            <a:custGeom>
              <a:avLst/>
              <a:gdLst>
                <a:gd name="T0" fmla="*/ 45 w 52"/>
                <a:gd name="T1" fmla="*/ 2167 h 320"/>
                <a:gd name="T2" fmla="*/ 45 w 52"/>
                <a:gd name="T3" fmla="*/ 213 h 320"/>
                <a:gd name="T4" fmla="*/ 208 w 52"/>
                <a:gd name="T5" fmla="*/ 21 h 320"/>
                <a:gd name="T6" fmla="*/ 325 w 52"/>
                <a:gd name="T7" fmla="*/ 64 h 320"/>
                <a:gd name="T8" fmla="*/ 188 w 52"/>
                <a:gd name="T9" fmla="*/ 0 h 320"/>
                <a:gd name="T10" fmla="*/ 0 w 52"/>
                <a:gd name="T11" fmla="*/ 149 h 320"/>
                <a:gd name="T12" fmla="*/ 0 w 52"/>
                <a:gd name="T13" fmla="*/ 2125 h 320"/>
                <a:gd name="T14" fmla="*/ 70 w 52"/>
                <a:gd name="T15" fmla="*/ 2274 h 320"/>
                <a:gd name="T16" fmla="*/ 45 w 52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6" y="3"/>
                    <a:pt x="33" y="3"/>
                  </a:cubicBezTo>
                  <a:cubicBezTo>
                    <a:pt x="41" y="3"/>
                    <a:pt x="47" y="5"/>
                    <a:pt x="52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1" name="Freeform 788"/>
            <p:cNvSpPr>
              <a:spLocks/>
            </p:cNvSpPr>
            <p:nvPr/>
          </p:nvSpPr>
          <p:spPr bwMode="auto">
            <a:xfrm>
              <a:off x="4068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2" name="Freeform 789"/>
            <p:cNvSpPr>
              <a:spLocks/>
            </p:cNvSpPr>
            <p:nvPr/>
          </p:nvSpPr>
          <p:spPr bwMode="auto">
            <a:xfrm>
              <a:off x="4106" y="2901"/>
              <a:ext cx="97" cy="827"/>
            </a:xfrm>
            <a:custGeom>
              <a:avLst/>
              <a:gdLst>
                <a:gd name="T0" fmla="*/ 241 w 39"/>
                <a:gd name="T1" fmla="*/ 77 h 310"/>
                <a:gd name="T2" fmla="*/ 199 w 39"/>
                <a:gd name="T3" fmla="*/ 1993 h 310"/>
                <a:gd name="T4" fmla="*/ 55 w 39"/>
                <a:gd name="T5" fmla="*/ 2206 h 310"/>
                <a:gd name="T6" fmla="*/ 55 w 39"/>
                <a:gd name="T7" fmla="*/ 2206 h 310"/>
                <a:gd name="T8" fmla="*/ 241 w 39"/>
                <a:gd name="T9" fmla="*/ 2057 h 310"/>
                <a:gd name="T10" fmla="*/ 241 w 39"/>
                <a:gd name="T11" fmla="*/ 77 h 310"/>
                <a:gd name="T12" fmla="*/ 241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9" y="310"/>
                  </a:cubicBezTo>
                  <a:cubicBezTo>
                    <a:pt x="1" y="310"/>
                    <a:pt x="0" y="310"/>
                    <a:pt x="9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3" name="Freeform 790"/>
            <p:cNvSpPr>
              <a:spLocks/>
            </p:cNvSpPr>
            <p:nvPr/>
          </p:nvSpPr>
          <p:spPr bwMode="auto">
            <a:xfrm>
              <a:off x="4348" y="2872"/>
              <a:ext cx="133" cy="853"/>
            </a:xfrm>
            <a:custGeom>
              <a:avLst/>
              <a:gdLst>
                <a:gd name="T0" fmla="*/ 45 w 53"/>
                <a:gd name="T1" fmla="*/ 2167 h 320"/>
                <a:gd name="T2" fmla="*/ 45 w 53"/>
                <a:gd name="T3" fmla="*/ 213 h 320"/>
                <a:gd name="T4" fmla="*/ 213 w 53"/>
                <a:gd name="T5" fmla="*/ 21 h 320"/>
                <a:gd name="T6" fmla="*/ 334 w 53"/>
                <a:gd name="T7" fmla="*/ 64 h 320"/>
                <a:gd name="T8" fmla="*/ 196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0 w 53"/>
                <a:gd name="T15" fmla="*/ 2274 h 320"/>
                <a:gd name="T16" fmla="*/ 45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4" name="Freeform 791"/>
            <p:cNvSpPr>
              <a:spLocks/>
            </p:cNvSpPr>
            <p:nvPr/>
          </p:nvSpPr>
          <p:spPr bwMode="auto">
            <a:xfrm>
              <a:off x="4348" y="2872"/>
              <a:ext cx="78" cy="797"/>
            </a:xfrm>
            <a:custGeom>
              <a:avLst/>
              <a:gdLst>
                <a:gd name="T0" fmla="*/ 0 w 31"/>
                <a:gd name="T1" fmla="*/ 2124 h 299"/>
                <a:gd name="T2" fmla="*/ 20 w 31"/>
                <a:gd name="T3" fmla="*/ 163 h 299"/>
                <a:gd name="T4" fmla="*/ 196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5" name="Freeform 792"/>
            <p:cNvSpPr>
              <a:spLocks/>
            </p:cNvSpPr>
            <p:nvPr/>
          </p:nvSpPr>
          <p:spPr bwMode="auto">
            <a:xfrm>
              <a:off x="4388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6" name="Freeform 793"/>
            <p:cNvSpPr>
              <a:spLocks/>
            </p:cNvSpPr>
            <p:nvPr/>
          </p:nvSpPr>
          <p:spPr bwMode="auto">
            <a:xfrm>
              <a:off x="4633" y="2872"/>
              <a:ext cx="133" cy="853"/>
            </a:xfrm>
            <a:custGeom>
              <a:avLst/>
              <a:gdLst>
                <a:gd name="T0" fmla="*/ 45 w 53"/>
                <a:gd name="T1" fmla="*/ 2167 h 320"/>
                <a:gd name="T2" fmla="*/ 45 w 53"/>
                <a:gd name="T3" fmla="*/ 213 h 320"/>
                <a:gd name="T4" fmla="*/ 213 w 53"/>
                <a:gd name="T5" fmla="*/ 21 h 320"/>
                <a:gd name="T6" fmla="*/ 334 w 53"/>
                <a:gd name="T7" fmla="*/ 64 h 320"/>
                <a:gd name="T8" fmla="*/ 196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70 w 53"/>
                <a:gd name="T15" fmla="*/ 2274 h 320"/>
                <a:gd name="T16" fmla="*/ 45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7" name="Freeform 794"/>
            <p:cNvSpPr>
              <a:spLocks/>
            </p:cNvSpPr>
            <p:nvPr/>
          </p:nvSpPr>
          <p:spPr bwMode="auto">
            <a:xfrm>
              <a:off x="4633" y="2872"/>
              <a:ext cx="78" cy="797"/>
            </a:xfrm>
            <a:custGeom>
              <a:avLst/>
              <a:gdLst>
                <a:gd name="T0" fmla="*/ 0 w 31"/>
                <a:gd name="T1" fmla="*/ 2124 h 299"/>
                <a:gd name="T2" fmla="*/ 20 w 31"/>
                <a:gd name="T3" fmla="*/ 163 h 299"/>
                <a:gd name="T4" fmla="*/ 196 w 31"/>
                <a:gd name="T5" fmla="*/ 0 h 299"/>
                <a:gd name="T6" fmla="*/ 0 w 31"/>
                <a:gd name="T7" fmla="*/ 149 h 299"/>
                <a:gd name="T8" fmla="*/ 0 w 31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" name="Freeform 795"/>
            <p:cNvSpPr>
              <a:spLocks/>
            </p:cNvSpPr>
            <p:nvPr/>
          </p:nvSpPr>
          <p:spPr bwMode="auto">
            <a:xfrm>
              <a:off x="4673" y="2901"/>
              <a:ext cx="98" cy="827"/>
            </a:xfrm>
            <a:custGeom>
              <a:avLst/>
              <a:gdLst>
                <a:gd name="T0" fmla="*/ 246 w 39"/>
                <a:gd name="T1" fmla="*/ 77 h 310"/>
                <a:gd name="T2" fmla="*/ 201 w 39"/>
                <a:gd name="T3" fmla="*/ 1993 h 310"/>
                <a:gd name="T4" fmla="*/ 50 w 39"/>
                <a:gd name="T5" fmla="*/ 2206 h 310"/>
                <a:gd name="T6" fmla="*/ 50 w 39"/>
                <a:gd name="T7" fmla="*/ 2206 h 310"/>
                <a:gd name="T8" fmla="*/ 246 w 39"/>
                <a:gd name="T9" fmla="*/ 2057 h 310"/>
                <a:gd name="T10" fmla="*/ 246 w 39"/>
                <a:gd name="T11" fmla="*/ 77 h 310"/>
                <a:gd name="T12" fmla="*/ 246 w 39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" name="Freeform 796"/>
            <p:cNvSpPr>
              <a:spLocks/>
            </p:cNvSpPr>
            <p:nvPr/>
          </p:nvSpPr>
          <p:spPr bwMode="auto">
            <a:xfrm>
              <a:off x="4916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" name="Freeform 797"/>
            <p:cNvSpPr>
              <a:spLocks/>
            </p:cNvSpPr>
            <p:nvPr/>
          </p:nvSpPr>
          <p:spPr bwMode="auto">
            <a:xfrm>
              <a:off x="4916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13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1" name="Freeform 798"/>
            <p:cNvSpPr>
              <a:spLocks/>
            </p:cNvSpPr>
            <p:nvPr/>
          </p:nvSpPr>
          <p:spPr bwMode="auto">
            <a:xfrm>
              <a:off x="4956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2" name="Freeform 799"/>
            <p:cNvSpPr>
              <a:spLocks/>
            </p:cNvSpPr>
            <p:nvPr/>
          </p:nvSpPr>
          <p:spPr bwMode="auto">
            <a:xfrm>
              <a:off x="5201" y="2872"/>
              <a:ext cx="132" cy="853"/>
            </a:xfrm>
            <a:custGeom>
              <a:avLst/>
              <a:gdLst>
                <a:gd name="T0" fmla="*/ 42 w 53"/>
                <a:gd name="T1" fmla="*/ 2167 h 320"/>
                <a:gd name="T2" fmla="*/ 42 w 53"/>
                <a:gd name="T3" fmla="*/ 213 h 320"/>
                <a:gd name="T4" fmla="*/ 212 w 53"/>
                <a:gd name="T5" fmla="*/ 21 h 320"/>
                <a:gd name="T6" fmla="*/ 329 w 53"/>
                <a:gd name="T7" fmla="*/ 64 h 320"/>
                <a:gd name="T8" fmla="*/ 187 w 53"/>
                <a:gd name="T9" fmla="*/ 0 h 320"/>
                <a:gd name="T10" fmla="*/ 0 w 53"/>
                <a:gd name="T11" fmla="*/ 149 h 320"/>
                <a:gd name="T12" fmla="*/ 0 w 53"/>
                <a:gd name="T13" fmla="*/ 2125 h 320"/>
                <a:gd name="T14" fmla="*/ 67 w 53"/>
                <a:gd name="T15" fmla="*/ 2274 h 320"/>
                <a:gd name="T16" fmla="*/ 42 w 53"/>
                <a:gd name="T17" fmla="*/ 216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solidFill>
              <a:srgbClr val="F8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3" name="Freeform 800"/>
            <p:cNvSpPr>
              <a:spLocks/>
            </p:cNvSpPr>
            <p:nvPr/>
          </p:nvSpPr>
          <p:spPr bwMode="auto">
            <a:xfrm>
              <a:off x="5201" y="2872"/>
              <a:ext cx="75" cy="797"/>
            </a:xfrm>
            <a:custGeom>
              <a:avLst/>
              <a:gdLst>
                <a:gd name="T0" fmla="*/ 0 w 30"/>
                <a:gd name="T1" fmla="*/ 2124 h 299"/>
                <a:gd name="T2" fmla="*/ 20 w 30"/>
                <a:gd name="T3" fmla="*/ 163 h 299"/>
                <a:gd name="T4" fmla="*/ 188 w 30"/>
                <a:gd name="T5" fmla="*/ 0 h 299"/>
                <a:gd name="T6" fmla="*/ 0 w 30"/>
                <a:gd name="T7" fmla="*/ 149 h 299"/>
                <a:gd name="T8" fmla="*/ 0 w 30"/>
                <a:gd name="T9" fmla="*/ 2124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4" name="Freeform 801"/>
            <p:cNvSpPr>
              <a:spLocks/>
            </p:cNvSpPr>
            <p:nvPr/>
          </p:nvSpPr>
          <p:spPr bwMode="auto">
            <a:xfrm>
              <a:off x="5241" y="2901"/>
              <a:ext cx="95" cy="827"/>
            </a:xfrm>
            <a:custGeom>
              <a:avLst/>
              <a:gdLst>
                <a:gd name="T0" fmla="*/ 238 w 38"/>
                <a:gd name="T1" fmla="*/ 77 h 310"/>
                <a:gd name="T2" fmla="*/ 195 w 38"/>
                <a:gd name="T3" fmla="*/ 1993 h 310"/>
                <a:gd name="T4" fmla="*/ 50 w 38"/>
                <a:gd name="T5" fmla="*/ 2206 h 310"/>
                <a:gd name="T6" fmla="*/ 50 w 38"/>
                <a:gd name="T7" fmla="*/ 2206 h 310"/>
                <a:gd name="T8" fmla="*/ 238 w 38"/>
                <a:gd name="T9" fmla="*/ 2057 h 310"/>
                <a:gd name="T10" fmla="*/ 238 w 38"/>
                <a:gd name="T11" fmla="*/ 77 h 310"/>
                <a:gd name="T12" fmla="*/ 238 w 38"/>
                <a:gd name="T13" fmla="*/ 7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solidFill>
              <a:srgbClr val="E30D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5" name="Freeform 802"/>
            <p:cNvSpPr>
              <a:spLocks/>
            </p:cNvSpPr>
            <p:nvPr/>
          </p:nvSpPr>
          <p:spPr bwMode="auto">
            <a:xfrm>
              <a:off x="349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87 w 61"/>
                <a:gd name="T3" fmla="*/ 2338 h 329"/>
                <a:gd name="T4" fmla="*/ 187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7 w 61"/>
                <a:gd name="T11" fmla="*/ 0 h 329"/>
                <a:gd name="T12" fmla="*/ 187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6" name="Freeform 803"/>
            <p:cNvSpPr>
              <a:spLocks/>
            </p:cNvSpPr>
            <p:nvPr/>
          </p:nvSpPr>
          <p:spPr bwMode="auto">
            <a:xfrm>
              <a:off x="377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7" name="Freeform 804"/>
            <p:cNvSpPr>
              <a:spLocks/>
            </p:cNvSpPr>
            <p:nvPr/>
          </p:nvSpPr>
          <p:spPr bwMode="auto">
            <a:xfrm>
              <a:off x="405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8" name="Freeform 805"/>
            <p:cNvSpPr>
              <a:spLocks/>
            </p:cNvSpPr>
            <p:nvPr/>
          </p:nvSpPr>
          <p:spPr bwMode="auto">
            <a:xfrm>
              <a:off x="4341" y="2864"/>
              <a:ext cx="152" cy="877"/>
            </a:xfrm>
            <a:custGeom>
              <a:avLst/>
              <a:gdLst>
                <a:gd name="T0" fmla="*/ 379 w 61"/>
                <a:gd name="T1" fmla="*/ 2159 h 329"/>
                <a:gd name="T2" fmla="*/ 192 w 61"/>
                <a:gd name="T3" fmla="*/ 2338 h 329"/>
                <a:gd name="T4" fmla="*/ 192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92 w 61"/>
                <a:gd name="T11" fmla="*/ 0 h 329"/>
                <a:gd name="T12" fmla="*/ 192 w 61"/>
                <a:gd name="T13" fmla="*/ 0 h 329"/>
                <a:gd name="T14" fmla="*/ 379 w 61"/>
                <a:gd name="T15" fmla="*/ 171 h 329"/>
                <a:gd name="T16" fmla="*/ 379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" name="Freeform 806"/>
            <p:cNvSpPr>
              <a:spLocks/>
            </p:cNvSpPr>
            <p:nvPr/>
          </p:nvSpPr>
          <p:spPr bwMode="auto">
            <a:xfrm>
              <a:off x="4626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0" name="Freeform 807"/>
            <p:cNvSpPr>
              <a:spLocks/>
            </p:cNvSpPr>
            <p:nvPr/>
          </p:nvSpPr>
          <p:spPr bwMode="auto">
            <a:xfrm>
              <a:off x="4908" y="2864"/>
              <a:ext cx="153" cy="877"/>
            </a:xfrm>
            <a:custGeom>
              <a:avLst/>
              <a:gdLst>
                <a:gd name="T0" fmla="*/ 384 w 61"/>
                <a:gd name="T1" fmla="*/ 2159 h 329"/>
                <a:gd name="T2" fmla="*/ 188 w 61"/>
                <a:gd name="T3" fmla="*/ 2338 h 329"/>
                <a:gd name="T4" fmla="*/ 188 w 61"/>
                <a:gd name="T5" fmla="*/ 2338 h 329"/>
                <a:gd name="T6" fmla="*/ 0 w 61"/>
                <a:gd name="T7" fmla="*/ 2159 h 329"/>
                <a:gd name="T8" fmla="*/ 0 w 61"/>
                <a:gd name="T9" fmla="*/ 171 h 329"/>
                <a:gd name="T10" fmla="*/ 188 w 61"/>
                <a:gd name="T11" fmla="*/ 0 h 329"/>
                <a:gd name="T12" fmla="*/ 188 w 61"/>
                <a:gd name="T13" fmla="*/ 0 h 329"/>
                <a:gd name="T14" fmla="*/ 384 w 61"/>
                <a:gd name="T15" fmla="*/ 171 h 329"/>
                <a:gd name="T16" fmla="*/ 384 w 61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1" name="Freeform 808"/>
            <p:cNvSpPr>
              <a:spLocks/>
            </p:cNvSpPr>
            <p:nvPr/>
          </p:nvSpPr>
          <p:spPr bwMode="auto">
            <a:xfrm>
              <a:off x="5193" y="2864"/>
              <a:ext cx="150" cy="877"/>
            </a:xfrm>
            <a:custGeom>
              <a:avLst/>
              <a:gdLst>
                <a:gd name="T0" fmla="*/ 375 w 60"/>
                <a:gd name="T1" fmla="*/ 2159 h 329"/>
                <a:gd name="T2" fmla="*/ 188 w 60"/>
                <a:gd name="T3" fmla="*/ 2338 h 329"/>
                <a:gd name="T4" fmla="*/ 188 w 60"/>
                <a:gd name="T5" fmla="*/ 2338 h 329"/>
                <a:gd name="T6" fmla="*/ 0 w 60"/>
                <a:gd name="T7" fmla="*/ 2159 h 329"/>
                <a:gd name="T8" fmla="*/ 0 w 60"/>
                <a:gd name="T9" fmla="*/ 171 h 329"/>
                <a:gd name="T10" fmla="*/ 188 w 60"/>
                <a:gd name="T11" fmla="*/ 0 h 329"/>
                <a:gd name="T12" fmla="*/ 188 w 60"/>
                <a:gd name="T13" fmla="*/ 0 h 329"/>
                <a:gd name="T14" fmla="*/ 375 w 60"/>
                <a:gd name="T15" fmla="*/ 171 h 329"/>
                <a:gd name="T16" fmla="*/ 375 w 60"/>
                <a:gd name="T17" fmla="*/ 2159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7020279" y="6372038"/>
            <a:ext cx="1836713" cy="36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1" tIns="45709" rIns="91421" bIns="45709" rtlCol="0">
            <a:spAutoFit/>
          </a:bodyPr>
          <a:lstStyle/>
          <a:p>
            <a:r>
              <a:rPr lang="fr-FR" dirty="0" err="1" smtClean="0">
                <a:latin typeface="+mn-lt"/>
              </a:rPr>
              <a:t>Polyfunctionality</a:t>
            </a:r>
            <a:endParaRPr lang="fr-FR" dirty="0">
              <a:latin typeface="+mn-lt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8316418" y="5085184"/>
            <a:ext cx="86409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IFN</a:t>
            </a:r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l-G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7956376" y="5651960"/>
            <a:ext cx="86409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TNF</a:t>
            </a:r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l-G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7596335" y="6011999"/>
            <a:ext cx="864095" cy="369310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IL-2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5" name="Picture 74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4788770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" name="Picture 74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1" y="4797156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" name="Picture 744" descr="H:\DOM_DMA_DIM\INTERNET\Projets web\SMART\cliparts\Divers\bulle_bleue_0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4644755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" name="Picture 75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6" y="5076802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" name="Picture 75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2715" y="5220817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" name="Picture 759" descr="H:\DOM_DMA_DIM\INTERNET\Projets web\SMART\cliparts\Divers\bulle_violette_03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32" y="5076802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" name="Picture 75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1" y="5436842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" name="Picture 753" descr="H:\DOM_DMA_DIM\INTERNET\Projets web\SMART\cliparts\Divers\bulle_orange_02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0664" y="5580857"/>
            <a:ext cx="147639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" name="Oval 406"/>
          <p:cNvSpPr/>
          <p:nvPr/>
        </p:nvSpPr>
        <p:spPr>
          <a:xfrm>
            <a:off x="4572006" y="3740587"/>
            <a:ext cx="792089" cy="5760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r>
              <a:rPr lang="fr-FR" dirty="0" err="1" smtClean="0"/>
              <a:t>E2A</a:t>
            </a:r>
            <a:endParaRPr lang="fr-FR" dirty="0"/>
          </a:p>
        </p:txBody>
      </p:sp>
      <p:sp>
        <p:nvSpPr>
          <p:cNvPr id="408" name="Arc 407"/>
          <p:cNvSpPr/>
          <p:nvPr/>
        </p:nvSpPr>
        <p:spPr>
          <a:xfrm>
            <a:off x="2627783" y="3100900"/>
            <a:ext cx="2160241" cy="1152128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21" tIns="45709" rIns="91421" bIns="45709" rtlCol="0" anchor="ctr"/>
          <a:lstStyle/>
          <a:p>
            <a:pPr algn="ctr"/>
            <a:endParaRPr lang="fr-FR"/>
          </a:p>
        </p:txBody>
      </p:sp>
      <p:cxnSp>
        <p:nvCxnSpPr>
          <p:cNvPr id="409" name="Straight Connector 408"/>
          <p:cNvCxnSpPr/>
          <p:nvPr/>
        </p:nvCxnSpPr>
        <p:spPr>
          <a:xfrm flipV="1">
            <a:off x="4572006" y="3604956"/>
            <a:ext cx="432048" cy="1356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5148073" y="5085185"/>
            <a:ext cx="10081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flipV="1">
            <a:off x="5436097" y="4869160"/>
            <a:ext cx="0" cy="2160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2" name="TextBox 411"/>
          <p:cNvSpPr txBox="1"/>
          <p:nvPr/>
        </p:nvSpPr>
        <p:spPr>
          <a:xfrm>
            <a:off x="5436100" y="4685079"/>
            <a:ext cx="288032" cy="384698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1900" b="1" dirty="0" smtClean="0"/>
              <a:t>X</a:t>
            </a:r>
            <a:endParaRPr lang="fr-FR" sz="1900" b="1" dirty="0"/>
          </a:p>
        </p:txBody>
      </p:sp>
      <p:cxnSp>
        <p:nvCxnSpPr>
          <p:cNvPr id="413" name="Straight Connector 412"/>
          <p:cNvCxnSpPr/>
          <p:nvPr/>
        </p:nvCxnSpPr>
        <p:spPr>
          <a:xfrm>
            <a:off x="5004049" y="4388659"/>
            <a:ext cx="0" cy="5124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4" name="TextBox 413"/>
          <p:cNvSpPr txBox="1"/>
          <p:nvPr/>
        </p:nvSpPr>
        <p:spPr>
          <a:xfrm rot="16200000">
            <a:off x="4788025" y="4266831"/>
            <a:ext cx="432048" cy="692475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fr-FR" sz="3900" dirty="0" smtClean="0"/>
              <a:t>X</a:t>
            </a:r>
            <a:endParaRPr lang="fr-FR" sz="3900" dirty="0"/>
          </a:p>
        </p:txBody>
      </p:sp>
      <p:cxnSp>
        <p:nvCxnSpPr>
          <p:cNvPr id="415" name="Straight Arrow Connector 414"/>
          <p:cNvCxnSpPr/>
          <p:nvPr/>
        </p:nvCxnSpPr>
        <p:spPr>
          <a:xfrm>
            <a:off x="5004046" y="4901099"/>
            <a:ext cx="3600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/>
          <p:nvPr/>
        </p:nvCxnSpPr>
        <p:spPr>
          <a:xfrm>
            <a:off x="5436098" y="4869161"/>
            <a:ext cx="43204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7" name="TextBox 416"/>
          <p:cNvSpPr txBox="1"/>
          <p:nvPr/>
        </p:nvSpPr>
        <p:spPr>
          <a:xfrm>
            <a:off x="3203854" y="4253029"/>
            <a:ext cx="1656184" cy="615531"/>
          </a:xfrm>
          <a:prstGeom prst="rect">
            <a:avLst/>
          </a:prstGeom>
          <a:noFill/>
        </p:spPr>
        <p:txBody>
          <a:bodyPr wrap="square" lIns="91421" tIns="45709" rIns="91421" bIns="45709" rtlCol="0">
            <a:spAutoFit/>
          </a:bodyPr>
          <a:lstStyle/>
          <a:p>
            <a:pPr algn="ctr"/>
            <a:r>
              <a:rPr lang="en-US" sz="1700" b="1" dirty="0" smtClean="0"/>
              <a:t>Transcriptional activity </a:t>
            </a:r>
            <a:endParaRPr lang="en-US" sz="1700" b="1" dirty="0"/>
          </a:p>
        </p:txBody>
      </p:sp>
      <p:sp>
        <p:nvSpPr>
          <p:cNvPr id="225" name="Slide Number Placeholder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9" y="2978953"/>
            <a:ext cx="7704857" cy="954085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How 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does </a:t>
            </a:r>
            <a:r>
              <a:rPr lang="en-CA" sz="2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TGF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-</a:t>
            </a:r>
            <a:r>
              <a:rPr lang="el-GR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haroni" pitchFamily="2" charset="-79"/>
              </a:rPr>
              <a:t>β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CA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modulation 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affect      T-cell</a:t>
            </a:r>
            <a:r>
              <a:rPr lang="en-CA" sz="28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differentiation</a:t>
            </a:r>
            <a:endParaRPr lang="en-CA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482511">
            <a:off x="6669953" y="3292361"/>
            <a:ext cx="576064" cy="861752"/>
          </a:xfrm>
          <a:prstGeom prst="rect">
            <a:avLst/>
          </a:prstGeom>
          <a:noFill/>
        </p:spPr>
        <p:txBody>
          <a:bodyPr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C692D-FB7C-49C6-8ECF-A03135AE8A77}" type="slidenum">
              <a:rPr lang="fr-FR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90" y="1341437"/>
            <a:ext cx="6842124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7" y="476254"/>
            <a:ext cx="1368425" cy="9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857" y="1384304"/>
            <a:ext cx="1511301" cy="692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Activation, expansion and </a:t>
            </a:r>
            <a:r>
              <a:rPr lang="en-US" sz="1300" i="1" dirty="0"/>
              <a:t>ex-vivo</a:t>
            </a:r>
            <a:r>
              <a:rPr lang="en-US" sz="1300" dirty="0"/>
              <a:t> culture</a:t>
            </a:r>
          </a:p>
        </p:txBody>
      </p:sp>
      <p:sp>
        <p:nvSpPr>
          <p:cNvPr id="5" name="Curved Down Arrow 4"/>
          <p:cNvSpPr/>
          <p:nvPr/>
        </p:nvSpPr>
        <p:spPr>
          <a:xfrm rot="3964988">
            <a:off x="1549408" y="1189043"/>
            <a:ext cx="1350964" cy="5667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060" y="3933826"/>
            <a:ext cx="649289" cy="5032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364163" y="4005266"/>
            <a:ext cx="1584324" cy="431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1" name="Title 37"/>
          <p:cNvSpPr txBox="1">
            <a:spLocks/>
          </p:cNvSpPr>
          <p:nvPr/>
        </p:nvSpPr>
        <p:spPr>
          <a:xfrm>
            <a:off x="611192" y="215905"/>
            <a:ext cx="7921626" cy="549275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/>
            <a:r>
              <a:rPr lang="en-US" b="1" dirty="0">
                <a:latin typeface="Verdana" pitchFamily="34" charset="0"/>
              </a:rPr>
              <a:t>Effect of </a:t>
            </a:r>
            <a:r>
              <a:rPr lang="en-US" b="1" dirty="0" err="1">
                <a:latin typeface="Verdana" pitchFamily="34" charset="0"/>
              </a:rPr>
              <a:t>TGF</a:t>
            </a:r>
            <a:r>
              <a:rPr lang="en-US" b="1" dirty="0">
                <a:latin typeface="Verdana" pitchFamily="34" charset="0"/>
              </a:rPr>
              <a:t>-β modulation on </a:t>
            </a:r>
            <a:r>
              <a:rPr lang="en-US" b="1" dirty="0" smtClean="0">
                <a:latin typeface="Verdana" pitchFamily="34" charset="0"/>
              </a:rPr>
              <a:t>T-cell </a:t>
            </a:r>
            <a:r>
              <a:rPr lang="en-US" b="1" dirty="0">
                <a:latin typeface="Verdana" pitchFamily="34" charset="0"/>
              </a:rPr>
              <a:t>differentiation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90" y="4941418"/>
            <a:ext cx="1584324" cy="431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2051724" y="4869163"/>
            <a:ext cx="792089" cy="5032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09" rIns="91421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491880" y="6525344"/>
            <a:ext cx="489655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108"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300" b="1" dirty="0" smtClean="0"/>
              <a:t>Modified from </a:t>
            </a:r>
            <a:r>
              <a:rPr lang="en-GB" sz="1300" b="1" dirty="0" err="1" smtClean="0"/>
              <a:t>Gattinoni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Klebanoff</a:t>
            </a:r>
            <a:r>
              <a:rPr lang="en-GB" sz="1300" b="1" dirty="0" smtClean="0"/>
              <a:t>  </a:t>
            </a:r>
            <a:r>
              <a:rPr lang="en-GB" sz="1300" b="1" dirty="0"/>
              <a:t>and </a:t>
            </a:r>
            <a:r>
              <a:rPr lang="en-GB" sz="1300" b="1" dirty="0" err="1"/>
              <a:t>Restifo</a:t>
            </a:r>
            <a:r>
              <a:rPr lang="en-GB" sz="1300" b="1" dirty="0"/>
              <a:t> . </a:t>
            </a:r>
            <a:r>
              <a:rPr lang="en-GB" sz="1300" b="1" dirty="0" smtClean="0"/>
              <a:t>Nature. 2012.</a:t>
            </a:r>
            <a:endParaRPr lang="en-GB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7940" y="630932"/>
            <a:ext cx="57816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ounded Rectangle 54"/>
          <p:cNvSpPr/>
          <p:nvPr/>
        </p:nvSpPr>
        <p:spPr>
          <a:xfrm>
            <a:off x="1439657" y="6092828"/>
            <a:ext cx="6264695" cy="576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1" tIns="45709" rIns="91421" bIns="45709" anchor="ctr"/>
          <a:lstStyle/>
          <a:p>
            <a:pPr algn="ctr"/>
            <a:r>
              <a:rPr lang="en-CA" b="1" dirty="0" err="1">
                <a:solidFill>
                  <a:srgbClr val="000000"/>
                </a:solidFill>
              </a:rPr>
              <a:t>TGF</a:t>
            </a:r>
            <a:r>
              <a:rPr lang="en-CA" b="1" dirty="0">
                <a:solidFill>
                  <a:srgbClr val="000000"/>
                </a:solidFill>
              </a:rPr>
              <a:t>-</a:t>
            </a:r>
            <a:r>
              <a:rPr lang="el-GR" b="1" dirty="0">
                <a:solidFill>
                  <a:srgbClr val="000000"/>
                </a:solidFill>
              </a:rPr>
              <a:t>β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promotes the accumulation of central memory T cells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59" name="Title 37"/>
          <p:cNvSpPr txBox="1">
            <a:spLocks/>
          </p:cNvSpPr>
          <p:nvPr/>
        </p:nvSpPr>
        <p:spPr>
          <a:xfrm>
            <a:off x="611192" y="144466"/>
            <a:ext cx="7921626" cy="547688"/>
          </a:xfrm>
          <a:prstGeom prst="rect">
            <a:avLst/>
          </a:prstGeom>
        </p:spPr>
        <p:txBody>
          <a:bodyPr lIns="91421" tIns="45709" rIns="91421" bIns="45709"/>
          <a:lstStyle/>
          <a:p>
            <a:pPr algn="ctr"/>
            <a:r>
              <a:rPr lang="en-CA" b="1" dirty="0" smtClean="0">
                <a:latin typeface="Verdana" pitchFamily="34" charset="0"/>
              </a:rPr>
              <a:t>Effect of </a:t>
            </a:r>
            <a:r>
              <a:rPr lang="en-CA" b="1" dirty="0" err="1" smtClean="0">
                <a:latin typeface="Verdana" pitchFamily="34" charset="0"/>
              </a:rPr>
              <a:t>TGF</a:t>
            </a:r>
            <a:r>
              <a:rPr lang="en-CA" b="1" dirty="0" smtClean="0">
                <a:latin typeface="Verdana" pitchFamily="34" charset="0"/>
              </a:rPr>
              <a:t>-</a:t>
            </a:r>
            <a:r>
              <a:rPr lang="el-GR" b="1" dirty="0">
                <a:latin typeface="Verdana" pitchFamily="34" charset="0"/>
              </a:rPr>
              <a:t>β</a:t>
            </a:r>
            <a:r>
              <a:rPr lang="en-CA" b="1" dirty="0">
                <a:latin typeface="Verdana" pitchFamily="34" charset="0"/>
              </a:rPr>
              <a:t> </a:t>
            </a:r>
            <a:r>
              <a:rPr lang="en-CA" b="1" dirty="0" smtClean="0">
                <a:latin typeface="Verdana" pitchFamily="34" charset="0"/>
              </a:rPr>
              <a:t>modulation on </a:t>
            </a:r>
            <a:r>
              <a:rPr lang="en-CA" b="1" dirty="0">
                <a:latin typeface="Verdana" pitchFamily="34" charset="0"/>
              </a:rPr>
              <a:t>T cell differentiation </a:t>
            </a:r>
            <a:endParaRPr lang="fr-FR" b="1" dirty="0">
              <a:latin typeface="Calibri" pitchFamily="34" charset="0"/>
            </a:endParaRPr>
          </a:p>
        </p:txBody>
      </p:sp>
      <p:pic>
        <p:nvPicPr>
          <p:cNvPr id="3178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90" y="836616"/>
            <a:ext cx="172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Arrow Connector 60"/>
          <p:cNvCxnSpPr/>
          <p:nvPr/>
        </p:nvCxnSpPr>
        <p:spPr>
          <a:xfrm>
            <a:off x="648965" y="2492375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48962" y="1844679"/>
            <a:ext cx="0" cy="647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786" name="TextBox 62"/>
          <p:cNvSpPr txBox="1">
            <a:spLocks noChangeArrowheads="1"/>
          </p:cNvSpPr>
          <p:nvPr/>
        </p:nvSpPr>
        <p:spPr bwMode="auto">
          <a:xfrm>
            <a:off x="721988" y="2492377"/>
            <a:ext cx="817564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200" b="1" dirty="0" err="1">
                <a:latin typeface="Calibri" pitchFamily="34" charset="0"/>
              </a:rPr>
              <a:t>CD45RO</a:t>
            </a:r>
            <a:endParaRPr lang="fr-FR" sz="1200" b="1" dirty="0">
              <a:latin typeface="Calibri" pitchFamily="34" charset="0"/>
            </a:endParaRPr>
          </a:p>
        </p:txBody>
      </p:sp>
      <p:sp>
        <p:nvSpPr>
          <p:cNvPr id="31787" name="TextBox 68"/>
          <p:cNvSpPr txBox="1">
            <a:spLocks noChangeArrowheads="1"/>
          </p:cNvSpPr>
          <p:nvPr/>
        </p:nvSpPr>
        <p:spPr bwMode="auto">
          <a:xfrm rot="-5400000">
            <a:off x="157634" y="2066552"/>
            <a:ext cx="720725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200" b="1" dirty="0" err="1">
                <a:latin typeface="Calibri" pitchFamily="34" charset="0"/>
              </a:rPr>
              <a:t>CD62L</a:t>
            </a:r>
            <a:endParaRPr lang="fr-FR" sz="1200" b="1" dirty="0">
              <a:latin typeface="Calibri" pitchFamily="34" charset="0"/>
            </a:endParaRPr>
          </a:p>
        </p:txBody>
      </p:sp>
      <p:sp>
        <p:nvSpPr>
          <p:cNvPr id="31788" name="TextBox 71"/>
          <p:cNvSpPr txBox="1">
            <a:spLocks noChangeArrowheads="1"/>
          </p:cNvSpPr>
          <p:nvPr/>
        </p:nvSpPr>
        <p:spPr bwMode="auto">
          <a:xfrm>
            <a:off x="251520" y="2852936"/>
            <a:ext cx="2452684" cy="10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09" rIns="91421" bIns="45709">
            <a:spAutoFit/>
          </a:bodyPr>
          <a:lstStyle/>
          <a:p>
            <a:pPr algn="just"/>
            <a:r>
              <a:rPr lang="en-US" sz="1500" b="1" dirty="0" err="1">
                <a:latin typeface="Calibri" pitchFamily="34" charset="0"/>
              </a:rPr>
              <a:t>nT</a:t>
            </a:r>
            <a:r>
              <a:rPr lang="en-US" sz="1500" b="1" dirty="0">
                <a:latin typeface="Calibri" pitchFamily="34" charset="0"/>
              </a:rPr>
              <a:t>: </a:t>
            </a:r>
            <a:r>
              <a:rPr lang="en-US" sz="1500" dirty="0">
                <a:latin typeface="Calibri" pitchFamily="34" charset="0"/>
              </a:rPr>
              <a:t>naive T </a:t>
            </a:r>
            <a:r>
              <a:rPr lang="en-US" sz="1500" dirty="0" smtClean="0">
                <a:latin typeface="Calibri" pitchFamily="34" charset="0"/>
              </a:rPr>
              <a:t>cells.</a:t>
            </a:r>
            <a:endParaRPr lang="en-US" sz="1500" dirty="0">
              <a:latin typeface="Calibri" pitchFamily="34" charset="0"/>
            </a:endParaRPr>
          </a:p>
          <a:p>
            <a:pPr algn="just"/>
            <a:r>
              <a:rPr lang="en-US" sz="1500" b="1" dirty="0" err="1">
                <a:latin typeface="Calibri" pitchFamily="34" charset="0"/>
              </a:rPr>
              <a:t>Tcm</a:t>
            </a:r>
            <a:r>
              <a:rPr lang="en-US" sz="1500" b="1" dirty="0">
                <a:latin typeface="Calibri" pitchFamily="34" charset="0"/>
              </a:rPr>
              <a:t>: </a:t>
            </a:r>
            <a:r>
              <a:rPr lang="en-US" sz="1500" dirty="0">
                <a:latin typeface="Calibri" pitchFamily="34" charset="0"/>
              </a:rPr>
              <a:t>central memory T </a:t>
            </a:r>
            <a:r>
              <a:rPr lang="en-US" sz="1500" dirty="0" smtClean="0">
                <a:latin typeface="Calibri" pitchFamily="34" charset="0"/>
              </a:rPr>
              <a:t>cells</a:t>
            </a:r>
            <a:endParaRPr lang="en-US" sz="1500" dirty="0">
              <a:latin typeface="Calibri" pitchFamily="34" charset="0"/>
            </a:endParaRPr>
          </a:p>
          <a:p>
            <a:pPr algn="just"/>
            <a:r>
              <a:rPr lang="en-US" sz="1500" b="1" dirty="0">
                <a:latin typeface="Calibri" pitchFamily="34" charset="0"/>
              </a:rPr>
              <a:t>Tem: </a:t>
            </a:r>
            <a:r>
              <a:rPr lang="en-US" sz="1500" dirty="0" err="1">
                <a:latin typeface="Calibri" pitchFamily="34" charset="0"/>
              </a:rPr>
              <a:t>effector</a:t>
            </a:r>
            <a:r>
              <a:rPr lang="en-US" sz="1500" dirty="0">
                <a:latin typeface="Calibri" pitchFamily="34" charset="0"/>
              </a:rPr>
              <a:t> memory T </a:t>
            </a:r>
            <a:r>
              <a:rPr lang="en-US" sz="1500" dirty="0" smtClean="0">
                <a:latin typeface="Calibri" pitchFamily="34" charset="0"/>
              </a:rPr>
              <a:t>cells</a:t>
            </a:r>
            <a:endParaRPr lang="en-US" sz="1500" dirty="0">
              <a:latin typeface="Calibri" pitchFamily="34" charset="0"/>
            </a:endParaRPr>
          </a:p>
          <a:p>
            <a:pPr algn="just"/>
            <a:r>
              <a:rPr lang="en-US" sz="1500" b="1" dirty="0" err="1">
                <a:latin typeface="Calibri" pitchFamily="34" charset="0"/>
              </a:rPr>
              <a:t>Teff</a:t>
            </a:r>
            <a:r>
              <a:rPr lang="en-US" sz="1500" b="1" dirty="0">
                <a:latin typeface="Calibri" pitchFamily="34" charset="0"/>
              </a:rPr>
              <a:t>: </a:t>
            </a:r>
            <a:r>
              <a:rPr lang="en-US" sz="1500" dirty="0" err="1">
                <a:latin typeface="Calibri" pitchFamily="34" charset="0"/>
              </a:rPr>
              <a:t>effector</a:t>
            </a:r>
            <a:r>
              <a:rPr lang="en-US" sz="1500" dirty="0">
                <a:latin typeface="Calibri" pitchFamily="34" charset="0"/>
              </a:rPr>
              <a:t> T </a:t>
            </a:r>
            <a:r>
              <a:rPr lang="en-US" sz="1500" dirty="0" smtClean="0">
                <a:latin typeface="Calibri" pitchFamily="34" charset="0"/>
              </a:rPr>
              <a:t>cells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31789" name="TextBox 72"/>
          <p:cNvSpPr txBox="1">
            <a:spLocks noChangeArrowheads="1"/>
          </p:cNvSpPr>
          <p:nvPr/>
        </p:nvSpPr>
        <p:spPr bwMode="auto">
          <a:xfrm>
            <a:off x="1899919" y="1052513"/>
            <a:ext cx="504826" cy="292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300" b="1" dirty="0" err="1">
                <a:latin typeface="Calibri" pitchFamily="34" charset="0"/>
              </a:rPr>
              <a:t>Tcm</a:t>
            </a:r>
            <a:endParaRPr lang="fr-FR" sz="1300" b="1" dirty="0">
              <a:latin typeface="Calibri" pitchFamily="34" charset="0"/>
            </a:endParaRPr>
          </a:p>
        </p:txBody>
      </p:sp>
      <p:sp>
        <p:nvSpPr>
          <p:cNvPr id="31790" name="TextBox 74"/>
          <p:cNvSpPr txBox="1">
            <a:spLocks noChangeArrowheads="1"/>
          </p:cNvSpPr>
          <p:nvPr/>
        </p:nvSpPr>
        <p:spPr bwMode="auto">
          <a:xfrm>
            <a:off x="1107757" y="1052512"/>
            <a:ext cx="431800" cy="292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endParaRPr lang="fr-FR" sz="1300" b="1" dirty="0">
              <a:latin typeface="Calibri" pitchFamily="34" charset="0"/>
            </a:endParaRPr>
          </a:p>
        </p:txBody>
      </p:sp>
      <p:sp>
        <p:nvSpPr>
          <p:cNvPr id="31791" name="TextBox 75"/>
          <p:cNvSpPr txBox="1">
            <a:spLocks noChangeArrowheads="1"/>
          </p:cNvSpPr>
          <p:nvPr/>
        </p:nvSpPr>
        <p:spPr bwMode="auto">
          <a:xfrm>
            <a:off x="1978942" y="1855790"/>
            <a:ext cx="504826" cy="292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pPr algn="ctr"/>
            <a:r>
              <a:rPr lang="fr-FR" sz="1300" b="1" dirty="0">
                <a:latin typeface="Calibri" pitchFamily="34" charset="0"/>
              </a:rPr>
              <a:t>Tem</a:t>
            </a:r>
          </a:p>
        </p:txBody>
      </p:sp>
      <p:sp>
        <p:nvSpPr>
          <p:cNvPr id="31792" name="TextBox 76"/>
          <p:cNvSpPr txBox="1">
            <a:spLocks noChangeArrowheads="1"/>
          </p:cNvSpPr>
          <p:nvPr/>
        </p:nvSpPr>
        <p:spPr bwMode="auto">
          <a:xfrm>
            <a:off x="1107757" y="1844827"/>
            <a:ext cx="504826" cy="292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1" tIns="45709" rIns="91421" bIns="45709">
            <a:spAutoFit/>
          </a:bodyPr>
          <a:lstStyle/>
          <a:p>
            <a:endParaRPr lang="fr-FR" sz="1300" b="1" dirty="0">
              <a:latin typeface="Calibri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2411087" y="1844677"/>
            <a:ext cx="0" cy="2889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044260" y="2133599"/>
            <a:ext cx="13668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547487" y="1700660"/>
            <a:ext cx="0" cy="28892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796136" y="692696"/>
            <a:ext cx="1152524" cy="32314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 err="1"/>
              <a:t>CD4</a:t>
            </a:r>
            <a:r>
              <a:rPr lang="fr-FR" sz="1500" b="1" baseline="30000" dirty="0"/>
              <a:t>+  </a:t>
            </a:r>
            <a:r>
              <a:rPr lang="fr-FR" sz="1500" b="1" dirty="0"/>
              <a:t>T </a:t>
            </a:r>
            <a:r>
              <a:rPr lang="fr-FR" sz="1500" b="1" dirty="0" err="1"/>
              <a:t>cells</a:t>
            </a:r>
            <a:endParaRPr lang="fr-FR" sz="1500" b="1" baseline="30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BBE3D-6545-468C-8F80-4D3943292B2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0" name="U-Turn Arrow 59"/>
          <p:cNvSpPr/>
          <p:nvPr/>
        </p:nvSpPr>
        <p:spPr>
          <a:xfrm rot="5400000">
            <a:off x="1403655" y="1556795"/>
            <a:ext cx="432045" cy="288032"/>
          </a:xfrm>
          <a:prstGeom prst="utur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1" tIns="45709" rIns="91421" bIns="45709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875" y="476672"/>
            <a:ext cx="1381125" cy="58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72"/>
          <p:cNvSpPr txBox="1">
            <a:spLocks noChangeArrowheads="1"/>
          </p:cNvSpPr>
          <p:nvPr/>
        </p:nvSpPr>
        <p:spPr bwMode="auto">
          <a:xfrm>
            <a:off x="1115614" y="1052736"/>
            <a:ext cx="360040" cy="292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300" b="1" dirty="0" err="1" smtClean="0">
                <a:latin typeface="Calibri" pitchFamily="34" charset="0"/>
              </a:rPr>
              <a:t>Tn</a:t>
            </a:r>
            <a:endParaRPr lang="fr-FR" sz="1300" b="1" dirty="0">
              <a:latin typeface="Calibri" pitchFamily="34" charset="0"/>
            </a:endParaRPr>
          </a:p>
        </p:txBody>
      </p:sp>
      <p:sp>
        <p:nvSpPr>
          <p:cNvPr id="32" name="TextBox 75"/>
          <p:cNvSpPr txBox="1">
            <a:spLocks noChangeArrowheads="1"/>
          </p:cNvSpPr>
          <p:nvPr/>
        </p:nvSpPr>
        <p:spPr bwMode="auto">
          <a:xfrm>
            <a:off x="1043606" y="1855879"/>
            <a:ext cx="425033" cy="276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r>
              <a:rPr lang="fr-FR" sz="1200" b="1" dirty="0" err="1" smtClean="0">
                <a:latin typeface="Calibri" pitchFamily="34" charset="0"/>
              </a:rPr>
              <a:t>Teff</a:t>
            </a:r>
            <a:endParaRPr lang="fr-FR" sz="1200" b="1" dirty="0">
              <a:latin typeface="Calibri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3479" y="2935188"/>
            <a:ext cx="5915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5796136" y="3033849"/>
            <a:ext cx="1152524" cy="32314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 err="1"/>
              <a:t>CD8</a:t>
            </a:r>
            <a:r>
              <a:rPr lang="fr-FR" sz="1500" b="1" baseline="30000" dirty="0"/>
              <a:t>+  </a:t>
            </a:r>
            <a:r>
              <a:rPr lang="fr-FR" sz="1500" b="1" dirty="0"/>
              <a:t>T </a:t>
            </a:r>
            <a:r>
              <a:rPr lang="fr-FR" sz="1500" b="1" dirty="0" err="1"/>
              <a:t>cells</a:t>
            </a:r>
            <a:endParaRPr lang="fr-FR" sz="1500" b="1" baseline="30000" dirty="0"/>
          </a:p>
        </p:txBody>
      </p:sp>
      <p:sp>
        <p:nvSpPr>
          <p:cNvPr id="56" name="TextBox 8"/>
          <p:cNvSpPr txBox="1">
            <a:spLocks noChangeArrowheads="1"/>
          </p:cNvSpPr>
          <p:nvPr/>
        </p:nvSpPr>
        <p:spPr bwMode="auto">
          <a:xfrm>
            <a:off x="35496" y="4968773"/>
            <a:ext cx="3384376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09" rIns="91421" bIns="45709">
            <a:spAutoFit/>
          </a:bodyPr>
          <a:lstStyle/>
          <a:p>
            <a:pPr algn="ctr"/>
            <a:r>
              <a:rPr lang="fr-FR" sz="1300" dirty="0" smtClean="0">
                <a:latin typeface="Verdana" pitchFamily="34" charset="0"/>
              </a:rPr>
              <a:t>N=10; </a:t>
            </a:r>
            <a:r>
              <a:rPr lang="fr-FR" sz="1300" dirty="0">
                <a:latin typeface="Verdana" pitchFamily="34" charset="0"/>
              </a:rPr>
              <a:t>*P˂</a:t>
            </a:r>
            <a:r>
              <a:rPr lang="fr-FR" sz="1300" dirty="0" smtClean="0">
                <a:latin typeface="Verdana" pitchFamily="34" charset="0"/>
              </a:rPr>
              <a:t>0.05; **P˂0.01; ***P˂0.001 by  one </a:t>
            </a:r>
            <a:r>
              <a:rPr lang="fr-FR" sz="1300" dirty="0" err="1" smtClean="0">
                <a:latin typeface="Verdana" pitchFamily="34" charset="0"/>
              </a:rPr>
              <a:t>tailed</a:t>
            </a:r>
            <a:r>
              <a:rPr lang="fr-FR" sz="1300" dirty="0" smtClean="0">
                <a:latin typeface="Verdana" pitchFamily="34" charset="0"/>
              </a:rPr>
              <a:t> </a:t>
            </a:r>
            <a:r>
              <a:rPr lang="fr-FR" sz="1300" dirty="0" err="1" smtClean="0">
                <a:latin typeface="Verdana" pitchFamily="34" charset="0"/>
              </a:rPr>
              <a:t>paired</a:t>
            </a:r>
            <a:r>
              <a:rPr lang="fr-FR" sz="1300" dirty="0" smtClean="0">
                <a:latin typeface="Verdana" pitchFamily="34" charset="0"/>
              </a:rPr>
              <a:t> T test.</a:t>
            </a:r>
            <a:endParaRPr lang="fr-FR" sz="1300" dirty="0"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4208" y="1052736"/>
            <a:ext cx="269979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52" grpId="0" animBg="1"/>
      <p:bldP spid="5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579" y="2636916"/>
            <a:ext cx="7704857" cy="2246747"/>
          </a:xfrm>
          <a:prstGeom prst="rect">
            <a:avLst/>
          </a:prstGeom>
        </p:spPr>
        <p:txBody>
          <a:bodyPr lIns="91421" tIns="45709" rIns="91421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u="sng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At transcriptional level: </a:t>
            </a:r>
            <a:endParaRPr lang="en-CA" sz="2800" b="1" u="sng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Does </a:t>
            </a:r>
            <a:r>
              <a:rPr lang="en-CA" sz="2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TGF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-β modulate the expression of memory/</a:t>
            </a:r>
            <a:r>
              <a:rPr lang="en-CA" sz="2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effector</a:t>
            </a:r>
            <a:r>
              <a:rPr lang="en-CA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transcription factors</a:t>
            </a:r>
            <a:endParaRPr lang="en-CA" sz="28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ea typeface="Verdana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482511">
            <a:off x="5360794" y="4144060"/>
            <a:ext cx="576064" cy="861752"/>
          </a:xfrm>
          <a:prstGeom prst="rect">
            <a:avLst/>
          </a:prstGeom>
          <a:noFill/>
        </p:spPr>
        <p:txBody>
          <a:bodyPr lIns="91421" tIns="45709" rIns="91421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A32A6-BDE1-4FD8-81E9-1E1F6E0C470A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73607</TotalTime>
  <Words>1877</Words>
  <Application>Microsoft Office PowerPoint</Application>
  <PresentationFormat>On-screen Show (4:3)</PresentationFormat>
  <Paragraphs>643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Acknowledgement</vt:lpstr>
      <vt:lpstr>Supplementary data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AMINA</dc:creator>
  <cp:lastModifiedBy>AMINA</cp:lastModifiedBy>
  <cp:revision>626</cp:revision>
  <dcterms:created xsi:type="dcterms:W3CDTF">2014-03-30T15:40:46Z</dcterms:created>
  <dcterms:modified xsi:type="dcterms:W3CDTF">2016-07-22T06:42:15Z</dcterms:modified>
</cp:coreProperties>
</file>