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9" r:id="rId4"/>
    <p:sldMasterId id="2147483712" r:id="rId5"/>
    <p:sldMasterId id="2147483724" r:id="rId6"/>
    <p:sldMasterId id="2147483737" r:id="rId7"/>
  </p:sldMasterIdLst>
  <p:notesMasterIdLst>
    <p:notesMasterId r:id="rId47"/>
  </p:notesMasterIdLst>
  <p:sldIdLst>
    <p:sldId id="311" r:id="rId8"/>
    <p:sldId id="319" r:id="rId9"/>
    <p:sldId id="276" r:id="rId10"/>
    <p:sldId id="277" r:id="rId11"/>
    <p:sldId id="280" r:id="rId12"/>
    <p:sldId id="336" r:id="rId13"/>
    <p:sldId id="316" r:id="rId14"/>
    <p:sldId id="317" r:id="rId15"/>
    <p:sldId id="297" r:id="rId16"/>
    <p:sldId id="286" r:id="rId17"/>
    <p:sldId id="288" r:id="rId18"/>
    <p:sldId id="289" r:id="rId19"/>
    <p:sldId id="291" r:id="rId20"/>
    <p:sldId id="337" r:id="rId21"/>
    <p:sldId id="333" r:id="rId22"/>
    <p:sldId id="309" r:id="rId23"/>
    <p:sldId id="328" r:id="rId24"/>
    <p:sldId id="329" r:id="rId25"/>
    <p:sldId id="266" r:id="rId26"/>
    <p:sldId id="268" r:id="rId27"/>
    <p:sldId id="332" r:id="rId28"/>
    <p:sldId id="312" r:id="rId29"/>
    <p:sldId id="313" r:id="rId30"/>
    <p:sldId id="314" r:id="rId31"/>
    <p:sldId id="310" r:id="rId32"/>
    <p:sldId id="315" r:id="rId33"/>
    <p:sldId id="335" r:id="rId34"/>
    <p:sldId id="320" r:id="rId35"/>
    <p:sldId id="318" r:id="rId36"/>
    <p:sldId id="322" r:id="rId37"/>
    <p:sldId id="323" r:id="rId38"/>
    <p:sldId id="324" r:id="rId39"/>
    <p:sldId id="325" r:id="rId40"/>
    <p:sldId id="326" r:id="rId41"/>
    <p:sldId id="327" r:id="rId42"/>
    <p:sldId id="330" r:id="rId43"/>
    <p:sldId id="338" r:id="rId44"/>
    <p:sldId id="334" r:id="rId45"/>
    <p:sldId id="33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22" autoAdjust="0"/>
  </p:normalViewPr>
  <p:slideViewPr>
    <p:cSldViewPr>
      <p:cViewPr varScale="1">
        <p:scale>
          <a:sx n="71" d="100"/>
          <a:sy n="71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EFE10-2496-4AB8-BF28-56C1177B7878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982E4-5D62-4BC8-8684-380EA7C47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005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87C70C-FF47-41D7-AD10-1DF36AD677D3}" type="slidenum">
              <a:rPr lang="en-US" altLang="en-US">
                <a:solidFill>
                  <a:prstClr val="black"/>
                </a:solidFill>
              </a:rPr>
              <a:pPr eaLnBrk="1" hangingPunct="1"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53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79B0CC-CE8A-40FB-AC15-70EF01CE7C6C}" type="slidenum">
              <a:rPr lang="en-US" altLang="en-US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692150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387850"/>
            <a:ext cx="5143500" cy="42370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900" smtClean="0"/>
              <a:t>RIMA KHABBAZ (NCID): EXPERT ON FOODNET DATA (FoodNet covers 14% of U.S. population).</a:t>
            </a:r>
          </a:p>
          <a:p>
            <a:r>
              <a:rPr lang="en-US" altLang="en-US" sz="900" smtClean="0"/>
              <a:t>The bacterial pathogens targeted by HP2010 with the highest relative incidence during 1997-2003 were Campylobacter and Salmonella.  Pathogens with lower incidence were E. coli O157:H7 and Listeria monocytogenes.  Bacterial infections have been estimated to cause 30% of all foodborne disease.  [Remainder is 3% by pathogens and 67% by viruses.] </a:t>
            </a:r>
          </a:p>
          <a:p>
            <a:r>
              <a:rPr lang="en-US" altLang="en-US" sz="900" smtClean="0"/>
              <a:t>Postdiarrheal hemolytic uremic syndrome (HUS) data have recently been obtained; the objective measure was developmental.  HUS is a life-threatening syndrome caused by E. coli that is fairly distinctive among children, and surveillance efforts rely on recognition by physicians. Incidence rates will be tracked for children under 5.</a:t>
            </a:r>
          </a:p>
          <a:p>
            <a:r>
              <a:rPr lang="en-US" altLang="en-US" sz="900" smtClean="0"/>
              <a:t>Targets are set at 50% improvement.</a:t>
            </a:r>
          </a:p>
          <a:p>
            <a:r>
              <a:rPr lang="en-US" altLang="en-US" sz="900" smtClean="0"/>
              <a:t>Foodborne illnesses from viruses don’t usually result in a doctor visit; they are less severe.  If they do result in a doctor visit, the doctor usually treats the symptoms and doesn’t report them to a lab.  If they are reported to a lab, they are identified by a group other than the FoodNet group.</a:t>
            </a:r>
          </a:p>
          <a:p>
            <a:r>
              <a:rPr lang="en-US" altLang="en-US" sz="900" smtClean="0"/>
              <a:t>The data shown here are un-modeled (crude) data from FoodNet (AN ACTIVE DATA COLLECTION SYSTEM); we cannot base statements on trends using the crude data.  The most recent MMWR discusses trends based on modeled data (accounting for increased number of FoodNet sites from 5 to 9 and variation in the incidence among sites).  Modeling the FoodNet data started about 2 years ago and is still being tweaked. </a:t>
            </a:r>
          </a:p>
          <a:p>
            <a:r>
              <a:rPr lang="en-US" altLang="en-US" sz="900" smtClean="0"/>
              <a:t>April 30, 2004 MMWR article shows estimated incidence of </a:t>
            </a:r>
            <a:r>
              <a:rPr lang="en-US" altLang="en-US" sz="900" i="1" smtClean="0"/>
              <a:t>E. coli</a:t>
            </a:r>
            <a:r>
              <a:rPr lang="en-US" altLang="en-US" sz="900" smtClean="0"/>
              <a:t> O157 and </a:t>
            </a:r>
            <a:r>
              <a:rPr lang="en-US" altLang="en-US" sz="900" i="1" smtClean="0"/>
              <a:t>Campylobacter</a:t>
            </a:r>
            <a:r>
              <a:rPr lang="en-US" altLang="en-US" sz="900" smtClean="0"/>
              <a:t> have significant declines; </a:t>
            </a:r>
            <a:r>
              <a:rPr lang="en-US" altLang="en-US" sz="900" i="1" smtClean="0"/>
              <a:t>Listeria</a:t>
            </a:r>
            <a:r>
              <a:rPr lang="en-US" altLang="en-US" sz="900" smtClean="0"/>
              <a:t> not changing significantly. </a:t>
            </a:r>
            <a:r>
              <a:rPr lang="en-US" altLang="en-US" sz="900" i="1" smtClean="0"/>
              <a:t>Salmonella</a:t>
            </a:r>
            <a:r>
              <a:rPr lang="en-US" altLang="en-US" sz="900" smtClean="0"/>
              <a:t> is declining using modeled data, but not using our crude rates.  </a:t>
            </a:r>
          </a:p>
        </p:txBody>
      </p:sp>
    </p:spTree>
    <p:extLst>
      <p:ext uri="{BB962C8B-B14F-4D97-AF65-F5344CB8AC3E}">
        <p14:creationId xmlns:p14="http://schemas.microsoft.com/office/powerpoint/2010/main" xmlns="" val="400343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83900C-5683-4849-AB7C-75CD04298AA9}" type="slidenum">
              <a:rPr lang="en-US" altLang="en-US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In 1998, there were 1.4 million cases of salmonellosis in the U.S.</a:t>
            </a:r>
          </a:p>
          <a:p>
            <a:r>
              <a:rPr lang="en-US" altLang="en-US" smtClean="0"/>
              <a:t>Ninety five percent, 1.3 million, are thought to be associated with food</a:t>
            </a:r>
          </a:p>
          <a:p>
            <a:r>
              <a:rPr lang="en-US" altLang="en-US" smtClean="0"/>
              <a:t>Eighteen percent, or 234,000, are from SE</a:t>
            </a:r>
          </a:p>
          <a:p>
            <a:r>
              <a:rPr lang="en-US" altLang="en-US" smtClean="0"/>
              <a:t>Health officials believe that about 75% are associated with eggs</a:t>
            </a:r>
          </a:p>
        </p:txBody>
      </p:sp>
    </p:spTree>
    <p:extLst>
      <p:ext uri="{BB962C8B-B14F-4D97-AF65-F5344CB8AC3E}">
        <p14:creationId xmlns:p14="http://schemas.microsoft.com/office/powerpoint/2010/main" xmlns="" val="2704228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smtClean="0">
              <a:solidFill>
                <a:srgbClr val="FF0000"/>
              </a:solidFill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A01EA4-B29C-44A1-9FD5-DB3C750B4945}" type="slidenum">
              <a:rPr lang="en-US" altLang="en-US">
                <a:solidFill>
                  <a:prstClr val="black"/>
                </a:solidFill>
              </a:rPr>
              <a:pPr eaLnBrk="1" hangingPunct="1"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85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smtClean="0">
              <a:solidFill>
                <a:srgbClr val="FF0000"/>
              </a:solidFill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5D10D3-B060-4106-9188-3C8009C279EE}" type="slidenum">
              <a:rPr lang="en-US" altLang="en-US">
                <a:solidFill>
                  <a:srgbClr val="000000"/>
                </a:solidFill>
              </a:rPr>
              <a:pPr eaLnBrk="1" hangingPunct="1"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23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C7C8-D51D-48BD-8B94-34215D86DE4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5A4E-CDC4-461B-ADF7-255DF6D5E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C7C8-D51D-48BD-8B94-34215D86DE4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5A4E-CDC4-461B-ADF7-255DF6D5E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C7C8-D51D-48BD-8B94-34215D86DE4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5A4E-CDC4-461B-ADF7-255DF6D5E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581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C7C8-D51D-48BD-8B94-34215D86DE4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5A4E-CDC4-461B-ADF7-255DF6D5E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1EF13-372C-4D04-BF3B-43C6327464C8}" type="slidenum">
              <a:rPr 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581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051970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5881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53127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4161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1641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02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C7C8-D51D-48BD-8B94-34215D86DE4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5A4E-CDC4-461B-ADF7-255DF6D5E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07750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1947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4144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773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129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BFA9F7-4FD7-4B25-BC3C-2F2063DEC18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211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5638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8806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71715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66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C7C8-D51D-48BD-8B94-34215D86DE4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5A4E-CDC4-461B-ADF7-255DF6D5E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128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5861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142121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97186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428865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8192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0838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581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92516" name="Line 4"/>
          <p:cNvSpPr>
            <a:spLocks noChangeShapeType="1"/>
          </p:cNvSpPr>
          <p:nvPr userDrawn="1"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6459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37392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2082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C7C8-D51D-48BD-8B94-34215D86DE4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5A4E-CDC4-461B-ADF7-255DF6D5E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5161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09373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30085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891784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975300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580585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84166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43166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E7F3E-4F12-4DFF-B505-8A36A6F2E9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4400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795C7-4C0D-4135-9B11-A7225E9DDF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03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C7C8-D51D-48BD-8B94-34215D86DE4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5A4E-CDC4-461B-ADF7-255DF6D5E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1909F-E34B-4BD1-8A84-BDA038A795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535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1B98C-C401-4E8D-ACE0-02CA56A26B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7264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8C175-9D38-438C-8CCC-68897A1894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129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DCC98-7FB4-4CA4-B6F7-335275D045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350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AC34F-4C9F-4F80-918B-85A3443BE9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0782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D5418-6B50-48D8-BA40-5F1BB507C1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5750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59DC0-C568-4518-8DFF-D677678C01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4240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4E29F3-C755-4F79-A0AF-15FE1C5239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5810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9C2DD-83AF-40B3-AF7F-1582053BCB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8938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D857B-8157-45ED-AA36-0072A76455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57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C7C8-D51D-48BD-8B94-34215D86DE4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5A4E-CDC4-461B-ADF7-255DF6D5E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24682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136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424510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10727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13129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47288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75763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773208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64311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083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C7C8-D51D-48BD-8B94-34215D86DE4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5A4E-CDC4-461B-ADF7-255DF6D5E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86196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CA80C0-A4FD-4F98-9AC1-EF3E9009F91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71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C7C8-D51D-48BD-8B94-34215D86DE4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5A4E-CDC4-461B-ADF7-255DF6D5E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7C7C8-D51D-48BD-8B94-34215D86DE4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A5A4E-CDC4-461B-ADF7-255DF6D5E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SzPct val="70000"/>
        <a:buFont typeface="Wingdings" pitchFamily="2" charset="2"/>
        <a:buChar char="v"/>
        <a:defRPr sz="28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sz="2400" b="1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v"/>
        <a:defRPr sz="2000" b="1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b="1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v"/>
        <a:defRPr b="1">
          <a:solidFill>
            <a:srgbClr val="FF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v"/>
        <a:defRPr b="1"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v"/>
        <a:defRPr b="1"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v"/>
        <a:defRPr b="1"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v"/>
        <a:defRPr b="1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40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SzPct val="70000"/>
        <a:buFont typeface="Wingdings" panose="05000000000000000000" pitchFamily="2" charset="2"/>
        <a:buChar char="v"/>
        <a:defRPr sz="28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sz="2400" b="1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v"/>
        <a:defRPr sz="2000" b="1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b="1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v"/>
        <a:defRPr b="1">
          <a:solidFill>
            <a:srgbClr val="FF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v"/>
        <a:defRPr b="1"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v"/>
        <a:defRPr b="1"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v"/>
        <a:defRPr b="1"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v"/>
        <a:defRPr b="1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45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SzPct val="70000"/>
        <a:buFont typeface="Wingdings" panose="05000000000000000000" pitchFamily="2" charset="2"/>
        <a:buChar char="v"/>
        <a:defRPr sz="28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sz="2400" b="1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v"/>
        <a:defRPr sz="2000" b="1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b="1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v"/>
        <a:defRPr b="1">
          <a:solidFill>
            <a:srgbClr val="FF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v"/>
        <a:defRPr b="1"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v"/>
        <a:defRPr b="1"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v"/>
        <a:defRPr b="1"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v"/>
        <a:defRPr b="1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1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rgbClr val="FFCC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anose="020B0502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anose="020B0502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anose="020B0502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anose="020B0502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anose="020B0502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anose="020B0502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anose="020B0502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anose="020B0502020202020204" pitchFamily="34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SzPct val="70000"/>
        <a:buFont typeface="Wingdings" panose="05000000000000000000" pitchFamily="2" charset="2"/>
        <a:buChar char="v"/>
        <a:defRPr sz="2800" b="1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0000"/>
        <a:buChar char="–"/>
        <a:defRPr sz="2400" b="1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v"/>
        <a:defRPr sz="2000" b="1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0000"/>
        <a:buChar char="–"/>
        <a:defRPr b="1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v"/>
        <a:defRPr b="1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2572DE-F359-498C-8C16-8045790AD95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18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03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SzPct val="70000"/>
        <a:buFont typeface="Wingdings" panose="05000000000000000000" pitchFamily="2" charset="2"/>
        <a:buChar char="v"/>
        <a:defRPr sz="28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sz="2400" b="1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v"/>
        <a:defRPr sz="2000" b="1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b="1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v"/>
        <a:defRPr b="1">
          <a:solidFill>
            <a:srgbClr val="FF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v"/>
        <a:defRPr b="1"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v"/>
        <a:defRPr b="1"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v"/>
        <a:defRPr b="1"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v"/>
        <a:defRPr b="1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4.png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Chart4.xls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Relationship Id="rId9" Type="http://schemas.openxmlformats.org/officeDocument/2006/relationships/oleObject" Target="../embeddings/Microsoft_Office_Excel_97-2003_Worksheet3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81400"/>
            <a:ext cx="52578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 A. Fadl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Wisconsin-Madison</a:t>
            </a:r>
          </a:p>
        </p:txBody>
      </p:sp>
      <p:pic>
        <p:nvPicPr>
          <p:cNvPr id="10244" name="Picture 9" descr="Four-color, reversed out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209799" cy="211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itle 5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3048000"/>
          </a:xfrm>
        </p:spPr>
        <p:txBody>
          <a:bodyPr/>
          <a:lstStyle/>
          <a:p>
            <a:r>
              <a:rPr lang="en-US" sz="4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Post-transcriptional Modification of RNA: Effect on Biology and Virulence of </a:t>
            </a:r>
            <a:r>
              <a:rPr lang="en-US" sz="4400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Salmonella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2.wp.com/www.cals.wisc.edu/wp-content/uploads/2010/11/about_cals-cals_facts.jpg?resize=584%2C2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724400"/>
            <a:ext cx="6767893" cy="2119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817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848600" cy="9144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Immunization study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19812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Mice immunized with </a:t>
            </a:r>
            <a:r>
              <a:rPr lang="en-US" alt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gidA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mutant was protected against </a:t>
            </a:r>
            <a:r>
              <a:rPr lang="en-US" alt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Salmonella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WT lethal dose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Th1/Th2 immune response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148" y="3981340"/>
            <a:ext cx="7522852" cy="249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75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315200" cy="9144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cell Populations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48768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CD4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levels of immunized mice on day 42 (28.1%) compared to levels in control (23.5%)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difference in CD8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levels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difference in CD44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CD62L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both CD4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CD8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4259"/>
          <p:cNvGrpSpPr>
            <a:grpSpLocks/>
          </p:cNvGrpSpPr>
          <p:nvPr/>
        </p:nvGrpSpPr>
        <p:grpSpPr bwMode="auto">
          <a:xfrm>
            <a:off x="5638800" y="1816100"/>
            <a:ext cx="2057400" cy="2298700"/>
            <a:chOff x="1083" y="1147"/>
            <a:chExt cx="832" cy="800"/>
          </a:xfrm>
          <a:solidFill>
            <a:schemeClr val="bg1"/>
          </a:solidFill>
        </p:grpSpPr>
        <p:grpSp>
          <p:nvGrpSpPr>
            <p:cNvPr id="3" name="Group 4260"/>
            <p:cNvGrpSpPr>
              <a:grpSpLocks/>
            </p:cNvGrpSpPr>
            <p:nvPr/>
          </p:nvGrpSpPr>
          <p:grpSpPr bwMode="auto">
            <a:xfrm>
              <a:off x="1083" y="1147"/>
              <a:ext cx="832" cy="800"/>
              <a:chOff x="1083" y="1147"/>
              <a:chExt cx="832" cy="800"/>
            </a:xfrm>
            <a:grpFill/>
          </p:grpSpPr>
          <p:sp>
            <p:nvSpPr>
              <p:cNvPr id="45238" name="Rectangle 4261"/>
              <p:cNvSpPr>
                <a:spLocks noChangeArrowheads="1"/>
              </p:cNvSpPr>
              <p:nvPr/>
            </p:nvSpPr>
            <p:spPr bwMode="auto">
              <a:xfrm>
                <a:off x="1287" y="1151"/>
                <a:ext cx="624" cy="664"/>
              </a:xfrm>
              <a:prstGeom prst="rect">
                <a:avLst/>
              </a:prstGeom>
              <a:grp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4" name="Group 4262"/>
              <p:cNvGrpSpPr>
                <a:grpSpLocks/>
              </p:cNvGrpSpPr>
              <p:nvPr/>
            </p:nvGrpSpPr>
            <p:grpSpPr bwMode="auto">
              <a:xfrm>
                <a:off x="1283" y="1819"/>
                <a:ext cx="632" cy="128"/>
                <a:chOff x="1283" y="1819"/>
                <a:chExt cx="632" cy="128"/>
              </a:xfrm>
              <a:grpFill/>
            </p:grpSpPr>
            <p:sp>
              <p:nvSpPr>
                <p:cNvPr id="45310" name="Line 4263"/>
                <p:cNvSpPr>
                  <a:spLocks noChangeShapeType="1"/>
                </p:cNvSpPr>
                <p:nvPr/>
              </p:nvSpPr>
              <p:spPr bwMode="auto">
                <a:xfrm>
                  <a:off x="1283" y="1819"/>
                  <a:ext cx="632" cy="0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5" name="Group 4264"/>
                <p:cNvGrpSpPr>
                  <a:grpSpLocks/>
                </p:cNvGrpSpPr>
                <p:nvPr/>
              </p:nvGrpSpPr>
              <p:grpSpPr bwMode="auto">
                <a:xfrm>
                  <a:off x="1291" y="1819"/>
                  <a:ext cx="608" cy="16"/>
                  <a:chOff x="1291" y="1819"/>
                  <a:chExt cx="608" cy="16"/>
                </a:xfrm>
                <a:grpFill/>
              </p:grpSpPr>
              <p:sp>
                <p:nvSpPr>
                  <p:cNvPr id="45323" name="Line 4265"/>
                  <p:cNvSpPr>
                    <a:spLocks noChangeShapeType="1"/>
                  </p:cNvSpPr>
                  <p:nvPr/>
                </p:nvSpPr>
                <p:spPr bwMode="auto">
                  <a:xfrm>
                    <a:off x="1355" y="1819"/>
                    <a:ext cx="0" cy="16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24" name="Line 4266"/>
                  <p:cNvSpPr>
                    <a:spLocks noChangeShapeType="1"/>
                  </p:cNvSpPr>
                  <p:nvPr/>
                </p:nvSpPr>
                <p:spPr bwMode="auto">
                  <a:xfrm>
                    <a:off x="1371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25" name="Line 4267"/>
                  <p:cNvSpPr>
                    <a:spLocks noChangeShapeType="1"/>
                  </p:cNvSpPr>
                  <p:nvPr/>
                </p:nvSpPr>
                <p:spPr bwMode="auto">
                  <a:xfrm>
                    <a:off x="1379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26" name="Line 4268"/>
                  <p:cNvSpPr>
                    <a:spLocks noChangeShapeType="1"/>
                  </p:cNvSpPr>
                  <p:nvPr/>
                </p:nvSpPr>
                <p:spPr bwMode="auto">
                  <a:xfrm>
                    <a:off x="1387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27" name="Line 4269"/>
                  <p:cNvSpPr>
                    <a:spLocks noChangeShapeType="1"/>
                  </p:cNvSpPr>
                  <p:nvPr/>
                </p:nvSpPr>
                <p:spPr bwMode="auto">
                  <a:xfrm>
                    <a:off x="1395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28" name="Line 4270"/>
                  <p:cNvSpPr>
                    <a:spLocks noChangeShapeType="1"/>
                  </p:cNvSpPr>
                  <p:nvPr/>
                </p:nvSpPr>
                <p:spPr bwMode="auto">
                  <a:xfrm>
                    <a:off x="1403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29" name="Line 4271"/>
                  <p:cNvSpPr>
                    <a:spLocks noChangeShapeType="1"/>
                  </p:cNvSpPr>
                  <p:nvPr/>
                </p:nvSpPr>
                <p:spPr bwMode="auto">
                  <a:xfrm>
                    <a:off x="1403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30" name="Line 4272"/>
                  <p:cNvSpPr>
                    <a:spLocks noChangeShapeType="1"/>
                  </p:cNvSpPr>
                  <p:nvPr/>
                </p:nvSpPr>
                <p:spPr bwMode="auto">
                  <a:xfrm>
                    <a:off x="1411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31" name="Line 4273"/>
                  <p:cNvSpPr>
                    <a:spLocks noChangeShapeType="1"/>
                  </p:cNvSpPr>
                  <p:nvPr/>
                </p:nvSpPr>
                <p:spPr bwMode="auto">
                  <a:xfrm>
                    <a:off x="1419" y="1819"/>
                    <a:ext cx="0" cy="16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32" name="Line 4274"/>
                  <p:cNvSpPr>
                    <a:spLocks noChangeShapeType="1"/>
                  </p:cNvSpPr>
                  <p:nvPr/>
                </p:nvSpPr>
                <p:spPr bwMode="auto">
                  <a:xfrm>
                    <a:off x="1459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33" name="Line 4275"/>
                  <p:cNvSpPr>
                    <a:spLocks noChangeShapeType="1"/>
                  </p:cNvSpPr>
                  <p:nvPr/>
                </p:nvSpPr>
                <p:spPr bwMode="auto">
                  <a:xfrm>
                    <a:off x="1491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34" name="Line 4276"/>
                  <p:cNvSpPr>
                    <a:spLocks noChangeShapeType="1"/>
                  </p:cNvSpPr>
                  <p:nvPr/>
                </p:nvSpPr>
                <p:spPr bwMode="auto">
                  <a:xfrm>
                    <a:off x="1507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35" name="Line 4277"/>
                  <p:cNvSpPr>
                    <a:spLocks noChangeShapeType="1"/>
                  </p:cNvSpPr>
                  <p:nvPr/>
                </p:nvSpPr>
                <p:spPr bwMode="auto">
                  <a:xfrm>
                    <a:off x="1523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36" name="Line 4278"/>
                  <p:cNvSpPr>
                    <a:spLocks noChangeShapeType="1"/>
                  </p:cNvSpPr>
                  <p:nvPr/>
                </p:nvSpPr>
                <p:spPr bwMode="auto">
                  <a:xfrm>
                    <a:off x="1539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37" name="Line 4279"/>
                  <p:cNvSpPr>
                    <a:spLocks noChangeShapeType="1"/>
                  </p:cNvSpPr>
                  <p:nvPr/>
                </p:nvSpPr>
                <p:spPr bwMode="auto">
                  <a:xfrm>
                    <a:off x="1547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38" name="Line 4280"/>
                  <p:cNvSpPr>
                    <a:spLocks noChangeShapeType="1"/>
                  </p:cNvSpPr>
                  <p:nvPr/>
                </p:nvSpPr>
                <p:spPr bwMode="auto">
                  <a:xfrm>
                    <a:off x="1555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39" name="Line 4281"/>
                  <p:cNvSpPr>
                    <a:spLocks noChangeShapeType="1"/>
                  </p:cNvSpPr>
                  <p:nvPr/>
                </p:nvSpPr>
                <p:spPr bwMode="auto">
                  <a:xfrm>
                    <a:off x="1563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40" name="Line 4282"/>
                  <p:cNvSpPr>
                    <a:spLocks noChangeShapeType="1"/>
                  </p:cNvSpPr>
                  <p:nvPr/>
                </p:nvSpPr>
                <p:spPr bwMode="auto">
                  <a:xfrm>
                    <a:off x="1571" y="1819"/>
                    <a:ext cx="0" cy="16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41" name="Line 4283"/>
                  <p:cNvSpPr>
                    <a:spLocks noChangeShapeType="1"/>
                  </p:cNvSpPr>
                  <p:nvPr/>
                </p:nvSpPr>
                <p:spPr bwMode="auto">
                  <a:xfrm>
                    <a:off x="1619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42" name="Line 4284"/>
                  <p:cNvSpPr>
                    <a:spLocks noChangeShapeType="1"/>
                  </p:cNvSpPr>
                  <p:nvPr/>
                </p:nvSpPr>
                <p:spPr bwMode="auto">
                  <a:xfrm>
                    <a:off x="1643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43" name="Line 4285"/>
                  <p:cNvSpPr>
                    <a:spLocks noChangeShapeType="1"/>
                  </p:cNvSpPr>
                  <p:nvPr/>
                </p:nvSpPr>
                <p:spPr bwMode="auto">
                  <a:xfrm>
                    <a:off x="1659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44" name="Line 4286"/>
                  <p:cNvSpPr>
                    <a:spLocks noChangeShapeType="1"/>
                  </p:cNvSpPr>
                  <p:nvPr/>
                </p:nvSpPr>
                <p:spPr bwMode="auto">
                  <a:xfrm>
                    <a:off x="1675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45" name="Line 4287"/>
                  <p:cNvSpPr>
                    <a:spLocks noChangeShapeType="1"/>
                  </p:cNvSpPr>
                  <p:nvPr/>
                </p:nvSpPr>
                <p:spPr bwMode="auto">
                  <a:xfrm>
                    <a:off x="1683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46" name="Line 4288"/>
                  <p:cNvSpPr>
                    <a:spLocks noChangeShapeType="1"/>
                  </p:cNvSpPr>
                  <p:nvPr/>
                </p:nvSpPr>
                <p:spPr bwMode="auto">
                  <a:xfrm>
                    <a:off x="1699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47" name="Line 4289"/>
                  <p:cNvSpPr>
                    <a:spLocks noChangeShapeType="1"/>
                  </p:cNvSpPr>
                  <p:nvPr/>
                </p:nvSpPr>
                <p:spPr bwMode="auto">
                  <a:xfrm>
                    <a:off x="1699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48" name="Line 4290"/>
                  <p:cNvSpPr>
                    <a:spLocks noChangeShapeType="1"/>
                  </p:cNvSpPr>
                  <p:nvPr/>
                </p:nvSpPr>
                <p:spPr bwMode="auto">
                  <a:xfrm>
                    <a:off x="1707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49" name="Line 4291"/>
                  <p:cNvSpPr>
                    <a:spLocks noChangeShapeType="1"/>
                  </p:cNvSpPr>
                  <p:nvPr/>
                </p:nvSpPr>
                <p:spPr bwMode="auto">
                  <a:xfrm>
                    <a:off x="1715" y="1819"/>
                    <a:ext cx="0" cy="16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50" name="Line 4292"/>
                  <p:cNvSpPr>
                    <a:spLocks noChangeShapeType="1"/>
                  </p:cNvSpPr>
                  <p:nvPr/>
                </p:nvSpPr>
                <p:spPr bwMode="auto">
                  <a:xfrm>
                    <a:off x="1755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51" name="Line 4293"/>
                  <p:cNvSpPr>
                    <a:spLocks noChangeShapeType="1"/>
                  </p:cNvSpPr>
                  <p:nvPr/>
                </p:nvSpPr>
                <p:spPr bwMode="auto">
                  <a:xfrm>
                    <a:off x="1787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52" name="Line 4294"/>
                  <p:cNvSpPr>
                    <a:spLocks noChangeShapeType="1"/>
                  </p:cNvSpPr>
                  <p:nvPr/>
                </p:nvSpPr>
                <p:spPr bwMode="auto">
                  <a:xfrm>
                    <a:off x="1803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53" name="Line 4295"/>
                  <p:cNvSpPr>
                    <a:spLocks noChangeShapeType="1"/>
                  </p:cNvSpPr>
                  <p:nvPr/>
                </p:nvSpPr>
                <p:spPr bwMode="auto">
                  <a:xfrm>
                    <a:off x="1819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54" name="Line 4296"/>
                  <p:cNvSpPr>
                    <a:spLocks noChangeShapeType="1"/>
                  </p:cNvSpPr>
                  <p:nvPr/>
                </p:nvSpPr>
                <p:spPr bwMode="auto">
                  <a:xfrm>
                    <a:off x="1827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55" name="Line 4297"/>
                  <p:cNvSpPr>
                    <a:spLocks noChangeShapeType="1"/>
                  </p:cNvSpPr>
                  <p:nvPr/>
                </p:nvSpPr>
                <p:spPr bwMode="auto">
                  <a:xfrm>
                    <a:off x="1835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56" name="Line 4298"/>
                  <p:cNvSpPr>
                    <a:spLocks noChangeShapeType="1"/>
                  </p:cNvSpPr>
                  <p:nvPr/>
                </p:nvSpPr>
                <p:spPr bwMode="auto">
                  <a:xfrm>
                    <a:off x="1843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57" name="Line 4299"/>
                  <p:cNvSpPr>
                    <a:spLocks noChangeShapeType="1"/>
                  </p:cNvSpPr>
                  <p:nvPr/>
                </p:nvSpPr>
                <p:spPr bwMode="auto">
                  <a:xfrm>
                    <a:off x="1851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58" name="Line 4300"/>
                  <p:cNvSpPr>
                    <a:spLocks noChangeShapeType="1"/>
                  </p:cNvSpPr>
                  <p:nvPr/>
                </p:nvSpPr>
                <p:spPr bwMode="auto">
                  <a:xfrm>
                    <a:off x="1859" y="1819"/>
                    <a:ext cx="0" cy="16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59" name="Line 4301"/>
                  <p:cNvSpPr>
                    <a:spLocks noChangeShapeType="1"/>
                  </p:cNvSpPr>
                  <p:nvPr/>
                </p:nvSpPr>
                <p:spPr bwMode="auto">
                  <a:xfrm>
                    <a:off x="1899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60" name="Line 4302"/>
                  <p:cNvSpPr>
                    <a:spLocks noChangeShapeType="1"/>
                  </p:cNvSpPr>
                  <p:nvPr/>
                </p:nvSpPr>
                <p:spPr bwMode="auto">
                  <a:xfrm>
                    <a:off x="1355" y="1819"/>
                    <a:ext cx="0" cy="16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61" name="Line 4303"/>
                  <p:cNvSpPr>
                    <a:spLocks noChangeShapeType="1"/>
                  </p:cNvSpPr>
                  <p:nvPr/>
                </p:nvSpPr>
                <p:spPr bwMode="auto">
                  <a:xfrm>
                    <a:off x="1355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62" name="Line 4304"/>
                  <p:cNvSpPr>
                    <a:spLocks noChangeShapeType="1"/>
                  </p:cNvSpPr>
                  <p:nvPr/>
                </p:nvSpPr>
                <p:spPr bwMode="auto">
                  <a:xfrm>
                    <a:off x="1347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63" name="Line 4305"/>
                  <p:cNvSpPr>
                    <a:spLocks noChangeShapeType="1"/>
                  </p:cNvSpPr>
                  <p:nvPr/>
                </p:nvSpPr>
                <p:spPr bwMode="auto">
                  <a:xfrm>
                    <a:off x="1347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64" name="Line 4306"/>
                  <p:cNvSpPr>
                    <a:spLocks noChangeShapeType="1"/>
                  </p:cNvSpPr>
                  <p:nvPr/>
                </p:nvSpPr>
                <p:spPr bwMode="auto">
                  <a:xfrm>
                    <a:off x="1347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65" name="Line 4307"/>
                  <p:cNvSpPr>
                    <a:spLocks noChangeShapeType="1"/>
                  </p:cNvSpPr>
                  <p:nvPr/>
                </p:nvSpPr>
                <p:spPr bwMode="auto">
                  <a:xfrm>
                    <a:off x="1347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66" name="Line 4308"/>
                  <p:cNvSpPr>
                    <a:spLocks noChangeShapeType="1"/>
                  </p:cNvSpPr>
                  <p:nvPr/>
                </p:nvSpPr>
                <p:spPr bwMode="auto">
                  <a:xfrm>
                    <a:off x="1347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67" name="Line 4309"/>
                  <p:cNvSpPr>
                    <a:spLocks noChangeShapeType="1"/>
                  </p:cNvSpPr>
                  <p:nvPr/>
                </p:nvSpPr>
                <p:spPr bwMode="auto">
                  <a:xfrm>
                    <a:off x="1347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68" name="Line 4310"/>
                  <p:cNvSpPr>
                    <a:spLocks noChangeShapeType="1"/>
                  </p:cNvSpPr>
                  <p:nvPr/>
                </p:nvSpPr>
                <p:spPr bwMode="auto">
                  <a:xfrm>
                    <a:off x="1347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69" name="Line 4311"/>
                  <p:cNvSpPr>
                    <a:spLocks noChangeShapeType="1"/>
                  </p:cNvSpPr>
                  <p:nvPr/>
                </p:nvSpPr>
                <p:spPr bwMode="auto">
                  <a:xfrm>
                    <a:off x="1347" y="1819"/>
                    <a:ext cx="0" cy="16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70" name="Line 4312"/>
                  <p:cNvSpPr>
                    <a:spLocks noChangeShapeType="1"/>
                  </p:cNvSpPr>
                  <p:nvPr/>
                </p:nvSpPr>
                <p:spPr bwMode="auto">
                  <a:xfrm>
                    <a:off x="1339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71" name="Line 4313"/>
                  <p:cNvSpPr>
                    <a:spLocks noChangeShapeType="1"/>
                  </p:cNvSpPr>
                  <p:nvPr/>
                </p:nvSpPr>
                <p:spPr bwMode="auto">
                  <a:xfrm>
                    <a:off x="1331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72" name="Line 4314"/>
                  <p:cNvSpPr>
                    <a:spLocks noChangeShapeType="1"/>
                  </p:cNvSpPr>
                  <p:nvPr/>
                </p:nvSpPr>
                <p:spPr bwMode="auto">
                  <a:xfrm>
                    <a:off x="1323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73" name="Line 4315"/>
                  <p:cNvSpPr>
                    <a:spLocks noChangeShapeType="1"/>
                  </p:cNvSpPr>
                  <p:nvPr/>
                </p:nvSpPr>
                <p:spPr bwMode="auto">
                  <a:xfrm>
                    <a:off x="1315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74" name="Line 4316"/>
                  <p:cNvSpPr>
                    <a:spLocks noChangeShapeType="1"/>
                  </p:cNvSpPr>
                  <p:nvPr/>
                </p:nvSpPr>
                <p:spPr bwMode="auto">
                  <a:xfrm>
                    <a:off x="1307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75" name="Line 4317"/>
                  <p:cNvSpPr>
                    <a:spLocks noChangeShapeType="1"/>
                  </p:cNvSpPr>
                  <p:nvPr/>
                </p:nvSpPr>
                <p:spPr bwMode="auto">
                  <a:xfrm>
                    <a:off x="1307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76" name="Line 4318"/>
                  <p:cNvSpPr>
                    <a:spLocks noChangeShapeType="1"/>
                  </p:cNvSpPr>
                  <p:nvPr/>
                </p:nvSpPr>
                <p:spPr bwMode="auto">
                  <a:xfrm>
                    <a:off x="1299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77" name="Line 4319"/>
                  <p:cNvSpPr>
                    <a:spLocks noChangeShapeType="1"/>
                  </p:cNvSpPr>
                  <p:nvPr/>
                </p:nvSpPr>
                <p:spPr bwMode="auto">
                  <a:xfrm>
                    <a:off x="1291" y="1819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78" name="Line 4320"/>
                  <p:cNvSpPr>
                    <a:spLocks noChangeShapeType="1"/>
                  </p:cNvSpPr>
                  <p:nvPr/>
                </p:nvSpPr>
                <p:spPr bwMode="auto">
                  <a:xfrm>
                    <a:off x="1291" y="1819"/>
                    <a:ext cx="0" cy="16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" name="Group 4321"/>
                <p:cNvGrpSpPr>
                  <a:grpSpLocks/>
                </p:cNvGrpSpPr>
                <p:nvPr/>
              </p:nvGrpSpPr>
              <p:grpSpPr bwMode="auto">
                <a:xfrm>
                  <a:off x="1339" y="1835"/>
                  <a:ext cx="539" cy="34"/>
                  <a:chOff x="1339" y="1835"/>
                  <a:chExt cx="539" cy="34"/>
                </a:xfrm>
                <a:grpFill/>
              </p:grpSpPr>
              <p:sp>
                <p:nvSpPr>
                  <p:cNvPr id="45314" name="Rectangle 4322"/>
                  <p:cNvSpPr>
                    <a:spLocks noChangeArrowheads="1"/>
                  </p:cNvSpPr>
                  <p:nvPr/>
                </p:nvSpPr>
                <p:spPr bwMode="auto">
                  <a:xfrm>
                    <a:off x="1339" y="1843"/>
                    <a:ext cx="14" cy="26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5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0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315" name="Rectangle 4323"/>
                  <p:cNvSpPr>
                    <a:spLocks noChangeArrowheads="1"/>
                  </p:cNvSpPr>
                  <p:nvPr/>
                </p:nvSpPr>
                <p:spPr bwMode="auto">
                  <a:xfrm>
                    <a:off x="1387" y="1843"/>
                    <a:ext cx="28" cy="26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5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10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316" name="Rectangle 4324"/>
                  <p:cNvSpPr>
                    <a:spLocks noChangeArrowheads="1"/>
                  </p:cNvSpPr>
                  <p:nvPr/>
                </p:nvSpPr>
                <p:spPr bwMode="auto">
                  <a:xfrm>
                    <a:off x="1427" y="1835"/>
                    <a:ext cx="12" cy="2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2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317" name="Rectangle 4325"/>
                  <p:cNvSpPr>
                    <a:spLocks noChangeArrowheads="1"/>
                  </p:cNvSpPr>
                  <p:nvPr/>
                </p:nvSpPr>
                <p:spPr bwMode="auto">
                  <a:xfrm>
                    <a:off x="1539" y="1843"/>
                    <a:ext cx="28" cy="26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5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10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318" name="Rectangle 4326"/>
                  <p:cNvSpPr>
                    <a:spLocks noChangeArrowheads="1"/>
                  </p:cNvSpPr>
                  <p:nvPr/>
                </p:nvSpPr>
                <p:spPr bwMode="auto">
                  <a:xfrm>
                    <a:off x="1579" y="1835"/>
                    <a:ext cx="12" cy="2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3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319" name="Rectangle 4327"/>
                  <p:cNvSpPr>
                    <a:spLocks noChangeArrowheads="1"/>
                  </p:cNvSpPr>
                  <p:nvPr/>
                </p:nvSpPr>
                <p:spPr bwMode="auto">
                  <a:xfrm>
                    <a:off x="1691" y="1843"/>
                    <a:ext cx="28" cy="26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5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10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320" name="Rectangle 4328"/>
                  <p:cNvSpPr>
                    <a:spLocks noChangeArrowheads="1"/>
                  </p:cNvSpPr>
                  <p:nvPr/>
                </p:nvSpPr>
                <p:spPr bwMode="auto">
                  <a:xfrm>
                    <a:off x="1723" y="1835"/>
                    <a:ext cx="12" cy="2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4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321" name="Rectangle 4329"/>
                  <p:cNvSpPr>
                    <a:spLocks noChangeArrowheads="1"/>
                  </p:cNvSpPr>
                  <p:nvPr/>
                </p:nvSpPr>
                <p:spPr bwMode="auto">
                  <a:xfrm>
                    <a:off x="1827" y="1843"/>
                    <a:ext cx="29" cy="26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5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10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322" name="Rectangle 4330"/>
                  <p:cNvSpPr>
                    <a:spLocks noChangeArrowheads="1"/>
                  </p:cNvSpPr>
                  <p:nvPr/>
                </p:nvSpPr>
                <p:spPr bwMode="auto">
                  <a:xfrm>
                    <a:off x="1867" y="1835"/>
                    <a:ext cx="11" cy="2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5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</p:grpSp>
            <p:sp>
              <p:nvSpPr>
                <p:cNvPr id="45313" name="Rectangle 4331"/>
                <p:cNvSpPr>
                  <a:spLocks noChangeArrowheads="1"/>
                </p:cNvSpPr>
                <p:nvPr/>
              </p:nvSpPr>
              <p:spPr bwMode="auto">
                <a:xfrm>
                  <a:off x="1507" y="1883"/>
                  <a:ext cx="123" cy="6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rPr>
                    <a:t>CD4</a:t>
                  </a:r>
                  <a:endParaRPr lang="en-US"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7" name="Group 4332"/>
              <p:cNvGrpSpPr>
                <a:grpSpLocks/>
              </p:cNvGrpSpPr>
              <p:nvPr/>
            </p:nvGrpSpPr>
            <p:grpSpPr bwMode="auto">
              <a:xfrm>
                <a:off x="1083" y="1147"/>
                <a:ext cx="200" cy="672"/>
                <a:chOff x="1083" y="1147"/>
                <a:chExt cx="200" cy="672"/>
              </a:xfrm>
              <a:grpFill/>
            </p:grpSpPr>
            <p:sp>
              <p:nvSpPr>
                <p:cNvPr id="45241" name="Line 4333"/>
                <p:cNvSpPr>
                  <a:spLocks noChangeShapeType="1"/>
                </p:cNvSpPr>
                <p:nvPr/>
              </p:nvSpPr>
              <p:spPr bwMode="auto">
                <a:xfrm flipV="1">
                  <a:off x="1283" y="1147"/>
                  <a:ext cx="0" cy="672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8" name="Group 4334"/>
                <p:cNvGrpSpPr>
                  <a:grpSpLocks/>
                </p:cNvGrpSpPr>
                <p:nvPr/>
              </p:nvGrpSpPr>
              <p:grpSpPr bwMode="auto">
                <a:xfrm>
                  <a:off x="1267" y="1163"/>
                  <a:ext cx="16" cy="648"/>
                  <a:chOff x="1267" y="1163"/>
                  <a:chExt cx="16" cy="648"/>
                </a:xfrm>
                <a:grpFill/>
              </p:grpSpPr>
              <p:sp>
                <p:nvSpPr>
                  <p:cNvPr id="45254" name="Line 43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7" y="1747"/>
                    <a:ext cx="16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55" name="Line 43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72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56" name="Line 43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715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57" name="Line 43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707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58" name="Line 43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699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59" name="Line 43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691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60" name="Line 43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691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61" name="Line 43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68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62" name="Line 43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7" y="1675"/>
                    <a:ext cx="16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63" name="Line 43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627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64" name="Line 43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60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65" name="Line 43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579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66" name="Line 43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56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67" name="Line 43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547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68" name="Line 43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539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69" name="Line 43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531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70" name="Line 43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52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71" name="Line 43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7" y="1515"/>
                    <a:ext cx="16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72" name="Line 43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467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73" name="Line 43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44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74" name="Line 43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419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75" name="Line 43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40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76" name="Line 43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395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77" name="Line 43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379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78" name="Line 43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371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79" name="Line 43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36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80" name="Line 43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7" y="1355"/>
                    <a:ext cx="16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81" name="Line 43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315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82" name="Line 43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291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83" name="Line 43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267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84" name="Line 43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259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85" name="Line 43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24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86" name="Line 43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235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87" name="Line 43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227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88" name="Line 43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219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89" name="Line 43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7" y="1211"/>
                    <a:ext cx="16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90" name="Line 43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16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91" name="Line 43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7" y="1747"/>
                    <a:ext cx="16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92" name="Line 43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747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93" name="Line 43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747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94" name="Line 43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747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95" name="Line 43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747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96" name="Line 43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747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97" name="Line 43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747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98" name="Line 43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747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99" name="Line 43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747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00" name="Line 43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7" y="1755"/>
                    <a:ext cx="16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01" name="Line 43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76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02" name="Line 43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76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03" name="Line 43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771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04" name="Line 43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779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05" name="Line 43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787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06" name="Line 43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795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07" name="Line 43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80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08" name="Line 43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180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09" name="Line 43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7" y="1811"/>
                    <a:ext cx="16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" name="Group 4391"/>
                <p:cNvGrpSpPr>
                  <a:grpSpLocks/>
                </p:cNvGrpSpPr>
                <p:nvPr/>
              </p:nvGrpSpPr>
              <p:grpSpPr bwMode="auto">
                <a:xfrm>
                  <a:off x="1203" y="1171"/>
                  <a:ext cx="46" cy="570"/>
                  <a:chOff x="1203" y="1171"/>
                  <a:chExt cx="46" cy="570"/>
                </a:xfrm>
                <a:grpFill/>
              </p:grpSpPr>
              <p:sp>
                <p:nvSpPr>
                  <p:cNvPr id="45245" name="Rectangle 4392"/>
                  <p:cNvSpPr>
                    <a:spLocks noChangeArrowheads="1"/>
                  </p:cNvSpPr>
                  <p:nvPr/>
                </p:nvSpPr>
                <p:spPr bwMode="auto">
                  <a:xfrm>
                    <a:off x="1235" y="1715"/>
                    <a:ext cx="14" cy="26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5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0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246" name="Rectangle 4393"/>
                  <p:cNvSpPr>
                    <a:spLocks noChangeArrowheads="1"/>
                  </p:cNvSpPr>
                  <p:nvPr/>
                </p:nvSpPr>
                <p:spPr bwMode="auto">
                  <a:xfrm>
                    <a:off x="1203" y="1651"/>
                    <a:ext cx="28" cy="2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5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10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247" name="Rectangle 4394"/>
                  <p:cNvSpPr>
                    <a:spLocks noChangeArrowheads="1"/>
                  </p:cNvSpPr>
                  <p:nvPr/>
                </p:nvSpPr>
                <p:spPr bwMode="auto">
                  <a:xfrm>
                    <a:off x="1235" y="1635"/>
                    <a:ext cx="12" cy="2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2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248" name="Rectangle 4395"/>
                  <p:cNvSpPr>
                    <a:spLocks noChangeArrowheads="1"/>
                  </p:cNvSpPr>
                  <p:nvPr/>
                </p:nvSpPr>
                <p:spPr bwMode="auto">
                  <a:xfrm>
                    <a:off x="1203" y="1483"/>
                    <a:ext cx="28" cy="26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5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10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249" name="Rectangle 4396"/>
                  <p:cNvSpPr>
                    <a:spLocks noChangeArrowheads="1"/>
                  </p:cNvSpPr>
                  <p:nvPr/>
                </p:nvSpPr>
                <p:spPr bwMode="auto">
                  <a:xfrm>
                    <a:off x="1235" y="1475"/>
                    <a:ext cx="12" cy="2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3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250" name="Rectangle 4397"/>
                  <p:cNvSpPr>
                    <a:spLocks noChangeArrowheads="1"/>
                  </p:cNvSpPr>
                  <p:nvPr/>
                </p:nvSpPr>
                <p:spPr bwMode="auto">
                  <a:xfrm>
                    <a:off x="1203" y="1331"/>
                    <a:ext cx="28" cy="2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5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10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251" name="Rectangle 4398"/>
                  <p:cNvSpPr>
                    <a:spLocks noChangeArrowheads="1"/>
                  </p:cNvSpPr>
                  <p:nvPr/>
                </p:nvSpPr>
                <p:spPr bwMode="auto">
                  <a:xfrm>
                    <a:off x="1235" y="1323"/>
                    <a:ext cx="12" cy="2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4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252" name="Rectangle 4399"/>
                  <p:cNvSpPr>
                    <a:spLocks noChangeArrowheads="1"/>
                  </p:cNvSpPr>
                  <p:nvPr/>
                </p:nvSpPr>
                <p:spPr bwMode="auto">
                  <a:xfrm>
                    <a:off x="1203" y="1187"/>
                    <a:ext cx="28" cy="2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5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10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253" name="Rectangle 4400"/>
                  <p:cNvSpPr>
                    <a:spLocks noChangeArrowheads="1"/>
                  </p:cNvSpPr>
                  <p:nvPr/>
                </p:nvSpPr>
                <p:spPr bwMode="auto">
                  <a:xfrm>
                    <a:off x="1235" y="1171"/>
                    <a:ext cx="12" cy="2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5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</p:grpSp>
            <p:sp>
              <p:nvSpPr>
                <p:cNvPr id="45244" name="Rectangle 4401"/>
                <p:cNvSpPr>
                  <a:spLocks noChangeArrowheads="1"/>
                </p:cNvSpPr>
                <p:nvPr/>
              </p:nvSpPr>
              <p:spPr bwMode="auto">
                <a:xfrm rot="-5400000">
                  <a:off x="1067" y="1479"/>
                  <a:ext cx="105" cy="7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rPr>
                    <a:t>CD8</a:t>
                  </a:r>
                  <a:endParaRPr lang="en-US"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itchFamily="34" charset="-128"/>
                  </a:endParaRPr>
                </a:p>
              </p:txBody>
            </p:sp>
          </p:grpSp>
        </p:grpSp>
        <p:grpSp>
          <p:nvGrpSpPr>
            <p:cNvPr id="10" name="Group 4402"/>
            <p:cNvGrpSpPr>
              <a:grpSpLocks/>
            </p:cNvGrpSpPr>
            <p:nvPr/>
          </p:nvGrpSpPr>
          <p:grpSpPr bwMode="auto">
            <a:xfrm>
              <a:off x="1291" y="1147"/>
              <a:ext cx="624" cy="664"/>
              <a:chOff x="1291" y="1147"/>
              <a:chExt cx="624" cy="664"/>
            </a:xfrm>
            <a:grpFill/>
          </p:grpSpPr>
          <p:pic>
            <p:nvPicPr>
              <p:cNvPr id="45224" name="Picture 440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91" y="1155"/>
                <a:ext cx="624" cy="65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oup 4404"/>
              <p:cNvGrpSpPr>
                <a:grpSpLocks/>
              </p:cNvGrpSpPr>
              <p:nvPr/>
            </p:nvGrpSpPr>
            <p:grpSpPr bwMode="auto">
              <a:xfrm>
                <a:off x="1739" y="1203"/>
                <a:ext cx="160" cy="608"/>
                <a:chOff x="1739" y="1203"/>
                <a:chExt cx="160" cy="608"/>
              </a:xfrm>
              <a:grpFill/>
            </p:grpSpPr>
            <p:grpSp>
              <p:nvGrpSpPr>
                <p:cNvPr id="12" name="Group 4405"/>
                <p:cNvGrpSpPr>
                  <a:grpSpLocks/>
                </p:cNvGrpSpPr>
                <p:nvPr/>
              </p:nvGrpSpPr>
              <p:grpSpPr bwMode="auto">
                <a:xfrm>
                  <a:off x="1755" y="1419"/>
                  <a:ext cx="144" cy="392"/>
                  <a:chOff x="1755" y="1419"/>
                  <a:chExt cx="144" cy="392"/>
                </a:xfrm>
                <a:grpFill/>
              </p:grpSpPr>
              <p:sp>
                <p:nvSpPr>
                  <p:cNvPr id="45235" name="Line 44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99" y="1419"/>
                    <a:ext cx="0" cy="392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36" name="Line 44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55" y="1419"/>
                    <a:ext cx="144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37" name="Line 4408"/>
                  <p:cNvSpPr>
                    <a:spLocks noChangeShapeType="1"/>
                  </p:cNvSpPr>
                  <p:nvPr/>
                </p:nvSpPr>
                <p:spPr bwMode="auto">
                  <a:xfrm>
                    <a:off x="1755" y="1419"/>
                    <a:ext cx="0" cy="392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5234" name="Rectangle 4409"/>
                <p:cNvSpPr>
                  <a:spLocks noChangeArrowheads="1"/>
                </p:cNvSpPr>
                <p:nvPr/>
              </p:nvSpPr>
              <p:spPr bwMode="auto">
                <a:xfrm>
                  <a:off x="1739" y="1203"/>
                  <a:ext cx="120" cy="6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rPr>
                    <a:t>23.5</a:t>
                  </a:r>
                  <a:endParaRPr lang="en-US"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13" name="Group 4410"/>
              <p:cNvGrpSpPr>
                <a:grpSpLocks/>
              </p:cNvGrpSpPr>
              <p:nvPr/>
            </p:nvGrpSpPr>
            <p:grpSpPr bwMode="auto">
              <a:xfrm>
                <a:off x="1291" y="1147"/>
                <a:ext cx="327" cy="256"/>
                <a:chOff x="1291" y="1147"/>
                <a:chExt cx="327" cy="256"/>
              </a:xfrm>
              <a:grpFill/>
            </p:grpSpPr>
            <p:grpSp>
              <p:nvGrpSpPr>
                <p:cNvPr id="14" name="Group 4411"/>
                <p:cNvGrpSpPr>
                  <a:grpSpLocks/>
                </p:cNvGrpSpPr>
                <p:nvPr/>
              </p:nvGrpSpPr>
              <p:grpSpPr bwMode="auto">
                <a:xfrm>
                  <a:off x="1291" y="1243"/>
                  <a:ext cx="320" cy="160"/>
                  <a:chOff x="1291" y="1243"/>
                  <a:chExt cx="320" cy="160"/>
                </a:xfrm>
                <a:grpFill/>
              </p:grpSpPr>
              <p:sp>
                <p:nvSpPr>
                  <p:cNvPr id="45229" name="Line 44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1" y="1243"/>
                    <a:ext cx="0" cy="16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30" name="Line 44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91" y="1243"/>
                    <a:ext cx="320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31" name="Line 4414"/>
                  <p:cNvSpPr>
                    <a:spLocks noChangeShapeType="1"/>
                  </p:cNvSpPr>
                  <p:nvPr/>
                </p:nvSpPr>
                <p:spPr bwMode="auto">
                  <a:xfrm>
                    <a:off x="1291" y="1243"/>
                    <a:ext cx="0" cy="16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32" name="Line 4415"/>
                  <p:cNvSpPr>
                    <a:spLocks noChangeShapeType="1"/>
                  </p:cNvSpPr>
                  <p:nvPr/>
                </p:nvSpPr>
                <p:spPr bwMode="auto">
                  <a:xfrm>
                    <a:off x="1291" y="1403"/>
                    <a:ext cx="320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5228" name="Rectangle 4416"/>
                <p:cNvSpPr>
                  <a:spLocks noChangeArrowheads="1"/>
                </p:cNvSpPr>
                <p:nvPr/>
              </p:nvSpPr>
              <p:spPr bwMode="auto">
                <a:xfrm>
                  <a:off x="1499" y="1147"/>
                  <a:ext cx="119" cy="6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rPr>
                    <a:t>9.76</a:t>
                  </a:r>
                  <a:endParaRPr lang="en-US"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itchFamily="34" charset="-128"/>
                  </a:endParaRPr>
                </a:p>
              </p:txBody>
            </p:sp>
          </p:grpSp>
        </p:grpSp>
      </p:grpSp>
      <p:grpSp>
        <p:nvGrpSpPr>
          <p:cNvPr id="15" name="Group 4417"/>
          <p:cNvGrpSpPr>
            <a:grpSpLocks/>
          </p:cNvGrpSpPr>
          <p:nvPr/>
        </p:nvGrpSpPr>
        <p:grpSpPr bwMode="auto">
          <a:xfrm>
            <a:off x="5486400" y="4343400"/>
            <a:ext cx="2362200" cy="2058988"/>
            <a:chOff x="1082" y="2043"/>
            <a:chExt cx="833" cy="807"/>
          </a:xfrm>
          <a:solidFill>
            <a:schemeClr val="bg1"/>
          </a:solidFill>
        </p:grpSpPr>
        <p:grpSp>
          <p:nvGrpSpPr>
            <p:cNvPr id="16" name="Group 4418"/>
            <p:cNvGrpSpPr>
              <a:grpSpLocks/>
            </p:cNvGrpSpPr>
            <p:nvPr/>
          </p:nvGrpSpPr>
          <p:grpSpPr bwMode="auto">
            <a:xfrm>
              <a:off x="1082" y="2043"/>
              <a:ext cx="833" cy="807"/>
              <a:chOff x="1082" y="2043"/>
              <a:chExt cx="833" cy="807"/>
            </a:xfrm>
            <a:grpFill/>
          </p:grpSpPr>
          <p:sp>
            <p:nvSpPr>
              <p:cNvPr id="45081" name="Rectangle 4419"/>
              <p:cNvSpPr>
                <a:spLocks noChangeArrowheads="1"/>
              </p:cNvSpPr>
              <p:nvPr/>
            </p:nvSpPr>
            <p:spPr bwMode="auto">
              <a:xfrm>
                <a:off x="1287" y="2047"/>
                <a:ext cx="624" cy="664"/>
              </a:xfrm>
              <a:prstGeom prst="rect">
                <a:avLst/>
              </a:prstGeom>
              <a:grp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7" name="Group 4420"/>
              <p:cNvGrpSpPr>
                <a:grpSpLocks/>
              </p:cNvGrpSpPr>
              <p:nvPr/>
            </p:nvGrpSpPr>
            <p:grpSpPr bwMode="auto">
              <a:xfrm>
                <a:off x="1283" y="2715"/>
                <a:ext cx="632" cy="135"/>
                <a:chOff x="1283" y="2715"/>
                <a:chExt cx="632" cy="135"/>
              </a:xfrm>
              <a:grpFill/>
            </p:grpSpPr>
            <p:sp>
              <p:nvSpPr>
                <p:cNvPr id="45153" name="Line 4421"/>
                <p:cNvSpPr>
                  <a:spLocks noChangeShapeType="1"/>
                </p:cNvSpPr>
                <p:nvPr/>
              </p:nvSpPr>
              <p:spPr bwMode="auto">
                <a:xfrm>
                  <a:off x="1283" y="2715"/>
                  <a:ext cx="632" cy="0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8" name="Group 4422"/>
                <p:cNvGrpSpPr>
                  <a:grpSpLocks/>
                </p:cNvGrpSpPr>
                <p:nvPr/>
              </p:nvGrpSpPr>
              <p:grpSpPr bwMode="auto">
                <a:xfrm>
                  <a:off x="1291" y="2715"/>
                  <a:ext cx="608" cy="16"/>
                  <a:chOff x="1291" y="2715"/>
                  <a:chExt cx="608" cy="16"/>
                </a:xfrm>
                <a:grpFill/>
              </p:grpSpPr>
              <p:sp>
                <p:nvSpPr>
                  <p:cNvPr id="45166" name="Line 4423"/>
                  <p:cNvSpPr>
                    <a:spLocks noChangeShapeType="1"/>
                  </p:cNvSpPr>
                  <p:nvPr/>
                </p:nvSpPr>
                <p:spPr bwMode="auto">
                  <a:xfrm>
                    <a:off x="1355" y="2715"/>
                    <a:ext cx="0" cy="16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67" name="Line 4424"/>
                  <p:cNvSpPr>
                    <a:spLocks noChangeShapeType="1"/>
                  </p:cNvSpPr>
                  <p:nvPr/>
                </p:nvSpPr>
                <p:spPr bwMode="auto">
                  <a:xfrm>
                    <a:off x="1371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68" name="Line 4425"/>
                  <p:cNvSpPr>
                    <a:spLocks noChangeShapeType="1"/>
                  </p:cNvSpPr>
                  <p:nvPr/>
                </p:nvSpPr>
                <p:spPr bwMode="auto">
                  <a:xfrm>
                    <a:off x="1379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69" name="Line 4426"/>
                  <p:cNvSpPr>
                    <a:spLocks noChangeShapeType="1"/>
                  </p:cNvSpPr>
                  <p:nvPr/>
                </p:nvSpPr>
                <p:spPr bwMode="auto">
                  <a:xfrm>
                    <a:off x="1387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70" name="Line 4427"/>
                  <p:cNvSpPr>
                    <a:spLocks noChangeShapeType="1"/>
                  </p:cNvSpPr>
                  <p:nvPr/>
                </p:nvSpPr>
                <p:spPr bwMode="auto">
                  <a:xfrm>
                    <a:off x="1395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71" name="Line 4428"/>
                  <p:cNvSpPr>
                    <a:spLocks noChangeShapeType="1"/>
                  </p:cNvSpPr>
                  <p:nvPr/>
                </p:nvSpPr>
                <p:spPr bwMode="auto">
                  <a:xfrm>
                    <a:off x="1403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72" name="Line 4429"/>
                  <p:cNvSpPr>
                    <a:spLocks noChangeShapeType="1"/>
                  </p:cNvSpPr>
                  <p:nvPr/>
                </p:nvSpPr>
                <p:spPr bwMode="auto">
                  <a:xfrm>
                    <a:off x="1403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73" name="Line 4430"/>
                  <p:cNvSpPr>
                    <a:spLocks noChangeShapeType="1"/>
                  </p:cNvSpPr>
                  <p:nvPr/>
                </p:nvSpPr>
                <p:spPr bwMode="auto">
                  <a:xfrm>
                    <a:off x="1411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74" name="Line 4431"/>
                  <p:cNvSpPr>
                    <a:spLocks noChangeShapeType="1"/>
                  </p:cNvSpPr>
                  <p:nvPr/>
                </p:nvSpPr>
                <p:spPr bwMode="auto">
                  <a:xfrm>
                    <a:off x="1419" y="2715"/>
                    <a:ext cx="0" cy="16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75" name="Line 4432"/>
                  <p:cNvSpPr>
                    <a:spLocks noChangeShapeType="1"/>
                  </p:cNvSpPr>
                  <p:nvPr/>
                </p:nvSpPr>
                <p:spPr bwMode="auto">
                  <a:xfrm>
                    <a:off x="1459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76" name="Line 4433"/>
                  <p:cNvSpPr>
                    <a:spLocks noChangeShapeType="1"/>
                  </p:cNvSpPr>
                  <p:nvPr/>
                </p:nvSpPr>
                <p:spPr bwMode="auto">
                  <a:xfrm>
                    <a:off x="1491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77" name="Line 4434"/>
                  <p:cNvSpPr>
                    <a:spLocks noChangeShapeType="1"/>
                  </p:cNvSpPr>
                  <p:nvPr/>
                </p:nvSpPr>
                <p:spPr bwMode="auto">
                  <a:xfrm>
                    <a:off x="1507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78" name="Line 4435"/>
                  <p:cNvSpPr>
                    <a:spLocks noChangeShapeType="1"/>
                  </p:cNvSpPr>
                  <p:nvPr/>
                </p:nvSpPr>
                <p:spPr bwMode="auto">
                  <a:xfrm>
                    <a:off x="1523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79" name="Line 4436"/>
                  <p:cNvSpPr>
                    <a:spLocks noChangeShapeType="1"/>
                  </p:cNvSpPr>
                  <p:nvPr/>
                </p:nvSpPr>
                <p:spPr bwMode="auto">
                  <a:xfrm>
                    <a:off x="1539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80" name="Line 4437"/>
                  <p:cNvSpPr>
                    <a:spLocks noChangeShapeType="1"/>
                  </p:cNvSpPr>
                  <p:nvPr/>
                </p:nvSpPr>
                <p:spPr bwMode="auto">
                  <a:xfrm>
                    <a:off x="1547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81" name="Line 4438"/>
                  <p:cNvSpPr>
                    <a:spLocks noChangeShapeType="1"/>
                  </p:cNvSpPr>
                  <p:nvPr/>
                </p:nvSpPr>
                <p:spPr bwMode="auto">
                  <a:xfrm>
                    <a:off x="1555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82" name="Line 4439"/>
                  <p:cNvSpPr>
                    <a:spLocks noChangeShapeType="1"/>
                  </p:cNvSpPr>
                  <p:nvPr/>
                </p:nvSpPr>
                <p:spPr bwMode="auto">
                  <a:xfrm>
                    <a:off x="1563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83" name="Line 4440"/>
                  <p:cNvSpPr>
                    <a:spLocks noChangeShapeType="1"/>
                  </p:cNvSpPr>
                  <p:nvPr/>
                </p:nvSpPr>
                <p:spPr bwMode="auto">
                  <a:xfrm>
                    <a:off x="1571" y="2715"/>
                    <a:ext cx="0" cy="16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84" name="Line 4441"/>
                  <p:cNvSpPr>
                    <a:spLocks noChangeShapeType="1"/>
                  </p:cNvSpPr>
                  <p:nvPr/>
                </p:nvSpPr>
                <p:spPr bwMode="auto">
                  <a:xfrm>
                    <a:off x="1619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85" name="Line 4442"/>
                  <p:cNvSpPr>
                    <a:spLocks noChangeShapeType="1"/>
                  </p:cNvSpPr>
                  <p:nvPr/>
                </p:nvSpPr>
                <p:spPr bwMode="auto">
                  <a:xfrm>
                    <a:off x="1643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86" name="Line 4443"/>
                  <p:cNvSpPr>
                    <a:spLocks noChangeShapeType="1"/>
                  </p:cNvSpPr>
                  <p:nvPr/>
                </p:nvSpPr>
                <p:spPr bwMode="auto">
                  <a:xfrm>
                    <a:off x="1659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87" name="Line 4444"/>
                  <p:cNvSpPr>
                    <a:spLocks noChangeShapeType="1"/>
                  </p:cNvSpPr>
                  <p:nvPr/>
                </p:nvSpPr>
                <p:spPr bwMode="auto">
                  <a:xfrm>
                    <a:off x="1675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88" name="Line 4445"/>
                  <p:cNvSpPr>
                    <a:spLocks noChangeShapeType="1"/>
                  </p:cNvSpPr>
                  <p:nvPr/>
                </p:nvSpPr>
                <p:spPr bwMode="auto">
                  <a:xfrm>
                    <a:off x="1683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89" name="Line 4446"/>
                  <p:cNvSpPr>
                    <a:spLocks noChangeShapeType="1"/>
                  </p:cNvSpPr>
                  <p:nvPr/>
                </p:nvSpPr>
                <p:spPr bwMode="auto">
                  <a:xfrm>
                    <a:off x="1699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90" name="Line 4447"/>
                  <p:cNvSpPr>
                    <a:spLocks noChangeShapeType="1"/>
                  </p:cNvSpPr>
                  <p:nvPr/>
                </p:nvSpPr>
                <p:spPr bwMode="auto">
                  <a:xfrm>
                    <a:off x="1699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91" name="Line 4448"/>
                  <p:cNvSpPr>
                    <a:spLocks noChangeShapeType="1"/>
                  </p:cNvSpPr>
                  <p:nvPr/>
                </p:nvSpPr>
                <p:spPr bwMode="auto">
                  <a:xfrm>
                    <a:off x="1707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92" name="Line 4449"/>
                  <p:cNvSpPr>
                    <a:spLocks noChangeShapeType="1"/>
                  </p:cNvSpPr>
                  <p:nvPr/>
                </p:nvSpPr>
                <p:spPr bwMode="auto">
                  <a:xfrm>
                    <a:off x="1715" y="2715"/>
                    <a:ext cx="0" cy="16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93" name="Line 4450"/>
                  <p:cNvSpPr>
                    <a:spLocks noChangeShapeType="1"/>
                  </p:cNvSpPr>
                  <p:nvPr/>
                </p:nvSpPr>
                <p:spPr bwMode="auto">
                  <a:xfrm>
                    <a:off x="1755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94" name="Line 4451"/>
                  <p:cNvSpPr>
                    <a:spLocks noChangeShapeType="1"/>
                  </p:cNvSpPr>
                  <p:nvPr/>
                </p:nvSpPr>
                <p:spPr bwMode="auto">
                  <a:xfrm>
                    <a:off x="1787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95" name="Line 4452"/>
                  <p:cNvSpPr>
                    <a:spLocks noChangeShapeType="1"/>
                  </p:cNvSpPr>
                  <p:nvPr/>
                </p:nvSpPr>
                <p:spPr bwMode="auto">
                  <a:xfrm>
                    <a:off x="1803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96" name="Line 4453"/>
                  <p:cNvSpPr>
                    <a:spLocks noChangeShapeType="1"/>
                  </p:cNvSpPr>
                  <p:nvPr/>
                </p:nvSpPr>
                <p:spPr bwMode="auto">
                  <a:xfrm>
                    <a:off x="1819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97" name="Line 4454"/>
                  <p:cNvSpPr>
                    <a:spLocks noChangeShapeType="1"/>
                  </p:cNvSpPr>
                  <p:nvPr/>
                </p:nvSpPr>
                <p:spPr bwMode="auto">
                  <a:xfrm>
                    <a:off x="1827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98" name="Line 4455"/>
                  <p:cNvSpPr>
                    <a:spLocks noChangeShapeType="1"/>
                  </p:cNvSpPr>
                  <p:nvPr/>
                </p:nvSpPr>
                <p:spPr bwMode="auto">
                  <a:xfrm>
                    <a:off x="1835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99" name="Line 4456"/>
                  <p:cNvSpPr>
                    <a:spLocks noChangeShapeType="1"/>
                  </p:cNvSpPr>
                  <p:nvPr/>
                </p:nvSpPr>
                <p:spPr bwMode="auto">
                  <a:xfrm>
                    <a:off x="1843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00" name="Line 4457"/>
                  <p:cNvSpPr>
                    <a:spLocks noChangeShapeType="1"/>
                  </p:cNvSpPr>
                  <p:nvPr/>
                </p:nvSpPr>
                <p:spPr bwMode="auto">
                  <a:xfrm>
                    <a:off x="1851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01" name="Line 4458"/>
                  <p:cNvSpPr>
                    <a:spLocks noChangeShapeType="1"/>
                  </p:cNvSpPr>
                  <p:nvPr/>
                </p:nvSpPr>
                <p:spPr bwMode="auto">
                  <a:xfrm>
                    <a:off x="1859" y="2715"/>
                    <a:ext cx="0" cy="16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02" name="Line 4459"/>
                  <p:cNvSpPr>
                    <a:spLocks noChangeShapeType="1"/>
                  </p:cNvSpPr>
                  <p:nvPr/>
                </p:nvSpPr>
                <p:spPr bwMode="auto">
                  <a:xfrm>
                    <a:off x="1899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03" name="Line 4460"/>
                  <p:cNvSpPr>
                    <a:spLocks noChangeShapeType="1"/>
                  </p:cNvSpPr>
                  <p:nvPr/>
                </p:nvSpPr>
                <p:spPr bwMode="auto">
                  <a:xfrm>
                    <a:off x="1355" y="2715"/>
                    <a:ext cx="0" cy="16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04" name="Line 4461"/>
                  <p:cNvSpPr>
                    <a:spLocks noChangeShapeType="1"/>
                  </p:cNvSpPr>
                  <p:nvPr/>
                </p:nvSpPr>
                <p:spPr bwMode="auto">
                  <a:xfrm>
                    <a:off x="1355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05" name="Line 4462"/>
                  <p:cNvSpPr>
                    <a:spLocks noChangeShapeType="1"/>
                  </p:cNvSpPr>
                  <p:nvPr/>
                </p:nvSpPr>
                <p:spPr bwMode="auto">
                  <a:xfrm>
                    <a:off x="1347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06" name="Line 4463"/>
                  <p:cNvSpPr>
                    <a:spLocks noChangeShapeType="1"/>
                  </p:cNvSpPr>
                  <p:nvPr/>
                </p:nvSpPr>
                <p:spPr bwMode="auto">
                  <a:xfrm>
                    <a:off x="1347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07" name="Line 4464"/>
                  <p:cNvSpPr>
                    <a:spLocks noChangeShapeType="1"/>
                  </p:cNvSpPr>
                  <p:nvPr/>
                </p:nvSpPr>
                <p:spPr bwMode="auto">
                  <a:xfrm>
                    <a:off x="1347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08" name="Line 4465"/>
                  <p:cNvSpPr>
                    <a:spLocks noChangeShapeType="1"/>
                  </p:cNvSpPr>
                  <p:nvPr/>
                </p:nvSpPr>
                <p:spPr bwMode="auto">
                  <a:xfrm>
                    <a:off x="1347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09" name="Line 4466"/>
                  <p:cNvSpPr>
                    <a:spLocks noChangeShapeType="1"/>
                  </p:cNvSpPr>
                  <p:nvPr/>
                </p:nvSpPr>
                <p:spPr bwMode="auto">
                  <a:xfrm>
                    <a:off x="1347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10" name="Line 4467"/>
                  <p:cNvSpPr>
                    <a:spLocks noChangeShapeType="1"/>
                  </p:cNvSpPr>
                  <p:nvPr/>
                </p:nvSpPr>
                <p:spPr bwMode="auto">
                  <a:xfrm>
                    <a:off x="1347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11" name="Line 4468"/>
                  <p:cNvSpPr>
                    <a:spLocks noChangeShapeType="1"/>
                  </p:cNvSpPr>
                  <p:nvPr/>
                </p:nvSpPr>
                <p:spPr bwMode="auto">
                  <a:xfrm>
                    <a:off x="1347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12" name="Line 4469"/>
                  <p:cNvSpPr>
                    <a:spLocks noChangeShapeType="1"/>
                  </p:cNvSpPr>
                  <p:nvPr/>
                </p:nvSpPr>
                <p:spPr bwMode="auto">
                  <a:xfrm>
                    <a:off x="1347" y="2715"/>
                    <a:ext cx="0" cy="16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13" name="Line 4470"/>
                  <p:cNvSpPr>
                    <a:spLocks noChangeShapeType="1"/>
                  </p:cNvSpPr>
                  <p:nvPr/>
                </p:nvSpPr>
                <p:spPr bwMode="auto">
                  <a:xfrm>
                    <a:off x="1339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14" name="Line 4471"/>
                  <p:cNvSpPr>
                    <a:spLocks noChangeShapeType="1"/>
                  </p:cNvSpPr>
                  <p:nvPr/>
                </p:nvSpPr>
                <p:spPr bwMode="auto">
                  <a:xfrm>
                    <a:off x="1331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15" name="Line 4472"/>
                  <p:cNvSpPr>
                    <a:spLocks noChangeShapeType="1"/>
                  </p:cNvSpPr>
                  <p:nvPr/>
                </p:nvSpPr>
                <p:spPr bwMode="auto">
                  <a:xfrm>
                    <a:off x="1323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16" name="Line 4473"/>
                  <p:cNvSpPr>
                    <a:spLocks noChangeShapeType="1"/>
                  </p:cNvSpPr>
                  <p:nvPr/>
                </p:nvSpPr>
                <p:spPr bwMode="auto">
                  <a:xfrm>
                    <a:off x="1315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17" name="Line 4474"/>
                  <p:cNvSpPr>
                    <a:spLocks noChangeShapeType="1"/>
                  </p:cNvSpPr>
                  <p:nvPr/>
                </p:nvSpPr>
                <p:spPr bwMode="auto">
                  <a:xfrm>
                    <a:off x="1307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18" name="Line 4475"/>
                  <p:cNvSpPr>
                    <a:spLocks noChangeShapeType="1"/>
                  </p:cNvSpPr>
                  <p:nvPr/>
                </p:nvSpPr>
                <p:spPr bwMode="auto">
                  <a:xfrm>
                    <a:off x="1307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19" name="Line 4476"/>
                  <p:cNvSpPr>
                    <a:spLocks noChangeShapeType="1"/>
                  </p:cNvSpPr>
                  <p:nvPr/>
                </p:nvSpPr>
                <p:spPr bwMode="auto">
                  <a:xfrm>
                    <a:off x="1299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20" name="Line 4477"/>
                  <p:cNvSpPr>
                    <a:spLocks noChangeShapeType="1"/>
                  </p:cNvSpPr>
                  <p:nvPr/>
                </p:nvSpPr>
                <p:spPr bwMode="auto">
                  <a:xfrm>
                    <a:off x="1291" y="2715"/>
                    <a:ext cx="0" cy="8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21" name="Line 4478"/>
                  <p:cNvSpPr>
                    <a:spLocks noChangeShapeType="1"/>
                  </p:cNvSpPr>
                  <p:nvPr/>
                </p:nvSpPr>
                <p:spPr bwMode="auto">
                  <a:xfrm>
                    <a:off x="1291" y="2715"/>
                    <a:ext cx="0" cy="16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9" name="Group 4479"/>
                <p:cNvGrpSpPr>
                  <a:grpSpLocks/>
                </p:cNvGrpSpPr>
                <p:nvPr/>
              </p:nvGrpSpPr>
              <p:grpSpPr bwMode="auto">
                <a:xfrm>
                  <a:off x="1339" y="2731"/>
                  <a:ext cx="538" cy="38"/>
                  <a:chOff x="1339" y="2731"/>
                  <a:chExt cx="538" cy="38"/>
                </a:xfrm>
                <a:grpFill/>
              </p:grpSpPr>
              <p:sp>
                <p:nvSpPr>
                  <p:cNvPr id="45157" name="Rectangle 4480"/>
                  <p:cNvSpPr>
                    <a:spLocks noChangeArrowheads="1"/>
                  </p:cNvSpPr>
                  <p:nvPr/>
                </p:nvSpPr>
                <p:spPr bwMode="auto">
                  <a:xfrm>
                    <a:off x="1339" y="2739"/>
                    <a:ext cx="12" cy="3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5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0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158" name="Rectangle 4481"/>
                  <p:cNvSpPr>
                    <a:spLocks noChangeArrowheads="1"/>
                  </p:cNvSpPr>
                  <p:nvPr/>
                </p:nvSpPr>
                <p:spPr bwMode="auto">
                  <a:xfrm>
                    <a:off x="1387" y="2739"/>
                    <a:ext cx="25" cy="3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5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10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159" name="Rectangle 4482"/>
                  <p:cNvSpPr>
                    <a:spLocks noChangeArrowheads="1"/>
                  </p:cNvSpPr>
                  <p:nvPr/>
                </p:nvSpPr>
                <p:spPr bwMode="auto">
                  <a:xfrm>
                    <a:off x="1427" y="2731"/>
                    <a:ext cx="10" cy="24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2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160" name="Rectangle 4483"/>
                  <p:cNvSpPr>
                    <a:spLocks noChangeArrowheads="1"/>
                  </p:cNvSpPr>
                  <p:nvPr/>
                </p:nvSpPr>
                <p:spPr bwMode="auto">
                  <a:xfrm>
                    <a:off x="1539" y="2739"/>
                    <a:ext cx="24" cy="3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5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10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161" name="Rectangle 4484"/>
                  <p:cNvSpPr>
                    <a:spLocks noChangeArrowheads="1"/>
                  </p:cNvSpPr>
                  <p:nvPr/>
                </p:nvSpPr>
                <p:spPr bwMode="auto">
                  <a:xfrm>
                    <a:off x="1579" y="2731"/>
                    <a:ext cx="10" cy="24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3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162" name="Rectangle 4485"/>
                  <p:cNvSpPr>
                    <a:spLocks noChangeArrowheads="1"/>
                  </p:cNvSpPr>
                  <p:nvPr/>
                </p:nvSpPr>
                <p:spPr bwMode="auto">
                  <a:xfrm>
                    <a:off x="1691" y="2739"/>
                    <a:ext cx="25" cy="3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5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10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163" name="Rectangle 4486"/>
                  <p:cNvSpPr>
                    <a:spLocks noChangeArrowheads="1"/>
                  </p:cNvSpPr>
                  <p:nvPr/>
                </p:nvSpPr>
                <p:spPr bwMode="auto">
                  <a:xfrm>
                    <a:off x="1723" y="2731"/>
                    <a:ext cx="10" cy="24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4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164" name="Rectangle 4487"/>
                  <p:cNvSpPr>
                    <a:spLocks noChangeArrowheads="1"/>
                  </p:cNvSpPr>
                  <p:nvPr/>
                </p:nvSpPr>
                <p:spPr bwMode="auto">
                  <a:xfrm>
                    <a:off x="1827" y="2739"/>
                    <a:ext cx="25" cy="3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5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10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165" name="Rectangle 4488"/>
                  <p:cNvSpPr>
                    <a:spLocks noChangeArrowheads="1"/>
                  </p:cNvSpPr>
                  <p:nvPr/>
                </p:nvSpPr>
                <p:spPr bwMode="auto">
                  <a:xfrm>
                    <a:off x="1867" y="2731"/>
                    <a:ext cx="10" cy="24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5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</p:grpSp>
            <p:sp>
              <p:nvSpPr>
                <p:cNvPr id="45156" name="Rectangle 4489"/>
                <p:cNvSpPr>
                  <a:spLocks noChangeArrowheads="1"/>
                </p:cNvSpPr>
                <p:nvPr/>
              </p:nvSpPr>
              <p:spPr bwMode="auto">
                <a:xfrm>
                  <a:off x="1507" y="2779"/>
                  <a:ext cx="107" cy="7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rPr>
                    <a:t>CD4</a:t>
                  </a:r>
                  <a:endParaRPr lang="en-US"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20" name="Group 4490"/>
              <p:cNvGrpSpPr>
                <a:grpSpLocks/>
              </p:cNvGrpSpPr>
              <p:nvPr/>
            </p:nvGrpSpPr>
            <p:grpSpPr bwMode="auto">
              <a:xfrm>
                <a:off x="1082" y="2043"/>
                <a:ext cx="201" cy="672"/>
                <a:chOff x="1082" y="2043"/>
                <a:chExt cx="201" cy="672"/>
              </a:xfrm>
              <a:grpFill/>
            </p:grpSpPr>
            <p:sp>
              <p:nvSpPr>
                <p:cNvPr id="45084" name="Line 4491"/>
                <p:cNvSpPr>
                  <a:spLocks noChangeShapeType="1"/>
                </p:cNvSpPr>
                <p:nvPr/>
              </p:nvSpPr>
              <p:spPr bwMode="auto">
                <a:xfrm flipV="1">
                  <a:off x="1283" y="2043"/>
                  <a:ext cx="0" cy="672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1" name="Group 4492"/>
                <p:cNvGrpSpPr>
                  <a:grpSpLocks/>
                </p:cNvGrpSpPr>
                <p:nvPr/>
              </p:nvGrpSpPr>
              <p:grpSpPr bwMode="auto">
                <a:xfrm>
                  <a:off x="1267" y="2059"/>
                  <a:ext cx="16" cy="648"/>
                  <a:chOff x="1267" y="2059"/>
                  <a:chExt cx="16" cy="648"/>
                </a:xfrm>
                <a:grpFill/>
              </p:grpSpPr>
              <p:sp>
                <p:nvSpPr>
                  <p:cNvPr id="45097" name="Line 44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7" y="2643"/>
                    <a:ext cx="16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098" name="Line 44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619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099" name="Line 44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611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00" name="Line 44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60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01" name="Line 44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595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02" name="Line 44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587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03" name="Line 44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587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04" name="Line 45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579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05" name="Line 45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7" y="2571"/>
                    <a:ext cx="16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06" name="Line 45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52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07" name="Line 45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499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08" name="Line 45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475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09" name="Line 45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459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10" name="Line 45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44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11" name="Line 45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435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12" name="Line 45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427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13" name="Line 45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419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14" name="Line 45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7" y="2411"/>
                    <a:ext cx="16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15" name="Line 45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36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16" name="Line 45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339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17" name="Line 45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315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18" name="Line 45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299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19" name="Line 45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291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20" name="Line 45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275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21" name="Line 45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267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22" name="Line 45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259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23" name="Line 45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7" y="2251"/>
                    <a:ext cx="16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24" name="Line 45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211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25" name="Line 45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187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26" name="Line 45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16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27" name="Line 45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155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28" name="Line 45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139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29" name="Line 45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131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30" name="Line 45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12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31" name="Line 45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115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32" name="Line 45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7" y="2107"/>
                    <a:ext cx="16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33" name="Line 45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059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34" name="Line 45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7" y="2643"/>
                    <a:ext cx="16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35" name="Line 45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64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36" name="Line 45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64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37" name="Line 45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64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38" name="Line 45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64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39" name="Line 45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64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40" name="Line 45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64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41" name="Line 45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64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42" name="Line 45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64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43" name="Line 45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7" y="2651"/>
                    <a:ext cx="16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44" name="Line 45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659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45" name="Line 45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659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46" name="Line 45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667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47" name="Line 45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675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48" name="Line 45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683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49" name="Line 45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691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50" name="Line 45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699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51" name="Line 45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5" y="2699"/>
                    <a:ext cx="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52" name="Line 45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7" y="2707"/>
                    <a:ext cx="16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2" name="Group 4549"/>
                <p:cNvGrpSpPr>
                  <a:grpSpLocks/>
                </p:cNvGrpSpPr>
                <p:nvPr/>
              </p:nvGrpSpPr>
              <p:grpSpPr bwMode="auto">
                <a:xfrm>
                  <a:off x="1203" y="2067"/>
                  <a:ext cx="44" cy="574"/>
                  <a:chOff x="1203" y="2067"/>
                  <a:chExt cx="44" cy="574"/>
                </a:xfrm>
                <a:grpFill/>
              </p:grpSpPr>
              <p:sp>
                <p:nvSpPr>
                  <p:cNvPr id="45088" name="Rectangle 4550"/>
                  <p:cNvSpPr>
                    <a:spLocks noChangeArrowheads="1"/>
                  </p:cNvSpPr>
                  <p:nvPr/>
                </p:nvSpPr>
                <p:spPr bwMode="auto">
                  <a:xfrm>
                    <a:off x="1235" y="2611"/>
                    <a:ext cx="12" cy="3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5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0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089" name="Rectangle 4551"/>
                  <p:cNvSpPr>
                    <a:spLocks noChangeArrowheads="1"/>
                  </p:cNvSpPr>
                  <p:nvPr/>
                </p:nvSpPr>
                <p:spPr bwMode="auto">
                  <a:xfrm>
                    <a:off x="1203" y="2547"/>
                    <a:ext cx="25" cy="3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5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10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090" name="Rectangle 4552"/>
                  <p:cNvSpPr>
                    <a:spLocks noChangeArrowheads="1"/>
                  </p:cNvSpPr>
                  <p:nvPr/>
                </p:nvSpPr>
                <p:spPr bwMode="auto">
                  <a:xfrm>
                    <a:off x="1235" y="2531"/>
                    <a:ext cx="10" cy="24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2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091" name="Rectangle 4553"/>
                  <p:cNvSpPr>
                    <a:spLocks noChangeArrowheads="1"/>
                  </p:cNvSpPr>
                  <p:nvPr/>
                </p:nvSpPr>
                <p:spPr bwMode="auto">
                  <a:xfrm>
                    <a:off x="1203" y="2379"/>
                    <a:ext cx="25" cy="3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5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10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092" name="Rectangle 4554"/>
                  <p:cNvSpPr>
                    <a:spLocks noChangeArrowheads="1"/>
                  </p:cNvSpPr>
                  <p:nvPr/>
                </p:nvSpPr>
                <p:spPr bwMode="auto">
                  <a:xfrm>
                    <a:off x="1235" y="2371"/>
                    <a:ext cx="10" cy="24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3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093" name="Rectangle 4555"/>
                  <p:cNvSpPr>
                    <a:spLocks noChangeArrowheads="1"/>
                  </p:cNvSpPr>
                  <p:nvPr/>
                </p:nvSpPr>
                <p:spPr bwMode="auto">
                  <a:xfrm>
                    <a:off x="1203" y="2227"/>
                    <a:ext cx="25" cy="3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5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10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094" name="Rectangle 4556"/>
                  <p:cNvSpPr>
                    <a:spLocks noChangeArrowheads="1"/>
                  </p:cNvSpPr>
                  <p:nvPr/>
                </p:nvSpPr>
                <p:spPr bwMode="auto">
                  <a:xfrm>
                    <a:off x="1235" y="2219"/>
                    <a:ext cx="10" cy="24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4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095" name="Rectangle 4557"/>
                  <p:cNvSpPr>
                    <a:spLocks noChangeArrowheads="1"/>
                  </p:cNvSpPr>
                  <p:nvPr/>
                </p:nvSpPr>
                <p:spPr bwMode="auto">
                  <a:xfrm>
                    <a:off x="1203" y="2083"/>
                    <a:ext cx="25" cy="3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5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10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  <p:sp>
                <p:nvSpPr>
                  <p:cNvPr id="45096" name="Rectangle 4558"/>
                  <p:cNvSpPr>
                    <a:spLocks noChangeArrowheads="1"/>
                  </p:cNvSpPr>
                  <p:nvPr/>
                </p:nvSpPr>
                <p:spPr bwMode="auto">
                  <a:xfrm>
                    <a:off x="1235" y="2067"/>
                    <a:ext cx="10" cy="24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S PGothic" pitchFamily="34" charset="-128"/>
                      </a:rPr>
                      <a:t>5</a:t>
                    </a:r>
                    <a:endParaRPr lang="en-US"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endParaRPr>
                  </a:p>
                </p:txBody>
              </p:sp>
            </p:grpSp>
            <p:sp>
              <p:nvSpPr>
                <p:cNvPr id="45087" name="Rectangle 4559"/>
                <p:cNvSpPr>
                  <a:spLocks noChangeArrowheads="1"/>
                </p:cNvSpPr>
                <p:nvPr/>
              </p:nvSpPr>
              <p:spPr bwMode="auto">
                <a:xfrm rot="-5400000">
                  <a:off x="1054" y="2373"/>
                  <a:ext cx="119" cy="6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rPr>
                    <a:t>CD8</a:t>
                  </a:r>
                  <a:endParaRPr lang="en-US"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itchFamily="34" charset="-128"/>
                  </a:endParaRPr>
                </a:p>
              </p:txBody>
            </p:sp>
          </p:grpSp>
        </p:grpSp>
        <p:grpSp>
          <p:nvGrpSpPr>
            <p:cNvPr id="23" name="Group 4560"/>
            <p:cNvGrpSpPr>
              <a:grpSpLocks/>
            </p:cNvGrpSpPr>
            <p:nvPr/>
          </p:nvGrpSpPr>
          <p:grpSpPr bwMode="auto">
            <a:xfrm>
              <a:off x="1291" y="2043"/>
              <a:ext cx="624" cy="664"/>
              <a:chOff x="1291" y="2043"/>
              <a:chExt cx="624" cy="664"/>
            </a:xfrm>
            <a:grpFill/>
          </p:grpSpPr>
          <p:pic>
            <p:nvPicPr>
              <p:cNvPr id="45067" name="Picture 456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91" y="2051"/>
                <a:ext cx="624" cy="65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4" name="Group 4562"/>
              <p:cNvGrpSpPr>
                <a:grpSpLocks/>
              </p:cNvGrpSpPr>
              <p:nvPr/>
            </p:nvGrpSpPr>
            <p:grpSpPr bwMode="auto">
              <a:xfrm>
                <a:off x="1739" y="2099"/>
                <a:ext cx="160" cy="608"/>
                <a:chOff x="1739" y="2099"/>
                <a:chExt cx="160" cy="608"/>
              </a:xfrm>
              <a:grpFill/>
            </p:grpSpPr>
            <p:grpSp>
              <p:nvGrpSpPr>
                <p:cNvPr id="25" name="Group 4563"/>
                <p:cNvGrpSpPr>
                  <a:grpSpLocks/>
                </p:cNvGrpSpPr>
                <p:nvPr/>
              </p:nvGrpSpPr>
              <p:grpSpPr bwMode="auto">
                <a:xfrm>
                  <a:off x="1755" y="2315"/>
                  <a:ext cx="144" cy="392"/>
                  <a:chOff x="1755" y="2315"/>
                  <a:chExt cx="144" cy="392"/>
                </a:xfrm>
                <a:grpFill/>
              </p:grpSpPr>
              <p:sp>
                <p:nvSpPr>
                  <p:cNvPr id="45078" name="Line 45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99" y="2315"/>
                    <a:ext cx="0" cy="392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079" name="Line 45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55" y="2315"/>
                    <a:ext cx="144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080" name="Line 4566"/>
                  <p:cNvSpPr>
                    <a:spLocks noChangeShapeType="1"/>
                  </p:cNvSpPr>
                  <p:nvPr/>
                </p:nvSpPr>
                <p:spPr bwMode="auto">
                  <a:xfrm>
                    <a:off x="1755" y="2315"/>
                    <a:ext cx="0" cy="392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5077" name="Rectangle 4567"/>
                <p:cNvSpPr>
                  <a:spLocks noChangeArrowheads="1"/>
                </p:cNvSpPr>
                <p:nvPr/>
              </p:nvSpPr>
              <p:spPr bwMode="auto">
                <a:xfrm>
                  <a:off x="1739" y="2099"/>
                  <a:ext cx="104" cy="7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rPr>
                    <a:t>28.1</a:t>
                  </a:r>
                  <a:endParaRPr lang="en-US"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26" name="Group 4568"/>
              <p:cNvGrpSpPr>
                <a:grpSpLocks/>
              </p:cNvGrpSpPr>
              <p:nvPr/>
            </p:nvGrpSpPr>
            <p:grpSpPr bwMode="auto">
              <a:xfrm>
                <a:off x="1291" y="2043"/>
                <a:ext cx="320" cy="256"/>
                <a:chOff x="1291" y="2043"/>
                <a:chExt cx="320" cy="256"/>
              </a:xfrm>
              <a:grpFill/>
            </p:grpSpPr>
            <p:grpSp>
              <p:nvGrpSpPr>
                <p:cNvPr id="27" name="Group 4569"/>
                <p:cNvGrpSpPr>
                  <a:grpSpLocks/>
                </p:cNvGrpSpPr>
                <p:nvPr/>
              </p:nvGrpSpPr>
              <p:grpSpPr bwMode="auto">
                <a:xfrm>
                  <a:off x="1291" y="2139"/>
                  <a:ext cx="320" cy="160"/>
                  <a:chOff x="1291" y="2139"/>
                  <a:chExt cx="320" cy="160"/>
                </a:xfrm>
                <a:grpFill/>
              </p:grpSpPr>
              <p:sp>
                <p:nvSpPr>
                  <p:cNvPr id="45072" name="Line 45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1" y="2139"/>
                    <a:ext cx="0" cy="16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073" name="Line 45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91" y="2139"/>
                    <a:ext cx="320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074" name="Line 4572"/>
                  <p:cNvSpPr>
                    <a:spLocks noChangeShapeType="1"/>
                  </p:cNvSpPr>
                  <p:nvPr/>
                </p:nvSpPr>
                <p:spPr bwMode="auto">
                  <a:xfrm>
                    <a:off x="1291" y="2139"/>
                    <a:ext cx="0" cy="16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075" name="Line 4573"/>
                  <p:cNvSpPr>
                    <a:spLocks noChangeShapeType="1"/>
                  </p:cNvSpPr>
                  <p:nvPr/>
                </p:nvSpPr>
                <p:spPr bwMode="auto">
                  <a:xfrm>
                    <a:off x="1291" y="2299"/>
                    <a:ext cx="320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5071" name="Rectangle 4574"/>
                <p:cNvSpPr>
                  <a:spLocks noChangeArrowheads="1"/>
                </p:cNvSpPr>
                <p:nvPr/>
              </p:nvSpPr>
              <p:spPr bwMode="auto">
                <a:xfrm>
                  <a:off x="1499" y="2043"/>
                  <a:ext cx="59" cy="7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rPr>
                    <a:t>11</a:t>
                  </a:r>
                  <a:endParaRPr lang="en-US"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itchFamily="34" charset="-128"/>
                  </a:endParaRPr>
                </a:p>
              </p:txBody>
            </p:sp>
          </p:grpSp>
        </p:grpSp>
      </p:grpSp>
      <p:sp>
        <p:nvSpPr>
          <p:cNvPr id="28678" name="Text Box 4575"/>
          <p:cNvSpPr txBox="1">
            <a:spLocks noChangeArrowheads="1"/>
          </p:cNvSpPr>
          <p:nvPr/>
        </p:nvSpPr>
        <p:spPr bwMode="auto">
          <a:xfrm>
            <a:off x="6477000" y="1233488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0000"/>
                </a:solidFill>
              </a:rPr>
              <a:t>Day 42</a:t>
            </a:r>
          </a:p>
        </p:txBody>
      </p:sp>
      <p:sp>
        <p:nvSpPr>
          <p:cNvPr id="28679" name="Text Box 4576"/>
          <p:cNvSpPr txBox="1">
            <a:spLocks noChangeArrowheads="1"/>
          </p:cNvSpPr>
          <p:nvPr/>
        </p:nvSpPr>
        <p:spPr bwMode="auto">
          <a:xfrm>
            <a:off x="7772400" y="26670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0000"/>
                </a:solidFill>
              </a:rPr>
              <a:t>Control</a:t>
            </a:r>
          </a:p>
        </p:txBody>
      </p:sp>
      <p:sp>
        <p:nvSpPr>
          <p:cNvPr id="28680" name="Text Box 4577"/>
          <p:cNvSpPr txBox="1">
            <a:spLocks noChangeArrowheads="1"/>
          </p:cNvSpPr>
          <p:nvPr/>
        </p:nvSpPr>
        <p:spPr bwMode="auto">
          <a:xfrm>
            <a:off x="7924800" y="52578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0000"/>
                </a:solidFill>
              </a:rPr>
              <a:t>GidA</a:t>
            </a:r>
          </a:p>
        </p:txBody>
      </p:sp>
    </p:spTree>
    <p:extLst>
      <p:ext uri="{BB962C8B-B14F-4D97-AF65-F5344CB8AC3E}">
        <p14:creationId xmlns:p14="http://schemas.microsoft.com/office/powerpoint/2010/main" xmlns="" val="4540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762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Lymphocytes Proliferation &amp; Cytokines</a:t>
            </a:r>
          </a:p>
        </p:txBody>
      </p:sp>
      <p:sp>
        <p:nvSpPr>
          <p:cNvPr id="5124" name="Rectangle 15"/>
          <p:cNvSpPr>
            <a:spLocks noChangeArrowheads="1"/>
          </p:cNvSpPr>
          <p:nvPr/>
        </p:nvSpPr>
        <p:spPr bwMode="auto">
          <a:xfrm>
            <a:off x="0" y="2047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51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33884809"/>
              </p:ext>
            </p:extLst>
          </p:nvPr>
        </p:nvGraphicFramePr>
        <p:xfrm>
          <a:off x="228600" y="1447800"/>
          <a:ext cx="4114800" cy="2075701"/>
        </p:xfrm>
        <a:graphic>
          <a:graphicData uri="http://schemas.openxmlformats.org/presentationml/2006/ole">
            <p:oleObj spid="_x0000_s9338" name="Prism 5" r:id="rId3" imgW="6164640" imgH="3104280" progId="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29684053"/>
              </p:ext>
            </p:extLst>
          </p:nvPr>
        </p:nvGraphicFramePr>
        <p:xfrm>
          <a:off x="25226" y="4209081"/>
          <a:ext cx="2946574" cy="1535715"/>
        </p:xfrm>
        <a:graphic>
          <a:graphicData uri="http://schemas.openxmlformats.org/presentationml/2006/ole">
            <p:oleObj spid="_x0000_s9339" name="Prism 5" r:id="rId4" imgW="5148000" imgH="2682360" progId="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08555933"/>
              </p:ext>
            </p:extLst>
          </p:nvPr>
        </p:nvGraphicFramePr>
        <p:xfrm>
          <a:off x="3054003" y="4195725"/>
          <a:ext cx="2979222" cy="1549071"/>
        </p:xfrm>
        <a:graphic>
          <a:graphicData uri="http://schemas.openxmlformats.org/presentationml/2006/ole">
            <p:oleObj spid="_x0000_s9340" name="Prism 5" r:id="rId5" imgW="5294520" imgH="2755440" progId="">
              <p:embed/>
            </p:oleObj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37354644"/>
              </p:ext>
            </p:extLst>
          </p:nvPr>
        </p:nvGraphicFramePr>
        <p:xfrm>
          <a:off x="6096000" y="4195726"/>
          <a:ext cx="2971800" cy="1549071"/>
        </p:xfrm>
        <a:graphic>
          <a:graphicData uri="http://schemas.openxmlformats.org/presentationml/2006/ole">
            <p:oleObj spid="_x0000_s9341" name="Prism 5" r:id="rId6" imgW="5148000" imgH="26823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6541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315200" cy="9144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Immunization</a:t>
            </a:r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1938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3074" name="Object 15"/>
          <p:cNvGraphicFramePr>
            <a:graphicFrameLocks noChangeAspect="1"/>
          </p:cNvGraphicFramePr>
          <p:nvPr/>
        </p:nvGraphicFramePr>
        <p:xfrm>
          <a:off x="1219200" y="1371600"/>
          <a:ext cx="4953000" cy="2667000"/>
        </p:xfrm>
        <a:graphic>
          <a:graphicData uri="http://schemas.openxmlformats.org/presentationml/2006/ole">
            <p:oleObj spid="_x0000_s11420" name="Prism 5" r:id="rId3" imgW="7269480" imgH="3915000" progId="">
              <p:embed/>
            </p:oleObj>
          </a:graphicData>
        </a:graphic>
      </p:graphicFrame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1219200" y="4157663"/>
          <a:ext cx="4953000" cy="2506662"/>
        </p:xfrm>
        <a:graphic>
          <a:graphicData uri="http://schemas.openxmlformats.org/presentationml/2006/ole">
            <p:oleObj spid="_x0000_s11421" name="Prism 5" r:id="rId4" imgW="5888880" imgH="2982600" progId="">
              <p:embed/>
            </p:oleObj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00800" y="2819400"/>
            <a:ext cx="1057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77000" y="5334000"/>
            <a:ext cx="180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Splenocytes </a:t>
            </a:r>
          </a:p>
        </p:txBody>
      </p:sp>
    </p:spTree>
    <p:extLst>
      <p:ext uri="{BB962C8B-B14F-4D97-AF65-F5344CB8AC3E}">
        <p14:creationId xmlns:p14="http://schemas.microsoft.com/office/powerpoint/2010/main" xmlns="" val="401398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010400" cy="9144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1</a:t>
            </a:r>
            <a:endParaRPr lang="en-US" altLang="en-US" sz="4000" dirty="0" smtClean="0">
              <a:solidFill>
                <a:srgbClr val="FFCC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Content Placeholder 3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4196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Deletion of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gidA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severely affected the morphology and the virulence of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Th1 and Th2 with marked level of Th2 in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sera of immunized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mice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Lymphocytes from immunized mice showed a strong response to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antigen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Passive immunization with lymphocytes and sera provided protection against lethal dose challenge</a:t>
            </a:r>
          </a:p>
          <a:p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9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7239000" cy="838200"/>
          </a:xfrm>
        </p:spPr>
        <p:txBody>
          <a:bodyPr/>
          <a:lstStyle/>
          <a:p>
            <a:r>
              <a:rPr lang="en-US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Regulation of </a:t>
            </a:r>
            <a:r>
              <a:rPr lang="en-US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gidAB</a:t>
            </a:r>
            <a:r>
              <a:rPr lang="en-US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Operon</a:t>
            </a:r>
            <a:endParaRPr lang="en-US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36576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filamentous morphology of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gidA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mutant in growth media supplemented with glucose</a:t>
            </a:r>
          </a:p>
          <a:p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gidA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thought to be modulated by the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AsnC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Bioinformatic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analysis indicated two promoters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060" y="4154276"/>
            <a:ext cx="6181880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34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Transcriptional analysis of </a:t>
            </a:r>
            <a:r>
              <a:rPr lang="en-US" i="1" dirty="0" err="1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gidAB</a:t>
            </a:r>
            <a:endParaRPr lang="en-US" i="1" dirty="0">
              <a:solidFill>
                <a:srgbClr val="FFCC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830311"/>
            <a:ext cx="8610600" cy="3732289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RT-PCR to detect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gidB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expression under different environmental conditions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asnC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promoter activity under different conditions using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fusion assay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asnC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deletion on GidA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08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762000"/>
          </a:xfrm>
        </p:spPr>
        <p:txBody>
          <a:bodyPr/>
          <a:lstStyle/>
          <a:p>
            <a:r>
              <a:rPr lang="en-US" sz="2400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significant difference in </a:t>
            </a:r>
            <a:r>
              <a:rPr lang="en-US" sz="2400" i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gidA</a:t>
            </a:r>
            <a:r>
              <a:rPr lang="en-US" sz="2400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gidB</a:t>
            </a:r>
            <a:r>
              <a:rPr lang="en-US" sz="2400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expression at transcriptional </a:t>
            </a:r>
            <a:r>
              <a:rPr lang="en-US" sz="2400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using </a:t>
            </a:r>
            <a:r>
              <a:rPr lang="en-US" sz="2400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 </a:t>
            </a:r>
            <a:r>
              <a:rPr lang="en-US" sz="2400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RT-PCR</a:t>
            </a:r>
            <a:endParaRPr lang="en-US" sz="2400" dirty="0">
              <a:solidFill>
                <a:srgbClr val="FFCC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714" y="1819476"/>
            <a:ext cx="4314286" cy="3219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829" y="1819476"/>
            <a:ext cx="4228571" cy="3219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5893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1800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 err="1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lacZ</a:t>
            </a:r>
            <a:r>
              <a:rPr lang="en-US" sz="1800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assay </a:t>
            </a:r>
            <a:r>
              <a:rPr lang="en-US" sz="1800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indicated no significant </a:t>
            </a:r>
            <a:r>
              <a:rPr lang="en-US" sz="1800" i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gidA</a:t>
            </a:r>
            <a:r>
              <a:rPr lang="en-US" sz="1800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promoter activity </a:t>
            </a:r>
            <a:r>
              <a:rPr lang="en-US" sz="1800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(left), </a:t>
            </a:r>
            <a:r>
              <a:rPr lang="en-US" sz="1800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1800" i="1" dirty="0" err="1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asnC</a:t>
            </a:r>
            <a:r>
              <a:rPr lang="en-US" sz="1800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promoter (right) </a:t>
            </a:r>
            <a:r>
              <a:rPr lang="en-US" sz="1800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showed a significant decrease in </a:t>
            </a:r>
            <a:r>
              <a:rPr lang="en-US" sz="1800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</a:t>
            </a:r>
            <a:r>
              <a:rPr lang="en-US" sz="1800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supplemented </a:t>
            </a:r>
            <a:r>
              <a:rPr lang="en-US" sz="1800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1% glucose and under acidic pH 5.</a:t>
            </a:r>
            <a:br>
              <a:rPr lang="en-US" sz="1800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solidFill>
                <a:srgbClr val="FFCC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162" y="2010143"/>
            <a:ext cx="3495238" cy="2942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2962" y="1957571"/>
            <a:ext cx="3495238" cy="2942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553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charset="-127"/>
                <a:cs typeface="Times New Roman" pitchFamily="18" charset="0"/>
              </a:rPr>
              <a:t>GidA Expression in </a:t>
            </a:r>
            <a:r>
              <a:rPr lang="en-US" altLang="ko-KR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charset="-127"/>
                <a:cs typeface="Times New Roman" pitchFamily="18" charset="0"/>
              </a:rPr>
              <a:t>Salmonella</a:t>
            </a:r>
            <a:r>
              <a:rPr lang="en-US" altLang="ko-KR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charset="-127"/>
                <a:cs typeface="Times New Roman" pitchFamily="18" charset="0"/>
              </a:rPr>
              <a:t> Grown Under </a:t>
            </a:r>
            <a:r>
              <a:rPr lang="en-US" altLang="ko-KR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charset="-127"/>
                <a:cs typeface="Times New Roman" pitchFamily="18" charset="0"/>
              </a:rPr>
              <a:t>D</a:t>
            </a:r>
            <a:r>
              <a:rPr lang="en-US" altLang="ko-KR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charset="-127"/>
                <a:cs typeface="Times New Roman" pitchFamily="18" charset="0"/>
              </a:rPr>
              <a:t>ifferent Conditions</a:t>
            </a:r>
            <a:endParaRPr lang="en-US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76200" y="1371600"/>
            <a:ext cx="4668601" cy="3733800"/>
            <a:chOff x="2527" y="1927"/>
            <a:chExt cx="8300" cy="6829"/>
          </a:xfrm>
          <a:solidFill>
            <a:schemeClr val="bg1"/>
          </a:solidFill>
        </p:grpSpPr>
        <p:sp>
          <p:nvSpPr>
            <p:cNvPr id="92178" name="AutoShape 18"/>
            <p:cNvSpPr>
              <a:spLocks noChangeAspect="1" noChangeArrowheads="1" noTextEdit="1"/>
            </p:cNvSpPr>
            <p:nvPr/>
          </p:nvSpPr>
          <p:spPr bwMode="auto">
            <a:xfrm>
              <a:off x="2527" y="1927"/>
              <a:ext cx="8300" cy="6829"/>
            </a:xfrm>
            <a:prstGeom prst="rect">
              <a:avLst/>
            </a:pr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77" name="AutoShape 17"/>
            <p:cNvSpPr>
              <a:spLocks noChangeAspect="1" noChangeArrowheads="1"/>
            </p:cNvSpPr>
            <p:nvPr/>
          </p:nvSpPr>
          <p:spPr bwMode="auto">
            <a:xfrm>
              <a:off x="3627" y="2717"/>
              <a:ext cx="7200" cy="6039"/>
            </a:xfrm>
            <a:prstGeom prst="rect">
              <a:avLst/>
            </a:pr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2176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 l="5156" r="9636" b="5641"/>
            <a:stretch>
              <a:fillRect/>
            </a:stretch>
          </p:blipFill>
          <p:spPr bwMode="auto">
            <a:xfrm>
              <a:off x="5627" y="4910"/>
              <a:ext cx="2000" cy="720"/>
            </a:xfrm>
            <a:prstGeom prst="rect">
              <a:avLst/>
            </a:prstGeom>
            <a:grpFill/>
          </p:spPr>
        </p:pic>
        <p:sp>
          <p:nvSpPr>
            <p:cNvPr id="92175" name="Rectangle 15"/>
            <p:cNvSpPr>
              <a:spLocks noChangeArrowheads="1"/>
            </p:cNvSpPr>
            <p:nvPr/>
          </p:nvSpPr>
          <p:spPr bwMode="auto">
            <a:xfrm>
              <a:off x="6017" y="2777"/>
              <a:ext cx="1610" cy="3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Batang" charset="-127"/>
                  <a:cs typeface="Arial" pitchFamily="34" charset="0"/>
                </a:rPr>
                <a:t>100 ± 1.0</a:t>
              </a:r>
              <a:endPara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74" name="Rectangle 14"/>
            <p:cNvSpPr>
              <a:spLocks noChangeArrowheads="1"/>
            </p:cNvSpPr>
            <p:nvPr/>
          </p:nvSpPr>
          <p:spPr bwMode="auto">
            <a:xfrm>
              <a:off x="5915" y="4507"/>
              <a:ext cx="1712" cy="37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Batang" charset="-127"/>
                  <a:cs typeface="Arial" pitchFamily="34" charset="0"/>
                </a:rPr>
                <a:t> 179 ± 3.8</a:t>
              </a:r>
              <a:endPara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73" name="Rectangle 13"/>
            <p:cNvSpPr>
              <a:spLocks noChangeArrowheads="1"/>
            </p:cNvSpPr>
            <p:nvPr/>
          </p:nvSpPr>
          <p:spPr bwMode="auto">
            <a:xfrm>
              <a:off x="6017" y="6116"/>
              <a:ext cx="1610" cy="3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Batang" charset="-127"/>
                  <a:cs typeface="Arial" pitchFamily="34" charset="0"/>
                </a:rPr>
                <a:t>138 ± 5.4</a:t>
              </a:r>
              <a:endPara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92172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l="5156" t="-8356" r="13695" b="-4439"/>
            <a:stretch>
              <a:fillRect/>
            </a:stretch>
          </p:blipFill>
          <p:spPr bwMode="auto">
            <a:xfrm>
              <a:off x="5627" y="3161"/>
              <a:ext cx="2000" cy="926"/>
            </a:xfrm>
            <a:prstGeom prst="rect">
              <a:avLst/>
            </a:prstGeom>
            <a:grpFill/>
          </p:spPr>
        </p:pic>
        <p:pic>
          <p:nvPicPr>
            <p:cNvPr id="92171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 l="6302" r="4959" b="-2667"/>
            <a:stretch>
              <a:fillRect/>
            </a:stretch>
          </p:blipFill>
          <p:spPr bwMode="auto">
            <a:xfrm>
              <a:off x="5627" y="6556"/>
              <a:ext cx="2000" cy="720"/>
            </a:xfrm>
            <a:prstGeom prst="rect">
              <a:avLst/>
            </a:prstGeom>
            <a:grpFill/>
          </p:spPr>
        </p:pic>
        <p:pic>
          <p:nvPicPr>
            <p:cNvPr id="92170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 l="5186" t="8900" r="5017" b="-9424"/>
            <a:stretch>
              <a:fillRect/>
            </a:stretch>
          </p:blipFill>
          <p:spPr bwMode="auto">
            <a:xfrm>
              <a:off x="5627" y="7996"/>
              <a:ext cx="2000" cy="720"/>
            </a:xfrm>
            <a:prstGeom prst="rect">
              <a:avLst/>
            </a:prstGeom>
            <a:grpFill/>
          </p:spPr>
        </p:pic>
        <p:sp>
          <p:nvSpPr>
            <p:cNvPr id="92169" name="Rectangle 9"/>
            <p:cNvSpPr>
              <a:spLocks noChangeArrowheads="1"/>
            </p:cNvSpPr>
            <p:nvPr/>
          </p:nvSpPr>
          <p:spPr bwMode="auto">
            <a:xfrm>
              <a:off x="5882" y="7571"/>
              <a:ext cx="2064" cy="3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Batang" charset="-127"/>
                  <a:cs typeface="Arial" pitchFamily="34" charset="0"/>
                </a:rPr>
                <a:t>201 ± 15.7</a:t>
              </a:r>
              <a:endPara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68" name="Text Box 8"/>
            <p:cNvSpPr txBox="1">
              <a:spLocks noChangeArrowheads="1"/>
            </p:cNvSpPr>
            <p:nvPr/>
          </p:nvSpPr>
          <p:spPr bwMode="auto">
            <a:xfrm>
              <a:off x="5927" y="1927"/>
              <a:ext cx="2612" cy="4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79553" tIns="39776" rIns="79553" bIns="397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Batang" charset="-127"/>
                  <a:cs typeface="Arial" pitchFamily="34" charset="0"/>
                </a:rPr>
                <a:t>WT </a:t>
              </a:r>
              <a:r>
                <a:rPr kumimoji="0" lang="en-US" altLang="ko-KR" sz="15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Batang" charset="-127"/>
                  <a:cs typeface="Arial" pitchFamily="34" charset="0"/>
                </a:rPr>
                <a:t>Salmonella</a:t>
              </a:r>
              <a:endParaRPr kumimoji="0" lang="en-US" altLang="ko-KR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67" name="Text Box 7"/>
            <p:cNvSpPr txBox="1">
              <a:spLocks noChangeArrowheads="1"/>
            </p:cNvSpPr>
            <p:nvPr/>
          </p:nvSpPr>
          <p:spPr bwMode="auto">
            <a:xfrm>
              <a:off x="4627" y="3367"/>
              <a:ext cx="800" cy="4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79553" tIns="39776" rIns="79553" bIns="397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Batang" charset="-127"/>
                  <a:cs typeface="Arial" pitchFamily="34" charset="0"/>
                </a:rPr>
                <a:t>LB</a:t>
              </a:r>
              <a:endPara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66" name="Text Box 6"/>
            <p:cNvSpPr txBox="1">
              <a:spLocks noChangeArrowheads="1"/>
            </p:cNvSpPr>
            <p:nvPr/>
          </p:nvSpPr>
          <p:spPr bwMode="auto">
            <a:xfrm>
              <a:off x="3485" y="4794"/>
              <a:ext cx="2142" cy="10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79553" tIns="39776" rIns="79553" bIns="397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Batang" charset="-127"/>
                  <a:cs typeface="Arial" pitchFamily="34" charset="0"/>
                </a:rPr>
                <a:t>LB + 1% glucose</a:t>
              </a:r>
              <a:endPara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65" name="Text Box 5"/>
            <p:cNvSpPr txBox="1">
              <a:spLocks noChangeArrowheads="1"/>
            </p:cNvSpPr>
            <p:nvPr/>
          </p:nvSpPr>
          <p:spPr bwMode="auto">
            <a:xfrm>
              <a:off x="3185" y="6526"/>
              <a:ext cx="2442" cy="9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79553" tIns="39776" rIns="79553" bIns="397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Batang" charset="-127"/>
                  <a:cs typeface="Arial" pitchFamily="34" charset="0"/>
                </a:rPr>
                <a:t>LB + 100 </a:t>
              </a: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Batang" charset="-127"/>
                  <a:cs typeface="Times New Roman" pitchFamily="18" charset="0"/>
                </a:rPr>
                <a:t>µ</a:t>
              </a: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Batang" charset="-127"/>
                  <a:cs typeface="Arial" pitchFamily="34" charset="0"/>
                </a:rPr>
                <a:t>M EDTA</a:t>
              </a:r>
              <a:endPara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64" name="Text Box 4"/>
            <p:cNvSpPr txBox="1">
              <a:spLocks noChangeArrowheads="1"/>
            </p:cNvSpPr>
            <p:nvPr/>
          </p:nvSpPr>
          <p:spPr bwMode="auto">
            <a:xfrm>
              <a:off x="3746" y="8099"/>
              <a:ext cx="1781" cy="6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79553" tIns="39776" rIns="79553" bIns="397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Batang" charset="-127"/>
                  <a:cs typeface="Arial" pitchFamily="34" charset="0"/>
                </a:rPr>
                <a:t>LB pH 5</a:t>
              </a:r>
              <a:endPara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1752600"/>
            <a:ext cx="4322439" cy="17923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9941" y="3925669"/>
            <a:ext cx="3997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charset="-127"/>
                <a:cs typeface="Times New Roman" pitchFamily="18" charset="0"/>
              </a:rPr>
              <a:t>Deletion of </a:t>
            </a:r>
            <a:r>
              <a:rPr lang="en-US" altLang="ko-K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charset="-127"/>
                <a:cs typeface="Times New Roman" pitchFamily="18" charset="0"/>
              </a:rPr>
              <a:t>Salmonella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charset="-127"/>
                <a:cs typeface="Times New Roman" pitchFamily="18" charset="0"/>
              </a:rPr>
              <a:t>  </a:t>
            </a:r>
            <a:r>
              <a:rPr lang="en-US" altLang="ko-KR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charset="-127"/>
                <a:cs typeface="Times New Roman" pitchFamily="18" charset="0"/>
              </a:rPr>
              <a:t>asnC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charset="-127"/>
                <a:cs typeface="Times New Roman" pitchFamily="18" charset="0"/>
              </a:rPr>
              <a:t> increased GidA Expression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350838"/>
            <a:ext cx="56388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Salmonella</a:t>
            </a:r>
            <a:r>
              <a:rPr lang="en-US" sz="40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Pathogenesis</a:t>
            </a:r>
            <a:endParaRPr lang="en-US" sz="4000" dirty="0" smtClean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980488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6400800" y="6550025"/>
            <a:ext cx="1520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Hensel et al, 2001</a:t>
            </a: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576387" cy="2362200"/>
          </a:xfrm>
          <a:prstGeom prst="rect">
            <a:avLst/>
          </a:prstGeom>
          <a:noFill/>
          <a:ln w="9525">
            <a:solidFill>
              <a:srgbClr val="E200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9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62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63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28600"/>
            <a:ext cx="8610600" cy="685800"/>
          </a:xfrm>
        </p:spPr>
        <p:txBody>
          <a:bodyPr/>
          <a:lstStyle/>
          <a:p>
            <a:r>
              <a:rPr lang="en-US" sz="3200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irulence</a:t>
            </a:r>
            <a:r>
              <a:rPr lang="en-US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Assays under </a:t>
            </a:r>
            <a:r>
              <a:rPr lang="en-US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rowth </a:t>
            </a:r>
            <a:r>
              <a:rPr lang="en-US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onditions</a:t>
            </a:r>
            <a:endParaRPr lang="en-US" dirty="0">
              <a:solidFill>
                <a:srgbClr val="FFCC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23890034"/>
              </p:ext>
            </p:extLst>
          </p:nvPr>
        </p:nvGraphicFramePr>
        <p:xfrm>
          <a:off x="304800" y="2170112"/>
          <a:ext cx="3810000" cy="3468688"/>
        </p:xfrm>
        <a:graphic>
          <a:graphicData uri="http://schemas.openxmlformats.org/presentationml/2006/ole">
            <p:oleObj spid="_x0000_s5273" name="Prism 5" r:id="rId3" imgW="4572000" imgH="416520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0" y="5720734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Motility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54680637"/>
              </p:ext>
            </p:extLst>
          </p:nvPr>
        </p:nvGraphicFramePr>
        <p:xfrm>
          <a:off x="4648200" y="2170113"/>
          <a:ext cx="3733800" cy="3479042"/>
        </p:xfrm>
        <a:graphic>
          <a:graphicData uri="http://schemas.openxmlformats.org/presentationml/2006/ole">
            <p:oleObj spid="_x0000_s5274" name="Prism 5" r:id="rId4" imgW="4465080" imgH="416520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3600" y="5682351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Cytotoxicity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/>
          <a:srcRect b="22663"/>
          <a:stretch/>
        </p:blipFill>
        <p:spPr>
          <a:xfrm>
            <a:off x="948350" y="1525458"/>
            <a:ext cx="3128727" cy="644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010400" cy="914400"/>
          </a:xfrm>
        </p:spPr>
        <p:txBody>
          <a:bodyPr/>
          <a:lstStyle/>
          <a:p>
            <a:r>
              <a:rPr lang="en-US" altLang="en-US" sz="400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2</a:t>
            </a:r>
            <a:endParaRPr lang="en-US" altLang="en-US" sz="4000" dirty="0" smtClean="0">
              <a:solidFill>
                <a:srgbClr val="FFCC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Content Placeholder 3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95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Transcriptional analysis, using real-time RT-PCR, indicated no significant difference in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gidA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expression under various conditions.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gidA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promoter activity,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promoter showed decreased activity under glucose and acidic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pH.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increase in GidA protein expression under different conditions and when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asnC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deleted.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Suggested that GidA expression is modulated by environmental condition and by the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AsnC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mostly at post-transcriptional level</a:t>
            </a:r>
          </a:p>
          <a:p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6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lab-May 2011-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613" y="1295400"/>
            <a:ext cx="729138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1524000" y="3886200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CC66"/>
                </a:solidFill>
              </a:rPr>
              <a:t>Nick</a:t>
            </a:r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2286000" y="3352800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CC66"/>
                </a:solidFill>
              </a:rPr>
              <a:t>Katie</a:t>
            </a:r>
          </a:p>
        </p:txBody>
      </p:sp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2895600" y="39624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CC66"/>
                </a:solidFill>
              </a:rPr>
              <a:t>Megan</a:t>
            </a:r>
          </a:p>
        </p:txBody>
      </p:sp>
      <p:sp>
        <p:nvSpPr>
          <p:cNvPr id="44038" name="TextBox 5"/>
          <p:cNvSpPr txBox="1">
            <a:spLocks noChangeArrowheads="1"/>
          </p:cNvSpPr>
          <p:nvPr/>
        </p:nvSpPr>
        <p:spPr bwMode="auto">
          <a:xfrm>
            <a:off x="4876800" y="44196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CC66"/>
                </a:solidFill>
              </a:rPr>
              <a:t>Dareen</a:t>
            </a:r>
          </a:p>
        </p:txBody>
      </p:sp>
      <p:sp>
        <p:nvSpPr>
          <p:cNvPr id="44039" name="TextBox 6"/>
          <p:cNvSpPr txBox="1">
            <a:spLocks noChangeArrowheads="1"/>
          </p:cNvSpPr>
          <p:nvPr/>
        </p:nvSpPr>
        <p:spPr bwMode="auto">
          <a:xfrm>
            <a:off x="5638800" y="3048000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CC66"/>
                </a:solidFill>
              </a:rPr>
              <a:t>Dan</a:t>
            </a:r>
          </a:p>
        </p:txBody>
      </p:sp>
      <p:sp>
        <p:nvSpPr>
          <p:cNvPr id="44040" name="TextBox 7"/>
          <p:cNvSpPr txBox="1">
            <a:spLocks noChangeArrowheads="1"/>
          </p:cNvSpPr>
          <p:nvPr/>
        </p:nvSpPr>
        <p:spPr bwMode="auto">
          <a:xfrm>
            <a:off x="6629400" y="36576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CC66"/>
                </a:solidFill>
              </a:rPr>
              <a:t>Jackie</a:t>
            </a:r>
          </a:p>
        </p:txBody>
      </p:sp>
      <p:sp>
        <p:nvSpPr>
          <p:cNvPr id="44041" name="TextBox 8"/>
          <p:cNvSpPr txBox="1">
            <a:spLocks noChangeArrowheads="1"/>
          </p:cNvSpPr>
          <p:nvPr/>
        </p:nvSpPr>
        <p:spPr bwMode="auto">
          <a:xfrm>
            <a:off x="4267200" y="3657600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CC66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228600"/>
            <a:ext cx="40068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xmlns="" val="42755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67600" cy="838200"/>
          </a:xfrm>
        </p:spPr>
        <p:txBody>
          <a:bodyPr/>
          <a:lstStyle/>
          <a:p>
            <a:r>
              <a:rPr lang="en-US" altLang="en-US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 (Collaborators)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114800"/>
          </a:xfrm>
        </p:spPr>
        <p:txBody>
          <a:bodyPr/>
          <a:lstStyle/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Ralph Albrecht, Ph.D., Animal Sciences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 Cook, Ph.D., Animal Sciences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Philip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Bochsler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DVM, Ph.D., WVDL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Ogi Okwumabua, Ph.D., WVDL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Richard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Gourse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Ph.D., Bacteriology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Charles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Lauhon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Ph.D., School of Pharmacy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Ashok Chopra, Ph.D., Microbiology &amp; Immunology, UTMB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4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aerial_picnic_point96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2362200" y="85725"/>
            <a:ext cx="490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FFCC66"/>
                </a:solidFill>
                <a:latin typeface="Harlow Solid Italic" panose="04030604020F02020D02" pitchFamily="82" charset="0"/>
                <a:cs typeface="Times New Roman" panose="02020603050405020304" pitchFamily="18" charset="0"/>
              </a:rPr>
              <a:t>Thank you</a:t>
            </a:r>
            <a:r>
              <a:rPr lang="en-US" altLang="en-US" sz="1400" b="1" smtClean="0">
                <a:solidFill>
                  <a:srgbClr val="FFCC66"/>
                </a:solidFill>
                <a:latin typeface="Harlow Solid Italic" panose="04030604020F02020D02" pitchFamily="82" charset="0"/>
                <a:cs typeface="Times New Roman" panose="02020603050405020304" pitchFamily="18" charset="0"/>
              </a:rPr>
              <a:t>.     </a:t>
            </a:r>
            <a:r>
              <a:rPr lang="en-US" altLang="en-US" sz="2800" b="1" smtClean="0">
                <a:solidFill>
                  <a:srgbClr val="FFFFFF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Question…comment?</a:t>
            </a:r>
          </a:p>
        </p:txBody>
      </p:sp>
    </p:spTree>
    <p:extLst>
      <p:ext uri="{BB962C8B-B14F-4D97-AF65-F5344CB8AC3E}">
        <p14:creationId xmlns:p14="http://schemas.microsoft.com/office/powerpoint/2010/main" xmlns="" val="32778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209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Post-transcriptional Modification of RNA: Effect on Biology and Virulence of </a:t>
            </a:r>
            <a:r>
              <a:rPr lang="en-US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Salmonella</a:t>
            </a:r>
            <a:endParaRPr lang="en-US" b="1" i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 A. Fadl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 of Wisconsin-Madison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Four-color, reversed out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811156"/>
            <a:ext cx="2133599" cy="204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i2.wp.com/www.cals.wisc.edu/wp-content/uploads/2010/11/about_cals-cals_facts.jpg?resize=584%2C2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829174"/>
            <a:ext cx="6477000" cy="20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78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16"/>
          <p:cNvGrpSpPr>
            <a:grpSpLocks/>
          </p:cNvGrpSpPr>
          <p:nvPr/>
        </p:nvGrpSpPr>
        <p:grpSpPr bwMode="auto">
          <a:xfrm>
            <a:off x="304800" y="1371600"/>
            <a:ext cx="8458200" cy="4554538"/>
            <a:chOff x="304800" y="1690688"/>
            <a:chExt cx="8458200" cy="4554538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304800" y="1766888"/>
            <a:ext cx="8458200" cy="4478338"/>
          </p:xfrm>
          <a:graphic>
            <a:graphicData uri="http://schemas.openxmlformats.org/presentationml/2006/ole">
              <p:oleObj spid="_x0000_s13367" r:id="rId4" imgW="8455885" imgH="4480948" progId="Excel.Chart.8">
                <p:embed/>
              </p:oleObj>
            </a:graphicData>
          </a:graphic>
        </p:graphicFrame>
        <p:sp>
          <p:nvSpPr>
            <p:cNvPr id="1030" name="Rectangle 3"/>
            <p:cNvSpPr>
              <a:spLocks noChangeArrowheads="1"/>
            </p:cNvSpPr>
            <p:nvPr/>
          </p:nvSpPr>
          <p:spPr bwMode="auto">
            <a:xfrm>
              <a:off x="7634288" y="5380038"/>
              <a:ext cx="212725" cy="7937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1" name="Text Box 4"/>
            <p:cNvSpPr txBox="1">
              <a:spLocks noChangeArrowheads="1"/>
            </p:cNvSpPr>
            <p:nvPr/>
          </p:nvSpPr>
          <p:spPr bwMode="auto">
            <a:xfrm>
              <a:off x="1295400" y="1690688"/>
              <a:ext cx="32496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srgbClr val="000000"/>
                  </a:solidFill>
                </a:rPr>
                <a:t>Rate per 100,000 population</a:t>
              </a:r>
            </a:p>
          </p:txBody>
        </p:sp>
        <p:sp>
          <p:nvSpPr>
            <p:cNvPr id="1032" name="Text Box 5"/>
            <p:cNvSpPr txBox="1">
              <a:spLocks noChangeArrowheads="1"/>
            </p:cNvSpPr>
            <p:nvPr/>
          </p:nvSpPr>
          <p:spPr bwMode="auto">
            <a:xfrm>
              <a:off x="2890838" y="2616200"/>
              <a:ext cx="2749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i="1" smtClean="0">
                  <a:solidFill>
                    <a:srgbClr val="3366FF"/>
                  </a:solidFill>
                </a:rPr>
                <a:t>Campylobactor</a:t>
              </a:r>
              <a:r>
                <a:rPr lang="en-US" altLang="en-US" b="1" smtClean="0">
                  <a:solidFill>
                    <a:srgbClr val="3366FF"/>
                  </a:solidFill>
                </a:rPr>
                <a:t> species</a:t>
              </a:r>
            </a:p>
          </p:txBody>
        </p:sp>
        <p:sp>
          <p:nvSpPr>
            <p:cNvPr id="1033" name="Text Box 6"/>
            <p:cNvSpPr txBox="1">
              <a:spLocks noChangeArrowheads="1"/>
            </p:cNvSpPr>
            <p:nvPr/>
          </p:nvSpPr>
          <p:spPr bwMode="auto">
            <a:xfrm>
              <a:off x="1914525" y="3586163"/>
              <a:ext cx="22923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i="1" smtClean="0">
                  <a:solidFill>
                    <a:srgbClr val="008000"/>
                  </a:solidFill>
                </a:rPr>
                <a:t>Salmonella</a:t>
              </a:r>
              <a:r>
                <a:rPr lang="en-US" altLang="en-US" b="1" smtClean="0">
                  <a:solidFill>
                    <a:srgbClr val="008000"/>
                  </a:solidFill>
                </a:rPr>
                <a:t> species</a:t>
              </a:r>
            </a:p>
          </p:txBody>
        </p:sp>
        <p:sp>
          <p:nvSpPr>
            <p:cNvPr id="1034" name="Text Box 7"/>
            <p:cNvSpPr txBox="1">
              <a:spLocks noChangeArrowheads="1"/>
            </p:cNvSpPr>
            <p:nvPr/>
          </p:nvSpPr>
          <p:spPr bwMode="auto">
            <a:xfrm>
              <a:off x="2492375" y="4745038"/>
              <a:ext cx="2914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i="1" smtClean="0">
                  <a:solidFill>
                    <a:srgbClr val="800080"/>
                  </a:solidFill>
                </a:rPr>
                <a:t>Escherichia coli</a:t>
              </a:r>
              <a:r>
                <a:rPr lang="en-US" altLang="en-US" b="1" smtClean="0">
                  <a:solidFill>
                    <a:srgbClr val="800080"/>
                  </a:solidFill>
                </a:rPr>
                <a:t> O157:H7</a:t>
              </a:r>
            </a:p>
          </p:txBody>
        </p:sp>
        <p:sp>
          <p:nvSpPr>
            <p:cNvPr id="1035" name="Text Box 8"/>
            <p:cNvSpPr txBox="1">
              <a:spLocks noChangeArrowheads="1"/>
            </p:cNvSpPr>
            <p:nvPr/>
          </p:nvSpPr>
          <p:spPr bwMode="auto">
            <a:xfrm>
              <a:off x="1095375" y="4467225"/>
              <a:ext cx="28130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i="1" smtClean="0">
                  <a:solidFill>
                    <a:srgbClr val="99CC00"/>
                  </a:solidFill>
                </a:rPr>
                <a:t>Listeria monocytogenes</a:t>
              </a: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7634288" y="3763963"/>
              <a:ext cx="212725" cy="793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7" name="Text Box 10"/>
            <p:cNvSpPr txBox="1">
              <a:spLocks noChangeArrowheads="1"/>
            </p:cNvSpPr>
            <p:nvPr/>
          </p:nvSpPr>
          <p:spPr bwMode="auto">
            <a:xfrm>
              <a:off x="7162800" y="2667000"/>
              <a:ext cx="10096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srgbClr val="000000"/>
                  </a:solidFill>
                </a:rPr>
                <a:t>2010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srgbClr val="000000"/>
                  </a:solidFill>
                </a:rPr>
                <a:t>Targets</a:t>
              </a:r>
            </a:p>
          </p:txBody>
        </p:sp>
        <p:sp>
          <p:nvSpPr>
            <p:cNvPr id="1038" name="Text Box 11"/>
            <p:cNvSpPr txBox="1">
              <a:spLocks noChangeArrowheads="1"/>
            </p:cNvSpPr>
            <p:nvPr/>
          </p:nvSpPr>
          <p:spPr bwMode="auto">
            <a:xfrm>
              <a:off x="5716588" y="4824413"/>
              <a:ext cx="755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srgbClr val="FF9933"/>
                  </a:solidFill>
                </a:rPr>
                <a:t>HUS</a:t>
              </a:r>
              <a:r>
                <a:rPr lang="en-US" altLang="en-US" b="1" smtClean="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1039" name="Line 12"/>
            <p:cNvSpPr>
              <a:spLocks noChangeShapeType="1"/>
            </p:cNvSpPr>
            <p:nvPr/>
          </p:nvSpPr>
          <p:spPr bwMode="auto">
            <a:xfrm>
              <a:off x="2066925" y="4786313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7634288" y="4473575"/>
              <a:ext cx="212725" cy="7937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Rectangle 14"/>
            <p:cNvSpPr>
              <a:spLocks noChangeArrowheads="1"/>
            </p:cNvSpPr>
            <p:nvPr/>
          </p:nvSpPr>
          <p:spPr bwMode="auto">
            <a:xfrm>
              <a:off x="7634288" y="5278438"/>
              <a:ext cx="212725" cy="79375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8976" name="Text Box 16"/>
          <p:cNvSpPr txBox="1">
            <a:spLocks noChangeArrowheads="1"/>
          </p:cNvSpPr>
          <p:nvPr/>
        </p:nvSpPr>
        <p:spPr bwMode="auto">
          <a:xfrm>
            <a:off x="1747838" y="349250"/>
            <a:ext cx="561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Background &amp; Significance</a:t>
            </a:r>
            <a:endParaRPr lang="en-US" sz="3600" b="1" baseline="300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17"/>
          <p:cNvSpPr>
            <a:spLocks noChangeArrowheads="1"/>
          </p:cNvSpPr>
          <p:nvPr/>
        </p:nvSpPr>
        <p:spPr bwMode="auto">
          <a:xfrm>
            <a:off x="3071813" y="6019800"/>
            <a:ext cx="5995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FFFFFF"/>
                </a:solidFill>
              </a:rPr>
              <a:t>Source: Foodborne Disease Active Surveillance Network (FoodNet)</a:t>
            </a:r>
          </a:p>
        </p:txBody>
      </p:sp>
    </p:spTree>
    <p:extLst>
      <p:ext uri="{BB962C8B-B14F-4D97-AF65-F5344CB8AC3E}">
        <p14:creationId xmlns:p14="http://schemas.microsoft.com/office/powerpoint/2010/main" xmlns="" val="37487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Background &amp; Significance</a:t>
            </a:r>
            <a:endParaRPr lang="en-US" sz="4000" dirty="0" smtClean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2852" name="Group 36"/>
          <p:cNvGraphicFramePr>
            <a:graphicFrameLocks noGrp="1"/>
          </p:cNvGraphicFramePr>
          <p:nvPr>
            <p:ph type="tbl" idx="1"/>
          </p:nvPr>
        </p:nvGraphicFramePr>
        <p:xfrm>
          <a:off x="838200" y="1447800"/>
          <a:ext cx="7391400" cy="3473451"/>
        </p:xfrm>
        <a:graphic>
          <a:graphicData uri="http://schemas.openxmlformats.org/drawingml/2006/table">
            <a:tbl>
              <a:tblPr/>
              <a:tblGrid>
                <a:gridCol w="4300451"/>
                <a:gridCol w="2123628"/>
                <a:gridCol w="967321"/>
              </a:tblGrid>
              <a:tr h="518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Cases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Overall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foodborne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illness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76,000,000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Bacterial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foodborne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illness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 4,200,000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 5.5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Foodborne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salmonellosis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   1,400,000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   1.7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salmonellosis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from SE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194,408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 0.25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Egg association:  40 to 80%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 77,000-                155,000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&lt; 0.20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7689850" y="6415088"/>
            <a:ext cx="1022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CDC, 2002</a:t>
            </a:r>
          </a:p>
        </p:txBody>
      </p:sp>
      <p:sp>
        <p:nvSpPr>
          <p:cNvPr id="18466" name="Rectangle 35"/>
          <p:cNvSpPr>
            <a:spLocks noChangeArrowheads="1"/>
          </p:cNvSpPr>
          <p:nvPr/>
        </p:nvSpPr>
        <p:spPr bwMode="auto">
          <a:xfrm>
            <a:off x="609600" y="502920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Out of 1.4 million cases of salmonellosis, 95% (1.3 million) associated with food; 20% (234,000) from SE (about 75% associated with eggs).</a:t>
            </a:r>
          </a:p>
        </p:txBody>
      </p:sp>
      <p:sp>
        <p:nvSpPr>
          <p:cNvPr id="18467" name="TextBox 5"/>
          <p:cNvSpPr txBox="1">
            <a:spLocks noChangeArrowheads="1"/>
          </p:cNvSpPr>
          <p:nvPr/>
        </p:nvSpPr>
        <p:spPr bwMode="auto">
          <a:xfrm>
            <a:off x="533400" y="6248400"/>
            <a:ext cx="4930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Cost $23 billion (</a:t>
            </a:r>
            <a:r>
              <a:rPr lang="en-US" altLang="en-US" sz="2000" b="1" i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Salmonella</a:t>
            </a:r>
            <a:r>
              <a:rPr lang="en-US" altLang="en-US" sz="2000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$2.65 billion)</a:t>
            </a: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1447800"/>
            <a:ext cx="7391400" cy="3505200"/>
          </a:xfrm>
          <a:prstGeom prst="rect">
            <a:avLst/>
          </a:prstGeom>
          <a:noFill/>
          <a:ln cmpd="thinThick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817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 descr="Cross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7543800" cy="4606925"/>
          </a:xfrm>
          <a:prstGeom prst="rect">
            <a:avLst/>
          </a:prstGeom>
          <a:noFill/>
          <a:ln w="57150" cmpd="thinThick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2499" name="Text Box 3"/>
          <p:cNvSpPr txBox="1">
            <a:spLocks noChangeArrowheads="1"/>
          </p:cNvSpPr>
          <p:nvPr/>
        </p:nvSpPr>
        <p:spPr bwMode="auto">
          <a:xfrm>
            <a:off x="0" y="249238"/>
            <a:ext cx="9144000" cy="9556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FFCC00"/>
                </a:solidFill>
                <a:latin typeface="Times New Roman" panose="02020603050405020304" pitchFamily="18" charset="0"/>
              </a:rPr>
              <a:t>Pathogenic mechanisms associated with </a:t>
            </a:r>
            <a:r>
              <a:rPr lang="en-US" altLang="en-US" sz="2800" b="1" i="1" smtClean="0">
                <a:solidFill>
                  <a:srgbClr val="FFCC00"/>
                </a:solidFill>
                <a:latin typeface="Times New Roman" panose="02020603050405020304" pitchFamily="18" charset="0"/>
              </a:rPr>
              <a:t>Salmonella</a:t>
            </a:r>
            <a:r>
              <a:rPr lang="en-US" altLang="en-US" sz="2800" b="1" smtClean="0">
                <a:solidFill>
                  <a:srgbClr val="FFCC00"/>
                </a:solidFill>
                <a:latin typeface="Times New Roman" panose="02020603050405020304" pitchFamily="18" charset="0"/>
              </a:rPr>
              <a:t> infections</a:t>
            </a:r>
          </a:p>
        </p:txBody>
      </p:sp>
      <p:pic>
        <p:nvPicPr>
          <p:cNvPr id="362501" name="Picture 5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01" b="51120"/>
          <a:stretch>
            <a:fillRect/>
          </a:stretch>
        </p:blipFill>
        <p:spPr bwMode="auto">
          <a:xfrm>
            <a:off x="7696200" y="3429000"/>
            <a:ext cx="13525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2502" name="Picture 6" descr="se1586426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0" r="79047" b="53484"/>
          <a:stretch>
            <a:fillRect/>
          </a:stretch>
        </p:blipFill>
        <p:spPr bwMode="auto">
          <a:xfrm>
            <a:off x="7696200" y="1752600"/>
            <a:ext cx="1371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2503" name="Rectangle 7"/>
          <p:cNvSpPr>
            <a:spLocks noChangeArrowheads="1"/>
          </p:cNvSpPr>
          <p:nvPr/>
        </p:nvSpPr>
        <p:spPr bwMode="auto">
          <a:xfrm>
            <a:off x="6327775" y="6521450"/>
            <a:ext cx="2435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smtClean="0">
                <a:solidFill>
                  <a:srgbClr val="FFCC00"/>
                </a:solidFill>
                <a:latin typeface="Times New Roman" panose="02020603050405020304" pitchFamily="18" charset="0"/>
              </a:rPr>
              <a:t>(Wallis and Galyov, 2000)</a:t>
            </a:r>
          </a:p>
        </p:txBody>
      </p:sp>
    </p:spTree>
    <p:extLst>
      <p:ext uri="{BB962C8B-B14F-4D97-AF65-F5344CB8AC3E}">
        <p14:creationId xmlns:p14="http://schemas.microsoft.com/office/powerpoint/2010/main" xmlns="" val="19333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2362200"/>
          <a:ext cx="5562600" cy="2819402"/>
        </p:xfrm>
        <a:graphic>
          <a:graphicData uri="http://schemas.openxmlformats.org/drawingml/2006/table">
            <a:tbl>
              <a:tblPr/>
              <a:tblGrid>
                <a:gridCol w="1390650"/>
                <a:gridCol w="1390650"/>
                <a:gridCol w="1390650"/>
                <a:gridCol w="1390650"/>
              </a:tblGrid>
              <a:tr h="386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33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Gene Name</a:t>
                      </a:r>
                      <a:endParaRPr lang="en-US" sz="1400" dirty="0">
                        <a:solidFill>
                          <a:srgbClr val="FF33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33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Gene #</a:t>
                      </a:r>
                      <a:endParaRPr lang="en-US" sz="1400" dirty="0">
                        <a:solidFill>
                          <a:srgbClr val="FF33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33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Microarray FC</a:t>
                      </a:r>
                      <a:endParaRPr lang="en-US" sz="1400" dirty="0">
                        <a:solidFill>
                          <a:srgbClr val="FF33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33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RT-PCR FC</a:t>
                      </a:r>
                      <a:endParaRPr lang="en-US" sz="1400" dirty="0">
                        <a:solidFill>
                          <a:srgbClr val="FF33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mreB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STM3374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-2.54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-2.27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8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recX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STM2828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-2.34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-5.28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8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mukB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STM0994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2.10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3.46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8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parB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PSLT053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5.45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5.08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8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parA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PSLT052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7.07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18.64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8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xerC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STM3949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2.08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9.56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8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yhbC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STM3288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-2.35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-2.43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8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-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STM1015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3.91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7.62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8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-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STM2626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3.79</a:t>
                      </a: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3.00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133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8171" name="Rectangle 2"/>
          <p:cNvSpPr>
            <a:spLocks noChangeArrowheads="1"/>
          </p:cNvSpPr>
          <p:nvPr/>
        </p:nvSpPr>
        <p:spPr bwMode="auto">
          <a:xfrm>
            <a:off x="228600" y="236538"/>
            <a:ext cx="8686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Altered genes/proteins expression of factors associated  in cell division in the </a:t>
            </a:r>
            <a:r>
              <a:rPr lang="en-US" altLang="en-US" sz="2400" b="1" i="1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gidA</a:t>
            </a:r>
            <a:r>
              <a:rPr lang="en-US" altLang="en-US" sz="2400" b="1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mutant compared to the WT</a:t>
            </a:r>
          </a:p>
        </p:txBody>
      </p: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5867400" y="1447800"/>
            <a:ext cx="3200400" cy="3962400"/>
            <a:chOff x="5867399" y="990600"/>
            <a:chExt cx="3200401" cy="3962400"/>
          </a:xfrm>
        </p:grpSpPr>
        <p:sp>
          <p:nvSpPr>
            <p:cNvPr id="48174" name="AutoShape 45"/>
            <p:cNvSpPr>
              <a:spLocks noChangeAspect="1" noChangeArrowheads="1" noTextEdit="1"/>
            </p:cNvSpPr>
            <p:nvPr/>
          </p:nvSpPr>
          <p:spPr bwMode="auto">
            <a:xfrm>
              <a:off x="5867399" y="990600"/>
              <a:ext cx="3200401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48175" name="Picture 4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349" y="1552575"/>
              <a:ext cx="104033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76" name="Picture 4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1005" y="1552575"/>
              <a:ext cx="1037104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77" name="Picture 4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349" y="2287588"/>
              <a:ext cx="1037104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78" name="Picture 5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1005" y="2287588"/>
              <a:ext cx="1037104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79" name="Picture 5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349" y="3022600"/>
              <a:ext cx="1037104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80" name="Picture 5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1005" y="3022600"/>
              <a:ext cx="1037104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81" name="Picture 5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349" y="3813175"/>
              <a:ext cx="1037104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82" name="Picture 5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1005" y="3813175"/>
              <a:ext cx="1037104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83" name="Picture 5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349" y="4548188"/>
              <a:ext cx="1037104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84" name="Picture 5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1005" y="4548188"/>
              <a:ext cx="1037104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85" name="Rectangle 59"/>
            <p:cNvSpPr>
              <a:spLocks noChangeArrowheads="1"/>
            </p:cNvSpPr>
            <p:nvPr/>
          </p:nvSpPr>
          <p:spPr bwMode="auto">
            <a:xfrm>
              <a:off x="6596199" y="1373188"/>
              <a:ext cx="429703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100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186" name="Rectangle 60"/>
            <p:cNvSpPr>
              <a:spLocks noChangeArrowheads="1"/>
            </p:cNvSpPr>
            <p:nvPr/>
          </p:nvSpPr>
          <p:spPr bwMode="auto">
            <a:xfrm>
              <a:off x="6932207" y="1373188"/>
              <a:ext cx="17769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±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187" name="Rectangle 61"/>
            <p:cNvSpPr>
              <a:spLocks noChangeArrowheads="1"/>
            </p:cNvSpPr>
            <p:nvPr/>
          </p:nvSpPr>
          <p:spPr bwMode="auto">
            <a:xfrm>
              <a:off x="7074365" y="1373188"/>
              <a:ext cx="32954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5.7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188" name="Rectangle 62"/>
            <p:cNvSpPr>
              <a:spLocks noChangeArrowheads="1"/>
            </p:cNvSpPr>
            <p:nvPr/>
          </p:nvSpPr>
          <p:spPr bwMode="auto">
            <a:xfrm>
              <a:off x="8198702" y="1373188"/>
              <a:ext cx="32954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63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189" name="Rectangle 63"/>
            <p:cNvSpPr>
              <a:spLocks noChangeArrowheads="1"/>
            </p:cNvSpPr>
            <p:nvPr/>
          </p:nvSpPr>
          <p:spPr bwMode="auto">
            <a:xfrm>
              <a:off x="8437785" y="1373188"/>
              <a:ext cx="17769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±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190" name="Rectangle 64"/>
            <p:cNvSpPr>
              <a:spLocks noChangeArrowheads="1"/>
            </p:cNvSpPr>
            <p:nvPr/>
          </p:nvSpPr>
          <p:spPr bwMode="auto">
            <a:xfrm>
              <a:off x="8581558" y="1373188"/>
              <a:ext cx="32954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2.1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191" name="Rectangle 65"/>
            <p:cNvSpPr>
              <a:spLocks noChangeArrowheads="1"/>
            </p:cNvSpPr>
            <p:nvPr/>
          </p:nvSpPr>
          <p:spPr bwMode="auto">
            <a:xfrm>
              <a:off x="6596199" y="2108200"/>
              <a:ext cx="429703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100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192" name="Rectangle 66"/>
            <p:cNvSpPr>
              <a:spLocks noChangeArrowheads="1"/>
            </p:cNvSpPr>
            <p:nvPr/>
          </p:nvSpPr>
          <p:spPr bwMode="auto">
            <a:xfrm>
              <a:off x="6932207" y="2108200"/>
              <a:ext cx="17769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±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193" name="Rectangle 67"/>
            <p:cNvSpPr>
              <a:spLocks noChangeArrowheads="1"/>
            </p:cNvSpPr>
            <p:nvPr/>
          </p:nvSpPr>
          <p:spPr bwMode="auto">
            <a:xfrm>
              <a:off x="7074365" y="2108200"/>
              <a:ext cx="32954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0.6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194" name="Rectangle 68"/>
            <p:cNvSpPr>
              <a:spLocks noChangeArrowheads="1"/>
            </p:cNvSpPr>
            <p:nvPr/>
          </p:nvSpPr>
          <p:spPr bwMode="auto">
            <a:xfrm>
              <a:off x="8256857" y="2108200"/>
              <a:ext cx="32954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66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195" name="Rectangle 69"/>
            <p:cNvSpPr>
              <a:spLocks noChangeArrowheads="1"/>
            </p:cNvSpPr>
            <p:nvPr/>
          </p:nvSpPr>
          <p:spPr bwMode="auto">
            <a:xfrm>
              <a:off x="8495940" y="2108200"/>
              <a:ext cx="17769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±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196" name="Rectangle 70"/>
            <p:cNvSpPr>
              <a:spLocks noChangeArrowheads="1"/>
            </p:cNvSpPr>
            <p:nvPr/>
          </p:nvSpPr>
          <p:spPr bwMode="auto">
            <a:xfrm>
              <a:off x="8639713" y="2108200"/>
              <a:ext cx="32954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1.5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197" name="Rectangle 71"/>
            <p:cNvSpPr>
              <a:spLocks noChangeArrowheads="1"/>
            </p:cNvSpPr>
            <p:nvPr/>
          </p:nvSpPr>
          <p:spPr bwMode="auto">
            <a:xfrm>
              <a:off x="6596199" y="2843213"/>
              <a:ext cx="429703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100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198" name="Rectangle 72"/>
            <p:cNvSpPr>
              <a:spLocks noChangeArrowheads="1"/>
            </p:cNvSpPr>
            <p:nvPr/>
          </p:nvSpPr>
          <p:spPr bwMode="auto">
            <a:xfrm>
              <a:off x="6932207" y="2843213"/>
              <a:ext cx="17769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±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199" name="Rectangle 73"/>
            <p:cNvSpPr>
              <a:spLocks noChangeArrowheads="1"/>
            </p:cNvSpPr>
            <p:nvPr/>
          </p:nvSpPr>
          <p:spPr bwMode="auto">
            <a:xfrm>
              <a:off x="7074365" y="2843213"/>
              <a:ext cx="32954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8.6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200" name="Rectangle 74"/>
            <p:cNvSpPr>
              <a:spLocks noChangeArrowheads="1"/>
            </p:cNvSpPr>
            <p:nvPr/>
          </p:nvSpPr>
          <p:spPr bwMode="auto">
            <a:xfrm>
              <a:off x="8151854" y="2843213"/>
              <a:ext cx="429703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115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201" name="Rectangle 75"/>
            <p:cNvSpPr>
              <a:spLocks noChangeArrowheads="1"/>
            </p:cNvSpPr>
            <p:nvPr/>
          </p:nvSpPr>
          <p:spPr bwMode="auto">
            <a:xfrm>
              <a:off x="8486248" y="2843213"/>
              <a:ext cx="17769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±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202" name="Rectangle 76"/>
            <p:cNvSpPr>
              <a:spLocks noChangeArrowheads="1"/>
            </p:cNvSpPr>
            <p:nvPr/>
          </p:nvSpPr>
          <p:spPr bwMode="auto">
            <a:xfrm>
              <a:off x="8630020" y="2843213"/>
              <a:ext cx="32954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1.4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203" name="Rectangle 77"/>
            <p:cNvSpPr>
              <a:spLocks noChangeArrowheads="1"/>
            </p:cNvSpPr>
            <p:nvPr/>
          </p:nvSpPr>
          <p:spPr bwMode="auto">
            <a:xfrm>
              <a:off x="6596199" y="3633788"/>
              <a:ext cx="429703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100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204" name="Rectangle 78"/>
            <p:cNvSpPr>
              <a:spLocks noChangeArrowheads="1"/>
            </p:cNvSpPr>
            <p:nvPr/>
          </p:nvSpPr>
          <p:spPr bwMode="auto">
            <a:xfrm>
              <a:off x="6932207" y="3633788"/>
              <a:ext cx="17769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±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205" name="Rectangle 79"/>
            <p:cNvSpPr>
              <a:spLocks noChangeArrowheads="1"/>
            </p:cNvSpPr>
            <p:nvPr/>
          </p:nvSpPr>
          <p:spPr bwMode="auto">
            <a:xfrm>
              <a:off x="7074365" y="3633788"/>
              <a:ext cx="32954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1.2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206" name="Rectangle 80"/>
            <p:cNvSpPr>
              <a:spLocks noChangeArrowheads="1"/>
            </p:cNvSpPr>
            <p:nvPr/>
          </p:nvSpPr>
          <p:spPr bwMode="auto">
            <a:xfrm>
              <a:off x="8151854" y="3633788"/>
              <a:ext cx="429703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135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207" name="Rectangle 81"/>
            <p:cNvSpPr>
              <a:spLocks noChangeArrowheads="1"/>
            </p:cNvSpPr>
            <p:nvPr/>
          </p:nvSpPr>
          <p:spPr bwMode="auto">
            <a:xfrm>
              <a:off x="8486248" y="3633788"/>
              <a:ext cx="17769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±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208" name="Rectangle 82"/>
            <p:cNvSpPr>
              <a:spLocks noChangeArrowheads="1"/>
            </p:cNvSpPr>
            <p:nvPr/>
          </p:nvSpPr>
          <p:spPr bwMode="auto">
            <a:xfrm>
              <a:off x="8630020" y="3633788"/>
              <a:ext cx="32954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1.7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209" name="Rectangle 83"/>
            <p:cNvSpPr>
              <a:spLocks noChangeArrowheads="1"/>
            </p:cNvSpPr>
            <p:nvPr/>
          </p:nvSpPr>
          <p:spPr bwMode="auto">
            <a:xfrm>
              <a:off x="6596199" y="4368800"/>
              <a:ext cx="429703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100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210" name="Rectangle 84"/>
            <p:cNvSpPr>
              <a:spLocks noChangeArrowheads="1"/>
            </p:cNvSpPr>
            <p:nvPr/>
          </p:nvSpPr>
          <p:spPr bwMode="auto">
            <a:xfrm>
              <a:off x="6932207" y="4368800"/>
              <a:ext cx="17769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±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211" name="Rectangle 85"/>
            <p:cNvSpPr>
              <a:spLocks noChangeArrowheads="1"/>
            </p:cNvSpPr>
            <p:nvPr/>
          </p:nvSpPr>
          <p:spPr bwMode="auto">
            <a:xfrm>
              <a:off x="7074365" y="4368800"/>
              <a:ext cx="32954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1.4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212" name="Rectangle 86"/>
            <p:cNvSpPr>
              <a:spLocks noChangeArrowheads="1"/>
            </p:cNvSpPr>
            <p:nvPr/>
          </p:nvSpPr>
          <p:spPr bwMode="auto">
            <a:xfrm>
              <a:off x="8151854" y="4368800"/>
              <a:ext cx="429703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461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213" name="Rectangle 87"/>
            <p:cNvSpPr>
              <a:spLocks noChangeArrowheads="1"/>
            </p:cNvSpPr>
            <p:nvPr/>
          </p:nvSpPr>
          <p:spPr bwMode="auto">
            <a:xfrm>
              <a:off x="8486248" y="4368800"/>
              <a:ext cx="17769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±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214" name="Rectangle 88"/>
            <p:cNvSpPr>
              <a:spLocks noChangeArrowheads="1"/>
            </p:cNvSpPr>
            <p:nvPr/>
          </p:nvSpPr>
          <p:spPr bwMode="auto">
            <a:xfrm>
              <a:off x="8630020" y="4368800"/>
              <a:ext cx="329547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000000"/>
                  </a:solidFill>
                </a:rPr>
                <a:t>2.1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48215" name="Picture 9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425" y="1552575"/>
              <a:ext cx="104033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216" name="Picture 9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1005" y="1552575"/>
              <a:ext cx="1037104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217" name="Picture 9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349" y="2287588"/>
              <a:ext cx="1037104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218" name="Picture 9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1005" y="2287588"/>
              <a:ext cx="1037104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219" name="Picture 9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349" y="3022600"/>
              <a:ext cx="1037104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220" name="Picture 9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1005" y="3022600"/>
              <a:ext cx="1037104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221" name="Picture 10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349" y="3813175"/>
              <a:ext cx="1037104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222" name="Picture 10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1005" y="3813175"/>
              <a:ext cx="1037104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223" name="Picture 10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349" y="4548188"/>
              <a:ext cx="1037104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224" name="Picture 10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1005" y="4548188"/>
              <a:ext cx="1037104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25" name="Rectangle 104"/>
            <p:cNvSpPr>
              <a:spLocks noChangeArrowheads="1"/>
            </p:cNvSpPr>
            <p:nvPr/>
          </p:nvSpPr>
          <p:spPr bwMode="auto">
            <a:xfrm>
              <a:off x="6822359" y="1066800"/>
              <a:ext cx="31899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smtClean="0">
                  <a:solidFill>
                    <a:srgbClr val="FFFFFF"/>
                  </a:solidFill>
                </a:rPr>
                <a:t>WT</a:t>
              </a:r>
            </a:p>
          </p:txBody>
        </p:sp>
        <p:sp>
          <p:nvSpPr>
            <p:cNvPr id="48226" name="Rectangle 105"/>
            <p:cNvSpPr>
              <a:spLocks noChangeArrowheads="1"/>
            </p:cNvSpPr>
            <p:nvPr/>
          </p:nvSpPr>
          <p:spPr bwMode="auto">
            <a:xfrm>
              <a:off x="8263319" y="1055687"/>
              <a:ext cx="49051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 smtClean="0">
                  <a:solidFill>
                    <a:srgbClr val="FFFFFF"/>
                  </a:solidFill>
                </a:rPr>
                <a:t>GidA</a:t>
              </a:r>
            </a:p>
          </p:txBody>
        </p:sp>
        <p:sp>
          <p:nvSpPr>
            <p:cNvPr id="48227" name="Rectangle 106"/>
            <p:cNvSpPr>
              <a:spLocks noChangeArrowheads="1"/>
            </p:cNvSpPr>
            <p:nvPr/>
          </p:nvSpPr>
          <p:spPr bwMode="auto">
            <a:xfrm>
              <a:off x="6596199" y="1373188"/>
              <a:ext cx="32541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100 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28" name="Rectangle 107"/>
            <p:cNvSpPr>
              <a:spLocks noChangeArrowheads="1"/>
            </p:cNvSpPr>
            <p:nvPr/>
          </p:nvSpPr>
          <p:spPr bwMode="auto">
            <a:xfrm>
              <a:off x="6932207" y="1373188"/>
              <a:ext cx="9137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±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29" name="Rectangle 108"/>
            <p:cNvSpPr>
              <a:spLocks noChangeArrowheads="1"/>
            </p:cNvSpPr>
            <p:nvPr/>
          </p:nvSpPr>
          <p:spPr bwMode="auto">
            <a:xfrm>
              <a:off x="7074365" y="1373188"/>
              <a:ext cx="23243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5.7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30" name="Rectangle 109"/>
            <p:cNvSpPr>
              <a:spLocks noChangeArrowheads="1"/>
            </p:cNvSpPr>
            <p:nvPr/>
          </p:nvSpPr>
          <p:spPr bwMode="auto">
            <a:xfrm>
              <a:off x="8198702" y="1373188"/>
              <a:ext cx="23243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63 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31" name="Rectangle 110"/>
            <p:cNvSpPr>
              <a:spLocks noChangeArrowheads="1"/>
            </p:cNvSpPr>
            <p:nvPr/>
          </p:nvSpPr>
          <p:spPr bwMode="auto">
            <a:xfrm>
              <a:off x="8437785" y="1373188"/>
              <a:ext cx="9137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±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32" name="Rectangle 111"/>
            <p:cNvSpPr>
              <a:spLocks noChangeArrowheads="1"/>
            </p:cNvSpPr>
            <p:nvPr/>
          </p:nvSpPr>
          <p:spPr bwMode="auto">
            <a:xfrm>
              <a:off x="8581558" y="1373188"/>
              <a:ext cx="23243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2.1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33" name="Rectangle 112"/>
            <p:cNvSpPr>
              <a:spLocks noChangeArrowheads="1"/>
            </p:cNvSpPr>
            <p:nvPr/>
          </p:nvSpPr>
          <p:spPr bwMode="auto">
            <a:xfrm>
              <a:off x="6596199" y="2108200"/>
              <a:ext cx="32541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100 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34" name="Rectangle 113"/>
            <p:cNvSpPr>
              <a:spLocks noChangeArrowheads="1"/>
            </p:cNvSpPr>
            <p:nvPr/>
          </p:nvSpPr>
          <p:spPr bwMode="auto">
            <a:xfrm>
              <a:off x="6932207" y="2108200"/>
              <a:ext cx="9137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±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35" name="Rectangle 114"/>
            <p:cNvSpPr>
              <a:spLocks noChangeArrowheads="1"/>
            </p:cNvSpPr>
            <p:nvPr/>
          </p:nvSpPr>
          <p:spPr bwMode="auto">
            <a:xfrm>
              <a:off x="7074365" y="2108200"/>
              <a:ext cx="23243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0.6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36" name="Rectangle 115"/>
            <p:cNvSpPr>
              <a:spLocks noChangeArrowheads="1"/>
            </p:cNvSpPr>
            <p:nvPr/>
          </p:nvSpPr>
          <p:spPr bwMode="auto">
            <a:xfrm>
              <a:off x="8256857" y="2108200"/>
              <a:ext cx="23243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66 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37" name="Rectangle 116"/>
            <p:cNvSpPr>
              <a:spLocks noChangeArrowheads="1"/>
            </p:cNvSpPr>
            <p:nvPr/>
          </p:nvSpPr>
          <p:spPr bwMode="auto">
            <a:xfrm>
              <a:off x="8495940" y="2108200"/>
              <a:ext cx="9137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±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38" name="Rectangle 117"/>
            <p:cNvSpPr>
              <a:spLocks noChangeArrowheads="1"/>
            </p:cNvSpPr>
            <p:nvPr/>
          </p:nvSpPr>
          <p:spPr bwMode="auto">
            <a:xfrm>
              <a:off x="8639713" y="2108200"/>
              <a:ext cx="23243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1.5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39" name="Rectangle 118"/>
            <p:cNvSpPr>
              <a:spLocks noChangeArrowheads="1"/>
            </p:cNvSpPr>
            <p:nvPr/>
          </p:nvSpPr>
          <p:spPr bwMode="auto">
            <a:xfrm>
              <a:off x="6596199" y="2843213"/>
              <a:ext cx="32541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100 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40" name="Rectangle 119"/>
            <p:cNvSpPr>
              <a:spLocks noChangeArrowheads="1"/>
            </p:cNvSpPr>
            <p:nvPr/>
          </p:nvSpPr>
          <p:spPr bwMode="auto">
            <a:xfrm>
              <a:off x="6932207" y="2843213"/>
              <a:ext cx="9137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±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41" name="Rectangle 120"/>
            <p:cNvSpPr>
              <a:spLocks noChangeArrowheads="1"/>
            </p:cNvSpPr>
            <p:nvPr/>
          </p:nvSpPr>
          <p:spPr bwMode="auto">
            <a:xfrm>
              <a:off x="7074365" y="2843213"/>
              <a:ext cx="23243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8.6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42" name="Rectangle 121"/>
            <p:cNvSpPr>
              <a:spLocks noChangeArrowheads="1"/>
            </p:cNvSpPr>
            <p:nvPr/>
          </p:nvSpPr>
          <p:spPr bwMode="auto">
            <a:xfrm>
              <a:off x="8151854" y="2843213"/>
              <a:ext cx="313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115 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43" name="Rectangle 122"/>
            <p:cNvSpPr>
              <a:spLocks noChangeArrowheads="1"/>
            </p:cNvSpPr>
            <p:nvPr/>
          </p:nvSpPr>
          <p:spPr bwMode="auto">
            <a:xfrm>
              <a:off x="8486248" y="2843213"/>
              <a:ext cx="9137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±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44" name="Rectangle 123"/>
            <p:cNvSpPr>
              <a:spLocks noChangeArrowheads="1"/>
            </p:cNvSpPr>
            <p:nvPr/>
          </p:nvSpPr>
          <p:spPr bwMode="auto">
            <a:xfrm>
              <a:off x="8630020" y="2843213"/>
              <a:ext cx="23243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1.4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45" name="Rectangle 124"/>
            <p:cNvSpPr>
              <a:spLocks noChangeArrowheads="1"/>
            </p:cNvSpPr>
            <p:nvPr/>
          </p:nvSpPr>
          <p:spPr bwMode="auto">
            <a:xfrm>
              <a:off x="6596199" y="3633788"/>
              <a:ext cx="32541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100 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46" name="Rectangle 125"/>
            <p:cNvSpPr>
              <a:spLocks noChangeArrowheads="1"/>
            </p:cNvSpPr>
            <p:nvPr/>
          </p:nvSpPr>
          <p:spPr bwMode="auto">
            <a:xfrm>
              <a:off x="6932207" y="3633788"/>
              <a:ext cx="9137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±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47" name="Rectangle 126"/>
            <p:cNvSpPr>
              <a:spLocks noChangeArrowheads="1"/>
            </p:cNvSpPr>
            <p:nvPr/>
          </p:nvSpPr>
          <p:spPr bwMode="auto">
            <a:xfrm>
              <a:off x="7074365" y="3633788"/>
              <a:ext cx="23243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1.2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48" name="Rectangle 127"/>
            <p:cNvSpPr>
              <a:spLocks noChangeArrowheads="1"/>
            </p:cNvSpPr>
            <p:nvPr/>
          </p:nvSpPr>
          <p:spPr bwMode="auto">
            <a:xfrm>
              <a:off x="8151854" y="3633788"/>
              <a:ext cx="32541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135 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49" name="Rectangle 128"/>
            <p:cNvSpPr>
              <a:spLocks noChangeArrowheads="1"/>
            </p:cNvSpPr>
            <p:nvPr/>
          </p:nvSpPr>
          <p:spPr bwMode="auto">
            <a:xfrm>
              <a:off x="8486248" y="3633788"/>
              <a:ext cx="9137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±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50" name="Rectangle 129"/>
            <p:cNvSpPr>
              <a:spLocks noChangeArrowheads="1"/>
            </p:cNvSpPr>
            <p:nvPr/>
          </p:nvSpPr>
          <p:spPr bwMode="auto">
            <a:xfrm>
              <a:off x="8630020" y="3633788"/>
              <a:ext cx="23243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1.7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51" name="Rectangle 130"/>
            <p:cNvSpPr>
              <a:spLocks noChangeArrowheads="1"/>
            </p:cNvSpPr>
            <p:nvPr/>
          </p:nvSpPr>
          <p:spPr bwMode="auto">
            <a:xfrm>
              <a:off x="6596199" y="4368800"/>
              <a:ext cx="32541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100 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52" name="Rectangle 131"/>
            <p:cNvSpPr>
              <a:spLocks noChangeArrowheads="1"/>
            </p:cNvSpPr>
            <p:nvPr/>
          </p:nvSpPr>
          <p:spPr bwMode="auto">
            <a:xfrm>
              <a:off x="6932207" y="4368800"/>
              <a:ext cx="9137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±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53" name="Rectangle 132"/>
            <p:cNvSpPr>
              <a:spLocks noChangeArrowheads="1"/>
            </p:cNvSpPr>
            <p:nvPr/>
          </p:nvSpPr>
          <p:spPr bwMode="auto">
            <a:xfrm>
              <a:off x="7074365" y="4368800"/>
              <a:ext cx="23243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1.4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54" name="Rectangle 133"/>
            <p:cNvSpPr>
              <a:spLocks noChangeArrowheads="1"/>
            </p:cNvSpPr>
            <p:nvPr/>
          </p:nvSpPr>
          <p:spPr bwMode="auto">
            <a:xfrm>
              <a:off x="8151854" y="4368800"/>
              <a:ext cx="32541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461 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55" name="Rectangle 134"/>
            <p:cNvSpPr>
              <a:spLocks noChangeArrowheads="1"/>
            </p:cNvSpPr>
            <p:nvPr/>
          </p:nvSpPr>
          <p:spPr bwMode="auto">
            <a:xfrm>
              <a:off x="8486248" y="4368800"/>
              <a:ext cx="9137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±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56" name="Rectangle 135"/>
            <p:cNvSpPr>
              <a:spLocks noChangeArrowheads="1"/>
            </p:cNvSpPr>
            <p:nvPr/>
          </p:nvSpPr>
          <p:spPr bwMode="auto">
            <a:xfrm>
              <a:off x="8630020" y="4368800"/>
              <a:ext cx="23243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smtClean="0">
                  <a:solidFill>
                    <a:srgbClr val="FFFFFF"/>
                  </a:solidFill>
                </a:rPr>
                <a:t>2.1</a:t>
              </a: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48257" name="Rectangle 136"/>
            <p:cNvSpPr>
              <a:spLocks noChangeArrowheads="1"/>
            </p:cNvSpPr>
            <p:nvPr/>
          </p:nvSpPr>
          <p:spPr bwMode="auto">
            <a:xfrm>
              <a:off x="5920951" y="1655763"/>
              <a:ext cx="416781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b="1" smtClean="0">
                  <a:solidFill>
                    <a:srgbClr val="FFFFFF"/>
                  </a:solidFill>
                </a:rPr>
                <a:t>MreB</a:t>
              </a:r>
              <a:endParaRPr lang="en-US" altLang="en-US" b="1" smtClean="0">
                <a:solidFill>
                  <a:srgbClr val="FFFFFF"/>
                </a:solidFill>
              </a:endParaRPr>
            </a:p>
          </p:txBody>
        </p:sp>
        <p:sp>
          <p:nvSpPr>
            <p:cNvPr id="48258" name="Rectangle 137"/>
            <p:cNvSpPr>
              <a:spLocks noChangeArrowheads="1"/>
            </p:cNvSpPr>
            <p:nvPr/>
          </p:nvSpPr>
          <p:spPr bwMode="auto">
            <a:xfrm>
              <a:off x="5987183" y="2390775"/>
              <a:ext cx="416781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b="1" smtClean="0">
                  <a:solidFill>
                    <a:srgbClr val="FFFFFF"/>
                  </a:solidFill>
                </a:rPr>
                <a:t>RecX</a:t>
              </a:r>
              <a:endParaRPr lang="en-US" altLang="en-US" b="1" smtClean="0">
                <a:solidFill>
                  <a:srgbClr val="FFFFFF"/>
                </a:solidFill>
              </a:endParaRPr>
            </a:p>
          </p:txBody>
        </p:sp>
        <p:sp>
          <p:nvSpPr>
            <p:cNvPr id="48259" name="Rectangle 138"/>
            <p:cNvSpPr>
              <a:spLocks noChangeArrowheads="1"/>
            </p:cNvSpPr>
            <p:nvPr/>
          </p:nvSpPr>
          <p:spPr bwMode="auto">
            <a:xfrm>
              <a:off x="5967798" y="3125788"/>
              <a:ext cx="455253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b="1" smtClean="0">
                  <a:solidFill>
                    <a:srgbClr val="FFFFFF"/>
                  </a:solidFill>
                </a:rPr>
                <a:t>MukB</a:t>
              </a:r>
              <a:endParaRPr lang="en-US" altLang="en-US" b="1" smtClean="0">
                <a:solidFill>
                  <a:srgbClr val="FFFFFF"/>
                </a:solidFill>
              </a:endParaRPr>
            </a:p>
          </p:txBody>
        </p:sp>
        <p:sp>
          <p:nvSpPr>
            <p:cNvPr id="48260" name="Rectangle 139"/>
            <p:cNvSpPr>
              <a:spLocks noChangeArrowheads="1"/>
            </p:cNvSpPr>
            <p:nvPr/>
          </p:nvSpPr>
          <p:spPr bwMode="auto">
            <a:xfrm>
              <a:off x="6027569" y="3916363"/>
              <a:ext cx="38792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b="1" smtClean="0">
                  <a:solidFill>
                    <a:srgbClr val="FFFFFF"/>
                  </a:solidFill>
                </a:rPr>
                <a:t>ParB</a:t>
              </a:r>
              <a:endParaRPr lang="en-US" altLang="en-US" b="1" smtClean="0">
                <a:solidFill>
                  <a:srgbClr val="FFFFFF"/>
                </a:solidFill>
              </a:endParaRPr>
            </a:p>
          </p:txBody>
        </p:sp>
        <p:sp>
          <p:nvSpPr>
            <p:cNvPr id="48261" name="Rectangle 140"/>
            <p:cNvSpPr>
              <a:spLocks noChangeArrowheads="1"/>
            </p:cNvSpPr>
            <p:nvPr/>
          </p:nvSpPr>
          <p:spPr bwMode="auto">
            <a:xfrm>
              <a:off x="6027569" y="4651375"/>
              <a:ext cx="38792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b="1" smtClean="0">
                  <a:solidFill>
                    <a:srgbClr val="FFFFFF"/>
                  </a:solidFill>
                </a:rPr>
                <a:t>ParA</a:t>
              </a:r>
              <a:endParaRPr lang="en-US" altLang="en-US" b="1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8173" name="TextBox 92"/>
          <p:cNvSpPr txBox="1">
            <a:spLocks noChangeArrowheads="1"/>
          </p:cNvSpPr>
          <p:nvPr/>
        </p:nvSpPr>
        <p:spPr bwMode="auto">
          <a:xfrm>
            <a:off x="7386638" y="6400800"/>
            <a:ext cx="1528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Shippy et al, 2011</a:t>
            </a:r>
          </a:p>
        </p:txBody>
      </p:sp>
    </p:spTree>
    <p:extLst>
      <p:ext uri="{BB962C8B-B14F-4D97-AF65-F5344CB8AC3E}">
        <p14:creationId xmlns:p14="http://schemas.microsoft.com/office/powerpoint/2010/main" xmlns="" val="11082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Modification Enzymes</a:t>
            </a:r>
            <a:endParaRPr lang="en-US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038600"/>
          </a:xfrm>
        </p:spPr>
        <p:txBody>
          <a:bodyPr/>
          <a:lstStyle/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tRNAs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are key molecules of translational machinery that ensure decoding of successive codons in mRNA inside the ribosome.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Post-transcriptional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tRNA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modification is found in all organisms and is required for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tRNA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functions,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control gene expression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Glucose-inhibited division gene (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GidA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MnmG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methylaminomethyl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MnmE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</a:rPr>
              <a:t>Ribosomal Small Subunit 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</a:rPr>
              <a:t>Methyltransferase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Times New Roman"/>
              </a:rPr>
              <a:t>RsmG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</a:rPr>
              <a:t>,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GidB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9045" y="5181468"/>
            <a:ext cx="5425910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774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1066800" y="274638"/>
            <a:ext cx="7162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gidAB</a:t>
            </a:r>
            <a:r>
              <a:rPr lang="en-US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Operon</a:t>
            </a:r>
            <a:endParaRPr lang="en-US" dirty="0" smtClean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Content Placeholder 2"/>
          <p:cNvSpPr txBox="1">
            <a:spLocks/>
          </p:cNvSpPr>
          <p:nvPr/>
        </p:nvSpPr>
        <p:spPr bwMode="auto">
          <a:xfrm>
            <a:off x="381000" y="40386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lang="en-US" altLang="en-US" sz="28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gidA</a:t>
            </a:r>
            <a:r>
              <a:rPr lang="en-US" alt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800" b="1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gidB</a:t>
            </a:r>
            <a:r>
              <a:rPr lang="en-US" alt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4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4363" y="1459465"/>
            <a:ext cx="7620000" cy="2045732"/>
            <a:chOff x="1295400" y="2877893"/>
            <a:chExt cx="5582115" cy="1051771"/>
          </a:xfrm>
          <a:solidFill>
            <a:srgbClr val="FFCC99"/>
          </a:solidFill>
        </p:grpSpPr>
        <p:cxnSp>
          <p:nvCxnSpPr>
            <p:cNvPr id="12" name="Straight Connector 11"/>
            <p:cNvCxnSpPr/>
            <p:nvPr/>
          </p:nvCxnSpPr>
          <p:spPr>
            <a:xfrm>
              <a:off x="1295400" y="3529735"/>
              <a:ext cx="5582115" cy="0"/>
            </a:xfrm>
            <a:prstGeom prst="line">
              <a:avLst/>
            </a:prstGeom>
            <a:grpFill/>
            <a:ln w="25400">
              <a:solidFill>
                <a:srgbClr val="FFCC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Left Arrow 12"/>
            <p:cNvSpPr/>
            <p:nvPr/>
          </p:nvSpPr>
          <p:spPr>
            <a:xfrm>
              <a:off x="2209471" y="3262844"/>
              <a:ext cx="758237" cy="533782"/>
            </a:xfrm>
            <a:prstGeom prst="leftArrow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Left Arrow 13"/>
            <p:cNvSpPr/>
            <p:nvPr/>
          </p:nvSpPr>
          <p:spPr>
            <a:xfrm>
              <a:off x="2967709" y="3278352"/>
              <a:ext cx="1372270" cy="532966"/>
            </a:xfrm>
            <a:prstGeom prst="leftArrow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16746" y="3396698"/>
              <a:ext cx="346556" cy="274236"/>
            </a:xfrm>
            <a:prstGeom prst="rect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Left Arrow 15"/>
            <p:cNvSpPr/>
            <p:nvPr/>
          </p:nvSpPr>
          <p:spPr>
            <a:xfrm>
              <a:off x="5043557" y="3278352"/>
              <a:ext cx="533790" cy="515010"/>
            </a:xfrm>
            <a:prstGeom prst="leftArrow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Left Arrow 16"/>
            <p:cNvSpPr/>
            <p:nvPr/>
          </p:nvSpPr>
          <p:spPr>
            <a:xfrm>
              <a:off x="5744811" y="3262844"/>
              <a:ext cx="347719" cy="497053"/>
            </a:xfrm>
            <a:prstGeom prst="leftArrow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6092530" y="3072674"/>
              <a:ext cx="0" cy="457061"/>
            </a:xfrm>
            <a:prstGeom prst="line">
              <a:avLst/>
            </a:prstGeom>
            <a:grpFill/>
            <a:ln w="25400">
              <a:solidFill>
                <a:srgbClr val="FFCC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339979" y="3148579"/>
              <a:ext cx="0" cy="413803"/>
            </a:xfrm>
            <a:prstGeom prst="line">
              <a:avLst/>
            </a:prstGeom>
            <a:grpFill/>
            <a:ln w="25400">
              <a:solidFill>
                <a:srgbClr val="FFCC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586651" y="3072674"/>
              <a:ext cx="505879" cy="0"/>
            </a:xfrm>
            <a:prstGeom prst="straightConnector1">
              <a:avLst/>
            </a:prstGeom>
            <a:grpFill/>
            <a:ln w="25400">
              <a:solidFill>
                <a:srgbClr val="FFCC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3730598" y="3148579"/>
              <a:ext cx="609381" cy="0"/>
            </a:xfrm>
            <a:prstGeom prst="straightConnector1">
              <a:avLst/>
            </a:prstGeom>
            <a:grpFill/>
            <a:ln w="25400">
              <a:solidFill>
                <a:srgbClr val="FFCC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32"/>
            <p:cNvSpPr txBox="1">
              <a:spLocks noChangeArrowheads="1"/>
            </p:cNvSpPr>
            <p:nvPr/>
          </p:nvSpPr>
          <p:spPr bwMode="auto">
            <a:xfrm>
              <a:off x="2563568" y="3733782"/>
              <a:ext cx="682083" cy="189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i="1" dirty="0">
                  <a:solidFill>
                    <a:srgbClr val="FFFFFF"/>
                  </a:solidFill>
                  <a:latin typeface="Calibri" pitchFamily="34" charset="0"/>
                </a:rPr>
                <a:t>gidB</a:t>
              </a:r>
            </a:p>
          </p:txBody>
        </p:sp>
        <p:sp>
          <p:nvSpPr>
            <p:cNvPr id="24" name="TextBox 34"/>
            <p:cNvSpPr txBox="1">
              <a:spLocks noChangeArrowheads="1"/>
            </p:cNvSpPr>
            <p:nvPr/>
          </p:nvSpPr>
          <p:spPr bwMode="auto">
            <a:xfrm>
              <a:off x="3433410" y="3733781"/>
              <a:ext cx="649558" cy="189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i="1" dirty="0">
                  <a:solidFill>
                    <a:srgbClr val="FFFFFF"/>
                  </a:solidFill>
                  <a:latin typeface="Calibri" pitchFamily="34" charset="0"/>
                </a:rPr>
                <a:t>gidA</a:t>
              </a:r>
            </a:p>
          </p:txBody>
        </p:sp>
        <p:sp>
          <p:nvSpPr>
            <p:cNvPr id="25" name="TextBox 35"/>
            <p:cNvSpPr txBox="1">
              <a:spLocks noChangeArrowheads="1"/>
            </p:cNvSpPr>
            <p:nvPr/>
          </p:nvSpPr>
          <p:spPr bwMode="auto">
            <a:xfrm>
              <a:off x="4478214" y="3739780"/>
              <a:ext cx="665356" cy="189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i="1" dirty="0">
                  <a:solidFill>
                    <a:srgbClr val="FFFFFF"/>
                  </a:solidFill>
                  <a:latin typeface="Calibri" pitchFamily="34" charset="0"/>
                </a:rPr>
                <a:t>oriC</a:t>
              </a:r>
            </a:p>
          </p:txBody>
        </p:sp>
        <p:sp>
          <p:nvSpPr>
            <p:cNvPr id="26" name="TextBox 36"/>
            <p:cNvSpPr txBox="1">
              <a:spLocks noChangeArrowheads="1"/>
            </p:cNvSpPr>
            <p:nvPr/>
          </p:nvSpPr>
          <p:spPr bwMode="auto">
            <a:xfrm>
              <a:off x="5084813" y="3733781"/>
              <a:ext cx="672790" cy="189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i="1" dirty="0">
                  <a:solidFill>
                    <a:srgbClr val="FFFFFF"/>
                  </a:solidFill>
                  <a:latin typeface="Calibri" pitchFamily="34" charset="0"/>
                </a:rPr>
                <a:t>mioC</a:t>
              </a:r>
            </a:p>
          </p:txBody>
        </p:sp>
        <p:sp>
          <p:nvSpPr>
            <p:cNvPr id="27" name="TextBox 37"/>
            <p:cNvSpPr txBox="1">
              <a:spLocks noChangeArrowheads="1"/>
            </p:cNvSpPr>
            <p:nvPr/>
          </p:nvSpPr>
          <p:spPr bwMode="auto">
            <a:xfrm>
              <a:off x="5747988" y="3733781"/>
              <a:ext cx="770364" cy="189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i="1" dirty="0">
                  <a:solidFill>
                    <a:srgbClr val="FFFFFF"/>
                  </a:solidFill>
                  <a:latin typeface="Calibri" pitchFamily="34" charset="0"/>
                </a:rPr>
                <a:t>asnC</a:t>
              </a:r>
            </a:p>
          </p:txBody>
        </p:sp>
        <p:sp>
          <p:nvSpPr>
            <p:cNvPr id="28" name="TextBox 38"/>
            <p:cNvSpPr txBox="1">
              <a:spLocks noChangeArrowheads="1"/>
            </p:cNvSpPr>
            <p:nvPr/>
          </p:nvSpPr>
          <p:spPr bwMode="auto">
            <a:xfrm>
              <a:off x="5477108" y="2877893"/>
              <a:ext cx="786988" cy="189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i="1" dirty="0">
                  <a:solidFill>
                    <a:srgbClr val="FFFFFF"/>
                  </a:solidFill>
                  <a:latin typeface="Calibri" pitchFamily="34" charset="0"/>
                </a:rPr>
                <a:t>asnC</a:t>
              </a:r>
              <a:r>
                <a:rPr lang="en-US" b="1" dirty="0">
                  <a:solidFill>
                    <a:srgbClr val="FFFFFF"/>
                  </a:solidFill>
                  <a:latin typeface="Calibri" pitchFamily="34" charset="0"/>
                </a:rPr>
                <a:t>-P</a:t>
              </a:r>
            </a:p>
          </p:txBody>
        </p:sp>
        <p:sp>
          <p:nvSpPr>
            <p:cNvPr id="29" name="TextBox 39"/>
            <p:cNvSpPr txBox="1">
              <a:spLocks noChangeArrowheads="1"/>
            </p:cNvSpPr>
            <p:nvPr/>
          </p:nvSpPr>
          <p:spPr bwMode="auto">
            <a:xfrm>
              <a:off x="3692220" y="2911071"/>
              <a:ext cx="770363" cy="189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i="1" dirty="0">
                  <a:solidFill>
                    <a:srgbClr val="FFFFFF"/>
                  </a:solidFill>
                  <a:latin typeface="Calibri" pitchFamily="34" charset="0"/>
                </a:rPr>
                <a:t>gidA</a:t>
              </a:r>
              <a:r>
                <a:rPr lang="en-US" b="1" dirty="0">
                  <a:solidFill>
                    <a:srgbClr val="FFFFFF"/>
                  </a:solidFill>
                  <a:latin typeface="Calibri" pitchFamily="34" charset="0"/>
                </a:rPr>
                <a:t>-P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615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838200" y="152400"/>
            <a:ext cx="7239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Regulation of </a:t>
            </a:r>
            <a:r>
              <a:rPr lang="en-US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gidAB</a:t>
            </a:r>
            <a:r>
              <a:rPr lang="en-US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operon</a:t>
            </a:r>
          </a:p>
        </p:txBody>
      </p:sp>
      <p:sp>
        <p:nvSpPr>
          <p:cNvPr id="31747" name="Content Placeholder 2"/>
          <p:cNvSpPr txBox="1">
            <a:spLocks/>
          </p:cNvSpPr>
          <p:nvPr/>
        </p:nvSpPr>
        <p:spPr bwMode="auto">
          <a:xfrm>
            <a:off x="457200" y="3200400"/>
            <a:ext cx="838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gidA</a:t>
            </a:r>
            <a:r>
              <a:rPr lang="en-US" alt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thought to be modulated by the </a:t>
            </a:r>
            <a:r>
              <a:rPr lang="en-US" alt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snC</a:t>
            </a:r>
            <a:endParaRPr lang="en-US" altLang="en-US" sz="28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4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1905000" y="1447800"/>
            <a:ext cx="5426075" cy="1524000"/>
            <a:chOff x="0" y="3467402"/>
            <a:chExt cx="9313078" cy="2179638"/>
          </a:xfrm>
        </p:grpSpPr>
        <p:pic>
          <p:nvPicPr>
            <p:cNvPr id="31749" name="Picture 2" descr="C:\Users\UW\Pictures\ma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964" t="24635" r="11964" b="5405"/>
            <a:stretch>
              <a:fillRect/>
            </a:stretch>
          </p:blipFill>
          <p:spPr bwMode="auto">
            <a:xfrm>
              <a:off x="0" y="3467402"/>
              <a:ext cx="9144000" cy="217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0" name="TextBox 6"/>
            <p:cNvSpPr txBox="1">
              <a:spLocks noChangeArrowheads="1"/>
            </p:cNvSpPr>
            <p:nvPr/>
          </p:nvSpPr>
          <p:spPr bwMode="auto">
            <a:xfrm>
              <a:off x="313666" y="4724400"/>
              <a:ext cx="1286534" cy="74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i="1" smtClean="0">
                  <a:solidFill>
                    <a:srgbClr val="000000"/>
                  </a:solidFill>
                  <a:cs typeface="Arial" panose="020B0604020202020204" pitchFamily="34" charset="0"/>
                </a:rPr>
                <a:t>gidB</a:t>
              </a:r>
            </a:p>
          </p:txBody>
        </p:sp>
        <p:sp>
          <p:nvSpPr>
            <p:cNvPr id="31751" name="TextBox 7"/>
            <p:cNvSpPr txBox="1">
              <a:spLocks noChangeArrowheads="1"/>
            </p:cNvSpPr>
            <p:nvPr/>
          </p:nvSpPr>
          <p:spPr bwMode="auto">
            <a:xfrm>
              <a:off x="2209797" y="4736739"/>
              <a:ext cx="1400966" cy="74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i="1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gidA</a:t>
              </a:r>
            </a:p>
          </p:txBody>
        </p:sp>
        <p:sp>
          <p:nvSpPr>
            <p:cNvPr id="31752" name="TextBox 8"/>
            <p:cNvSpPr txBox="1">
              <a:spLocks noChangeArrowheads="1"/>
            </p:cNvSpPr>
            <p:nvPr/>
          </p:nvSpPr>
          <p:spPr bwMode="auto">
            <a:xfrm>
              <a:off x="6506903" y="4557221"/>
              <a:ext cx="1524257" cy="74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i="1" smtClean="0">
                  <a:solidFill>
                    <a:srgbClr val="000000"/>
                  </a:solidFill>
                  <a:cs typeface="Arial" panose="020B0604020202020204" pitchFamily="34" charset="0"/>
                </a:rPr>
                <a:t>mioC</a:t>
              </a:r>
            </a:p>
          </p:txBody>
        </p:sp>
        <p:sp>
          <p:nvSpPr>
            <p:cNvPr id="31753" name="TextBox 9"/>
            <p:cNvSpPr txBox="1">
              <a:spLocks noChangeArrowheads="1"/>
            </p:cNvSpPr>
            <p:nvPr/>
          </p:nvSpPr>
          <p:spPr bwMode="auto">
            <a:xfrm>
              <a:off x="7734831" y="4557221"/>
              <a:ext cx="1578247" cy="74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i="1" smtClean="0">
                  <a:solidFill>
                    <a:srgbClr val="000000"/>
                  </a:solidFill>
                  <a:cs typeface="Arial" panose="020B0604020202020204" pitchFamily="34" charset="0"/>
                </a:rPr>
                <a:t>asnC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600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AsnC</a:t>
            </a:r>
            <a:r>
              <a:rPr lang="en-US" dirty="0" smtClean="0"/>
              <a:t> growth curve</a:t>
            </a:r>
            <a:endParaRPr lang="en-US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666875"/>
            <a:ext cx="70866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07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smtClean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	</a:t>
            </a:r>
            <a:endParaRPr lang="en-US" altLang="ko-KR" smtClean="0">
              <a:solidFill>
                <a:srgbClr val="000000"/>
              </a:solidFill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7107" name="Rectangle 8"/>
          <p:cNvSpPr>
            <a:spLocks noChangeArrowheads="1"/>
          </p:cNvSpPr>
          <p:nvPr/>
        </p:nvSpPr>
        <p:spPr bwMode="auto">
          <a:xfrm>
            <a:off x="1981200" y="955675"/>
            <a:ext cx="2819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WT		      GidA</a:t>
            </a:r>
            <a:endParaRPr lang="en-US" altLang="ko-KR" sz="1600" dirty="0" smtClean="0">
              <a:solidFill>
                <a:srgbClr val="FFFFFF"/>
              </a:solidFill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28600"/>
            <a:ext cx="80708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Mechanism of Filamentous Morphology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944563" y="1238250"/>
            <a:ext cx="7818437" cy="1733550"/>
            <a:chOff x="944563" y="1238250"/>
            <a:chExt cx="7818437" cy="1733550"/>
          </a:xfrm>
        </p:grpSpPr>
        <p:grpSp>
          <p:nvGrpSpPr>
            <p:cNvPr id="47123" name="Group 9"/>
            <p:cNvGrpSpPr>
              <a:grpSpLocks/>
            </p:cNvGrpSpPr>
            <p:nvPr/>
          </p:nvGrpSpPr>
          <p:grpSpPr bwMode="auto">
            <a:xfrm>
              <a:off x="1371600" y="1371600"/>
              <a:ext cx="3886200" cy="1600200"/>
              <a:chOff x="1219200" y="914400"/>
              <a:chExt cx="4343400" cy="2133600"/>
            </a:xfrm>
          </p:grpSpPr>
          <p:pic>
            <p:nvPicPr>
              <p:cNvPr id="47126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914400"/>
                <a:ext cx="2133600" cy="2133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27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000" y="914400"/>
                <a:ext cx="2133600" cy="2133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124" name="TextBox 7"/>
            <p:cNvSpPr txBox="1">
              <a:spLocks noChangeArrowheads="1"/>
            </p:cNvSpPr>
            <p:nvPr/>
          </p:nvSpPr>
          <p:spPr bwMode="auto">
            <a:xfrm>
              <a:off x="944563" y="1600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47125" name="Rectangle 8"/>
            <p:cNvSpPr>
              <a:spLocks noChangeArrowheads="1"/>
            </p:cNvSpPr>
            <p:nvPr/>
          </p:nvSpPr>
          <p:spPr bwMode="auto">
            <a:xfrm>
              <a:off x="5638800" y="1238250"/>
              <a:ext cx="31242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majority of the </a:t>
              </a:r>
              <a:r>
                <a:rPr lang="en-US" altLang="en-US" b="1" i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gidA </a:t>
              </a:r>
              <a:r>
                <a:rPr lang="en-US" altLang="en-US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mutant cells appear to be one filament, with few signs of constriction. 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957263" y="2971800"/>
            <a:ext cx="7958137" cy="1524000"/>
            <a:chOff x="957263" y="2971800"/>
            <a:chExt cx="7958137" cy="1524000"/>
          </a:xfrm>
        </p:grpSpPr>
        <p:grpSp>
          <p:nvGrpSpPr>
            <p:cNvPr id="47118" name="Group 10"/>
            <p:cNvGrpSpPr>
              <a:grpSpLocks/>
            </p:cNvGrpSpPr>
            <p:nvPr/>
          </p:nvGrpSpPr>
          <p:grpSpPr bwMode="auto">
            <a:xfrm>
              <a:off x="1371600" y="3048000"/>
              <a:ext cx="3962400" cy="1447800"/>
              <a:chOff x="2057400" y="914400"/>
              <a:chExt cx="4495800" cy="1870075"/>
            </a:xfrm>
          </p:grpSpPr>
          <p:pic>
            <p:nvPicPr>
              <p:cNvPr id="47121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914400"/>
                <a:ext cx="2209800" cy="1870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22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3400" y="914400"/>
                <a:ext cx="2209800" cy="1865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119" name="TextBox 13"/>
            <p:cNvSpPr txBox="1">
              <a:spLocks noChangeArrowheads="1"/>
            </p:cNvSpPr>
            <p:nvPr/>
          </p:nvSpPr>
          <p:spPr bwMode="auto">
            <a:xfrm>
              <a:off x="957263" y="32766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47120" name="Rectangle 14"/>
            <p:cNvSpPr>
              <a:spLocks noChangeArrowheads="1"/>
            </p:cNvSpPr>
            <p:nvPr/>
          </p:nvSpPr>
          <p:spPr bwMode="auto">
            <a:xfrm>
              <a:off x="5562600" y="2971800"/>
              <a:ext cx="33528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altLang="en-US" b="1" i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gidA </a:t>
              </a:r>
              <a:r>
                <a:rPr lang="en-US" altLang="en-US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mutant displaying a filamentous morphology with a defect in chromosome segregation. 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990600" y="4572000"/>
            <a:ext cx="8077200" cy="1981200"/>
            <a:chOff x="990600" y="4572000"/>
            <a:chExt cx="8077200" cy="1981200"/>
          </a:xfrm>
        </p:grpSpPr>
        <p:grpSp>
          <p:nvGrpSpPr>
            <p:cNvPr id="47113" name="Group 15"/>
            <p:cNvGrpSpPr>
              <a:grpSpLocks/>
            </p:cNvGrpSpPr>
            <p:nvPr/>
          </p:nvGrpSpPr>
          <p:grpSpPr bwMode="auto">
            <a:xfrm>
              <a:off x="1371600" y="4572000"/>
              <a:ext cx="3962400" cy="1981200"/>
              <a:chOff x="2133600" y="990600"/>
              <a:chExt cx="4343400" cy="2133600"/>
            </a:xfrm>
          </p:grpSpPr>
          <p:pic>
            <p:nvPicPr>
              <p:cNvPr id="47116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3600" y="990600"/>
                <a:ext cx="2133600" cy="2133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7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3400" y="990600"/>
                <a:ext cx="2133600" cy="2133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114" name="TextBox 18"/>
            <p:cNvSpPr txBox="1">
              <a:spLocks noChangeArrowheads="1"/>
            </p:cNvSpPr>
            <p:nvPr/>
          </p:nvSpPr>
          <p:spPr bwMode="auto">
            <a:xfrm>
              <a:off x="990600" y="5181600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47115" name="Rectangle 19"/>
            <p:cNvSpPr>
              <a:spLocks noChangeArrowheads="1"/>
            </p:cNvSpPr>
            <p:nvPr/>
          </p:nvSpPr>
          <p:spPr bwMode="auto">
            <a:xfrm>
              <a:off x="5562600" y="4846638"/>
              <a:ext cx="3505200" cy="147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defect in chromosome segregation causing a filamentous morphology in the </a:t>
              </a:r>
              <a:r>
                <a:rPr lang="en-US" altLang="en-US" b="1" i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gidA </a:t>
              </a:r>
              <a:r>
                <a:rPr lang="en-US" altLang="en-US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mutant compared to the normal rod-shaped WT.</a:t>
              </a:r>
            </a:p>
          </p:txBody>
        </p:sp>
      </p:grpSp>
      <p:sp>
        <p:nvSpPr>
          <p:cNvPr id="47112" name="TextBox 23"/>
          <p:cNvSpPr txBox="1">
            <a:spLocks noChangeArrowheads="1"/>
          </p:cNvSpPr>
          <p:nvPr/>
        </p:nvSpPr>
        <p:spPr bwMode="auto">
          <a:xfrm>
            <a:off x="7386638" y="6488113"/>
            <a:ext cx="1538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Shippy et al, 2012</a:t>
            </a:r>
          </a:p>
        </p:txBody>
      </p:sp>
    </p:spTree>
    <p:extLst>
      <p:ext uri="{BB962C8B-B14F-4D97-AF65-F5344CB8AC3E}">
        <p14:creationId xmlns:p14="http://schemas.microsoft.com/office/powerpoint/2010/main" xmlns="" val="39220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5943600" cy="639763"/>
          </a:xfrm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Summary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The 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gidA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mutant displayed the following phenotypes: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	-filamentous morphology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	-impaired motility, invasion of T84 intestinal epithelial cells, cytotoxicity, limited replication in macrophages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 smtClean="0">
                <a:latin typeface="Times New Roman" panose="02020603050405020304" pitchFamily="18" charset="0"/>
              </a:rPr>
              <a:t>Transcriptome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and proteome analyses showed significant alterations in genes/proteins encoding for factors involved in 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Salmonella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pathogenesis, indicating regulatory role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The 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gidA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mutant was attenuated in mice and animals immunized with 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gidA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mutant protected from lethal dose of WT 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Salmonella</a:t>
            </a:r>
          </a:p>
        </p:txBody>
      </p:sp>
    </p:spTree>
    <p:extLst>
      <p:ext uri="{BB962C8B-B14F-4D97-AF65-F5344CB8AC3E}">
        <p14:creationId xmlns:p14="http://schemas.microsoft.com/office/powerpoint/2010/main" xmlns="" val="31297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5"/>
          <p:cNvSpPr>
            <a:spLocks noChangeArrowheads="1"/>
          </p:cNvSpPr>
          <p:nvPr/>
        </p:nvSpPr>
        <p:spPr bwMode="auto">
          <a:xfrm>
            <a:off x="0" y="1709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4098" name="Object 14"/>
          <p:cNvGraphicFramePr>
            <a:graphicFrameLocks noChangeAspect="1"/>
          </p:cNvGraphicFramePr>
          <p:nvPr/>
        </p:nvGraphicFramePr>
        <p:xfrm>
          <a:off x="149225" y="1905000"/>
          <a:ext cx="4346575" cy="2971800"/>
        </p:xfrm>
        <a:graphic>
          <a:graphicData uri="http://schemas.openxmlformats.org/presentationml/2006/ole">
            <p:oleObj spid="_x0000_s14426" name="Prism 5" r:id="rId3" imgW="5031000" imgH="3435120" progId="">
              <p:embed/>
            </p:oleObj>
          </a:graphicData>
        </a:graphic>
      </p:graphicFrame>
      <p:sp>
        <p:nvSpPr>
          <p:cNvPr id="4101" name="Rectangle 17"/>
          <p:cNvSpPr>
            <a:spLocks noChangeArrowheads="1"/>
          </p:cNvSpPr>
          <p:nvPr/>
        </p:nvSpPr>
        <p:spPr bwMode="auto">
          <a:xfrm>
            <a:off x="0" y="1709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4099" name="Object 16"/>
          <p:cNvGraphicFramePr>
            <a:graphicFrameLocks noChangeAspect="1"/>
          </p:cNvGraphicFramePr>
          <p:nvPr/>
        </p:nvGraphicFramePr>
        <p:xfrm>
          <a:off x="4648200" y="1905000"/>
          <a:ext cx="4445000" cy="2971800"/>
        </p:xfrm>
        <a:graphic>
          <a:graphicData uri="http://schemas.openxmlformats.org/presentationml/2006/ole">
            <p:oleObj spid="_x0000_s14427" name="Prism 5" r:id="rId4" imgW="5138640" imgH="3435120" progId="">
              <p:embed/>
            </p:oleObj>
          </a:graphicData>
        </a:graphic>
      </p:graphicFrame>
      <p:sp>
        <p:nvSpPr>
          <p:cNvPr id="4102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14400"/>
          </a:xfrm>
        </p:spPr>
        <p:txBody>
          <a:bodyPr/>
          <a:lstStyle/>
          <a:p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Th1/Th2 immune response</a:t>
            </a:r>
          </a:p>
        </p:txBody>
      </p:sp>
    </p:spTree>
    <p:extLst>
      <p:ext uri="{BB962C8B-B14F-4D97-AF65-F5344CB8AC3E}">
        <p14:creationId xmlns:p14="http://schemas.microsoft.com/office/powerpoint/2010/main" xmlns="" val="39553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114300" y="164873"/>
            <a:ext cx="8801100" cy="1143000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charset="-127"/>
                <a:cs typeface="Times New Roman" pitchFamily="18" charset="0"/>
              </a:rPr>
              <a:t>Deletion of </a:t>
            </a:r>
            <a:r>
              <a:rPr lang="en-US" altLang="ko-KR" sz="32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charset="-127"/>
                <a:cs typeface="Times New Roman" pitchFamily="18" charset="0"/>
              </a:rPr>
              <a:t>Salmonella</a:t>
            </a:r>
            <a:r>
              <a:rPr lang="en-US" altLang="ko-KR" sz="32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charset="-127"/>
                <a:cs typeface="Times New Roman" pitchFamily="18" charset="0"/>
              </a:rPr>
              <a:t>  </a:t>
            </a:r>
            <a:r>
              <a:rPr lang="en-US" altLang="ko-KR" sz="3200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charset="-127"/>
                <a:cs typeface="Times New Roman" pitchFamily="18" charset="0"/>
              </a:rPr>
              <a:t>asnC</a:t>
            </a:r>
            <a:r>
              <a:rPr lang="en-US" altLang="ko-KR" sz="32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charset="-127"/>
                <a:cs typeface="Times New Roman" pitchFamily="18" charset="0"/>
              </a:rPr>
              <a:t> increased GidA Expression</a:t>
            </a:r>
            <a:endParaRPr lang="en-US" sz="3200" dirty="0" smtClean="0"/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2438400" y="4343400"/>
            <a:ext cx="449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WT-14028 versus </a:t>
            </a:r>
            <a:r>
              <a:rPr lang="en-US" i="1" dirty="0" err="1">
                <a:solidFill>
                  <a:srgbClr val="FFFFFF"/>
                </a:solidFill>
                <a:latin typeface="Calibri" pitchFamily="34" charset="0"/>
              </a:rPr>
              <a:t>asnC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mutant for GidA expression levels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05000" y="1524000"/>
            <a:ext cx="4267200" cy="1743075"/>
            <a:chOff x="1905000" y="1524000"/>
            <a:chExt cx="4267200" cy="1743075"/>
          </a:xfrm>
        </p:grpSpPr>
        <p:pic>
          <p:nvPicPr>
            <p:cNvPr id="20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4600" y="2362200"/>
              <a:ext cx="353536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" name="TextBox 6"/>
            <p:cNvSpPr txBox="1">
              <a:spLocks noChangeArrowheads="1"/>
            </p:cNvSpPr>
            <p:nvPr/>
          </p:nvSpPr>
          <p:spPr bwMode="auto">
            <a:xfrm>
              <a:off x="1905000" y="2743200"/>
              <a:ext cx="685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Calibri" pitchFamily="34" charset="0"/>
                </a:rPr>
                <a:t>GidA</a:t>
              </a:r>
            </a:p>
          </p:txBody>
        </p:sp>
        <p:sp>
          <p:nvSpPr>
            <p:cNvPr id="2054" name="TextBox 7"/>
            <p:cNvSpPr txBox="1">
              <a:spLocks noChangeArrowheads="1"/>
            </p:cNvSpPr>
            <p:nvPr/>
          </p:nvSpPr>
          <p:spPr bwMode="auto">
            <a:xfrm>
              <a:off x="2590800" y="1981200"/>
              <a:ext cx="1219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Calibri" pitchFamily="34" charset="0"/>
                </a:rPr>
                <a:t>100 ± 5.5</a:t>
              </a:r>
            </a:p>
          </p:txBody>
        </p:sp>
        <p:sp>
          <p:nvSpPr>
            <p:cNvPr id="2055" name="TextBox 8"/>
            <p:cNvSpPr txBox="1">
              <a:spLocks noChangeArrowheads="1"/>
            </p:cNvSpPr>
            <p:nvPr/>
          </p:nvSpPr>
          <p:spPr bwMode="auto">
            <a:xfrm>
              <a:off x="3810000" y="1981200"/>
              <a:ext cx="1219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Calibri" pitchFamily="34" charset="0"/>
                </a:rPr>
                <a:t>191 ± 7.4</a:t>
              </a:r>
            </a:p>
          </p:txBody>
        </p:sp>
        <p:sp>
          <p:nvSpPr>
            <p:cNvPr id="2056" name="TextBox 9"/>
            <p:cNvSpPr txBox="1">
              <a:spLocks noChangeArrowheads="1"/>
            </p:cNvSpPr>
            <p:nvPr/>
          </p:nvSpPr>
          <p:spPr bwMode="auto">
            <a:xfrm>
              <a:off x="2819400" y="1524000"/>
              <a:ext cx="685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latin typeface="Calibri" pitchFamily="34" charset="0"/>
                </a:rPr>
                <a:t>WT</a:t>
              </a:r>
            </a:p>
          </p:txBody>
        </p:sp>
        <p:sp>
          <p:nvSpPr>
            <p:cNvPr id="2057" name="TextBox 10"/>
            <p:cNvSpPr txBox="1">
              <a:spLocks noChangeArrowheads="1"/>
            </p:cNvSpPr>
            <p:nvPr/>
          </p:nvSpPr>
          <p:spPr bwMode="auto">
            <a:xfrm>
              <a:off x="3810000" y="1524000"/>
              <a:ext cx="1219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latin typeface="Calibri" pitchFamily="34" charset="0"/>
                </a:rPr>
                <a:t>∆</a:t>
              </a:r>
              <a:r>
                <a:rPr lang="en-US" sz="2400" b="1" i="1" dirty="0" err="1">
                  <a:solidFill>
                    <a:srgbClr val="FFFFFF"/>
                  </a:solidFill>
                  <a:latin typeface="Calibri" pitchFamily="34" charset="0"/>
                </a:rPr>
                <a:t>asnC</a:t>
              </a:r>
              <a:endParaRPr lang="en-US" sz="2400" b="1" i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58" name="TextBox 11"/>
            <p:cNvSpPr txBox="1">
              <a:spLocks noChangeArrowheads="1"/>
            </p:cNvSpPr>
            <p:nvPr/>
          </p:nvSpPr>
          <p:spPr bwMode="auto">
            <a:xfrm>
              <a:off x="4953000" y="1524000"/>
              <a:ext cx="1219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latin typeface="Calibri" pitchFamily="34" charset="0"/>
                </a:rPr>
                <a:t>Control</a:t>
              </a:r>
              <a:endParaRPr lang="en-US" sz="2400" b="1" i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875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315200" cy="914400"/>
          </a:xfrm>
        </p:spPr>
        <p:txBody>
          <a:bodyPr/>
          <a:lstStyle/>
          <a:p>
            <a:r>
              <a:rPr lang="en-US" sz="4000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Background &amp; Significance</a:t>
            </a:r>
            <a:endParaRPr lang="en-US" altLang="en-US" i="1" dirty="0">
              <a:solidFill>
                <a:srgbClr val="FFCC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10600" cy="5029200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</a:rPr>
              <a:t>Model organism to study bacterial genetics and virulence.</a:t>
            </a:r>
          </a:p>
          <a:p>
            <a:r>
              <a:rPr lang="en-US" altLang="en-US" dirty="0" smtClean="0">
                <a:latin typeface="Times New Roman" panose="02020603050405020304" pitchFamily="18" charset="0"/>
              </a:rPr>
              <a:t>Major </a:t>
            </a:r>
            <a:r>
              <a:rPr lang="en-US" altLang="en-US" dirty="0">
                <a:latin typeface="Times New Roman" panose="02020603050405020304" pitchFamily="18" charset="0"/>
              </a:rPr>
              <a:t>cause of food-borne diseases (poultry, meat, dairy products), </a:t>
            </a:r>
            <a:r>
              <a:rPr lang="en-US" altLang="en-US" dirty="0" smtClean="0">
                <a:latin typeface="Times New Roman" panose="02020603050405020304" pitchFamily="18" charset="0"/>
              </a:rPr>
              <a:t>use as an indicator </a:t>
            </a:r>
            <a:r>
              <a:rPr lang="en-US" altLang="en-US" dirty="0">
                <a:latin typeface="Times New Roman" panose="02020603050405020304" pitchFamily="18" charset="0"/>
              </a:rPr>
              <a:t>of how safe a country’s food supplies </a:t>
            </a:r>
            <a:r>
              <a:rPr lang="en-US" altLang="en-US" dirty="0" smtClean="0">
                <a:latin typeface="Times New Roman" panose="02020603050405020304" pitchFamily="18" charset="0"/>
              </a:rPr>
              <a:t>are</a:t>
            </a:r>
            <a:endParaRPr lang="en-US" altLang="en-US" dirty="0">
              <a:latin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</a:rPr>
              <a:t>Multiple antibiotic-resistance </a:t>
            </a:r>
            <a:r>
              <a:rPr lang="en-US" altLang="en-US" dirty="0" smtClean="0">
                <a:latin typeface="Times New Roman" panose="02020603050405020304" pitchFamily="18" charset="0"/>
              </a:rPr>
              <a:t>strains: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in animal feed</a:t>
            </a:r>
            <a:endParaRPr lang="en-US" altLang="en-US" dirty="0">
              <a:latin typeface="Times New Roman" panose="02020603050405020304" pitchFamily="18" charset="0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FDA report: half of livestock and poultry feed meals and 16% of complete feeds contaminated with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 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8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tring.embl.de:8080/newstring_userdata/net_image_e__AQAitQy3FmL_high_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35088"/>
            <a:ext cx="77724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 bwMode="auto">
          <a:xfrm>
            <a:off x="4013200" y="4210050"/>
            <a:ext cx="638175" cy="538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649663" y="3670300"/>
            <a:ext cx="636587" cy="539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228600" y="152400"/>
            <a:ext cx="868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CC66"/>
                </a:solidFill>
                <a:latin typeface="Times New Roman" pitchFamily="18" charset="0"/>
              </a:rPr>
              <a:t>Predicted regulatory &amp; functional association for GidA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CC66"/>
                </a:solidFill>
                <a:latin typeface="Times New Roman" pitchFamily="18" charset="0"/>
              </a:rPr>
              <a:t>(STRING 8.3 software, Jensen et al, 2009) 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572000" y="3124200"/>
            <a:ext cx="5334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7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866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Effects on Biology &amp; Virulence</a:t>
            </a:r>
            <a:endParaRPr lang="en-US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343400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Morphological changes in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Aeromonas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coli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(filamentous),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Proteus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mirabilis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Myxococcus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(colonial).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modulate potent virulence factors</a:t>
            </a:r>
            <a:r>
              <a:rPr lang="en-US" altLang="ko-KR" i="1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: </a:t>
            </a:r>
            <a:r>
              <a:rPr lang="en-US" altLang="ko-KR" i="1" dirty="0" err="1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Aeromonas</a:t>
            </a:r>
            <a:r>
              <a:rPr lang="en-US" altLang="ko-KR" i="1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cytotoxic enterotoxin (Act), quorum sensing 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RhlR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expression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</a:rPr>
              <a:t> ) in </a:t>
            </a:r>
            <a:r>
              <a:rPr lang="en-US" altLang="ko-KR" i="1" dirty="0">
                <a:latin typeface="Times New Roman" panose="02020603050405020304" pitchFamily="18" charset="0"/>
                <a:ea typeface="굴림" panose="020B0600000101010101" pitchFamily="34" charset="-127"/>
              </a:rPr>
              <a:t>Pseudomonas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inhibition of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SpeB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protease expression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34" charset="-127"/>
              </a:rPr>
              <a:t> in </a:t>
            </a:r>
            <a:r>
              <a:rPr lang="en-US" altLang="ko-KR" i="1" dirty="0">
                <a:latin typeface="Times New Roman" panose="02020603050405020304" pitchFamily="18" charset="0"/>
                <a:ea typeface="굴림" panose="020B0600000101010101" pitchFamily="34" charset="-127"/>
              </a:rPr>
              <a:t>S. </a:t>
            </a:r>
            <a:r>
              <a:rPr lang="en-US" altLang="ko-KR" i="1" dirty="0" err="1">
                <a:latin typeface="Times New Roman" panose="02020603050405020304" pitchFamily="18" charset="0"/>
                <a:ea typeface="굴림" panose="020B0600000101010101" pitchFamily="34" charset="-127"/>
              </a:rPr>
              <a:t>pygenes</a:t>
            </a:r>
            <a:r>
              <a:rPr lang="en-US" altLang="ko-KR" i="1" dirty="0">
                <a:latin typeface="Times New Roman" panose="02020603050405020304" pitchFamily="18" charset="0"/>
                <a:ea typeface="굴림" panose="020B0600000101010101" pitchFamily="34" charset="-127"/>
              </a:rPr>
              <a:t>,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Shigella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flexneri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altered transcription regulator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7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3246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GidA</a:t>
            </a:r>
            <a:r>
              <a:rPr lang="en-US" sz="3200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MnmG</a:t>
            </a:r>
            <a:r>
              <a:rPr lang="en-US" sz="32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257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Thought to be involved in cell division and chromosome replication (filamentous) in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 studies suggested a role in gene regulation and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tRNA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modification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GidA </a:t>
            </a:r>
            <a:r>
              <a:rPr lang="en-US" altLang="en-US" dirty="0">
                <a:latin typeface="Times New Roman" panose="02020603050405020304" pitchFamily="18" charset="0"/>
              </a:rPr>
              <a:t>complexes with MnmE to catalyzed </a:t>
            </a:r>
            <a:r>
              <a:rPr lang="en-US" altLang="en-US" dirty="0" err="1">
                <a:latin typeface="Times New Roman" panose="02020603050405020304" pitchFamily="18" charset="0"/>
              </a:rPr>
              <a:t>tRNA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</a:rPr>
              <a:t>modification (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cmnm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 onto the C5 carbon of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uridine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position 34 (U34) of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tRNAs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4" name="Picture 5" descr="http://ars.sciencedirect.com/content/image/1-s2.0-S0969212609001609-gr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40546"/>
            <a:ext cx="5532437" cy="146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89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22238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n-US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Virulence Potentials</a:t>
            </a:r>
          </a:p>
        </p:txBody>
      </p:sp>
      <p:graphicFrame>
        <p:nvGraphicFramePr>
          <p:cNvPr id="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74053754"/>
              </p:ext>
            </p:extLst>
          </p:nvPr>
        </p:nvGraphicFramePr>
        <p:xfrm>
          <a:off x="227013" y="3736975"/>
          <a:ext cx="4278312" cy="2435225"/>
        </p:xfrm>
        <a:graphic>
          <a:graphicData uri="http://schemas.openxmlformats.org/presentationml/2006/ole">
            <p:oleObj spid="_x0000_s7401" name="Worksheet" r:id="rId4" imgW="4276547" imgH="2438400" progId="Excel.Sheet.8">
              <p:embed/>
            </p:oleObj>
          </a:graphicData>
        </a:graphic>
      </p:graphicFrame>
      <p:sp>
        <p:nvSpPr>
          <p:cNvPr id="2054" name="TextBox 20"/>
          <p:cNvSpPr txBox="1">
            <a:spLocks noChangeArrowheads="1"/>
          </p:cNvSpPr>
          <p:nvPr/>
        </p:nvSpPr>
        <p:spPr bwMode="auto">
          <a:xfrm>
            <a:off x="228600" y="6096000"/>
            <a:ext cx="4451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 cytotoxicity in murine macrophages</a:t>
            </a:r>
          </a:p>
        </p:txBody>
      </p:sp>
      <p:graphicFrame>
        <p:nvGraphicFramePr>
          <p:cNvPr id="205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98340476"/>
              </p:ext>
            </p:extLst>
          </p:nvPr>
        </p:nvGraphicFramePr>
        <p:xfrm>
          <a:off x="4743450" y="3732213"/>
          <a:ext cx="4246563" cy="2424112"/>
        </p:xfrm>
        <a:graphic>
          <a:graphicData uri="http://schemas.openxmlformats.org/presentationml/2006/ole">
            <p:oleObj spid="_x0000_s7402" name="Worksheet" r:id="rId5" imgW="4248099" imgH="2419248" progId="Excel.Sheet.8">
              <p:embed/>
            </p:oleObj>
          </a:graphicData>
        </a:graphic>
      </p:graphicFrame>
      <p:sp>
        <p:nvSpPr>
          <p:cNvPr id="2056" name="TextBox 23"/>
          <p:cNvSpPr txBox="1">
            <a:spLocks noChangeArrowheads="1"/>
          </p:cNvSpPr>
          <p:nvPr/>
        </p:nvSpPr>
        <p:spPr bwMode="auto">
          <a:xfrm>
            <a:off x="4800600" y="6096000"/>
            <a:ext cx="392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Decreased replication in macrophages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77800" y="1219200"/>
            <a:ext cx="4700588" cy="2438400"/>
            <a:chOff x="177800" y="1219200"/>
            <a:chExt cx="4699859" cy="2438400"/>
          </a:xfrm>
        </p:grpSpPr>
        <p:sp>
          <p:nvSpPr>
            <p:cNvPr id="2059" name="TextBox 27"/>
            <p:cNvSpPr txBox="1">
              <a:spLocks noChangeArrowheads="1"/>
            </p:cNvSpPr>
            <p:nvPr/>
          </p:nvSpPr>
          <p:spPr bwMode="auto">
            <a:xfrm>
              <a:off x="381000" y="1219200"/>
              <a:ext cx="42259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WT                       GidA             GidA-</a:t>
              </a:r>
              <a:r>
                <a:rPr lang="en-US" altLang="en-US" sz="1600" b="1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</a:t>
              </a:r>
              <a:endParaRPr lang="en-US" altLang="en-US" sz="1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60" name="Group 14"/>
            <p:cNvGrpSpPr>
              <a:grpSpLocks/>
            </p:cNvGrpSpPr>
            <p:nvPr/>
          </p:nvGrpSpPr>
          <p:grpSpPr bwMode="auto">
            <a:xfrm>
              <a:off x="177800" y="1524000"/>
              <a:ext cx="4699859" cy="2133600"/>
              <a:chOff x="177800" y="1360488"/>
              <a:chExt cx="4699859" cy="2133599"/>
            </a:xfrm>
          </p:grpSpPr>
          <p:grpSp>
            <p:nvGrpSpPr>
              <p:cNvPr id="2061" name="Group 13"/>
              <p:cNvGrpSpPr>
                <a:grpSpLocks/>
              </p:cNvGrpSpPr>
              <p:nvPr/>
            </p:nvGrpSpPr>
            <p:grpSpPr bwMode="auto">
              <a:xfrm>
                <a:off x="177800" y="1360488"/>
                <a:ext cx="4699859" cy="1839912"/>
                <a:chOff x="177800" y="1360488"/>
                <a:chExt cx="4699859" cy="1839912"/>
              </a:xfrm>
            </p:grpSpPr>
            <p:pic>
              <p:nvPicPr>
                <p:cNvPr id="2063" name="Picture 5" descr="WT 1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7800" y="1387475"/>
                  <a:ext cx="1498600" cy="1812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64" name="Picture 6" descr="Mutant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0538" y="1371600"/>
                  <a:ext cx="1516062" cy="1828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65" name="Picture 7" descr="Comp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52800" y="1360488"/>
                  <a:ext cx="1524859" cy="1839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062" name="TextBox 12"/>
              <p:cNvSpPr txBox="1">
                <a:spLocks noChangeArrowheads="1"/>
              </p:cNvSpPr>
              <p:nvPr/>
            </p:nvSpPr>
            <p:spPr bwMode="auto">
              <a:xfrm>
                <a:off x="990600" y="3124200"/>
                <a:ext cx="2652713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Filamentous morphology</a:t>
                </a:r>
              </a:p>
            </p:txBody>
          </p:sp>
        </p:grpSp>
      </p:grpSp>
      <p:graphicFrame>
        <p:nvGraphicFramePr>
          <p:cNvPr id="2050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441451604"/>
              </p:ext>
            </p:extLst>
          </p:nvPr>
        </p:nvGraphicFramePr>
        <p:xfrm>
          <a:off x="5145088" y="1316038"/>
          <a:ext cx="3846512" cy="2189162"/>
        </p:xfrm>
        <a:graphic>
          <a:graphicData uri="http://schemas.openxmlformats.org/presentationml/2006/ole">
            <p:oleObj spid="_x0000_s7403" name="Worksheet" r:id="rId9" imgW="3848202" imgH="2190648" progId="Excel.Sheet.8">
              <p:embed/>
            </p:oleObj>
          </a:graphicData>
        </a:graphic>
      </p:graphicFrame>
      <p:sp>
        <p:nvSpPr>
          <p:cNvPr id="2055" name="TextBox 21"/>
          <p:cNvSpPr txBox="1">
            <a:spLocks noChangeArrowheads="1"/>
          </p:cNvSpPr>
          <p:nvPr/>
        </p:nvSpPr>
        <p:spPr bwMode="auto">
          <a:xfrm>
            <a:off x="5087938" y="3363913"/>
            <a:ext cx="397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Defective in invasion of intestinal cells</a:t>
            </a:r>
          </a:p>
        </p:txBody>
      </p:sp>
      <p:sp>
        <p:nvSpPr>
          <p:cNvPr id="2058" name="TextBox 16"/>
          <p:cNvSpPr txBox="1">
            <a:spLocks noChangeArrowheads="1"/>
          </p:cNvSpPr>
          <p:nvPr/>
        </p:nvSpPr>
        <p:spPr bwMode="auto">
          <a:xfrm>
            <a:off x="7129463" y="6488113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Shippy et al, 2011</a:t>
            </a:r>
          </a:p>
        </p:txBody>
      </p:sp>
    </p:spTree>
    <p:extLst>
      <p:ext uri="{BB962C8B-B14F-4D97-AF65-F5344CB8AC3E}">
        <p14:creationId xmlns:p14="http://schemas.microsoft.com/office/powerpoint/2010/main" xmlns="" val="228587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" grpId="0"/>
      <p:bldP spid="2054" grpId="0"/>
      <p:bldOleChart spid="2052" grpId="0"/>
      <p:bldP spid="2056" grpId="0"/>
      <p:bldOleChart spid="2050" grpId="0"/>
      <p:bldP spid="20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391400" cy="838200"/>
          </a:xfrm>
        </p:spPr>
        <p:txBody>
          <a:bodyPr/>
          <a:lstStyle/>
          <a:p>
            <a:r>
              <a:rPr lang="en-US" i="1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vivo </a:t>
            </a:r>
            <a:r>
              <a:rPr lang="en-US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Virulence of GidA mutant</a:t>
            </a:r>
            <a:endParaRPr lang="en-US" dirty="0">
              <a:solidFill>
                <a:srgbClr val="FFCC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4021059" cy="45720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LD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systemic replication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Marked reduction in induction of cytokines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0894" y="1295401"/>
            <a:ext cx="3168262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264492"/>
            <a:ext cx="4876800" cy="1536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9289" y="5109439"/>
            <a:ext cx="2315452" cy="1428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5093091"/>
            <a:ext cx="2400693" cy="1444603"/>
          </a:xfrm>
          <a:prstGeom prst="rect">
            <a:avLst/>
          </a:prstGeom>
        </p:spPr>
      </p:pic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2819400" y="6477864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Shippy et al, 2011</a:t>
            </a:r>
          </a:p>
        </p:txBody>
      </p:sp>
    </p:spTree>
    <p:extLst>
      <p:ext uri="{BB962C8B-B14F-4D97-AF65-F5344CB8AC3E}">
        <p14:creationId xmlns:p14="http://schemas.microsoft.com/office/powerpoint/2010/main" xmlns="" val="9336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23" name="Group 135"/>
          <p:cNvGraphicFramePr>
            <a:graphicFrameLocks noGrp="1"/>
          </p:cNvGraphicFramePr>
          <p:nvPr/>
        </p:nvGraphicFramePr>
        <p:xfrm>
          <a:off x="457200" y="655638"/>
          <a:ext cx="5638799" cy="6126396"/>
        </p:xfrm>
        <a:graphic>
          <a:graphicData uri="http://schemas.openxmlformats.org/drawingml/2006/table">
            <a:tbl>
              <a:tblPr/>
              <a:tblGrid>
                <a:gridCol w="1345758"/>
                <a:gridCol w="1167314"/>
                <a:gridCol w="1699670"/>
                <a:gridCol w="1426057"/>
              </a:tblGrid>
              <a:tr h="457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Gene Name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Gene #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Microarray FC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RT-PCR FC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spaP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STM2890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-9.61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-10.85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prgJ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STM2872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-4.36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-9.85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fepE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STM0589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4.53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4.54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hscC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STM0659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3.78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2.63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yhjC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STM3607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4.22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2.46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ssaN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STM1415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2.96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4.59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yebK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STM1887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2.86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2.36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invF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STM2899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-11.79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-9.83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invE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STM2897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-12.20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-7.57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motA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STM1923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-5.05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-2.09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274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spaQ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STM2889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-9.49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-3.50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invA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STM2896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-10.21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-2.16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prgH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STM2874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-6.86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-3.82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fliD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STM1960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-4.79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-4.26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274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fliC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STM1959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-5.64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-14.89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274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cheW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STM1920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-8.71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-4.86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274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mukB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STM0994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2.10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3.46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mreB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STM3374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-2.54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-2.27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parA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PSLT052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7.07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18.64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parB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PSLT053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5.45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charset="-127"/>
                          <a:cs typeface="Times New Roman" pitchFamily="18" charset="0"/>
                        </a:rPr>
                        <a:t>5.08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87" name="TextBox 2"/>
          <p:cNvSpPr txBox="1">
            <a:spLocks noChangeArrowheads="1"/>
          </p:cNvSpPr>
          <p:nvPr/>
        </p:nvSpPr>
        <p:spPr bwMode="auto">
          <a:xfrm>
            <a:off x="381000" y="39688"/>
            <a:ext cx="7742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0000"/>
                </a:solidFill>
              </a:rPr>
              <a:t>Transcriptome Profiling: 154 genes down-regulated and 124 up-regulated. Confirmed by real-time RT-PCR 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096000" y="1295400"/>
            <a:ext cx="2833688" cy="2590800"/>
            <a:chOff x="6234113" y="1295400"/>
            <a:chExt cx="2833687" cy="2590800"/>
          </a:xfrm>
        </p:grpSpPr>
        <p:grpSp>
          <p:nvGrpSpPr>
            <p:cNvPr id="25691" name="Group 25"/>
            <p:cNvGrpSpPr>
              <a:grpSpLocks/>
            </p:cNvGrpSpPr>
            <p:nvPr/>
          </p:nvGrpSpPr>
          <p:grpSpPr bwMode="auto">
            <a:xfrm>
              <a:off x="6234113" y="1295400"/>
              <a:ext cx="2833687" cy="2590800"/>
              <a:chOff x="3715328" y="1761881"/>
              <a:chExt cx="5495635" cy="4026862"/>
            </a:xfrm>
          </p:grpSpPr>
          <p:sp>
            <p:nvSpPr>
              <p:cNvPr id="25693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038600" y="1880318"/>
                <a:ext cx="4876800" cy="3908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5694" name="Picture 68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6000"/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096" t="24283" r="55809" b="10962"/>
              <a:stretch>
                <a:fillRect/>
              </a:stretch>
            </p:blipFill>
            <p:spPr bwMode="auto">
              <a:xfrm>
                <a:off x="4856967" y="2579734"/>
                <a:ext cx="1878904" cy="600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95" name="Picture 69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6000"/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2476" t="24283" r="2477" b="10962"/>
              <a:stretch>
                <a:fillRect/>
              </a:stretch>
            </p:blipFill>
            <p:spPr bwMode="auto">
              <a:xfrm>
                <a:off x="7036496" y="2579734"/>
                <a:ext cx="1878904" cy="600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96" name="Picture 70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6000"/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616" t="8333" r="63077" b="25000"/>
              <a:stretch>
                <a:fillRect/>
              </a:stretch>
            </p:blipFill>
            <p:spPr bwMode="auto">
              <a:xfrm>
                <a:off x="4856967" y="3856968"/>
                <a:ext cx="1878904" cy="601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97" name="Picture 71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6000"/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4615" t="8333" r="6154" b="25000"/>
              <a:stretch>
                <a:fillRect/>
              </a:stretch>
            </p:blipFill>
            <p:spPr bwMode="auto">
              <a:xfrm>
                <a:off x="7036496" y="3856968"/>
                <a:ext cx="1878904" cy="601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98" name="Picture 72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538" t="16667" r="58463" b="16667"/>
              <a:stretch>
                <a:fillRect/>
              </a:stretch>
            </p:blipFill>
            <p:spPr bwMode="auto">
              <a:xfrm>
                <a:off x="4856967" y="5059673"/>
                <a:ext cx="1878904" cy="601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99" name="Picture 73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3077" t="16667" b="16667"/>
              <a:stretch>
                <a:fillRect/>
              </a:stretch>
            </p:blipFill>
            <p:spPr bwMode="auto">
              <a:xfrm>
                <a:off x="7036496" y="5059673"/>
                <a:ext cx="1878904" cy="601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700" name="Text Box 74"/>
              <p:cNvSpPr txBox="1">
                <a:spLocks noChangeArrowheads="1"/>
              </p:cNvSpPr>
              <p:nvPr/>
            </p:nvSpPr>
            <p:spPr bwMode="auto">
              <a:xfrm>
                <a:off x="5029075" y="2210008"/>
                <a:ext cx="1358072" cy="362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1" name="Text Box 75"/>
              <p:cNvSpPr txBox="1">
                <a:spLocks noChangeArrowheads="1"/>
              </p:cNvSpPr>
              <p:nvPr/>
            </p:nvSpPr>
            <p:spPr bwMode="auto">
              <a:xfrm>
                <a:off x="7412277" y="2128171"/>
                <a:ext cx="1127342" cy="362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2" name="Text Box 76"/>
              <p:cNvSpPr txBox="1">
                <a:spLocks noChangeArrowheads="1"/>
              </p:cNvSpPr>
              <p:nvPr/>
            </p:nvSpPr>
            <p:spPr bwMode="auto">
              <a:xfrm>
                <a:off x="6994236" y="2235629"/>
                <a:ext cx="2216727" cy="405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200" smtClean="0">
                    <a:solidFill>
                      <a:srgbClr val="000000"/>
                    </a:solidFill>
                    <a:ea typeface="Batang" panose="02030600000101010101" pitchFamily="18" charset="-127"/>
                  </a:rPr>
                  <a:t>50 ± 1.2</a:t>
                </a:r>
                <a:endParaRPr lang="en-US" altLang="en-US" sz="1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3" name="Text Box 77"/>
              <p:cNvSpPr txBox="1">
                <a:spLocks noChangeArrowheads="1"/>
              </p:cNvSpPr>
              <p:nvPr/>
            </p:nvSpPr>
            <p:spPr bwMode="auto">
              <a:xfrm>
                <a:off x="4777509" y="3513841"/>
                <a:ext cx="1911800" cy="379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200" smtClean="0">
                    <a:solidFill>
                      <a:srgbClr val="000000"/>
                    </a:solidFill>
                    <a:ea typeface="Batang" panose="02030600000101010101" pitchFamily="18" charset="-127"/>
                  </a:rPr>
                  <a:t> 100 ± 3.2</a:t>
                </a:r>
                <a:endParaRPr lang="en-US" altLang="en-US" sz="1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4" name="Text Box 78"/>
              <p:cNvSpPr txBox="1">
                <a:spLocks noChangeArrowheads="1"/>
              </p:cNvSpPr>
              <p:nvPr/>
            </p:nvSpPr>
            <p:spPr bwMode="auto">
              <a:xfrm>
                <a:off x="7041555" y="3516230"/>
                <a:ext cx="2021626" cy="377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200" smtClean="0">
                    <a:solidFill>
                      <a:srgbClr val="000000"/>
                    </a:solidFill>
                    <a:ea typeface="Batang" panose="02030600000101010101" pitchFamily="18" charset="-127"/>
                  </a:rPr>
                  <a:t> 56 ± 3.1</a:t>
                </a:r>
                <a:endParaRPr lang="en-US" altLang="en-US" sz="1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5" name="Text Box 79"/>
              <p:cNvSpPr txBox="1">
                <a:spLocks noChangeArrowheads="1"/>
              </p:cNvSpPr>
              <p:nvPr/>
            </p:nvSpPr>
            <p:spPr bwMode="auto">
              <a:xfrm>
                <a:off x="5073073" y="1761881"/>
                <a:ext cx="1315613" cy="405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smtClean="0">
                    <a:solidFill>
                      <a:srgbClr val="000000"/>
                    </a:solidFill>
                    <a:ea typeface="Batang" panose="02030600000101010101" pitchFamily="18" charset="-127"/>
                  </a:rPr>
                  <a:t>  </a:t>
                </a:r>
                <a:r>
                  <a:rPr lang="en-US" altLang="ko-KR" sz="1600" b="1" smtClean="0">
                    <a:solidFill>
                      <a:srgbClr val="000000"/>
                    </a:solidFill>
                    <a:ea typeface="Batang" panose="02030600000101010101" pitchFamily="18" charset="-127"/>
                  </a:rPr>
                  <a:t>WT</a:t>
                </a:r>
                <a:endParaRPr lang="en-US" altLang="en-US" sz="16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6" name="Text Box 80"/>
              <p:cNvSpPr txBox="1">
                <a:spLocks noChangeArrowheads="1"/>
              </p:cNvSpPr>
              <p:nvPr/>
            </p:nvSpPr>
            <p:spPr bwMode="auto">
              <a:xfrm>
                <a:off x="6994236" y="1761881"/>
                <a:ext cx="1871311" cy="405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600" dirty="0" smtClean="0">
                    <a:solidFill>
                      <a:srgbClr val="000000"/>
                    </a:solidFill>
                    <a:ea typeface="Batang" panose="02030600000101010101" pitchFamily="18" charset="-127"/>
                  </a:rPr>
                  <a:t> </a:t>
                </a:r>
                <a:r>
                  <a:rPr lang="en-US" altLang="ko-KR" sz="1600" b="1" dirty="0" smtClean="0">
                    <a:solidFill>
                      <a:srgbClr val="000000"/>
                    </a:solidFill>
                    <a:ea typeface="Batang" panose="02030600000101010101" pitchFamily="18" charset="-127"/>
                  </a:rPr>
                  <a:t>GidA</a:t>
                </a:r>
                <a:endParaRPr lang="en-US" altLang="en-US" sz="16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7" name="Text Box 81"/>
              <p:cNvSpPr txBox="1">
                <a:spLocks noChangeArrowheads="1"/>
              </p:cNvSpPr>
              <p:nvPr/>
            </p:nvSpPr>
            <p:spPr bwMode="auto">
              <a:xfrm>
                <a:off x="3715328" y="2626211"/>
                <a:ext cx="1357744" cy="438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200" b="1" smtClean="0">
                    <a:solidFill>
                      <a:srgbClr val="000000"/>
                    </a:solidFill>
                    <a:ea typeface="Batang" panose="02030600000101010101" pitchFamily="18" charset="-127"/>
                  </a:rPr>
                  <a:t> MotB</a:t>
                </a:r>
                <a:endParaRPr lang="en-US" altLang="en-US" sz="12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8" name="Text Box 82"/>
              <p:cNvSpPr txBox="1">
                <a:spLocks noChangeArrowheads="1"/>
              </p:cNvSpPr>
              <p:nvPr/>
            </p:nvSpPr>
            <p:spPr bwMode="auto">
              <a:xfrm>
                <a:off x="3863106" y="3893749"/>
                <a:ext cx="1357748" cy="430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200" b="1" smtClean="0">
                    <a:solidFill>
                      <a:srgbClr val="000000"/>
                    </a:solidFill>
                    <a:ea typeface="Batang" panose="02030600000101010101" pitchFamily="18" charset="-127"/>
                  </a:rPr>
                  <a:t>PrgH</a:t>
                </a:r>
                <a:endParaRPr lang="en-US" altLang="en-US" sz="12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9" name="Text Box 83"/>
              <p:cNvSpPr txBox="1">
                <a:spLocks noChangeArrowheads="1"/>
              </p:cNvSpPr>
              <p:nvPr/>
            </p:nvSpPr>
            <p:spPr bwMode="auto">
              <a:xfrm>
                <a:off x="4038600" y="5078122"/>
                <a:ext cx="1286163" cy="388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200" b="1" smtClean="0">
                    <a:solidFill>
                      <a:srgbClr val="000000"/>
                    </a:solidFill>
                    <a:ea typeface="Batang" panose="02030600000101010101" pitchFamily="18" charset="-127"/>
                  </a:rPr>
                  <a:t>FliC</a:t>
                </a:r>
                <a:endParaRPr lang="en-US" altLang="en-US" sz="12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0" name="Text Box 84"/>
              <p:cNvSpPr txBox="1">
                <a:spLocks noChangeArrowheads="1"/>
              </p:cNvSpPr>
              <p:nvPr/>
            </p:nvSpPr>
            <p:spPr bwMode="auto">
              <a:xfrm>
                <a:off x="4925291" y="4722809"/>
                <a:ext cx="1984426" cy="398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200" smtClean="0">
                    <a:solidFill>
                      <a:srgbClr val="000000"/>
                    </a:solidFill>
                    <a:ea typeface="Batang" panose="02030600000101010101" pitchFamily="18" charset="-127"/>
                  </a:rPr>
                  <a:t>100 ± 5.7</a:t>
                </a:r>
                <a:endParaRPr lang="en-US" altLang="en-US" sz="12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1" name="Text Box 85"/>
              <p:cNvSpPr txBox="1">
                <a:spLocks noChangeArrowheads="1"/>
              </p:cNvSpPr>
              <p:nvPr/>
            </p:nvSpPr>
            <p:spPr bwMode="auto">
              <a:xfrm>
                <a:off x="7116713" y="4722809"/>
                <a:ext cx="1946469" cy="398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200" smtClean="0">
                    <a:solidFill>
                      <a:srgbClr val="000000"/>
                    </a:solidFill>
                    <a:ea typeface="Batang" panose="02030600000101010101" pitchFamily="18" charset="-127"/>
                  </a:rPr>
                  <a:t> 9 ± 1.5</a:t>
                </a:r>
                <a:endParaRPr lang="en-US" altLang="en-US" sz="12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692" name="Rectangle 127"/>
            <p:cNvSpPr>
              <a:spLocks noChangeArrowheads="1"/>
            </p:cNvSpPr>
            <p:nvPr/>
          </p:nvSpPr>
          <p:spPr bwMode="auto">
            <a:xfrm>
              <a:off x="6781800" y="1615589"/>
              <a:ext cx="1066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smtClean="0">
                  <a:solidFill>
                    <a:srgbClr val="000000"/>
                  </a:solidFill>
                </a:rPr>
                <a:t>100 ± 3.2</a:t>
              </a:r>
            </a:p>
          </p:txBody>
        </p:sp>
      </p:grp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6096000" y="4114800"/>
            <a:ext cx="3048000" cy="1295400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Assay proteins involved in invasion and motility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Quantitate</a:t>
            </a:r>
            <a:r>
              <a:rPr lang="en-US" sz="1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using densitometry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6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40450" y="762000"/>
            <a:ext cx="300355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Semi-quantitative Western blots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8" name="TextBox 16"/>
          <p:cNvSpPr txBox="1">
            <a:spLocks noChangeArrowheads="1"/>
          </p:cNvSpPr>
          <p:nvPr/>
        </p:nvSpPr>
        <p:spPr bwMode="auto">
          <a:xfrm>
            <a:off x="7129463" y="6488113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Shippy et al, 2011</a:t>
            </a:r>
          </a:p>
        </p:txBody>
      </p:sp>
    </p:spTree>
    <p:extLst>
      <p:ext uri="{BB962C8B-B14F-4D97-AF65-F5344CB8AC3E}">
        <p14:creationId xmlns:p14="http://schemas.microsoft.com/office/powerpoint/2010/main" xmlns="" val="417213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98438"/>
            <a:ext cx="66294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Proteomic Analysis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4876800" cy="19812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 proteins altered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117 proteins down-regulated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 proteins up-regulated</a:t>
            </a:r>
          </a:p>
        </p:txBody>
      </p:sp>
      <p:grpSp>
        <p:nvGrpSpPr>
          <p:cNvPr id="26628" name="Group 3"/>
          <p:cNvGrpSpPr>
            <a:grpSpLocks/>
          </p:cNvGrpSpPr>
          <p:nvPr/>
        </p:nvGrpSpPr>
        <p:grpSpPr bwMode="auto">
          <a:xfrm>
            <a:off x="4876800" y="1790700"/>
            <a:ext cx="1981200" cy="4229100"/>
            <a:chOff x="1066800" y="1600200"/>
            <a:chExt cx="2590800" cy="4762500"/>
          </a:xfrm>
        </p:grpSpPr>
        <p:pic>
          <p:nvPicPr>
            <p:cNvPr id="26636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600200"/>
              <a:ext cx="2590800" cy="112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819400"/>
              <a:ext cx="2590800" cy="111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8" name="Picture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038600"/>
              <a:ext cx="2590800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9" name="Picture 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5257800"/>
              <a:ext cx="2590800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9" name="TextBox 8"/>
          <p:cNvSpPr txBox="1">
            <a:spLocks noChangeArrowheads="1"/>
          </p:cNvSpPr>
          <p:nvPr/>
        </p:nvSpPr>
        <p:spPr bwMode="auto">
          <a:xfrm>
            <a:off x="5562600" y="1371600"/>
            <a:ext cx="257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FFFF"/>
                </a:solidFill>
              </a:rPr>
              <a:t>WT                       GidA</a:t>
            </a:r>
          </a:p>
        </p:txBody>
      </p:sp>
      <p:grpSp>
        <p:nvGrpSpPr>
          <p:cNvPr id="26630" name="Group 9"/>
          <p:cNvGrpSpPr>
            <a:grpSpLocks/>
          </p:cNvGrpSpPr>
          <p:nvPr/>
        </p:nvGrpSpPr>
        <p:grpSpPr bwMode="auto">
          <a:xfrm>
            <a:off x="6934200" y="1752600"/>
            <a:ext cx="1981200" cy="4267200"/>
            <a:chOff x="4572000" y="1600200"/>
            <a:chExt cx="2590800" cy="4776788"/>
          </a:xfrm>
        </p:grpSpPr>
        <p:pic>
          <p:nvPicPr>
            <p:cNvPr id="26632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600200"/>
              <a:ext cx="2590800" cy="1109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3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819400"/>
              <a:ext cx="2590800" cy="1109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Picture 1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056062"/>
              <a:ext cx="2590800" cy="1125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5" name="Picture 1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257800"/>
              <a:ext cx="2590800" cy="111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1" name="Rectangle 15"/>
          <p:cNvSpPr>
            <a:spLocks noChangeArrowheads="1"/>
          </p:cNvSpPr>
          <p:nvPr/>
        </p:nvSpPr>
        <p:spPr bwMode="auto">
          <a:xfrm>
            <a:off x="76200" y="3960813"/>
            <a:ext cx="4724400" cy="17541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Identified by MALDI-MS including </a:t>
            </a: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en-US" altLang="en-US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(maltose-binding protein), </a:t>
            </a: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YghA</a:t>
            </a:r>
            <a:r>
              <a:rPr lang="en-US" altLang="en-US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(an oxidoreductase help </a:t>
            </a:r>
            <a:r>
              <a:rPr lang="en-US" altLang="en-US" b="1" i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Salmonella</a:t>
            </a:r>
            <a:r>
              <a:rPr lang="en-US" altLang="en-US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survive inside macrophages), </a:t>
            </a: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Tpx</a:t>
            </a:r>
            <a:r>
              <a:rPr lang="en-US" altLang="en-US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 thiol peroxidase, help </a:t>
            </a:r>
            <a:r>
              <a:rPr lang="en-US" altLang="en-US" b="1" i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Salmonella</a:t>
            </a:r>
            <a:r>
              <a:rPr lang="en-US" altLang="en-US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survive within macrophages), tpx (H</a:t>
            </a:r>
            <a:r>
              <a:rPr lang="en-US" altLang="en-US" b="1" baseline="-250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baseline="-250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survival)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7129463" y="6488113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Shippy et al, 2011</a:t>
            </a:r>
          </a:p>
        </p:txBody>
      </p:sp>
    </p:spTree>
    <p:extLst>
      <p:ext uri="{BB962C8B-B14F-4D97-AF65-F5344CB8AC3E}">
        <p14:creationId xmlns:p14="http://schemas.microsoft.com/office/powerpoint/2010/main" xmlns="" val="31378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1797050" y="5957888"/>
            <a:ext cx="666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FFFF"/>
                </a:solidFill>
              </a:rPr>
              <a:t>WT                     GidA                   MnmE              </a:t>
            </a:r>
            <a:r>
              <a:rPr lang="en-US" altLang="en-US" b="1" dirty="0" err="1" smtClean="0">
                <a:solidFill>
                  <a:srgbClr val="FFFFFF"/>
                </a:solidFill>
              </a:rPr>
              <a:t>Gida</a:t>
            </a:r>
            <a:r>
              <a:rPr lang="en-US" altLang="en-US" b="1" dirty="0" smtClean="0">
                <a:solidFill>
                  <a:srgbClr val="FFFFFF"/>
                </a:solidFill>
              </a:rPr>
              <a:t>/MnmE         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371600" y="1508125"/>
            <a:ext cx="6934200" cy="4435475"/>
            <a:chOff x="1371600" y="838199"/>
            <a:chExt cx="6934200" cy="4435714"/>
          </a:xfrm>
        </p:grpSpPr>
        <p:pic>
          <p:nvPicPr>
            <p:cNvPr id="5325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914400"/>
              <a:ext cx="1385887" cy="4359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838199"/>
              <a:ext cx="1426957" cy="4419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1" y="852487"/>
              <a:ext cx="1463468" cy="440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020" y="838201"/>
              <a:ext cx="1489780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7" name="TextBox 7"/>
            <p:cNvSpPr txBox="1">
              <a:spLocks noChangeArrowheads="1"/>
            </p:cNvSpPr>
            <p:nvPr/>
          </p:nvSpPr>
          <p:spPr bwMode="auto">
            <a:xfrm>
              <a:off x="1752600" y="3886363"/>
              <a:ext cx="721672" cy="277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000000"/>
                  </a:solidFill>
                </a:rPr>
                <a:t>cmnm5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057400" y="4343588"/>
              <a:ext cx="0" cy="38102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810000" y="4343588"/>
              <a:ext cx="0" cy="38102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638800" y="4343588"/>
              <a:ext cx="0" cy="38102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543800" y="4343588"/>
              <a:ext cx="0" cy="38102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252" name="Rectangle 15"/>
          <p:cNvSpPr>
            <a:spLocks noChangeArrowheads="1"/>
          </p:cNvSpPr>
          <p:nvPr/>
        </p:nvSpPr>
        <p:spPr bwMode="auto">
          <a:xfrm>
            <a:off x="76200" y="152400"/>
            <a:ext cx="899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FFCC66"/>
                </a:solidFill>
                <a:latin typeface="Times New Roman" panose="02020603050405020304" pitchFamily="18" charset="0"/>
              </a:rPr>
              <a:t>HPLC analysis of enzymatic digests of tRNA isolated from WT and various mutants. Arrow indicates peak corresponding to 5-methylaminomethyl (cmnm5) in the WT and missing in mutants.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7129463" y="6488113"/>
            <a:ext cx="1539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Shippy et al, 2013</a:t>
            </a:r>
          </a:p>
        </p:txBody>
      </p:sp>
    </p:spTree>
    <p:extLst>
      <p:ext uri="{BB962C8B-B14F-4D97-AF65-F5344CB8AC3E}">
        <p14:creationId xmlns:p14="http://schemas.microsoft.com/office/powerpoint/2010/main" xmlns="" val="284862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1875</Words>
  <Application>Microsoft Office PowerPoint</Application>
  <PresentationFormat>On-screen Show (4:3)</PresentationFormat>
  <Paragraphs>467</Paragraphs>
  <Slides>39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Office Theme</vt:lpstr>
      <vt:lpstr>4_Default Design</vt:lpstr>
      <vt:lpstr>5_Default Design</vt:lpstr>
      <vt:lpstr>8_Default Design</vt:lpstr>
      <vt:lpstr>1_Default Design</vt:lpstr>
      <vt:lpstr>Default Design</vt:lpstr>
      <vt:lpstr>9_Default Design</vt:lpstr>
      <vt:lpstr>Microsoft Office Excel 97-2003 Worksheet</vt:lpstr>
      <vt:lpstr>Prism 5</vt:lpstr>
      <vt:lpstr>Microsoft Office Excel Chart</vt:lpstr>
      <vt:lpstr>Post-transcriptional Modification of RNA: Effect on Biology and Virulence of Salmonella </vt:lpstr>
      <vt:lpstr>Salmonella Pathogenesis</vt:lpstr>
      <vt:lpstr>tRNA Modification Enzymes</vt:lpstr>
      <vt:lpstr>GidA (MnmG)</vt:lpstr>
      <vt:lpstr>  In vitro Virulence Potentials</vt:lpstr>
      <vt:lpstr>In vivo Virulence of GidA mutant</vt:lpstr>
      <vt:lpstr>Slide 7</vt:lpstr>
      <vt:lpstr>Proteomic Analysis</vt:lpstr>
      <vt:lpstr>Slide 9</vt:lpstr>
      <vt:lpstr>Immunization study</vt:lpstr>
      <vt:lpstr>T cell Populations</vt:lpstr>
      <vt:lpstr>Lymphocytes Proliferation &amp; Cytokines</vt:lpstr>
      <vt:lpstr>Passive Immunization</vt:lpstr>
      <vt:lpstr>Summary 1</vt:lpstr>
      <vt:lpstr>Regulation of gidAB Operon</vt:lpstr>
      <vt:lpstr>Transcriptional analysis of gidAB</vt:lpstr>
      <vt:lpstr>No significant difference in gidA and gidB expression at transcriptional level using real-time RT-PCR</vt:lpstr>
      <vt:lpstr>The lacZ assay indicated no significant gidA promoter activity (left), while asnC promoter (right) showed a significant decrease in activity in media supplemented with 1% glucose and under acidic pH 5. </vt:lpstr>
      <vt:lpstr>GidA Expression in Salmonella Grown Under Different Conditions</vt:lpstr>
      <vt:lpstr>Virulence Assays under Growth Conditions</vt:lpstr>
      <vt:lpstr>Summary 2</vt:lpstr>
      <vt:lpstr>Slide 22</vt:lpstr>
      <vt:lpstr>Acknowledgements (Collaborators)</vt:lpstr>
      <vt:lpstr>Slide 24</vt:lpstr>
      <vt:lpstr>Post-transcriptional Modification of RNA: Effect on Biology and Virulence of Salmonella</vt:lpstr>
      <vt:lpstr>Slide 26</vt:lpstr>
      <vt:lpstr>Background &amp; Significance</vt:lpstr>
      <vt:lpstr>Slide 28</vt:lpstr>
      <vt:lpstr>Slide 29</vt:lpstr>
      <vt:lpstr>gidAB Operon</vt:lpstr>
      <vt:lpstr>Regulation of gidAB operon</vt:lpstr>
      <vt:lpstr>AsnC growth curve</vt:lpstr>
      <vt:lpstr>Slide 33</vt:lpstr>
      <vt:lpstr>Summary </vt:lpstr>
      <vt:lpstr>Th1/Th2 immune response</vt:lpstr>
      <vt:lpstr>Deletion of Salmonella  asnC increased GidA Expression</vt:lpstr>
      <vt:lpstr>Background &amp; Significance</vt:lpstr>
      <vt:lpstr>Slide 38</vt:lpstr>
      <vt:lpstr>Effects on Biology &amp; Virulence</vt:lpstr>
    </vt:vector>
  </TitlesOfParts>
  <Company>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Post-transcriptional Modification of RNA: Effect on Biology and Virulence of Salmonella</dc:title>
  <dc:creator>Tiff</dc:creator>
  <cp:lastModifiedBy>Fadl</cp:lastModifiedBy>
  <cp:revision>105</cp:revision>
  <dcterms:created xsi:type="dcterms:W3CDTF">2013-11-25T20:15:35Z</dcterms:created>
  <dcterms:modified xsi:type="dcterms:W3CDTF">2014-09-24T07:20:39Z</dcterms:modified>
</cp:coreProperties>
</file>