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theme/themeOverride3.xml" ContentType="application/vnd.openxmlformats-officedocument.themeOverr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81.xml" ContentType="application/vnd.openxmlformats-officedocument.presentationml.slideLayout+xml"/>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8" r:id="rId3"/>
    <p:sldMasterId id="2147483724" r:id="rId4"/>
    <p:sldMasterId id="2147483737" r:id="rId5"/>
    <p:sldMasterId id="2147483750" r:id="rId6"/>
    <p:sldMasterId id="2147483762" r:id="rId7"/>
    <p:sldMasterId id="2147483774" r:id="rId8"/>
  </p:sldMasterIdLst>
  <p:notesMasterIdLst>
    <p:notesMasterId r:id="rId36"/>
  </p:notesMasterIdLst>
  <p:handoutMasterIdLst>
    <p:handoutMasterId r:id="rId37"/>
  </p:handoutMasterIdLst>
  <p:sldIdLst>
    <p:sldId id="299" r:id="rId9"/>
    <p:sldId id="300" r:id="rId10"/>
    <p:sldId id="261" r:id="rId11"/>
    <p:sldId id="265" r:id="rId12"/>
    <p:sldId id="266" r:id="rId13"/>
    <p:sldId id="286" r:id="rId14"/>
    <p:sldId id="293" r:id="rId15"/>
    <p:sldId id="295" r:id="rId16"/>
    <p:sldId id="270" r:id="rId17"/>
    <p:sldId id="269" r:id="rId18"/>
    <p:sldId id="272" r:id="rId19"/>
    <p:sldId id="273" r:id="rId20"/>
    <p:sldId id="278" r:id="rId21"/>
    <p:sldId id="279" r:id="rId22"/>
    <p:sldId id="281" r:id="rId23"/>
    <p:sldId id="287" r:id="rId24"/>
    <p:sldId id="288" r:id="rId25"/>
    <p:sldId id="282" r:id="rId26"/>
    <p:sldId id="284" r:id="rId27"/>
    <p:sldId id="292" r:id="rId28"/>
    <p:sldId id="290" r:id="rId29"/>
    <p:sldId id="291" r:id="rId30"/>
    <p:sldId id="294" r:id="rId31"/>
    <p:sldId id="297" r:id="rId32"/>
    <p:sldId id="296" r:id="rId33"/>
    <p:sldId id="298" r:id="rId34"/>
    <p:sldId id="301" r:id="rId3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CC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981" autoAdjust="0"/>
    <p:restoredTop sz="94660"/>
  </p:normalViewPr>
  <p:slideViewPr>
    <p:cSldViewPr snapToGrid="0">
      <p:cViewPr varScale="1">
        <p:scale>
          <a:sx n="75" d="100"/>
          <a:sy n="75" d="100"/>
        </p:scale>
        <p:origin x="-414"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C06999B1-A854-47FA-8DD5-3E4C02B14C97}" type="datetimeFigureOut">
              <a:rPr lang="en-US" smtClean="0"/>
              <a:pPr/>
              <a:t>11/22/2014</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F647268-6280-41A6-9817-8D4491F794C5}" type="slidenum">
              <a:rPr lang="en-US" smtClean="0"/>
              <a:pPr/>
              <a:t>‹#›</a:t>
            </a:fld>
            <a:endParaRPr lang="en-US"/>
          </a:p>
        </p:txBody>
      </p:sp>
    </p:spTree>
    <p:extLst>
      <p:ext uri="{BB962C8B-B14F-4D97-AF65-F5344CB8AC3E}">
        <p14:creationId xmlns="" xmlns:p14="http://schemas.microsoft.com/office/powerpoint/2010/main" val="1337156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9ED66A77-F88E-4E51-AF4D-B0986C4C8F9E}" type="datetimeFigureOut">
              <a:rPr lang="en-US" smtClean="0"/>
              <a:pPr/>
              <a:t>11/22/2014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A2BAC73-642E-4B93-9FFB-0366685FB9FE}" type="slidenum">
              <a:rPr lang="en-US" smtClean="0"/>
              <a:pPr/>
              <a:t>‹#›</a:t>
            </a:fld>
            <a:endParaRPr lang="en-US"/>
          </a:p>
        </p:txBody>
      </p:sp>
    </p:spTree>
    <p:extLst>
      <p:ext uri="{BB962C8B-B14F-4D97-AF65-F5344CB8AC3E}">
        <p14:creationId xmlns="" xmlns:p14="http://schemas.microsoft.com/office/powerpoint/2010/main" val="3089569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071B8E-B169-4FE4-A1AE-8338925A6837}" type="slidenum">
              <a:rPr lang="en-US" altLang="en-US">
                <a:solidFill>
                  <a:prstClr val="black"/>
                </a:solidFill>
              </a:rPr>
              <a:pPr eaLnBrk="1" hangingPunct="1"/>
              <a:t>18</a:t>
            </a:fld>
            <a:endParaRPr lang="en-US" altLang="en-US">
              <a:solidFill>
                <a:prstClr val="black"/>
              </a:solidFill>
            </a:endParaRPr>
          </a:p>
        </p:txBody>
      </p:sp>
    </p:spTree>
    <p:extLst>
      <p:ext uri="{BB962C8B-B14F-4D97-AF65-F5344CB8AC3E}">
        <p14:creationId xmlns="" xmlns:p14="http://schemas.microsoft.com/office/powerpoint/2010/main" val="2180318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B29349-ED84-4371-A5CA-9B88C1558922}" type="slidenum">
              <a:rPr lang="en-US" altLang="en-US">
                <a:solidFill>
                  <a:srgbClr val="000000"/>
                </a:solidFill>
              </a:rPr>
              <a:pPr eaLnBrk="1" hangingPunct="1"/>
              <a:t>21</a:t>
            </a:fld>
            <a:endParaRPr lang="en-US" altLang="en-US">
              <a:solidFill>
                <a:srgbClr val="000000"/>
              </a:solidFill>
            </a:endParaRPr>
          </a:p>
        </p:txBody>
      </p:sp>
      <p:sp>
        <p:nvSpPr>
          <p:cNvPr id="58371" name="Rectangle 2"/>
          <p:cNvSpPr>
            <a:spLocks noGrp="1" noRot="1" noChangeAspect="1" noChangeArrowheads="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xfrm>
            <a:off x="1246718" y="3312319"/>
            <a:ext cx="6853767" cy="313729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3172" tIns="46587" rIns="93172" bIns="46587" numCol="1" anchor="t" anchorCtr="0" compatLnSpc="1">
            <a:prstTxWarp prst="textNoShape">
              <a:avLst/>
            </a:prstTxWarp>
          </a:bodyPr>
          <a:lstStyle/>
          <a:p>
            <a:r>
              <a:rPr lang="en-US" altLang="en-US" smtClean="0"/>
              <a:t>In 1998, there were 1.4 million cases of salmonellosis in the U.S.</a:t>
            </a:r>
          </a:p>
          <a:p>
            <a:r>
              <a:rPr lang="en-US" altLang="en-US" smtClean="0"/>
              <a:t>Ninety five percent, 1.3 million, are thought to be associated with food</a:t>
            </a:r>
          </a:p>
          <a:p>
            <a:r>
              <a:rPr lang="en-US" altLang="en-US" smtClean="0"/>
              <a:t>Eighteen percent, or 234,000, are from SE</a:t>
            </a:r>
          </a:p>
          <a:p>
            <a:r>
              <a:rPr lang="en-US" altLang="en-US" smtClean="0"/>
              <a:t>Health officials believe that about 75% are associated with eggs</a:t>
            </a:r>
          </a:p>
        </p:txBody>
      </p:sp>
    </p:spTree>
    <p:extLst>
      <p:ext uri="{BB962C8B-B14F-4D97-AF65-F5344CB8AC3E}">
        <p14:creationId xmlns="" xmlns:p14="http://schemas.microsoft.com/office/powerpoint/2010/main" val="2283602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86B630-AB2E-44BC-842A-B3DAD20C6848}" type="slidenum">
              <a:rPr lang="en-US" altLang="en-US">
                <a:solidFill>
                  <a:srgbClr val="000000"/>
                </a:solidFill>
              </a:rPr>
              <a:pPr eaLnBrk="1" hangingPunct="1"/>
              <a:t>22</a:t>
            </a:fld>
            <a:endParaRPr lang="en-US" altLang="en-US">
              <a:solidFill>
                <a:srgbClr val="000000"/>
              </a:solidFill>
            </a:endParaRPr>
          </a:p>
        </p:txBody>
      </p:sp>
      <p:sp>
        <p:nvSpPr>
          <p:cNvPr id="59395" name="Rectangle 2"/>
          <p:cNvSpPr>
            <a:spLocks noGrp="1" noRot="1" noChangeAspect="1" noChangeArrowheads="1" noTextEdit="1"/>
          </p:cNvSpPr>
          <p:nvPr>
            <p:ph type="sldImg"/>
          </p:nvPr>
        </p:nvSpPr>
        <p:spPr bwMode="auto">
          <a:xfrm>
            <a:off x="2362200" y="519113"/>
            <a:ext cx="4622800" cy="26003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xfrm>
            <a:off x="1244600" y="3290887"/>
            <a:ext cx="6858000" cy="317777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900" smtClean="0"/>
              <a:t>RIMA KHABBAZ (NCID): EXPERT ON FOODNET DATA (FoodNet covers 14% of U.S. population).</a:t>
            </a:r>
          </a:p>
          <a:p>
            <a:r>
              <a:rPr lang="en-US" altLang="en-US" sz="900" smtClean="0"/>
              <a:t>The bacterial pathogens targeted by HP2010 with the highest relative incidence during 1997-2003 were Campylobacter and Salmonella.  Pathogens with lower incidence were E. coli O157:H7 and Listeria monocytogenes.  Bacterial infections have been estimated to cause 30% of all foodborne disease.  [Remainder is 3% by pathogens and 67% by viruses.] </a:t>
            </a:r>
          </a:p>
          <a:p>
            <a:r>
              <a:rPr lang="en-US" altLang="en-US" sz="900" smtClean="0"/>
              <a:t>Postdiarrheal hemolytic uremic syndrome (HUS) data have recently been obtained; the objective measure was developmental.  HUS is a life-threatening syndrome caused by E. coli that is fairly distinctive among children, and surveillance efforts rely on recognition by physicians. Incidence rates will be tracked for children under 5.</a:t>
            </a:r>
          </a:p>
          <a:p>
            <a:r>
              <a:rPr lang="en-US" altLang="en-US" sz="900" smtClean="0"/>
              <a:t>Targets are set at 50% improvement.</a:t>
            </a:r>
          </a:p>
          <a:p>
            <a:r>
              <a:rPr lang="en-US" altLang="en-US" sz="900" smtClean="0"/>
              <a:t>Foodborne illnesses from viruses don’t usually result in a doctor visit; they are less severe.  If they do result in a doctor visit, the doctor usually treats the symptoms and doesn’t report them to a lab.  If they are reported to a lab, they are identified by a group other than the FoodNet group.</a:t>
            </a:r>
          </a:p>
          <a:p>
            <a:r>
              <a:rPr lang="en-US" altLang="en-US" sz="900" smtClean="0"/>
              <a:t>The data shown here are un-modeled (crude) data from FoodNet (AN ACTIVE DATA COLLECTION SYSTEM); we cannot base statements on trends using the crude data.  The most recent MMWR discusses trends based on modeled data (accounting for increased number of FoodNet sites from 5 to 9 and variation in the incidence among sites).  Modeling the FoodNet data started about 2 years ago and is still being tweaked. </a:t>
            </a:r>
          </a:p>
          <a:p>
            <a:r>
              <a:rPr lang="en-US" altLang="en-US" sz="900" smtClean="0"/>
              <a:t>April 30, 2004 MMWR article shows estimated incidence of </a:t>
            </a:r>
            <a:r>
              <a:rPr lang="en-US" altLang="en-US" sz="900" i="1" smtClean="0"/>
              <a:t>E. coli</a:t>
            </a:r>
            <a:r>
              <a:rPr lang="en-US" altLang="en-US" sz="900" smtClean="0"/>
              <a:t> O157 and </a:t>
            </a:r>
            <a:r>
              <a:rPr lang="en-US" altLang="en-US" sz="900" i="1" smtClean="0"/>
              <a:t>Campylobacter</a:t>
            </a:r>
            <a:r>
              <a:rPr lang="en-US" altLang="en-US" sz="900" smtClean="0"/>
              <a:t> have significant declines; </a:t>
            </a:r>
            <a:r>
              <a:rPr lang="en-US" altLang="en-US" sz="900" i="1" smtClean="0"/>
              <a:t>Listeria</a:t>
            </a:r>
            <a:r>
              <a:rPr lang="en-US" altLang="en-US" sz="900" smtClean="0"/>
              <a:t> not changing significantly. </a:t>
            </a:r>
            <a:r>
              <a:rPr lang="en-US" altLang="en-US" sz="900" i="1" smtClean="0"/>
              <a:t>Salmonella</a:t>
            </a:r>
            <a:r>
              <a:rPr lang="en-US" altLang="en-US" sz="900" smtClean="0"/>
              <a:t> is declining using modeled data, but not using our crude rates.  </a:t>
            </a:r>
          </a:p>
        </p:txBody>
      </p:sp>
    </p:spTree>
    <p:extLst>
      <p:ext uri="{BB962C8B-B14F-4D97-AF65-F5344CB8AC3E}">
        <p14:creationId xmlns="" xmlns:p14="http://schemas.microsoft.com/office/powerpoint/2010/main" val="2017948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smtClean="0">
              <a:solidFill>
                <a:srgbClr val="FF0000"/>
              </a:solidFill>
            </a:endParaRPr>
          </a:p>
        </p:txBody>
      </p:sp>
      <p:sp>
        <p:nvSpPr>
          <p:cNvPr id="706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ECC6CA-E5F1-493C-8866-35F85935FD0D}" type="slidenum">
              <a:rPr lang="en-US" altLang="en-US">
                <a:solidFill>
                  <a:srgbClr val="000000"/>
                </a:solidFill>
              </a:rPr>
              <a:pPr eaLnBrk="1" hangingPunct="1"/>
              <a:t>24</a:t>
            </a:fld>
            <a:endParaRPr lang="en-US" altLang="en-US">
              <a:solidFill>
                <a:srgbClr val="000000"/>
              </a:solidFill>
            </a:endParaRPr>
          </a:p>
        </p:txBody>
      </p:sp>
    </p:spTree>
    <p:extLst>
      <p:ext uri="{BB962C8B-B14F-4D97-AF65-F5344CB8AC3E}">
        <p14:creationId xmlns="" xmlns:p14="http://schemas.microsoft.com/office/powerpoint/2010/main" val="1173095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071B8E-B169-4FE4-A1AE-8338925A6837}" type="slidenum">
              <a:rPr lang="en-US" altLang="en-US">
                <a:solidFill>
                  <a:prstClr val="black"/>
                </a:solidFill>
              </a:rPr>
              <a:pPr eaLnBrk="1" hangingPunct="1"/>
              <a:t>26</a:t>
            </a:fld>
            <a:endParaRPr lang="en-US" altLang="en-US">
              <a:solidFill>
                <a:prstClr val="black"/>
              </a:solidFill>
            </a:endParaRPr>
          </a:p>
        </p:txBody>
      </p:sp>
    </p:spTree>
    <p:extLst>
      <p:ext uri="{BB962C8B-B14F-4D97-AF65-F5344CB8AC3E}">
        <p14:creationId xmlns="" xmlns:p14="http://schemas.microsoft.com/office/powerpoint/2010/main" val="863543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0" y="4648200"/>
            <a:ext cx="12192000" cy="0"/>
          </a:xfrm>
          <a:prstGeom prst="line">
            <a:avLst/>
          </a:prstGeom>
          <a:noFill/>
          <a:ln w="57150" cmpd="thickThin">
            <a:solidFill>
              <a:srgbClr val="FFCC00"/>
            </a:solidFill>
            <a:round/>
            <a:headEnd/>
            <a:tailEnd/>
          </a:ln>
          <a:effectLst/>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92514" name="Rectangle 2"/>
          <p:cNvSpPr>
            <a:spLocks noGrp="1" noChangeArrowheads="1"/>
          </p:cNvSpPr>
          <p:nvPr>
            <p:ph type="ctrTitle"/>
          </p:nvPr>
        </p:nvSpPr>
        <p:spPr>
          <a:xfrm>
            <a:off x="914400" y="533400"/>
            <a:ext cx="10363200" cy="3581400"/>
          </a:xfrm>
        </p:spPr>
        <p:txBody>
          <a:bodyPr/>
          <a:lstStyle>
            <a:lvl1pPr>
              <a:defRPr/>
            </a:lvl1pPr>
          </a:lstStyle>
          <a:p>
            <a:r>
              <a:rPr lang="en-US"/>
              <a:t>Click to edit Master title style</a:t>
            </a:r>
          </a:p>
        </p:txBody>
      </p:sp>
      <p:sp>
        <p:nvSpPr>
          <p:cNvPr id="192515" name="Rectangle 3"/>
          <p:cNvSpPr>
            <a:spLocks noGrp="1" noChangeArrowheads="1"/>
          </p:cNvSpPr>
          <p:nvPr>
            <p:ph type="subTitle" idx="1"/>
          </p:nvPr>
        </p:nvSpPr>
        <p:spPr>
          <a:xfrm>
            <a:off x="1828800" y="5105400"/>
            <a:ext cx="85344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 xmlns:p14="http://schemas.microsoft.com/office/powerpoint/2010/main" val="3377108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89524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0"/>
            <a:ext cx="3048000" cy="6629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894080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529007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3"/>
            <a:ext cx="5384800" cy="4525963"/>
          </a:xfrm>
        </p:spPr>
        <p:txBody>
          <a:bodyPr/>
          <a:lstStyle/>
          <a:p>
            <a:pPr lvl="0"/>
            <a:endParaRPr lang="en-US" noProof="0" smtClean="0"/>
          </a:p>
        </p:txBody>
      </p:sp>
      <p:sp>
        <p:nvSpPr>
          <p:cNvPr id="5" name="Date Placeholder 4"/>
          <p:cNvSpPr>
            <a:spLocks noGrp="1" noChangeArrowheads="1"/>
          </p:cNvSpPr>
          <p:nvPr>
            <p:ph type="dt" sz="half" idx="10"/>
          </p:nvPr>
        </p:nvSpPr>
        <p:spPr>
          <a:xfrm>
            <a:off x="609600" y="6245225"/>
            <a:ext cx="2844800" cy="476250"/>
          </a:xfrm>
          <a:prstGeom prst="rect">
            <a:avLst/>
          </a:prstGeom>
        </p:spPr>
        <p:txBody>
          <a:bodyPr/>
          <a:lstStyle>
            <a:lvl1pPr>
              <a:defRPr/>
            </a:lvl1pPr>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7" name="Slide Number Placeholder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60BFA9F7-4FD7-4B25-BC3C-2F2063DEC18D}" type="slidenum">
              <a:rPr lang="en-US" altLang="en-US" smtClean="0">
                <a:solidFill>
                  <a:srgbClr val="000000"/>
                </a:solidFill>
                <a:latin typeface="Arial" panose="020B0604020202020204" pitchFamily="34" charset="0"/>
              </a:rPr>
              <a:pPr fontAlgn="base">
                <a:spcBef>
                  <a:spcPct val="0"/>
                </a:spcBef>
                <a:spcAft>
                  <a:spcPct val="0"/>
                </a:spcAft>
              </a:pPr>
              <a:t>‹#›</a:t>
            </a:fld>
            <a:endParaRPr lang="en-US" altLang="en-US" smtClean="0">
              <a:solidFill>
                <a:srgbClr val="000000"/>
              </a:solidFill>
              <a:latin typeface="Arial" panose="020B0604020202020204" pitchFamily="34" charset="0"/>
            </a:endParaRPr>
          </a:p>
        </p:txBody>
      </p:sp>
    </p:spTree>
    <p:extLst>
      <p:ext uri="{BB962C8B-B14F-4D97-AF65-F5344CB8AC3E}">
        <p14:creationId xmlns="" xmlns:p14="http://schemas.microsoft.com/office/powerpoint/2010/main" val="2910575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 xmlns:p14="http://schemas.microsoft.com/office/powerpoint/2010/main" val="3529353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578305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2510708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6400" y="1600200"/>
            <a:ext cx="5638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1600200"/>
            <a:ext cx="5638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865089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187238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127842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1099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377121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4267999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128169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047426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0"/>
            <a:ext cx="3048000" cy="6629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894080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345914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F33E84-DDD4-4A28-BE5E-3C7E75A00BEC}" type="datetimeFigureOut">
              <a:rPr lang="en-US" smtClean="0">
                <a:solidFill>
                  <a:prstClr val="black">
                    <a:tint val="75000"/>
                  </a:prstClr>
                </a:solidFill>
              </a:rPr>
              <a:pPr/>
              <a:t>11/22/2014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A4106A-FB89-4115-8EB5-F38EDA11BB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448773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33E84-DDD4-4A28-BE5E-3C7E75A00BEC}" type="datetimeFigureOut">
              <a:rPr lang="en-US" smtClean="0">
                <a:solidFill>
                  <a:prstClr val="black">
                    <a:tint val="75000"/>
                  </a:prstClr>
                </a:solidFill>
              </a:rPr>
              <a:pPr/>
              <a:t>11/22/2014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A4106A-FB89-4115-8EB5-F38EDA11BB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49327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F33E84-DDD4-4A28-BE5E-3C7E75A00BEC}" type="datetimeFigureOut">
              <a:rPr lang="en-US" smtClean="0">
                <a:solidFill>
                  <a:prstClr val="black">
                    <a:tint val="75000"/>
                  </a:prstClr>
                </a:solidFill>
              </a:rPr>
              <a:pPr/>
              <a:t>11/22/2014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A4106A-FB89-4115-8EB5-F38EDA11BB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128144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F33E84-DDD4-4A28-BE5E-3C7E75A00BEC}" type="datetimeFigureOut">
              <a:rPr lang="en-US" smtClean="0">
                <a:solidFill>
                  <a:prstClr val="black">
                    <a:tint val="75000"/>
                  </a:prstClr>
                </a:solidFill>
              </a:rPr>
              <a:pPr/>
              <a:t>11/22/2014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A4106A-FB89-4115-8EB5-F38EDA11BB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75739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F33E84-DDD4-4A28-BE5E-3C7E75A00BEC}" type="datetimeFigureOut">
              <a:rPr lang="en-US" smtClean="0">
                <a:solidFill>
                  <a:prstClr val="black">
                    <a:tint val="75000"/>
                  </a:prstClr>
                </a:solidFill>
              </a:rPr>
              <a:pPr/>
              <a:t>11/22/2014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2A4106A-FB89-4115-8EB5-F38EDA11BB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69548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F33E84-DDD4-4A28-BE5E-3C7E75A00BEC}" type="datetimeFigureOut">
              <a:rPr lang="en-US" smtClean="0">
                <a:solidFill>
                  <a:prstClr val="black">
                    <a:tint val="75000"/>
                  </a:prstClr>
                </a:solidFill>
              </a:rPr>
              <a:pPr/>
              <a:t>11/22/2014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2A4106A-FB89-4115-8EB5-F38EDA11BB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639817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41283868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33E84-DDD4-4A28-BE5E-3C7E75A00BEC}" type="datetimeFigureOut">
              <a:rPr lang="en-US" smtClean="0">
                <a:solidFill>
                  <a:prstClr val="black">
                    <a:tint val="75000"/>
                  </a:prstClr>
                </a:solidFill>
              </a:rPr>
              <a:pPr/>
              <a:t>11/22/2014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A4106A-FB89-4115-8EB5-F38EDA11BB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078991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33E84-DDD4-4A28-BE5E-3C7E75A00BEC}" type="datetimeFigureOut">
              <a:rPr lang="en-US" smtClean="0">
                <a:solidFill>
                  <a:prstClr val="black">
                    <a:tint val="75000"/>
                  </a:prstClr>
                </a:solidFill>
              </a:rPr>
              <a:pPr/>
              <a:t>11/22/2014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A4106A-FB89-4115-8EB5-F38EDA11BB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106530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33E84-DDD4-4A28-BE5E-3C7E75A00BEC}" type="datetimeFigureOut">
              <a:rPr lang="en-US" smtClean="0">
                <a:solidFill>
                  <a:prstClr val="black">
                    <a:tint val="75000"/>
                  </a:prstClr>
                </a:solidFill>
              </a:rPr>
              <a:pPr/>
              <a:t>11/22/2014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A4106A-FB89-4115-8EB5-F38EDA11BB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786888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33E84-DDD4-4A28-BE5E-3C7E75A00BEC}" type="datetimeFigureOut">
              <a:rPr lang="en-US" smtClean="0">
                <a:solidFill>
                  <a:prstClr val="black">
                    <a:tint val="75000"/>
                  </a:prstClr>
                </a:solidFill>
              </a:rPr>
              <a:pPr/>
              <a:t>11/22/2014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A4106A-FB89-4115-8EB5-F38EDA11BB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157311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33E84-DDD4-4A28-BE5E-3C7E75A00BEC}" type="datetimeFigureOut">
              <a:rPr lang="en-US" smtClean="0">
                <a:solidFill>
                  <a:prstClr val="black">
                    <a:tint val="75000"/>
                  </a:prstClr>
                </a:solidFill>
              </a:rPr>
              <a:pPr/>
              <a:t>11/22/2014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A4106A-FB89-4115-8EB5-F38EDA11BB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5123439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 xmlns:p14="http://schemas.microsoft.com/office/powerpoint/2010/main" val="1781717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525649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2334954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6400" y="1600200"/>
            <a:ext cx="5638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1600200"/>
            <a:ext cx="5638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5947590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842061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6400" y="1600200"/>
            <a:ext cx="5638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1600200"/>
            <a:ext cx="5638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4391537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881856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516123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466785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0503372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5954801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0"/>
            <a:ext cx="3048000" cy="6629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894080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60192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3"/>
            <a:ext cx="10972800" cy="4525963"/>
          </a:xfrm>
        </p:spPr>
        <p:txBody>
          <a:bodyPr/>
          <a:lstStyle/>
          <a:p>
            <a:pPr lvl="0"/>
            <a:endParaRPr lang="en-US" noProof="0" smtClean="0"/>
          </a:p>
        </p:txBody>
      </p:sp>
      <p:sp>
        <p:nvSpPr>
          <p:cNvPr id="4" name="Date Placeholder 3"/>
          <p:cNvSpPr>
            <a:spLocks noGrp="1" noChangeArrowheads="1"/>
          </p:cNvSpPr>
          <p:nvPr>
            <p:ph type="dt" sz="half" idx="10"/>
          </p:nvPr>
        </p:nvSpPr>
        <p:spPr>
          <a:xfrm>
            <a:off x="609600" y="6245225"/>
            <a:ext cx="2844800" cy="476250"/>
          </a:xfrm>
          <a:prstGeom prst="rect">
            <a:avLst/>
          </a:prstGeom>
        </p:spPr>
        <p:txBody>
          <a:bodyPr/>
          <a:lstStyle>
            <a:lvl1pPr>
              <a:defRPr/>
            </a:lvl1pPr>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5" name="Footer Placeholder 4"/>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6" name="Slide Number Placeholder 5"/>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DD003447-533B-41B3-AC36-8201E68F9F5F}" type="slidenum">
              <a:rPr lang="en-US" altLang="en-US">
                <a:solidFill>
                  <a:srgbClr val="000000"/>
                </a:solidFill>
                <a:latin typeface="Arial" panose="020B0604020202020204" pitchFamily="34" charset="0"/>
              </a:rPr>
              <a:pPr fontAlgn="base">
                <a:spcBef>
                  <a:spcPct val="0"/>
                </a:spcBef>
                <a:spcAft>
                  <a:spcPct val="0"/>
                </a:spcAft>
              </a:pPr>
              <a:t>‹#›</a:t>
            </a:fld>
            <a:endParaRPr lang="en-US" altLang="en-US">
              <a:solidFill>
                <a:srgbClr val="000000"/>
              </a:solidFill>
              <a:latin typeface="Arial" panose="020B0604020202020204" pitchFamily="34" charset="0"/>
            </a:endParaRPr>
          </a:p>
        </p:txBody>
      </p:sp>
    </p:spTree>
    <p:extLst>
      <p:ext uri="{BB962C8B-B14F-4D97-AF65-F5344CB8AC3E}">
        <p14:creationId xmlns="" xmlns:p14="http://schemas.microsoft.com/office/powerpoint/2010/main" val="30844971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0" y="4648200"/>
            <a:ext cx="12192000" cy="0"/>
          </a:xfrm>
          <a:prstGeom prst="line">
            <a:avLst/>
          </a:prstGeom>
          <a:noFill/>
          <a:ln w="57150" cmpd="thickThin">
            <a:solidFill>
              <a:srgbClr val="FFCC00"/>
            </a:solidFill>
            <a:round/>
            <a:headEnd/>
            <a:tailEnd/>
          </a:ln>
          <a:effectLst/>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92514" name="Rectangle 2"/>
          <p:cNvSpPr>
            <a:spLocks noGrp="1" noChangeArrowheads="1"/>
          </p:cNvSpPr>
          <p:nvPr>
            <p:ph type="ctrTitle"/>
          </p:nvPr>
        </p:nvSpPr>
        <p:spPr>
          <a:xfrm>
            <a:off x="914400" y="533400"/>
            <a:ext cx="10363200" cy="3581400"/>
          </a:xfrm>
        </p:spPr>
        <p:txBody>
          <a:bodyPr/>
          <a:lstStyle>
            <a:lvl1pPr>
              <a:defRPr/>
            </a:lvl1pPr>
          </a:lstStyle>
          <a:p>
            <a:r>
              <a:rPr lang="en-US"/>
              <a:t>Click to edit Master title style</a:t>
            </a:r>
          </a:p>
        </p:txBody>
      </p:sp>
      <p:sp>
        <p:nvSpPr>
          <p:cNvPr id="192515" name="Rectangle 3"/>
          <p:cNvSpPr>
            <a:spLocks noGrp="1" noChangeArrowheads="1"/>
          </p:cNvSpPr>
          <p:nvPr>
            <p:ph type="subTitle" idx="1"/>
          </p:nvPr>
        </p:nvSpPr>
        <p:spPr>
          <a:xfrm>
            <a:off x="1828800" y="5105400"/>
            <a:ext cx="85344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 xmlns:p14="http://schemas.microsoft.com/office/powerpoint/2010/main" val="42004501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8333110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1676521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4512425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6400" y="1600200"/>
            <a:ext cx="5638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1600200"/>
            <a:ext cx="5638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7839033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6682951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39304647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364713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9147824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6700006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0674276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0"/>
            <a:ext cx="3048000" cy="6629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894080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3936877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3"/>
            <a:ext cx="5384800" cy="4525963"/>
          </a:xfrm>
        </p:spPr>
        <p:txBody>
          <a:bodyPr/>
          <a:lstStyle/>
          <a:p>
            <a:pPr lvl="0"/>
            <a:endParaRPr lang="en-US" noProof="0" smtClean="0"/>
          </a:p>
        </p:txBody>
      </p:sp>
      <p:sp>
        <p:nvSpPr>
          <p:cNvPr id="5" name="Date Placeholder 4"/>
          <p:cNvSpPr>
            <a:spLocks noGrp="1" noChangeArrowheads="1"/>
          </p:cNvSpPr>
          <p:nvPr>
            <p:ph type="dt" sz="half" idx="10"/>
          </p:nvPr>
        </p:nvSpPr>
        <p:spPr>
          <a:xfrm>
            <a:off x="609600" y="6245225"/>
            <a:ext cx="2844800" cy="476250"/>
          </a:xfrm>
          <a:prstGeom prst="rect">
            <a:avLst/>
          </a:prstGeom>
        </p:spPr>
        <p:txBody>
          <a:bodyPr/>
          <a:lstStyle>
            <a:lvl1pPr>
              <a:defRPr/>
            </a:lvl1pPr>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fontAlgn="base">
              <a:spcBef>
                <a:spcPct val="0"/>
              </a:spcBef>
              <a:spcAft>
                <a:spcPct val="0"/>
              </a:spcAft>
              <a:defRPr/>
            </a:pPr>
            <a:endParaRPr lang="en-US">
              <a:solidFill>
                <a:srgbClr val="000000"/>
              </a:solidFill>
              <a:latin typeface="Arial" panose="020B0604020202020204" pitchFamily="34" charset="0"/>
            </a:endParaRPr>
          </a:p>
        </p:txBody>
      </p:sp>
      <p:sp>
        <p:nvSpPr>
          <p:cNvPr id="7" name="Slide Number Placeholder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60BFA9F7-4FD7-4B25-BC3C-2F2063DEC18D}" type="slidenum">
              <a:rPr lang="en-US" altLang="en-US" smtClean="0">
                <a:solidFill>
                  <a:srgbClr val="000000"/>
                </a:solidFill>
                <a:latin typeface="Arial" panose="020B0604020202020204" pitchFamily="34" charset="0"/>
              </a:rPr>
              <a:pPr fontAlgn="base">
                <a:spcBef>
                  <a:spcPct val="0"/>
                </a:spcBef>
                <a:spcAft>
                  <a:spcPct val="0"/>
                </a:spcAft>
              </a:pPr>
              <a:t>‹#›</a:t>
            </a:fld>
            <a:endParaRPr lang="en-US" altLang="en-US" smtClean="0">
              <a:solidFill>
                <a:srgbClr val="000000"/>
              </a:solidFill>
              <a:latin typeface="Arial" panose="020B0604020202020204" pitchFamily="34" charset="0"/>
            </a:endParaRPr>
          </a:p>
        </p:txBody>
      </p:sp>
    </p:spTree>
    <p:extLst>
      <p:ext uri="{BB962C8B-B14F-4D97-AF65-F5344CB8AC3E}">
        <p14:creationId xmlns="" xmlns:p14="http://schemas.microsoft.com/office/powerpoint/2010/main" val="8129365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2514" name="Rectangle 2"/>
          <p:cNvSpPr>
            <a:spLocks noGrp="1" noChangeArrowheads="1"/>
          </p:cNvSpPr>
          <p:nvPr>
            <p:ph type="ctrTitle"/>
          </p:nvPr>
        </p:nvSpPr>
        <p:spPr>
          <a:xfrm>
            <a:off x="914400" y="533400"/>
            <a:ext cx="10363200" cy="3581400"/>
          </a:xfrm>
        </p:spPr>
        <p:txBody>
          <a:bodyPr/>
          <a:lstStyle>
            <a:lvl1pPr>
              <a:defRPr/>
            </a:lvl1pPr>
          </a:lstStyle>
          <a:p>
            <a:pPr lvl="0"/>
            <a:r>
              <a:rPr lang="en-US" altLang="en-US" noProof="0" smtClean="0"/>
              <a:t>Click to edit Master title style</a:t>
            </a:r>
          </a:p>
        </p:txBody>
      </p:sp>
      <p:sp>
        <p:nvSpPr>
          <p:cNvPr id="192515" name="Rectangle 3"/>
          <p:cNvSpPr>
            <a:spLocks noGrp="1" noChangeArrowheads="1"/>
          </p:cNvSpPr>
          <p:nvPr>
            <p:ph type="subTitle" idx="1"/>
          </p:nvPr>
        </p:nvSpPr>
        <p:spPr>
          <a:xfrm>
            <a:off x="1828800" y="5105400"/>
            <a:ext cx="85344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192516" name="Line 4"/>
          <p:cNvSpPr>
            <a:spLocks noChangeShapeType="1"/>
          </p:cNvSpPr>
          <p:nvPr userDrawn="1"/>
        </p:nvSpPr>
        <p:spPr bwMode="auto">
          <a:xfrm>
            <a:off x="0" y="4648200"/>
            <a:ext cx="12192000" cy="0"/>
          </a:xfrm>
          <a:prstGeom prst="line">
            <a:avLst/>
          </a:prstGeom>
          <a:noFill/>
          <a:ln w="57150" cmpd="thickThin">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anose="02020603050405020304" pitchFamily="18" charset="0"/>
            </a:endParaRPr>
          </a:p>
        </p:txBody>
      </p:sp>
    </p:spTree>
    <p:extLst>
      <p:ext uri="{BB962C8B-B14F-4D97-AF65-F5344CB8AC3E}">
        <p14:creationId xmlns="" xmlns:p14="http://schemas.microsoft.com/office/powerpoint/2010/main" val="2632100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5224865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3406622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 xmlns:p14="http://schemas.microsoft.com/office/powerpoint/2010/main" val="19421277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6400" y="1600200"/>
            <a:ext cx="5638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1600200"/>
            <a:ext cx="5638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2836000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0588253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11534494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0427659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 xmlns:p14="http://schemas.microsoft.com/office/powerpoint/2010/main" val="34900776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 xmlns:p14="http://schemas.microsoft.com/office/powerpoint/2010/main" val="91663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3468645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0"/>
            <a:ext cx="3048000" cy="6629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894080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41696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8678894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4F6C9297-4E9E-4079-A782-DE3595976757}" type="datetimeFigureOut">
              <a:rPr lang="en-GB"/>
              <a:pPr>
                <a:defRPr/>
              </a:pPr>
              <a:t>22/11/2014</a:t>
            </a:fld>
            <a:endParaRPr lang="en-GB"/>
          </a:p>
        </p:txBody>
      </p:sp>
      <p:sp>
        <p:nvSpPr>
          <p:cNvPr id="5" name="Footer Placeholder 18"/>
          <p:cNvSpPr>
            <a:spLocks noGrp="1"/>
          </p:cNvSpPr>
          <p:nvPr>
            <p:ph type="ftr" sz="quarter" idx="11"/>
          </p:nvPr>
        </p:nvSpPr>
        <p:spPr/>
        <p:txBody>
          <a:bodyPr/>
          <a:lstStyle>
            <a:lvl1pPr>
              <a:defRPr/>
            </a:lvl1pPr>
          </a:lstStyle>
          <a:p>
            <a:pPr>
              <a:defRPr/>
            </a:pPr>
            <a:endParaRPr lang="en-GB"/>
          </a:p>
        </p:txBody>
      </p:sp>
      <p:sp>
        <p:nvSpPr>
          <p:cNvPr id="6" name="Slide Number Placeholder 26"/>
          <p:cNvSpPr>
            <a:spLocks noGrp="1"/>
          </p:cNvSpPr>
          <p:nvPr>
            <p:ph type="sldNum" sz="quarter" idx="12"/>
          </p:nvPr>
        </p:nvSpPr>
        <p:spPr/>
        <p:txBody>
          <a:bodyPr/>
          <a:lstStyle>
            <a:lvl1pPr>
              <a:defRPr/>
            </a:lvl1pPr>
          </a:lstStyle>
          <a:p>
            <a:pPr>
              <a:defRPr/>
            </a:pPr>
            <a:fld id="{8170D43B-A3CC-44D6-ACCB-4B10E4BD6559}"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C88447D-5716-4CDC-BD8A-CFCCB7A2607E}" type="datetimeFigureOut">
              <a:rPr lang="en-GB"/>
              <a:pPr>
                <a:defRPr/>
              </a:pPr>
              <a:t>22/11/2014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A785584A-C12B-4306-A87E-7F589D945C10}" type="slidenum">
              <a:rPr lang="en-GB"/>
              <a:pPr>
                <a:defRPr/>
              </a:pPr>
              <a:t>‹#›</a:t>
            </a:fld>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EDA041-33E5-47B3-9B75-CB2ACD47FD6C}" type="datetimeFigureOut">
              <a:rPr lang="en-GB"/>
              <a:pPr>
                <a:defRPr/>
              </a:pPr>
              <a:t>22/11/2014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56B212C-1D80-4840-97BC-8FAFEE08ED9D}"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CA6774E-9BC6-494B-87CC-D6A3D8F84061}" type="datetimeFigureOut">
              <a:rPr lang="en-GB"/>
              <a:pPr>
                <a:defRPr/>
              </a:pPr>
              <a:t>22/11/2014</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A7597030-63E7-47D1-B801-7E66A974B4A9}" type="slidenum">
              <a:rPr lang="en-GB"/>
              <a:pPr>
                <a:defRPr/>
              </a:pPr>
              <a:t>‹#›</a:t>
            </a:fld>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9" y="1859760"/>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9"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1E0B7626-C206-4A76-8717-877C40C201F8}" type="datetimeFigureOut">
              <a:rPr lang="en-GB"/>
              <a:pPr>
                <a:defRPr/>
              </a:pPr>
              <a:t>22/11/2014</a:t>
            </a:fld>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CE91A061-1CB0-4E84-98E2-336791B1DEC8}" type="slidenum">
              <a:rPr lang="en-GB"/>
              <a:pPr>
                <a:defRPr/>
              </a:pPr>
              <a:t>‹#›</a:t>
            </a:fld>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AFBCCE0-843D-4CFB-92FB-274EF8EFC4BD}" type="datetimeFigureOut">
              <a:rPr lang="en-GB"/>
              <a:pPr>
                <a:defRPr/>
              </a:pPr>
              <a:t>22/11/2014</a:t>
            </a:fld>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5CE0C2ED-71FC-46FB-BDA6-221F654C06DE}" type="slidenum">
              <a:rPr lang="en-GB"/>
              <a:pPr>
                <a:defRPr/>
              </a:pPr>
              <a:t>‹#›</a:t>
            </a:fld>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68F0A6F-B27A-44F0-B938-4435A2956ACB}" type="datetimeFigureOut">
              <a:rPr lang="en-GB"/>
              <a:pPr>
                <a:defRPr/>
              </a:pPr>
              <a:t>22/11/2014</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85F16EE4-96C3-4A2F-8987-F46D499BC0B5}" type="slidenum">
              <a:rPr lang="en-GB"/>
              <a:pPr>
                <a:defRPr/>
              </a:pPr>
              <a:t>‹#›</a:t>
            </a:fld>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B4B9BF9-2C14-4ADD-B4B0-1A84CFFC4246}" type="datetimeFigureOut">
              <a:rPr lang="en-GB"/>
              <a:pPr>
                <a:defRPr/>
              </a:pPr>
              <a:t>22/11/2014</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B62A6328-ABE3-4137-8027-69791A4D79A3}" type="slidenum">
              <a:rPr lang="en-GB"/>
              <a:pPr>
                <a:defRPr/>
              </a:pPr>
              <a:t>‹#›</a:t>
            </a:fld>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10672236" y="5359403"/>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5842000" y="6219828"/>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812800" y="1176999"/>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F462A6B6-6FB8-4427-B77D-122D66875725}" type="datetimeFigureOut">
              <a:rPr lang="en-GB"/>
              <a:pPr>
                <a:defRPr/>
              </a:pPr>
              <a:t>22/11/2014</a:t>
            </a:fld>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10769600" y="6356353"/>
            <a:ext cx="812800" cy="365125"/>
          </a:xfrm>
        </p:spPr>
        <p:txBody>
          <a:bodyPr/>
          <a:lstStyle>
            <a:lvl1pPr>
              <a:defRPr/>
            </a:lvl1pPr>
          </a:lstStyle>
          <a:p>
            <a:pPr>
              <a:defRPr/>
            </a:pPr>
            <a:fld id="{5957B148-D3D5-4FCD-9241-2C14E9C126B0}" type="slidenum">
              <a:rPr lang="en-GB"/>
              <a:pPr>
                <a:defRPr/>
              </a:pPr>
              <a:t>‹#›</a:t>
            </a:fld>
            <a:endParaRPr lang="en-GB"/>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454FE61-D18B-4249-8BD7-D71B4AF4DE89}" type="datetimeFigureOut">
              <a:rPr lang="en-GB"/>
              <a:pPr>
                <a:defRPr/>
              </a:pPr>
              <a:t>22/11/2014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5C31A8F8-7D74-4E4D-92B1-7964AA981CE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903274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1"/>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1"/>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B164FB9-087C-4B50-939B-9772A85AFA58}" type="datetimeFigureOut">
              <a:rPr lang="en-GB"/>
              <a:pPr>
                <a:defRPr/>
              </a:pPr>
              <a:t>22/11/2014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D3C69F76-66C2-489C-8267-3A1CA2DCC453}" type="slidenum">
              <a:rPr lang="en-GB"/>
              <a:pPr>
                <a:defRPr/>
              </a:pPr>
              <a:t>‹#›</a:t>
            </a:fld>
            <a:endParaRPr lang="en-GB"/>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4F6C9297-4E9E-4079-A782-DE3595976757}" type="datetimeFigureOut">
              <a:rPr lang="en-GB"/>
              <a:pPr>
                <a:defRPr/>
              </a:pPr>
              <a:t>22/11/2014</a:t>
            </a:fld>
            <a:endParaRPr lang="en-GB"/>
          </a:p>
        </p:txBody>
      </p:sp>
      <p:sp>
        <p:nvSpPr>
          <p:cNvPr id="5" name="Footer Placeholder 18"/>
          <p:cNvSpPr>
            <a:spLocks noGrp="1"/>
          </p:cNvSpPr>
          <p:nvPr>
            <p:ph type="ftr" sz="quarter" idx="11"/>
          </p:nvPr>
        </p:nvSpPr>
        <p:spPr/>
        <p:txBody>
          <a:bodyPr/>
          <a:lstStyle>
            <a:lvl1pPr>
              <a:defRPr/>
            </a:lvl1pPr>
          </a:lstStyle>
          <a:p>
            <a:pPr>
              <a:defRPr/>
            </a:pPr>
            <a:endParaRPr lang="en-GB"/>
          </a:p>
        </p:txBody>
      </p:sp>
      <p:sp>
        <p:nvSpPr>
          <p:cNvPr id="6" name="Slide Number Placeholder 26"/>
          <p:cNvSpPr>
            <a:spLocks noGrp="1"/>
          </p:cNvSpPr>
          <p:nvPr>
            <p:ph type="sldNum" sz="quarter" idx="12"/>
          </p:nvPr>
        </p:nvSpPr>
        <p:spPr/>
        <p:txBody>
          <a:bodyPr/>
          <a:lstStyle>
            <a:lvl1pPr>
              <a:defRPr/>
            </a:lvl1pPr>
          </a:lstStyle>
          <a:p>
            <a:pPr>
              <a:defRPr/>
            </a:pPr>
            <a:fld id="{8170D43B-A3CC-44D6-ACCB-4B10E4BD6559}"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C88447D-5716-4CDC-BD8A-CFCCB7A2607E}" type="datetimeFigureOut">
              <a:rPr lang="en-GB"/>
              <a:pPr>
                <a:defRPr/>
              </a:pPr>
              <a:t>22/11/2014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A785584A-C12B-4306-A87E-7F589D945C10}" type="slidenum">
              <a:rPr lang="en-GB"/>
              <a:pPr>
                <a:defRPr/>
              </a:pPr>
              <a:t>‹#›</a:t>
            </a:fld>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EDA041-33E5-47B3-9B75-CB2ACD47FD6C}" type="datetimeFigureOut">
              <a:rPr lang="en-GB"/>
              <a:pPr>
                <a:defRPr/>
              </a:pPr>
              <a:t>22/11/2014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56B212C-1D80-4840-97BC-8FAFEE08ED9D}"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CA6774E-9BC6-494B-87CC-D6A3D8F84061}" type="datetimeFigureOut">
              <a:rPr lang="en-GB"/>
              <a:pPr>
                <a:defRPr/>
              </a:pPr>
              <a:t>22/11/2014</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A7597030-63E7-47D1-B801-7E66A974B4A9}" type="slidenum">
              <a:rPr lang="en-GB"/>
              <a:pPr>
                <a:defRPr/>
              </a:pPr>
              <a:t>‹#›</a:t>
            </a:fld>
            <a:endParaRPr lang="en-GB"/>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1E0B7626-C206-4A76-8717-877C40C201F8}" type="datetimeFigureOut">
              <a:rPr lang="en-GB"/>
              <a:pPr>
                <a:defRPr/>
              </a:pPr>
              <a:t>22/11/2014</a:t>
            </a:fld>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CE91A061-1CB0-4E84-98E2-336791B1DEC8}" type="slidenum">
              <a:rPr lang="en-GB"/>
              <a:pPr>
                <a:defRPr/>
              </a:pPr>
              <a:t>‹#›</a:t>
            </a:fld>
            <a:endParaRPr lang="en-GB"/>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AFBCCE0-843D-4CFB-92FB-274EF8EFC4BD}" type="datetimeFigureOut">
              <a:rPr lang="en-GB"/>
              <a:pPr>
                <a:defRPr/>
              </a:pPr>
              <a:t>22/11/2014</a:t>
            </a:fld>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5CE0C2ED-71FC-46FB-BDA6-221F654C06DE}" type="slidenum">
              <a:rPr lang="en-GB"/>
              <a:pPr>
                <a:defRPr/>
              </a:pPr>
              <a:t>‹#›</a:t>
            </a:fld>
            <a:endParaRPr lang="en-GB"/>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68F0A6F-B27A-44F0-B938-4435A2956ACB}" type="datetimeFigureOut">
              <a:rPr lang="en-GB"/>
              <a:pPr>
                <a:defRPr/>
              </a:pPr>
              <a:t>22/11/2014</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85F16EE4-96C3-4A2F-8987-F46D499BC0B5}" type="slidenum">
              <a:rPr lang="en-GB"/>
              <a:pPr>
                <a:defRPr/>
              </a:pPr>
              <a:t>‹#›</a:t>
            </a:fld>
            <a:endParaRPr lang="en-GB"/>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B4B9BF9-2C14-4ADD-B4B0-1A84CFFC4246}" type="datetimeFigureOut">
              <a:rPr lang="en-GB"/>
              <a:pPr>
                <a:defRPr/>
              </a:pPr>
              <a:t>22/11/2014</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B62A6328-ABE3-4137-8027-69791A4D79A3}" type="slidenum">
              <a:rPr lang="en-GB"/>
              <a:pPr>
                <a:defRPr/>
              </a:pPr>
              <a:t>‹#›</a:t>
            </a:fld>
            <a:endParaRPr lang="en-GB"/>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F462A6B6-6FB8-4427-B77D-122D66875725}" type="datetimeFigureOut">
              <a:rPr lang="en-GB"/>
              <a:pPr>
                <a:defRPr/>
              </a:pPr>
              <a:t>22/11/2014</a:t>
            </a:fld>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10769600" y="6356351"/>
            <a:ext cx="812800" cy="365125"/>
          </a:xfrm>
        </p:spPr>
        <p:txBody>
          <a:bodyPr/>
          <a:lstStyle>
            <a:lvl1pPr>
              <a:defRPr/>
            </a:lvl1pPr>
          </a:lstStyle>
          <a:p>
            <a:pPr>
              <a:defRPr/>
            </a:pPr>
            <a:fld id="{5957B148-D3D5-4FCD-9241-2C14E9C126B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144826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454FE61-D18B-4249-8BD7-D71B4AF4DE89}" type="datetimeFigureOut">
              <a:rPr lang="en-GB"/>
              <a:pPr>
                <a:defRPr/>
              </a:pPr>
              <a:t>22/11/2014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5C31A8F8-7D74-4E4D-92B1-7964AA981CE3}" type="slidenum">
              <a:rPr lang="en-GB"/>
              <a:pPr>
                <a:defRPr/>
              </a:pPr>
              <a:t>‹#›</a:t>
            </a:fld>
            <a:endParaRPr lang="en-GB"/>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1"/>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1"/>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B164FB9-087C-4B50-939B-9772A85AFA58}" type="datetimeFigureOut">
              <a:rPr lang="en-GB"/>
              <a:pPr>
                <a:defRPr/>
              </a:pPr>
              <a:t>22/11/2014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D3C69F76-66C2-489C-8267-3A1CA2DCC453}"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0"/>
            <a:ext cx="12192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06400" y="1600200"/>
            <a:ext cx="114808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Line 7"/>
          <p:cNvSpPr>
            <a:spLocks noChangeShapeType="1"/>
          </p:cNvSpPr>
          <p:nvPr userDrawn="1"/>
        </p:nvSpPr>
        <p:spPr bwMode="auto">
          <a:xfrm>
            <a:off x="0" y="1295400"/>
            <a:ext cx="12192000" cy="0"/>
          </a:xfrm>
          <a:prstGeom prst="line">
            <a:avLst/>
          </a:prstGeom>
          <a:noFill/>
          <a:ln w="57150" cmpd="thickThin">
            <a:solidFill>
              <a:srgbClr val="FFCC00"/>
            </a:solidFill>
            <a:round/>
            <a:headEnd/>
            <a:tailEnd/>
          </a:ln>
          <a:effectLst/>
        </p:spPr>
        <p:txBody>
          <a:bodyPr/>
          <a:lstStyle/>
          <a:p>
            <a:pPr fontAlgn="base">
              <a:spcBef>
                <a:spcPct val="0"/>
              </a:spcBef>
              <a:spcAft>
                <a:spcPct val="0"/>
              </a:spcAft>
              <a:defRPr/>
            </a:pPr>
            <a:endParaRPr lang="en-US" sz="2400">
              <a:solidFill>
                <a:srgbClr val="000000"/>
              </a:solidFill>
              <a:latin typeface="Times New Roman" pitchFamily="18" charset="0"/>
            </a:endParaRPr>
          </a:p>
        </p:txBody>
      </p:sp>
    </p:spTree>
    <p:extLst>
      <p:ext uri="{BB962C8B-B14F-4D97-AF65-F5344CB8AC3E}">
        <p14:creationId xmlns="" xmlns:p14="http://schemas.microsoft.com/office/powerpoint/2010/main" val="3488854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600" b="1">
          <a:solidFill>
            <a:srgbClr val="FFCC00"/>
          </a:solidFill>
          <a:latin typeface="+mj-lt"/>
          <a:ea typeface="+mj-ea"/>
          <a:cs typeface="+mj-cs"/>
        </a:defRPr>
      </a:lvl1pPr>
      <a:lvl2pPr algn="ctr" rtl="0" eaLnBrk="0" fontAlgn="base" hangingPunct="0">
        <a:spcBef>
          <a:spcPct val="0"/>
        </a:spcBef>
        <a:spcAft>
          <a:spcPct val="0"/>
        </a:spcAft>
        <a:defRPr sz="3600" b="1">
          <a:solidFill>
            <a:srgbClr val="FFCC00"/>
          </a:solidFill>
          <a:latin typeface="Century Gothic" pitchFamily="34" charset="0"/>
        </a:defRPr>
      </a:lvl2pPr>
      <a:lvl3pPr algn="ctr" rtl="0" eaLnBrk="0" fontAlgn="base" hangingPunct="0">
        <a:spcBef>
          <a:spcPct val="0"/>
        </a:spcBef>
        <a:spcAft>
          <a:spcPct val="0"/>
        </a:spcAft>
        <a:defRPr sz="3600" b="1">
          <a:solidFill>
            <a:srgbClr val="FFCC00"/>
          </a:solidFill>
          <a:latin typeface="Century Gothic" pitchFamily="34" charset="0"/>
        </a:defRPr>
      </a:lvl3pPr>
      <a:lvl4pPr algn="ctr" rtl="0" eaLnBrk="0" fontAlgn="base" hangingPunct="0">
        <a:spcBef>
          <a:spcPct val="0"/>
        </a:spcBef>
        <a:spcAft>
          <a:spcPct val="0"/>
        </a:spcAft>
        <a:defRPr sz="3600" b="1">
          <a:solidFill>
            <a:srgbClr val="FFCC00"/>
          </a:solidFill>
          <a:latin typeface="Century Gothic" pitchFamily="34" charset="0"/>
        </a:defRPr>
      </a:lvl4pPr>
      <a:lvl5pPr algn="ctr" rtl="0" eaLnBrk="0" fontAlgn="base" hangingPunct="0">
        <a:spcBef>
          <a:spcPct val="0"/>
        </a:spcBef>
        <a:spcAft>
          <a:spcPct val="0"/>
        </a:spcAft>
        <a:defRPr sz="3600" b="1">
          <a:solidFill>
            <a:srgbClr val="FFCC00"/>
          </a:solidFill>
          <a:latin typeface="Century Gothic" pitchFamily="34" charset="0"/>
        </a:defRPr>
      </a:lvl5pPr>
      <a:lvl6pPr marL="457200" algn="ctr" rtl="0" fontAlgn="base">
        <a:spcBef>
          <a:spcPct val="0"/>
        </a:spcBef>
        <a:spcAft>
          <a:spcPct val="0"/>
        </a:spcAft>
        <a:defRPr sz="3600" b="1">
          <a:solidFill>
            <a:srgbClr val="FFCC00"/>
          </a:solidFill>
          <a:latin typeface="Century Gothic" pitchFamily="34" charset="0"/>
        </a:defRPr>
      </a:lvl6pPr>
      <a:lvl7pPr marL="914400" algn="ctr" rtl="0" fontAlgn="base">
        <a:spcBef>
          <a:spcPct val="0"/>
        </a:spcBef>
        <a:spcAft>
          <a:spcPct val="0"/>
        </a:spcAft>
        <a:defRPr sz="3600" b="1">
          <a:solidFill>
            <a:srgbClr val="FFCC00"/>
          </a:solidFill>
          <a:latin typeface="Century Gothic" pitchFamily="34" charset="0"/>
        </a:defRPr>
      </a:lvl7pPr>
      <a:lvl8pPr marL="1371600" algn="ctr" rtl="0" fontAlgn="base">
        <a:spcBef>
          <a:spcPct val="0"/>
        </a:spcBef>
        <a:spcAft>
          <a:spcPct val="0"/>
        </a:spcAft>
        <a:defRPr sz="3600" b="1">
          <a:solidFill>
            <a:srgbClr val="FFCC00"/>
          </a:solidFill>
          <a:latin typeface="Century Gothic" pitchFamily="34" charset="0"/>
        </a:defRPr>
      </a:lvl8pPr>
      <a:lvl9pPr marL="1828800" algn="ctr" rtl="0" fontAlgn="base">
        <a:spcBef>
          <a:spcPct val="0"/>
        </a:spcBef>
        <a:spcAft>
          <a:spcPct val="0"/>
        </a:spcAft>
        <a:defRPr sz="3600" b="1">
          <a:solidFill>
            <a:srgbClr val="FFCC00"/>
          </a:solidFill>
          <a:latin typeface="Century Gothic" pitchFamily="34" charset="0"/>
        </a:defRPr>
      </a:lvl9pPr>
    </p:titleStyle>
    <p:bodyStyle>
      <a:lvl1pPr marL="342900" indent="-342900" algn="l" rtl="0" eaLnBrk="0" fontAlgn="base" hangingPunct="0">
        <a:spcBef>
          <a:spcPct val="50000"/>
        </a:spcBef>
        <a:spcAft>
          <a:spcPct val="0"/>
        </a:spcAft>
        <a:buSzPct val="70000"/>
        <a:buFont typeface="Wingdings" panose="05000000000000000000" pitchFamily="2" charset="2"/>
        <a:buChar char="v"/>
        <a:defRPr sz="2800" b="1">
          <a:solidFill>
            <a:srgbClr val="FFFFFF"/>
          </a:solidFill>
          <a:latin typeface="+mn-lt"/>
          <a:ea typeface="+mn-ea"/>
          <a:cs typeface="+mn-cs"/>
        </a:defRPr>
      </a:lvl1pPr>
      <a:lvl2pPr marL="742950" indent="-285750" algn="l" rtl="0" eaLnBrk="0" fontAlgn="base" hangingPunct="0">
        <a:spcBef>
          <a:spcPct val="20000"/>
        </a:spcBef>
        <a:spcAft>
          <a:spcPct val="0"/>
        </a:spcAft>
        <a:buSzPct val="70000"/>
        <a:buChar char="–"/>
        <a:defRPr sz="2400" b="1">
          <a:solidFill>
            <a:srgbClr val="FFFFFF"/>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v"/>
        <a:defRPr sz="2000" b="1">
          <a:solidFill>
            <a:srgbClr val="FFFFFF"/>
          </a:solidFill>
          <a:latin typeface="+mn-lt"/>
        </a:defRPr>
      </a:lvl3pPr>
      <a:lvl4pPr marL="1600200" indent="-228600" algn="l" rtl="0" eaLnBrk="0" fontAlgn="base" hangingPunct="0">
        <a:spcBef>
          <a:spcPct val="20000"/>
        </a:spcBef>
        <a:spcAft>
          <a:spcPct val="0"/>
        </a:spcAft>
        <a:buSzPct val="70000"/>
        <a:buChar char="–"/>
        <a:defRPr b="1">
          <a:solidFill>
            <a:srgbClr val="FFFFFF"/>
          </a:solidFill>
          <a:latin typeface="+mn-lt"/>
        </a:defRPr>
      </a:lvl4pPr>
      <a:lvl5pPr marL="2057400" indent="-228600" algn="l" rtl="0" eaLnBrk="0" fontAlgn="base" hangingPunct="0">
        <a:spcBef>
          <a:spcPct val="20000"/>
        </a:spcBef>
        <a:spcAft>
          <a:spcPct val="0"/>
        </a:spcAft>
        <a:buSzPct val="70000"/>
        <a:buFont typeface="Wingdings" panose="05000000000000000000" pitchFamily="2" charset="2"/>
        <a:buChar char="v"/>
        <a:defRPr b="1">
          <a:solidFill>
            <a:srgbClr val="FFFFFF"/>
          </a:solidFill>
          <a:latin typeface="+mn-lt"/>
        </a:defRPr>
      </a:lvl5pPr>
      <a:lvl6pPr marL="2514600" indent="-228600" algn="l" rtl="0" fontAlgn="base">
        <a:spcBef>
          <a:spcPct val="20000"/>
        </a:spcBef>
        <a:spcAft>
          <a:spcPct val="0"/>
        </a:spcAft>
        <a:buSzPct val="70000"/>
        <a:buFont typeface="Wingdings" pitchFamily="2" charset="2"/>
        <a:buChar char="v"/>
        <a:defRPr b="1">
          <a:solidFill>
            <a:srgbClr val="FFFFFF"/>
          </a:solidFill>
          <a:latin typeface="+mn-lt"/>
        </a:defRPr>
      </a:lvl6pPr>
      <a:lvl7pPr marL="2971800" indent="-228600" algn="l" rtl="0" fontAlgn="base">
        <a:spcBef>
          <a:spcPct val="20000"/>
        </a:spcBef>
        <a:spcAft>
          <a:spcPct val="0"/>
        </a:spcAft>
        <a:buSzPct val="70000"/>
        <a:buFont typeface="Wingdings" pitchFamily="2" charset="2"/>
        <a:buChar char="v"/>
        <a:defRPr b="1">
          <a:solidFill>
            <a:srgbClr val="FFFFFF"/>
          </a:solidFill>
          <a:latin typeface="+mn-lt"/>
        </a:defRPr>
      </a:lvl7pPr>
      <a:lvl8pPr marL="3429000" indent="-228600" algn="l" rtl="0" fontAlgn="base">
        <a:spcBef>
          <a:spcPct val="20000"/>
        </a:spcBef>
        <a:spcAft>
          <a:spcPct val="0"/>
        </a:spcAft>
        <a:buSzPct val="70000"/>
        <a:buFont typeface="Wingdings" pitchFamily="2" charset="2"/>
        <a:buChar char="v"/>
        <a:defRPr b="1">
          <a:solidFill>
            <a:srgbClr val="FFFFFF"/>
          </a:solidFill>
          <a:latin typeface="+mn-lt"/>
        </a:defRPr>
      </a:lvl8pPr>
      <a:lvl9pPr marL="3886200" indent="-228600" algn="l" rtl="0" fontAlgn="base">
        <a:spcBef>
          <a:spcPct val="20000"/>
        </a:spcBef>
        <a:spcAft>
          <a:spcPct val="0"/>
        </a:spcAft>
        <a:buSzPct val="70000"/>
        <a:buFont typeface="Wingdings" pitchFamily="2" charset="2"/>
        <a:buChar char="v"/>
        <a:defRPr b="1">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0" y="0"/>
            <a:ext cx="12192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06400" y="1600200"/>
            <a:ext cx="114808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Line 7"/>
          <p:cNvSpPr>
            <a:spLocks noChangeShapeType="1"/>
          </p:cNvSpPr>
          <p:nvPr userDrawn="1"/>
        </p:nvSpPr>
        <p:spPr bwMode="auto">
          <a:xfrm>
            <a:off x="0" y="1295400"/>
            <a:ext cx="12192000" cy="0"/>
          </a:xfrm>
          <a:prstGeom prst="line">
            <a:avLst/>
          </a:prstGeom>
          <a:noFill/>
          <a:ln w="57150" cmpd="thickThin">
            <a:solidFill>
              <a:srgbClr val="FFCC00"/>
            </a:solidFill>
            <a:round/>
            <a:headEnd/>
            <a:tailEnd/>
          </a:ln>
          <a:effectLst/>
        </p:spPr>
        <p:txBody>
          <a:bodyPr/>
          <a:lstStyle/>
          <a:p>
            <a:pPr fontAlgn="base">
              <a:spcBef>
                <a:spcPct val="0"/>
              </a:spcBef>
              <a:spcAft>
                <a:spcPct val="0"/>
              </a:spcAft>
              <a:defRPr/>
            </a:pPr>
            <a:endParaRPr lang="en-US" sz="2400">
              <a:solidFill>
                <a:srgbClr val="000000"/>
              </a:solidFill>
              <a:latin typeface="Times New Roman" pitchFamily="18" charset="0"/>
            </a:endParaRPr>
          </a:p>
        </p:txBody>
      </p:sp>
    </p:spTree>
    <p:extLst>
      <p:ext uri="{BB962C8B-B14F-4D97-AF65-F5344CB8AC3E}">
        <p14:creationId xmlns="" xmlns:p14="http://schemas.microsoft.com/office/powerpoint/2010/main" val="14645229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3600" b="1">
          <a:solidFill>
            <a:srgbClr val="FFCC00"/>
          </a:solidFill>
          <a:latin typeface="+mj-lt"/>
          <a:ea typeface="+mj-ea"/>
          <a:cs typeface="+mj-cs"/>
        </a:defRPr>
      </a:lvl1pPr>
      <a:lvl2pPr algn="ctr" rtl="0" eaLnBrk="0" fontAlgn="base" hangingPunct="0">
        <a:spcBef>
          <a:spcPct val="0"/>
        </a:spcBef>
        <a:spcAft>
          <a:spcPct val="0"/>
        </a:spcAft>
        <a:defRPr sz="3600" b="1">
          <a:solidFill>
            <a:srgbClr val="FFCC00"/>
          </a:solidFill>
          <a:latin typeface="Century Gothic" pitchFamily="34" charset="0"/>
        </a:defRPr>
      </a:lvl2pPr>
      <a:lvl3pPr algn="ctr" rtl="0" eaLnBrk="0" fontAlgn="base" hangingPunct="0">
        <a:spcBef>
          <a:spcPct val="0"/>
        </a:spcBef>
        <a:spcAft>
          <a:spcPct val="0"/>
        </a:spcAft>
        <a:defRPr sz="3600" b="1">
          <a:solidFill>
            <a:srgbClr val="FFCC00"/>
          </a:solidFill>
          <a:latin typeface="Century Gothic" pitchFamily="34" charset="0"/>
        </a:defRPr>
      </a:lvl3pPr>
      <a:lvl4pPr algn="ctr" rtl="0" eaLnBrk="0" fontAlgn="base" hangingPunct="0">
        <a:spcBef>
          <a:spcPct val="0"/>
        </a:spcBef>
        <a:spcAft>
          <a:spcPct val="0"/>
        </a:spcAft>
        <a:defRPr sz="3600" b="1">
          <a:solidFill>
            <a:srgbClr val="FFCC00"/>
          </a:solidFill>
          <a:latin typeface="Century Gothic" pitchFamily="34" charset="0"/>
        </a:defRPr>
      </a:lvl4pPr>
      <a:lvl5pPr algn="ctr" rtl="0" eaLnBrk="0" fontAlgn="base" hangingPunct="0">
        <a:spcBef>
          <a:spcPct val="0"/>
        </a:spcBef>
        <a:spcAft>
          <a:spcPct val="0"/>
        </a:spcAft>
        <a:defRPr sz="3600" b="1">
          <a:solidFill>
            <a:srgbClr val="FFCC00"/>
          </a:solidFill>
          <a:latin typeface="Century Gothic" pitchFamily="34" charset="0"/>
        </a:defRPr>
      </a:lvl5pPr>
      <a:lvl6pPr marL="457200" algn="ctr" rtl="0" fontAlgn="base">
        <a:spcBef>
          <a:spcPct val="0"/>
        </a:spcBef>
        <a:spcAft>
          <a:spcPct val="0"/>
        </a:spcAft>
        <a:defRPr sz="3600" b="1">
          <a:solidFill>
            <a:srgbClr val="FFCC00"/>
          </a:solidFill>
          <a:latin typeface="Century Gothic" pitchFamily="34" charset="0"/>
        </a:defRPr>
      </a:lvl6pPr>
      <a:lvl7pPr marL="914400" algn="ctr" rtl="0" fontAlgn="base">
        <a:spcBef>
          <a:spcPct val="0"/>
        </a:spcBef>
        <a:spcAft>
          <a:spcPct val="0"/>
        </a:spcAft>
        <a:defRPr sz="3600" b="1">
          <a:solidFill>
            <a:srgbClr val="FFCC00"/>
          </a:solidFill>
          <a:latin typeface="Century Gothic" pitchFamily="34" charset="0"/>
        </a:defRPr>
      </a:lvl7pPr>
      <a:lvl8pPr marL="1371600" algn="ctr" rtl="0" fontAlgn="base">
        <a:spcBef>
          <a:spcPct val="0"/>
        </a:spcBef>
        <a:spcAft>
          <a:spcPct val="0"/>
        </a:spcAft>
        <a:defRPr sz="3600" b="1">
          <a:solidFill>
            <a:srgbClr val="FFCC00"/>
          </a:solidFill>
          <a:latin typeface="Century Gothic" pitchFamily="34" charset="0"/>
        </a:defRPr>
      </a:lvl8pPr>
      <a:lvl9pPr marL="1828800" algn="ctr" rtl="0" fontAlgn="base">
        <a:spcBef>
          <a:spcPct val="0"/>
        </a:spcBef>
        <a:spcAft>
          <a:spcPct val="0"/>
        </a:spcAft>
        <a:defRPr sz="3600" b="1">
          <a:solidFill>
            <a:srgbClr val="FFCC00"/>
          </a:solidFill>
          <a:latin typeface="Century Gothic" pitchFamily="34" charset="0"/>
        </a:defRPr>
      </a:lvl9pPr>
    </p:titleStyle>
    <p:bodyStyle>
      <a:lvl1pPr marL="342900" indent="-342900" algn="l" rtl="0" eaLnBrk="0" fontAlgn="base" hangingPunct="0">
        <a:spcBef>
          <a:spcPct val="50000"/>
        </a:spcBef>
        <a:spcAft>
          <a:spcPct val="0"/>
        </a:spcAft>
        <a:buSzPct val="70000"/>
        <a:buFont typeface="Wingdings" panose="05000000000000000000" pitchFamily="2" charset="2"/>
        <a:buChar char="v"/>
        <a:defRPr sz="2800" b="1">
          <a:solidFill>
            <a:srgbClr val="FFFFFF"/>
          </a:solidFill>
          <a:latin typeface="+mn-lt"/>
          <a:ea typeface="+mn-ea"/>
          <a:cs typeface="+mn-cs"/>
        </a:defRPr>
      </a:lvl1pPr>
      <a:lvl2pPr marL="742950" indent="-285750" algn="l" rtl="0" eaLnBrk="0" fontAlgn="base" hangingPunct="0">
        <a:spcBef>
          <a:spcPct val="20000"/>
        </a:spcBef>
        <a:spcAft>
          <a:spcPct val="0"/>
        </a:spcAft>
        <a:buSzPct val="70000"/>
        <a:buChar char="–"/>
        <a:defRPr sz="2400" b="1">
          <a:solidFill>
            <a:srgbClr val="FFFFFF"/>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v"/>
        <a:defRPr sz="2000" b="1">
          <a:solidFill>
            <a:srgbClr val="FFFFFF"/>
          </a:solidFill>
          <a:latin typeface="+mn-lt"/>
        </a:defRPr>
      </a:lvl3pPr>
      <a:lvl4pPr marL="1600200" indent="-228600" algn="l" rtl="0" eaLnBrk="0" fontAlgn="base" hangingPunct="0">
        <a:spcBef>
          <a:spcPct val="20000"/>
        </a:spcBef>
        <a:spcAft>
          <a:spcPct val="0"/>
        </a:spcAft>
        <a:buSzPct val="70000"/>
        <a:buChar char="–"/>
        <a:defRPr b="1">
          <a:solidFill>
            <a:srgbClr val="FFFFFF"/>
          </a:solidFill>
          <a:latin typeface="+mn-lt"/>
        </a:defRPr>
      </a:lvl4pPr>
      <a:lvl5pPr marL="2057400" indent="-228600" algn="l" rtl="0" eaLnBrk="0" fontAlgn="base" hangingPunct="0">
        <a:spcBef>
          <a:spcPct val="20000"/>
        </a:spcBef>
        <a:spcAft>
          <a:spcPct val="0"/>
        </a:spcAft>
        <a:buSzPct val="70000"/>
        <a:buFont typeface="Wingdings" panose="05000000000000000000" pitchFamily="2" charset="2"/>
        <a:buChar char="v"/>
        <a:defRPr b="1">
          <a:solidFill>
            <a:srgbClr val="FFFFFF"/>
          </a:solidFill>
          <a:latin typeface="+mn-lt"/>
        </a:defRPr>
      </a:lvl5pPr>
      <a:lvl6pPr marL="2514600" indent="-228600" algn="l" rtl="0" fontAlgn="base">
        <a:spcBef>
          <a:spcPct val="20000"/>
        </a:spcBef>
        <a:spcAft>
          <a:spcPct val="0"/>
        </a:spcAft>
        <a:buSzPct val="70000"/>
        <a:buFont typeface="Wingdings" pitchFamily="2" charset="2"/>
        <a:buChar char="v"/>
        <a:defRPr b="1">
          <a:solidFill>
            <a:srgbClr val="FFFFFF"/>
          </a:solidFill>
          <a:latin typeface="+mn-lt"/>
        </a:defRPr>
      </a:lvl6pPr>
      <a:lvl7pPr marL="2971800" indent="-228600" algn="l" rtl="0" fontAlgn="base">
        <a:spcBef>
          <a:spcPct val="20000"/>
        </a:spcBef>
        <a:spcAft>
          <a:spcPct val="0"/>
        </a:spcAft>
        <a:buSzPct val="70000"/>
        <a:buFont typeface="Wingdings" pitchFamily="2" charset="2"/>
        <a:buChar char="v"/>
        <a:defRPr b="1">
          <a:solidFill>
            <a:srgbClr val="FFFFFF"/>
          </a:solidFill>
          <a:latin typeface="+mn-lt"/>
        </a:defRPr>
      </a:lvl7pPr>
      <a:lvl8pPr marL="3429000" indent="-228600" algn="l" rtl="0" fontAlgn="base">
        <a:spcBef>
          <a:spcPct val="20000"/>
        </a:spcBef>
        <a:spcAft>
          <a:spcPct val="0"/>
        </a:spcAft>
        <a:buSzPct val="70000"/>
        <a:buFont typeface="Wingdings" pitchFamily="2" charset="2"/>
        <a:buChar char="v"/>
        <a:defRPr b="1">
          <a:solidFill>
            <a:srgbClr val="FFFFFF"/>
          </a:solidFill>
          <a:latin typeface="+mn-lt"/>
        </a:defRPr>
      </a:lvl8pPr>
      <a:lvl9pPr marL="3886200" indent="-228600" algn="l" rtl="0" fontAlgn="base">
        <a:spcBef>
          <a:spcPct val="20000"/>
        </a:spcBef>
        <a:spcAft>
          <a:spcPct val="0"/>
        </a:spcAft>
        <a:buSzPct val="70000"/>
        <a:buFont typeface="Wingdings" pitchFamily="2" charset="2"/>
        <a:buChar char="v"/>
        <a:defRPr b="1">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33E84-DDD4-4A28-BE5E-3C7E75A00BEC}" type="datetimeFigureOut">
              <a:rPr lang="en-US" smtClean="0">
                <a:solidFill>
                  <a:prstClr val="black">
                    <a:tint val="75000"/>
                  </a:prstClr>
                </a:solidFill>
              </a:rPr>
              <a:pPr/>
              <a:t>11/22/2014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4106A-FB89-4115-8EB5-F38EDA11BB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76886597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0" y="0"/>
            <a:ext cx="12192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06400" y="1600200"/>
            <a:ext cx="114808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Line 7"/>
          <p:cNvSpPr>
            <a:spLocks noChangeShapeType="1"/>
          </p:cNvSpPr>
          <p:nvPr userDrawn="1"/>
        </p:nvSpPr>
        <p:spPr bwMode="auto">
          <a:xfrm>
            <a:off x="0" y="1295400"/>
            <a:ext cx="12192000" cy="0"/>
          </a:xfrm>
          <a:prstGeom prst="line">
            <a:avLst/>
          </a:prstGeom>
          <a:noFill/>
          <a:ln w="57150" cmpd="thickThin">
            <a:solidFill>
              <a:srgbClr val="FFCC00"/>
            </a:solidFill>
            <a:round/>
            <a:headEnd/>
            <a:tailEnd/>
          </a:ln>
          <a:effectLst/>
        </p:spPr>
        <p:txBody>
          <a:bodyPr/>
          <a:lstStyle/>
          <a:p>
            <a:pPr fontAlgn="base">
              <a:spcBef>
                <a:spcPct val="0"/>
              </a:spcBef>
              <a:spcAft>
                <a:spcPct val="0"/>
              </a:spcAft>
              <a:defRPr/>
            </a:pPr>
            <a:endParaRPr lang="en-US" sz="2400">
              <a:solidFill>
                <a:srgbClr val="000000"/>
              </a:solidFill>
              <a:latin typeface="Times New Roman" pitchFamily="18" charset="0"/>
            </a:endParaRPr>
          </a:p>
        </p:txBody>
      </p:sp>
    </p:spTree>
    <p:extLst>
      <p:ext uri="{BB962C8B-B14F-4D97-AF65-F5344CB8AC3E}">
        <p14:creationId xmlns="" xmlns:p14="http://schemas.microsoft.com/office/powerpoint/2010/main" val="285676817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rtl="0" eaLnBrk="0" fontAlgn="base" hangingPunct="0">
        <a:spcBef>
          <a:spcPct val="0"/>
        </a:spcBef>
        <a:spcAft>
          <a:spcPct val="0"/>
        </a:spcAft>
        <a:defRPr sz="3600" b="1">
          <a:solidFill>
            <a:srgbClr val="FFCC00"/>
          </a:solidFill>
          <a:latin typeface="+mj-lt"/>
          <a:ea typeface="+mj-ea"/>
          <a:cs typeface="+mj-cs"/>
        </a:defRPr>
      </a:lvl1pPr>
      <a:lvl2pPr algn="ctr" rtl="0" eaLnBrk="0" fontAlgn="base" hangingPunct="0">
        <a:spcBef>
          <a:spcPct val="0"/>
        </a:spcBef>
        <a:spcAft>
          <a:spcPct val="0"/>
        </a:spcAft>
        <a:defRPr sz="3600" b="1">
          <a:solidFill>
            <a:srgbClr val="FFCC00"/>
          </a:solidFill>
          <a:latin typeface="Century Gothic" pitchFamily="34" charset="0"/>
        </a:defRPr>
      </a:lvl2pPr>
      <a:lvl3pPr algn="ctr" rtl="0" eaLnBrk="0" fontAlgn="base" hangingPunct="0">
        <a:spcBef>
          <a:spcPct val="0"/>
        </a:spcBef>
        <a:spcAft>
          <a:spcPct val="0"/>
        </a:spcAft>
        <a:defRPr sz="3600" b="1">
          <a:solidFill>
            <a:srgbClr val="FFCC00"/>
          </a:solidFill>
          <a:latin typeface="Century Gothic" pitchFamily="34" charset="0"/>
        </a:defRPr>
      </a:lvl3pPr>
      <a:lvl4pPr algn="ctr" rtl="0" eaLnBrk="0" fontAlgn="base" hangingPunct="0">
        <a:spcBef>
          <a:spcPct val="0"/>
        </a:spcBef>
        <a:spcAft>
          <a:spcPct val="0"/>
        </a:spcAft>
        <a:defRPr sz="3600" b="1">
          <a:solidFill>
            <a:srgbClr val="FFCC00"/>
          </a:solidFill>
          <a:latin typeface="Century Gothic" pitchFamily="34" charset="0"/>
        </a:defRPr>
      </a:lvl4pPr>
      <a:lvl5pPr algn="ctr" rtl="0" eaLnBrk="0" fontAlgn="base" hangingPunct="0">
        <a:spcBef>
          <a:spcPct val="0"/>
        </a:spcBef>
        <a:spcAft>
          <a:spcPct val="0"/>
        </a:spcAft>
        <a:defRPr sz="3600" b="1">
          <a:solidFill>
            <a:srgbClr val="FFCC00"/>
          </a:solidFill>
          <a:latin typeface="Century Gothic" pitchFamily="34" charset="0"/>
        </a:defRPr>
      </a:lvl5pPr>
      <a:lvl6pPr marL="457200" algn="ctr" rtl="0" fontAlgn="base">
        <a:spcBef>
          <a:spcPct val="0"/>
        </a:spcBef>
        <a:spcAft>
          <a:spcPct val="0"/>
        </a:spcAft>
        <a:defRPr sz="3600" b="1">
          <a:solidFill>
            <a:srgbClr val="FFCC00"/>
          </a:solidFill>
          <a:latin typeface="Century Gothic" pitchFamily="34" charset="0"/>
        </a:defRPr>
      </a:lvl6pPr>
      <a:lvl7pPr marL="914400" algn="ctr" rtl="0" fontAlgn="base">
        <a:spcBef>
          <a:spcPct val="0"/>
        </a:spcBef>
        <a:spcAft>
          <a:spcPct val="0"/>
        </a:spcAft>
        <a:defRPr sz="3600" b="1">
          <a:solidFill>
            <a:srgbClr val="FFCC00"/>
          </a:solidFill>
          <a:latin typeface="Century Gothic" pitchFamily="34" charset="0"/>
        </a:defRPr>
      </a:lvl7pPr>
      <a:lvl8pPr marL="1371600" algn="ctr" rtl="0" fontAlgn="base">
        <a:spcBef>
          <a:spcPct val="0"/>
        </a:spcBef>
        <a:spcAft>
          <a:spcPct val="0"/>
        </a:spcAft>
        <a:defRPr sz="3600" b="1">
          <a:solidFill>
            <a:srgbClr val="FFCC00"/>
          </a:solidFill>
          <a:latin typeface="Century Gothic" pitchFamily="34" charset="0"/>
        </a:defRPr>
      </a:lvl8pPr>
      <a:lvl9pPr marL="1828800" algn="ctr" rtl="0" fontAlgn="base">
        <a:spcBef>
          <a:spcPct val="0"/>
        </a:spcBef>
        <a:spcAft>
          <a:spcPct val="0"/>
        </a:spcAft>
        <a:defRPr sz="3600" b="1">
          <a:solidFill>
            <a:srgbClr val="FFCC00"/>
          </a:solidFill>
          <a:latin typeface="Century Gothic" pitchFamily="34" charset="0"/>
        </a:defRPr>
      </a:lvl9pPr>
    </p:titleStyle>
    <p:bodyStyle>
      <a:lvl1pPr marL="342900" indent="-342900" algn="l" rtl="0" eaLnBrk="0" fontAlgn="base" hangingPunct="0">
        <a:spcBef>
          <a:spcPct val="50000"/>
        </a:spcBef>
        <a:spcAft>
          <a:spcPct val="0"/>
        </a:spcAft>
        <a:buSzPct val="70000"/>
        <a:buFont typeface="Wingdings" panose="05000000000000000000" pitchFamily="2" charset="2"/>
        <a:buChar char="v"/>
        <a:defRPr sz="2800" b="1">
          <a:solidFill>
            <a:srgbClr val="FFFFFF"/>
          </a:solidFill>
          <a:latin typeface="+mn-lt"/>
          <a:ea typeface="+mn-ea"/>
          <a:cs typeface="+mn-cs"/>
        </a:defRPr>
      </a:lvl1pPr>
      <a:lvl2pPr marL="742950" indent="-285750" algn="l" rtl="0" eaLnBrk="0" fontAlgn="base" hangingPunct="0">
        <a:spcBef>
          <a:spcPct val="20000"/>
        </a:spcBef>
        <a:spcAft>
          <a:spcPct val="0"/>
        </a:spcAft>
        <a:buSzPct val="70000"/>
        <a:buChar char="–"/>
        <a:defRPr sz="2400" b="1">
          <a:solidFill>
            <a:srgbClr val="FFFFFF"/>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v"/>
        <a:defRPr sz="2000" b="1">
          <a:solidFill>
            <a:srgbClr val="FFFFFF"/>
          </a:solidFill>
          <a:latin typeface="+mn-lt"/>
        </a:defRPr>
      </a:lvl3pPr>
      <a:lvl4pPr marL="1600200" indent="-228600" algn="l" rtl="0" eaLnBrk="0" fontAlgn="base" hangingPunct="0">
        <a:spcBef>
          <a:spcPct val="20000"/>
        </a:spcBef>
        <a:spcAft>
          <a:spcPct val="0"/>
        </a:spcAft>
        <a:buSzPct val="70000"/>
        <a:buChar char="–"/>
        <a:defRPr b="1">
          <a:solidFill>
            <a:srgbClr val="FFFFFF"/>
          </a:solidFill>
          <a:latin typeface="+mn-lt"/>
        </a:defRPr>
      </a:lvl4pPr>
      <a:lvl5pPr marL="2057400" indent="-228600" algn="l" rtl="0" eaLnBrk="0" fontAlgn="base" hangingPunct="0">
        <a:spcBef>
          <a:spcPct val="20000"/>
        </a:spcBef>
        <a:spcAft>
          <a:spcPct val="0"/>
        </a:spcAft>
        <a:buSzPct val="70000"/>
        <a:buFont typeface="Wingdings" panose="05000000000000000000" pitchFamily="2" charset="2"/>
        <a:buChar char="v"/>
        <a:defRPr b="1">
          <a:solidFill>
            <a:srgbClr val="FFFFFF"/>
          </a:solidFill>
          <a:latin typeface="+mn-lt"/>
        </a:defRPr>
      </a:lvl5pPr>
      <a:lvl6pPr marL="2514600" indent="-228600" algn="l" rtl="0" fontAlgn="base">
        <a:spcBef>
          <a:spcPct val="20000"/>
        </a:spcBef>
        <a:spcAft>
          <a:spcPct val="0"/>
        </a:spcAft>
        <a:buSzPct val="70000"/>
        <a:buFont typeface="Wingdings" pitchFamily="2" charset="2"/>
        <a:buChar char="v"/>
        <a:defRPr b="1">
          <a:solidFill>
            <a:srgbClr val="FFFFFF"/>
          </a:solidFill>
          <a:latin typeface="+mn-lt"/>
        </a:defRPr>
      </a:lvl6pPr>
      <a:lvl7pPr marL="2971800" indent="-228600" algn="l" rtl="0" fontAlgn="base">
        <a:spcBef>
          <a:spcPct val="20000"/>
        </a:spcBef>
        <a:spcAft>
          <a:spcPct val="0"/>
        </a:spcAft>
        <a:buSzPct val="70000"/>
        <a:buFont typeface="Wingdings" pitchFamily="2" charset="2"/>
        <a:buChar char="v"/>
        <a:defRPr b="1">
          <a:solidFill>
            <a:srgbClr val="FFFFFF"/>
          </a:solidFill>
          <a:latin typeface="+mn-lt"/>
        </a:defRPr>
      </a:lvl7pPr>
      <a:lvl8pPr marL="3429000" indent="-228600" algn="l" rtl="0" fontAlgn="base">
        <a:spcBef>
          <a:spcPct val="20000"/>
        </a:spcBef>
        <a:spcAft>
          <a:spcPct val="0"/>
        </a:spcAft>
        <a:buSzPct val="70000"/>
        <a:buFont typeface="Wingdings" pitchFamily="2" charset="2"/>
        <a:buChar char="v"/>
        <a:defRPr b="1">
          <a:solidFill>
            <a:srgbClr val="FFFFFF"/>
          </a:solidFill>
          <a:latin typeface="+mn-lt"/>
        </a:defRPr>
      </a:lvl8pPr>
      <a:lvl9pPr marL="3886200" indent="-228600" algn="l" rtl="0" fontAlgn="base">
        <a:spcBef>
          <a:spcPct val="20000"/>
        </a:spcBef>
        <a:spcAft>
          <a:spcPct val="0"/>
        </a:spcAft>
        <a:buSzPct val="70000"/>
        <a:buFont typeface="Wingdings" pitchFamily="2" charset="2"/>
        <a:buChar char="v"/>
        <a:defRPr b="1">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0"/>
            <a:ext cx="12192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06400" y="1600200"/>
            <a:ext cx="114808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Line 7"/>
          <p:cNvSpPr>
            <a:spLocks noChangeShapeType="1"/>
          </p:cNvSpPr>
          <p:nvPr userDrawn="1"/>
        </p:nvSpPr>
        <p:spPr bwMode="auto">
          <a:xfrm>
            <a:off x="0" y="1295400"/>
            <a:ext cx="12192000" cy="0"/>
          </a:xfrm>
          <a:prstGeom prst="line">
            <a:avLst/>
          </a:prstGeom>
          <a:noFill/>
          <a:ln w="57150" cmpd="thickThin">
            <a:solidFill>
              <a:srgbClr val="FFCC00"/>
            </a:solidFill>
            <a:round/>
            <a:headEnd/>
            <a:tailEnd/>
          </a:ln>
          <a:effectLst/>
        </p:spPr>
        <p:txBody>
          <a:bodyPr/>
          <a:lstStyle/>
          <a:p>
            <a:pPr fontAlgn="base">
              <a:spcBef>
                <a:spcPct val="0"/>
              </a:spcBef>
              <a:spcAft>
                <a:spcPct val="0"/>
              </a:spcAft>
              <a:defRPr/>
            </a:pPr>
            <a:endParaRPr lang="en-US" sz="2400">
              <a:solidFill>
                <a:srgbClr val="000000"/>
              </a:solidFill>
              <a:latin typeface="Times New Roman" pitchFamily="18" charset="0"/>
            </a:endParaRPr>
          </a:p>
        </p:txBody>
      </p:sp>
    </p:spTree>
    <p:extLst>
      <p:ext uri="{BB962C8B-B14F-4D97-AF65-F5344CB8AC3E}">
        <p14:creationId xmlns="" xmlns:p14="http://schemas.microsoft.com/office/powerpoint/2010/main" val="421853776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ctr" rtl="0" eaLnBrk="0" fontAlgn="base" hangingPunct="0">
        <a:spcBef>
          <a:spcPct val="0"/>
        </a:spcBef>
        <a:spcAft>
          <a:spcPct val="0"/>
        </a:spcAft>
        <a:defRPr sz="3600" b="1">
          <a:solidFill>
            <a:srgbClr val="FFCC00"/>
          </a:solidFill>
          <a:latin typeface="+mj-lt"/>
          <a:ea typeface="+mj-ea"/>
          <a:cs typeface="+mj-cs"/>
        </a:defRPr>
      </a:lvl1pPr>
      <a:lvl2pPr algn="ctr" rtl="0" eaLnBrk="0" fontAlgn="base" hangingPunct="0">
        <a:spcBef>
          <a:spcPct val="0"/>
        </a:spcBef>
        <a:spcAft>
          <a:spcPct val="0"/>
        </a:spcAft>
        <a:defRPr sz="3600" b="1">
          <a:solidFill>
            <a:srgbClr val="FFCC00"/>
          </a:solidFill>
          <a:latin typeface="Century Gothic" pitchFamily="34" charset="0"/>
        </a:defRPr>
      </a:lvl2pPr>
      <a:lvl3pPr algn="ctr" rtl="0" eaLnBrk="0" fontAlgn="base" hangingPunct="0">
        <a:spcBef>
          <a:spcPct val="0"/>
        </a:spcBef>
        <a:spcAft>
          <a:spcPct val="0"/>
        </a:spcAft>
        <a:defRPr sz="3600" b="1">
          <a:solidFill>
            <a:srgbClr val="FFCC00"/>
          </a:solidFill>
          <a:latin typeface="Century Gothic" pitchFamily="34" charset="0"/>
        </a:defRPr>
      </a:lvl3pPr>
      <a:lvl4pPr algn="ctr" rtl="0" eaLnBrk="0" fontAlgn="base" hangingPunct="0">
        <a:spcBef>
          <a:spcPct val="0"/>
        </a:spcBef>
        <a:spcAft>
          <a:spcPct val="0"/>
        </a:spcAft>
        <a:defRPr sz="3600" b="1">
          <a:solidFill>
            <a:srgbClr val="FFCC00"/>
          </a:solidFill>
          <a:latin typeface="Century Gothic" pitchFamily="34" charset="0"/>
        </a:defRPr>
      </a:lvl4pPr>
      <a:lvl5pPr algn="ctr" rtl="0" eaLnBrk="0" fontAlgn="base" hangingPunct="0">
        <a:spcBef>
          <a:spcPct val="0"/>
        </a:spcBef>
        <a:spcAft>
          <a:spcPct val="0"/>
        </a:spcAft>
        <a:defRPr sz="3600" b="1">
          <a:solidFill>
            <a:srgbClr val="FFCC00"/>
          </a:solidFill>
          <a:latin typeface="Century Gothic" pitchFamily="34" charset="0"/>
        </a:defRPr>
      </a:lvl5pPr>
      <a:lvl6pPr marL="457200" algn="ctr" rtl="0" fontAlgn="base">
        <a:spcBef>
          <a:spcPct val="0"/>
        </a:spcBef>
        <a:spcAft>
          <a:spcPct val="0"/>
        </a:spcAft>
        <a:defRPr sz="3600" b="1">
          <a:solidFill>
            <a:srgbClr val="FFCC00"/>
          </a:solidFill>
          <a:latin typeface="Century Gothic" pitchFamily="34" charset="0"/>
        </a:defRPr>
      </a:lvl6pPr>
      <a:lvl7pPr marL="914400" algn="ctr" rtl="0" fontAlgn="base">
        <a:spcBef>
          <a:spcPct val="0"/>
        </a:spcBef>
        <a:spcAft>
          <a:spcPct val="0"/>
        </a:spcAft>
        <a:defRPr sz="3600" b="1">
          <a:solidFill>
            <a:srgbClr val="FFCC00"/>
          </a:solidFill>
          <a:latin typeface="Century Gothic" pitchFamily="34" charset="0"/>
        </a:defRPr>
      </a:lvl7pPr>
      <a:lvl8pPr marL="1371600" algn="ctr" rtl="0" fontAlgn="base">
        <a:spcBef>
          <a:spcPct val="0"/>
        </a:spcBef>
        <a:spcAft>
          <a:spcPct val="0"/>
        </a:spcAft>
        <a:defRPr sz="3600" b="1">
          <a:solidFill>
            <a:srgbClr val="FFCC00"/>
          </a:solidFill>
          <a:latin typeface="Century Gothic" pitchFamily="34" charset="0"/>
        </a:defRPr>
      </a:lvl8pPr>
      <a:lvl9pPr marL="1828800" algn="ctr" rtl="0" fontAlgn="base">
        <a:spcBef>
          <a:spcPct val="0"/>
        </a:spcBef>
        <a:spcAft>
          <a:spcPct val="0"/>
        </a:spcAft>
        <a:defRPr sz="3600" b="1">
          <a:solidFill>
            <a:srgbClr val="FFCC00"/>
          </a:solidFill>
          <a:latin typeface="Century Gothic" pitchFamily="34" charset="0"/>
        </a:defRPr>
      </a:lvl9pPr>
    </p:titleStyle>
    <p:bodyStyle>
      <a:lvl1pPr marL="342900" indent="-342900" algn="l" rtl="0" eaLnBrk="0" fontAlgn="base" hangingPunct="0">
        <a:spcBef>
          <a:spcPct val="50000"/>
        </a:spcBef>
        <a:spcAft>
          <a:spcPct val="0"/>
        </a:spcAft>
        <a:buSzPct val="70000"/>
        <a:buFont typeface="Wingdings" panose="05000000000000000000" pitchFamily="2" charset="2"/>
        <a:buChar char="v"/>
        <a:defRPr sz="2800" b="1">
          <a:solidFill>
            <a:srgbClr val="FFFFFF"/>
          </a:solidFill>
          <a:latin typeface="+mn-lt"/>
          <a:ea typeface="+mn-ea"/>
          <a:cs typeface="+mn-cs"/>
        </a:defRPr>
      </a:lvl1pPr>
      <a:lvl2pPr marL="742950" indent="-285750" algn="l" rtl="0" eaLnBrk="0" fontAlgn="base" hangingPunct="0">
        <a:spcBef>
          <a:spcPct val="20000"/>
        </a:spcBef>
        <a:spcAft>
          <a:spcPct val="0"/>
        </a:spcAft>
        <a:buSzPct val="70000"/>
        <a:buChar char="–"/>
        <a:defRPr sz="2400" b="1">
          <a:solidFill>
            <a:srgbClr val="FFFFFF"/>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v"/>
        <a:defRPr sz="2000" b="1">
          <a:solidFill>
            <a:srgbClr val="FFFFFF"/>
          </a:solidFill>
          <a:latin typeface="+mn-lt"/>
        </a:defRPr>
      </a:lvl3pPr>
      <a:lvl4pPr marL="1600200" indent="-228600" algn="l" rtl="0" eaLnBrk="0" fontAlgn="base" hangingPunct="0">
        <a:spcBef>
          <a:spcPct val="20000"/>
        </a:spcBef>
        <a:spcAft>
          <a:spcPct val="0"/>
        </a:spcAft>
        <a:buSzPct val="70000"/>
        <a:buChar char="–"/>
        <a:defRPr b="1">
          <a:solidFill>
            <a:srgbClr val="FFFFFF"/>
          </a:solidFill>
          <a:latin typeface="+mn-lt"/>
        </a:defRPr>
      </a:lvl4pPr>
      <a:lvl5pPr marL="2057400" indent="-228600" algn="l" rtl="0" eaLnBrk="0" fontAlgn="base" hangingPunct="0">
        <a:spcBef>
          <a:spcPct val="20000"/>
        </a:spcBef>
        <a:spcAft>
          <a:spcPct val="0"/>
        </a:spcAft>
        <a:buSzPct val="70000"/>
        <a:buFont typeface="Wingdings" panose="05000000000000000000" pitchFamily="2" charset="2"/>
        <a:buChar char="v"/>
        <a:defRPr b="1">
          <a:solidFill>
            <a:srgbClr val="FFFFFF"/>
          </a:solidFill>
          <a:latin typeface="+mn-lt"/>
        </a:defRPr>
      </a:lvl5pPr>
      <a:lvl6pPr marL="2514600" indent="-228600" algn="l" rtl="0" fontAlgn="base">
        <a:spcBef>
          <a:spcPct val="20000"/>
        </a:spcBef>
        <a:spcAft>
          <a:spcPct val="0"/>
        </a:spcAft>
        <a:buSzPct val="70000"/>
        <a:buFont typeface="Wingdings" pitchFamily="2" charset="2"/>
        <a:buChar char="v"/>
        <a:defRPr b="1">
          <a:solidFill>
            <a:srgbClr val="FFFFFF"/>
          </a:solidFill>
          <a:latin typeface="+mn-lt"/>
        </a:defRPr>
      </a:lvl6pPr>
      <a:lvl7pPr marL="2971800" indent="-228600" algn="l" rtl="0" fontAlgn="base">
        <a:spcBef>
          <a:spcPct val="20000"/>
        </a:spcBef>
        <a:spcAft>
          <a:spcPct val="0"/>
        </a:spcAft>
        <a:buSzPct val="70000"/>
        <a:buFont typeface="Wingdings" pitchFamily="2" charset="2"/>
        <a:buChar char="v"/>
        <a:defRPr b="1">
          <a:solidFill>
            <a:srgbClr val="FFFFFF"/>
          </a:solidFill>
          <a:latin typeface="+mn-lt"/>
        </a:defRPr>
      </a:lvl7pPr>
      <a:lvl8pPr marL="3429000" indent="-228600" algn="l" rtl="0" fontAlgn="base">
        <a:spcBef>
          <a:spcPct val="20000"/>
        </a:spcBef>
        <a:spcAft>
          <a:spcPct val="0"/>
        </a:spcAft>
        <a:buSzPct val="70000"/>
        <a:buFont typeface="Wingdings" pitchFamily="2" charset="2"/>
        <a:buChar char="v"/>
        <a:defRPr b="1">
          <a:solidFill>
            <a:srgbClr val="FFFFFF"/>
          </a:solidFill>
          <a:latin typeface="+mn-lt"/>
        </a:defRPr>
      </a:lvl8pPr>
      <a:lvl9pPr marL="3886200" indent="-228600" algn="l" rtl="0" fontAlgn="base">
        <a:spcBef>
          <a:spcPct val="20000"/>
        </a:spcBef>
        <a:spcAft>
          <a:spcPct val="0"/>
        </a:spcAft>
        <a:buSzPct val="70000"/>
        <a:buFont typeface="Wingdings" pitchFamily="2" charset="2"/>
        <a:buChar char="v"/>
        <a:defRPr b="1">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121920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06400" y="1600200"/>
            <a:ext cx="11480800" cy="502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Line 7"/>
          <p:cNvSpPr>
            <a:spLocks noChangeShapeType="1"/>
          </p:cNvSpPr>
          <p:nvPr userDrawn="1"/>
        </p:nvSpPr>
        <p:spPr bwMode="auto">
          <a:xfrm>
            <a:off x="0" y="1295400"/>
            <a:ext cx="12192000" cy="0"/>
          </a:xfrm>
          <a:prstGeom prst="line">
            <a:avLst/>
          </a:prstGeom>
          <a:noFill/>
          <a:ln w="57150" cmpd="thickThin">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Times New Roman" panose="02020603050405020304" pitchFamily="18" charset="0"/>
            </a:endParaRPr>
          </a:p>
        </p:txBody>
      </p:sp>
    </p:spTree>
    <p:extLst>
      <p:ext uri="{BB962C8B-B14F-4D97-AF65-F5344CB8AC3E}">
        <p14:creationId xmlns="" xmlns:p14="http://schemas.microsoft.com/office/powerpoint/2010/main" val="295117216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fontAlgn="base">
        <a:spcBef>
          <a:spcPct val="0"/>
        </a:spcBef>
        <a:spcAft>
          <a:spcPct val="0"/>
        </a:spcAft>
        <a:defRPr sz="3600" b="1" kern="1200">
          <a:solidFill>
            <a:srgbClr val="FFCC00"/>
          </a:solidFill>
          <a:latin typeface="+mj-lt"/>
          <a:ea typeface="+mj-ea"/>
          <a:cs typeface="+mj-cs"/>
        </a:defRPr>
      </a:lvl1pPr>
      <a:lvl2pPr algn="ctr" rtl="0" fontAlgn="base">
        <a:spcBef>
          <a:spcPct val="0"/>
        </a:spcBef>
        <a:spcAft>
          <a:spcPct val="0"/>
        </a:spcAft>
        <a:defRPr sz="3600" b="1">
          <a:solidFill>
            <a:srgbClr val="FFCC00"/>
          </a:solidFill>
          <a:latin typeface="Century Gothic" panose="020B0502020202020204" pitchFamily="34" charset="0"/>
        </a:defRPr>
      </a:lvl2pPr>
      <a:lvl3pPr algn="ctr" rtl="0" fontAlgn="base">
        <a:spcBef>
          <a:spcPct val="0"/>
        </a:spcBef>
        <a:spcAft>
          <a:spcPct val="0"/>
        </a:spcAft>
        <a:defRPr sz="3600" b="1">
          <a:solidFill>
            <a:srgbClr val="FFCC00"/>
          </a:solidFill>
          <a:latin typeface="Century Gothic" panose="020B0502020202020204" pitchFamily="34" charset="0"/>
        </a:defRPr>
      </a:lvl3pPr>
      <a:lvl4pPr algn="ctr" rtl="0" fontAlgn="base">
        <a:spcBef>
          <a:spcPct val="0"/>
        </a:spcBef>
        <a:spcAft>
          <a:spcPct val="0"/>
        </a:spcAft>
        <a:defRPr sz="3600" b="1">
          <a:solidFill>
            <a:srgbClr val="FFCC00"/>
          </a:solidFill>
          <a:latin typeface="Century Gothic" panose="020B0502020202020204" pitchFamily="34" charset="0"/>
        </a:defRPr>
      </a:lvl4pPr>
      <a:lvl5pPr algn="ctr" rtl="0" fontAlgn="base">
        <a:spcBef>
          <a:spcPct val="0"/>
        </a:spcBef>
        <a:spcAft>
          <a:spcPct val="0"/>
        </a:spcAft>
        <a:defRPr sz="3600" b="1">
          <a:solidFill>
            <a:srgbClr val="FFCC00"/>
          </a:solidFill>
          <a:latin typeface="Century Gothic" panose="020B0502020202020204" pitchFamily="34" charset="0"/>
        </a:defRPr>
      </a:lvl5pPr>
      <a:lvl6pPr marL="457200" algn="ctr" rtl="0" fontAlgn="base">
        <a:spcBef>
          <a:spcPct val="0"/>
        </a:spcBef>
        <a:spcAft>
          <a:spcPct val="0"/>
        </a:spcAft>
        <a:defRPr sz="3600" b="1">
          <a:solidFill>
            <a:srgbClr val="FFCC00"/>
          </a:solidFill>
          <a:latin typeface="Century Gothic" panose="020B0502020202020204" pitchFamily="34" charset="0"/>
        </a:defRPr>
      </a:lvl6pPr>
      <a:lvl7pPr marL="914400" algn="ctr" rtl="0" fontAlgn="base">
        <a:spcBef>
          <a:spcPct val="0"/>
        </a:spcBef>
        <a:spcAft>
          <a:spcPct val="0"/>
        </a:spcAft>
        <a:defRPr sz="3600" b="1">
          <a:solidFill>
            <a:srgbClr val="FFCC00"/>
          </a:solidFill>
          <a:latin typeface="Century Gothic" panose="020B0502020202020204" pitchFamily="34" charset="0"/>
        </a:defRPr>
      </a:lvl7pPr>
      <a:lvl8pPr marL="1371600" algn="ctr" rtl="0" fontAlgn="base">
        <a:spcBef>
          <a:spcPct val="0"/>
        </a:spcBef>
        <a:spcAft>
          <a:spcPct val="0"/>
        </a:spcAft>
        <a:defRPr sz="3600" b="1">
          <a:solidFill>
            <a:srgbClr val="FFCC00"/>
          </a:solidFill>
          <a:latin typeface="Century Gothic" panose="020B0502020202020204" pitchFamily="34" charset="0"/>
        </a:defRPr>
      </a:lvl8pPr>
      <a:lvl9pPr marL="1828800" algn="ctr" rtl="0" fontAlgn="base">
        <a:spcBef>
          <a:spcPct val="0"/>
        </a:spcBef>
        <a:spcAft>
          <a:spcPct val="0"/>
        </a:spcAft>
        <a:defRPr sz="3600" b="1">
          <a:solidFill>
            <a:srgbClr val="FFCC00"/>
          </a:solidFill>
          <a:latin typeface="Century Gothic" panose="020B0502020202020204" pitchFamily="34" charset="0"/>
        </a:defRPr>
      </a:lvl9pPr>
    </p:titleStyle>
    <p:bodyStyle>
      <a:lvl1pPr marL="342900" indent="-342900" algn="l" rtl="0" fontAlgn="base">
        <a:spcBef>
          <a:spcPct val="50000"/>
        </a:spcBef>
        <a:spcAft>
          <a:spcPct val="0"/>
        </a:spcAft>
        <a:buSzPct val="70000"/>
        <a:buFont typeface="Wingdings" panose="05000000000000000000" pitchFamily="2" charset="2"/>
        <a:buChar char="v"/>
        <a:defRPr sz="2800" b="1" kern="1200">
          <a:solidFill>
            <a:srgbClr val="FFFFFF"/>
          </a:solidFill>
          <a:latin typeface="+mn-lt"/>
          <a:ea typeface="+mn-ea"/>
          <a:cs typeface="+mn-cs"/>
        </a:defRPr>
      </a:lvl1pPr>
      <a:lvl2pPr marL="742950" indent="-285750" algn="l" rtl="0" fontAlgn="base">
        <a:spcBef>
          <a:spcPct val="20000"/>
        </a:spcBef>
        <a:spcAft>
          <a:spcPct val="0"/>
        </a:spcAft>
        <a:buSzPct val="70000"/>
        <a:buChar char="–"/>
        <a:defRPr sz="2400" b="1" kern="1200">
          <a:solidFill>
            <a:srgbClr val="FFFFFF"/>
          </a:solidFill>
          <a:latin typeface="+mn-lt"/>
          <a:ea typeface="+mn-ea"/>
          <a:cs typeface="+mn-cs"/>
        </a:defRPr>
      </a:lvl2pPr>
      <a:lvl3pPr marL="1143000" indent="-228600" algn="l" rtl="0" fontAlgn="base">
        <a:spcBef>
          <a:spcPct val="20000"/>
        </a:spcBef>
        <a:spcAft>
          <a:spcPct val="0"/>
        </a:spcAft>
        <a:buSzPct val="70000"/>
        <a:buFont typeface="Wingdings" panose="05000000000000000000" pitchFamily="2" charset="2"/>
        <a:buChar char="v"/>
        <a:defRPr sz="2000" b="1" kern="1200">
          <a:solidFill>
            <a:srgbClr val="FFFFFF"/>
          </a:solidFill>
          <a:latin typeface="+mn-lt"/>
          <a:ea typeface="+mn-ea"/>
          <a:cs typeface="+mn-cs"/>
        </a:defRPr>
      </a:lvl3pPr>
      <a:lvl4pPr marL="1600200" indent="-228600" algn="l" rtl="0" fontAlgn="base">
        <a:spcBef>
          <a:spcPct val="20000"/>
        </a:spcBef>
        <a:spcAft>
          <a:spcPct val="0"/>
        </a:spcAft>
        <a:buSzPct val="70000"/>
        <a:buChar char="–"/>
        <a:defRPr b="1" kern="1200">
          <a:solidFill>
            <a:srgbClr val="FFFFFF"/>
          </a:solidFill>
          <a:latin typeface="+mn-lt"/>
          <a:ea typeface="+mn-ea"/>
          <a:cs typeface="+mn-cs"/>
        </a:defRPr>
      </a:lvl4pPr>
      <a:lvl5pPr marL="2057400" indent="-228600" algn="l" rtl="0" fontAlgn="base">
        <a:spcBef>
          <a:spcPct val="20000"/>
        </a:spcBef>
        <a:spcAft>
          <a:spcPct val="0"/>
        </a:spcAft>
        <a:buSzPct val="70000"/>
        <a:buFont typeface="Wingdings" panose="05000000000000000000" pitchFamily="2" charset="2"/>
        <a:buChar char="v"/>
        <a:defRPr b="1"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935"/>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609600" y="704850"/>
            <a:ext cx="109728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609600" y="1935165"/>
            <a:ext cx="109728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09600" y="6356353"/>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fld id="{472A081B-B987-426F-AFC0-F2AB1D57F3C2}" type="datetimeFigureOut">
              <a:rPr lang="en-GB"/>
              <a:pPr>
                <a:defRPr/>
              </a:pPr>
              <a:t>22/11/2014</a:t>
            </a:fld>
            <a:endParaRPr lang="en-GB"/>
          </a:p>
        </p:txBody>
      </p:sp>
      <p:sp>
        <p:nvSpPr>
          <p:cNvPr id="22" name="Footer Placeholder 21"/>
          <p:cNvSpPr>
            <a:spLocks noGrp="1"/>
          </p:cNvSpPr>
          <p:nvPr>
            <p:ph type="ftr" sz="quarter" idx="3"/>
          </p:nvPr>
        </p:nvSpPr>
        <p:spPr>
          <a:xfrm>
            <a:off x="3556000" y="6356353"/>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GB"/>
          </a:p>
        </p:txBody>
      </p:sp>
      <p:sp>
        <p:nvSpPr>
          <p:cNvPr id="18" name="Slide Number Placeholder 17"/>
          <p:cNvSpPr>
            <a:spLocks noGrp="1"/>
          </p:cNvSpPr>
          <p:nvPr>
            <p:ph type="sldNum" sz="quarter" idx="4"/>
          </p:nvPr>
        </p:nvSpPr>
        <p:spPr>
          <a:xfrm>
            <a:off x="10566400" y="6356353"/>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Arial" charset="0"/>
              </a:defRPr>
            </a:lvl1pPr>
          </a:lstStyle>
          <a:p>
            <a:pPr>
              <a:defRPr/>
            </a:pPr>
            <a:fld id="{3E6B9BAE-61EC-4C30-BD80-3B87D24899C7}" type="slidenum">
              <a:rPr lang="en-GB"/>
              <a:pPr>
                <a:defRPr/>
              </a:pPr>
              <a:t>‹#›</a:t>
            </a:fld>
            <a:endParaRPr lang="en-GB"/>
          </a:p>
        </p:txBody>
      </p:sp>
      <p:grpSp>
        <p:nvGrpSpPr>
          <p:cNvPr id="2" name="Group 1"/>
          <p:cNvGrpSpPr>
            <a:grpSpLocks/>
          </p:cNvGrpSpPr>
          <p:nvPr/>
        </p:nvGrpSpPr>
        <p:grpSpPr bwMode="auto">
          <a:xfrm>
            <a:off x="-25398"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937"/>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609600" y="704850"/>
            <a:ext cx="109728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609600" y="1935164"/>
            <a:ext cx="109728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fld id="{472A081B-B987-426F-AFC0-F2AB1D57F3C2}" type="datetimeFigureOut">
              <a:rPr lang="en-GB"/>
              <a:pPr>
                <a:defRPr/>
              </a:pPr>
              <a:t>22/11/2014</a:t>
            </a:fld>
            <a:endParaRPr lang="en-GB"/>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GB"/>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Arial" charset="0"/>
              </a:defRPr>
            </a:lvl1pPr>
          </a:lstStyle>
          <a:p>
            <a:pPr>
              <a:defRPr/>
            </a:pPr>
            <a:fld id="{3E6B9BAE-61EC-4C30-BD80-3B87D24899C7}" type="slidenum">
              <a:rPr lang="en-GB"/>
              <a:pPr>
                <a:defRPr/>
              </a:pPr>
              <a:t>‹#›</a:t>
            </a:fld>
            <a:endParaRPr lang="en-GB"/>
          </a:p>
        </p:txBody>
      </p:sp>
      <p:grpSp>
        <p:nvGrpSpPr>
          <p:cNvPr id="2"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71.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0.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30.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0.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30.xml"/><Relationship Id="rId1" Type="http://schemas.openxmlformats.org/officeDocument/2006/relationships/vmlDrawing" Target="../drawings/vmlDrawing2.vml"/><Relationship Id="rId6" Type="http://schemas.openxmlformats.org/officeDocument/2006/relationships/image" Target="../media/image33.png"/><Relationship Id="rId5" Type="http://schemas.openxmlformats.org/officeDocument/2006/relationships/oleObject" Target="../embeddings/Microsoft_Office_Excel_97-2003_Worksheet2.xls"/><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6.png"/><Relationship Id="rId1" Type="http://schemas.openxmlformats.org/officeDocument/2006/relationships/slideLayout" Target="../slideLayouts/slideLayout3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slideLayout" Target="../slideLayouts/slideLayout30.xml"/><Relationship Id="rId1" Type="http://schemas.openxmlformats.org/officeDocument/2006/relationships/vmlDrawing" Target="../drawings/vmlDrawing3.vml"/><Relationship Id="rId6" Type="http://schemas.openxmlformats.org/officeDocument/2006/relationships/image" Target="../media/image44.png"/><Relationship Id="rId11" Type="http://schemas.openxmlformats.org/officeDocument/2006/relationships/image" Target="../media/image47.png"/><Relationship Id="rId5" Type="http://schemas.openxmlformats.org/officeDocument/2006/relationships/image" Target="../media/image43.png"/><Relationship Id="rId10" Type="http://schemas.openxmlformats.org/officeDocument/2006/relationships/image" Target="../media/image46.png"/><Relationship Id="rId4" Type="http://schemas.openxmlformats.org/officeDocument/2006/relationships/image" Target="../media/image42.png"/><Relationship Id="rId9"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1.xml"/><Relationship Id="rId1" Type="http://schemas.openxmlformats.org/officeDocument/2006/relationships/vmlDrawing" Target="../drawings/vmlDrawing4.vml"/><Relationship Id="rId4" Type="http://schemas.openxmlformats.org/officeDocument/2006/relationships/oleObject" Target="../embeddings/Microsoft_Office_Excel_97-2003_Worksheet3.xls"/></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0.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4" y="428625"/>
            <a:ext cx="10915649"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609600" y="1600202"/>
            <a:ext cx="10957984" cy="492442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1642"/>
        </a:solid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a:blip r:embed="rId3" cstate="print"/>
          <a:stretch>
            <a:fillRect/>
          </a:stretch>
        </p:blipFill>
        <p:spPr>
          <a:xfrm>
            <a:off x="1983515" y="4007899"/>
            <a:ext cx="6560136" cy="2066330"/>
          </a:xfrm>
          <a:prstGeom prst="rect">
            <a:avLst/>
          </a:prstGeom>
        </p:spPr>
      </p:pic>
      <p:sp>
        <p:nvSpPr>
          <p:cNvPr id="7" name="Rectangle 6"/>
          <p:cNvSpPr/>
          <p:nvPr/>
        </p:nvSpPr>
        <p:spPr>
          <a:xfrm>
            <a:off x="1567543" y="455038"/>
            <a:ext cx="9881119" cy="523220"/>
          </a:xfrm>
          <a:prstGeom prst="rect">
            <a:avLst/>
          </a:prstGeom>
        </p:spPr>
        <p:txBody>
          <a:bodyPr wrap="square">
            <a:spAutoFit/>
          </a:bodyPr>
          <a:lstStyle/>
          <a:p>
            <a:pPr>
              <a:defRPr/>
            </a:pPr>
            <a:r>
              <a:rPr lang="en-US" sz="2800" b="1" kern="0" dirty="0" err="1">
                <a:solidFill>
                  <a:srgbClr val="FFCC66"/>
                </a:solidFill>
                <a:latin typeface="Times New Roman" panose="02020603050405020304" pitchFamily="18" charset="0"/>
                <a:cs typeface="Times New Roman" panose="02020603050405020304" pitchFamily="18" charset="0"/>
              </a:rPr>
              <a:t>GidA</a:t>
            </a:r>
            <a:r>
              <a:rPr lang="en-US" sz="2800" b="1" kern="0" dirty="0">
                <a:solidFill>
                  <a:srgbClr val="FFCC66"/>
                </a:solidFill>
                <a:latin typeface="Times New Roman" panose="02020603050405020304" pitchFamily="18" charset="0"/>
                <a:cs typeface="Times New Roman" panose="02020603050405020304" pitchFamily="18" charset="0"/>
              </a:rPr>
              <a:t> </a:t>
            </a:r>
            <a:r>
              <a:rPr lang="en-US" sz="2800" b="1" kern="0" dirty="0" smtClean="0">
                <a:solidFill>
                  <a:srgbClr val="FFCC66"/>
                </a:solidFill>
                <a:latin typeface="Times New Roman" panose="02020603050405020304" pitchFamily="18" charset="0"/>
                <a:cs typeface="Times New Roman" panose="02020603050405020304" pitchFamily="18" charset="0"/>
              </a:rPr>
              <a:t>mutant: defective in intracellular &amp; systemic replication</a:t>
            </a:r>
            <a:endParaRPr lang="en-US" sz="2800" kern="0" dirty="0">
              <a:solidFill>
                <a:srgbClr val="FFCC66"/>
              </a:solidFill>
            </a:endParaRPr>
          </a:p>
        </p:txBody>
      </p:sp>
      <p:graphicFrame>
        <p:nvGraphicFramePr>
          <p:cNvPr id="18" name="Object 21"/>
          <p:cNvGraphicFramePr>
            <a:graphicFrameLocks noChangeAspect="1"/>
          </p:cNvGraphicFramePr>
          <p:nvPr>
            <p:extLst>
              <p:ext uri="{D42A27DB-BD31-4B8C-83A1-F6EECF244321}">
                <p14:modId xmlns="" xmlns:p14="http://schemas.microsoft.com/office/powerpoint/2010/main" val="2828294161"/>
              </p:ext>
            </p:extLst>
          </p:nvPr>
        </p:nvGraphicFramePr>
        <p:xfrm>
          <a:off x="3351347" y="1197925"/>
          <a:ext cx="4010507" cy="2289361"/>
        </p:xfrm>
        <a:graphic>
          <a:graphicData uri="http://schemas.openxmlformats.org/presentationml/2006/ole">
            <p:oleObj spid="_x0000_s5190" name="Worksheet" r:id="rId4" imgW="4248221" imgH="2419221" progId="Excel.Sheet.8">
              <p:embed/>
            </p:oleObj>
          </a:graphicData>
        </a:graphic>
      </p:graphicFrame>
      <p:sp>
        <p:nvSpPr>
          <p:cNvPr id="10" name="TextBox 9"/>
          <p:cNvSpPr txBox="1"/>
          <p:nvPr/>
        </p:nvSpPr>
        <p:spPr>
          <a:xfrm>
            <a:off x="7889057" y="2140461"/>
            <a:ext cx="2439770" cy="369332"/>
          </a:xfrm>
          <a:prstGeom prst="rect">
            <a:avLst/>
          </a:prstGeom>
          <a:noFill/>
        </p:spPr>
        <p:txBody>
          <a:bodyPr wrap="none" rtlCol="0">
            <a:spAutoFit/>
          </a:bodyPr>
          <a:lstStyle/>
          <a:p>
            <a:r>
              <a:rPr lang="en-US" b="1" dirty="0" smtClean="0">
                <a:solidFill>
                  <a:schemeClr val="bg1"/>
                </a:solidFill>
                <a:latin typeface="Times New Roman" panose="02020603050405020304" pitchFamily="18" charset="0"/>
                <a:cs typeface="Times New Roman" panose="02020603050405020304" pitchFamily="18" charset="0"/>
              </a:rPr>
              <a:t>Cultured macrophages</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8873414" y="5041064"/>
            <a:ext cx="788999" cy="400110"/>
          </a:xfrm>
          <a:prstGeom prst="rect">
            <a:avLst/>
          </a:prstGeom>
          <a:noFill/>
        </p:spPr>
        <p:txBody>
          <a:bodyPr wrap="none" rtlCol="0">
            <a:spAutoFit/>
          </a:bodyPr>
          <a:lstStyle/>
          <a:p>
            <a:r>
              <a:rPr lang="en-US" sz="2000" b="1" dirty="0" smtClean="0">
                <a:solidFill>
                  <a:schemeClr val="bg1"/>
                </a:solidFill>
                <a:latin typeface="Times New Roman" panose="02020603050405020304" pitchFamily="18" charset="0"/>
                <a:cs typeface="Times New Roman" panose="02020603050405020304" pitchFamily="18" charset="0"/>
              </a:rPr>
              <a:t>Mice </a:t>
            </a:r>
            <a:endParaRPr 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127415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1642"/>
        </a:solidFill>
        <a:effectLst/>
      </p:bgPr>
    </p:bg>
    <p:spTree>
      <p:nvGrpSpPr>
        <p:cNvPr id="1" name=""/>
        <p:cNvGrpSpPr/>
        <p:nvPr/>
      </p:nvGrpSpPr>
      <p:grpSpPr>
        <a:xfrm>
          <a:off x="0" y="0"/>
          <a:ext cx="0" cy="0"/>
          <a:chOff x="0" y="0"/>
          <a:chExt cx="0" cy="0"/>
        </a:xfrm>
      </p:grpSpPr>
      <p:grpSp>
        <p:nvGrpSpPr>
          <p:cNvPr id="44" name="Group 3"/>
          <p:cNvGrpSpPr>
            <a:grpSpLocks/>
          </p:cNvGrpSpPr>
          <p:nvPr/>
        </p:nvGrpSpPr>
        <p:grpSpPr bwMode="auto">
          <a:xfrm>
            <a:off x="8621486" y="470219"/>
            <a:ext cx="1827125" cy="3915171"/>
            <a:chOff x="1066800" y="1600200"/>
            <a:chExt cx="2590800" cy="4762500"/>
          </a:xfrm>
        </p:grpSpPr>
        <p:pic>
          <p:nvPicPr>
            <p:cNvPr id="45" name="Picture 10"/>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6800" y="1600200"/>
              <a:ext cx="2590800" cy="1120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 name="Picture 1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6800" y="2819400"/>
              <a:ext cx="2590800" cy="111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 name="Picture 1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66800" y="4038600"/>
              <a:ext cx="2590800" cy="1128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 name="Picture 1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66800" y="5257800"/>
              <a:ext cx="2590800" cy="1104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9" name="TextBox 8"/>
          <p:cNvSpPr txBox="1">
            <a:spLocks noChangeArrowheads="1"/>
          </p:cNvSpPr>
          <p:nvPr/>
        </p:nvSpPr>
        <p:spPr bwMode="auto">
          <a:xfrm>
            <a:off x="8714674" y="89217"/>
            <a:ext cx="28969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en-US" altLang="en-US" b="1" kern="0" dirty="0" smtClean="0">
                <a:solidFill>
                  <a:srgbClr val="FFFFFF"/>
                </a:solidFill>
                <a:latin typeface="Times New Roman" panose="02020603050405020304" pitchFamily="18" charset="0"/>
                <a:cs typeface="Times New Roman" panose="02020603050405020304" pitchFamily="18" charset="0"/>
              </a:rPr>
              <a:t>    WT                           </a:t>
            </a:r>
            <a:r>
              <a:rPr lang="en-US" altLang="en-US" b="1" kern="0" dirty="0">
                <a:solidFill>
                  <a:srgbClr val="FFFFFF"/>
                </a:solidFill>
                <a:latin typeface="Times New Roman" panose="02020603050405020304" pitchFamily="18" charset="0"/>
                <a:cs typeface="Times New Roman" panose="02020603050405020304" pitchFamily="18" charset="0"/>
              </a:rPr>
              <a:t>GidA</a:t>
            </a:r>
          </a:p>
        </p:txBody>
      </p:sp>
      <p:grpSp>
        <p:nvGrpSpPr>
          <p:cNvPr id="50" name="Group 9"/>
          <p:cNvGrpSpPr>
            <a:grpSpLocks/>
          </p:cNvGrpSpPr>
          <p:nvPr/>
        </p:nvGrpSpPr>
        <p:grpSpPr bwMode="auto">
          <a:xfrm>
            <a:off x="10534261" y="470219"/>
            <a:ext cx="1533211" cy="3915171"/>
            <a:chOff x="4572000" y="1600200"/>
            <a:chExt cx="2590800" cy="4776788"/>
          </a:xfrm>
        </p:grpSpPr>
        <p:pic>
          <p:nvPicPr>
            <p:cNvPr id="51" name="Picture 1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572000" y="1600200"/>
              <a:ext cx="2590800" cy="1109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 name="Picture 1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572000" y="2819400"/>
              <a:ext cx="2590800" cy="1109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 name="Picture 17"/>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572000" y="4056062"/>
              <a:ext cx="2590800" cy="1125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 name="Picture 19"/>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572000" y="5257800"/>
              <a:ext cx="2590800" cy="1119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5" name="Rectangle 15"/>
          <p:cNvSpPr>
            <a:spLocks noChangeArrowheads="1"/>
          </p:cNvSpPr>
          <p:nvPr/>
        </p:nvSpPr>
        <p:spPr bwMode="auto">
          <a:xfrm>
            <a:off x="7172847" y="4459775"/>
            <a:ext cx="4724400" cy="1477328"/>
          </a:xfrm>
          <a:prstGeom prst="rect">
            <a:avLst/>
          </a:prstGeom>
          <a:noFill/>
          <a:ln w="9525">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dirty="0" smtClean="0">
                <a:solidFill>
                  <a:srgbClr val="FFFFFF"/>
                </a:solidFill>
                <a:latin typeface="Times New Roman" panose="02020603050405020304" pitchFamily="18" charset="0"/>
                <a:cs typeface="Times New Roman" panose="02020603050405020304" pitchFamily="18" charset="0"/>
              </a:rPr>
              <a:t>Identified stress related proteins including </a:t>
            </a:r>
            <a:r>
              <a:rPr lang="en-US" altLang="en-US" b="1" dirty="0" err="1" smtClean="0">
                <a:solidFill>
                  <a:srgbClr val="FF0000"/>
                </a:solidFill>
                <a:latin typeface="Times New Roman" panose="02020603050405020304" pitchFamily="18" charset="0"/>
                <a:cs typeface="Times New Roman" panose="02020603050405020304" pitchFamily="18" charset="0"/>
              </a:rPr>
              <a:t>YghA</a:t>
            </a:r>
            <a:r>
              <a:rPr lang="en-US" altLang="en-US" b="1" dirty="0" smtClean="0">
                <a:solidFill>
                  <a:srgbClr val="FFFFFF"/>
                </a:solidFill>
                <a:latin typeface="Times New Roman" panose="02020603050405020304" pitchFamily="18" charset="0"/>
                <a:cs typeface="Times New Roman" panose="02020603050405020304" pitchFamily="18" charset="0"/>
              </a:rPr>
              <a:t> </a:t>
            </a:r>
            <a:r>
              <a:rPr lang="en-US" altLang="en-US" b="1" dirty="0">
                <a:solidFill>
                  <a:srgbClr val="FFFFFF"/>
                </a:solidFill>
                <a:latin typeface="Times New Roman" panose="02020603050405020304" pitchFamily="18" charset="0"/>
                <a:cs typeface="Times New Roman" panose="02020603050405020304" pitchFamily="18" charset="0"/>
              </a:rPr>
              <a:t>(an </a:t>
            </a:r>
            <a:r>
              <a:rPr lang="en-US" altLang="en-US" b="1" dirty="0" err="1">
                <a:solidFill>
                  <a:srgbClr val="00FF00"/>
                </a:solidFill>
                <a:latin typeface="Times New Roman" panose="02020603050405020304" pitchFamily="18" charset="0"/>
                <a:cs typeface="Times New Roman" panose="02020603050405020304" pitchFamily="18" charset="0"/>
              </a:rPr>
              <a:t>oxidoreductase</a:t>
            </a:r>
            <a:r>
              <a:rPr lang="en-US" altLang="en-US" b="1" dirty="0">
                <a:solidFill>
                  <a:srgbClr val="FFFFFF"/>
                </a:solidFill>
                <a:latin typeface="Times New Roman" panose="02020603050405020304" pitchFamily="18" charset="0"/>
                <a:cs typeface="Times New Roman" panose="02020603050405020304" pitchFamily="18" charset="0"/>
              </a:rPr>
              <a:t> help </a:t>
            </a:r>
            <a:r>
              <a:rPr lang="en-US" altLang="en-US" b="1" i="1" dirty="0">
                <a:solidFill>
                  <a:srgbClr val="FFFFFF"/>
                </a:solidFill>
                <a:latin typeface="Times New Roman" panose="02020603050405020304" pitchFamily="18" charset="0"/>
                <a:cs typeface="Times New Roman" panose="02020603050405020304" pitchFamily="18" charset="0"/>
              </a:rPr>
              <a:t>Salmonella</a:t>
            </a:r>
            <a:r>
              <a:rPr lang="en-US" altLang="en-US" b="1" dirty="0">
                <a:solidFill>
                  <a:srgbClr val="FFFFFF"/>
                </a:solidFill>
                <a:latin typeface="Times New Roman" panose="02020603050405020304" pitchFamily="18" charset="0"/>
                <a:cs typeface="Times New Roman" panose="02020603050405020304" pitchFamily="18" charset="0"/>
              </a:rPr>
              <a:t> survive inside macrophages), </a:t>
            </a:r>
            <a:r>
              <a:rPr lang="en-US" altLang="en-US" b="1" dirty="0" err="1">
                <a:solidFill>
                  <a:srgbClr val="FF0000"/>
                </a:solidFill>
                <a:latin typeface="Times New Roman" panose="02020603050405020304" pitchFamily="18" charset="0"/>
                <a:cs typeface="Times New Roman" panose="02020603050405020304" pitchFamily="18" charset="0"/>
              </a:rPr>
              <a:t>Tpx</a:t>
            </a:r>
            <a:r>
              <a:rPr lang="en-US" altLang="en-US" b="1" dirty="0">
                <a:solidFill>
                  <a:srgbClr val="FFFFFF"/>
                </a:solidFill>
                <a:latin typeface="Times New Roman" panose="02020603050405020304" pitchFamily="18" charset="0"/>
                <a:cs typeface="Times New Roman" panose="02020603050405020304" pitchFamily="18" charset="0"/>
              </a:rPr>
              <a:t> (a </a:t>
            </a:r>
            <a:r>
              <a:rPr lang="en-US" altLang="en-US" b="1" dirty="0" err="1">
                <a:solidFill>
                  <a:srgbClr val="FFFFFF"/>
                </a:solidFill>
                <a:latin typeface="Times New Roman" panose="02020603050405020304" pitchFamily="18" charset="0"/>
                <a:cs typeface="Times New Roman" panose="02020603050405020304" pitchFamily="18" charset="0"/>
              </a:rPr>
              <a:t>thiol</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a:solidFill>
                  <a:srgbClr val="00FF00"/>
                </a:solidFill>
                <a:latin typeface="Times New Roman" panose="02020603050405020304" pitchFamily="18" charset="0"/>
                <a:cs typeface="Times New Roman" panose="02020603050405020304" pitchFamily="18" charset="0"/>
              </a:rPr>
              <a:t>peroxidase</a:t>
            </a:r>
            <a:r>
              <a:rPr lang="en-US" altLang="en-US" b="1" dirty="0">
                <a:solidFill>
                  <a:srgbClr val="FFFFFF"/>
                </a:solidFill>
                <a:latin typeface="Times New Roman" panose="02020603050405020304" pitchFamily="18" charset="0"/>
                <a:cs typeface="Times New Roman" panose="02020603050405020304" pitchFamily="18" charset="0"/>
              </a:rPr>
              <a:t>, help </a:t>
            </a:r>
            <a:r>
              <a:rPr lang="en-US" altLang="en-US" b="1" i="1" dirty="0">
                <a:solidFill>
                  <a:srgbClr val="FFFFFF"/>
                </a:solidFill>
                <a:latin typeface="Times New Roman" panose="02020603050405020304" pitchFamily="18" charset="0"/>
                <a:cs typeface="Times New Roman" panose="02020603050405020304" pitchFamily="18" charset="0"/>
              </a:rPr>
              <a:t>Salmonella</a:t>
            </a:r>
            <a:r>
              <a:rPr lang="en-US" altLang="en-US" b="1" dirty="0">
                <a:solidFill>
                  <a:srgbClr val="FFFFFF"/>
                </a:solidFill>
                <a:latin typeface="Times New Roman" panose="02020603050405020304" pitchFamily="18" charset="0"/>
                <a:cs typeface="Times New Roman" panose="02020603050405020304" pitchFamily="18" charset="0"/>
              </a:rPr>
              <a:t> survive within macrophages), </a:t>
            </a:r>
            <a:r>
              <a:rPr lang="en-US" altLang="en-US" b="1" dirty="0" err="1">
                <a:solidFill>
                  <a:srgbClr val="FFFFFF"/>
                </a:solidFill>
                <a:latin typeface="Times New Roman" panose="02020603050405020304" pitchFamily="18" charset="0"/>
                <a:cs typeface="Times New Roman" panose="02020603050405020304" pitchFamily="18" charset="0"/>
              </a:rPr>
              <a:t>tpx</a:t>
            </a:r>
            <a:r>
              <a:rPr lang="en-US" altLang="en-US" b="1" dirty="0">
                <a:solidFill>
                  <a:srgbClr val="FFFFFF"/>
                </a:solidFill>
                <a:latin typeface="Times New Roman" panose="02020603050405020304" pitchFamily="18" charset="0"/>
                <a:cs typeface="Times New Roman" panose="02020603050405020304" pitchFamily="18" charset="0"/>
              </a:rPr>
              <a:t> (H</a:t>
            </a:r>
            <a:r>
              <a:rPr lang="en-US" altLang="en-US" b="1" baseline="-25000" dirty="0">
                <a:solidFill>
                  <a:srgbClr val="FFFFFF"/>
                </a:solidFill>
                <a:latin typeface="Times New Roman" panose="02020603050405020304" pitchFamily="18" charset="0"/>
                <a:cs typeface="Times New Roman" panose="02020603050405020304" pitchFamily="18" charset="0"/>
              </a:rPr>
              <a:t>2</a:t>
            </a:r>
            <a:r>
              <a:rPr lang="en-US" altLang="en-US" b="1" dirty="0">
                <a:solidFill>
                  <a:srgbClr val="FFFFFF"/>
                </a:solidFill>
                <a:latin typeface="Times New Roman" panose="02020603050405020304" pitchFamily="18" charset="0"/>
                <a:cs typeface="Times New Roman" panose="02020603050405020304" pitchFamily="18" charset="0"/>
              </a:rPr>
              <a:t>O</a:t>
            </a:r>
            <a:r>
              <a:rPr lang="en-US" altLang="en-US" b="1" baseline="-25000" dirty="0">
                <a:solidFill>
                  <a:srgbClr val="FFFFFF"/>
                </a:solidFill>
                <a:latin typeface="Times New Roman" panose="02020603050405020304" pitchFamily="18" charset="0"/>
                <a:cs typeface="Times New Roman" panose="02020603050405020304" pitchFamily="18" charset="0"/>
              </a:rPr>
              <a:t>2</a:t>
            </a:r>
            <a:r>
              <a:rPr lang="en-US" altLang="en-US" b="1" dirty="0">
                <a:solidFill>
                  <a:srgbClr val="FFFFFF"/>
                </a:solidFill>
                <a:latin typeface="Times New Roman" panose="02020603050405020304" pitchFamily="18" charset="0"/>
                <a:cs typeface="Times New Roman" panose="02020603050405020304" pitchFamily="18" charset="0"/>
              </a:rPr>
              <a:t> survival)</a:t>
            </a:r>
          </a:p>
        </p:txBody>
      </p:sp>
      <p:sp>
        <p:nvSpPr>
          <p:cNvPr id="5" name="TextBox 4"/>
          <p:cNvSpPr txBox="1"/>
          <p:nvPr/>
        </p:nvSpPr>
        <p:spPr>
          <a:xfrm>
            <a:off x="93302" y="177619"/>
            <a:ext cx="8434873" cy="523220"/>
          </a:xfrm>
          <a:prstGeom prst="rect">
            <a:avLst/>
          </a:prstGeom>
          <a:noFill/>
        </p:spPr>
        <p:txBody>
          <a:bodyPr wrap="square" rtlCol="0">
            <a:spAutoFit/>
          </a:bodyPr>
          <a:lstStyle/>
          <a:p>
            <a:r>
              <a:rPr lang="en-US" sz="2800" b="1" dirty="0" err="1" smtClean="0">
                <a:solidFill>
                  <a:srgbClr val="FFCC66"/>
                </a:solidFill>
                <a:latin typeface="Times New Roman" panose="02020603050405020304" pitchFamily="18" charset="0"/>
                <a:cs typeface="Times New Roman" panose="02020603050405020304" pitchFamily="18" charset="0"/>
              </a:rPr>
              <a:t>Transcriptome</a:t>
            </a:r>
            <a:r>
              <a:rPr lang="en-US" sz="2800" b="1" dirty="0" smtClean="0">
                <a:solidFill>
                  <a:srgbClr val="FFCC66"/>
                </a:solidFill>
                <a:latin typeface="Times New Roman" panose="02020603050405020304" pitchFamily="18" charset="0"/>
                <a:cs typeface="Times New Roman" panose="02020603050405020304" pitchFamily="18" charset="0"/>
              </a:rPr>
              <a:t> and proteome analyses of </a:t>
            </a:r>
            <a:r>
              <a:rPr lang="en-US" sz="2800" b="1" i="1" dirty="0" err="1" smtClean="0">
                <a:solidFill>
                  <a:srgbClr val="FFCC66"/>
                </a:solidFill>
                <a:latin typeface="Times New Roman" panose="02020603050405020304" pitchFamily="18" charset="0"/>
                <a:cs typeface="Times New Roman" panose="02020603050405020304" pitchFamily="18" charset="0"/>
              </a:rPr>
              <a:t>gidA</a:t>
            </a:r>
            <a:r>
              <a:rPr lang="en-US" sz="2800" b="1" dirty="0" smtClean="0">
                <a:solidFill>
                  <a:srgbClr val="FFCC66"/>
                </a:solidFill>
                <a:latin typeface="Times New Roman" panose="02020603050405020304" pitchFamily="18" charset="0"/>
                <a:cs typeface="Times New Roman" panose="02020603050405020304" pitchFamily="18" charset="0"/>
              </a:rPr>
              <a:t> mutant </a:t>
            </a:r>
            <a:endParaRPr lang="en-US" sz="2800" b="1" dirty="0">
              <a:solidFill>
                <a:srgbClr val="FFCC66"/>
              </a:solidFill>
              <a:latin typeface="Times New Roman" panose="02020603050405020304" pitchFamily="18" charset="0"/>
              <a:cs typeface="Times New Roman" panose="02020603050405020304" pitchFamily="18" charset="0"/>
            </a:endParaRPr>
          </a:p>
        </p:txBody>
      </p:sp>
      <p:sp>
        <p:nvSpPr>
          <p:cNvPr id="6" name="Rectangle 5"/>
          <p:cNvSpPr/>
          <p:nvPr/>
        </p:nvSpPr>
        <p:spPr>
          <a:xfrm>
            <a:off x="1247298" y="5567771"/>
            <a:ext cx="4854924" cy="646331"/>
          </a:xfrm>
          <a:prstGeom prst="rect">
            <a:avLst/>
          </a:prstGeom>
        </p:spPr>
        <p:txBody>
          <a:bodyPr wrap="square">
            <a:spAutoFit/>
          </a:bodyPr>
          <a:lstStyle/>
          <a:p>
            <a:r>
              <a:rPr lang="en-US" b="1" dirty="0" smtClean="0">
                <a:solidFill>
                  <a:schemeClr val="bg1"/>
                </a:solidFill>
                <a:latin typeface="Times New Roman" panose="02020603050405020304" pitchFamily="18" charset="0"/>
                <a:cs typeface="Times New Roman" panose="02020603050405020304" pitchFamily="18" charset="0"/>
              </a:rPr>
              <a:t>Down-regulation in stress </a:t>
            </a:r>
            <a:r>
              <a:rPr lang="en-US" b="1" dirty="0">
                <a:solidFill>
                  <a:schemeClr val="bg1"/>
                </a:solidFill>
                <a:latin typeface="Times New Roman" panose="02020603050405020304" pitchFamily="18" charset="0"/>
                <a:cs typeface="Times New Roman" panose="02020603050405020304" pitchFamily="18" charset="0"/>
              </a:rPr>
              <a:t>related </a:t>
            </a:r>
            <a:r>
              <a:rPr lang="en-US" b="1" dirty="0" smtClean="0">
                <a:solidFill>
                  <a:schemeClr val="bg1"/>
                </a:solidFill>
                <a:latin typeface="Times New Roman" panose="02020603050405020304" pitchFamily="18" charset="0"/>
                <a:cs typeface="Times New Roman" panose="02020603050405020304" pitchFamily="18" charset="0"/>
              </a:rPr>
              <a:t>genes including </a:t>
            </a:r>
            <a:r>
              <a:rPr lang="en-US" b="1" dirty="0">
                <a:solidFill>
                  <a:schemeClr val="bg1"/>
                </a:solidFill>
                <a:latin typeface="Times New Roman" panose="02020603050405020304" pitchFamily="18" charset="0"/>
                <a:cs typeface="Times New Roman" panose="02020603050405020304" pitchFamily="18" charset="0"/>
              </a:rPr>
              <a:t>heat-shock </a:t>
            </a:r>
            <a:r>
              <a:rPr lang="en-US" b="1" dirty="0" smtClean="0">
                <a:solidFill>
                  <a:schemeClr val="bg1"/>
                </a:solidFill>
                <a:latin typeface="Times New Roman" panose="02020603050405020304" pitchFamily="18" charset="0"/>
                <a:cs typeface="Times New Roman" panose="02020603050405020304" pitchFamily="18" charset="0"/>
              </a:rPr>
              <a:t>proteins (</a:t>
            </a:r>
            <a:r>
              <a:rPr lang="en-US" b="1" dirty="0">
                <a:solidFill>
                  <a:schemeClr val="bg1"/>
                </a:solidFill>
                <a:latin typeface="Times New Roman" panose="02020603050405020304" pitchFamily="18" charset="0"/>
                <a:cs typeface="Times New Roman" panose="02020603050405020304" pitchFamily="18" charset="0"/>
              </a:rPr>
              <a:t>e.g. </a:t>
            </a:r>
            <a:r>
              <a:rPr lang="en-US" b="1" i="1" dirty="0" err="1">
                <a:solidFill>
                  <a:schemeClr val="bg1"/>
                </a:solidFill>
                <a:latin typeface="Times New Roman" panose="02020603050405020304" pitchFamily="18" charset="0"/>
                <a:cs typeface="Times New Roman" panose="02020603050405020304" pitchFamily="18" charset="0"/>
              </a:rPr>
              <a:t>hscC</a:t>
            </a:r>
            <a:r>
              <a:rPr lang="en-US" b="1" dirty="0">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endParaRPr>
          </a:p>
        </p:txBody>
      </p:sp>
      <p:graphicFrame>
        <p:nvGraphicFramePr>
          <p:cNvPr id="26" name="Group 135"/>
          <p:cNvGraphicFramePr>
            <a:graphicFrameLocks noGrp="1"/>
          </p:cNvGraphicFramePr>
          <p:nvPr>
            <p:extLst>
              <p:ext uri="{D42A27DB-BD31-4B8C-83A1-F6EECF244321}">
                <p14:modId xmlns="" xmlns:p14="http://schemas.microsoft.com/office/powerpoint/2010/main" val="1501938964"/>
              </p:ext>
            </p:extLst>
          </p:nvPr>
        </p:nvGraphicFramePr>
        <p:xfrm>
          <a:off x="1772816" y="822141"/>
          <a:ext cx="3524067" cy="4724316"/>
        </p:xfrm>
        <a:graphic>
          <a:graphicData uri="http://schemas.openxmlformats.org/drawingml/2006/table">
            <a:tbl>
              <a:tblPr/>
              <a:tblGrid>
                <a:gridCol w="841055"/>
                <a:gridCol w="729533"/>
                <a:gridCol w="1062239"/>
                <a:gridCol w="891239"/>
              </a:tblGrid>
              <a:tr h="27523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Gene Name</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Gene #</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Microarray FC</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RT-PCR FC</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chemeClr val="bg1"/>
                    </a:solidFill>
                  </a:tcPr>
                </a:tc>
              </a:tr>
              <a:tr h="27523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1"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Times New Roman" pitchFamily="18" charset="0"/>
                          <a:ea typeface="Batang" charset="-127"/>
                          <a:cs typeface="Times New Roman" pitchFamily="18" charset="0"/>
                        </a:rPr>
                        <a:t>spaP</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STM2890</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-9.61</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-10.85</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r>
              <a:tr h="17515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Times New Roman" pitchFamily="18" charset="0"/>
                          <a:ea typeface="Batang" charset="-127"/>
                          <a:cs typeface="Times New Roman" pitchFamily="18" charset="0"/>
                        </a:rPr>
                        <a:t>prgJ</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STM2872</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-4.36</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-9.85</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r>
              <a:tr h="17515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dirty="0" err="1" smtClean="0">
                          <a:ln>
                            <a:noFill/>
                          </a:ln>
                          <a:solidFill>
                            <a:schemeClr val="tx1"/>
                          </a:solidFill>
                          <a:effectLst/>
                          <a:latin typeface="Times New Roman" pitchFamily="18" charset="0"/>
                          <a:ea typeface="Batang" charset="-127"/>
                          <a:cs typeface="Times New Roman" pitchFamily="18" charset="0"/>
                        </a:rPr>
                        <a:t>fepE</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STM0589</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4.53</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4.54</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r>
              <a:tr h="17515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Times New Roman" pitchFamily="18" charset="0"/>
                          <a:ea typeface="Batang" charset="-127"/>
                          <a:cs typeface="Times New Roman" pitchFamily="18" charset="0"/>
                        </a:rPr>
                        <a:t>hscC</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STM0659</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3.78</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2.63</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r>
              <a:tr h="17515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Times New Roman" pitchFamily="18" charset="0"/>
                          <a:ea typeface="Batang" charset="-127"/>
                          <a:cs typeface="Times New Roman" pitchFamily="18" charset="0"/>
                        </a:rPr>
                        <a:t>yhjC</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STM3607</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4.22</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2.46</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r>
              <a:tr h="17515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Times New Roman" pitchFamily="18" charset="0"/>
                          <a:ea typeface="Batang" charset="-127"/>
                          <a:cs typeface="Times New Roman" pitchFamily="18" charset="0"/>
                        </a:rPr>
                        <a:t>ssaN</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STM1415</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2.96</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4.59</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r>
              <a:tr h="17515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Times New Roman" pitchFamily="18" charset="0"/>
                          <a:ea typeface="Batang" charset="-127"/>
                          <a:cs typeface="Times New Roman" pitchFamily="18" charset="0"/>
                        </a:rPr>
                        <a:t>yebK</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STM1887</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2.86</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2.36</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r>
              <a:tr h="17515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Times New Roman" pitchFamily="18" charset="0"/>
                          <a:ea typeface="Batang" charset="-127"/>
                          <a:cs typeface="Times New Roman" pitchFamily="18" charset="0"/>
                        </a:rPr>
                        <a:t>invF</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STM2899</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-11.79</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-9.83</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r>
              <a:tr h="17515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dirty="0" err="1" smtClean="0">
                          <a:ln>
                            <a:noFill/>
                          </a:ln>
                          <a:solidFill>
                            <a:schemeClr val="tx1"/>
                          </a:solidFill>
                          <a:effectLst/>
                          <a:latin typeface="Times New Roman" pitchFamily="18" charset="0"/>
                          <a:ea typeface="Batang" charset="-127"/>
                          <a:cs typeface="Times New Roman" pitchFamily="18" charset="0"/>
                        </a:rPr>
                        <a:t>invE</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STM2897</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-12.20</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-7.57</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r>
              <a:tr h="17515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Times New Roman" pitchFamily="18" charset="0"/>
                          <a:ea typeface="Batang" charset="-127"/>
                          <a:cs typeface="Times New Roman" pitchFamily="18" charset="0"/>
                        </a:rPr>
                        <a:t>motA</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66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STM1923</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66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-5.05</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66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-2.09</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6600"/>
                    </a:solidFill>
                  </a:tcPr>
                </a:tc>
              </a:tr>
              <a:tr h="17515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Times New Roman" pitchFamily="18" charset="0"/>
                          <a:ea typeface="Batang" charset="-127"/>
                          <a:cs typeface="Times New Roman" pitchFamily="18" charset="0"/>
                        </a:rPr>
                        <a:t>spaQ</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STM2889</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-9.49</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-3.50</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r>
              <a:tr h="17515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Times New Roman" pitchFamily="18" charset="0"/>
                          <a:ea typeface="Batang" charset="-127"/>
                          <a:cs typeface="Times New Roman" pitchFamily="18" charset="0"/>
                        </a:rPr>
                        <a:t>invA</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STM2896</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-10.21</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-2.16</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r>
              <a:tr h="17515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Times New Roman" pitchFamily="18" charset="0"/>
                          <a:ea typeface="Batang" charset="-127"/>
                          <a:cs typeface="Times New Roman" pitchFamily="18" charset="0"/>
                        </a:rPr>
                        <a:t>prgH</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STM2874</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-6.86</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-3.82</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BBE0E3"/>
                    </a:solidFill>
                  </a:tcPr>
                </a:tc>
              </a:tr>
              <a:tr h="17515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Times New Roman" pitchFamily="18" charset="0"/>
                          <a:ea typeface="Batang" charset="-127"/>
                          <a:cs typeface="Times New Roman" pitchFamily="18" charset="0"/>
                        </a:rPr>
                        <a:t>fliD</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66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STM1960</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66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-4.79</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66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-4.26</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6600"/>
                    </a:solidFill>
                  </a:tcPr>
                </a:tc>
              </a:tr>
              <a:tr h="17515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dirty="0" err="1" smtClean="0">
                          <a:ln>
                            <a:noFill/>
                          </a:ln>
                          <a:solidFill>
                            <a:schemeClr val="tx1"/>
                          </a:solidFill>
                          <a:effectLst/>
                          <a:latin typeface="Times New Roman" pitchFamily="18" charset="0"/>
                          <a:ea typeface="Batang" charset="-127"/>
                          <a:cs typeface="Times New Roman" pitchFamily="18" charset="0"/>
                        </a:rPr>
                        <a:t>fliC</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66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STM1959</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66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-5.64</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66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-14.89</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6600"/>
                    </a:solidFill>
                  </a:tcPr>
                </a:tc>
              </a:tr>
              <a:tr h="17515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dirty="0" err="1" smtClean="0">
                          <a:ln>
                            <a:noFill/>
                          </a:ln>
                          <a:solidFill>
                            <a:schemeClr val="tx1"/>
                          </a:solidFill>
                          <a:effectLst/>
                          <a:latin typeface="Times New Roman" pitchFamily="18" charset="0"/>
                          <a:ea typeface="Batang" charset="-127"/>
                          <a:cs typeface="Times New Roman" pitchFamily="18" charset="0"/>
                        </a:rPr>
                        <a:t>cheW</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66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STM1920</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66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-8.71</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66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-4.86</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6600"/>
                    </a:solidFill>
                  </a:tcPr>
                </a:tc>
              </a:tr>
              <a:tr h="17515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dirty="0" err="1" smtClean="0">
                          <a:ln>
                            <a:noFill/>
                          </a:ln>
                          <a:solidFill>
                            <a:schemeClr val="tx1"/>
                          </a:solidFill>
                          <a:effectLst/>
                          <a:latin typeface="Times New Roman" pitchFamily="18" charset="0"/>
                          <a:ea typeface="Batang" charset="-127"/>
                          <a:cs typeface="Times New Roman" pitchFamily="18" charset="0"/>
                        </a:rPr>
                        <a:t>mukB</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STM0994</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2.10</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3.46</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r>
              <a:tr h="17515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Times New Roman" pitchFamily="18" charset="0"/>
                          <a:ea typeface="Batang" charset="-127"/>
                          <a:cs typeface="Times New Roman" pitchFamily="18" charset="0"/>
                        </a:rPr>
                        <a:t>mreB</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STM3374</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-2.54</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-2.27</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r>
              <a:tr h="17515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Times New Roman" pitchFamily="18" charset="0"/>
                          <a:ea typeface="Batang" charset="-127"/>
                          <a:cs typeface="Times New Roman" pitchFamily="18" charset="0"/>
                        </a:rPr>
                        <a:t>parA</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PSLT052</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7.07</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18.64</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r>
              <a:tr h="17515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Times New Roman" pitchFamily="18" charset="0"/>
                          <a:ea typeface="Batang" charset="-127"/>
                          <a:cs typeface="Times New Roman" pitchFamily="18" charset="0"/>
                        </a:rPr>
                        <a:t>parB</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ea typeface="Batang" charset="-127"/>
                          <a:cs typeface="Times New Roman" pitchFamily="18" charset="0"/>
                        </a:rPr>
                        <a:t>PSLT053</a:t>
                      </a:r>
                      <a:endParaRPr kumimoji="0" lang="en-US" sz="800" b="0" i="0" u="none" strike="noStrike" cap="none" normalizeH="0" baseline="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5.45</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5.08</a:t>
                      </a:r>
                      <a:endParaRPr kumimoji="0" lang="en-US" sz="800" b="0" i="0" u="none" strike="noStrike" cap="none" normalizeH="0" baseline="0" dirty="0" smtClean="0">
                        <a:ln>
                          <a:noFill/>
                        </a:ln>
                        <a:solidFill>
                          <a:schemeClr val="tx1"/>
                        </a:solidFill>
                        <a:effectLst/>
                        <a:latin typeface="Arial" pitchFamily="34" charset="0"/>
                        <a:ea typeface="Batang" charset="-127"/>
                        <a:cs typeface="Times New Roman" pitchFamily="18" charset="0"/>
                      </a:endParaRPr>
                    </a:p>
                  </a:txBody>
                  <a:tcPr marT="45718" marB="45718" horzOverflow="overflow">
                    <a:lnL>
                      <a:noFill/>
                    </a:lnL>
                    <a:lnR>
                      <a:noFill/>
                    </a:lnR>
                    <a:lnT>
                      <a:noFill/>
                    </a:lnT>
                    <a:lnB>
                      <a:noFill/>
                    </a:lnB>
                    <a:lnTlToBr>
                      <a:noFill/>
                    </a:lnTlToBr>
                    <a:lnBlToTr>
                      <a:noFill/>
                    </a:lnBlToTr>
                    <a:solidFill>
                      <a:srgbClr val="FFFF00"/>
                    </a:solidFill>
                  </a:tcPr>
                </a:tc>
              </a:tr>
            </a:tbl>
          </a:graphicData>
        </a:graphic>
      </p:graphicFrame>
    </p:spTree>
    <p:extLst>
      <p:ext uri="{BB962C8B-B14F-4D97-AF65-F5344CB8AC3E}">
        <p14:creationId xmlns="" xmlns:p14="http://schemas.microsoft.com/office/powerpoint/2010/main" val="283961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tring.embl.de:8080/newstring_userdata/net_image_e__AQAitQy3FmL_high_res.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28503" y="1368542"/>
            <a:ext cx="5414267" cy="3847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val 3"/>
          <p:cNvSpPr/>
          <p:nvPr/>
        </p:nvSpPr>
        <p:spPr bwMode="auto">
          <a:xfrm>
            <a:off x="8892063" y="3394519"/>
            <a:ext cx="380644" cy="3534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7" name="Oval 6"/>
          <p:cNvSpPr/>
          <p:nvPr/>
        </p:nvSpPr>
        <p:spPr bwMode="auto">
          <a:xfrm>
            <a:off x="8681993" y="3004464"/>
            <a:ext cx="331369" cy="3296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35845" name="Rectangle 7"/>
          <p:cNvSpPr>
            <a:spLocks noChangeArrowheads="1"/>
          </p:cNvSpPr>
          <p:nvPr/>
        </p:nvSpPr>
        <p:spPr bwMode="auto">
          <a:xfrm>
            <a:off x="569169" y="152401"/>
            <a:ext cx="1119673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b="1" dirty="0">
                <a:solidFill>
                  <a:srgbClr val="FFCC66"/>
                </a:solidFill>
                <a:latin typeface="Times New Roman" panose="02020603050405020304" pitchFamily="18" charset="0"/>
              </a:rPr>
              <a:t>Predicted functional association for </a:t>
            </a:r>
            <a:r>
              <a:rPr lang="en-US" altLang="en-US" sz="3200" b="1" dirty="0" err="1">
                <a:solidFill>
                  <a:srgbClr val="FFCC66"/>
                </a:solidFill>
                <a:latin typeface="Times New Roman" panose="02020603050405020304" pitchFamily="18" charset="0"/>
              </a:rPr>
              <a:t>GidA</a:t>
            </a:r>
            <a:r>
              <a:rPr lang="en-US" altLang="en-US" sz="3200" b="1" dirty="0">
                <a:solidFill>
                  <a:srgbClr val="FFCC66"/>
                </a:solidFill>
                <a:latin typeface="Times New Roman" panose="02020603050405020304" pitchFamily="18" charset="0"/>
              </a:rPr>
              <a:t> </a:t>
            </a:r>
            <a:r>
              <a:rPr lang="en-US" altLang="en-US" sz="3200" b="1" dirty="0" smtClean="0">
                <a:solidFill>
                  <a:srgbClr val="FFCC66"/>
                </a:solidFill>
                <a:latin typeface="Times New Roman" panose="02020603050405020304" pitchFamily="18" charset="0"/>
              </a:rPr>
              <a:t>mutant with other proteins using </a:t>
            </a:r>
            <a:r>
              <a:rPr lang="en-US" altLang="en-US" sz="3200" b="1" dirty="0">
                <a:solidFill>
                  <a:srgbClr val="FFCC66"/>
                </a:solidFill>
                <a:latin typeface="Times New Roman" panose="02020603050405020304" pitchFamily="18" charset="0"/>
              </a:rPr>
              <a:t>STRING 8.3 software (Jensen et al, 2009) </a:t>
            </a:r>
          </a:p>
        </p:txBody>
      </p:sp>
      <p:sp>
        <p:nvSpPr>
          <p:cNvPr id="6" name="Oval 5"/>
          <p:cNvSpPr/>
          <p:nvPr/>
        </p:nvSpPr>
        <p:spPr bwMode="auto">
          <a:xfrm>
            <a:off x="9333725" y="2575254"/>
            <a:ext cx="360785" cy="28769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Rectangle 1"/>
          <p:cNvSpPr/>
          <p:nvPr/>
        </p:nvSpPr>
        <p:spPr>
          <a:xfrm>
            <a:off x="127516" y="1801987"/>
            <a:ext cx="6459896" cy="1938992"/>
          </a:xfrm>
          <a:prstGeom prst="rect">
            <a:avLst/>
          </a:prstGeom>
        </p:spPr>
        <p:txBody>
          <a:bodyPr wrap="square">
            <a:spAutoFit/>
          </a:bodyPr>
          <a:lstStyle/>
          <a:p>
            <a:pPr marL="285750" indent="-285750">
              <a:buFont typeface="Arial" panose="020B0604020202020204" pitchFamily="34" charset="0"/>
              <a:buChar char="•"/>
            </a:pPr>
            <a:r>
              <a:rPr lang="en-US" sz="2400" b="1" dirty="0" err="1" smtClean="0">
                <a:solidFill>
                  <a:schemeClr val="bg1"/>
                </a:solidFill>
                <a:latin typeface="Times New Roman" panose="02020603050405020304" pitchFamily="18" charset="0"/>
                <a:cs typeface="Times New Roman" panose="02020603050405020304" pitchFamily="18" charset="0"/>
              </a:rPr>
              <a:t>GidA</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interacts with </a:t>
            </a:r>
            <a:r>
              <a:rPr lang="en-US" sz="2400" b="1" dirty="0" smtClean="0">
                <a:solidFill>
                  <a:schemeClr val="bg1"/>
                </a:solidFill>
                <a:latin typeface="Times New Roman" panose="02020603050405020304" pitchFamily="18" charset="0"/>
                <a:cs typeface="Times New Roman" panose="02020603050405020304" pitchFamily="18" charset="0"/>
              </a:rPr>
              <a:t>proteins </a:t>
            </a:r>
            <a:r>
              <a:rPr lang="en-US" sz="2400" b="1" dirty="0">
                <a:solidFill>
                  <a:schemeClr val="bg1"/>
                </a:solidFill>
                <a:latin typeface="Times New Roman" panose="02020603050405020304" pitchFamily="18" charset="0"/>
                <a:cs typeface="Times New Roman" panose="02020603050405020304" pitchFamily="18" charset="0"/>
              </a:rPr>
              <a:t>involved in stress response and replication (e.g. </a:t>
            </a:r>
            <a:r>
              <a:rPr lang="en-US" sz="2400" b="1" dirty="0" err="1" smtClean="0">
                <a:solidFill>
                  <a:srgbClr val="FF0000"/>
                </a:solidFill>
                <a:latin typeface="Times New Roman" panose="02020603050405020304" pitchFamily="18" charset="0"/>
                <a:cs typeface="Times New Roman" panose="02020603050405020304" pitchFamily="18" charset="0"/>
              </a:rPr>
              <a:t>DnaA</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DnaN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YhbZ</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GyrB</a:t>
            </a:r>
            <a:r>
              <a:rPr lang="en-US" sz="2400" b="1" dirty="0">
                <a:solidFill>
                  <a:schemeClr val="bg1"/>
                </a:solidFill>
                <a:latin typeface="Times New Roman" panose="02020603050405020304" pitchFamily="18" charset="0"/>
                <a:cs typeface="Times New Roman" panose="02020603050405020304" pitchFamily="18" charset="0"/>
              </a:rPr>
              <a:t>) and RNA modification enzymes (</a:t>
            </a:r>
            <a:r>
              <a:rPr lang="en-US" sz="2400" b="1" dirty="0" err="1">
                <a:solidFill>
                  <a:schemeClr val="bg1"/>
                </a:solidFill>
                <a:latin typeface="Times New Roman" panose="02020603050405020304" pitchFamily="18" charset="0"/>
                <a:cs typeface="Times New Roman" panose="02020603050405020304" pitchFamily="18" charset="0"/>
              </a:rPr>
              <a:t>MnmE</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MnmA</a:t>
            </a:r>
            <a:r>
              <a:rPr lang="en-US" sz="2400" b="1" dirty="0">
                <a:solidFill>
                  <a:schemeClr val="bg1"/>
                </a:solidFill>
                <a:latin typeface="Times New Roman" panose="02020603050405020304" pitchFamily="18" charset="0"/>
                <a:cs typeface="Times New Roman" panose="02020603050405020304" pitchFamily="18" charset="0"/>
              </a:rPr>
              <a:t>, and </a:t>
            </a:r>
            <a:r>
              <a:rPr lang="en-US" sz="2400" b="1" dirty="0" err="1">
                <a:solidFill>
                  <a:schemeClr val="bg1"/>
                </a:solidFill>
                <a:latin typeface="Times New Roman" panose="02020603050405020304" pitchFamily="18" charset="0"/>
                <a:cs typeface="Times New Roman" panose="02020603050405020304" pitchFamily="18" charset="0"/>
              </a:rPr>
              <a:t>RsmG</a:t>
            </a:r>
            <a:r>
              <a:rPr lang="en-US" sz="2400" b="1" dirty="0" smtClean="0">
                <a:solidFill>
                  <a:schemeClr val="bg1"/>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sz="2400" b="1"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12894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1642"/>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stretch>
            <a:fillRect/>
          </a:stretch>
        </p:blipFill>
        <p:spPr>
          <a:xfrm>
            <a:off x="4464480" y="1006578"/>
            <a:ext cx="5413027" cy="1500060"/>
          </a:xfrm>
          <a:prstGeom prst="rect">
            <a:avLst/>
          </a:prstGeom>
        </p:spPr>
      </p:pic>
      <p:grpSp>
        <p:nvGrpSpPr>
          <p:cNvPr id="27" name="Group 11"/>
          <p:cNvGrpSpPr>
            <a:grpSpLocks/>
          </p:cNvGrpSpPr>
          <p:nvPr/>
        </p:nvGrpSpPr>
        <p:grpSpPr bwMode="auto">
          <a:xfrm>
            <a:off x="960224" y="2740172"/>
            <a:ext cx="4724400" cy="2438400"/>
            <a:chOff x="-108902" y="1452346"/>
            <a:chExt cx="9216499" cy="4593115"/>
          </a:xfrm>
        </p:grpSpPr>
        <p:grpSp>
          <p:nvGrpSpPr>
            <p:cNvPr id="36" name="Group 7"/>
            <p:cNvGrpSpPr>
              <a:grpSpLocks/>
            </p:cNvGrpSpPr>
            <p:nvPr/>
          </p:nvGrpSpPr>
          <p:grpSpPr bwMode="auto">
            <a:xfrm>
              <a:off x="990600" y="2133600"/>
              <a:ext cx="7968343" cy="3911861"/>
              <a:chOff x="337457" y="1471613"/>
              <a:chExt cx="8349343" cy="4098904"/>
            </a:xfrm>
          </p:grpSpPr>
          <p:pic>
            <p:nvPicPr>
              <p:cNvPr id="4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b="59372"/>
              <a:stretch>
                <a:fillRect/>
              </a:stretch>
            </p:blipFill>
            <p:spPr bwMode="auto">
              <a:xfrm>
                <a:off x="346075" y="1471613"/>
                <a:ext cx="8340725" cy="2033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t="47192" b="10181"/>
              <a:stretch>
                <a:fillRect/>
              </a:stretch>
            </p:blipFill>
            <p:spPr bwMode="auto">
              <a:xfrm>
                <a:off x="337457" y="3436917"/>
                <a:ext cx="8340725"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7" name="TextBox 8"/>
            <p:cNvSpPr txBox="1">
              <a:spLocks noChangeArrowheads="1"/>
            </p:cNvSpPr>
            <p:nvPr/>
          </p:nvSpPr>
          <p:spPr bwMode="auto">
            <a:xfrm>
              <a:off x="1066801" y="1452346"/>
              <a:ext cx="8040796" cy="637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en-US" altLang="en-US" sz="1600" b="1" kern="0">
                  <a:solidFill>
                    <a:srgbClr val="FFFFFF"/>
                  </a:solidFill>
                </a:rPr>
                <a:t>        WT             ∆</a:t>
              </a:r>
              <a:r>
                <a:rPr lang="en-US" altLang="en-US" sz="1600" b="1" i="1" kern="0">
                  <a:solidFill>
                    <a:srgbClr val="FFFFFF"/>
                  </a:solidFill>
                </a:rPr>
                <a:t>gidB</a:t>
              </a:r>
              <a:r>
                <a:rPr lang="en-US" altLang="en-US" sz="1600" b="1" kern="0">
                  <a:solidFill>
                    <a:srgbClr val="FFFFFF"/>
                  </a:solidFill>
                </a:rPr>
                <a:t>          </a:t>
              </a:r>
              <a:r>
                <a:rPr lang="en-US" altLang="en-US" sz="1600" b="1" i="1" kern="0">
                  <a:solidFill>
                    <a:srgbClr val="FFFFFF"/>
                  </a:solidFill>
                </a:rPr>
                <a:t>gidB</a:t>
              </a:r>
              <a:r>
                <a:rPr lang="en-US" altLang="en-US" sz="1600" b="1" kern="0">
                  <a:solidFill>
                    <a:srgbClr val="FFFFFF"/>
                  </a:solidFill>
                </a:rPr>
                <a:t> compl.</a:t>
              </a:r>
            </a:p>
          </p:txBody>
        </p:sp>
        <p:sp>
          <p:nvSpPr>
            <p:cNvPr id="38" name="TextBox 9"/>
            <p:cNvSpPr txBox="1">
              <a:spLocks noChangeArrowheads="1"/>
            </p:cNvSpPr>
            <p:nvPr/>
          </p:nvSpPr>
          <p:spPr bwMode="auto">
            <a:xfrm>
              <a:off x="39751" y="2983467"/>
              <a:ext cx="1072829" cy="579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en-US" altLang="en-US" sz="1400" b="1" kern="0">
                  <a:solidFill>
                    <a:srgbClr val="FFFFFF"/>
                  </a:solidFill>
                </a:rPr>
                <a:t>-Nal</a:t>
              </a:r>
            </a:p>
          </p:txBody>
        </p:sp>
        <p:sp>
          <p:nvSpPr>
            <p:cNvPr id="39" name="TextBox 10"/>
            <p:cNvSpPr txBox="1">
              <a:spLocks noChangeArrowheads="1"/>
            </p:cNvSpPr>
            <p:nvPr/>
          </p:nvSpPr>
          <p:spPr bwMode="auto">
            <a:xfrm>
              <a:off x="-108902" y="4925188"/>
              <a:ext cx="1232598" cy="579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en-US" altLang="en-US" sz="1400" b="1" kern="0">
                  <a:solidFill>
                    <a:srgbClr val="FFFFFF"/>
                  </a:solidFill>
                </a:rPr>
                <a:t>+Nal</a:t>
              </a:r>
            </a:p>
          </p:txBody>
        </p:sp>
      </p:grpSp>
      <p:grpSp>
        <p:nvGrpSpPr>
          <p:cNvPr id="42" name="Group 19"/>
          <p:cNvGrpSpPr>
            <a:grpSpLocks/>
          </p:cNvGrpSpPr>
          <p:nvPr/>
        </p:nvGrpSpPr>
        <p:grpSpPr bwMode="auto">
          <a:xfrm>
            <a:off x="6334096" y="2622005"/>
            <a:ext cx="5181600" cy="2743200"/>
            <a:chOff x="228600" y="1676400"/>
            <a:chExt cx="8699500" cy="4511675"/>
          </a:xfrm>
        </p:grpSpPr>
        <p:pic>
          <p:nvPicPr>
            <p:cNvPr id="43"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t="47083" b="8972"/>
            <a:stretch>
              <a:fillRect/>
            </a:stretch>
          </p:blipFill>
          <p:spPr bwMode="auto">
            <a:xfrm>
              <a:off x="1066800" y="4160838"/>
              <a:ext cx="7853363" cy="2027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 name="TextBox 8"/>
            <p:cNvSpPr txBox="1">
              <a:spLocks noChangeArrowheads="1"/>
            </p:cNvSpPr>
            <p:nvPr/>
          </p:nvSpPr>
          <p:spPr bwMode="auto">
            <a:xfrm>
              <a:off x="1600202" y="1676400"/>
              <a:ext cx="7199966" cy="556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en-US" altLang="en-US" sz="1600" b="1" kern="0">
                  <a:solidFill>
                    <a:srgbClr val="FFFFFF"/>
                  </a:solidFill>
                </a:rPr>
                <a:t>        WT               ∆</a:t>
              </a:r>
              <a:r>
                <a:rPr lang="en-US" altLang="en-US" sz="1600" b="1" i="1" kern="0">
                  <a:solidFill>
                    <a:srgbClr val="FFFFFF"/>
                  </a:solidFill>
                </a:rPr>
                <a:t>gidB</a:t>
              </a:r>
              <a:r>
                <a:rPr lang="en-US" altLang="en-US" sz="1600" b="1" kern="0">
                  <a:solidFill>
                    <a:srgbClr val="FFFFFF"/>
                  </a:solidFill>
                </a:rPr>
                <a:t>           </a:t>
              </a:r>
              <a:r>
                <a:rPr lang="en-US" altLang="en-US" sz="1600" b="1" i="1" kern="0">
                  <a:solidFill>
                    <a:srgbClr val="FFFFFF"/>
                  </a:solidFill>
                </a:rPr>
                <a:t>gidB</a:t>
              </a:r>
              <a:r>
                <a:rPr lang="en-US" altLang="en-US" sz="1600" b="1" kern="0">
                  <a:solidFill>
                    <a:srgbClr val="FFFFFF"/>
                  </a:solidFill>
                </a:rPr>
                <a:t> compl.</a:t>
              </a:r>
            </a:p>
          </p:txBody>
        </p:sp>
        <p:sp>
          <p:nvSpPr>
            <p:cNvPr id="45" name="TextBox 9"/>
            <p:cNvSpPr txBox="1">
              <a:spLocks noChangeArrowheads="1"/>
            </p:cNvSpPr>
            <p:nvPr/>
          </p:nvSpPr>
          <p:spPr bwMode="auto">
            <a:xfrm>
              <a:off x="228600" y="2929643"/>
              <a:ext cx="1075207" cy="556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en-US" altLang="en-US" sz="1600" b="1" kern="0">
                  <a:solidFill>
                    <a:srgbClr val="FFFFFF"/>
                  </a:solidFill>
                </a:rPr>
                <a:t>-Nal</a:t>
              </a:r>
            </a:p>
          </p:txBody>
        </p:sp>
        <p:sp>
          <p:nvSpPr>
            <p:cNvPr id="46" name="TextBox 10"/>
            <p:cNvSpPr txBox="1">
              <a:spLocks noChangeArrowheads="1"/>
            </p:cNvSpPr>
            <p:nvPr/>
          </p:nvSpPr>
          <p:spPr bwMode="auto">
            <a:xfrm>
              <a:off x="228600" y="4809508"/>
              <a:ext cx="1151404" cy="556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en-US" altLang="en-US" sz="1600" b="1" kern="0">
                  <a:solidFill>
                    <a:srgbClr val="FFFFFF"/>
                  </a:solidFill>
                </a:rPr>
                <a:t>+Nal</a:t>
              </a:r>
            </a:p>
          </p:txBody>
        </p:sp>
        <p:pic>
          <p:nvPicPr>
            <p:cNvPr id="47" name="Picture 1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104900" y="2209800"/>
              <a:ext cx="7823200" cy="195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TextBox 2"/>
          <p:cNvSpPr txBox="1"/>
          <p:nvPr/>
        </p:nvSpPr>
        <p:spPr>
          <a:xfrm>
            <a:off x="802431" y="326566"/>
            <a:ext cx="10605917" cy="461665"/>
          </a:xfrm>
          <a:prstGeom prst="rect">
            <a:avLst/>
          </a:prstGeom>
          <a:noFill/>
        </p:spPr>
        <p:txBody>
          <a:bodyPr wrap="none" rtlCol="0">
            <a:spAutoFit/>
          </a:bodyPr>
          <a:lstStyle/>
          <a:p>
            <a:r>
              <a:rPr lang="en-US" sz="2400" b="1" dirty="0" smtClean="0">
                <a:solidFill>
                  <a:srgbClr val="FFCC66"/>
                </a:solidFill>
                <a:latin typeface="Times New Roman" panose="02020603050405020304" pitchFamily="18" charset="0"/>
                <a:cs typeface="Times New Roman" panose="02020603050405020304" pitchFamily="18" charset="0"/>
              </a:rPr>
              <a:t>Deletion of </a:t>
            </a:r>
            <a:r>
              <a:rPr lang="en-US" sz="2400" b="1" i="1" dirty="0" err="1" smtClean="0">
                <a:solidFill>
                  <a:srgbClr val="FFCC66"/>
                </a:solidFill>
                <a:latin typeface="Times New Roman" panose="02020603050405020304" pitchFamily="18" charset="0"/>
                <a:cs typeface="Times New Roman" panose="02020603050405020304" pitchFamily="18" charset="0"/>
              </a:rPr>
              <a:t>gidB</a:t>
            </a:r>
            <a:r>
              <a:rPr lang="en-US" sz="2400" b="1" dirty="0" smtClean="0">
                <a:solidFill>
                  <a:srgbClr val="FFCC66"/>
                </a:solidFill>
                <a:latin typeface="Times New Roman" panose="02020603050405020304" pitchFamily="18" charset="0"/>
                <a:cs typeface="Times New Roman" panose="02020603050405020304" pitchFamily="18" charset="0"/>
              </a:rPr>
              <a:t> altered colony and cellular morphology under stress conditions</a:t>
            </a:r>
            <a:endParaRPr lang="en-US" sz="2400" b="1" dirty="0">
              <a:solidFill>
                <a:srgbClr val="FFCC66"/>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22902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1642"/>
        </a:solidFill>
        <a:effectLst/>
      </p:bgPr>
    </p:bg>
    <p:spTree>
      <p:nvGrpSpPr>
        <p:cNvPr id="1" name=""/>
        <p:cNvGrpSpPr/>
        <p:nvPr/>
      </p:nvGrpSpPr>
      <p:grpSpPr>
        <a:xfrm>
          <a:off x="0" y="0"/>
          <a:ext cx="0" cy="0"/>
          <a:chOff x="0" y="0"/>
          <a:chExt cx="0" cy="0"/>
        </a:xfrm>
      </p:grpSpPr>
      <p:pic>
        <p:nvPicPr>
          <p:cNvPr id="25" name="Picture 2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450322" y="1453125"/>
            <a:ext cx="3240185" cy="2241799"/>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29"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450323" y="3861794"/>
            <a:ext cx="3240184" cy="240800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pic>
      <p:grpSp>
        <p:nvGrpSpPr>
          <p:cNvPr id="32" name="Group 11"/>
          <p:cNvGrpSpPr>
            <a:grpSpLocks/>
          </p:cNvGrpSpPr>
          <p:nvPr/>
        </p:nvGrpSpPr>
        <p:grpSpPr bwMode="auto">
          <a:xfrm>
            <a:off x="6368265" y="1602597"/>
            <a:ext cx="4333875" cy="4184650"/>
            <a:chOff x="5664671" y="1906555"/>
            <a:chExt cx="4333875" cy="4184650"/>
          </a:xfrm>
        </p:grpSpPr>
        <p:graphicFrame>
          <p:nvGraphicFramePr>
            <p:cNvPr id="33" name="Object 2"/>
            <p:cNvGraphicFramePr>
              <a:graphicFrameLocks noChangeAspect="1"/>
            </p:cNvGraphicFramePr>
            <p:nvPr>
              <p:extLst>
                <p:ext uri="{D42A27DB-BD31-4B8C-83A1-F6EECF244321}">
                  <p14:modId xmlns="" xmlns:p14="http://schemas.microsoft.com/office/powerpoint/2010/main" val="1049412804"/>
                </p:ext>
              </p:extLst>
            </p:nvPr>
          </p:nvGraphicFramePr>
          <p:xfrm>
            <a:off x="5664671" y="3201955"/>
            <a:ext cx="4327525" cy="2889250"/>
          </p:xfrm>
          <a:graphic>
            <a:graphicData uri="http://schemas.openxmlformats.org/presentationml/2006/ole">
              <p:oleObj spid="_x0000_s4178" name="Worksheet" r:id="rId5" imgW="6257849" imgH="4009949" progId="Excel.Sheet.8">
                <p:embed/>
              </p:oleObj>
            </a:graphicData>
          </a:graphic>
        </p:graphicFrame>
        <p:sp>
          <p:nvSpPr>
            <p:cNvPr id="34" name="TextBox 2"/>
            <p:cNvSpPr txBox="1">
              <a:spLocks noChangeArrowheads="1"/>
            </p:cNvSpPr>
            <p:nvPr/>
          </p:nvSpPr>
          <p:spPr bwMode="auto">
            <a:xfrm>
              <a:off x="9160346" y="2897155"/>
              <a:ext cx="838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en-US" altLang="en-US" b="1" kern="0">
                  <a:solidFill>
                    <a:srgbClr val="FFFFFF"/>
                  </a:solidFill>
                </a:rPr>
                <a:t>+Nal</a:t>
              </a:r>
            </a:p>
          </p:txBody>
        </p:sp>
        <p:grpSp>
          <p:nvGrpSpPr>
            <p:cNvPr id="35" name="Group 10"/>
            <p:cNvGrpSpPr>
              <a:grpSpLocks/>
            </p:cNvGrpSpPr>
            <p:nvPr/>
          </p:nvGrpSpPr>
          <p:grpSpPr bwMode="auto">
            <a:xfrm>
              <a:off x="5883746" y="1906555"/>
              <a:ext cx="3733800" cy="1311275"/>
              <a:chOff x="5883746" y="1982755"/>
              <a:chExt cx="3733800" cy="1311275"/>
            </a:xfrm>
          </p:grpSpPr>
          <p:pic>
            <p:nvPicPr>
              <p:cNvPr id="49" name="Picture 1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883746" y="2262155"/>
                <a:ext cx="3276600" cy="1031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 name="TextBox 12"/>
              <p:cNvSpPr txBox="1">
                <a:spLocks noChangeArrowheads="1"/>
              </p:cNvSpPr>
              <p:nvPr/>
            </p:nvSpPr>
            <p:spPr bwMode="auto">
              <a:xfrm>
                <a:off x="6112346" y="1982755"/>
                <a:ext cx="35052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en-US" altLang="en-US" sz="1200" b="1" kern="0">
                    <a:solidFill>
                      <a:srgbClr val="FFFFFF"/>
                    </a:solidFill>
                  </a:rPr>
                  <a:t>WT                  ∆</a:t>
                </a:r>
                <a:r>
                  <a:rPr lang="en-US" altLang="en-US" sz="1200" b="1" i="1" kern="0">
                    <a:solidFill>
                      <a:srgbClr val="FFFFFF"/>
                    </a:solidFill>
                  </a:rPr>
                  <a:t>gidB         gidB</a:t>
                </a:r>
                <a:r>
                  <a:rPr lang="en-US" altLang="en-US" sz="1200" b="1" kern="0">
                    <a:solidFill>
                      <a:srgbClr val="FFFFFF"/>
                    </a:solidFill>
                  </a:rPr>
                  <a:t> complement</a:t>
                </a:r>
                <a:endParaRPr lang="en-US" altLang="en-US" sz="1200" b="1" i="1" kern="0">
                  <a:solidFill>
                    <a:srgbClr val="FFFFFF"/>
                  </a:solidFill>
                </a:endParaRPr>
              </a:p>
            </p:txBody>
          </p:sp>
        </p:grpSp>
      </p:grpSp>
      <p:sp>
        <p:nvSpPr>
          <p:cNvPr id="2" name="TextBox 1"/>
          <p:cNvSpPr txBox="1"/>
          <p:nvPr/>
        </p:nvSpPr>
        <p:spPr>
          <a:xfrm>
            <a:off x="1698072" y="280719"/>
            <a:ext cx="9457846" cy="523220"/>
          </a:xfrm>
          <a:prstGeom prst="rect">
            <a:avLst/>
          </a:prstGeom>
          <a:noFill/>
        </p:spPr>
        <p:txBody>
          <a:bodyPr wrap="none" rtlCol="0">
            <a:spAutoFit/>
          </a:bodyPr>
          <a:lstStyle/>
          <a:p>
            <a:r>
              <a:rPr lang="en-US" sz="2800" b="1" dirty="0" smtClean="0">
                <a:solidFill>
                  <a:srgbClr val="FFCC66"/>
                </a:solidFill>
                <a:latin typeface="Times New Roman" panose="02020603050405020304" pitchFamily="18" charset="0"/>
                <a:cs typeface="Times New Roman" panose="02020603050405020304" pitchFamily="18" charset="0"/>
              </a:rPr>
              <a:t>Deletion of </a:t>
            </a:r>
            <a:r>
              <a:rPr lang="en-US" sz="2800" b="1" i="1" dirty="0" err="1" smtClean="0">
                <a:solidFill>
                  <a:srgbClr val="FFCC66"/>
                </a:solidFill>
                <a:latin typeface="Times New Roman" panose="02020603050405020304" pitchFamily="18" charset="0"/>
                <a:cs typeface="Times New Roman" panose="02020603050405020304" pitchFamily="18" charset="0"/>
              </a:rPr>
              <a:t>gidB</a:t>
            </a:r>
            <a:r>
              <a:rPr lang="en-US" sz="2800" b="1" dirty="0" smtClean="0">
                <a:solidFill>
                  <a:srgbClr val="FFCC66"/>
                </a:solidFill>
                <a:latin typeface="Times New Roman" panose="02020603050405020304" pitchFamily="18" charset="0"/>
                <a:cs typeface="Times New Roman" panose="02020603050405020304" pitchFamily="18" charset="0"/>
              </a:rPr>
              <a:t> decreased survival and motility under stress</a:t>
            </a:r>
            <a:endParaRPr lang="en-US" sz="2800" b="1" dirty="0">
              <a:solidFill>
                <a:srgbClr val="FFCC66"/>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597124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1642"/>
        </a:solidFill>
        <a:effectLst/>
      </p:bgPr>
    </p:bg>
    <p:spTree>
      <p:nvGrpSpPr>
        <p:cNvPr id="1" name=""/>
        <p:cNvGrpSpPr/>
        <p:nvPr/>
      </p:nvGrpSpPr>
      <p:grpSpPr>
        <a:xfrm>
          <a:off x="0" y="0"/>
          <a:ext cx="0" cy="0"/>
          <a:chOff x="0" y="0"/>
          <a:chExt cx="0" cy="0"/>
        </a:xfrm>
      </p:grpSpPr>
      <p:pic>
        <p:nvPicPr>
          <p:cNvPr id="24" name="Picture 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34584" t="22656" r="26369" b="8159"/>
          <a:stretch>
            <a:fillRect/>
          </a:stretch>
        </p:blipFill>
        <p:spPr bwMode="auto">
          <a:xfrm>
            <a:off x="6260515" y="1389300"/>
            <a:ext cx="4973543" cy="4957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Content Placeholder 2"/>
          <p:cNvSpPr txBox="1">
            <a:spLocks/>
          </p:cNvSpPr>
          <p:nvPr/>
        </p:nvSpPr>
        <p:spPr bwMode="auto">
          <a:xfrm>
            <a:off x="291888" y="1951716"/>
            <a:ext cx="6099577" cy="29655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SzPct val="70000"/>
              <a:buFont typeface="Wingdings" panose="05000000000000000000" pitchFamily="2" charset="2"/>
              <a:buChar char="v"/>
              <a:defRPr sz="2800" b="1">
                <a:solidFill>
                  <a:srgbClr val="FFFFFF"/>
                </a:solidFill>
                <a:latin typeface="+mn-lt"/>
                <a:ea typeface="+mn-ea"/>
                <a:cs typeface="+mn-cs"/>
              </a:defRPr>
            </a:lvl1pPr>
            <a:lvl2pPr marL="742950" indent="-285750" algn="l" rtl="0" eaLnBrk="0" fontAlgn="base" hangingPunct="0">
              <a:spcBef>
                <a:spcPct val="20000"/>
              </a:spcBef>
              <a:spcAft>
                <a:spcPct val="0"/>
              </a:spcAft>
              <a:buSzPct val="70000"/>
              <a:buChar char="–"/>
              <a:defRPr sz="2400" b="1">
                <a:solidFill>
                  <a:srgbClr val="FFFFFF"/>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v"/>
              <a:defRPr sz="2000" b="1">
                <a:solidFill>
                  <a:srgbClr val="FFFFFF"/>
                </a:solidFill>
                <a:latin typeface="+mn-lt"/>
              </a:defRPr>
            </a:lvl3pPr>
            <a:lvl4pPr marL="1600200" indent="-228600" algn="l" rtl="0" eaLnBrk="0" fontAlgn="base" hangingPunct="0">
              <a:spcBef>
                <a:spcPct val="20000"/>
              </a:spcBef>
              <a:spcAft>
                <a:spcPct val="0"/>
              </a:spcAft>
              <a:buSzPct val="70000"/>
              <a:buChar char="–"/>
              <a:defRPr b="1">
                <a:solidFill>
                  <a:srgbClr val="FFFFFF"/>
                </a:solidFill>
                <a:latin typeface="+mn-lt"/>
              </a:defRPr>
            </a:lvl4pPr>
            <a:lvl5pPr marL="2057400" indent="-228600" algn="l" rtl="0" eaLnBrk="0" fontAlgn="base" hangingPunct="0">
              <a:spcBef>
                <a:spcPct val="20000"/>
              </a:spcBef>
              <a:spcAft>
                <a:spcPct val="0"/>
              </a:spcAft>
              <a:buSzPct val="70000"/>
              <a:buFont typeface="Wingdings" panose="05000000000000000000" pitchFamily="2" charset="2"/>
              <a:buChar char="v"/>
              <a:defRPr b="1">
                <a:solidFill>
                  <a:srgbClr val="FFFFFF"/>
                </a:solidFill>
                <a:latin typeface="+mn-lt"/>
              </a:defRPr>
            </a:lvl5pPr>
            <a:lvl6pPr marL="2514600" indent="-228600" algn="l" rtl="0" fontAlgn="base">
              <a:spcBef>
                <a:spcPct val="20000"/>
              </a:spcBef>
              <a:spcAft>
                <a:spcPct val="0"/>
              </a:spcAft>
              <a:buSzPct val="70000"/>
              <a:buFont typeface="Wingdings" pitchFamily="2" charset="2"/>
              <a:buChar char="v"/>
              <a:defRPr b="1">
                <a:solidFill>
                  <a:srgbClr val="FFFFFF"/>
                </a:solidFill>
                <a:latin typeface="+mn-lt"/>
              </a:defRPr>
            </a:lvl6pPr>
            <a:lvl7pPr marL="2971800" indent="-228600" algn="l" rtl="0" fontAlgn="base">
              <a:spcBef>
                <a:spcPct val="20000"/>
              </a:spcBef>
              <a:spcAft>
                <a:spcPct val="0"/>
              </a:spcAft>
              <a:buSzPct val="70000"/>
              <a:buFont typeface="Wingdings" pitchFamily="2" charset="2"/>
              <a:buChar char="v"/>
              <a:defRPr b="1">
                <a:solidFill>
                  <a:srgbClr val="FFFFFF"/>
                </a:solidFill>
                <a:latin typeface="+mn-lt"/>
              </a:defRPr>
            </a:lvl7pPr>
            <a:lvl8pPr marL="3429000" indent="-228600" algn="l" rtl="0" fontAlgn="base">
              <a:spcBef>
                <a:spcPct val="20000"/>
              </a:spcBef>
              <a:spcAft>
                <a:spcPct val="0"/>
              </a:spcAft>
              <a:buSzPct val="70000"/>
              <a:buFont typeface="Wingdings" pitchFamily="2" charset="2"/>
              <a:buChar char="v"/>
              <a:defRPr b="1">
                <a:solidFill>
                  <a:srgbClr val="FFFFFF"/>
                </a:solidFill>
                <a:latin typeface="+mn-lt"/>
              </a:defRPr>
            </a:lvl8pPr>
            <a:lvl9pPr marL="3886200" indent="-228600" algn="l" rtl="0" fontAlgn="base">
              <a:spcBef>
                <a:spcPct val="20000"/>
              </a:spcBef>
              <a:spcAft>
                <a:spcPct val="0"/>
              </a:spcAft>
              <a:buSzPct val="70000"/>
              <a:buFont typeface="Wingdings" pitchFamily="2" charset="2"/>
              <a:buChar char="v"/>
              <a:defRPr b="1">
                <a:solidFill>
                  <a:srgbClr val="FFFFFF"/>
                </a:solidFill>
                <a:latin typeface="+mn-lt"/>
              </a:defRPr>
            </a:lvl9pPr>
          </a:lstStyle>
          <a:p>
            <a:r>
              <a:rPr lang="en-US" altLang="en-US" sz="2400" kern="0" dirty="0" smtClean="0">
                <a:latin typeface="Times New Roman" panose="02020603050405020304" pitchFamily="18" charset="0"/>
                <a:cs typeface="Times New Roman" panose="02020603050405020304" pitchFamily="18" charset="0"/>
              </a:rPr>
              <a:t>∆</a:t>
            </a:r>
            <a:r>
              <a:rPr lang="en-US" altLang="en-US" sz="2400" i="1" kern="0" dirty="0" err="1" smtClean="0">
                <a:latin typeface="Times New Roman" panose="02020603050405020304" pitchFamily="18" charset="0"/>
                <a:cs typeface="Times New Roman" panose="02020603050405020304" pitchFamily="18" charset="0"/>
              </a:rPr>
              <a:t>gidB</a:t>
            </a:r>
            <a:r>
              <a:rPr lang="en-US" altLang="en-US" sz="2400" i="1" kern="0" dirty="0" smtClean="0">
                <a:latin typeface="Times New Roman" panose="02020603050405020304" pitchFamily="18" charset="0"/>
                <a:cs typeface="Times New Roman" panose="02020603050405020304" pitchFamily="18" charset="0"/>
              </a:rPr>
              <a:t> </a:t>
            </a:r>
            <a:r>
              <a:rPr lang="en-US" altLang="en-US" sz="2400" kern="0" dirty="0" smtClean="0">
                <a:latin typeface="Times New Roman" panose="02020603050405020304" pitchFamily="18" charset="0"/>
                <a:cs typeface="Times New Roman" panose="02020603050405020304" pitchFamily="18" charset="0"/>
              </a:rPr>
              <a:t>was resistant to many antimicrobial agents such as amoxicillin, </a:t>
            </a:r>
            <a:r>
              <a:rPr lang="en-US" altLang="en-US" sz="2400" kern="0" dirty="0" err="1" smtClean="0">
                <a:latin typeface="Times New Roman" panose="02020603050405020304" pitchFamily="18" charset="0"/>
                <a:cs typeface="Times New Roman" panose="02020603050405020304" pitchFamily="18" charset="0"/>
              </a:rPr>
              <a:t>cloxacillin</a:t>
            </a:r>
            <a:r>
              <a:rPr lang="en-US" altLang="en-US" sz="2400" kern="0" dirty="0" smtClean="0">
                <a:latin typeface="Times New Roman" panose="02020603050405020304" pitchFamily="18" charset="0"/>
                <a:cs typeface="Times New Roman" panose="02020603050405020304" pitchFamily="18" charset="0"/>
              </a:rPr>
              <a:t>, and </a:t>
            </a:r>
            <a:r>
              <a:rPr lang="en-US" altLang="en-US" sz="2400" kern="0" dirty="0" err="1" smtClean="0">
                <a:latin typeface="Times New Roman" panose="02020603050405020304" pitchFamily="18" charset="0"/>
                <a:cs typeface="Times New Roman" panose="02020603050405020304" pitchFamily="18" charset="0"/>
              </a:rPr>
              <a:t>polymyxin</a:t>
            </a:r>
            <a:r>
              <a:rPr lang="en-US" altLang="en-US" sz="2400" kern="0" dirty="0" smtClean="0">
                <a:latin typeface="Times New Roman" panose="02020603050405020304" pitchFamily="18" charset="0"/>
                <a:cs typeface="Times New Roman" panose="02020603050405020304" pitchFamily="18" charset="0"/>
              </a:rPr>
              <a:t> B</a:t>
            </a:r>
          </a:p>
          <a:p>
            <a:r>
              <a:rPr lang="en-US" altLang="en-US" sz="2400" kern="0" dirty="0" smtClean="0">
                <a:latin typeface="Times New Roman" panose="02020603050405020304" pitchFamily="18" charset="0"/>
                <a:cs typeface="Times New Roman" panose="02020603050405020304" pitchFamily="18" charset="0"/>
              </a:rPr>
              <a:t>Differential phenotypes for </a:t>
            </a:r>
            <a:r>
              <a:rPr lang="en-US" altLang="en-US" sz="2400" i="1" kern="0" dirty="0" err="1" smtClean="0">
                <a:latin typeface="Times New Roman" panose="02020603050405020304" pitchFamily="18" charset="0"/>
                <a:cs typeface="Times New Roman" panose="02020603050405020304" pitchFamily="18" charset="0"/>
              </a:rPr>
              <a:t>gidB</a:t>
            </a:r>
            <a:r>
              <a:rPr lang="en-US" altLang="en-US" sz="2400" kern="0" dirty="0" smtClean="0">
                <a:latin typeface="Times New Roman" panose="02020603050405020304" pitchFamily="18" charset="0"/>
                <a:cs typeface="Times New Roman" panose="02020603050405020304" pitchFamily="18" charset="0"/>
              </a:rPr>
              <a:t> mutant: utilization of carbon, nitrogen, phosphorus, or </a:t>
            </a:r>
            <a:r>
              <a:rPr lang="en-US" altLang="en-US" sz="2400" kern="0" dirty="0" err="1" smtClean="0">
                <a:latin typeface="Times New Roman" panose="02020603050405020304" pitchFamily="18" charset="0"/>
                <a:cs typeface="Times New Roman" panose="02020603050405020304" pitchFamily="18" charset="0"/>
              </a:rPr>
              <a:t>sulfar</a:t>
            </a:r>
            <a:r>
              <a:rPr lang="en-US" altLang="en-US" sz="2400" kern="0" dirty="0" smtClean="0">
                <a:latin typeface="Times New Roman" panose="02020603050405020304" pitchFamily="18" charset="0"/>
                <a:cs typeface="Times New Roman" panose="02020603050405020304" pitchFamily="18" charset="0"/>
              </a:rPr>
              <a:t> sources, compared to WT </a:t>
            </a:r>
            <a:r>
              <a:rPr lang="en-US" altLang="en-US" sz="2400" i="1" kern="0" dirty="0" smtClean="0">
                <a:latin typeface="Times New Roman" panose="02020603050405020304" pitchFamily="18" charset="0"/>
                <a:cs typeface="Times New Roman" panose="02020603050405020304" pitchFamily="18" charset="0"/>
              </a:rPr>
              <a:t>Salmonella</a:t>
            </a:r>
            <a:endParaRPr lang="en-US" altLang="en-US" sz="2400" kern="0" dirty="0" smtClean="0">
              <a:latin typeface="Times New Roman" panose="02020603050405020304" pitchFamily="18" charset="0"/>
              <a:cs typeface="Times New Roman" panose="02020603050405020304" pitchFamily="18" charset="0"/>
            </a:endParaRPr>
          </a:p>
        </p:txBody>
      </p:sp>
      <p:sp>
        <p:nvSpPr>
          <p:cNvPr id="2" name="Rectangle 1"/>
          <p:cNvSpPr/>
          <p:nvPr/>
        </p:nvSpPr>
        <p:spPr>
          <a:xfrm>
            <a:off x="584756" y="411935"/>
            <a:ext cx="10632911" cy="523220"/>
          </a:xfrm>
          <a:prstGeom prst="rect">
            <a:avLst/>
          </a:prstGeom>
        </p:spPr>
        <p:txBody>
          <a:bodyPr wrap="none">
            <a:spAutoFit/>
          </a:bodyPr>
          <a:lstStyle/>
          <a:p>
            <a:r>
              <a:rPr lang="en-US" sz="2800" b="1" dirty="0" err="1" smtClean="0">
                <a:solidFill>
                  <a:srgbClr val="FFCC66"/>
                </a:solidFill>
                <a:latin typeface="Times New Roman" panose="02020603050405020304" pitchFamily="18" charset="0"/>
                <a:cs typeface="Times New Roman" panose="02020603050405020304" pitchFamily="18" charset="0"/>
              </a:rPr>
              <a:t>GidB</a:t>
            </a:r>
            <a:r>
              <a:rPr lang="en-US" sz="2800" b="1" dirty="0" smtClean="0">
                <a:solidFill>
                  <a:srgbClr val="FFCC66"/>
                </a:solidFill>
                <a:latin typeface="Times New Roman" panose="02020603050405020304" pitchFamily="18" charset="0"/>
                <a:cs typeface="Times New Roman" panose="02020603050405020304" pitchFamily="18" charset="0"/>
              </a:rPr>
              <a:t> Mutant Phenotype Microarray: stress</a:t>
            </a:r>
            <a:r>
              <a:rPr lang="en-US" sz="2800" b="1" dirty="0">
                <a:solidFill>
                  <a:srgbClr val="FFCC66"/>
                </a:solidFill>
                <a:latin typeface="Times New Roman" panose="02020603050405020304" pitchFamily="18" charset="0"/>
                <a:cs typeface="Times New Roman" panose="02020603050405020304" pitchFamily="18" charset="0"/>
              </a:rPr>
              <a:t>, antibiotic </a:t>
            </a:r>
            <a:r>
              <a:rPr lang="en-US" sz="2800" b="1" dirty="0" smtClean="0">
                <a:solidFill>
                  <a:srgbClr val="FFCC66"/>
                </a:solidFill>
                <a:latin typeface="Times New Roman" panose="02020603050405020304" pitchFamily="18" charset="0"/>
                <a:cs typeface="Times New Roman" panose="02020603050405020304" pitchFamily="18" charset="0"/>
              </a:rPr>
              <a:t>susceptibility</a:t>
            </a:r>
            <a:endParaRPr lang="en-US" sz="2800" b="1" dirty="0">
              <a:solidFill>
                <a:srgbClr val="FFCC66"/>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003281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1642"/>
        </a:solidFill>
        <a:effectLst/>
      </p:bgPr>
    </p:bg>
    <p:spTree>
      <p:nvGrpSpPr>
        <p:cNvPr id="1" name=""/>
        <p:cNvGrpSpPr/>
        <p:nvPr/>
      </p:nvGrpSpPr>
      <p:grpSpPr>
        <a:xfrm>
          <a:off x="0" y="0"/>
          <a:ext cx="0" cy="0"/>
          <a:chOff x="0" y="0"/>
          <a:chExt cx="0" cy="0"/>
        </a:xfrm>
      </p:grpSpPr>
      <p:sp>
        <p:nvSpPr>
          <p:cNvPr id="43" name="Content Placeholder 3"/>
          <p:cNvSpPr txBox="1">
            <a:spLocks/>
          </p:cNvSpPr>
          <p:nvPr/>
        </p:nvSpPr>
        <p:spPr bwMode="auto">
          <a:xfrm>
            <a:off x="379580" y="3597413"/>
            <a:ext cx="6188261" cy="18889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SzPct val="70000"/>
              <a:buFont typeface="Wingdings" pitchFamily="2" charset="2"/>
              <a:buChar char="v"/>
              <a:defRPr sz="2800" b="1">
                <a:solidFill>
                  <a:srgbClr val="FFFFFF"/>
                </a:solidFill>
                <a:latin typeface="+mn-lt"/>
                <a:ea typeface="+mn-ea"/>
                <a:cs typeface="+mn-cs"/>
              </a:defRPr>
            </a:lvl1pPr>
            <a:lvl2pPr marL="742950" indent="-285750" algn="l" rtl="0" eaLnBrk="0" fontAlgn="base" hangingPunct="0">
              <a:spcBef>
                <a:spcPct val="20000"/>
              </a:spcBef>
              <a:spcAft>
                <a:spcPct val="0"/>
              </a:spcAft>
              <a:buSzPct val="70000"/>
              <a:buChar char="–"/>
              <a:defRPr sz="2400" b="1">
                <a:solidFill>
                  <a:srgbClr val="FFFFFF"/>
                </a:solidFill>
                <a:latin typeface="+mn-lt"/>
              </a:defRPr>
            </a:lvl2pPr>
            <a:lvl3pPr marL="1143000" indent="-228600" algn="l" rtl="0" eaLnBrk="0" fontAlgn="base" hangingPunct="0">
              <a:spcBef>
                <a:spcPct val="20000"/>
              </a:spcBef>
              <a:spcAft>
                <a:spcPct val="0"/>
              </a:spcAft>
              <a:buSzPct val="70000"/>
              <a:buFont typeface="Wingdings" pitchFamily="2" charset="2"/>
              <a:buChar char="v"/>
              <a:defRPr sz="2000" b="1">
                <a:solidFill>
                  <a:srgbClr val="FFFFFF"/>
                </a:solidFill>
                <a:latin typeface="+mn-lt"/>
              </a:defRPr>
            </a:lvl3pPr>
            <a:lvl4pPr marL="1600200" indent="-228600" algn="l" rtl="0" eaLnBrk="0" fontAlgn="base" hangingPunct="0">
              <a:spcBef>
                <a:spcPct val="20000"/>
              </a:spcBef>
              <a:spcAft>
                <a:spcPct val="0"/>
              </a:spcAft>
              <a:buSzPct val="70000"/>
              <a:buChar char="–"/>
              <a:defRPr b="1">
                <a:solidFill>
                  <a:srgbClr val="FFFFFF"/>
                </a:solidFill>
                <a:latin typeface="+mn-lt"/>
              </a:defRPr>
            </a:lvl4pPr>
            <a:lvl5pPr marL="2057400" indent="-228600" algn="l" rtl="0" eaLnBrk="0" fontAlgn="base" hangingPunct="0">
              <a:spcBef>
                <a:spcPct val="20000"/>
              </a:spcBef>
              <a:spcAft>
                <a:spcPct val="0"/>
              </a:spcAft>
              <a:buSzPct val="70000"/>
              <a:buFont typeface="Wingdings" pitchFamily="2" charset="2"/>
              <a:buChar char="v"/>
              <a:defRPr b="1">
                <a:solidFill>
                  <a:srgbClr val="FFFFFF"/>
                </a:solidFill>
                <a:latin typeface="+mn-lt"/>
              </a:defRPr>
            </a:lvl5pPr>
            <a:lvl6pPr marL="2514600" indent="-228600" algn="l" rtl="0" fontAlgn="base">
              <a:spcBef>
                <a:spcPct val="20000"/>
              </a:spcBef>
              <a:spcAft>
                <a:spcPct val="0"/>
              </a:spcAft>
              <a:buSzPct val="70000"/>
              <a:buFont typeface="Wingdings" pitchFamily="2" charset="2"/>
              <a:buChar char="v"/>
              <a:defRPr b="1">
                <a:solidFill>
                  <a:srgbClr val="FFFFFF"/>
                </a:solidFill>
                <a:latin typeface="+mn-lt"/>
              </a:defRPr>
            </a:lvl6pPr>
            <a:lvl7pPr marL="2971800" indent="-228600" algn="l" rtl="0" fontAlgn="base">
              <a:spcBef>
                <a:spcPct val="20000"/>
              </a:spcBef>
              <a:spcAft>
                <a:spcPct val="0"/>
              </a:spcAft>
              <a:buSzPct val="70000"/>
              <a:buFont typeface="Wingdings" pitchFamily="2" charset="2"/>
              <a:buChar char="v"/>
              <a:defRPr b="1">
                <a:solidFill>
                  <a:srgbClr val="FFFFFF"/>
                </a:solidFill>
                <a:latin typeface="+mn-lt"/>
              </a:defRPr>
            </a:lvl7pPr>
            <a:lvl8pPr marL="3429000" indent="-228600" algn="l" rtl="0" fontAlgn="base">
              <a:spcBef>
                <a:spcPct val="20000"/>
              </a:spcBef>
              <a:spcAft>
                <a:spcPct val="0"/>
              </a:spcAft>
              <a:buSzPct val="70000"/>
              <a:buFont typeface="Wingdings" pitchFamily="2" charset="2"/>
              <a:buChar char="v"/>
              <a:defRPr b="1">
                <a:solidFill>
                  <a:srgbClr val="FFFFFF"/>
                </a:solidFill>
                <a:latin typeface="+mn-lt"/>
              </a:defRPr>
            </a:lvl8pPr>
            <a:lvl9pPr marL="3886200" indent="-228600" algn="l" rtl="0" fontAlgn="base">
              <a:spcBef>
                <a:spcPct val="20000"/>
              </a:spcBef>
              <a:spcAft>
                <a:spcPct val="0"/>
              </a:spcAft>
              <a:buSzPct val="70000"/>
              <a:buFont typeface="Wingdings" pitchFamily="2" charset="2"/>
              <a:buChar char="v"/>
              <a:defRPr b="1">
                <a:solidFill>
                  <a:srgbClr val="FFFFFF"/>
                </a:solidFill>
                <a:latin typeface="+mn-lt"/>
              </a:defRPr>
            </a:lvl9pPr>
          </a:lstStyle>
          <a:p>
            <a:pPr>
              <a:defRPr/>
            </a:pPr>
            <a:r>
              <a:rPr lang="en-US" altLang="en-US" sz="2400" kern="0" dirty="0" smtClean="0">
                <a:latin typeface="Times New Roman" panose="02020603050405020304" pitchFamily="18" charset="0"/>
                <a:cs typeface="Times New Roman" panose="02020603050405020304" pitchFamily="18" charset="0"/>
              </a:rPr>
              <a:t>Increased </a:t>
            </a:r>
            <a:r>
              <a:rPr lang="en-US" altLang="en-US" sz="2400" kern="0" dirty="0" err="1" smtClean="0">
                <a:latin typeface="Times New Roman" panose="02020603050405020304" pitchFamily="18" charset="0"/>
                <a:cs typeface="Times New Roman" panose="02020603050405020304" pitchFamily="18" charset="0"/>
              </a:rPr>
              <a:t>filamentation</a:t>
            </a:r>
            <a:r>
              <a:rPr lang="en-US" altLang="en-US" sz="2400" kern="0" dirty="0" smtClean="0">
                <a:latin typeface="Times New Roman" panose="02020603050405020304" pitchFamily="18" charset="0"/>
                <a:cs typeface="Times New Roman" panose="02020603050405020304" pitchFamily="18" charset="0"/>
              </a:rPr>
              <a:t> under high glucose</a:t>
            </a:r>
          </a:p>
          <a:p>
            <a:r>
              <a:rPr lang="en-US" altLang="en-US" sz="2400" kern="0" dirty="0" err="1" smtClean="0">
                <a:latin typeface="Times New Roman" panose="02020603050405020304" pitchFamily="18" charset="0"/>
                <a:cs typeface="Times New Roman" panose="02020603050405020304" pitchFamily="18" charset="0"/>
                <a:sym typeface="Wingdings" panose="05000000000000000000" pitchFamily="2" charset="2"/>
              </a:rPr>
              <a:t>Bioinformatic</a:t>
            </a:r>
            <a:r>
              <a:rPr lang="en-US" altLang="en-US" sz="2400" kern="0" dirty="0" smtClean="0">
                <a:latin typeface="Times New Roman" panose="02020603050405020304" pitchFamily="18" charset="0"/>
                <a:cs typeface="Times New Roman" panose="02020603050405020304" pitchFamily="18" charset="0"/>
                <a:sym typeface="Wingdings" panose="05000000000000000000" pitchFamily="2" charset="2"/>
              </a:rPr>
              <a:t> indicated </a:t>
            </a:r>
            <a:r>
              <a:rPr lang="en-US" altLang="en-US" sz="2400" kern="0" dirty="0" err="1" smtClean="0">
                <a:latin typeface="Times New Roman" panose="02020603050405020304" pitchFamily="18" charset="0"/>
                <a:cs typeface="Times New Roman" panose="02020603050405020304" pitchFamily="18" charset="0"/>
              </a:rPr>
              <a:t>AsnC</a:t>
            </a:r>
            <a:r>
              <a:rPr lang="en-US" altLang="en-US" sz="2400" kern="0" dirty="0" smtClean="0">
                <a:latin typeface="Times New Roman" panose="02020603050405020304" pitchFamily="18" charset="0"/>
                <a:cs typeface="Times New Roman" panose="02020603050405020304" pitchFamily="18" charset="0"/>
              </a:rPr>
              <a:t> as potential regulator </a:t>
            </a:r>
            <a:r>
              <a:rPr lang="en-US" altLang="en-US" sz="2400" kern="0" dirty="0" smtClean="0">
                <a:latin typeface="Times New Roman" panose="02020603050405020304" pitchFamily="18" charset="0"/>
                <a:cs typeface="Times New Roman" panose="02020603050405020304" pitchFamily="18" charset="0"/>
                <a:sym typeface="Wingdings" panose="05000000000000000000" pitchFamily="2" charset="2"/>
              </a:rPr>
              <a:t>and showed two promoters</a:t>
            </a:r>
          </a:p>
          <a:p>
            <a:pPr>
              <a:defRPr/>
            </a:pPr>
            <a:endParaRPr lang="en-US" sz="2400" kern="0" dirty="0">
              <a:latin typeface="Century Gothic"/>
            </a:endParaRPr>
          </a:p>
        </p:txBody>
      </p:sp>
      <p:pic>
        <p:nvPicPr>
          <p:cNvPr id="44" name="Picture 43"/>
          <p:cNvPicPr>
            <a:picLocks noChangeAspect="1"/>
          </p:cNvPicPr>
          <p:nvPr/>
        </p:nvPicPr>
        <p:blipFill>
          <a:blip r:embed="rId2" cstate="print"/>
          <a:stretch>
            <a:fillRect/>
          </a:stretch>
        </p:blipFill>
        <p:spPr>
          <a:xfrm>
            <a:off x="577591" y="1630590"/>
            <a:ext cx="5334899" cy="1478408"/>
          </a:xfrm>
          <a:prstGeom prst="rect">
            <a:avLst/>
          </a:prstGeom>
        </p:spPr>
      </p:pic>
      <p:pic>
        <p:nvPicPr>
          <p:cNvPr id="45" name="Picture 44"/>
          <p:cNvPicPr>
            <a:picLocks noChangeAspect="1"/>
          </p:cNvPicPr>
          <p:nvPr/>
        </p:nvPicPr>
        <p:blipFill>
          <a:blip r:embed="rId3" cstate="print"/>
          <a:stretch>
            <a:fillRect/>
          </a:stretch>
        </p:blipFill>
        <p:spPr>
          <a:xfrm>
            <a:off x="6795797" y="1160306"/>
            <a:ext cx="2678793" cy="19987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6" name="Picture 45"/>
          <p:cNvPicPr>
            <a:picLocks noChangeAspect="1"/>
          </p:cNvPicPr>
          <p:nvPr/>
        </p:nvPicPr>
        <p:blipFill>
          <a:blip r:embed="rId4" cstate="print"/>
          <a:stretch>
            <a:fillRect/>
          </a:stretch>
        </p:blipFill>
        <p:spPr>
          <a:xfrm>
            <a:off x="9477023" y="1160306"/>
            <a:ext cx="2625571" cy="19987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7" name="Picture 46"/>
          <p:cNvPicPr>
            <a:picLocks noChangeAspect="1"/>
          </p:cNvPicPr>
          <p:nvPr/>
        </p:nvPicPr>
        <p:blipFill>
          <a:blip r:embed="rId5" cstate="print"/>
          <a:stretch>
            <a:fillRect/>
          </a:stretch>
        </p:blipFill>
        <p:spPr>
          <a:xfrm>
            <a:off x="6820182" y="3406028"/>
            <a:ext cx="2638511" cy="2221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8" name="Picture 47"/>
          <p:cNvPicPr>
            <a:picLocks noChangeAspect="1"/>
          </p:cNvPicPr>
          <p:nvPr/>
        </p:nvPicPr>
        <p:blipFill>
          <a:blip r:embed="rId6" cstate="print"/>
          <a:stretch>
            <a:fillRect/>
          </a:stretch>
        </p:blipFill>
        <p:spPr>
          <a:xfrm>
            <a:off x="9370944" y="3368539"/>
            <a:ext cx="2731651" cy="22999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2743387" y="225492"/>
            <a:ext cx="5136214" cy="523220"/>
          </a:xfrm>
          <a:prstGeom prst="rect">
            <a:avLst/>
          </a:prstGeom>
        </p:spPr>
        <p:txBody>
          <a:bodyPr wrap="none">
            <a:spAutoFit/>
          </a:bodyPr>
          <a:lstStyle/>
          <a:p>
            <a:r>
              <a:rPr lang="en-US" sz="2800" b="1" dirty="0">
                <a:solidFill>
                  <a:srgbClr val="FFCC66"/>
                </a:solidFill>
                <a:latin typeface="Times New Roman" panose="02020603050405020304" pitchFamily="18" charset="0"/>
                <a:cs typeface="Times New Roman" panose="02020603050405020304" pitchFamily="18" charset="0"/>
              </a:rPr>
              <a:t>How </a:t>
            </a:r>
            <a:r>
              <a:rPr lang="en-US" sz="2800" b="1" i="1" dirty="0" err="1">
                <a:solidFill>
                  <a:srgbClr val="FFCC66"/>
                </a:solidFill>
                <a:latin typeface="Times New Roman" panose="02020603050405020304" pitchFamily="18" charset="0"/>
                <a:cs typeface="Times New Roman" panose="02020603050405020304" pitchFamily="18" charset="0"/>
              </a:rPr>
              <a:t>gidAB</a:t>
            </a:r>
            <a:r>
              <a:rPr lang="en-US" sz="2800" b="1" dirty="0">
                <a:solidFill>
                  <a:srgbClr val="FFCC66"/>
                </a:solidFill>
                <a:latin typeface="Times New Roman" panose="02020603050405020304" pitchFamily="18" charset="0"/>
                <a:cs typeface="Times New Roman" panose="02020603050405020304" pitchFamily="18" charset="0"/>
              </a:rPr>
              <a:t> operon is </a:t>
            </a:r>
            <a:r>
              <a:rPr lang="en-US" sz="2800" b="1" dirty="0" smtClean="0">
                <a:solidFill>
                  <a:srgbClr val="FFCC66"/>
                </a:solidFill>
                <a:latin typeface="Times New Roman" panose="02020603050405020304" pitchFamily="18" charset="0"/>
                <a:cs typeface="Times New Roman" panose="02020603050405020304" pitchFamily="18" charset="0"/>
              </a:rPr>
              <a:t>regulated?</a:t>
            </a:r>
            <a:endParaRPr lang="en-US" sz="2800" b="1" dirty="0">
              <a:solidFill>
                <a:srgbClr val="FFCC66"/>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91892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1642"/>
        </a:solidFill>
        <a:effectLst/>
      </p:bgPr>
    </p:bg>
    <p:spTree>
      <p:nvGrpSpPr>
        <p:cNvPr id="1" name=""/>
        <p:cNvGrpSpPr/>
        <p:nvPr/>
      </p:nvGrpSpPr>
      <p:grpSpPr>
        <a:xfrm>
          <a:off x="0" y="0"/>
          <a:ext cx="0" cy="0"/>
          <a:chOff x="0" y="0"/>
          <a:chExt cx="0" cy="0"/>
        </a:xfrm>
      </p:grpSpPr>
      <p:grpSp>
        <p:nvGrpSpPr>
          <p:cNvPr id="15" name="Group 3"/>
          <p:cNvGrpSpPr>
            <a:grpSpLocks noChangeAspect="1"/>
          </p:cNvGrpSpPr>
          <p:nvPr/>
        </p:nvGrpSpPr>
        <p:grpSpPr bwMode="auto">
          <a:xfrm>
            <a:off x="647391" y="1655338"/>
            <a:ext cx="3703185" cy="2965594"/>
            <a:chOff x="2527" y="1918"/>
            <a:chExt cx="8300" cy="6838"/>
          </a:xfrm>
          <a:solidFill>
            <a:srgbClr val="FFFFFF"/>
          </a:solidFill>
        </p:grpSpPr>
        <p:sp>
          <p:nvSpPr>
            <p:cNvPr id="17" name="AutoShape 18"/>
            <p:cNvSpPr>
              <a:spLocks noChangeAspect="1" noChangeArrowheads="1" noTextEdit="1"/>
            </p:cNvSpPr>
            <p:nvPr/>
          </p:nvSpPr>
          <p:spPr bwMode="auto">
            <a:xfrm>
              <a:off x="2527" y="1927"/>
              <a:ext cx="8300" cy="6829"/>
            </a:xfrm>
            <a:prstGeom prst="rect">
              <a:avLst/>
            </a:prstGeom>
            <a:grpFill/>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Century Gothic"/>
              </a:endParaRPr>
            </a:p>
          </p:txBody>
        </p:sp>
        <p:sp>
          <p:nvSpPr>
            <p:cNvPr id="18" name="AutoShape 17"/>
            <p:cNvSpPr>
              <a:spLocks noChangeAspect="1" noChangeArrowheads="1"/>
            </p:cNvSpPr>
            <p:nvPr/>
          </p:nvSpPr>
          <p:spPr bwMode="auto">
            <a:xfrm>
              <a:off x="3627" y="2717"/>
              <a:ext cx="7200" cy="6039"/>
            </a:xfrm>
            <a:prstGeom prst="rect">
              <a:avLst/>
            </a:prstGeom>
            <a:grpFill/>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Century Gothic"/>
              </a:endParaRPr>
            </a:p>
          </p:txBody>
        </p:sp>
        <p:pic>
          <p:nvPicPr>
            <p:cNvPr id="19" name="Picture 16"/>
            <p:cNvPicPr>
              <a:picLocks noChangeAspect="1" noChangeArrowheads="1"/>
            </p:cNvPicPr>
            <p:nvPr/>
          </p:nvPicPr>
          <p:blipFill>
            <a:blip r:embed="rId3" cstate="print"/>
            <a:srcRect l="5156" r="9636" b="5641"/>
            <a:stretch>
              <a:fillRect/>
            </a:stretch>
          </p:blipFill>
          <p:spPr bwMode="auto">
            <a:xfrm>
              <a:off x="5627" y="4910"/>
              <a:ext cx="2000" cy="720"/>
            </a:xfrm>
            <a:prstGeom prst="rect">
              <a:avLst/>
            </a:prstGeom>
            <a:grpFill/>
          </p:spPr>
        </p:pic>
        <p:sp>
          <p:nvSpPr>
            <p:cNvPr id="20" name="Rectangle 15"/>
            <p:cNvSpPr>
              <a:spLocks noChangeArrowheads="1"/>
            </p:cNvSpPr>
            <p:nvPr/>
          </p:nvSpPr>
          <p:spPr bwMode="auto">
            <a:xfrm>
              <a:off x="5617" y="2741"/>
              <a:ext cx="2052" cy="407"/>
            </a:xfrm>
            <a:prstGeom prst="rect">
              <a:avLst/>
            </a:prstGeom>
            <a:grpFill/>
            <a:ln w="9525">
              <a:noFill/>
              <a:miter lim="800000"/>
              <a:headEnd/>
              <a:tailEnd/>
            </a:ln>
          </p:spPr>
          <p:txBody>
            <a:bodyPr vert="horz" wrap="square" lIns="0" tIns="0" rIns="0" bIns="0" numCol="1" anchor="t" anchorCtr="0" compatLnSpc="1">
              <a:prstTxWarp prst="textNoShape">
                <a:avLst/>
              </a:prstTxWarp>
            </a:bodyPr>
            <a:lstStyle/>
            <a:p>
              <a:pPr eaLnBrk="0" fontAlgn="base" hangingPunct="0">
                <a:spcBef>
                  <a:spcPct val="0"/>
                </a:spcBef>
                <a:spcAft>
                  <a:spcPct val="0"/>
                </a:spcAft>
                <a:defRPr/>
              </a:pPr>
              <a:r>
                <a:rPr lang="en-US" altLang="ko-KR" sz="1500" kern="0" dirty="0">
                  <a:solidFill>
                    <a:srgbClr val="000000"/>
                  </a:solidFill>
                  <a:latin typeface="Arial" pitchFamily="34" charset="0"/>
                  <a:ea typeface="Batang" charset="-127"/>
                  <a:cs typeface="Arial" pitchFamily="34" charset="0"/>
                </a:rPr>
                <a:t>100 ± 1.0</a:t>
              </a:r>
              <a:endParaRPr lang="en-US" altLang="ko-KR" kern="0" dirty="0">
                <a:solidFill>
                  <a:srgbClr val="000000"/>
                </a:solidFill>
                <a:latin typeface="Arial" pitchFamily="34" charset="0"/>
              </a:endParaRPr>
            </a:p>
          </p:txBody>
        </p:sp>
        <p:sp>
          <p:nvSpPr>
            <p:cNvPr id="21" name="Rectangle 14"/>
            <p:cNvSpPr>
              <a:spLocks noChangeArrowheads="1"/>
            </p:cNvSpPr>
            <p:nvPr/>
          </p:nvSpPr>
          <p:spPr bwMode="auto">
            <a:xfrm>
              <a:off x="5565" y="4424"/>
              <a:ext cx="2031" cy="453"/>
            </a:xfrm>
            <a:prstGeom prst="rect">
              <a:avLst/>
            </a:prstGeom>
            <a:grpFill/>
            <a:ln w="9525">
              <a:noFill/>
              <a:miter lim="800000"/>
              <a:headEnd/>
              <a:tailEnd/>
            </a:ln>
          </p:spPr>
          <p:txBody>
            <a:bodyPr vert="horz" wrap="square" lIns="0" tIns="0" rIns="0" bIns="0" numCol="1" anchor="t" anchorCtr="0" compatLnSpc="1">
              <a:prstTxWarp prst="textNoShape">
                <a:avLst/>
              </a:prstTxWarp>
            </a:bodyPr>
            <a:lstStyle/>
            <a:p>
              <a:pPr eaLnBrk="0" fontAlgn="base" hangingPunct="0">
                <a:spcBef>
                  <a:spcPct val="0"/>
                </a:spcBef>
                <a:spcAft>
                  <a:spcPct val="0"/>
                </a:spcAft>
                <a:defRPr/>
              </a:pPr>
              <a:r>
                <a:rPr lang="en-US" altLang="ko-KR" sz="1500" kern="0" dirty="0">
                  <a:solidFill>
                    <a:srgbClr val="000000"/>
                  </a:solidFill>
                  <a:latin typeface="Arial" pitchFamily="34" charset="0"/>
                  <a:ea typeface="Batang" charset="-127"/>
                  <a:cs typeface="Arial" pitchFamily="34" charset="0"/>
                </a:rPr>
                <a:t> 179 ± 3.8</a:t>
              </a:r>
              <a:endParaRPr lang="en-US" altLang="ko-KR" kern="0" dirty="0">
                <a:solidFill>
                  <a:srgbClr val="000000"/>
                </a:solidFill>
                <a:latin typeface="Arial" pitchFamily="34" charset="0"/>
              </a:endParaRPr>
            </a:p>
          </p:txBody>
        </p:sp>
        <p:sp>
          <p:nvSpPr>
            <p:cNvPr id="22" name="Rectangle 13"/>
            <p:cNvSpPr>
              <a:spLocks noChangeArrowheads="1"/>
            </p:cNvSpPr>
            <p:nvPr/>
          </p:nvSpPr>
          <p:spPr bwMode="auto">
            <a:xfrm>
              <a:off x="5692" y="6028"/>
              <a:ext cx="1929" cy="459"/>
            </a:xfrm>
            <a:prstGeom prst="rect">
              <a:avLst/>
            </a:prstGeom>
            <a:grpFill/>
            <a:ln w="9525">
              <a:noFill/>
              <a:miter lim="800000"/>
              <a:headEnd/>
              <a:tailEnd/>
            </a:ln>
          </p:spPr>
          <p:txBody>
            <a:bodyPr vert="horz" wrap="square" lIns="0" tIns="0" rIns="0" bIns="0" numCol="1" anchor="t" anchorCtr="0" compatLnSpc="1">
              <a:prstTxWarp prst="textNoShape">
                <a:avLst/>
              </a:prstTxWarp>
            </a:bodyPr>
            <a:lstStyle/>
            <a:p>
              <a:pPr eaLnBrk="0" fontAlgn="base" hangingPunct="0">
                <a:spcBef>
                  <a:spcPct val="0"/>
                </a:spcBef>
                <a:spcAft>
                  <a:spcPct val="0"/>
                </a:spcAft>
                <a:defRPr/>
              </a:pPr>
              <a:r>
                <a:rPr lang="en-US" altLang="ko-KR" sz="1500" kern="0" dirty="0">
                  <a:solidFill>
                    <a:srgbClr val="000000"/>
                  </a:solidFill>
                  <a:latin typeface="Arial" pitchFamily="34" charset="0"/>
                  <a:ea typeface="Batang" charset="-127"/>
                  <a:cs typeface="Arial" pitchFamily="34" charset="0"/>
                </a:rPr>
                <a:t>138 ± 5.4</a:t>
              </a:r>
              <a:endParaRPr lang="en-US" altLang="ko-KR" kern="0" dirty="0">
                <a:solidFill>
                  <a:srgbClr val="000000"/>
                </a:solidFill>
                <a:latin typeface="Arial" pitchFamily="34" charset="0"/>
              </a:endParaRPr>
            </a:p>
          </p:txBody>
        </p:sp>
        <p:pic>
          <p:nvPicPr>
            <p:cNvPr id="23" name="Picture 12"/>
            <p:cNvPicPr>
              <a:picLocks noChangeAspect="1" noChangeArrowheads="1"/>
            </p:cNvPicPr>
            <p:nvPr/>
          </p:nvPicPr>
          <p:blipFill>
            <a:blip r:embed="rId4" cstate="print"/>
            <a:srcRect l="5156" t="-8356" r="13695" b="-4439"/>
            <a:stretch>
              <a:fillRect/>
            </a:stretch>
          </p:blipFill>
          <p:spPr bwMode="auto">
            <a:xfrm>
              <a:off x="5627" y="3161"/>
              <a:ext cx="2000" cy="926"/>
            </a:xfrm>
            <a:prstGeom prst="rect">
              <a:avLst/>
            </a:prstGeom>
            <a:grpFill/>
          </p:spPr>
        </p:pic>
        <p:pic>
          <p:nvPicPr>
            <p:cNvPr id="24" name="Picture 11"/>
            <p:cNvPicPr>
              <a:picLocks noChangeAspect="1" noChangeArrowheads="1"/>
            </p:cNvPicPr>
            <p:nvPr/>
          </p:nvPicPr>
          <p:blipFill>
            <a:blip r:embed="rId5" cstate="print"/>
            <a:srcRect l="6302" r="4959" b="-2667"/>
            <a:stretch>
              <a:fillRect/>
            </a:stretch>
          </p:blipFill>
          <p:spPr bwMode="auto">
            <a:xfrm>
              <a:off x="5627" y="6556"/>
              <a:ext cx="2000" cy="720"/>
            </a:xfrm>
            <a:prstGeom prst="rect">
              <a:avLst/>
            </a:prstGeom>
            <a:grpFill/>
          </p:spPr>
        </p:pic>
        <p:pic>
          <p:nvPicPr>
            <p:cNvPr id="25" name="Picture 10"/>
            <p:cNvPicPr>
              <a:picLocks noChangeAspect="1" noChangeArrowheads="1"/>
            </p:cNvPicPr>
            <p:nvPr/>
          </p:nvPicPr>
          <p:blipFill>
            <a:blip r:embed="rId6" cstate="print"/>
            <a:srcRect l="5186" t="8900" r="5017" b="-9424"/>
            <a:stretch>
              <a:fillRect/>
            </a:stretch>
          </p:blipFill>
          <p:spPr bwMode="auto">
            <a:xfrm>
              <a:off x="5627" y="7996"/>
              <a:ext cx="2000" cy="720"/>
            </a:xfrm>
            <a:prstGeom prst="rect">
              <a:avLst/>
            </a:prstGeom>
            <a:grpFill/>
          </p:spPr>
        </p:pic>
        <p:sp>
          <p:nvSpPr>
            <p:cNvPr id="26" name="Rectangle 9"/>
            <p:cNvSpPr>
              <a:spLocks noChangeArrowheads="1"/>
            </p:cNvSpPr>
            <p:nvPr/>
          </p:nvSpPr>
          <p:spPr bwMode="auto">
            <a:xfrm>
              <a:off x="5557" y="7571"/>
              <a:ext cx="2406" cy="386"/>
            </a:xfrm>
            <a:prstGeom prst="rect">
              <a:avLst/>
            </a:prstGeom>
            <a:grpFill/>
            <a:ln w="9525">
              <a:noFill/>
              <a:miter lim="800000"/>
              <a:headEnd/>
              <a:tailEnd/>
            </a:ln>
          </p:spPr>
          <p:txBody>
            <a:bodyPr vert="horz" wrap="square" lIns="0" tIns="0" rIns="0" bIns="0" numCol="1" anchor="t" anchorCtr="0" compatLnSpc="1">
              <a:prstTxWarp prst="textNoShape">
                <a:avLst/>
              </a:prstTxWarp>
            </a:bodyPr>
            <a:lstStyle/>
            <a:p>
              <a:pPr eaLnBrk="0" fontAlgn="base" hangingPunct="0">
                <a:spcBef>
                  <a:spcPct val="0"/>
                </a:spcBef>
                <a:spcAft>
                  <a:spcPct val="0"/>
                </a:spcAft>
                <a:defRPr/>
              </a:pPr>
              <a:r>
                <a:rPr lang="en-US" altLang="ko-KR" sz="1500" kern="0" dirty="0">
                  <a:solidFill>
                    <a:srgbClr val="000000"/>
                  </a:solidFill>
                  <a:latin typeface="Arial" pitchFamily="34" charset="0"/>
                  <a:ea typeface="Batang" charset="-127"/>
                  <a:cs typeface="Arial" pitchFamily="34" charset="0"/>
                </a:rPr>
                <a:t>201 ± 15.7</a:t>
              </a:r>
              <a:endParaRPr lang="en-US" altLang="ko-KR" kern="0" dirty="0">
                <a:solidFill>
                  <a:srgbClr val="000000"/>
                </a:solidFill>
                <a:latin typeface="Arial" pitchFamily="34" charset="0"/>
              </a:endParaRPr>
            </a:p>
          </p:txBody>
        </p:sp>
        <p:sp>
          <p:nvSpPr>
            <p:cNvPr id="27" name="Text Box 8"/>
            <p:cNvSpPr txBox="1">
              <a:spLocks noChangeArrowheads="1"/>
            </p:cNvSpPr>
            <p:nvPr/>
          </p:nvSpPr>
          <p:spPr bwMode="auto">
            <a:xfrm>
              <a:off x="5014" y="1918"/>
              <a:ext cx="3525" cy="504"/>
            </a:xfrm>
            <a:prstGeom prst="rect">
              <a:avLst/>
            </a:prstGeom>
            <a:grpFill/>
            <a:ln w="9525">
              <a:noFill/>
              <a:miter lim="800000"/>
              <a:headEnd/>
              <a:tailEnd/>
            </a:ln>
          </p:spPr>
          <p:txBody>
            <a:bodyPr vert="horz" wrap="square" lIns="79553" tIns="39776" rIns="79553" bIns="39776" numCol="1" anchor="t" anchorCtr="0" compatLnSpc="1">
              <a:prstTxWarp prst="textNoShape">
                <a:avLst/>
              </a:prstTxWarp>
            </a:bodyPr>
            <a:lstStyle/>
            <a:p>
              <a:pPr eaLnBrk="0" fontAlgn="base" hangingPunct="0">
                <a:spcBef>
                  <a:spcPct val="0"/>
                </a:spcBef>
                <a:spcAft>
                  <a:spcPct val="0"/>
                </a:spcAft>
                <a:defRPr/>
              </a:pPr>
              <a:r>
                <a:rPr lang="en-US" altLang="ko-KR" sz="1500" b="1" kern="0" dirty="0">
                  <a:solidFill>
                    <a:srgbClr val="000000"/>
                  </a:solidFill>
                  <a:latin typeface="Arial" pitchFamily="34" charset="0"/>
                  <a:ea typeface="Batang" charset="-127"/>
                  <a:cs typeface="Arial" pitchFamily="34" charset="0"/>
                </a:rPr>
                <a:t>WT</a:t>
              </a:r>
              <a:r>
                <a:rPr lang="en-US" altLang="ko-KR" sz="1500" kern="0" dirty="0">
                  <a:solidFill>
                    <a:srgbClr val="000000"/>
                  </a:solidFill>
                  <a:latin typeface="Arial" pitchFamily="34" charset="0"/>
                  <a:ea typeface="Batang" charset="-127"/>
                  <a:cs typeface="Arial" pitchFamily="34" charset="0"/>
                </a:rPr>
                <a:t> </a:t>
              </a:r>
              <a:r>
                <a:rPr lang="en-US" altLang="ko-KR" sz="1500" b="1" i="1" kern="0" dirty="0">
                  <a:solidFill>
                    <a:srgbClr val="000000"/>
                  </a:solidFill>
                  <a:latin typeface="Arial" pitchFamily="34" charset="0"/>
                  <a:ea typeface="Batang" charset="-127"/>
                  <a:cs typeface="Arial" pitchFamily="34" charset="0"/>
                </a:rPr>
                <a:t>Salmonella</a:t>
              </a:r>
              <a:endParaRPr lang="en-US" altLang="ko-KR" b="1" i="1" kern="0" dirty="0">
                <a:solidFill>
                  <a:srgbClr val="000000"/>
                </a:solidFill>
                <a:latin typeface="Arial" pitchFamily="34" charset="0"/>
              </a:endParaRPr>
            </a:p>
          </p:txBody>
        </p:sp>
        <p:sp>
          <p:nvSpPr>
            <p:cNvPr id="28" name="Text Box 7"/>
            <p:cNvSpPr txBox="1">
              <a:spLocks noChangeArrowheads="1"/>
            </p:cNvSpPr>
            <p:nvPr/>
          </p:nvSpPr>
          <p:spPr bwMode="auto">
            <a:xfrm>
              <a:off x="4627" y="3367"/>
              <a:ext cx="800" cy="495"/>
            </a:xfrm>
            <a:prstGeom prst="rect">
              <a:avLst/>
            </a:prstGeom>
            <a:grpFill/>
            <a:ln w="9525">
              <a:noFill/>
              <a:miter lim="800000"/>
              <a:headEnd/>
              <a:tailEnd/>
            </a:ln>
          </p:spPr>
          <p:txBody>
            <a:bodyPr vert="horz" wrap="square" lIns="79553" tIns="39776" rIns="79553" bIns="39776" numCol="1" anchor="t" anchorCtr="0" compatLnSpc="1">
              <a:prstTxWarp prst="textNoShape">
                <a:avLst/>
              </a:prstTxWarp>
            </a:bodyPr>
            <a:lstStyle/>
            <a:p>
              <a:pPr eaLnBrk="0" fontAlgn="base" hangingPunct="0">
                <a:spcBef>
                  <a:spcPct val="0"/>
                </a:spcBef>
                <a:spcAft>
                  <a:spcPct val="0"/>
                </a:spcAft>
                <a:defRPr/>
              </a:pPr>
              <a:r>
                <a:rPr lang="en-US" altLang="ko-KR" sz="1500" kern="0" dirty="0">
                  <a:solidFill>
                    <a:srgbClr val="000000"/>
                  </a:solidFill>
                  <a:latin typeface="Arial" pitchFamily="34" charset="0"/>
                  <a:ea typeface="Batang" charset="-127"/>
                  <a:cs typeface="Arial" pitchFamily="34" charset="0"/>
                </a:rPr>
                <a:t>LB</a:t>
              </a:r>
              <a:endParaRPr lang="en-US" altLang="ko-KR" kern="0" dirty="0">
                <a:solidFill>
                  <a:srgbClr val="000000"/>
                </a:solidFill>
                <a:latin typeface="Arial" pitchFamily="34" charset="0"/>
              </a:endParaRPr>
            </a:p>
          </p:txBody>
        </p:sp>
        <p:sp>
          <p:nvSpPr>
            <p:cNvPr id="29" name="Text Box 6"/>
            <p:cNvSpPr txBox="1">
              <a:spLocks noChangeArrowheads="1"/>
            </p:cNvSpPr>
            <p:nvPr/>
          </p:nvSpPr>
          <p:spPr bwMode="auto">
            <a:xfrm>
              <a:off x="3485" y="4794"/>
              <a:ext cx="2142" cy="1035"/>
            </a:xfrm>
            <a:prstGeom prst="rect">
              <a:avLst/>
            </a:prstGeom>
            <a:grpFill/>
            <a:ln w="9525">
              <a:noFill/>
              <a:miter lim="800000"/>
              <a:headEnd/>
              <a:tailEnd/>
            </a:ln>
          </p:spPr>
          <p:txBody>
            <a:bodyPr vert="horz" wrap="square" lIns="79553" tIns="39776" rIns="79553" bIns="39776" numCol="1" anchor="t" anchorCtr="0" compatLnSpc="1">
              <a:prstTxWarp prst="textNoShape">
                <a:avLst/>
              </a:prstTxWarp>
            </a:bodyPr>
            <a:lstStyle/>
            <a:p>
              <a:pPr eaLnBrk="0" fontAlgn="base" hangingPunct="0">
                <a:spcBef>
                  <a:spcPct val="0"/>
                </a:spcBef>
                <a:spcAft>
                  <a:spcPct val="0"/>
                </a:spcAft>
                <a:defRPr/>
              </a:pPr>
              <a:r>
                <a:rPr lang="en-US" altLang="ko-KR" sz="1500" kern="0" dirty="0">
                  <a:solidFill>
                    <a:srgbClr val="000000"/>
                  </a:solidFill>
                  <a:latin typeface="Arial" pitchFamily="34" charset="0"/>
                  <a:ea typeface="Batang" charset="-127"/>
                  <a:cs typeface="Arial" pitchFamily="34" charset="0"/>
                </a:rPr>
                <a:t>LB + 1% glucose</a:t>
              </a:r>
              <a:endParaRPr lang="en-US" altLang="ko-KR" kern="0" dirty="0">
                <a:solidFill>
                  <a:srgbClr val="000000"/>
                </a:solidFill>
                <a:latin typeface="Arial" pitchFamily="34" charset="0"/>
              </a:endParaRPr>
            </a:p>
          </p:txBody>
        </p:sp>
        <p:sp>
          <p:nvSpPr>
            <p:cNvPr id="30" name="Text Box 5"/>
            <p:cNvSpPr txBox="1">
              <a:spLocks noChangeArrowheads="1"/>
            </p:cNvSpPr>
            <p:nvPr/>
          </p:nvSpPr>
          <p:spPr bwMode="auto">
            <a:xfrm>
              <a:off x="3185" y="6526"/>
              <a:ext cx="2442" cy="912"/>
            </a:xfrm>
            <a:prstGeom prst="rect">
              <a:avLst/>
            </a:prstGeom>
            <a:grpFill/>
            <a:ln w="9525">
              <a:noFill/>
              <a:miter lim="800000"/>
              <a:headEnd/>
              <a:tailEnd/>
            </a:ln>
          </p:spPr>
          <p:txBody>
            <a:bodyPr vert="horz" wrap="square" lIns="79553" tIns="39776" rIns="79553" bIns="39776" numCol="1" anchor="t" anchorCtr="0" compatLnSpc="1">
              <a:prstTxWarp prst="textNoShape">
                <a:avLst/>
              </a:prstTxWarp>
            </a:bodyPr>
            <a:lstStyle/>
            <a:p>
              <a:pPr eaLnBrk="0" fontAlgn="base" hangingPunct="0">
                <a:spcBef>
                  <a:spcPct val="0"/>
                </a:spcBef>
                <a:spcAft>
                  <a:spcPct val="0"/>
                </a:spcAft>
                <a:defRPr/>
              </a:pPr>
              <a:r>
                <a:rPr lang="en-US" altLang="ko-KR" sz="1500" kern="0" dirty="0">
                  <a:solidFill>
                    <a:srgbClr val="000000"/>
                  </a:solidFill>
                  <a:latin typeface="Arial" pitchFamily="34" charset="0"/>
                  <a:ea typeface="Batang" charset="-127"/>
                  <a:cs typeface="Arial" pitchFamily="34" charset="0"/>
                </a:rPr>
                <a:t>LB + 100 </a:t>
              </a:r>
              <a:r>
                <a:rPr lang="en-US" altLang="ko-KR" sz="1500" kern="0" dirty="0">
                  <a:solidFill>
                    <a:srgbClr val="000000"/>
                  </a:solidFill>
                  <a:latin typeface="Arial"/>
                  <a:ea typeface="Batang" charset="-127"/>
                  <a:cs typeface="Times New Roman" pitchFamily="18" charset="0"/>
                </a:rPr>
                <a:t>µ</a:t>
              </a:r>
              <a:r>
                <a:rPr lang="en-US" altLang="ko-KR" sz="1500" kern="0" dirty="0">
                  <a:solidFill>
                    <a:srgbClr val="000000"/>
                  </a:solidFill>
                  <a:latin typeface="Arial" pitchFamily="34" charset="0"/>
                  <a:ea typeface="Batang" charset="-127"/>
                  <a:cs typeface="Arial" pitchFamily="34" charset="0"/>
                </a:rPr>
                <a:t>M EDTA</a:t>
              </a:r>
              <a:endParaRPr lang="en-US" altLang="ko-KR" kern="0" dirty="0">
                <a:solidFill>
                  <a:srgbClr val="000000"/>
                </a:solidFill>
                <a:latin typeface="Arial" pitchFamily="34" charset="0"/>
              </a:endParaRPr>
            </a:p>
          </p:txBody>
        </p:sp>
        <p:sp>
          <p:nvSpPr>
            <p:cNvPr id="31" name="Text Box 4"/>
            <p:cNvSpPr txBox="1">
              <a:spLocks noChangeArrowheads="1"/>
            </p:cNvSpPr>
            <p:nvPr/>
          </p:nvSpPr>
          <p:spPr bwMode="auto">
            <a:xfrm>
              <a:off x="3457" y="7978"/>
              <a:ext cx="2205" cy="778"/>
            </a:xfrm>
            <a:prstGeom prst="rect">
              <a:avLst/>
            </a:prstGeom>
            <a:grpFill/>
            <a:ln w="9525">
              <a:noFill/>
              <a:miter lim="800000"/>
              <a:headEnd/>
              <a:tailEnd/>
            </a:ln>
          </p:spPr>
          <p:txBody>
            <a:bodyPr vert="horz" wrap="square" lIns="79553" tIns="39776" rIns="79553" bIns="39776" numCol="1" anchor="t" anchorCtr="0" compatLnSpc="1">
              <a:prstTxWarp prst="textNoShape">
                <a:avLst/>
              </a:prstTxWarp>
            </a:bodyPr>
            <a:lstStyle/>
            <a:p>
              <a:pPr eaLnBrk="0" fontAlgn="base" hangingPunct="0">
                <a:spcBef>
                  <a:spcPct val="0"/>
                </a:spcBef>
                <a:spcAft>
                  <a:spcPct val="0"/>
                </a:spcAft>
                <a:defRPr/>
              </a:pPr>
              <a:r>
                <a:rPr lang="en-US" altLang="ko-KR" sz="1500" kern="0" dirty="0">
                  <a:solidFill>
                    <a:srgbClr val="000000"/>
                  </a:solidFill>
                  <a:latin typeface="Arial" pitchFamily="34" charset="0"/>
                  <a:ea typeface="Batang" charset="-127"/>
                  <a:cs typeface="Arial" pitchFamily="34" charset="0"/>
                </a:rPr>
                <a:t>LB pH 5</a:t>
              </a:r>
              <a:endParaRPr lang="en-US" altLang="ko-KR" kern="0" dirty="0">
                <a:solidFill>
                  <a:srgbClr val="000000"/>
                </a:solidFill>
                <a:latin typeface="Arial" pitchFamily="34" charset="0"/>
              </a:endParaRPr>
            </a:p>
          </p:txBody>
        </p:sp>
      </p:grpSp>
      <p:pic>
        <p:nvPicPr>
          <p:cNvPr id="32" name="Picture 31"/>
          <p:cNvPicPr>
            <a:picLocks noChangeAspect="1"/>
          </p:cNvPicPr>
          <p:nvPr/>
        </p:nvPicPr>
        <p:blipFill>
          <a:blip r:embed="rId7" cstate="print"/>
          <a:stretch>
            <a:fillRect/>
          </a:stretch>
        </p:blipFill>
        <p:spPr>
          <a:xfrm>
            <a:off x="746451" y="4839609"/>
            <a:ext cx="3021112" cy="1252760"/>
          </a:xfrm>
          <a:prstGeom prst="rect">
            <a:avLst/>
          </a:prstGeom>
        </p:spPr>
      </p:pic>
      <p:graphicFrame>
        <p:nvGraphicFramePr>
          <p:cNvPr id="33" name="Object 1"/>
          <p:cNvGraphicFramePr>
            <a:graphicFrameLocks noChangeAspect="1"/>
          </p:cNvGraphicFramePr>
          <p:nvPr>
            <p:extLst>
              <p:ext uri="{D42A27DB-BD31-4B8C-83A1-F6EECF244321}">
                <p14:modId xmlns="" xmlns:p14="http://schemas.microsoft.com/office/powerpoint/2010/main" val="227704559"/>
              </p:ext>
            </p:extLst>
          </p:nvPr>
        </p:nvGraphicFramePr>
        <p:xfrm>
          <a:off x="6228363" y="1803279"/>
          <a:ext cx="2932412" cy="2669717"/>
        </p:xfrm>
        <a:graphic>
          <a:graphicData uri="http://schemas.openxmlformats.org/presentationml/2006/ole">
            <p:oleObj spid="_x0000_s6280" name="Prism 5" r:id="rId8" imgW="4572000" imgH="4165200" progId="">
              <p:embed/>
            </p:oleObj>
          </a:graphicData>
        </a:graphic>
      </p:graphicFrame>
      <p:sp>
        <p:nvSpPr>
          <p:cNvPr id="34" name="TextBox 33"/>
          <p:cNvSpPr txBox="1"/>
          <p:nvPr/>
        </p:nvSpPr>
        <p:spPr>
          <a:xfrm>
            <a:off x="7025741" y="4437919"/>
            <a:ext cx="946093" cy="338554"/>
          </a:xfrm>
          <a:prstGeom prst="rect">
            <a:avLst/>
          </a:prstGeom>
          <a:noFill/>
        </p:spPr>
        <p:txBody>
          <a:bodyPr wrap="none" rtlCol="0">
            <a:spAutoFit/>
          </a:bodyPr>
          <a:lstStyle/>
          <a:p>
            <a:r>
              <a:rPr lang="en-US" sz="1600" b="1" dirty="0">
                <a:solidFill>
                  <a:srgbClr val="FFFFFF"/>
                </a:solidFill>
                <a:latin typeface="Times New Roman" panose="02020603050405020304" pitchFamily="18" charset="0"/>
                <a:cs typeface="Times New Roman" panose="02020603050405020304" pitchFamily="18" charset="0"/>
              </a:rPr>
              <a:t>Motility </a:t>
            </a:r>
          </a:p>
        </p:txBody>
      </p:sp>
      <p:graphicFrame>
        <p:nvGraphicFramePr>
          <p:cNvPr id="35" name="Object 1"/>
          <p:cNvGraphicFramePr>
            <a:graphicFrameLocks noChangeAspect="1"/>
          </p:cNvGraphicFramePr>
          <p:nvPr>
            <p:extLst>
              <p:ext uri="{D42A27DB-BD31-4B8C-83A1-F6EECF244321}">
                <p14:modId xmlns="" xmlns:p14="http://schemas.microsoft.com/office/powerpoint/2010/main" val="144914125"/>
              </p:ext>
            </p:extLst>
          </p:nvPr>
        </p:nvGraphicFramePr>
        <p:xfrm>
          <a:off x="9249758" y="1814627"/>
          <a:ext cx="2853031" cy="2658367"/>
        </p:xfrm>
        <a:graphic>
          <a:graphicData uri="http://schemas.openxmlformats.org/presentationml/2006/ole">
            <p:oleObj spid="_x0000_s6281" name="Prism 5" r:id="rId9" imgW="4465080" imgH="4165200" progId="">
              <p:embed/>
            </p:oleObj>
          </a:graphicData>
        </a:graphic>
      </p:graphicFrame>
      <p:sp>
        <p:nvSpPr>
          <p:cNvPr id="36" name="TextBox 35"/>
          <p:cNvSpPr txBox="1"/>
          <p:nvPr/>
        </p:nvSpPr>
        <p:spPr>
          <a:xfrm>
            <a:off x="9963149" y="4406587"/>
            <a:ext cx="1309974" cy="338554"/>
          </a:xfrm>
          <a:prstGeom prst="rect">
            <a:avLst/>
          </a:prstGeom>
          <a:noFill/>
        </p:spPr>
        <p:txBody>
          <a:bodyPr wrap="none" rtlCol="0">
            <a:spAutoFit/>
          </a:bodyPr>
          <a:lstStyle/>
          <a:p>
            <a:r>
              <a:rPr lang="en-US" sz="1600" b="1" dirty="0">
                <a:solidFill>
                  <a:srgbClr val="FFFFFF"/>
                </a:solidFill>
                <a:latin typeface="Times New Roman" panose="02020603050405020304" pitchFamily="18" charset="0"/>
                <a:cs typeface="Times New Roman" panose="02020603050405020304" pitchFamily="18" charset="0"/>
              </a:rPr>
              <a:t>Cytotoxicity </a:t>
            </a:r>
          </a:p>
        </p:txBody>
      </p:sp>
      <p:pic>
        <p:nvPicPr>
          <p:cNvPr id="37" name="Picture 36"/>
          <p:cNvPicPr>
            <a:picLocks noChangeAspect="1"/>
          </p:cNvPicPr>
          <p:nvPr/>
        </p:nvPicPr>
        <p:blipFill rotWithShape="1">
          <a:blip r:embed="rId10" cstate="print"/>
          <a:srcRect b="22663"/>
          <a:stretch/>
        </p:blipFill>
        <p:spPr>
          <a:xfrm>
            <a:off x="6645730" y="1258799"/>
            <a:ext cx="2604027" cy="536543"/>
          </a:xfrm>
          <a:prstGeom prst="rect">
            <a:avLst/>
          </a:prstGeom>
        </p:spPr>
      </p:pic>
      <p:pic>
        <p:nvPicPr>
          <p:cNvPr id="2" name="Picture 1"/>
          <p:cNvPicPr>
            <a:picLocks noChangeAspect="1"/>
          </p:cNvPicPr>
          <p:nvPr/>
        </p:nvPicPr>
        <p:blipFill>
          <a:blip r:embed="rId11" cstate="print"/>
          <a:stretch>
            <a:fillRect/>
          </a:stretch>
        </p:blipFill>
        <p:spPr>
          <a:xfrm>
            <a:off x="8738625" y="5185748"/>
            <a:ext cx="2461603" cy="683622"/>
          </a:xfrm>
          <a:prstGeom prst="rect">
            <a:avLst/>
          </a:prstGeom>
        </p:spPr>
      </p:pic>
      <p:sp>
        <p:nvSpPr>
          <p:cNvPr id="38" name="Rectangle 37"/>
          <p:cNvSpPr/>
          <p:nvPr/>
        </p:nvSpPr>
        <p:spPr>
          <a:xfrm>
            <a:off x="2743387" y="225492"/>
            <a:ext cx="5136214" cy="523220"/>
          </a:xfrm>
          <a:prstGeom prst="rect">
            <a:avLst/>
          </a:prstGeom>
        </p:spPr>
        <p:txBody>
          <a:bodyPr wrap="none">
            <a:spAutoFit/>
          </a:bodyPr>
          <a:lstStyle/>
          <a:p>
            <a:r>
              <a:rPr lang="en-US" sz="2800" b="1" dirty="0">
                <a:solidFill>
                  <a:srgbClr val="FFCC66"/>
                </a:solidFill>
                <a:latin typeface="Times New Roman" panose="02020603050405020304" pitchFamily="18" charset="0"/>
                <a:cs typeface="Times New Roman" panose="02020603050405020304" pitchFamily="18" charset="0"/>
              </a:rPr>
              <a:t>How </a:t>
            </a:r>
            <a:r>
              <a:rPr lang="en-US" sz="2800" b="1" i="1" dirty="0" err="1">
                <a:solidFill>
                  <a:srgbClr val="FFCC66"/>
                </a:solidFill>
                <a:latin typeface="Times New Roman" panose="02020603050405020304" pitchFamily="18" charset="0"/>
                <a:cs typeface="Times New Roman" panose="02020603050405020304" pitchFamily="18" charset="0"/>
              </a:rPr>
              <a:t>gidAB</a:t>
            </a:r>
            <a:r>
              <a:rPr lang="en-US" sz="2800" b="1" dirty="0">
                <a:solidFill>
                  <a:srgbClr val="FFCC66"/>
                </a:solidFill>
                <a:latin typeface="Times New Roman" panose="02020603050405020304" pitchFamily="18" charset="0"/>
                <a:cs typeface="Times New Roman" panose="02020603050405020304" pitchFamily="18" charset="0"/>
              </a:rPr>
              <a:t> operon is </a:t>
            </a:r>
            <a:r>
              <a:rPr lang="en-US" sz="2800" b="1" dirty="0" smtClean="0">
                <a:solidFill>
                  <a:srgbClr val="FFCC66"/>
                </a:solidFill>
                <a:latin typeface="Times New Roman" panose="02020603050405020304" pitchFamily="18" charset="0"/>
                <a:cs typeface="Times New Roman" panose="02020603050405020304" pitchFamily="18" charset="0"/>
              </a:rPr>
              <a:t>regulated?</a:t>
            </a:r>
            <a:endParaRPr lang="en-US" sz="2800" b="1" dirty="0">
              <a:solidFill>
                <a:srgbClr val="FFCC66"/>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4062346" y="5546369"/>
            <a:ext cx="1957587" cy="461665"/>
          </a:xfrm>
          <a:prstGeom prst="rect">
            <a:avLst/>
          </a:prstGeom>
          <a:noFill/>
        </p:spPr>
        <p:txBody>
          <a:bodyPr wrap="none" rtlCol="0">
            <a:spAutoFit/>
          </a:bodyPr>
          <a:lstStyle/>
          <a:p>
            <a:r>
              <a:rPr lang="en-US" sz="2400" b="1" dirty="0" err="1" smtClean="0">
                <a:solidFill>
                  <a:schemeClr val="bg1"/>
                </a:solidFill>
                <a:latin typeface="Times New Roman" pitchFamily="18" charset="0"/>
                <a:cs typeface="Times New Roman" pitchFamily="18" charset="0"/>
              </a:rPr>
              <a:t>AsnC</a:t>
            </a:r>
            <a:r>
              <a:rPr lang="en-US" sz="2400" b="1" dirty="0" smtClean="0">
                <a:solidFill>
                  <a:schemeClr val="bg1"/>
                </a:solidFill>
                <a:latin typeface="Times New Roman" pitchFamily="18" charset="0"/>
                <a:cs typeface="Times New Roman" pitchFamily="18" charset="0"/>
              </a:rPr>
              <a:t> mutant</a:t>
            </a:r>
            <a:endParaRPr lang="en-US" sz="2400" b="1" dirty="0">
              <a:solidFill>
                <a:schemeClr val="bg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529783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2895600" y="152400"/>
            <a:ext cx="6553200" cy="838200"/>
          </a:xfrm>
        </p:spPr>
        <p:txBody>
          <a:bodyPr/>
          <a:lstStyle/>
          <a:p>
            <a:pPr>
              <a:defRPr/>
            </a:pPr>
            <a:r>
              <a:rPr lang="en-US" dirty="0" smtClean="0">
                <a:solidFill>
                  <a:srgbClr val="FFCC66"/>
                </a:solidFill>
                <a:effectLst>
                  <a:outerShdw blurRad="38100" dist="38100" dir="2700000" algn="tl">
                    <a:srgbClr val="000000">
                      <a:alpha val="43137"/>
                    </a:srgbClr>
                  </a:outerShdw>
                </a:effectLst>
                <a:latin typeface="Times New Roman" pitchFamily="18" charset="0"/>
                <a:cs typeface="Times New Roman" pitchFamily="18" charset="0"/>
              </a:rPr>
              <a:t>Summary</a:t>
            </a:r>
          </a:p>
        </p:txBody>
      </p:sp>
      <p:sp>
        <p:nvSpPr>
          <p:cNvPr id="51203" name="Rectangle 5"/>
          <p:cNvSpPr>
            <a:spLocks noGrp="1"/>
          </p:cNvSpPr>
          <p:nvPr>
            <p:ph type="body" idx="4294967295"/>
          </p:nvPr>
        </p:nvSpPr>
        <p:spPr>
          <a:xfrm>
            <a:off x="671805" y="1572215"/>
            <a:ext cx="10515599" cy="4240765"/>
          </a:xfrm>
        </p:spPr>
        <p:txBody>
          <a:bodyPr/>
          <a:lstStyle/>
          <a:p>
            <a:pPr>
              <a:lnSpc>
                <a:spcPct val="90000"/>
              </a:lnSpc>
            </a:pPr>
            <a:r>
              <a:rPr lang="en-US" altLang="en-US" sz="2400" dirty="0" smtClean="0">
                <a:latin typeface="Times New Roman" panose="02020603050405020304" pitchFamily="18" charset="0"/>
                <a:cs typeface="Times New Roman" panose="02020603050405020304" pitchFamily="18" charset="0"/>
              </a:rPr>
              <a:t>Deletion of </a:t>
            </a:r>
            <a:r>
              <a:rPr lang="en-US" altLang="en-US" sz="2400" i="1" dirty="0" err="1" smtClean="0">
                <a:latin typeface="Times New Roman" panose="02020603050405020304" pitchFamily="18" charset="0"/>
                <a:cs typeface="Times New Roman" panose="02020603050405020304" pitchFamily="18" charset="0"/>
              </a:rPr>
              <a:t>gidA</a:t>
            </a:r>
            <a:r>
              <a:rPr lang="en-US" altLang="en-US" sz="2400" dirty="0" smtClean="0">
                <a:latin typeface="Times New Roman" panose="02020603050405020304" pitchFamily="18" charset="0"/>
                <a:cs typeface="Times New Roman" panose="02020603050405020304" pitchFamily="18" charset="0"/>
              </a:rPr>
              <a:t> rendered </a:t>
            </a:r>
            <a:r>
              <a:rPr lang="en-US" altLang="en-US" sz="2400" i="1" dirty="0" smtClean="0">
                <a:latin typeface="Times New Roman" panose="02020603050405020304" pitchFamily="18" charset="0"/>
                <a:cs typeface="Times New Roman" panose="02020603050405020304" pitchFamily="18" charset="0"/>
              </a:rPr>
              <a:t>Salmonella</a:t>
            </a:r>
            <a:r>
              <a:rPr lang="en-US" altLang="en-US" sz="2400" dirty="0" smtClean="0">
                <a:latin typeface="Times New Roman" panose="02020603050405020304" pitchFamily="18" charset="0"/>
                <a:cs typeface="Times New Roman" panose="02020603050405020304" pitchFamily="18" charset="0"/>
              </a:rPr>
              <a:t> </a:t>
            </a:r>
            <a:r>
              <a:rPr lang="en-US" altLang="en-US" sz="2400" dirty="0" smtClean="0">
                <a:solidFill>
                  <a:srgbClr val="FF0000"/>
                </a:solidFill>
                <a:latin typeface="Times New Roman" panose="02020603050405020304" pitchFamily="18" charset="0"/>
                <a:cs typeface="Times New Roman" panose="02020603050405020304" pitchFamily="18" charset="0"/>
              </a:rPr>
              <a:t>defective in survival and replication </a:t>
            </a:r>
            <a:r>
              <a:rPr lang="en-US" altLang="en-US" sz="2400" dirty="0" smtClean="0">
                <a:latin typeface="Times New Roman" panose="02020603050405020304" pitchFamily="18" charset="0"/>
                <a:cs typeface="Times New Roman" panose="02020603050405020304" pitchFamily="18" charset="0"/>
              </a:rPr>
              <a:t>inside macrophages and animal host. Phenotype associated with down-regulation in genes/proteins required for survival and stress response.</a:t>
            </a:r>
          </a:p>
          <a:p>
            <a:pPr>
              <a:lnSpc>
                <a:spcPct val="90000"/>
              </a:lnSpc>
            </a:pPr>
            <a:r>
              <a:rPr lang="en-US" altLang="en-US" sz="2400" dirty="0" err="1" smtClean="0">
                <a:latin typeface="Times New Roman" panose="02020603050405020304" pitchFamily="18" charset="0"/>
                <a:cs typeface="Times New Roman" panose="02020603050405020304" pitchFamily="18" charset="0"/>
              </a:rPr>
              <a:t>GidB</a:t>
            </a: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mutant showed </a:t>
            </a:r>
            <a:r>
              <a:rPr lang="en-US" altLang="en-US" sz="2400" dirty="0" err="1">
                <a:solidFill>
                  <a:srgbClr val="FF0000"/>
                </a:solidFill>
                <a:latin typeface="Times New Roman" panose="02020603050405020304" pitchFamily="18" charset="0"/>
                <a:cs typeface="Times New Roman" panose="02020603050405020304" pitchFamily="18" charset="0"/>
              </a:rPr>
              <a:t>filamentation</a:t>
            </a:r>
            <a:r>
              <a:rPr lang="en-US" altLang="en-US" sz="2400" dirty="0">
                <a:solidFill>
                  <a:srgbClr val="FF0000"/>
                </a:solidFill>
                <a:latin typeface="Times New Roman" panose="02020603050405020304" pitchFamily="18" charset="0"/>
                <a:cs typeface="Times New Roman" panose="02020603050405020304" pitchFamily="18" charset="0"/>
              </a:rPr>
              <a:t>, smaller size colonies</a:t>
            </a:r>
            <a:r>
              <a:rPr lang="en-US" altLang="en-US" sz="2400" dirty="0">
                <a:latin typeface="Times New Roman" panose="02020603050405020304" pitchFamily="18" charset="0"/>
                <a:cs typeface="Times New Roman" panose="02020603050405020304" pitchFamily="18" charset="0"/>
              </a:rPr>
              <a:t>, and reduced motility in the presence </a:t>
            </a:r>
            <a:r>
              <a:rPr lang="en-US" altLang="en-US" sz="2400" dirty="0" smtClean="0">
                <a:latin typeface="Times New Roman" panose="02020603050405020304" pitchFamily="18" charset="0"/>
                <a:cs typeface="Times New Roman" panose="02020603050405020304" pitchFamily="18" charset="0"/>
              </a:rPr>
              <a:t>under stress conditions, </a:t>
            </a:r>
            <a:r>
              <a:rPr lang="en-US" altLang="en-US" sz="2400" dirty="0">
                <a:latin typeface="Times New Roman" panose="02020603050405020304" pitchFamily="18" charset="0"/>
                <a:cs typeface="Times New Roman" panose="02020603050405020304" pitchFamily="18" charset="0"/>
              </a:rPr>
              <a:t>compared to the </a:t>
            </a:r>
            <a:r>
              <a:rPr lang="en-US" altLang="en-US" sz="2400" dirty="0" smtClean="0">
                <a:latin typeface="Times New Roman" panose="02020603050405020304" pitchFamily="18" charset="0"/>
                <a:cs typeface="Times New Roman" panose="02020603050405020304" pitchFamily="18" charset="0"/>
              </a:rPr>
              <a:t>WT</a:t>
            </a:r>
          </a:p>
          <a:p>
            <a:pPr>
              <a:lnSpc>
                <a:spcPct val="90000"/>
              </a:lnSpc>
            </a:pPr>
            <a:r>
              <a:rPr lang="en-US" altLang="en-US" sz="2400" dirty="0" smtClean="0">
                <a:latin typeface="Times New Roman" panose="02020603050405020304" pitchFamily="18" charset="0"/>
                <a:cs typeface="Times New Roman" panose="02020603050405020304" pitchFamily="18" charset="0"/>
              </a:rPr>
              <a:t>Competitive growth assay: deletion of  </a:t>
            </a:r>
            <a:r>
              <a:rPr lang="en-US" altLang="en-US" sz="2400" i="1" dirty="0" err="1" smtClean="0">
                <a:latin typeface="Times New Roman" panose="02020603050405020304" pitchFamily="18" charset="0"/>
                <a:cs typeface="Times New Roman" panose="02020603050405020304" pitchFamily="18" charset="0"/>
              </a:rPr>
              <a:t>gidB</a:t>
            </a:r>
            <a:r>
              <a:rPr lang="en-US" altLang="en-US" sz="2400" dirty="0" smtClean="0">
                <a:latin typeface="Times New Roman" panose="02020603050405020304" pitchFamily="18" charset="0"/>
                <a:cs typeface="Times New Roman" panose="02020603050405020304" pitchFamily="18" charset="0"/>
              </a:rPr>
              <a:t> significantly affected </a:t>
            </a:r>
            <a:r>
              <a:rPr lang="en-US" altLang="en-US" sz="2400" dirty="0" smtClean="0">
                <a:solidFill>
                  <a:srgbClr val="FF0000"/>
                </a:solidFill>
                <a:latin typeface="Times New Roman" panose="02020603050405020304" pitchFamily="18" charset="0"/>
                <a:cs typeface="Times New Roman" panose="02020603050405020304" pitchFamily="18" charset="0"/>
              </a:rPr>
              <a:t>overall fitness</a:t>
            </a:r>
            <a:r>
              <a:rPr lang="en-US" altLang="en-US" sz="2400" dirty="0" smtClean="0">
                <a:latin typeface="Times New Roman" panose="02020603050405020304" pitchFamily="18" charset="0"/>
                <a:cs typeface="Times New Roman" panose="02020603050405020304" pitchFamily="18" charset="0"/>
              </a:rPr>
              <a:t> of </a:t>
            </a:r>
            <a:r>
              <a:rPr lang="en-US" altLang="en-US" sz="2400" i="1" dirty="0" smtClean="0">
                <a:latin typeface="Times New Roman" panose="02020603050405020304" pitchFamily="18" charset="0"/>
                <a:cs typeface="Times New Roman" panose="02020603050405020304" pitchFamily="18" charset="0"/>
              </a:rPr>
              <a:t>Salmonella</a:t>
            </a:r>
            <a:r>
              <a:rPr lang="en-US" altLang="en-US" sz="2400" dirty="0" smtClean="0">
                <a:latin typeface="Times New Roman" panose="02020603050405020304" pitchFamily="18" charset="0"/>
                <a:cs typeface="Times New Roman" panose="02020603050405020304" pitchFamily="18" charset="0"/>
              </a:rPr>
              <a:t> under limited nutrient conditions.</a:t>
            </a:r>
          </a:p>
          <a:p>
            <a:pPr>
              <a:lnSpc>
                <a:spcPct val="90000"/>
              </a:lnSpc>
            </a:pPr>
            <a:r>
              <a:rPr lang="en-US" altLang="en-US" sz="2400" dirty="0" err="1">
                <a:latin typeface="Times New Roman" panose="02020603050405020304" pitchFamily="18" charset="0"/>
              </a:rPr>
              <a:t>GidA</a:t>
            </a:r>
            <a:r>
              <a:rPr lang="en-US" altLang="en-US" sz="2400" dirty="0">
                <a:latin typeface="Times New Roman" panose="02020603050405020304" pitchFamily="18" charset="0"/>
              </a:rPr>
              <a:t> </a:t>
            </a:r>
            <a:r>
              <a:rPr lang="en-US" altLang="en-US" sz="2400" dirty="0">
                <a:solidFill>
                  <a:srgbClr val="FF0000"/>
                </a:solidFill>
                <a:latin typeface="Times New Roman" panose="02020603050405020304" pitchFamily="18" charset="0"/>
              </a:rPr>
              <a:t>expression</a:t>
            </a:r>
            <a:r>
              <a:rPr lang="en-US" altLang="en-US" sz="2400" dirty="0">
                <a:latin typeface="Times New Roman" panose="02020603050405020304" pitchFamily="18" charset="0"/>
              </a:rPr>
              <a:t> </a:t>
            </a:r>
            <a:r>
              <a:rPr lang="en-US" altLang="en-US" sz="2400" dirty="0">
                <a:solidFill>
                  <a:srgbClr val="FF0000"/>
                </a:solidFill>
                <a:latin typeface="Times New Roman" panose="02020603050405020304" pitchFamily="18" charset="0"/>
              </a:rPr>
              <a:t>is regulated </a:t>
            </a:r>
            <a:r>
              <a:rPr lang="en-US" altLang="en-US" sz="2400" dirty="0">
                <a:latin typeface="Times New Roman" panose="02020603050405020304" pitchFamily="18" charset="0"/>
              </a:rPr>
              <a:t>by environmental conditions and the </a:t>
            </a:r>
            <a:r>
              <a:rPr lang="en-US" altLang="en-US" sz="2400" dirty="0" err="1">
                <a:latin typeface="Times New Roman" panose="02020603050405020304" pitchFamily="18" charset="0"/>
              </a:rPr>
              <a:t>AsnC</a:t>
            </a:r>
            <a:r>
              <a:rPr lang="en-US" altLang="en-US" sz="2400" dirty="0">
                <a:latin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at </a:t>
            </a:r>
            <a:r>
              <a:rPr lang="en-US" altLang="en-US" sz="2400" dirty="0" smtClean="0">
                <a:latin typeface="Times New Roman" panose="02020603050405020304" pitchFamily="18" charset="0"/>
                <a:cs typeface="Times New Roman" panose="02020603050405020304" pitchFamily="18" charset="0"/>
              </a:rPr>
              <a:t>post-transcriptional level</a:t>
            </a:r>
          </a:p>
          <a:p>
            <a:pPr>
              <a:lnSpc>
                <a:spcPct val="90000"/>
              </a:lnSpc>
            </a:pPr>
            <a:r>
              <a:rPr lang="en-US" altLang="en-US" sz="2400" dirty="0" err="1" smtClean="0">
                <a:latin typeface="Times New Roman" panose="02020603050405020304" pitchFamily="18" charset="0"/>
                <a:cs typeface="Times New Roman" panose="02020603050405020304" pitchFamily="18" charset="0"/>
              </a:rPr>
              <a:t>GidAB</a:t>
            </a:r>
            <a:r>
              <a:rPr lang="en-US" altLang="en-US" sz="2400" dirty="0" smtClean="0">
                <a:latin typeface="Times New Roman" panose="02020603050405020304" pitchFamily="18" charset="0"/>
                <a:cs typeface="Times New Roman" panose="02020603050405020304" pitchFamily="18" charset="0"/>
              </a:rPr>
              <a:t> operon play important role for </a:t>
            </a:r>
            <a:r>
              <a:rPr lang="en-US" altLang="en-US" sz="2400" dirty="0">
                <a:solidFill>
                  <a:srgbClr val="FF0000"/>
                </a:solidFill>
                <a:latin typeface="Times New Roman" panose="02020603050405020304" pitchFamily="18" charset="0"/>
                <a:cs typeface="Times New Roman" panose="02020603050405020304" pitchFamily="18" charset="0"/>
              </a:rPr>
              <a:t>survival under stressful </a:t>
            </a:r>
            <a:r>
              <a:rPr lang="en-US" altLang="en-US" sz="2400" dirty="0">
                <a:latin typeface="Times New Roman" panose="02020603050405020304" pitchFamily="18" charset="0"/>
                <a:cs typeface="Times New Roman" panose="02020603050405020304" pitchFamily="18" charset="0"/>
              </a:rPr>
              <a:t>conditions</a:t>
            </a:r>
          </a:p>
          <a:p>
            <a:pPr>
              <a:lnSpc>
                <a:spcPct val="90000"/>
              </a:lnSpc>
            </a:pPr>
            <a:endParaRPr lang="en-US" alt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93999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lab-May 2011-3.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33615" y="1295400"/>
            <a:ext cx="7291387"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5" name="TextBox 2"/>
          <p:cNvSpPr txBox="1">
            <a:spLocks noChangeArrowheads="1"/>
          </p:cNvSpPr>
          <p:nvPr/>
        </p:nvSpPr>
        <p:spPr bwMode="auto">
          <a:xfrm>
            <a:off x="3048002" y="3886200"/>
            <a:ext cx="63350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FFCC66"/>
                </a:solidFill>
              </a:rPr>
              <a:t>Nick</a:t>
            </a:r>
          </a:p>
        </p:txBody>
      </p:sp>
      <p:sp>
        <p:nvSpPr>
          <p:cNvPr id="44036" name="TextBox 3"/>
          <p:cNvSpPr txBox="1">
            <a:spLocks noChangeArrowheads="1"/>
          </p:cNvSpPr>
          <p:nvPr/>
        </p:nvSpPr>
        <p:spPr bwMode="auto">
          <a:xfrm>
            <a:off x="3810001" y="3352800"/>
            <a:ext cx="71045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FFCC66"/>
                </a:solidFill>
              </a:rPr>
              <a:t>Katie</a:t>
            </a:r>
          </a:p>
        </p:txBody>
      </p:sp>
      <p:sp>
        <p:nvSpPr>
          <p:cNvPr id="44037" name="TextBox 4"/>
          <p:cNvSpPr txBox="1">
            <a:spLocks noChangeArrowheads="1"/>
          </p:cNvSpPr>
          <p:nvPr/>
        </p:nvSpPr>
        <p:spPr bwMode="auto">
          <a:xfrm>
            <a:off x="4419601" y="3962400"/>
            <a:ext cx="88998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FFCC66"/>
                </a:solidFill>
              </a:rPr>
              <a:t>Megan</a:t>
            </a:r>
          </a:p>
        </p:txBody>
      </p:sp>
      <p:sp>
        <p:nvSpPr>
          <p:cNvPr id="44038" name="TextBox 5"/>
          <p:cNvSpPr txBox="1">
            <a:spLocks noChangeArrowheads="1"/>
          </p:cNvSpPr>
          <p:nvPr/>
        </p:nvSpPr>
        <p:spPr bwMode="auto">
          <a:xfrm>
            <a:off x="6400800" y="4419601"/>
            <a:ext cx="1143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FFCC66"/>
                </a:solidFill>
              </a:rPr>
              <a:t>Dareen</a:t>
            </a:r>
          </a:p>
        </p:txBody>
      </p:sp>
      <p:sp>
        <p:nvSpPr>
          <p:cNvPr id="44039" name="TextBox 6"/>
          <p:cNvSpPr txBox="1">
            <a:spLocks noChangeArrowheads="1"/>
          </p:cNvSpPr>
          <p:nvPr/>
        </p:nvSpPr>
        <p:spPr bwMode="auto">
          <a:xfrm>
            <a:off x="7162802" y="3048000"/>
            <a:ext cx="60785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dirty="0">
                <a:solidFill>
                  <a:srgbClr val="FFCC66"/>
                </a:solidFill>
              </a:rPr>
              <a:t>Dan</a:t>
            </a:r>
          </a:p>
        </p:txBody>
      </p:sp>
      <p:sp>
        <p:nvSpPr>
          <p:cNvPr id="44040" name="TextBox 7"/>
          <p:cNvSpPr txBox="1">
            <a:spLocks noChangeArrowheads="1"/>
          </p:cNvSpPr>
          <p:nvPr/>
        </p:nvSpPr>
        <p:spPr bwMode="auto">
          <a:xfrm>
            <a:off x="8153401" y="3657600"/>
            <a:ext cx="838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FFCC66"/>
                </a:solidFill>
              </a:rPr>
              <a:t>Jackie</a:t>
            </a:r>
          </a:p>
        </p:txBody>
      </p:sp>
      <p:sp>
        <p:nvSpPr>
          <p:cNvPr id="44041" name="TextBox 8"/>
          <p:cNvSpPr txBox="1">
            <a:spLocks noChangeArrowheads="1"/>
          </p:cNvSpPr>
          <p:nvPr/>
        </p:nvSpPr>
        <p:spPr bwMode="auto">
          <a:xfrm>
            <a:off x="5791201" y="3657602"/>
            <a:ext cx="37221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a:solidFill>
                  <a:srgbClr val="FFCC66"/>
                </a:solidFill>
              </a:rPr>
              <a:t>?</a:t>
            </a:r>
          </a:p>
        </p:txBody>
      </p:sp>
      <p:sp>
        <p:nvSpPr>
          <p:cNvPr id="10" name="TextBox 9"/>
          <p:cNvSpPr txBox="1"/>
          <p:nvPr/>
        </p:nvSpPr>
        <p:spPr>
          <a:xfrm>
            <a:off x="3810001" y="228603"/>
            <a:ext cx="4006225" cy="646331"/>
          </a:xfrm>
          <a:prstGeom prst="rect">
            <a:avLst/>
          </a:prstGeom>
          <a:noFill/>
        </p:spPr>
        <p:txBody>
          <a:bodyPr wrap="none">
            <a:spAutoFit/>
          </a:bodyPr>
          <a:lstStyle/>
          <a:p>
            <a:pPr fontAlgn="base">
              <a:spcBef>
                <a:spcPct val="0"/>
              </a:spcBef>
              <a:spcAft>
                <a:spcPct val="0"/>
              </a:spcAft>
              <a:defRPr/>
            </a:pPr>
            <a:r>
              <a:rPr lang="en-US" sz="3600" b="1" dirty="0">
                <a:solidFill>
                  <a:srgbClr val="FFCC66"/>
                </a:solidFill>
                <a:effectLst>
                  <a:outerShdw blurRad="38100" dist="38100" dir="2700000" algn="tl">
                    <a:srgbClr val="000000">
                      <a:alpha val="43137"/>
                    </a:srgbClr>
                  </a:outerShdw>
                </a:effectLst>
                <a:latin typeface="Times New Roman" pitchFamily="18" charset="0"/>
                <a:cs typeface="Times New Roman" pitchFamily="18" charset="0"/>
              </a:rPr>
              <a:t>Acknowledgements</a:t>
            </a: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5400000">
            <a:off x="7922066" y="3183280"/>
            <a:ext cx="4613695" cy="2595203"/>
          </a:xfrm>
          <a:prstGeom prst="rect">
            <a:avLst/>
          </a:prstGeom>
        </p:spPr>
      </p:pic>
      <p:sp>
        <p:nvSpPr>
          <p:cNvPr id="3" name="TextBox 2"/>
          <p:cNvSpPr txBox="1"/>
          <p:nvPr/>
        </p:nvSpPr>
        <p:spPr>
          <a:xfrm>
            <a:off x="9194425" y="2778512"/>
            <a:ext cx="864339" cy="369332"/>
          </a:xfrm>
          <a:prstGeom prst="rect">
            <a:avLst/>
          </a:prstGeom>
          <a:noFill/>
        </p:spPr>
        <p:txBody>
          <a:bodyPr wrap="none" rtlCol="0">
            <a:spAutoFit/>
          </a:bodyPr>
          <a:lstStyle/>
          <a:p>
            <a:r>
              <a:rPr lang="en-US" dirty="0">
                <a:solidFill>
                  <a:srgbClr val="FFC000"/>
                </a:solidFill>
              </a:rPr>
              <a:t>Alexis </a:t>
            </a:r>
          </a:p>
        </p:txBody>
      </p:sp>
    </p:spTree>
    <p:extLst>
      <p:ext uri="{BB962C8B-B14F-4D97-AF65-F5344CB8AC3E}">
        <p14:creationId xmlns="" xmlns:p14="http://schemas.microsoft.com/office/powerpoint/2010/main" val="4103597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85750"/>
            <a:ext cx="10972800" cy="1143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762002" y="1571625"/>
            <a:ext cx="10629900"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aerial_picnic_point96_10"/>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0" y="533400"/>
            <a:ext cx="9144000" cy="60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83" name="TextBox 2"/>
          <p:cNvSpPr txBox="1">
            <a:spLocks noChangeArrowheads="1"/>
          </p:cNvSpPr>
          <p:nvPr/>
        </p:nvSpPr>
        <p:spPr bwMode="auto">
          <a:xfrm>
            <a:off x="3886200" y="85726"/>
            <a:ext cx="490230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srgbClr val="FFCC66"/>
                </a:solidFill>
                <a:latin typeface="Harlow Solid Italic" panose="04030604020F02020D02" pitchFamily="82" charset="0"/>
                <a:cs typeface="Times New Roman" panose="02020603050405020304" pitchFamily="18" charset="0"/>
              </a:rPr>
              <a:t>Thank you</a:t>
            </a:r>
            <a:r>
              <a:rPr lang="en-US" altLang="en-US" sz="1400" b="1">
                <a:solidFill>
                  <a:srgbClr val="FFCC66"/>
                </a:solidFill>
                <a:latin typeface="Harlow Solid Italic" panose="04030604020F02020D02" pitchFamily="82" charset="0"/>
                <a:cs typeface="Times New Roman" panose="02020603050405020304" pitchFamily="18" charset="0"/>
              </a:rPr>
              <a:t>.     </a:t>
            </a:r>
            <a:r>
              <a:rPr lang="en-US" altLang="en-US" sz="2800" b="1">
                <a:solidFill>
                  <a:srgbClr val="FFFFFF"/>
                </a:solidFill>
                <a:latin typeface="Script MT Bold" panose="03040602040607080904" pitchFamily="66" charset="0"/>
                <a:cs typeface="Times New Roman" panose="02020603050405020304" pitchFamily="18" charset="0"/>
              </a:rPr>
              <a:t>Question…comment?</a:t>
            </a:r>
          </a:p>
        </p:txBody>
      </p:sp>
    </p:spTree>
    <p:extLst>
      <p:ext uri="{BB962C8B-B14F-4D97-AF65-F5344CB8AC3E}">
        <p14:creationId xmlns="" xmlns:p14="http://schemas.microsoft.com/office/powerpoint/2010/main" val="3759707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057400" y="152400"/>
            <a:ext cx="7772400" cy="762000"/>
          </a:xfrm>
        </p:spPr>
        <p:txBody>
          <a:bodyPr/>
          <a:lstStyle/>
          <a:p>
            <a:pPr eaLnBrk="1" hangingPunct="1">
              <a:defRPr/>
            </a:pPr>
            <a:r>
              <a:rPr lang="en-US" sz="4000" dirty="0" smtClean="0">
                <a:solidFill>
                  <a:srgbClr val="FFCC66"/>
                </a:solidFill>
                <a:effectLst>
                  <a:outerShdw blurRad="38100" dist="38100" dir="2700000" algn="tl">
                    <a:srgbClr val="000000"/>
                  </a:outerShdw>
                </a:effectLst>
                <a:latin typeface="Times New Roman" pitchFamily="18" charset="0"/>
              </a:rPr>
              <a:t>Why </a:t>
            </a:r>
            <a:r>
              <a:rPr lang="en-US" sz="4000" i="1" dirty="0" smtClean="0">
                <a:solidFill>
                  <a:srgbClr val="FFCC66"/>
                </a:solidFill>
                <a:effectLst>
                  <a:outerShdw blurRad="38100" dist="38100" dir="2700000" algn="tl">
                    <a:srgbClr val="000000"/>
                  </a:outerShdw>
                </a:effectLst>
                <a:latin typeface="Times New Roman" pitchFamily="18" charset="0"/>
              </a:rPr>
              <a:t>Salmonella</a:t>
            </a:r>
            <a:endParaRPr lang="en-US" sz="4000" i="1" dirty="0">
              <a:solidFill>
                <a:srgbClr val="FFCC66"/>
              </a:solidFill>
              <a:effectLst>
                <a:outerShdw blurRad="38100" dist="38100" dir="2700000" algn="tl">
                  <a:srgbClr val="000000">
                    <a:alpha val="43137"/>
                  </a:srgbClr>
                </a:outerShdw>
              </a:effectLst>
              <a:latin typeface="Times New Roman" pitchFamily="18" charset="0"/>
            </a:endParaRPr>
          </a:p>
        </p:txBody>
      </p:sp>
      <p:graphicFrame>
        <p:nvGraphicFramePr>
          <p:cNvPr id="162852" name="Group 36"/>
          <p:cNvGraphicFramePr>
            <a:graphicFrameLocks noGrp="1"/>
          </p:cNvGraphicFramePr>
          <p:nvPr>
            <p:ph type="tbl" idx="1"/>
          </p:nvPr>
        </p:nvGraphicFramePr>
        <p:xfrm>
          <a:off x="2362200" y="1447801"/>
          <a:ext cx="7391400" cy="3473451"/>
        </p:xfrm>
        <a:graphic>
          <a:graphicData uri="http://schemas.openxmlformats.org/drawingml/2006/table">
            <a:tbl>
              <a:tblPr/>
              <a:tblGrid>
                <a:gridCol w="4300451"/>
                <a:gridCol w="2123628"/>
                <a:gridCol w="967321"/>
              </a:tblGrid>
              <a:tr h="5182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Times New Roman" pitchFamily="18" charset="0"/>
                      </a:endParaRPr>
                    </a:p>
                  </a:txBody>
                  <a:tcPr marT="45724" marB="45724" horzOverflow="overflow">
                    <a:lnL w="28575" cap="flat" cmpd="sng" algn="ctr">
                      <a:solidFill>
                        <a:schemeClr val="tx1"/>
                      </a:solidFill>
                      <a:prstDash val="solid"/>
                      <a:round/>
                      <a:headEnd type="none" w="sm" len="sm"/>
                      <a:tailEnd type="none" w="sm" len="sm"/>
                    </a:lnL>
                    <a:lnR w="12700" cap="flat" cmpd="sng" algn="ctr">
                      <a:solidFill>
                        <a:srgbClr val="FFFF00"/>
                      </a:solidFill>
                      <a:prstDash val="solid"/>
                      <a:round/>
                      <a:headEnd type="none" w="med" len="med"/>
                      <a:tailEnd type="none" w="med" len="med"/>
                    </a:lnR>
                    <a:lnT w="28575" cap="flat" cmpd="sng" algn="ctr">
                      <a:solidFill>
                        <a:schemeClr val="tx1"/>
                      </a:solidFill>
                      <a:prstDash val="solid"/>
                      <a:round/>
                      <a:headEnd type="none" w="sm" len="sm"/>
                      <a:tailEnd type="none" w="sm" len="sm"/>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Times New Roman" pitchFamily="18" charset="0"/>
                        </a:rPr>
                        <a:t>Cases</a:t>
                      </a: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28575" cap="flat" cmpd="sng" algn="ctr">
                      <a:solidFill>
                        <a:schemeClr val="tx1"/>
                      </a:solidFill>
                      <a:prstDash val="solid"/>
                      <a:round/>
                      <a:headEnd type="none" w="sm" len="sm"/>
                      <a:tailEnd type="none" w="sm" len="sm"/>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Times New Roman" pitchFamily="18" charset="0"/>
                        </a:rPr>
                        <a:t>%</a:t>
                      </a:r>
                    </a:p>
                  </a:txBody>
                  <a:tcPr marT="45724" marB="45724" horzOverflow="overflow">
                    <a:lnL w="12700" cap="flat" cmpd="sng" algn="ctr">
                      <a:solidFill>
                        <a:srgbClr val="FFFF00"/>
                      </a:solidFill>
                      <a:prstDash val="solid"/>
                      <a:round/>
                      <a:headEnd type="none" w="med" len="med"/>
                      <a:tailEnd type="none" w="med" len="med"/>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rgbClr val="FFFF00"/>
                      </a:solidFill>
                      <a:prstDash val="solid"/>
                      <a:round/>
                      <a:headEnd type="none" w="med" len="med"/>
                      <a:tailEnd type="none" w="med" len="med"/>
                    </a:lnB>
                    <a:lnTlToBr>
                      <a:noFill/>
                    </a:lnTlToBr>
                    <a:lnBlToTr>
                      <a:noFill/>
                    </a:lnBlToTr>
                    <a:noFill/>
                  </a:tcPr>
                </a:tc>
              </a:tr>
              <a:tr h="520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rPr>
                        <a:t>Overall </a:t>
                      </a:r>
                      <a:r>
                        <a:rPr kumimoji="0" lang="en-US" sz="2400" b="1" i="0" u="none" strike="noStrike" cap="none" normalizeH="0" baseline="0" dirty="0" err="1" smtClean="0">
                          <a:ln>
                            <a:noFill/>
                          </a:ln>
                          <a:solidFill>
                            <a:schemeClr val="bg1"/>
                          </a:solidFill>
                          <a:effectLst/>
                          <a:latin typeface="Times New Roman" pitchFamily="18" charset="0"/>
                        </a:rPr>
                        <a:t>foodborne</a:t>
                      </a:r>
                      <a:r>
                        <a:rPr kumimoji="0" lang="en-US" sz="2400" b="1" i="0" u="none" strike="noStrike" cap="none" normalizeH="0" baseline="0" dirty="0" smtClean="0">
                          <a:ln>
                            <a:noFill/>
                          </a:ln>
                          <a:solidFill>
                            <a:schemeClr val="bg1"/>
                          </a:solidFill>
                          <a:effectLst/>
                          <a:latin typeface="Times New Roman" pitchFamily="18" charset="0"/>
                        </a:rPr>
                        <a:t> illness</a:t>
                      </a:r>
                    </a:p>
                  </a:txBody>
                  <a:tcPr marT="45724" marB="45724" horzOverflow="overflow">
                    <a:lnL w="28575" cap="flat" cmpd="sng" algn="ctr">
                      <a:solidFill>
                        <a:schemeClr val="tx1"/>
                      </a:solidFill>
                      <a:prstDash val="solid"/>
                      <a:round/>
                      <a:headEnd type="none" w="sm" len="sm"/>
                      <a:tailEnd type="none" w="sm" len="sm"/>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rPr>
                        <a:t> 76,000,000</a:t>
                      </a: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rPr>
                        <a:t>  </a:t>
                      </a:r>
                    </a:p>
                  </a:txBody>
                  <a:tcPr marT="45724" marB="45724" horzOverflow="overflow">
                    <a:lnL w="12700" cap="flat" cmpd="sng" algn="ctr">
                      <a:solidFill>
                        <a:srgbClr val="FFFF00"/>
                      </a:solidFill>
                      <a:prstDash val="solid"/>
                      <a:round/>
                      <a:headEnd type="none" w="med" len="med"/>
                      <a:tailEnd type="none" w="med" len="med"/>
                    </a:lnL>
                    <a:lnR w="28575" cap="flat" cmpd="sng" algn="ctr">
                      <a:solidFill>
                        <a:schemeClr val="tx1"/>
                      </a:solidFill>
                      <a:prstDash val="solid"/>
                      <a:round/>
                      <a:headEnd type="none" w="sm" len="sm"/>
                      <a:tailEnd type="none" w="sm" len="sm"/>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08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rPr>
                        <a:t>Bacterial </a:t>
                      </a:r>
                      <a:r>
                        <a:rPr kumimoji="0" lang="en-US" sz="2400" b="1" i="0" u="none" strike="noStrike" cap="none" normalizeH="0" baseline="0" dirty="0" err="1" smtClean="0">
                          <a:ln>
                            <a:noFill/>
                          </a:ln>
                          <a:solidFill>
                            <a:schemeClr val="bg1"/>
                          </a:solidFill>
                          <a:effectLst/>
                          <a:latin typeface="Times New Roman" pitchFamily="18" charset="0"/>
                        </a:rPr>
                        <a:t>foodborne</a:t>
                      </a:r>
                      <a:r>
                        <a:rPr kumimoji="0" lang="en-US" sz="2400" b="1" i="0" u="none" strike="noStrike" cap="none" normalizeH="0" baseline="0" dirty="0" smtClean="0">
                          <a:ln>
                            <a:noFill/>
                          </a:ln>
                          <a:solidFill>
                            <a:schemeClr val="bg1"/>
                          </a:solidFill>
                          <a:effectLst/>
                          <a:latin typeface="Times New Roman" pitchFamily="18" charset="0"/>
                        </a:rPr>
                        <a:t> illness</a:t>
                      </a:r>
                    </a:p>
                  </a:txBody>
                  <a:tcPr marT="45724" marB="45724" horzOverflow="overflow">
                    <a:lnL w="28575" cap="flat" cmpd="sng" algn="ctr">
                      <a:solidFill>
                        <a:schemeClr val="tx1"/>
                      </a:solidFill>
                      <a:prstDash val="solid"/>
                      <a:round/>
                      <a:headEnd type="none" w="sm" len="sm"/>
                      <a:tailEnd type="none" w="sm" len="sm"/>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rPr>
                        <a:t>   4,200,000</a:t>
                      </a: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rPr>
                        <a:t>   5.5</a:t>
                      </a:r>
                    </a:p>
                  </a:txBody>
                  <a:tcPr marT="45724" marB="45724" horzOverflow="overflow">
                    <a:lnL w="12700" cap="flat" cmpd="sng" algn="ctr">
                      <a:solidFill>
                        <a:srgbClr val="FFFF00"/>
                      </a:solidFill>
                      <a:prstDash val="solid"/>
                      <a:round/>
                      <a:headEnd type="none" w="med" len="med"/>
                      <a:tailEnd type="none" w="med" len="med"/>
                    </a:lnL>
                    <a:lnR w="28575" cap="flat" cmpd="sng" algn="ctr">
                      <a:solidFill>
                        <a:schemeClr val="tx1"/>
                      </a:solidFill>
                      <a:prstDash val="solid"/>
                      <a:round/>
                      <a:headEnd type="none" w="sm" len="sm"/>
                      <a:tailEnd type="none" w="sm" len="sm"/>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064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C000"/>
                          </a:solidFill>
                          <a:effectLst/>
                          <a:latin typeface="Times New Roman" pitchFamily="18" charset="0"/>
                        </a:rPr>
                        <a:t>Foodborne</a:t>
                      </a:r>
                      <a:r>
                        <a:rPr kumimoji="0" lang="en-US" sz="2400" b="1" i="0" u="none" strike="noStrike" cap="none" normalizeH="0" baseline="0" dirty="0" smtClean="0">
                          <a:ln>
                            <a:noFill/>
                          </a:ln>
                          <a:solidFill>
                            <a:srgbClr val="FFC000"/>
                          </a:solidFill>
                          <a:effectLst/>
                          <a:latin typeface="Times New Roman" pitchFamily="18" charset="0"/>
                        </a:rPr>
                        <a:t> </a:t>
                      </a:r>
                      <a:r>
                        <a:rPr kumimoji="0" lang="en-US" sz="2400" b="1" i="0" u="none" strike="noStrike" cap="none" normalizeH="0" baseline="0" dirty="0" err="1" smtClean="0">
                          <a:ln>
                            <a:noFill/>
                          </a:ln>
                          <a:solidFill>
                            <a:srgbClr val="FFC000"/>
                          </a:solidFill>
                          <a:effectLst/>
                          <a:latin typeface="Times New Roman" pitchFamily="18" charset="0"/>
                        </a:rPr>
                        <a:t>salmonellosis</a:t>
                      </a:r>
                      <a:endParaRPr kumimoji="0" lang="en-US" sz="2400" b="1" i="0" u="none" strike="noStrike" cap="none" normalizeH="0" baseline="0" dirty="0" smtClean="0">
                        <a:ln>
                          <a:noFill/>
                        </a:ln>
                        <a:solidFill>
                          <a:srgbClr val="FFC000"/>
                        </a:solidFill>
                        <a:effectLst/>
                        <a:latin typeface="Times New Roman" pitchFamily="18" charset="0"/>
                      </a:endParaRPr>
                    </a:p>
                  </a:txBody>
                  <a:tcPr marT="45724" marB="45724" horzOverflow="overflow">
                    <a:lnL w="28575" cap="flat" cmpd="sng" algn="ctr">
                      <a:solidFill>
                        <a:schemeClr val="tx1"/>
                      </a:solidFill>
                      <a:prstDash val="solid"/>
                      <a:round/>
                      <a:headEnd type="none" w="sm" len="sm"/>
                      <a:tailEnd type="none" w="sm" len="sm"/>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C000"/>
                          </a:solidFill>
                          <a:effectLst/>
                          <a:latin typeface="Times New Roman" pitchFamily="18" charset="0"/>
                        </a:rPr>
                        <a:t>   1,400,000</a:t>
                      </a: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C000"/>
                          </a:solidFill>
                          <a:effectLst/>
                          <a:latin typeface="Times New Roman" pitchFamily="18" charset="0"/>
                        </a:rPr>
                        <a:t>   1.7</a:t>
                      </a:r>
                    </a:p>
                  </a:txBody>
                  <a:tcPr marT="45724" marB="45724" horzOverflow="overflow">
                    <a:lnL w="12700" cap="flat" cmpd="sng" algn="ctr">
                      <a:solidFill>
                        <a:srgbClr val="FFFF00"/>
                      </a:solidFill>
                      <a:prstDash val="solid"/>
                      <a:round/>
                      <a:headEnd type="none" w="med" len="med"/>
                      <a:tailEnd type="none" w="med" len="med"/>
                    </a:lnL>
                    <a:lnR w="28575" cap="flat" cmpd="sng" algn="ctr">
                      <a:solidFill>
                        <a:schemeClr val="tx1"/>
                      </a:solidFill>
                      <a:prstDash val="solid"/>
                      <a:round/>
                      <a:headEnd type="none" w="sm" len="sm"/>
                      <a:tailEnd type="none" w="sm" len="sm"/>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965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bg1"/>
                          </a:solidFill>
                          <a:effectLst/>
                          <a:latin typeface="Times New Roman" pitchFamily="18" charset="0"/>
                        </a:rPr>
                        <a:t>salmonellosis</a:t>
                      </a:r>
                      <a:r>
                        <a:rPr kumimoji="0" lang="en-US" sz="2400" b="1" i="0" u="none" strike="noStrike" cap="none" normalizeH="0" baseline="0" dirty="0" smtClean="0">
                          <a:ln>
                            <a:noFill/>
                          </a:ln>
                          <a:solidFill>
                            <a:schemeClr val="bg1"/>
                          </a:solidFill>
                          <a:effectLst/>
                          <a:latin typeface="Times New Roman" pitchFamily="18" charset="0"/>
                        </a:rPr>
                        <a:t> from SE</a:t>
                      </a:r>
                    </a:p>
                  </a:txBody>
                  <a:tcPr marT="45724" marB="45724" horzOverflow="overflow">
                    <a:lnL w="28575" cap="flat" cmpd="sng" algn="ctr">
                      <a:solidFill>
                        <a:schemeClr val="tx1"/>
                      </a:solidFill>
                      <a:prstDash val="solid"/>
                      <a:round/>
                      <a:headEnd type="none" w="sm" len="sm"/>
                      <a:tailEnd type="none" w="sm" len="sm"/>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rPr>
                        <a:t>194,408</a:t>
                      </a: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rPr>
                        <a:t>   0.25</a:t>
                      </a:r>
                    </a:p>
                  </a:txBody>
                  <a:tcPr marT="45724" marB="45724" horzOverflow="overflow">
                    <a:lnL w="12700" cap="flat" cmpd="sng" algn="ctr">
                      <a:solidFill>
                        <a:srgbClr val="FFFF00"/>
                      </a:solidFill>
                      <a:prstDash val="solid"/>
                      <a:round/>
                      <a:headEnd type="none" w="med" len="med"/>
                      <a:tailEnd type="none" w="med" len="med"/>
                    </a:lnL>
                    <a:lnR w="28575" cap="flat" cmpd="sng" algn="ctr">
                      <a:solidFill>
                        <a:schemeClr val="tx1"/>
                      </a:solidFill>
                      <a:prstDash val="solid"/>
                      <a:round/>
                      <a:headEnd type="none" w="sm" len="sm"/>
                      <a:tailEnd type="none" w="sm" len="sm"/>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8230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rPr>
                        <a:t>Egg association:  40 to 80%</a:t>
                      </a:r>
                    </a:p>
                  </a:txBody>
                  <a:tcPr marT="45724" marB="45724" horzOverflow="overflow">
                    <a:lnL w="28575" cap="flat" cmpd="sng" algn="ctr">
                      <a:solidFill>
                        <a:schemeClr val="tx1"/>
                      </a:solidFill>
                      <a:prstDash val="solid"/>
                      <a:round/>
                      <a:headEnd type="none" w="sm" len="sm"/>
                      <a:tailEnd type="none" w="sm" len="sm"/>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rPr>
                        <a:t>   77,000-                155,000</a:t>
                      </a: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rPr>
                        <a:t>&lt; 0.20</a:t>
                      </a:r>
                    </a:p>
                  </a:txBody>
                  <a:tcPr marT="45724" marB="45724" horzOverflow="overflow">
                    <a:lnL w="12700" cap="flat" cmpd="sng" algn="ctr">
                      <a:solidFill>
                        <a:srgbClr val="FFFF00"/>
                      </a:solidFill>
                      <a:prstDash val="solid"/>
                      <a:round/>
                      <a:headEnd type="none" w="med" len="med"/>
                      <a:tailEnd type="none" w="med" len="med"/>
                    </a:lnL>
                    <a:lnR w="28575" cap="flat" cmpd="sng" algn="ctr">
                      <a:solidFill>
                        <a:schemeClr val="tx1"/>
                      </a:solidFill>
                      <a:prstDash val="solid"/>
                      <a:round/>
                      <a:headEnd type="none" w="sm" len="sm"/>
                      <a:tailEnd type="none" w="sm" len="sm"/>
                    </a:lnR>
                    <a:lnT w="12700" cap="flat" cmpd="sng" algn="ctr">
                      <a:solidFill>
                        <a:srgbClr val="FFFF00"/>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2321" name="Text Box 33"/>
          <p:cNvSpPr txBox="1">
            <a:spLocks noChangeArrowheads="1"/>
          </p:cNvSpPr>
          <p:nvPr/>
        </p:nvSpPr>
        <p:spPr bwMode="auto">
          <a:xfrm>
            <a:off x="9213850" y="6415091"/>
            <a:ext cx="102303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400" b="1">
                <a:solidFill>
                  <a:srgbClr val="FFFFFF"/>
                </a:solidFill>
                <a:latin typeface="Times New Roman" panose="02020603050405020304" pitchFamily="18" charset="0"/>
              </a:rPr>
              <a:t>CDC, 2002</a:t>
            </a:r>
          </a:p>
        </p:txBody>
      </p:sp>
      <p:sp>
        <p:nvSpPr>
          <p:cNvPr id="12322" name="Rectangle 35"/>
          <p:cNvSpPr>
            <a:spLocks noChangeArrowheads="1"/>
          </p:cNvSpPr>
          <p:nvPr/>
        </p:nvSpPr>
        <p:spPr bwMode="auto">
          <a:xfrm>
            <a:off x="2133600" y="5029201"/>
            <a:ext cx="8400661"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000" b="1" dirty="0">
                <a:solidFill>
                  <a:srgbClr val="FF0000"/>
                </a:solidFill>
                <a:latin typeface="Times New Roman" panose="02020603050405020304" pitchFamily="18" charset="0"/>
              </a:rPr>
              <a:t>Out of 1.4 million cases of salmonellosis, 95% (1.3 million) associated with food; 20% (234,000) from SE (about 75% associated with eggs).</a:t>
            </a:r>
          </a:p>
        </p:txBody>
      </p:sp>
      <p:sp>
        <p:nvSpPr>
          <p:cNvPr id="12323" name="TextBox 5"/>
          <p:cNvSpPr txBox="1">
            <a:spLocks noChangeArrowheads="1"/>
          </p:cNvSpPr>
          <p:nvPr/>
        </p:nvSpPr>
        <p:spPr bwMode="auto">
          <a:xfrm>
            <a:off x="2197367" y="6005797"/>
            <a:ext cx="497764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000" b="1" dirty="0">
                <a:solidFill>
                  <a:srgbClr val="FFFFFF"/>
                </a:solidFill>
                <a:latin typeface="Times New Roman" panose="02020603050405020304" pitchFamily="18" charset="0"/>
                <a:cs typeface="Times New Roman" panose="02020603050405020304" pitchFamily="18" charset="0"/>
              </a:rPr>
              <a:t>* Cost $23 billion (</a:t>
            </a:r>
            <a:r>
              <a:rPr lang="en-US" altLang="en-US" sz="2000" b="1" i="1" dirty="0">
                <a:solidFill>
                  <a:srgbClr val="FFFFFF"/>
                </a:solidFill>
                <a:latin typeface="Times New Roman" panose="02020603050405020304" pitchFamily="18" charset="0"/>
                <a:cs typeface="Times New Roman" panose="02020603050405020304" pitchFamily="18" charset="0"/>
              </a:rPr>
              <a:t>Salmonella</a:t>
            </a:r>
            <a:r>
              <a:rPr lang="en-US" altLang="en-US" sz="2000" b="1" dirty="0">
                <a:solidFill>
                  <a:srgbClr val="FFFFFF"/>
                </a:solidFill>
                <a:latin typeface="Times New Roman" panose="02020603050405020304" pitchFamily="18" charset="0"/>
                <a:cs typeface="Times New Roman" panose="02020603050405020304" pitchFamily="18" charset="0"/>
              </a:rPr>
              <a:t> </a:t>
            </a:r>
            <a:r>
              <a:rPr lang="en-US" altLang="en-US" sz="2000" b="1" dirty="0">
                <a:solidFill>
                  <a:srgbClr val="FFFFFF"/>
                </a:solidFill>
                <a:latin typeface="Times New Roman" panose="02020603050405020304" pitchFamily="18" charset="0"/>
              </a:rPr>
              <a:t>$2.65 billion)</a:t>
            </a:r>
            <a:r>
              <a:rPr lang="en-US" altLang="en-US" sz="2000" dirty="0">
                <a:solidFill>
                  <a:srgbClr val="000000"/>
                </a:solidFill>
                <a:latin typeface="Times New Roman" panose="02020603050405020304" pitchFamily="18" charset="0"/>
              </a:rPr>
              <a:t> </a:t>
            </a:r>
          </a:p>
        </p:txBody>
      </p:sp>
      <p:sp>
        <p:nvSpPr>
          <p:cNvPr id="7" name="Rectangle 6"/>
          <p:cNvSpPr/>
          <p:nvPr/>
        </p:nvSpPr>
        <p:spPr>
          <a:xfrm>
            <a:off x="2362200" y="1447800"/>
            <a:ext cx="7391400" cy="3505200"/>
          </a:xfrm>
          <a:prstGeom prst="rect">
            <a:avLst/>
          </a:prstGeom>
          <a:noFill/>
          <a:ln cmpd="thinThick">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Tree>
    <p:extLst>
      <p:ext uri="{BB962C8B-B14F-4D97-AF65-F5344CB8AC3E}">
        <p14:creationId xmlns="" xmlns:p14="http://schemas.microsoft.com/office/powerpoint/2010/main" val="67688088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Group 16"/>
          <p:cNvGrpSpPr>
            <a:grpSpLocks/>
          </p:cNvGrpSpPr>
          <p:nvPr/>
        </p:nvGrpSpPr>
        <p:grpSpPr bwMode="auto">
          <a:xfrm>
            <a:off x="1828800" y="1447800"/>
            <a:ext cx="8458200" cy="4478338"/>
            <a:chOff x="304800" y="1766888"/>
            <a:chExt cx="8458200" cy="4478338"/>
          </a:xfrm>
        </p:grpSpPr>
        <p:graphicFrame>
          <p:nvGraphicFramePr>
            <p:cNvPr id="1026" name="Object 2"/>
            <p:cNvGraphicFramePr>
              <a:graphicFrameLocks noChangeAspect="1"/>
            </p:cNvGraphicFramePr>
            <p:nvPr/>
          </p:nvGraphicFramePr>
          <p:xfrm>
            <a:off x="304800" y="1766888"/>
            <a:ext cx="8458200" cy="4478338"/>
          </p:xfrm>
          <a:graphic>
            <a:graphicData uri="http://schemas.openxmlformats.org/presentationml/2006/ole">
              <p:oleObj spid="_x0000_s7200" r:id="rId4" imgW="8455885" imgH="4480948" progId="Excel.Sheet.8">
                <p:embed/>
              </p:oleObj>
            </a:graphicData>
          </a:graphic>
        </p:graphicFrame>
        <p:sp>
          <p:nvSpPr>
            <p:cNvPr id="1030" name="Rectangle 3"/>
            <p:cNvSpPr>
              <a:spLocks noChangeArrowheads="1"/>
            </p:cNvSpPr>
            <p:nvPr/>
          </p:nvSpPr>
          <p:spPr bwMode="auto">
            <a:xfrm>
              <a:off x="7634288" y="5380038"/>
              <a:ext cx="212725" cy="79375"/>
            </a:xfrm>
            <a:prstGeom prst="rect">
              <a:avLst/>
            </a:prstGeom>
            <a:solidFill>
              <a:srgbClr val="99CC00"/>
            </a:solidFill>
            <a:ln w="9525">
              <a:solidFill>
                <a:srgbClr val="99CC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031" name="Text Box 4"/>
            <p:cNvSpPr txBox="1">
              <a:spLocks noChangeArrowheads="1"/>
            </p:cNvSpPr>
            <p:nvPr/>
          </p:nvSpPr>
          <p:spPr bwMode="auto">
            <a:xfrm>
              <a:off x="1295400" y="1783998"/>
              <a:ext cx="324960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dirty="0">
                  <a:solidFill>
                    <a:srgbClr val="000000"/>
                  </a:solidFill>
                </a:rPr>
                <a:t>Rate per 100,000 population</a:t>
              </a:r>
            </a:p>
          </p:txBody>
        </p:sp>
        <p:sp>
          <p:nvSpPr>
            <p:cNvPr id="1032" name="Text Box 5"/>
            <p:cNvSpPr txBox="1">
              <a:spLocks noChangeArrowheads="1"/>
            </p:cNvSpPr>
            <p:nvPr/>
          </p:nvSpPr>
          <p:spPr bwMode="auto">
            <a:xfrm>
              <a:off x="2890839" y="2616200"/>
              <a:ext cx="277511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i="1">
                  <a:solidFill>
                    <a:srgbClr val="3366FF"/>
                  </a:solidFill>
                </a:rPr>
                <a:t>Campylobactor</a:t>
              </a:r>
              <a:r>
                <a:rPr lang="en-US" altLang="en-US" b="1">
                  <a:solidFill>
                    <a:srgbClr val="3366FF"/>
                  </a:solidFill>
                </a:rPr>
                <a:t> species</a:t>
              </a:r>
            </a:p>
          </p:txBody>
        </p:sp>
        <p:sp>
          <p:nvSpPr>
            <p:cNvPr id="1033" name="Text Box 6"/>
            <p:cNvSpPr txBox="1">
              <a:spLocks noChangeArrowheads="1"/>
            </p:cNvSpPr>
            <p:nvPr/>
          </p:nvSpPr>
          <p:spPr bwMode="auto">
            <a:xfrm>
              <a:off x="1914525" y="3586163"/>
              <a:ext cx="231345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i="1">
                  <a:solidFill>
                    <a:srgbClr val="008000"/>
                  </a:solidFill>
                </a:rPr>
                <a:t>Salmonella</a:t>
              </a:r>
              <a:r>
                <a:rPr lang="en-US" altLang="en-US" b="1">
                  <a:solidFill>
                    <a:srgbClr val="008000"/>
                  </a:solidFill>
                </a:rPr>
                <a:t> species</a:t>
              </a:r>
            </a:p>
          </p:txBody>
        </p:sp>
        <p:sp>
          <p:nvSpPr>
            <p:cNvPr id="1034" name="Text Box 7"/>
            <p:cNvSpPr txBox="1">
              <a:spLocks noChangeArrowheads="1"/>
            </p:cNvSpPr>
            <p:nvPr/>
          </p:nvSpPr>
          <p:spPr bwMode="auto">
            <a:xfrm>
              <a:off x="2492375" y="4745038"/>
              <a:ext cx="29418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i="1">
                  <a:solidFill>
                    <a:srgbClr val="800080"/>
                  </a:solidFill>
                </a:rPr>
                <a:t>Escherichia coli</a:t>
              </a:r>
              <a:r>
                <a:rPr lang="en-US" altLang="en-US" b="1">
                  <a:solidFill>
                    <a:srgbClr val="800080"/>
                  </a:solidFill>
                </a:rPr>
                <a:t> O157:H7</a:t>
              </a:r>
            </a:p>
          </p:txBody>
        </p:sp>
        <p:sp>
          <p:nvSpPr>
            <p:cNvPr id="1035" name="Text Box 8"/>
            <p:cNvSpPr txBox="1">
              <a:spLocks noChangeArrowheads="1"/>
            </p:cNvSpPr>
            <p:nvPr/>
          </p:nvSpPr>
          <p:spPr bwMode="auto">
            <a:xfrm>
              <a:off x="1095375" y="4467225"/>
              <a:ext cx="283923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i="1">
                  <a:solidFill>
                    <a:srgbClr val="99CC00"/>
                  </a:solidFill>
                </a:rPr>
                <a:t>Listeria monocytogenes</a:t>
              </a:r>
            </a:p>
          </p:txBody>
        </p:sp>
        <p:sp>
          <p:nvSpPr>
            <p:cNvPr id="1036" name="Rectangle 9"/>
            <p:cNvSpPr>
              <a:spLocks noChangeArrowheads="1"/>
            </p:cNvSpPr>
            <p:nvPr/>
          </p:nvSpPr>
          <p:spPr bwMode="auto">
            <a:xfrm>
              <a:off x="7634288" y="3763963"/>
              <a:ext cx="212725" cy="79375"/>
            </a:xfrm>
            <a:prstGeom prst="rect">
              <a:avLst/>
            </a:prstGeom>
            <a:solidFill>
              <a:srgbClr val="3366FF"/>
            </a:solidFill>
            <a:ln w="9525">
              <a:solidFill>
                <a:srgbClr val="3366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037" name="Text Box 10"/>
            <p:cNvSpPr txBox="1">
              <a:spLocks noChangeArrowheads="1"/>
            </p:cNvSpPr>
            <p:nvPr/>
          </p:nvSpPr>
          <p:spPr bwMode="auto">
            <a:xfrm>
              <a:off x="7162800" y="2667000"/>
              <a:ext cx="100110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000000"/>
                  </a:solidFill>
                </a:rPr>
                <a:t>2010</a:t>
              </a:r>
            </a:p>
            <a:p>
              <a:pPr algn="ctr" eaLnBrk="1" fontAlgn="base" hangingPunct="1">
                <a:spcBef>
                  <a:spcPct val="0"/>
                </a:spcBef>
                <a:spcAft>
                  <a:spcPct val="0"/>
                </a:spcAft>
              </a:pPr>
              <a:r>
                <a:rPr lang="en-US" altLang="en-US" b="1">
                  <a:solidFill>
                    <a:srgbClr val="000000"/>
                  </a:solidFill>
                </a:rPr>
                <a:t>Targets</a:t>
              </a:r>
            </a:p>
          </p:txBody>
        </p:sp>
        <p:sp>
          <p:nvSpPr>
            <p:cNvPr id="1038" name="Text Box 11"/>
            <p:cNvSpPr txBox="1">
              <a:spLocks noChangeArrowheads="1"/>
            </p:cNvSpPr>
            <p:nvPr/>
          </p:nvSpPr>
          <p:spPr bwMode="auto">
            <a:xfrm>
              <a:off x="5716588" y="4824413"/>
              <a:ext cx="7617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a:solidFill>
                    <a:srgbClr val="FF9933"/>
                  </a:solidFill>
                </a:rPr>
                <a:t>HUS</a:t>
              </a:r>
              <a:r>
                <a:rPr lang="en-US" altLang="en-US" b="1">
                  <a:solidFill>
                    <a:srgbClr val="000000"/>
                  </a:solidFill>
                </a:rPr>
                <a:t>*</a:t>
              </a:r>
            </a:p>
          </p:txBody>
        </p:sp>
        <p:sp>
          <p:nvSpPr>
            <p:cNvPr id="1039" name="Line 12"/>
            <p:cNvSpPr>
              <a:spLocks noChangeShapeType="1"/>
            </p:cNvSpPr>
            <p:nvPr/>
          </p:nvSpPr>
          <p:spPr bwMode="auto">
            <a:xfrm>
              <a:off x="2066925" y="4786313"/>
              <a:ext cx="533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040" name="Rectangle 13"/>
            <p:cNvSpPr>
              <a:spLocks noChangeArrowheads="1"/>
            </p:cNvSpPr>
            <p:nvPr/>
          </p:nvSpPr>
          <p:spPr bwMode="auto">
            <a:xfrm>
              <a:off x="7634288" y="4473575"/>
              <a:ext cx="212725" cy="79375"/>
            </a:xfrm>
            <a:prstGeom prst="rect">
              <a:avLst/>
            </a:prstGeom>
            <a:solidFill>
              <a:srgbClr val="008000"/>
            </a:solidFill>
            <a:ln w="9525">
              <a:solidFill>
                <a:srgbClr val="008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041" name="Rectangle 14"/>
            <p:cNvSpPr>
              <a:spLocks noChangeArrowheads="1"/>
            </p:cNvSpPr>
            <p:nvPr/>
          </p:nvSpPr>
          <p:spPr bwMode="auto">
            <a:xfrm>
              <a:off x="7634288" y="5278438"/>
              <a:ext cx="212725" cy="79375"/>
            </a:xfrm>
            <a:prstGeom prst="rect">
              <a:avLst/>
            </a:prstGeom>
            <a:solidFill>
              <a:srgbClr val="800080"/>
            </a:solidFill>
            <a:ln w="9525">
              <a:solidFill>
                <a:srgbClr val="800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grpSp>
      <p:sp>
        <p:nvSpPr>
          <p:cNvPr id="168976" name="Text Box 16"/>
          <p:cNvSpPr txBox="1">
            <a:spLocks noChangeArrowheads="1"/>
          </p:cNvSpPr>
          <p:nvPr/>
        </p:nvSpPr>
        <p:spPr bwMode="auto">
          <a:xfrm>
            <a:off x="4793571" y="349251"/>
            <a:ext cx="2569934" cy="646331"/>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en-US" sz="3600" b="1" dirty="0">
                <a:solidFill>
                  <a:srgbClr val="FFCC66"/>
                </a:solidFill>
                <a:effectLst>
                  <a:outerShdw blurRad="38100" dist="38100" dir="2700000" algn="tl">
                    <a:srgbClr val="000000"/>
                  </a:outerShdw>
                </a:effectLst>
                <a:latin typeface="Times New Roman" pitchFamily="18" charset="0"/>
              </a:rPr>
              <a:t>Significance</a:t>
            </a:r>
            <a:endParaRPr lang="en-US" sz="3600" b="1" baseline="30000" dirty="0">
              <a:solidFill>
                <a:srgbClr val="FFCC66"/>
              </a:solidFill>
              <a:effectLst>
                <a:outerShdw blurRad="38100" dist="38100" dir="2700000" algn="tl">
                  <a:srgbClr val="000000">
                    <a:alpha val="43137"/>
                  </a:srgbClr>
                </a:outerShdw>
              </a:effectLst>
              <a:latin typeface="Times New Roman" pitchFamily="18" charset="0"/>
            </a:endParaRPr>
          </a:p>
        </p:txBody>
      </p:sp>
      <p:sp>
        <p:nvSpPr>
          <p:cNvPr id="1029" name="Rectangle 17"/>
          <p:cNvSpPr>
            <a:spLocks noChangeArrowheads="1"/>
          </p:cNvSpPr>
          <p:nvPr/>
        </p:nvSpPr>
        <p:spPr bwMode="auto">
          <a:xfrm>
            <a:off x="4595815" y="6019800"/>
            <a:ext cx="599598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400" b="1" dirty="0">
                <a:solidFill>
                  <a:srgbClr val="FFFFFF"/>
                </a:solidFill>
              </a:rPr>
              <a:t>Source: Foodborne Disease Active Surveillance Network (</a:t>
            </a:r>
            <a:r>
              <a:rPr lang="en-US" altLang="en-US" sz="1400" b="1" dirty="0" err="1">
                <a:solidFill>
                  <a:srgbClr val="FFFFFF"/>
                </a:solidFill>
              </a:rPr>
              <a:t>FoodNet</a:t>
            </a:r>
            <a:r>
              <a:rPr lang="en-US" altLang="en-US" sz="1400" b="1" dirty="0">
                <a:solidFill>
                  <a:srgbClr val="FFFFFF"/>
                </a:solidFill>
              </a:rPr>
              <a:t>)</a:t>
            </a:r>
          </a:p>
        </p:txBody>
      </p:sp>
    </p:spTree>
    <p:extLst>
      <p:ext uri="{BB962C8B-B14F-4D97-AF65-F5344CB8AC3E}">
        <p14:creationId xmlns="" xmlns:p14="http://schemas.microsoft.com/office/powerpoint/2010/main" val="2432297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2438400" y="228600"/>
            <a:ext cx="7315200" cy="914400"/>
          </a:xfrm>
        </p:spPr>
        <p:txBody>
          <a:bodyPr/>
          <a:lstStyle/>
          <a:p>
            <a:r>
              <a:rPr lang="en-US" sz="4000" kern="0" dirty="0" smtClean="0">
                <a:solidFill>
                  <a:srgbClr val="FFCC66"/>
                </a:solidFill>
                <a:effectLst>
                  <a:outerShdw blurRad="38100" dist="38100" dir="2700000" algn="tl">
                    <a:srgbClr val="000000"/>
                  </a:outerShdw>
                </a:effectLst>
                <a:latin typeface="Times New Roman" pitchFamily="18" charset="0"/>
              </a:rPr>
              <a:t>Significance</a:t>
            </a:r>
            <a:endParaRPr lang="en-US" altLang="en-US" i="1" dirty="0">
              <a:solidFill>
                <a:srgbClr val="FFCC66"/>
              </a:solidFill>
              <a:latin typeface="Times New Roman" panose="02020603050405020304" pitchFamily="18" charset="0"/>
            </a:endParaRPr>
          </a:p>
        </p:txBody>
      </p:sp>
      <p:sp>
        <p:nvSpPr>
          <p:cNvPr id="245763" name="Rectangle 3"/>
          <p:cNvSpPr>
            <a:spLocks noGrp="1" noChangeArrowheads="1"/>
          </p:cNvSpPr>
          <p:nvPr>
            <p:ph type="body" idx="1"/>
          </p:nvPr>
        </p:nvSpPr>
        <p:spPr>
          <a:xfrm>
            <a:off x="727789" y="1922111"/>
            <a:ext cx="10310327" cy="3638939"/>
          </a:xfrm>
        </p:spPr>
        <p:txBody>
          <a:bodyPr/>
          <a:lstStyle/>
          <a:p>
            <a:r>
              <a:rPr lang="en-US" altLang="en-US" dirty="0" smtClean="0">
                <a:latin typeface="Times New Roman" panose="02020603050405020304" pitchFamily="18" charset="0"/>
              </a:rPr>
              <a:t>Major </a:t>
            </a:r>
            <a:r>
              <a:rPr lang="en-US" altLang="en-US" dirty="0">
                <a:latin typeface="Times New Roman" panose="02020603050405020304" pitchFamily="18" charset="0"/>
              </a:rPr>
              <a:t>cause of food-borne diseases (poultry, meat, dairy products), </a:t>
            </a:r>
            <a:r>
              <a:rPr lang="en-US" altLang="en-US" dirty="0" smtClean="0">
                <a:latin typeface="Times New Roman" panose="02020603050405020304" pitchFamily="18" charset="0"/>
              </a:rPr>
              <a:t>use as an indicator </a:t>
            </a:r>
            <a:r>
              <a:rPr lang="en-US" altLang="en-US" dirty="0">
                <a:latin typeface="Times New Roman" panose="02020603050405020304" pitchFamily="18" charset="0"/>
              </a:rPr>
              <a:t>of how safe a country’s food supplies </a:t>
            </a:r>
            <a:r>
              <a:rPr lang="en-US" altLang="en-US" dirty="0" smtClean="0">
                <a:latin typeface="Times New Roman" panose="02020603050405020304" pitchFamily="18" charset="0"/>
              </a:rPr>
              <a:t>are</a:t>
            </a:r>
            <a:endParaRPr lang="en-US" altLang="en-US" dirty="0">
              <a:latin typeface="Times New Roman" panose="02020603050405020304" pitchFamily="18" charset="0"/>
            </a:endParaRPr>
          </a:p>
          <a:p>
            <a:r>
              <a:rPr lang="en-US" altLang="en-US" dirty="0">
                <a:latin typeface="Times New Roman" panose="02020603050405020304" pitchFamily="18" charset="0"/>
              </a:rPr>
              <a:t>Multiple antibiotic-resistance </a:t>
            </a:r>
            <a:r>
              <a:rPr lang="en-US" altLang="en-US" dirty="0" smtClean="0">
                <a:latin typeface="Times New Roman" panose="02020603050405020304" pitchFamily="18" charset="0"/>
              </a:rPr>
              <a:t>strains: </a:t>
            </a:r>
            <a:r>
              <a:rPr lang="en-US" altLang="en-US" dirty="0" smtClean="0">
                <a:latin typeface="Times New Roman" panose="02020603050405020304" pitchFamily="18" charset="0"/>
                <a:cs typeface="Times New Roman" panose="02020603050405020304" pitchFamily="18" charset="0"/>
              </a:rPr>
              <a:t>use in animal feed</a:t>
            </a:r>
            <a:endParaRPr lang="en-US" altLang="en-US" dirty="0">
              <a:latin typeface="Times New Roman" panose="02020603050405020304" pitchFamily="18" charset="0"/>
            </a:endParaRPr>
          </a:p>
          <a:p>
            <a:r>
              <a:rPr lang="en-US" altLang="en-US" dirty="0" smtClean="0">
                <a:latin typeface="Times New Roman" panose="02020603050405020304" pitchFamily="18" charset="0"/>
              </a:rPr>
              <a:t>Model organism to study bacterial genetics and virulence</a:t>
            </a:r>
            <a:endParaRPr lang="en-US" altLang="en-US" i="1" dirty="0" smtClean="0">
              <a:latin typeface="Times New Roman" panose="02020603050405020304" pitchFamily="18" charset="0"/>
              <a:cs typeface="Times New Roman" panose="02020603050405020304" pitchFamily="18" charset="0"/>
            </a:endParaRPr>
          </a:p>
          <a:p>
            <a:endParaRPr lang="en-US" altLang="en-US" dirty="0">
              <a:latin typeface="Times New Roman" panose="02020603050405020304" pitchFamily="18" charset="0"/>
            </a:endParaRPr>
          </a:p>
        </p:txBody>
      </p:sp>
    </p:spTree>
    <p:extLst>
      <p:ext uri="{BB962C8B-B14F-4D97-AF65-F5344CB8AC3E}">
        <p14:creationId xmlns="" xmlns:p14="http://schemas.microsoft.com/office/powerpoint/2010/main" val="2032282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2362200" y="152402"/>
            <a:ext cx="7239000" cy="868363"/>
          </a:xfrm>
        </p:spPr>
        <p:txBody>
          <a:bodyPr/>
          <a:lstStyle/>
          <a:p>
            <a:pPr eaLnBrk="1" hangingPunct="1">
              <a:defRPr/>
            </a:pPr>
            <a:r>
              <a:rPr lang="en-US" i="1" dirty="0" err="1" smtClean="0">
                <a:solidFill>
                  <a:srgbClr val="FFCC66"/>
                </a:solidFill>
                <a:effectLst>
                  <a:outerShdw blurRad="38100" dist="38100" dir="2700000" algn="tl">
                    <a:srgbClr val="000000">
                      <a:alpha val="43137"/>
                    </a:srgbClr>
                  </a:outerShdw>
                </a:effectLst>
                <a:latin typeface="Times New Roman" pitchFamily="18" charset="0"/>
                <a:cs typeface="Times New Roman" pitchFamily="18" charset="0"/>
              </a:rPr>
              <a:t>gidAB</a:t>
            </a:r>
            <a:r>
              <a:rPr lang="en-US" dirty="0" smtClean="0">
                <a:solidFill>
                  <a:srgbClr val="FFCC66"/>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solidFill>
                  <a:srgbClr val="FFCC66"/>
                </a:solidFill>
                <a:effectLst>
                  <a:outerShdw blurRad="38100" dist="38100" dir="2700000" algn="tl">
                    <a:srgbClr val="000000">
                      <a:alpha val="43137"/>
                    </a:srgbClr>
                  </a:outerShdw>
                </a:effectLst>
                <a:latin typeface="Times New Roman" pitchFamily="18" charset="0"/>
                <a:cs typeface="Times New Roman" pitchFamily="18" charset="0"/>
              </a:rPr>
              <a:t>operon</a:t>
            </a:r>
            <a:endParaRPr lang="en-US" dirty="0" smtClean="0">
              <a:solidFill>
                <a:srgbClr val="FFCC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8131" name="Content Placeholder 2"/>
          <p:cNvSpPr txBox="1">
            <a:spLocks/>
          </p:cNvSpPr>
          <p:nvPr/>
        </p:nvSpPr>
        <p:spPr bwMode="auto">
          <a:xfrm>
            <a:off x="1906555" y="3733802"/>
            <a:ext cx="8382000" cy="1847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80000"/>
              </a:lnSpc>
              <a:spcBef>
                <a:spcPct val="20000"/>
              </a:spcBef>
              <a:spcAft>
                <a:spcPct val="0"/>
              </a:spcAft>
              <a:buFont typeface="Arial" panose="020B0604020202020204" pitchFamily="34" charset="0"/>
              <a:buChar char="•"/>
            </a:pPr>
            <a:r>
              <a:rPr lang="en-US" altLang="en-US" sz="2800" b="1" dirty="0" err="1">
                <a:solidFill>
                  <a:srgbClr val="FF0000"/>
                </a:solidFill>
                <a:latin typeface="Times New Roman" panose="02020603050405020304" pitchFamily="18" charset="0"/>
                <a:cs typeface="Times New Roman" panose="02020603050405020304" pitchFamily="18" charset="0"/>
              </a:rPr>
              <a:t>GidB</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a:solidFill>
                  <a:srgbClr val="FFFFFF"/>
                </a:solidFill>
                <a:latin typeface="Times New Roman" panose="02020603050405020304" pitchFamily="18" charset="0"/>
                <a:cs typeface="Times New Roman" panose="02020603050405020304" pitchFamily="18" charset="0"/>
              </a:rPr>
              <a:t>(</a:t>
            </a:r>
            <a:r>
              <a:rPr lang="en-US" altLang="en-US" sz="2800" b="1" dirty="0" err="1">
                <a:solidFill>
                  <a:srgbClr val="FFFFFF"/>
                </a:solidFill>
                <a:latin typeface="Times New Roman" panose="02020603050405020304" pitchFamily="18" charset="0"/>
                <a:cs typeface="Times New Roman" panose="02020603050405020304" pitchFamily="18" charset="0"/>
              </a:rPr>
              <a:t>RsmG</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dirty="0">
                <a:solidFill>
                  <a:srgbClr val="FFFFFF"/>
                </a:solidFill>
                <a:latin typeface="Times New Roman" panose="02020603050405020304" pitchFamily="18" charset="0"/>
                <a:cs typeface="Times New Roman" panose="02020603050405020304" pitchFamily="18" charset="0"/>
                <a:sym typeface="Wingdings" panose="05000000000000000000" pitchFamily="2" charset="2"/>
              </a:rPr>
              <a:t>is an enzyme that </a:t>
            </a:r>
            <a:r>
              <a:rPr lang="en-US" altLang="en-US" sz="2800" b="1" dirty="0" err="1">
                <a:solidFill>
                  <a:srgbClr val="FFFFFF"/>
                </a:solidFill>
                <a:latin typeface="Times New Roman" panose="02020603050405020304" pitchFamily="18" charset="0"/>
                <a:cs typeface="Times New Roman" panose="02020603050405020304" pitchFamily="18" charset="0"/>
                <a:sym typeface="Wingdings" panose="05000000000000000000" pitchFamily="2" charset="2"/>
              </a:rPr>
              <a:t>catalyses</a:t>
            </a:r>
            <a:r>
              <a:rPr lang="en-US" altLang="en-US" sz="2800" b="1" dirty="0">
                <a:solidFill>
                  <a:srgbClr val="FFFFFF"/>
                </a:solidFill>
                <a:latin typeface="Times New Roman" panose="02020603050405020304" pitchFamily="18" charset="0"/>
                <a:cs typeface="Times New Roman" panose="02020603050405020304" pitchFamily="18" charset="0"/>
                <a:sym typeface="Wingdings" panose="05000000000000000000" pitchFamily="2" charset="2"/>
              </a:rPr>
              <a:t> the methylation of 16S </a:t>
            </a:r>
            <a:r>
              <a:rPr lang="en-US" altLang="en-US" sz="2800" b="1" dirty="0" err="1">
                <a:solidFill>
                  <a:srgbClr val="FFFFFF"/>
                </a:solidFill>
                <a:latin typeface="Times New Roman" panose="02020603050405020304" pitchFamily="18" charset="0"/>
                <a:cs typeface="Times New Roman" panose="02020603050405020304" pitchFamily="18" charset="0"/>
                <a:sym typeface="Wingdings" panose="05000000000000000000" pitchFamily="2" charset="2"/>
              </a:rPr>
              <a:t>rRNA</a:t>
            </a:r>
            <a:r>
              <a:rPr lang="en-US" altLang="en-US" sz="2800" b="1" dirty="0">
                <a:solidFill>
                  <a:srgbClr val="FFFFFF"/>
                </a:solidFill>
                <a:latin typeface="Times New Roman" panose="02020603050405020304" pitchFamily="18" charset="0"/>
                <a:cs typeface="Times New Roman" panose="02020603050405020304" pitchFamily="18" charset="0"/>
                <a:sym typeface="Wingdings" panose="05000000000000000000" pitchFamily="2" charset="2"/>
              </a:rPr>
              <a:t> in </a:t>
            </a:r>
            <a:r>
              <a:rPr lang="en-US" altLang="en-US" sz="2800" b="1" dirty="0" smtClean="0">
                <a:solidFill>
                  <a:srgbClr val="FFFFFF"/>
                </a:solidFill>
                <a:latin typeface="Times New Roman" panose="02020603050405020304" pitchFamily="18" charset="0"/>
                <a:cs typeface="Times New Roman" panose="02020603050405020304" pitchFamily="18" charset="0"/>
              </a:rPr>
              <a:t>bacteria, a binding sites for aminoglycosides e.g. </a:t>
            </a:r>
            <a:r>
              <a:rPr lang="en-US" altLang="en-US" sz="2800" b="1" dirty="0">
                <a:solidFill>
                  <a:srgbClr val="FFFFFF"/>
                </a:solidFill>
                <a:latin typeface="Times New Roman" panose="02020603050405020304" pitchFamily="18" charset="0"/>
                <a:cs typeface="Times New Roman" panose="02020603050405020304" pitchFamily="18" charset="0"/>
              </a:rPr>
              <a:t>Streptomycin </a:t>
            </a:r>
            <a:endParaRPr lang="en-US" altLang="en-US" sz="2800" b="1" dirty="0">
              <a:solidFill>
                <a:srgbClr val="FFFFFF"/>
              </a:solidFill>
              <a:latin typeface="Times New Roman" panose="02020603050405020304" pitchFamily="18" charset="0"/>
              <a:cs typeface="Times New Roman" panose="02020603050405020304" pitchFamily="18" charset="0"/>
              <a:sym typeface="Wingdings" panose="05000000000000000000" pitchFamily="2" charset="2"/>
            </a:endParaRPr>
          </a:p>
          <a:p>
            <a:pPr eaLnBrk="1" fontAlgn="base" hangingPunct="1">
              <a:spcBef>
                <a:spcPct val="20000"/>
              </a:spcBef>
              <a:spcAft>
                <a:spcPct val="0"/>
              </a:spcAft>
              <a:buFont typeface="Arial" panose="020B0604020202020204" pitchFamily="34" charset="0"/>
              <a:buNone/>
            </a:pPr>
            <a:endParaRPr lang="en-US" altLang="en-US" sz="2400" dirty="0">
              <a:solidFill>
                <a:srgbClr val="FFFFFF"/>
              </a:solidFill>
              <a:latin typeface="Times New Roman" panose="02020603050405020304" pitchFamily="18" charset="0"/>
              <a:cs typeface="Times New Roman" panose="02020603050405020304" pitchFamily="18" charset="0"/>
            </a:endParaRPr>
          </a:p>
        </p:txBody>
      </p:sp>
      <p:grpSp>
        <p:nvGrpSpPr>
          <p:cNvPr id="2" name="Group 4"/>
          <p:cNvGrpSpPr>
            <a:grpSpLocks/>
          </p:cNvGrpSpPr>
          <p:nvPr/>
        </p:nvGrpSpPr>
        <p:grpSpPr bwMode="auto">
          <a:xfrm>
            <a:off x="3195737" y="1783702"/>
            <a:ext cx="5426075" cy="1524000"/>
            <a:chOff x="0" y="3467402"/>
            <a:chExt cx="9313078" cy="2179638"/>
          </a:xfrm>
        </p:grpSpPr>
        <p:pic>
          <p:nvPicPr>
            <p:cNvPr id="48133" name="Picture 2" descr="C:\Users\UW\Pictures\map.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l="18964" t="24635" r="11964" b="5405"/>
            <a:stretch>
              <a:fillRect/>
            </a:stretch>
          </p:blipFill>
          <p:spPr bwMode="auto">
            <a:xfrm>
              <a:off x="0" y="3467402"/>
              <a:ext cx="9144000" cy="2179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34" name="TextBox 6"/>
            <p:cNvSpPr txBox="1">
              <a:spLocks noChangeArrowheads="1"/>
            </p:cNvSpPr>
            <p:nvPr/>
          </p:nvSpPr>
          <p:spPr bwMode="auto">
            <a:xfrm>
              <a:off x="313666" y="4724400"/>
              <a:ext cx="1286534" cy="5282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i="1">
                  <a:solidFill>
                    <a:srgbClr val="000000"/>
                  </a:solidFill>
                  <a:cs typeface="Arial" panose="020B0604020202020204" pitchFamily="34" charset="0"/>
                </a:rPr>
                <a:t>gidB</a:t>
              </a:r>
            </a:p>
          </p:txBody>
        </p:sp>
        <p:sp>
          <p:nvSpPr>
            <p:cNvPr id="48135" name="TextBox 7"/>
            <p:cNvSpPr txBox="1">
              <a:spLocks noChangeArrowheads="1"/>
            </p:cNvSpPr>
            <p:nvPr/>
          </p:nvSpPr>
          <p:spPr bwMode="auto">
            <a:xfrm>
              <a:off x="2209797" y="4736740"/>
              <a:ext cx="1400966" cy="5282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i="1">
                  <a:solidFill>
                    <a:srgbClr val="000000"/>
                  </a:solidFill>
                  <a:cs typeface="Arial" panose="020B0604020202020204" pitchFamily="34" charset="0"/>
                </a:rPr>
                <a:t>gidA</a:t>
              </a:r>
            </a:p>
          </p:txBody>
        </p:sp>
        <p:sp>
          <p:nvSpPr>
            <p:cNvPr id="48136" name="TextBox 8"/>
            <p:cNvSpPr txBox="1">
              <a:spLocks noChangeArrowheads="1"/>
            </p:cNvSpPr>
            <p:nvPr/>
          </p:nvSpPr>
          <p:spPr bwMode="auto">
            <a:xfrm>
              <a:off x="6506902" y="4557221"/>
              <a:ext cx="1524257" cy="5282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i="1">
                  <a:solidFill>
                    <a:srgbClr val="000000"/>
                  </a:solidFill>
                  <a:cs typeface="Arial" panose="020B0604020202020204" pitchFamily="34" charset="0"/>
                </a:rPr>
                <a:t>mioC</a:t>
              </a:r>
            </a:p>
          </p:txBody>
        </p:sp>
        <p:sp>
          <p:nvSpPr>
            <p:cNvPr id="48137" name="TextBox 9"/>
            <p:cNvSpPr txBox="1">
              <a:spLocks noChangeArrowheads="1"/>
            </p:cNvSpPr>
            <p:nvPr/>
          </p:nvSpPr>
          <p:spPr bwMode="auto">
            <a:xfrm>
              <a:off x="7734832" y="4557221"/>
              <a:ext cx="1578246" cy="5282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i="1">
                  <a:solidFill>
                    <a:srgbClr val="000000"/>
                  </a:solidFill>
                  <a:cs typeface="Arial" panose="020B0604020202020204" pitchFamily="34" charset="0"/>
                </a:rPr>
                <a:t>asnC</a:t>
              </a:r>
            </a:p>
          </p:txBody>
        </p:sp>
      </p:grpSp>
    </p:spTree>
    <p:extLst>
      <p:ext uri="{BB962C8B-B14F-4D97-AF65-F5344CB8AC3E}">
        <p14:creationId xmlns="" xmlns:p14="http://schemas.microsoft.com/office/powerpoint/2010/main" val="2489421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1642"/>
        </a:solidFill>
        <a:effectLst/>
      </p:bgPr>
    </p:bg>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581136" y="986777"/>
            <a:ext cx="4628029" cy="2008351"/>
          </a:xfrm>
          <a:prstGeom prst="rect">
            <a:avLst/>
          </a:prstGeom>
          <a:solidFill>
            <a:srgbClr val="FFFFFF"/>
          </a:solidFill>
          <a:ln w="9525">
            <a:solidFill>
              <a:srgbClr val="000000"/>
            </a:solidFill>
            <a:miter lim="800000"/>
            <a:headEnd/>
            <a:tailEnd/>
          </a:ln>
        </p:spPr>
      </p:pic>
      <p:graphicFrame>
        <p:nvGraphicFramePr>
          <p:cNvPr id="21" name="Content Placeholder 4"/>
          <p:cNvGraphicFramePr>
            <a:graphicFrameLocks/>
          </p:cNvGraphicFramePr>
          <p:nvPr>
            <p:extLst/>
          </p:nvPr>
        </p:nvGraphicFramePr>
        <p:xfrm>
          <a:off x="3580532" y="3150475"/>
          <a:ext cx="4656650" cy="2883932"/>
        </p:xfrm>
        <a:graphic>
          <a:graphicData uri="http://schemas.openxmlformats.org/drawingml/2006/table">
            <a:tbl>
              <a:tblPr firstRow="1" firstCol="1" bandRow="1"/>
              <a:tblGrid>
                <a:gridCol w="1642993"/>
                <a:gridCol w="1455313"/>
                <a:gridCol w="1558344"/>
              </a:tblGrid>
              <a:tr h="571659">
                <a:tc>
                  <a:txBody>
                    <a:bodyPr/>
                    <a:lstStyle>
                      <a:lvl1pPr marL="0" algn="l" defTabSz="914400" rtl="0" eaLnBrk="1" latinLnBrk="0" hangingPunct="1">
                        <a:defRPr sz="1800" b="1" kern="1200">
                          <a:solidFill>
                            <a:schemeClr val="tx1"/>
                          </a:solidFill>
                          <a:latin typeface="Century Gothic"/>
                        </a:defRPr>
                      </a:lvl1pPr>
                      <a:lvl2pPr marL="457200" algn="l" defTabSz="914400" rtl="0" eaLnBrk="1" latinLnBrk="0" hangingPunct="1">
                        <a:defRPr sz="1800" b="1" kern="1200">
                          <a:solidFill>
                            <a:schemeClr val="tx1"/>
                          </a:solidFill>
                          <a:latin typeface="Century Gothic"/>
                        </a:defRPr>
                      </a:lvl2pPr>
                      <a:lvl3pPr marL="914400" algn="l" defTabSz="914400" rtl="0" eaLnBrk="1" latinLnBrk="0" hangingPunct="1">
                        <a:defRPr sz="1800" b="1" kern="1200">
                          <a:solidFill>
                            <a:schemeClr val="tx1"/>
                          </a:solidFill>
                          <a:latin typeface="Century Gothic"/>
                        </a:defRPr>
                      </a:lvl3pPr>
                      <a:lvl4pPr marL="1371600" algn="l" defTabSz="914400" rtl="0" eaLnBrk="1" latinLnBrk="0" hangingPunct="1">
                        <a:defRPr sz="1800" b="1" kern="1200">
                          <a:solidFill>
                            <a:schemeClr val="tx1"/>
                          </a:solidFill>
                          <a:latin typeface="Century Gothic"/>
                        </a:defRPr>
                      </a:lvl4pPr>
                      <a:lvl5pPr marL="1828800" algn="l" defTabSz="914400" rtl="0" eaLnBrk="1" latinLnBrk="0" hangingPunct="1">
                        <a:defRPr sz="1800" b="1" kern="1200">
                          <a:solidFill>
                            <a:schemeClr val="tx1"/>
                          </a:solidFill>
                          <a:latin typeface="Century Gothic"/>
                        </a:defRPr>
                      </a:lvl5pPr>
                      <a:lvl6pPr marL="2286000" algn="l" defTabSz="914400" rtl="0" eaLnBrk="1" latinLnBrk="0" hangingPunct="1">
                        <a:defRPr sz="1800" b="1" kern="1200">
                          <a:solidFill>
                            <a:schemeClr val="tx1"/>
                          </a:solidFill>
                          <a:latin typeface="Century Gothic"/>
                        </a:defRPr>
                      </a:lvl6pPr>
                      <a:lvl7pPr marL="2743200" algn="l" defTabSz="914400" rtl="0" eaLnBrk="1" latinLnBrk="0" hangingPunct="1">
                        <a:defRPr sz="1800" b="1" kern="1200">
                          <a:solidFill>
                            <a:schemeClr val="tx1"/>
                          </a:solidFill>
                          <a:latin typeface="Century Gothic"/>
                        </a:defRPr>
                      </a:lvl7pPr>
                      <a:lvl8pPr marL="3200400" algn="l" defTabSz="914400" rtl="0" eaLnBrk="1" latinLnBrk="0" hangingPunct="1">
                        <a:defRPr sz="1800" b="1" kern="1200">
                          <a:solidFill>
                            <a:schemeClr val="tx1"/>
                          </a:solidFill>
                          <a:latin typeface="Century Gothic"/>
                        </a:defRPr>
                      </a:lvl8pPr>
                      <a:lvl9pPr marL="3657600" algn="l" defTabSz="914400" rtl="0" eaLnBrk="1" latinLnBrk="0" hangingPunct="1">
                        <a:defRPr sz="1800" b="1" kern="1200">
                          <a:solidFill>
                            <a:schemeClr val="tx1"/>
                          </a:solidFill>
                          <a:latin typeface="Century Gothic"/>
                        </a:defRPr>
                      </a:lvl9pPr>
                    </a:lstStyle>
                    <a:p>
                      <a:pPr marL="0" marR="0">
                        <a:lnSpc>
                          <a:spcPct val="200000"/>
                        </a:lnSpc>
                        <a:spcBef>
                          <a:spcPts val="0"/>
                        </a:spcBef>
                        <a:spcAft>
                          <a:spcPts val="0"/>
                        </a:spcAft>
                      </a:pPr>
                      <a:endParaRPr lang="en-US" sz="2000" dirty="0">
                        <a:effectLst/>
                        <a:latin typeface="+mj-lt"/>
                        <a:ea typeface="Times New Roman"/>
                      </a:endParaRPr>
                    </a:p>
                  </a:txBody>
                  <a:tcPr marL="68580" marR="68580" marT="0" marB="0" anchor="ctr">
                    <a:lnL>
                      <a:noFill/>
                    </a:lnL>
                    <a:lnR>
                      <a:no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tx1"/>
                          </a:solidFill>
                          <a:latin typeface="Century Gothic"/>
                        </a:defRPr>
                      </a:lvl1pPr>
                      <a:lvl2pPr marL="457200" algn="l" defTabSz="914400" rtl="0" eaLnBrk="1" latinLnBrk="0" hangingPunct="1">
                        <a:defRPr sz="1800" b="1" kern="1200">
                          <a:solidFill>
                            <a:schemeClr val="tx1"/>
                          </a:solidFill>
                          <a:latin typeface="Century Gothic"/>
                        </a:defRPr>
                      </a:lvl2pPr>
                      <a:lvl3pPr marL="914400" algn="l" defTabSz="914400" rtl="0" eaLnBrk="1" latinLnBrk="0" hangingPunct="1">
                        <a:defRPr sz="1800" b="1" kern="1200">
                          <a:solidFill>
                            <a:schemeClr val="tx1"/>
                          </a:solidFill>
                          <a:latin typeface="Century Gothic"/>
                        </a:defRPr>
                      </a:lvl3pPr>
                      <a:lvl4pPr marL="1371600" algn="l" defTabSz="914400" rtl="0" eaLnBrk="1" latinLnBrk="0" hangingPunct="1">
                        <a:defRPr sz="1800" b="1" kern="1200">
                          <a:solidFill>
                            <a:schemeClr val="tx1"/>
                          </a:solidFill>
                          <a:latin typeface="Century Gothic"/>
                        </a:defRPr>
                      </a:lvl4pPr>
                      <a:lvl5pPr marL="1828800" algn="l" defTabSz="914400" rtl="0" eaLnBrk="1" latinLnBrk="0" hangingPunct="1">
                        <a:defRPr sz="1800" b="1" kern="1200">
                          <a:solidFill>
                            <a:schemeClr val="tx1"/>
                          </a:solidFill>
                          <a:latin typeface="Century Gothic"/>
                        </a:defRPr>
                      </a:lvl5pPr>
                      <a:lvl6pPr marL="2286000" algn="l" defTabSz="914400" rtl="0" eaLnBrk="1" latinLnBrk="0" hangingPunct="1">
                        <a:defRPr sz="1800" b="1" kern="1200">
                          <a:solidFill>
                            <a:schemeClr val="tx1"/>
                          </a:solidFill>
                          <a:latin typeface="Century Gothic"/>
                        </a:defRPr>
                      </a:lvl6pPr>
                      <a:lvl7pPr marL="2743200" algn="l" defTabSz="914400" rtl="0" eaLnBrk="1" latinLnBrk="0" hangingPunct="1">
                        <a:defRPr sz="1800" b="1" kern="1200">
                          <a:solidFill>
                            <a:schemeClr val="tx1"/>
                          </a:solidFill>
                          <a:latin typeface="Century Gothic"/>
                        </a:defRPr>
                      </a:lvl7pPr>
                      <a:lvl8pPr marL="3200400" algn="l" defTabSz="914400" rtl="0" eaLnBrk="1" latinLnBrk="0" hangingPunct="1">
                        <a:defRPr sz="1800" b="1" kern="1200">
                          <a:solidFill>
                            <a:schemeClr val="tx1"/>
                          </a:solidFill>
                          <a:latin typeface="Century Gothic"/>
                        </a:defRPr>
                      </a:lvl8pPr>
                      <a:lvl9pPr marL="3657600" algn="l" defTabSz="914400" rtl="0" eaLnBrk="1" latinLnBrk="0" hangingPunct="1">
                        <a:defRPr sz="1800" b="1" kern="1200">
                          <a:solidFill>
                            <a:schemeClr val="tx1"/>
                          </a:solidFill>
                          <a:latin typeface="Century Gothic"/>
                        </a:defRPr>
                      </a:lvl9pPr>
                    </a:lstStyle>
                    <a:p>
                      <a:pPr marL="0" marR="0" algn="ctr">
                        <a:lnSpc>
                          <a:spcPct val="200000"/>
                        </a:lnSpc>
                        <a:spcBef>
                          <a:spcPts val="0"/>
                        </a:spcBef>
                        <a:spcAft>
                          <a:spcPts val="0"/>
                        </a:spcAft>
                      </a:pPr>
                      <a:r>
                        <a:rPr lang="en-US" sz="2000" dirty="0" smtClean="0">
                          <a:effectLst/>
                          <a:latin typeface="+mj-lt"/>
                          <a:ea typeface="Times New Roman"/>
                        </a:rPr>
                        <a:t>WT</a:t>
                      </a:r>
                      <a:endParaRPr lang="en-US" sz="2000" dirty="0">
                        <a:effectLst/>
                        <a:latin typeface="+mj-lt"/>
                        <a:ea typeface="Times New Roman"/>
                      </a:endParaRPr>
                    </a:p>
                  </a:txBody>
                  <a:tcPr marL="68580" marR="68580" marT="0" marB="0" anchor="ctr">
                    <a:lnL>
                      <a:noFill/>
                    </a:lnL>
                    <a:lnR>
                      <a:no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tx1"/>
                          </a:solidFill>
                          <a:latin typeface="Century Gothic"/>
                        </a:defRPr>
                      </a:lvl1pPr>
                      <a:lvl2pPr marL="457200" algn="l" defTabSz="914400" rtl="0" eaLnBrk="1" latinLnBrk="0" hangingPunct="1">
                        <a:defRPr sz="1800" b="1" kern="1200">
                          <a:solidFill>
                            <a:schemeClr val="tx1"/>
                          </a:solidFill>
                          <a:latin typeface="Century Gothic"/>
                        </a:defRPr>
                      </a:lvl2pPr>
                      <a:lvl3pPr marL="914400" algn="l" defTabSz="914400" rtl="0" eaLnBrk="1" latinLnBrk="0" hangingPunct="1">
                        <a:defRPr sz="1800" b="1" kern="1200">
                          <a:solidFill>
                            <a:schemeClr val="tx1"/>
                          </a:solidFill>
                          <a:latin typeface="Century Gothic"/>
                        </a:defRPr>
                      </a:lvl3pPr>
                      <a:lvl4pPr marL="1371600" algn="l" defTabSz="914400" rtl="0" eaLnBrk="1" latinLnBrk="0" hangingPunct="1">
                        <a:defRPr sz="1800" b="1" kern="1200">
                          <a:solidFill>
                            <a:schemeClr val="tx1"/>
                          </a:solidFill>
                          <a:latin typeface="Century Gothic"/>
                        </a:defRPr>
                      </a:lvl4pPr>
                      <a:lvl5pPr marL="1828800" algn="l" defTabSz="914400" rtl="0" eaLnBrk="1" latinLnBrk="0" hangingPunct="1">
                        <a:defRPr sz="1800" b="1" kern="1200">
                          <a:solidFill>
                            <a:schemeClr val="tx1"/>
                          </a:solidFill>
                          <a:latin typeface="Century Gothic"/>
                        </a:defRPr>
                      </a:lvl5pPr>
                      <a:lvl6pPr marL="2286000" algn="l" defTabSz="914400" rtl="0" eaLnBrk="1" latinLnBrk="0" hangingPunct="1">
                        <a:defRPr sz="1800" b="1" kern="1200">
                          <a:solidFill>
                            <a:schemeClr val="tx1"/>
                          </a:solidFill>
                          <a:latin typeface="Century Gothic"/>
                        </a:defRPr>
                      </a:lvl6pPr>
                      <a:lvl7pPr marL="2743200" algn="l" defTabSz="914400" rtl="0" eaLnBrk="1" latinLnBrk="0" hangingPunct="1">
                        <a:defRPr sz="1800" b="1" kern="1200">
                          <a:solidFill>
                            <a:schemeClr val="tx1"/>
                          </a:solidFill>
                          <a:latin typeface="Century Gothic"/>
                        </a:defRPr>
                      </a:lvl7pPr>
                      <a:lvl8pPr marL="3200400" algn="l" defTabSz="914400" rtl="0" eaLnBrk="1" latinLnBrk="0" hangingPunct="1">
                        <a:defRPr sz="1800" b="1" kern="1200">
                          <a:solidFill>
                            <a:schemeClr val="tx1"/>
                          </a:solidFill>
                          <a:latin typeface="Century Gothic"/>
                        </a:defRPr>
                      </a:lvl8pPr>
                      <a:lvl9pPr marL="3657600" algn="l" defTabSz="914400" rtl="0" eaLnBrk="1" latinLnBrk="0" hangingPunct="1">
                        <a:defRPr sz="1800" b="1" kern="1200">
                          <a:solidFill>
                            <a:schemeClr val="tx1"/>
                          </a:solidFill>
                          <a:latin typeface="Century Gothic"/>
                        </a:defRPr>
                      </a:lvl9pPr>
                    </a:lstStyle>
                    <a:p>
                      <a:pPr marL="0" marR="0" algn="ctr">
                        <a:lnSpc>
                          <a:spcPct val="200000"/>
                        </a:lnSpc>
                        <a:spcBef>
                          <a:spcPts val="0"/>
                        </a:spcBef>
                        <a:spcAft>
                          <a:spcPts val="0"/>
                        </a:spcAft>
                      </a:pPr>
                      <a:r>
                        <a:rPr lang="en-US" sz="2000" b="1" dirty="0" smtClean="0"/>
                        <a:t>∆</a:t>
                      </a:r>
                      <a:r>
                        <a:rPr lang="en-US" sz="2000" b="1" i="1" dirty="0" smtClean="0"/>
                        <a:t>gidB</a:t>
                      </a:r>
                      <a:endParaRPr lang="en-US" sz="2000" dirty="0">
                        <a:effectLst/>
                        <a:latin typeface="+mj-lt"/>
                        <a:ea typeface="Times New Roman"/>
                      </a:endParaRPr>
                    </a:p>
                  </a:txBody>
                  <a:tcPr marL="68580" marR="68580" marT="0" marB="0" anchor="ctr">
                    <a:lnL>
                      <a:noFill/>
                    </a:lnL>
                    <a:lnR>
                      <a:no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r>
              <a:tr h="500873">
                <a:tc>
                  <a:txBody>
                    <a:bodyPr/>
                    <a:lstStyle>
                      <a:lvl1pPr marL="0" algn="l" defTabSz="914400" rtl="0" eaLnBrk="1" latinLnBrk="0" hangingPunct="1">
                        <a:defRPr sz="1800" b="1" kern="1200">
                          <a:solidFill>
                            <a:schemeClr val="tx1"/>
                          </a:solidFill>
                          <a:latin typeface="Century Gothic"/>
                        </a:defRPr>
                      </a:lvl1pPr>
                      <a:lvl2pPr marL="457200" algn="l" defTabSz="914400" rtl="0" eaLnBrk="1" latinLnBrk="0" hangingPunct="1">
                        <a:defRPr sz="1800" b="1" kern="1200">
                          <a:solidFill>
                            <a:schemeClr val="tx1"/>
                          </a:solidFill>
                          <a:latin typeface="Century Gothic"/>
                        </a:defRPr>
                      </a:lvl2pPr>
                      <a:lvl3pPr marL="914400" algn="l" defTabSz="914400" rtl="0" eaLnBrk="1" latinLnBrk="0" hangingPunct="1">
                        <a:defRPr sz="1800" b="1" kern="1200">
                          <a:solidFill>
                            <a:schemeClr val="tx1"/>
                          </a:solidFill>
                          <a:latin typeface="Century Gothic"/>
                        </a:defRPr>
                      </a:lvl3pPr>
                      <a:lvl4pPr marL="1371600" algn="l" defTabSz="914400" rtl="0" eaLnBrk="1" latinLnBrk="0" hangingPunct="1">
                        <a:defRPr sz="1800" b="1" kern="1200">
                          <a:solidFill>
                            <a:schemeClr val="tx1"/>
                          </a:solidFill>
                          <a:latin typeface="Century Gothic"/>
                        </a:defRPr>
                      </a:lvl4pPr>
                      <a:lvl5pPr marL="1828800" algn="l" defTabSz="914400" rtl="0" eaLnBrk="1" latinLnBrk="0" hangingPunct="1">
                        <a:defRPr sz="1800" b="1" kern="1200">
                          <a:solidFill>
                            <a:schemeClr val="tx1"/>
                          </a:solidFill>
                          <a:latin typeface="Century Gothic"/>
                        </a:defRPr>
                      </a:lvl5pPr>
                      <a:lvl6pPr marL="2286000" algn="l" defTabSz="914400" rtl="0" eaLnBrk="1" latinLnBrk="0" hangingPunct="1">
                        <a:defRPr sz="1800" b="1" kern="1200">
                          <a:solidFill>
                            <a:schemeClr val="tx1"/>
                          </a:solidFill>
                          <a:latin typeface="Century Gothic"/>
                        </a:defRPr>
                      </a:lvl6pPr>
                      <a:lvl7pPr marL="2743200" algn="l" defTabSz="914400" rtl="0" eaLnBrk="1" latinLnBrk="0" hangingPunct="1">
                        <a:defRPr sz="1800" b="1" kern="1200">
                          <a:solidFill>
                            <a:schemeClr val="tx1"/>
                          </a:solidFill>
                          <a:latin typeface="Century Gothic"/>
                        </a:defRPr>
                      </a:lvl7pPr>
                      <a:lvl8pPr marL="3200400" algn="l" defTabSz="914400" rtl="0" eaLnBrk="1" latinLnBrk="0" hangingPunct="1">
                        <a:defRPr sz="1800" b="1" kern="1200">
                          <a:solidFill>
                            <a:schemeClr val="tx1"/>
                          </a:solidFill>
                          <a:latin typeface="Century Gothic"/>
                        </a:defRPr>
                      </a:lvl8pPr>
                      <a:lvl9pPr marL="3657600" algn="l" defTabSz="914400" rtl="0" eaLnBrk="1" latinLnBrk="0" hangingPunct="1">
                        <a:defRPr sz="1800" b="1" kern="1200">
                          <a:solidFill>
                            <a:schemeClr val="tx1"/>
                          </a:solidFill>
                          <a:latin typeface="Century Gothic"/>
                        </a:defRPr>
                      </a:lvl9pPr>
                    </a:lstStyle>
                    <a:p>
                      <a:pPr marL="0" marR="0" algn="ctr">
                        <a:lnSpc>
                          <a:spcPct val="200000"/>
                        </a:lnSpc>
                        <a:spcBef>
                          <a:spcPts val="0"/>
                        </a:spcBef>
                        <a:spcAft>
                          <a:spcPts val="0"/>
                        </a:spcAft>
                      </a:pPr>
                      <a:r>
                        <a:rPr lang="en-US" sz="1600" dirty="0" smtClean="0">
                          <a:effectLst/>
                          <a:latin typeface="+mj-lt"/>
                          <a:ea typeface="Times New Roman"/>
                        </a:rPr>
                        <a:t>Antibiotic</a:t>
                      </a:r>
                      <a:endParaRPr lang="en-US" sz="1600" dirty="0">
                        <a:effectLst/>
                        <a:latin typeface="+mj-lt"/>
                        <a:ea typeface="Times New Roman"/>
                      </a:endParaRPr>
                    </a:p>
                  </a:txBody>
                  <a:tcPr marL="68580" marR="68580" marT="0" marB="0" anchor="ctr">
                    <a:lnL>
                      <a:noFill/>
                    </a:lnL>
                    <a:lnR>
                      <a:noFill/>
                    </a:lnR>
                    <a:lnT w="12700" cmpd="sng">
                      <a:solidFill>
                        <a:srgbClr val="000000"/>
                      </a:solid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200000"/>
                        </a:lnSpc>
                        <a:spcBef>
                          <a:spcPts val="0"/>
                        </a:spcBef>
                        <a:spcAft>
                          <a:spcPts val="0"/>
                        </a:spcAft>
                      </a:pPr>
                      <a:r>
                        <a:rPr lang="en-US" sz="1600" b="1" dirty="0" smtClean="0">
                          <a:effectLst/>
                          <a:latin typeface="+mj-lt"/>
                          <a:ea typeface="Times New Roman"/>
                        </a:rPr>
                        <a:t>MIC (Sensitivity)</a:t>
                      </a:r>
                      <a:endParaRPr lang="en-US" sz="1600" b="1" dirty="0">
                        <a:effectLst/>
                        <a:latin typeface="+mj-lt"/>
                        <a:ea typeface="Times New Roman"/>
                      </a:endParaRPr>
                    </a:p>
                  </a:txBody>
                  <a:tcPr marL="68580" marR="68580" marT="0" marB="0" anchor="ctr">
                    <a:lnL>
                      <a:noFill/>
                    </a:lnL>
                    <a:lnR>
                      <a:noFill/>
                    </a:lnR>
                    <a:lnT w="12700" cmpd="sng">
                      <a:solidFill>
                        <a:srgbClr val="000000"/>
                      </a:solid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200000"/>
                        </a:lnSpc>
                        <a:spcBef>
                          <a:spcPts val="0"/>
                        </a:spcBef>
                        <a:spcAft>
                          <a:spcPts val="0"/>
                        </a:spcAft>
                      </a:pPr>
                      <a:r>
                        <a:rPr lang="en-US" sz="1600" b="1" dirty="0" smtClean="0">
                          <a:effectLst/>
                          <a:latin typeface="+mj-lt"/>
                          <a:ea typeface="Times New Roman"/>
                        </a:rPr>
                        <a:t>MIC (Sensitivity)</a:t>
                      </a:r>
                      <a:endParaRPr lang="en-US" sz="1600" b="1" dirty="0">
                        <a:effectLst/>
                        <a:latin typeface="+mj-lt"/>
                        <a:ea typeface="Times New Roman"/>
                      </a:endParaRPr>
                    </a:p>
                  </a:txBody>
                  <a:tcPr marL="68580" marR="68580" marT="0" marB="0" anchor="ctr">
                    <a:lnL>
                      <a:noFill/>
                    </a:lnL>
                    <a:lnR>
                      <a:noFill/>
                    </a:lnR>
                    <a:lnT w="12700" cmpd="sng">
                      <a:solidFill>
                        <a:srgbClr val="000000"/>
                      </a:solidFill>
                    </a:lnT>
                    <a:lnB>
                      <a:noFill/>
                    </a:lnB>
                    <a:lnTlToBr w="12700" cmpd="sng">
                      <a:noFill/>
                      <a:prstDash val="solid"/>
                    </a:lnTlToBr>
                    <a:lnBlToTr w="12700" cmpd="sng">
                      <a:noFill/>
                      <a:prstDash val="solid"/>
                    </a:lnBlToTr>
                    <a:solidFill>
                      <a:srgbClr val="FFFFFF"/>
                    </a:solidFill>
                  </a:tcPr>
                </a:tc>
              </a:tr>
              <a:tr h="338089">
                <a:tc>
                  <a:txBody>
                    <a:bodyPr/>
                    <a:lstStyle>
                      <a:lvl1pPr marL="0" algn="l" defTabSz="914400" rtl="0" eaLnBrk="1" latinLnBrk="0" hangingPunct="1">
                        <a:defRPr sz="1800" b="1" kern="1200">
                          <a:solidFill>
                            <a:schemeClr val="tx1"/>
                          </a:solidFill>
                          <a:latin typeface="Century Gothic"/>
                        </a:defRPr>
                      </a:lvl1pPr>
                      <a:lvl2pPr marL="457200" algn="l" defTabSz="914400" rtl="0" eaLnBrk="1" latinLnBrk="0" hangingPunct="1">
                        <a:defRPr sz="1800" b="1" kern="1200">
                          <a:solidFill>
                            <a:schemeClr val="tx1"/>
                          </a:solidFill>
                          <a:latin typeface="Century Gothic"/>
                        </a:defRPr>
                      </a:lvl2pPr>
                      <a:lvl3pPr marL="914400" algn="l" defTabSz="914400" rtl="0" eaLnBrk="1" latinLnBrk="0" hangingPunct="1">
                        <a:defRPr sz="1800" b="1" kern="1200">
                          <a:solidFill>
                            <a:schemeClr val="tx1"/>
                          </a:solidFill>
                          <a:latin typeface="Century Gothic"/>
                        </a:defRPr>
                      </a:lvl3pPr>
                      <a:lvl4pPr marL="1371600" algn="l" defTabSz="914400" rtl="0" eaLnBrk="1" latinLnBrk="0" hangingPunct="1">
                        <a:defRPr sz="1800" b="1" kern="1200">
                          <a:solidFill>
                            <a:schemeClr val="tx1"/>
                          </a:solidFill>
                          <a:latin typeface="Century Gothic"/>
                        </a:defRPr>
                      </a:lvl4pPr>
                      <a:lvl5pPr marL="1828800" algn="l" defTabSz="914400" rtl="0" eaLnBrk="1" latinLnBrk="0" hangingPunct="1">
                        <a:defRPr sz="1800" b="1" kern="1200">
                          <a:solidFill>
                            <a:schemeClr val="tx1"/>
                          </a:solidFill>
                          <a:latin typeface="Century Gothic"/>
                        </a:defRPr>
                      </a:lvl5pPr>
                      <a:lvl6pPr marL="2286000" algn="l" defTabSz="914400" rtl="0" eaLnBrk="1" latinLnBrk="0" hangingPunct="1">
                        <a:defRPr sz="1800" b="1" kern="1200">
                          <a:solidFill>
                            <a:schemeClr val="tx1"/>
                          </a:solidFill>
                          <a:latin typeface="Century Gothic"/>
                        </a:defRPr>
                      </a:lvl6pPr>
                      <a:lvl7pPr marL="2743200" algn="l" defTabSz="914400" rtl="0" eaLnBrk="1" latinLnBrk="0" hangingPunct="1">
                        <a:defRPr sz="1800" b="1" kern="1200">
                          <a:solidFill>
                            <a:schemeClr val="tx1"/>
                          </a:solidFill>
                          <a:latin typeface="Century Gothic"/>
                        </a:defRPr>
                      </a:lvl7pPr>
                      <a:lvl8pPr marL="3200400" algn="l" defTabSz="914400" rtl="0" eaLnBrk="1" latinLnBrk="0" hangingPunct="1">
                        <a:defRPr sz="1800" b="1" kern="1200">
                          <a:solidFill>
                            <a:schemeClr val="tx1"/>
                          </a:solidFill>
                          <a:latin typeface="Century Gothic"/>
                        </a:defRPr>
                      </a:lvl8pPr>
                      <a:lvl9pPr marL="3657600" algn="l" defTabSz="914400" rtl="0" eaLnBrk="1" latinLnBrk="0" hangingPunct="1">
                        <a:defRPr sz="1800" b="1" kern="1200">
                          <a:solidFill>
                            <a:schemeClr val="tx1"/>
                          </a:solidFill>
                          <a:latin typeface="Century Gothic"/>
                        </a:defRPr>
                      </a:lvl9pPr>
                    </a:lstStyle>
                    <a:p>
                      <a:pPr marL="0" marR="0" algn="ctr">
                        <a:lnSpc>
                          <a:spcPct val="150000"/>
                        </a:lnSpc>
                        <a:spcBef>
                          <a:spcPts val="0"/>
                        </a:spcBef>
                        <a:spcAft>
                          <a:spcPts val="0"/>
                        </a:spcAft>
                      </a:pPr>
                      <a:r>
                        <a:rPr lang="en-US" sz="1600" dirty="0" err="1">
                          <a:effectLst/>
                          <a:latin typeface="+mj-lt"/>
                        </a:rPr>
                        <a:t>Florfenicol</a:t>
                      </a:r>
                      <a:endParaRPr lang="en-US" sz="1600" dirty="0">
                        <a:effectLst/>
                        <a:latin typeface="+mj-lt"/>
                        <a:ea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50000"/>
                        </a:lnSpc>
                        <a:spcBef>
                          <a:spcPts val="0"/>
                        </a:spcBef>
                        <a:spcAft>
                          <a:spcPts val="0"/>
                        </a:spcAft>
                      </a:pPr>
                      <a:r>
                        <a:rPr lang="en-US" sz="1600" b="1" dirty="0" smtClean="0">
                          <a:effectLst/>
                          <a:latin typeface="+mj-lt"/>
                        </a:rPr>
                        <a:t>4 (I)</a:t>
                      </a:r>
                      <a:endParaRPr lang="en-US" sz="1600" b="1" dirty="0">
                        <a:effectLst/>
                        <a:latin typeface="+mj-lt"/>
                        <a:ea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50000"/>
                        </a:lnSpc>
                        <a:spcBef>
                          <a:spcPts val="0"/>
                        </a:spcBef>
                        <a:spcAft>
                          <a:spcPts val="0"/>
                        </a:spcAft>
                      </a:pPr>
                      <a:r>
                        <a:rPr lang="en-US" sz="1600" b="1" dirty="0" smtClean="0">
                          <a:effectLst/>
                          <a:latin typeface="+mj-lt"/>
                        </a:rPr>
                        <a:t>2 (S)</a:t>
                      </a:r>
                      <a:endParaRPr lang="en-US" sz="1600" b="1" dirty="0">
                        <a:effectLst/>
                        <a:latin typeface="+mj-lt"/>
                        <a:ea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tr>
              <a:tr h="338089">
                <a:tc>
                  <a:txBody>
                    <a:bodyPr/>
                    <a:lstStyle>
                      <a:lvl1pPr marL="0" algn="l" defTabSz="914400" rtl="0" eaLnBrk="1" latinLnBrk="0" hangingPunct="1">
                        <a:defRPr sz="1800" b="1" kern="1200">
                          <a:solidFill>
                            <a:schemeClr val="tx1"/>
                          </a:solidFill>
                          <a:latin typeface="Century Gothic"/>
                        </a:defRPr>
                      </a:lvl1pPr>
                      <a:lvl2pPr marL="457200" algn="l" defTabSz="914400" rtl="0" eaLnBrk="1" latinLnBrk="0" hangingPunct="1">
                        <a:defRPr sz="1800" b="1" kern="1200">
                          <a:solidFill>
                            <a:schemeClr val="tx1"/>
                          </a:solidFill>
                          <a:latin typeface="Century Gothic"/>
                        </a:defRPr>
                      </a:lvl2pPr>
                      <a:lvl3pPr marL="914400" algn="l" defTabSz="914400" rtl="0" eaLnBrk="1" latinLnBrk="0" hangingPunct="1">
                        <a:defRPr sz="1800" b="1" kern="1200">
                          <a:solidFill>
                            <a:schemeClr val="tx1"/>
                          </a:solidFill>
                          <a:latin typeface="Century Gothic"/>
                        </a:defRPr>
                      </a:lvl3pPr>
                      <a:lvl4pPr marL="1371600" algn="l" defTabSz="914400" rtl="0" eaLnBrk="1" latinLnBrk="0" hangingPunct="1">
                        <a:defRPr sz="1800" b="1" kern="1200">
                          <a:solidFill>
                            <a:schemeClr val="tx1"/>
                          </a:solidFill>
                          <a:latin typeface="Century Gothic"/>
                        </a:defRPr>
                      </a:lvl4pPr>
                      <a:lvl5pPr marL="1828800" algn="l" defTabSz="914400" rtl="0" eaLnBrk="1" latinLnBrk="0" hangingPunct="1">
                        <a:defRPr sz="1800" b="1" kern="1200">
                          <a:solidFill>
                            <a:schemeClr val="tx1"/>
                          </a:solidFill>
                          <a:latin typeface="Century Gothic"/>
                        </a:defRPr>
                      </a:lvl5pPr>
                      <a:lvl6pPr marL="2286000" algn="l" defTabSz="914400" rtl="0" eaLnBrk="1" latinLnBrk="0" hangingPunct="1">
                        <a:defRPr sz="1800" b="1" kern="1200">
                          <a:solidFill>
                            <a:schemeClr val="tx1"/>
                          </a:solidFill>
                          <a:latin typeface="Century Gothic"/>
                        </a:defRPr>
                      </a:lvl6pPr>
                      <a:lvl7pPr marL="2743200" algn="l" defTabSz="914400" rtl="0" eaLnBrk="1" latinLnBrk="0" hangingPunct="1">
                        <a:defRPr sz="1800" b="1" kern="1200">
                          <a:solidFill>
                            <a:schemeClr val="tx1"/>
                          </a:solidFill>
                          <a:latin typeface="Century Gothic"/>
                        </a:defRPr>
                      </a:lvl7pPr>
                      <a:lvl8pPr marL="3200400" algn="l" defTabSz="914400" rtl="0" eaLnBrk="1" latinLnBrk="0" hangingPunct="1">
                        <a:defRPr sz="1800" b="1" kern="1200">
                          <a:solidFill>
                            <a:schemeClr val="tx1"/>
                          </a:solidFill>
                          <a:latin typeface="Century Gothic"/>
                        </a:defRPr>
                      </a:lvl8pPr>
                      <a:lvl9pPr marL="3657600" algn="l" defTabSz="914400" rtl="0" eaLnBrk="1" latinLnBrk="0" hangingPunct="1">
                        <a:defRPr sz="1800" b="1" kern="1200">
                          <a:solidFill>
                            <a:schemeClr val="tx1"/>
                          </a:solidFill>
                          <a:latin typeface="Century Gothic"/>
                        </a:defRPr>
                      </a:lvl9pPr>
                    </a:lstStyle>
                    <a:p>
                      <a:pPr marL="0" marR="0" algn="ctr">
                        <a:lnSpc>
                          <a:spcPct val="150000"/>
                        </a:lnSpc>
                        <a:spcBef>
                          <a:spcPts val="0"/>
                        </a:spcBef>
                        <a:spcAft>
                          <a:spcPts val="0"/>
                        </a:spcAft>
                      </a:pPr>
                      <a:r>
                        <a:rPr lang="en-US" sz="1600" dirty="0">
                          <a:effectLst/>
                          <a:latin typeface="+mj-lt"/>
                        </a:rPr>
                        <a:t>Neomycin</a:t>
                      </a:r>
                      <a:endParaRPr lang="en-US" sz="1600" dirty="0">
                        <a:effectLst/>
                        <a:latin typeface="+mj-lt"/>
                        <a:ea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50000"/>
                        </a:lnSpc>
                        <a:spcBef>
                          <a:spcPts val="0"/>
                        </a:spcBef>
                        <a:spcAft>
                          <a:spcPts val="0"/>
                        </a:spcAft>
                      </a:pPr>
                      <a:r>
                        <a:rPr lang="en-US" sz="1600" b="1" dirty="0">
                          <a:effectLst/>
                          <a:latin typeface="+mj-lt"/>
                        </a:rPr>
                        <a:t>&lt;=</a:t>
                      </a:r>
                      <a:r>
                        <a:rPr lang="en-US" sz="1600" b="1" dirty="0" smtClean="0">
                          <a:effectLst/>
                          <a:latin typeface="+mj-lt"/>
                        </a:rPr>
                        <a:t>4 (S)</a:t>
                      </a:r>
                      <a:endParaRPr lang="en-US" sz="1600" b="1" dirty="0">
                        <a:effectLst/>
                        <a:latin typeface="+mj-lt"/>
                        <a:ea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50000"/>
                        </a:lnSpc>
                        <a:spcBef>
                          <a:spcPts val="0"/>
                        </a:spcBef>
                        <a:spcAft>
                          <a:spcPts val="0"/>
                        </a:spcAft>
                      </a:pPr>
                      <a:r>
                        <a:rPr lang="en-US" sz="1600" b="1" dirty="0">
                          <a:effectLst/>
                          <a:latin typeface="+mj-lt"/>
                        </a:rPr>
                        <a:t>&gt;</a:t>
                      </a:r>
                      <a:r>
                        <a:rPr lang="en-US" sz="1600" b="1" dirty="0" smtClean="0">
                          <a:effectLst/>
                          <a:latin typeface="+mj-lt"/>
                        </a:rPr>
                        <a:t>32 (R)</a:t>
                      </a:r>
                      <a:endParaRPr lang="en-US" sz="1600" b="1" dirty="0">
                        <a:effectLst/>
                        <a:latin typeface="+mj-lt"/>
                        <a:ea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tr>
              <a:tr h="676179">
                <a:tc>
                  <a:txBody>
                    <a:bodyPr/>
                    <a:lstStyle>
                      <a:lvl1pPr marL="0" algn="l" defTabSz="914400" rtl="0" eaLnBrk="1" latinLnBrk="0" hangingPunct="1">
                        <a:defRPr sz="1800" b="1" kern="1200">
                          <a:solidFill>
                            <a:schemeClr val="tx1"/>
                          </a:solidFill>
                          <a:latin typeface="Century Gothic"/>
                        </a:defRPr>
                      </a:lvl1pPr>
                      <a:lvl2pPr marL="457200" algn="l" defTabSz="914400" rtl="0" eaLnBrk="1" latinLnBrk="0" hangingPunct="1">
                        <a:defRPr sz="1800" b="1" kern="1200">
                          <a:solidFill>
                            <a:schemeClr val="tx1"/>
                          </a:solidFill>
                          <a:latin typeface="Century Gothic"/>
                        </a:defRPr>
                      </a:lvl2pPr>
                      <a:lvl3pPr marL="914400" algn="l" defTabSz="914400" rtl="0" eaLnBrk="1" latinLnBrk="0" hangingPunct="1">
                        <a:defRPr sz="1800" b="1" kern="1200">
                          <a:solidFill>
                            <a:schemeClr val="tx1"/>
                          </a:solidFill>
                          <a:latin typeface="Century Gothic"/>
                        </a:defRPr>
                      </a:lvl3pPr>
                      <a:lvl4pPr marL="1371600" algn="l" defTabSz="914400" rtl="0" eaLnBrk="1" latinLnBrk="0" hangingPunct="1">
                        <a:defRPr sz="1800" b="1" kern="1200">
                          <a:solidFill>
                            <a:schemeClr val="tx1"/>
                          </a:solidFill>
                          <a:latin typeface="Century Gothic"/>
                        </a:defRPr>
                      </a:lvl4pPr>
                      <a:lvl5pPr marL="1828800" algn="l" defTabSz="914400" rtl="0" eaLnBrk="1" latinLnBrk="0" hangingPunct="1">
                        <a:defRPr sz="1800" b="1" kern="1200">
                          <a:solidFill>
                            <a:schemeClr val="tx1"/>
                          </a:solidFill>
                          <a:latin typeface="Century Gothic"/>
                        </a:defRPr>
                      </a:lvl5pPr>
                      <a:lvl6pPr marL="2286000" algn="l" defTabSz="914400" rtl="0" eaLnBrk="1" latinLnBrk="0" hangingPunct="1">
                        <a:defRPr sz="1800" b="1" kern="1200">
                          <a:solidFill>
                            <a:schemeClr val="tx1"/>
                          </a:solidFill>
                          <a:latin typeface="Century Gothic"/>
                        </a:defRPr>
                      </a:lvl6pPr>
                      <a:lvl7pPr marL="2743200" algn="l" defTabSz="914400" rtl="0" eaLnBrk="1" latinLnBrk="0" hangingPunct="1">
                        <a:defRPr sz="1800" b="1" kern="1200">
                          <a:solidFill>
                            <a:schemeClr val="tx1"/>
                          </a:solidFill>
                          <a:latin typeface="Century Gothic"/>
                        </a:defRPr>
                      </a:lvl7pPr>
                      <a:lvl8pPr marL="3200400" algn="l" defTabSz="914400" rtl="0" eaLnBrk="1" latinLnBrk="0" hangingPunct="1">
                        <a:defRPr sz="1800" b="1" kern="1200">
                          <a:solidFill>
                            <a:schemeClr val="tx1"/>
                          </a:solidFill>
                          <a:latin typeface="Century Gothic"/>
                        </a:defRPr>
                      </a:lvl8pPr>
                      <a:lvl9pPr marL="3657600" algn="l" defTabSz="914400" rtl="0" eaLnBrk="1" latinLnBrk="0" hangingPunct="1">
                        <a:defRPr sz="1800" b="1" kern="1200">
                          <a:solidFill>
                            <a:schemeClr val="tx1"/>
                          </a:solidFill>
                          <a:latin typeface="Century Gothic"/>
                        </a:defRPr>
                      </a:lvl9pPr>
                    </a:lstStyle>
                    <a:p>
                      <a:pPr marL="0" marR="0" algn="ctr">
                        <a:lnSpc>
                          <a:spcPct val="150000"/>
                        </a:lnSpc>
                        <a:spcBef>
                          <a:spcPts val="0"/>
                        </a:spcBef>
                        <a:spcAft>
                          <a:spcPts val="0"/>
                        </a:spcAft>
                      </a:pPr>
                      <a:r>
                        <a:rPr lang="en-US" sz="1600" dirty="0" err="1">
                          <a:effectLst/>
                          <a:latin typeface="+mj-lt"/>
                        </a:rPr>
                        <a:t>Spectinomycin</a:t>
                      </a:r>
                      <a:endParaRPr lang="en-US" sz="1600" dirty="0">
                        <a:effectLst/>
                        <a:latin typeface="+mj-lt"/>
                        <a:ea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50000"/>
                        </a:lnSpc>
                        <a:spcBef>
                          <a:spcPts val="0"/>
                        </a:spcBef>
                        <a:spcAft>
                          <a:spcPts val="0"/>
                        </a:spcAft>
                      </a:pPr>
                      <a:r>
                        <a:rPr lang="en-US" sz="1600" b="1" dirty="0" smtClean="0">
                          <a:effectLst/>
                          <a:latin typeface="+mj-lt"/>
                        </a:rPr>
                        <a:t>64 (R)</a:t>
                      </a:r>
                      <a:endParaRPr lang="en-US" sz="1600" b="1" dirty="0">
                        <a:effectLst/>
                        <a:latin typeface="+mj-lt"/>
                        <a:ea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50000"/>
                        </a:lnSpc>
                        <a:spcBef>
                          <a:spcPts val="0"/>
                        </a:spcBef>
                        <a:spcAft>
                          <a:spcPts val="0"/>
                        </a:spcAft>
                      </a:pPr>
                      <a:r>
                        <a:rPr lang="en-US" sz="1600" b="1" dirty="0" smtClean="0">
                          <a:effectLst/>
                          <a:latin typeface="+mj-lt"/>
                        </a:rPr>
                        <a:t>32 (I)</a:t>
                      </a:r>
                      <a:endParaRPr lang="en-US" sz="1600" b="1" dirty="0">
                        <a:effectLst/>
                        <a:latin typeface="+mj-lt"/>
                        <a:ea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solidFill>
                  </a:tcPr>
                </a:tc>
              </a:tr>
              <a:tr h="338089">
                <a:tc>
                  <a:txBody>
                    <a:bodyPr/>
                    <a:lstStyle>
                      <a:lvl1pPr marL="0" algn="l" defTabSz="914400" rtl="0" eaLnBrk="1" latinLnBrk="0" hangingPunct="1">
                        <a:defRPr sz="1800" b="1" kern="1200">
                          <a:solidFill>
                            <a:schemeClr val="tx1"/>
                          </a:solidFill>
                          <a:latin typeface="Century Gothic"/>
                        </a:defRPr>
                      </a:lvl1pPr>
                      <a:lvl2pPr marL="457200" algn="l" defTabSz="914400" rtl="0" eaLnBrk="1" latinLnBrk="0" hangingPunct="1">
                        <a:defRPr sz="1800" b="1" kern="1200">
                          <a:solidFill>
                            <a:schemeClr val="tx1"/>
                          </a:solidFill>
                          <a:latin typeface="Century Gothic"/>
                        </a:defRPr>
                      </a:lvl2pPr>
                      <a:lvl3pPr marL="914400" algn="l" defTabSz="914400" rtl="0" eaLnBrk="1" latinLnBrk="0" hangingPunct="1">
                        <a:defRPr sz="1800" b="1" kern="1200">
                          <a:solidFill>
                            <a:schemeClr val="tx1"/>
                          </a:solidFill>
                          <a:latin typeface="Century Gothic"/>
                        </a:defRPr>
                      </a:lvl3pPr>
                      <a:lvl4pPr marL="1371600" algn="l" defTabSz="914400" rtl="0" eaLnBrk="1" latinLnBrk="0" hangingPunct="1">
                        <a:defRPr sz="1800" b="1" kern="1200">
                          <a:solidFill>
                            <a:schemeClr val="tx1"/>
                          </a:solidFill>
                          <a:latin typeface="Century Gothic"/>
                        </a:defRPr>
                      </a:lvl4pPr>
                      <a:lvl5pPr marL="1828800" algn="l" defTabSz="914400" rtl="0" eaLnBrk="1" latinLnBrk="0" hangingPunct="1">
                        <a:defRPr sz="1800" b="1" kern="1200">
                          <a:solidFill>
                            <a:schemeClr val="tx1"/>
                          </a:solidFill>
                          <a:latin typeface="Century Gothic"/>
                        </a:defRPr>
                      </a:lvl5pPr>
                      <a:lvl6pPr marL="2286000" algn="l" defTabSz="914400" rtl="0" eaLnBrk="1" latinLnBrk="0" hangingPunct="1">
                        <a:defRPr sz="1800" b="1" kern="1200">
                          <a:solidFill>
                            <a:schemeClr val="tx1"/>
                          </a:solidFill>
                          <a:latin typeface="Century Gothic"/>
                        </a:defRPr>
                      </a:lvl6pPr>
                      <a:lvl7pPr marL="2743200" algn="l" defTabSz="914400" rtl="0" eaLnBrk="1" latinLnBrk="0" hangingPunct="1">
                        <a:defRPr sz="1800" b="1" kern="1200">
                          <a:solidFill>
                            <a:schemeClr val="tx1"/>
                          </a:solidFill>
                          <a:latin typeface="Century Gothic"/>
                        </a:defRPr>
                      </a:lvl7pPr>
                      <a:lvl8pPr marL="3200400" algn="l" defTabSz="914400" rtl="0" eaLnBrk="1" latinLnBrk="0" hangingPunct="1">
                        <a:defRPr sz="1800" b="1" kern="1200">
                          <a:solidFill>
                            <a:schemeClr val="tx1"/>
                          </a:solidFill>
                          <a:latin typeface="Century Gothic"/>
                        </a:defRPr>
                      </a:lvl8pPr>
                      <a:lvl9pPr marL="3657600" algn="l" defTabSz="914400" rtl="0" eaLnBrk="1" latinLnBrk="0" hangingPunct="1">
                        <a:defRPr sz="1800" b="1" kern="1200">
                          <a:solidFill>
                            <a:schemeClr val="tx1"/>
                          </a:solidFill>
                          <a:latin typeface="Century Gothic"/>
                        </a:defRPr>
                      </a:lvl9pPr>
                    </a:lstStyle>
                    <a:p>
                      <a:pPr marL="0" marR="0" algn="ctr">
                        <a:lnSpc>
                          <a:spcPct val="150000"/>
                        </a:lnSpc>
                        <a:spcBef>
                          <a:spcPts val="0"/>
                        </a:spcBef>
                        <a:spcAft>
                          <a:spcPts val="0"/>
                        </a:spcAft>
                      </a:pPr>
                      <a:r>
                        <a:rPr lang="en-US" sz="1600" dirty="0">
                          <a:effectLst/>
                          <a:latin typeface="+mj-lt"/>
                        </a:rPr>
                        <a:t>Streptomycin</a:t>
                      </a:r>
                      <a:endParaRPr lang="en-US" sz="1600" dirty="0">
                        <a:effectLst/>
                        <a:latin typeface="+mj-lt"/>
                        <a:ea typeface="Times New Roman"/>
                      </a:endParaRPr>
                    </a:p>
                  </a:txBody>
                  <a:tcPr marL="68580" marR="68580" marT="0" marB="0" anchor="ctr">
                    <a:lnL>
                      <a:noFill/>
                    </a:lnL>
                    <a:lnR>
                      <a:noFill/>
                    </a:lnR>
                    <a:lnT>
                      <a:no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50000"/>
                        </a:lnSpc>
                        <a:spcBef>
                          <a:spcPts val="0"/>
                        </a:spcBef>
                        <a:spcAft>
                          <a:spcPts val="0"/>
                        </a:spcAft>
                      </a:pPr>
                      <a:r>
                        <a:rPr lang="en-US" sz="1600" b="1" dirty="0" smtClean="0">
                          <a:effectLst/>
                          <a:latin typeface="+mj-lt"/>
                        </a:rPr>
                        <a:t>16 (R)</a:t>
                      </a:r>
                      <a:endParaRPr lang="en-US" sz="1600" b="1" dirty="0">
                        <a:effectLst/>
                        <a:latin typeface="+mj-lt"/>
                        <a:ea typeface="Times New Roman"/>
                      </a:endParaRPr>
                    </a:p>
                  </a:txBody>
                  <a:tcPr marL="68580" marR="68580" marT="0" marB="0" anchor="ctr">
                    <a:lnL>
                      <a:noFill/>
                    </a:lnL>
                    <a:lnR>
                      <a:noFill/>
                    </a:lnR>
                    <a:lnT>
                      <a:no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50000"/>
                        </a:lnSpc>
                        <a:spcBef>
                          <a:spcPts val="0"/>
                        </a:spcBef>
                        <a:spcAft>
                          <a:spcPts val="0"/>
                        </a:spcAft>
                      </a:pPr>
                      <a:r>
                        <a:rPr lang="en-US" sz="1600" b="1" dirty="0" smtClean="0">
                          <a:effectLst/>
                          <a:latin typeface="+mj-lt"/>
                        </a:rPr>
                        <a:t>128 (R)</a:t>
                      </a:r>
                      <a:endParaRPr lang="en-US" sz="1600" b="1" dirty="0">
                        <a:effectLst/>
                        <a:latin typeface="+mj-lt"/>
                        <a:ea typeface="Times New Roman"/>
                      </a:endParaRPr>
                    </a:p>
                  </a:txBody>
                  <a:tcPr marL="68580" marR="68580" marT="0" marB="0" anchor="ctr">
                    <a:lnL>
                      <a:noFill/>
                    </a:lnL>
                    <a:lnR>
                      <a:noFill/>
                    </a:lnR>
                    <a:lnT>
                      <a:noFill/>
                    </a:lnT>
                    <a:lnB w="12700" cmpd="sng">
                      <a:solidFill>
                        <a:srgbClr val="000000"/>
                      </a:solidFill>
                    </a:lnB>
                    <a:lnTlToBr w="12700" cmpd="sng">
                      <a:noFill/>
                      <a:prstDash val="solid"/>
                    </a:lnTlToBr>
                    <a:lnBlToTr w="12700" cmpd="sng">
                      <a:noFill/>
                      <a:prstDash val="solid"/>
                    </a:lnBlToTr>
                    <a:solidFill>
                      <a:srgbClr val="FFFFFF"/>
                    </a:solidFill>
                  </a:tcPr>
                </a:tc>
              </a:tr>
            </a:tbl>
          </a:graphicData>
        </a:graphic>
      </p:graphicFrame>
      <p:sp>
        <p:nvSpPr>
          <p:cNvPr id="22" name="Rectangle 21"/>
          <p:cNvSpPr/>
          <p:nvPr/>
        </p:nvSpPr>
        <p:spPr>
          <a:xfrm>
            <a:off x="3815451" y="4680925"/>
            <a:ext cx="4350616" cy="381000"/>
          </a:xfrm>
          <a:prstGeom prst="rect">
            <a:avLst/>
          </a:prstGeom>
          <a:noFill/>
          <a:ln w="28575" cap="flat" cmpd="sng" algn="ctr">
            <a:solidFill>
              <a:srgbClr val="00B050"/>
            </a:solidFill>
            <a:prstDash val="solid"/>
          </a:ln>
          <a:effectLst/>
        </p:spPr>
        <p:txBody>
          <a:bodyPr anchor="ctr"/>
          <a:lstStyle/>
          <a:p>
            <a:pPr algn="ctr" fontAlgn="base">
              <a:spcBef>
                <a:spcPct val="0"/>
              </a:spcBef>
              <a:spcAft>
                <a:spcPct val="0"/>
              </a:spcAft>
              <a:defRPr/>
            </a:pPr>
            <a:endParaRPr lang="en-US" kern="0">
              <a:solidFill>
                <a:srgbClr val="FFFFFF"/>
              </a:solidFill>
              <a:latin typeface="Century Gothic"/>
            </a:endParaRPr>
          </a:p>
        </p:txBody>
      </p:sp>
      <p:sp>
        <p:nvSpPr>
          <p:cNvPr id="23" name="Rectangle 22"/>
          <p:cNvSpPr/>
          <p:nvPr/>
        </p:nvSpPr>
        <p:spPr>
          <a:xfrm>
            <a:off x="3817401" y="5633692"/>
            <a:ext cx="4382432" cy="381000"/>
          </a:xfrm>
          <a:prstGeom prst="rect">
            <a:avLst/>
          </a:prstGeom>
          <a:noFill/>
          <a:ln w="28575" cap="flat" cmpd="sng" algn="ctr">
            <a:solidFill>
              <a:srgbClr val="FF0000"/>
            </a:solidFill>
            <a:prstDash val="solid"/>
          </a:ln>
          <a:effectLst/>
        </p:spPr>
        <p:txBody>
          <a:bodyPr anchor="ctr"/>
          <a:lstStyle/>
          <a:p>
            <a:pPr algn="ctr" fontAlgn="base">
              <a:spcBef>
                <a:spcPct val="0"/>
              </a:spcBef>
              <a:spcAft>
                <a:spcPct val="0"/>
              </a:spcAft>
              <a:defRPr/>
            </a:pPr>
            <a:endParaRPr lang="en-US" kern="0">
              <a:solidFill>
                <a:srgbClr val="FFFFFF"/>
              </a:solidFill>
              <a:latin typeface="Century Gothic"/>
            </a:endParaRPr>
          </a:p>
        </p:txBody>
      </p:sp>
      <p:grpSp>
        <p:nvGrpSpPr>
          <p:cNvPr id="26" name="Group 7"/>
          <p:cNvGrpSpPr>
            <a:grpSpLocks/>
          </p:cNvGrpSpPr>
          <p:nvPr/>
        </p:nvGrpSpPr>
        <p:grpSpPr bwMode="auto">
          <a:xfrm>
            <a:off x="9187680" y="979488"/>
            <a:ext cx="2768035" cy="5419493"/>
            <a:chOff x="457200" y="1524000"/>
            <a:chExt cx="2474026" cy="4602676"/>
          </a:xfrm>
        </p:grpSpPr>
        <p:pic>
          <p:nvPicPr>
            <p:cNvPr id="27"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57200" y="1524000"/>
              <a:ext cx="1447800" cy="4602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Right Arrow 27"/>
            <p:cNvSpPr/>
            <p:nvPr/>
          </p:nvSpPr>
          <p:spPr>
            <a:xfrm flipH="1" flipV="1">
              <a:off x="1905539" y="3353488"/>
              <a:ext cx="304152" cy="151361"/>
            </a:xfrm>
            <a:prstGeom prst="rightArrow">
              <a:avLst/>
            </a:prstGeom>
            <a:solidFill>
              <a:srgbClr val="FF0000"/>
            </a:solidFill>
            <a:ln w="25400" cap="flat" cmpd="sng" algn="ctr">
              <a:solidFill>
                <a:srgbClr val="FF0000"/>
              </a:solidFill>
              <a:prstDash val="solid"/>
            </a:ln>
            <a:effectLst/>
          </p:spPr>
          <p:txBody>
            <a:bodyPr anchor="ctr"/>
            <a:lstStyle/>
            <a:p>
              <a:pPr algn="ctr" fontAlgn="base">
                <a:spcBef>
                  <a:spcPct val="0"/>
                </a:spcBef>
                <a:spcAft>
                  <a:spcPct val="0"/>
                </a:spcAft>
                <a:defRPr/>
              </a:pPr>
              <a:endParaRPr lang="en-US" kern="0">
                <a:solidFill>
                  <a:srgbClr val="FFFFFF"/>
                </a:solidFill>
                <a:latin typeface="Arial"/>
              </a:endParaRPr>
            </a:p>
          </p:txBody>
        </p:sp>
        <p:sp>
          <p:nvSpPr>
            <p:cNvPr id="30" name="TextBox 6"/>
            <p:cNvSpPr txBox="1">
              <a:spLocks noChangeArrowheads="1"/>
            </p:cNvSpPr>
            <p:nvPr/>
          </p:nvSpPr>
          <p:spPr bwMode="auto">
            <a:xfrm>
              <a:off x="2169226" y="3247901"/>
              <a:ext cx="762000" cy="2875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en-US" altLang="en-US" sz="1600" kern="0" dirty="0">
                  <a:solidFill>
                    <a:prstClr val="white"/>
                  </a:solidFill>
                </a:rPr>
                <a:t>C526</a:t>
              </a:r>
            </a:p>
          </p:txBody>
        </p:sp>
      </p:grpSp>
      <p:sp>
        <p:nvSpPr>
          <p:cNvPr id="2" name="TextBox 1"/>
          <p:cNvSpPr txBox="1"/>
          <p:nvPr/>
        </p:nvSpPr>
        <p:spPr>
          <a:xfrm>
            <a:off x="699796" y="354562"/>
            <a:ext cx="9490098" cy="461665"/>
          </a:xfrm>
          <a:prstGeom prst="rect">
            <a:avLst/>
          </a:prstGeom>
          <a:noFill/>
        </p:spPr>
        <p:txBody>
          <a:bodyPr wrap="none" rtlCol="0">
            <a:spAutoFit/>
          </a:bodyPr>
          <a:lstStyle/>
          <a:p>
            <a:r>
              <a:rPr lang="en-US" sz="2400" b="1" dirty="0" smtClean="0">
                <a:solidFill>
                  <a:srgbClr val="FFCC66"/>
                </a:solidFill>
                <a:latin typeface="Times New Roman" panose="02020603050405020304" pitchFamily="18" charset="0"/>
                <a:cs typeface="Times New Roman" panose="02020603050405020304" pitchFamily="18" charset="0"/>
              </a:rPr>
              <a:t>Deletion of </a:t>
            </a:r>
            <a:r>
              <a:rPr lang="en-US" sz="2400" b="1" i="1" dirty="0" err="1" smtClean="0">
                <a:solidFill>
                  <a:srgbClr val="FFCC66"/>
                </a:solidFill>
                <a:latin typeface="Times New Roman" panose="02020603050405020304" pitchFamily="18" charset="0"/>
                <a:cs typeface="Times New Roman" panose="02020603050405020304" pitchFamily="18" charset="0"/>
              </a:rPr>
              <a:t>gidB</a:t>
            </a:r>
            <a:r>
              <a:rPr lang="en-US" sz="2400" b="1" dirty="0" smtClean="0">
                <a:solidFill>
                  <a:srgbClr val="FFCC66"/>
                </a:solidFill>
                <a:latin typeface="Times New Roman" panose="02020603050405020304" pitchFamily="18" charset="0"/>
                <a:cs typeface="Times New Roman" panose="02020603050405020304" pitchFamily="18" charset="0"/>
              </a:rPr>
              <a:t> affects susceptibility of </a:t>
            </a:r>
            <a:r>
              <a:rPr lang="en-US" sz="2400" b="1" i="1" dirty="0" smtClean="0">
                <a:solidFill>
                  <a:srgbClr val="FFCC66"/>
                </a:solidFill>
                <a:latin typeface="Times New Roman" panose="02020603050405020304" pitchFamily="18" charset="0"/>
                <a:cs typeface="Times New Roman" panose="02020603050405020304" pitchFamily="18" charset="0"/>
              </a:rPr>
              <a:t>Salmonella</a:t>
            </a:r>
            <a:r>
              <a:rPr lang="en-US" sz="2400" b="1" dirty="0" smtClean="0">
                <a:solidFill>
                  <a:srgbClr val="FFCC66"/>
                </a:solidFill>
                <a:latin typeface="Times New Roman" panose="02020603050405020304" pitchFamily="18" charset="0"/>
                <a:cs typeface="Times New Roman" panose="02020603050405020304" pitchFamily="18" charset="0"/>
              </a:rPr>
              <a:t> to aminoglycosides </a:t>
            </a:r>
            <a:endParaRPr lang="en-US" sz="2400" b="1" dirty="0">
              <a:solidFill>
                <a:srgbClr val="FFCC66"/>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62041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2895600" y="152400"/>
            <a:ext cx="6553200" cy="838200"/>
          </a:xfrm>
        </p:spPr>
        <p:txBody>
          <a:bodyPr/>
          <a:lstStyle/>
          <a:p>
            <a:pPr>
              <a:defRPr/>
            </a:pPr>
            <a:r>
              <a:rPr lang="en-US" dirty="0" smtClean="0">
                <a:solidFill>
                  <a:srgbClr val="FFCC66"/>
                </a:solidFill>
                <a:effectLst>
                  <a:outerShdw blurRad="38100" dist="38100" dir="2700000" algn="tl">
                    <a:srgbClr val="000000">
                      <a:alpha val="43137"/>
                    </a:srgbClr>
                  </a:outerShdw>
                </a:effectLst>
                <a:latin typeface="Times New Roman" pitchFamily="18" charset="0"/>
                <a:cs typeface="Times New Roman" pitchFamily="18" charset="0"/>
              </a:rPr>
              <a:t>Current and </a:t>
            </a:r>
            <a:r>
              <a:rPr lang="en-US" dirty="0">
                <a:solidFill>
                  <a:srgbClr val="FFCC66"/>
                </a:solidFill>
                <a:effectLst>
                  <a:outerShdw blurRad="38100" dist="38100" dir="2700000" algn="tl">
                    <a:srgbClr val="000000">
                      <a:alpha val="43137"/>
                    </a:srgbClr>
                  </a:outerShdw>
                </a:effectLst>
                <a:latin typeface="Times New Roman" pitchFamily="18" charset="0"/>
                <a:cs typeface="Times New Roman" pitchFamily="18" charset="0"/>
              </a:rPr>
              <a:t>F</a:t>
            </a:r>
            <a:r>
              <a:rPr lang="en-US" dirty="0" smtClean="0">
                <a:solidFill>
                  <a:srgbClr val="FFCC66"/>
                </a:solidFill>
                <a:effectLst>
                  <a:outerShdw blurRad="38100" dist="38100" dir="2700000" algn="tl">
                    <a:srgbClr val="000000">
                      <a:alpha val="43137"/>
                    </a:srgbClr>
                  </a:outerShdw>
                </a:effectLst>
                <a:latin typeface="Times New Roman" pitchFamily="18" charset="0"/>
                <a:cs typeface="Times New Roman" pitchFamily="18" charset="0"/>
              </a:rPr>
              <a:t>uture </a:t>
            </a:r>
            <a:r>
              <a:rPr lang="en-US" dirty="0">
                <a:solidFill>
                  <a:srgbClr val="FFCC66"/>
                </a:solidFill>
                <a:effectLst>
                  <a:outerShdw blurRad="38100" dist="38100" dir="2700000" algn="tl">
                    <a:srgbClr val="000000">
                      <a:alpha val="43137"/>
                    </a:srgbClr>
                  </a:outerShdw>
                </a:effectLst>
                <a:latin typeface="Times New Roman" pitchFamily="18" charset="0"/>
                <a:cs typeface="Times New Roman" pitchFamily="18" charset="0"/>
              </a:rPr>
              <a:t>W</a:t>
            </a:r>
            <a:r>
              <a:rPr lang="en-US" dirty="0" smtClean="0">
                <a:solidFill>
                  <a:srgbClr val="FFCC66"/>
                </a:solidFill>
                <a:effectLst>
                  <a:outerShdw blurRad="38100" dist="38100" dir="2700000" algn="tl">
                    <a:srgbClr val="000000">
                      <a:alpha val="43137"/>
                    </a:srgbClr>
                  </a:outerShdw>
                </a:effectLst>
                <a:latin typeface="Times New Roman" pitchFamily="18" charset="0"/>
                <a:cs typeface="Times New Roman" pitchFamily="18" charset="0"/>
              </a:rPr>
              <a:t>ork</a:t>
            </a:r>
          </a:p>
        </p:txBody>
      </p:sp>
      <p:sp>
        <p:nvSpPr>
          <p:cNvPr id="51203" name="Rectangle 5"/>
          <p:cNvSpPr>
            <a:spLocks noGrp="1"/>
          </p:cNvSpPr>
          <p:nvPr>
            <p:ph type="body" idx="4294967295"/>
          </p:nvPr>
        </p:nvSpPr>
        <p:spPr>
          <a:xfrm>
            <a:off x="662474" y="1600199"/>
            <a:ext cx="10515599" cy="3475654"/>
          </a:xfrm>
        </p:spPr>
        <p:txBody>
          <a:bodyPr/>
          <a:lstStyle/>
          <a:p>
            <a:r>
              <a:rPr lang="en-US" dirty="0">
                <a:solidFill>
                  <a:schemeClr val="bg1"/>
                </a:solidFill>
                <a:latin typeface="Times New Roman" panose="02020603050405020304" pitchFamily="18" charset="0"/>
                <a:cs typeface="Times New Roman" panose="02020603050405020304" pitchFamily="18" charset="0"/>
              </a:rPr>
              <a:t>Role of </a:t>
            </a:r>
            <a:r>
              <a:rPr lang="en-US" i="1" dirty="0" err="1">
                <a:solidFill>
                  <a:schemeClr val="bg1"/>
                </a:solidFill>
                <a:latin typeface="Times New Roman" panose="02020603050405020304" pitchFamily="18" charset="0"/>
                <a:cs typeface="Times New Roman" panose="02020603050405020304" pitchFamily="18" charset="0"/>
              </a:rPr>
              <a:t>gidAB</a:t>
            </a:r>
            <a:r>
              <a:rPr lang="en-US" dirty="0">
                <a:solidFill>
                  <a:schemeClr val="bg1"/>
                </a:solidFill>
                <a:latin typeface="Times New Roman" panose="02020603050405020304" pitchFamily="18" charset="0"/>
                <a:cs typeface="Times New Roman" panose="02020603050405020304" pitchFamily="18" charset="0"/>
              </a:rPr>
              <a:t> &amp; mechanism in systemic infection and survival in </a:t>
            </a:r>
            <a:r>
              <a:rPr lang="en-US" dirty="0" smtClean="0">
                <a:solidFill>
                  <a:schemeClr val="bg1"/>
                </a:solidFill>
                <a:latin typeface="Times New Roman" panose="02020603050405020304" pitchFamily="18" charset="0"/>
                <a:cs typeface="Times New Roman" panose="02020603050405020304" pitchFamily="18" charset="0"/>
              </a:rPr>
              <a:t>food matrices and animal </a:t>
            </a:r>
            <a:r>
              <a:rPr lang="en-US" dirty="0">
                <a:solidFill>
                  <a:schemeClr val="bg1"/>
                </a:solidFill>
                <a:latin typeface="Times New Roman" panose="02020603050405020304" pitchFamily="18" charset="0"/>
                <a:cs typeface="Times New Roman" panose="02020603050405020304" pitchFamily="18" charset="0"/>
              </a:rPr>
              <a:t>hosts</a:t>
            </a:r>
          </a:p>
          <a:p>
            <a:r>
              <a:rPr lang="en-US" altLang="en-US" dirty="0" smtClean="0">
                <a:solidFill>
                  <a:schemeClr val="bg1"/>
                </a:solidFill>
                <a:latin typeface="Times New Roman" panose="02020603050405020304" pitchFamily="18" charset="0"/>
                <a:cs typeface="Times New Roman" panose="02020603050405020304" pitchFamily="18" charset="0"/>
              </a:rPr>
              <a:t>Examine </a:t>
            </a:r>
            <a:r>
              <a:rPr lang="en-US" altLang="en-US" dirty="0">
                <a:solidFill>
                  <a:schemeClr val="bg1"/>
                </a:solidFill>
                <a:latin typeface="Times New Roman" panose="02020603050405020304" pitchFamily="18" charset="0"/>
                <a:cs typeface="Times New Roman" panose="02020603050405020304" pitchFamily="18" charset="0"/>
              </a:rPr>
              <a:t>effect of </a:t>
            </a:r>
            <a:r>
              <a:rPr lang="en-US" altLang="en-US" dirty="0" err="1">
                <a:solidFill>
                  <a:schemeClr val="bg1"/>
                </a:solidFill>
                <a:latin typeface="Times New Roman" panose="02020603050405020304" pitchFamily="18" charset="0"/>
                <a:cs typeface="Times New Roman" panose="02020603050405020304" pitchFamily="18" charset="0"/>
              </a:rPr>
              <a:t>GidB</a:t>
            </a:r>
            <a:r>
              <a:rPr lang="en-US" altLang="en-US" dirty="0">
                <a:solidFill>
                  <a:schemeClr val="bg1"/>
                </a:solidFill>
                <a:latin typeface="Times New Roman" panose="02020603050405020304" pitchFamily="18" charset="0"/>
                <a:cs typeface="Times New Roman" panose="02020603050405020304" pitchFamily="18" charset="0"/>
              </a:rPr>
              <a:t> on ribosomal function and effects on antibiotic resistance in </a:t>
            </a:r>
            <a:r>
              <a:rPr lang="en-US" altLang="en-US" i="1" dirty="0">
                <a:solidFill>
                  <a:schemeClr val="bg1"/>
                </a:solidFill>
                <a:latin typeface="Times New Roman" panose="02020603050405020304" pitchFamily="18" charset="0"/>
                <a:cs typeface="Times New Roman" panose="02020603050405020304" pitchFamily="18" charset="0"/>
              </a:rPr>
              <a:t>Salmonella</a:t>
            </a:r>
            <a:r>
              <a:rPr lang="en-US" altLang="en-US" dirty="0">
                <a:solidFill>
                  <a:schemeClr val="bg1"/>
                </a:solidFill>
                <a:latin typeface="Times New Roman" panose="02020603050405020304" pitchFamily="18" charset="0"/>
                <a:cs typeface="Times New Roman" panose="02020603050405020304" pitchFamily="18" charset="0"/>
              </a:rPr>
              <a:t> </a:t>
            </a:r>
          </a:p>
          <a:p>
            <a:r>
              <a:rPr lang="en-US" altLang="en-US" dirty="0">
                <a:latin typeface="Times New Roman" panose="02020603050405020304" pitchFamily="18" charset="0"/>
                <a:cs typeface="Times New Roman" panose="02020603050405020304" pitchFamily="18" charset="0"/>
              </a:rPr>
              <a:t>Role of </a:t>
            </a:r>
            <a:r>
              <a:rPr lang="en-US" altLang="en-US" dirty="0" err="1">
                <a:latin typeface="Times New Roman" panose="02020603050405020304" pitchFamily="18" charset="0"/>
                <a:cs typeface="Times New Roman" panose="02020603050405020304" pitchFamily="18" charset="0"/>
              </a:rPr>
              <a:t>GidB</a:t>
            </a:r>
            <a:r>
              <a:rPr lang="en-US" altLang="en-US" dirty="0">
                <a:latin typeface="Times New Roman" panose="02020603050405020304" pitchFamily="18" charset="0"/>
                <a:cs typeface="Times New Roman" panose="02020603050405020304" pitchFamily="18" charset="0"/>
              </a:rPr>
              <a:t> in stress response &amp; metabolic pathways as suggested by the PM</a:t>
            </a:r>
          </a:p>
          <a:p>
            <a:endParaRPr lang="en-US" altLang="en-US" dirty="0">
              <a:solidFill>
                <a:schemeClr val="bg1"/>
              </a:solidFill>
              <a:latin typeface="Times New Roman" panose="02020603050405020304" pitchFamily="18" charset="0"/>
              <a:cs typeface="Times New Roman" panose="02020603050405020304" pitchFamily="18" charset="0"/>
            </a:endParaRPr>
          </a:p>
          <a:p>
            <a:pPr>
              <a:lnSpc>
                <a:spcPct val="90000"/>
              </a:lnSpc>
            </a:pPr>
            <a:endParaRPr lang="en-US" altLang="en-US"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730339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66753" y="428625"/>
            <a:ext cx="10915649" cy="1143000"/>
          </a:xfrm>
        </p:spPr>
        <p:txBody>
          <a:bodyPr/>
          <a:lstStyle/>
          <a:p>
            <a:r>
              <a:rPr lang="en-US" sz="3600" b="1" smtClean="0">
                <a:solidFill>
                  <a:srgbClr val="FF6600"/>
                </a:solidFill>
                <a:latin typeface="Baskerville Old Face" pitchFamily="18" charset="0"/>
                <a:ea typeface="MS PGothic" pitchFamily="34" charset="-128"/>
              </a:rPr>
              <a:t>Let Us Meet Again</a:t>
            </a:r>
          </a:p>
        </p:txBody>
      </p:sp>
      <p:sp>
        <p:nvSpPr>
          <p:cNvPr id="3" name="Content Placeholder 2"/>
          <p:cNvSpPr>
            <a:spLocks noGrp="1"/>
          </p:cNvSpPr>
          <p:nvPr>
            <p:ph idx="1"/>
          </p:nvPr>
        </p:nvSpPr>
        <p:spPr>
          <a:xfrm>
            <a:off x="857251" y="1714500"/>
            <a:ext cx="10668000" cy="4000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hlinkClick r:id="rId2"/>
              </a:rPr>
              <a:t>www.omicsgroup.com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3"/>
              </a:rPr>
              <a:t>www.conferenceseries.com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10244" name="Picture 9" descr="Four-color, reversed out logo"/>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59877" y="4724400"/>
            <a:ext cx="2209799" cy="2119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5" name="Title 5"/>
          <p:cNvSpPr>
            <a:spLocks noGrp="1"/>
          </p:cNvSpPr>
          <p:nvPr>
            <p:ph type="ctrTitle"/>
          </p:nvPr>
        </p:nvSpPr>
        <p:spPr>
          <a:xfrm>
            <a:off x="1742455" y="718454"/>
            <a:ext cx="9199984" cy="1789081"/>
          </a:xfrm>
        </p:spPr>
        <p:txBody>
          <a:bodyPr/>
          <a:lstStyle/>
          <a:p>
            <a:r>
              <a:rPr lang="en-US" sz="4400" dirty="0" smtClean="0">
                <a:solidFill>
                  <a:srgbClr val="FFCC66"/>
                </a:solidFill>
                <a:latin typeface="Times New Roman" panose="02020603050405020304" pitchFamily="18" charset="0"/>
                <a:cs typeface="Times New Roman" panose="02020603050405020304" pitchFamily="18" charset="0"/>
              </a:rPr>
              <a:t>Biological </a:t>
            </a:r>
            <a:r>
              <a:rPr lang="en-US" sz="4400" dirty="0">
                <a:solidFill>
                  <a:srgbClr val="FFCC66"/>
                </a:solidFill>
                <a:latin typeface="Times New Roman" panose="02020603050405020304" pitchFamily="18" charset="0"/>
                <a:cs typeface="Times New Roman" panose="02020603050405020304" pitchFamily="18" charset="0"/>
              </a:rPr>
              <a:t>and Pathogenic Regulatory Role of </a:t>
            </a:r>
            <a:r>
              <a:rPr lang="en-US" sz="4400" i="1" dirty="0">
                <a:solidFill>
                  <a:srgbClr val="FFCC66"/>
                </a:solidFill>
                <a:latin typeface="Times New Roman" panose="02020603050405020304" pitchFamily="18" charset="0"/>
                <a:cs typeface="Times New Roman" panose="02020603050405020304" pitchFamily="18" charset="0"/>
              </a:rPr>
              <a:t>Salmonella</a:t>
            </a:r>
            <a:r>
              <a:rPr lang="en-US" sz="4400" dirty="0">
                <a:solidFill>
                  <a:srgbClr val="FFCC66"/>
                </a:solidFill>
                <a:latin typeface="Times New Roman" panose="02020603050405020304" pitchFamily="18" charset="0"/>
                <a:cs typeface="Times New Roman" panose="02020603050405020304" pitchFamily="18" charset="0"/>
              </a:rPr>
              <a:t> </a:t>
            </a:r>
            <a:r>
              <a:rPr lang="en-US" sz="4400" i="1" dirty="0" err="1">
                <a:solidFill>
                  <a:srgbClr val="FFCC66"/>
                </a:solidFill>
                <a:latin typeface="Times New Roman" panose="02020603050405020304" pitchFamily="18" charset="0"/>
                <a:cs typeface="Times New Roman" panose="02020603050405020304" pitchFamily="18" charset="0"/>
              </a:rPr>
              <a:t>gidAB</a:t>
            </a:r>
            <a:r>
              <a:rPr lang="en-US" sz="4400" dirty="0">
                <a:solidFill>
                  <a:srgbClr val="FFCC66"/>
                </a:solidFill>
                <a:latin typeface="Times New Roman" panose="02020603050405020304" pitchFamily="18" charset="0"/>
                <a:cs typeface="Times New Roman" panose="02020603050405020304" pitchFamily="18" charset="0"/>
              </a:rPr>
              <a:t> </a:t>
            </a:r>
            <a:r>
              <a:rPr lang="en-US" sz="4400" dirty="0" smtClean="0">
                <a:solidFill>
                  <a:srgbClr val="FFCC66"/>
                </a:solidFill>
                <a:latin typeface="Times New Roman" panose="02020603050405020304" pitchFamily="18" charset="0"/>
                <a:cs typeface="Times New Roman" panose="02020603050405020304" pitchFamily="18" charset="0"/>
              </a:rPr>
              <a:t>Operon</a:t>
            </a:r>
            <a:endParaRPr lang="en-US" altLang="en-US" sz="4400" dirty="0">
              <a:solidFill>
                <a:srgbClr val="FFCC66"/>
              </a:solidFill>
              <a:latin typeface="Times New Roman" panose="02020603050405020304" pitchFamily="18" charset="0"/>
              <a:cs typeface="Times New Roman" panose="02020603050405020304" pitchFamily="18" charset="0"/>
            </a:endParaRPr>
          </a:p>
        </p:txBody>
      </p:sp>
      <p:pic>
        <p:nvPicPr>
          <p:cNvPr id="5" name="Picture 2" descr="http://i2.wp.com/www.cals.wisc.edu/wp-content/uploads/2010/11/about_cals-cals_facts.jpg?resize=584%2C213"/>
          <p:cNvPicPr>
            <a:picLocks noChangeAspect="1" noChangeArrowheads="1"/>
          </p:cNvPicPr>
          <p:nvPr/>
        </p:nvPicPr>
        <p:blipFill>
          <a:blip r:embed="rId3" cstate="print"/>
          <a:srcRect/>
          <a:stretch>
            <a:fillRect/>
          </a:stretch>
        </p:blipFill>
        <p:spPr bwMode="auto">
          <a:xfrm>
            <a:off x="4117883" y="4724400"/>
            <a:ext cx="6767893" cy="2119944"/>
          </a:xfrm>
          <a:prstGeom prst="rect">
            <a:avLst/>
          </a:prstGeom>
          <a:noFill/>
        </p:spPr>
      </p:pic>
      <p:sp>
        <p:nvSpPr>
          <p:cNvPr id="3" name="Rectangle 2"/>
          <p:cNvSpPr/>
          <p:nvPr/>
        </p:nvSpPr>
        <p:spPr>
          <a:xfrm>
            <a:off x="3048000" y="3434169"/>
            <a:ext cx="6096000" cy="885371"/>
          </a:xfrm>
          <a:prstGeom prst="rect">
            <a:avLst/>
          </a:prstGeom>
        </p:spPr>
        <p:txBody>
          <a:bodyPr>
            <a:spAutoFit/>
          </a:bodyPr>
          <a:lstStyle/>
          <a:p>
            <a:pPr lvl="0" algn="ctr">
              <a:lnSpc>
                <a:spcPct val="90000"/>
              </a:lnSpc>
              <a:spcBef>
                <a:spcPts val="1000"/>
              </a:spcBef>
            </a:pPr>
            <a:r>
              <a:rPr lang="en-US" sz="2400" b="1" dirty="0">
                <a:solidFill>
                  <a:schemeClr val="bg1"/>
                </a:solidFill>
                <a:latin typeface="Times New Roman" panose="02020603050405020304" pitchFamily="18" charset="0"/>
                <a:cs typeface="Times New Roman" panose="02020603050405020304" pitchFamily="18" charset="0"/>
              </a:rPr>
              <a:t>Amin Fadl</a:t>
            </a:r>
          </a:p>
          <a:p>
            <a:pPr lvl="0" algn="ctr">
              <a:lnSpc>
                <a:spcPct val="90000"/>
              </a:lnSpc>
              <a:spcBef>
                <a:spcPts val="1000"/>
              </a:spcBef>
            </a:pPr>
            <a:r>
              <a:rPr lang="en-US" sz="2400" b="1" dirty="0">
                <a:solidFill>
                  <a:schemeClr val="bg1"/>
                </a:solidFill>
                <a:latin typeface="Times New Roman" panose="02020603050405020304" pitchFamily="18" charset="0"/>
                <a:cs typeface="Times New Roman" panose="02020603050405020304" pitchFamily="18" charset="0"/>
              </a:rPr>
              <a:t>University of Wisconsin-Madison</a:t>
            </a:r>
          </a:p>
        </p:txBody>
      </p:sp>
    </p:spTree>
    <p:extLst>
      <p:ext uri="{BB962C8B-B14F-4D97-AF65-F5344CB8AC3E}">
        <p14:creationId xmlns="" xmlns:p14="http://schemas.microsoft.com/office/powerpoint/2010/main" val="1172362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3657600" y="350838"/>
            <a:ext cx="4800600" cy="715962"/>
          </a:xfrm>
        </p:spPr>
        <p:txBody>
          <a:bodyPr/>
          <a:lstStyle/>
          <a:p>
            <a:pPr eaLnBrk="1" hangingPunct="1">
              <a:defRPr/>
            </a:pPr>
            <a:r>
              <a:rPr lang="en-US" sz="4000" dirty="0">
                <a:solidFill>
                  <a:srgbClr val="FFCC66"/>
                </a:solidFill>
                <a:effectLst>
                  <a:outerShdw blurRad="38100" dist="38100" dir="2700000" algn="tl">
                    <a:srgbClr val="000000">
                      <a:alpha val="43137"/>
                    </a:srgbClr>
                  </a:outerShdw>
                </a:effectLst>
                <a:latin typeface="Times New Roman" pitchFamily="18" charset="0"/>
                <a:cs typeface="Times New Roman" pitchFamily="18" charset="0"/>
              </a:rPr>
              <a:t>Pathogenesis</a:t>
            </a:r>
          </a:p>
        </p:txBody>
      </p:sp>
      <p:pic>
        <p:nvPicPr>
          <p:cNvPr id="12291" name="Picture 3" descr="Imag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00200" y="1600201"/>
            <a:ext cx="8980488" cy="4995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2" name="Rectangle 8"/>
          <p:cNvSpPr>
            <a:spLocks noChangeArrowheads="1"/>
          </p:cNvSpPr>
          <p:nvPr/>
        </p:nvSpPr>
        <p:spPr bwMode="auto">
          <a:xfrm>
            <a:off x="7924801" y="6550028"/>
            <a:ext cx="152157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400" b="1">
                <a:solidFill>
                  <a:srgbClr val="FFCC66"/>
                </a:solidFill>
                <a:latin typeface="Times New Roman" panose="02020603050405020304" pitchFamily="18" charset="0"/>
                <a:cs typeface="Times New Roman" panose="02020603050405020304" pitchFamily="18" charset="0"/>
              </a:rPr>
              <a:t>Hensel et al, 2001</a:t>
            </a:r>
          </a:p>
        </p:txBody>
      </p:sp>
      <p:pic>
        <p:nvPicPr>
          <p:cNvPr id="12293"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091615" y="0"/>
            <a:ext cx="1576387" cy="2362200"/>
          </a:xfrm>
          <a:prstGeom prst="rect">
            <a:avLst/>
          </a:prstGeom>
          <a:noFill/>
          <a:ln w="9525">
            <a:solidFill>
              <a:srgbClr val="E2000E"/>
            </a:solidFill>
            <a:miter lim="800000"/>
            <a:headEnd/>
            <a:tailEnd/>
          </a:ln>
          <a:extLst>
            <a:ext uri="{909E8E84-426E-40DD-AFC4-6F175D3DCCD1}">
              <a14:hiddenFill xmlns="" xmlns:a14="http://schemas.microsoft.com/office/drawing/2010/main">
                <a:solidFill>
                  <a:srgbClr val="FFFFFF"/>
                </a:solidFill>
              </a14:hiddenFill>
            </a:ext>
          </a:extLst>
        </p:spPr>
      </p:pic>
      <p:pic>
        <p:nvPicPr>
          <p:cNvPr id="12294" name="Picture 9" descr="Imag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24002" y="0"/>
            <a:ext cx="1846263"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5290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lstStyle/>
          <a:p>
            <a:pPr>
              <a:defRPr/>
            </a:pPr>
            <a:r>
              <a:rPr lang="en-US" i="1" dirty="0" smtClean="0">
                <a:solidFill>
                  <a:srgbClr val="FFCC66"/>
                </a:solidFill>
                <a:effectLst>
                  <a:outerShdw blurRad="38100" dist="38100" dir="2700000" algn="tl">
                    <a:srgbClr val="000000">
                      <a:alpha val="43137"/>
                    </a:srgbClr>
                  </a:outerShdw>
                </a:effectLst>
                <a:latin typeface="Times New Roman" pitchFamily="18" charset="0"/>
                <a:cs typeface="Times New Roman" pitchFamily="18" charset="0"/>
              </a:rPr>
              <a:t>Salmonella</a:t>
            </a:r>
            <a:r>
              <a:rPr lang="en-US" dirty="0" smtClean="0">
                <a:solidFill>
                  <a:srgbClr val="FFCC66"/>
                </a:solidFill>
                <a:effectLst>
                  <a:outerShdw blurRad="38100" dist="38100" dir="2700000" algn="tl">
                    <a:srgbClr val="000000">
                      <a:alpha val="43137"/>
                    </a:srgbClr>
                  </a:outerShdw>
                </a:effectLst>
                <a:latin typeface="Times New Roman" pitchFamily="18" charset="0"/>
                <a:cs typeface="Times New Roman" pitchFamily="18" charset="0"/>
              </a:rPr>
              <a:t> </a:t>
            </a:r>
            <a:r>
              <a:rPr lang="en-US" i="1" dirty="0" err="1" smtClean="0">
                <a:solidFill>
                  <a:srgbClr val="FFCC66"/>
                </a:solidFill>
                <a:effectLst>
                  <a:outerShdw blurRad="38100" dist="38100" dir="2700000" algn="tl">
                    <a:srgbClr val="000000">
                      <a:alpha val="43137"/>
                    </a:srgbClr>
                  </a:outerShdw>
                </a:effectLst>
                <a:latin typeface="Times New Roman" pitchFamily="18" charset="0"/>
                <a:cs typeface="Times New Roman" pitchFamily="18" charset="0"/>
              </a:rPr>
              <a:t>gidAB</a:t>
            </a:r>
            <a:r>
              <a:rPr lang="en-US" dirty="0" smtClean="0">
                <a:solidFill>
                  <a:srgbClr val="FFCC66"/>
                </a:solidFill>
                <a:effectLst>
                  <a:outerShdw blurRad="38100" dist="38100" dir="2700000" algn="tl">
                    <a:srgbClr val="000000">
                      <a:alpha val="43137"/>
                    </a:srgbClr>
                  </a:outerShdw>
                </a:effectLst>
                <a:latin typeface="Times New Roman" pitchFamily="18" charset="0"/>
                <a:cs typeface="Times New Roman" pitchFamily="18" charset="0"/>
              </a:rPr>
              <a:t> operon</a:t>
            </a:r>
            <a:endParaRPr lang="en-US" dirty="0">
              <a:solidFill>
                <a:srgbClr val="FFCC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531" name="Content Placeholder 2"/>
          <p:cNvSpPr>
            <a:spLocks noGrp="1"/>
          </p:cNvSpPr>
          <p:nvPr>
            <p:ph idx="1"/>
          </p:nvPr>
        </p:nvSpPr>
        <p:spPr>
          <a:xfrm>
            <a:off x="606489" y="1621985"/>
            <a:ext cx="10552923" cy="2903376"/>
          </a:xfrm>
        </p:spPr>
        <p:txBody>
          <a:bodyPr/>
          <a:lstStyle/>
          <a:p>
            <a:pPr>
              <a:defRPr/>
            </a:pPr>
            <a:r>
              <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Glucose-inhibited division gene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GidA</a:t>
            </a:r>
            <a:r>
              <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MnmG</a:t>
            </a:r>
            <a:r>
              <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methylaminomethyl</a:t>
            </a:r>
            <a:r>
              <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MnmE</a:t>
            </a:r>
            <a:r>
              <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a:solidFill>
                  <a:schemeClr val="bg1"/>
                </a:solidFill>
                <a:latin typeface="Times New Roman"/>
              </a:rPr>
              <a:t>Ribosomal Small Subunit </a:t>
            </a:r>
            <a:r>
              <a:rPr lang="en-US" sz="2400" dirty="0" err="1">
                <a:solidFill>
                  <a:schemeClr val="bg1"/>
                </a:solidFill>
                <a:latin typeface="Times New Roman"/>
              </a:rPr>
              <a:t>Methyltransferase</a:t>
            </a:r>
            <a:r>
              <a:rPr lang="en-US" sz="2400" i="1" dirty="0">
                <a:solidFill>
                  <a:schemeClr val="bg1"/>
                </a:solidFill>
                <a:latin typeface="Times New Roman"/>
              </a:rPr>
              <a:t> (</a:t>
            </a:r>
            <a:r>
              <a:rPr lang="en-US" sz="2400" dirty="0" err="1">
                <a:solidFill>
                  <a:schemeClr val="bg1"/>
                </a:solidFill>
                <a:latin typeface="Times New Roman"/>
              </a:rPr>
              <a:t>RsmG</a:t>
            </a:r>
            <a:r>
              <a:rPr lang="en-US" sz="2400" i="1" dirty="0">
                <a:solidFill>
                  <a:schemeClr val="bg1"/>
                </a:solidFill>
                <a:latin typeface="Times New Roman"/>
              </a:rPr>
              <a:t>,</a:t>
            </a:r>
            <a:r>
              <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GidB</a:t>
            </a:r>
            <a:r>
              <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400" dirty="0">
              <a:solidFill>
                <a:schemeClr val="bg1"/>
              </a:solidFill>
              <a:latin typeface="Times New Roman" pitchFamily="18" charset="0"/>
              <a:cs typeface="Times New Roman" pitchFamily="18" charset="0"/>
            </a:endParaRPr>
          </a:p>
          <a:p>
            <a:pPr>
              <a:defRPr/>
            </a:pPr>
            <a:r>
              <a:rPr lang="en-US" sz="2400" dirty="0" err="1" smtClean="0">
                <a:solidFill>
                  <a:schemeClr val="bg1"/>
                </a:solidFill>
                <a:latin typeface="Times New Roman" pitchFamily="18" charset="0"/>
                <a:cs typeface="Times New Roman" pitchFamily="18" charset="0"/>
              </a:rPr>
              <a:t>tRNAs</a:t>
            </a:r>
            <a:r>
              <a:rPr lang="en-US" sz="2400" dirty="0" smtClean="0">
                <a:solidFill>
                  <a:schemeClr val="bg1"/>
                </a:solidFill>
                <a:latin typeface="Times New Roman" pitchFamily="18" charset="0"/>
                <a:cs typeface="Times New Roman" pitchFamily="18" charset="0"/>
              </a:rPr>
              <a:t> </a:t>
            </a:r>
            <a:r>
              <a:rPr lang="en-US" sz="2400" dirty="0">
                <a:solidFill>
                  <a:schemeClr val="bg1"/>
                </a:solidFill>
                <a:latin typeface="Times New Roman" pitchFamily="18" charset="0"/>
                <a:cs typeface="Times New Roman" pitchFamily="18" charset="0"/>
              </a:rPr>
              <a:t>are key molecules of translational machinery that ensure decoding of successive codons in mRNA inside the </a:t>
            </a:r>
            <a:r>
              <a:rPr lang="en-US" sz="2400" dirty="0" smtClean="0">
                <a:solidFill>
                  <a:schemeClr val="bg1"/>
                </a:solidFill>
                <a:latin typeface="Times New Roman" pitchFamily="18" charset="0"/>
                <a:cs typeface="Times New Roman" pitchFamily="18" charset="0"/>
              </a:rPr>
              <a:t>ribosome</a:t>
            </a:r>
            <a:endParaRPr lang="en-US" sz="2400" dirty="0">
              <a:solidFill>
                <a:schemeClr val="bg1"/>
              </a:solidFill>
              <a:latin typeface="Times New Roman" pitchFamily="18" charset="0"/>
              <a:cs typeface="Times New Roman" pitchFamily="18" charset="0"/>
            </a:endParaRPr>
          </a:p>
          <a:p>
            <a:pPr>
              <a:defRPr/>
            </a:pPr>
            <a:r>
              <a:rPr lang="en-US" sz="2400" dirty="0">
                <a:solidFill>
                  <a:schemeClr val="bg1"/>
                </a:solidFill>
                <a:latin typeface="Times New Roman" pitchFamily="18" charset="0"/>
              </a:rPr>
              <a:t>Post-transcriptional </a:t>
            </a:r>
            <a:r>
              <a:rPr lang="en-US" sz="2400" dirty="0" err="1">
                <a:solidFill>
                  <a:schemeClr val="bg1"/>
                </a:solidFill>
                <a:latin typeface="Times New Roman" pitchFamily="18" charset="0"/>
              </a:rPr>
              <a:t>tRNA</a:t>
            </a:r>
            <a:r>
              <a:rPr lang="en-US" sz="2400" dirty="0">
                <a:solidFill>
                  <a:schemeClr val="bg1"/>
                </a:solidFill>
                <a:latin typeface="Times New Roman" pitchFamily="18" charset="0"/>
              </a:rPr>
              <a:t> modification is found in all organisms and is required for </a:t>
            </a:r>
            <a:r>
              <a:rPr lang="en-US" sz="2400" dirty="0" err="1">
                <a:solidFill>
                  <a:schemeClr val="bg1"/>
                </a:solidFill>
                <a:latin typeface="Times New Roman" pitchFamily="18" charset="0"/>
              </a:rPr>
              <a:t>tRNA</a:t>
            </a:r>
            <a:r>
              <a:rPr lang="en-US" sz="2400" dirty="0">
                <a:solidFill>
                  <a:schemeClr val="bg1"/>
                </a:solidFill>
                <a:latin typeface="Times New Roman" pitchFamily="18" charset="0"/>
              </a:rPr>
              <a:t> functions, </a:t>
            </a:r>
            <a:r>
              <a:rPr lang="en-US" sz="2400" dirty="0">
                <a:solidFill>
                  <a:schemeClr val="bg1"/>
                </a:solidFill>
                <a:latin typeface="Times New Roman" pitchFamily="18" charset="0"/>
                <a:cs typeface="Times New Roman" pitchFamily="18" charset="0"/>
              </a:rPr>
              <a:t>control gene </a:t>
            </a:r>
            <a:r>
              <a:rPr lang="en-US" sz="2400" dirty="0" smtClean="0">
                <a:solidFill>
                  <a:schemeClr val="bg1"/>
                </a:solidFill>
                <a:latin typeface="Times New Roman" pitchFamily="18" charset="0"/>
                <a:cs typeface="Times New Roman" pitchFamily="18" charset="0"/>
              </a:rPr>
              <a:t>expression</a:t>
            </a:r>
            <a:endParaRPr lang="en-US" sz="2400" dirty="0">
              <a:solidFill>
                <a:schemeClr val="bg1"/>
              </a:solidFill>
              <a:latin typeface="Times New Roman" pitchFamily="18" charset="0"/>
            </a:endParaRPr>
          </a:p>
        </p:txBody>
      </p:sp>
      <p:pic>
        <p:nvPicPr>
          <p:cNvPr id="3" name="Picture 2"/>
          <p:cNvPicPr>
            <a:picLocks noChangeAspect="1"/>
          </p:cNvPicPr>
          <p:nvPr/>
        </p:nvPicPr>
        <p:blipFill>
          <a:blip r:embed="rId2" cstate="print"/>
          <a:stretch>
            <a:fillRect/>
          </a:stretch>
        </p:blipFill>
        <p:spPr>
          <a:xfrm>
            <a:off x="3383046" y="4531183"/>
            <a:ext cx="5425911" cy="1524132"/>
          </a:xfrm>
          <a:prstGeom prst="rect">
            <a:avLst/>
          </a:prstGeom>
        </p:spPr>
      </p:pic>
    </p:spTree>
    <p:extLst>
      <p:ext uri="{BB962C8B-B14F-4D97-AF65-F5344CB8AC3E}">
        <p14:creationId xmlns="" xmlns:p14="http://schemas.microsoft.com/office/powerpoint/2010/main" val="330489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2819400" y="304803"/>
            <a:ext cx="5943600" cy="639763"/>
          </a:xfrm>
        </p:spPr>
        <p:txBody>
          <a:bodyPr/>
          <a:lstStyle/>
          <a:p>
            <a:pPr>
              <a:defRPr/>
            </a:pPr>
            <a:r>
              <a:rPr lang="en-US" sz="4000" dirty="0" err="1" smtClean="0">
                <a:solidFill>
                  <a:srgbClr val="FFCC66"/>
                </a:solidFill>
                <a:effectLst>
                  <a:outerShdw blurRad="38100" dist="38100" dir="2700000" algn="tl">
                    <a:srgbClr val="000000"/>
                  </a:outerShdw>
                </a:effectLst>
                <a:latin typeface="Times New Roman" pitchFamily="18" charset="0"/>
              </a:rPr>
              <a:t>GidAB</a:t>
            </a:r>
            <a:r>
              <a:rPr lang="en-US" sz="4000" dirty="0" smtClean="0">
                <a:solidFill>
                  <a:srgbClr val="FFCC66"/>
                </a:solidFill>
                <a:effectLst>
                  <a:outerShdw blurRad="38100" dist="38100" dir="2700000" algn="tl">
                    <a:srgbClr val="000000"/>
                  </a:outerShdw>
                </a:effectLst>
                <a:latin typeface="Times New Roman" pitchFamily="18" charset="0"/>
              </a:rPr>
              <a:t> Mutant </a:t>
            </a:r>
            <a:endParaRPr lang="en-US" sz="4000" dirty="0">
              <a:solidFill>
                <a:srgbClr val="FFCC66"/>
              </a:solidFill>
              <a:effectLst>
                <a:outerShdw blurRad="38100" dist="38100" dir="2700000" algn="tl">
                  <a:srgbClr val="000000"/>
                </a:outerShdw>
              </a:effectLst>
              <a:latin typeface="Times New Roman" pitchFamily="18" charset="0"/>
            </a:endParaRPr>
          </a:p>
        </p:txBody>
      </p:sp>
      <p:sp>
        <p:nvSpPr>
          <p:cNvPr id="38915" name="Rectangle 3"/>
          <p:cNvSpPr>
            <a:spLocks noGrp="1" noChangeArrowheads="1"/>
          </p:cNvSpPr>
          <p:nvPr>
            <p:ph type="body" idx="1"/>
          </p:nvPr>
        </p:nvSpPr>
        <p:spPr>
          <a:xfrm>
            <a:off x="681137" y="1408144"/>
            <a:ext cx="9758265" cy="3583360"/>
          </a:xfrm>
        </p:spPr>
        <p:txBody>
          <a:bodyPr/>
          <a:lstStyle/>
          <a:p>
            <a:pPr eaLnBrk="1" hangingPunct="1">
              <a:lnSpc>
                <a:spcPct val="90000"/>
              </a:lnSpc>
            </a:pPr>
            <a:r>
              <a:rPr lang="en-US" altLang="en-US" sz="2400" dirty="0">
                <a:solidFill>
                  <a:schemeClr val="bg1"/>
                </a:solidFill>
                <a:latin typeface="Times New Roman" panose="02020603050405020304" pitchFamily="18" charset="0"/>
              </a:rPr>
              <a:t>The </a:t>
            </a:r>
            <a:r>
              <a:rPr lang="en-US" altLang="en-US" sz="2400" i="1" dirty="0" err="1">
                <a:solidFill>
                  <a:schemeClr val="bg1"/>
                </a:solidFill>
                <a:latin typeface="Times New Roman" panose="02020603050405020304" pitchFamily="18" charset="0"/>
              </a:rPr>
              <a:t>gidA</a:t>
            </a:r>
            <a:r>
              <a:rPr lang="en-US" altLang="en-US" sz="2400" i="1" dirty="0">
                <a:solidFill>
                  <a:schemeClr val="bg1"/>
                </a:solidFill>
                <a:latin typeface="Times New Roman" panose="02020603050405020304" pitchFamily="18" charset="0"/>
              </a:rPr>
              <a:t> </a:t>
            </a:r>
            <a:r>
              <a:rPr lang="en-US" altLang="en-US" sz="2400" dirty="0">
                <a:solidFill>
                  <a:schemeClr val="bg1"/>
                </a:solidFill>
                <a:latin typeface="Times New Roman" panose="02020603050405020304" pitchFamily="18" charset="0"/>
              </a:rPr>
              <a:t>mutant </a:t>
            </a:r>
            <a:r>
              <a:rPr lang="en-US" altLang="en-US" sz="2400" dirty="0" smtClean="0">
                <a:solidFill>
                  <a:schemeClr val="bg1"/>
                </a:solidFill>
                <a:latin typeface="Times New Roman" panose="02020603050405020304" pitchFamily="18" charset="0"/>
              </a:rPr>
              <a:t>attenuated </a:t>
            </a:r>
            <a:r>
              <a:rPr lang="en-US" altLang="en-US" sz="2400" i="1" dirty="0" smtClean="0">
                <a:solidFill>
                  <a:schemeClr val="bg1"/>
                </a:solidFill>
                <a:latin typeface="Times New Roman" panose="02020603050405020304" pitchFamily="18" charset="0"/>
              </a:rPr>
              <a:t>in vitro </a:t>
            </a:r>
            <a:r>
              <a:rPr lang="en-US" altLang="en-US" sz="2400" dirty="0" smtClean="0">
                <a:solidFill>
                  <a:schemeClr val="bg1"/>
                </a:solidFill>
                <a:latin typeface="Times New Roman" panose="02020603050405020304" pitchFamily="18" charset="0"/>
              </a:rPr>
              <a:t>and in animals</a:t>
            </a:r>
          </a:p>
          <a:p>
            <a:pPr eaLnBrk="1" hangingPunct="1">
              <a:lnSpc>
                <a:spcPct val="90000"/>
              </a:lnSpc>
            </a:pPr>
            <a:r>
              <a:rPr lang="en-US" altLang="en-US" sz="2400" dirty="0">
                <a:solidFill>
                  <a:schemeClr val="bg1"/>
                </a:solidFill>
                <a:latin typeface="Times New Roman" panose="02020603050405020304" pitchFamily="18" charset="0"/>
              </a:rPr>
              <a:t>Immunization with the </a:t>
            </a:r>
            <a:r>
              <a:rPr lang="en-US" altLang="en-US" sz="2400" i="1" dirty="0" err="1">
                <a:solidFill>
                  <a:schemeClr val="bg1"/>
                </a:solidFill>
                <a:latin typeface="Times New Roman" panose="02020603050405020304" pitchFamily="18" charset="0"/>
              </a:rPr>
              <a:t>gidA</a:t>
            </a:r>
            <a:r>
              <a:rPr lang="en-US" altLang="en-US" sz="2400" i="1" dirty="0">
                <a:solidFill>
                  <a:schemeClr val="bg1"/>
                </a:solidFill>
                <a:latin typeface="Times New Roman" panose="02020603050405020304" pitchFamily="18" charset="0"/>
              </a:rPr>
              <a:t> </a:t>
            </a:r>
            <a:r>
              <a:rPr lang="en-US" altLang="en-US" sz="2400" dirty="0">
                <a:solidFill>
                  <a:schemeClr val="bg1"/>
                </a:solidFill>
                <a:latin typeface="Times New Roman" panose="02020603050405020304" pitchFamily="18" charset="0"/>
              </a:rPr>
              <a:t>mutant protected mice from a lethal dose of WT </a:t>
            </a:r>
            <a:r>
              <a:rPr lang="en-US" altLang="en-US" sz="2400" i="1" dirty="0" smtClean="0">
                <a:solidFill>
                  <a:schemeClr val="bg1"/>
                </a:solidFill>
                <a:latin typeface="Times New Roman" panose="02020603050405020304" pitchFamily="18" charset="0"/>
              </a:rPr>
              <a:t>Salmonella</a:t>
            </a:r>
            <a:r>
              <a:rPr lang="en-US" altLang="en-US" sz="2400" dirty="0" smtClean="0">
                <a:solidFill>
                  <a:schemeClr val="bg1"/>
                </a:solidFill>
                <a:latin typeface="Times New Roman" panose="02020603050405020304" pitchFamily="18" charset="0"/>
              </a:rPr>
              <a:t> by Th1/Th2 mechanism</a:t>
            </a:r>
            <a:endParaRPr lang="en-US" altLang="en-US" sz="2400" dirty="0">
              <a:solidFill>
                <a:schemeClr val="bg1"/>
              </a:solidFill>
              <a:latin typeface="Times New Roman" panose="02020603050405020304" pitchFamily="18" charset="0"/>
            </a:endParaRPr>
          </a:p>
          <a:p>
            <a:pPr eaLnBrk="1" hangingPunct="1">
              <a:lnSpc>
                <a:spcPct val="90000"/>
              </a:lnSpc>
            </a:pPr>
            <a:r>
              <a:rPr lang="en-US" altLang="en-US" sz="2400" dirty="0" err="1" smtClean="0">
                <a:solidFill>
                  <a:schemeClr val="bg1"/>
                </a:solidFill>
                <a:latin typeface="Times New Roman" panose="02020603050405020304" pitchFamily="18" charset="0"/>
              </a:rPr>
              <a:t>GidA</a:t>
            </a:r>
            <a:r>
              <a:rPr lang="en-US" altLang="en-US" sz="2400" dirty="0" smtClean="0">
                <a:solidFill>
                  <a:schemeClr val="bg1"/>
                </a:solidFill>
                <a:latin typeface="Times New Roman" panose="02020603050405020304" pitchFamily="18" charset="0"/>
              </a:rPr>
              <a:t> modulates several pathogenic factors</a:t>
            </a:r>
            <a:endParaRPr lang="en-US" altLang="en-US" sz="2400" dirty="0">
              <a:solidFill>
                <a:schemeClr val="bg1"/>
              </a:solidFill>
              <a:latin typeface="Times New Roman" panose="02020603050405020304" pitchFamily="18" charset="0"/>
            </a:endParaRPr>
          </a:p>
          <a:p>
            <a:pPr eaLnBrk="1" hangingPunct="1">
              <a:lnSpc>
                <a:spcPct val="90000"/>
              </a:lnSpc>
            </a:pPr>
            <a:r>
              <a:rPr lang="en-US" altLang="en-US" sz="2400" dirty="0" err="1" smtClean="0">
                <a:solidFill>
                  <a:schemeClr val="bg1"/>
                </a:solidFill>
                <a:latin typeface="Times New Roman" panose="02020603050405020304" pitchFamily="18" charset="0"/>
              </a:rPr>
              <a:t>GidA</a:t>
            </a:r>
            <a:r>
              <a:rPr lang="en-US" altLang="en-US" sz="2400" dirty="0" smtClean="0">
                <a:solidFill>
                  <a:schemeClr val="bg1"/>
                </a:solidFill>
                <a:latin typeface="Times New Roman" panose="02020603050405020304" pitchFamily="18" charset="0"/>
              </a:rPr>
              <a:t> complex with </a:t>
            </a:r>
            <a:r>
              <a:rPr lang="en-US" altLang="en-US" sz="2400" dirty="0" err="1" smtClean="0">
                <a:solidFill>
                  <a:schemeClr val="bg1"/>
                </a:solidFill>
                <a:latin typeface="Times New Roman" panose="02020603050405020304" pitchFamily="18" charset="0"/>
              </a:rPr>
              <a:t>MnmE</a:t>
            </a:r>
            <a:r>
              <a:rPr lang="en-US" altLang="en-US" sz="2400" dirty="0" smtClean="0">
                <a:solidFill>
                  <a:schemeClr val="bg1"/>
                </a:solidFill>
                <a:latin typeface="Times New Roman" panose="02020603050405020304" pitchFamily="18" charset="0"/>
              </a:rPr>
              <a:t> to modify </a:t>
            </a:r>
            <a:r>
              <a:rPr lang="en-US" altLang="en-US" sz="2400" dirty="0" err="1" smtClean="0">
                <a:solidFill>
                  <a:schemeClr val="bg1"/>
                </a:solidFill>
                <a:latin typeface="Times New Roman" panose="02020603050405020304" pitchFamily="18" charset="0"/>
              </a:rPr>
              <a:t>tRNA</a:t>
            </a:r>
            <a:r>
              <a:rPr lang="en-US" altLang="en-US" sz="2400" dirty="0" smtClean="0">
                <a:solidFill>
                  <a:schemeClr val="bg1"/>
                </a:solidFill>
                <a:latin typeface="Times New Roman" panose="02020603050405020304" pitchFamily="18" charset="0"/>
              </a:rPr>
              <a:t> and regulate virulence</a:t>
            </a:r>
          </a:p>
          <a:p>
            <a:pPr eaLnBrk="1" hangingPunct="1">
              <a:lnSpc>
                <a:spcPct val="90000"/>
              </a:lnSpc>
            </a:pPr>
            <a:r>
              <a:rPr lang="en-US" altLang="en-US" sz="2400" dirty="0" err="1" smtClean="0">
                <a:solidFill>
                  <a:schemeClr val="bg1"/>
                </a:solidFill>
                <a:latin typeface="Times New Roman" panose="02020603050405020304" pitchFamily="18" charset="0"/>
              </a:rPr>
              <a:t>GidB</a:t>
            </a:r>
            <a:r>
              <a:rPr lang="en-US" altLang="en-US" sz="2400" dirty="0" smtClean="0">
                <a:solidFill>
                  <a:schemeClr val="bg1"/>
                </a:solidFill>
                <a:latin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sym typeface="Wingdings" panose="05000000000000000000" pitchFamily="2" charset="2"/>
              </a:rPr>
              <a:t>catalyses </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the methylation of 16S </a:t>
            </a:r>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rRNA</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in </a:t>
            </a:r>
            <a:r>
              <a:rPr lang="en-US" altLang="en-US" sz="2400" dirty="0">
                <a:latin typeface="Times New Roman" panose="02020603050405020304" pitchFamily="18" charset="0"/>
                <a:cs typeface="Times New Roman" panose="02020603050405020304" pitchFamily="18" charset="0"/>
              </a:rPr>
              <a:t>bacteria, a binding sites for </a:t>
            </a:r>
            <a:r>
              <a:rPr lang="en-US" altLang="en-US" sz="2400" dirty="0" smtClean="0">
                <a:latin typeface="Times New Roman" panose="02020603050405020304" pitchFamily="18" charset="0"/>
                <a:cs typeface="Times New Roman" panose="02020603050405020304" pitchFamily="18" charset="0"/>
              </a:rPr>
              <a:t>aminoglycosides</a:t>
            </a:r>
            <a:endParaRPr lang="en-US" altLang="en-US" sz="2400" dirty="0" smtClean="0">
              <a:solidFill>
                <a:schemeClr val="bg1"/>
              </a:solidFill>
              <a:latin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3383046" y="4738447"/>
            <a:ext cx="5425911" cy="1524132"/>
          </a:xfrm>
          <a:prstGeom prst="rect">
            <a:avLst/>
          </a:prstGeom>
        </p:spPr>
      </p:pic>
    </p:spTree>
    <p:extLst>
      <p:ext uri="{BB962C8B-B14F-4D97-AF65-F5344CB8AC3E}">
        <p14:creationId xmlns="" xmlns:p14="http://schemas.microsoft.com/office/powerpoint/2010/main" val="43321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321" y="186612"/>
            <a:ext cx="9741159" cy="956388"/>
          </a:xfrm>
        </p:spPr>
        <p:txBody>
          <a:bodyPr/>
          <a:lstStyle/>
          <a:p>
            <a:r>
              <a:rPr lang="en-US" i="1" dirty="0" smtClean="0">
                <a:solidFill>
                  <a:srgbClr val="FFCC66"/>
                </a:solidFill>
                <a:latin typeface="Times New Roman" panose="02020603050405020304" pitchFamily="18" charset="0"/>
                <a:cs typeface="Times New Roman" panose="02020603050405020304" pitchFamily="18" charset="0"/>
              </a:rPr>
              <a:t>Salmonella</a:t>
            </a:r>
            <a:r>
              <a:rPr lang="en-US" dirty="0" smtClean="0">
                <a:solidFill>
                  <a:srgbClr val="FFCC66"/>
                </a:solidFill>
                <a:latin typeface="Times New Roman" panose="02020603050405020304" pitchFamily="18" charset="0"/>
                <a:cs typeface="Times New Roman" panose="02020603050405020304" pitchFamily="18" charset="0"/>
              </a:rPr>
              <a:t> &amp; Stress Response</a:t>
            </a:r>
            <a:endParaRPr lang="en-US" dirty="0">
              <a:solidFill>
                <a:srgbClr val="FFCC66"/>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06401" y="1609531"/>
            <a:ext cx="10883641" cy="3456992"/>
          </a:xfrm>
        </p:spPr>
        <p:txBody>
          <a:bodyPr/>
          <a:lstStyle/>
          <a:p>
            <a:r>
              <a:rPr lang="en-US" dirty="0" smtClean="0">
                <a:latin typeface="Times New Roman" panose="02020603050405020304" pitchFamily="18" charset="0"/>
                <a:ea typeface="Times New Roman" panose="02020603050405020304" pitchFamily="18" charset="0"/>
                <a:cs typeface="Times New Roman" panose="02020603050405020304" pitchFamily="18" charset="0"/>
              </a:rPr>
              <a:t>Required </a:t>
            </a:r>
            <a:r>
              <a:rPr lang="en-US" dirty="0">
                <a:latin typeface="Times New Roman" panose="02020603050405020304" pitchFamily="18" charset="0"/>
                <a:ea typeface="Times New Roman" panose="02020603050405020304" pitchFamily="18" charset="0"/>
                <a:cs typeface="Times New Roman" panose="02020603050405020304" pitchFamily="18" charset="0"/>
              </a:rPr>
              <a:t>for response to adverse conditions and survival</a:t>
            </a:r>
          </a:p>
          <a:p>
            <a:r>
              <a:rPr lang="en-US" dirty="0" smtClean="0">
                <a:latin typeface="Times New Roman" panose="02020603050405020304" pitchFamily="18" charset="0"/>
                <a:ea typeface="Times New Roman" panose="02020603050405020304" pitchFamily="18" charset="0"/>
                <a:cs typeface="Times New Roman" panose="02020603050405020304" pitchFamily="18" charset="0"/>
              </a:rPr>
              <a:t>Closely associated with virulence gene expression </a:t>
            </a:r>
          </a:p>
          <a:p>
            <a:r>
              <a:rPr lang="en-US" dirty="0" smtClean="0">
                <a:latin typeface="Times New Roman" panose="02020603050405020304" pitchFamily="18" charset="0"/>
                <a:ea typeface="Times New Roman" panose="02020603050405020304" pitchFamily="18" charset="0"/>
                <a:cs typeface="Times New Roman" panose="02020603050405020304" pitchFamily="18" charset="0"/>
              </a:rPr>
              <a:t>Overcome </a:t>
            </a:r>
            <a:r>
              <a:rPr lang="en-US" dirty="0">
                <a:latin typeface="Times New Roman" panose="02020603050405020304" pitchFamily="18" charset="0"/>
                <a:ea typeface="Times New Roman" panose="02020603050405020304" pitchFamily="18" charset="0"/>
                <a:cs typeface="Times New Roman" panose="02020603050405020304" pitchFamily="18" charset="0"/>
              </a:rPr>
              <a:t>external environment, food matrices and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host </a:t>
            </a:r>
            <a:r>
              <a:rPr lang="en-US" dirty="0">
                <a:latin typeface="Times New Roman" panose="02020603050405020304" pitchFamily="18" charset="0"/>
                <a:ea typeface="Times New Roman" panose="02020603050405020304" pitchFamily="18" charset="0"/>
                <a:cs typeface="Times New Roman" panose="02020603050405020304" pitchFamily="18" charset="0"/>
              </a:rPr>
              <a:t>environment such as ability to survive inside macrophages</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ea typeface="Times New Roman" panose="02020603050405020304" pitchFamily="18" charset="0"/>
                <a:cs typeface="Times New Roman" panose="02020603050405020304" pitchFamily="18" charset="0"/>
              </a:rPr>
              <a:t>Regulated by genes/proteins network</a:t>
            </a:r>
          </a:p>
        </p:txBody>
      </p:sp>
    </p:spTree>
    <p:extLst>
      <p:ext uri="{BB962C8B-B14F-4D97-AF65-F5344CB8AC3E}">
        <p14:creationId xmlns="" xmlns:p14="http://schemas.microsoft.com/office/powerpoint/2010/main" val="2331266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963" y="335902"/>
            <a:ext cx="8537511" cy="807098"/>
          </a:xfrm>
        </p:spPr>
        <p:txBody>
          <a:bodyPr/>
          <a:lstStyle/>
          <a:p>
            <a:r>
              <a:rPr lang="en-US" sz="4400" dirty="0" smtClean="0">
                <a:solidFill>
                  <a:srgbClr val="FFCC66"/>
                </a:solidFill>
                <a:latin typeface="Times New Roman" panose="02020603050405020304" pitchFamily="18" charset="0"/>
                <a:cs typeface="Times New Roman" panose="02020603050405020304" pitchFamily="18" charset="0"/>
              </a:rPr>
              <a:t>Objectives </a:t>
            </a:r>
            <a:endParaRPr lang="en-US" sz="4400" dirty="0">
              <a:solidFill>
                <a:srgbClr val="FFCC66"/>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50215" y="1600200"/>
            <a:ext cx="8840237" cy="2113384"/>
          </a:xfrm>
        </p:spPr>
        <p:txBody>
          <a:bodyPr/>
          <a:lstStyle/>
          <a:p>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Investigate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the role of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gidAB</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operon in stress </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response, overall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effect on </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Salmonella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virulence </a:t>
            </a:r>
            <a:r>
              <a:rPr lang="en-US" sz="3200" dirty="0" smtClean="0">
                <a:latin typeface="Times New Roman" panose="02020603050405020304" pitchFamily="18" charset="0"/>
                <a:cs typeface="Times New Roman" panose="02020603050405020304" pitchFamily="18" charset="0"/>
              </a:rPr>
              <a:t>and mechanism </a:t>
            </a:r>
            <a:r>
              <a:rPr lang="en-US" sz="3200" dirty="0">
                <a:latin typeface="Times New Roman" panose="02020603050405020304" pitchFamily="18" charset="0"/>
                <a:cs typeface="Times New Roman" panose="02020603050405020304" pitchFamily="18" charset="0"/>
              </a:rPr>
              <a:t>of regulation </a:t>
            </a:r>
          </a:p>
        </p:txBody>
      </p:sp>
    </p:spTree>
    <p:extLst>
      <p:ext uri="{BB962C8B-B14F-4D97-AF65-F5344CB8AC3E}">
        <p14:creationId xmlns="" xmlns:p14="http://schemas.microsoft.com/office/powerpoint/2010/main" val="3462776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164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692424" y="513418"/>
            <a:ext cx="3877251" cy="1868078"/>
          </a:xfrm>
          <a:prstGeom prst="rect">
            <a:avLst/>
          </a:prstGeom>
        </p:spPr>
      </p:pic>
      <p:grpSp>
        <p:nvGrpSpPr>
          <p:cNvPr id="18" name="Group 19"/>
          <p:cNvGrpSpPr>
            <a:grpSpLocks/>
          </p:cNvGrpSpPr>
          <p:nvPr/>
        </p:nvGrpSpPr>
        <p:grpSpPr bwMode="auto">
          <a:xfrm>
            <a:off x="4456008" y="2278037"/>
            <a:ext cx="5723701" cy="1399005"/>
            <a:chOff x="944563" y="1238250"/>
            <a:chExt cx="7818437" cy="1733550"/>
          </a:xfrm>
        </p:grpSpPr>
        <p:grpSp>
          <p:nvGrpSpPr>
            <p:cNvPr id="19" name="Group 9"/>
            <p:cNvGrpSpPr>
              <a:grpSpLocks/>
            </p:cNvGrpSpPr>
            <p:nvPr/>
          </p:nvGrpSpPr>
          <p:grpSpPr bwMode="auto">
            <a:xfrm>
              <a:off x="1371600" y="1371600"/>
              <a:ext cx="3886200" cy="1600200"/>
              <a:chOff x="1219200" y="914400"/>
              <a:chExt cx="4343400" cy="2133600"/>
            </a:xfrm>
          </p:grpSpPr>
          <p:pic>
            <p:nvPicPr>
              <p:cNvPr id="22"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200" y="914400"/>
                <a:ext cx="21336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29000" y="914400"/>
                <a:ext cx="21336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0" name="TextBox 7"/>
            <p:cNvSpPr txBox="1">
              <a:spLocks noChangeArrowheads="1"/>
            </p:cNvSpPr>
            <p:nvPr/>
          </p:nvSpPr>
          <p:spPr bwMode="auto">
            <a:xfrm>
              <a:off x="944563" y="1600200"/>
              <a:ext cx="479974" cy="457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en-US" altLang="en-US" b="1" kern="0">
                  <a:solidFill>
                    <a:srgbClr val="FFFFFF"/>
                  </a:solidFill>
                </a:rPr>
                <a:t>A</a:t>
              </a:r>
            </a:p>
          </p:txBody>
        </p:sp>
        <p:sp>
          <p:nvSpPr>
            <p:cNvPr id="21" name="Rectangle 8"/>
            <p:cNvSpPr>
              <a:spLocks noChangeArrowheads="1"/>
            </p:cNvSpPr>
            <p:nvPr/>
          </p:nvSpPr>
          <p:spPr bwMode="auto">
            <a:xfrm>
              <a:off x="5638800" y="1238250"/>
              <a:ext cx="3124200" cy="724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en-US" altLang="en-US" sz="1600" b="1" kern="0" dirty="0" smtClean="0">
                  <a:solidFill>
                    <a:srgbClr val="FFFFFF"/>
                  </a:solidFill>
                  <a:latin typeface="Times New Roman" panose="02020603050405020304" pitchFamily="18" charset="0"/>
                  <a:cs typeface="Times New Roman" panose="02020603050405020304" pitchFamily="18" charset="0"/>
                </a:rPr>
                <a:t>filament</a:t>
              </a:r>
              <a:r>
                <a:rPr lang="en-US" altLang="en-US" sz="1600" b="1" kern="0" dirty="0">
                  <a:solidFill>
                    <a:srgbClr val="FFFFFF"/>
                  </a:solidFill>
                  <a:latin typeface="Times New Roman" panose="02020603050405020304" pitchFamily="18" charset="0"/>
                  <a:cs typeface="Times New Roman" panose="02020603050405020304" pitchFamily="18" charset="0"/>
                </a:rPr>
                <a:t>s</a:t>
              </a:r>
              <a:r>
                <a:rPr lang="en-US" altLang="en-US" sz="1600" b="1" kern="0" dirty="0" smtClean="0">
                  <a:solidFill>
                    <a:srgbClr val="FFFFFF"/>
                  </a:solidFill>
                  <a:latin typeface="Times New Roman" panose="02020603050405020304" pitchFamily="18" charset="0"/>
                  <a:cs typeface="Times New Roman" panose="02020603050405020304" pitchFamily="18" charset="0"/>
                </a:rPr>
                <a:t> </a:t>
              </a:r>
              <a:r>
                <a:rPr lang="en-US" altLang="en-US" sz="1600" b="1" kern="0" dirty="0">
                  <a:solidFill>
                    <a:srgbClr val="FFFFFF"/>
                  </a:solidFill>
                  <a:latin typeface="Times New Roman" panose="02020603050405020304" pitchFamily="18" charset="0"/>
                  <a:cs typeface="Times New Roman" panose="02020603050405020304" pitchFamily="18" charset="0"/>
                </a:rPr>
                <a:t>with few signs of constriction. </a:t>
              </a:r>
            </a:p>
          </p:txBody>
        </p:sp>
      </p:grpSp>
      <p:grpSp>
        <p:nvGrpSpPr>
          <p:cNvPr id="27" name="Group 22"/>
          <p:cNvGrpSpPr>
            <a:grpSpLocks/>
          </p:cNvGrpSpPr>
          <p:nvPr/>
        </p:nvGrpSpPr>
        <p:grpSpPr bwMode="auto">
          <a:xfrm>
            <a:off x="4456010" y="3662973"/>
            <a:ext cx="5974607" cy="1414479"/>
            <a:chOff x="957263" y="2971800"/>
            <a:chExt cx="7958137" cy="1524000"/>
          </a:xfrm>
        </p:grpSpPr>
        <p:grpSp>
          <p:nvGrpSpPr>
            <p:cNvPr id="28" name="Group 10"/>
            <p:cNvGrpSpPr>
              <a:grpSpLocks/>
            </p:cNvGrpSpPr>
            <p:nvPr/>
          </p:nvGrpSpPr>
          <p:grpSpPr bwMode="auto">
            <a:xfrm>
              <a:off x="1371600" y="3048000"/>
              <a:ext cx="3962400" cy="1447800"/>
              <a:chOff x="2057400" y="914400"/>
              <a:chExt cx="4495800" cy="1870075"/>
            </a:xfrm>
          </p:grpSpPr>
          <p:pic>
            <p:nvPicPr>
              <p:cNvPr id="33"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057400" y="914400"/>
                <a:ext cx="2209800" cy="187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343400" y="914400"/>
                <a:ext cx="2209800" cy="1865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9" name="TextBox 13"/>
            <p:cNvSpPr txBox="1">
              <a:spLocks noChangeArrowheads="1"/>
            </p:cNvSpPr>
            <p:nvPr/>
          </p:nvSpPr>
          <p:spPr bwMode="auto">
            <a:xfrm>
              <a:off x="957263" y="3276600"/>
              <a:ext cx="468033" cy="3979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en-US" altLang="en-US" b="1" kern="0">
                  <a:solidFill>
                    <a:srgbClr val="FFFFFF"/>
                  </a:solidFill>
                </a:rPr>
                <a:t>B</a:t>
              </a:r>
            </a:p>
          </p:txBody>
        </p:sp>
        <p:sp>
          <p:nvSpPr>
            <p:cNvPr id="31" name="Rectangle 14"/>
            <p:cNvSpPr>
              <a:spLocks noChangeArrowheads="1"/>
            </p:cNvSpPr>
            <p:nvPr/>
          </p:nvSpPr>
          <p:spPr bwMode="auto">
            <a:xfrm>
              <a:off x="5562599" y="2971800"/>
              <a:ext cx="3352801" cy="630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en-US" altLang="en-US" sz="1600" b="1" kern="0" dirty="0">
                  <a:solidFill>
                    <a:srgbClr val="FFFFFF"/>
                  </a:solidFill>
                  <a:latin typeface="Times New Roman" panose="02020603050405020304" pitchFamily="18" charset="0"/>
                  <a:cs typeface="Times New Roman" panose="02020603050405020304" pitchFamily="18" charset="0"/>
                </a:rPr>
                <a:t>The </a:t>
              </a:r>
              <a:r>
                <a:rPr lang="en-US" altLang="en-US" sz="1600" b="1" i="1" kern="0" dirty="0" err="1">
                  <a:solidFill>
                    <a:srgbClr val="FFFFFF"/>
                  </a:solidFill>
                  <a:latin typeface="Times New Roman" panose="02020603050405020304" pitchFamily="18" charset="0"/>
                  <a:cs typeface="Times New Roman" panose="02020603050405020304" pitchFamily="18" charset="0"/>
                </a:rPr>
                <a:t>gidA</a:t>
              </a:r>
              <a:r>
                <a:rPr lang="en-US" altLang="en-US" sz="1600" b="1" i="1" kern="0" dirty="0">
                  <a:solidFill>
                    <a:srgbClr val="FFFFFF"/>
                  </a:solidFill>
                  <a:latin typeface="Times New Roman" panose="02020603050405020304" pitchFamily="18" charset="0"/>
                  <a:cs typeface="Times New Roman" panose="02020603050405020304" pitchFamily="18" charset="0"/>
                </a:rPr>
                <a:t> </a:t>
              </a:r>
              <a:r>
                <a:rPr lang="en-US" altLang="en-US" sz="1600" b="1" kern="0" dirty="0" smtClean="0">
                  <a:solidFill>
                    <a:srgbClr val="FFFFFF"/>
                  </a:solidFill>
                  <a:latin typeface="Times New Roman" panose="02020603050405020304" pitchFamily="18" charset="0"/>
                  <a:cs typeface="Times New Roman" panose="02020603050405020304" pitchFamily="18" charset="0"/>
                </a:rPr>
                <a:t>mutant: defect </a:t>
              </a:r>
              <a:r>
                <a:rPr lang="en-US" altLang="en-US" sz="1600" b="1" kern="0" dirty="0">
                  <a:solidFill>
                    <a:srgbClr val="FFFFFF"/>
                  </a:solidFill>
                  <a:latin typeface="Times New Roman" panose="02020603050405020304" pitchFamily="18" charset="0"/>
                  <a:cs typeface="Times New Roman" panose="02020603050405020304" pitchFamily="18" charset="0"/>
                </a:rPr>
                <a:t>in chromosome segregation. </a:t>
              </a:r>
            </a:p>
          </p:txBody>
        </p:sp>
      </p:grpSp>
      <p:grpSp>
        <p:nvGrpSpPr>
          <p:cNvPr id="35" name="Group 21"/>
          <p:cNvGrpSpPr>
            <a:grpSpLocks/>
          </p:cNvGrpSpPr>
          <p:nvPr/>
        </p:nvGrpSpPr>
        <p:grpSpPr bwMode="auto">
          <a:xfrm>
            <a:off x="4584428" y="5146849"/>
            <a:ext cx="5774472" cy="1453654"/>
            <a:chOff x="990600" y="4572000"/>
            <a:chExt cx="8077200" cy="1981200"/>
          </a:xfrm>
        </p:grpSpPr>
        <p:grpSp>
          <p:nvGrpSpPr>
            <p:cNvPr id="36" name="Group 15"/>
            <p:cNvGrpSpPr>
              <a:grpSpLocks/>
            </p:cNvGrpSpPr>
            <p:nvPr/>
          </p:nvGrpSpPr>
          <p:grpSpPr bwMode="auto">
            <a:xfrm>
              <a:off x="1371600" y="4572000"/>
              <a:ext cx="3962400" cy="1981200"/>
              <a:chOff x="2133600" y="990600"/>
              <a:chExt cx="4343400" cy="2133600"/>
            </a:xfrm>
          </p:grpSpPr>
          <p:pic>
            <p:nvPicPr>
              <p:cNvPr id="39" name="Picture 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133600" y="990600"/>
                <a:ext cx="21336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4"/>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343400" y="990600"/>
                <a:ext cx="21336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7" name="TextBox 18"/>
            <p:cNvSpPr txBox="1">
              <a:spLocks noChangeArrowheads="1"/>
            </p:cNvSpPr>
            <p:nvPr/>
          </p:nvSpPr>
          <p:spPr bwMode="auto">
            <a:xfrm>
              <a:off x="990600" y="5181600"/>
              <a:ext cx="491500" cy="503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en-US" altLang="en-US" b="1" kern="0">
                  <a:solidFill>
                    <a:srgbClr val="FFFFFF"/>
                  </a:solidFill>
                </a:rPr>
                <a:t>C</a:t>
              </a:r>
            </a:p>
          </p:txBody>
        </p:sp>
        <p:sp>
          <p:nvSpPr>
            <p:cNvPr id="38" name="Rectangle 19"/>
            <p:cNvSpPr>
              <a:spLocks noChangeArrowheads="1"/>
            </p:cNvSpPr>
            <p:nvPr/>
          </p:nvSpPr>
          <p:spPr bwMode="auto">
            <a:xfrm>
              <a:off x="5562600" y="4846637"/>
              <a:ext cx="3505200" cy="796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en-US" altLang="en-US" sz="1600" b="1" kern="0" dirty="0">
                  <a:solidFill>
                    <a:srgbClr val="FFFFFF"/>
                  </a:solidFill>
                  <a:latin typeface="Times New Roman" panose="02020603050405020304" pitchFamily="18" charset="0"/>
                  <a:cs typeface="Times New Roman" panose="02020603050405020304" pitchFamily="18" charset="0"/>
                </a:rPr>
                <a:t>defect in chromosome </a:t>
              </a:r>
              <a:r>
                <a:rPr lang="en-US" altLang="en-US" sz="1600" b="1" kern="0" dirty="0" smtClean="0">
                  <a:solidFill>
                    <a:srgbClr val="FFFFFF"/>
                  </a:solidFill>
                  <a:latin typeface="Times New Roman" panose="02020603050405020304" pitchFamily="18" charset="0"/>
                  <a:cs typeface="Times New Roman" panose="02020603050405020304" pitchFamily="18" charset="0"/>
                </a:rPr>
                <a:t>segregation</a:t>
              </a:r>
              <a:endParaRPr lang="en-US" altLang="en-US" sz="1600" b="1" kern="0" dirty="0">
                <a:solidFill>
                  <a:srgbClr val="FFFFFF"/>
                </a:solidFill>
                <a:latin typeface="Times New Roman" panose="02020603050405020304" pitchFamily="18" charset="0"/>
                <a:cs typeface="Times New Roman" panose="02020603050405020304" pitchFamily="18" charset="0"/>
              </a:endParaRPr>
            </a:p>
          </p:txBody>
        </p:sp>
      </p:grpSp>
      <p:sp>
        <p:nvSpPr>
          <p:cNvPr id="5" name="TextBox 4"/>
          <p:cNvSpPr txBox="1"/>
          <p:nvPr/>
        </p:nvSpPr>
        <p:spPr>
          <a:xfrm>
            <a:off x="1101008" y="47599"/>
            <a:ext cx="9573213" cy="461665"/>
          </a:xfrm>
          <a:prstGeom prst="rect">
            <a:avLst/>
          </a:prstGeom>
          <a:noFill/>
        </p:spPr>
        <p:txBody>
          <a:bodyPr wrap="square" rtlCol="0">
            <a:spAutoFit/>
          </a:bodyPr>
          <a:lstStyle/>
          <a:p>
            <a:pPr algn="ctr"/>
            <a:r>
              <a:rPr lang="en-US" sz="2400" b="1" dirty="0" err="1" smtClean="0">
                <a:solidFill>
                  <a:srgbClr val="FFCC66"/>
                </a:solidFill>
                <a:latin typeface="Times New Roman" panose="02020603050405020304" pitchFamily="18" charset="0"/>
                <a:cs typeface="Times New Roman" panose="02020603050405020304" pitchFamily="18" charset="0"/>
              </a:rPr>
              <a:t>GidA</a:t>
            </a:r>
            <a:r>
              <a:rPr lang="en-US" sz="2400" b="1" dirty="0" smtClean="0">
                <a:solidFill>
                  <a:srgbClr val="FFCC66"/>
                </a:solidFill>
                <a:latin typeface="Times New Roman" panose="02020603050405020304" pitchFamily="18" charset="0"/>
                <a:cs typeface="Times New Roman" panose="02020603050405020304" pitchFamily="18" charset="0"/>
              </a:rPr>
              <a:t> mutant: filamentous morphology specially under stress conditions</a:t>
            </a:r>
            <a:endParaRPr lang="en-US" sz="2400" b="1" dirty="0">
              <a:solidFill>
                <a:srgbClr val="FFCC66"/>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6365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Default Design">
  <a:themeElements>
    <a:clrScheme name="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Default Design">
  <a:themeElements>
    <a:clrScheme name="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966</TotalTime>
  <Words>1440</Words>
  <Application>Microsoft Office PowerPoint</Application>
  <PresentationFormat>Custom</PresentationFormat>
  <Paragraphs>267</Paragraphs>
  <Slides>27</Slides>
  <Notes>5</Notes>
  <HiddenSlides>0</HiddenSlides>
  <MMClips>0</MMClips>
  <ScaleCrop>false</ScaleCrop>
  <HeadingPairs>
    <vt:vector size="6" baseType="variant">
      <vt:variant>
        <vt:lpstr>Theme</vt:lpstr>
      </vt:variant>
      <vt:variant>
        <vt:i4>8</vt:i4>
      </vt:variant>
      <vt:variant>
        <vt:lpstr>Embedded OLE Servers</vt:lpstr>
      </vt:variant>
      <vt:variant>
        <vt:i4>3</vt:i4>
      </vt:variant>
      <vt:variant>
        <vt:lpstr>Slide Titles</vt:lpstr>
      </vt:variant>
      <vt:variant>
        <vt:i4>27</vt:i4>
      </vt:variant>
    </vt:vector>
  </HeadingPairs>
  <TitlesOfParts>
    <vt:vector size="38" baseType="lpstr">
      <vt:lpstr>5_Default Design</vt:lpstr>
      <vt:lpstr>8_Default Design</vt:lpstr>
      <vt:lpstr>1_Office Theme</vt:lpstr>
      <vt:lpstr>9_Default Design</vt:lpstr>
      <vt:lpstr>6_Default Design</vt:lpstr>
      <vt:lpstr>1_Default Design</vt:lpstr>
      <vt:lpstr>Flow</vt:lpstr>
      <vt:lpstr>1_Flow</vt:lpstr>
      <vt:lpstr>Worksheet</vt:lpstr>
      <vt:lpstr>Prism 5</vt:lpstr>
      <vt:lpstr>Microsoft Office Excel 97-2003 Worksheet</vt:lpstr>
      <vt:lpstr>About OMICS Group</vt:lpstr>
      <vt:lpstr>About OMICS Group Conferences</vt:lpstr>
      <vt:lpstr>Biological and Pathogenic Regulatory Role of Salmonella gidAB Operon</vt:lpstr>
      <vt:lpstr>Pathogenesis</vt:lpstr>
      <vt:lpstr>Salmonella gidAB operon</vt:lpstr>
      <vt:lpstr>GidAB Mutant </vt:lpstr>
      <vt:lpstr>Salmonella &amp; Stress Response</vt:lpstr>
      <vt:lpstr>Objectives </vt:lpstr>
      <vt:lpstr>Slide 9</vt:lpstr>
      <vt:lpstr>Slide 10</vt:lpstr>
      <vt:lpstr>Slide 11</vt:lpstr>
      <vt:lpstr>Slide 12</vt:lpstr>
      <vt:lpstr>Slide 13</vt:lpstr>
      <vt:lpstr>Slide 14</vt:lpstr>
      <vt:lpstr>Slide 15</vt:lpstr>
      <vt:lpstr>Slide 16</vt:lpstr>
      <vt:lpstr>Slide 17</vt:lpstr>
      <vt:lpstr>Summary</vt:lpstr>
      <vt:lpstr>Slide 19</vt:lpstr>
      <vt:lpstr>Slide 20</vt:lpstr>
      <vt:lpstr>Why Salmonella</vt:lpstr>
      <vt:lpstr>Slide 22</vt:lpstr>
      <vt:lpstr>Significance</vt:lpstr>
      <vt:lpstr>gidAB operon</vt:lpstr>
      <vt:lpstr>Slide 25</vt:lpstr>
      <vt:lpstr>Current and Future Work</vt:lpstr>
      <vt:lpstr>Let Us Meet Again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and Pathogenic Regulatory Role of Salmonella gidAB Operon.</dc:title>
  <dc:creator>Amin Fadl</dc:creator>
  <cp:lastModifiedBy>user</cp:lastModifiedBy>
  <cp:revision>78</cp:revision>
  <cp:lastPrinted>2014-11-14T16:39:16Z</cp:lastPrinted>
  <dcterms:created xsi:type="dcterms:W3CDTF">2014-11-08T20:46:09Z</dcterms:created>
  <dcterms:modified xsi:type="dcterms:W3CDTF">2014-11-22T11:54:28Z</dcterms:modified>
</cp:coreProperties>
</file>