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91" r:id="rId16"/>
    <p:sldId id="274" r:id="rId17"/>
    <p:sldId id="275" r:id="rId18"/>
    <p:sldId id="283" r:id="rId19"/>
    <p:sldId id="279" r:id="rId20"/>
    <p:sldId id="286" r:id="rId21"/>
    <p:sldId id="282" r:id="rId22"/>
    <p:sldId id="287" r:id="rId23"/>
    <p:sldId id="284" r:id="rId24"/>
    <p:sldId id="288" r:id="rId25"/>
    <p:sldId id="276" r:id="rId26"/>
    <p:sldId id="278" r:id="rId27"/>
    <p:sldId id="268" r:id="rId28"/>
    <p:sldId id="269" r:id="rId29"/>
    <p:sldId id="277" r:id="rId30"/>
    <p:sldId id="289" r:id="rId31"/>
    <p:sldId id="259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80808"/>
    <a:srgbClr val="FF0066"/>
    <a:srgbClr val="060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865" autoAdjust="0"/>
    <p:restoredTop sz="94655" autoAdjust="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DE216-B16E-42C0-BB82-A7BA9886DB6F}" type="doc">
      <dgm:prSet loTypeId="urn:microsoft.com/office/officeart/2005/8/layout/hProcess6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A67B811-00F6-43E7-8D48-88B90D874E97}">
      <dgm:prSet phldrT="[Text]" custT="1"/>
      <dgm:spPr/>
      <dgm:t>
        <a:bodyPr/>
        <a:lstStyle/>
        <a:p>
          <a:r>
            <a:rPr lang="en-GB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F.</a:t>
          </a:r>
        </a:p>
        <a:p>
          <a:r>
            <a:rPr lang="en-GB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NECROPHORUM</a:t>
          </a:r>
          <a:endParaRPr lang="en-GB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689F42C-C0A8-4020-A7A0-24F625098361}" type="parTrans" cxnId="{9F3AA7D2-FF27-45E9-9A54-99078C37CD7A}">
      <dgm:prSet/>
      <dgm:spPr/>
      <dgm:t>
        <a:bodyPr/>
        <a:lstStyle/>
        <a:p>
          <a:endParaRPr lang="en-GB"/>
        </a:p>
      </dgm:t>
    </dgm:pt>
    <dgm:pt modelId="{D61E7D09-6033-46FE-9C2C-D7E928F4C4DB}" type="sibTrans" cxnId="{9F3AA7D2-FF27-45E9-9A54-99078C37CD7A}">
      <dgm:prSet/>
      <dgm:spPr/>
      <dgm:t>
        <a:bodyPr/>
        <a:lstStyle/>
        <a:p>
          <a:endParaRPr lang="en-GB"/>
        </a:p>
      </dgm:t>
    </dgm:pt>
    <dgm:pt modelId="{71A3B164-AA0A-4170-BF25-B5528583CE54}">
      <dgm:prSet phldrT="[Text]" custT="1"/>
      <dgm:spPr/>
      <dgm:t>
        <a:bodyPr/>
        <a:lstStyle/>
        <a:p>
          <a:r>
            <a:rPr lang="en-GB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LPS </a:t>
          </a:r>
          <a:r>
            <a:rPr lang="en-GB" sz="16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Endotoxin</a:t>
          </a:r>
          <a:endParaRPr lang="en-GB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00F284-8459-405E-BEB0-CC8B3E0605FC}" type="parTrans" cxnId="{3A8D91DC-F0FB-4C95-A4E4-C8F3B26B97D1}">
      <dgm:prSet/>
      <dgm:spPr/>
      <dgm:t>
        <a:bodyPr/>
        <a:lstStyle/>
        <a:p>
          <a:endParaRPr lang="en-GB"/>
        </a:p>
      </dgm:t>
    </dgm:pt>
    <dgm:pt modelId="{82735BA6-E979-404A-84E3-A82F1DABE5C9}" type="sibTrans" cxnId="{3A8D91DC-F0FB-4C95-A4E4-C8F3B26B97D1}">
      <dgm:prSet/>
      <dgm:spPr/>
      <dgm:t>
        <a:bodyPr/>
        <a:lstStyle/>
        <a:p>
          <a:endParaRPr lang="en-GB"/>
        </a:p>
      </dgm:t>
    </dgm:pt>
    <dgm:pt modelId="{89D5BC35-8C54-425C-8AA9-25AB9AF5B02C}">
      <dgm:prSet phldrT="[Text]" custT="1"/>
      <dgm:spPr/>
      <dgm:t>
        <a:bodyPr/>
        <a:lstStyle/>
        <a:p>
          <a:r>
            <a:rPr lang="en-GB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Platelet aggregation</a:t>
          </a:r>
          <a:endParaRPr lang="en-GB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3E6EF6-1208-457D-BC72-5DFF8CE4F51D}" type="parTrans" cxnId="{385BF23E-3654-4415-BBB6-83CE264A177E}">
      <dgm:prSet/>
      <dgm:spPr/>
      <dgm:t>
        <a:bodyPr/>
        <a:lstStyle/>
        <a:p>
          <a:endParaRPr lang="en-GB"/>
        </a:p>
      </dgm:t>
    </dgm:pt>
    <dgm:pt modelId="{1621C5E4-7D81-4A6E-B047-F98DB715ABD2}" type="sibTrans" cxnId="{385BF23E-3654-4415-BBB6-83CE264A177E}">
      <dgm:prSet/>
      <dgm:spPr/>
      <dgm:t>
        <a:bodyPr/>
        <a:lstStyle/>
        <a:p>
          <a:endParaRPr lang="en-GB"/>
        </a:p>
      </dgm:t>
    </dgm:pt>
    <dgm:pt modelId="{E070E967-0A7A-4486-9A0D-3EC1264C1623}">
      <dgm:prSet phldrT="[Text]" custT="1"/>
      <dgm:spPr/>
      <dgm:t>
        <a:bodyPr/>
        <a:lstStyle/>
        <a:p>
          <a:r>
            <a:rPr lang="en-GB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TONSILS</a:t>
          </a:r>
          <a:endParaRPr lang="en-GB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53B581-7DA5-4B31-8714-C2125C1CDB2B}" type="parTrans" cxnId="{F030563F-C204-4D81-B68B-DC6C14B38B36}">
      <dgm:prSet/>
      <dgm:spPr/>
      <dgm:t>
        <a:bodyPr/>
        <a:lstStyle/>
        <a:p>
          <a:endParaRPr lang="en-GB"/>
        </a:p>
      </dgm:t>
    </dgm:pt>
    <dgm:pt modelId="{183975A0-BBB6-40DE-8E5F-1AA85BE2BE13}" type="sibTrans" cxnId="{F030563F-C204-4D81-B68B-DC6C14B38B36}">
      <dgm:prSet/>
      <dgm:spPr/>
      <dgm:t>
        <a:bodyPr/>
        <a:lstStyle/>
        <a:p>
          <a:endParaRPr lang="en-GB"/>
        </a:p>
      </dgm:t>
    </dgm:pt>
    <dgm:pt modelId="{74A02FE0-A7BA-489C-969A-302C0686A31D}">
      <dgm:prSet phldrT="[Text]" custT="1"/>
      <dgm:spPr/>
      <dgm:t>
        <a:bodyPr/>
        <a:lstStyle/>
        <a:p>
          <a:r>
            <a:rPr lang="en-GB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Lateral pharyngeal space</a:t>
          </a:r>
          <a:endParaRPr lang="en-GB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98BA3D-BB3E-4017-BABE-B63EB559CFC4}" type="parTrans" cxnId="{27871B9C-6051-442A-A883-650A3639D450}">
      <dgm:prSet/>
      <dgm:spPr/>
      <dgm:t>
        <a:bodyPr/>
        <a:lstStyle/>
        <a:p>
          <a:endParaRPr lang="en-GB"/>
        </a:p>
      </dgm:t>
    </dgm:pt>
    <dgm:pt modelId="{C0EA13BB-E896-4F38-ADFC-469D12259A62}" type="sibTrans" cxnId="{27871B9C-6051-442A-A883-650A3639D450}">
      <dgm:prSet/>
      <dgm:spPr/>
      <dgm:t>
        <a:bodyPr/>
        <a:lstStyle/>
        <a:p>
          <a:endParaRPr lang="en-GB"/>
        </a:p>
      </dgm:t>
    </dgm:pt>
    <dgm:pt modelId="{20CDDF34-F8B0-47FA-88EB-84892CE73374}">
      <dgm:prSet phldrT="[Text]" custT="1"/>
      <dgm:spPr/>
      <dgm:t>
        <a:bodyPr/>
        <a:lstStyle/>
        <a:p>
          <a:r>
            <a:rPr lang="en-GB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Posterior compartment</a:t>
          </a:r>
          <a:endParaRPr lang="en-GB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A2A898-36B5-4E34-8947-8294058CC8F2}" type="parTrans" cxnId="{3425E6D1-C327-4E69-AD8C-C1297A21BB2C}">
      <dgm:prSet/>
      <dgm:spPr/>
      <dgm:t>
        <a:bodyPr/>
        <a:lstStyle/>
        <a:p>
          <a:endParaRPr lang="en-GB"/>
        </a:p>
      </dgm:t>
    </dgm:pt>
    <dgm:pt modelId="{3ADBF15B-11FE-45CB-86B6-E83512666341}" type="sibTrans" cxnId="{3425E6D1-C327-4E69-AD8C-C1297A21BB2C}">
      <dgm:prSet/>
      <dgm:spPr/>
      <dgm:t>
        <a:bodyPr/>
        <a:lstStyle/>
        <a:p>
          <a:endParaRPr lang="en-GB"/>
        </a:p>
      </dgm:t>
    </dgm:pt>
    <dgm:pt modelId="{3102607F-67FE-40CB-B0FB-056002172098}">
      <dgm:prSet phldrT="[Text]"/>
      <dgm:spPr/>
      <dgm:t>
        <a:bodyPr/>
        <a:lstStyle/>
        <a:p>
          <a:endParaRPr lang="en-GB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2FC1CE-7922-440A-B379-AB504866CEF4}" type="parTrans" cxnId="{C6818632-D02A-45E3-8950-543F7A5289C1}">
      <dgm:prSet/>
      <dgm:spPr/>
      <dgm:t>
        <a:bodyPr/>
        <a:lstStyle/>
        <a:p>
          <a:endParaRPr lang="en-GB"/>
        </a:p>
      </dgm:t>
    </dgm:pt>
    <dgm:pt modelId="{51A2C3CE-9DE9-40DD-8FC0-54A00F7F1ECE}" type="sibTrans" cxnId="{C6818632-D02A-45E3-8950-543F7A5289C1}">
      <dgm:prSet/>
      <dgm:spPr/>
      <dgm:t>
        <a:bodyPr/>
        <a:lstStyle/>
        <a:p>
          <a:endParaRPr lang="en-GB"/>
        </a:p>
      </dgm:t>
    </dgm:pt>
    <dgm:pt modelId="{5666EE46-0AFA-4173-A477-E8E0B35BE011}" type="pres">
      <dgm:prSet presAssocID="{0BBDE216-B16E-42C0-BB82-A7BA9886DB6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8F51B3-9C2E-4FCF-9A04-84D14CECD4EA}" type="pres">
      <dgm:prSet presAssocID="{4A67B811-00F6-43E7-8D48-88B90D874E97}" presName="compNode" presStyleCnt="0"/>
      <dgm:spPr/>
    </dgm:pt>
    <dgm:pt modelId="{A4A0ADA2-AD57-47F0-ADC9-BC68043BBA2A}" type="pres">
      <dgm:prSet presAssocID="{4A67B811-00F6-43E7-8D48-88B90D874E97}" presName="noGeometry" presStyleCnt="0"/>
      <dgm:spPr/>
    </dgm:pt>
    <dgm:pt modelId="{6197906E-616D-424F-8E38-6B125BBBED22}" type="pres">
      <dgm:prSet presAssocID="{4A67B811-00F6-43E7-8D48-88B90D874E97}" presName="childTextVisible" presStyleLbl="bgAccFollowNode1" presStyleIdx="0" presStyleCnt="3" custScaleX="164873" custScaleY="134751" custLinFactNeighborX="36543" custLinFactNeighborY="379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83E6D-9D3A-4519-A6A1-A34CE213761B}" type="pres">
      <dgm:prSet presAssocID="{4A67B811-00F6-43E7-8D48-88B90D874E97}" presName="childTextHidden" presStyleLbl="bgAccFollowNode1" presStyleIdx="0" presStyleCnt="3"/>
      <dgm:spPr/>
      <dgm:t>
        <a:bodyPr/>
        <a:lstStyle/>
        <a:p>
          <a:endParaRPr lang="en-GB"/>
        </a:p>
      </dgm:t>
    </dgm:pt>
    <dgm:pt modelId="{2798D52E-D28E-43E9-AA70-3BD20504FBA4}" type="pres">
      <dgm:prSet presAssocID="{4A67B811-00F6-43E7-8D48-88B90D874E97}" presName="parentText" presStyleLbl="node1" presStyleIdx="0" presStyleCnt="3" custScaleX="188855" custScaleY="186695" custLinFactNeighborX="-171" custLinFactNeighborY="623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23E68C-911F-4B31-AB6F-FC150156E5CF}" type="pres">
      <dgm:prSet presAssocID="{4A67B811-00F6-43E7-8D48-88B90D874E97}" presName="aSpace" presStyleCnt="0"/>
      <dgm:spPr/>
    </dgm:pt>
    <dgm:pt modelId="{7852A03C-75EA-4C4E-B55A-1594A31043EB}" type="pres">
      <dgm:prSet presAssocID="{E070E967-0A7A-4486-9A0D-3EC1264C1623}" presName="compNode" presStyleCnt="0"/>
      <dgm:spPr/>
    </dgm:pt>
    <dgm:pt modelId="{54FFD249-7F76-41AA-8AD6-7FC765D77962}" type="pres">
      <dgm:prSet presAssocID="{E070E967-0A7A-4486-9A0D-3EC1264C1623}" presName="noGeometry" presStyleCnt="0"/>
      <dgm:spPr/>
    </dgm:pt>
    <dgm:pt modelId="{9F90B1B2-7B68-42EB-AB9F-A308D1F09419}" type="pres">
      <dgm:prSet presAssocID="{E070E967-0A7A-4486-9A0D-3EC1264C1623}" presName="childTextVisible" presStyleLbl="bgAccFollowNode1" presStyleIdx="1" presStyleCnt="3" custScaleX="176334" custScaleY="131584" custLinFactNeighborX="48658" custLinFactNeighborY="-126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31CDBA-1D52-4020-8878-18BB25B69E27}" type="pres">
      <dgm:prSet presAssocID="{E070E967-0A7A-4486-9A0D-3EC1264C1623}" presName="childTextHidden" presStyleLbl="bgAccFollowNode1" presStyleIdx="1" presStyleCnt="3"/>
      <dgm:spPr/>
      <dgm:t>
        <a:bodyPr/>
        <a:lstStyle/>
        <a:p>
          <a:endParaRPr lang="en-GB"/>
        </a:p>
      </dgm:t>
    </dgm:pt>
    <dgm:pt modelId="{226F3F93-5ADD-4E86-B33A-B3707C9D28C7}" type="pres">
      <dgm:prSet presAssocID="{E070E967-0A7A-4486-9A0D-3EC1264C1623}" presName="parentText" presStyleLbl="node1" presStyleIdx="1" presStyleCnt="3" custScaleX="173471" custScaleY="167253" custLinFactNeighborX="22063" custLinFactNeighborY="-1916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7CAA5B-ECE2-4ECE-98D7-4340599094D1}" type="pres">
      <dgm:prSet presAssocID="{E070E967-0A7A-4486-9A0D-3EC1264C1623}" presName="aSpace" presStyleCnt="0"/>
      <dgm:spPr/>
    </dgm:pt>
    <dgm:pt modelId="{1BFD76E8-F604-464A-BC8E-EAFFBC9C1B40}" type="pres">
      <dgm:prSet presAssocID="{3102607F-67FE-40CB-B0FB-056002172098}" presName="compNode" presStyleCnt="0"/>
      <dgm:spPr/>
    </dgm:pt>
    <dgm:pt modelId="{2E0F5357-83D3-4D66-9E0A-B5A7EBDBB03D}" type="pres">
      <dgm:prSet presAssocID="{3102607F-67FE-40CB-B0FB-056002172098}" presName="noGeometry" presStyleCnt="0"/>
      <dgm:spPr/>
    </dgm:pt>
    <dgm:pt modelId="{1796F69C-41C7-48D1-AA9F-3ECA7D728683}" type="pres">
      <dgm:prSet presAssocID="{3102607F-67FE-40CB-B0FB-056002172098}" presName="childTextVisible" presStyleLbl="bgAccFollowNode1" presStyleIdx="2" presStyleCnt="3" custScaleX="161269" custScaleY="136796" custLinFactY="12491" custLinFactNeighborX="-9967" custLinFactNeighborY="100000">
        <dgm:presLayoutVars>
          <dgm:bulletEnabled val="1"/>
        </dgm:presLayoutVars>
      </dgm:prSet>
      <dgm:spPr/>
    </dgm:pt>
    <dgm:pt modelId="{DB106C7C-E7DB-4FA3-B27F-F41142185F7A}" type="pres">
      <dgm:prSet presAssocID="{3102607F-67FE-40CB-B0FB-056002172098}" presName="childTextHidden" presStyleLbl="bgAccFollowNode1" presStyleIdx="2" presStyleCnt="3"/>
      <dgm:spPr/>
    </dgm:pt>
    <dgm:pt modelId="{A823EA0F-15D4-4956-A54F-F9B265F0D481}" type="pres">
      <dgm:prSet presAssocID="{3102607F-67FE-40CB-B0FB-056002172098}" presName="parentText" presStyleLbl="node1" presStyleIdx="2" presStyleCnt="3" custScaleX="174883" custScaleY="170259" custLinFactY="98603" custLinFactNeighborX="-9479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60AC4B-B66B-4CD3-AB54-887C19CC92FD}" type="presOf" srcId="{71A3B164-AA0A-4170-BF25-B5528583CE54}" destId="{8A783E6D-9D3A-4519-A6A1-A34CE213761B}" srcOrd="1" destOrd="0" presId="urn:microsoft.com/office/officeart/2005/8/layout/hProcess6"/>
    <dgm:cxn modelId="{6E64453E-FB96-4B43-861C-201E05C81796}" type="presOf" srcId="{74A02FE0-A7BA-489C-969A-302C0686A31D}" destId="{9F90B1B2-7B68-42EB-AB9F-A308D1F09419}" srcOrd="0" destOrd="0" presId="urn:microsoft.com/office/officeart/2005/8/layout/hProcess6"/>
    <dgm:cxn modelId="{F030563F-C204-4D81-B68B-DC6C14B38B36}" srcId="{0BBDE216-B16E-42C0-BB82-A7BA9886DB6F}" destId="{E070E967-0A7A-4486-9A0D-3EC1264C1623}" srcOrd="1" destOrd="0" parTransId="{B953B581-7DA5-4B31-8714-C2125C1CDB2B}" sibTransId="{183975A0-BBB6-40DE-8E5F-1AA85BE2BE13}"/>
    <dgm:cxn modelId="{5B752F26-7DAB-453F-85FF-BE02A8021BF6}" type="presOf" srcId="{E070E967-0A7A-4486-9A0D-3EC1264C1623}" destId="{226F3F93-5ADD-4E86-B33A-B3707C9D28C7}" srcOrd="0" destOrd="0" presId="urn:microsoft.com/office/officeart/2005/8/layout/hProcess6"/>
    <dgm:cxn modelId="{3A8D91DC-F0FB-4C95-A4E4-C8F3B26B97D1}" srcId="{4A67B811-00F6-43E7-8D48-88B90D874E97}" destId="{71A3B164-AA0A-4170-BF25-B5528583CE54}" srcOrd="0" destOrd="0" parTransId="{2B00F284-8459-405E-BEB0-CC8B3E0605FC}" sibTransId="{82735BA6-E979-404A-84E3-A82F1DABE5C9}"/>
    <dgm:cxn modelId="{B6C07445-5C27-4CFF-B35B-D003C962A85F}" type="presOf" srcId="{20CDDF34-F8B0-47FA-88EB-84892CE73374}" destId="{C031CDBA-1D52-4020-8878-18BB25B69E27}" srcOrd="1" destOrd="1" presId="urn:microsoft.com/office/officeart/2005/8/layout/hProcess6"/>
    <dgm:cxn modelId="{29C2F042-7C62-48EA-829D-05B04DE8A384}" type="presOf" srcId="{20CDDF34-F8B0-47FA-88EB-84892CE73374}" destId="{9F90B1B2-7B68-42EB-AB9F-A308D1F09419}" srcOrd="0" destOrd="1" presId="urn:microsoft.com/office/officeart/2005/8/layout/hProcess6"/>
    <dgm:cxn modelId="{385BF23E-3654-4415-BBB6-83CE264A177E}" srcId="{4A67B811-00F6-43E7-8D48-88B90D874E97}" destId="{89D5BC35-8C54-425C-8AA9-25AB9AF5B02C}" srcOrd="1" destOrd="0" parTransId="{1C3E6EF6-1208-457D-BC72-5DFF8CE4F51D}" sibTransId="{1621C5E4-7D81-4A6E-B047-F98DB715ABD2}"/>
    <dgm:cxn modelId="{9F3AA7D2-FF27-45E9-9A54-99078C37CD7A}" srcId="{0BBDE216-B16E-42C0-BB82-A7BA9886DB6F}" destId="{4A67B811-00F6-43E7-8D48-88B90D874E97}" srcOrd="0" destOrd="0" parTransId="{A689F42C-C0A8-4020-A7A0-24F625098361}" sibTransId="{D61E7D09-6033-46FE-9C2C-D7E928F4C4DB}"/>
    <dgm:cxn modelId="{6146C35E-25F3-4E92-9C39-ACE81402FF16}" type="presOf" srcId="{0BBDE216-B16E-42C0-BB82-A7BA9886DB6F}" destId="{5666EE46-0AFA-4173-A477-E8E0B35BE011}" srcOrd="0" destOrd="0" presId="urn:microsoft.com/office/officeart/2005/8/layout/hProcess6"/>
    <dgm:cxn modelId="{51F6F960-2F41-4805-AC7F-AB92F4E450FF}" type="presOf" srcId="{3102607F-67FE-40CB-B0FB-056002172098}" destId="{A823EA0F-15D4-4956-A54F-F9B265F0D481}" srcOrd="0" destOrd="0" presId="urn:microsoft.com/office/officeart/2005/8/layout/hProcess6"/>
    <dgm:cxn modelId="{3425E6D1-C327-4E69-AD8C-C1297A21BB2C}" srcId="{E070E967-0A7A-4486-9A0D-3EC1264C1623}" destId="{20CDDF34-F8B0-47FA-88EB-84892CE73374}" srcOrd="1" destOrd="0" parTransId="{37A2A898-36B5-4E34-8947-8294058CC8F2}" sibTransId="{3ADBF15B-11FE-45CB-86B6-E83512666341}"/>
    <dgm:cxn modelId="{8372DFD6-E5A9-40DC-97ED-115701C8B138}" type="presOf" srcId="{4A67B811-00F6-43E7-8D48-88B90D874E97}" destId="{2798D52E-D28E-43E9-AA70-3BD20504FBA4}" srcOrd="0" destOrd="0" presId="urn:microsoft.com/office/officeart/2005/8/layout/hProcess6"/>
    <dgm:cxn modelId="{C6818632-D02A-45E3-8950-543F7A5289C1}" srcId="{0BBDE216-B16E-42C0-BB82-A7BA9886DB6F}" destId="{3102607F-67FE-40CB-B0FB-056002172098}" srcOrd="2" destOrd="0" parTransId="{0F2FC1CE-7922-440A-B379-AB504866CEF4}" sibTransId="{51A2C3CE-9DE9-40DD-8FC0-54A00F7F1ECE}"/>
    <dgm:cxn modelId="{FE31C982-FCD2-4E18-B96C-4132A5EF856F}" type="presOf" srcId="{89D5BC35-8C54-425C-8AA9-25AB9AF5B02C}" destId="{8A783E6D-9D3A-4519-A6A1-A34CE213761B}" srcOrd="1" destOrd="1" presId="urn:microsoft.com/office/officeart/2005/8/layout/hProcess6"/>
    <dgm:cxn modelId="{27871B9C-6051-442A-A883-650A3639D450}" srcId="{E070E967-0A7A-4486-9A0D-3EC1264C1623}" destId="{74A02FE0-A7BA-489C-969A-302C0686A31D}" srcOrd="0" destOrd="0" parTransId="{CE98BA3D-BB3E-4017-BABE-B63EB559CFC4}" sibTransId="{C0EA13BB-E896-4F38-ADFC-469D12259A62}"/>
    <dgm:cxn modelId="{AC976F64-886A-48D8-AFA3-5EAAE4D6E35B}" type="presOf" srcId="{71A3B164-AA0A-4170-BF25-B5528583CE54}" destId="{6197906E-616D-424F-8E38-6B125BBBED22}" srcOrd="0" destOrd="0" presId="urn:microsoft.com/office/officeart/2005/8/layout/hProcess6"/>
    <dgm:cxn modelId="{F5235A01-9C2F-4A88-855C-070D29839DC8}" type="presOf" srcId="{89D5BC35-8C54-425C-8AA9-25AB9AF5B02C}" destId="{6197906E-616D-424F-8E38-6B125BBBED22}" srcOrd="0" destOrd="1" presId="urn:microsoft.com/office/officeart/2005/8/layout/hProcess6"/>
    <dgm:cxn modelId="{18BF671A-6230-4E0E-AD19-9E56D18280DD}" type="presOf" srcId="{74A02FE0-A7BA-489C-969A-302C0686A31D}" destId="{C031CDBA-1D52-4020-8878-18BB25B69E27}" srcOrd="1" destOrd="0" presId="urn:microsoft.com/office/officeart/2005/8/layout/hProcess6"/>
    <dgm:cxn modelId="{03754010-6A96-41E3-A5BA-34BC4016A613}" type="presParOf" srcId="{5666EE46-0AFA-4173-A477-E8E0B35BE011}" destId="{F18F51B3-9C2E-4FCF-9A04-84D14CECD4EA}" srcOrd="0" destOrd="0" presId="urn:microsoft.com/office/officeart/2005/8/layout/hProcess6"/>
    <dgm:cxn modelId="{A289FF87-5ABB-4752-8CF0-D40FE50B0E7B}" type="presParOf" srcId="{F18F51B3-9C2E-4FCF-9A04-84D14CECD4EA}" destId="{A4A0ADA2-AD57-47F0-ADC9-BC68043BBA2A}" srcOrd="0" destOrd="0" presId="urn:microsoft.com/office/officeart/2005/8/layout/hProcess6"/>
    <dgm:cxn modelId="{D577CE05-F272-449E-BAA5-97D9FADEA264}" type="presParOf" srcId="{F18F51B3-9C2E-4FCF-9A04-84D14CECD4EA}" destId="{6197906E-616D-424F-8E38-6B125BBBED22}" srcOrd="1" destOrd="0" presId="urn:microsoft.com/office/officeart/2005/8/layout/hProcess6"/>
    <dgm:cxn modelId="{50AA360E-C479-48D5-8FA9-6CA8A6A1AD1C}" type="presParOf" srcId="{F18F51B3-9C2E-4FCF-9A04-84D14CECD4EA}" destId="{8A783E6D-9D3A-4519-A6A1-A34CE213761B}" srcOrd="2" destOrd="0" presId="urn:microsoft.com/office/officeart/2005/8/layout/hProcess6"/>
    <dgm:cxn modelId="{FA3B4553-03E7-4ED4-A9FA-1C6B6BB1B252}" type="presParOf" srcId="{F18F51B3-9C2E-4FCF-9A04-84D14CECD4EA}" destId="{2798D52E-D28E-43E9-AA70-3BD20504FBA4}" srcOrd="3" destOrd="0" presId="urn:microsoft.com/office/officeart/2005/8/layout/hProcess6"/>
    <dgm:cxn modelId="{8A8600B7-A5B7-4D80-8E6D-3DF240905D8F}" type="presParOf" srcId="{5666EE46-0AFA-4173-A477-E8E0B35BE011}" destId="{E023E68C-911F-4B31-AB6F-FC150156E5CF}" srcOrd="1" destOrd="0" presId="urn:microsoft.com/office/officeart/2005/8/layout/hProcess6"/>
    <dgm:cxn modelId="{F6854D63-7629-4233-BE6F-AD5D987A6F6C}" type="presParOf" srcId="{5666EE46-0AFA-4173-A477-E8E0B35BE011}" destId="{7852A03C-75EA-4C4E-B55A-1594A31043EB}" srcOrd="2" destOrd="0" presId="urn:microsoft.com/office/officeart/2005/8/layout/hProcess6"/>
    <dgm:cxn modelId="{835B1568-B8FD-47B1-88B4-6032E68081FF}" type="presParOf" srcId="{7852A03C-75EA-4C4E-B55A-1594A31043EB}" destId="{54FFD249-7F76-41AA-8AD6-7FC765D77962}" srcOrd="0" destOrd="0" presId="urn:microsoft.com/office/officeart/2005/8/layout/hProcess6"/>
    <dgm:cxn modelId="{94950460-219D-4A56-9FF3-2444CB4656B4}" type="presParOf" srcId="{7852A03C-75EA-4C4E-B55A-1594A31043EB}" destId="{9F90B1B2-7B68-42EB-AB9F-A308D1F09419}" srcOrd="1" destOrd="0" presId="urn:microsoft.com/office/officeart/2005/8/layout/hProcess6"/>
    <dgm:cxn modelId="{71D9240B-BA29-45A0-8DC1-96410D82D419}" type="presParOf" srcId="{7852A03C-75EA-4C4E-B55A-1594A31043EB}" destId="{C031CDBA-1D52-4020-8878-18BB25B69E27}" srcOrd="2" destOrd="0" presId="urn:microsoft.com/office/officeart/2005/8/layout/hProcess6"/>
    <dgm:cxn modelId="{C249E4F6-371F-485C-97D8-BB804933350D}" type="presParOf" srcId="{7852A03C-75EA-4C4E-B55A-1594A31043EB}" destId="{226F3F93-5ADD-4E86-B33A-B3707C9D28C7}" srcOrd="3" destOrd="0" presId="urn:microsoft.com/office/officeart/2005/8/layout/hProcess6"/>
    <dgm:cxn modelId="{9D614DCF-6637-470E-AEF7-712BC8B5E0AD}" type="presParOf" srcId="{5666EE46-0AFA-4173-A477-E8E0B35BE011}" destId="{E87CAA5B-ECE2-4ECE-98D7-4340599094D1}" srcOrd="3" destOrd="0" presId="urn:microsoft.com/office/officeart/2005/8/layout/hProcess6"/>
    <dgm:cxn modelId="{B1FBA7E3-3040-4BC6-B96A-1309D938B04E}" type="presParOf" srcId="{5666EE46-0AFA-4173-A477-E8E0B35BE011}" destId="{1BFD76E8-F604-464A-BC8E-EAFFBC9C1B40}" srcOrd="4" destOrd="0" presId="urn:microsoft.com/office/officeart/2005/8/layout/hProcess6"/>
    <dgm:cxn modelId="{A33618A8-45DE-4354-8409-AD705B6C5A34}" type="presParOf" srcId="{1BFD76E8-F604-464A-BC8E-EAFFBC9C1B40}" destId="{2E0F5357-83D3-4D66-9E0A-B5A7EBDBB03D}" srcOrd="0" destOrd="0" presId="urn:microsoft.com/office/officeart/2005/8/layout/hProcess6"/>
    <dgm:cxn modelId="{25C3AFC5-538C-409A-99EE-9F219C5B4C16}" type="presParOf" srcId="{1BFD76E8-F604-464A-BC8E-EAFFBC9C1B40}" destId="{1796F69C-41C7-48D1-AA9F-3ECA7D728683}" srcOrd="1" destOrd="0" presId="urn:microsoft.com/office/officeart/2005/8/layout/hProcess6"/>
    <dgm:cxn modelId="{2DF70AE7-F0AA-4215-828E-48A25D675878}" type="presParOf" srcId="{1BFD76E8-F604-464A-BC8E-EAFFBC9C1B40}" destId="{DB106C7C-E7DB-4FA3-B27F-F41142185F7A}" srcOrd="2" destOrd="0" presId="urn:microsoft.com/office/officeart/2005/8/layout/hProcess6"/>
    <dgm:cxn modelId="{D2AE9D0D-B9F5-4976-96E8-BECB1101D1EA}" type="presParOf" srcId="{1BFD76E8-F604-464A-BC8E-EAFFBC9C1B40}" destId="{A823EA0F-15D4-4956-A54F-F9B265F0D481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7906E-616D-424F-8E38-6B125BBBED22}">
      <dsp:nvSpPr>
        <dsp:cNvPr id="0" name=""/>
        <dsp:cNvSpPr/>
      </dsp:nvSpPr>
      <dsp:spPr>
        <a:xfrm>
          <a:off x="857219" y="3000367"/>
          <a:ext cx="2750189" cy="1964803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LPS </a:t>
          </a:r>
          <a:r>
            <a:rPr lang="en-GB" sz="16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Endotoxin</a:t>
          </a:r>
          <a:endParaRPr lang="en-GB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Platelet aggregation</a:t>
          </a:r>
          <a:endParaRPr lang="en-GB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44767" y="3000367"/>
        <a:ext cx="2062642" cy="1964803"/>
      </dsp:txXfrm>
    </dsp:sp>
    <dsp:sp modelId="{2798D52E-D28E-43E9-AA70-3BD20504FBA4}">
      <dsp:nvSpPr>
        <dsp:cNvPr id="0" name=""/>
        <dsp:cNvSpPr/>
      </dsp:nvSpPr>
      <dsp:spPr>
        <a:xfrm>
          <a:off x="0" y="3170874"/>
          <a:ext cx="1575112" cy="15570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NECROPHORUM</a:t>
          </a:r>
          <a:endParaRPr lang="en-GB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170874"/>
        <a:ext cx="1575112" cy="1557097"/>
      </dsp:txXfrm>
    </dsp:sp>
    <dsp:sp modelId="{9F90B1B2-7B68-42EB-AB9F-A308D1F09419}">
      <dsp:nvSpPr>
        <dsp:cNvPr id="0" name=""/>
        <dsp:cNvSpPr/>
      </dsp:nvSpPr>
      <dsp:spPr>
        <a:xfrm>
          <a:off x="4000501" y="2285978"/>
          <a:ext cx="2941366" cy="1918625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Lateral pharyngeal space</a:t>
          </a:r>
          <a:endParaRPr lang="en-GB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Posterior compartment</a:t>
          </a:r>
          <a:endParaRPr lang="en-GB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5843" y="2285978"/>
        <a:ext cx="2206025" cy="1918625"/>
      </dsp:txXfrm>
    </dsp:sp>
    <dsp:sp modelId="{226F3F93-5ADD-4E86-B33A-B3707C9D28C7}">
      <dsp:nvSpPr>
        <dsp:cNvPr id="0" name=""/>
        <dsp:cNvSpPr/>
      </dsp:nvSpPr>
      <dsp:spPr>
        <a:xfrm>
          <a:off x="3286115" y="2571730"/>
          <a:ext cx="1446805" cy="139494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TONSILS</a:t>
          </a:r>
          <a:endParaRPr lang="en-GB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6115" y="2571730"/>
        <a:ext cx="1446805" cy="1394944"/>
      </dsp:txXfrm>
    </dsp:sp>
    <dsp:sp modelId="{1796F69C-41C7-48D1-AA9F-3ECA7D728683}">
      <dsp:nvSpPr>
        <dsp:cNvPr id="0" name=""/>
        <dsp:cNvSpPr/>
      </dsp:nvSpPr>
      <dsp:spPr>
        <a:xfrm>
          <a:off x="6286506" y="4071931"/>
          <a:ext cx="2690072" cy="1994621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23EA0F-15D4-4956-A54F-F9B265F0D481}">
      <dsp:nvSpPr>
        <dsp:cNvPr id="0" name=""/>
        <dsp:cNvSpPr/>
      </dsp:nvSpPr>
      <dsp:spPr>
        <a:xfrm>
          <a:off x="5443862" y="4375418"/>
          <a:ext cx="1458581" cy="14200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3862" y="4375418"/>
        <a:ext cx="1458581" cy="1420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3B8987-8A56-42D2-9A43-54E20E6E71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B92A0-75B9-41BD-9001-1FC299CCE17D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21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23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24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66C24-38EB-472C-BB38-C9189B3451CD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17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18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EB07-1F58-4BE6-A353-6171D132D68C}" type="slidenum">
              <a:rPr lang="en-US"/>
              <a:pPr/>
              <a:t>19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7688"/>
            <a:ext cx="6048375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268413"/>
            <a:ext cx="6048375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754188" cy="568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5763" y="260350"/>
            <a:ext cx="5113337" cy="568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5763" y="1052513"/>
            <a:ext cx="343376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1052513"/>
            <a:ext cx="3433763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60350"/>
            <a:ext cx="6119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5763" y="1052513"/>
            <a:ext cx="70199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5214942" cy="1071570"/>
          </a:xfrm>
          <a:noFill/>
        </p:spPr>
        <p:txBody>
          <a:bodyPr/>
          <a:lstStyle/>
          <a:p>
            <a:r>
              <a:rPr lang="en-GB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Forgotten Disease</a:t>
            </a:r>
            <a:endParaRPr lang="uk-UA" sz="3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4422"/>
            <a:ext cx="4286248" cy="5000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GB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Amera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Elzubeir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University Hospital Birmingham.</a:t>
            </a:r>
            <a:endParaRPr lang="uk-U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630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43hrs post admission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improving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Preliminary blood cultures- gram variable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occi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gram positive rods</a:t>
            </a:r>
          </a:p>
          <a:p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Tx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IV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Tazocin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oral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clarithromycin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29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67 hrs post admission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14422"/>
            <a:ext cx="7019925" cy="4894262"/>
          </a:xfrm>
        </p:spPr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improved further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Further micro input-Anaerobes ? Pharyngeal source</a:t>
            </a:r>
          </a:p>
          <a:p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Tx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IV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tazocin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oral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clarithromycin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under micro advice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400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72hrs post admission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on call ASTP RE: spiking temperature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Appearance of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maculopapular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rash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EBV</a:t>
            </a:r>
          </a:p>
          <a:p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350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Investigations day 6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52513"/>
            <a:ext cx="8104217" cy="4894262"/>
          </a:xfrm>
        </p:spPr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EBV </a:t>
            </a:r>
            <a:r>
              <a:rPr lang="en-GB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POSITIVE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HIV </a:t>
            </a:r>
            <a:r>
              <a:rPr lang="en-GB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NEGATIVE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4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Day 6 ward round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much improved</a:t>
            </a:r>
          </a:p>
          <a:p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Apyrexial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48hrs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rash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Pain free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Throat still ++ hyperaemic</a:t>
            </a:r>
          </a:p>
          <a:p>
            <a:pPr>
              <a:buNone/>
            </a:pP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PLAN- Repeat CXR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4636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Repeat CXR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1926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36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Another phone call from Micro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1" y="1428735"/>
            <a:ext cx="7675588" cy="4518039"/>
          </a:xfrm>
        </p:spPr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Blood cultures grown: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FUSOBACTERIUM NECHROPHORUM</a:t>
            </a:r>
          </a:p>
        </p:txBody>
      </p:sp>
    </p:spTree>
    <p:custDataLst>
      <p:tags r:id="rId1"/>
    </p:custDataLst>
  </p:cSld>
  <p:clrMapOvr>
    <a:masterClrMapping/>
  </p:clrMapOvr>
  <p:transition advTm="17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Fusobacterium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Necrophrum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142984"/>
            <a:ext cx="7019925" cy="4894262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Anaerobic gram negative bacilli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described as a pathogen in animals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described in 1900 by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Courmont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Cade- post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anginal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septicemia</a:t>
            </a:r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Andre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Lemierre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1936- published 20 case reports of a syndrome.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“syndrome is so characteristic that a mistake is almost impossible”.</a:t>
            </a:r>
          </a:p>
          <a:p>
            <a:pPr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5065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Lemierres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Syndrome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000108"/>
            <a:ext cx="7019925" cy="5500726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Aka Post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anginal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septicemia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necrobacillosis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Rare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Mortality rate- 8 to 30%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M&gt;F</a:t>
            </a:r>
          </a:p>
          <a:p>
            <a:pPr>
              <a:buNone/>
            </a:pPr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syndrome characterised by:</a:t>
            </a:r>
          </a:p>
          <a:p>
            <a:pPr lvl="1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Oropharyngeal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infection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Anaerobic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septicemia</a:t>
            </a:r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Clinical/radiological evidence of internal jugular vein thrombosis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2823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Fusobacterium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Necrophurm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142984"/>
            <a:ext cx="7019925" cy="4894262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Normal inhabitant of-oral cavity, genital tract, GI tract.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virulent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Common in pre-antibiotic era &amp; usually fatal.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Substantial decrease-1940.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Resurgence since late 1990.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80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6840537" cy="649287"/>
          </a:xfrm>
        </p:spPr>
        <p:txBody>
          <a:bodyPr/>
          <a:lstStyle/>
          <a:p>
            <a:pPr algn="r"/>
            <a: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GB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case-1900hrs</a:t>
            </a:r>
            <a:endParaRPr lang="uk-UA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357298"/>
            <a:ext cx="7529540" cy="4879990"/>
          </a:xfrm>
        </p:spPr>
        <p:txBody>
          <a:bodyPr/>
          <a:lstStyle/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 AD</a:t>
            </a:r>
          </a:p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 year old male</a:t>
            </a:r>
          </a:p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GB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week at university</a:t>
            </a:r>
          </a:p>
          <a:p>
            <a:pPr>
              <a:lnSpc>
                <a:spcPct val="80000"/>
              </a:lnSpc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PC: Generally unwell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HPC: Tonsillitis 5/7 ago</a:t>
            </a:r>
          </a:p>
          <a:p>
            <a:pPr>
              <a:lnSpc>
                <a:spcPct val="80000"/>
              </a:lnSpc>
              <a:buNone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D&amp;V</a:t>
            </a:r>
          </a:p>
          <a:p>
            <a:pPr>
              <a:lnSpc>
                <a:spcPct val="80000"/>
              </a:lnSpc>
              <a:buNone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Fever &amp; Rigors</a:t>
            </a:r>
          </a:p>
          <a:p>
            <a:pPr>
              <a:lnSpc>
                <a:spcPct val="80000"/>
              </a:lnSpc>
              <a:buNone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Pleuritic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chest pain, cough &amp; sputum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PMHx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DHx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Nil</a:t>
            </a:r>
          </a:p>
        </p:txBody>
      </p:sp>
    </p:spTree>
  </p:cSld>
  <p:clrMapOvr>
    <a:masterClrMapping/>
  </p:clrMapOvr>
  <p:transition advTm="5307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772400" cy="13620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b="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Unusual ability to affect previously healthy young adults humans</a:t>
            </a:r>
            <a:endParaRPr lang="en-GB" sz="2800" b="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050" y="142852"/>
            <a:ext cx="6072230" cy="785818"/>
          </a:xfrm>
        </p:spPr>
        <p:txBody>
          <a:bodyPr/>
          <a:lstStyle/>
          <a:p>
            <a:pPr algn="r"/>
            <a:r>
              <a:rPr lang="en-GB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Aetiology</a:t>
            </a:r>
            <a:endParaRPr lang="en-GB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9454" y="4500570"/>
            <a:ext cx="1500198" cy="11541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44000" algn="just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Septic emboli</a:t>
            </a:r>
          </a:p>
          <a:p>
            <a:pPr marL="144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Metastatic </a:t>
            </a:r>
          </a:p>
          <a:p>
            <a:pPr marL="144000">
              <a:spcAft>
                <a:spcPts val="600"/>
              </a:spcAft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infections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78632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IJV THROMBO-PHLEBITIS</a:t>
            </a:r>
          </a:p>
        </p:txBody>
      </p:sp>
    </p:spTree>
  </p:cSld>
  <p:clrMapOvr>
    <a:masterClrMapping/>
  </p:clrMapOvr>
  <p:transition advTm="10019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Pathogenesis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142984"/>
            <a:ext cx="7019925" cy="4894262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Reason why F.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Necrophum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becomes invasive is unknown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EBV as risk factor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Enhancement of toxins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344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119813" cy="508000"/>
          </a:xfrm>
        </p:spPr>
        <p:txBody>
          <a:bodyPr/>
          <a:lstStyle/>
          <a:p>
            <a:pPr algn="ct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Clinical presentation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2976" y="857232"/>
            <a:ext cx="1785950" cy="120015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571868" y="857232"/>
            <a:ext cx="1785950" cy="120015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929322" y="857232"/>
            <a:ext cx="1857388" cy="121444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Nil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Oropharyngeal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144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Tonsillitis</a:t>
            </a:r>
            <a:endParaRPr lang="en-GB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07154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Hyperaemic  pharynx</a:t>
            </a:r>
            <a:endParaRPr lang="en-GB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1670" y="2357430"/>
            <a:ext cx="5000660" cy="2214578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714612" y="257174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IJV/</a:t>
            </a:r>
            <a:r>
              <a:rPr lang="en-GB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peritonsilar</a:t>
            </a:r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vein </a:t>
            </a:r>
            <a:r>
              <a:rPr lang="en-GB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thrombophlebitis</a:t>
            </a:r>
            <a:endParaRPr lang="en-GB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300037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signs   - Pain</a:t>
            </a: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- Swelling</a:t>
            </a: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- </a:t>
            </a:r>
            <a:r>
              <a:rPr lang="en-GB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Induration</a:t>
            </a:r>
            <a:endParaRPr lang="en-GB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- </a:t>
            </a:r>
            <a:r>
              <a:rPr lang="en-GB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Trismus</a:t>
            </a:r>
            <a:endParaRPr lang="en-GB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Persistent fever</a:t>
            </a:r>
          </a:p>
          <a:p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14612" y="4929198"/>
            <a:ext cx="3786214" cy="178595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143240" y="5072074"/>
            <a:ext cx="3071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Septic/metastatic emboli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-Lungs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-Bone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-Liver/spleen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-Brain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-Skin</a:t>
            </a:r>
          </a:p>
        </p:txBody>
      </p:sp>
    </p:spTree>
  </p:cSld>
  <p:clrMapOvr>
    <a:masterClrMapping/>
  </p:clrMapOvr>
  <p:transition advTm="1055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Diagnosis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142984"/>
            <a:ext cx="7019925" cy="4894262"/>
          </a:xfrm>
        </p:spPr>
        <p:txBody>
          <a:bodyPr/>
          <a:lstStyle/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Causative organism isolated.</a:t>
            </a:r>
          </a:p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Suspicion of IJV </a:t>
            </a:r>
            <a:r>
              <a:rPr lang="en-GB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thrombophlebitis</a:t>
            </a:r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must be objectively confirmed.</a:t>
            </a:r>
          </a:p>
          <a:p>
            <a:pPr lvl="1"/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 Neck + contrast</a:t>
            </a:r>
          </a:p>
          <a:p>
            <a:pPr lvl="1"/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U/S</a:t>
            </a:r>
          </a:p>
          <a:p>
            <a:pPr>
              <a:buNone/>
            </a:pPr>
            <a:endParaRPr lang="en-GB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8261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142984"/>
            <a:ext cx="7019925" cy="4894262"/>
          </a:xfrm>
        </p:spPr>
        <p:txBody>
          <a:bodyPr/>
          <a:lstStyle/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 antibiotics as mainstay</a:t>
            </a:r>
          </a:p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Prolonged-due to endovascular nature</a:t>
            </a:r>
          </a:p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Sensitive to: </a:t>
            </a:r>
            <a:r>
              <a:rPr lang="en-GB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metronidazole</a:t>
            </a:r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penicillin, </a:t>
            </a:r>
            <a:r>
              <a:rPr lang="en-GB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clindamycin</a:t>
            </a:r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GB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chloramphenicol</a:t>
            </a:r>
            <a:endParaRPr lang="en-GB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strains produce Beta-</a:t>
            </a:r>
            <a:r>
              <a:rPr lang="en-GB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lactamase</a:t>
            </a:r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GB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Role of anticoagulation is controversial.</a:t>
            </a:r>
          </a:p>
          <a:p>
            <a:endParaRPr lang="en-GB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Surgical or excision of IJV-rarely needed.</a:t>
            </a:r>
          </a:p>
          <a:p>
            <a:pPr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411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patient-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Lemierres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syndrome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8794" y="1142984"/>
            <a:ext cx="7019925" cy="4894262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syndrome characterised by:</a:t>
            </a:r>
          </a:p>
          <a:p>
            <a:pPr lvl="1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Oropharyngeal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infection</a:t>
            </a: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Anaerobic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septicemia</a:t>
            </a:r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Clinical/radiological evidence of internal jugular vein thrombosis</a:t>
            </a:r>
          </a:p>
          <a:p>
            <a:pPr lvl="1">
              <a:buNone/>
            </a:pPr>
            <a:endParaRPr lang="en-GB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5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Ultrasound</a:t>
            </a:r>
            <a:r>
              <a:rPr lang="en-GB" dirty="0" smtClean="0"/>
              <a:t> Neck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57232"/>
            <a:ext cx="6696744" cy="57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5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572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000108"/>
            <a:ext cx="1928826" cy="1000132"/>
          </a:xfrm>
          <a:prstGeom prst="rect">
            <a:avLst/>
          </a:prstGeom>
          <a:solidFill>
            <a:srgbClr val="060606"/>
          </a:solidFill>
          <a:ln>
            <a:solidFill>
              <a:srgbClr val="08080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928926" cy="1071546"/>
          </a:xfrm>
          <a:prstGeom prst="rect">
            <a:avLst/>
          </a:prstGeom>
          <a:solidFill>
            <a:srgbClr val="060606"/>
          </a:solidFill>
          <a:ln>
            <a:solidFill>
              <a:srgbClr val="08080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2844" y="28572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 Head &amp; Neck</a:t>
            </a:r>
            <a:endParaRPr lang="en-GB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2943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44" y="0"/>
            <a:ext cx="2643206" cy="1643050"/>
          </a:xfrm>
          <a:prstGeom prst="rect">
            <a:avLst/>
          </a:prstGeom>
          <a:solidFill>
            <a:srgbClr val="060606"/>
          </a:solidFill>
          <a:ln>
            <a:solidFill>
              <a:srgbClr val="08080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85918" cy="1071546"/>
          </a:xfrm>
          <a:prstGeom prst="rect">
            <a:avLst/>
          </a:prstGeom>
          <a:solidFill>
            <a:srgbClr val="060606"/>
          </a:solidFill>
          <a:ln>
            <a:solidFill>
              <a:srgbClr val="08080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1609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CT Report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“Thrombus seen in the Lt IJV, and extending towards the Lt tonsil”.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“Inflamed tonsils seen bilaterally, with pockets of gas seen within the tonsils-compatible with tonsillitis.”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“Small abscesses in upper chest which corresponds to septic emboli from the jugular lesion”.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12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Examination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909638"/>
            <a:ext cx="7178695" cy="5832475"/>
          </a:xfrm>
        </p:spPr>
        <p:txBody>
          <a:bodyPr/>
          <a:lstStyle/>
          <a:p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A- Patent</a:t>
            </a:r>
          </a:p>
          <a:p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B- Peripherally cyanosed</a:t>
            </a:r>
          </a:p>
          <a:p>
            <a:pPr>
              <a:buNone/>
            </a:pP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RR- 30</a:t>
            </a:r>
          </a:p>
          <a:p>
            <a:pPr>
              <a:buNone/>
            </a:pPr>
            <a:r>
              <a:rPr lang="en-US" sz="2400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Sats-75% RA</a:t>
            </a:r>
          </a:p>
          <a:p>
            <a:pPr>
              <a:buNone/>
            </a:pPr>
            <a:r>
              <a:rPr lang="en-US" sz="2400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Auscultation- reduced A/E &amp; crepitations</a:t>
            </a:r>
            <a:endParaRPr lang="en-US" sz="2400" dirty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Rt Base</a:t>
            </a:r>
          </a:p>
          <a:p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C- HR-110</a:t>
            </a:r>
          </a:p>
          <a:p>
            <a:pPr>
              <a:buNone/>
            </a:pPr>
            <a:r>
              <a:rPr lang="en-US" sz="2400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BP- 95/42</a:t>
            </a:r>
          </a:p>
          <a:p>
            <a:pPr>
              <a:buNone/>
            </a:pP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CRT &lt;2sec, warm</a:t>
            </a:r>
          </a:p>
          <a:p>
            <a:pPr>
              <a:buNone/>
            </a:pPr>
            <a:r>
              <a:rPr lang="en-US" sz="2400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HS-I-II-O </a:t>
            </a:r>
          </a:p>
          <a:p>
            <a:pPr>
              <a:buNone/>
            </a:pPr>
            <a:r>
              <a:rPr lang="en-US" sz="2400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Good urine output</a:t>
            </a:r>
          </a:p>
          <a:p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D-GCS 15</a:t>
            </a:r>
            <a:endParaRPr lang="en-US" sz="2400" dirty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E-Calves SNT, No Rash, 40.2°</a:t>
            </a:r>
          </a:p>
          <a:p>
            <a:pPr>
              <a:buNone/>
            </a:pPr>
            <a:r>
              <a:rPr lang="en-US" sz="24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286124"/>
            <a:ext cx="1647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3786190"/>
            <a:ext cx="23574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Soft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++central tenderness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BS-Present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No masses</a:t>
            </a:r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86644" y="4286256"/>
            <a:ext cx="857256" cy="4286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Tm="6828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Take home message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index of suspicion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Blood cultures 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Radiological/clinical confirmation of suspected IJV thrombosis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Prolonged treatment with IV antibiotics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Uncertain role of anticoagulation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5628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1268413"/>
            <a:ext cx="8750330" cy="516098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 err="1" smtClean="0"/>
              <a:t>Golpe</a:t>
            </a:r>
            <a:r>
              <a:rPr lang="en-GB" dirty="0" smtClean="0"/>
              <a:t> R, Marin B, Alonso M. </a:t>
            </a:r>
            <a:r>
              <a:rPr lang="en-GB" dirty="0" err="1" smtClean="0"/>
              <a:t>Lemierres</a:t>
            </a:r>
            <a:r>
              <a:rPr lang="en-GB" dirty="0" smtClean="0"/>
              <a:t> syndrome (</a:t>
            </a:r>
            <a:r>
              <a:rPr lang="en-GB" dirty="0" err="1" smtClean="0"/>
              <a:t>necrobacillosis</a:t>
            </a:r>
            <a:r>
              <a:rPr lang="en-GB" dirty="0" smtClean="0"/>
              <a:t>). </a:t>
            </a:r>
            <a:r>
              <a:rPr lang="en-GB" dirty="0" err="1" smtClean="0"/>
              <a:t>Postgrad</a:t>
            </a:r>
            <a:r>
              <a:rPr lang="en-GB" dirty="0" smtClean="0"/>
              <a:t> Med J 1999, 75:141-144.</a:t>
            </a:r>
          </a:p>
          <a:p>
            <a:pPr marL="457200" indent="-457200">
              <a:buAutoNum type="arabicPeriod"/>
            </a:pPr>
            <a:r>
              <a:rPr lang="en-GB" dirty="0" smtClean="0"/>
              <a:t>Lu et al. </a:t>
            </a:r>
            <a:r>
              <a:rPr lang="en-GB" dirty="0" err="1" smtClean="0"/>
              <a:t>Lemierre</a:t>
            </a:r>
            <a:r>
              <a:rPr lang="en-GB" dirty="0" smtClean="0"/>
              <a:t> syndrome following </a:t>
            </a:r>
            <a:r>
              <a:rPr lang="en-GB" dirty="0" err="1" smtClean="0"/>
              <a:t>oropharygeal</a:t>
            </a:r>
            <a:r>
              <a:rPr lang="en-GB" dirty="0" smtClean="0"/>
              <a:t> infection: A case series. J Am board of </a:t>
            </a:r>
            <a:r>
              <a:rPr lang="en-GB" dirty="0" err="1" smtClean="0"/>
              <a:t>fam</a:t>
            </a:r>
            <a:r>
              <a:rPr lang="en-GB" dirty="0" smtClean="0"/>
              <a:t> med 2009; 22:79-83.</a:t>
            </a:r>
          </a:p>
          <a:p>
            <a:pPr marL="457200" indent="-457200">
              <a:buAutoNum type="arabicPeriod"/>
            </a:pPr>
            <a:r>
              <a:rPr lang="en-GB" dirty="0" err="1" smtClean="0"/>
              <a:t>Eilbert</a:t>
            </a:r>
            <a:r>
              <a:rPr lang="en-GB" dirty="0" smtClean="0"/>
              <a:t> W, </a:t>
            </a:r>
            <a:r>
              <a:rPr lang="en-GB" dirty="0" err="1" smtClean="0"/>
              <a:t>Singla</a:t>
            </a:r>
            <a:r>
              <a:rPr lang="en-GB" dirty="0" smtClean="0"/>
              <a:t> N. </a:t>
            </a:r>
            <a:r>
              <a:rPr lang="en-GB" dirty="0" err="1" smtClean="0"/>
              <a:t>Lemierres</a:t>
            </a:r>
            <a:r>
              <a:rPr lang="en-GB" dirty="0" smtClean="0"/>
              <a:t> Syndrome. International journal of Emergency medicine 2013, 6:40-45.</a:t>
            </a:r>
          </a:p>
          <a:p>
            <a:pPr marL="457200" indent="-457200">
              <a:buAutoNum type="arabicPeriod"/>
            </a:pPr>
            <a:r>
              <a:rPr lang="en-GB" dirty="0" smtClean="0"/>
              <a:t>Ridgway et al. </a:t>
            </a:r>
            <a:r>
              <a:rPr lang="en-GB" dirty="0" err="1" smtClean="0"/>
              <a:t>Lemierre</a:t>
            </a:r>
            <a:r>
              <a:rPr lang="en-GB" dirty="0" smtClean="0"/>
              <a:t> syndrome: a paediatric case series and review of the literature. Am J Otolaryngology- Head and neck medicine and surgery 2010;38-45.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Investigations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ABG on 35%- pH-7.47</a:t>
            </a:r>
          </a:p>
          <a:p>
            <a:pPr>
              <a:buNone/>
            </a:pPr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p02-11.66</a:t>
            </a:r>
          </a:p>
          <a:p>
            <a:pPr>
              <a:buNone/>
            </a:pPr>
            <a:r>
              <a:rPr lang="en-US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pCO2- 3.65</a:t>
            </a:r>
          </a:p>
          <a:p>
            <a:pPr>
              <a:buNone/>
            </a:pPr>
            <a:r>
              <a:rPr lang="en-US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HCO3- 22.5</a:t>
            </a:r>
          </a:p>
          <a:p>
            <a:pPr>
              <a:buNone/>
            </a:pPr>
            <a:r>
              <a:rPr lang="en-US" dirty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Lactate-2.01</a:t>
            </a:r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643026"/>
            <a:ext cx="1809746" cy="485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0" y="400050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ECG- Sinus tachycardia</a:t>
            </a:r>
          </a:p>
        </p:txBody>
      </p:sp>
    </p:spTree>
  </p:cSld>
  <p:clrMapOvr>
    <a:masterClrMapping/>
  </p:clrMapOvr>
  <p:transition advTm="2845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Investigations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314324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00108"/>
            <a:ext cx="61436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57422" y="1000108"/>
            <a:ext cx="1428760" cy="500066"/>
          </a:xfrm>
          <a:prstGeom prst="rect">
            <a:avLst/>
          </a:prstGeom>
          <a:solidFill>
            <a:srgbClr val="060606"/>
          </a:solidFill>
          <a:ln>
            <a:solidFill>
              <a:srgbClr val="08080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383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Blood Results-2000hr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85860"/>
            <a:ext cx="3235329" cy="5456253"/>
          </a:xfrm>
        </p:spPr>
        <p:txBody>
          <a:bodyPr/>
          <a:lstStyle/>
          <a:p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129</a:t>
            </a:r>
          </a:p>
          <a:p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 4.1</a:t>
            </a:r>
          </a:p>
          <a:p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Urea </a:t>
            </a:r>
            <a:r>
              <a:rPr lang="en-US" b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14.7</a:t>
            </a:r>
          </a:p>
          <a:p>
            <a:r>
              <a:rPr lang="en-US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Creatinine</a:t>
            </a:r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133</a:t>
            </a:r>
          </a:p>
          <a:p>
            <a:r>
              <a:rPr lang="en-US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GFR </a:t>
            </a:r>
            <a:r>
              <a:rPr lang="en-US" b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</a:t>
            </a:r>
          </a:p>
          <a:p>
            <a:r>
              <a:rPr lang="en-GB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Albumin </a:t>
            </a:r>
            <a:r>
              <a:rPr lang="en-GB" i="1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  <a:p>
            <a:r>
              <a:rPr lang="en-GB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 38</a:t>
            </a:r>
          </a:p>
          <a:p>
            <a:r>
              <a:rPr lang="en-GB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ALP </a:t>
            </a:r>
            <a:r>
              <a:rPr lang="en-GB" i="1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184</a:t>
            </a:r>
          </a:p>
          <a:p>
            <a:r>
              <a:rPr lang="en-GB" dirty="0" err="1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Bilirubin</a:t>
            </a:r>
            <a:r>
              <a:rPr lang="en-GB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13</a:t>
            </a:r>
          </a:p>
          <a:p>
            <a:r>
              <a:rPr lang="en-GB" dirty="0" smtClean="0">
                <a:solidFill>
                  <a:srgbClr val="06060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Corrected Ca 2.3</a:t>
            </a:r>
          </a:p>
          <a:p>
            <a:endParaRPr lang="en-US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357298"/>
            <a:ext cx="35719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CRP </a:t>
            </a:r>
            <a:r>
              <a:rPr lang="en-US" sz="2800" b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302</a:t>
            </a:r>
          </a:p>
          <a:p>
            <a:pPr marL="7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WCC </a:t>
            </a:r>
            <a:r>
              <a:rPr lang="en-US" sz="2800" b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21.81</a:t>
            </a:r>
          </a:p>
          <a:p>
            <a:pPr marL="7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Neutrophils</a:t>
            </a: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18.70</a:t>
            </a:r>
          </a:p>
          <a:p>
            <a:pPr marL="7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Monocytes</a:t>
            </a: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1.67</a:t>
            </a:r>
          </a:p>
          <a:p>
            <a:pPr marL="7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Lymphocyte </a:t>
            </a:r>
            <a:r>
              <a:rPr lang="en-US" sz="2800" i="1" dirty="0" smtClean="0">
                <a:solidFill>
                  <a:srgbClr val="0808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1.25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530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problems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85860"/>
            <a:ext cx="7019925" cy="4894262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Probable CAP</a:t>
            </a:r>
          </a:p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Type 1 Respiratory Failure</a:t>
            </a:r>
          </a:p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AKI</a:t>
            </a:r>
          </a:p>
          <a:p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Investigations pending-2200hrs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HIV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Atypical serology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Urinary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leigonella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pneumococcal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Viral studies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Throat swab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Blood cultures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Sputum MC&amp;S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Amylase</a:t>
            </a:r>
          </a:p>
        </p:txBody>
      </p:sp>
    </p:spTree>
  </p:cSld>
  <p:clrMapOvr>
    <a:masterClrMapping/>
  </p:clrMapOvr>
  <p:transition advTm="1965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IV </a:t>
            </a:r>
            <a:r>
              <a:rPr lang="en-GB" dirty="0" err="1" smtClean="0"/>
              <a:t>benzylpenicillin</a:t>
            </a:r>
            <a:r>
              <a:rPr lang="en-GB" dirty="0" smtClean="0"/>
              <a:t> and </a:t>
            </a:r>
            <a:r>
              <a:rPr lang="en-GB" dirty="0" err="1" smtClean="0"/>
              <a:t>clarithromycin</a:t>
            </a:r>
            <a:endParaRPr lang="en-GB" dirty="0" smtClean="0"/>
          </a:p>
          <a:p>
            <a:r>
              <a:rPr lang="en-GB" dirty="0" smtClean="0"/>
              <a:t>IV Fluids</a:t>
            </a:r>
          </a:p>
          <a:p>
            <a:r>
              <a:rPr lang="en-GB" dirty="0" smtClean="0"/>
              <a:t>Analgesia</a:t>
            </a:r>
          </a:p>
          <a:p>
            <a:r>
              <a:rPr lang="en-GB" dirty="0" smtClean="0"/>
              <a:t>Antipyretics</a:t>
            </a:r>
            <a:endParaRPr lang="en-GB" dirty="0"/>
          </a:p>
        </p:txBody>
      </p:sp>
    </p:spTree>
  </p:cSld>
  <p:clrMapOvr>
    <a:masterClrMapping/>
  </p:clrMapOvr>
  <p:transition advTm="2383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|2.1|1.8|3.7|3|3|5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8.2|6.2|11.4"/>
</p:tagLst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393939"/>
      </a:lt2>
      <a:accent1>
        <a:srgbClr val="858585"/>
      </a:accent1>
      <a:accent2>
        <a:srgbClr val="939393"/>
      </a:accent2>
      <a:accent3>
        <a:srgbClr val="FFFFFF"/>
      </a:accent3>
      <a:accent4>
        <a:srgbClr val="404040"/>
      </a:accent4>
      <a:accent5>
        <a:srgbClr val="C2C2C2"/>
      </a:accent5>
      <a:accent6>
        <a:srgbClr val="858585"/>
      </a:accent6>
      <a:hlink>
        <a:srgbClr val="69696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891</TotalTime>
  <Words>768</Words>
  <Application>Microsoft Office PowerPoint</Application>
  <PresentationFormat>On-screen Show (4:3)</PresentationFormat>
  <Paragraphs>210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template</vt:lpstr>
      <vt:lpstr>The Forgotten Disease</vt:lpstr>
      <vt:lpstr>The case-1900hrs</vt:lpstr>
      <vt:lpstr>On Examination</vt:lpstr>
      <vt:lpstr>Investigations</vt:lpstr>
      <vt:lpstr>Investigations</vt:lpstr>
      <vt:lpstr>Blood Results-2000hr</vt:lpstr>
      <vt:lpstr>Current problems</vt:lpstr>
      <vt:lpstr>Investigations pending-2200hrs</vt:lpstr>
      <vt:lpstr>Treatment</vt:lpstr>
      <vt:lpstr>43hrs post admission</vt:lpstr>
      <vt:lpstr>67 hrs post admission</vt:lpstr>
      <vt:lpstr>72hrs post admission</vt:lpstr>
      <vt:lpstr>Investigations day 6</vt:lpstr>
      <vt:lpstr>Day 6 ward round</vt:lpstr>
      <vt:lpstr>Repeat CXR</vt:lpstr>
      <vt:lpstr>Another phone call from Micro</vt:lpstr>
      <vt:lpstr>Fusobacterium Necrophrum</vt:lpstr>
      <vt:lpstr>Lemierres Syndrome</vt:lpstr>
      <vt:lpstr>Fusobacterium Necrophurm</vt:lpstr>
      <vt:lpstr>Unusual ability to affect previously healthy young adults humans</vt:lpstr>
      <vt:lpstr>Pathogenesis</vt:lpstr>
      <vt:lpstr>Clinical presentation</vt:lpstr>
      <vt:lpstr>Diagnosis</vt:lpstr>
      <vt:lpstr>Treatment</vt:lpstr>
      <vt:lpstr>Our patient-Lemierres syndrome</vt:lpstr>
      <vt:lpstr>Ultrasound Neck</vt:lpstr>
      <vt:lpstr>Slide 27</vt:lpstr>
      <vt:lpstr>Slide 28</vt:lpstr>
      <vt:lpstr>CT Report</vt:lpstr>
      <vt:lpstr>Take home message</vt:lpstr>
      <vt:lpstr>Slide 31</vt:lpstr>
      <vt:lpstr>References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Srinivas</cp:lastModifiedBy>
  <cp:revision>91</cp:revision>
  <dcterms:created xsi:type="dcterms:W3CDTF">2013-11-17T20:17:50Z</dcterms:created>
  <dcterms:modified xsi:type="dcterms:W3CDTF">2014-09-23T08:55:47Z</dcterms:modified>
</cp:coreProperties>
</file>