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2"/>
  </p:sldMasterIdLst>
  <p:notesMasterIdLst>
    <p:notesMasterId r:id="rId27"/>
  </p:notesMasterIdLst>
  <p:sldIdLst>
    <p:sldId id="257" r:id="rId3"/>
    <p:sldId id="258" r:id="rId4"/>
    <p:sldId id="263" r:id="rId5"/>
    <p:sldId id="271" r:id="rId6"/>
    <p:sldId id="261" r:id="rId7"/>
    <p:sldId id="264" r:id="rId8"/>
    <p:sldId id="260" r:id="rId9"/>
    <p:sldId id="276" r:id="rId10"/>
    <p:sldId id="274" r:id="rId11"/>
    <p:sldId id="277" r:id="rId12"/>
    <p:sldId id="262" r:id="rId13"/>
    <p:sldId id="278" r:id="rId14"/>
    <p:sldId id="259" r:id="rId15"/>
    <p:sldId id="265" r:id="rId16"/>
    <p:sldId id="266" r:id="rId17"/>
    <p:sldId id="279" r:id="rId18"/>
    <p:sldId id="280" r:id="rId19"/>
    <p:sldId id="281" r:id="rId20"/>
    <p:sldId id="267" r:id="rId21"/>
    <p:sldId id="273" r:id="rId22"/>
    <p:sldId id="269" r:id="rId23"/>
    <p:sldId id="272"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7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40" autoAdjust="0"/>
  </p:normalViewPr>
  <p:slideViewPr>
    <p:cSldViewPr showGuides="1">
      <p:cViewPr varScale="1">
        <p:scale>
          <a:sx n="52" d="100"/>
          <a:sy n="52" d="100"/>
        </p:scale>
        <p:origin x="11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poly"/>
            <c:order val="2"/>
            <c:dispRSqr val="0"/>
            <c:dispEq val="0"/>
          </c:trendline>
          <c:cat>
            <c:strRef>
              <c:f>Sheet1!$A$2:$A$6</c:f>
              <c:strCache>
                <c:ptCount val="5"/>
                <c:pt idx="0">
                  <c:v>non-Biological agent used </c:v>
                </c:pt>
                <c:pt idx="1">
                  <c:v>BSL-1</c:v>
                </c:pt>
                <c:pt idx="2">
                  <c:v>BSL-2</c:v>
                </c:pt>
                <c:pt idx="3">
                  <c:v>BSL-3</c:v>
                </c:pt>
                <c:pt idx="4">
                  <c:v>BSL-4</c:v>
                </c:pt>
              </c:strCache>
            </c:strRef>
          </c:cat>
          <c:val>
            <c:numRef>
              <c:f>Sheet1!$B$2:$B$6</c:f>
              <c:numCache>
                <c:formatCode>General</c:formatCode>
                <c:ptCount val="5"/>
                <c:pt idx="0">
                  <c:v>0</c:v>
                </c:pt>
                <c:pt idx="1">
                  <c:v>1</c:v>
                </c:pt>
                <c:pt idx="2">
                  <c:v>3</c:v>
                </c:pt>
                <c:pt idx="3">
                  <c:v>6</c:v>
                </c:pt>
                <c:pt idx="4">
                  <c:v>10</c:v>
                </c:pt>
              </c:numCache>
            </c:numRef>
          </c:val>
          <c:smooth val="0"/>
          <c:extLst>
            <c:ext xmlns:c16="http://schemas.microsoft.com/office/drawing/2014/chart" uri="{C3380CC4-5D6E-409C-BE32-E72D297353CC}">
              <c16:uniqueId val="{00000000-090E-45F6-9992-85C091838B34}"/>
            </c:ext>
          </c:extLst>
        </c:ser>
        <c:dLbls>
          <c:showLegendKey val="0"/>
          <c:showVal val="0"/>
          <c:showCatName val="0"/>
          <c:showSerName val="0"/>
          <c:showPercent val="0"/>
          <c:showBubbleSize val="0"/>
        </c:dLbls>
        <c:smooth val="0"/>
        <c:axId val="102702592"/>
        <c:axId val="46878656"/>
      </c:lineChart>
      <c:catAx>
        <c:axId val="10270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SG"/>
                  <a:t>Biosafety</a:t>
                </a:r>
                <a:r>
                  <a:rPr lang="en-SG" baseline="0"/>
                  <a:t> Level</a:t>
                </a:r>
                <a:endParaRPr lang="en-SG"/>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78656"/>
        <c:crosses val="autoZero"/>
        <c:auto val="1"/>
        <c:lblAlgn val="ctr"/>
        <c:lblOffset val="100"/>
        <c:noMultiLvlLbl val="0"/>
      </c:catAx>
      <c:valAx>
        <c:axId val="4687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SG"/>
                  <a:t>Proposed I</a:t>
                </a:r>
                <a:r>
                  <a:rPr lang="en-SG" baseline="-25000"/>
                  <a:t>BS</a:t>
                </a:r>
                <a:endParaRPr lang="en-SG"/>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025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72536-C91D-4D81-869C-0013A7359684}" type="datetimeFigureOut">
              <a:rPr lang="en-US" smtClean="0"/>
              <a:t>9/10/2017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C9451-71FC-4470-AA85-CBE7E5F92F83}" type="slidenum">
              <a:rPr lang="en-US" smtClean="0"/>
              <a:t>‹#›</a:t>
            </a:fld>
            <a:endParaRPr lang="en-US" dirty="0"/>
          </a:p>
        </p:txBody>
      </p:sp>
    </p:spTree>
    <p:extLst>
      <p:ext uri="{BB962C8B-B14F-4D97-AF65-F5344CB8AC3E}">
        <p14:creationId xmlns:p14="http://schemas.microsoft.com/office/powerpoint/2010/main" val="252553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Safety consideration is unavoidable in policy making. Regardless of type of process adopted, treatment capacity as well as meeting of local regulations, safety is definitely part of the consideration. Hence, it is important to have a single tool that will be able to assess various type of process to offer a fair comparison, that can be used for process selection, safety assessment and hazard identification.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a:t>
            </a:fld>
            <a:endParaRPr lang="en-US" dirty="0"/>
          </a:p>
        </p:txBody>
      </p:sp>
    </p:spTree>
    <p:extLst>
      <p:ext uri="{BB962C8B-B14F-4D97-AF65-F5344CB8AC3E}">
        <p14:creationId xmlns:p14="http://schemas.microsoft.com/office/powerpoint/2010/main" val="133765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Point 1; [</a:t>
            </a:r>
            <a:r>
              <a:rPr lang="en-US" b="1" baseline="0" dirty="0" smtClean="0"/>
              <a:t>Click</a:t>
            </a:r>
            <a:r>
              <a:rPr lang="en-US" b="0" baseline="0" dirty="0" smtClean="0"/>
              <a:t>]</a:t>
            </a:r>
            <a:r>
              <a:rPr lang="en-US" baseline="0" dirty="0" smtClean="0"/>
              <a:t> Biohazards are the inherent issues with the type of biological agent [</a:t>
            </a:r>
            <a:r>
              <a:rPr lang="en-US" b="1" baseline="0" dirty="0" smtClean="0"/>
              <a:t>Click</a:t>
            </a:r>
            <a:r>
              <a:rPr lang="en-US" b="0" baseline="0" dirty="0" smtClean="0"/>
              <a:t>], Type of offspring [</a:t>
            </a:r>
            <a:r>
              <a:rPr lang="en-US" b="1" baseline="0" dirty="0" smtClean="0"/>
              <a:t>Click</a:t>
            </a:r>
            <a:r>
              <a:rPr lang="en-US" b="0" baseline="0" dirty="0" smtClean="0"/>
              <a:t>], Growth rate [</a:t>
            </a:r>
            <a:r>
              <a:rPr lang="en-US" b="1" baseline="0" dirty="0" smtClean="0"/>
              <a:t>Click</a:t>
            </a:r>
            <a:r>
              <a:rPr lang="en-US" b="0" baseline="0" dirty="0" smtClean="0"/>
              <a:t>] as well as ease of transmission </a:t>
            </a:r>
            <a:r>
              <a:rPr lang="en-US" b="1" baseline="0" dirty="0" smtClean="0"/>
              <a:t>[Click</a:t>
            </a:r>
            <a:r>
              <a:rPr lang="en-US" b="0" baseline="0" dirty="0" smtClean="0"/>
              <a:t>]</a:t>
            </a:r>
            <a:r>
              <a:rPr lang="en-US" b="1" baseline="0" dirty="0" smtClean="0"/>
              <a:t>.</a:t>
            </a:r>
          </a:p>
          <a:p>
            <a:endParaRPr lang="en-US" baseline="0" dirty="0" smtClean="0"/>
          </a:p>
          <a:p>
            <a:r>
              <a:rPr lang="en-US" baseline="0" dirty="0" smtClean="0"/>
              <a:t>Point 2: After several round of reviews, we found that biological agents were classified by its biosafety level [</a:t>
            </a:r>
            <a:r>
              <a:rPr lang="en-US" b="1" baseline="0" dirty="0" smtClean="0"/>
              <a:t>Click</a:t>
            </a:r>
            <a:r>
              <a:rPr lang="en-US" b="0" baseline="0" dirty="0" smtClean="0"/>
              <a:t>]</a:t>
            </a:r>
            <a:r>
              <a:rPr lang="en-US" b="1" baseline="0" dirty="0" smtClean="0"/>
              <a:t> </a:t>
            </a:r>
            <a:r>
              <a:rPr lang="en-US" baseline="0" dirty="0" smtClean="0"/>
              <a:t>in order to determine the type of laboratory and process premises are suitable to handle the agent. . </a:t>
            </a:r>
          </a:p>
          <a:p>
            <a:endParaRPr lang="en-US" baseline="0" dirty="0" smtClean="0"/>
          </a:p>
          <a:p>
            <a:r>
              <a:rPr lang="en-US" baseline="0" dirty="0" smtClean="0"/>
              <a:t>Point 3: The BSL rating [</a:t>
            </a:r>
            <a:r>
              <a:rPr lang="en-US" b="1" baseline="0" dirty="0" smtClean="0"/>
              <a:t>Click</a:t>
            </a:r>
            <a:r>
              <a:rPr lang="en-US" b="0" baseline="0" dirty="0" smtClean="0"/>
              <a:t>]</a:t>
            </a:r>
            <a:r>
              <a:rPr lang="en-US" baseline="0" dirty="0" smtClean="0"/>
              <a:t> actually refers to the decontamination precaution required which considered </a:t>
            </a:r>
            <a:r>
              <a:rPr lang="en-US" b="0" baseline="0" dirty="0" smtClean="0"/>
              <a:t>[</a:t>
            </a:r>
            <a:r>
              <a:rPr lang="en-US" b="1" baseline="0" dirty="0" smtClean="0"/>
              <a:t>Click</a:t>
            </a:r>
            <a:r>
              <a:rPr lang="en-US" b="0" baseline="0" dirty="0" smtClean="0"/>
              <a:t>] multiple factors including biohazards. </a:t>
            </a:r>
          </a:p>
          <a:p>
            <a:endParaRPr lang="en-US" b="0" baseline="0" dirty="0" smtClean="0"/>
          </a:p>
          <a:p>
            <a:r>
              <a:rPr lang="en-US" b="0" baseline="0" dirty="0" smtClean="0"/>
              <a:t>Point 4: [</a:t>
            </a:r>
            <a:r>
              <a:rPr lang="en-US" b="1" baseline="0" dirty="0" smtClean="0"/>
              <a:t>Click</a:t>
            </a:r>
            <a:r>
              <a:rPr lang="en-US" b="0" baseline="0" dirty="0" smtClean="0"/>
              <a:t>]</a:t>
            </a:r>
            <a:r>
              <a:rPr lang="en-US" b="1" baseline="0" dirty="0" smtClean="0"/>
              <a:t> </a:t>
            </a:r>
            <a:r>
              <a:rPr lang="en-US" b="0" baseline="0" dirty="0" smtClean="0"/>
              <a:t>Most of the biological agent have been categories to their corresponding BSL and is available at [</a:t>
            </a:r>
            <a:r>
              <a:rPr lang="en-US" b="1" baseline="0" dirty="0" smtClean="0"/>
              <a:t>Click</a:t>
            </a:r>
            <a:r>
              <a:rPr lang="en-US" b="0" baseline="0" dirty="0" smtClean="0"/>
              <a:t>] early stage! </a:t>
            </a:r>
            <a:endParaRPr lang="en-US" baseline="0" dirty="0" smtClean="0"/>
          </a:p>
          <a:p>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10</a:t>
            </a:fld>
            <a:endParaRPr lang="en-US" dirty="0"/>
          </a:p>
        </p:txBody>
      </p:sp>
    </p:spTree>
    <p:extLst>
      <p:ext uri="{BB962C8B-B14F-4D97-AF65-F5344CB8AC3E}">
        <p14:creationId xmlns:p14="http://schemas.microsoft.com/office/powerpoint/2010/main" val="414545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 [</a:t>
            </a:r>
            <a:r>
              <a:rPr lang="en-US" b="1" dirty="0" smtClean="0"/>
              <a:t>Click</a:t>
            </a:r>
            <a:r>
              <a:rPr lang="en-US" b="0" dirty="0" smtClean="0"/>
              <a:t>]</a:t>
            </a:r>
            <a:r>
              <a:rPr lang="en-US" b="1" dirty="0" smtClean="0"/>
              <a:t> </a:t>
            </a:r>
            <a:r>
              <a:rPr lang="en-US" dirty="0" smtClean="0"/>
              <a:t>This is the description of BSL</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11</a:t>
            </a:fld>
            <a:endParaRPr lang="en-US" dirty="0"/>
          </a:p>
        </p:txBody>
      </p:sp>
    </p:spTree>
    <p:extLst>
      <p:ext uri="{BB962C8B-B14F-4D97-AF65-F5344CB8AC3E}">
        <p14:creationId xmlns:p14="http://schemas.microsoft.com/office/powerpoint/2010/main" val="209633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0" baseline="0" dirty="0" smtClean="0"/>
              <a:t>] this is the proposed Biosafety index is shown in the graph. Considering the potential impacts each BS-level may cause, we have added an incremental penalty between each </a:t>
            </a:r>
            <a:r>
              <a:rPr lang="en-US" b="0" baseline="0" dirty="0" err="1" smtClean="0"/>
              <a:t>Bs</a:t>
            </a:r>
            <a:r>
              <a:rPr lang="en-US" b="0" baseline="0" dirty="0" smtClean="0"/>
              <a:t>-L level. [</a:t>
            </a:r>
            <a:r>
              <a:rPr lang="en-US" b="1" baseline="0" dirty="0" smtClean="0"/>
              <a:t>Click</a:t>
            </a:r>
            <a:r>
              <a:rPr lang="en-US" b="0" baseline="0" dirty="0" smtClean="0"/>
              <a:t>] use of BS-L 1 biological agent will results in a penalty of 1 , while the use of BS-L 2 agent will have a penalty of 3. [</a:t>
            </a:r>
            <a:r>
              <a:rPr lang="en-US" b="1" baseline="0" dirty="0" smtClean="0"/>
              <a:t>Click</a:t>
            </a:r>
            <a:r>
              <a:rPr lang="en-US" sz="1400" b="0" baseline="0" dirty="0" smtClean="0"/>
              <a:t>] the same goes for the use of BS-L 3 and 4 biological agent. </a:t>
            </a:r>
          </a:p>
          <a:p>
            <a:endParaRPr lang="en-US" sz="1400" b="0" baseline="0" dirty="0" smtClean="0"/>
          </a:p>
          <a:p>
            <a:r>
              <a:rPr lang="en-US" sz="1400" b="0" baseline="0" dirty="0" smtClean="0"/>
              <a:t>Point 2: From our literature review, most commercial biological processes such as pharmacy uses BSl-2 agent and rarely uses BSl-3 agent. At this moment, from our best knowledge, there isn’t any production facilities that uses BS-L 4 agent for production. [</a:t>
            </a:r>
            <a:r>
              <a:rPr lang="en-US" sz="1400" b="1" baseline="0" dirty="0" smtClean="0"/>
              <a:t>Click</a:t>
            </a:r>
            <a:r>
              <a:rPr lang="en-US" sz="1400" b="0" baseline="0" dirty="0" smtClean="0"/>
              <a:t>] hence, it will only be practical have a maximum score of 6. </a:t>
            </a:r>
          </a:p>
          <a:p>
            <a:endParaRPr lang="en-US" sz="1400" b="0" baseline="0" dirty="0" smtClean="0"/>
          </a:p>
          <a:p>
            <a:r>
              <a:rPr lang="en-US" sz="1400" b="0" baseline="0" dirty="0" smtClean="0"/>
              <a:t>Point 3: If you remember in the earlier slides, the maximum scores for chemical toxicity [</a:t>
            </a:r>
            <a:r>
              <a:rPr lang="en-US" sz="1400" b="1" baseline="0" dirty="0" smtClean="0"/>
              <a:t>Click</a:t>
            </a:r>
            <a:r>
              <a:rPr lang="en-US" sz="1400" b="0" baseline="0" dirty="0" smtClean="0"/>
              <a:t>] is 6. By having similar maximum scores for both Toxicity and Biosafety hazards will means that both chemical toxicity and biological hazardousness is equality important.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12</a:t>
            </a:fld>
            <a:endParaRPr lang="en-US" dirty="0"/>
          </a:p>
        </p:txBody>
      </p:sp>
    </p:spTree>
    <p:extLst>
      <p:ext uri="{BB962C8B-B14F-4D97-AF65-F5344CB8AC3E}">
        <p14:creationId xmlns:p14="http://schemas.microsoft.com/office/powerpoint/2010/main" val="311890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0" baseline="0" dirty="0" smtClean="0"/>
              <a:t>] the proposed Extended Inherent Safety Index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13</a:t>
            </a:fld>
            <a:endParaRPr lang="en-US" dirty="0"/>
          </a:p>
        </p:txBody>
      </p:sp>
    </p:spTree>
    <p:extLst>
      <p:ext uri="{BB962C8B-B14F-4D97-AF65-F5344CB8AC3E}">
        <p14:creationId xmlns:p14="http://schemas.microsoft.com/office/powerpoint/2010/main" val="7165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 [</a:t>
            </a:r>
            <a:r>
              <a:rPr lang="en-US" b="1" dirty="0" smtClean="0"/>
              <a:t>Click</a:t>
            </a:r>
            <a:r>
              <a:rPr lang="en-US" b="0" dirty="0" smtClean="0"/>
              <a:t>]</a:t>
            </a:r>
            <a:r>
              <a:rPr lang="en-US" b="0" baseline="0" dirty="0" smtClean="0"/>
              <a:t> to test the applicability of the proposed framework, we will assess the Extended Inherent Safety score for various waste treatment processes.</a:t>
            </a:r>
          </a:p>
          <a:p>
            <a:endParaRPr lang="en-US" b="0" baseline="0" dirty="0" smtClean="0"/>
          </a:p>
          <a:p>
            <a:r>
              <a:rPr lang="en-US" b="0" baseline="0" dirty="0" smtClean="0"/>
              <a:t>Point 2: [</a:t>
            </a:r>
            <a:r>
              <a:rPr lang="en-US" b="1" baseline="0" dirty="0" smtClean="0"/>
              <a:t>Click</a:t>
            </a:r>
            <a:r>
              <a:rPr lang="en-US" b="0" baseline="0" dirty="0" smtClean="0"/>
              <a:t>] the first technology will be incineration, the technology which Singapore uses to treat majority of the waste. The waste will be transfer to the furnace for combustion which will produce both heat and flue gas. The heat is used to generate electricity while the flue gas have to be treated before releasing to the atmosphere. </a:t>
            </a:r>
          </a:p>
          <a:p>
            <a:endParaRPr lang="en-US" b="0" baseline="0" dirty="0" smtClean="0"/>
          </a:p>
          <a:p>
            <a:r>
              <a:rPr lang="en-US" b="0" baseline="0" dirty="0" smtClean="0"/>
              <a:t>Point 3: [</a:t>
            </a:r>
            <a:r>
              <a:rPr lang="en-US" b="1" baseline="0" dirty="0" smtClean="0"/>
              <a:t>Click</a:t>
            </a:r>
            <a:r>
              <a:rPr lang="en-US" b="0" baseline="0" dirty="0" smtClean="0"/>
              <a:t>] unlike incineration, Aerobic digestion is a biological waste treatment that makes use of biological agent to break organic matters into smaller compound such as CO2, SO2 in the presence of oxygen.  Material that is not broken down are sludge which can be dewatered and produce compost for agriculture sector</a:t>
            </a:r>
          </a:p>
          <a:p>
            <a:endParaRPr lang="en-US" b="0" baseline="0" dirty="0" smtClean="0"/>
          </a:p>
          <a:p>
            <a:r>
              <a:rPr lang="en-US" b="0" baseline="0" dirty="0" smtClean="0"/>
              <a:t>Point 4: [ </a:t>
            </a:r>
            <a:r>
              <a:rPr lang="en-US" b="1" baseline="0" dirty="0" smtClean="0"/>
              <a:t>Click</a:t>
            </a:r>
            <a:r>
              <a:rPr lang="en-US" b="0" baseline="0" dirty="0" smtClean="0"/>
              <a:t>] Last but not least, the last technology we will like to test is anaerobic digestion. Organic material will be broken down by biological agent in the absents of oxygen. The main product will be biogas which can be use as a fuel for energy production. </a:t>
            </a:r>
          </a:p>
          <a:p>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14</a:t>
            </a:fld>
            <a:endParaRPr lang="en-US" dirty="0"/>
          </a:p>
        </p:txBody>
      </p:sp>
    </p:spTree>
    <p:extLst>
      <p:ext uri="{BB962C8B-B14F-4D97-AF65-F5344CB8AC3E}">
        <p14:creationId xmlns:p14="http://schemas.microsoft.com/office/powerpoint/2010/main" val="322208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0" baseline="0" dirty="0" smtClean="0"/>
              <a:t>] This</a:t>
            </a:r>
            <a:r>
              <a:rPr lang="en-US" baseline="0" dirty="0" smtClean="0"/>
              <a:t> is the Inherent chemical safety index calculated for the 3 technology. As you can see from that anaerobic digestion have the highest inherent safety index scores while aerobic have the least. </a:t>
            </a:r>
          </a:p>
          <a:p>
            <a:endParaRPr lang="en-US" baseline="0" dirty="0" smtClean="0"/>
          </a:p>
          <a:p>
            <a:r>
              <a:rPr lang="en-US" dirty="0" smtClean="0"/>
              <a:t>Point 2: [</a:t>
            </a:r>
            <a:r>
              <a:rPr lang="en-US" b="1" dirty="0" smtClean="0"/>
              <a:t>Click</a:t>
            </a:r>
            <a:r>
              <a:rPr lang="en-US" b="0" dirty="0" smtClean="0"/>
              <a:t>]</a:t>
            </a:r>
            <a:r>
              <a:rPr lang="en-US" b="0" baseline="0" dirty="0" smtClean="0"/>
              <a:t> </a:t>
            </a:r>
            <a:r>
              <a:rPr lang="en-US" dirty="0" smtClean="0"/>
              <a:t> All 3 technology have high</a:t>
            </a:r>
            <a:r>
              <a:rPr lang="en-US" baseline="0" dirty="0" smtClean="0"/>
              <a:t> heat of main reaction. This is mainly due to the treatment of carbohydrates. [</a:t>
            </a:r>
            <a:r>
              <a:rPr lang="en-US" b="1" baseline="0" dirty="0" smtClean="0"/>
              <a:t>Click</a:t>
            </a:r>
            <a:r>
              <a:rPr lang="en-US" b="0" baseline="0" dirty="0" smtClean="0"/>
              <a:t>] incineration have the highest heat of side reaction as the side reaction of burning diesel in the incinerator release more heat than the gas treatment process. Anaerobic also have gas treatment process but the amount of heat release is controlled by the excess caustic present in the scrubber. </a:t>
            </a:r>
          </a:p>
          <a:p>
            <a:endParaRPr lang="en-US" b="0" baseline="0" dirty="0" smtClean="0"/>
          </a:p>
          <a:p>
            <a:r>
              <a:rPr lang="en-US" b="0" baseline="0" dirty="0" smtClean="0"/>
              <a:t>Point 3: For chemical interaction [</a:t>
            </a:r>
            <a:r>
              <a:rPr lang="en-US" b="1" baseline="0" dirty="0" smtClean="0"/>
              <a:t>Click</a:t>
            </a:r>
            <a:r>
              <a:rPr lang="en-US" b="0" baseline="0" dirty="0" smtClean="0"/>
              <a:t>] Both incineration and aerobic have the highest score of 2 due to the potential undesirable reaction. Production of monoxides and production of methane. </a:t>
            </a:r>
          </a:p>
          <a:p>
            <a:endParaRPr lang="en-US" b="0" baseline="0" dirty="0" smtClean="0"/>
          </a:p>
          <a:p>
            <a:r>
              <a:rPr lang="en-US" b="0" baseline="0" dirty="0" smtClean="0"/>
              <a:t>Point 4: For Flammability [</a:t>
            </a:r>
            <a:r>
              <a:rPr lang="en-US" b="1" baseline="0" dirty="0" smtClean="0"/>
              <a:t>Click</a:t>
            </a:r>
            <a:r>
              <a:rPr lang="en-US" b="0" baseline="0" dirty="0" smtClean="0"/>
              <a:t>]  and explosiveness [Click] are relatively straight forward as both are due to the presence of Methane. </a:t>
            </a:r>
          </a:p>
          <a:p>
            <a:endParaRPr lang="en-US" b="0" baseline="0" dirty="0" smtClean="0"/>
          </a:p>
          <a:p>
            <a:r>
              <a:rPr lang="en-US" b="0" baseline="0" dirty="0" smtClean="0"/>
              <a:t>Point 5: [</a:t>
            </a:r>
            <a:r>
              <a:rPr lang="en-US" b="1" baseline="0" dirty="0" smtClean="0"/>
              <a:t>Click</a:t>
            </a:r>
            <a:r>
              <a:rPr lang="en-US" b="0" baseline="0" dirty="0" smtClean="0"/>
              <a:t>] Anaerobic have a high penalty scores of 5 for toxic exposure due to the presence of H2S which is a nasty chemical. </a:t>
            </a:r>
          </a:p>
          <a:p>
            <a:endParaRPr lang="en-US" b="0" baseline="0" dirty="0" smtClean="0"/>
          </a:p>
          <a:p>
            <a:r>
              <a:rPr lang="en-US" b="0" baseline="0" dirty="0" smtClean="0"/>
              <a:t>Point 6: Lastly, [</a:t>
            </a:r>
            <a:r>
              <a:rPr lang="en-US" b="1" baseline="0" dirty="0" smtClean="0"/>
              <a:t>Click</a:t>
            </a:r>
            <a:r>
              <a:rPr lang="en-US" b="0" baseline="0" dirty="0" smtClean="0"/>
              <a:t>] Incineration have a score of 2 due to potential thermal corrosion.</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15</a:t>
            </a:fld>
            <a:endParaRPr lang="en-US" dirty="0"/>
          </a:p>
        </p:txBody>
      </p:sp>
    </p:spTree>
    <p:extLst>
      <p:ext uri="{BB962C8B-B14F-4D97-AF65-F5344CB8AC3E}">
        <p14:creationId xmlns:p14="http://schemas.microsoft.com/office/powerpoint/2010/main" val="585485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a:t>
            </a:r>
            <a:r>
              <a:rPr lang="en-US" baseline="0" dirty="0" smtClean="0"/>
              <a:t> 1: [</a:t>
            </a:r>
            <a:r>
              <a:rPr lang="en-US" b="1" baseline="0" dirty="0" smtClean="0"/>
              <a:t>Click</a:t>
            </a:r>
            <a:r>
              <a:rPr lang="en-US" b="0" baseline="0" dirty="0" smtClean="0"/>
              <a:t>] This</a:t>
            </a:r>
            <a:r>
              <a:rPr lang="en-US" baseline="0" dirty="0" smtClean="0"/>
              <a:t> is the Inherent process safety index calculated for the 3 technology. As you can see from that incineration fared the worst this 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 2: The 3 technology were assumed to treat 5ton/day of waste. [</a:t>
            </a:r>
            <a:r>
              <a:rPr lang="en-US" b="1" baseline="0" dirty="0" smtClean="0"/>
              <a:t>Click</a:t>
            </a:r>
            <a:r>
              <a:rPr lang="en-US" b="0" baseline="0" dirty="0" smtClean="0"/>
              <a:t>] due to the difference residence time of reaction, both Aerobic and Anaerobic requires bigger inventory for storage and treatment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Point 3: Incineration operates in a very high temperature range from 800 degree Celsius to 12000 degree Celsius. [</a:t>
            </a:r>
            <a:r>
              <a:rPr lang="en-US" b="1" baseline="0" dirty="0" smtClean="0"/>
              <a:t>Click</a:t>
            </a:r>
            <a:r>
              <a:rPr lang="en-US" b="0" baseline="0" dirty="0" smtClean="0"/>
              <a:t>] this attributes to the high scores for process temperature.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Point 4: As all 3 technology operates at atmospheric pressure, there is no penalty scores being awarded. Moving on, [</a:t>
            </a:r>
            <a:r>
              <a:rPr lang="en-US" b="1" baseline="0" dirty="0" smtClean="0"/>
              <a:t>Click</a:t>
            </a:r>
            <a:r>
              <a:rPr lang="en-US" b="0" baseline="0" dirty="0" smtClean="0"/>
              <a:t>] Incineration have higher equipment safety scores  than the rest due to the use of furnace. Anaerobic technology was given a score of 3 due  to the use of compressors for storing of biogas.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Last but not least, all 3 technology were not penalize for safe process structure as it was assumed that treatment plant will be design based on recommended standards.  </a:t>
            </a:r>
          </a:p>
        </p:txBody>
      </p:sp>
      <p:sp>
        <p:nvSpPr>
          <p:cNvPr id="4" name="Slide Number Placeholder 3"/>
          <p:cNvSpPr>
            <a:spLocks noGrp="1"/>
          </p:cNvSpPr>
          <p:nvPr>
            <p:ph type="sldNum" sz="quarter" idx="10"/>
          </p:nvPr>
        </p:nvSpPr>
        <p:spPr/>
        <p:txBody>
          <a:bodyPr/>
          <a:lstStyle/>
          <a:p>
            <a:fld id="{FBBC9451-71FC-4470-AA85-CBE7E5F92F83}" type="slidenum">
              <a:rPr lang="en-US" smtClean="0"/>
              <a:t>16</a:t>
            </a:fld>
            <a:endParaRPr lang="en-US" dirty="0"/>
          </a:p>
        </p:txBody>
      </p:sp>
    </p:spTree>
    <p:extLst>
      <p:ext uri="{BB962C8B-B14F-4D97-AF65-F5344CB8AC3E}">
        <p14:creationId xmlns:p14="http://schemas.microsoft.com/office/powerpoint/2010/main" val="328263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 Finally, [</a:t>
            </a:r>
            <a:r>
              <a:rPr lang="en-US" b="1" dirty="0" smtClean="0"/>
              <a:t>Click</a:t>
            </a:r>
            <a:r>
              <a:rPr lang="en-US" b="0" dirty="0" smtClean="0"/>
              <a:t>]</a:t>
            </a:r>
            <a:r>
              <a:rPr lang="en-US" b="1" dirty="0" smtClean="0"/>
              <a:t> </a:t>
            </a:r>
            <a:r>
              <a:rPr lang="en-US" dirty="0" smtClean="0"/>
              <a:t>here is the biological</a:t>
            </a:r>
            <a:r>
              <a:rPr lang="en-US" baseline="0" dirty="0" smtClean="0"/>
              <a:t> safety index score. </a:t>
            </a:r>
          </a:p>
          <a:p>
            <a:endParaRPr lang="en-US" baseline="0" dirty="0" smtClean="0"/>
          </a:p>
          <a:p>
            <a:r>
              <a:rPr lang="en-US" baseline="0" dirty="0" smtClean="0"/>
              <a:t>Point 2: [</a:t>
            </a:r>
            <a:r>
              <a:rPr lang="en-US" b="1" baseline="0" dirty="0" smtClean="0"/>
              <a:t>Click</a:t>
            </a:r>
            <a:r>
              <a:rPr lang="en-US" b="0" baseline="0" dirty="0" smtClean="0"/>
              <a:t>]</a:t>
            </a:r>
            <a:r>
              <a:rPr lang="en-US" baseline="0" dirty="0" smtClean="0"/>
              <a:t> Both Aerobic and Anaerobic have the highest score amount the 3 technology due to the use to biological agent with BS-L 1 rating.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17</a:t>
            </a:fld>
            <a:endParaRPr lang="en-US" dirty="0"/>
          </a:p>
        </p:txBody>
      </p:sp>
    </p:spTree>
    <p:extLst>
      <p:ext uri="{BB962C8B-B14F-4D97-AF65-F5344CB8AC3E}">
        <p14:creationId xmlns:p14="http://schemas.microsoft.com/office/powerpoint/2010/main" val="310060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0" baseline="0" dirty="0" smtClean="0"/>
              <a:t>]</a:t>
            </a:r>
            <a:r>
              <a:rPr lang="en-US" b="1" baseline="0" dirty="0" smtClean="0"/>
              <a:t> </a:t>
            </a:r>
            <a:r>
              <a:rPr lang="en-US" baseline="0" dirty="0" smtClean="0"/>
              <a:t>This is the overall EISI scores. The External inherent safety inherent safety index is the sum of the chemical inherent safety index, process inherent safety index and the biological safety index. </a:t>
            </a:r>
          </a:p>
          <a:p>
            <a:endParaRPr lang="en-US" baseline="0" dirty="0" smtClean="0"/>
          </a:p>
          <a:p>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18</a:t>
            </a:fld>
            <a:endParaRPr lang="en-US" dirty="0"/>
          </a:p>
        </p:txBody>
      </p:sp>
    </p:spTree>
    <p:extLst>
      <p:ext uri="{BB962C8B-B14F-4D97-AF65-F5344CB8AC3E}">
        <p14:creationId xmlns:p14="http://schemas.microsoft.com/office/powerpoint/2010/main" val="59248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 [</a:t>
            </a:r>
            <a:r>
              <a:rPr lang="en-US" b="1" dirty="0" smtClean="0"/>
              <a:t>Click</a:t>
            </a:r>
            <a:r>
              <a:rPr lang="en-US" b="0" dirty="0" smtClean="0"/>
              <a:t>] Aerobic have</a:t>
            </a:r>
            <a:r>
              <a:rPr lang="en-US" b="0" baseline="0" dirty="0" smtClean="0"/>
              <a:t> the lowest inherent safety hazards while Incineration have the highest inherent safety hazards\</a:t>
            </a:r>
          </a:p>
          <a:p>
            <a:endParaRPr lang="en-US" b="0" baseline="0" dirty="0" smtClean="0"/>
          </a:p>
          <a:p>
            <a:r>
              <a:rPr lang="en-US" dirty="0" smtClean="0"/>
              <a:t>Point 2: [</a:t>
            </a:r>
            <a:r>
              <a:rPr lang="en-US" b="1" dirty="0" smtClean="0"/>
              <a:t>Click</a:t>
            </a:r>
            <a:r>
              <a:rPr lang="en-US" b="0" dirty="0" smtClean="0"/>
              <a:t>]</a:t>
            </a:r>
            <a:r>
              <a:rPr lang="en-US" b="0" baseline="0" dirty="0" smtClean="0"/>
              <a:t> Incineration is not recommended for decentralize approach as high operating temperature is used. [</a:t>
            </a:r>
            <a:r>
              <a:rPr lang="en-US" b="1" baseline="0" dirty="0" smtClean="0"/>
              <a:t>Click</a:t>
            </a:r>
            <a:r>
              <a:rPr lang="en-US" b="0" baseline="0" dirty="0" smtClean="0"/>
              <a:t>]</a:t>
            </a:r>
            <a:r>
              <a:rPr lang="en-US" b="1" baseline="0" dirty="0" smtClean="0"/>
              <a:t> </a:t>
            </a:r>
            <a:r>
              <a:rPr lang="en-US" b="0" baseline="0" dirty="0" smtClean="0"/>
              <a:t>This hazards cannot be eliminated as high temperature are required to prevent the formation of dioxins </a:t>
            </a:r>
          </a:p>
          <a:p>
            <a:endParaRPr lang="en-US" b="0" baseline="0" dirty="0" smtClean="0"/>
          </a:p>
          <a:p>
            <a:r>
              <a:rPr lang="en-US" b="0" baseline="0" dirty="0" smtClean="0"/>
              <a:t>Point 3: [</a:t>
            </a:r>
            <a:r>
              <a:rPr lang="en-US" b="1" baseline="0" dirty="0" smtClean="0"/>
              <a:t>Click</a:t>
            </a:r>
            <a:r>
              <a:rPr lang="en-US" b="0" baseline="0" dirty="0" smtClean="0"/>
              <a:t>] Both Aerobic and Anaerobic are suitable candidate for decentralize approach. You must be thinking that anaerobic [</a:t>
            </a:r>
            <a:r>
              <a:rPr lang="en-US" b="1" baseline="0" dirty="0" smtClean="0"/>
              <a:t>Click</a:t>
            </a:r>
            <a:r>
              <a:rPr lang="en-US" b="0" baseline="0" dirty="0" smtClean="0"/>
              <a:t>] have relatively high EISI score as its have high flammability, explosivity and toxicity inherent hazards. </a:t>
            </a:r>
          </a:p>
          <a:p>
            <a:endParaRPr lang="en-US" b="0" baseline="0" dirty="0" smtClean="0"/>
          </a:p>
          <a:p>
            <a:r>
              <a:rPr lang="en-US" b="0" baseline="0" dirty="0" smtClean="0"/>
              <a:t>Point 4: The reason is [</a:t>
            </a:r>
            <a:r>
              <a:rPr lang="en-US" b="1" baseline="0" dirty="0" smtClean="0"/>
              <a:t>Click</a:t>
            </a:r>
            <a:r>
              <a:rPr lang="en-US" b="0" baseline="0" dirty="0" smtClean="0"/>
              <a:t>] once we have identify the hotspots, we can think of way to control the risk by considering safety features to reduce the likelihood of occurrence to reduce the overall risk. </a:t>
            </a:r>
          </a:p>
          <a:p>
            <a:endParaRPr lang="en-US" b="0" baseline="0" dirty="0" smtClean="0"/>
          </a:p>
          <a:p>
            <a:r>
              <a:rPr lang="en-US" b="0" baseline="0" dirty="0" smtClean="0"/>
              <a:t>Point 5: [</a:t>
            </a:r>
            <a:r>
              <a:rPr lang="en-US" b="1" baseline="0" dirty="0" smtClean="0"/>
              <a:t>Click</a:t>
            </a:r>
            <a:r>
              <a:rPr lang="en-US" b="0" baseline="0" dirty="0" smtClean="0"/>
              <a:t>] All in all, all 3 technology are suitable for centralize deployment.</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19</a:t>
            </a:fld>
            <a:endParaRPr lang="en-US" dirty="0"/>
          </a:p>
        </p:txBody>
      </p:sp>
    </p:spTree>
    <p:extLst>
      <p:ext uri="{BB962C8B-B14F-4D97-AF65-F5344CB8AC3E}">
        <p14:creationId xmlns:p14="http://schemas.microsoft.com/office/powerpoint/2010/main" val="377550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The agenda of the talk will be [</a:t>
            </a:r>
            <a:r>
              <a:rPr lang="en-US" b="1" baseline="0" dirty="0" smtClean="0"/>
              <a:t>Click</a:t>
            </a:r>
            <a:r>
              <a:rPr lang="en-US" baseline="0" dirty="0" smtClean="0"/>
              <a:t>] the introduction as well as the motivation for the development of EISI</a:t>
            </a:r>
          </a:p>
          <a:p>
            <a:r>
              <a:rPr lang="en-US" baseline="0" dirty="0" smtClean="0"/>
              <a:t>Point 2: [</a:t>
            </a:r>
            <a:r>
              <a:rPr lang="en-US" b="1" baseline="0" dirty="0" smtClean="0"/>
              <a:t>Click</a:t>
            </a:r>
            <a:r>
              <a:rPr lang="en-US" baseline="0" dirty="0" smtClean="0"/>
              <a:t>] The development of the EISI framework</a:t>
            </a:r>
          </a:p>
          <a:p>
            <a:r>
              <a:rPr lang="en-US" baseline="0" dirty="0" smtClean="0"/>
              <a:t>Point 3: [</a:t>
            </a:r>
            <a:r>
              <a:rPr lang="en-US" b="1" baseline="0" dirty="0" smtClean="0"/>
              <a:t>Click</a:t>
            </a:r>
            <a:r>
              <a:rPr lang="en-US" baseline="0" dirty="0" smtClean="0"/>
              <a:t>] testing of EISI framework on food waste treatment processes</a:t>
            </a:r>
          </a:p>
          <a:p>
            <a:endParaRPr lang="en-US" baseline="0" dirty="0" smtClean="0"/>
          </a:p>
        </p:txBody>
      </p:sp>
      <p:sp>
        <p:nvSpPr>
          <p:cNvPr id="4" name="Slide Number Placeholder 3"/>
          <p:cNvSpPr>
            <a:spLocks noGrp="1"/>
          </p:cNvSpPr>
          <p:nvPr>
            <p:ph type="sldNum" sz="quarter" idx="10"/>
          </p:nvPr>
        </p:nvSpPr>
        <p:spPr/>
        <p:txBody>
          <a:bodyPr/>
          <a:lstStyle/>
          <a:p>
            <a:fld id="{FBBC9451-71FC-4470-AA85-CBE7E5F92F83}" type="slidenum">
              <a:rPr lang="en-US" smtClean="0"/>
              <a:t>2</a:t>
            </a:fld>
            <a:endParaRPr lang="en-US" dirty="0"/>
          </a:p>
        </p:txBody>
      </p:sp>
    </p:spTree>
    <p:extLst>
      <p:ext uri="{BB962C8B-B14F-4D97-AF65-F5344CB8AC3E}">
        <p14:creationId xmlns:p14="http://schemas.microsoft.com/office/powerpoint/2010/main" val="311518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a:t>
            </a:r>
            <a:r>
              <a:rPr lang="en-US" baseline="0" dirty="0" smtClean="0"/>
              <a:t> You might be wondering if I am having chemical processes, will the introduction of biological hazards dilute the information. Let us do the further analysis using Incineration process, which is a chemical process. [</a:t>
            </a:r>
            <a:r>
              <a:rPr lang="en-US" b="1" baseline="0" dirty="0" smtClean="0"/>
              <a:t>Click</a:t>
            </a:r>
            <a:r>
              <a:rPr lang="en-US" b="0" baseline="0" dirty="0" smtClean="0"/>
              <a:t>] The incineration ISI score will be 24 out of 50 while [</a:t>
            </a:r>
            <a:r>
              <a:rPr lang="en-US" b="1" baseline="0" dirty="0" smtClean="0"/>
              <a:t>Click</a:t>
            </a:r>
            <a:r>
              <a:rPr lang="en-US" b="0" baseline="0" dirty="0" smtClean="0"/>
              <a:t>] Incineration EISI scores 24 out of 56. </a:t>
            </a:r>
          </a:p>
          <a:p>
            <a:endParaRPr lang="en-US" b="0" baseline="0" dirty="0" smtClean="0"/>
          </a:p>
          <a:p>
            <a:r>
              <a:rPr lang="en-US" b="0" baseline="0" dirty="0" smtClean="0"/>
              <a:t>Point 2: With the difference of 5% [</a:t>
            </a:r>
            <a:r>
              <a:rPr lang="en-US" b="1" baseline="0" dirty="0" smtClean="0"/>
              <a:t>Click</a:t>
            </a:r>
            <a:r>
              <a:rPr lang="en-US" b="0" baseline="0" dirty="0" smtClean="0"/>
              <a:t>], I will argue that the introduction of biological inherent safety hazards, the overall scores will not be diluted. </a:t>
            </a:r>
          </a:p>
        </p:txBody>
      </p:sp>
      <p:sp>
        <p:nvSpPr>
          <p:cNvPr id="4" name="Slide Number Placeholder 3"/>
          <p:cNvSpPr>
            <a:spLocks noGrp="1"/>
          </p:cNvSpPr>
          <p:nvPr>
            <p:ph type="sldNum" sz="quarter" idx="10"/>
          </p:nvPr>
        </p:nvSpPr>
        <p:spPr/>
        <p:txBody>
          <a:bodyPr/>
          <a:lstStyle/>
          <a:p>
            <a:fld id="{FBBC9451-71FC-4470-AA85-CBE7E5F92F83}" type="slidenum">
              <a:rPr lang="en-US" smtClean="0"/>
              <a:t>20</a:t>
            </a:fld>
            <a:endParaRPr lang="en-US" dirty="0"/>
          </a:p>
        </p:txBody>
      </p:sp>
    </p:spTree>
    <p:extLst>
      <p:ext uri="{BB962C8B-B14F-4D97-AF65-F5344CB8AC3E}">
        <p14:creationId xmlns:p14="http://schemas.microsoft.com/office/powerpoint/2010/main" val="273220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 In</a:t>
            </a:r>
            <a:r>
              <a:rPr lang="en-US" baseline="0" dirty="0" smtClean="0"/>
              <a:t> conclusion, EISI have proven to be a [</a:t>
            </a:r>
            <a:r>
              <a:rPr lang="en-US" b="1" baseline="0" dirty="0" smtClean="0"/>
              <a:t>Click</a:t>
            </a:r>
            <a:r>
              <a:rPr lang="en-US" b="0" baseline="0" dirty="0" smtClean="0"/>
              <a:t>] a novel tool to compare both chemical and biological processes, that uses [</a:t>
            </a:r>
            <a:r>
              <a:rPr lang="en-US" b="1" baseline="0" dirty="0" smtClean="0"/>
              <a:t>Click</a:t>
            </a:r>
            <a:r>
              <a:rPr lang="en-US" b="0" baseline="0" dirty="0" smtClean="0"/>
              <a:t>] the same parameter for comparison and the best part, [</a:t>
            </a:r>
            <a:r>
              <a:rPr lang="en-US" b="1" baseline="0" dirty="0" smtClean="0"/>
              <a:t>Click</a:t>
            </a:r>
            <a:r>
              <a:rPr lang="en-US" b="0" baseline="0" dirty="0" smtClean="0"/>
              <a:t>] do not need to use multiple tools for assessment. </a:t>
            </a:r>
          </a:p>
          <a:p>
            <a:endParaRPr lang="en-US" b="0" baseline="0" dirty="0" smtClean="0"/>
          </a:p>
          <a:p>
            <a:r>
              <a:rPr lang="en-US" b="0" baseline="0" dirty="0" smtClean="0"/>
              <a:t>Point 2: [</a:t>
            </a:r>
            <a:r>
              <a:rPr lang="en-US" b="1" baseline="0" dirty="0" smtClean="0"/>
              <a:t>Click</a:t>
            </a:r>
            <a:r>
              <a:rPr lang="en-US" b="0" baseline="0" dirty="0" smtClean="0"/>
              <a:t>] like ISI, it is able to carry out relatively comprehensive assessment despite having limited information. [</a:t>
            </a:r>
            <a:r>
              <a:rPr lang="en-US" b="1" baseline="0" dirty="0" smtClean="0"/>
              <a:t>Click</a:t>
            </a:r>
            <a:r>
              <a:rPr lang="en-US" b="0" baseline="0" dirty="0" smtClean="0"/>
              <a:t>] and allowing each user to identify potential hotspots associated with each process, understand the type of additional resources to contain the hazards</a:t>
            </a:r>
          </a:p>
          <a:p>
            <a:endParaRPr lang="en-US" b="0" baseline="0" dirty="0" smtClean="0"/>
          </a:p>
          <a:p>
            <a:r>
              <a:rPr lang="en-US" b="0" baseline="0" dirty="0" smtClean="0"/>
              <a:t>Point 3: [</a:t>
            </a:r>
            <a:r>
              <a:rPr lang="en-US" b="1" baseline="0" dirty="0" smtClean="0"/>
              <a:t>Click</a:t>
            </a:r>
            <a:r>
              <a:rPr lang="en-US" b="0" baseline="0" dirty="0" smtClean="0"/>
              <a:t>] a suitable tool for route selection, especially chemical and bioprocesses, e.g. Green vs brown process.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21</a:t>
            </a:fld>
            <a:endParaRPr lang="en-US" dirty="0"/>
          </a:p>
        </p:txBody>
      </p:sp>
    </p:spTree>
    <p:extLst>
      <p:ext uri="{BB962C8B-B14F-4D97-AF65-F5344CB8AC3E}">
        <p14:creationId xmlns:p14="http://schemas.microsoft.com/office/powerpoint/2010/main" val="276680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will never be possible without the</a:t>
            </a:r>
            <a:r>
              <a:rPr lang="en-US" baseline="0" dirty="0" smtClean="0"/>
              <a:t> support under the campus for research excellence and technological enterprise or also known as  CREATE </a:t>
            </a:r>
            <a:r>
              <a:rPr lang="en-US" baseline="0" dirty="0" err="1" smtClean="0"/>
              <a:t>programme</a:t>
            </a:r>
            <a:r>
              <a:rPr lang="en-US" baseline="0" dirty="0" smtClean="0"/>
              <a:t> – Energy and Environmental Sustainability solutions (E2S2) funded by </a:t>
            </a:r>
            <a:r>
              <a:rPr lang="en-US" dirty="0" smtClean="0"/>
              <a:t> Singapore National Research Foundation.</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22</a:t>
            </a:fld>
            <a:endParaRPr lang="en-US" dirty="0"/>
          </a:p>
        </p:txBody>
      </p:sp>
    </p:spTree>
    <p:extLst>
      <p:ext uri="{BB962C8B-B14F-4D97-AF65-F5344CB8AC3E}">
        <p14:creationId xmlns:p14="http://schemas.microsoft.com/office/powerpoint/2010/main" val="1432343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FBBC9451-71FC-4470-AA85-CBE7E5F92F83}" type="slidenum">
              <a:rPr lang="en-US" smtClean="0"/>
              <a:t>23</a:t>
            </a:fld>
            <a:endParaRPr lang="en-US" dirty="0"/>
          </a:p>
        </p:txBody>
      </p:sp>
    </p:spTree>
    <p:extLst>
      <p:ext uri="{BB962C8B-B14F-4D97-AF65-F5344CB8AC3E}">
        <p14:creationId xmlns:p14="http://schemas.microsoft.com/office/powerpoint/2010/main" val="186074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aseline="0" dirty="0" smtClean="0"/>
              <a:t>] Safety is paramount concerns in industries and of course, there is no exception for waste management. </a:t>
            </a:r>
          </a:p>
          <a:p>
            <a:endParaRPr lang="en-US" baseline="0" dirty="0" smtClean="0"/>
          </a:p>
          <a:p>
            <a:r>
              <a:rPr lang="en-US" baseline="0" dirty="0" smtClean="0"/>
              <a:t>Point 2: For example in the considering the waste generated by community [</a:t>
            </a:r>
            <a:r>
              <a:rPr lang="en-US" b="1" baseline="0" dirty="0" smtClean="0"/>
              <a:t>Click</a:t>
            </a:r>
            <a:r>
              <a:rPr lang="en-US" b="0" baseline="0" dirty="0" smtClean="0"/>
              <a:t>] The community will </a:t>
            </a:r>
          </a:p>
          <a:p>
            <a:endParaRPr lang="en-US" b="0" baseline="0" dirty="0" smtClean="0"/>
          </a:p>
          <a:p>
            <a:r>
              <a:rPr lang="en-US" b="0" baseline="0" dirty="0" smtClean="0"/>
              <a:t>Point 3: [</a:t>
            </a:r>
            <a:r>
              <a:rPr lang="en-US" b="1" baseline="0" dirty="0" smtClean="0"/>
              <a:t>Click</a:t>
            </a:r>
            <a:r>
              <a:rPr lang="en-US" b="0" baseline="0" dirty="0" smtClean="0"/>
              <a:t>] generate waste and policy maker such as National environmental agency of Singapore may want to consider the type of technology as well as deployment strategy for waste treatment such as centralize and decentralize approach.</a:t>
            </a:r>
          </a:p>
          <a:p>
            <a:endParaRPr lang="en-US" b="0" baseline="0" dirty="0" smtClean="0"/>
          </a:p>
          <a:p>
            <a:r>
              <a:rPr lang="en-US" b="0" baseline="0" dirty="0" smtClean="0"/>
              <a:t>Point 4: [</a:t>
            </a:r>
            <a:r>
              <a:rPr lang="en-US" b="1" baseline="0" dirty="0" smtClean="0"/>
              <a:t>Click</a:t>
            </a:r>
            <a:r>
              <a:rPr lang="en-US" b="0" baseline="0" dirty="0" smtClean="0"/>
              <a:t>] if anaerobic digestion have been selected for decentralized treatment, this will mean the treatment will take place [</a:t>
            </a:r>
            <a:r>
              <a:rPr lang="en-US" b="1" baseline="0" dirty="0" smtClean="0"/>
              <a:t>Click</a:t>
            </a:r>
            <a:r>
              <a:rPr lang="en-US" b="0" baseline="0" dirty="0" smtClean="0"/>
              <a:t>] within the community itself. </a:t>
            </a:r>
          </a:p>
          <a:p>
            <a:endParaRPr lang="en-US" b="0" baseline="0" dirty="0" smtClean="0"/>
          </a:p>
          <a:p>
            <a:r>
              <a:rPr lang="en-US" b="0" baseline="0" dirty="0" smtClean="0"/>
              <a:t>Point 5: Due to the presence of flammable gas [</a:t>
            </a:r>
            <a:r>
              <a:rPr lang="en-US" b="1" baseline="0" dirty="0" smtClean="0"/>
              <a:t>Click</a:t>
            </a:r>
            <a:r>
              <a:rPr lang="en-US" b="0" baseline="0" dirty="0" smtClean="0"/>
              <a:t>] fire may take place and it may spread to near by residential area. </a:t>
            </a:r>
          </a:p>
          <a:p>
            <a:endParaRPr lang="en-US" b="0" baseline="0" dirty="0" smtClean="0"/>
          </a:p>
          <a:p>
            <a:r>
              <a:rPr lang="en-US" b="0" baseline="0" dirty="0" smtClean="0"/>
              <a:t>Point 6: As it is a biological process, if hazardous micro-organism is present, there may be risk of biological accident [</a:t>
            </a:r>
            <a:r>
              <a:rPr lang="en-US" b="1" baseline="0" dirty="0" smtClean="0"/>
              <a:t>Click</a:t>
            </a:r>
            <a:r>
              <a:rPr lang="en-US" b="0" baseline="0" dirty="0" smtClean="0"/>
              <a:t>]. Of course many other possible accident may take place. </a:t>
            </a:r>
          </a:p>
          <a:p>
            <a:endParaRPr lang="en-US" b="0" baseline="0" dirty="0" smtClean="0"/>
          </a:p>
          <a:p>
            <a:r>
              <a:rPr lang="en-US" b="0" baseline="0" dirty="0" smtClean="0"/>
              <a:t>Point 7: Similar to decentralize approach, [</a:t>
            </a:r>
            <a:r>
              <a:rPr lang="en-US" b="1" baseline="0" dirty="0" smtClean="0"/>
              <a:t>Click</a:t>
            </a:r>
            <a:r>
              <a:rPr lang="en-US" b="0" baseline="0" dirty="0" smtClean="0"/>
              <a:t>] centralized may be situated in industrial area with factories surrounding the treatment plant [</a:t>
            </a:r>
            <a:r>
              <a:rPr lang="en-US" b="1" baseline="0" dirty="0" smtClean="0"/>
              <a:t>Click</a:t>
            </a:r>
            <a:r>
              <a:rPr lang="en-US" b="0" baseline="0" dirty="0" smtClean="0"/>
              <a:t>]</a:t>
            </a:r>
          </a:p>
          <a:p>
            <a:endParaRPr lang="en-US" b="0" baseline="0" dirty="0" smtClean="0"/>
          </a:p>
          <a:p>
            <a:r>
              <a:rPr lang="en-US" b="0" baseline="0" dirty="0" smtClean="0"/>
              <a:t>Point 8: Accident such as fire [</a:t>
            </a:r>
            <a:r>
              <a:rPr lang="en-US" b="1" baseline="0" dirty="0" smtClean="0"/>
              <a:t>Click</a:t>
            </a:r>
            <a:r>
              <a:rPr lang="en-US" b="0" baseline="0" dirty="0" smtClean="0"/>
              <a:t>] may occurs. Do note that with bigger inventory, magnitude of accident may be more greater and may cause more damage. Similar accident such as biological release and toxic gas release may also occurs [</a:t>
            </a:r>
            <a:r>
              <a:rPr lang="en-US" b="1" baseline="0" dirty="0" smtClean="0"/>
              <a:t>Click</a:t>
            </a:r>
            <a:r>
              <a:rPr lang="en-US" b="0" baseline="0" dirty="0" smtClean="0"/>
              <a:t>].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 9: And accidents do really happen! [</a:t>
            </a:r>
            <a:r>
              <a:rPr lang="en-US" b="1" baseline="0" dirty="0" smtClean="0"/>
              <a:t>Click</a:t>
            </a:r>
            <a:r>
              <a:rPr lang="en-US" b="0" baseline="0" dirty="0" smtClean="0"/>
              <a:t>] </a:t>
            </a:r>
            <a:r>
              <a:rPr lang="en-US" baseline="0" dirty="0" smtClean="0"/>
              <a:t>This are just some of the accidents that have had occurred [</a:t>
            </a:r>
            <a:r>
              <a:rPr lang="en-US" b="1" baseline="0" dirty="0" smtClean="0"/>
              <a:t>Click</a:t>
            </a:r>
            <a:r>
              <a:rPr lang="en-US" baseline="0" dirty="0" smtClean="0"/>
              <a:t>]. Accidents may be catastrophic, may cause fatality, injury and definitely cost the company significant financial burden and reputation </a:t>
            </a:r>
            <a:endParaRPr lang="en-SG" dirty="0" smtClean="0"/>
          </a:p>
          <a:p>
            <a:endParaRPr lang="en-US" b="1" baseline="0" dirty="0" smtClean="0"/>
          </a:p>
          <a:p>
            <a:endParaRPr lang="en-US" b="0" baseline="0" dirty="0" smtClean="0"/>
          </a:p>
          <a:p>
            <a:endParaRPr lang="en-US" b="0" baseline="0" dirty="0" smtClean="0"/>
          </a:p>
          <a:p>
            <a:endParaRPr lang="en-US" b="0" baseline="0" dirty="0" smtClean="0"/>
          </a:p>
          <a:p>
            <a:endParaRPr lang="en-US" b="0" baseline="0" dirty="0" smtClean="0"/>
          </a:p>
          <a:p>
            <a:r>
              <a:rPr lang="en-US" b="0" baseline="0" dirty="0" smtClean="0"/>
              <a:t>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BBC9451-71FC-4470-AA85-CBE7E5F92F83}" type="slidenum">
              <a:rPr lang="en-US" smtClean="0"/>
              <a:t>3</a:t>
            </a:fld>
            <a:endParaRPr lang="en-US" dirty="0"/>
          </a:p>
        </p:txBody>
      </p:sp>
    </p:spTree>
    <p:extLst>
      <p:ext uri="{BB962C8B-B14F-4D97-AF65-F5344CB8AC3E}">
        <p14:creationId xmlns:p14="http://schemas.microsoft.com/office/powerpoint/2010/main" val="148245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reduce</a:t>
            </a:r>
            <a:r>
              <a:rPr lang="en-US" baseline="0" dirty="0" smtClean="0"/>
              <a:t> accident, we have to reduce accident risk associated with the process. </a:t>
            </a:r>
            <a:endParaRPr lang="en-US" dirty="0" smtClean="0"/>
          </a:p>
          <a:p>
            <a:endParaRPr lang="en-US" dirty="0" smtClean="0"/>
          </a:p>
          <a:p>
            <a:r>
              <a:rPr lang="en-US" dirty="0" smtClean="0"/>
              <a:t>Point 1: As definite by OSHA, [</a:t>
            </a:r>
            <a:r>
              <a:rPr lang="en-US" b="1" dirty="0" smtClean="0"/>
              <a:t>Click</a:t>
            </a:r>
            <a:r>
              <a:rPr lang="en-US" dirty="0" smtClean="0"/>
              <a:t>] Risk</a:t>
            </a:r>
            <a:r>
              <a:rPr lang="en-US" baseline="0" dirty="0" smtClean="0"/>
              <a:t> is a function of hazards and Likelihood of occurrence.</a:t>
            </a:r>
          </a:p>
          <a:p>
            <a:endParaRPr lang="en-US" baseline="0" dirty="0" smtClean="0"/>
          </a:p>
          <a:p>
            <a:r>
              <a:rPr lang="en-US" baseline="0" dirty="0" smtClean="0"/>
              <a:t>Point 2: Hazards [</a:t>
            </a:r>
            <a:r>
              <a:rPr lang="en-US" b="1" baseline="0" dirty="0" smtClean="0"/>
              <a:t>Click</a:t>
            </a:r>
            <a:r>
              <a:rPr lang="en-US" baseline="0" dirty="0" smtClean="0"/>
              <a:t>] are source of potential harm such as the presence of flammable gas that may cause a fire or explosion while</a:t>
            </a:r>
          </a:p>
          <a:p>
            <a:endParaRPr lang="en-US" baseline="0" dirty="0" smtClean="0"/>
          </a:p>
          <a:p>
            <a:r>
              <a:rPr lang="en-US" baseline="0" dirty="0" smtClean="0"/>
              <a:t>Point 3: [</a:t>
            </a:r>
            <a:r>
              <a:rPr lang="en-US" b="1" baseline="0" dirty="0" smtClean="0"/>
              <a:t>Click</a:t>
            </a:r>
            <a:r>
              <a:rPr lang="en-US" baseline="0" dirty="0" smtClean="0"/>
              <a:t>] Likelihood is the probability of occurrence such as trip and fall may occurs once a month, or remote occurrence</a:t>
            </a:r>
          </a:p>
          <a:p>
            <a:endParaRPr lang="en-US" baseline="0" dirty="0" smtClean="0"/>
          </a:p>
          <a:p>
            <a:r>
              <a:rPr lang="en-US" baseline="0" dirty="0" smtClean="0"/>
              <a:t>Point 4: So in order to reduce overall risk, </a:t>
            </a:r>
            <a:r>
              <a:rPr lang="en-US" b="1" baseline="0" dirty="0" smtClean="0"/>
              <a:t>[Click] </a:t>
            </a:r>
            <a:r>
              <a:rPr lang="en-US" baseline="0" dirty="0" smtClean="0"/>
              <a:t>one can reduce the hazards or the likelihood. </a:t>
            </a:r>
          </a:p>
          <a:p>
            <a:endParaRPr lang="en-US" baseline="0" dirty="0" smtClean="0"/>
          </a:p>
          <a:p>
            <a:r>
              <a:rPr lang="en-US" baseline="0" dirty="0" smtClean="0"/>
              <a:t>Point 5: [</a:t>
            </a:r>
            <a:r>
              <a:rPr lang="en-US" b="1" baseline="0" dirty="0" smtClean="0"/>
              <a:t>Click</a:t>
            </a:r>
            <a:r>
              <a:rPr lang="en-US" baseline="0" dirty="0" smtClean="0"/>
              <a:t>] the best way to control hazards is to remove or eliminate the hazard. With no hazards, there will be not likelihood of occurrence</a:t>
            </a:r>
          </a:p>
          <a:p>
            <a:endParaRPr lang="en-US" baseline="0" dirty="0" smtClean="0"/>
          </a:p>
          <a:p>
            <a:r>
              <a:rPr lang="en-US" baseline="0" dirty="0" smtClean="0"/>
              <a:t>Point 6: [</a:t>
            </a:r>
            <a:r>
              <a:rPr lang="en-US" b="1" baseline="0" dirty="0" smtClean="0"/>
              <a:t>Click</a:t>
            </a:r>
            <a:r>
              <a:rPr lang="en-US" baseline="0" dirty="0" smtClean="0"/>
              <a:t>] in order to control the hazards, we have to identify the hazards at early stage and eliminate or control the hazards as there is more freedom for modification</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4</a:t>
            </a:fld>
            <a:endParaRPr lang="en-US" dirty="0"/>
          </a:p>
        </p:txBody>
      </p:sp>
    </p:spTree>
    <p:extLst>
      <p:ext uri="{BB962C8B-B14F-4D97-AF65-F5344CB8AC3E}">
        <p14:creationId xmlns:p14="http://schemas.microsoft.com/office/powerpoint/2010/main" val="290441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a:t>
            </a:r>
            <a:r>
              <a:rPr lang="en-US" baseline="0" dirty="0" smtClean="0"/>
              <a:t> As mentioned, identification of hazards allows more opportunity for modification. [</a:t>
            </a:r>
            <a:r>
              <a:rPr lang="en-US" b="1" baseline="0" dirty="0" smtClean="0"/>
              <a:t>Click</a:t>
            </a:r>
            <a:r>
              <a:rPr lang="en-US" baseline="0" dirty="0" smtClean="0"/>
              <a:t>] this is the graphical representation of opportunity for modification throughout the life cycle of the plant. </a:t>
            </a:r>
          </a:p>
          <a:p>
            <a:endParaRPr lang="en-US" baseline="0" dirty="0" smtClean="0"/>
          </a:p>
          <a:p>
            <a:r>
              <a:rPr lang="en-US" baseline="0" dirty="0" smtClean="0"/>
              <a:t>Point 2: With more opportunity for modification, [</a:t>
            </a:r>
            <a:r>
              <a:rPr lang="en-US" b="1" baseline="0" dirty="0" smtClean="0"/>
              <a:t>Click</a:t>
            </a:r>
            <a:r>
              <a:rPr lang="en-US" baseline="0" dirty="0" smtClean="0"/>
              <a:t>] this will also relate to potential cost saving opportunity. As at early stage where production or treatment plant is not build, modification will just be a re-simulation, or even better, backspace or an eraser away.</a:t>
            </a:r>
          </a:p>
          <a:p>
            <a:endParaRPr lang="en-US" baseline="0" dirty="0" smtClean="0"/>
          </a:p>
          <a:p>
            <a:r>
              <a:rPr lang="en-US" baseline="0" dirty="0" smtClean="0"/>
              <a:t>Point 3: It is ideal to identify source of hazards at early stage so a safer alternative process can be planned or additional safety system can be planned. However [</a:t>
            </a:r>
            <a:r>
              <a:rPr lang="en-US" b="1" baseline="0" dirty="0" smtClean="0"/>
              <a:t>click</a:t>
            </a:r>
            <a:r>
              <a:rPr lang="en-US" baseline="0" dirty="0" smtClean="0"/>
              <a:t>] information availability are limited at the early stage. Detailed information such as actual process efficiency, operational hazards such as space planning may not be available at early stage</a:t>
            </a:r>
          </a:p>
          <a:p>
            <a:endParaRPr lang="en-US" baseline="0" dirty="0" smtClean="0"/>
          </a:p>
          <a:p>
            <a:r>
              <a:rPr lang="en-US" baseline="0" dirty="0" smtClean="0"/>
              <a:t>Point 4: Despite the limited information at conceptual stage, it will be economically sensible to identify hazards [</a:t>
            </a:r>
            <a:r>
              <a:rPr lang="en-US" b="1" baseline="0" dirty="0" smtClean="0"/>
              <a:t>Click</a:t>
            </a:r>
            <a:r>
              <a:rPr lang="en-US" baseline="0" dirty="0" smtClean="0"/>
              <a:t>] in conceptual stage before additional financial and effort being carried out. </a:t>
            </a:r>
          </a:p>
          <a:p>
            <a:endParaRPr lang="en-US" baseline="0" dirty="0" smtClean="0"/>
          </a:p>
          <a:p>
            <a:r>
              <a:rPr lang="en-US" baseline="0" dirty="0" smtClean="0"/>
              <a:t>Point 5: In order to identify hazards, tools are required to aid assessor to identify hazards [</a:t>
            </a:r>
            <a:r>
              <a:rPr lang="en-US" b="1" baseline="0" dirty="0" smtClean="0"/>
              <a:t>Click</a:t>
            </a:r>
            <a:r>
              <a:rPr lang="en-US" b="0" baseline="0" dirty="0" smtClean="0"/>
              <a:t>] More safety tools are available at later stage of process as more information are available. Lesser tools are at the earlier stage of the plant life cycle [</a:t>
            </a:r>
            <a:r>
              <a:rPr lang="en-US" b="1" baseline="0" dirty="0" smtClean="0"/>
              <a:t>Click</a:t>
            </a:r>
            <a:r>
              <a:rPr lang="en-US" b="0" baseline="0" dirty="0" smtClean="0"/>
              <a:t>]. So what are the tools available at the earliest stage of the plant life cycle?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5</a:t>
            </a:fld>
            <a:endParaRPr lang="en-US" dirty="0"/>
          </a:p>
        </p:txBody>
      </p:sp>
    </p:spTree>
    <p:extLst>
      <p:ext uri="{BB962C8B-B14F-4D97-AF65-F5344CB8AC3E}">
        <p14:creationId xmlns:p14="http://schemas.microsoft.com/office/powerpoint/2010/main" val="400442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Point 1: [</a:t>
            </a:r>
            <a:r>
              <a:rPr lang="en-US" b="1" baseline="0" dirty="0" smtClean="0"/>
              <a:t>Click</a:t>
            </a:r>
            <a:r>
              <a:rPr lang="en-US" b="0" baseline="0" dirty="0" smtClean="0"/>
              <a:t>] This are some of the few tools available to carryout the hazard assessment. </a:t>
            </a:r>
            <a:endParaRPr lang="en-US" baseline="0" dirty="0" smtClean="0"/>
          </a:p>
          <a:p>
            <a:endParaRPr lang="en-US" baseline="0" dirty="0" smtClean="0"/>
          </a:p>
          <a:p>
            <a:r>
              <a:rPr lang="en-US" baseline="0" dirty="0" smtClean="0"/>
              <a:t>Point 2: [</a:t>
            </a:r>
            <a:r>
              <a:rPr lang="en-US" b="1" baseline="0" dirty="0" smtClean="0"/>
              <a:t>Click</a:t>
            </a:r>
            <a:r>
              <a:rPr lang="en-US" b="0" baseline="0" dirty="0" smtClean="0"/>
              <a:t>] The</a:t>
            </a:r>
            <a:r>
              <a:rPr lang="en-US" baseline="0" dirty="0" smtClean="0"/>
              <a:t> first 3 safety assessment tools, the “What- If” analysis, checklist and process hazards analysis involved human judgement. A same process may yield different results if people with different level of experience is involved. </a:t>
            </a:r>
          </a:p>
          <a:p>
            <a:endParaRPr lang="en-US" baseline="0" dirty="0" smtClean="0"/>
          </a:p>
          <a:p>
            <a:r>
              <a:rPr lang="en-US" baseline="0" dirty="0" smtClean="0"/>
              <a:t>Point 3: [</a:t>
            </a:r>
            <a:r>
              <a:rPr lang="en-US" b="1" baseline="0" dirty="0" smtClean="0"/>
              <a:t>Click</a:t>
            </a:r>
            <a:r>
              <a:rPr lang="en-US" b="0" baseline="0" dirty="0" smtClean="0"/>
              <a:t>] Unlike the first 3 safety assessment tool, the next 2 tools are index based where assessor will allocate a score for each parameter assessed based on a standard set of table. </a:t>
            </a:r>
          </a:p>
          <a:p>
            <a:endParaRPr lang="en-US" b="0" baseline="0" dirty="0" smtClean="0"/>
          </a:p>
          <a:p>
            <a:r>
              <a:rPr lang="en-US" b="0" baseline="0" dirty="0" smtClean="0"/>
              <a:t>Point 4: If you can guess from the title of the presentation, our work will make use of the framework proposed by [</a:t>
            </a:r>
            <a:r>
              <a:rPr lang="en-US" b="1" baseline="0" dirty="0" smtClean="0"/>
              <a:t>Click</a:t>
            </a:r>
            <a:r>
              <a:rPr lang="en-US" b="0" baseline="0" dirty="0" smtClean="0"/>
              <a:t>] Inherent Safety Index as the basis of the Extended inherent safety index. You might be wondering why not prototype inherent safety index. The reason is that Inherent safety index is an extended and refined version of prototype safety index so it will make more sense to use the later version.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6</a:t>
            </a:fld>
            <a:endParaRPr lang="en-US" dirty="0"/>
          </a:p>
        </p:txBody>
      </p:sp>
    </p:spTree>
    <p:extLst>
      <p:ext uri="{BB962C8B-B14F-4D97-AF65-F5344CB8AC3E}">
        <p14:creationId xmlns:p14="http://schemas.microsoft.com/office/powerpoint/2010/main" val="131797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0" baseline="0" dirty="0" smtClean="0"/>
              <a:t>] This is the overall ISI assessment framework. </a:t>
            </a:r>
          </a:p>
          <a:p>
            <a:endParaRPr lang="en-US" b="0" baseline="0" dirty="0" smtClean="0"/>
          </a:p>
          <a:p>
            <a:r>
              <a:rPr lang="en-US" b="0" baseline="0" dirty="0" smtClean="0"/>
              <a:t>Point 2: [</a:t>
            </a:r>
            <a:r>
              <a:rPr lang="en-US" b="1" baseline="0" dirty="0" smtClean="0"/>
              <a:t>Click</a:t>
            </a:r>
            <a:r>
              <a:rPr lang="en-US" b="0" baseline="0" dirty="0" smtClean="0"/>
              <a:t>] The overall inherent safety index made up of both the chemical inherent safety as well as the process inherent safety. </a:t>
            </a:r>
          </a:p>
          <a:p>
            <a:endParaRPr lang="en-US" b="0" baseline="0" dirty="0" smtClean="0"/>
          </a:p>
          <a:p>
            <a:r>
              <a:rPr lang="en-US" b="0" baseline="0" dirty="0" smtClean="0"/>
              <a:t>Point 3: [</a:t>
            </a:r>
            <a:r>
              <a:rPr lang="en-US" b="1" baseline="0" dirty="0" smtClean="0"/>
              <a:t>Click</a:t>
            </a:r>
            <a:r>
              <a:rPr lang="en-US" b="0" baseline="0" dirty="0" smtClean="0"/>
              <a:t>] The chemical inherent safety index considers both reaction hazards as well as the chemical properties of material present in the process while</a:t>
            </a:r>
          </a:p>
          <a:p>
            <a:endParaRPr lang="en-US" b="0" baseline="0" dirty="0" smtClean="0"/>
          </a:p>
          <a:p>
            <a:r>
              <a:rPr lang="en-US" b="0" baseline="0" dirty="0" smtClean="0"/>
              <a:t>Point 4: [</a:t>
            </a:r>
            <a:r>
              <a:rPr lang="en-US" b="1" baseline="0" dirty="0" smtClean="0"/>
              <a:t>Click</a:t>
            </a:r>
            <a:r>
              <a:rPr lang="en-US" b="0" baseline="0" dirty="0" smtClean="0"/>
              <a:t>] The process inherent safety index considers the process conditions as well as process system. </a:t>
            </a:r>
          </a:p>
          <a:p>
            <a:endParaRPr lang="en-US" b="0" baseline="0" dirty="0" smtClean="0"/>
          </a:p>
          <a:p>
            <a:r>
              <a:rPr lang="en-US" b="0" baseline="0" dirty="0" smtClean="0"/>
              <a:t>Despite having limited information available, several hazards are able to be assessed by the ISI. </a:t>
            </a:r>
          </a:p>
          <a:p>
            <a:endParaRPr lang="en-US" b="0" baseline="0" dirty="0" smtClean="0"/>
          </a:p>
          <a:p>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7</a:t>
            </a:fld>
            <a:endParaRPr lang="en-US" dirty="0"/>
          </a:p>
        </p:txBody>
      </p:sp>
    </p:spTree>
    <p:extLst>
      <p:ext uri="{BB962C8B-B14F-4D97-AF65-F5344CB8AC3E}">
        <p14:creationId xmlns:p14="http://schemas.microsoft.com/office/powerpoint/2010/main" val="71367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a:t>
            </a:r>
            <a:r>
              <a:rPr lang="en-US" b="1" baseline="0" dirty="0" smtClean="0"/>
              <a:t>Click</a:t>
            </a:r>
            <a:r>
              <a:rPr lang="en-US" b="0" baseline="0" dirty="0" smtClean="0"/>
              <a:t>] Each</a:t>
            </a:r>
            <a:r>
              <a:rPr lang="en-US" baseline="0" dirty="0" smtClean="0"/>
              <a:t> index are allocated based on observed and/or calculated parameters such as heat of reaction, explosiveness etc. </a:t>
            </a:r>
          </a:p>
          <a:p>
            <a:endParaRPr lang="en-US" baseline="0" dirty="0" smtClean="0"/>
          </a:p>
          <a:p>
            <a:r>
              <a:rPr lang="en-US" baseline="0" dirty="0" smtClean="0"/>
              <a:t>Point 2: This is the overall scoring [</a:t>
            </a:r>
            <a:r>
              <a:rPr lang="en-US" b="1" baseline="0" dirty="0" smtClean="0"/>
              <a:t>Click</a:t>
            </a:r>
            <a:r>
              <a:rPr lang="en-US" b="0" baseline="0" dirty="0" smtClean="0"/>
              <a:t>] of each parameters. Weighting can be carried out based to emphasis factors according to each company policy. </a:t>
            </a:r>
          </a:p>
          <a:p>
            <a:endParaRPr lang="en-US" b="0" baseline="0" dirty="0" smtClean="0"/>
          </a:p>
          <a:p>
            <a:r>
              <a:rPr lang="en-US" b="0" baseline="0" dirty="0" smtClean="0"/>
              <a:t>Point 3: [</a:t>
            </a:r>
            <a:r>
              <a:rPr lang="en-US" b="1" baseline="0" dirty="0" smtClean="0"/>
              <a:t>Click</a:t>
            </a:r>
            <a:r>
              <a:rPr lang="en-US" b="0" baseline="0" dirty="0" smtClean="0"/>
              <a:t>] The total ISI can be calculated by adding the total calculated Chemical inherent safety and process inherent safety score.</a:t>
            </a:r>
          </a:p>
          <a:p>
            <a:endParaRPr lang="en-US" b="0" baseline="0" dirty="0" smtClean="0"/>
          </a:p>
          <a:p>
            <a:r>
              <a:rPr lang="en-US" b="0" baseline="0" dirty="0" smtClean="0"/>
              <a:t>Point 4: [</a:t>
            </a:r>
            <a:r>
              <a:rPr lang="en-US" b="1" baseline="0" dirty="0" smtClean="0"/>
              <a:t>Click</a:t>
            </a:r>
            <a:r>
              <a:rPr lang="en-US" b="0" baseline="0" dirty="0" smtClean="0"/>
              <a:t>]</a:t>
            </a:r>
            <a:r>
              <a:rPr lang="en-US" b="1" baseline="0" dirty="0" smtClean="0"/>
              <a:t> </a:t>
            </a:r>
            <a:r>
              <a:rPr lang="en-US" b="0" baseline="0" dirty="0" smtClean="0"/>
              <a:t>Chemical Inherent safety and process inherent safety score can be calculated by summing up each sub-indices.</a:t>
            </a:r>
          </a:p>
          <a:p>
            <a:endParaRPr lang="en-US" baseline="0" dirty="0" smtClean="0"/>
          </a:p>
          <a:p>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8</a:t>
            </a:fld>
            <a:endParaRPr lang="en-US" dirty="0"/>
          </a:p>
        </p:txBody>
      </p:sp>
    </p:spTree>
    <p:extLst>
      <p:ext uri="{BB962C8B-B14F-4D97-AF65-F5344CB8AC3E}">
        <p14:creationId xmlns:p14="http://schemas.microsoft.com/office/powerpoint/2010/main" val="132689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1: However, there are limitation to the tool. It</a:t>
            </a:r>
            <a:r>
              <a:rPr lang="en-US" baseline="0" dirty="0" smtClean="0"/>
              <a:t> considers chemical processes, process conditions [</a:t>
            </a:r>
            <a:r>
              <a:rPr lang="en-US" b="1" baseline="0" dirty="0" smtClean="0"/>
              <a:t>Click</a:t>
            </a:r>
            <a:r>
              <a:rPr lang="en-US" b="0" baseline="0" dirty="0" smtClean="0"/>
              <a:t>]</a:t>
            </a:r>
            <a:r>
              <a:rPr lang="en-US" baseline="0" dirty="0" smtClean="0"/>
              <a:t> but it did not considers biological hazards. </a:t>
            </a:r>
          </a:p>
          <a:p>
            <a:endParaRPr lang="en-US" baseline="0" dirty="0" smtClean="0"/>
          </a:p>
          <a:p>
            <a:r>
              <a:rPr lang="en-US" baseline="0" dirty="0" smtClean="0"/>
              <a:t>Point 2: At this current moment, there are various waste treatment methods [</a:t>
            </a:r>
            <a:r>
              <a:rPr lang="en-US" b="1" baseline="0" dirty="0" smtClean="0"/>
              <a:t>Click</a:t>
            </a:r>
            <a:r>
              <a:rPr lang="en-US" b="0" baseline="0" dirty="0" smtClean="0"/>
              <a:t>]</a:t>
            </a:r>
            <a:r>
              <a:rPr lang="en-US" baseline="0" dirty="0" smtClean="0"/>
              <a:t> and each method poses different set of hazards</a:t>
            </a:r>
          </a:p>
          <a:p>
            <a:endParaRPr lang="en-US" dirty="0" smtClean="0"/>
          </a:p>
          <a:p>
            <a:r>
              <a:rPr lang="en-US" dirty="0" smtClean="0"/>
              <a:t>Point 3: While chemical and process</a:t>
            </a:r>
            <a:r>
              <a:rPr lang="en-US" baseline="0" dirty="0" smtClean="0"/>
              <a:t> </a:t>
            </a:r>
            <a:r>
              <a:rPr lang="en-US" dirty="0" smtClean="0"/>
              <a:t>hazards [</a:t>
            </a:r>
            <a:r>
              <a:rPr lang="en-US" b="1" dirty="0" smtClean="0"/>
              <a:t>Click</a:t>
            </a:r>
            <a:r>
              <a:rPr lang="en-US" b="0" dirty="0" smtClean="0"/>
              <a:t>] </a:t>
            </a:r>
            <a:r>
              <a:rPr lang="en-US" b="0" baseline="0" dirty="0" smtClean="0"/>
              <a:t>can be assessed by ISI, Biological hazards [</a:t>
            </a:r>
            <a:r>
              <a:rPr lang="en-US" b="1" baseline="0" dirty="0" smtClean="0"/>
              <a:t>Click</a:t>
            </a:r>
            <a:r>
              <a:rPr lang="en-US" b="0" baseline="0" dirty="0" smtClean="0"/>
              <a:t>] is not being considered. This calls for an extension to ISI [Click] to include all 3 type of hazards. As we have done our literature review that tools to assess biological hazards does not include chemical and process hazards consideration. Most of the time each assessment were carried out independently </a:t>
            </a:r>
            <a:endParaRPr lang="en-SG" dirty="0"/>
          </a:p>
        </p:txBody>
      </p:sp>
      <p:sp>
        <p:nvSpPr>
          <p:cNvPr id="4" name="Slide Number Placeholder 3"/>
          <p:cNvSpPr>
            <a:spLocks noGrp="1"/>
          </p:cNvSpPr>
          <p:nvPr>
            <p:ph type="sldNum" sz="quarter" idx="10"/>
          </p:nvPr>
        </p:nvSpPr>
        <p:spPr/>
        <p:txBody>
          <a:bodyPr/>
          <a:lstStyle/>
          <a:p>
            <a:fld id="{FBBC9451-71FC-4470-AA85-CBE7E5F92F83}" type="slidenum">
              <a:rPr lang="en-US" smtClean="0"/>
              <a:t>9</a:t>
            </a:fld>
            <a:endParaRPr lang="en-US" dirty="0"/>
          </a:p>
        </p:txBody>
      </p:sp>
    </p:spTree>
    <p:extLst>
      <p:ext uri="{BB962C8B-B14F-4D97-AF65-F5344CB8AC3E}">
        <p14:creationId xmlns:p14="http://schemas.microsoft.com/office/powerpoint/2010/main" val="271738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F5EF05EF-6168-407F-8025-E41839E12504}" type="datetimeFigureOut">
              <a:rPr lang="en-US" smtClean="0"/>
              <a:pPr/>
              <a:t>9/10/2017</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251576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336438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394313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425874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020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65625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239786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112800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162486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61615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5EF05EF-6168-407F-8025-E41839E12504}"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21846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5EF05EF-6168-407F-8025-E41839E12504}" type="datetimeFigureOut">
              <a:rPr lang="en-US" smtClean="0"/>
              <a:pPr/>
              <a:t>9/10/2017</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20435465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7D08"/>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232822"/>
            <a:ext cx="8496943" cy="1646302"/>
          </a:xfrm>
        </p:spPr>
        <p:txBody>
          <a:bodyPr>
            <a:normAutofit/>
          </a:bodyPr>
          <a:lstStyle/>
          <a:p>
            <a:pPr algn="l"/>
            <a:r>
              <a:rPr lang="en-US" sz="3600" b="1" u="sng" dirty="0">
                <a:solidFill>
                  <a:schemeClr val="bg1"/>
                </a:solidFill>
              </a:rPr>
              <a:t>Extended Inherent Safety </a:t>
            </a:r>
            <a:r>
              <a:rPr lang="en-US" sz="3600" b="1" u="sng" dirty="0" smtClean="0">
                <a:solidFill>
                  <a:schemeClr val="bg1"/>
                </a:solidFill>
              </a:rPr>
              <a:t>Index: </a:t>
            </a:r>
            <a:br>
              <a:rPr lang="en-US" sz="3600" b="1" u="sng" dirty="0" smtClean="0">
                <a:solidFill>
                  <a:schemeClr val="bg1"/>
                </a:solidFill>
              </a:rPr>
            </a:br>
            <a:r>
              <a:rPr lang="en-US" sz="3200" dirty="0" smtClean="0">
                <a:solidFill>
                  <a:schemeClr val="bg1"/>
                </a:solidFill>
              </a:rPr>
              <a:t>Inclusion </a:t>
            </a:r>
            <a:r>
              <a:rPr lang="en-US" sz="3200" dirty="0">
                <a:solidFill>
                  <a:schemeClr val="bg1"/>
                </a:solidFill>
              </a:rPr>
              <a:t>of Biological Inherent Safety </a:t>
            </a:r>
            <a:r>
              <a:rPr lang="en-US" sz="3200" dirty="0" smtClean="0">
                <a:solidFill>
                  <a:schemeClr val="bg1"/>
                </a:solidFill>
              </a:rPr>
              <a:t>Index</a:t>
            </a:r>
            <a:endParaRPr lang="en-SG" sz="3200" dirty="0">
              <a:solidFill>
                <a:schemeClr val="bg1"/>
              </a:solidFill>
            </a:endParaRPr>
          </a:p>
        </p:txBody>
      </p:sp>
      <p:sp>
        <p:nvSpPr>
          <p:cNvPr id="5" name="Subtitle 4"/>
          <p:cNvSpPr>
            <a:spLocks noGrp="1"/>
          </p:cNvSpPr>
          <p:nvPr>
            <p:ph type="subTitle" idx="1"/>
          </p:nvPr>
        </p:nvSpPr>
        <p:spPr>
          <a:xfrm>
            <a:off x="395536" y="4050836"/>
            <a:ext cx="8496943" cy="1466396"/>
          </a:xfrm>
        </p:spPr>
        <p:txBody>
          <a:bodyPr>
            <a:normAutofit/>
          </a:bodyPr>
          <a:lstStyle/>
          <a:p>
            <a:r>
              <a:rPr lang="en-US" sz="1600" b="1" dirty="0" smtClean="0">
                <a:solidFill>
                  <a:schemeClr val="bg1"/>
                </a:solidFill>
              </a:rPr>
              <a:t>A. W. L. EE, </a:t>
            </a:r>
            <a:r>
              <a:rPr lang="sv-SE" sz="1600" b="1" dirty="0">
                <a:solidFill>
                  <a:schemeClr val="bg1"/>
                </a:solidFill>
              </a:rPr>
              <a:t>E. Kuznetsova</a:t>
            </a:r>
            <a:r>
              <a:rPr lang="sv-SE" sz="1600" b="1">
                <a:solidFill>
                  <a:schemeClr val="bg1"/>
                </a:solidFill>
              </a:rPr>
              <a:t>, </a:t>
            </a:r>
            <a:r>
              <a:rPr lang="sv-SE" sz="1600" b="1" smtClean="0">
                <a:solidFill>
                  <a:schemeClr val="bg1"/>
                </a:solidFill>
              </a:rPr>
              <a:t>J. T</a:t>
            </a:r>
            <a:r>
              <a:rPr lang="sv-SE" sz="1600" b="1" dirty="0" smtClean="0">
                <a:solidFill>
                  <a:schemeClr val="bg1"/>
                </a:solidFill>
              </a:rPr>
              <a:t>. E. Lee, and T</a:t>
            </a:r>
            <a:r>
              <a:rPr lang="sv-SE" sz="1600" b="1" dirty="0">
                <a:solidFill>
                  <a:schemeClr val="bg1"/>
                </a:solidFill>
              </a:rPr>
              <a:t>. S. Ng</a:t>
            </a:r>
            <a:endParaRPr lang="en-US" sz="1600" b="1" dirty="0" smtClean="0">
              <a:solidFill>
                <a:schemeClr val="bg1"/>
              </a:solidFill>
            </a:endParaRPr>
          </a:p>
          <a:p>
            <a:pPr algn="l"/>
            <a:r>
              <a:rPr lang="en-US" sz="1600" b="1" dirty="0" smtClean="0">
                <a:solidFill>
                  <a:schemeClr val="bg1"/>
                </a:solidFill>
              </a:rPr>
              <a:t>Presented by: Mr. Alvin Ee, NUS Environmental Research Institute </a:t>
            </a:r>
          </a:p>
          <a:p>
            <a:pPr algn="l"/>
            <a:endParaRPr lang="en-US" sz="1800" b="1" dirty="0">
              <a:solidFill>
                <a:schemeClr val="bg1"/>
              </a:solidFill>
            </a:endParaRPr>
          </a:p>
        </p:txBody>
      </p:sp>
      <p:pic>
        <p:nvPicPr>
          <p:cNvPr id="6" name="Picture 2" descr="http://www.nus.edu.sg/identity/images/identity/logo/NUS%20logo%20orange%20b-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199" y="5697138"/>
            <a:ext cx="1911801" cy="116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0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600" dirty="0" smtClean="0"/>
              <a:t>Development of Inherent biohazard scoring (</a:t>
            </a:r>
            <a:r>
              <a:rPr lang="en-US" sz="3600" dirty="0" err="1" smtClean="0"/>
              <a:t>I</a:t>
            </a:r>
            <a:r>
              <a:rPr lang="en-US" sz="3600" baseline="-25000" dirty="0" err="1" smtClean="0"/>
              <a:t>bi</a:t>
            </a:r>
            <a:r>
              <a:rPr lang="en-US" sz="3600" dirty="0" smtClean="0"/>
              <a:t>)</a:t>
            </a:r>
            <a:endParaRPr lang="en-SG" sz="3600" dirty="0"/>
          </a:p>
        </p:txBody>
      </p:sp>
      <p:sp>
        <p:nvSpPr>
          <p:cNvPr id="3" name="Content Placeholder 2"/>
          <p:cNvSpPr>
            <a:spLocks noGrp="1"/>
          </p:cNvSpPr>
          <p:nvPr>
            <p:ph idx="1"/>
          </p:nvPr>
        </p:nvSpPr>
        <p:spPr>
          <a:xfrm>
            <a:off x="946404" y="1828801"/>
            <a:ext cx="6446520" cy="4120479"/>
          </a:xfrm>
        </p:spPr>
        <p:txBody>
          <a:bodyPr>
            <a:normAutofit/>
          </a:bodyPr>
          <a:lstStyle/>
          <a:p>
            <a:r>
              <a:rPr lang="en-US" dirty="0" smtClean="0"/>
              <a:t>Biohazards considerations are: </a:t>
            </a:r>
          </a:p>
          <a:p>
            <a:pPr lvl="1"/>
            <a:r>
              <a:rPr lang="en-US" dirty="0" smtClean="0"/>
              <a:t>Type of biological agent used </a:t>
            </a:r>
          </a:p>
          <a:p>
            <a:pPr lvl="1"/>
            <a:r>
              <a:rPr lang="en-US" dirty="0" smtClean="0"/>
              <a:t>Type of daughter product it may form</a:t>
            </a:r>
          </a:p>
          <a:p>
            <a:pPr lvl="1"/>
            <a:r>
              <a:rPr lang="en-US" dirty="0" smtClean="0"/>
              <a:t>Growth rate</a:t>
            </a:r>
          </a:p>
          <a:p>
            <a:pPr lvl="1"/>
            <a:r>
              <a:rPr lang="en-US" dirty="0" smtClean="0"/>
              <a:t>Ease of transmission</a:t>
            </a:r>
            <a:endParaRPr lang="en-US" dirty="0"/>
          </a:p>
          <a:p>
            <a:r>
              <a:rPr lang="en-US" dirty="0"/>
              <a:t>Biosafety level (BSL) </a:t>
            </a:r>
          </a:p>
          <a:p>
            <a:pPr lvl="1"/>
            <a:r>
              <a:rPr lang="en-US" dirty="0"/>
              <a:t>Decontamination precaution based on the type of biological agent</a:t>
            </a:r>
          </a:p>
          <a:p>
            <a:pPr lvl="1"/>
            <a:r>
              <a:rPr lang="en-US" dirty="0"/>
              <a:t>Multiple </a:t>
            </a:r>
            <a:r>
              <a:rPr lang="en-US" dirty="0" smtClean="0"/>
              <a:t>factors (including biohazards) </a:t>
            </a:r>
            <a:r>
              <a:rPr lang="en-US" dirty="0"/>
              <a:t>were considered to determine the BSL level</a:t>
            </a:r>
          </a:p>
          <a:p>
            <a:pPr lvl="1"/>
            <a:r>
              <a:rPr lang="en-US" dirty="0"/>
              <a:t>Most of the biological agent have been categories to their corresponding BSL level. </a:t>
            </a:r>
            <a:endParaRPr lang="en-SG" dirty="0"/>
          </a:p>
          <a:p>
            <a:pPr marL="0" indent="0">
              <a:buNone/>
            </a:pPr>
            <a:endParaRPr lang="en-SG" dirty="0"/>
          </a:p>
        </p:txBody>
      </p:sp>
      <p:sp>
        <p:nvSpPr>
          <p:cNvPr id="8" name="TextBox 7"/>
          <p:cNvSpPr txBox="1"/>
          <p:nvPr/>
        </p:nvSpPr>
        <p:spPr>
          <a:xfrm>
            <a:off x="3779912" y="5013176"/>
            <a:ext cx="3744416" cy="338554"/>
          </a:xfrm>
          <a:prstGeom prst="rect">
            <a:avLst/>
          </a:prstGeom>
          <a:noFill/>
        </p:spPr>
        <p:txBody>
          <a:bodyPr wrap="square" rtlCol="0">
            <a:spAutoFit/>
          </a:bodyPr>
          <a:lstStyle/>
          <a:p>
            <a:r>
              <a:rPr lang="en-US" sz="1600" b="1" dirty="0" smtClean="0"/>
              <a:t>(Available at conceptual stage!)</a:t>
            </a:r>
            <a:endParaRPr lang="en-SG" sz="1600" b="1" dirty="0"/>
          </a:p>
        </p:txBody>
      </p:sp>
    </p:spTree>
    <p:extLst>
      <p:ext uri="{BB962C8B-B14F-4D97-AF65-F5344CB8AC3E}">
        <p14:creationId xmlns:p14="http://schemas.microsoft.com/office/powerpoint/2010/main" val="35186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3600" dirty="0" smtClean="0"/>
              <a:t>Development of Inherent biohazard scoring (</a:t>
            </a:r>
            <a:r>
              <a:rPr lang="en-US" sz="3600" dirty="0" err="1" smtClean="0"/>
              <a:t>I</a:t>
            </a:r>
            <a:r>
              <a:rPr lang="en-US" sz="3600" baseline="-25000" dirty="0" err="1" smtClean="0"/>
              <a:t>bi</a:t>
            </a:r>
            <a:r>
              <a:rPr lang="en-US" sz="3600" dirty="0" smtClean="0"/>
              <a:t>)</a:t>
            </a:r>
            <a:endParaRPr lang="en-SG" sz="3600" dirty="0"/>
          </a:p>
        </p:txBody>
      </p:sp>
      <p:graphicFrame>
        <p:nvGraphicFramePr>
          <p:cNvPr id="39" name="Table 38"/>
          <p:cNvGraphicFramePr>
            <a:graphicFrameLocks noGrp="1"/>
          </p:cNvGraphicFramePr>
          <p:nvPr>
            <p:extLst>
              <p:ext uri="{D42A27DB-BD31-4B8C-83A1-F6EECF244321}">
                <p14:modId xmlns:p14="http://schemas.microsoft.com/office/powerpoint/2010/main" val="2486644265"/>
              </p:ext>
            </p:extLst>
          </p:nvPr>
        </p:nvGraphicFramePr>
        <p:xfrm>
          <a:off x="611560" y="1844824"/>
          <a:ext cx="7488833" cy="3939568"/>
        </p:xfrm>
        <a:graphic>
          <a:graphicData uri="http://schemas.openxmlformats.org/drawingml/2006/table">
            <a:tbl>
              <a:tblPr firstRow="1" firstCol="1" bandRow="1">
                <a:tableStyleId>{9D7B26C5-4107-4FEC-AEDC-1716B250A1EF}</a:tableStyleId>
              </a:tblPr>
              <a:tblGrid>
                <a:gridCol w="1030573">
                  <a:extLst>
                    <a:ext uri="{9D8B030D-6E8A-4147-A177-3AD203B41FA5}">
                      <a16:colId xmlns:a16="http://schemas.microsoft.com/office/drawing/2014/main" val="3489972235"/>
                    </a:ext>
                  </a:extLst>
                </a:gridCol>
                <a:gridCol w="4271256">
                  <a:extLst>
                    <a:ext uri="{9D8B030D-6E8A-4147-A177-3AD203B41FA5}">
                      <a16:colId xmlns:a16="http://schemas.microsoft.com/office/drawing/2014/main" val="2764810845"/>
                    </a:ext>
                  </a:extLst>
                </a:gridCol>
                <a:gridCol w="2187004">
                  <a:extLst>
                    <a:ext uri="{9D8B030D-6E8A-4147-A177-3AD203B41FA5}">
                      <a16:colId xmlns:a16="http://schemas.microsoft.com/office/drawing/2014/main" val="148046690"/>
                    </a:ext>
                  </a:extLst>
                </a:gridCol>
              </a:tblGrid>
              <a:tr h="493014">
                <a:tc>
                  <a:txBody>
                    <a:bodyPr/>
                    <a:lstStyle/>
                    <a:p>
                      <a:pPr>
                        <a:lnSpc>
                          <a:spcPct val="107000"/>
                        </a:lnSpc>
                        <a:spcAft>
                          <a:spcPts val="0"/>
                        </a:spcAft>
                      </a:pPr>
                      <a:r>
                        <a:rPr lang="en-GB" sz="1400" dirty="0">
                          <a:effectLst/>
                        </a:rPr>
                        <a:t>Biosafety Level</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Description</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Example of microorganism/agent</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70147825"/>
                  </a:ext>
                </a:extLst>
              </a:tr>
              <a:tr h="740593">
                <a:tc>
                  <a:txBody>
                    <a:bodyPr/>
                    <a:lstStyle/>
                    <a:p>
                      <a:pPr>
                        <a:lnSpc>
                          <a:spcPct val="107000"/>
                        </a:lnSpc>
                        <a:spcAft>
                          <a:spcPts val="0"/>
                        </a:spcAft>
                      </a:pPr>
                      <a:r>
                        <a:rPr lang="en-GB" sz="1400" dirty="0">
                          <a:effectLst/>
                        </a:rPr>
                        <a:t>BSL-1</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dirty="0">
                          <a:effectLst/>
                        </a:rPr>
                        <a:t>Use of well characterized agent not known to consistently causing diseases in immunocompetent adult</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GB" sz="1200" dirty="0">
                          <a:effectLst/>
                        </a:rPr>
                        <a:t>Escherichia coli</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22597109"/>
                  </a:ext>
                </a:extLst>
              </a:tr>
              <a:tr h="740593">
                <a:tc>
                  <a:txBody>
                    <a:bodyPr/>
                    <a:lstStyle/>
                    <a:p>
                      <a:pPr>
                        <a:lnSpc>
                          <a:spcPct val="107000"/>
                        </a:lnSpc>
                        <a:spcAft>
                          <a:spcPts val="0"/>
                        </a:spcAft>
                      </a:pPr>
                      <a:r>
                        <a:rPr lang="en-GB" sz="1400" dirty="0">
                          <a:effectLst/>
                        </a:rPr>
                        <a:t>BSL-2</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dirty="0">
                          <a:effectLst/>
                        </a:rPr>
                        <a:t>Use of agents that cause human and animal diseases with moderate individual or low community risk</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GB" sz="1200" dirty="0">
                          <a:effectLst/>
                        </a:rPr>
                        <a:t>Staphylococcus aureus</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50462834"/>
                  </a:ext>
                </a:extLst>
              </a:tr>
              <a:tr h="1224775">
                <a:tc>
                  <a:txBody>
                    <a:bodyPr/>
                    <a:lstStyle/>
                    <a:p>
                      <a:pPr>
                        <a:lnSpc>
                          <a:spcPct val="107000"/>
                        </a:lnSpc>
                        <a:spcAft>
                          <a:spcPts val="0"/>
                        </a:spcAft>
                      </a:pPr>
                      <a:r>
                        <a:rPr lang="en-GB" sz="1400" dirty="0">
                          <a:effectLst/>
                        </a:rPr>
                        <a:t>BSL-3</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dirty="0">
                          <a:effectLst/>
                        </a:rPr>
                        <a:t>Use of indigenous or exotic agents that may cause serious or potentially lethal diseases via inhalation, having high individual risk and low community risk</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GB" sz="1200" dirty="0">
                          <a:effectLst/>
                        </a:rPr>
                        <a:t>Mycobacterium tuberculosis</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74306599"/>
                  </a:ext>
                </a:extLst>
              </a:tr>
              <a:tr h="740593">
                <a:tc>
                  <a:txBody>
                    <a:bodyPr/>
                    <a:lstStyle/>
                    <a:p>
                      <a:pPr>
                        <a:lnSpc>
                          <a:spcPct val="107000"/>
                        </a:lnSpc>
                        <a:spcAft>
                          <a:spcPts val="0"/>
                        </a:spcAft>
                      </a:pPr>
                      <a:r>
                        <a:rPr lang="en-GB" sz="1400" dirty="0">
                          <a:effectLst/>
                        </a:rPr>
                        <a:t>BSL-4</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tabLst>
                          <a:tab pos="3495675" algn="l"/>
                        </a:tabLst>
                      </a:pPr>
                      <a:r>
                        <a:rPr lang="en-GB" sz="1400" dirty="0">
                          <a:effectLst/>
                        </a:rPr>
                        <a:t>Use of dangerous/exotic agents of life threatening nature; serious diseases readily transmitted</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tabLst>
                          <a:tab pos="3495675" algn="l"/>
                        </a:tabLst>
                      </a:pPr>
                      <a:r>
                        <a:rPr lang="en-GB" sz="1200" dirty="0">
                          <a:effectLst/>
                        </a:rPr>
                        <a:t> Zaire ebolavirus</a:t>
                      </a:r>
                      <a:endParaRPr lang="en-SG"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81369946"/>
                  </a:ext>
                </a:extLst>
              </a:tr>
            </a:tbl>
          </a:graphicData>
        </a:graphic>
      </p:graphicFrame>
      <p:sp>
        <p:nvSpPr>
          <p:cNvPr id="5" name="Rectangle 4"/>
          <p:cNvSpPr/>
          <p:nvPr/>
        </p:nvSpPr>
        <p:spPr>
          <a:xfrm>
            <a:off x="611560" y="6501549"/>
            <a:ext cx="4719562" cy="307777"/>
          </a:xfrm>
          <a:prstGeom prst="rect">
            <a:avLst/>
          </a:prstGeom>
        </p:spPr>
        <p:txBody>
          <a:bodyPr wrap="none">
            <a:spAutoFit/>
          </a:bodyPr>
          <a:lstStyle/>
          <a:p>
            <a:r>
              <a:rPr lang="en-SG" sz="1400" dirty="0" smtClean="0">
                <a:solidFill>
                  <a:schemeClr val="tx1">
                    <a:lumMod val="75000"/>
                    <a:lumOff val="25000"/>
                  </a:schemeClr>
                </a:solidFill>
              </a:rPr>
              <a:t>[US Department of Health and Human Services, 2009]</a:t>
            </a:r>
            <a:endParaRPr lang="en-SG" sz="1400" dirty="0">
              <a:solidFill>
                <a:schemeClr val="tx1">
                  <a:lumMod val="75000"/>
                  <a:lumOff val="25000"/>
                </a:schemeClr>
              </a:solidFill>
            </a:endParaRPr>
          </a:p>
        </p:txBody>
      </p:sp>
    </p:spTree>
    <p:extLst>
      <p:ext uri="{BB962C8B-B14F-4D97-AF65-F5344CB8AC3E}">
        <p14:creationId xmlns:p14="http://schemas.microsoft.com/office/powerpoint/2010/main" val="30046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chorCtr="0">
            <a:normAutofit/>
          </a:bodyPr>
          <a:lstStyle/>
          <a:p>
            <a:r>
              <a:rPr lang="en-US" sz="3600" dirty="0" smtClean="0"/>
              <a:t>Development of Inherent biohazard scoring (</a:t>
            </a:r>
            <a:r>
              <a:rPr lang="en-US" sz="3600" dirty="0" err="1" smtClean="0"/>
              <a:t>I</a:t>
            </a:r>
            <a:r>
              <a:rPr lang="en-US" sz="3600" baseline="-25000" dirty="0" err="1" smtClean="0"/>
              <a:t>bi</a:t>
            </a:r>
            <a:r>
              <a:rPr lang="en-US" sz="3600" dirty="0" smtClean="0"/>
              <a:t>)- I</a:t>
            </a:r>
            <a:r>
              <a:rPr lang="en-US" sz="3600" baseline="-25000" dirty="0" smtClean="0"/>
              <a:t>Bs</a:t>
            </a:r>
            <a:endParaRPr lang="en-SG" sz="3600" dirty="0"/>
          </a:p>
        </p:txBody>
      </p:sp>
      <p:graphicFrame>
        <p:nvGraphicFramePr>
          <p:cNvPr id="5" name="Chart 4"/>
          <p:cNvGraphicFramePr/>
          <p:nvPr>
            <p:extLst>
              <p:ext uri="{D42A27DB-BD31-4B8C-83A1-F6EECF244321}">
                <p14:modId xmlns:p14="http://schemas.microsoft.com/office/powerpoint/2010/main" val="1281726401"/>
              </p:ext>
            </p:extLst>
          </p:nvPr>
        </p:nvGraphicFramePr>
        <p:xfrm>
          <a:off x="946404" y="1844824"/>
          <a:ext cx="6649932"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95915" y="3573016"/>
            <a:ext cx="4176464" cy="1584176"/>
          </a:xfrm>
          <a:prstGeom prst="rect">
            <a:avLst/>
          </a:prstGeom>
          <a:solidFill>
            <a:schemeClr val="accent2">
              <a:lumMod val="40000"/>
              <a:lumOff val="6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rgbClr val="0070C0"/>
                </a:solidFill>
              </a:rPr>
              <a:t>Applicable to industries</a:t>
            </a:r>
            <a:endParaRPr lang="en-SG" sz="2000" dirty="0">
              <a:solidFill>
                <a:srgbClr val="0070C0"/>
              </a:solidFill>
            </a:endParaRPr>
          </a:p>
        </p:txBody>
      </p:sp>
      <p:sp>
        <p:nvSpPr>
          <p:cNvPr id="31" name="Rectangle 30"/>
          <p:cNvSpPr/>
          <p:nvPr/>
        </p:nvSpPr>
        <p:spPr>
          <a:xfrm>
            <a:off x="946404" y="6433590"/>
            <a:ext cx="1846980" cy="307777"/>
          </a:xfrm>
          <a:prstGeom prst="rect">
            <a:avLst/>
          </a:prstGeom>
        </p:spPr>
        <p:txBody>
          <a:bodyPr wrap="none">
            <a:spAutoFit/>
          </a:bodyPr>
          <a:lstStyle/>
          <a:p>
            <a:r>
              <a:rPr lang="en-SG" sz="1400" dirty="0">
                <a:solidFill>
                  <a:schemeClr val="tx1">
                    <a:lumMod val="75000"/>
                    <a:lumOff val="25000"/>
                  </a:schemeClr>
                </a:solidFill>
              </a:rPr>
              <a:t>[</a:t>
            </a:r>
            <a:r>
              <a:rPr lang="en-SG" sz="1400" dirty="0" err="1">
                <a:solidFill>
                  <a:schemeClr val="tx1">
                    <a:lumMod val="75000"/>
                    <a:lumOff val="25000"/>
                  </a:schemeClr>
                </a:solidFill>
              </a:rPr>
              <a:t>Mohammadi</a:t>
            </a:r>
            <a:r>
              <a:rPr lang="en-SG" sz="1400" dirty="0">
                <a:solidFill>
                  <a:schemeClr val="tx1">
                    <a:lumMod val="75000"/>
                    <a:lumOff val="25000"/>
                  </a:schemeClr>
                </a:solidFill>
              </a:rPr>
              <a:t>, 2013]</a:t>
            </a:r>
          </a:p>
        </p:txBody>
      </p:sp>
      <p:grpSp>
        <p:nvGrpSpPr>
          <p:cNvPr id="36" name="Group 35"/>
          <p:cNvGrpSpPr/>
          <p:nvPr/>
        </p:nvGrpSpPr>
        <p:grpSpPr>
          <a:xfrm>
            <a:off x="1455398" y="4869160"/>
            <a:ext cx="1820458" cy="369332"/>
            <a:chOff x="1455398" y="4869160"/>
            <a:chExt cx="1820458" cy="369332"/>
          </a:xfrm>
        </p:grpSpPr>
        <p:cxnSp>
          <p:nvCxnSpPr>
            <p:cNvPr id="15" name="Straight Connector 14"/>
            <p:cNvCxnSpPr/>
            <p:nvPr/>
          </p:nvCxnSpPr>
          <p:spPr>
            <a:xfrm>
              <a:off x="1547664" y="4941168"/>
              <a:ext cx="172819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3275856" y="4941168"/>
              <a:ext cx="0" cy="288032"/>
            </a:xfrm>
            <a:prstGeom prst="line">
              <a:avLst/>
            </a:prstGeom>
            <a:ln w="19050"/>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455398" y="4869160"/>
              <a:ext cx="576064" cy="369332"/>
            </a:xfrm>
            <a:prstGeom prst="rect">
              <a:avLst/>
            </a:prstGeom>
            <a:noFill/>
          </p:spPr>
          <p:txBody>
            <a:bodyPr wrap="square" rtlCol="0">
              <a:spAutoFit/>
            </a:bodyPr>
            <a:lstStyle/>
            <a:p>
              <a:r>
                <a:rPr lang="el-GR" dirty="0" smtClean="0">
                  <a:latin typeface="Cambria" panose="02040503050406030204" pitchFamily="18" charset="0"/>
                </a:rPr>
                <a:t>Δ</a:t>
              </a:r>
              <a:r>
                <a:rPr lang="en-US" dirty="0" smtClean="0">
                  <a:latin typeface="Cambria" panose="02040503050406030204" pitchFamily="18" charset="0"/>
                </a:rPr>
                <a:t> 1 </a:t>
              </a:r>
              <a:endParaRPr lang="en-SG" dirty="0"/>
            </a:p>
          </p:txBody>
        </p:sp>
      </p:grpSp>
      <p:grpSp>
        <p:nvGrpSpPr>
          <p:cNvPr id="37" name="Group 36"/>
          <p:cNvGrpSpPr/>
          <p:nvPr/>
        </p:nvGrpSpPr>
        <p:grpSpPr>
          <a:xfrm>
            <a:off x="1455398" y="4437112"/>
            <a:ext cx="2972586" cy="792088"/>
            <a:chOff x="1455398" y="4437112"/>
            <a:chExt cx="2972586" cy="792088"/>
          </a:xfrm>
        </p:grpSpPr>
        <p:cxnSp>
          <p:nvCxnSpPr>
            <p:cNvPr id="16" name="Straight Connector 15"/>
            <p:cNvCxnSpPr/>
            <p:nvPr/>
          </p:nvCxnSpPr>
          <p:spPr>
            <a:xfrm>
              <a:off x="1547664" y="4437112"/>
              <a:ext cx="288032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427984" y="4437112"/>
              <a:ext cx="0" cy="792088"/>
            </a:xfrm>
            <a:prstGeom prst="line">
              <a:avLst/>
            </a:prstGeom>
            <a:ln w="19050"/>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455398" y="4499828"/>
              <a:ext cx="576064" cy="369332"/>
            </a:xfrm>
            <a:prstGeom prst="rect">
              <a:avLst/>
            </a:prstGeom>
            <a:noFill/>
          </p:spPr>
          <p:txBody>
            <a:bodyPr wrap="square" rtlCol="0">
              <a:spAutoFit/>
            </a:bodyPr>
            <a:lstStyle/>
            <a:p>
              <a:r>
                <a:rPr lang="el-GR" dirty="0" smtClean="0">
                  <a:latin typeface="Cambria" panose="02040503050406030204" pitchFamily="18" charset="0"/>
                </a:rPr>
                <a:t>Δ</a:t>
              </a:r>
              <a:r>
                <a:rPr lang="en-US" dirty="0" smtClean="0">
                  <a:latin typeface="Cambria" panose="02040503050406030204" pitchFamily="18" charset="0"/>
                </a:rPr>
                <a:t> 2 </a:t>
              </a:r>
              <a:endParaRPr lang="en-SG" dirty="0"/>
            </a:p>
          </p:txBody>
        </p:sp>
      </p:grpSp>
      <p:grpSp>
        <p:nvGrpSpPr>
          <p:cNvPr id="38" name="Group 37"/>
          <p:cNvGrpSpPr/>
          <p:nvPr/>
        </p:nvGrpSpPr>
        <p:grpSpPr>
          <a:xfrm>
            <a:off x="1455398" y="3573016"/>
            <a:ext cx="4216981" cy="1656184"/>
            <a:chOff x="1455398" y="3573016"/>
            <a:chExt cx="4216981" cy="1656184"/>
          </a:xfrm>
        </p:grpSpPr>
        <p:cxnSp>
          <p:nvCxnSpPr>
            <p:cNvPr id="18" name="Straight Connector 17"/>
            <p:cNvCxnSpPr/>
            <p:nvPr/>
          </p:nvCxnSpPr>
          <p:spPr>
            <a:xfrm>
              <a:off x="1547664" y="3573016"/>
              <a:ext cx="410445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672379" y="3573016"/>
              <a:ext cx="0" cy="1656184"/>
            </a:xfrm>
            <a:prstGeom prst="line">
              <a:avLst/>
            </a:prstGeom>
            <a:ln w="19050"/>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455398" y="3868318"/>
              <a:ext cx="576064" cy="369332"/>
            </a:xfrm>
            <a:prstGeom prst="rect">
              <a:avLst/>
            </a:prstGeom>
            <a:noFill/>
          </p:spPr>
          <p:txBody>
            <a:bodyPr wrap="square" rtlCol="0">
              <a:spAutoFit/>
            </a:bodyPr>
            <a:lstStyle/>
            <a:p>
              <a:r>
                <a:rPr lang="el-GR" dirty="0" smtClean="0">
                  <a:latin typeface="Cambria" panose="02040503050406030204" pitchFamily="18" charset="0"/>
                </a:rPr>
                <a:t>Δ</a:t>
              </a:r>
              <a:r>
                <a:rPr lang="en-US" dirty="0" smtClean="0">
                  <a:latin typeface="Cambria" panose="02040503050406030204" pitchFamily="18" charset="0"/>
                </a:rPr>
                <a:t> 3 </a:t>
              </a:r>
              <a:endParaRPr lang="en-SG" dirty="0"/>
            </a:p>
          </p:txBody>
        </p:sp>
      </p:grpSp>
      <p:grpSp>
        <p:nvGrpSpPr>
          <p:cNvPr id="39" name="Group 38"/>
          <p:cNvGrpSpPr/>
          <p:nvPr/>
        </p:nvGrpSpPr>
        <p:grpSpPr>
          <a:xfrm>
            <a:off x="1455398" y="2492896"/>
            <a:ext cx="5420858" cy="2736304"/>
            <a:chOff x="1455398" y="2492896"/>
            <a:chExt cx="5420858" cy="2736304"/>
          </a:xfrm>
        </p:grpSpPr>
        <p:cxnSp>
          <p:nvCxnSpPr>
            <p:cNvPr id="20" name="Straight Connector 19"/>
            <p:cNvCxnSpPr/>
            <p:nvPr/>
          </p:nvCxnSpPr>
          <p:spPr>
            <a:xfrm>
              <a:off x="1511660" y="2492896"/>
              <a:ext cx="53645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876256" y="2492896"/>
              <a:ext cx="0" cy="2736304"/>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1455398" y="2829511"/>
              <a:ext cx="576064" cy="369332"/>
            </a:xfrm>
            <a:prstGeom prst="rect">
              <a:avLst/>
            </a:prstGeom>
            <a:noFill/>
          </p:spPr>
          <p:txBody>
            <a:bodyPr wrap="square" rtlCol="0">
              <a:spAutoFit/>
            </a:bodyPr>
            <a:lstStyle/>
            <a:p>
              <a:r>
                <a:rPr lang="el-GR" dirty="0" smtClean="0">
                  <a:latin typeface="Cambria" panose="02040503050406030204" pitchFamily="18" charset="0"/>
                </a:rPr>
                <a:t>Δ</a:t>
              </a:r>
              <a:r>
                <a:rPr lang="en-US" dirty="0" smtClean="0">
                  <a:latin typeface="Cambria" panose="02040503050406030204" pitchFamily="18" charset="0"/>
                </a:rPr>
                <a:t> 4 </a:t>
              </a:r>
              <a:endParaRPr lang="en-SG" dirty="0"/>
            </a:p>
          </p:txBody>
        </p:sp>
      </p:grpSp>
      <p:sp>
        <p:nvSpPr>
          <p:cNvPr id="40" name="Oval 39"/>
          <p:cNvSpPr/>
          <p:nvPr/>
        </p:nvSpPr>
        <p:spPr>
          <a:xfrm>
            <a:off x="5580112" y="3501008"/>
            <a:ext cx="216024" cy="1353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TextBox 40"/>
          <p:cNvSpPr txBox="1"/>
          <p:nvPr/>
        </p:nvSpPr>
        <p:spPr>
          <a:xfrm>
            <a:off x="5112060" y="3113493"/>
            <a:ext cx="1224136" cy="369332"/>
          </a:xfrm>
          <a:prstGeom prst="rect">
            <a:avLst/>
          </a:prstGeom>
          <a:noFill/>
        </p:spPr>
        <p:txBody>
          <a:bodyPr wrap="square" rtlCol="0">
            <a:spAutoFit/>
          </a:bodyPr>
          <a:lstStyle/>
          <a:p>
            <a:r>
              <a:rPr lang="en-US" dirty="0" err="1" smtClean="0"/>
              <a:t>I</a:t>
            </a:r>
            <a:r>
              <a:rPr lang="en-US" baseline="-25000" dirty="0" err="1" smtClean="0"/>
              <a:t>Tox</a:t>
            </a:r>
            <a:endParaRPr lang="en-SG" dirty="0"/>
          </a:p>
        </p:txBody>
      </p:sp>
    </p:spTree>
    <p:extLst>
      <p:ext uri="{BB962C8B-B14F-4D97-AF65-F5344CB8AC3E}">
        <p14:creationId xmlns:p14="http://schemas.microsoft.com/office/powerpoint/2010/main" val="215729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31" grpId="0"/>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Proposed EISI framework</a:t>
            </a:r>
            <a:endParaRPr lang="en-SG" dirty="0"/>
          </a:p>
        </p:txBody>
      </p:sp>
      <p:pic>
        <p:nvPicPr>
          <p:cNvPr id="4" name="Picture 3"/>
          <p:cNvPicPr>
            <a:picLocks noChangeAspect="1"/>
          </p:cNvPicPr>
          <p:nvPr/>
        </p:nvPicPr>
        <p:blipFill>
          <a:blip r:embed="rId3"/>
          <a:stretch>
            <a:fillRect/>
          </a:stretch>
        </p:blipFill>
        <p:spPr>
          <a:xfrm>
            <a:off x="362713" y="1916832"/>
            <a:ext cx="7853171" cy="4543681"/>
          </a:xfrm>
          <a:prstGeom prst="rect">
            <a:avLst/>
          </a:prstGeom>
        </p:spPr>
      </p:pic>
    </p:spTree>
    <p:extLst>
      <p:ext uri="{BB962C8B-B14F-4D97-AF65-F5344CB8AC3E}">
        <p14:creationId xmlns:p14="http://schemas.microsoft.com/office/powerpoint/2010/main" val="39082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Case study</a:t>
            </a:r>
            <a:endParaRPr lang="en-SG" dirty="0"/>
          </a:p>
        </p:txBody>
      </p:sp>
      <p:sp>
        <p:nvSpPr>
          <p:cNvPr id="3" name="Content Placeholder 2"/>
          <p:cNvSpPr>
            <a:spLocks noGrp="1"/>
          </p:cNvSpPr>
          <p:nvPr>
            <p:ph idx="1"/>
          </p:nvPr>
        </p:nvSpPr>
        <p:spPr/>
        <p:txBody>
          <a:bodyPr/>
          <a:lstStyle/>
          <a:p>
            <a:r>
              <a:rPr lang="en-US" dirty="0" smtClean="0"/>
              <a:t>Test the proposed framework on:</a:t>
            </a:r>
          </a:p>
          <a:p>
            <a:pPr lvl="1"/>
            <a:r>
              <a:rPr lang="en-US" dirty="0" smtClean="0"/>
              <a:t>Incineration</a:t>
            </a:r>
          </a:p>
          <a:p>
            <a:pPr lvl="1"/>
            <a:r>
              <a:rPr lang="en-US" dirty="0" smtClean="0"/>
              <a:t>Aerobic digestion</a:t>
            </a:r>
          </a:p>
          <a:p>
            <a:pPr lvl="1"/>
            <a:r>
              <a:rPr lang="en-US" dirty="0" smtClean="0"/>
              <a:t>Anaerobic digestion</a:t>
            </a:r>
            <a:endParaRPr lang="en-SG" dirty="0"/>
          </a:p>
        </p:txBody>
      </p:sp>
      <p:pic>
        <p:nvPicPr>
          <p:cNvPr id="5" name="Picture 4"/>
          <p:cNvPicPr>
            <a:picLocks noChangeAspect="1"/>
          </p:cNvPicPr>
          <p:nvPr/>
        </p:nvPicPr>
        <p:blipFill rotWithShape="1">
          <a:blip r:embed="rId3"/>
          <a:srcRect t="10602"/>
          <a:stretch/>
        </p:blipFill>
        <p:spPr>
          <a:xfrm>
            <a:off x="980518" y="3212976"/>
            <a:ext cx="7056784" cy="3311234"/>
          </a:xfrm>
          <a:prstGeom prst="rect">
            <a:avLst/>
          </a:prstGeom>
        </p:spPr>
      </p:pic>
      <p:pic>
        <p:nvPicPr>
          <p:cNvPr id="2052" name="Picture 4" descr="Image result for aerobic dig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437" y="3212976"/>
            <a:ext cx="5927414" cy="36239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13894"/>
          <a:stretch/>
        </p:blipFill>
        <p:spPr bwMode="auto">
          <a:xfrm>
            <a:off x="1278849" y="3212976"/>
            <a:ext cx="6792567" cy="29912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915816" y="2163855"/>
            <a:ext cx="2664296" cy="307777"/>
            <a:chOff x="2915816" y="2163855"/>
            <a:chExt cx="2664296" cy="307777"/>
          </a:xfrm>
        </p:grpSpPr>
        <p:sp>
          <p:nvSpPr>
            <p:cNvPr id="6" name="TextBox 5"/>
            <p:cNvSpPr txBox="1"/>
            <p:nvPr/>
          </p:nvSpPr>
          <p:spPr>
            <a:xfrm>
              <a:off x="2987824" y="2163855"/>
              <a:ext cx="2592288" cy="307777"/>
            </a:xfrm>
            <a:prstGeom prst="rect">
              <a:avLst/>
            </a:prstGeom>
            <a:noFill/>
          </p:spPr>
          <p:txBody>
            <a:bodyPr wrap="square" rtlCol="0">
              <a:spAutoFit/>
            </a:bodyPr>
            <a:lstStyle/>
            <a:p>
              <a:r>
                <a:rPr lang="en-US" sz="1400" dirty="0" smtClean="0"/>
                <a:t>Chemical process</a:t>
              </a:r>
              <a:endParaRPr lang="en-SG" sz="1400" dirty="0"/>
            </a:p>
          </p:txBody>
        </p:sp>
        <p:sp>
          <p:nvSpPr>
            <p:cNvPr id="10" name="Right Brace 9"/>
            <p:cNvSpPr/>
            <p:nvPr/>
          </p:nvSpPr>
          <p:spPr>
            <a:xfrm>
              <a:off x="2915816" y="2169911"/>
              <a:ext cx="72008" cy="2638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grpSp>
        <p:nvGrpSpPr>
          <p:cNvPr id="13" name="Group 12"/>
          <p:cNvGrpSpPr/>
          <p:nvPr/>
        </p:nvGrpSpPr>
        <p:grpSpPr>
          <a:xfrm>
            <a:off x="3491880" y="2528438"/>
            <a:ext cx="2768528" cy="449976"/>
            <a:chOff x="3419872" y="2471632"/>
            <a:chExt cx="2768528" cy="449976"/>
          </a:xfrm>
        </p:grpSpPr>
        <p:sp>
          <p:nvSpPr>
            <p:cNvPr id="9" name="TextBox 8"/>
            <p:cNvSpPr txBox="1"/>
            <p:nvPr/>
          </p:nvSpPr>
          <p:spPr>
            <a:xfrm>
              <a:off x="3596112" y="2549040"/>
              <a:ext cx="2592288" cy="307777"/>
            </a:xfrm>
            <a:prstGeom prst="rect">
              <a:avLst/>
            </a:prstGeom>
            <a:noFill/>
          </p:spPr>
          <p:txBody>
            <a:bodyPr wrap="square" rtlCol="0">
              <a:spAutoFit/>
            </a:bodyPr>
            <a:lstStyle/>
            <a:p>
              <a:r>
                <a:rPr lang="en-US" sz="1400" dirty="0" smtClean="0"/>
                <a:t>Biological process</a:t>
              </a:r>
              <a:endParaRPr lang="en-SG" sz="1400" dirty="0"/>
            </a:p>
          </p:txBody>
        </p:sp>
        <p:sp>
          <p:nvSpPr>
            <p:cNvPr id="12" name="Right Brace 11"/>
            <p:cNvSpPr/>
            <p:nvPr/>
          </p:nvSpPr>
          <p:spPr>
            <a:xfrm>
              <a:off x="3419872" y="2471632"/>
              <a:ext cx="144016" cy="4499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spTree>
    <p:extLst>
      <p:ext uri="{BB962C8B-B14F-4D97-AF65-F5344CB8AC3E}">
        <p14:creationId xmlns:p14="http://schemas.microsoft.com/office/powerpoint/2010/main" val="10831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2052"/>
                                        </p:tgtEl>
                                      </p:cBhvr>
                                    </p:animEffect>
                                    <p:set>
                                      <p:cBhvr>
                                        <p:cTn id="34" dur="1" fill="hold">
                                          <p:stCondLst>
                                            <p:cond delay="499"/>
                                          </p:stCondLst>
                                        </p:cTn>
                                        <p:tgtEl>
                                          <p:spTgt spid="205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50"/>
                                        </p:tgtEl>
                                      </p:cBhvr>
                                    </p:animEffect>
                                    <p:set>
                                      <p:cBhvr>
                                        <p:cTn id="42" dur="1" fill="hold">
                                          <p:stCondLst>
                                            <p:cond delay="499"/>
                                          </p:stCondLst>
                                        </p:cTn>
                                        <p:tgtEl>
                                          <p:spTgt spid="20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Parameters comparison- </a:t>
            </a:r>
            <a:r>
              <a:rPr lang="en-US" dirty="0" err="1" smtClean="0"/>
              <a:t>I</a:t>
            </a:r>
            <a:r>
              <a:rPr lang="en-US" baseline="-25000" dirty="0" err="1" smtClean="0"/>
              <a:t>Ci</a:t>
            </a:r>
            <a:endParaRPr lang="en-SG" dirty="0"/>
          </a:p>
        </p:txBody>
      </p:sp>
      <p:graphicFrame>
        <p:nvGraphicFramePr>
          <p:cNvPr id="4" name="Table 3"/>
          <p:cNvGraphicFramePr>
            <a:graphicFrameLocks noGrp="1"/>
          </p:cNvGraphicFramePr>
          <p:nvPr>
            <p:extLst>
              <p:ext uri="{D42A27DB-BD31-4B8C-83A1-F6EECF244321}">
                <p14:modId xmlns:p14="http://schemas.microsoft.com/office/powerpoint/2010/main" val="760104323"/>
              </p:ext>
            </p:extLst>
          </p:nvPr>
        </p:nvGraphicFramePr>
        <p:xfrm>
          <a:off x="323528" y="1708102"/>
          <a:ext cx="7892356" cy="5123690"/>
        </p:xfrm>
        <a:graphic>
          <a:graphicData uri="http://schemas.openxmlformats.org/drawingml/2006/table">
            <a:tbl>
              <a:tblPr firstRow="1" bandRow="1">
                <a:tableStyleId>{2D5ABB26-0587-4C30-8999-92F81FD0307C}</a:tableStyleId>
              </a:tblPr>
              <a:tblGrid>
                <a:gridCol w="2233220">
                  <a:extLst>
                    <a:ext uri="{9D8B030D-6E8A-4147-A177-3AD203B41FA5}">
                      <a16:colId xmlns:a16="http://schemas.microsoft.com/office/drawing/2014/main" val="2594029338"/>
                    </a:ext>
                  </a:extLst>
                </a:gridCol>
                <a:gridCol w="644274">
                  <a:extLst>
                    <a:ext uri="{9D8B030D-6E8A-4147-A177-3AD203B41FA5}">
                      <a16:colId xmlns:a16="http://schemas.microsoft.com/office/drawing/2014/main" val="1008610362"/>
                    </a:ext>
                  </a:extLst>
                </a:gridCol>
                <a:gridCol w="1793492">
                  <a:extLst>
                    <a:ext uri="{9D8B030D-6E8A-4147-A177-3AD203B41FA5}">
                      <a16:colId xmlns:a16="http://schemas.microsoft.com/office/drawing/2014/main" val="3293520568"/>
                    </a:ext>
                  </a:extLst>
                </a:gridCol>
                <a:gridCol w="1516024">
                  <a:extLst>
                    <a:ext uri="{9D8B030D-6E8A-4147-A177-3AD203B41FA5}">
                      <a16:colId xmlns:a16="http://schemas.microsoft.com/office/drawing/2014/main" val="248545565"/>
                    </a:ext>
                  </a:extLst>
                </a:gridCol>
                <a:gridCol w="1705346">
                  <a:extLst>
                    <a:ext uri="{9D8B030D-6E8A-4147-A177-3AD203B41FA5}">
                      <a16:colId xmlns:a16="http://schemas.microsoft.com/office/drawing/2014/main" val="503544380"/>
                    </a:ext>
                  </a:extLst>
                </a:gridCol>
              </a:tblGrid>
              <a:tr h="350554">
                <a:tc gridSpan="2">
                  <a:txBody>
                    <a:bodyPr/>
                    <a:lstStyle/>
                    <a:p>
                      <a:endParaRPr lang="en-SG" sz="1600" dirty="0"/>
                    </a:p>
                  </a:txBody>
                  <a:tcPr/>
                </a:tc>
                <a:tc hMerge="1">
                  <a:txBody>
                    <a:bodyPr/>
                    <a:lstStyle/>
                    <a:p>
                      <a:endParaRPr lang="en-SG" sz="1600" dirty="0"/>
                    </a:p>
                  </a:txBody>
                  <a:tcPr/>
                </a:tc>
                <a:tc>
                  <a:txBody>
                    <a:bodyPr/>
                    <a:lstStyle/>
                    <a:p>
                      <a:pPr algn="ctr"/>
                      <a:r>
                        <a:rPr lang="en-US" sz="1600" b="1" dirty="0" smtClean="0"/>
                        <a:t>Incineration</a:t>
                      </a:r>
                      <a:endParaRPr lang="en-SG" sz="1600" b="1" dirty="0"/>
                    </a:p>
                  </a:txBody>
                  <a:tcPr/>
                </a:tc>
                <a:tc>
                  <a:txBody>
                    <a:bodyPr/>
                    <a:lstStyle/>
                    <a:p>
                      <a:pPr algn="ctr"/>
                      <a:r>
                        <a:rPr lang="en-US" sz="1600" b="1" dirty="0" smtClean="0"/>
                        <a:t>Aerobic</a:t>
                      </a:r>
                      <a:endParaRPr lang="en-SG" sz="1600" b="1" dirty="0"/>
                    </a:p>
                  </a:txBody>
                  <a:tcPr/>
                </a:tc>
                <a:tc>
                  <a:txBody>
                    <a:bodyPr/>
                    <a:lstStyle/>
                    <a:p>
                      <a:pPr algn="ctr"/>
                      <a:r>
                        <a:rPr lang="en-US" sz="1600" b="1" dirty="0" smtClean="0"/>
                        <a:t>Anaerobic</a:t>
                      </a:r>
                      <a:endParaRPr lang="en-SG" sz="1600" b="1" dirty="0"/>
                    </a:p>
                  </a:txBody>
                  <a:tcPr/>
                </a:tc>
                <a:extLst>
                  <a:ext uri="{0D108BD9-81ED-4DB2-BD59-A6C34878D82A}">
                    <a16:rowId xmlns:a16="http://schemas.microsoft.com/office/drawing/2014/main" val="1338976194"/>
                  </a:ext>
                </a:extLst>
              </a:tr>
              <a:tr h="576064">
                <a:tc>
                  <a:txBody>
                    <a:bodyPr/>
                    <a:lstStyle/>
                    <a:p>
                      <a:r>
                        <a:rPr lang="en-US" sz="1600" b="1" dirty="0" smtClean="0"/>
                        <a:t>Heat of </a:t>
                      </a:r>
                      <a:br>
                        <a:rPr lang="en-US" sz="1600" b="1" dirty="0" smtClean="0"/>
                      </a:br>
                      <a:r>
                        <a:rPr lang="en-US" sz="1600" b="1" dirty="0" smtClean="0"/>
                        <a:t>main reaction </a:t>
                      </a:r>
                      <a:endParaRPr lang="en-SG" sz="1600" b="1" dirty="0"/>
                    </a:p>
                  </a:txBody>
                  <a:tcPr/>
                </a:tc>
                <a:tc>
                  <a:txBody>
                    <a:bodyPr/>
                    <a:lstStyle/>
                    <a:p>
                      <a:r>
                        <a:rPr lang="en-US" sz="1600" dirty="0" err="1" smtClean="0"/>
                        <a:t>I</a:t>
                      </a:r>
                      <a:r>
                        <a:rPr lang="en-US" sz="1600" baseline="-25000" dirty="0" err="1" smtClean="0"/>
                        <a:t>Rm</a:t>
                      </a:r>
                      <a:endParaRPr lang="en-SG" sz="1600" b="1" dirty="0"/>
                    </a:p>
                  </a:txBody>
                  <a:tcPr/>
                </a:tc>
                <a:tc>
                  <a:txBody>
                    <a:bodyPr/>
                    <a:lstStyle/>
                    <a:p>
                      <a:pPr algn="ctr"/>
                      <a:r>
                        <a:rPr lang="en-US" sz="1600" dirty="0" smtClean="0"/>
                        <a:t>4</a:t>
                      </a:r>
                      <a:endParaRPr lang="en-SG" sz="1600" dirty="0"/>
                    </a:p>
                  </a:txBody>
                  <a:tcPr>
                    <a:noFill/>
                  </a:tcPr>
                </a:tc>
                <a:tc>
                  <a:txBody>
                    <a:bodyPr/>
                    <a:lstStyle/>
                    <a:p>
                      <a:pPr algn="ctr"/>
                      <a:r>
                        <a:rPr lang="en-US" sz="1600" dirty="0" smtClean="0"/>
                        <a:t>4</a:t>
                      </a:r>
                      <a:endParaRPr lang="en-SG" sz="1600" dirty="0"/>
                    </a:p>
                  </a:txBody>
                  <a:tcPr>
                    <a:noFill/>
                  </a:tcPr>
                </a:tc>
                <a:tc>
                  <a:txBody>
                    <a:bodyPr/>
                    <a:lstStyle/>
                    <a:p>
                      <a:pPr algn="ctr"/>
                      <a:r>
                        <a:rPr lang="en-US" sz="1600" dirty="0" smtClean="0"/>
                        <a:t>4</a:t>
                      </a:r>
                      <a:endParaRPr lang="en-SG" sz="1600" dirty="0"/>
                    </a:p>
                  </a:txBody>
                  <a:tcPr>
                    <a:noFill/>
                  </a:tcPr>
                </a:tc>
                <a:extLst>
                  <a:ext uri="{0D108BD9-81ED-4DB2-BD59-A6C34878D82A}">
                    <a16:rowId xmlns:a16="http://schemas.microsoft.com/office/drawing/2014/main" val="2865511290"/>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Heat of </a:t>
                      </a:r>
                      <a:br>
                        <a:rPr lang="en-US" sz="1600" b="1" dirty="0" smtClean="0"/>
                      </a:br>
                      <a:r>
                        <a:rPr lang="en-US" sz="1600" b="1" dirty="0" smtClean="0"/>
                        <a:t>side reaction </a:t>
                      </a:r>
                      <a:endParaRPr lang="en-SG" sz="1600" b="1" dirty="0" smtClean="0"/>
                    </a:p>
                  </a:txBody>
                  <a:tcPr/>
                </a:tc>
                <a:tc>
                  <a:txBody>
                    <a:bodyPr/>
                    <a:lstStyle/>
                    <a:p>
                      <a:r>
                        <a:rPr lang="en-US" sz="1600" dirty="0" smtClean="0"/>
                        <a:t>I</a:t>
                      </a:r>
                      <a:r>
                        <a:rPr lang="en-US" sz="1600" baseline="-25000" dirty="0" smtClean="0"/>
                        <a:t>Rs</a:t>
                      </a:r>
                      <a:endParaRPr lang="en-SG" sz="1600" b="1" dirty="0"/>
                    </a:p>
                  </a:txBody>
                  <a:tcPr/>
                </a:tc>
                <a:tc>
                  <a:txBody>
                    <a:bodyPr/>
                    <a:lstStyle/>
                    <a:p>
                      <a:pPr algn="ctr"/>
                      <a:r>
                        <a:rPr lang="en-US" sz="1600" dirty="0" smtClean="0"/>
                        <a:t>4</a:t>
                      </a:r>
                      <a:endParaRPr lang="en-SG" sz="1600" dirty="0"/>
                    </a:p>
                  </a:txBody>
                  <a:tcPr>
                    <a:noFill/>
                  </a:tcPr>
                </a:tc>
                <a:tc>
                  <a:txBody>
                    <a:bodyPr/>
                    <a:lstStyle/>
                    <a:p>
                      <a:pPr algn="ctr"/>
                      <a:r>
                        <a:rPr lang="en-US" sz="1600" dirty="0" smtClean="0"/>
                        <a:t>0</a:t>
                      </a:r>
                      <a:endParaRPr lang="en-SG" sz="1600" dirty="0"/>
                    </a:p>
                  </a:txBody>
                  <a:tcPr/>
                </a:tc>
                <a:tc>
                  <a:txBody>
                    <a:bodyPr/>
                    <a:lstStyle/>
                    <a:p>
                      <a:pPr algn="ctr"/>
                      <a:r>
                        <a:rPr lang="en-US" sz="1600" dirty="0" smtClean="0"/>
                        <a:t>0</a:t>
                      </a:r>
                      <a:endParaRPr lang="en-SG" sz="1600" dirty="0"/>
                    </a:p>
                  </a:txBody>
                  <a:tcPr/>
                </a:tc>
                <a:extLst>
                  <a:ext uri="{0D108BD9-81ED-4DB2-BD59-A6C34878D82A}">
                    <a16:rowId xmlns:a16="http://schemas.microsoft.com/office/drawing/2014/main" val="2087836500"/>
                  </a:ext>
                </a:extLst>
              </a:tr>
              <a:tr h="576064">
                <a:tc>
                  <a:txBody>
                    <a:bodyPr/>
                    <a:lstStyle/>
                    <a:p>
                      <a:r>
                        <a:rPr lang="en-US" sz="1600" b="1" dirty="0" smtClean="0"/>
                        <a:t>Chemical Interaction</a:t>
                      </a:r>
                      <a:endParaRPr lang="en-SG" sz="1600" b="1" dirty="0"/>
                    </a:p>
                  </a:txBody>
                  <a:tcPr/>
                </a:tc>
                <a:tc>
                  <a:txBody>
                    <a:bodyPr/>
                    <a:lstStyle/>
                    <a:p>
                      <a:r>
                        <a:rPr lang="en-US" sz="1600" dirty="0" err="1" smtClean="0"/>
                        <a:t>I</a:t>
                      </a:r>
                      <a:r>
                        <a:rPr lang="en-US" sz="1600" baseline="-25000" dirty="0" err="1" smtClean="0"/>
                        <a:t>Int</a:t>
                      </a:r>
                      <a:endParaRPr lang="en-SG" sz="1600" b="1" dirty="0"/>
                    </a:p>
                  </a:txBody>
                  <a:tcPr/>
                </a:tc>
                <a:tc>
                  <a:txBody>
                    <a:bodyPr/>
                    <a:lstStyle/>
                    <a:p>
                      <a:pPr algn="ctr"/>
                      <a:r>
                        <a:rPr lang="en-US" sz="1600" dirty="0" smtClean="0"/>
                        <a:t>2</a:t>
                      </a:r>
                      <a:endParaRPr lang="en-SG" sz="1600" dirty="0"/>
                    </a:p>
                  </a:txBody>
                  <a:tcPr/>
                </a:tc>
                <a:tc>
                  <a:txBody>
                    <a:bodyPr/>
                    <a:lstStyle/>
                    <a:p>
                      <a:pPr algn="ctr"/>
                      <a:r>
                        <a:rPr lang="en-US" sz="1600" dirty="0" smtClean="0"/>
                        <a:t>2</a:t>
                      </a:r>
                      <a:endParaRPr lang="en-SG" sz="1600" dirty="0"/>
                    </a:p>
                  </a:txBody>
                  <a:tcPr/>
                </a:tc>
                <a:tc>
                  <a:txBody>
                    <a:bodyPr/>
                    <a:lstStyle/>
                    <a:p>
                      <a:pPr algn="ctr"/>
                      <a:r>
                        <a:rPr lang="en-US" sz="1600" dirty="0" smtClean="0"/>
                        <a:t>1</a:t>
                      </a:r>
                      <a:endParaRPr lang="en-SG" sz="1600" dirty="0"/>
                    </a:p>
                  </a:txBody>
                  <a:tcPr/>
                </a:tc>
                <a:extLst>
                  <a:ext uri="{0D108BD9-81ED-4DB2-BD59-A6C34878D82A}">
                    <a16:rowId xmlns:a16="http://schemas.microsoft.com/office/drawing/2014/main" val="3242987419"/>
                  </a:ext>
                </a:extLst>
              </a:tr>
              <a:tr h="576064">
                <a:tc>
                  <a:txBody>
                    <a:bodyPr/>
                    <a:lstStyle/>
                    <a:p>
                      <a:r>
                        <a:rPr lang="en-US" sz="1600" b="1" dirty="0" smtClean="0"/>
                        <a:t>Flammability</a:t>
                      </a:r>
                      <a:endParaRPr lang="en-SG" sz="1600" b="1" dirty="0"/>
                    </a:p>
                  </a:txBody>
                  <a:tcPr/>
                </a:tc>
                <a:tc>
                  <a:txBody>
                    <a:bodyPr/>
                    <a:lstStyle/>
                    <a:p>
                      <a:r>
                        <a:rPr lang="en-US" sz="1600" dirty="0" err="1" smtClean="0"/>
                        <a:t>I</a:t>
                      </a:r>
                      <a:r>
                        <a:rPr lang="en-US" sz="1600" baseline="-25000" dirty="0" err="1" smtClean="0"/>
                        <a:t>Fl</a:t>
                      </a:r>
                      <a:endParaRPr lang="en-SG" sz="1600" b="1" dirty="0"/>
                    </a:p>
                  </a:txBody>
                  <a:tcPr/>
                </a:tc>
                <a:tc>
                  <a:txBody>
                    <a:bodyPr/>
                    <a:lstStyle/>
                    <a:p>
                      <a:pPr algn="ctr"/>
                      <a:r>
                        <a:rPr lang="en-US" sz="1600" dirty="0" smtClean="0"/>
                        <a:t>0</a:t>
                      </a:r>
                      <a:endParaRPr lang="en-SG" sz="1600" dirty="0"/>
                    </a:p>
                  </a:txBody>
                  <a:tcPr/>
                </a:tc>
                <a:tc>
                  <a:txBody>
                    <a:bodyPr/>
                    <a:lstStyle/>
                    <a:p>
                      <a:pPr algn="ctr"/>
                      <a:r>
                        <a:rPr lang="en-US" sz="1600" dirty="0" smtClean="0"/>
                        <a:t>0</a:t>
                      </a:r>
                      <a:endParaRPr lang="en-SG" sz="1600" dirty="0"/>
                    </a:p>
                  </a:txBody>
                  <a:tcPr/>
                </a:tc>
                <a:tc>
                  <a:txBody>
                    <a:bodyPr/>
                    <a:lstStyle/>
                    <a:p>
                      <a:pPr algn="ctr"/>
                      <a:r>
                        <a:rPr lang="en-US" sz="1600" dirty="0" smtClean="0"/>
                        <a:t>4</a:t>
                      </a:r>
                      <a:endParaRPr lang="en-SG" sz="1600" dirty="0"/>
                    </a:p>
                  </a:txBody>
                  <a:tcPr/>
                </a:tc>
                <a:extLst>
                  <a:ext uri="{0D108BD9-81ED-4DB2-BD59-A6C34878D82A}">
                    <a16:rowId xmlns:a16="http://schemas.microsoft.com/office/drawing/2014/main" val="3883766193"/>
                  </a:ext>
                </a:extLst>
              </a:tr>
              <a:tr h="576064">
                <a:tc>
                  <a:txBody>
                    <a:bodyPr/>
                    <a:lstStyle/>
                    <a:p>
                      <a:r>
                        <a:rPr lang="en-US" sz="1600" b="1" dirty="0" smtClean="0"/>
                        <a:t>Explosiveness</a:t>
                      </a:r>
                      <a:endParaRPr lang="en-SG" sz="1600" b="1" dirty="0"/>
                    </a:p>
                  </a:txBody>
                  <a:tcPr/>
                </a:tc>
                <a:tc>
                  <a:txBody>
                    <a:bodyPr/>
                    <a:lstStyle/>
                    <a:p>
                      <a:r>
                        <a:rPr lang="en-US" sz="1600" dirty="0" err="1" smtClean="0"/>
                        <a:t>I</a:t>
                      </a:r>
                      <a:r>
                        <a:rPr lang="en-US" sz="1600" baseline="-25000" dirty="0" err="1" smtClean="0"/>
                        <a:t>Ex</a:t>
                      </a:r>
                      <a:endParaRPr lang="en-SG" sz="1600" b="1" dirty="0"/>
                    </a:p>
                  </a:txBody>
                  <a:tcPr/>
                </a:tc>
                <a:tc>
                  <a:txBody>
                    <a:bodyPr/>
                    <a:lstStyle/>
                    <a:p>
                      <a:pPr algn="ctr"/>
                      <a:r>
                        <a:rPr lang="en-US" sz="1600" dirty="0" smtClean="0"/>
                        <a:t>0</a:t>
                      </a:r>
                      <a:endParaRPr lang="en-SG" sz="1600" dirty="0"/>
                    </a:p>
                  </a:txBody>
                  <a:tcPr/>
                </a:tc>
                <a:tc>
                  <a:txBody>
                    <a:bodyPr/>
                    <a:lstStyle/>
                    <a:p>
                      <a:pPr algn="ctr"/>
                      <a:r>
                        <a:rPr lang="en-US" sz="1600" dirty="0" smtClean="0"/>
                        <a:t>0</a:t>
                      </a:r>
                      <a:endParaRPr lang="en-SG" sz="1600" dirty="0"/>
                    </a:p>
                  </a:txBody>
                  <a:tcPr/>
                </a:tc>
                <a:tc>
                  <a:txBody>
                    <a:bodyPr/>
                    <a:lstStyle/>
                    <a:p>
                      <a:pPr algn="ctr"/>
                      <a:r>
                        <a:rPr lang="en-US" sz="1600" dirty="0" smtClean="0"/>
                        <a:t>1</a:t>
                      </a:r>
                      <a:endParaRPr lang="en-SG" sz="1600" dirty="0"/>
                    </a:p>
                  </a:txBody>
                  <a:tcPr/>
                </a:tc>
                <a:extLst>
                  <a:ext uri="{0D108BD9-81ED-4DB2-BD59-A6C34878D82A}">
                    <a16:rowId xmlns:a16="http://schemas.microsoft.com/office/drawing/2014/main" val="7058018"/>
                  </a:ext>
                </a:extLst>
              </a:tr>
              <a:tr h="576064">
                <a:tc>
                  <a:txBody>
                    <a:bodyPr/>
                    <a:lstStyle/>
                    <a:p>
                      <a:r>
                        <a:rPr lang="en-US" sz="1600" b="1" dirty="0" smtClean="0"/>
                        <a:t>Toxic Exposure</a:t>
                      </a:r>
                      <a:endParaRPr lang="en-SG" sz="1600" b="1" dirty="0"/>
                    </a:p>
                  </a:txBody>
                  <a:tcPr/>
                </a:tc>
                <a:tc>
                  <a:txBody>
                    <a:bodyPr/>
                    <a:lstStyle/>
                    <a:p>
                      <a:r>
                        <a:rPr lang="en-US" sz="1600" dirty="0" err="1" smtClean="0"/>
                        <a:t>I</a:t>
                      </a:r>
                      <a:r>
                        <a:rPr lang="en-US" sz="1600" baseline="-25000" dirty="0" err="1" smtClean="0"/>
                        <a:t>Tox</a:t>
                      </a:r>
                      <a:endParaRPr lang="en-SG" sz="1600" b="1" dirty="0"/>
                    </a:p>
                  </a:txBody>
                  <a:tcPr/>
                </a:tc>
                <a:tc>
                  <a:txBody>
                    <a:bodyPr/>
                    <a:lstStyle/>
                    <a:p>
                      <a:pPr algn="ctr"/>
                      <a:r>
                        <a:rPr lang="en-US" sz="1600" dirty="0" smtClean="0"/>
                        <a:t>3</a:t>
                      </a:r>
                      <a:endParaRPr lang="en-SG" sz="1600" dirty="0"/>
                    </a:p>
                  </a:txBody>
                  <a:tcPr/>
                </a:tc>
                <a:tc>
                  <a:txBody>
                    <a:bodyPr/>
                    <a:lstStyle/>
                    <a:p>
                      <a:pPr algn="ctr"/>
                      <a:r>
                        <a:rPr lang="en-US" sz="1600" dirty="0" smtClean="0"/>
                        <a:t>3</a:t>
                      </a:r>
                      <a:endParaRPr lang="en-SG" sz="1600" dirty="0"/>
                    </a:p>
                  </a:txBody>
                  <a:tcPr/>
                </a:tc>
                <a:tc>
                  <a:txBody>
                    <a:bodyPr/>
                    <a:lstStyle/>
                    <a:p>
                      <a:pPr algn="ctr"/>
                      <a:r>
                        <a:rPr lang="en-US" sz="1600" dirty="0" smtClean="0"/>
                        <a:t>5</a:t>
                      </a:r>
                      <a:endParaRPr lang="en-SG" sz="1600" dirty="0"/>
                    </a:p>
                  </a:txBody>
                  <a:tcPr>
                    <a:noFill/>
                  </a:tcPr>
                </a:tc>
                <a:extLst>
                  <a:ext uri="{0D108BD9-81ED-4DB2-BD59-A6C34878D82A}">
                    <a16:rowId xmlns:a16="http://schemas.microsoft.com/office/drawing/2014/main" val="3115062771"/>
                  </a:ext>
                </a:extLst>
              </a:tr>
              <a:tr h="576064">
                <a:tc>
                  <a:txBody>
                    <a:bodyPr/>
                    <a:lstStyle/>
                    <a:p>
                      <a:r>
                        <a:rPr lang="en-US" sz="1600" b="1" dirty="0" smtClean="0"/>
                        <a:t>Corrosiveness</a:t>
                      </a:r>
                      <a:endParaRPr lang="en-SG" sz="1600" b="1" dirty="0"/>
                    </a:p>
                  </a:txBody>
                  <a:tcPr>
                    <a:lnB w="12700" cap="flat" cmpd="sng" algn="ctr">
                      <a:solidFill>
                        <a:schemeClr val="tx1"/>
                      </a:solidFill>
                      <a:prstDash val="solid"/>
                      <a:round/>
                      <a:headEnd type="none" w="med" len="med"/>
                      <a:tailEnd type="none" w="med" len="med"/>
                    </a:lnB>
                  </a:tcPr>
                </a:tc>
                <a:tc>
                  <a:txBody>
                    <a:bodyPr/>
                    <a:lstStyle/>
                    <a:p>
                      <a:r>
                        <a:rPr lang="en-US" sz="1600" dirty="0" err="1" smtClean="0"/>
                        <a:t>I</a:t>
                      </a:r>
                      <a:r>
                        <a:rPr lang="en-US" sz="1600" baseline="-25000" dirty="0" err="1" smtClean="0"/>
                        <a:t>cor</a:t>
                      </a:r>
                      <a:endParaRPr lang="en-SG" sz="1600" b="1"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2</a:t>
                      </a:r>
                      <a:endParaRPr lang="en-SG" sz="1600" dirty="0"/>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smtClean="0"/>
                        <a:t>0</a:t>
                      </a:r>
                      <a:endParaRPr lang="en-SG"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SG"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112961"/>
                  </a:ext>
                </a:extLst>
              </a:tr>
              <a:tr h="576064">
                <a:tc>
                  <a:txBody>
                    <a:bodyPr/>
                    <a:lstStyle/>
                    <a:p>
                      <a:r>
                        <a:rPr lang="en-US" sz="1400" b="1" dirty="0" smtClean="0"/>
                        <a:t>Chemical Inherent Safety Index</a:t>
                      </a:r>
                      <a:br>
                        <a:rPr lang="en-US" sz="1400" b="1" dirty="0" smtClean="0"/>
                      </a:br>
                      <a:r>
                        <a:rPr lang="en-US" sz="1400" b="1" dirty="0" smtClean="0"/>
                        <a:t>(Max score 28)</a:t>
                      </a:r>
                      <a:endParaRPr lang="en-SG"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t>I</a:t>
                      </a:r>
                      <a:r>
                        <a:rPr lang="en-US" sz="1400" baseline="-25000" dirty="0" err="1" smtClean="0"/>
                        <a:t>Ci</a:t>
                      </a:r>
                      <a:endParaRPr lang="en-SG" sz="1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a:t>
                      </a:r>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9</a:t>
                      </a:r>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16</a:t>
                      </a:r>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31088784"/>
                  </a:ext>
                </a:extLst>
              </a:tr>
            </a:tbl>
          </a:graphicData>
        </a:graphic>
      </p:graphicFrame>
      <p:sp>
        <p:nvSpPr>
          <p:cNvPr id="3" name="Oval 2"/>
          <p:cNvSpPr/>
          <p:nvPr/>
        </p:nvSpPr>
        <p:spPr>
          <a:xfrm>
            <a:off x="3645040" y="2636912"/>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Oval 4"/>
          <p:cNvSpPr/>
          <p:nvPr/>
        </p:nvSpPr>
        <p:spPr>
          <a:xfrm>
            <a:off x="3645040" y="3170974"/>
            <a:ext cx="2367120" cy="412884"/>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6876256" y="3789040"/>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6876256" y="4872648"/>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p:cNvSpPr/>
          <p:nvPr/>
        </p:nvSpPr>
        <p:spPr>
          <a:xfrm>
            <a:off x="6876256" y="4330844"/>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3563888" y="5517232"/>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3645040" y="2001204"/>
            <a:ext cx="4108252" cy="49824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0353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Parameters comparison- </a:t>
            </a:r>
            <a:r>
              <a:rPr lang="en-US" dirty="0" err="1" smtClean="0"/>
              <a:t>I</a:t>
            </a:r>
            <a:r>
              <a:rPr lang="en-US" baseline="-25000" dirty="0" err="1" smtClean="0"/>
              <a:t>Pi</a:t>
            </a:r>
            <a:endParaRPr lang="en-SG" dirty="0"/>
          </a:p>
        </p:txBody>
      </p:sp>
      <p:graphicFrame>
        <p:nvGraphicFramePr>
          <p:cNvPr id="4" name="Table 3"/>
          <p:cNvGraphicFramePr>
            <a:graphicFrameLocks noGrp="1"/>
          </p:cNvGraphicFramePr>
          <p:nvPr>
            <p:extLst>
              <p:ext uri="{D42A27DB-BD31-4B8C-83A1-F6EECF244321}">
                <p14:modId xmlns:p14="http://schemas.microsoft.com/office/powerpoint/2010/main" val="4221450776"/>
              </p:ext>
            </p:extLst>
          </p:nvPr>
        </p:nvGraphicFramePr>
        <p:xfrm>
          <a:off x="323528" y="1708102"/>
          <a:ext cx="7892356" cy="3968506"/>
        </p:xfrm>
        <a:graphic>
          <a:graphicData uri="http://schemas.openxmlformats.org/drawingml/2006/table">
            <a:tbl>
              <a:tblPr firstRow="1" bandRow="1">
                <a:tableStyleId>{2D5ABB26-0587-4C30-8999-92F81FD0307C}</a:tableStyleId>
              </a:tblPr>
              <a:tblGrid>
                <a:gridCol w="2233220">
                  <a:extLst>
                    <a:ext uri="{9D8B030D-6E8A-4147-A177-3AD203B41FA5}">
                      <a16:colId xmlns:a16="http://schemas.microsoft.com/office/drawing/2014/main" val="2594029338"/>
                    </a:ext>
                  </a:extLst>
                </a:gridCol>
                <a:gridCol w="644274">
                  <a:extLst>
                    <a:ext uri="{9D8B030D-6E8A-4147-A177-3AD203B41FA5}">
                      <a16:colId xmlns:a16="http://schemas.microsoft.com/office/drawing/2014/main" val="1008610362"/>
                    </a:ext>
                  </a:extLst>
                </a:gridCol>
                <a:gridCol w="1793492">
                  <a:extLst>
                    <a:ext uri="{9D8B030D-6E8A-4147-A177-3AD203B41FA5}">
                      <a16:colId xmlns:a16="http://schemas.microsoft.com/office/drawing/2014/main" val="3293520568"/>
                    </a:ext>
                  </a:extLst>
                </a:gridCol>
                <a:gridCol w="1516024">
                  <a:extLst>
                    <a:ext uri="{9D8B030D-6E8A-4147-A177-3AD203B41FA5}">
                      <a16:colId xmlns:a16="http://schemas.microsoft.com/office/drawing/2014/main" val="248545565"/>
                    </a:ext>
                  </a:extLst>
                </a:gridCol>
                <a:gridCol w="1705346">
                  <a:extLst>
                    <a:ext uri="{9D8B030D-6E8A-4147-A177-3AD203B41FA5}">
                      <a16:colId xmlns:a16="http://schemas.microsoft.com/office/drawing/2014/main" val="503544380"/>
                    </a:ext>
                  </a:extLst>
                </a:gridCol>
              </a:tblGrid>
              <a:tr h="350554">
                <a:tc gridSpan="2">
                  <a:txBody>
                    <a:bodyPr/>
                    <a:lstStyle/>
                    <a:p>
                      <a:endParaRPr lang="en-SG" sz="1600" dirty="0"/>
                    </a:p>
                  </a:txBody>
                  <a:tcPr/>
                </a:tc>
                <a:tc hMerge="1">
                  <a:txBody>
                    <a:bodyPr/>
                    <a:lstStyle/>
                    <a:p>
                      <a:endParaRPr lang="en-SG" sz="1600" dirty="0"/>
                    </a:p>
                  </a:txBody>
                  <a:tcPr/>
                </a:tc>
                <a:tc>
                  <a:txBody>
                    <a:bodyPr/>
                    <a:lstStyle/>
                    <a:p>
                      <a:pPr algn="ctr"/>
                      <a:r>
                        <a:rPr lang="en-US" sz="1600" b="1" dirty="0" smtClean="0"/>
                        <a:t>Incineration</a:t>
                      </a:r>
                      <a:endParaRPr lang="en-SG" sz="1600" b="1" dirty="0"/>
                    </a:p>
                  </a:txBody>
                  <a:tcPr/>
                </a:tc>
                <a:tc>
                  <a:txBody>
                    <a:bodyPr/>
                    <a:lstStyle/>
                    <a:p>
                      <a:pPr algn="ctr"/>
                      <a:r>
                        <a:rPr lang="en-US" sz="1600" b="1" dirty="0" smtClean="0"/>
                        <a:t>Aerobic</a:t>
                      </a:r>
                      <a:endParaRPr lang="en-SG" sz="1600" b="1" dirty="0"/>
                    </a:p>
                  </a:txBody>
                  <a:tcPr/>
                </a:tc>
                <a:tc>
                  <a:txBody>
                    <a:bodyPr/>
                    <a:lstStyle/>
                    <a:p>
                      <a:pPr algn="ctr"/>
                      <a:r>
                        <a:rPr lang="en-US" sz="1600" b="1" dirty="0" smtClean="0"/>
                        <a:t>Anaerobic</a:t>
                      </a:r>
                      <a:endParaRPr lang="en-SG" sz="1600" b="1" dirty="0"/>
                    </a:p>
                  </a:txBody>
                  <a:tcPr/>
                </a:tc>
                <a:extLst>
                  <a:ext uri="{0D108BD9-81ED-4DB2-BD59-A6C34878D82A}">
                    <a16:rowId xmlns:a16="http://schemas.microsoft.com/office/drawing/2014/main" val="1338976194"/>
                  </a:ext>
                </a:extLst>
              </a:tr>
              <a:tr h="576064">
                <a:tc>
                  <a:txBody>
                    <a:bodyPr/>
                    <a:lstStyle/>
                    <a:p>
                      <a:r>
                        <a:rPr lang="en-US" sz="1600" b="1" dirty="0" smtClean="0"/>
                        <a:t>Inventory</a:t>
                      </a:r>
                      <a:endParaRPr lang="en-SG" sz="1600" b="1" dirty="0"/>
                    </a:p>
                  </a:txBody>
                  <a:tcPr/>
                </a:tc>
                <a:tc>
                  <a:txBody>
                    <a:bodyPr/>
                    <a:lstStyle/>
                    <a:p>
                      <a:r>
                        <a:rPr lang="en-US" sz="1600" dirty="0" smtClean="0"/>
                        <a:t>I</a:t>
                      </a:r>
                      <a:r>
                        <a:rPr lang="en-US" sz="1600" baseline="-25000" dirty="0" smtClean="0"/>
                        <a:t>I</a:t>
                      </a:r>
                      <a:endParaRPr lang="en-SG" sz="1600" b="1" dirty="0"/>
                    </a:p>
                  </a:txBody>
                  <a:tcPr/>
                </a:tc>
                <a:tc>
                  <a:txBody>
                    <a:bodyPr/>
                    <a:lstStyle/>
                    <a:p>
                      <a:pPr algn="ctr"/>
                      <a:r>
                        <a:rPr lang="en-US" sz="1600" dirty="0" smtClean="0"/>
                        <a:t>1</a:t>
                      </a:r>
                      <a:endParaRPr lang="en-SG" sz="1600" dirty="0"/>
                    </a:p>
                  </a:txBody>
                  <a:tcPr anchor="ctr"/>
                </a:tc>
                <a:tc>
                  <a:txBody>
                    <a:bodyPr/>
                    <a:lstStyle/>
                    <a:p>
                      <a:pPr algn="ctr"/>
                      <a:r>
                        <a:rPr lang="en-US" sz="1600" dirty="0" smtClean="0"/>
                        <a:t>2</a:t>
                      </a:r>
                      <a:endParaRPr lang="en-SG" sz="1600" dirty="0"/>
                    </a:p>
                  </a:txBody>
                  <a:tcPr anchor="ctr"/>
                </a:tc>
                <a:tc>
                  <a:txBody>
                    <a:bodyPr/>
                    <a:lstStyle/>
                    <a:p>
                      <a:pPr algn="ctr"/>
                      <a:r>
                        <a:rPr lang="en-US" sz="1600" dirty="0" smtClean="0"/>
                        <a:t>2</a:t>
                      </a:r>
                      <a:endParaRPr lang="en-SG" sz="1600" dirty="0"/>
                    </a:p>
                  </a:txBody>
                  <a:tcPr anchor="ctr"/>
                </a:tc>
                <a:extLst>
                  <a:ext uri="{0D108BD9-81ED-4DB2-BD59-A6C34878D82A}">
                    <a16:rowId xmlns:a16="http://schemas.microsoft.com/office/drawing/2014/main" val="2865511290"/>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Process temperature</a:t>
                      </a:r>
                      <a:endParaRPr lang="en-SG" sz="1600" b="1" dirty="0" smtClean="0"/>
                    </a:p>
                  </a:txBody>
                  <a:tcPr/>
                </a:tc>
                <a:tc>
                  <a:txBody>
                    <a:bodyPr/>
                    <a:lstStyle/>
                    <a:p>
                      <a:r>
                        <a:rPr lang="en-US" sz="1600" dirty="0" smtClean="0"/>
                        <a:t>I</a:t>
                      </a:r>
                      <a:r>
                        <a:rPr lang="en-US" sz="1600" baseline="-25000" dirty="0" smtClean="0"/>
                        <a:t>T</a:t>
                      </a:r>
                      <a:endParaRPr lang="en-SG" sz="1600" b="1" dirty="0"/>
                    </a:p>
                  </a:txBody>
                  <a:tcPr/>
                </a:tc>
                <a:tc>
                  <a:txBody>
                    <a:bodyPr/>
                    <a:lstStyle/>
                    <a:p>
                      <a:pPr algn="ctr"/>
                      <a:r>
                        <a:rPr lang="en-US" sz="1600" dirty="0" smtClean="0"/>
                        <a:t>4</a:t>
                      </a:r>
                      <a:endParaRPr lang="en-SG" sz="1600" dirty="0"/>
                    </a:p>
                  </a:txBody>
                  <a:tcPr anchor="ctr"/>
                </a:tc>
                <a:tc>
                  <a:txBody>
                    <a:bodyPr/>
                    <a:lstStyle/>
                    <a:p>
                      <a:pPr algn="ctr"/>
                      <a:r>
                        <a:rPr lang="en-US" sz="1600" dirty="0" smtClean="0"/>
                        <a:t>0</a:t>
                      </a:r>
                      <a:endParaRPr lang="en-SG" sz="1600" dirty="0"/>
                    </a:p>
                  </a:txBody>
                  <a:tcPr anchor="ctr"/>
                </a:tc>
                <a:tc>
                  <a:txBody>
                    <a:bodyPr/>
                    <a:lstStyle/>
                    <a:p>
                      <a:pPr algn="ctr"/>
                      <a:r>
                        <a:rPr lang="en-US" sz="1600" dirty="0" smtClean="0"/>
                        <a:t>0</a:t>
                      </a:r>
                      <a:endParaRPr lang="en-SG" sz="1600" dirty="0"/>
                    </a:p>
                  </a:txBody>
                  <a:tcPr anchor="ctr"/>
                </a:tc>
                <a:extLst>
                  <a:ext uri="{0D108BD9-81ED-4DB2-BD59-A6C34878D82A}">
                    <a16:rowId xmlns:a16="http://schemas.microsoft.com/office/drawing/2014/main" val="2087836500"/>
                  </a:ext>
                </a:extLst>
              </a:tr>
              <a:tr h="576064">
                <a:tc>
                  <a:txBody>
                    <a:bodyPr/>
                    <a:lstStyle/>
                    <a:p>
                      <a:r>
                        <a:rPr lang="en-US" sz="1600" b="1" dirty="0" smtClean="0"/>
                        <a:t>Process pressure</a:t>
                      </a:r>
                      <a:endParaRPr lang="en-SG" sz="1600" b="1" dirty="0"/>
                    </a:p>
                  </a:txBody>
                  <a:tcPr/>
                </a:tc>
                <a:tc>
                  <a:txBody>
                    <a:bodyPr/>
                    <a:lstStyle/>
                    <a:p>
                      <a:r>
                        <a:rPr lang="en-US" sz="1600" dirty="0" smtClean="0"/>
                        <a:t>I</a:t>
                      </a:r>
                      <a:r>
                        <a:rPr lang="en-US" sz="1600" baseline="-25000" dirty="0" smtClean="0"/>
                        <a:t>P</a:t>
                      </a:r>
                      <a:endParaRPr lang="en-SG" sz="1600" b="1" dirty="0"/>
                    </a:p>
                  </a:txBody>
                  <a:tcPr/>
                </a:tc>
                <a:tc>
                  <a:txBody>
                    <a:bodyPr/>
                    <a:lstStyle/>
                    <a:p>
                      <a:pPr algn="ctr"/>
                      <a:r>
                        <a:rPr lang="en-US" sz="1600" dirty="0" smtClean="0"/>
                        <a:t>0</a:t>
                      </a:r>
                      <a:endParaRPr lang="en-SG" sz="1600" dirty="0"/>
                    </a:p>
                  </a:txBody>
                  <a:tcPr anchor="ctr"/>
                </a:tc>
                <a:tc>
                  <a:txBody>
                    <a:bodyPr/>
                    <a:lstStyle/>
                    <a:p>
                      <a:pPr algn="ctr"/>
                      <a:r>
                        <a:rPr lang="en-US" sz="1600" dirty="0" smtClean="0"/>
                        <a:t>0</a:t>
                      </a:r>
                      <a:endParaRPr lang="en-SG" sz="1600" dirty="0"/>
                    </a:p>
                  </a:txBody>
                  <a:tcPr anchor="ctr"/>
                </a:tc>
                <a:tc>
                  <a:txBody>
                    <a:bodyPr/>
                    <a:lstStyle/>
                    <a:p>
                      <a:pPr algn="ctr"/>
                      <a:r>
                        <a:rPr lang="en-US" sz="1600" dirty="0" smtClean="0"/>
                        <a:t>0</a:t>
                      </a:r>
                      <a:endParaRPr lang="en-SG" sz="1600" dirty="0"/>
                    </a:p>
                  </a:txBody>
                  <a:tcPr anchor="ctr"/>
                </a:tc>
                <a:extLst>
                  <a:ext uri="{0D108BD9-81ED-4DB2-BD59-A6C34878D82A}">
                    <a16:rowId xmlns:a16="http://schemas.microsoft.com/office/drawing/2014/main" val="3242987419"/>
                  </a:ext>
                </a:extLst>
              </a:tr>
              <a:tr h="576064">
                <a:tc>
                  <a:txBody>
                    <a:bodyPr/>
                    <a:lstStyle/>
                    <a:p>
                      <a:r>
                        <a:rPr lang="en-US" sz="1600" b="1" dirty="0" smtClean="0"/>
                        <a:t>Equipment safety</a:t>
                      </a:r>
                      <a:endParaRPr lang="en-SG" sz="1600" b="1" dirty="0"/>
                    </a:p>
                  </a:txBody>
                  <a:tcPr/>
                </a:tc>
                <a:tc>
                  <a:txBody>
                    <a:bodyPr/>
                    <a:lstStyle/>
                    <a:p>
                      <a:r>
                        <a:rPr lang="en-US" sz="1600" dirty="0" err="1" smtClean="0"/>
                        <a:t>I</a:t>
                      </a:r>
                      <a:r>
                        <a:rPr lang="en-US" sz="1600" baseline="-25000" dirty="0" err="1" smtClean="0"/>
                        <a:t>Eq</a:t>
                      </a:r>
                      <a:endParaRPr lang="en-SG" sz="1600" b="1" dirty="0"/>
                    </a:p>
                  </a:txBody>
                  <a:tcPr/>
                </a:tc>
                <a:tc>
                  <a:txBody>
                    <a:bodyPr/>
                    <a:lstStyle/>
                    <a:p>
                      <a:pPr algn="ctr"/>
                      <a:r>
                        <a:rPr lang="en-US" sz="1600" dirty="0" smtClean="0"/>
                        <a:t>4</a:t>
                      </a:r>
                      <a:endParaRPr lang="en-SG" sz="1600" dirty="0"/>
                    </a:p>
                  </a:txBody>
                  <a:tcPr anchor="ctr"/>
                </a:tc>
                <a:tc>
                  <a:txBody>
                    <a:bodyPr/>
                    <a:lstStyle/>
                    <a:p>
                      <a:pPr algn="ctr"/>
                      <a:r>
                        <a:rPr lang="en-US" sz="1600" dirty="0" smtClean="0"/>
                        <a:t>0</a:t>
                      </a:r>
                      <a:endParaRPr lang="en-SG" sz="1600" dirty="0"/>
                    </a:p>
                  </a:txBody>
                  <a:tcPr anchor="ctr"/>
                </a:tc>
                <a:tc>
                  <a:txBody>
                    <a:bodyPr/>
                    <a:lstStyle/>
                    <a:p>
                      <a:pPr algn="ctr"/>
                      <a:r>
                        <a:rPr lang="en-US" sz="1600" dirty="0" smtClean="0"/>
                        <a:t>3</a:t>
                      </a:r>
                      <a:endParaRPr lang="en-SG" sz="1600" dirty="0"/>
                    </a:p>
                  </a:txBody>
                  <a:tcPr anchor="ctr"/>
                </a:tc>
                <a:extLst>
                  <a:ext uri="{0D108BD9-81ED-4DB2-BD59-A6C34878D82A}">
                    <a16:rowId xmlns:a16="http://schemas.microsoft.com/office/drawing/2014/main" val="3883766193"/>
                  </a:ext>
                </a:extLst>
              </a:tr>
              <a:tr h="576064">
                <a:tc>
                  <a:txBody>
                    <a:bodyPr/>
                    <a:lstStyle/>
                    <a:p>
                      <a:r>
                        <a:rPr lang="en-US" sz="1600" b="1" dirty="0" smtClean="0"/>
                        <a:t>Safe Process structure</a:t>
                      </a:r>
                      <a:endParaRPr lang="en-SG" sz="1600" b="1" dirty="0"/>
                    </a:p>
                  </a:txBody>
                  <a:tcPr>
                    <a:lnB w="12700" cap="flat" cmpd="sng" algn="ctr">
                      <a:solidFill>
                        <a:schemeClr val="tx1"/>
                      </a:solidFill>
                      <a:prstDash val="solid"/>
                      <a:round/>
                      <a:headEnd type="none" w="med" len="med"/>
                      <a:tailEnd type="none" w="med" len="med"/>
                    </a:lnB>
                  </a:tcPr>
                </a:tc>
                <a:tc>
                  <a:txBody>
                    <a:bodyPr/>
                    <a:lstStyle/>
                    <a:p>
                      <a:r>
                        <a:rPr lang="en-US" sz="1600" dirty="0" err="1" smtClean="0"/>
                        <a:t>I</a:t>
                      </a:r>
                      <a:r>
                        <a:rPr lang="en-US" sz="1600" baseline="-25000" dirty="0" err="1" smtClean="0"/>
                        <a:t>st</a:t>
                      </a:r>
                      <a:endParaRPr lang="en-SG" sz="1600" b="1"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SG"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SG"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SG" sz="16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8018"/>
                  </a:ext>
                </a:extLst>
              </a:tr>
              <a:tr h="576064">
                <a:tc>
                  <a:txBody>
                    <a:bodyPr/>
                    <a:lstStyle/>
                    <a:p>
                      <a:r>
                        <a:rPr lang="en-US" sz="1400" b="1" dirty="0" smtClean="0"/>
                        <a:t>Process Inherent Safety Index</a:t>
                      </a:r>
                      <a:br>
                        <a:rPr lang="en-US" sz="1400" b="1" dirty="0" smtClean="0"/>
                      </a:br>
                      <a:r>
                        <a:rPr lang="en-US" sz="1400" b="1" dirty="0" smtClean="0"/>
                        <a:t>(Max score 22)</a:t>
                      </a:r>
                      <a:endParaRPr lang="en-SG"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t>I</a:t>
                      </a:r>
                      <a:r>
                        <a:rPr lang="en-US" sz="1400" baseline="-25000" dirty="0" err="1" smtClean="0"/>
                        <a:t>Pi</a:t>
                      </a:r>
                      <a:endParaRPr lang="en-SG" sz="1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9</a:t>
                      </a:r>
                      <a:endParaRPr lang="en-SG"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dirty="0" smtClean="0"/>
                        <a:t>2</a:t>
                      </a:r>
                      <a:endParaRPr lang="en-SG"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a:t>
                      </a:r>
                      <a:endParaRPr lang="en-SG"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088784"/>
                  </a:ext>
                </a:extLst>
              </a:tr>
            </a:tbl>
          </a:graphicData>
        </a:graphic>
      </p:graphicFrame>
      <p:sp>
        <p:nvSpPr>
          <p:cNvPr id="5" name="Oval 4"/>
          <p:cNvSpPr/>
          <p:nvPr/>
        </p:nvSpPr>
        <p:spPr>
          <a:xfrm>
            <a:off x="5292080" y="2132856"/>
            <a:ext cx="2520280"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3643447" y="2708920"/>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3642650" y="3839792"/>
            <a:ext cx="936104"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7904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Parameters comparison- </a:t>
            </a:r>
            <a:r>
              <a:rPr lang="en-US" dirty="0" err="1" smtClean="0"/>
              <a:t>I</a:t>
            </a:r>
            <a:r>
              <a:rPr lang="en-US" baseline="-25000" dirty="0" err="1"/>
              <a:t>B</a:t>
            </a:r>
            <a:r>
              <a:rPr lang="en-US" baseline="-25000" dirty="0" err="1" smtClean="0"/>
              <a:t>i</a:t>
            </a:r>
            <a:endParaRPr lang="en-SG" dirty="0"/>
          </a:p>
        </p:txBody>
      </p:sp>
      <p:graphicFrame>
        <p:nvGraphicFramePr>
          <p:cNvPr id="4" name="Table 3"/>
          <p:cNvGraphicFramePr>
            <a:graphicFrameLocks noGrp="1"/>
          </p:cNvGraphicFramePr>
          <p:nvPr>
            <p:extLst>
              <p:ext uri="{D42A27DB-BD31-4B8C-83A1-F6EECF244321}">
                <p14:modId xmlns:p14="http://schemas.microsoft.com/office/powerpoint/2010/main" val="12481151"/>
              </p:ext>
            </p:extLst>
          </p:nvPr>
        </p:nvGraphicFramePr>
        <p:xfrm>
          <a:off x="323528" y="1708102"/>
          <a:ext cx="7892356" cy="1658138"/>
        </p:xfrm>
        <a:graphic>
          <a:graphicData uri="http://schemas.openxmlformats.org/drawingml/2006/table">
            <a:tbl>
              <a:tblPr firstRow="1" bandRow="1">
                <a:tableStyleId>{2D5ABB26-0587-4C30-8999-92F81FD0307C}</a:tableStyleId>
              </a:tblPr>
              <a:tblGrid>
                <a:gridCol w="2233220">
                  <a:extLst>
                    <a:ext uri="{9D8B030D-6E8A-4147-A177-3AD203B41FA5}">
                      <a16:colId xmlns:a16="http://schemas.microsoft.com/office/drawing/2014/main" val="2594029338"/>
                    </a:ext>
                  </a:extLst>
                </a:gridCol>
                <a:gridCol w="644274">
                  <a:extLst>
                    <a:ext uri="{9D8B030D-6E8A-4147-A177-3AD203B41FA5}">
                      <a16:colId xmlns:a16="http://schemas.microsoft.com/office/drawing/2014/main" val="1008610362"/>
                    </a:ext>
                  </a:extLst>
                </a:gridCol>
                <a:gridCol w="1793492">
                  <a:extLst>
                    <a:ext uri="{9D8B030D-6E8A-4147-A177-3AD203B41FA5}">
                      <a16:colId xmlns:a16="http://schemas.microsoft.com/office/drawing/2014/main" val="3293520568"/>
                    </a:ext>
                  </a:extLst>
                </a:gridCol>
                <a:gridCol w="1516024">
                  <a:extLst>
                    <a:ext uri="{9D8B030D-6E8A-4147-A177-3AD203B41FA5}">
                      <a16:colId xmlns:a16="http://schemas.microsoft.com/office/drawing/2014/main" val="248545565"/>
                    </a:ext>
                  </a:extLst>
                </a:gridCol>
                <a:gridCol w="1705346">
                  <a:extLst>
                    <a:ext uri="{9D8B030D-6E8A-4147-A177-3AD203B41FA5}">
                      <a16:colId xmlns:a16="http://schemas.microsoft.com/office/drawing/2014/main" val="503544380"/>
                    </a:ext>
                  </a:extLst>
                </a:gridCol>
              </a:tblGrid>
              <a:tr h="350554">
                <a:tc gridSpan="2">
                  <a:txBody>
                    <a:bodyPr/>
                    <a:lstStyle/>
                    <a:p>
                      <a:endParaRPr lang="en-SG" sz="1600" dirty="0"/>
                    </a:p>
                  </a:txBody>
                  <a:tcPr/>
                </a:tc>
                <a:tc hMerge="1">
                  <a:txBody>
                    <a:bodyPr/>
                    <a:lstStyle/>
                    <a:p>
                      <a:endParaRPr lang="en-SG" sz="1600" dirty="0"/>
                    </a:p>
                  </a:txBody>
                  <a:tcPr/>
                </a:tc>
                <a:tc>
                  <a:txBody>
                    <a:bodyPr/>
                    <a:lstStyle/>
                    <a:p>
                      <a:pPr algn="ctr"/>
                      <a:r>
                        <a:rPr lang="en-US" sz="1600" b="1" dirty="0" smtClean="0"/>
                        <a:t>Incineration</a:t>
                      </a:r>
                      <a:endParaRPr lang="en-SG" sz="1600" b="1" dirty="0"/>
                    </a:p>
                  </a:txBody>
                  <a:tcPr/>
                </a:tc>
                <a:tc>
                  <a:txBody>
                    <a:bodyPr/>
                    <a:lstStyle/>
                    <a:p>
                      <a:pPr algn="ctr"/>
                      <a:r>
                        <a:rPr lang="en-US" sz="1600" b="1" dirty="0" smtClean="0"/>
                        <a:t>Aerobic</a:t>
                      </a:r>
                      <a:endParaRPr lang="en-SG" sz="1600" b="1" dirty="0"/>
                    </a:p>
                  </a:txBody>
                  <a:tcPr/>
                </a:tc>
                <a:tc>
                  <a:txBody>
                    <a:bodyPr/>
                    <a:lstStyle/>
                    <a:p>
                      <a:pPr algn="ctr"/>
                      <a:r>
                        <a:rPr lang="en-US" sz="1600" b="1" dirty="0" smtClean="0"/>
                        <a:t>Anaerobic</a:t>
                      </a:r>
                      <a:endParaRPr lang="en-SG" sz="1600" b="1" dirty="0"/>
                    </a:p>
                  </a:txBody>
                  <a:tcPr/>
                </a:tc>
                <a:extLst>
                  <a:ext uri="{0D108BD9-81ED-4DB2-BD59-A6C34878D82A}">
                    <a16:rowId xmlns:a16="http://schemas.microsoft.com/office/drawing/2014/main" val="1338976194"/>
                  </a:ext>
                </a:extLst>
              </a:tr>
              <a:tr h="576064">
                <a:tc>
                  <a:txBody>
                    <a:bodyPr/>
                    <a:lstStyle/>
                    <a:p>
                      <a:r>
                        <a:rPr lang="en-US" sz="1600" b="1" dirty="0" smtClean="0"/>
                        <a:t>Biosafety level</a:t>
                      </a:r>
                      <a:endParaRPr lang="en-SG" sz="1600" b="1" dirty="0"/>
                    </a:p>
                  </a:txBody>
                  <a:tcPr>
                    <a:lnB w="12700" cap="flat" cmpd="sng" algn="ctr">
                      <a:solidFill>
                        <a:schemeClr val="tx1"/>
                      </a:solidFill>
                      <a:prstDash val="solid"/>
                      <a:round/>
                      <a:headEnd type="none" w="med" len="med"/>
                      <a:tailEnd type="none" w="med" len="med"/>
                    </a:lnB>
                  </a:tcPr>
                </a:tc>
                <a:tc>
                  <a:txBody>
                    <a:bodyPr/>
                    <a:lstStyle/>
                    <a:p>
                      <a:r>
                        <a:rPr lang="en-US" sz="1600" dirty="0" smtClean="0"/>
                        <a:t>I</a:t>
                      </a:r>
                      <a:r>
                        <a:rPr lang="en-US" sz="1600" baseline="-25000" dirty="0" smtClean="0"/>
                        <a:t>Bs</a:t>
                      </a:r>
                      <a:endParaRPr lang="en-SG" sz="1600" b="1"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SG"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SG"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SG" sz="16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112961"/>
                  </a:ext>
                </a:extLst>
              </a:tr>
              <a:tr h="576064">
                <a:tc>
                  <a:txBody>
                    <a:bodyPr/>
                    <a:lstStyle/>
                    <a:p>
                      <a:r>
                        <a:rPr lang="en-US" sz="1400" b="1" dirty="0" smtClean="0"/>
                        <a:t>Biological Inherent Safety Index</a:t>
                      </a:r>
                      <a:br>
                        <a:rPr lang="en-US" sz="1400" b="1" dirty="0" smtClean="0"/>
                      </a:br>
                      <a:r>
                        <a:rPr lang="en-US" sz="1400" b="1" dirty="0" smtClean="0"/>
                        <a:t>(Max score</a:t>
                      </a:r>
                      <a:r>
                        <a:rPr lang="en-US" sz="1400" b="1" baseline="0" dirty="0" smtClean="0"/>
                        <a:t> 6)</a:t>
                      </a:r>
                      <a:endParaRPr lang="en-SG"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t>I</a:t>
                      </a:r>
                      <a:r>
                        <a:rPr lang="en-US" sz="1400" baseline="-25000" dirty="0" err="1" smtClean="0"/>
                        <a:t>Ci</a:t>
                      </a:r>
                      <a:endParaRPr lang="en-SG" sz="1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SG"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SG"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dirty="0" smtClean="0"/>
                        <a:t>1</a:t>
                      </a:r>
                      <a:endParaRPr lang="en-SG"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31088784"/>
                  </a:ext>
                </a:extLst>
              </a:tr>
            </a:tbl>
          </a:graphicData>
        </a:graphic>
      </p:graphicFrame>
      <p:sp>
        <p:nvSpPr>
          <p:cNvPr id="5" name="Oval 4"/>
          <p:cNvSpPr/>
          <p:nvPr/>
        </p:nvSpPr>
        <p:spPr>
          <a:xfrm>
            <a:off x="5292080" y="2132856"/>
            <a:ext cx="2520280" cy="3600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4373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Parameters comparison- I</a:t>
            </a:r>
            <a:r>
              <a:rPr lang="en-US" baseline="-25000" dirty="0"/>
              <a:t>T</a:t>
            </a:r>
            <a:r>
              <a:rPr lang="en-US" baseline="-25000" dirty="0" smtClean="0"/>
              <a:t>I</a:t>
            </a:r>
            <a:endParaRPr lang="en-SG" dirty="0"/>
          </a:p>
        </p:txBody>
      </p:sp>
      <p:graphicFrame>
        <p:nvGraphicFramePr>
          <p:cNvPr id="4" name="Table 3"/>
          <p:cNvGraphicFramePr>
            <a:graphicFrameLocks noGrp="1"/>
          </p:cNvGraphicFramePr>
          <p:nvPr>
            <p:extLst>
              <p:ext uri="{D42A27DB-BD31-4B8C-83A1-F6EECF244321}">
                <p14:modId xmlns:p14="http://schemas.microsoft.com/office/powerpoint/2010/main" val="117492820"/>
              </p:ext>
            </p:extLst>
          </p:nvPr>
        </p:nvGraphicFramePr>
        <p:xfrm>
          <a:off x="323528" y="1708102"/>
          <a:ext cx="7892355" cy="3063274"/>
        </p:xfrm>
        <a:graphic>
          <a:graphicData uri="http://schemas.openxmlformats.org/drawingml/2006/table">
            <a:tbl>
              <a:tblPr firstRow="1" bandRow="1">
                <a:tableStyleId>{2D5ABB26-0587-4C30-8999-92F81FD0307C}</a:tableStyleId>
              </a:tblPr>
              <a:tblGrid>
                <a:gridCol w="2232248">
                  <a:extLst>
                    <a:ext uri="{9D8B030D-6E8A-4147-A177-3AD203B41FA5}">
                      <a16:colId xmlns:a16="http://schemas.microsoft.com/office/drawing/2014/main" val="2594029338"/>
                    </a:ext>
                  </a:extLst>
                </a:gridCol>
                <a:gridCol w="720080">
                  <a:extLst>
                    <a:ext uri="{9D8B030D-6E8A-4147-A177-3AD203B41FA5}">
                      <a16:colId xmlns:a16="http://schemas.microsoft.com/office/drawing/2014/main" val="1008610362"/>
                    </a:ext>
                  </a:extLst>
                </a:gridCol>
                <a:gridCol w="1532099">
                  <a:extLst>
                    <a:ext uri="{9D8B030D-6E8A-4147-A177-3AD203B41FA5}">
                      <a16:colId xmlns:a16="http://schemas.microsoft.com/office/drawing/2014/main" val="3293520568"/>
                    </a:ext>
                  </a:extLst>
                </a:gridCol>
                <a:gridCol w="1603821">
                  <a:extLst>
                    <a:ext uri="{9D8B030D-6E8A-4147-A177-3AD203B41FA5}">
                      <a16:colId xmlns:a16="http://schemas.microsoft.com/office/drawing/2014/main" val="248545565"/>
                    </a:ext>
                  </a:extLst>
                </a:gridCol>
                <a:gridCol w="1804107">
                  <a:extLst>
                    <a:ext uri="{9D8B030D-6E8A-4147-A177-3AD203B41FA5}">
                      <a16:colId xmlns:a16="http://schemas.microsoft.com/office/drawing/2014/main" val="503544380"/>
                    </a:ext>
                  </a:extLst>
                </a:gridCol>
              </a:tblGrid>
              <a:tr h="350554">
                <a:tc gridSpan="2">
                  <a:txBody>
                    <a:bodyPr/>
                    <a:lstStyle/>
                    <a:p>
                      <a:endParaRPr lang="en-SG" sz="1600" dirty="0"/>
                    </a:p>
                  </a:txBody>
                  <a:tcPr/>
                </a:tc>
                <a:tc hMerge="1">
                  <a:txBody>
                    <a:bodyPr/>
                    <a:lstStyle/>
                    <a:p>
                      <a:endParaRPr lang="en-SG" sz="1600" dirty="0"/>
                    </a:p>
                  </a:txBody>
                  <a:tcPr/>
                </a:tc>
                <a:tc>
                  <a:txBody>
                    <a:bodyPr/>
                    <a:lstStyle/>
                    <a:p>
                      <a:pPr algn="ctr"/>
                      <a:r>
                        <a:rPr lang="en-US" sz="1600" b="1" dirty="0" smtClean="0"/>
                        <a:t>Incineration</a:t>
                      </a:r>
                      <a:endParaRPr lang="en-SG" sz="1600" b="1" dirty="0"/>
                    </a:p>
                  </a:txBody>
                  <a:tcPr/>
                </a:tc>
                <a:tc>
                  <a:txBody>
                    <a:bodyPr/>
                    <a:lstStyle/>
                    <a:p>
                      <a:pPr algn="ctr"/>
                      <a:r>
                        <a:rPr lang="en-US" sz="1600" b="1" dirty="0" smtClean="0"/>
                        <a:t>Aerobic</a:t>
                      </a:r>
                      <a:endParaRPr lang="en-SG" sz="1600" b="1" dirty="0"/>
                    </a:p>
                  </a:txBody>
                  <a:tcPr/>
                </a:tc>
                <a:tc>
                  <a:txBody>
                    <a:bodyPr/>
                    <a:lstStyle/>
                    <a:p>
                      <a:pPr algn="ctr"/>
                      <a:r>
                        <a:rPr lang="en-US" sz="1600" b="1" dirty="0" smtClean="0"/>
                        <a:t>Anaerobic</a:t>
                      </a:r>
                      <a:endParaRPr lang="en-SG" sz="1600" b="1" dirty="0"/>
                    </a:p>
                  </a:txBody>
                  <a:tcPr/>
                </a:tc>
                <a:extLst>
                  <a:ext uri="{0D108BD9-81ED-4DB2-BD59-A6C34878D82A}">
                    <a16:rowId xmlns:a16="http://schemas.microsoft.com/office/drawing/2014/main" val="1338976194"/>
                  </a:ext>
                </a:extLst>
              </a:tr>
              <a:tr h="576064">
                <a:tc>
                  <a:txBody>
                    <a:bodyPr/>
                    <a:lstStyle/>
                    <a:p>
                      <a:r>
                        <a:rPr lang="en-US" sz="1600" b="1" dirty="0" smtClean="0"/>
                        <a:t>Chemical Inherent</a:t>
                      </a:r>
                      <a:r>
                        <a:rPr lang="en-US" sz="1600" b="1" baseline="0" dirty="0" smtClean="0"/>
                        <a:t> Safety I</a:t>
                      </a:r>
                      <a:r>
                        <a:rPr lang="en-US" sz="1600" b="1" dirty="0" smtClean="0"/>
                        <a:t>ndex</a:t>
                      </a:r>
                      <a:endParaRPr lang="en-SG" sz="1600" b="1" dirty="0"/>
                    </a:p>
                  </a:txBody>
                  <a:tcPr/>
                </a:tc>
                <a:tc>
                  <a:txBody>
                    <a:bodyPr/>
                    <a:lstStyle/>
                    <a:p>
                      <a:r>
                        <a:rPr lang="en-US" sz="1600" dirty="0" smtClean="0"/>
                        <a:t>I</a:t>
                      </a:r>
                      <a:r>
                        <a:rPr lang="en-US" sz="1600" baseline="-25000" dirty="0" smtClean="0"/>
                        <a:t>CI</a:t>
                      </a:r>
                      <a:endParaRPr lang="en-SG" sz="1600" b="1" dirty="0"/>
                    </a:p>
                  </a:txBody>
                  <a:tcPr/>
                </a:tc>
                <a:tc>
                  <a:txBody>
                    <a:bodyPr/>
                    <a:lstStyle/>
                    <a:p>
                      <a:pPr algn="ctr"/>
                      <a:r>
                        <a:rPr lang="en-US" sz="1600" b="1" dirty="0" smtClean="0"/>
                        <a:t>15</a:t>
                      </a:r>
                      <a:endParaRPr lang="en-SG" sz="1600" b="1" dirty="0"/>
                    </a:p>
                  </a:txBody>
                  <a:tcPr anchor="ctr"/>
                </a:tc>
                <a:tc>
                  <a:txBody>
                    <a:bodyPr/>
                    <a:lstStyle/>
                    <a:p>
                      <a:pPr algn="ctr"/>
                      <a:r>
                        <a:rPr lang="en-US" sz="1600" b="1" dirty="0" smtClean="0"/>
                        <a:t>9</a:t>
                      </a:r>
                      <a:endParaRPr lang="en-SG" sz="1600" b="1" dirty="0"/>
                    </a:p>
                  </a:txBody>
                  <a:tcPr anchor="ctr"/>
                </a:tc>
                <a:tc>
                  <a:txBody>
                    <a:bodyPr/>
                    <a:lstStyle/>
                    <a:p>
                      <a:pPr algn="ctr"/>
                      <a:r>
                        <a:rPr lang="en-US" sz="1600" b="1" dirty="0" smtClean="0"/>
                        <a:t>16</a:t>
                      </a:r>
                      <a:endParaRPr lang="en-SG" sz="1600" b="1" dirty="0"/>
                    </a:p>
                  </a:txBody>
                  <a:tcPr anchor="ctr">
                    <a:solidFill>
                      <a:schemeClr val="bg2">
                        <a:lumMod val="40000"/>
                        <a:lumOff val="60000"/>
                      </a:schemeClr>
                    </a:solidFill>
                  </a:tcPr>
                </a:tc>
                <a:extLst>
                  <a:ext uri="{0D108BD9-81ED-4DB2-BD59-A6C34878D82A}">
                    <a16:rowId xmlns:a16="http://schemas.microsoft.com/office/drawing/2014/main" val="7058018"/>
                  </a:ext>
                </a:extLst>
              </a:tr>
              <a:tr h="576064">
                <a:tc>
                  <a:txBody>
                    <a:bodyPr/>
                    <a:lstStyle/>
                    <a:p>
                      <a:r>
                        <a:rPr lang="en-US" sz="1600" b="1" dirty="0" smtClean="0"/>
                        <a:t>Process Inherent Safety Index</a:t>
                      </a:r>
                      <a:endParaRPr lang="en-SG" sz="1600" b="1" dirty="0"/>
                    </a:p>
                  </a:txBody>
                  <a:tcPr/>
                </a:tc>
                <a:tc>
                  <a:txBody>
                    <a:bodyPr/>
                    <a:lstStyle/>
                    <a:p>
                      <a:r>
                        <a:rPr lang="en-US" sz="1600" dirty="0" smtClean="0"/>
                        <a:t>I</a:t>
                      </a:r>
                      <a:r>
                        <a:rPr lang="en-US" sz="1600" baseline="-25000" dirty="0" smtClean="0"/>
                        <a:t>PI</a:t>
                      </a:r>
                      <a:endParaRPr lang="en-SG" sz="1600" b="1" dirty="0"/>
                    </a:p>
                  </a:txBody>
                  <a:tcPr/>
                </a:tc>
                <a:tc>
                  <a:txBody>
                    <a:bodyPr/>
                    <a:lstStyle/>
                    <a:p>
                      <a:pPr algn="ctr"/>
                      <a:r>
                        <a:rPr lang="en-US" sz="1600" b="1" dirty="0" smtClean="0"/>
                        <a:t>9</a:t>
                      </a:r>
                      <a:endParaRPr lang="en-SG" sz="1600" b="1" dirty="0"/>
                    </a:p>
                  </a:txBody>
                  <a:tcPr anchor="ctr">
                    <a:solidFill>
                      <a:schemeClr val="bg2">
                        <a:lumMod val="40000"/>
                        <a:lumOff val="60000"/>
                      </a:schemeClr>
                    </a:solidFill>
                  </a:tcPr>
                </a:tc>
                <a:tc>
                  <a:txBody>
                    <a:bodyPr/>
                    <a:lstStyle/>
                    <a:p>
                      <a:pPr algn="ctr"/>
                      <a:r>
                        <a:rPr lang="en-US" sz="1600" b="1" dirty="0" smtClean="0"/>
                        <a:t>2</a:t>
                      </a:r>
                      <a:endParaRPr lang="en-SG" sz="1600" b="1" dirty="0"/>
                    </a:p>
                  </a:txBody>
                  <a:tcPr anchor="ctr"/>
                </a:tc>
                <a:tc>
                  <a:txBody>
                    <a:bodyPr/>
                    <a:lstStyle/>
                    <a:p>
                      <a:pPr algn="ctr"/>
                      <a:r>
                        <a:rPr lang="en-US" sz="1600" b="1" dirty="0" smtClean="0"/>
                        <a:t>5</a:t>
                      </a:r>
                      <a:endParaRPr lang="en-SG" sz="1600" b="1" dirty="0"/>
                    </a:p>
                  </a:txBody>
                  <a:tcPr anchor="ctr"/>
                </a:tc>
                <a:extLst>
                  <a:ext uri="{0D108BD9-81ED-4DB2-BD59-A6C34878D82A}">
                    <a16:rowId xmlns:a16="http://schemas.microsoft.com/office/drawing/2014/main" val="3115062771"/>
                  </a:ext>
                </a:extLst>
              </a:tr>
              <a:tr h="576064">
                <a:tc>
                  <a:txBody>
                    <a:bodyPr/>
                    <a:lstStyle/>
                    <a:p>
                      <a:r>
                        <a:rPr lang="en-US" sz="1600" b="1" dirty="0" smtClean="0"/>
                        <a:t>Biological Inherent safety index</a:t>
                      </a:r>
                      <a:endParaRPr lang="en-SG" sz="1600" b="1" dirty="0"/>
                    </a:p>
                  </a:txBody>
                  <a:tcPr>
                    <a:lnB w="12700" cap="flat" cmpd="sng" algn="ctr">
                      <a:solidFill>
                        <a:schemeClr val="tx1"/>
                      </a:solidFill>
                      <a:prstDash val="solid"/>
                      <a:round/>
                      <a:headEnd type="none" w="med" len="med"/>
                      <a:tailEnd type="none" w="med" len="med"/>
                    </a:lnB>
                  </a:tcPr>
                </a:tc>
                <a:tc>
                  <a:txBody>
                    <a:bodyPr/>
                    <a:lstStyle/>
                    <a:p>
                      <a:r>
                        <a:rPr lang="en-US" sz="1600" dirty="0" smtClean="0"/>
                        <a:t>I</a:t>
                      </a:r>
                      <a:r>
                        <a:rPr lang="en-US" sz="1600" baseline="-25000" dirty="0" smtClean="0"/>
                        <a:t>BI</a:t>
                      </a:r>
                      <a:endParaRPr lang="en-SG" sz="1600" b="1" dirty="0"/>
                    </a:p>
                  </a:txBody>
                  <a:tcPr>
                    <a:lnB w="12700" cap="flat" cmpd="sng" algn="ctr">
                      <a:solidFill>
                        <a:schemeClr val="tx1"/>
                      </a:solidFill>
                      <a:prstDash val="solid"/>
                      <a:round/>
                      <a:headEnd type="none" w="med" len="med"/>
                      <a:tailEnd type="none" w="med" len="med"/>
                    </a:lnB>
                  </a:tcPr>
                </a:tc>
                <a:tc>
                  <a:txBody>
                    <a:bodyPr/>
                    <a:lstStyle/>
                    <a:p>
                      <a:pPr algn="ctr"/>
                      <a:r>
                        <a:rPr lang="en-US" sz="1600" b="1" dirty="0" smtClean="0"/>
                        <a:t>0</a:t>
                      </a:r>
                      <a:endParaRPr lang="en-SG" sz="16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b="1" dirty="0" smtClean="0"/>
                        <a:t>1</a:t>
                      </a:r>
                      <a:endParaRPr lang="en-SG" sz="1600" b="1" dirty="0"/>
                    </a:p>
                  </a:txBody>
                  <a:tcPr anchor="ctr">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600" b="1" dirty="0" smtClean="0"/>
                        <a:t>1</a:t>
                      </a:r>
                      <a:endParaRPr lang="en-SG" sz="1600" b="1" dirty="0"/>
                    </a:p>
                  </a:txBody>
                  <a:tcPr anchor="ctr">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10112961"/>
                  </a:ext>
                </a:extLst>
              </a:tr>
              <a:tr h="576064">
                <a:tc>
                  <a:txBody>
                    <a:bodyPr/>
                    <a:lstStyle/>
                    <a:p>
                      <a:r>
                        <a:rPr lang="en-US" sz="1400" b="1" dirty="0" smtClean="0"/>
                        <a:t>Extended Inherent Safety Index</a:t>
                      </a:r>
                      <a:br>
                        <a:rPr lang="en-US" sz="1400" b="1" dirty="0" smtClean="0"/>
                      </a:br>
                      <a:r>
                        <a:rPr lang="en-US" sz="1400" b="1" dirty="0" smtClean="0"/>
                        <a:t>(Max score 56)</a:t>
                      </a:r>
                      <a:endParaRPr lang="en-SG"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t>I</a:t>
                      </a:r>
                      <a:r>
                        <a:rPr lang="en-US" sz="1400" baseline="-25000" dirty="0" err="1" smtClean="0"/>
                        <a:t>Ti</a:t>
                      </a:r>
                      <a:endParaRPr lang="en-SG" sz="1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24 (42%)</a:t>
                      </a:r>
                      <a:endParaRPr lang="en-SG"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1" dirty="0" smtClean="0"/>
                        <a:t>12 (21%)</a:t>
                      </a:r>
                      <a:endParaRPr lang="en-SG"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22 (39%)</a:t>
                      </a:r>
                      <a:endParaRPr lang="en-SG"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088784"/>
                  </a:ext>
                </a:extLst>
              </a:tr>
            </a:tbl>
          </a:graphicData>
        </a:graphic>
      </p:graphicFrame>
    </p:spTree>
    <p:extLst>
      <p:ext uri="{BB962C8B-B14F-4D97-AF65-F5344CB8AC3E}">
        <p14:creationId xmlns:p14="http://schemas.microsoft.com/office/powerpoint/2010/main" val="37764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Discussion</a:t>
            </a:r>
            <a:endParaRPr lang="en-SG" dirty="0"/>
          </a:p>
        </p:txBody>
      </p:sp>
      <p:sp>
        <p:nvSpPr>
          <p:cNvPr id="3" name="Content Placeholder 2"/>
          <p:cNvSpPr>
            <a:spLocks noGrp="1"/>
          </p:cNvSpPr>
          <p:nvPr>
            <p:ph idx="1"/>
          </p:nvPr>
        </p:nvSpPr>
        <p:spPr/>
        <p:txBody>
          <a:bodyPr/>
          <a:lstStyle/>
          <a:p>
            <a:r>
              <a:rPr lang="en-US" dirty="0" smtClean="0"/>
              <a:t>Aerobic technology fared the best while incineration is the least favorable in term of inherent safety</a:t>
            </a:r>
            <a:endParaRPr lang="en-US" dirty="0"/>
          </a:p>
          <a:p>
            <a:r>
              <a:rPr lang="en-US" dirty="0" smtClean="0"/>
              <a:t>Incineration is not recommended for decentralize deployment due to high operating temperature </a:t>
            </a:r>
          </a:p>
          <a:p>
            <a:pPr lvl="1"/>
            <a:r>
              <a:rPr lang="en-US" dirty="0" smtClean="0">
                <a:sym typeface="Wingdings" panose="05000000000000000000" pitchFamily="2" charset="2"/>
              </a:rPr>
              <a:t>Temperature cannot be reduced due to technological constraint</a:t>
            </a:r>
          </a:p>
          <a:p>
            <a:pPr lvl="0"/>
            <a:r>
              <a:rPr lang="en-US" dirty="0"/>
              <a:t>Anaerobic has high flammability, explosivity and toxicity inherent hazards which likelihood of occurrence can be, however, reduced by additional safety measures</a:t>
            </a:r>
            <a:endParaRPr lang="en-SG" dirty="0"/>
          </a:p>
          <a:p>
            <a:pPr lvl="0"/>
            <a:r>
              <a:rPr lang="en-US" dirty="0"/>
              <a:t>In overall, Aerobic and Anaerobic can be considered as suitable for decentralized deployment</a:t>
            </a:r>
            <a:endParaRPr lang="en-SG" dirty="0"/>
          </a:p>
          <a:p>
            <a:pPr lvl="2"/>
            <a:endParaRPr lang="en-US" dirty="0"/>
          </a:p>
          <a:p>
            <a:r>
              <a:rPr lang="en-US" dirty="0" smtClean="0"/>
              <a:t>All 3 technologies are suitable for centralize deployment</a:t>
            </a:r>
            <a:endParaRPr lang="en-SG" dirty="0"/>
          </a:p>
        </p:txBody>
      </p:sp>
    </p:spTree>
    <p:extLst>
      <p:ext uri="{BB962C8B-B14F-4D97-AF65-F5344CB8AC3E}">
        <p14:creationId xmlns:p14="http://schemas.microsoft.com/office/powerpoint/2010/main" val="29389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Agenda</a:t>
            </a:r>
            <a:endParaRPr lang="en-SG" dirty="0"/>
          </a:p>
        </p:txBody>
      </p:sp>
      <p:sp>
        <p:nvSpPr>
          <p:cNvPr id="3" name="Content Placeholder 2"/>
          <p:cNvSpPr>
            <a:spLocks noGrp="1"/>
          </p:cNvSpPr>
          <p:nvPr>
            <p:ph idx="1"/>
          </p:nvPr>
        </p:nvSpPr>
        <p:spPr/>
        <p:txBody>
          <a:bodyPr>
            <a:normAutofit/>
          </a:bodyPr>
          <a:lstStyle/>
          <a:p>
            <a:r>
              <a:rPr lang="en-US" sz="2400" dirty="0" smtClean="0"/>
              <a:t>Introduction and motivation</a:t>
            </a:r>
          </a:p>
          <a:p>
            <a:r>
              <a:rPr lang="en-US" sz="2400" dirty="0" smtClean="0"/>
              <a:t>Extended Inherent Safety Index framework development</a:t>
            </a:r>
          </a:p>
          <a:p>
            <a:r>
              <a:rPr lang="en-US" sz="2400" dirty="0" smtClean="0"/>
              <a:t>Case study</a:t>
            </a:r>
          </a:p>
          <a:p>
            <a:pPr marL="0" indent="0">
              <a:buNone/>
            </a:pPr>
            <a:endParaRPr lang="en-SG" sz="2400" dirty="0"/>
          </a:p>
        </p:txBody>
      </p:sp>
    </p:spTree>
    <p:extLst>
      <p:ext uri="{BB962C8B-B14F-4D97-AF65-F5344CB8AC3E}">
        <p14:creationId xmlns:p14="http://schemas.microsoft.com/office/powerpoint/2010/main" val="26412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Further analysis </a:t>
            </a:r>
            <a:endParaRPr lang="en-SG" dirty="0"/>
          </a:p>
        </p:txBody>
      </p:sp>
      <p:sp>
        <p:nvSpPr>
          <p:cNvPr id="3" name="Content Placeholder 2"/>
          <p:cNvSpPr>
            <a:spLocks noGrp="1"/>
          </p:cNvSpPr>
          <p:nvPr>
            <p:ph idx="1"/>
          </p:nvPr>
        </p:nvSpPr>
        <p:spPr/>
        <p:txBody>
          <a:bodyPr/>
          <a:lstStyle/>
          <a:p>
            <a:r>
              <a:rPr lang="en-US" dirty="0" smtClean="0"/>
              <a:t>Incineration ISI score:  24 out of 50 (48%)</a:t>
            </a:r>
          </a:p>
          <a:p>
            <a:r>
              <a:rPr lang="en-US" dirty="0" smtClean="0"/>
              <a:t>Incineration EISI score: 24 out of 56 (43%)</a:t>
            </a:r>
          </a:p>
          <a:p>
            <a:pPr lvl="1"/>
            <a:endParaRPr lang="en-US" dirty="0"/>
          </a:p>
          <a:p>
            <a:r>
              <a:rPr lang="en-US" dirty="0"/>
              <a:t>With the introduction of biological inherent hazards, </a:t>
            </a:r>
            <a:r>
              <a:rPr lang="en-US" dirty="0" smtClean="0"/>
              <a:t>safety assessment scores </a:t>
            </a:r>
            <a:r>
              <a:rPr lang="en-US" dirty="0"/>
              <a:t>are not being diluted. </a:t>
            </a:r>
          </a:p>
          <a:p>
            <a:endParaRPr lang="en-SG" dirty="0"/>
          </a:p>
        </p:txBody>
      </p:sp>
    </p:spTree>
    <p:extLst>
      <p:ext uri="{BB962C8B-B14F-4D97-AF65-F5344CB8AC3E}">
        <p14:creationId xmlns:p14="http://schemas.microsoft.com/office/powerpoint/2010/main" val="10404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Conclusion</a:t>
            </a:r>
            <a:endParaRPr lang="en-SG" dirty="0"/>
          </a:p>
        </p:txBody>
      </p:sp>
      <p:sp>
        <p:nvSpPr>
          <p:cNvPr id="3" name="Content Placeholder 2"/>
          <p:cNvSpPr>
            <a:spLocks noGrp="1"/>
          </p:cNvSpPr>
          <p:nvPr>
            <p:ph idx="1"/>
          </p:nvPr>
        </p:nvSpPr>
        <p:spPr>
          <a:xfrm>
            <a:off x="946404" y="1828801"/>
            <a:ext cx="6446520" cy="4912567"/>
          </a:xfrm>
        </p:spPr>
        <p:txBody>
          <a:bodyPr>
            <a:normAutofit lnSpcReduction="10000"/>
          </a:bodyPr>
          <a:lstStyle/>
          <a:p>
            <a:r>
              <a:rPr lang="en-US" dirty="0" smtClean="0"/>
              <a:t>Novel way to compare the hazardousness level of chemical and/or biological processes in a fair manner</a:t>
            </a:r>
          </a:p>
          <a:p>
            <a:pPr lvl="1"/>
            <a:r>
              <a:rPr lang="en-US" dirty="0" smtClean="0"/>
              <a:t>Use of same parameters for comparison</a:t>
            </a:r>
          </a:p>
          <a:p>
            <a:pPr lvl="1"/>
            <a:r>
              <a:rPr lang="en-US" dirty="0" smtClean="0"/>
              <a:t>Do not need to use multiple tools for assessment</a:t>
            </a:r>
          </a:p>
          <a:p>
            <a:endParaRPr lang="en-US" dirty="0" smtClean="0"/>
          </a:p>
          <a:p>
            <a:r>
              <a:rPr lang="en-US" dirty="0" smtClean="0"/>
              <a:t>EISI is able to carryout a relatively comprehensive assessment despite having limited information at conceptual stage</a:t>
            </a:r>
          </a:p>
          <a:p>
            <a:endParaRPr lang="en-US" dirty="0"/>
          </a:p>
          <a:p>
            <a:r>
              <a:rPr lang="en-US" dirty="0" smtClean="0"/>
              <a:t>The tool allow assessor to identify potential hotspot and may allocate additional resources to contain the hazards</a:t>
            </a:r>
          </a:p>
          <a:p>
            <a:endParaRPr lang="en-US" dirty="0"/>
          </a:p>
          <a:p>
            <a:r>
              <a:rPr lang="en-US" dirty="0" smtClean="0"/>
              <a:t>Suitable tool for route selection </a:t>
            </a:r>
            <a:br>
              <a:rPr lang="en-US" dirty="0" smtClean="0"/>
            </a:br>
            <a:r>
              <a:rPr lang="en-US" dirty="0" smtClean="0"/>
              <a:t>(comparing chemical and bioprocesses)</a:t>
            </a:r>
          </a:p>
          <a:p>
            <a:endParaRPr lang="en-US" dirty="0" smtClean="0"/>
          </a:p>
          <a:p>
            <a:endParaRPr lang="en-US" dirty="0"/>
          </a:p>
        </p:txBody>
      </p:sp>
    </p:spTree>
    <p:extLst>
      <p:ext uri="{BB962C8B-B14F-4D97-AF65-F5344CB8AC3E}">
        <p14:creationId xmlns:p14="http://schemas.microsoft.com/office/powerpoint/2010/main" val="41226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Acknowledgement</a:t>
            </a:r>
            <a:endParaRPr lang="en-SG" dirty="0"/>
          </a:p>
        </p:txBody>
      </p:sp>
      <p:sp>
        <p:nvSpPr>
          <p:cNvPr id="3" name="Content Placeholder 2"/>
          <p:cNvSpPr>
            <a:spLocks noGrp="1"/>
          </p:cNvSpPr>
          <p:nvPr>
            <p:ph idx="1"/>
          </p:nvPr>
        </p:nvSpPr>
        <p:spPr>
          <a:xfrm>
            <a:off x="946404" y="2564904"/>
            <a:ext cx="6446520" cy="1744215"/>
          </a:xfrm>
        </p:spPr>
        <p:txBody>
          <a:bodyPr>
            <a:noAutofit/>
          </a:bodyPr>
          <a:lstStyle/>
          <a:p>
            <a:pPr marL="0" indent="0" algn="just">
              <a:buNone/>
            </a:pPr>
            <a:r>
              <a:rPr lang="en-GB" sz="2000" dirty="0"/>
              <a:t>This research is funded by the Singapore National Research Foundation and the </a:t>
            </a:r>
            <a:r>
              <a:rPr lang="en-GB" sz="2000" dirty="0" smtClean="0"/>
              <a:t>work is </a:t>
            </a:r>
            <a:r>
              <a:rPr lang="en-GB" sz="2000" dirty="0"/>
              <a:t>supported under the Campus for Research Excellence and Technological Enterprise (CREATE) programme – Energy and Environmental Sustainability Solutions for Megacities (E2S2</a:t>
            </a:r>
            <a:r>
              <a:rPr lang="en-GB" sz="2000" dirty="0" smtClean="0"/>
              <a:t>).</a:t>
            </a:r>
            <a:endParaRPr lang="en-SG" sz="2000" dirty="0"/>
          </a:p>
        </p:txBody>
      </p:sp>
    </p:spTree>
    <p:extLst>
      <p:ext uri="{BB962C8B-B14F-4D97-AF65-F5344CB8AC3E}">
        <p14:creationId xmlns:p14="http://schemas.microsoft.com/office/powerpoint/2010/main" val="19913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92896"/>
            <a:ext cx="7269480" cy="1325562"/>
          </a:xfrm>
        </p:spPr>
        <p:txBody>
          <a:bodyPr/>
          <a:lstStyle/>
          <a:p>
            <a:pPr algn="ctr"/>
            <a:r>
              <a:rPr lang="en-US" dirty="0" smtClean="0"/>
              <a:t>Thank you!</a:t>
            </a:r>
            <a:endParaRPr lang="en-SG" dirty="0"/>
          </a:p>
        </p:txBody>
      </p:sp>
    </p:spTree>
    <p:extLst>
      <p:ext uri="{BB962C8B-B14F-4D97-AF65-F5344CB8AC3E}">
        <p14:creationId xmlns:p14="http://schemas.microsoft.com/office/powerpoint/2010/main" val="2668934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References</a:t>
            </a:r>
            <a:endParaRPr lang="en-SG" dirty="0"/>
          </a:p>
        </p:txBody>
      </p:sp>
      <p:sp>
        <p:nvSpPr>
          <p:cNvPr id="3" name="Content Placeholder 2"/>
          <p:cNvSpPr>
            <a:spLocks noGrp="1"/>
          </p:cNvSpPr>
          <p:nvPr>
            <p:ph idx="1"/>
          </p:nvPr>
        </p:nvSpPr>
        <p:spPr/>
        <p:txBody>
          <a:bodyPr>
            <a:normAutofit/>
          </a:bodyPr>
          <a:lstStyle/>
          <a:p>
            <a:r>
              <a:rPr lang="en-SG" sz="1600" dirty="0"/>
              <a:t>CCPS 2008. </a:t>
            </a:r>
            <a:r>
              <a:rPr lang="en-SG" sz="1600" i="1" dirty="0"/>
              <a:t>Guidelines for Hazard Evaluation Procedures, Wiley.</a:t>
            </a:r>
          </a:p>
          <a:p>
            <a:r>
              <a:rPr lang="en-SG" sz="1600" dirty="0" smtClean="0"/>
              <a:t>HEIKKILA</a:t>
            </a:r>
            <a:r>
              <a:rPr lang="en-SG" sz="1600" dirty="0"/>
              <a:t>, A.-M. 1999. Inherent safety in process plant design: an index-based approach. 384., </a:t>
            </a:r>
            <a:r>
              <a:rPr lang="en-SG" sz="1600" dirty="0" err="1"/>
              <a:t>Technica</a:t>
            </a:r>
            <a:r>
              <a:rPr lang="en-SG" sz="1600" dirty="0"/>
              <a:t> Research Centre of Finland</a:t>
            </a:r>
            <a:r>
              <a:rPr lang="en-SG" sz="1600" dirty="0" smtClean="0"/>
              <a:t>.</a:t>
            </a:r>
          </a:p>
          <a:p>
            <a:r>
              <a:rPr lang="en-SG" sz="1600" dirty="0"/>
              <a:t>KLETZ, T. A. 1991. Plant design for safety: a user-friendly approach, Hemisphere Publishing Corporation</a:t>
            </a:r>
            <a:r>
              <a:rPr lang="en-SG" sz="1600" dirty="0" smtClean="0"/>
              <a:t>.</a:t>
            </a:r>
            <a:endParaRPr lang="en-SG" sz="1600" dirty="0"/>
          </a:p>
          <a:p>
            <a:r>
              <a:rPr lang="en-SG" sz="1600" dirty="0"/>
              <a:t>US Department of Health and Human Services 2009. Section IV—Laboratory Biosafety Level Criteria. </a:t>
            </a:r>
            <a:r>
              <a:rPr lang="en-SG" sz="1600" i="1" dirty="0"/>
              <a:t>Biosafety in microbiological and biomedical laboratories, 5th ed. US Department of Health and Human Services, Washington, DC h ttp://www. </a:t>
            </a:r>
            <a:r>
              <a:rPr lang="en-SG" sz="1600" i="1" dirty="0" err="1"/>
              <a:t>cdc</a:t>
            </a:r>
            <a:r>
              <a:rPr lang="en-SG" sz="1600" i="1" dirty="0"/>
              <a:t>. </a:t>
            </a:r>
            <a:r>
              <a:rPr lang="en-SG" sz="1600" i="1" dirty="0" err="1"/>
              <a:t>gov</a:t>
            </a:r>
            <a:r>
              <a:rPr lang="en-SG" sz="1600" i="1" dirty="0"/>
              <a:t>/biosafety/publications/bmbl5</a:t>
            </a:r>
            <a:r>
              <a:rPr lang="en-SG" sz="1600" b="1" i="1" dirty="0"/>
              <a:t>, 30-59.</a:t>
            </a:r>
          </a:p>
          <a:p>
            <a:endParaRPr lang="en-SG" dirty="0"/>
          </a:p>
        </p:txBody>
      </p:sp>
    </p:spTree>
    <p:extLst>
      <p:ext uri="{BB962C8B-B14F-4D97-AF65-F5344CB8AC3E}">
        <p14:creationId xmlns:p14="http://schemas.microsoft.com/office/powerpoint/2010/main" val="128960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Introduction - Safety </a:t>
            </a:r>
            <a:endParaRPr lang="en-SG" dirty="0"/>
          </a:p>
        </p:txBody>
      </p:sp>
      <p:sp>
        <p:nvSpPr>
          <p:cNvPr id="3" name="Content Placeholder 2"/>
          <p:cNvSpPr>
            <a:spLocks noGrp="1"/>
          </p:cNvSpPr>
          <p:nvPr>
            <p:ph idx="1"/>
          </p:nvPr>
        </p:nvSpPr>
        <p:spPr/>
        <p:txBody>
          <a:bodyPr/>
          <a:lstStyle/>
          <a:p>
            <a:r>
              <a:rPr lang="en-US" dirty="0" smtClean="0"/>
              <a:t>Safety is an important concerns with waste management </a:t>
            </a:r>
          </a:p>
          <a:p>
            <a:r>
              <a:rPr lang="en-US" dirty="0"/>
              <a:t>Accident in waste treatment do happens </a:t>
            </a:r>
          </a:p>
          <a:p>
            <a:endParaRPr lang="en-SG" dirty="0"/>
          </a:p>
        </p:txBody>
      </p:sp>
      <p:grpSp>
        <p:nvGrpSpPr>
          <p:cNvPr id="4" name="Group 3"/>
          <p:cNvGrpSpPr/>
          <p:nvPr/>
        </p:nvGrpSpPr>
        <p:grpSpPr>
          <a:xfrm>
            <a:off x="467544" y="3212976"/>
            <a:ext cx="1656184" cy="1584772"/>
            <a:chOff x="251520" y="3029357"/>
            <a:chExt cx="1800200" cy="1584177"/>
          </a:xfrm>
        </p:grpSpPr>
        <p:grpSp>
          <p:nvGrpSpPr>
            <p:cNvPr id="5" name="Group 4"/>
            <p:cNvGrpSpPr/>
            <p:nvPr/>
          </p:nvGrpSpPr>
          <p:grpSpPr>
            <a:xfrm>
              <a:off x="251520" y="3029357"/>
              <a:ext cx="1800200" cy="1584177"/>
              <a:chOff x="685902" y="990664"/>
              <a:chExt cx="2238472" cy="2232845"/>
            </a:xfrm>
          </p:grpSpPr>
          <p:pic>
            <p:nvPicPr>
              <p:cNvPr id="7" name="Picture 6"/>
              <p:cNvPicPr>
                <a:picLocks noChangeAspect="1"/>
              </p:cNvPicPr>
              <p:nvPr/>
            </p:nvPicPr>
            <p:blipFill rotWithShape="1">
              <a:blip r:embed="rId3"/>
              <a:srcRect l="10301" t="78548" r="76850" b="8846"/>
              <a:stretch/>
            </p:blipFill>
            <p:spPr>
              <a:xfrm>
                <a:off x="1828872" y="2743218"/>
                <a:ext cx="489528" cy="480291"/>
              </a:xfrm>
              <a:prstGeom prst="rect">
                <a:avLst/>
              </a:prstGeom>
            </p:spPr>
          </p:pic>
          <p:grpSp>
            <p:nvGrpSpPr>
              <p:cNvPr id="8" name="Group 7"/>
              <p:cNvGrpSpPr/>
              <p:nvPr/>
            </p:nvGrpSpPr>
            <p:grpSpPr>
              <a:xfrm>
                <a:off x="1371684" y="1447852"/>
                <a:ext cx="1447762" cy="1147600"/>
                <a:chOff x="1143090" y="2209832"/>
                <a:chExt cx="1447762" cy="1147600"/>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1267" t="6108" r="47139" b="61310"/>
                <a:stretch/>
              </p:blipFill>
              <p:spPr>
                <a:xfrm>
                  <a:off x="1961476" y="2209832"/>
                  <a:ext cx="629376" cy="997501"/>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6313" t="71467" r="54166" b="9140"/>
                <a:stretch/>
              </p:blipFill>
              <p:spPr>
                <a:xfrm>
                  <a:off x="1328877" y="2895614"/>
                  <a:ext cx="895927" cy="461818"/>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1644" t="71467" r="33688" b="9915"/>
                <a:stretch/>
              </p:blipFill>
              <p:spPr>
                <a:xfrm>
                  <a:off x="1143090" y="2438426"/>
                  <a:ext cx="332510" cy="443345"/>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30250" t="7467" r="50193" b="61890"/>
                <a:stretch/>
              </p:blipFill>
              <p:spPr>
                <a:xfrm>
                  <a:off x="1633669" y="2438426"/>
                  <a:ext cx="304816" cy="501677"/>
                </a:xfrm>
                <a:prstGeom prst="rect">
                  <a:avLst/>
                </a:prstGeom>
              </p:spPr>
            </p:pic>
          </p:grpSp>
          <p:pic>
            <p:nvPicPr>
              <p:cNvPr id="9" name="Picture 8"/>
              <p:cNvPicPr>
                <a:picLocks noChangeAspect="1"/>
              </p:cNvPicPr>
              <p:nvPr/>
            </p:nvPicPr>
            <p:blipFill rotWithShape="1">
              <a:blip r:embed="rId3"/>
              <a:srcRect l="32243" t="10121" r="55393" b="74849"/>
              <a:stretch/>
            </p:blipFill>
            <p:spPr>
              <a:xfrm>
                <a:off x="1143090" y="990664"/>
                <a:ext cx="471055" cy="572655"/>
              </a:xfrm>
              <a:prstGeom prst="rect">
                <a:avLst/>
              </a:prstGeom>
            </p:spPr>
          </p:pic>
          <p:pic>
            <p:nvPicPr>
              <p:cNvPr id="10" name="Picture 9"/>
              <p:cNvPicPr>
                <a:picLocks noChangeAspect="1"/>
              </p:cNvPicPr>
              <p:nvPr/>
            </p:nvPicPr>
            <p:blipFill rotWithShape="1">
              <a:blip r:embed="rId3"/>
              <a:srcRect l="73881" t="10485" r="6725" b="74727"/>
              <a:stretch/>
            </p:blipFill>
            <p:spPr>
              <a:xfrm>
                <a:off x="2209862" y="1066862"/>
                <a:ext cx="714512" cy="544816"/>
              </a:xfrm>
              <a:prstGeom prst="rect">
                <a:avLst/>
              </a:prstGeom>
            </p:spPr>
          </p:pic>
          <p:pic>
            <p:nvPicPr>
              <p:cNvPr id="11" name="Picture 10"/>
              <p:cNvPicPr>
                <a:picLocks noChangeAspect="1"/>
              </p:cNvPicPr>
              <p:nvPr/>
            </p:nvPicPr>
            <p:blipFill rotWithShape="1">
              <a:blip r:embed="rId3"/>
              <a:srcRect l="32243" t="10121" r="55393" b="74849"/>
              <a:stretch/>
            </p:blipFill>
            <p:spPr>
              <a:xfrm>
                <a:off x="685902" y="990664"/>
                <a:ext cx="471055" cy="572655"/>
              </a:xfrm>
              <a:prstGeom prst="rect">
                <a:avLst/>
              </a:prstGeom>
            </p:spPr>
          </p:pic>
          <p:pic>
            <p:nvPicPr>
              <p:cNvPr id="12" name="Picture 11"/>
              <p:cNvPicPr>
                <a:picLocks noChangeAspect="1"/>
              </p:cNvPicPr>
              <p:nvPr/>
            </p:nvPicPr>
            <p:blipFill rotWithShape="1">
              <a:blip r:embed="rId3"/>
              <a:srcRect l="10301" t="78548" r="76850" b="8846"/>
              <a:stretch/>
            </p:blipFill>
            <p:spPr>
              <a:xfrm>
                <a:off x="2362258" y="2438426"/>
                <a:ext cx="489528" cy="480291"/>
              </a:xfrm>
              <a:prstGeom prst="rect">
                <a:avLst/>
              </a:prstGeom>
            </p:spPr>
          </p:pic>
          <p:pic>
            <p:nvPicPr>
              <p:cNvPr id="13" name="Picture 12"/>
              <p:cNvPicPr>
                <a:picLocks noChangeAspect="1"/>
              </p:cNvPicPr>
              <p:nvPr/>
            </p:nvPicPr>
            <p:blipFill rotWithShape="1">
              <a:blip r:embed="rId3"/>
              <a:srcRect l="32243" t="10121" r="55393" b="74849"/>
              <a:stretch/>
            </p:blipFill>
            <p:spPr>
              <a:xfrm>
                <a:off x="1600278" y="990664"/>
                <a:ext cx="471055" cy="572655"/>
              </a:xfrm>
              <a:prstGeom prst="rect">
                <a:avLst/>
              </a:prstGeom>
            </p:spPr>
          </p:pic>
        </p:grpSp>
        <p:pic>
          <p:nvPicPr>
            <p:cNvPr id="18" name="Picture 17"/>
            <p:cNvPicPr>
              <a:picLocks noChangeAspect="1"/>
            </p:cNvPicPr>
            <p:nvPr/>
          </p:nvPicPr>
          <p:blipFill rotWithShape="1">
            <a:blip r:embed="rId3"/>
            <a:srcRect l="10301" t="78548" r="76850" b="8846"/>
            <a:stretch/>
          </p:blipFill>
          <p:spPr>
            <a:xfrm>
              <a:off x="367373" y="3651066"/>
              <a:ext cx="393683" cy="340761"/>
            </a:xfrm>
            <a:prstGeom prst="rect">
              <a:avLst/>
            </a:prstGeom>
          </p:spPr>
        </p:pic>
        <p:pic>
          <p:nvPicPr>
            <p:cNvPr id="19" name="Picture 18"/>
            <p:cNvPicPr>
              <a:picLocks noChangeAspect="1"/>
            </p:cNvPicPr>
            <p:nvPr/>
          </p:nvPicPr>
          <p:blipFill rotWithShape="1">
            <a:blip r:embed="rId3"/>
            <a:srcRect l="32243" t="10121" r="55393" b="74849"/>
            <a:stretch/>
          </p:blipFill>
          <p:spPr>
            <a:xfrm>
              <a:off x="540279" y="4167641"/>
              <a:ext cx="378827" cy="406292"/>
            </a:xfrm>
            <a:prstGeom prst="rect">
              <a:avLst/>
            </a:prstGeom>
          </p:spPr>
        </p:pic>
      </p:grpSp>
      <p:grpSp>
        <p:nvGrpSpPr>
          <p:cNvPr id="23" name="Group 22"/>
          <p:cNvGrpSpPr/>
          <p:nvPr/>
        </p:nvGrpSpPr>
        <p:grpSpPr>
          <a:xfrm>
            <a:off x="2046094" y="3555092"/>
            <a:ext cx="964756" cy="369332"/>
            <a:chOff x="2046094" y="3555092"/>
            <a:chExt cx="964756" cy="369332"/>
          </a:xfrm>
        </p:grpSpPr>
        <p:sp>
          <p:nvSpPr>
            <p:cNvPr id="22" name="TextBox 21"/>
            <p:cNvSpPr txBox="1"/>
            <p:nvPr/>
          </p:nvSpPr>
          <p:spPr>
            <a:xfrm>
              <a:off x="2077568" y="3555092"/>
              <a:ext cx="933282" cy="369332"/>
            </a:xfrm>
            <a:prstGeom prst="rect">
              <a:avLst/>
            </a:prstGeom>
            <a:noFill/>
          </p:spPr>
          <p:txBody>
            <a:bodyPr wrap="square" rtlCol="0">
              <a:spAutoFit/>
            </a:bodyPr>
            <a:lstStyle/>
            <a:p>
              <a:r>
                <a:rPr lang="en-US" dirty="0" smtClean="0"/>
                <a:t>Waste</a:t>
              </a:r>
              <a:endParaRPr lang="en-SG" dirty="0"/>
            </a:p>
          </p:txBody>
        </p:sp>
        <p:cxnSp>
          <p:nvCxnSpPr>
            <p:cNvPr id="21" name="Straight Arrow Connector 20"/>
            <p:cNvCxnSpPr>
              <a:stCxn id="14" idx="3"/>
            </p:cNvCxnSpPr>
            <p:nvPr/>
          </p:nvCxnSpPr>
          <p:spPr>
            <a:xfrm flipV="1">
              <a:off x="2046094" y="3891457"/>
              <a:ext cx="94173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33" name="Group 32"/>
          <p:cNvGrpSpPr/>
          <p:nvPr/>
        </p:nvGrpSpPr>
        <p:grpSpPr>
          <a:xfrm>
            <a:off x="3279230" y="3518164"/>
            <a:ext cx="4364992" cy="523220"/>
            <a:chOff x="3279230" y="3518164"/>
            <a:chExt cx="4364992" cy="523220"/>
          </a:xfrm>
        </p:grpSpPr>
        <p:sp>
          <p:nvSpPr>
            <p:cNvPr id="24" name="TextBox 23"/>
            <p:cNvSpPr txBox="1"/>
            <p:nvPr/>
          </p:nvSpPr>
          <p:spPr>
            <a:xfrm>
              <a:off x="4754928" y="3518164"/>
              <a:ext cx="2889294" cy="523220"/>
            </a:xfrm>
            <a:prstGeom prst="rect">
              <a:avLst/>
            </a:prstGeom>
            <a:noFill/>
          </p:spPr>
          <p:txBody>
            <a:bodyPr wrap="square" rtlCol="0">
              <a:spAutoFit/>
            </a:bodyPr>
            <a:lstStyle/>
            <a:p>
              <a:r>
                <a:rPr lang="en-US" sz="1400" b="1" dirty="0" smtClean="0"/>
                <a:t>Decentralized treatment </a:t>
              </a:r>
              <a:br>
                <a:rPr lang="en-US" sz="1400" b="1" dirty="0" smtClean="0"/>
              </a:br>
              <a:r>
                <a:rPr lang="en-US" sz="1400" b="1" dirty="0" smtClean="0"/>
                <a:t>(e.g. Anaerobic digestion)</a:t>
              </a:r>
              <a:endParaRPr lang="en-SG" sz="1400" b="1" dirty="0"/>
            </a:p>
          </p:txBody>
        </p:sp>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23333" t="33180" r="67467" b="47248"/>
            <a:stretch/>
          </p:blipFill>
          <p:spPr>
            <a:xfrm>
              <a:off x="4389007" y="3619421"/>
              <a:ext cx="384273" cy="356425"/>
            </a:xfrm>
            <a:prstGeom prst="rect">
              <a:avLst/>
            </a:prstGeom>
          </p:spPr>
        </p:pic>
        <p:sp>
          <p:nvSpPr>
            <p:cNvPr id="26" name="TextBox 25"/>
            <p:cNvSpPr txBox="1"/>
            <p:nvPr/>
          </p:nvSpPr>
          <p:spPr>
            <a:xfrm>
              <a:off x="3279230" y="3654490"/>
              <a:ext cx="1008112" cy="307777"/>
            </a:xfrm>
            <a:prstGeom prst="rect">
              <a:avLst/>
            </a:prstGeom>
            <a:noFill/>
          </p:spPr>
          <p:txBody>
            <a:bodyPr wrap="square" rtlCol="0">
              <a:spAutoFit/>
            </a:bodyPr>
            <a:lstStyle/>
            <a:p>
              <a:r>
                <a:rPr lang="en-US" sz="1400" b="1" u="sng" dirty="0" smtClean="0"/>
                <a:t>Option 1</a:t>
              </a:r>
              <a:endParaRPr lang="en-SG" sz="1400" b="1" u="sng" dirty="0"/>
            </a:p>
          </p:txBody>
        </p:sp>
      </p:grpSp>
      <p:pic>
        <p:nvPicPr>
          <p:cNvPr id="1026" name="Picture 2" descr="Image result for fir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89936" l="0" r="100000"/>
                    </a14:imgEffect>
                  </a14:imgLayer>
                </a14:imgProps>
              </a:ext>
              <a:ext uri="{28A0092B-C50C-407E-A947-70E740481C1C}">
                <a14:useLocalDpi xmlns:a14="http://schemas.microsoft.com/office/drawing/2010/main" val="0"/>
              </a:ext>
            </a:extLst>
          </a:blip>
          <a:srcRect l="21501" t="12472" r="13996" b="8648"/>
          <a:stretch/>
        </p:blipFill>
        <p:spPr bwMode="auto">
          <a:xfrm>
            <a:off x="4277712" y="3384994"/>
            <a:ext cx="7069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biohaza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6617" y="3522088"/>
            <a:ext cx="513428" cy="44925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3293294" y="4435521"/>
            <a:ext cx="4364992" cy="523220"/>
            <a:chOff x="3279230" y="3518164"/>
            <a:chExt cx="4364992" cy="523220"/>
          </a:xfrm>
        </p:grpSpPr>
        <p:sp>
          <p:nvSpPr>
            <p:cNvPr id="38" name="TextBox 37"/>
            <p:cNvSpPr txBox="1"/>
            <p:nvPr/>
          </p:nvSpPr>
          <p:spPr>
            <a:xfrm>
              <a:off x="4754928" y="3518164"/>
              <a:ext cx="2889294" cy="523220"/>
            </a:xfrm>
            <a:prstGeom prst="rect">
              <a:avLst/>
            </a:prstGeom>
            <a:noFill/>
          </p:spPr>
          <p:txBody>
            <a:bodyPr wrap="square" rtlCol="0">
              <a:spAutoFit/>
            </a:bodyPr>
            <a:lstStyle/>
            <a:p>
              <a:r>
                <a:rPr lang="en-US" sz="1400" b="1" dirty="0" smtClean="0"/>
                <a:t>Centralized treatment </a:t>
              </a:r>
              <a:br>
                <a:rPr lang="en-US" sz="1400" b="1" dirty="0" smtClean="0"/>
              </a:br>
              <a:r>
                <a:rPr lang="en-US" sz="1400" b="1" dirty="0" smtClean="0"/>
                <a:t>(e.g. Anaerobic digestion)</a:t>
              </a:r>
              <a:endParaRPr lang="en-SG" sz="1400" b="1" dirty="0"/>
            </a:p>
          </p:txBody>
        </p:sp>
        <p:pic>
          <p:nvPicPr>
            <p:cNvPr id="39" name="Picture 38"/>
            <p:cNvPicPr>
              <a:picLocks noChangeAspect="1"/>
            </p:cNvPicPr>
            <p:nvPr/>
          </p:nvPicPr>
          <p:blipFill rotWithShape="1">
            <a:blip r:embed="rId5">
              <a:extLst>
                <a:ext uri="{28A0092B-C50C-407E-A947-70E740481C1C}">
                  <a14:useLocalDpi xmlns:a14="http://schemas.microsoft.com/office/drawing/2010/main" val="0"/>
                </a:ext>
              </a:extLst>
            </a:blip>
            <a:srcRect l="23333" t="33180" r="67467" b="47248"/>
            <a:stretch/>
          </p:blipFill>
          <p:spPr>
            <a:xfrm>
              <a:off x="4389007" y="3619421"/>
              <a:ext cx="384273" cy="356425"/>
            </a:xfrm>
            <a:prstGeom prst="rect">
              <a:avLst/>
            </a:prstGeom>
          </p:spPr>
        </p:pic>
        <p:sp>
          <p:nvSpPr>
            <p:cNvPr id="40" name="TextBox 39"/>
            <p:cNvSpPr txBox="1"/>
            <p:nvPr/>
          </p:nvSpPr>
          <p:spPr>
            <a:xfrm>
              <a:off x="3279230" y="3654490"/>
              <a:ext cx="1008112" cy="307777"/>
            </a:xfrm>
            <a:prstGeom prst="rect">
              <a:avLst/>
            </a:prstGeom>
            <a:noFill/>
          </p:spPr>
          <p:txBody>
            <a:bodyPr wrap="square" rtlCol="0">
              <a:spAutoFit/>
            </a:bodyPr>
            <a:lstStyle/>
            <a:p>
              <a:r>
                <a:rPr lang="en-US" sz="1400" b="1" u="sng" dirty="0" smtClean="0"/>
                <a:t>Option 2</a:t>
              </a:r>
              <a:endParaRPr lang="en-SG" sz="1400" b="1" u="sng" dirty="0"/>
            </a:p>
          </p:txBody>
        </p:sp>
      </p:grpSp>
      <p:grpSp>
        <p:nvGrpSpPr>
          <p:cNvPr id="35" name="Group 34"/>
          <p:cNvGrpSpPr/>
          <p:nvPr/>
        </p:nvGrpSpPr>
        <p:grpSpPr>
          <a:xfrm>
            <a:off x="3293294" y="5359161"/>
            <a:ext cx="4364992" cy="604999"/>
            <a:chOff x="3293294" y="5359161"/>
            <a:chExt cx="4364992" cy="604999"/>
          </a:xfrm>
        </p:grpSpPr>
        <p:grpSp>
          <p:nvGrpSpPr>
            <p:cNvPr id="53" name="Group 52"/>
            <p:cNvGrpSpPr/>
            <p:nvPr/>
          </p:nvGrpSpPr>
          <p:grpSpPr>
            <a:xfrm>
              <a:off x="3293294" y="5425200"/>
              <a:ext cx="4364992" cy="523220"/>
              <a:chOff x="3279230" y="3518164"/>
              <a:chExt cx="4364992" cy="523220"/>
            </a:xfrm>
          </p:grpSpPr>
          <p:sp>
            <p:nvSpPr>
              <p:cNvPr id="54" name="TextBox 53"/>
              <p:cNvSpPr txBox="1"/>
              <p:nvPr/>
            </p:nvSpPr>
            <p:spPr>
              <a:xfrm>
                <a:off x="4754928" y="3518164"/>
                <a:ext cx="2889294" cy="523220"/>
              </a:xfrm>
              <a:prstGeom prst="rect">
                <a:avLst/>
              </a:prstGeom>
              <a:noFill/>
            </p:spPr>
            <p:txBody>
              <a:bodyPr wrap="square" rtlCol="0">
                <a:spAutoFit/>
              </a:bodyPr>
              <a:lstStyle/>
              <a:p>
                <a:r>
                  <a:rPr lang="en-US" sz="1400" b="1" dirty="0" smtClean="0"/>
                  <a:t>Centralized treatment </a:t>
                </a:r>
                <a:br>
                  <a:rPr lang="en-US" sz="1400" b="1" dirty="0" smtClean="0"/>
                </a:br>
                <a:r>
                  <a:rPr lang="en-US" sz="1400" b="1" dirty="0" smtClean="0"/>
                  <a:t>(e.g. Incineration)</a:t>
                </a:r>
                <a:endParaRPr lang="en-SG" sz="1400" b="1" dirty="0"/>
              </a:p>
            </p:txBody>
          </p:sp>
          <p:sp>
            <p:nvSpPr>
              <p:cNvPr id="56" name="TextBox 55"/>
              <p:cNvSpPr txBox="1"/>
              <p:nvPr/>
            </p:nvSpPr>
            <p:spPr>
              <a:xfrm>
                <a:off x="3279230" y="3654490"/>
                <a:ext cx="1008112" cy="307777"/>
              </a:xfrm>
              <a:prstGeom prst="rect">
                <a:avLst/>
              </a:prstGeom>
              <a:noFill/>
            </p:spPr>
            <p:txBody>
              <a:bodyPr wrap="square" rtlCol="0">
                <a:spAutoFit/>
              </a:bodyPr>
              <a:lstStyle/>
              <a:p>
                <a:r>
                  <a:rPr lang="en-US" sz="1400" b="1" u="sng" dirty="0" smtClean="0"/>
                  <a:t>Option 3</a:t>
                </a:r>
                <a:endParaRPr lang="en-SG" sz="1400" b="1" u="sng" dirty="0"/>
              </a:p>
            </p:txBody>
          </p:sp>
        </p:grpSp>
        <p:pic>
          <p:nvPicPr>
            <p:cNvPr id="57" name="Picture 56"/>
            <p:cNvPicPr>
              <a:picLocks noChangeAspect="1"/>
            </p:cNvPicPr>
            <p:nvPr/>
          </p:nvPicPr>
          <p:blipFill rotWithShape="1">
            <a:blip r:embed="rId3"/>
            <a:srcRect l="76552" t="75012" r="9737" b="8694"/>
            <a:stretch/>
          </p:blipFill>
          <p:spPr>
            <a:xfrm>
              <a:off x="4336591" y="5359161"/>
              <a:ext cx="485682" cy="604999"/>
            </a:xfrm>
            <a:prstGeom prst="rect">
              <a:avLst/>
            </a:prstGeom>
          </p:spPr>
        </p:pic>
      </p:grpSp>
      <p:grpSp>
        <p:nvGrpSpPr>
          <p:cNvPr id="62" name="Group 61"/>
          <p:cNvGrpSpPr/>
          <p:nvPr/>
        </p:nvGrpSpPr>
        <p:grpSpPr>
          <a:xfrm>
            <a:off x="4275944" y="4373618"/>
            <a:ext cx="744877" cy="1599394"/>
            <a:chOff x="4275944" y="4373618"/>
            <a:chExt cx="744877" cy="1599394"/>
          </a:xfrm>
        </p:grpSpPr>
        <p:pic>
          <p:nvPicPr>
            <p:cNvPr id="63" name="Picture 2" descr="Image result for fir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89936" l="0" r="100000"/>
                      </a14:imgEffect>
                    </a14:imgLayer>
                  </a14:imgProps>
                </a:ext>
                <a:ext uri="{28A0092B-C50C-407E-A947-70E740481C1C}">
                  <a14:useLocalDpi xmlns:a14="http://schemas.microsoft.com/office/drawing/2010/main" val="0"/>
                </a:ext>
              </a:extLst>
            </a:blip>
            <a:srcRect l="21501" t="12472" r="13996" b="8648"/>
            <a:stretch/>
          </p:blipFill>
          <p:spPr bwMode="auto">
            <a:xfrm>
              <a:off x="4313833" y="4373618"/>
              <a:ext cx="7069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fir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89936" l="0" r="100000"/>
                      </a14:imgEffect>
                    </a14:imgLayer>
                  </a14:imgProps>
                </a:ext>
                <a:ext uri="{28A0092B-C50C-407E-A947-70E740481C1C}">
                  <a14:useLocalDpi xmlns:a14="http://schemas.microsoft.com/office/drawing/2010/main" val="0"/>
                </a:ext>
              </a:extLst>
            </a:blip>
            <a:srcRect l="21501" t="12472" r="13996" b="8648"/>
            <a:stretch/>
          </p:blipFill>
          <p:spPr bwMode="auto">
            <a:xfrm>
              <a:off x="4275944" y="5324940"/>
              <a:ext cx="706988" cy="648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4277671" y="4474027"/>
            <a:ext cx="641780" cy="1456764"/>
            <a:chOff x="4277671" y="4474027"/>
            <a:chExt cx="641780" cy="1456764"/>
          </a:xfrm>
        </p:grpSpPr>
        <p:pic>
          <p:nvPicPr>
            <p:cNvPr id="1028" name="Picture 4" descr="Image result for toxic symbol"/>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729" r="99375"/>
                      </a14:imgEffect>
                    </a14:imgLayer>
                  </a14:imgProps>
                </a:ext>
                <a:ext uri="{28A0092B-C50C-407E-A947-70E740481C1C}">
                  <a14:useLocalDpi xmlns:a14="http://schemas.microsoft.com/office/drawing/2010/main" val="0"/>
                </a:ext>
              </a:extLst>
            </a:blip>
            <a:srcRect/>
            <a:stretch>
              <a:fillRect/>
            </a:stretch>
          </p:blipFill>
          <p:spPr bwMode="auto">
            <a:xfrm>
              <a:off x="4277671" y="5449398"/>
              <a:ext cx="572662" cy="48139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biohaza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1942" y="4474027"/>
              <a:ext cx="627509" cy="5490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3293294" y="3943788"/>
            <a:ext cx="4312832" cy="2685554"/>
            <a:chOff x="-1574899" y="1257658"/>
            <a:chExt cx="2931371" cy="2718380"/>
          </a:xfrm>
        </p:grpSpPr>
        <p:grpSp>
          <p:nvGrpSpPr>
            <p:cNvPr id="69" name="Group 68"/>
            <p:cNvGrpSpPr/>
            <p:nvPr/>
          </p:nvGrpSpPr>
          <p:grpSpPr>
            <a:xfrm>
              <a:off x="-1574899" y="1257658"/>
              <a:ext cx="2931371" cy="2718380"/>
              <a:chOff x="5670821" y="827518"/>
              <a:chExt cx="2931371" cy="2718380"/>
            </a:xfrm>
          </p:grpSpPr>
          <p:pic>
            <p:nvPicPr>
              <p:cNvPr id="49" name="Picture 4" descr="Image result for factory"/>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5363" t="9486" r="9119" b="13492"/>
              <a:stretch/>
            </p:blipFill>
            <p:spPr bwMode="auto">
              <a:xfrm>
                <a:off x="5670821" y="829825"/>
                <a:ext cx="683239" cy="6434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7" name="Rectangle 66"/>
              <p:cNvSpPr/>
              <p:nvPr/>
            </p:nvSpPr>
            <p:spPr>
              <a:xfrm>
                <a:off x="5670821" y="827518"/>
                <a:ext cx="2931371" cy="271838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71" name="TextBox 70"/>
            <p:cNvSpPr txBox="1"/>
            <p:nvPr/>
          </p:nvSpPr>
          <p:spPr>
            <a:xfrm>
              <a:off x="-702439" y="1413111"/>
              <a:ext cx="1404877" cy="276999"/>
            </a:xfrm>
            <a:prstGeom prst="rect">
              <a:avLst/>
            </a:prstGeom>
            <a:noFill/>
          </p:spPr>
          <p:txBody>
            <a:bodyPr wrap="square" rtlCol="0">
              <a:spAutoFit/>
            </a:bodyPr>
            <a:lstStyle/>
            <a:p>
              <a:r>
                <a:rPr lang="en-US" sz="1200" dirty="0" smtClean="0"/>
                <a:t>Industrial Area</a:t>
              </a:r>
              <a:endParaRPr lang="en-SG" sz="1200" dirty="0"/>
            </a:p>
          </p:txBody>
        </p:sp>
      </p:grpSp>
      <p:grpSp>
        <p:nvGrpSpPr>
          <p:cNvPr id="73" name="Group 72"/>
          <p:cNvGrpSpPr/>
          <p:nvPr/>
        </p:nvGrpSpPr>
        <p:grpSpPr>
          <a:xfrm>
            <a:off x="3255198" y="3277232"/>
            <a:ext cx="4312832" cy="1163776"/>
            <a:chOff x="5940152" y="1439571"/>
            <a:chExt cx="4312832" cy="1163776"/>
          </a:xfrm>
        </p:grpSpPr>
        <p:pic>
          <p:nvPicPr>
            <p:cNvPr id="27" name="Picture 26"/>
            <p:cNvPicPr>
              <a:picLocks noChangeAspect="1"/>
            </p:cNvPicPr>
            <p:nvPr/>
          </p:nvPicPr>
          <p:blipFill rotWithShape="1">
            <a:blip r:embed="rId3"/>
            <a:srcRect l="10301" t="78548" r="76850" b="8846"/>
            <a:stretch/>
          </p:blipFill>
          <p:spPr>
            <a:xfrm>
              <a:off x="6032545" y="1457227"/>
              <a:ext cx="362188" cy="340889"/>
            </a:xfrm>
            <a:prstGeom prst="rect">
              <a:avLst/>
            </a:prstGeom>
          </p:spPr>
        </p:pic>
        <p:sp>
          <p:nvSpPr>
            <p:cNvPr id="75" name="Rectangle 74"/>
            <p:cNvSpPr/>
            <p:nvPr/>
          </p:nvSpPr>
          <p:spPr>
            <a:xfrm>
              <a:off x="5940152" y="1447632"/>
              <a:ext cx="4312832" cy="115571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6" name="TextBox 75"/>
            <p:cNvSpPr txBox="1"/>
            <p:nvPr/>
          </p:nvSpPr>
          <p:spPr>
            <a:xfrm>
              <a:off x="6394733" y="1439571"/>
              <a:ext cx="2066950" cy="276999"/>
            </a:xfrm>
            <a:prstGeom prst="rect">
              <a:avLst/>
            </a:prstGeom>
            <a:noFill/>
          </p:spPr>
          <p:txBody>
            <a:bodyPr wrap="square" rtlCol="0">
              <a:spAutoFit/>
            </a:bodyPr>
            <a:lstStyle/>
            <a:p>
              <a:r>
                <a:rPr lang="en-US" sz="1200" dirty="0" smtClean="0"/>
                <a:t>Residential Area</a:t>
              </a:r>
              <a:endParaRPr lang="en-SG" sz="1200" dirty="0"/>
            </a:p>
          </p:txBody>
        </p:sp>
      </p:grpSp>
      <p:graphicFrame>
        <p:nvGraphicFramePr>
          <p:cNvPr id="70" name="Content Placeholder 3"/>
          <p:cNvGraphicFramePr>
            <a:graphicFrameLocks/>
          </p:cNvGraphicFramePr>
          <p:nvPr>
            <p:extLst>
              <p:ext uri="{D42A27DB-BD31-4B8C-83A1-F6EECF244321}">
                <p14:modId xmlns:p14="http://schemas.microsoft.com/office/powerpoint/2010/main" val="1932260253"/>
              </p:ext>
            </p:extLst>
          </p:nvPr>
        </p:nvGraphicFramePr>
        <p:xfrm>
          <a:off x="467544" y="3212976"/>
          <a:ext cx="8064896" cy="2931160"/>
        </p:xfrm>
        <a:graphic>
          <a:graphicData uri="http://schemas.openxmlformats.org/drawingml/2006/table">
            <a:tbl>
              <a:tblPr firstRow="1" bandRow="1">
                <a:tableStyleId>{9D7B26C5-4107-4FEC-AEDC-1716B250A1EF}</a:tableStyleId>
              </a:tblPr>
              <a:tblGrid>
                <a:gridCol w="2664296">
                  <a:extLst>
                    <a:ext uri="{9D8B030D-6E8A-4147-A177-3AD203B41FA5}">
                      <a16:colId xmlns:a16="http://schemas.microsoft.com/office/drawing/2014/main" val="2376979502"/>
                    </a:ext>
                  </a:extLst>
                </a:gridCol>
                <a:gridCol w="792088">
                  <a:extLst>
                    <a:ext uri="{9D8B030D-6E8A-4147-A177-3AD203B41FA5}">
                      <a16:colId xmlns:a16="http://schemas.microsoft.com/office/drawing/2014/main" val="4063098731"/>
                    </a:ext>
                  </a:extLst>
                </a:gridCol>
                <a:gridCol w="2016224">
                  <a:extLst>
                    <a:ext uri="{9D8B030D-6E8A-4147-A177-3AD203B41FA5}">
                      <a16:colId xmlns:a16="http://schemas.microsoft.com/office/drawing/2014/main" val="2804090875"/>
                    </a:ext>
                  </a:extLst>
                </a:gridCol>
                <a:gridCol w="2592288">
                  <a:extLst>
                    <a:ext uri="{9D8B030D-6E8A-4147-A177-3AD203B41FA5}">
                      <a16:colId xmlns:a16="http://schemas.microsoft.com/office/drawing/2014/main" val="2536297937"/>
                    </a:ext>
                  </a:extLst>
                </a:gridCol>
              </a:tblGrid>
              <a:tr h="370840">
                <a:tc>
                  <a:txBody>
                    <a:bodyPr/>
                    <a:lstStyle/>
                    <a:p>
                      <a:r>
                        <a:rPr lang="en-US" dirty="0" smtClean="0"/>
                        <a:t>Type of process</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Year</a:t>
                      </a:r>
                      <a:endParaRPr lang="en-SG" dirty="0" smtClean="0"/>
                    </a:p>
                    <a:p>
                      <a:endParaRPr lang="en-SG" dirty="0"/>
                    </a:p>
                  </a:txBody>
                  <a:tcPr/>
                </a:tc>
                <a:tc>
                  <a:txBody>
                    <a:bodyPr/>
                    <a:lstStyle/>
                    <a:p>
                      <a:r>
                        <a:rPr lang="en-US" dirty="0" smtClean="0"/>
                        <a:t>No of injury</a:t>
                      </a:r>
                      <a:endParaRPr lang="en-SG" dirty="0"/>
                    </a:p>
                  </a:txBody>
                  <a:tcPr/>
                </a:tc>
                <a:tc>
                  <a:txBody>
                    <a:bodyPr/>
                    <a:lstStyle/>
                    <a:p>
                      <a:r>
                        <a:rPr lang="en-US" dirty="0" smtClean="0"/>
                        <a:t>Causes</a:t>
                      </a:r>
                      <a:endParaRPr lang="en-SG" dirty="0"/>
                    </a:p>
                  </a:txBody>
                  <a:tcPr/>
                </a:tc>
                <a:extLst>
                  <a:ext uri="{0D108BD9-81ED-4DB2-BD59-A6C34878D82A}">
                    <a16:rowId xmlns:a16="http://schemas.microsoft.com/office/drawing/2014/main" val="2730060747"/>
                  </a:ext>
                </a:extLst>
              </a:tr>
              <a:tr h="370840">
                <a:tc>
                  <a:txBody>
                    <a:bodyPr/>
                    <a:lstStyle/>
                    <a:p>
                      <a:r>
                        <a:rPr lang="en-US" dirty="0" smtClean="0"/>
                        <a:t>Waste water treatment</a:t>
                      </a:r>
                      <a:endParaRPr lang="en-SG" dirty="0"/>
                    </a:p>
                  </a:txBody>
                  <a:tcPr/>
                </a:tc>
                <a:tc>
                  <a:txBody>
                    <a:bodyPr/>
                    <a:lstStyle/>
                    <a:p>
                      <a:r>
                        <a:rPr lang="en-US" dirty="0" smtClean="0"/>
                        <a:t>2013</a:t>
                      </a:r>
                      <a:endParaRPr lang="en-SG" dirty="0"/>
                    </a:p>
                  </a:txBody>
                  <a:tcPr/>
                </a:tc>
                <a:tc>
                  <a:txBody>
                    <a:bodyPr/>
                    <a:lstStyle/>
                    <a:p>
                      <a:r>
                        <a:rPr lang="en-US" dirty="0" smtClean="0"/>
                        <a:t>1 fatality, </a:t>
                      </a:r>
                      <a:br>
                        <a:rPr lang="en-US" dirty="0" smtClean="0"/>
                      </a:br>
                      <a:r>
                        <a:rPr lang="en-US" dirty="0" smtClean="0"/>
                        <a:t>1 serious injury</a:t>
                      </a:r>
                      <a:endParaRPr lang="en-SG" dirty="0"/>
                    </a:p>
                  </a:txBody>
                  <a:tcPr/>
                </a:tc>
                <a:tc>
                  <a:txBody>
                    <a:bodyPr/>
                    <a:lstStyle/>
                    <a:p>
                      <a:r>
                        <a:rPr lang="en-US" dirty="0" smtClean="0"/>
                        <a:t>Explosion </a:t>
                      </a:r>
                      <a:endParaRPr lang="en-SG" dirty="0"/>
                    </a:p>
                  </a:txBody>
                  <a:tcPr/>
                </a:tc>
                <a:extLst>
                  <a:ext uri="{0D108BD9-81ED-4DB2-BD59-A6C34878D82A}">
                    <a16:rowId xmlns:a16="http://schemas.microsoft.com/office/drawing/2014/main" val="1917758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Waste water treatment</a:t>
                      </a:r>
                      <a:endParaRPr lang="en-SG" dirty="0" smtClean="0"/>
                    </a:p>
                  </a:txBody>
                  <a:tcPr/>
                </a:tc>
                <a:tc>
                  <a:txBody>
                    <a:bodyPr/>
                    <a:lstStyle/>
                    <a:p>
                      <a:r>
                        <a:rPr lang="en-US" dirty="0" smtClean="0"/>
                        <a:t>2016</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fatality, </a:t>
                      </a:r>
                      <a:br>
                        <a:rPr lang="en-US" dirty="0" smtClean="0"/>
                      </a:br>
                      <a:r>
                        <a:rPr lang="en-US" dirty="0" smtClean="0"/>
                        <a:t>1 serious injury</a:t>
                      </a:r>
                      <a:endParaRPr lang="en-SG" dirty="0" smtClean="0"/>
                    </a:p>
                  </a:txBody>
                  <a:tcPr/>
                </a:tc>
                <a:tc>
                  <a:txBody>
                    <a:bodyPr/>
                    <a:lstStyle/>
                    <a:p>
                      <a:r>
                        <a:rPr lang="en-US" dirty="0" smtClean="0"/>
                        <a:t>Exposure to toxic gas (H</a:t>
                      </a:r>
                      <a:r>
                        <a:rPr lang="en-US" baseline="-25000" dirty="0" smtClean="0"/>
                        <a:t>2</a:t>
                      </a:r>
                      <a:r>
                        <a:rPr lang="en-US" baseline="0" dirty="0" smtClean="0"/>
                        <a:t>S)</a:t>
                      </a:r>
                      <a:endParaRPr lang="en-SG" dirty="0"/>
                    </a:p>
                  </a:txBody>
                  <a:tcPr/>
                </a:tc>
                <a:extLst>
                  <a:ext uri="{0D108BD9-81ED-4DB2-BD59-A6C34878D82A}">
                    <a16:rowId xmlns:a16="http://schemas.microsoft.com/office/drawing/2014/main" val="2436679877"/>
                  </a:ext>
                </a:extLst>
              </a:tr>
              <a:tr h="370840">
                <a:tc>
                  <a:txBody>
                    <a:bodyPr/>
                    <a:lstStyle/>
                    <a:p>
                      <a:r>
                        <a:rPr lang="en-US" dirty="0" smtClean="0"/>
                        <a:t>Chemical waste treatment</a:t>
                      </a:r>
                      <a:endParaRPr lang="en-SG" dirty="0"/>
                    </a:p>
                  </a:txBody>
                  <a:tcPr/>
                </a:tc>
                <a:tc>
                  <a:txBody>
                    <a:bodyPr/>
                    <a:lstStyle/>
                    <a:p>
                      <a:r>
                        <a:rPr lang="en-US" dirty="0" smtClean="0"/>
                        <a:t>2016</a:t>
                      </a:r>
                      <a:endParaRPr lang="en-SG" dirty="0"/>
                    </a:p>
                  </a:txBody>
                  <a:tcPr/>
                </a:tc>
                <a:tc>
                  <a:txBody>
                    <a:bodyPr/>
                    <a:lstStyle/>
                    <a:p>
                      <a:r>
                        <a:rPr lang="en-US" dirty="0" smtClean="0"/>
                        <a:t>3 serious injury</a:t>
                      </a:r>
                      <a:endParaRPr lang="en-SG" dirty="0"/>
                    </a:p>
                  </a:txBody>
                  <a:tcPr/>
                </a:tc>
                <a:tc>
                  <a:txBody>
                    <a:bodyPr/>
                    <a:lstStyle/>
                    <a:p>
                      <a:r>
                        <a:rPr lang="en-US" dirty="0" smtClean="0"/>
                        <a:t>Fire and explosion due to Chemical reaction</a:t>
                      </a:r>
                      <a:endParaRPr lang="en-SG" dirty="0"/>
                    </a:p>
                  </a:txBody>
                  <a:tcPr/>
                </a:tc>
                <a:extLst>
                  <a:ext uri="{0D108BD9-81ED-4DB2-BD59-A6C34878D82A}">
                    <a16:rowId xmlns:a16="http://schemas.microsoft.com/office/drawing/2014/main" val="1631437668"/>
                  </a:ext>
                </a:extLst>
              </a:tr>
              <a:tr h="370840">
                <a:tc>
                  <a:txBody>
                    <a:bodyPr/>
                    <a:lstStyle/>
                    <a:p>
                      <a:r>
                        <a:rPr lang="en-US" dirty="0" smtClean="0"/>
                        <a:t>Waste water treatment</a:t>
                      </a:r>
                      <a:endParaRPr lang="en-SG" dirty="0"/>
                    </a:p>
                  </a:txBody>
                  <a:tcPr/>
                </a:tc>
                <a:tc>
                  <a:txBody>
                    <a:bodyPr/>
                    <a:lstStyle/>
                    <a:p>
                      <a:r>
                        <a:rPr lang="en-US" dirty="0" smtClean="0"/>
                        <a:t>2017</a:t>
                      </a:r>
                      <a:endParaRPr lang="en-SG" dirty="0"/>
                    </a:p>
                  </a:txBody>
                  <a:tcPr/>
                </a:tc>
                <a:tc>
                  <a:txBody>
                    <a:bodyPr/>
                    <a:lstStyle/>
                    <a:p>
                      <a:r>
                        <a:rPr lang="en-US" dirty="0" smtClean="0"/>
                        <a:t>-</a:t>
                      </a:r>
                      <a:endParaRPr lang="en-SG" dirty="0"/>
                    </a:p>
                  </a:txBody>
                  <a:tcPr/>
                </a:tc>
                <a:tc>
                  <a:txBody>
                    <a:bodyPr/>
                    <a:lstStyle/>
                    <a:p>
                      <a:r>
                        <a:rPr lang="en-US" dirty="0" smtClean="0"/>
                        <a:t>Release of toxic gas </a:t>
                      </a:r>
                      <a:endParaRPr lang="en-SG" dirty="0"/>
                    </a:p>
                  </a:txBody>
                  <a:tcPr/>
                </a:tc>
                <a:extLst>
                  <a:ext uri="{0D108BD9-81ED-4DB2-BD59-A6C34878D82A}">
                    <a16:rowId xmlns:a16="http://schemas.microsoft.com/office/drawing/2014/main" val="754062341"/>
                  </a:ext>
                </a:extLst>
              </a:tr>
            </a:tbl>
          </a:graphicData>
        </a:graphic>
      </p:graphicFrame>
    </p:spTree>
    <p:extLst>
      <p:ext uri="{BB962C8B-B14F-4D97-AF65-F5344CB8AC3E}">
        <p14:creationId xmlns:p14="http://schemas.microsoft.com/office/powerpoint/2010/main" val="35489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6"/>
                                        </p:tgtEl>
                                      </p:cBhvr>
                                    </p:animEffect>
                                    <p:set>
                                      <p:cBhvr>
                                        <p:cTn id="45" dur="1" fill="hold">
                                          <p:stCondLst>
                                            <p:cond delay="499"/>
                                          </p:stCondLst>
                                        </p:cTn>
                                        <p:tgtEl>
                                          <p:spTgt spid="3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xit" presetSubtype="0" fill="hold" nodeType="withEffect">
                                  <p:stCondLst>
                                    <p:cond delay="0"/>
                                  </p:stCondLst>
                                  <p:childTnLst>
                                    <p:animEffect transition="out" filter="fade">
                                      <p:cBhvr>
                                        <p:cTn id="53" dur="500"/>
                                        <p:tgtEl>
                                          <p:spTgt spid="73"/>
                                        </p:tgtEl>
                                      </p:cBhvr>
                                    </p:animEffect>
                                    <p:set>
                                      <p:cBhvr>
                                        <p:cTn id="54" dur="1" fill="hold">
                                          <p:stCondLst>
                                            <p:cond delay="499"/>
                                          </p:stCondLst>
                                        </p:cTn>
                                        <p:tgtEl>
                                          <p:spTgt spid="7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62"/>
                                        </p:tgtEl>
                                      </p:cBhvr>
                                    </p:animEffect>
                                    <p:set>
                                      <p:cBhvr>
                                        <p:cTn id="69" dur="1" fill="hold">
                                          <p:stCondLst>
                                            <p:cond delay="499"/>
                                          </p:stCondLst>
                                        </p:cTn>
                                        <p:tgtEl>
                                          <p:spTgt spid="6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5"/>
                                        </p:tgtEl>
                                      </p:cBhvr>
                                    </p:animEffect>
                                    <p:set>
                                      <p:cBhvr>
                                        <p:cTn id="94" dur="1" fill="hold">
                                          <p:stCondLst>
                                            <p:cond delay="499"/>
                                          </p:stCondLst>
                                        </p:cTn>
                                        <p:tgtEl>
                                          <p:spTgt spid="6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72"/>
                                        </p:tgtEl>
                                      </p:cBhvr>
                                    </p:animEffect>
                                    <p:set>
                                      <p:cBhvr>
                                        <p:cTn id="97" dur="1" fill="hold">
                                          <p:stCondLst>
                                            <p:cond delay="499"/>
                                          </p:stCondLst>
                                        </p:cTn>
                                        <p:tgtEl>
                                          <p:spTgt spid="72"/>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3">
                                            <p:txEl>
                                              <p:pRg st="1" end="1"/>
                                            </p:txEl>
                                          </p:spTgt>
                                        </p:tgtEl>
                                        <p:attrNameLst>
                                          <p:attrName>style.visibility</p:attrName>
                                        </p:attrNameLst>
                                      </p:cBhvr>
                                      <p:to>
                                        <p:strVal val="visible"/>
                                      </p:to>
                                    </p:set>
                                    <p:animEffect transition="in" filter="fade">
                                      <p:cBhvr>
                                        <p:cTn id="100" dur="500"/>
                                        <p:tgtEl>
                                          <p:spTgt spid="3">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Introduction – Accident Risk</a:t>
            </a:r>
            <a:endParaRPr lang="en-S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Accident risk is a function of Hazards and Probability</a:t>
                </a:r>
              </a:p>
              <a:p>
                <a:pPr marL="0" indent="0">
                  <a:buNone/>
                </a:pPr>
                <a:endParaRPr lang="en-US" sz="3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𝑅𝑖𝑠𝑘</m:t>
                      </m:r>
                      <m:r>
                        <a:rPr lang="en-US" sz="2400" b="0" i="1" smtClean="0">
                          <a:latin typeface="Cambria Math" panose="02040503050406030204" pitchFamily="18" charset="0"/>
                        </a:rPr>
                        <m:t>=</m:t>
                      </m:r>
                      <m:r>
                        <a:rPr lang="en-US" sz="2400" b="0" i="1" smtClean="0">
                          <a:latin typeface="Cambria Math" panose="02040503050406030204" pitchFamily="18" charset="0"/>
                        </a:rPr>
                        <m:t>𝐻𝑎𝑧𝑎𝑟𝑑𝑠</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𝐿𝑖𝑘𝑒𝑙𝑖h𝑜𝑜𝑑</m:t>
                      </m:r>
                      <m:r>
                        <a:rPr lang="en-US" sz="2400" b="0" i="1" smtClean="0">
                          <a:latin typeface="Cambria Math" panose="02040503050406030204" pitchFamily="18" charset="0"/>
                          <a:ea typeface="Cambria Math" panose="02040503050406030204" pitchFamily="18" charset="0"/>
                        </a:rPr>
                        <m:t> </m:t>
                      </m:r>
                    </m:oMath>
                  </m:oMathPara>
                </a14:m>
                <a:endParaRPr lang="en-US" sz="2400" dirty="0" smtClean="0"/>
              </a:p>
              <a:p>
                <a:r>
                  <a:rPr lang="en-US" dirty="0" smtClean="0"/>
                  <a:t>To reduce overall risk, we can either reduce the number of hazards presence or reduce the likelihood of occurrence</a:t>
                </a:r>
              </a:p>
              <a:p>
                <a:r>
                  <a:rPr lang="en-US" dirty="0" smtClean="0"/>
                  <a:t>Controlling hazards is the most effective method to reduce the overall risk</a:t>
                </a:r>
              </a:p>
              <a:p>
                <a:r>
                  <a:rPr lang="en-US" dirty="0" smtClean="0"/>
                  <a:t>To control hazards, we have to identify the hazards at early stage and carry out appropriate action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89" t="-980" r="-189"/>
                </a:stretch>
              </a:blipFill>
            </p:spPr>
            <p:txBody>
              <a:bodyPr/>
              <a:lstStyle/>
              <a:p>
                <a:r>
                  <a:rPr lang="en-SG">
                    <a:noFill/>
                  </a:rPr>
                  <a:t> </a:t>
                </a:r>
              </a:p>
            </p:txBody>
          </p:sp>
        </mc:Fallback>
      </mc:AlternateContent>
      <p:sp>
        <p:nvSpPr>
          <p:cNvPr id="4" name="Rectangle 3"/>
          <p:cNvSpPr/>
          <p:nvPr/>
        </p:nvSpPr>
        <p:spPr>
          <a:xfrm>
            <a:off x="3059832" y="2348880"/>
            <a:ext cx="1224136" cy="4320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1" name="Straight Arrow Connector 10"/>
          <p:cNvCxnSpPr>
            <a:stCxn id="4" idx="2"/>
            <a:endCxn id="13" idx="0"/>
          </p:cNvCxnSpPr>
          <p:nvPr/>
        </p:nvCxnSpPr>
        <p:spPr>
          <a:xfrm flipH="1">
            <a:off x="3363801" y="2780928"/>
            <a:ext cx="308099" cy="296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07717" y="3077245"/>
            <a:ext cx="1512168" cy="646331"/>
          </a:xfrm>
          <a:prstGeom prst="rect">
            <a:avLst/>
          </a:prstGeom>
          <a:noFill/>
        </p:spPr>
        <p:txBody>
          <a:bodyPr wrap="square" rtlCol="0">
            <a:spAutoFit/>
          </a:bodyPr>
          <a:lstStyle/>
          <a:p>
            <a:pPr algn="ctr"/>
            <a:r>
              <a:rPr lang="en-US" dirty="0" smtClean="0"/>
              <a:t>Potential of harm</a:t>
            </a:r>
            <a:endParaRPr lang="en-SG" dirty="0"/>
          </a:p>
        </p:txBody>
      </p:sp>
      <p:sp>
        <p:nvSpPr>
          <p:cNvPr id="15" name="Rectangle 14"/>
          <p:cNvSpPr/>
          <p:nvPr/>
        </p:nvSpPr>
        <p:spPr>
          <a:xfrm>
            <a:off x="4669204" y="2348880"/>
            <a:ext cx="1558980" cy="4320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6" name="Straight Arrow Connector 15"/>
          <p:cNvCxnSpPr>
            <a:stCxn id="15" idx="2"/>
            <a:endCxn id="17" idx="0"/>
          </p:cNvCxnSpPr>
          <p:nvPr/>
        </p:nvCxnSpPr>
        <p:spPr>
          <a:xfrm>
            <a:off x="5448694" y="2780928"/>
            <a:ext cx="216454" cy="308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02248" y="3089359"/>
            <a:ext cx="1925799" cy="646331"/>
          </a:xfrm>
          <a:prstGeom prst="rect">
            <a:avLst/>
          </a:prstGeom>
          <a:noFill/>
        </p:spPr>
        <p:txBody>
          <a:bodyPr wrap="square" rtlCol="0">
            <a:spAutoFit/>
          </a:bodyPr>
          <a:lstStyle/>
          <a:p>
            <a:pPr algn="ctr"/>
            <a:r>
              <a:rPr lang="en-US" dirty="0" smtClean="0"/>
              <a:t>Probability of occurrence</a:t>
            </a:r>
            <a:endParaRPr lang="en-SG" dirty="0"/>
          </a:p>
        </p:txBody>
      </p:sp>
    </p:spTree>
    <p:extLst>
      <p:ext uri="{BB962C8B-B14F-4D97-AF65-F5344CB8AC3E}">
        <p14:creationId xmlns:p14="http://schemas.microsoft.com/office/powerpoint/2010/main" val="27870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p:bldP spid="13" grpId="1"/>
      <p:bldP spid="15" grpId="0" animBg="1"/>
      <p:bldP spid="15"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07504" y="1412776"/>
            <a:ext cx="7755608" cy="5342524"/>
            <a:chOff x="107504" y="1628800"/>
            <a:chExt cx="7755608" cy="5342524"/>
          </a:xfrm>
        </p:grpSpPr>
        <p:pic>
          <p:nvPicPr>
            <p:cNvPr id="25" name="Picture 24"/>
            <p:cNvPicPr>
              <a:picLocks noChangeAspect="1"/>
            </p:cNvPicPr>
            <p:nvPr/>
          </p:nvPicPr>
          <p:blipFill>
            <a:blip r:embed="rId3"/>
            <a:stretch>
              <a:fillRect/>
            </a:stretch>
          </p:blipFill>
          <p:spPr>
            <a:xfrm>
              <a:off x="107504" y="1628800"/>
              <a:ext cx="7755608" cy="5342524"/>
            </a:xfrm>
            <a:prstGeom prst="rect">
              <a:avLst/>
            </a:prstGeom>
          </p:spPr>
        </p:pic>
        <p:cxnSp>
          <p:nvCxnSpPr>
            <p:cNvPr id="27" name="Straight Arrow Connector 26"/>
            <p:cNvCxnSpPr/>
            <p:nvPr/>
          </p:nvCxnSpPr>
          <p:spPr>
            <a:xfrm flipV="1">
              <a:off x="1206209" y="1772816"/>
              <a:ext cx="0" cy="37539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06209" y="5526718"/>
              <a:ext cx="65341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chor="ctr" anchorCtr="0">
            <a:normAutofit/>
          </a:bodyPr>
          <a:lstStyle/>
          <a:p>
            <a:pPr algn="just"/>
            <a:r>
              <a:rPr lang="en-US" sz="3200" dirty="0" smtClean="0"/>
              <a:t>Introduction – Hazard identification</a:t>
            </a:r>
            <a:endParaRPr lang="en-SG" sz="3200" dirty="0"/>
          </a:p>
        </p:txBody>
      </p:sp>
      <p:sp>
        <p:nvSpPr>
          <p:cNvPr id="18" name="TextBox 17"/>
          <p:cNvSpPr txBox="1"/>
          <p:nvPr/>
        </p:nvSpPr>
        <p:spPr>
          <a:xfrm rot="16200000">
            <a:off x="224809" y="2826612"/>
            <a:ext cx="1224136" cy="738664"/>
          </a:xfrm>
          <a:prstGeom prst="rect">
            <a:avLst/>
          </a:prstGeom>
          <a:noFill/>
        </p:spPr>
        <p:txBody>
          <a:bodyPr wrap="square" rtlCol="0">
            <a:spAutoFit/>
          </a:bodyPr>
          <a:lstStyle/>
          <a:p>
            <a:pPr algn="ctr"/>
            <a:r>
              <a:rPr lang="en-US" sz="1400" b="1" dirty="0" smtClean="0">
                <a:latin typeface="Calibri" panose="020F0502020204030204" pitchFamily="34" charset="0"/>
                <a:cs typeface="Arial" panose="020B0604020202020204" pitchFamily="34" charset="0"/>
              </a:rPr>
              <a:t>=</a:t>
            </a:r>
          </a:p>
          <a:p>
            <a:pPr algn="ctr"/>
            <a:r>
              <a:rPr lang="en-US" sz="1400" b="1" dirty="0" smtClean="0">
                <a:latin typeface="Calibri" panose="020F0502020204030204" pitchFamily="34" charset="0"/>
                <a:cs typeface="Arial" panose="020B0604020202020204" pitchFamily="34" charset="0"/>
              </a:rPr>
              <a:t>Cost saving opportunity</a:t>
            </a:r>
            <a:endParaRPr lang="en-SG" sz="1400" b="1" dirty="0">
              <a:latin typeface="Calibri" panose="020F0502020204030204" pitchFamily="34" charset="0"/>
              <a:cs typeface="Arial" panose="020B0604020202020204" pitchFamily="34" charset="0"/>
            </a:endParaRPr>
          </a:p>
        </p:txBody>
      </p:sp>
      <p:sp>
        <p:nvSpPr>
          <p:cNvPr id="21" name="Freeform 20"/>
          <p:cNvSpPr/>
          <p:nvPr/>
        </p:nvSpPr>
        <p:spPr>
          <a:xfrm>
            <a:off x="1897679" y="1556793"/>
            <a:ext cx="5503767" cy="3604400"/>
          </a:xfrm>
          <a:custGeom>
            <a:avLst/>
            <a:gdLst>
              <a:gd name="connsiteX0" fmla="*/ 0 w 5273963"/>
              <a:gd name="connsiteY0" fmla="*/ 3435927 h 3435927"/>
              <a:gd name="connsiteX1" fmla="*/ 858981 w 5273963"/>
              <a:gd name="connsiteY1" fmla="*/ 3380509 h 3435927"/>
              <a:gd name="connsiteX2" fmla="*/ 1930400 w 5273963"/>
              <a:gd name="connsiteY2" fmla="*/ 3140363 h 3435927"/>
              <a:gd name="connsiteX3" fmla="*/ 2770909 w 5273963"/>
              <a:gd name="connsiteY3" fmla="*/ 2632363 h 3435927"/>
              <a:gd name="connsiteX4" fmla="*/ 3574472 w 5273963"/>
              <a:gd name="connsiteY4" fmla="*/ 1921163 h 3435927"/>
              <a:gd name="connsiteX5" fmla="*/ 4331854 w 5273963"/>
              <a:gd name="connsiteY5" fmla="*/ 1071418 h 3435927"/>
              <a:gd name="connsiteX6" fmla="*/ 5273963 w 5273963"/>
              <a:gd name="connsiteY6" fmla="*/ 0 h 343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3963" h="3435927">
                <a:moveTo>
                  <a:pt x="0" y="3435927"/>
                </a:moveTo>
                <a:cubicBezTo>
                  <a:pt x="268624" y="3432848"/>
                  <a:pt x="537248" y="3429770"/>
                  <a:pt x="858981" y="3380509"/>
                </a:cubicBezTo>
                <a:cubicBezTo>
                  <a:pt x="1180714" y="3331248"/>
                  <a:pt x="1611745" y="3265054"/>
                  <a:pt x="1930400" y="3140363"/>
                </a:cubicBezTo>
                <a:cubicBezTo>
                  <a:pt x="2249055" y="3015672"/>
                  <a:pt x="2496897" y="2835563"/>
                  <a:pt x="2770909" y="2632363"/>
                </a:cubicBezTo>
                <a:cubicBezTo>
                  <a:pt x="3044921" y="2429163"/>
                  <a:pt x="3314315" y="2181320"/>
                  <a:pt x="3574472" y="1921163"/>
                </a:cubicBezTo>
                <a:cubicBezTo>
                  <a:pt x="3834629" y="1661006"/>
                  <a:pt x="4331854" y="1071418"/>
                  <a:pt x="4331854" y="1071418"/>
                </a:cubicBezTo>
                <a:lnTo>
                  <a:pt x="5273963"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23" name="Straight Arrow Connector 22"/>
          <p:cNvCxnSpPr/>
          <p:nvPr/>
        </p:nvCxnSpPr>
        <p:spPr>
          <a:xfrm flipV="1">
            <a:off x="7659108" y="1431748"/>
            <a:ext cx="0" cy="38979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7495257" y="3072469"/>
            <a:ext cx="1036636" cy="461665"/>
          </a:xfrm>
          <a:prstGeom prst="rect">
            <a:avLst/>
          </a:prstGeom>
          <a:solidFill>
            <a:schemeClr val="bg1"/>
          </a:solidFill>
        </p:spPr>
        <p:txBody>
          <a:bodyPr wrap="square" rtlCol="0">
            <a:spAutoFit/>
          </a:bodyPr>
          <a:lstStyle/>
          <a:p>
            <a:r>
              <a:rPr lang="en-US" sz="1200" dirty="0" smtClean="0">
                <a:latin typeface="Arial" panose="020B0604020202020204" pitchFamily="34" charset="0"/>
                <a:cs typeface="Arial" panose="020B0604020202020204" pitchFamily="34" charset="0"/>
              </a:rPr>
              <a:t>Information availability</a:t>
            </a:r>
            <a:endParaRPr lang="en-SG" sz="1200" dirty="0">
              <a:latin typeface="Arial" panose="020B0604020202020204" pitchFamily="34" charset="0"/>
              <a:cs typeface="Arial" panose="020B0604020202020204" pitchFamily="34" charset="0"/>
            </a:endParaRPr>
          </a:p>
        </p:txBody>
      </p:sp>
      <p:sp>
        <p:nvSpPr>
          <p:cNvPr id="3" name="Rectangle 2"/>
          <p:cNvSpPr/>
          <p:nvPr/>
        </p:nvSpPr>
        <p:spPr>
          <a:xfrm>
            <a:off x="1403648" y="1412776"/>
            <a:ext cx="1296144" cy="383539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 name="TextBox 3"/>
          <p:cNvSpPr txBox="1"/>
          <p:nvPr/>
        </p:nvSpPr>
        <p:spPr>
          <a:xfrm>
            <a:off x="1219950" y="6519439"/>
            <a:ext cx="5008234" cy="307777"/>
          </a:xfrm>
          <a:prstGeom prst="rect">
            <a:avLst/>
          </a:prstGeom>
          <a:noFill/>
        </p:spPr>
        <p:txBody>
          <a:bodyPr wrap="square" rtlCol="0">
            <a:spAutoFit/>
          </a:bodyPr>
          <a:lstStyle/>
          <a:p>
            <a:r>
              <a:rPr lang="en-US" sz="1400" dirty="0">
                <a:solidFill>
                  <a:schemeClr val="tx1">
                    <a:lumMod val="75000"/>
                    <a:lumOff val="25000"/>
                  </a:schemeClr>
                </a:solidFill>
              </a:rPr>
              <a:t>[</a:t>
            </a:r>
            <a:r>
              <a:rPr lang="en-US" sz="1400" dirty="0" smtClean="0">
                <a:solidFill>
                  <a:schemeClr val="tx1">
                    <a:lumMod val="75000"/>
                    <a:lumOff val="25000"/>
                  </a:schemeClr>
                </a:solidFill>
              </a:rPr>
              <a:t>Adapted from </a:t>
            </a:r>
            <a:r>
              <a:rPr lang="en-US" sz="1400" dirty="0" err="1" smtClean="0">
                <a:solidFill>
                  <a:schemeClr val="tx1">
                    <a:lumMod val="75000"/>
                    <a:lumOff val="25000"/>
                  </a:schemeClr>
                </a:solidFill>
              </a:rPr>
              <a:t>Kletz</a:t>
            </a:r>
            <a:r>
              <a:rPr lang="en-US" sz="1400" dirty="0" smtClean="0">
                <a:solidFill>
                  <a:schemeClr val="tx1">
                    <a:lumMod val="75000"/>
                    <a:lumOff val="25000"/>
                  </a:schemeClr>
                </a:solidFill>
              </a:rPr>
              <a:t>, 1991; CCPS, 1992; Heikkila, 1999]</a:t>
            </a:r>
            <a:endParaRPr lang="en-SG" sz="1400" dirty="0">
              <a:solidFill>
                <a:schemeClr val="tx1">
                  <a:lumMod val="75000"/>
                  <a:lumOff val="25000"/>
                </a:schemeClr>
              </a:solidFill>
            </a:endParaRPr>
          </a:p>
        </p:txBody>
      </p:sp>
      <p:grpSp>
        <p:nvGrpSpPr>
          <p:cNvPr id="19" name="Group 18"/>
          <p:cNvGrpSpPr/>
          <p:nvPr/>
        </p:nvGrpSpPr>
        <p:grpSpPr>
          <a:xfrm>
            <a:off x="5148064" y="1412776"/>
            <a:ext cx="2182530" cy="3897918"/>
            <a:chOff x="5148064" y="1412776"/>
            <a:chExt cx="2182530" cy="3897918"/>
          </a:xfrm>
        </p:grpSpPr>
        <p:sp>
          <p:nvSpPr>
            <p:cNvPr id="17" name="Rectangle 16"/>
            <p:cNvSpPr/>
            <p:nvPr/>
          </p:nvSpPr>
          <p:spPr>
            <a:xfrm>
              <a:off x="5148064" y="1412776"/>
              <a:ext cx="2182530" cy="3897918"/>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5272648" y="1495741"/>
              <a:ext cx="1362742" cy="1546577"/>
            </a:xfrm>
            <a:prstGeom prst="rect">
              <a:avLst/>
            </a:prstGeom>
            <a:noFill/>
          </p:spPr>
          <p:txBody>
            <a:bodyPr wrap="square" rtlCol="0">
              <a:spAutoFit/>
            </a:bodyPr>
            <a:lstStyle/>
            <a:p>
              <a:pPr marL="285750" indent="-285750">
                <a:buFont typeface="Arial" panose="020B0604020202020204" pitchFamily="34" charset="0"/>
                <a:buChar char="•"/>
              </a:pPr>
              <a:r>
                <a:rPr lang="en-US" sz="1050" b="1" dirty="0" smtClean="0"/>
                <a:t>FMEA</a:t>
              </a:r>
            </a:p>
            <a:p>
              <a:pPr marL="285750" indent="-285750">
                <a:buFont typeface="Arial" panose="020B0604020202020204" pitchFamily="34" charset="0"/>
                <a:buChar char="•"/>
              </a:pPr>
              <a:r>
                <a:rPr lang="en-US" sz="1050" b="1" dirty="0" smtClean="0"/>
                <a:t>HAZOP</a:t>
              </a:r>
            </a:p>
            <a:p>
              <a:pPr marL="285750" indent="-285750">
                <a:buFont typeface="Arial" panose="020B0604020202020204" pitchFamily="34" charset="0"/>
                <a:buChar char="•"/>
              </a:pPr>
              <a:r>
                <a:rPr lang="en-US" sz="1050" b="1" dirty="0" smtClean="0"/>
                <a:t>What-if</a:t>
              </a:r>
            </a:p>
            <a:p>
              <a:pPr marL="285750" indent="-285750">
                <a:buFont typeface="Arial" panose="020B0604020202020204" pitchFamily="34" charset="0"/>
                <a:buChar char="•"/>
              </a:pPr>
              <a:r>
                <a:rPr lang="en-US" sz="1050" b="1" dirty="0" smtClean="0"/>
                <a:t>Fault tree</a:t>
              </a:r>
            </a:p>
            <a:p>
              <a:pPr marL="285750" indent="-285750">
                <a:buFont typeface="Arial" panose="020B0604020202020204" pitchFamily="34" charset="0"/>
                <a:buChar char="•"/>
              </a:pPr>
              <a:r>
                <a:rPr lang="en-US" sz="1050" b="1" dirty="0" smtClean="0"/>
                <a:t>Event tree</a:t>
              </a:r>
            </a:p>
            <a:p>
              <a:pPr marL="285750" indent="-285750">
                <a:buFont typeface="Arial" panose="020B0604020202020204" pitchFamily="34" charset="0"/>
                <a:buChar char="•"/>
              </a:pPr>
              <a:r>
                <a:rPr lang="en-US" sz="1050" b="1" dirty="0" smtClean="0"/>
                <a:t>Check list</a:t>
              </a:r>
            </a:p>
            <a:p>
              <a:pPr marL="285750" indent="-285750">
                <a:buFont typeface="Arial" panose="020B0604020202020204" pitchFamily="34" charset="0"/>
                <a:buChar char="•"/>
              </a:pPr>
              <a:r>
                <a:rPr lang="en-US" sz="1050" b="1" dirty="0" smtClean="0"/>
                <a:t>DOW FEI</a:t>
              </a:r>
            </a:p>
            <a:p>
              <a:pPr marL="285750" indent="-285750">
                <a:buFont typeface="Arial" panose="020B0604020202020204" pitchFamily="34" charset="0"/>
                <a:buChar char="•"/>
              </a:pPr>
              <a:r>
                <a:rPr lang="en-US" sz="1050" b="1" dirty="0" smtClean="0"/>
                <a:t>CCA</a:t>
              </a:r>
            </a:p>
            <a:p>
              <a:pPr marL="285750" indent="-285750">
                <a:buFont typeface="Arial" panose="020B0604020202020204" pitchFamily="34" charset="0"/>
                <a:buChar char="•"/>
              </a:pPr>
              <a:r>
                <a:rPr lang="en-US" sz="1050" b="1" dirty="0" smtClean="0"/>
                <a:t>etc.</a:t>
              </a:r>
            </a:p>
          </p:txBody>
        </p:sp>
      </p:grpSp>
      <p:grpSp>
        <p:nvGrpSpPr>
          <p:cNvPr id="20" name="Group 19"/>
          <p:cNvGrpSpPr/>
          <p:nvPr/>
        </p:nvGrpSpPr>
        <p:grpSpPr>
          <a:xfrm>
            <a:off x="2707205" y="1412776"/>
            <a:ext cx="2428357" cy="3897918"/>
            <a:chOff x="3157036" y="1412776"/>
            <a:chExt cx="1978526" cy="3897918"/>
          </a:xfrm>
        </p:grpSpPr>
        <p:sp>
          <p:nvSpPr>
            <p:cNvPr id="30" name="Rectangle 29"/>
            <p:cNvSpPr/>
            <p:nvPr/>
          </p:nvSpPr>
          <p:spPr>
            <a:xfrm>
              <a:off x="3157036" y="1412776"/>
              <a:ext cx="1978526" cy="3897918"/>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p:cNvSpPr txBox="1"/>
            <p:nvPr/>
          </p:nvSpPr>
          <p:spPr>
            <a:xfrm>
              <a:off x="3603846" y="1555613"/>
              <a:ext cx="1362742" cy="1223412"/>
            </a:xfrm>
            <a:prstGeom prst="rect">
              <a:avLst/>
            </a:prstGeom>
            <a:noFill/>
          </p:spPr>
          <p:txBody>
            <a:bodyPr wrap="square" rtlCol="0">
              <a:spAutoFit/>
            </a:bodyPr>
            <a:lstStyle/>
            <a:p>
              <a:pPr marL="285750" indent="-285750">
                <a:buFont typeface="Arial" panose="020B0604020202020204" pitchFamily="34" charset="0"/>
                <a:buChar char="•"/>
              </a:pPr>
              <a:r>
                <a:rPr lang="en-US" sz="1050" b="1" dirty="0" smtClean="0"/>
                <a:t>FMEA</a:t>
              </a:r>
            </a:p>
            <a:p>
              <a:pPr marL="285750" indent="-285750">
                <a:buFont typeface="Arial" panose="020B0604020202020204" pitchFamily="34" charset="0"/>
                <a:buChar char="•"/>
              </a:pPr>
              <a:r>
                <a:rPr lang="en-US" sz="1050" b="1" dirty="0" smtClean="0"/>
                <a:t>What-if</a:t>
              </a:r>
            </a:p>
            <a:p>
              <a:pPr marL="285750" indent="-285750">
                <a:buFont typeface="Arial" panose="020B0604020202020204" pitchFamily="34" charset="0"/>
                <a:buChar char="•"/>
              </a:pPr>
              <a:r>
                <a:rPr lang="en-US" sz="1050" b="1" dirty="0" smtClean="0"/>
                <a:t>Fault tree</a:t>
              </a:r>
            </a:p>
            <a:p>
              <a:pPr marL="285750" indent="-285750">
                <a:buFont typeface="Arial" panose="020B0604020202020204" pitchFamily="34" charset="0"/>
                <a:buChar char="•"/>
              </a:pPr>
              <a:r>
                <a:rPr lang="en-US" sz="1050" b="1" dirty="0" smtClean="0"/>
                <a:t>Event tree</a:t>
              </a:r>
            </a:p>
            <a:p>
              <a:pPr marL="285750" indent="-285750">
                <a:buFont typeface="Arial" panose="020B0604020202020204" pitchFamily="34" charset="0"/>
                <a:buChar char="•"/>
              </a:pPr>
              <a:r>
                <a:rPr lang="en-US" sz="1050" b="1" dirty="0" smtClean="0"/>
                <a:t>Check list</a:t>
              </a:r>
            </a:p>
            <a:p>
              <a:pPr marL="285750" indent="-285750">
                <a:buFont typeface="Arial" panose="020B0604020202020204" pitchFamily="34" charset="0"/>
                <a:buChar char="•"/>
              </a:pPr>
              <a:r>
                <a:rPr lang="en-US" sz="1050" b="1" dirty="0" smtClean="0"/>
                <a:t>CCA</a:t>
              </a:r>
            </a:p>
            <a:p>
              <a:pPr marL="285750" indent="-285750">
                <a:buFont typeface="Arial" panose="020B0604020202020204" pitchFamily="34" charset="0"/>
                <a:buChar char="•"/>
              </a:pPr>
              <a:r>
                <a:rPr lang="en-US" sz="1050" b="1" dirty="0" smtClean="0"/>
                <a:t>etc.</a:t>
              </a:r>
            </a:p>
          </p:txBody>
        </p:sp>
      </p:grpSp>
      <p:grpSp>
        <p:nvGrpSpPr>
          <p:cNvPr id="26" name="Group 25"/>
          <p:cNvGrpSpPr/>
          <p:nvPr/>
        </p:nvGrpSpPr>
        <p:grpSpPr>
          <a:xfrm>
            <a:off x="1396235" y="1431748"/>
            <a:ext cx="1303557" cy="3897918"/>
            <a:chOff x="1396236" y="1431748"/>
            <a:chExt cx="1299134" cy="3897918"/>
          </a:xfrm>
        </p:grpSpPr>
        <p:sp>
          <p:nvSpPr>
            <p:cNvPr id="32" name="Rectangle 31"/>
            <p:cNvSpPr/>
            <p:nvPr/>
          </p:nvSpPr>
          <p:spPr>
            <a:xfrm>
              <a:off x="1396236" y="1431748"/>
              <a:ext cx="1299134" cy="3897918"/>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p:cNvSpPr txBox="1"/>
            <p:nvPr/>
          </p:nvSpPr>
          <p:spPr>
            <a:xfrm>
              <a:off x="1544907" y="2732496"/>
              <a:ext cx="1010869" cy="461665"/>
            </a:xfrm>
            <a:prstGeom prst="rect">
              <a:avLst/>
            </a:prstGeom>
            <a:noFill/>
          </p:spPr>
          <p:txBody>
            <a:bodyPr wrap="square" rtlCol="0">
              <a:spAutoFit/>
            </a:bodyPr>
            <a:lstStyle/>
            <a:p>
              <a:pPr algn="ctr"/>
              <a:r>
                <a:rPr lang="en-US" sz="2400" b="1" dirty="0" smtClean="0"/>
                <a:t>?</a:t>
              </a:r>
              <a:endParaRPr lang="en-SG" b="1" dirty="0"/>
            </a:p>
          </p:txBody>
        </p:sp>
      </p:grpSp>
    </p:spTree>
    <p:extLst>
      <p:ext uri="{BB962C8B-B14F-4D97-AF65-F5344CB8AC3E}">
        <p14:creationId xmlns:p14="http://schemas.microsoft.com/office/powerpoint/2010/main" val="40191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4"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200" dirty="0" smtClean="0"/>
              <a:t>Safety assessment tools - Conceptual</a:t>
            </a:r>
            <a:endParaRPr lang="en-SG" sz="3200" dirty="0"/>
          </a:p>
        </p:txBody>
      </p:sp>
      <p:sp>
        <p:nvSpPr>
          <p:cNvPr id="3" name="Content Placeholder 2"/>
          <p:cNvSpPr>
            <a:spLocks noGrp="1"/>
          </p:cNvSpPr>
          <p:nvPr>
            <p:ph idx="1"/>
          </p:nvPr>
        </p:nvSpPr>
        <p:spPr>
          <a:xfrm>
            <a:off x="946404" y="1828801"/>
            <a:ext cx="6446520" cy="2752327"/>
          </a:xfrm>
        </p:spPr>
        <p:txBody>
          <a:bodyPr/>
          <a:lstStyle/>
          <a:p>
            <a:r>
              <a:rPr lang="en-US" dirty="0" smtClean="0"/>
              <a:t>What-if analysis</a:t>
            </a:r>
          </a:p>
          <a:p>
            <a:r>
              <a:rPr lang="en-US" dirty="0" smtClean="0"/>
              <a:t>Checklist </a:t>
            </a:r>
          </a:p>
          <a:p>
            <a:r>
              <a:rPr lang="en-US" dirty="0" smtClean="0"/>
              <a:t>Process hazard analysis</a:t>
            </a:r>
          </a:p>
          <a:p>
            <a:r>
              <a:rPr lang="en-US" dirty="0" smtClean="0"/>
              <a:t>Prototype Inherent Safety Index</a:t>
            </a:r>
          </a:p>
          <a:p>
            <a:r>
              <a:rPr lang="en-US" dirty="0" smtClean="0"/>
              <a:t> Inherent Safety Index </a:t>
            </a:r>
            <a:endParaRPr lang="en-SG" dirty="0"/>
          </a:p>
        </p:txBody>
      </p:sp>
      <p:sp>
        <p:nvSpPr>
          <p:cNvPr id="4" name="Right Brace 3"/>
          <p:cNvSpPr/>
          <p:nvPr/>
        </p:nvSpPr>
        <p:spPr>
          <a:xfrm>
            <a:off x="4067944" y="1828801"/>
            <a:ext cx="288032" cy="1312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5" name="TextBox 4"/>
          <p:cNvSpPr txBox="1"/>
          <p:nvPr/>
        </p:nvSpPr>
        <p:spPr>
          <a:xfrm>
            <a:off x="4581144" y="2023219"/>
            <a:ext cx="2304256" cy="881780"/>
          </a:xfrm>
          <a:prstGeom prst="rect">
            <a:avLst/>
          </a:prstGeom>
          <a:noFill/>
        </p:spPr>
        <p:txBody>
          <a:bodyPr wrap="square" rtlCol="0">
            <a:spAutoFit/>
          </a:bodyPr>
          <a:lstStyle/>
          <a:p>
            <a:pPr defTabSz="914400">
              <a:lnSpc>
                <a:spcPct val="95000"/>
              </a:lnSpc>
              <a:spcBef>
                <a:spcPts val="1400"/>
              </a:spcBef>
              <a:spcAft>
                <a:spcPts val="200"/>
              </a:spcAft>
              <a:buClr>
                <a:schemeClr val="accent1"/>
              </a:buClr>
              <a:buSzPct val="80000"/>
            </a:pPr>
            <a:r>
              <a:rPr lang="en-US" spc="10" dirty="0"/>
              <a:t>Have element of human judgement involved</a:t>
            </a:r>
            <a:endParaRPr lang="en-SG" spc="10" dirty="0"/>
          </a:p>
        </p:txBody>
      </p:sp>
      <p:sp>
        <p:nvSpPr>
          <p:cNvPr id="6" name="Right Brace 5"/>
          <p:cNvSpPr/>
          <p:nvPr/>
        </p:nvSpPr>
        <p:spPr>
          <a:xfrm>
            <a:off x="4922896" y="3152973"/>
            <a:ext cx="297176" cy="7800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7" name="TextBox 6"/>
          <p:cNvSpPr txBox="1"/>
          <p:nvPr/>
        </p:nvSpPr>
        <p:spPr>
          <a:xfrm>
            <a:off x="5436096" y="3347390"/>
            <a:ext cx="2377408" cy="355482"/>
          </a:xfrm>
          <a:prstGeom prst="rect">
            <a:avLst/>
          </a:prstGeom>
          <a:noFill/>
        </p:spPr>
        <p:txBody>
          <a:bodyPr wrap="square" rtlCol="0">
            <a:spAutoFit/>
          </a:bodyPr>
          <a:lstStyle/>
          <a:p>
            <a:pPr defTabSz="914400">
              <a:lnSpc>
                <a:spcPct val="95000"/>
              </a:lnSpc>
              <a:spcBef>
                <a:spcPts val="1400"/>
              </a:spcBef>
              <a:spcAft>
                <a:spcPts val="200"/>
              </a:spcAft>
              <a:buClr>
                <a:schemeClr val="accent1"/>
              </a:buClr>
              <a:buSzPct val="80000"/>
            </a:pPr>
            <a:r>
              <a:rPr lang="en-US" spc="10" dirty="0"/>
              <a:t>Index </a:t>
            </a:r>
            <a:r>
              <a:rPr lang="en-US" spc="10" dirty="0" smtClean="0"/>
              <a:t>Based</a:t>
            </a:r>
            <a:r>
              <a:rPr lang="en-SG" spc="10" dirty="0"/>
              <a:t> </a:t>
            </a:r>
            <a:endParaRPr lang="en-US" spc="10" dirty="0" smtClean="0"/>
          </a:p>
        </p:txBody>
      </p:sp>
      <p:sp>
        <p:nvSpPr>
          <p:cNvPr id="8" name="Rectangle 7"/>
          <p:cNvSpPr/>
          <p:nvPr/>
        </p:nvSpPr>
        <p:spPr>
          <a:xfrm>
            <a:off x="1187624" y="3695563"/>
            <a:ext cx="2592288" cy="38150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74417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21" presetClass="entr" presetSubtype="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p:bldP spid="5" grpId="1"/>
      <p:bldP spid="6" grpId="0" animBg="1"/>
      <p:bldP spid="6" grpId="1" animBg="1"/>
      <p:bldP spid="7" grpId="0"/>
      <p:bldP spid="7"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ISI framework</a:t>
            </a:r>
            <a:endParaRPr lang="en-SG" dirty="0"/>
          </a:p>
        </p:txBody>
      </p:sp>
      <p:pic>
        <p:nvPicPr>
          <p:cNvPr id="4" name="Picture 3"/>
          <p:cNvPicPr>
            <a:picLocks noChangeAspect="1"/>
          </p:cNvPicPr>
          <p:nvPr/>
        </p:nvPicPr>
        <p:blipFill>
          <a:blip r:embed="rId3"/>
          <a:stretch>
            <a:fillRect/>
          </a:stretch>
        </p:blipFill>
        <p:spPr>
          <a:xfrm>
            <a:off x="1199732" y="1459499"/>
            <a:ext cx="5906972" cy="4920673"/>
          </a:xfrm>
          <a:prstGeom prst="rect">
            <a:avLst/>
          </a:prstGeom>
        </p:spPr>
      </p:pic>
      <p:sp>
        <p:nvSpPr>
          <p:cNvPr id="40" name="Rectangle 39"/>
          <p:cNvSpPr/>
          <p:nvPr/>
        </p:nvSpPr>
        <p:spPr>
          <a:xfrm>
            <a:off x="1115616" y="2060848"/>
            <a:ext cx="5760640" cy="67749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Rectangle 40"/>
          <p:cNvSpPr/>
          <p:nvPr/>
        </p:nvSpPr>
        <p:spPr>
          <a:xfrm>
            <a:off x="1115616" y="2738337"/>
            <a:ext cx="2836952" cy="367137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Rectangle 41"/>
          <p:cNvSpPr/>
          <p:nvPr/>
        </p:nvSpPr>
        <p:spPr>
          <a:xfrm>
            <a:off x="4399404" y="2750666"/>
            <a:ext cx="2880320" cy="344641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p:cNvSpPr/>
          <p:nvPr/>
        </p:nvSpPr>
        <p:spPr>
          <a:xfrm>
            <a:off x="1033716" y="6610052"/>
            <a:ext cx="1518364" cy="307777"/>
          </a:xfrm>
          <a:prstGeom prst="rect">
            <a:avLst/>
          </a:prstGeom>
        </p:spPr>
        <p:txBody>
          <a:bodyPr wrap="none">
            <a:spAutoFit/>
          </a:bodyPr>
          <a:lstStyle/>
          <a:p>
            <a:r>
              <a:rPr lang="en-US" sz="1400" dirty="0" smtClean="0">
                <a:solidFill>
                  <a:schemeClr val="tx1">
                    <a:lumMod val="75000"/>
                    <a:lumOff val="25000"/>
                  </a:schemeClr>
                </a:solidFill>
              </a:rPr>
              <a:t>[Heikkila</a:t>
            </a:r>
            <a:r>
              <a:rPr lang="en-US" sz="1400" dirty="0">
                <a:solidFill>
                  <a:schemeClr val="tx1">
                    <a:lumMod val="75000"/>
                    <a:lumOff val="25000"/>
                  </a:schemeClr>
                </a:solidFill>
              </a:rPr>
              <a:t>, 1999]</a:t>
            </a:r>
            <a:endParaRPr lang="en-SG" sz="1400" dirty="0">
              <a:solidFill>
                <a:schemeClr val="tx1">
                  <a:lumMod val="75000"/>
                  <a:lumOff val="25000"/>
                </a:schemeClr>
              </a:solidFill>
            </a:endParaRPr>
          </a:p>
        </p:txBody>
      </p:sp>
      <p:pic>
        <p:nvPicPr>
          <p:cNvPr id="3074" name="Picture 2" descr="Image result for conical flask image pic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810" y="2096030"/>
            <a:ext cx="607126" cy="607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aug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89" b="90000" l="10000" r="90000"/>
                    </a14:imgEffect>
                  </a14:imgLayer>
                </a14:imgProps>
              </a:ext>
              <a:ext uri="{28A0092B-C50C-407E-A947-70E740481C1C}">
                <a14:useLocalDpi xmlns:a14="http://schemas.microsoft.com/office/drawing/2010/main" val="0"/>
              </a:ext>
            </a:extLst>
          </a:blip>
          <a:srcRect l="19070" r="20328" b="7151"/>
          <a:stretch/>
        </p:blipFill>
        <p:spPr bwMode="auto">
          <a:xfrm>
            <a:off x="6663498" y="2031312"/>
            <a:ext cx="655964" cy="75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heel(1)">
                                      <p:cBhvr>
                                        <p:cTn id="15" dur="2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heel(1)">
                                      <p:cBhvr>
                                        <p:cTn id="23" dur="20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par>
                                <p:cTn id="32" presetID="10" presetClass="exit" presetSubtype="0" fill="hold" grpId="1" nodeType="with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074"/>
                                        </p:tgtEl>
                                      </p:cBhvr>
                                    </p:animEffect>
                                    <p:set>
                                      <p:cBhvr>
                                        <p:cTn id="37" dur="1" fill="hold">
                                          <p:stCondLst>
                                            <p:cond delay="499"/>
                                          </p:stCondLst>
                                        </p:cTn>
                                        <p:tgtEl>
                                          <p:spTgt spid="3074"/>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fade">
                                      <p:cBhvr>
                                        <p:cTn id="4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45392" y="2649136"/>
            <a:ext cx="5610386" cy="4236248"/>
          </a:xfrm>
          <a:prstGeom prst="rect">
            <a:avLst/>
          </a:prstGeom>
        </p:spPr>
      </p:pic>
      <p:sp>
        <p:nvSpPr>
          <p:cNvPr id="2" name="Title 1"/>
          <p:cNvSpPr>
            <a:spLocks noGrp="1"/>
          </p:cNvSpPr>
          <p:nvPr>
            <p:ph type="title"/>
          </p:nvPr>
        </p:nvSpPr>
        <p:spPr/>
        <p:txBody>
          <a:bodyPr anchor="ctr" anchorCtr="0"/>
          <a:lstStyle/>
          <a:p>
            <a:r>
              <a:rPr lang="en-US" dirty="0" smtClean="0"/>
              <a:t>Allocation of score</a:t>
            </a:r>
            <a:endParaRPr lang="en-SG" dirty="0"/>
          </a:p>
        </p:txBody>
      </p:sp>
      <p:sp>
        <p:nvSpPr>
          <p:cNvPr id="3" name="Content Placeholder 2"/>
          <p:cNvSpPr>
            <a:spLocks noGrp="1"/>
          </p:cNvSpPr>
          <p:nvPr>
            <p:ph idx="1"/>
          </p:nvPr>
        </p:nvSpPr>
        <p:spPr>
          <a:xfrm>
            <a:off x="946404" y="1402154"/>
            <a:ext cx="7442020" cy="4351337"/>
          </a:xfrm>
        </p:spPr>
        <p:txBody>
          <a:bodyPr>
            <a:normAutofit/>
          </a:bodyPr>
          <a:lstStyle/>
          <a:p>
            <a:r>
              <a:rPr lang="en-US" sz="1700" dirty="0" smtClean="0"/>
              <a:t>Each index score are allocated based on the observed/calculated parameter</a:t>
            </a:r>
          </a:p>
          <a:p>
            <a:r>
              <a:rPr lang="en-US" sz="1700" dirty="0" smtClean="0"/>
              <a:t>Weighting can be applied to emphasis various factors based on company policy</a:t>
            </a:r>
          </a:p>
          <a:p>
            <a:endParaRPr lang="en-SG" sz="1700" dirty="0"/>
          </a:p>
        </p:txBody>
      </p:sp>
      <p:pic>
        <p:nvPicPr>
          <p:cNvPr id="8" name="Picture 7"/>
          <p:cNvPicPr>
            <a:picLocks noChangeAspect="1"/>
          </p:cNvPicPr>
          <p:nvPr/>
        </p:nvPicPr>
        <p:blipFill>
          <a:blip r:embed="rId4"/>
          <a:stretch>
            <a:fillRect/>
          </a:stretch>
        </p:blipFill>
        <p:spPr>
          <a:xfrm>
            <a:off x="1187624" y="2649136"/>
            <a:ext cx="6467475" cy="1857375"/>
          </a:xfrm>
          <a:prstGeom prst="rect">
            <a:avLst/>
          </a:prstGeom>
        </p:spPr>
      </p:pic>
      <p:grpSp>
        <p:nvGrpSpPr>
          <p:cNvPr id="10" name="Group 9"/>
          <p:cNvGrpSpPr/>
          <p:nvPr/>
        </p:nvGrpSpPr>
        <p:grpSpPr>
          <a:xfrm>
            <a:off x="1245392" y="3001855"/>
            <a:ext cx="2564366" cy="369332"/>
            <a:chOff x="916010" y="295817"/>
            <a:chExt cx="2564366" cy="369332"/>
          </a:xfrm>
        </p:grpSpPr>
        <mc:AlternateContent xmlns:mc="http://schemas.openxmlformats.org/markup-compatibility/2006" xmlns:a14="http://schemas.microsoft.com/office/drawing/2010/main">
          <mc:Choice Requires="a14">
            <p:sp>
              <p:nvSpPr>
                <p:cNvPr id="4" name="Rectangle 3"/>
                <p:cNvSpPr/>
                <p:nvPr/>
              </p:nvSpPr>
              <p:spPr>
                <a:xfrm>
                  <a:off x="916010" y="295817"/>
                  <a:ext cx="17181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𝑇𝐼</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𝐶𝐼</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𝑃𝐼</m:t>
                            </m:r>
                          </m:sub>
                        </m:sSub>
                      </m:oMath>
                    </m:oMathPara>
                  </a14:m>
                  <a:endParaRPr lang="en-SG" dirty="0"/>
                </a:p>
              </p:txBody>
            </p:sp>
          </mc:Choice>
          <mc:Fallback xmlns="">
            <p:sp>
              <p:nvSpPr>
                <p:cNvPr id="4" name="Rectangle 3"/>
                <p:cNvSpPr>
                  <a:spLocks noRot="1" noChangeAspect="1" noMove="1" noResize="1" noEditPoints="1" noAdjustHandles="1" noChangeArrowheads="1" noChangeShapeType="1" noTextEdit="1"/>
                </p:cNvSpPr>
                <p:nvPr/>
              </p:nvSpPr>
              <p:spPr>
                <a:xfrm>
                  <a:off x="916010" y="295817"/>
                  <a:ext cx="1718163" cy="369332"/>
                </a:xfrm>
                <a:prstGeom prst="rect">
                  <a:avLst/>
                </a:prstGeom>
                <a:blipFill>
                  <a:blip r:embed="rId5"/>
                  <a:stretch>
                    <a:fillRect b="-1639"/>
                  </a:stretch>
                </a:blipFill>
              </p:spPr>
              <p:txBody>
                <a:bodyPr/>
                <a:lstStyle/>
                <a:p>
                  <a:r>
                    <a:rPr lang="en-SG">
                      <a:noFill/>
                    </a:rPr>
                    <a:t> </a:t>
                  </a:r>
                </a:p>
              </p:txBody>
            </p:sp>
          </mc:Fallback>
        </mc:AlternateContent>
        <p:sp>
          <p:nvSpPr>
            <p:cNvPr id="9" name="TextBox 8"/>
            <p:cNvSpPr txBox="1"/>
            <p:nvPr/>
          </p:nvSpPr>
          <p:spPr>
            <a:xfrm>
              <a:off x="2659476" y="295817"/>
              <a:ext cx="820900" cy="369332"/>
            </a:xfrm>
            <a:prstGeom prst="rect">
              <a:avLst/>
            </a:prstGeom>
            <a:noFill/>
          </p:spPr>
          <p:txBody>
            <a:bodyPr wrap="square" rtlCol="0">
              <a:spAutoFit/>
            </a:bodyPr>
            <a:lstStyle/>
            <a:p>
              <a:r>
                <a:rPr lang="en-US" dirty="0" smtClean="0"/>
                <a:t>(1)</a:t>
              </a:r>
              <a:endParaRPr lang="en-SG" dirty="0"/>
            </a:p>
          </p:txBody>
        </p:sp>
      </p:grpSp>
      <p:grpSp>
        <p:nvGrpSpPr>
          <p:cNvPr id="12" name="Group 11"/>
          <p:cNvGrpSpPr/>
          <p:nvPr/>
        </p:nvGrpSpPr>
        <p:grpSpPr>
          <a:xfrm>
            <a:off x="1001485" y="3455737"/>
            <a:ext cx="5982663" cy="393624"/>
            <a:chOff x="755576" y="490262"/>
            <a:chExt cx="5982663" cy="393624"/>
          </a:xfrm>
        </p:grpSpPr>
        <mc:AlternateContent xmlns:mc="http://schemas.openxmlformats.org/markup-compatibility/2006" xmlns:a14="http://schemas.microsoft.com/office/drawing/2010/main">
          <mc:Choice Requires="a14">
            <p:sp>
              <p:nvSpPr>
                <p:cNvPr id="5" name="Rectangle 4"/>
                <p:cNvSpPr/>
                <p:nvPr/>
              </p:nvSpPr>
              <p:spPr>
                <a:xfrm>
                  <a:off x="755576" y="490262"/>
                  <a:ext cx="565862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𝐶𝐼</m:t>
                            </m:r>
                          </m:sub>
                        </m:sSub>
                        <m:r>
                          <a:rPr lang="en-SG" i="0">
                            <a:latin typeface="Cambria Math" panose="02040503050406030204" pitchFamily="18" charset="0"/>
                          </a:rPr>
                          <m:t>=</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𝑅𝑀</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𝑅𝑆</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𝐼𝑁𝑇</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𝐹𝐿</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𝐸𝑋</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𝑇𝑂𝑋</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𝐶𝑂𝑅</m:t>
                            </m:r>
                          </m:sub>
                        </m:sSub>
                      </m:oMath>
                    </m:oMathPara>
                  </a14:m>
                  <a:endParaRPr lang="en-SG" dirty="0"/>
                </a:p>
              </p:txBody>
            </p:sp>
          </mc:Choice>
          <mc:Fallback xmlns="">
            <p:sp>
              <p:nvSpPr>
                <p:cNvPr id="5" name="Rectangle 4"/>
                <p:cNvSpPr>
                  <a:spLocks noRot="1" noChangeAspect="1" noMove="1" noResize="1" noEditPoints="1" noAdjustHandles="1" noChangeArrowheads="1" noChangeShapeType="1" noTextEdit="1"/>
                </p:cNvSpPr>
                <p:nvPr/>
              </p:nvSpPr>
              <p:spPr>
                <a:xfrm>
                  <a:off x="755576" y="490262"/>
                  <a:ext cx="5658627" cy="369332"/>
                </a:xfrm>
                <a:prstGeom prst="rect">
                  <a:avLst/>
                </a:prstGeom>
                <a:blipFill>
                  <a:blip r:embed="rId6"/>
                  <a:stretch>
                    <a:fillRect b="-1639"/>
                  </a:stretch>
                </a:blipFill>
              </p:spPr>
              <p:txBody>
                <a:bodyPr/>
                <a:lstStyle/>
                <a:p>
                  <a:r>
                    <a:rPr lang="en-SG">
                      <a:noFill/>
                    </a:rPr>
                    <a:t> </a:t>
                  </a:r>
                </a:p>
              </p:txBody>
            </p:sp>
          </mc:Fallback>
        </mc:AlternateContent>
        <p:sp>
          <p:nvSpPr>
            <p:cNvPr id="11" name="TextBox 10"/>
            <p:cNvSpPr txBox="1"/>
            <p:nvPr/>
          </p:nvSpPr>
          <p:spPr>
            <a:xfrm>
              <a:off x="6090167" y="500964"/>
              <a:ext cx="648072" cy="382922"/>
            </a:xfrm>
            <a:prstGeom prst="rect">
              <a:avLst/>
            </a:prstGeom>
            <a:noFill/>
          </p:spPr>
          <p:txBody>
            <a:bodyPr wrap="square" rtlCol="0">
              <a:spAutoFit/>
            </a:bodyPr>
            <a:lstStyle/>
            <a:p>
              <a:r>
                <a:rPr lang="en-US" dirty="0" smtClean="0"/>
                <a:t>(2)</a:t>
              </a:r>
              <a:endParaRPr lang="en-SG" dirty="0"/>
            </a:p>
          </p:txBody>
        </p:sp>
      </p:grpSp>
      <p:grpSp>
        <p:nvGrpSpPr>
          <p:cNvPr id="14" name="Group 13"/>
          <p:cNvGrpSpPr/>
          <p:nvPr/>
        </p:nvGrpSpPr>
        <p:grpSpPr>
          <a:xfrm>
            <a:off x="1187624" y="3984068"/>
            <a:ext cx="3674647" cy="405073"/>
            <a:chOff x="946404" y="387395"/>
            <a:chExt cx="3674647" cy="405073"/>
          </a:xfrm>
        </p:grpSpPr>
        <mc:AlternateContent xmlns:mc="http://schemas.openxmlformats.org/markup-compatibility/2006" xmlns:a14="http://schemas.microsoft.com/office/drawing/2010/main">
          <mc:Choice Requires="a14">
            <p:sp>
              <p:nvSpPr>
                <p:cNvPr id="6" name="Rectangle 5"/>
                <p:cNvSpPr/>
                <p:nvPr/>
              </p:nvSpPr>
              <p:spPr>
                <a:xfrm>
                  <a:off x="946404" y="387395"/>
                  <a:ext cx="3269420"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𝑃𝐼</m:t>
                            </m:r>
                          </m:sub>
                        </m:sSub>
                        <m:r>
                          <a:rPr lang="en-SG" i="0">
                            <a:latin typeface="Cambria Math" panose="02040503050406030204" pitchFamily="18" charset="0"/>
                          </a:rPr>
                          <m:t>=</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𝐼</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𝑇</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𝑃</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𝐸𝑄</m:t>
                            </m:r>
                          </m:sub>
                        </m:sSub>
                        <m:r>
                          <a:rPr lang="en-SG" i="0">
                            <a:latin typeface="Cambria Math" panose="02040503050406030204" pitchFamily="18" charset="0"/>
                          </a:rPr>
                          <m:t>+ </m:t>
                        </m:r>
                        <m:sSub>
                          <m:sSubPr>
                            <m:ctrlPr>
                              <a:rPr lang="en-SG" i="1">
                                <a:latin typeface="Cambria Math" panose="02040503050406030204" pitchFamily="18" charset="0"/>
                              </a:rPr>
                            </m:ctrlPr>
                          </m:sSubPr>
                          <m:e>
                            <m:r>
                              <a:rPr lang="en-SG" i="1">
                                <a:latin typeface="Cambria Math" panose="02040503050406030204" pitchFamily="18" charset="0"/>
                              </a:rPr>
                              <m:t>𝐼</m:t>
                            </m:r>
                          </m:e>
                          <m:sub>
                            <m:r>
                              <a:rPr lang="en-SG" i="1">
                                <a:latin typeface="Cambria Math" panose="02040503050406030204" pitchFamily="18" charset="0"/>
                              </a:rPr>
                              <m:t>𝑆𝑇</m:t>
                            </m:r>
                          </m:sub>
                        </m:sSub>
                      </m:oMath>
                    </m:oMathPara>
                  </a14:m>
                  <a:endParaRPr lang="en-SG" dirty="0"/>
                </a:p>
              </p:txBody>
            </p:sp>
          </mc:Choice>
          <mc:Fallback xmlns="">
            <p:sp>
              <p:nvSpPr>
                <p:cNvPr id="6" name="Rectangle 5"/>
                <p:cNvSpPr>
                  <a:spLocks noRot="1" noChangeAspect="1" noMove="1" noResize="1" noEditPoints="1" noAdjustHandles="1" noChangeArrowheads="1" noChangeShapeType="1" noTextEdit="1"/>
                </p:cNvSpPr>
                <p:nvPr/>
              </p:nvSpPr>
              <p:spPr>
                <a:xfrm>
                  <a:off x="946404" y="387395"/>
                  <a:ext cx="3269420" cy="388889"/>
                </a:xfrm>
                <a:prstGeom prst="rect">
                  <a:avLst/>
                </a:prstGeom>
                <a:blipFill>
                  <a:blip r:embed="rId7"/>
                  <a:stretch>
                    <a:fillRect b="-7813"/>
                  </a:stretch>
                </a:blipFill>
              </p:spPr>
              <p:txBody>
                <a:bodyPr/>
                <a:lstStyle/>
                <a:p>
                  <a:r>
                    <a:rPr lang="en-SG">
                      <a:noFill/>
                    </a:rPr>
                    <a:t> </a:t>
                  </a:r>
                </a:p>
              </p:txBody>
            </p:sp>
          </mc:Fallback>
        </mc:AlternateContent>
        <p:sp>
          <p:nvSpPr>
            <p:cNvPr id="13" name="TextBox 12"/>
            <p:cNvSpPr txBox="1"/>
            <p:nvPr/>
          </p:nvSpPr>
          <p:spPr>
            <a:xfrm>
              <a:off x="4048851" y="423136"/>
              <a:ext cx="572200" cy="369332"/>
            </a:xfrm>
            <a:prstGeom prst="rect">
              <a:avLst/>
            </a:prstGeom>
            <a:noFill/>
          </p:spPr>
          <p:txBody>
            <a:bodyPr wrap="square" rtlCol="0">
              <a:spAutoFit/>
            </a:bodyPr>
            <a:lstStyle/>
            <a:p>
              <a:r>
                <a:rPr lang="en-US" dirty="0" smtClean="0"/>
                <a:t>(3)</a:t>
              </a:r>
              <a:endParaRPr lang="en-SG" dirty="0"/>
            </a:p>
          </p:txBody>
        </p:sp>
      </p:grpSp>
      <p:sp>
        <p:nvSpPr>
          <p:cNvPr id="15" name="Rectangle 14"/>
          <p:cNvSpPr/>
          <p:nvPr/>
        </p:nvSpPr>
        <p:spPr>
          <a:xfrm>
            <a:off x="6913546" y="6550223"/>
            <a:ext cx="1518364" cy="307777"/>
          </a:xfrm>
          <a:prstGeom prst="rect">
            <a:avLst/>
          </a:prstGeom>
        </p:spPr>
        <p:txBody>
          <a:bodyPr wrap="none">
            <a:spAutoFit/>
          </a:bodyPr>
          <a:lstStyle/>
          <a:p>
            <a:r>
              <a:rPr lang="en-US" sz="1400" dirty="0" smtClean="0">
                <a:solidFill>
                  <a:schemeClr val="tx1">
                    <a:lumMod val="75000"/>
                    <a:lumOff val="25000"/>
                  </a:schemeClr>
                </a:solidFill>
              </a:rPr>
              <a:t>[Heikkila</a:t>
            </a:r>
            <a:r>
              <a:rPr lang="en-US" sz="1400" dirty="0">
                <a:solidFill>
                  <a:schemeClr val="tx1">
                    <a:lumMod val="75000"/>
                    <a:lumOff val="25000"/>
                  </a:schemeClr>
                </a:solidFill>
              </a:rPr>
              <a:t>, 1999]</a:t>
            </a:r>
            <a:endParaRPr lang="en-SG" sz="1400" dirty="0">
              <a:solidFill>
                <a:schemeClr val="tx1">
                  <a:lumMod val="75000"/>
                  <a:lumOff val="25000"/>
                </a:schemeClr>
              </a:solidFill>
            </a:endParaRPr>
          </a:p>
        </p:txBody>
      </p:sp>
    </p:spTree>
    <p:extLst>
      <p:ext uri="{BB962C8B-B14F-4D97-AF65-F5344CB8AC3E}">
        <p14:creationId xmlns:p14="http://schemas.microsoft.com/office/powerpoint/2010/main" val="10158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smtClean="0"/>
              <a:t>Limitation</a:t>
            </a:r>
            <a:endParaRPr lang="en-SG" dirty="0"/>
          </a:p>
        </p:txBody>
      </p:sp>
      <p:sp>
        <p:nvSpPr>
          <p:cNvPr id="3" name="Content Placeholder 2"/>
          <p:cNvSpPr>
            <a:spLocks noGrp="1"/>
          </p:cNvSpPr>
          <p:nvPr>
            <p:ph idx="1"/>
          </p:nvPr>
        </p:nvSpPr>
        <p:spPr/>
        <p:txBody>
          <a:bodyPr/>
          <a:lstStyle/>
          <a:p>
            <a:r>
              <a:rPr lang="en-US" dirty="0" smtClean="0"/>
              <a:t>Lack of biological hazards </a:t>
            </a:r>
          </a:p>
        </p:txBody>
      </p:sp>
      <p:graphicFrame>
        <p:nvGraphicFramePr>
          <p:cNvPr id="14" name="Table 13"/>
          <p:cNvGraphicFramePr>
            <a:graphicFrameLocks noGrp="1"/>
          </p:cNvGraphicFramePr>
          <p:nvPr>
            <p:extLst>
              <p:ext uri="{D42A27DB-BD31-4B8C-83A1-F6EECF244321}">
                <p14:modId xmlns:p14="http://schemas.microsoft.com/office/powerpoint/2010/main" val="1255290715"/>
              </p:ext>
            </p:extLst>
          </p:nvPr>
        </p:nvGraphicFramePr>
        <p:xfrm>
          <a:off x="467544" y="2852936"/>
          <a:ext cx="7960837" cy="3078480"/>
        </p:xfrm>
        <a:graphic>
          <a:graphicData uri="http://schemas.openxmlformats.org/drawingml/2006/table">
            <a:tbl>
              <a:tblPr firstRow="1" bandRow="1">
                <a:tableStyleId>{9D7B26C5-4107-4FEC-AEDC-1716B250A1EF}</a:tableStyleId>
              </a:tblPr>
              <a:tblGrid>
                <a:gridCol w="1768148">
                  <a:extLst>
                    <a:ext uri="{9D8B030D-6E8A-4147-A177-3AD203B41FA5}">
                      <a16:colId xmlns:a16="http://schemas.microsoft.com/office/drawing/2014/main" val="3090395792"/>
                    </a:ext>
                  </a:extLst>
                </a:gridCol>
                <a:gridCol w="1296144">
                  <a:extLst>
                    <a:ext uri="{9D8B030D-6E8A-4147-A177-3AD203B41FA5}">
                      <a16:colId xmlns:a16="http://schemas.microsoft.com/office/drawing/2014/main" val="984788795"/>
                    </a:ext>
                  </a:extLst>
                </a:gridCol>
                <a:gridCol w="1368152">
                  <a:extLst>
                    <a:ext uri="{9D8B030D-6E8A-4147-A177-3AD203B41FA5}">
                      <a16:colId xmlns:a16="http://schemas.microsoft.com/office/drawing/2014/main" val="2005576110"/>
                    </a:ext>
                  </a:extLst>
                </a:gridCol>
                <a:gridCol w="1512168">
                  <a:extLst>
                    <a:ext uri="{9D8B030D-6E8A-4147-A177-3AD203B41FA5}">
                      <a16:colId xmlns:a16="http://schemas.microsoft.com/office/drawing/2014/main" val="300031936"/>
                    </a:ext>
                  </a:extLst>
                </a:gridCol>
                <a:gridCol w="2016225">
                  <a:extLst>
                    <a:ext uri="{9D8B030D-6E8A-4147-A177-3AD203B41FA5}">
                      <a16:colId xmlns:a16="http://schemas.microsoft.com/office/drawing/2014/main" val="1985785761"/>
                    </a:ext>
                  </a:extLst>
                </a:gridCol>
              </a:tblGrid>
              <a:tr h="370840">
                <a:tc>
                  <a:txBody>
                    <a:bodyPr/>
                    <a:lstStyle/>
                    <a:p>
                      <a:pPr algn="ctr"/>
                      <a:r>
                        <a:rPr lang="en-US" sz="1600" dirty="0" smtClean="0"/>
                        <a:t>Type of treatment</a:t>
                      </a:r>
                      <a:endParaRPr lang="en-SG" sz="1600" dirty="0"/>
                    </a:p>
                  </a:txBody>
                  <a:tcPr/>
                </a:tc>
                <a:tc>
                  <a:txBody>
                    <a:bodyPr/>
                    <a:lstStyle/>
                    <a:p>
                      <a:pPr algn="ctr"/>
                      <a:r>
                        <a:rPr lang="en-US" sz="1600" dirty="0" smtClean="0"/>
                        <a:t>Chemical Hazards</a:t>
                      </a:r>
                      <a:endParaRPr lang="en-SG" sz="1600" dirty="0"/>
                    </a:p>
                  </a:txBody>
                  <a:tcPr/>
                </a:tc>
                <a:tc>
                  <a:txBody>
                    <a:bodyPr/>
                    <a:lstStyle/>
                    <a:p>
                      <a:pPr algn="ctr"/>
                      <a:r>
                        <a:rPr lang="en-US" sz="1600" dirty="0" smtClean="0"/>
                        <a:t>Process Hazards</a:t>
                      </a:r>
                      <a:endParaRPr lang="en-SG" sz="1600" dirty="0"/>
                    </a:p>
                  </a:txBody>
                  <a:tcPr/>
                </a:tc>
                <a:tc>
                  <a:txBody>
                    <a:bodyPr/>
                    <a:lstStyle/>
                    <a:p>
                      <a:pPr algn="ctr"/>
                      <a:r>
                        <a:rPr lang="en-US" sz="1600" dirty="0" smtClean="0"/>
                        <a:t>Biological</a:t>
                      </a:r>
                      <a:r>
                        <a:rPr lang="en-US" sz="1600" baseline="0" dirty="0" smtClean="0"/>
                        <a:t> hazards</a:t>
                      </a:r>
                      <a:endParaRPr lang="en-SG" sz="1600" dirty="0"/>
                    </a:p>
                  </a:txBody>
                  <a:tcPr/>
                </a:tc>
                <a:tc>
                  <a:txBody>
                    <a:bodyPr/>
                    <a:lstStyle/>
                    <a:p>
                      <a:pPr algn="ctr"/>
                      <a:r>
                        <a:rPr lang="en-US" sz="1600" dirty="0" smtClean="0"/>
                        <a:t>Comment</a:t>
                      </a:r>
                      <a:endParaRPr lang="en-SG" sz="1600" dirty="0"/>
                    </a:p>
                  </a:txBody>
                  <a:tcPr/>
                </a:tc>
                <a:extLst>
                  <a:ext uri="{0D108BD9-81ED-4DB2-BD59-A6C34878D82A}">
                    <a16:rowId xmlns:a16="http://schemas.microsoft.com/office/drawing/2014/main" val="1395080618"/>
                  </a:ext>
                </a:extLst>
              </a:tr>
              <a:tr h="370840">
                <a:tc>
                  <a:txBody>
                    <a:bodyPr/>
                    <a:lstStyle/>
                    <a:p>
                      <a:pPr algn="ctr"/>
                      <a:r>
                        <a:rPr lang="en-US" sz="1400" dirty="0" smtClean="0"/>
                        <a:t>Incineration</a:t>
                      </a:r>
                      <a:endParaRPr lang="en-SG" sz="1400" dirty="0"/>
                    </a:p>
                  </a:txBody>
                  <a:tcPr anchor="ctr"/>
                </a:tc>
                <a:tc>
                  <a:txBody>
                    <a:bodyPr/>
                    <a:lstStyle/>
                    <a:p>
                      <a:pPr algn="ctr"/>
                      <a:r>
                        <a:rPr lang="en-US" sz="1400" dirty="0" smtClean="0"/>
                        <a:t>Present</a:t>
                      </a:r>
                      <a:endParaRPr lang="en-SG" sz="1400" dirty="0"/>
                    </a:p>
                  </a:txBody>
                  <a:tcPr anchor="ctr"/>
                </a:tc>
                <a:tc>
                  <a:txBody>
                    <a:bodyPr/>
                    <a:lstStyle/>
                    <a:p>
                      <a:pPr algn="ctr"/>
                      <a:r>
                        <a:rPr lang="en-US" sz="1400" dirty="0" smtClean="0"/>
                        <a:t>Present</a:t>
                      </a:r>
                      <a:endParaRPr lang="en-SG" sz="1400" dirty="0"/>
                    </a:p>
                  </a:txBody>
                  <a:tcPr anchor="ctr"/>
                </a:tc>
                <a:tc>
                  <a:txBody>
                    <a:bodyPr/>
                    <a:lstStyle/>
                    <a:p>
                      <a:pPr algn="ctr"/>
                      <a:r>
                        <a:rPr lang="en-US" sz="1400" dirty="0" smtClean="0"/>
                        <a:t>Not present</a:t>
                      </a:r>
                      <a:endParaRPr lang="en-SG" sz="1400" dirty="0"/>
                    </a:p>
                  </a:txBody>
                  <a:tcPr anchor="ctr"/>
                </a:tc>
                <a:tc>
                  <a:txBody>
                    <a:bodyPr/>
                    <a:lstStyle/>
                    <a:p>
                      <a:pPr algn="ctr"/>
                      <a:r>
                        <a:rPr lang="en-US" sz="1400" dirty="0" smtClean="0"/>
                        <a:t>No biological activity involved</a:t>
                      </a:r>
                      <a:endParaRPr lang="en-SG" sz="1400" dirty="0"/>
                    </a:p>
                  </a:txBody>
                  <a:tcPr anchor="ctr"/>
                </a:tc>
                <a:extLst>
                  <a:ext uri="{0D108BD9-81ED-4DB2-BD59-A6C34878D82A}">
                    <a16:rowId xmlns:a16="http://schemas.microsoft.com/office/drawing/2014/main" val="1275173887"/>
                  </a:ext>
                </a:extLst>
              </a:tr>
              <a:tr h="370840">
                <a:tc>
                  <a:txBody>
                    <a:bodyPr/>
                    <a:lstStyle/>
                    <a:p>
                      <a:pPr algn="ctr"/>
                      <a:r>
                        <a:rPr lang="en-US" sz="1400" dirty="0" smtClean="0"/>
                        <a:t>Aerobic</a:t>
                      </a:r>
                      <a:endParaRPr lang="en-SG"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algn="ctr"/>
                      <a:r>
                        <a:rPr lang="en-US" sz="1400" dirty="0" smtClean="0"/>
                        <a:t>May release toxic gas e.g. CO</a:t>
                      </a:r>
                      <a:endParaRPr lang="en-SG" sz="1400" dirty="0"/>
                    </a:p>
                  </a:txBody>
                  <a:tcPr anchor="ctr"/>
                </a:tc>
                <a:extLst>
                  <a:ext uri="{0D108BD9-81ED-4DB2-BD59-A6C34878D82A}">
                    <a16:rowId xmlns:a16="http://schemas.microsoft.com/office/drawing/2014/main" val="1444381056"/>
                  </a:ext>
                </a:extLst>
              </a:tr>
              <a:tr h="370840">
                <a:tc>
                  <a:txBody>
                    <a:bodyPr/>
                    <a:lstStyle/>
                    <a:p>
                      <a:pPr algn="ctr"/>
                      <a:r>
                        <a:rPr lang="en-US" sz="1400" dirty="0" smtClean="0"/>
                        <a:t>Anaerobic</a:t>
                      </a:r>
                      <a:endParaRPr lang="en-SG"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algn="ctr"/>
                      <a:r>
                        <a:rPr lang="en-US" sz="1400" dirty="0" smtClean="0"/>
                        <a:t>Presence of flammable, toxic gas etc.</a:t>
                      </a:r>
                      <a:endParaRPr lang="en-SG" sz="1400" dirty="0"/>
                    </a:p>
                  </a:txBody>
                  <a:tcPr anchor="ctr"/>
                </a:tc>
                <a:extLst>
                  <a:ext uri="{0D108BD9-81ED-4DB2-BD59-A6C34878D82A}">
                    <a16:rowId xmlns:a16="http://schemas.microsoft.com/office/drawing/2014/main" val="1190622184"/>
                  </a:ext>
                </a:extLst>
              </a:tr>
              <a:tr h="370840">
                <a:tc>
                  <a:txBody>
                    <a:bodyPr/>
                    <a:lstStyle/>
                    <a:p>
                      <a:pPr algn="ctr"/>
                      <a:r>
                        <a:rPr lang="en-US" sz="1400" dirty="0" smtClean="0"/>
                        <a:t>Co-digestion</a:t>
                      </a:r>
                      <a:endParaRPr lang="en-SG"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Present</a:t>
                      </a:r>
                      <a:endParaRPr kumimoji="0" lang="en-SG" sz="1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Presence of flammable,</a:t>
                      </a:r>
                      <a:r>
                        <a:rPr lang="en-US" sz="1400" baseline="0" dirty="0" smtClean="0"/>
                        <a:t> toxic gas etc.</a:t>
                      </a:r>
                      <a:endParaRPr lang="en-SG" sz="1400" dirty="0" smtClean="0"/>
                    </a:p>
                  </a:txBody>
                  <a:tcPr anchor="ctr"/>
                </a:tc>
                <a:extLst>
                  <a:ext uri="{0D108BD9-81ED-4DB2-BD59-A6C34878D82A}">
                    <a16:rowId xmlns:a16="http://schemas.microsoft.com/office/drawing/2014/main" val="1816123721"/>
                  </a:ext>
                </a:extLst>
              </a:tr>
            </a:tbl>
          </a:graphicData>
        </a:graphic>
      </p:graphicFrame>
      <p:grpSp>
        <p:nvGrpSpPr>
          <p:cNvPr id="20" name="Group 19"/>
          <p:cNvGrpSpPr/>
          <p:nvPr/>
        </p:nvGrpSpPr>
        <p:grpSpPr>
          <a:xfrm>
            <a:off x="2267744" y="2565131"/>
            <a:ext cx="2448272" cy="3575665"/>
            <a:chOff x="2267744" y="2445623"/>
            <a:chExt cx="2448272" cy="3575665"/>
          </a:xfrm>
        </p:grpSpPr>
        <p:sp>
          <p:nvSpPr>
            <p:cNvPr id="16" name="Rectangle 15"/>
            <p:cNvSpPr/>
            <p:nvPr/>
          </p:nvSpPr>
          <p:spPr>
            <a:xfrm>
              <a:off x="2267744" y="2445623"/>
              <a:ext cx="2448272" cy="357566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Box 16"/>
            <p:cNvSpPr txBox="1"/>
            <p:nvPr/>
          </p:nvSpPr>
          <p:spPr>
            <a:xfrm>
              <a:off x="3167844" y="2455287"/>
              <a:ext cx="648072" cy="307777"/>
            </a:xfrm>
            <a:prstGeom prst="rect">
              <a:avLst/>
            </a:prstGeom>
            <a:noFill/>
          </p:spPr>
          <p:txBody>
            <a:bodyPr wrap="square" rtlCol="0">
              <a:spAutoFit/>
            </a:bodyPr>
            <a:lstStyle/>
            <a:p>
              <a:pPr algn="ctr"/>
              <a:r>
                <a:rPr lang="en-US" sz="1400" dirty="0" smtClean="0"/>
                <a:t>ISI</a:t>
              </a:r>
              <a:endParaRPr lang="en-SG" sz="1400" dirty="0"/>
            </a:p>
          </p:txBody>
        </p:sp>
      </p:grpSp>
      <p:grpSp>
        <p:nvGrpSpPr>
          <p:cNvPr id="21" name="Group 20"/>
          <p:cNvGrpSpPr/>
          <p:nvPr/>
        </p:nvGrpSpPr>
        <p:grpSpPr>
          <a:xfrm>
            <a:off x="4917978" y="2565130"/>
            <a:ext cx="1526230" cy="3575665"/>
            <a:chOff x="4917978" y="2445622"/>
            <a:chExt cx="1526230" cy="3575665"/>
          </a:xfrm>
        </p:grpSpPr>
        <p:sp>
          <p:nvSpPr>
            <p:cNvPr id="18" name="Rectangle 17"/>
            <p:cNvSpPr/>
            <p:nvPr/>
          </p:nvSpPr>
          <p:spPr>
            <a:xfrm>
              <a:off x="4917978" y="2445622"/>
              <a:ext cx="1479418" cy="357566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Box 18"/>
            <p:cNvSpPr txBox="1"/>
            <p:nvPr/>
          </p:nvSpPr>
          <p:spPr>
            <a:xfrm>
              <a:off x="5004048" y="2445622"/>
              <a:ext cx="1440160" cy="307777"/>
            </a:xfrm>
            <a:prstGeom prst="rect">
              <a:avLst/>
            </a:prstGeom>
            <a:noFill/>
          </p:spPr>
          <p:txBody>
            <a:bodyPr wrap="square" rtlCol="0">
              <a:spAutoFit/>
            </a:bodyPr>
            <a:lstStyle/>
            <a:p>
              <a:r>
                <a:rPr lang="en-US" sz="1400" dirty="0" smtClean="0"/>
                <a:t>Not considered</a:t>
              </a:r>
              <a:endParaRPr lang="en-SG" sz="1400" dirty="0"/>
            </a:p>
          </p:txBody>
        </p:sp>
      </p:grpSp>
      <p:grpSp>
        <p:nvGrpSpPr>
          <p:cNvPr id="24" name="Group 23"/>
          <p:cNvGrpSpPr/>
          <p:nvPr/>
        </p:nvGrpSpPr>
        <p:grpSpPr>
          <a:xfrm>
            <a:off x="2132386" y="2257127"/>
            <a:ext cx="4383829" cy="3992675"/>
            <a:chOff x="2132386" y="2257127"/>
            <a:chExt cx="4383829" cy="3992675"/>
          </a:xfrm>
        </p:grpSpPr>
        <p:sp>
          <p:nvSpPr>
            <p:cNvPr id="22" name="Rectangle 21"/>
            <p:cNvSpPr/>
            <p:nvPr/>
          </p:nvSpPr>
          <p:spPr>
            <a:xfrm>
              <a:off x="2132386" y="2276872"/>
              <a:ext cx="4383829" cy="397293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TextBox 22"/>
            <p:cNvSpPr txBox="1"/>
            <p:nvPr/>
          </p:nvSpPr>
          <p:spPr>
            <a:xfrm>
              <a:off x="4127339" y="2257127"/>
              <a:ext cx="648072" cy="307777"/>
            </a:xfrm>
            <a:prstGeom prst="rect">
              <a:avLst/>
            </a:prstGeom>
            <a:noFill/>
          </p:spPr>
          <p:txBody>
            <a:bodyPr wrap="square" rtlCol="0">
              <a:spAutoFit/>
            </a:bodyPr>
            <a:lstStyle/>
            <a:p>
              <a:pPr algn="ctr"/>
              <a:r>
                <a:rPr lang="en-US" sz="1400" dirty="0" smtClean="0"/>
                <a:t>EISI</a:t>
              </a:r>
              <a:endParaRPr lang="en-SG" sz="1400" dirty="0"/>
            </a:p>
          </p:txBody>
        </p:sp>
      </p:grpSp>
    </p:spTree>
    <p:extLst>
      <p:ext uri="{BB962C8B-B14F-4D97-AF65-F5344CB8AC3E}">
        <p14:creationId xmlns:p14="http://schemas.microsoft.com/office/powerpoint/2010/main" val="262966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519BB6-FA83-4C7A-A5C3-FEA49DBE1C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0</TotalTime>
  <Words>4054</Words>
  <Application>Microsoft Office PowerPoint</Application>
  <PresentationFormat>On-screen Show (4:3)</PresentationFormat>
  <Paragraphs>476</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DengXian</vt:lpstr>
      <vt:lpstr>Arial</vt:lpstr>
      <vt:lpstr>Calibri</vt:lpstr>
      <vt:lpstr>Cambria</vt:lpstr>
      <vt:lpstr>Cambria Math</vt:lpstr>
      <vt:lpstr>Century Schoolbook</vt:lpstr>
      <vt:lpstr>Symbol</vt:lpstr>
      <vt:lpstr>Times New Roman</vt:lpstr>
      <vt:lpstr>Wingdings</vt:lpstr>
      <vt:lpstr>Wingdings 2</vt:lpstr>
      <vt:lpstr>View</vt:lpstr>
      <vt:lpstr>Extended Inherent Safety Index:  Inclusion of Biological Inherent Safety Index</vt:lpstr>
      <vt:lpstr>Agenda</vt:lpstr>
      <vt:lpstr>Introduction - Safety </vt:lpstr>
      <vt:lpstr>Introduction – Accident Risk</vt:lpstr>
      <vt:lpstr>Introduction – Hazard identification</vt:lpstr>
      <vt:lpstr>Safety assessment tools - Conceptual</vt:lpstr>
      <vt:lpstr>ISI framework</vt:lpstr>
      <vt:lpstr>Allocation of score</vt:lpstr>
      <vt:lpstr>Limitation</vt:lpstr>
      <vt:lpstr>Development of Inherent biohazard scoring (Ibi)</vt:lpstr>
      <vt:lpstr>Development of Inherent biohazard scoring (Ibi)</vt:lpstr>
      <vt:lpstr>Development of Inherent biohazard scoring (Ibi)- IBs</vt:lpstr>
      <vt:lpstr>Proposed EISI framework</vt:lpstr>
      <vt:lpstr>Case study</vt:lpstr>
      <vt:lpstr>Parameters comparison- ICi</vt:lpstr>
      <vt:lpstr>Parameters comparison- IPi</vt:lpstr>
      <vt:lpstr>Parameters comparison- IBi</vt:lpstr>
      <vt:lpstr>Parameters comparison- ITI</vt:lpstr>
      <vt:lpstr>Discussion</vt:lpstr>
      <vt:lpstr>Further analysis </vt:lpstr>
      <vt:lpstr>Conclusion</vt:lpstr>
      <vt:lpstr>Acknowledgement</vt:lpstr>
      <vt:lpstr>Thank you!</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2017-08-10T02:18:19Z</dcterms:created>
  <dcterms:modified xsi:type="dcterms:W3CDTF">2017-09-10T07:10:57Z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TC024787149991</vt:lpwstr>
  </property>
</Properties>
</file>