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71" r:id="rId14"/>
    <p:sldId id="270" r:id="rId15"/>
    <p:sldId id="274" r:id="rId16"/>
    <p:sldId id="266" r:id="rId17"/>
    <p:sldId id="275" r:id="rId18"/>
    <p:sldId id="273" r:id="rId19"/>
    <p:sldId id="267" r:id="rId20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EDDD"/>
    <a:srgbClr val="86EDF1"/>
    <a:srgbClr val="88F3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6775-5816-48C2-993A-8068B10FDE08}" type="datetimeFigureOut">
              <a:rPr lang="es-UY" smtClean="0"/>
              <a:pPr/>
              <a:t>04/09/2014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7BC7-4485-4A1A-9531-41E5E69F3C4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%20PLANTILLAS%20Y%20VIDEOS%20PPOINT%202007\Conferencia%20mundial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A%20PLANTILLAS%20Y%20VIDEOS%20VBLOCK\flare_text_13079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%20PLANTILLAS%20Y%20VIDEOS%20VBLOCK\robot_builder_text_10352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RATULA TENTATIVA VAL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6416"/>
            <a:ext cx="7380312" cy="462521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67544" y="18864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NUTRIEQUALIZATION: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Attempting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improve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survival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cancer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patients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through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nutritional</a:t>
            </a:r>
            <a:r>
              <a:rPr lang="es-U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modifications</a:t>
            </a:r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91683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Alvaro Ronco, MD</a:t>
            </a:r>
          </a:p>
          <a:p>
            <a:r>
              <a:rPr lang="es-UY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Assoc.Prof</a:t>
            </a:r>
            <a:r>
              <a:rPr lang="es-U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UY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es-U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r>
              <a:rPr lang="es-U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s-U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IUCLAEH </a:t>
            </a:r>
            <a:r>
              <a:rPr lang="es-UY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U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Medicine,</a:t>
            </a:r>
          </a:p>
          <a:p>
            <a:r>
              <a:rPr lang="es-U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URUGUAY</a:t>
            </a:r>
            <a:endParaRPr lang="es-U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A PLANTILLAS Y VIDEOS PPOINT 2007\uruguay_flag_perspective_anim_5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0334">
            <a:off x="438512" y="3199226"/>
            <a:ext cx="2157589" cy="161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250825" y="5300663"/>
            <a:ext cx="8713788" cy="1296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66"/>
              </a:gs>
              <a:gs pos="100000">
                <a:srgbClr val="000000"/>
              </a:gs>
            </a:gsLst>
            <a:lin ang="5400000" scaled="1"/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6948488" y="962025"/>
            <a:ext cx="18716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2400" b="1">
                <a:solidFill>
                  <a:srgbClr val="F8F200"/>
                </a:solidFill>
                <a:cs typeface="Arial" charset="0"/>
              </a:rPr>
              <a:t>BETTER </a:t>
            </a:r>
          </a:p>
          <a:p>
            <a:pPr eaLnBrk="0" hangingPunct="0"/>
            <a:r>
              <a:rPr lang="en-GB" sz="2400" b="1">
                <a:solidFill>
                  <a:srgbClr val="F8F200"/>
                </a:solidFill>
                <a:cs typeface="Arial" charset="0"/>
              </a:rPr>
              <a:t>RESULTS EXPECTED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66725" y="2738438"/>
            <a:ext cx="1944688" cy="107721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CANCER </a:t>
            </a: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PATIENT</a:t>
            </a:r>
          </a:p>
        </p:txBody>
      </p:sp>
      <p:sp>
        <p:nvSpPr>
          <p:cNvPr id="35845" name="Line 8"/>
          <p:cNvSpPr>
            <a:spLocks noChangeShapeType="1"/>
          </p:cNvSpPr>
          <p:nvPr/>
        </p:nvSpPr>
        <p:spPr bwMode="auto">
          <a:xfrm flipV="1">
            <a:off x="2484438" y="2133600"/>
            <a:ext cx="4175125" cy="1223963"/>
          </a:xfrm>
          <a:prstGeom prst="line">
            <a:avLst/>
          </a:prstGeom>
          <a:noFill/>
          <a:ln w="76200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2484438" y="3357563"/>
            <a:ext cx="4175125" cy="1008062"/>
          </a:xfrm>
          <a:prstGeom prst="line">
            <a:avLst/>
          </a:prstGeom>
          <a:noFill/>
          <a:ln w="762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 rot="-993424">
            <a:off x="2422525" y="1446213"/>
            <a:ext cx="43195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400" b="1">
                <a:solidFill>
                  <a:srgbClr val="CCFF33"/>
                </a:solidFill>
              </a:rPr>
              <a:t>Conventional Therapies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2800" b="1">
                <a:solidFill>
                  <a:srgbClr val="CCFF33"/>
                </a:solidFill>
              </a:rPr>
              <a:t>+</a:t>
            </a:r>
            <a:r>
              <a:rPr lang="es-ES" sz="2400" b="1">
                <a:solidFill>
                  <a:srgbClr val="CCFF33"/>
                </a:solidFill>
              </a:rPr>
              <a:t>  Specific NUTRITIONAL STRATEGY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 rot="815600">
            <a:off x="2771775" y="3902075"/>
            <a:ext cx="367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99FF"/>
                </a:solidFill>
              </a:rPr>
              <a:t>Conventional Therapies ONLY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0825" y="5445125"/>
            <a:ext cx="8713788" cy="10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PROPOSAL TAKES INTO ACCOUNT POPULATION-SPECIFIC FEATURES</a:t>
            </a:r>
            <a:r>
              <a:rPr lang="es-E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à"/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THE OWN NUTRITIONAL PROFILE OF THE STUDIED POPULATION</a:t>
            </a:r>
            <a:r>
              <a:rPr lang="es-E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,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COMBINED WITH SELECTED INTERNATIONAL REFERENCE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107524" grpId="0"/>
      <p:bldP spid="379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CuadroTexto"/>
          <p:cNvSpPr txBox="1">
            <a:spLocks noChangeArrowheads="1"/>
          </p:cNvSpPr>
          <p:nvPr/>
        </p:nvSpPr>
        <p:spPr bwMode="auto">
          <a:xfrm>
            <a:off x="467544" y="476672"/>
            <a:ext cx="84249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UY" sz="2000" b="1" dirty="0" err="1">
                <a:solidFill>
                  <a:srgbClr val="FFFF00"/>
                </a:solidFill>
              </a:rPr>
              <a:t>The</a:t>
            </a:r>
            <a:r>
              <a:rPr lang="es-UY" sz="2000" b="1" dirty="0">
                <a:solidFill>
                  <a:srgbClr val="FFFF00"/>
                </a:solidFill>
              </a:rPr>
              <a:t> American </a:t>
            </a:r>
            <a:r>
              <a:rPr lang="es-UY" sz="2000" b="1" dirty="0" err="1">
                <a:solidFill>
                  <a:srgbClr val="FFFF00"/>
                </a:solidFill>
              </a:rPr>
              <a:t>Cancer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Society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b="1" dirty="0">
                <a:solidFill>
                  <a:srgbClr val="FFFF00"/>
                </a:solidFill>
              </a:rPr>
              <a:t>(</a:t>
            </a:r>
            <a:r>
              <a:rPr lang="es-UY" sz="1600" b="1" i="1" dirty="0" err="1">
                <a:solidFill>
                  <a:srgbClr val="FFFF00"/>
                </a:solidFill>
              </a:rPr>
              <a:t>Doyle</a:t>
            </a:r>
            <a:r>
              <a:rPr lang="es-UY" sz="1600" b="1" i="1" dirty="0">
                <a:solidFill>
                  <a:srgbClr val="FFFF00"/>
                </a:solidFill>
              </a:rPr>
              <a:t> et al, Ca A </a:t>
            </a:r>
            <a:r>
              <a:rPr lang="es-UY" sz="1600" b="1" i="1" dirty="0" err="1">
                <a:solidFill>
                  <a:srgbClr val="FFFF00"/>
                </a:solidFill>
              </a:rPr>
              <a:t>Cancer</a:t>
            </a:r>
            <a:r>
              <a:rPr lang="es-UY" sz="1600" b="1" i="1" dirty="0">
                <a:solidFill>
                  <a:srgbClr val="FFFF00"/>
                </a:solidFill>
              </a:rPr>
              <a:t>  J </a:t>
            </a:r>
            <a:r>
              <a:rPr lang="es-UY" sz="1600" b="1" i="1" dirty="0" err="1">
                <a:solidFill>
                  <a:srgbClr val="FFFF00"/>
                </a:solidFill>
              </a:rPr>
              <a:t>Clin</a:t>
            </a:r>
            <a:r>
              <a:rPr lang="es-UY" sz="1600" b="1" i="1" dirty="0">
                <a:solidFill>
                  <a:srgbClr val="FFFF00"/>
                </a:solidFill>
              </a:rPr>
              <a:t> 2006</a:t>
            </a:r>
            <a:r>
              <a:rPr lang="es-UY" b="1" dirty="0">
                <a:solidFill>
                  <a:srgbClr val="FFFF00"/>
                </a:solidFill>
              </a:rPr>
              <a:t>) </a:t>
            </a:r>
            <a:r>
              <a:rPr lang="es-UY" sz="2000" b="1" dirty="0">
                <a:solidFill>
                  <a:srgbClr val="FFFF00"/>
                </a:solidFill>
              </a:rPr>
              <a:t>has </a:t>
            </a:r>
            <a:r>
              <a:rPr lang="es-UY" sz="2000" b="1" dirty="0" err="1">
                <a:solidFill>
                  <a:srgbClr val="FFFF00"/>
                </a:solidFill>
              </a:rPr>
              <a:t>described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some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strategies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for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cancer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patients</a:t>
            </a:r>
            <a:r>
              <a:rPr lang="es-UY" sz="2000" b="1" dirty="0">
                <a:solidFill>
                  <a:srgbClr val="FFFF00"/>
                </a:solidFill>
              </a:rPr>
              <a:t>, in </a:t>
            </a:r>
            <a:r>
              <a:rPr lang="es-UY" sz="2000" b="1" dirty="0" err="1">
                <a:solidFill>
                  <a:srgbClr val="FFFF00"/>
                </a:solidFill>
              </a:rPr>
              <a:t>order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to</a:t>
            </a:r>
            <a:r>
              <a:rPr lang="es-UY" sz="2000" b="1" dirty="0">
                <a:solidFill>
                  <a:srgbClr val="FFFF00"/>
                </a:solidFill>
              </a:rPr>
              <a:t> reduce </a:t>
            </a:r>
            <a:r>
              <a:rPr lang="es-UY" sz="2000" b="1" dirty="0" err="1">
                <a:solidFill>
                  <a:srgbClr val="FFFF00"/>
                </a:solidFill>
              </a:rPr>
              <a:t>weight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excess</a:t>
            </a:r>
            <a:r>
              <a:rPr lang="es-UY" sz="2000" b="1" dirty="0">
                <a:solidFill>
                  <a:srgbClr val="FFFF00"/>
                </a:solidFill>
              </a:rPr>
              <a:t>.</a:t>
            </a:r>
          </a:p>
          <a:p>
            <a:endParaRPr lang="es-UY" sz="2000" b="1" dirty="0"/>
          </a:p>
          <a:p>
            <a:r>
              <a:rPr lang="es-UY" sz="2000" b="1" dirty="0" err="1"/>
              <a:t>The</a:t>
            </a:r>
            <a:r>
              <a:rPr lang="es-UY" sz="2000" b="1" dirty="0"/>
              <a:t> </a:t>
            </a:r>
            <a:r>
              <a:rPr lang="es-UY" sz="2000" b="1" dirty="0" err="1"/>
              <a:t>first</a:t>
            </a:r>
            <a:r>
              <a:rPr lang="es-UY" sz="2000" b="1" dirty="0"/>
              <a:t> </a:t>
            </a:r>
            <a:r>
              <a:rPr lang="es-UY" sz="2000" b="1" dirty="0" err="1"/>
              <a:t>one</a:t>
            </a:r>
            <a:r>
              <a:rPr lang="es-UY" sz="2000" b="1" dirty="0"/>
              <a:t> of </a:t>
            </a:r>
            <a:r>
              <a:rPr lang="es-UY" sz="2000" b="1" dirty="0" err="1"/>
              <a:t>those</a:t>
            </a:r>
            <a:r>
              <a:rPr lang="es-UY" sz="2000" b="1" dirty="0"/>
              <a:t> </a:t>
            </a:r>
            <a:r>
              <a:rPr lang="es-UY" sz="2000" b="1" dirty="0" err="1"/>
              <a:t>strategies</a:t>
            </a:r>
            <a:r>
              <a:rPr lang="es-UY" sz="2000" b="1" dirty="0"/>
              <a:t> </a:t>
            </a:r>
            <a:r>
              <a:rPr lang="es-UY" sz="2000" b="1" dirty="0" err="1"/>
              <a:t>suggest</a:t>
            </a:r>
            <a:r>
              <a:rPr lang="es-UY" sz="2000" b="1" dirty="0"/>
              <a:t> </a:t>
            </a:r>
            <a:r>
              <a:rPr lang="es-UY" sz="2000" b="1" dirty="0" err="1"/>
              <a:t>that</a:t>
            </a:r>
            <a:r>
              <a:rPr lang="es-UY" sz="2000" b="1" dirty="0"/>
              <a:t> </a:t>
            </a:r>
            <a:r>
              <a:rPr lang="es-UY" sz="2000" b="1" dirty="0" err="1"/>
              <a:t>patients</a:t>
            </a:r>
            <a:r>
              <a:rPr lang="es-UY" sz="2000" b="1" dirty="0"/>
              <a:t> </a:t>
            </a:r>
            <a:r>
              <a:rPr lang="es-UY" sz="2000" b="1" dirty="0" err="1"/>
              <a:t>should</a:t>
            </a:r>
            <a:r>
              <a:rPr lang="es-UY" sz="2000" b="1" dirty="0"/>
              <a:t> </a:t>
            </a:r>
            <a:r>
              <a:rPr lang="es-UY" sz="2000" b="1" u="sng" dirty="0" err="1"/>
              <a:t>ask</a:t>
            </a:r>
            <a:r>
              <a:rPr lang="es-UY" sz="2000" b="1" u="sng" dirty="0"/>
              <a:t> </a:t>
            </a:r>
            <a:r>
              <a:rPr lang="es-UY" sz="2000" b="1" u="sng" dirty="0" err="1"/>
              <a:t>their</a:t>
            </a:r>
            <a:r>
              <a:rPr lang="es-UY" sz="2000" b="1" u="sng" dirty="0"/>
              <a:t> </a:t>
            </a:r>
            <a:r>
              <a:rPr lang="es-UY" sz="2000" b="1" u="sng" dirty="0" err="1"/>
              <a:t>oncologist</a:t>
            </a:r>
            <a:r>
              <a:rPr lang="es-UY" sz="2000" b="1" u="sng" dirty="0"/>
              <a:t> </a:t>
            </a:r>
            <a:r>
              <a:rPr lang="es-UY" sz="2000" b="1" dirty="0" err="1"/>
              <a:t>before</a:t>
            </a:r>
            <a:r>
              <a:rPr lang="es-UY" sz="2000" b="1" dirty="0"/>
              <a:t> </a:t>
            </a:r>
            <a:r>
              <a:rPr lang="es-UY" sz="2000" b="1" dirty="0" err="1"/>
              <a:t>beginning</a:t>
            </a:r>
            <a:r>
              <a:rPr lang="es-UY" sz="2000" b="1" dirty="0"/>
              <a:t> </a:t>
            </a:r>
            <a:r>
              <a:rPr lang="es-UY" sz="2000" b="1" dirty="0" err="1"/>
              <a:t>with</a:t>
            </a:r>
            <a:r>
              <a:rPr lang="es-UY" sz="2000" b="1" dirty="0"/>
              <a:t> </a:t>
            </a:r>
            <a:r>
              <a:rPr lang="es-UY" sz="2000" b="1" dirty="0" err="1"/>
              <a:t>any</a:t>
            </a:r>
            <a:r>
              <a:rPr lang="es-UY" sz="2000" b="1" dirty="0"/>
              <a:t> </a:t>
            </a:r>
            <a:r>
              <a:rPr lang="es-UY" sz="2000" b="1" dirty="0" err="1"/>
              <a:t>diet</a:t>
            </a:r>
            <a:r>
              <a:rPr lang="es-UY" sz="2000" b="1" dirty="0"/>
              <a:t> </a:t>
            </a:r>
            <a:r>
              <a:rPr lang="es-UY" sz="2000" b="1" dirty="0" err="1"/>
              <a:t>or</a:t>
            </a:r>
            <a:r>
              <a:rPr lang="es-UY" sz="2000" b="1" dirty="0"/>
              <a:t> </a:t>
            </a:r>
            <a:r>
              <a:rPr lang="es-UY" sz="2000" b="1" dirty="0" err="1"/>
              <a:t>exercise</a:t>
            </a:r>
            <a:r>
              <a:rPr lang="es-UY" sz="2000" b="1" dirty="0"/>
              <a:t> </a:t>
            </a:r>
            <a:r>
              <a:rPr lang="es-UY" sz="2000" b="1" dirty="0" err="1"/>
              <a:t>program</a:t>
            </a:r>
            <a:r>
              <a:rPr lang="es-UY" sz="2000" b="1" dirty="0"/>
              <a:t>. </a:t>
            </a:r>
          </a:p>
          <a:p>
            <a:endParaRPr lang="es-UY" sz="2000" b="1" dirty="0"/>
          </a:p>
          <a:p>
            <a:r>
              <a:rPr lang="es-UY" sz="2000" b="1" dirty="0" err="1">
                <a:solidFill>
                  <a:srgbClr val="FFFF00"/>
                </a:solidFill>
              </a:rPr>
              <a:t>Almost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everywhere</a:t>
            </a:r>
            <a:r>
              <a:rPr lang="es-UY" sz="2000" b="1" dirty="0">
                <a:solidFill>
                  <a:srgbClr val="FFFF00"/>
                </a:solidFill>
              </a:rPr>
              <a:t>, </a:t>
            </a:r>
            <a:r>
              <a:rPr lang="es-UY" sz="2000" b="1" u="sng" dirty="0" err="1">
                <a:solidFill>
                  <a:srgbClr val="FFFF00"/>
                </a:solidFill>
              </a:rPr>
              <a:t>medical</a:t>
            </a:r>
            <a:r>
              <a:rPr lang="es-UY" sz="2000" b="1" u="sng" dirty="0">
                <a:solidFill>
                  <a:srgbClr val="FFFF00"/>
                </a:solidFill>
              </a:rPr>
              <a:t> </a:t>
            </a:r>
            <a:r>
              <a:rPr lang="es-UY" sz="2000" b="1" u="sng" dirty="0" err="1">
                <a:solidFill>
                  <a:srgbClr val="FFFF00"/>
                </a:solidFill>
              </a:rPr>
              <a:t>education</a:t>
            </a:r>
            <a:r>
              <a:rPr lang="es-UY" sz="2000" b="1" u="sng" dirty="0">
                <a:solidFill>
                  <a:srgbClr val="FFFF00"/>
                </a:solidFill>
              </a:rPr>
              <a:t> </a:t>
            </a:r>
            <a:r>
              <a:rPr lang="es-UY" sz="2000" b="1" u="sng" dirty="0" err="1">
                <a:solidFill>
                  <a:srgbClr val="FFFF00"/>
                </a:solidFill>
              </a:rPr>
              <a:t>lacks</a:t>
            </a:r>
            <a:r>
              <a:rPr lang="es-UY" sz="2000" b="1" u="sng" dirty="0">
                <a:solidFill>
                  <a:srgbClr val="FFFF00"/>
                </a:solidFill>
              </a:rPr>
              <a:t> of </a:t>
            </a:r>
            <a:r>
              <a:rPr lang="es-UY" sz="2000" b="1" u="sng" dirty="0" err="1">
                <a:solidFill>
                  <a:srgbClr val="FFFF00"/>
                </a:solidFill>
              </a:rPr>
              <a:t>nutrition</a:t>
            </a:r>
            <a:r>
              <a:rPr lang="es-UY" sz="2000" b="1" u="sng" dirty="0">
                <a:solidFill>
                  <a:srgbClr val="FFFF00"/>
                </a:solidFill>
              </a:rPr>
              <a:t> in </a:t>
            </a:r>
            <a:r>
              <a:rPr lang="es-UY" sz="2000" b="1" u="sng" dirty="0" err="1">
                <a:solidFill>
                  <a:srgbClr val="FFFF00"/>
                </a:solidFill>
              </a:rPr>
              <a:t>their</a:t>
            </a:r>
            <a:r>
              <a:rPr lang="es-UY" sz="2000" b="1" u="sng" dirty="0">
                <a:solidFill>
                  <a:srgbClr val="FFFF00"/>
                </a:solidFill>
              </a:rPr>
              <a:t> </a:t>
            </a:r>
            <a:r>
              <a:rPr lang="es-UY" sz="2000" b="1" u="sng" dirty="0" err="1">
                <a:solidFill>
                  <a:srgbClr val="FFFF00"/>
                </a:solidFill>
              </a:rPr>
              <a:t>curricula</a:t>
            </a:r>
            <a:r>
              <a:rPr lang="es-UY" sz="2000" b="1" dirty="0">
                <a:solidFill>
                  <a:srgbClr val="FFFF00"/>
                </a:solidFill>
              </a:rPr>
              <a:t>. </a:t>
            </a:r>
            <a:r>
              <a:rPr lang="es-UY" sz="2000" b="1" dirty="0" err="1">
                <a:solidFill>
                  <a:srgbClr val="FFFF00"/>
                </a:solidFill>
              </a:rPr>
              <a:t>Hence</a:t>
            </a:r>
            <a:r>
              <a:rPr lang="es-UY" sz="2000" b="1" dirty="0">
                <a:solidFill>
                  <a:srgbClr val="FFFF00"/>
                </a:solidFill>
              </a:rPr>
              <a:t>, </a:t>
            </a:r>
            <a:r>
              <a:rPr lang="es-UY" sz="2000" b="1" dirty="0" err="1">
                <a:solidFill>
                  <a:srgbClr val="FFFF00"/>
                </a:solidFill>
              </a:rPr>
              <a:t>the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physician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is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not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always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prepared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to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give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adequate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nutritional</a:t>
            </a:r>
            <a:r>
              <a:rPr lang="es-UY" sz="2000" b="1" dirty="0">
                <a:solidFill>
                  <a:srgbClr val="FFFF00"/>
                </a:solidFill>
              </a:rPr>
              <a:t> </a:t>
            </a:r>
            <a:r>
              <a:rPr lang="es-UY" sz="2000" b="1" dirty="0" err="1">
                <a:solidFill>
                  <a:srgbClr val="FFFF00"/>
                </a:solidFill>
              </a:rPr>
              <a:t>counseling</a:t>
            </a:r>
            <a:r>
              <a:rPr lang="es-UY" sz="2000" b="1" dirty="0">
                <a:solidFill>
                  <a:srgbClr val="FFFF00"/>
                </a:solidFill>
              </a:rPr>
              <a:t>.</a:t>
            </a:r>
          </a:p>
          <a:p>
            <a:endParaRPr lang="es-UY" sz="2000" b="1" dirty="0"/>
          </a:p>
          <a:p>
            <a:r>
              <a:rPr lang="es-UY" sz="2000" b="1" dirty="0" err="1"/>
              <a:t>Patients</a:t>
            </a:r>
            <a:r>
              <a:rPr lang="es-UY" sz="2000" b="1" dirty="0"/>
              <a:t> </a:t>
            </a:r>
            <a:r>
              <a:rPr lang="es-UY" sz="2000" b="1" dirty="0" err="1"/>
              <a:t>within</a:t>
            </a:r>
            <a:r>
              <a:rPr lang="es-UY" sz="2000" b="1" dirty="0"/>
              <a:t> </a:t>
            </a:r>
            <a:r>
              <a:rPr lang="es-UY" sz="2000" b="1" dirty="0" err="1"/>
              <a:t>the</a:t>
            </a:r>
            <a:r>
              <a:rPr lang="es-UY" sz="2000" b="1" dirty="0"/>
              <a:t> </a:t>
            </a:r>
            <a:r>
              <a:rPr lang="es-UY" sz="2000" b="1" dirty="0" err="1"/>
              <a:t>medical</a:t>
            </a:r>
            <a:r>
              <a:rPr lang="es-UY" sz="2000" b="1" dirty="0"/>
              <a:t> office </a:t>
            </a:r>
            <a:r>
              <a:rPr lang="es-UY" sz="2000" b="1" dirty="0" err="1"/>
              <a:t>usually</a:t>
            </a:r>
            <a:r>
              <a:rPr lang="es-UY" sz="2000" b="1" dirty="0"/>
              <a:t> do </a:t>
            </a:r>
            <a:r>
              <a:rPr lang="es-UY" sz="2000" b="1" dirty="0" err="1"/>
              <a:t>not</a:t>
            </a:r>
            <a:r>
              <a:rPr lang="es-UY" sz="2000" b="1" dirty="0"/>
              <a:t> </a:t>
            </a:r>
            <a:r>
              <a:rPr lang="es-UY" sz="2000" b="1" dirty="0" err="1"/>
              <a:t>receive</a:t>
            </a:r>
            <a:r>
              <a:rPr lang="es-UY" sz="2000" b="1" dirty="0"/>
              <a:t> </a:t>
            </a:r>
            <a:r>
              <a:rPr lang="es-UY" sz="2000" b="1" dirty="0" err="1"/>
              <a:t>adequate</a:t>
            </a:r>
            <a:r>
              <a:rPr lang="es-UY" sz="2000" b="1" dirty="0"/>
              <a:t> </a:t>
            </a:r>
            <a:r>
              <a:rPr lang="es-UY" sz="2000" b="1" dirty="0" err="1"/>
              <a:t>answers</a:t>
            </a:r>
            <a:r>
              <a:rPr lang="es-UY" sz="2000" b="1" dirty="0"/>
              <a:t> </a:t>
            </a:r>
            <a:r>
              <a:rPr lang="es-UY" sz="2000" b="1" dirty="0" err="1"/>
              <a:t>to</a:t>
            </a:r>
            <a:r>
              <a:rPr lang="es-UY" sz="2000" b="1" dirty="0"/>
              <a:t> </a:t>
            </a:r>
            <a:r>
              <a:rPr lang="es-UY" sz="2000" b="1" dirty="0" err="1"/>
              <a:t>their</a:t>
            </a:r>
            <a:r>
              <a:rPr lang="es-UY" sz="2000" b="1" dirty="0"/>
              <a:t> </a:t>
            </a:r>
            <a:r>
              <a:rPr lang="es-UY" sz="2000" b="1" dirty="0" err="1"/>
              <a:t>questions</a:t>
            </a:r>
            <a:r>
              <a:rPr lang="es-UY" sz="2000" b="1" dirty="0"/>
              <a:t> </a:t>
            </a:r>
            <a:r>
              <a:rPr lang="es-UY" sz="2000" b="1" dirty="0" err="1"/>
              <a:t>about</a:t>
            </a:r>
            <a:r>
              <a:rPr lang="es-UY" sz="2000" b="1" dirty="0"/>
              <a:t>  </a:t>
            </a:r>
            <a:r>
              <a:rPr lang="es-UY" sz="2000" b="1" dirty="0" err="1"/>
              <a:t>what</a:t>
            </a:r>
            <a:r>
              <a:rPr lang="es-UY" sz="2000" b="1" dirty="0"/>
              <a:t> </a:t>
            </a:r>
            <a:r>
              <a:rPr lang="es-UY" sz="2000" b="1" dirty="0" err="1"/>
              <a:t>to</a:t>
            </a:r>
            <a:r>
              <a:rPr lang="es-UY" sz="2000" b="1" dirty="0"/>
              <a:t> do </a:t>
            </a:r>
            <a:r>
              <a:rPr lang="es-UY" sz="2000" b="1" dirty="0" err="1"/>
              <a:t>concerning</a:t>
            </a:r>
            <a:r>
              <a:rPr lang="es-UY" sz="2000" b="1" dirty="0"/>
              <a:t> </a:t>
            </a:r>
            <a:r>
              <a:rPr lang="es-UY" sz="2000" b="1" dirty="0" err="1"/>
              <a:t>nutrition</a:t>
            </a:r>
            <a:r>
              <a:rPr lang="es-UY" sz="2000" b="1" dirty="0"/>
              <a:t>. </a:t>
            </a:r>
            <a:endParaRPr lang="es-UY" dirty="0"/>
          </a:p>
          <a:p>
            <a:endParaRPr lang="es-UY" dirty="0"/>
          </a:p>
        </p:txBody>
      </p:sp>
      <p:sp>
        <p:nvSpPr>
          <p:cNvPr id="36867" name="2 Rectángulo"/>
          <p:cNvSpPr>
            <a:spLocks noChangeArrowheads="1"/>
          </p:cNvSpPr>
          <p:nvPr/>
        </p:nvSpPr>
        <p:spPr bwMode="auto">
          <a:xfrm>
            <a:off x="1187450" y="4581525"/>
            <a:ext cx="7128966" cy="163121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UY" sz="2000" b="1" dirty="0" err="1">
                <a:solidFill>
                  <a:schemeClr val="bg1"/>
                </a:solidFill>
              </a:rPr>
              <a:t>The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 smtClean="0">
                <a:solidFill>
                  <a:schemeClr val="bg1"/>
                </a:solidFill>
              </a:rPr>
              <a:t>cancer</a:t>
            </a:r>
            <a:r>
              <a:rPr lang="es-UY" sz="2000" b="1" dirty="0" smtClean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patient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does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not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deserve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to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afford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the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costs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that</a:t>
            </a:r>
            <a:r>
              <a:rPr lang="es-UY" sz="2000" b="1" dirty="0">
                <a:solidFill>
                  <a:schemeClr val="bg1"/>
                </a:solidFill>
              </a:rPr>
              <a:t>  </a:t>
            </a:r>
            <a:r>
              <a:rPr lang="es-UY" sz="2000" b="1" dirty="0" err="1">
                <a:solidFill>
                  <a:schemeClr val="bg1"/>
                </a:solidFill>
              </a:rPr>
              <a:t>the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underestimation</a:t>
            </a:r>
            <a:r>
              <a:rPr lang="es-UY" sz="2000" b="1" dirty="0">
                <a:solidFill>
                  <a:schemeClr val="bg1"/>
                </a:solidFill>
              </a:rPr>
              <a:t> of </a:t>
            </a:r>
            <a:r>
              <a:rPr lang="es-UY" sz="2000" b="1" dirty="0" err="1">
                <a:solidFill>
                  <a:schemeClr val="bg1"/>
                </a:solidFill>
              </a:rPr>
              <a:t>nutritional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issues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represent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for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the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physician</a:t>
            </a:r>
            <a:r>
              <a:rPr lang="es-UY" sz="2000" b="1" dirty="0">
                <a:solidFill>
                  <a:schemeClr val="bg1"/>
                </a:solidFill>
              </a:rPr>
              <a:t>. </a:t>
            </a:r>
          </a:p>
          <a:p>
            <a:r>
              <a:rPr lang="es-UY" sz="2000" b="1" dirty="0" err="1">
                <a:solidFill>
                  <a:schemeClr val="bg1"/>
                </a:solidFill>
              </a:rPr>
              <a:t>Why</a:t>
            </a:r>
            <a:r>
              <a:rPr lang="es-UY" sz="2000" b="1" dirty="0">
                <a:solidFill>
                  <a:schemeClr val="bg1"/>
                </a:solidFill>
              </a:rPr>
              <a:t>? </a:t>
            </a:r>
            <a:r>
              <a:rPr lang="es-UY" sz="2000" b="1" dirty="0" err="1">
                <a:solidFill>
                  <a:schemeClr val="bg1"/>
                </a:solidFill>
              </a:rPr>
              <a:t>Because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the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patient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might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loose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an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opportunity</a:t>
            </a:r>
            <a:r>
              <a:rPr lang="es-UY" sz="2000" b="1" dirty="0">
                <a:solidFill>
                  <a:schemeClr val="bg1"/>
                </a:solidFill>
              </a:rPr>
              <a:t> of </a:t>
            </a:r>
            <a:r>
              <a:rPr lang="es-UY" sz="2000" b="1" dirty="0" err="1">
                <a:solidFill>
                  <a:schemeClr val="bg1"/>
                </a:solidFill>
              </a:rPr>
              <a:t>improving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 smtClean="0">
                <a:solidFill>
                  <a:schemeClr val="bg1"/>
                </a:solidFill>
              </a:rPr>
              <a:t>her</a:t>
            </a:r>
            <a:r>
              <a:rPr lang="es-UY" sz="2000" b="1" dirty="0" smtClean="0">
                <a:solidFill>
                  <a:schemeClr val="bg1"/>
                </a:solidFill>
              </a:rPr>
              <a:t>/</a:t>
            </a:r>
            <a:r>
              <a:rPr lang="es-UY" sz="2000" b="1" dirty="0" err="1" smtClean="0">
                <a:solidFill>
                  <a:schemeClr val="bg1"/>
                </a:solidFill>
              </a:rPr>
              <a:t>his</a:t>
            </a:r>
            <a:r>
              <a:rPr lang="es-UY" sz="2000" b="1" dirty="0" smtClean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quality</a:t>
            </a:r>
            <a:r>
              <a:rPr lang="es-UY" sz="2000" b="1" dirty="0">
                <a:solidFill>
                  <a:schemeClr val="bg1"/>
                </a:solidFill>
              </a:rPr>
              <a:t> of </a:t>
            </a:r>
            <a:r>
              <a:rPr lang="es-UY" sz="2000" b="1" dirty="0" err="1">
                <a:solidFill>
                  <a:schemeClr val="bg1"/>
                </a:solidFill>
              </a:rPr>
              <a:t>life</a:t>
            </a:r>
            <a:r>
              <a:rPr lang="es-UY" sz="2000" b="1" dirty="0">
                <a:solidFill>
                  <a:schemeClr val="bg1"/>
                </a:solidFill>
              </a:rPr>
              <a:t> and </a:t>
            </a:r>
            <a:r>
              <a:rPr lang="es-UY" sz="2000" b="1" dirty="0" err="1">
                <a:solidFill>
                  <a:schemeClr val="bg1"/>
                </a:solidFill>
              </a:rPr>
              <a:t>probably</a:t>
            </a:r>
            <a:r>
              <a:rPr lang="es-UY" sz="2000" b="1" dirty="0">
                <a:solidFill>
                  <a:schemeClr val="bg1"/>
                </a:solidFill>
              </a:rPr>
              <a:t> </a:t>
            </a:r>
            <a:r>
              <a:rPr lang="es-UY" sz="2000" b="1" dirty="0" err="1">
                <a:solidFill>
                  <a:schemeClr val="bg1"/>
                </a:solidFill>
              </a:rPr>
              <a:t>the</a:t>
            </a:r>
            <a:r>
              <a:rPr lang="es-UY" sz="2000" b="1" dirty="0">
                <a:solidFill>
                  <a:schemeClr val="bg1"/>
                </a:solidFill>
              </a:rPr>
              <a:t> prognosis of </a:t>
            </a:r>
            <a:r>
              <a:rPr lang="es-UY" sz="2000" b="1" dirty="0" err="1" smtClean="0">
                <a:solidFill>
                  <a:schemeClr val="bg1"/>
                </a:solidFill>
              </a:rPr>
              <a:t>her</a:t>
            </a:r>
            <a:r>
              <a:rPr lang="es-UY" sz="2000" b="1" dirty="0" smtClean="0">
                <a:solidFill>
                  <a:schemeClr val="bg1"/>
                </a:solidFill>
              </a:rPr>
              <a:t>/</a:t>
            </a:r>
            <a:r>
              <a:rPr lang="es-UY" sz="2000" b="1" dirty="0" err="1" smtClean="0">
                <a:solidFill>
                  <a:schemeClr val="bg1"/>
                </a:solidFill>
              </a:rPr>
              <a:t>his</a:t>
            </a:r>
            <a:r>
              <a:rPr lang="es-UY" sz="2000" b="1" dirty="0" smtClean="0">
                <a:solidFill>
                  <a:schemeClr val="bg1"/>
                </a:solidFill>
              </a:rPr>
              <a:t> </a:t>
            </a:r>
            <a:r>
              <a:rPr lang="es-UY" sz="2000" b="1" dirty="0" err="1" smtClean="0">
                <a:solidFill>
                  <a:schemeClr val="bg1"/>
                </a:solidFill>
              </a:rPr>
              <a:t>cancer</a:t>
            </a:r>
            <a:r>
              <a:rPr lang="es-UY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2348880"/>
            <a:ext cx="849694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4 Rectángulo"/>
          <p:cNvSpPr/>
          <p:nvPr/>
        </p:nvSpPr>
        <p:spPr>
          <a:xfrm>
            <a:off x="1043608" y="4437112"/>
            <a:ext cx="7416824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A PLANTILLAS Y VIDEOS PPOINT 2007\stick_figure_sad_walk_PA_500_clr_50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71564"/>
            <a:ext cx="2428133" cy="4186436"/>
          </a:xfrm>
          <a:prstGeom prst="rect">
            <a:avLst/>
          </a:prstGeom>
          <a:noFill/>
        </p:spPr>
      </p:pic>
      <p:pic>
        <p:nvPicPr>
          <p:cNvPr id="1028" name="Picture 4" descr="I:\A PLANTILLAS Y VIDEOS PPOINT 2007\over_eating_on_couch_anim_500_clr_65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4183951" cy="2736304"/>
          </a:xfrm>
          <a:prstGeom prst="rect">
            <a:avLst/>
          </a:prstGeom>
          <a:noFill/>
        </p:spPr>
      </p:pic>
      <p:pic>
        <p:nvPicPr>
          <p:cNvPr id="1030" name="Picture 6" descr="I:\A PLANTILLAS Y VIDEOS PPOINT 2007\figure_pressing_power_button_1008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0648"/>
            <a:ext cx="2077392" cy="273341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203848" y="692696"/>
            <a:ext cx="40150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OXIDATION</a:t>
            </a:r>
          </a:p>
          <a:p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INFLAMMATION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Shot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3"/>
            <a:ext cx="8280921" cy="62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8244408" y="6165304"/>
            <a:ext cx="432048" cy="432048"/>
          </a:xfrm>
          <a:prstGeom prst="rect">
            <a:avLst/>
          </a:prstGeom>
          <a:solidFill>
            <a:srgbClr val="69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 PLANTILLAS Y VIDEOS PPOINT 2007\stick_figure_normal_walk_500_clr_50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753139" cy="3933056"/>
          </a:xfrm>
          <a:prstGeom prst="rect">
            <a:avLst/>
          </a:prstGeom>
          <a:noFill/>
        </p:spPr>
      </p:pic>
      <p:pic>
        <p:nvPicPr>
          <p:cNvPr id="1029" name="Picture 5" descr="I:\A PLANTILLAS Y VIDEOS PPOINT 2007\riding_bmx_PA_500_clr_44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64904"/>
            <a:ext cx="2657054" cy="4581128"/>
          </a:xfrm>
          <a:prstGeom prst="rect">
            <a:avLst/>
          </a:prstGeom>
          <a:noFill/>
        </p:spPr>
      </p:pic>
      <p:pic>
        <p:nvPicPr>
          <p:cNvPr id="3075" name="Picture 3" descr="I:\A PLANTILLAS Y VIDEOS PPOINT 2007\figure_pressing_power_button_500_clr_BLU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60648"/>
            <a:ext cx="1949327" cy="256490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203848" y="692696"/>
            <a:ext cx="51579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ANTIOXIDATION</a:t>
            </a:r>
          </a:p>
          <a:p>
            <a:r>
              <a:rPr lang="es-E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ANTIINFLAMMATION</a:t>
            </a:r>
            <a:endParaRPr lang="es-E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ferencia mundi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980727"/>
            <a:ext cx="7571490" cy="453650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07704" y="558924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dirty="0" smtClean="0"/>
              <a:t>…</a:t>
            </a:r>
            <a:r>
              <a:rPr lang="es-UY" sz="2400" dirty="0" err="1" smtClean="0"/>
              <a:t>we</a:t>
            </a:r>
            <a:r>
              <a:rPr lang="es-UY" sz="2400" dirty="0" smtClean="0"/>
              <a:t> </a:t>
            </a:r>
            <a:r>
              <a:rPr lang="es-UY" sz="2400" dirty="0" err="1" smtClean="0"/>
              <a:t>must</a:t>
            </a:r>
            <a:r>
              <a:rPr lang="es-UY" sz="2400" dirty="0" smtClean="0"/>
              <a:t> </a:t>
            </a:r>
            <a:r>
              <a:rPr lang="es-UY" sz="2400" dirty="0" err="1" smtClean="0"/>
              <a:t>take</a:t>
            </a:r>
            <a:r>
              <a:rPr lang="es-UY" sz="2400" dirty="0" smtClean="0"/>
              <a:t> </a:t>
            </a:r>
            <a:r>
              <a:rPr lang="es-UY" sz="2400" dirty="0" err="1" smtClean="0"/>
              <a:t>into</a:t>
            </a:r>
            <a:r>
              <a:rPr lang="es-UY" sz="2400" dirty="0" smtClean="0"/>
              <a:t> </a:t>
            </a:r>
            <a:r>
              <a:rPr lang="es-UY" sz="2400" dirty="0" err="1" smtClean="0"/>
              <a:t>account</a:t>
            </a:r>
            <a:r>
              <a:rPr lang="es-UY" sz="2400" dirty="0" smtClean="0"/>
              <a:t> </a:t>
            </a:r>
            <a:r>
              <a:rPr lang="es-UY" sz="2400" dirty="0" err="1" smtClean="0"/>
              <a:t>the</a:t>
            </a:r>
            <a:r>
              <a:rPr lang="es-UY" sz="2400" dirty="0" smtClean="0"/>
              <a:t> </a:t>
            </a:r>
            <a:r>
              <a:rPr lang="es-UY" sz="2400" dirty="0" err="1" smtClean="0"/>
              <a:t>different</a:t>
            </a:r>
            <a:r>
              <a:rPr lang="es-UY" sz="2400" dirty="0" smtClean="0"/>
              <a:t> </a:t>
            </a:r>
          </a:p>
          <a:p>
            <a:pPr algn="ctr"/>
            <a:r>
              <a:rPr lang="es-UY" sz="2400" dirty="0" err="1" smtClean="0"/>
              <a:t>dietary</a:t>
            </a:r>
            <a:r>
              <a:rPr lang="es-UY" sz="2400" dirty="0" smtClean="0"/>
              <a:t> </a:t>
            </a:r>
            <a:r>
              <a:rPr lang="es-UY" sz="2400" dirty="0" err="1" smtClean="0"/>
              <a:t>patterns</a:t>
            </a:r>
            <a:r>
              <a:rPr lang="es-UY" sz="2400" dirty="0" smtClean="0"/>
              <a:t> of </a:t>
            </a:r>
            <a:r>
              <a:rPr lang="es-UY" sz="2400" dirty="0" err="1" smtClean="0"/>
              <a:t>the</a:t>
            </a:r>
            <a:r>
              <a:rPr lang="es-UY" sz="2400" dirty="0" smtClean="0"/>
              <a:t> </a:t>
            </a:r>
            <a:r>
              <a:rPr lang="es-UY" sz="2400" dirty="0" err="1" smtClean="0"/>
              <a:t>studied</a:t>
            </a:r>
            <a:r>
              <a:rPr lang="es-UY" sz="2400" dirty="0" smtClean="0"/>
              <a:t> </a:t>
            </a:r>
            <a:r>
              <a:rPr lang="es-UY" sz="2400" dirty="0" err="1" smtClean="0"/>
              <a:t>population</a:t>
            </a:r>
            <a:r>
              <a:rPr lang="es-UY" sz="2400" dirty="0" smtClean="0"/>
              <a:t>.</a:t>
            </a:r>
            <a:endParaRPr lang="es-UY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051720" y="5571237"/>
            <a:ext cx="56166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800" dirty="0" err="1" smtClean="0"/>
              <a:t>Before</a:t>
            </a:r>
            <a:r>
              <a:rPr lang="es-UY" sz="2800" dirty="0" smtClean="0"/>
              <a:t> </a:t>
            </a:r>
            <a:r>
              <a:rPr lang="es-UY" sz="2800" dirty="0" err="1" smtClean="0"/>
              <a:t>trying</a:t>
            </a:r>
            <a:r>
              <a:rPr lang="es-UY" sz="2800" dirty="0" smtClean="0"/>
              <a:t> </a:t>
            </a:r>
            <a:r>
              <a:rPr lang="es-UY" sz="2800" dirty="0" err="1" smtClean="0"/>
              <a:t>to</a:t>
            </a:r>
            <a:r>
              <a:rPr lang="es-UY" sz="2800" dirty="0" smtClean="0"/>
              <a:t> </a:t>
            </a:r>
            <a:r>
              <a:rPr lang="es-UY" sz="2800" dirty="0" err="1" smtClean="0"/>
              <a:t>make</a:t>
            </a:r>
            <a:r>
              <a:rPr lang="es-UY" sz="2800" dirty="0" smtClean="0"/>
              <a:t> </a:t>
            </a:r>
            <a:r>
              <a:rPr lang="es-UY" sz="2800" dirty="0" err="1" smtClean="0"/>
              <a:t>an</a:t>
            </a:r>
            <a:r>
              <a:rPr lang="es-UY" sz="2800" dirty="0" smtClean="0"/>
              <a:t> </a:t>
            </a:r>
            <a:r>
              <a:rPr lang="es-UY" sz="2800" dirty="0" err="1" smtClean="0"/>
              <a:t>attempt</a:t>
            </a:r>
            <a:r>
              <a:rPr lang="es-UY" sz="2800" dirty="0" smtClean="0"/>
              <a:t>                            of </a:t>
            </a:r>
            <a:r>
              <a:rPr lang="es-UY" sz="2800" dirty="0" err="1" smtClean="0"/>
              <a:t>nutritional</a:t>
            </a:r>
            <a:r>
              <a:rPr lang="es-UY" sz="2800" dirty="0" smtClean="0"/>
              <a:t> </a:t>
            </a:r>
            <a:r>
              <a:rPr lang="es-UY" sz="2800" dirty="0" err="1" smtClean="0"/>
              <a:t>changes</a:t>
            </a:r>
            <a:r>
              <a:rPr lang="es-UY" sz="2800" dirty="0" smtClean="0"/>
              <a:t>…</a:t>
            </a:r>
            <a:endParaRPr lang="es-UY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ABIT026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800" y="4365104"/>
            <a:ext cx="2819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C:\ESCANEOS VARIOS\LIBRO DE SPRINGER CARAT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265"/>
            <a:ext cx="3096344" cy="42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6732240" y="1434256"/>
            <a:ext cx="2232497" cy="4154984"/>
          </a:xfrm>
          <a:prstGeom prst="rect">
            <a:avLst/>
          </a:prstGeom>
          <a:solidFill>
            <a:srgbClr val="002C58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kitchen</a:t>
            </a:r>
            <a:r>
              <a:rPr lang="es-ES" sz="2400" b="1" dirty="0"/>
              <a:t> </a:t>
            </a:r>
            <a:r>
              <a:rPr lang="es-ES" sz="2400" b="1" dirty="0" err="1"/>
              <a:t>is</a:t>
            </a:r>
            <a:r>
              <a:rPr lang="es-ES" sz="2400" b="1" dirty="0"/>
              <a:t> </a:t>
            </a:r>
            <a:r>
              <a:rPr lang="es-ES" sz="2400" b="1" dirty="0" smtClean="0"/>
              <a:t>     a </a:t>
            </a:r>
            <a:r>
              <a:rPr lang="es-ES" sz="2400" b="1" dirty="0"/>
              <a:t>place </a:t>
            </a:r>
            <a:r>
              <a:rPr lang="es-ES" sz="2400" b="1" dirty="0" err="1"/>
              <a:t>from</a:t>
            </a:r>
            <a:r>
              <a:rPr lang="es-ES" sz="2400" b="1" dirty="0"/>
              <a:t> </a:t>
            </a:r>
            <a:r>
              <a:rPr lang="es-ES" sz="2400" b="1" dirty="0" err="1"/>
              <a:t>where</a:t>
            </a:r>
            <a:r>
              <a:rPr lang="es-ES" sz="2400" b="1" dirty="0"/>
              <a:t> a </a:t>
            </a:r>
            <a:r>
              <a:rPr lang="es-ES" sz="2400" b="1" dirty="0" err="1"/>
              <a:t>patient</a:t>
            </a:r>
            <a:r>
              <a:rPr lang="es-ES" sz="2400" b="1" dirty="0"/>
              <a:t> can </a:t>
            </a:r>
            <a:r>
              <a:rPr lang="es-ES" sz="2400" b="1" dirty="0" err="1"/>
              <a:t>optimize</a:t>
            </a:r>
            <a:r>
              <a:rPr lang="es-ES" sz="2400" b="1" dirty="0"/>
              <a:t> </a:t>
            </a:r>
            <a:r>
              <a:rPr lang="es-ES" sz="2400" b="1" dirty="0" smtClean="0"/>
              <a:t>  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/>
              <a:t>efficacy</a:t>
            </a:r>
            <a:r>
              <a:rPr lang="es-ES" sz="2400" b="1" dirty="0"/>
              <a:t> </a:t>
            </a:r>
            <a:r>
              <a:rPr lang="es-ES" sz="2400" b="1" dirty="0" smtClean="0"/>
              <a:t>       of </a:t>
            </a:r>
            <a:r>
              <a:rPr lang="es-ES" sz="2400" b="1" dirty="0" err="1"/>
              <a:t>oncological</a:t>
            </a:r>
            <a:r>
              <a:rPr lang="es-ES" sz="2400" b="1" dirty="0"/>
              <a:t> </a:t>
            </a:r>
            <a:r>
              <a:rPr lang="es-ES" sz="2400" b="1" dirty="0" err="1"/>
              <a:t>therapies</a:t>
            </a:r>
            <a:r>
              <a:rPr lang="es-ES" sz="2400" b="1" dirty="0"/>
              <a:t>, </a:t>
            </a:r>
            <a:r>
              <a:rPr lang="es-ES" sz="2400" b="1" dirty="0" err="1"/>
              <a:t>therefore</a:t>
            </a:r>
            <a:r>
              <a:rPr lang="es-ES" sz="2400" b="1" dirty="0"/>
              <a:t>  </a:t>
            </a:r>
            <a:r>
              <a:rPr lang="es-ES" sz="2400" b="1" dirty="0" err="1"/>
              <a:t>improving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prognosis </a:t>
            </a:r>
            <a:r>
              <a:rPr lang="es-ES" sz="2400" b="1" dirty="0" smtClean="0"/>
              <a:t> </a:t>
            </a:r>
            <a:r>
              <a:rPr lang="es-ES" sz="2400" b="1" dirty="0"/>
              <a:t>of </a:t>
            </a:r>
            <a:r>
              <a:rPr lang="es-ES" sz="2400" b="1" dirty="0" err="1"/>
              <a:t>her</a:t>
            </a:r>
            <a:r>
              <a:rPr lang="es-ES" sz="2400" b="1" dirty="0"/>
              <a:t>/</a:t>
            </a:r>
            <a:r>
              <a:rPr lang="es-ES" sz="2400" b="1" dirty="0" err="1"/>
              <a:t>his</a:t>
            </a:r>
            <a:r>
              <a:rPr lang="es-ES" sz="2400" b="1" dirty="0"/>
              <a:t> </a:t>
            </a:r>
            <a:r>
              <a:rPr lang="es-ES" sz="2400" b="1" dirty="0" err="1"/>
              <a:t>cancer</a:t>
            </a:r>
            <a:r>
              <a:rPr lang="es-ES" sz="2400" b="1" dirty="0"/>
              <a:t>. </a:t>
            </a:r>
          </a:p>
        </p:txBody>
      </p:sp>
      <p:pic>
        <p:nvPicPr>
          <p:cNvPr id="6" name="5 Imagen" descr="CARATULA DEL LIBRO 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68152"/>
            <a:ext cx="3347864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lare_text_1307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61618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bot_builder_text_1035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10 Imagen" descr="PUNTA DEL ES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267744" y="2708920"/>
            <a:ext cx="4320480" cy="9361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3399"/>
              </a:gs>
              <a:gs pos="100000">
                <a:srgbClr val="00030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33464" y="2750619"/>
            <a:ext cx="6384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2400" b="1" dirty="0">
                <a:cs typeface="Arial" charset="0"/>
              </a:rPr>
              <a:t>THANK  YOU  VERY  MUCH                  </a:t>
            </a:r>
            <a:r>
              <a:rPr lang="es-ES_tradnl" sz="2400" b="1" dirty="0" smtClean="0">
                <a:cs typeface="Arial" charset="0"/>
              </a:rPr>
              <a:t>                 </a:t>
            </a:r>
            <a:r>
              <a:rPr lang="es-ES_tradnl" sz="2400" b="1" dirty="0">
                <a:cs typeface="Arial" charset="0"/>
              </a:rPr>
              <a:t>FOR  YOUR  ATTENTION</a:t>
            </a:r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1043608" y="5949280"/>
            <a:ext cx="6985000" cy="707886"/>
          </a:xfrm>
          <a:prstGeom prst="rect">
            <a:avLst/>
          </a:prstGeom>
          <a:solidFill>
            <a:srgbClr val="003366">
              <a:alpha val="3960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4000" b="1" dirty="0" smtClean="0">
                <a:solidFill>
                  <a:schemeClr val="bg1"/>
                </a:solidFill>
                <a:cs typeface="Arial" charset="0"/>
              </a:rPr>
              <a:t>E-mail: alv.ronco58@gmail.com</a:t>
            </a:r>
            <a:endParaRPr lang="es-ES" sz="40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 ASUNTOS LIBRO SPRINGER\MAPAMUNDI Breast cancer incidence 2008 GLOBO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ESCANEOS VARIOS\URUGUAY EN AM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281363"/>
            <a:ext cx="31003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03848" y="5805264"/>
            <a:ext cx="36004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qua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698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UY" sz="2400" b="1">
              <a:latin typeface="Arial Unicode MS" pitchFamily="34" charset="-128"/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755576" y="404664"/>
            <a:ext cx="7561263" cy="440120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C50B0B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4000" b="1" dirty="0" err="1">
                <a:solidFill>
                  <a:srgbClr val="FFFF3B"/>
                </a:solidFill>
              </a:rPr>
              <a:t>The</a:t>
            </a:r>
            <a:r>
              <a:rPr lang="es-ES" sz="4000" b="1" dirty="0">
                <a:solidFill>
                  <a:srgbClr val="FFFF3B"/>
                </a:solidFill>
              </a:rPr>
              <a:t> </a:t>
            </a:r>
            <a:r>
              <a:rPr lang="es-ES" sz="4000" b="1" dirty="0" err="1">
                <a:solidFill>
                  <a:srgbClr val="FFFF3B"/>
                </a:solidFill>
              </a:rPr>
              <a:t>current</a:t>
            </a:r>
            <a:r>
              <a:rPr lang="es-ES" sz="4000" b="1" dirty="0">
                <a:solidFill>
                  <a:srgbClr val="FFFF3B"/>
                </a:solidFill>
              </a:rPr>
              <a:t> </a:t>
            </a:r>
            <a:r>
              <a:rPr lang="es-ES" sz="4000" b="1" dirty="0" err="1">
                <a:solidFill>
                  <a:srgbClr val="FFFF3B"/>
                </a:solidFill>
              </a:rPr>
              <a:t>evidence</a:t>
            </a:r>
            <a:r>
              <a:rPr lang="es-ES" sz="4000" b="1" dirty="0">
                <a:solidFill>
                  <a:srgbClr val="FFFF3B"/>
                </a:solidFill>
              </a:rPr>
              <a:t> </a:t>
            </a:r>
            <a:r>
              <a:rPr lang="es-ES" sz="4000" b="1" dirty="0" err="1">
                <a:solidFill>
                  <a:srgbClr val="FFFF3B"/>
                </a:solidFill>
              </a:rPr>
              <a:t>suggests</a:t>
            </a:r>
            <a:r>
              <a:rPr lang="es-ES" sz="4000" b="1" dirty="0">
                <a:solidFill>
                  <a:srgbClr val="FFFF3B"/>
                </a:solidFill>
              </a:rPr>
              <a:t> 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longer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i="1" dirty="0" err="1"/>
              <a:t>disease</a:t>
            </a:r>
            <a:r>
              <a:rPr lang="es-ES" sz="4000" b="1" i="1" dirty="0"/>
              <a:t>-free</a:t>
            </a:r>
            <a:r>
              <a:rPr lang="es-ES" sz="4000" b="1" dirty="0">
                <a:solidFill>
                  <a:srgbClr val="A7FFA7"/>
                </a:solidFill>
              </a:rPr>
              <a:t> </a:t>
            </a:r>
            <a:r>
              <a:rPr lang="es-ES" sz="4000" b="1" dirty="0" err="1" smtClean="0">
                <a:solidFill>
                  <a:srgbClr val="A7FFA7"/>
                </a:solidFill>
              </a:rPr>
              <a:t>survivals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>
                <a:solidFill>
                  <a:srgbClr val="FFFF3B"/>
                </a:solidFill>
              </a:rPr>
              <a:t>and 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longer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i="1" dirty="0"/>
              <a:t>global</a:t>
            </a:r>
            <a:r>
              <a:rPr lang="es-ES" sz="4000" b="1" dirty="0">
                <a:solidFill>
                  <a:srgbClr val="A7FFA7"/>
                </a:solidFill>
              </a:rPr>
              <a:t> </a:t>
            </a:r>
            <a:r>
              <a:rPr lang="es-ES" sz="4000" b="1" dirty="0" err="1" smtClean="0">
                <a:solidFill>
                  <a:srgbClr val="A7FFA7"/>
                </a:solidFill>
              </a:rPr>
              <a:t>survivals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>
                <a:solidFill>
                  <a:srgbClr val="FFFF3B"/>
                </a:solidFill>
              </a:rPr>
              <a:t>among</a:t>
            </a:r>
            <a:r>
              <a:rPr lang="es-ES" sz="4000" b="1" dirty="0">
                <a:solidFill>
                  <a:srgbClr val="FFFF3B"/>
                </a:solidFill>
              </a:rPr>
              <a:t> </a:t>
            </a:r>
            <a:r>
              <a:rPr lang="es-ES" sz="4000" b="1" dirty="0" err="1">
                <a:solidFill>
                  <a:srgbClr val="FFFF3B"/>
                </a:solidFill>
              </a:rPr>
              <a:t>those</a:t>
            </a:r>
            <a:r>
              <a:rPr lang="es-ES" sz="4000" b="1" dirty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patients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>
                <a:solidFill>
                  <a:srgbClr val="FFFF3B"/>
                </a:solidFill>
              </a:rPr>
              <a:t>who</a:t>
            </a:r>
            <a:r>
              <a:rPr lang="es-ES" sz="4000" b="1" dirty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change</a:t>
            </a:r>
            <a:r>
              <a:rPr lang="es-ES" sz="4000" b="1" dirty="0" smtClean="0">
                <a:solidFill>
                  <a:srgbClr val="FFFF3B"/>
                </a:solidFill>
              </a:rPr>
              <a:t>       </a:t>
            </a:r>
            <a:r>
              <a:rPr lang="es-ES" sz="4000" b="1" dirty="0" err="1" smtClean="0">
                <a:solidFill>
                  <a:srgbClr val="FFFF3B"/>
                </a:solidFill>
              </a:rPr>
              <a:t>their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nutrition</a:t>
            </a:r>
            <a:r>
              <a:rPr lang="es-ES" sz="4000" b="1" dirty="0" smtClean="0">
                <a:solidFill>
                  <a:srgbClr val="FFFF3B"/>
                </a:solidFill>
              </a:rPr>
              <a:t> (</a:t>
            </a:r>
            <a:r>
              <a:rPr lang="es-ES" sz="4000" b="1" dirty="0" err="1" smtClean="0">
                <a:solidFill>
                  <a:srgbClr val="FFFF3B"/>
                </a:solidFill>
              </a:rPr>
              <a:t>diet</a:t>
            </a:r>
            <a:r>
              <a:rPr lang="es-ES" sz="4000" b="1" dirty="0" smtClean="0">
                <a:solidFill>
                  <a:srgbClr val="FFFF3B"/>
                </a:solidFill>
              </a:rPr>
              <a:t> and </a:t>
            </a:r>
            <a:r>
              <a:rPr lang="es-ES" sz="4000" b="1" dirty="0" err="1" smtClean="0">
                <a:solidFill>
                  <a:srgbClr val="FFFF3B"/>
                </a:solidFill>
              </a:rPr>
              <a:t>body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composition</a:t>
            </a:r>
            <a:r>
              <a:rPr lang="es-ES" sz="4000" b="1" dirty="0" smtClean="0">
                <a:solidFill>
                  <a:srgbClr val="FFFF3B"/>
                </a:solidFill>
              </a:rPr>
              <a:t>), </a:t>
            </a:r>
            <a:r>
              <a:rPr lang="es-ES" sz="4000" b="1" dirty="0" err="1" smtClean="0">
                <a:solidFill>
                  <a:srgbClr val="FFFF3B"/>
                </a:solidFill>
              </a:rPr>
              <a:t>also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their</a:t>
            </a:r>
            <a:r>
              <a:rPr lang="es-ES" sz="4000" b="1" dirty="0" smtClean="0">
                <a:solidFill>
                  <a:srgbClr val="FFFF3B"/>
                </a:solidFill>
              </a:rPr>
              <a:t>       </a:t>
            </a:r>
            <a:r>
              <a:rPr lang="es-ES" sz="4000" b="1" dirty="0" err="1" smtClean="0">
                <a:solidFill>
                  <a:srgbClr val="FFFF3B"/>
                </a:solidFill>
              </a:rPr>
              <a:t>physical</a:t>
            </a:r>
            <a:r>
              <a:rPr lang="es-ES" sz="4000" b="1" dirty="0" smtClean="0">
                <a:solidFill>
                  <a:srgbClr val="FFFF3B"/>
                </a:solidFill>
              </a:rPr>
              <a:t> </a:t>
            </a:r>
            <a:r>
              <a:rPr lang="es-ES" sz="4000" b="1" dirty="0" err="1" smtClean="0">
                <a:solidFill>
                  <a:srgbClr val="FFFF3B"/>
                </a:solidFill>
              </a:rPr>
              <a:t>activity</a:t>
            </a:r>
            <a:r>
              <a:rPr lang="es-ES" sz="4000" b="1" dirty="0" smtClean="0">
                <a:solidFill>
                  <a:srgbClr val="FFFF3B"/>
                </a:solidFill>
              </a:rPr>
              <a:t>.</a:t>
            </a:r>
            <a:r>
              <a:rPr lang="es-ES" sz="2800" dirty="0" smtClean="0">
                <a:solidFill>
                  <a:srgbClr val="FFFF3B"/>
                </a:solidFill>
                <a:latin typeface="Arial Unicode MS" pitchFamily="34" charset="-128"/>
              </a:rPr>
              <a:t> </a:t>
            </a:r>
            <a:endParaRPr lang="es-ES" sz="2800" dirty="0">
              <a:solidFill>
                <a:srgbClr val="FFFF3B"/>
              </a:solidFill>
              <a:latin typeface="Arial Unicode MS" pitchFamily="34" charset="-128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55650" y="5006786"/>
            <a:ext cx="770413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 b="1" dirty="0" err="1">
                <a:latin typeface="Arial Unicode MS" pitchFamily="34" charset="-128"/>
              </a:rPr>
              <a:t>Carmichael</a:t>
            </a:r>
            <a:r>
              <a:rPr lang="es-ES" sz="1600" b="1" dirty="0">
                <a:latin typeface="Arial Unicode MS" pitchFamily="34" charset="-128"/>
              </a:rPr>
              <a:t> A &amp; Bates T, </a:t>
            </a:r>
            <a:r>
              <a:rPr lang="es-ES" sz="1600" b="1" i="1" dirty="0" err="1">
                <a:latin typeface="Arial Unicode MS" pitchFamily="34" charset="-128"/>
              </a:rPr>
              <a:t>Breast</a:t>
            </a:r>
            <a:r>
              <a:rPr lang="es-ES" sz="1600" b="1" dirty="0">
                <a:latin typeface="Arial Unicode MS" pitchFamily="34" charset="-128"/>
              </a:rPr>
              <a:t> 2004;13:85-92.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 b="1" dirty="0" err="1">
                <a:latin typeface="Arial Unicode MS" pitchFamily="34" charset="-128"/>
              </a:rPr>
              <a:t>Loi</a:t>
            </a:r>
            <a:r>
              <a:rPr lang="es-ES" sz="1600" b="1" dirty="0">
                <a:latin typeface="Arial Unicode MS" pitchFamily="34" charset="-128"/>
              </a:rPr>
              <a:t> S et al, </a:t>
            </a:r>
            <a:r>
              <a:rPr lang="es-ES" sz="1600" b="1" i="1" dirty="0" err="1">
                <a:latin typeface="Arial Unicode MS" pitchFamily="34" charset="-128"/>
              </a:rPr>
              <a:t>Cancer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Epidemiol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Biomarkers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Prev</a:t>
            </a:r>
            <a:r>
              <a:rPr lang="es-ES" sz="1600" b="1" dirty="0">
                <a:latin typeface="Arial Unicode MS" pitchFamily="34" charset="-128"/>
              </a:rPr>
              <a:t> 2005; 14:1686-91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 b="1" dirty="0" err="1">
                <a:latin typeface="Arial Unicode MS" pitchFamily="34" charset="-128"/>
              </a:rPr>
              <a:t>Whiteman</a:t>
            </a:r>
            <a:r>
              <a:rPr lang="es-ES" sz="1600" b="1" dirty="0">
                <a:latin typeface="Arial Unicode MS" pitchFamily="34" charset="-128"/>
              </a:rPr>
              <a:t> MK et al. </a:t>
            </a:r>
            <a:r>
              <a:rPr lang="es-ES" sz="1600" b="1" i="1" dirty="0" err="1">
                <a:latin typeface="Arial Unicode MS" pitchFamily="34" charset="-128"/>
              </a:rPr>
              <a:t>Cancer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Epidemiol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Biomarkers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Prev</a:t>
            </a:r>
            <a:r>
              <a:rPr lang="es-ES" sz="1600" b="1" dirty="0">
                <a:latin typeface="Arial Unicode MS" pitchFamily="34" charset="-128"/>
              </a:rPr>
              <a:t> 2005; 14:2009-2014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 b="1" dirty="0" err="1" smtClean="0">
                <a:latin typeface="Arial Unicode MS" pitchFamily="34" charset="-128"/>
              </a:rPr>
              <a:t>Abrahamson</a:t>
            </a:r>
            <a:r>
              <a:rPr lang="es-ES" sz="1600" b="1" dirty="0" smtClean="0">
                <a:latin typeface="Arial Unicode MS" pitchFamily="34" charset="-128"/>
              </a:rPr>
              <a:t> </a:t>
            </a:r>
            <a:r>
              <a:rPr lang="es-ES" sz="1600" b="1" dirty="0">
                <a:latin typeface="Arial Unicode MS" pitchFamily="34" charset="-128"/>
              </a:rPr>
              <a:t>PE et al. </a:t>
            </a:r>
            <a:r>
              <a:rPr lang="es-ES" sz="1600" b="1" i="1" dirty="0" err="1">
                <a:latin typeface="Arial Unicode MS" pitchFamily="34" charset="-128"/>
              </a:rPr>
              <a:t>Cancer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Epidemiol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Biomarkers</a:t>
            </a:r>
            <a:r>
              <a:rPr lang="es-ES" sz="1600" b="1" i="1" dirty="0">
                <a:latin typeface="Arial Unicode MS" pitchFamily="34" charset="-128"/>
              </a:rPr>
              <a:t> </a:t>
            </a:r>
            <a:r>
              <a:rPr lang="es-ES" sz="1600" b="1" i="1" dirty="0" err="1">
                <a:latin typeface="Arial Unicode MS" pitchFamily="34" charset="-128"/>
              </a:rPr>
              <a:t>Prev</a:t>
            </a:r>
            <a:r>
              <a:rPr lang="es-ES" sz="1600" b="1" dirty="0">
                <a:latin typeface="Arial Unicode MS" pitchFamily="34" charset="-128"/>
              </a:rPr>
              <a:t> 2006; 15:1871-7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2" name="AutoShape 36"/>
          <p:cNvSpPr>
            <a:spLocks noChangeArrowheads="1"/>
          </p:cNvSpPr>
          <p:nvPr/>
        </p:nvSpPr>
        <p:spPr bwMode="auto">
          <a:xfrm>
            <a:off x="3275014" y="5300663"/>
            <a:ext cx="1511300" cy="5762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250825" y="850887"/>
            <a:ext cx="2160588" cy="649287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50825" y="7874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High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intake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of soy,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sunflower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or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corn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oil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250825" y="5780108"/>
            <a:ext cx="2089150" cy="6492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250825" y="4637100"/>
            <a:ext cx="2160588" cy="6492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250825" y="3355975"/>
            <a:ext cx="2160588" cy="6492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250825" y="2065333"/>
            <a:ext cx="2160588" cy="79216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50825" y="5788025"/>
            <a:ext cx="2097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Low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intake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of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fish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        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or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sea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foods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23850" y="479742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Low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fiber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intake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 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23850" y="3359154"/>
            <a:ext cx="2097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High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intake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of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well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-   done red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meat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250825" y="2133600"/>
            <a:ext cx="2097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High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intake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of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high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glycemic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load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foods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auto">
          <a:xfrm>
            <a:off x="3132138" y="2555882"/>
            <a:ext cx="1800225" cy="187325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3275013" y="2636838"/>
            <a:ext cx="1657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Inadequate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Ω-6/Ω-3 </a:t>
            </a:r>
            <a:r>
              <a:rPr lang="es-E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PUFAs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ratio + </a:t>
            </a:r>
            <a:r>
              <a:rPr lang="es-E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s-E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cholesterol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s-E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intake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6514" name="AutoShape 18"/>
          <p:cNvSpPr>
            <a:spLocks noChangeArrowheads="1"/>
          </p:cNvSpPr>
          <p:nvPr/>
        </p:nvSpPr>
        <p:spPr bwMode="auto">
          <a:xfrm>
            <a:off x="3492500" y="285728"/>
            <a:ext cx="2520950" cy="431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15" name="AutoShape 19"/>
          <p:cNvSpPr>
            <a:spLocks noChangeArrowheads="1"/>
          </p:cNvSpPr>
          <p:nvPr/>
        </p:nvSpPr>
        <p:spPr bwMode="auto">
          <a:xfrm>
            <a:off x="7164389" y="692150"/>
            <a:ext cx="1479577" cy="431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16" name="AutoShape 20"/>
          <p:cNvSpPr>
            <a:spLocks noChangeArrowheads="1"/>
          </p:cNvSpPr>
          <p:nvPr/>
        </p:nvSpPr>
        <p:spPr bwMode="auto">
          <a:xfrm>
            <a:off x="5148263" y="1211250"/>
            <a:ext cx="2016125" cy="431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17" name="AutoShape 21"/>
          <p:cNvSpPr>
            <a:spLocks noChangeArrowheads="1"/>
          </p:cNvSpPr>
          <p:nvPr/>
        </p:nvSpPr>
        <p:spPr bwMode="auto">
          <a:xfrm>
            <a:off x="5508625" y="1995482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18" name="AutoShape 22"/>
          <p:cNvSpPr>
            <a:spLocks noChangeArrowheads="1"/>
          </p:cNvSpPr>
          <p:nvPr/>
        </p:nvSpPr>
        <p:spPr bwMode="auto">
          <a:xfrm>
            <a:off x="5929322" y="2997200"/>
            <a:ext cx="2232025" cy="431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5148263" y="4437063"/>
            <a:ext cx="2447925" cy="431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5148263" y="5084763"/>
            <a:ext cx="1871662" cy="431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21" name="AutoShape 25"/>
          <p:cNvSpPr>
            <a:spLocks noChangeArrowheads="1"/>
          </p:cNvSpPr>
          <p:nvPr/>
        </p:nvSpPr>
        <p:spPr bwMode="auto">
          <a:xfrm>
            <a:off x="4211638" y="6021388"/>
            <a:ext cx="1728787" cy="6477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7286625" y="69215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 OBESITY</a:t>
            </a:r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3635375" y="333375"/>
            <a:ext cx="244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Britannic Bold" pitchFamily="34" charset="0"/>
                <a:cs typeface="Arial" charset="0"/>
              </a:rPr>
              <a:t>Hypertriglyceridemia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5291138" y="11969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Hypertension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rial" charset="0"/>
            </a:endParaRPr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5508625" y="1995488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Insulin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resistance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     - Diabetes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6000750" y="29972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Hyperestrogenemia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rial" charset="0"/>
            </a:endParaRP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5219700" y="4437063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Hypercholesterolemia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rial" charset="0"/>
            </a:endParaRP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5219700" y="5084763"/>
            <a:ext cx="173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Hyperuricemia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rial" charset="0"/>
            </a:endParaRP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4286250" y="602138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Low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available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  </a:t>
            </a: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Vitamin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D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3348038" y="522922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Increased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bile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lithiasis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rial" charset="0"/>
            </a:endParaRPr>
          </a:p>
        </p:txBody>
      </p:sp>
      <p:sp>
        <p:nvSpPr>
          <p:cNvPr id="106533" name="AutoShape 37"/>
          <p:cNvSpPr>
            <a:spLocks noChangeArrowheads="1"/>
          </p:cNvSpPr>
          <p:nvPr/>
        </p:nvSpPr>
        <p:spPr bwMode="auto">
          <a:xfrm>
            <a:off x="6659563" y="5780110"/>
            <a:ext cx="2055841" cy="93503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6842125" y="5876925"/>
            <a:ext cx="1944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RISK OF BREAST, COLON &amp; OTHER CANCERS</a:t>
            </a: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 flipV="1">
            <a:off x="6786563" y="5924550"/>
            <a:ext cx="1587" cy="5048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U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7308850" y="3786190"/>
            <a:ext cx="1366838" cy="581025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Inadequate</a:t>
            </a:r>
            <a:r>
              <a:rPr lang="es-E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2/16 </a:t>
            </a:r>
            <a:r>
              <a:rPr lang="el-GR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α</a:t>
            </a:r>
            <a:r>
              <a:rPr lang="es-E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OH E</a:t>
            </a:r>
            <a:r>
              <a:rPr lang="es-ES" b="1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l-GR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2411413" y="1557338"/>
            <a:ext cx="720725" cy="1079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2484438" y="2565400"/>
            <a:ext cx="647700" cy="5032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2411413" y="3644900"/>
            <a:ext cx="6477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 flipV="1">
            <a:off x="2411413" y="4076700"/>
            <a:ext cx="720725" cy="8651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 flipV="1">
            <a:off x="2339975" y="4365625"/>
            <a:ext cx="936625" cy="15113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 flipH="1" flipV="1">
            <a:off x="3786188" y="714375"/>
            <a:ext cx="46037" cy="1857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4932363" y="3213100"/>
            <a:ext cx="10795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cxnSp>
        <p:nvCxnSpPr>
          <p:cNvPr id="106544" name="AutoShape 48"/>
          <p:cNvCxnSpPr>
            <a:cxnSpLocks noChangeShapeType="1"/>
          </p:cNvCxnSpPr>
          <p:nvPr/>
        </p:nvCxnSpPr>
        <p:spPr bwMode="auto">
          <a:xfrm rot="5400000" flipH="1" flipV="1">
            <a:off x="4774406" y="165894"/>
            <a:ext cx="1647825" cy="3132138"/>
          </a:xfrm>
          <a:prstGeom prst="bentConnector2">
            <a:avLst/>
          </a:prstGeom>
          <a:noFill/>
          <a:ln w="38100">
            <a:solidFill>
              <a:srgbClr val="FF6600"/>
            </a:solidFill>
            <a:miter lim="800000"/>
            <a:headEnd/>
            <a:tailEnd type="triangle" w="med" len="med"/>
          </a:ln>
        </p:spPr>
      </p:cxnSp>
      <p:cxnSp>
        <p:nvCxnSpPr>
          <p:cNvPr id="106545" name="AutoShape 49"/>
          <p:cNvCxnSpPr>
            <a:cxnSpLocks noChangeShapeType="1"/>
            <a:stCxn id="106522" idx="3"/>
            <a:endCxn id="106534" idx="3"/>
          </p:cNvCxnSpPr>
          <p:nvPr/>
        </p:nvCxnSpPr>
        <p:spPr bwMode="auto">
          <a:xfrm>
            <a:off x="8728075" y="876300"/>
            <a:ext cx="58738" cy="5370513"/>
          </a:xfrm>
          <a:prstGeom prst="bentConnector3">
            <a:avLst>
              <a:gd name="adj1" fmla="val 489120"/>
            </a:avLst>
          </a:prstGeom>
          <a:noFill/>
          <a:ln w="38100">
            <a:solidFill>
              <a:srgbClr val="FF6600"/>
            </a:solidFill>
            <a:miter lim="800000"/>
            <a:headEnd/>
            <a:tailEnd type="triangle" w="med" len="med"/>
          </a:ln>
        </p:spPr>
      </p:cxn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8388350" y="1125538"/>
            <a:ext cx="0" cy="2590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47" name="Line 51"/>
          <p:cNvSpPr>
            <a:spLocks noChangeShapeType="1"/>
          </p:cNvSpPr>
          <p:nvPr/>
        </p:nvSpPr>
        <p:spPr bwMode="auto">
          <a:xfrm>
            <a:off x="7643813" y="4365625"/>
            <a:ext cx="0" cy="13684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4932363" y="4005263"/>
            <a:ext cx="863600" cy="3603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 flipV="1">
            <a:off x="4859338" y="2276475"/>
            <a:ext cx="649287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51" name="Line 55"/>
          <p:cNvSpPr>
            <a:spLocks noChangeShapeType="1"/>
          </p:cNvSpPr>
          <p:nvPr/>
        </p:nvSpPr>
        <p:spPr bwMode="auto">
          <a:xfrm flipV="1">
            <a:off x="4494213" y="1557338"/>
            <a:ext cx="649287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5940425" y="6308725"/>
            <a:ext cx="719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54" name="Line 58"/>
          <p:cNvSpPr>
            <a:spLocks noChangeShapeType="1"/>
          </p:cNvSpPr>
          <p:nvPr/>
        </p:nvSpPr>
        <p:spPr bwMode="auto">
          <a:xfrm flipH="1">
            <a:off x="4211638" y="4724400"/>
            <a:ext cx="865187" cy="5048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55" name="Line 59"/>
          <p:cNvSpPr>
            <a:spLocks noChangeShapeType="1"/>
          </p:cNvSpPr>
          <p:nvPr/>
        </p:nvSpPr>
        <p:spPr bwMode="auto">
          <a:xfrm>
            <a:off x="7885113" y="3429000"/>
            <a:ext cx="0" cy="3603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cxnSp>
        <p:nvCxnSpPr>
          <p:cNvPr id="106556" name="AutoShape 60"/>
          <p:cNvCxnSpPr>
            <a:cxnSpLocks noChangeShapeType="1"/>
          </p:cNvCxnSpPr>
          <p:nvPr/>
        </p:nvCxnSpPr>
        <p:spPr bwMode="auto">
          <a:xfrm>
            <a:off x="7740650" y="2205038"/>
            <a:ext cx="935038" cy="3898900"/>
          </a:xfrm>
          <a:prstGeom prst="bentConnector3">
            <a:avLst>
              <a:gd name="adj1" fmla="val 124449"/>
            </a:avLst>
          </a:prstGeom>
          <a:noFill/>
          <a:ln w="38100">
            <a:solidFill>
              <a:srgbClr val="FF6600"/>
            </a:solidFill>
            <a:miter lim="800000"/>
            <a:headEnd/>
            <a:tailEnd type="triangle" w="med" len="med"/>
          </a:ln>
        </p:spPr>
      </p:cxnSp>
      <p:sp>
        <p:nvSpPr>
          <p:cNvPr id="106557" name="Line 61"/>
          <p:cNvSpPr>
            <a:spLocks noChangeShapeType="1"/>
          </p:cNvSpPr>
          <p:nvPr/>
        </p:nvSpPr>
        <p:spPr bwMode="auto">
          <a:xfrm>
            <a:off x="2339975" y="6092825"/>
            <a:ext cx="1871663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06558" name="Line 62"/>
          <p:cNvSpPr>
            <a:spLocks noChangeShapeType="1"/>
          </p:cNvSpPr>
          <p:nvPr/>
        </p:nvSpPr>
        <p:spPr bwMode="auto">
          <a:xfrm>
            <a:off x="2411413" y="3933825"/>
            <a:ext cx="2592387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cxnSp>
        <p:nvCxnSpPr>
          <p:cNvPr id="65" name="64 Conector recto de flecha"/>
          <p:cNvCxnSpPr/>
          <p:nvPr/>
        </p:nvCxnSpPr>
        <p:spPr>
          <a:xfrm rot="10800000" flipV="1">
            <a:off x="7286625" y="1143000"/>
            <a:ext cx="1071563" cy="785813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538163" y="1022350"/>
            <a:ext cx="79629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EXPECTED CONSEQUENCES          OF A </a:t>
            </a:r>
            <a:r>
              <a:rPr lang="es-E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WESTERN        DIETARY </a:t>
            </a:r>
            <a:r>
              <a:rPr lang="es-E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STYLE</a:t>
            </a:r>
          </a:p>
        </p:txBody>
      </p:sp>
      <p:sp>
        <p:nvSpPr>
          <p:cNvPr id="59" name="AutoShape 19"/>
          <p:cNvSpPr>
            <a:spLocks noChangeArrowheads="1"/>
          </p:cNvSpPr>
          <p:nvPr/>
        </p:nvSpPr>
        <p:spPr bwMode="auto">
          <a:xfrm>
            <a:off x="7929586" y="4711712"/>
            <a:ext cx="1143008" cy="646114"/>
          </a:xfrm>
          <a:prstGeom prst="roundRect">
            <a:avLst>
              <a:gd name="adj" fmla="val 16667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es-UY">
              <a:cs typeface="Arial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7845425" y="4762500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  </a:t>
            </a:r>
            <a:r>
              <a:rPr lang="es-E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NFkB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5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5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50"/>
                            </p:stCondLst>
                            <p:childTnLst>
                              <p:par>
                                <p:cTn id="6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10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5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5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50"/>
                            </p:stCondLst>
                            <p:childTnLst>
                              <p:par>
                                <p:cTn id="8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0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5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5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50"/>
                            </p:stCondLst>
                            <p:childTnLst>
                              <p:par>
                                <p:cTn id="9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4" dur="500"/>
                                        <p:tgtEl>
                                          <p:spTgt spid="1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5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5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5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5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5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55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5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55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50"/>
                            </p:stCondLst>
                            <p:childTnLst>
                              <p:par>
                                <p:cTn id="1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5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05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50"/>
                            </p:stCondLst>
                            <p:childTnLst>
                              <p:par>
                                <p:cTn id="1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05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55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050"/>
                            </p:stCondLst>
                            <p:childTnLst>
                              <p:par>
                                <p:cTn id="1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1000"/>
                                        <p:tgtEl>
                                          <p:spTgt spid="10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5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550"/>
                            </p:stCondLst>
                            <p:childTnLst>
                              <p:par>
                                <p:cTn id="1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05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655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05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55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050"/>
                            </p:stCondLst>
                            <p:childTnLst>
                              <p:par>
                                <p:cTn id="18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1" dur="500"/>
                                        <p:tgtEl>
                                          <p:spTgt spid="10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855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3" grpId="0"/>
      <p:bldP spid="106522" grpId="0"/>
      <p:bldP spid="106523" grpId="0"/>
      <p:bldP spid="106524" grpId="0"/>
      <p:bldP spid="106525" grpId="0"/>
      <p:bldP spid="106526" grpId="0"/>
      <p:bldP spid="106527" grpId="0"/>
      <p:bldP spid="106528" grpId="0"/>
      <p:bldP spid="106529" grpId="0"/>
      <p:bldP spid="106530" grpId="0"/>
      <p:bldP spid="106534" grpId="0"/>
      <p:bldP spid="106537" grpId="0" animBg="1"/>
      <p:bldP spid="106538" grpId="0" animBg="1"/>
      <p:bldP spid="106539" grpId="0" animBg="1"/>
      <p:bldP spid="106540" grpId="0" animBg="1"/>
      <p:bldP spid="106541" grpId="0" animBg="1"/>
      <p:bldP spid="106542" grpId="0" animBg="1"/>
      <p:bldP spid="106543" grpId="0" animBg="1"/>
      <p:bldP spid="106546" grpId="0" animBg="1"/>
      <p:bldP spid="106547" grpId="0" animBg="1"/>
      <p:bldP spid="106549" grpId="0" animBg="1"/>
      <p:bldP spid="106550" grpId="0" animBg="1"/>
      <p:bldP spid="106551" grpId="0" animBg="1"/>
      <p:bldP spid="106552" grpId="0" animBg="1"/>
      <p:bldP spid="106554" grpId="0" animBg="1"/>
      <p:bldP spid="106555" grpId="0" animBg="1"/>
      <p:bldP spid="106557" grpId="0" animBg="1"/>
      <p:bldP spid="106558" grpId="0" animBg="1"/>
      <p:bldP spid="66" grpId="0" animBg="1"/>
      <p:bldP spid="67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EQUALIZE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8" descr="EQUAL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84963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09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79838"/>
            <a:ext cx="53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11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284538"/>
            <a:ext cx="539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2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349500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3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636838"/>
            <a:ext cx="53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4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000375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15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213100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16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644900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7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0" y="3071813"/>
            <a:ext cx="53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8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688" y="2708275"/>
            <a:ext cx="53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19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25" y="2420938"/>
            <a:ext cx="53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20" descr="EQUAL 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5" y="2420938"/>
            <a:ext cx="53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 Box 121"/>
          <p:cNvSpPr txBox="1">
            <a:spLocks noChangeArrowheads="1"/>
          </p:cNvSpPr>
          <p:nvPr/>
        </p:nvSpPr>
        <p:spPr bwMode="auto">
          <a:xfrm>
            <a:off x="1520825" y="260350"/>
            <a:ext cx="6408738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400" b="1">
                <a:solidFill>
                  <a:srgbClr val="FF0000"/>
                </a:solidFill>
                <a:cs typeface="Arial" charset="0"/>
              </a:rPr>
              <a:t>INADEQUATE</a:t>
            </a:r>
            <a:r>
              <a:rPr lang="es-ES" sz="48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s-ES" sz="3200" b="1">
                <a:solidFill>
                  <a:srgbClr val="FF0000"/>
                </a:solidFill>
                <a:cs typeface="Arial" charset="0"/>
              </a:rPr>
              <a:t>         </a:t>
            </a:r>
            <a:r>
              <a:rPr lang="es-ES" sz="3200" b="1">
                <a:solidFill>
                  <a:schemeClr val="bg1"/>
                </a:solidFill>
                <a:cs typeface="Arial" charset="0"/>
              </a:rPr>
              <a:t>NUTRITIONAL PATTERN</a:t>
            </a:r>
          </a:p>
        </p:txBody>
      </p:sp>
      <p:sp>
        <p:nvSpPr>
          <p:cNvPr id="129146" name="Text Box 122"/>
          <p:cNvSpPr txBox="1">
            <a:spLocks noChangeArrowheads="1"/>
          </p:cNvSpPr>
          <p:nvPr/>
        </p:nvSpPr>
        <p:spPr bwMode="auto">
          <a:xfrm>
            <a:off x="323850" y="580072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1FF6FB"/>
                </a:solidFill>
                <a:cs typeface="Arial" charset="0"/>
              </a:rPr>
              <a:t>PROTECTIVE  FOODS</a:t>
            </a:r>
          </a:p>
        </p:txBody>
      </p:sp>
      <p:sp>
        <p:nvSpPr>
          <p:cNvPr id="129147" name="Text Box 123"/>
          <p:cNvSpPr txBox="1">
            <a:spLocks noChangeArrowheads="1"/>
          </p:cNvSpPr>
          <p:nvPr/>
        </p:nvSpPr>
        <p:spPr bwMode="auto">
          <a:xfrm>
            <a:off x="6372225" y="5805488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1FF6FB"/>
                </a:solidFill>
                <a:cs typeface="Arial" charset="0"/>
              </a:rPr>
              <a:t>PROTECTIVE  FOODS</a:t>
            </a:r>
          </a:p>
        </p:txBody>
      </p:sp>
      <p:sp>
        <p:nvSpPr>
          <p:cNvPr id="129148" name="Text Box 124"/>
          <p:cNvSpPr txBox="1">
            <a:spLocks noChangeArrowheads="1"/>
          </p:cNvSpPr>
          <p:nvPr/>
        </p:nvSpPr>
        <p:spPr bwMode="auto">
          <a:xfrm>
            <a:off x="3362325" y="5805488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FF0000"/>
                </a:solidFill>
                <a:cs typeface="Arial" charset="0"/>
              </a:rPr>
              <a:t>RISK  FOODS</a:t>
            </a:r>
          </a:p>
        </p:txBody>
      </p:sp>
      <p:sp>
        <p:nvSpPr>
          <p:cNvPr id="32786" name="Line 125"/>
          <p:cNvSpPr>
            <a:spLocks noChangeShapeType="1"/>
          </p:cNvSpPr>
          <p:nvPr/>
        </p:nvSpPr>
        <p:spPr bwMode="auto">
          <a:xfrm flipV="1">
            <a:off x="3779838" y="5084763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2787" name="Line 126"/>
          <p:cNvSpPr>
            <a:spLocks noChangeShapeType="1"/>
          </p:cNvSpPr>
          <p:nvPr/>
        </p:nvSpPr>
        <p:spPr bwMode="auto">
          <a:xfrm flipV="1">
            <a:off x="4572000" y="5084763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2788" name="Line 127"/>
          <p:cNvSpPr>
            <a:spLocks noChangeShapeType="1"/>
          </p:cNvSpPr>
          <p:nvPr/>
        </p:nvSpPr>
        <p:spPr bwMode="auto">
          <a:xfrm flipV="1">
            <a:off x="5292725" y="5084763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2789" name="Line 128"/>
          <p:cNvSpPr>
            <a:spLocks noChangeShapeType="1"/>
          </p:cNvSpPr>
          <p:nvPr/>
        </p:nvSpPr>
        <p:spPr bwMode="auto">
          <a:xfrm flipV="1">
            <a:off x="1042988" y="5084763"/>
            <a:ext cx="0" cy="576262"/>
          </a:xfrm>
          <a:prstGeom prst="line">
            <a:avLst/>
          </a:prstGeom>
          <a:noFill/>
          <a:ln w="57150">
            <a:solidFill>
              <a:srgbClr val="1FF6F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2790" name="Line 129"/>
          <p:cNvSpPr>
            <a:spLocks noChangeShapeType="1"/>
          </p:cNvSpPr>
          <p:nvPr/>
        </p:nvSpPr>
        <p:spPr bwMode="auto">
          <a:xfrm flipV="1">
            <a:off x="1835150" y="5084763"/>
            <a:ext cx="0" cy="576262"/>
          </a:xfrm>
          <a:prstGeom prst="line">
            <a:avLst/>
          </a:prstGeom>
          <a:noFill/>
          <a:ln w="57150">
            <a:solidFill>
              <a:srgbClr val="1FF6F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2791" name="Line 130"/>
          <p:cNvSpPr>
            <a:spLocks noChangeShapeType="1"/>
          </p:cNvSpPr>
          <p:nvPr/>
        </p:nvSpPr>
        <p:spPr bwMode="auto">
          <a:xfrm flipV="1">
            <a:off x="7235825" y="5084763"/>
            <a:ext cx="0" cy="576262"/>
          </a:xfrm>
          <a:prstGeom prst="line">
            <a:avLst/>
          </a:prstGeom>
          <a:noFill/>
          <a:ln w="57150">
            <a:solidFill>
              <a:srgbClr val="1FF6F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32792" name="Line 131"/>
          <p:cNvSpPr>
            <a:spLocks noChangeShapeType="1"/>
          </p:cNvSpPr>
          <p:nvPr/>
        </p:nvSpPr>
        <p:spPr bwMode="auto">
          <a:xfrm flipV="1">
            <a:off x="8027988" y="5084763"/>
            <a:ext cx="0" cy="576262"/>
          </a:xfrm>
          <a:prstGeom prst="line">
            <a:avLst/>
          </a:prstGeom>
          <a:noFill/>
          <a:ln w="57150">
            <a:solidFill>
              <a:srgbClr val="1FF6F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UY"/>
          </a:p>
        </p:txBody>
      </p:sp>
      <p:pic>
        <p:nvPicPr>
          <p:cNvPr id="327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2857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835696" y="214313"/>
            <a:ext cx="5500687" cy="1416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5400" b="1" dirty="0">
                <a:solidFill>
                  <a:srgbClr val="1FF6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ADEQUATE</a:t>
            </a: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NUTRITIONAL PATTERN</a:t>
            </a:r>
          </a:p>
        </p:txBody>
      </p:sp>
      <p:pic>
        <p:nvPicPr>
          <p:cNvPr id="28" name="27 Imagen" descr="EMOTICONO ALEGRE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214313"/>
            <a:ext cx="12763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7.40741E-7 L 0.00208 -0.1935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0191 -0.07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763E-6 L 0.00191 0.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6532E-6 L 0.00191 0.2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0191 0.246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0208 0.2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4798E-6 L 0.00208 0.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1214E-6 L 0.00191 -0.089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3873E-6 L 0.00209 -0.184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46" grpId="0" autoUpdateAnimBg="0"/>
      <p:bldP spid="129147" grpId="0" autoUpdateAnimBg="0"/>
      <p:bldP spid="129148" grpId="0" autoUpdateAnimBg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403648" y="4797425"/>
            <a:ext cx="6408712" cy="701675"/>
          </a:xfrm>
          <a:prstGeom prst="rect">
            <a:avLst/>
          </a:prstGeom>
          <a:solidFill>
            <a:srgbClr val="19213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UY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TARGET: EACH SELECTED RISK/PROTECTIVE ITEM            </a:t>
            </a:r>
            <a:r>
              <a:rPr lang="es-UY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</a:t>
            </a:r>
            <a:r>
              <a:rPr lang="es-UY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SHOULD REACH THE LOW-RISK ZONE.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95536" y="5883275"/>
            <a:ext cx="8352928" cy="701675"/>
          </a:xfrm>
          <a:prstGeom prst="rect">
            <a:avLst/>
          </a:prstGeom>
          <a:solidFill>
            <a:srgbClr val="19213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UY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LOW-RISK ZONE COULD BE GIVEN BY THE LOWEST INTAKE CATEGORY </a:t>
            </a:r>
            <a:r>
              <a:rPr lang="es-UY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</a:t>
            </a:r>
            <a:r>
              <a:rPr lang="es-UY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s-UY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Risk</a:t>
            </a:r>
            <a:r>
              <a:rPr lang="es-UY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s-UY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factors</a:t>
            </a:r>
            <a:r>
              <a:rPr lang="es-UY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 OR THE HIGHEST ONE (</a:t>
            </a:r>
            <a:r>
              <a:rPr lang="es-UY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Protective</a:t>
            </a:r>
            <a:r>
              <a:rPr lang="es-UY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s-UY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factors</a:t>
            </a:r>
            <a:r>
              <a:rPr lang="es-UY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).</a:t>
            </a:r>
          </a:p>
        </p:txBody>
      </p:sp>
      <p:sp>
        <p:nvSpPr>
          <p:cNvPr id="33796" name="WordArt 8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7920037" cy="2519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9236"/>
              </a:avLst>
            </a:prstTxWarp>
          </a:bodyPr>
          <a:lstStyle/>
          <a:p>
            <a:pPr algn="ctr"/>
            <a:r>
              <a:rPr lang="es-UY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NUTRIEQUALIZATION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63000">
              <a:schemeClr val="bg2">
                <a:lumMod val="50000"/>
                <a:alpha val="95000"/>
              </a:scheme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6911975" cy="5794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3200" b="1">
                <a:solidFill>
                  <a:srgbClr val="FF0000"/>
                </a:solidFill>
                <a:latin typeface="Arial Unicode MS" pitchFamily="34" charset="-128"/>
                <a:cs typeface="Arial" charset="0"/>
              </a:rPr>
              <a:t>SELECTED  ITEMS as EXAMPLES  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1700808"/>
            <a:ext cx="8424863" cy="47602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F8F200"/>
                </a:solidFill>
                <a:cs typeface="Arial" charset="0"/>
              </a:rPr>
              <a:t>Red meat intake</a:t>
            </a:r>
            <a:r>
              <a:rPr lang="en-GB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GB" sz="2400" b="1" dirty="0" smtClean="0">
                <a:cs typeface="Arial" charset="0"/>
              </a:rPr>
              <a:t>(</a:t>
            </a:r>
            <a:r>
              <a:rPr lang="en-GB" sz="2400" b="1" dirty="0">
                <a:cs typeface="Arial" charset="0"/>
              </a:rPr>
              <a:t>beef, </a:t>
            </a:r>
            <a:r>
              <a:rPr lang="en-GB" sz="2400" b="1" dirty="0" err="1">
                <a:cs typeface="Arial" charset="0"/>
              </a:rPr>
              <a:t>bbq</a:t>
            </a:r>
            <a:r>
              <a:rPr lang="en-GB" sz="2400" b="1" dirty="0">
                <a:cs typeface="Arial" charset="0"/>
              </a:rPr>
              <a:t>, fried meat </a:t>
            </a:r>
            <a:r>
              <a:rPr lang="en-GB" sz="2400" b="1" dirty="0"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en-GB" sz="2400" b="1" dirty="0">
                <a:cs typeface="Arial" charset="0"/>
              </a:rPr>
              <a:t>1 time/wk)</a:t>
            </a:r>
            <a:endParaRPr lang="es-ES" sz="2400" b="1" dirty="0"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F8F200"/>
                </a:solidFill>
                <a:cs typeface="Arial" charset="0"/>
              </a:rPr>
              <a:t>Fruit intake</a:t>
            </a:r>
            <a:r>
              <a:rPr lang="en-GB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       </a:t>
            </a:r>
            <a:r>
              <a:rPr lang="en-GB" sz="2400" b="1" dirty="0">
                <a:cs typeface="Arial" charset="0"/>
              </a:rPr>
              <a:t>(orange, orange juice ≥ 8 units/wk)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F8F200"/>
                </a:solidFill>
                <a:cs typeface="Arial" charset="0"/>
              </a:rPr>
              <a:t>Oils &amp; fats </a:t>
            </a:r>
            <a:r>
              <a:rPr lang="en-GB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        </a:t>
            </a:r>
            <a:r>
              <a:rPr lang="en-GB" sz="2400" b="1" dirty="0">
                <a:cs typeface="Arial" charset="0"/>
              </a:rPr>
              <a:t>(only virgin olive oil &amp; no margarine)</a:t>
            </a:r>
          </a:p>
          <a:p>
            <a:pPr eaLnBrk="0" hangingPunct="0">
              <a:spcBef>
                <a:spcPct val="50000"/>
              </a:spcBef>
            </a:pPr>
            <a:endParaRPr lang="en-GB" sz="2800" b="1" dirty="0">
              <a:solidFill>
                <a:srgbClr val="F8F200"/>
              </a:solidFill>
              <a:cs typeface="Arial" charset="0"/>
            </a:endParaRPr>
          </a:p>
          <a:p>
            <a:pPr eaLnBrk="0" hangingPunct="0">
              <a:lnSpc>
                <a:spcPts val="28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Triglycerides/HDL ratio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&lt;2 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hangingPunct="0">
              <a:lnSpc>
                <a:spcPts val="28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2/16 α-OH estrogens ratio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&gt;2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hangingPunct="0">
              <a:lnSpc>
                <a:spcPts val="2800"/>
              </a:lnSpc>
              <a:spcBef>
                <a:spcPct val="50000"/>
              </a:spcBef>
            </a:pPr>
            <a:r>
              <a:rPr lang="en-GB" sz="28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Serum vitamin D level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&gt;40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/ml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0" hangingPunct="0">
              <a:lnSpc>
                <a:spcPts val="28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Fasting </a:t>
            </a:r>
            <a:r>
              <a:rPr lang="en-US" sz="2800" b="1" dirty="0" err="1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insulinemia</a:t>
            </a:r>
            <a:r>
              <a:rPr lang="en-US" sz="20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	</a:t>
            </a:r>
            <a:r>
              <a:rPr lang="en-US" sz="20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&lt;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μU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/ml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3528" y="4005064"/>
            <a:ext cx="82804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5" name="4 CuadroTexto"/>
          <p:cNvSpPr txBox="1"/>
          <p:nvPr/>
        </p:nvSpPr>
        <p:spPr>
          <a:xfrm>
            <a:off x="2627784" y="9087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BREAST CANCER</a:t>
            </a:r>
            <a:endParaRPr lang="es-UY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3000">
              <a:schemeClr val="bg2">
                <a:lumMod val="50000"/>
                <a:alpha val="95000"/>
              </a:scheme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6911975" cy="5794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3200" b="1">
                <a:solidFill>
                  <a:srgbClr val="FF0000"/>
                </a:solidFill>
                <a:latin typeface="Arial Unicode MS" pitchFamily="34" charset="-128"/>
                <a:cs typeface="Arial" charset="0"/>
              </a:rPr>
              <a:t>SELECTED  ITEMS as EXAMPLES  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2053291"/>
            <a:ext cx="8424863" cy="4185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>
                <a:solidFill>
                  <a:srgbClr val="F8F200"/>
                </a:solidFill>
                <a:cs typeface="Arial" charset="0"/>
              </a:rPr>
              <a:t>Red meat intake</a:t>
            </a:r>
            <a:r>
              <a:rPr lang="en-GB" sz="32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GB" sz="2800" b="1" dirty="0" smtClean="0">
                <a:cs typeface="Arial" charset="0"/>
              </a:rPr>
              <a:t>(</a:t>
            </a:r>
            <a:r>
              <a:rPr lang="en-GB" sz="2800" b="1" dirty="0">
                <a:cs typeface="Arial" charset="0"/>
              </a:rPr>
              <a:t>beef, </a:t>
            </a:r>
            <a:r>
              <a:rPr lang="en-GB" sz="2800" b="1" dirty="0" err="1">
                <a:cs typeface="Arial" charset="0"/>
              </a:rPr>
              <a:t>bbq</a:t>
            </a:r>
            <a:r>
              <a:rPr lang="en-GB" sz="2800" b="1" dirty="0">
                <a:cs typeface="Arial" charset="0"/>
              </a:rPr>
              <a:t>, fried meat </a:t>
            </a:r>
            <a:r>
              <a:rPr lang="en-GB" sz="2800" b="1" dirty="0" smtClean="0">
                <a:ea typeface="Arial Unicode MS" pitchFamily="34" charset="-128"/>
                <a:cs typeface="Arial Unicode MS" pitchFamily="34" charset="-128"/>
              </a:rPr>
              <a:t>≤500g</a:t>
            </a:r>
            <a:r>
              <a:rPr lang="en-GB" sz="2800" b="1" dirty="0" smtClean="0">
                <a:cs typeface="Arial" charset="0"/>
              </a:rPr>
              <a:t>/wk</a:t>
            </a:r>
            <a:r>
              <a:rPr lang="en-GB" sz="2800" b="1" dirty="0">
                <a:cs typeface="Arial" charset="0"/>
              </a:rPr>
              <a:t>)</a:t>
            </a:r>
            <a:endParaRPr lang="es-ES" sz="2800" b="1" dirty="0"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3200" b="1" dirty="0">
                <a:solidFill>
                  <a:srgbClr val="F8F200"/>
                </a:solidFill>
                <a:cs typeface="Arial" charset="0"/>
              </a:rPr>
              <a:t>Fruit intake</a:t>
            </a:r>
            <a:r>
              <a:rPr lang="en-GB" sz="32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       </a:t>
            </a:r>
            <a:r>
              <a:rPr lang="en-GB" sz="32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GB" sz="2800" b="1" dirty="0" smtClean="0">
                <a:cs typeface="Arial" charset="0"/>
              </a:rPr>
              <a:t>(≥ 1kg /wk)</a:t>
            </a:r>
          </a:p>
          <a:p>
            <a:pPr eaLnBrk="0" hangingPunct="0">
              <a:spcBef>
                <a:spcPct val="50000"/>
              </a:spcBef>
            </a:pPr>
            <a:r>
              <a:rPr lang="en-GB" sz="3200" b="1" dirty="0" smtClean="0">
                <a:solidFill>
                  <a:srgbClr val="F8F200"/>
                </a:solidFill>
                <a:cs typeface="Arial" charset="0"/>
              </a:rPr>
              <a:t>Vegetable intake</a:t>
            </a:r>
            <a:r>
              <a:rPr lang="en-GB" sz="32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</a:t>
            </a:r>
            <a:r>
              <a:rPr lang="en-GB" sz="2800" b="1" dirty="0" smtClean="0">
                <a:cs typeface="Arial" charset="0"/>
              </a:rPr>
              <a:t>(≥ 1.700 kg /wk)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cs typeface="Arial" charset="0"/>
              </a:rPr>
              <a:t> </a:t>
            </a:r>
            <a:r>
              <a:rPr lang="en-GB" sz="3200" b="1" dirty="0" smtClean="0">
                <a:solidFill>
                  <a:srgbClr val="F8F200"/>
                </a:solidFill>
                <a:cs typeface="Arial" charset="0"/>
              </a:rPr>
              <a:t>Fish intake</a:t>
            </a:r>
            <a:r>
              <a:rPr lang="en-GB" sz="32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 </a:t>
            </a:r>
            <a:r>
              <a:rPr lang="en-GB" sz="2800" b="1" dirty="0" smtClean="0">
                <a:cs typeface="Arial" charset="0"/>
              </a:rPr>
              <a:t>(Fatty fish preferred &gt;2 times/wk)</a:t>
            </a:r>
            <a:endParaRPr lang="en-GB" sz="2400" b="1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3200" b="1" dirty="0" smtClean="0">
                <a:solidFill>
                  <a:srgbClr val="F8F200"/>
                </a:solidFill>
                <a:cs typeface="Arial" charset="0"/>
              </a:rPr>
              <a:t>Oils </a:t>
            </a:r>
            <a:r>
              <a:rPr lang="en-GB" sz="3200" b="1" dirty="0">
                <a:solidFill>
                  <a:srgbClr val="F8F200"/>
                </a:solidFill>
                <a:cs typeface="Arial" charset="0"/>
              </a:rPr>
              <a:t>&amp; fats </a:t>
            </a:r>
            <a:r>
              <a:rPr lang="en-GB" sz="32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  </a:t>
            </a:r>
            <a:r>
              <a:rPr lang="en-GB" sz="2800" b="1" dirty="0" smtClean="0">
                <a:cs typeface="Arial" charset="0"/>
              </a:rPr>
              <a:t>(</a:t>
            </a:r>
            <a:r>
              <a:rPr lang="en-GB" sz="2800" b="1" dirty="0">
                <a:cs typeface="Arial" charset="0"/>
              </a:rPr>
              <a:t>only virgin olive oil &amp; no margarine</a:t>
            </a:r>
            <a:r>
              <a:rPr lang="en-GB" sz="2800" b="1" dirty="0" smtClean="0">
                <a:cs typeface="Arial" charset="0"/>
              </a:rPr>
              <a:t>)</a:t>
            </a:r>
            <a:endParaRPr lang="en-GB" sz="2800" b="1" dirty="0">
              <a:solidFill>
                <a:srgbClr val="F8F200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UY" sz="28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9087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COLORECTAL  CANCER</a:t>
            </a:r>
            <a:endParaRPr lang="es-UY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5652537"/>
            <a:ext cx="854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 smtClean="0">
                <a:solidFill>
                  <a:srgbClr val="F8F200"/>
                </a:solidFill>
                <a:cs typeface="Arial" charset="0"/>
              </a:rPr>
              <a:t>Omega-3 supplements   </a:t>
            </a:r>
            <a:r>
              <a:rPr lang="en-GB" sz="2800" b="1" dirty="0" smtClean="0">
                <a:cs typeface="Arial" charset="0"/>
              </a:rPr>
              <a:t>( 3-4 g/day [in 10-15 g of oil])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614</Words>
  <Application>Microsoft Office PowerPoint</Application>
  <PresentationFormat>Presentación en pantalla (4:3)</PresentationFormat>
  <Paragraphs>84</Paragraphs>
  <Slides>19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Videotel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Alvaro Ronco</dc:creator>
  <cp:lastModifiedBy>Alvaro Ronco</cp:lastModifiedBy>
  <cp:revision>36</cp:revision>
  <dcterms:created xsi:type="dcterms:W3CDTF">2014-07-23T20:38:09Z</dcterms:created>
  <dcterms:modified xsi:type="dcterms:W3CDTF">2014-09-04T15:53:18Z</dcterms:modified>
</cp:coreProperties>
</file>