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302" r:id="rId14"/>
    <p:sldId id="267" r:id="rId15"/>
    <p:sldId id="307" r:id="rId16"/>
    <p:sldId id="315" r:id="rId17"/>
    <p:sldId id="303" r:id="rId18"/>
    <p:sldId id="304" r:id="rId19"/>
    <p:sldId id="305" r:id="rId20"/>
    <p:sldId id="270" r:id="rId21"/>
    <p:sldId id="316" r:id="rId22"/>
    <p:sldId id="290" r:id="rId23"/>
    <p:sldId id="311" r:id="rId24"/>
    <p:sldId id="291" r:id="rId25"/>
    <p:sldId id="312" r:id="rId26"/>
    <p:sldId id="292" r:id="rId27"/>
    <p:sldId id="271" r:id="rId28"/>
    <p:sldId id="272" r:id="rId29"/>
    <p:sldId id="287" r:id="rId30"/>
    <p:sldId id="273" r:id="rId31"/>
    <p:sldId id="296" r:id="rId32"/>
    <p:sldId id="297" r:id="rId33"/>
    <p:sldId id="274" r:id="rId34"/>
    <p:sldId id="275" r:id="rId35"/>
    <p:sldId id="276" r:id="rId36"/>
    <p:sldId id="277" r:id="rId37"/>
    <p:sldId id="278" r:id="rId38"/>
    <p:sldId id="293" r:id="rId39"/>
    <p:sldId id="294" r:id="rId40"/>
    <p:sldId id="299" r:id="rId41"/>
    <p:sldId id="300" r:id="rId42"/>
    <p:sldId id="301" r:id="rId43"/>
    <p:sldId id="313" r:id="rId44"/>
    <p:sldId id="279" r:id="rId45"/>
    <p:sldId id="280" r:id="rId46"/>
    <p:sldId id="314" r:id="rId47"/>
    <p:sldId id="288" r:id="rId48"/>
    <p:sldId id="289" r:id="rId49"/>
    <p:sldId id="281" r:id="rId50"/>
    <p:sldId id="282" r:id="rId51"/>
    <p:sldId id="283" r:id="rId52"/>
    <p:sldId id="284" r:id="rId53"/>
    <p:sldId id="285" r:id="rId54"/>
    <p:sldId id="306" r:id="rId55"/>
    <p:sldId id="286" r:id="rId56"/>
    <p:sldId id="309" r:id="rId5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nice.org.uk/guidanc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331639" y="2293700"/>
            <a:ext cx="6552728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Advanced Skin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Limb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Lymphedema</a:t>
            </a: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515957" cy="1512167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611560" y="4149080"/>
            <a:ext cx="79928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Alper TUĞRAL, PT, </a:t>
            </a:r>
            <a:r>
              <a:rPr lang="tr-TR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MSc,Res</a:t>
            </a:r>
            <a:r>
              <a:rPr lang="tr-TR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Assist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Yeşim BAKAR, PT, </a:t>
            </a:r>
            <a:r>
              <a:rPr lang="tr-T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Prof.</a:t>
            </a:r>
          </a:p>
          <a:p>
            <a:pPr algn="ctr"/>
            <a:r>
              <a:rPr lang="tr-T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Abant </a:t>
            </a:r>
            <a:r>
              <a:rPr lang="tr-T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Izzet</a:t>
            </a:r>
            <a:r>
              <a:rPr lang="tr-T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Baysal </a:t>
            </a:r>
            <a:r>
              <a:rPr lang="tr-T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tr-T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School of </a:t>
            </a:r>
            <a:r>
              <a:rPr lang="tr-T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tr-T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r>
              <a:rPr lang="tr-T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tr-T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-BOLU/TURKEY</a:t>
            </a:r>
          </a:p>
          <a:p>
            <a:pPr algn="ctr"/>
            <a:r>
              <a:rPr lang="tr-T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tugral.alper@gmail.com</a:t>
            </a:r>
          </a:p>
          <a:p>
            <a:pPr algn="ctr"/>
            <a:endParaRPr lang="tr-TR" dirty="0"/>
          </a:p>
        </p:txBody>
      </p:sp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8D7B244A-55B9-449E-90F4-BC3083679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3482"/>
            <a:ext cx="4886325" cy="1457325"/>
          </a:xfrm>
        </p:spPr>
      </p:pic>
    </p:spTree>
    <p:extLst>
      <p:ext uri="{BB962C8B-B14F-4D97-AF65-F5344CB8AC3E}">
        <p14:creationId xmlns:p14="http://schemas.microsoft.com/office/powerpoint/2010/main" val="3683460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b="1" dirty="0" err="1"/>
              <a:t>Cellulitis</a:t>
            </a:r>
            <a:r>
              <a:rPr lang="tr-TR" b="1" dirty="0"/>
              <a:t> (</a:t>
            </a:r>
            <a:r>
              <a:rPr lang="tr-TR" b="1" i="1" dirty="0" err="1"/>
              <a:t>Erysipelas</a:t>
            </a:r>
            <a:r>
              <a:rPr lang="tr-TR" b="1" dirty="0"/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Inflamatory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reaction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which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includes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tissues</a:t>
            </a:r>
            <a:r>
              <a:rPr lang="tr-TR" b="1" dirty="0">
                <a:solidFill>
                  <a:srgbClr val="FF0000"/>
                </a:solidFill>
              </a:rPr>
              <a:t> in skin </a:t>
            </a:r>
            <a:r>
              <a:rPr lang="tr-TR" b="1" dirty="0" err="1">
                <a:solidFill>
                  <a:srgbClr val="FF0000"/>
                </a:solidFill>
              </a:rPr>
              <a:t>and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sub</a:t>
            </a:r>
            <a:r>
              <a:rPr lang="tr-TR" b="1" dirty="0">
                <a:solidFill>
                  <a:srgbClr val="FF0000"/>
                </a:solidFill>
              </a:rPr>
              <a:t>-skin</a:t>
            </a:r>
          </a:p>
          <a:p>
            <a:r>
              <a:rPr lang="tr-TR" dirty="0" err="1"/>
              <a:t>Typical</a:t>
            </a:r>
            <a:r>
              <a:rPr lang="tr-TR" dirty="0"/>
              <a:t> </a:t>
            </a:r>
            <a:r>
              <a:rPr lang="tr-TR" dirty="0" err="1"/>
              <a:t>inflamation</a:t>
            </a:r>
            <a:r>
              <a:rPr lang="tr-TR" dirty="0"/>
              <a:t> </a:t>
            </a:r>
            <a:r>
              <a:rPr lang="tr-TR" dirty="0" err="1"/>
              <a:t>signs</a:t>
            </a:r>
            <a:r>
              <a:rPr lang="tr-TR" dirty="0"/>
              <a:t> (+). </a:t>
            </a:r>
          </a:p>
          <a:p>
            <a:r>
              <a:rPr lang="el-GR" dirty="0"/>
              <a:t>β</a:t>
            </a:r>
            <a:r>
              <a:rPr lang="tr-TR" dirty="0"/>
              <a:t>-</a:t>
            </a:r>
            <a:r>
              <a:rPr lang="tr-TR" dirty="0" err="1"/>
              <a:t>hemolitic</a:t>
            </a:r>
            <a:r>
              <a:rPr lang="tr-TR" dirty="0"/>
              <a:t> </a:t>
            </a:r>
            <a:r>
              <a:rPr lang="tr-TR" dirty="0" err="1"/>
              <a:t>streptococcus</a:t>
            </a:r>
            <a:r>
              <a:rPr lang="tr-TR" dirty="0"/>
              <a:t>.</a:t>
            </a:r>
          </a:p>
          <a:p>
            <a:r>
              <a:rPr lang="tr-TR" dirty="0" err="1"/>
              <a:t>Group</a:t>
            </a:r>
            <a:r>
              <a:rPr lang="tr-TR" dirty="0"/>
              <a:t> A </a:t>
            </a:r>
            <a:r>
              <a:rPr lang="tr-TR" dirty="0" err="1"/>
              <a:t>streptococcus</a:t>
            </a:r>
            <a:r>
              <a:rPr lang="tr-TR" dirty="0"/>
              <a:t> </a:t>
            </a:r>
            <a:r>
              <a:rPr lang="tr-TR" dirty="0" err="1"/>
              <a:t>according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researchers</a:t>
            </a:r>
            <a:endParaRPr lang="tr-TR" dirty="0"/>
          </a:p>
          <a:p>
            <a:r>
              <a:rPr lang="tr-TR" dirty="0" err="1"/>
              <a:t>Microbiologists</a:t>
            </a:r>
            <a:r>
              <a:rPr lang="tr-TR" dirty="0"/>
              <a:t>: </a:t>
            </a:r>
            <a:r>
              <a:rPr lang="tr-TR" dirty="0" err="1"/>
              <a:t>Staphylococcus</a:t>
            </a:r>
            <a:r>
              <a:rPr lang="tr-TR" dirty="0"/>
              <a:t> </a:t>
            </a:r>
            <a:r>
              <a:rPr lang="tr-TR" dirty="0" err="1"/>
              <a:t>Aureus</a:t>
            </a:r>
            <a:r>
              <a:rPr lang="tr-TR" dirty="0"/>
              <a:t> in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patients</a:t>
            </a:r>
            <a:r>
              <a:rPr lang="tr-TR" dirty="0"/>
              <a:t>.</a:t>
            </a:r>
          </a:p>
          <a:p>
            <a:pPr marL="0" indent="0">
              <a:buNone/>
            </a:pPr>
            <a:r>
              <a:rPr lang="en-US" sz="1300" dirty="0"/>
              <a:t>Mortimer, P. (2000). 9 Acute inflammatory episodes. </a:t>
            </a:r>
            <a:r>
              <a:rPr lang="en-US" sz="1300" i="1" dirty="0" err="1"/>
              <a:t>Lymphoedema</a:t>
            </a:r>
            <a:r>
              <a:rPr lang="en-US" sz="1300" dirty="0"/>
              <a:t>, 130.</a:t>
            </a:r>
            <a:endParaRPr lang="tr-TR" sz="1300" dirty="0"/>
          </a:p>
          <a:p>
            <a:pPr marL="0" indent="0">
              <a:buNone/>
            </a:pPr>
            <a:r>
              <a:rPr lang="tr-TR" sz="1400" dirty="0"/>
              <a:t>Al-</a:t>
            </a:r>
            <a:r>
              <a:rPr lang="tr-TR" sz="1400" dirty="0" err="1"/>
              <a:t>Niaimi</a:t>
            </a:r>
            <a:r>
              <a:rPr lang="tr-TR" sz="1400" dirty="0"/>
              <a:t>, F., &amp; </a:t>
            </a:r>
            <a:r>
              <a:rPr lang="tr-TR" sz="1400" dirty="0" err="1"/>
              <a:t>Cox</a:t>
            </a:r>
            <a:r>
              <a:rPr lang="tr-TR" sz="1400" dirty="0"/>
              <a:t>, N. (2009). </a:t>
            </a:r>
            <a:r>
              <a:rPr lang="tr-TR" sz="1400" dirty="0" err="1"/>
              <a:t>Cellulitis</a:t>
            </a:r>
            <a:r>
              <a:rPr lang="tr-TR" sz="1400" dirty="0"/>
              <a:t>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lymphoedema</a:t>
            </a:r>
            <a:r>
              <a:rPr lang="tr-TR" sz="1400" dirty="0"/>
              <a:t>: a </a:t>
            </a:r>
            <a:r>
              <a:rPr lang="tr-TR" sz="1400" dirty="0" err="1"/>
              <a:t>vicious</a:t>
            </a:r>
            <a:r>
              <a:rPr lang="tr-TR" sz="1400" dirty="0"/>
              <a:t> </a:t>
            </a:r>
            <a:r>
              <a:rPr lang="tr-TR" sz="1400" dirty="0" err="1"/>
              <a:t>cycle</a:t>
            </a:r>
            <a:r>
              <a:rPr lang="tr-TR" sz="1400" dirty="0"/>
              <a:t>. </a:t>
            </a:r>
            <a:r>
              <a:rPr lang="tr-TR" sz="1400" i="1" dirty="0" err="1"/>
              <a:t>Journal</a:t>
            </a:r>
            <a:r>
              <a:rPr lang="tr-TR" sz="1400" i="1" dirty="0"/>
              <a:t> of </a:t>
            </a:r>
            <a:r>
              <a:rPr lang="tr-TR" sz="1400" i="1" dirty="0" err="1"/>
              <a:t>Lymphoedema</a:t>
            </a:r>
            <a:r>
              <a:rPr lang="tr-TR" sz="1400" dirty="0"/>
              <a:t>, </a:t>
            </a:r>
            <a:r>
              <a:rPr lang="tr-TR" sz="1400" i="1" dirty="0"/>
              <a:t>4</a:t>
            </a:r>
            <a:r>
              <a:rPr lang="tr-TR" sz="1400" dirty="0"/>
              <a:t>(2), 3-42.</a:t>
            </a:r>
          </a:p>
          <a:p>
            <a:pPr marL="0" indent="0">
              <a:buNone/>
            </a:pPr>
            <a:r>
              <a:rPr lang="en-US" sz="1400" dirty="0" err="1"/>
              <a:t>Chira</a:t>
            </a:r>
            <a:r>
              <a:rPr lang="en-US" sz="1400" dirty="0"/>
              <a:t>, S., &amp; Miller, L. G. (2010). Staphylococcus aureus is the most common identified cause of cellulitis: a systematic review. </a:t>
            </a:r>
            <a:r>
              <a:rPr lang="en-US" sz="1400" i="1" dirty="0"/>
              <a:t>Epidemiology and infection</a:t>
            </a:r>
            <a:r>
              <a:rPr lang="en-US" sz="1400" dirty="0"/>
              <a:t>, </a:t>
            </a:r>
            <a:r>
              <a:rPr lang="en-US" sz="1400" i="1" dirty="0"/>
              <a:t>138</a:t>
            </a:r>
            <a:r>
              <a:rPr lang="en-US" sz="1400" dirty="0"/>
              <a:t>(03), 313-317.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7725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Cellulitis</a:t>
            </a:r>
            <a:r>
              <a:rPr lang="tr-TR" b="1" dirty="0"/>
              <a:t> (</a:t>
            </a:r>
            <a:r>
              <a:rPr lang="tr-TR" b="1" i="1" dirty="0" err="1"/>
              <a:t>Erysipelas</a:t>
            </a:r>
            <a:r>
              <a:rPr lang="tr-TR" b="1" dirty="0"/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err="1"/>
              <a:t>Strong</a:t>
            </a:r>
            <a:r>
              <a:rPr lang="tr-TR" dirty="0"/>
              <a:t> </a:t>
            </a:r>
            <a:r>
              <a:rPr lang="tr-TR" dirty="0" err="1"/>
              <a:t>correlation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LE </a:t>
            </a:r>
            <a:r>
              <a:rPr lang="tr-TR" dirty="0" err="1"/>
              <a:t>together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reduced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function</a:t>
            </a:r>
            <a:r>
              <a:rPr lang="tr-TR" dirty="0"/>
              <a:t>.</a:t>
            </a:r>
          </a:p>
          <a:p>
            <a:r>
              <a:rPr lang="tr-TR" dirty="0" err="1"/>
              <a:t>Lower</a:t>
            </a:r>
            <a:r>
              <a:rPr lang="tr-TR" dirty="0"/>
              <a:t> </a:t>
            </a:r>
            <a:r>
              <a:rPr lang="tr-TR" dirty="0" err="1"/>
              <a:t>extremity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affected</a:t>
            </a:r>
            <a:r>
              <a:rPr lang="tr-TR" dirty="0"/>
              <a:t> </a:t>
            </a:r>
            <a:r>
              <a:rPr lang="tr-TR" dirty="0" err="1"/>
              <a:t>area</a:t>
            </a:r>
            <a:endParaRPr lang="tr-TR" dirty="0"/>
          </a:p>
          <a:p>
            <a:r>
              <a:rPr lang="tr-TR" dirty="0"/>
              <a:t>96 M £ </a:t>
            </a:r>
            <a:r>
              <a:rPr lang="tr-TR" dirty="0" err="1"/>
              <a:t>each</a:t>
            </a:r>
            <a:r>
              <a:rPr lang="tr-TR" dirty="0"/>
              <a:t> </a:t>
            </a:r>
            <a:r>
              <a:rPr lang="tr-TR" dirty="0" err="1"/>
              <a:t>year</a:t>
            </a:r>
            <a:r>
              <a:rPr lang="tr-TR" dirty="0"/>
              <a:t> </a:t>
            </a:r>
            <a:r>
              <a:rPr lang="tr-TR" dirty="0" err="1"/>
              <a:t>according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NHS</a:t>
            </a:r>
            <a:endParaRPr lang="tr-TR" b="1" dirty="0"/>
          </a:p>
          <a:p>
            <a:r>
              <a:rPr lang="tr-TR" b="1" dirty="0"/>
              <a:t>7.1 </a:t>
            </a:r>
            <a:r>
              <a:rPr lang="tr-TR" dirty="0" err="1"/>
              <a:t>days</a:t>
            </a:r>
            <a:r>
              <a:rPr lang="tr-TR" dirty="0"/>
              <a:t> </a:t>
            </a:r>
            <a:r>
              <a:rPr lang="tr-TR" dirty="0" err="1"/>
              <a:t>hospitalization</a:t>
            </a:r>
            <a:r>
              <a:rPr lang="tr-TR" dirty="0"/>
              <a:t> in </a:t>
            </a:r>
            <a:r>
              <a:rPr lang="tr-TR" dirty="0" err="1"/>
              <a:t>average</a:t>
            </a:r>
            <a:r>
              <a:rPr lang="tr-TR" dirty="0"/>
              <a:t>!</a:t>
            </a:r>
          </a:p>
          <a:p>
            <a:pPr marL="0" indent="0">
              <a:buNone/>
            </a:pPr>
            <a:r>
              <a:rPr lang="tr-TR" sz="1200" dirty="0" err="1"/>
              <a:t>Dupuy</a:t>
            </a:r>
            <a:r>
              <a:rPr lang="tr-TR" sz="1200" dirty="0"/>
              <a:t>, A., </a:t>
            </a:r>
            <a:r>
              <a:rPr lang="tr-TR" sz="1200" dirty="0" err="1"/>
              <a:t>Benchikhi</a:t>
            </a:r>
            <a:r>
              <a:rPr lang="tr-TR" sz="1200" dirty="0"/>
              <a:t>, H., </a:t>
            </a:r>
            <a:r>
              <a:rPr lang="tr-TR" sz="1200" dirty="0" err="1"/>
              <a:t>Roujeau</a:t>
            </a:r>
            <a:r>
              <a:rPr lang="tr-TR" sz="1200" dirty="0"/>
              <a:t>, J. C., Bernard, P., </a:t>
            </a:r>
            <a:r>
              <a:rPr lang="tr-TR" sz="1200" dirty="0" err="1"/>
              <a:t>Vaillant</a:t>
            </a:r>
            <a:r>
              <a:rPr lang="tr-TR" sz="1200" dirty="0"/>
              <a:t>, L., </a:t>
            </a:r>
            <a:r>
              <a:rPr lang="tr-TR" sz="1200" dirty="0" err="1"/>
              <a:t>Chosidow</a:t>
            </a:r>
            <a:r>
              <a:rPr lang="tr-TR" sz="1200" dirty="0"/>
              <a:t>, O., ... &amp; </a:t>
            </a:r>
            <a:r>
              <a:rPr lang="tr-TR" sz="1200" dirty="0" err="1"/>
              <a:t>Bastuji-Garin</a:t>
            </a:r>
            <a:r>
              <a:rPr lang="tr-TR" sz="1200" dirty="0"/>
              <a:t>, S. (1999). Risk </a:t>
            </a:r>
            <a:r>
              <a:rPr lang="tr-TR" sz="1200" dirty="0" err="1"/>
              <a:t>factors</a:t>
            </a:r>
            <a:r>
              <a:rPr lang="tr-TR" sz="1200" dirty="0"/>
              <a:t> </a:t>
            </a:r>
            <a:r>
              <a:rPr lang="tr-TR" sz="1200" dirty="0" err="1"/>
              <a:t>for</a:t>
            </a:r>
            <a:r>
              <a:rPr lang="tr-TR" sz="1200" dirty="0"/>
              <a:t> </a:t>
            </a:r>
            <a:r>
              <a:rPr lang="tr-TR" sz="1200" dirty="0" err="1"/>
              <a:t>erysipelas</a:t>
            </a:r>
            <a:r>
              <a:rPr lang="tr-TR" sz="1200" dirty="0"/>
              <a:t> of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leg</a:t>
            </a:r>
            <a:r>
              <a:rPr lang="tr-TR" sz="1200" dirty="0"/>
              <a:t> (</a:t>
            </a:r>
            <a:r>
              <a:rPr lang="tr-TR" sz="1200" dirty="0" err="1"/>
              <a:t>cellulitis</a:t>
            </a:r>
            <a:r>
              <a:rPr lang="tr-TR" sz="1200" dirty="0"/>
              <a:t>): </a:t>
            </a:r>
            <a:r>
              <a:rPr lang="tr-TR" sz="1200" dirty="0" err="1"/>
              <a:t>case-control</a:t>
            </a:r>
            <a:r>
              <a:rPr lang="tr-TR" sz="1200" dirty="0"/>
              <a:t> </a:t>
            </a:r>
            <a:r>
              <a:rPr lang="tr-TR" sz="1200" dirty="0" err="1"/>
              <a:t>study</a:t>
            </a:r>
            <a:r>
              <a:rPr lang="tr-TR" sz="1200" dirty="0"/>
              <a:t>. </a:t>
            </a:r>
            <a:r>
              <a:rPr lang="tr-TR" sz="1200" dirty="0" err="1"/>
              <a:t>Bmj</a:t>
            </a:r>
            <a:r>
              <a:rPr lang="tr-TR" sz="1200" dirty="0"/>
              <a:t>, 318(7198), 1591-1594.</a:t>
            </a:r>
          </a:p>
          <a:p>
            <a:pPr marL="0" indent="0">
              <a:buNone/>
            </a:pPr>
            <a:r>
              <a:rPr lang="en-US" sz="1200" dirty="0"/>
              <a:t>Cox, N. H., </a:t>
            </a:r>
            <a:r>
              <a:rPr lang="en-US" sz="1200" dirty="0" err="1"/>
              <a:t>Colver</a:t>
            </a:r>
            <a:r>
              <a:rPr lang="en-US" sz="1200" dirty="0"/>
              <a:t>, G. B., &amp; Paterson, W. D. (1998). Management and morbidity of cellulitis of the leg. </a:t>
            </a:r>
            <a:r>
              <a:rPr lang="en-US" sz="1200" i="1" dirty="0"/>
              <a:t>Journal of the Royal Society of Medicine</a:t>
            </a:r>
            <a:r>
              <a:rPr lang="en-US" sz="1200" dirty="0"/>
              <a:t>, </a:t>
            </a:r>
            <a:r>
              <a:rPr lang="en-US" sz="1200" i="1" dirty="0"/>
              <a:t>91</a:t>
            </a:r>
            <a:r>
              <a:rPr lang="en-US" sz="1200" dirty="0"/>
              <a:t>(12), 634-637.</a:t>
            </a:r>
            <a:endParaRPr lang="tr-TR" sz="1200" dirty="0"/>
          </a:p>
          <a:p>
            <a:pPr marL="0" indent="0">
              <a:buNone/>
            </a:pPr>
            <a:r>
              <a:rPr lang="en-US" sz="1200" dirty="0"/>
              <a:t>Halpern, J., Holder, R., &amp; Langford, N. J. (2008). Ethnicity and other risk factors for acute lower limb cellulitis: a UK‐based prospective case–control study. </a:t>
            </a:r>
            <a:r>
              <a:rPr lang="en-US" sz="1200" i="1" dirty="0"/>
              <a:t>British Journal of Dermatology</a:t>
            </a:r>
            <a:r>
              <a:rPr lang="en-US" sz="1200" dirty="0"/>
              <a:t>, </a:t>
            </a:r>
            <a:r>
              <a:rPr lang="en-US" sz="1200" i="1" dirty="0"/>
              <a:t>158</a:t>
            </a:r>
            <a:r>
              <a:rPr lang="en-US" sz="1200" dirty="0"/>
              <a:t>(6), 1288-1292.</a:t>
            </a:r>
            <a:endParaRPr lang="tr-TR" sz="1200" dirty="0"/>
          </a:p>
          <a:p>
            <a:pPr marL="0" indent="0">
              <a:buNone/>
            </a:pPr>
            <a:r>
              <a:rPr lang="tr-TR" sz="1200" dirty="0"/>
              <a:t>UK </a:t>
            </a:r>
            <a:r>
              <a:rPr lang="tr-TR" sz="1200" dirty="0" err="1"/>
              <a:t>Dermatology</a:t>
            </a:r>
            <a:r>
              <a:rPr lang="tr-TR" sz="1200" dirty="0"/>
              <a:t> </a:t>
            </a:r>
            <a:r>
              <a:rPr lang="tr-TR" sz="1200" dirty="0" err="1"/>
              <a:t>Clinical</a:t>
            </a:r>
            <a:r>
              <a:rPr lang="tr-TR" sz="1200" dirty="0"/>
              <a:t> </a:t>
            </a:r>
            <a:r>
              <a:rPr lang="tr-TR" sz="1200" dirty="0" err="1"/>
              <a:t>Trials</a:t>
            </a:r>
            <a:r>
              <a:rPr lang="tr-TR" sz="1200" dirty="0"/>
              <a:t> </a:t>
            </a:r>
            <a:r>
              <a:rPr lang="tr-TR" sz="1200" dirty="0" err="1"/>
              <a:t>Network's</a:t>
            </a:r>
            <a:r>
              <a:rPr lang="tr-TR" sz="1200" dirty="0"/>
              <a:t> PATCH Trial Team. (2012). </a:t>
            </a:r>
            <a:r>
              <a:rPr lang="tr-TR" sz="1200" dirty="0" err="1"/>
              <a:t>Prophylactic</a:t>
            </a:r>
            <a:r>
              <a:rPr lang="tr-TR" sz="1200" dirty="0"/>
              <a:t> </a:t>
            </a:r>
            <a:r>
              <a:rPr lang="tr-TR" sz="1200" dirty="0" err="1"/>
              <a:t>antibiotics</a:t>
            </a:r>
            <a:r>
              <a:rPr lang="tr-TR" sz="1200" dirty="0"/>
              <a:t> </a:t>
            </a:r>
            <a:r>
              <a:rPr lang="tr-TR" sz="1200" dirty="0" err="1"/>
              <a:t>for</a:t>
            </a:r>
            <a:r>
              <a:rPr lang="tr-TR" sz="1200" dirty="0"/>
              <a:t>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prevention</a:t>
            </a:r>
            <a:r>
              <a:rPr lang="tr-TR" sz="1200" dirty="0"/>
              <a:t> of </a:t>
            </a:r>
            <a:r>
              <a:rPr lang="tr-TR" sz="1200" dirty="0" err="1"/>
              <a:t>cellulitis</a:t>
            </a:r>
            <a:r>
              <a:rPr lang="tr-TR" sz="1200" dirty="0"/>
              <a:t> (</a:t>
            </a:r>
            <a:r>
              <a:rPr lang="tr-TR" sz="1200" dirty="0" err="1"/>
              <a:t>erysipelas</a:t>
            </a:r>
            <a:r>
              <a:rPr lang="tr-TR" sz="1200" dirty="0"/>
              <a:t>) of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leg</a:t>
            </a:r>
            <a:r>
              <a:rPr lang="tr-TR" sz="1200" dirty="0"/>
              <a:t>: </a:t>
            </a:r>
            <a:r>
              <a:rPr lang="tr-TR" sz="1200" dirty="0" err="1"/>
              <a:t>results</a:t>
            </a:r>
            <a:r>
              <a:rPr lang="tr-TR" sz="1200" dirty="0"/>
              <a:t> of </a:t>
            </a:r>
            <a:r>
              <a:rPr lang="tr-TR" sz="1200" dirty="0" err="1"/>
              <a:t>the</a:t>
            </a:r>
            <a:r>
              <a:rPr lang="tr-TR" sz="1200" dirty="0"/>
              <a:t> UK </a:t>
            </a:r>
            <a:r>
              <a:rPr lang="tr-TR" sz="1200" dirty="0" err="1"/>
              <a:t>Dermatology</a:t>
            </a:r>
            <a:r>
              <a:rPr lang="tr-TR" sz="1200" dirty="0"/>
              <a:t> </a:t>
            </a:r>
            <a:r>
              <a:rPr lang="tr-TR" sz="1200" dirty="0" err="1"/>
              <a:t>Clinical</a:t>
            </a:r>
            <a:r>
              <a:rPr lang="tr-TR" sz="1200" dirty="0"/>
              <a:t> </a:t>
            </a:r>
            <a:r>
              <a:rPr lang="tr-TR" sz="1200" dirty="0" err="1"/>
              <a:t>Trials</a:t>
            </a:r>
            <a:r>
              <a:rPr lang="tr-TR" sz="1200" dirty="0"/>
              <a:t> </a:t>
            </a:r>
            <a:r>
              <a:rPr lang="tr-TR" sz="1200" dirty="0" err="1"/>
              <a:t>Network’s</a:t>
            </a:r>
            <a:r>
              <a:rPr lang="tr-TR" sz="1200" dirty="0"/>
              <a:t> PATCH II </a:t>
            </a:r>
            <a:r>
              <a:rPr lang="tr-TR" sz="1200" dirty="0" err="1"/>
              <a:t>trial</a:t>
            </a:r>
            <a:r>
              <a:rPr lang="tr-TR" sz="1200" dirty="0"/>
              <a:t>. </a:t>
            </a:r>
            <a:r>
              <a:rPr lang="tr-TR" sz="1200" i="1" dirty="0" err="1"/>
              <a:t>The</a:t>
            </a:r>
            <a:r>
              <a:rPr lang="tr-TR" sz="1200" i="1" dirty="0"/>
              <a:t> British </a:t>
            </a:r>
            <a:r>
              <a:rPr lang="tr-TR" sz="1200" i="1" dirty="0" err="1"/>
              <a:t>journal</a:t>
            </a:r>
            <a:r>
              <a:rPr lang="tr-TR" sz="1200" i="1" dirty="0"/>
              <a:t> of </a:t>
            </a:r>
            <a:r>
              <a:rPr lang="tr-TR" sz="1200" i="1" dirty="0" err="1"/>
              <a:t>dermatology</a:t>
            </a:r>
            <a:r>
              <a:rPr lang="tr-TR" sz="1200" dirty="0"/>
              <a:t>, </a:t>
            </a:r>
            <a:r>
              <a:rPr lang="tr-TR" sz="1200" i="1" dirty="0"/>
              <a:t>166</a:t>
            </a:r>
            <a:r>
              <a:rPr lang="tr-TR" sz="1200" dirty="0"/>
              <a:t>(1), 169.</a:t>
            </a:r>
          </a:p>
          <a:p>
            <a:pPr marL="0" indent="0">
              <a:buNone/>
            </a:pPr>
            <a:endParaRPr lang="tr-TR" sz="1400" dirty="0"/>
          </a:p>
          <a:p>
            <a:pPr marL="0" indent="0">
              <a:buNone/>
            </a:pPr>
            <a:endParaRPr lang="tr-TR" sz="1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140968"/>
            <a:ext cx="874440" cy="9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tr-TR" b="1" dirty="0">
                <a:solidFill>
                  <a:srgbClr val="FF0000"/>
                </a:solidFill>
              </a:rPr>
              <a:t>Integration </a:t>
            </a:r>
            <a:r>
              <a:rPr lang="tr-TR" b="1" dirty="0" err="1">
                <a:solidFill>
                  <a:srgbClr val="FF0000"/>
                </a:solidFill>
              </a:rPr>
              <a:t>to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treatment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394720" cy="4133056"/>
          </a:xfrm>
          <a:ln w="38100"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tr-TR" sz="6000" dirty="0" err="1">
                <a:sym typeface="Wingdings" panose="05000000000000000000" pitchFamily="2" charset="2"/>
              </a:rPr>
              <a:t>In</a:t>
            </a:r>
            <a:r>
              <a:rPr lang="tr-TR" sz="6000" dirty="0">
                <a:sym typeface="Wingdings" panose="05000000000000000000" pitchFamily="2" charset="2"/>
              </a:rPr>
              <a:t> </a:t>
            </a:r>
            <a:r>
              <a:rPr lang="tr-TR" sz="6000" dirty="0" err="1">
                <a:sym typeface="Wingdings" panose="05000000000000000000" pitchFamily="2" charset="2"/>
              </a:rPr>
              <a:t>case</a:t>
            </a:r>
            <a:r>
              <a:rPr lang="tr-TR" sz="6000" dirty="0">
                <a:sym typeface="Wingdings" panose="05000000000000000000" pitchFamily="2" charset="2"/>
              </a:rPr>
              <a:t> of </a:t>
            </a:r>
            <a:r>
              <a:rPr lang="tr-TR" sz="6000" dirty="0" err="1">
                <a:sym typeface="Wingdings" panose="05000000000000000000" pitchFamily="2" charset="2"/>
              </a:rPr>
              <a:t>acute</a:t>
            </a:r>
            <a:r>
              <a:rPr lang="tr-TR" sz="6000" dirty="0">
                <a:sym typeface="Wingdings" panose="05000000000000000000" pitchFamily="2" charset="2"/>
              </a:rPr>
              <a:t> </a:t>
            </a:r>
            <a:r>
              <a:rPr lang="tr-TR" sz="6000" dirty="0" err="1">
                <a:sym typeface="Wingdings" panose="05000000000000000000" pitchFamily="2" charset="2"/>
              </a:rPr>
              <a:t>erysipelas</a:t>
            </a:r>
            <a:r>
              <a:rPr lang="tr-TR" sz="6000" dirty="0">
                <a:sym typeface="Wingdings" panose="05000000000000000000" pitchFamily="2" charset="2"/>
              </a:rPr>
              <a:t> </a:t>
            </a:r>
            <a:r>
              <a:rPr lang="tr-TR" sz="6000" dirty="0" err="1">
                <a:sym typeface="Wingdings" panose="05000000000000000000" pitchFamily="2" charset="2"/>
              </a:rPr>
              <a:t>Broad</a:t>
            </a:r>
            <a:r>
              <a:rPr lang="tr-TR" sz="6000" dirty="0">
                <a:sym typeface="Wingdings" panose="05000000000000000000" pitchFamily="2" charset="2"/>
              </a:rPr>
              <a:t> </a:t>
            </a:r>
            <a:r>
              <a:rPr lang="tr-TR" sz="6000" dirty="0" err="1">
                <a:sym typeface="Wingdings" panose="05000000000000000000" pitchFamily="2" charset="2"/>
              </a:rPr>
              <a:t>spectrum</a:t>
            </a:r>
            <a:r>
              <a:rPr lang="tr-TR" sz="6000" dirty="0">
                <a:sym typeface="Wingdings" panose="05000000000000000000" pitchFamily="2" charset="2"/>
              </a:rPr>
              <a:t> </a:t>
            </a:r>
            <a:r>
              <a:rPr lang="tr-TR" sz="6000" dirty="0" err="1">
                <a:sym typeface="Wingdings" panose="05000000000000000000" pitchFamily="2" charset="2"/>
              </a:rPr>
              <a:t>antibiotics</a:t>
            </a:r>
            <a:r>
              <a:rPr lang="tr-TR" sz="6000" dirty="0">
                <a:sym typeface="Wingdings" panose="05000000000000000000" pitchFamily="2" charset="2"/>
              </a:rPr>
              <a:t> (14-21 </a:t>
            </a:r>
            <a:r>
              <a:rPr lang="tr-TR" sz="6000" dirty="0" err="1">
                <a:sym typeface="Wingdings" panose="05000000000000000000" pitchFamily="2" charset="2"/>
              </a:rPr>
              <a:t>days</a:t>
            </a:r>
            <a:r>
              <a:rPr lang="tr-TR" sz="6000" dirty="0">
                <a:sym typeface="Wingdings" panose="05000000000000000000" pitchFamily="2" charset="2"/>
              </a:rPr>
              <a:t>).</a:t>
            </a:r>
          </a:p>
          <a:p>
            <a:r>
              <a:rPr lang="tr-TR" sz="6000" dirty="0" err="1">
                <a:sym typeface="Wingdings" panose="05000000000000000000" pitchFamily="2" charset="2"/>
              </a:rPr>
              <a:t>Topical</a:t>
            </a:r>
            <a:r>
              <a:rPr lang="tr-TR" sz="6000" dirty="0">
                <a:sym typeface="Wingdings" panose="05000000000000000000" pitchFamily="2" charset="2"/>
              </a:rPr>
              <a:t> </a:t>
            </a:r>
            <a:r>
              <a:rPr lang="tr-TR" sz="6000" dirty="0" err="1">
                <a:sym typeface="Wingdings" panose="05000000000000000000" pitchFamily="2" charset="2"/>
              </a:rPr>
              <a:t>antibiotics</a:t>
            </a:r>
            <a:r>
              <a:rPr lang="tr-TR" sz="6000" dirty="0">
                <a:sym typeface="Wingdings" panose="05000000000000000000" pitchFamily="2" charset="2"/>
              </a:rPr>
              <a:t>.</a:t>
            </a:r>
          </a:p>
          <a:p>
            <a:r>
              <a:rPr lang="tr-TR" sz="6000" dirty="0">
                <a:sym typeface="Wingdings" panose="05000000000000000000" pitchFamily="2" charset="2"/>
              </a:rPr>
              <a:t>MLD ve CDT  </a:t>
            </a:r>
            <a:r>
              <a:rPr lang="tr-TR" sz="6000" b="1" u="sng" dirty="0" err="1">
                <a:solidFill>
                  <a:srgbClr val="FF0000"/>
                </a:solidFill>
                <a:sym typeface="Wingdings" panose="05000000000000000000" pitchFamily="2" charset="2"/>
              </a:rPr>
              <a:t>contraindicates</a:t>
            </a:r>
            <a:r>
              <a:rPr lang="tr-TR" sz="6000" dirty="0">
                <a:sym typeface="Wingdings" panose="05000000000000000000" pitchFamily="2" charset="2"/>
              </a:rPr>
              <a:t>.</a:t>
            </a:r>
          </a:p>
          <a:p>
            <a:endParaRPr lang="tr-TR" sz="6000" dirty="0">
              <a:sym typeface="Wingdings" panose="05000000000000000000" pitchFamily="2" charset="2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128" y="116632"/>
            <a:ext cx="1961207" cy="5357444"/>
          </a:xfr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75644"/>
            <a:ext cx="255606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116632"/>
            <a:ext cx="6848475" cy="2124075"/>
          </a:xfrm>
        </p:spPr>
      </p:pic>
      <p:sp>
        <p:nvSpPr>
          <p:cNvPr id="8" name="Metin kutusu 7"/>
          <p:cNvSpPr txBox="1"/>
          <p:nvPr/>
        </p:nvSpPr>
        <p:spPr>
          <a:xfrm>
            <a:off x="395536" y="2780928"/>
            <a:ext cx="34242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>
              <a:sym typeface="Wingdings" panose="05000000000000000000" pitchFamily="2" charset="2"/>
            </a:endParaRPr>
          </a:p>
          <a:p>
            <a:endParaRPr lang="tr-TR" sz="2400" dirty="0">
              <a:sym typeface="Wingdings" panose="05000000000000000000" pitchFamily="2" charset="2"/>
            </a:endParaRPr>
          </a:p>
          <a:p>
            <a:r>
              <a:rPr lang="tr-TR" sz="3200" u="sng" dirty="0">
                <a:sym typeface="Wingdings" panose="05000000000000000000" pitchFamily="2" charset="2"/>
              </a:rPr>
              <a:t>Ko et al: </a:t>
            </a:r>
            <a:r>
              <a:rPr lang="tr-TR" sz="3200" b="1" dirty="0">
                <a:sym typeface="Wingdings" panose="05000000000000000000" pitchFamily="2" charset="2"/>
              </a:rPr>
              <a:t>CDT </a:t>
            </a:r>
            <a:r>
              <a:rPr lang="tr-TR" sz="3200" b="1" dirty="0" err="1">
                <a:sym typeface="Wingdings" panose="05000000000000000000" pitchFamily="2" charset="2"/>
              </a:rPr>
              <a:t>reduces</a:t>
            </a:r>
            <a:r>
              <a:rPr lang="tr-TR" sz="3200" b="1" dirty="0">
                <a:sym typeface="Wingdings" panose="05000000000000000000" pitchFamily="2" charset="2"/>
              </a:rPr>
              <a:t> </a:t>
            </a:r>
            <a:r>
              <a:rPr lang="tr-TR" sz="3200" b="1" dirty="0" err="1">
                <a:sym typeface="Wingdings" panose="05000000000000000000" pitchFamily="2" charset="2"/>
              </a:rPr>
              <a:t>frequency</a:t>
            </a:r>
            <a:r>
              <a:rPr lang="tr-TR" sz="3200" b="1" dirty="0">
                <a:sym typeface="Wingdings" panose="05000000000000000000" pitchFamily="2" charset="2"/>
              </a:rPr>
              <a:t> of </a:t>
            </a:r>
            <a:r>
              <a:rPr lang="tr-TR" sz="3200" b="1" dirty="0" err="1">
                <a:sym typeface="Wingdings" panose="05000000000000000000" pitchFamily="2" charset="2"/>
              </a:rPr>
              <a:t>infection</a:t>
            </a:r>
            <a:r>
              <a:rPr lang="tr-TR" sz="3200" b="1" dirty="0">
                <a:sym typeface="Wingdings" panose="05000000000000000000" pitchFamily="2" charset="2"/>
              </a:rPr>
              <a:t> </a:t>
            </a:r>
            <a:r>
              <a:rPr lang="tr-TR" sz="3200" b="1" dirty="0" err="1">
                <a:sym typeface="Wingdings" panose="05000000000000000000" pitchFamily="2" charset="2"/>
              </a:rPr>
              <a:t>attacks</a:t>
            </a:r>
            <a:endParaRPr lang="tr-TR" sz="2400" dirty="0"/>
          </a:p>
          <a:p>
            <a:r>
              <a:rPr lang="en-US" sz="1200" dirty="0"/>
              <a:t>Ko, D. S., Lerner, R., Klose, G., &amp; </a:t>
            </a:r>
            <a:r>
              <a:rPr lang="en-US" sz="1200" dirty="0" err="1"/>
              <a:t>Cosimi</a:t>
            </a:r>
            <a:r>
              <a:rPr lang="en-US" sz="1200" dirty="0"/>
              <a:t>, A. B. (1998). Effective treatment of lymphedema of the</a:t>
            </a:r>
            <a:r>
              <a:rPr lang="tr-TR" sz="1200" dirty="0"/>
              <a:t> </a:t>
            </a:r>
            <a:r>
              <a:rPr lang="en-US" sz="1200" dirty="0"/>
              <a:t>extremities. </a:t>
            </a:r>
            <a:r>
              <a:rPr lang="en-US" sz="1200" i="1" dirty="0"/>
              <a:t>Archives of Surgery</a:t>
            </a:r>
            <a:r>
              <a:rPr lang="en-US" sz="1200" dirty="0"/>
              <a:t>, </a:t>
            </a:r>
            <a:r>
              <a:rPr lang="en-US" sz="1200" i="1" dirty="0"/>
              <a:t>133</a:t>
            </a:r>
            <a:r>
              <a:rPr lang="en-US" sz="1200" dirty="0"/>
              <a:t>(4), 452-458.</a:t>
            </a:r>
            <a:endParaRPr lang="tr-TR" sz="1200" dirty="0">
              <a:sym typeface="Wingdings" panose="05000000000000000000" pitchFamily="2" charset="2"/>
            </a:endParaRPr>
          </a:p>
          <a:p>
            <a:endParaRPr lang="tr-TR" sz="24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4608140" y="2780928"/>
            <a:ext cx="3816424" cy="230832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ym typeface="Wingdings" panose="05000000000000000000" pitchFamily="2" charset="2"/>
              </a:rPr>
              <a:t>CDT </a:t>
            </a:r>
            <a:r>
              <a:rPr lang="tr-TR" sz="2400" b="1" dirty="0" err="1">
                <a:sym typeface="Wingdings" panose="05000000000000000000" pitchFamily="2" charset="2"/>
              </a:rPr>
              <a:t>carries</a:t>
            </a:r>
            <a:r>
              <a:rPr lang="tr-TR" sz="2400" b="1" dirty="0">
                <a:sym typeface="Wingdings" panose="05000000000000000000" pitchFamily="2" charset="2"/>
              </a:rPr>
              <a:t> a </a:t>
            </a:r>
            <a:r>
              <a:rPr lang="tr-TR" sz="2400" b="1" dirty="0" err="1">
                <a:sym typeface="Wingdings" panose="05000000000000000000" pitchFamily="2" charset="2"/>
              </a:rPr>
              <a:t>primary</a:t>
            </a:r>
            <a:r>
              <a:rPr lang="tr-TR" sz="2400" b="1" dirty="0">
                <a:sym typeface="Wingdings" panose="05000000000000000000" pitchFamily="2" charset="2"/>
              </a:rPr>
              <a:t>  </a:t>
            </a:r>
            <a:r>
              <a:rPr lang="tr-TR" sz="2400" b="1" dirty="0" err="1">
                <a:sym typeface="Wingdings" panose="05000000000000000000" pitchFamily="2" charset="2"/>
              </a:rPr>
              <a:t>importance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regarding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the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prevention</a:t>
            </a:r>
            <a:r>
              <a:rPr lang="tr-TR" sz="2400" b="1" dirty="0">
                <a:sym typeface="Wingdings" panose="05000000000000000000" pitchFamily="2" charset="2"/>
              </a:rPr>
              <a:t> of </a:t>
            </a:r>
            <a:r>
              <a:rPr lang="tr-TR" sz="2400" b="1" dirty="0" err="1">
                <a:sym typeface="Wingdings" panose="05000000000000000000" pitchFamily="2" charset="2"/>
              </a:rPr>
              <a:t>recurrence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and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lymphatic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improvement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after</a:t>
            </a:r>
            <a:r>
              <a:rPr lang="tr-TR" sz="2400" b="1" dirty="0">
                <a:sym typeface="Wingdings" panose="05000000000000000000" pitchFamily="2" charset="2"/>
              </a:rPr>
              <a:t> </a:t>
            </a:r>
            <a:r>
              <a:rPr lang="tr-TR" sz="2400" b="1" dirty="0" err="1">
                <a:sym typeface="Wingdings" panose="05000000000000000000" pitchFamily="2" charset="2"/>
              </a:rPr>
              <a:t>stabilization</a:t>
            </a:r>
            <a:r>
              <a:rPr lang="tr-TR" sz="2400" b="1" dirty="0">
                <a:sym typeface="Wingdings" panose="05000000000000000000" pitchFamily="2" charset="2"/>
              </a:rPr>
              <a:t> is </a:t>
            </a:r>
            <a:r>
              <a:rPr lang="tr-TR" sz="2400" b="1" dirty="0" err="1">
                <a:sym typeface="Wingdings" panose="05000000000000000000" pitchFamily="2" charset="2"/>
              </a:rPr>
              <a:t>maintained</a:t>
            </a:r>
            <a:endParaRPr lang="tr-TR" b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8" y="2591494"/>
            <a:ext cx="4212604" cy="10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62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Hyperkeratosis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ln w="285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tr-TR" dirty="0" err="1"/>
              <a:t>Excessice</a:t>
            </a:r>
            <a:r>
              <a:rPr lang="tr-TR" dirty="0"/>
              <a:t> </a:t>
            </a:r>
            <a:r>
              <a:rPr lang="tr-TR" dirty="0" err="1"/>
              <a:t>thickening</a:t>
            </a:r>
            <a:r>
              <a:rPr lang="tr-TR" dirty="0"/>
              <a:t> of </a:t>
            </a:r>
            <a:r>
              <a:rPr lang="tr-TR" dirty="0" err="1"/>
              <a:t>external</a:t>
            </a:r>
            <a:r>
              <a:rPr lang="tr-TR" dirty="0"/>
              <a:t> </a:t>
            </a:r>
            <a:r>
              <a:rPr lang="tr-TR" dirty="0" err="1"/>
              <a:t>layer</a:t>
            </a:r>
            <a:r>
              <a:rPr lang="tr-TR" dirty="0"/>
              <a:t> of skin (SC) </a:t>
            </a:r>
            <a:r>
              <a:rPr lang="tr-TR" sz="1900" b="1" dirty="0"/>
              <a:t>(ILF,2012).</a:t>
            </a:r>
          </a:p>
          <a:p>
            <a:r>
              <a:rPr lang="tr-TR" dirty="0" err="1">
                <a:solidFill>
                  <a:srgbClr val="FF0000"/>
                </a:solidFill>
              </a:rPr>
              <a:t>Epidermal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hyperplasia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due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to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lymph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stasis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tr-TR" u="sng" dirty="0" err="1"/>
              <a:t>Physiology</a:t>
            </a:r>
            <a:r>
              <a:rPr lang="tr-TR" dirty="0"/>
              <a:t>: </a:t>
            </a:r>
            <a:r>
              <a:rPr lang="tr-TR" sz="3300" b="1" i="1" dirty="0" err="1">
                <a:solidFill>
                  <a:srgbClr val="FF0000"/>
                </a:solidFill>
              </a:rPr>
              <a:t>Hyperproliferative</a:t>
            </a:r>
            <a:r>
              <a:rPr lang="tr-TR" sz="3300" b="1" i="1" dirty="0">
                <a:solidFill>
                  <a:srgbClr val="FF0000"/>
                </a:solidFill>
              </a:rPr>
              <a:t> </a:t>
            </a:r>
            <a:r>
              <a:rPr lang="tr-TR" sz="3300" b="1" i="1" dirty="0" err="1">
                <a:solidFill>
                  <a:srgbClr val="FF0000"/>
                </a:solidFill>
              </a:rPr>
              <a:t>keratinocytes</a:t>
            </a:r>
            <a:r>
              <a:rPr lang="tr-TR" sz="3300" b="1" i="1" dirty="0">
                <a:solidFill>
                  <a:srgbClr val="FF0000"/>
                </a:solidFill>
              </a:rPr>
              <a:t>.</a:t>
            </a:r>
          </a:p>
          <a:p>
            <a:r>
              <a:rPr lang="tr-TR" dirty="0" err="1"/>
              <a:t>Characterized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Brown-</a:t>
            </a:r>
            <a:r>
              <a:rPr lang="tr-TR" dirty="0" err="1"/>
              <a:t>gray</a:t>
            </a:r>
            <a:r>
              <a:rPr lang="tr-TR" dirty="0"/>
              <a:t> </a:t>
            </a:r>
            <a:r>
              <a:rPr lang="tr-TR" dirty="0" err="1"/>
              <a:t>color</a:t>
            </a:r>
            <a:r>
              <a:rPr lang="tr-TR" dirty="0"/>
              <a:t>, </a:t>
            </a:r>
            <a:r>
              <a:rPr lang="tr-TR" dirty="0" err="1"/>
              <a:t>fissures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fractures</a:t>
            </a:r>
            <a:r>
              <a:rPr lang="tr-TR" dirty="0"/>
              <a:t> </a:t>
            </a:r>
            <a:r>
              <a:rPr lang="tr-TR" sz="1800" dirty="0"/>
              <a:t>(</a:t>
            </a:r>
            <a:r>
              <a:rPr lang="tr-TR" sz="1500" dirty="0" err="1"/>
              <a:t>Day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Hayes, 2008</a:t>
            </a:r>
            <a:r>
              <a:rPr lang="tr-TR" sz="1800" dirty="0"/>
              <a:t>).</a:t>
            </a:r>
            <a:endParaRPr lang="tr-TR" sz="2600" dirty="0"/>
          </a:p>
          <a:p>
            <a:r>
              <a:rPr lang="tr-TR" dirty="0" err="1"/>
              <a:t>Fissures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bacterial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fungal</a:t>
            </a:r>
            <a:r>
              <a:rPr lang="tr-TR" dirty="0"/>
              <a:t> </a:t>
            </a:r>
            <a:r>
              <a:rPr lang="tr-TR" dirty="0" err="1"/>
              <a:t>colonization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sz="3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Infection</a:t>
            </a:r>
            <a:r>
              <a:rPr lang="tr-TR" sz="3800" b="1" dirty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17134"/>
            <a:ext cx="4038600" cy="2816392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4365104"/>
            <a:ext cx="31432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96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04" y="2780928"/>
            <a:ext cx="4211792" cy="373895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57" y="274638"/>
            <a:ext cx="6005686" cy="2286717"/>
          </a:xfrm>
        </p:spPr>
      </p:pic>
    </p:spTree>
    <p:extLst>
      <p:ext uri="{BB962C8B-B14F-4D97-AF65-F5344CB8AC3E}">
        <p14:creationId xmlns:p14="http://schemas.microsoft.com/office/powerpoint/2010/main" val="262184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>
            <a:extLst>
              <a:ext uri="{FF2B5EF4-FFF2-40B4-BE49-F238E27FC236}">
                <a16:creationId xmlns:a16="http://schemas.microsoft.com/office/drawing/2014/main" id="{08EE3465-4584-48B1-9ACD-DDF4A28C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E:\BAKAR Resimler\Mart 2015\20150324_093910.jpg">
            <a:extLst>
              <a:ext uri="{FF2B5EF4-FFF2-40B4-BE49-F238E27FC236}">
                <a16:creationId xmlns:a16="http://schemas.microsoft.com/office/drawing/2014/main" id="{AE330568-EB4C-445F-951F-6A2E1C3D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953" y="1988840"/>
            <a:ext cx="4276048" cy="2405277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E689D8-DBBF-41BE-9E05-A0B68C6684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3864" y="1589743"/>
            <a:ext cx="5760640" cy="36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5226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5159192" cy="134488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5275"/>
            <a:ext cx="4038600" cy="1192213"/>
          </a:xfrm>
        </p:spPr>
      </p:pic>
      <p:sp>
        <p:nvSpPr>
          <p:cNvPr id="8" name="Metin kutusu 7"/>
          <p:cNvSpPr txBox="1"/>
          <p:nvPr/>
        </p:nvSpPr>
        <p:spPr>
          <a:xfrm>
            <a:off x="457200" y="1724030"/>
            <a:ext cx="2962672" cy="45243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There</a:t>
            </a:r>
            <a:r>
              <a:rPr lang="tr-TR" dirty="0"/>
              <a:t> is 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exact</a:t>
            </a:r>
            <a:r>
              <a:rPr lang="tr-TR" dirty="0"/>
              <a:t> </a:t>
            </a:r>
            <a:r>
              <a:rPr lang="tr-TR" dirty="0" err="1"/>
              <a:t>standardized</a:t>
            </a:r>
            <a:r>
              <a:rPr lang="tr-TR" dirty="0"/>
              <a:t> </a:t>
            </a:r>
            <a:r>
              <a:rPr lang="tr-TR" dirty="0" err="1"/>
              <a:t>approach</a:t>
            </a:r>
            <a:r>
              <a:rPr lang="tr-TR" dirty="0"/>
              <a:t>. </a:t>
            </a:r>
            <a:r>
              <a:rPr lang="tr-TR" b="1" dirty="0"/>
              <a:t>(</a:t>
            </a:r>
            <a:r>
              <a:rPr lang="tr-TR" b="1" dirty="0" err="1"/>
              <a:t>Young</a:t>
            </a:r>
            <a:r>
              <a:rPr lang="tr-TR" b="1" dirty="0"/>
              <a:t>, 2010</a:t>
            </a:r>
            <a:r>
              <a:rPr lang="tr-TR" dirty="0"/>
              <a:t>).</a:t>
            </a:r>
          </a:p>
          <a:p>
            <a:r>
              <a:rPr lang="tr-TR" dirty="0" err="1"/>
              <a:t>Bacterial</a:t>
            </a:r>
            <a:r>
              <a:rPr lang="tr-TR" dirty="0"/>
              <a:t> </a:t>
            </a:r>
            <a:r>
              <a:rPr lang="tr-TR" dirty="0" err="1"/>
              <a:t>colonization</a:t>
            </a:r>
            <a:r>
              <a:rPr lang="tr-TR" dirty="0"/>
              <a:t>+ </a:t>
            </a:r>
            <a:r>
              <a:rPr lang="tr-TR" dirty="0" err="1"/>
              <a:t>fungal</a:t>
            </a:r>
            <a:r>
              <a:rPr lang="tr-TR" dirty="0"/>
              <a:t> </a:t>
            </a:r>
            <a:r>
              <a:rPr lang="tr-TR" dirty="0" err="1"/>
              <a:t>infections</a:t>
            </a:r>
            <a:r>
              <a:rPr lang="tr-TR" dirty="0"/>
              <a:t> can be </a:t>
            </a:r>
            <a:r>
              <a:rPr lang="tr-TR" dirty="0" err="1"/>
              <a:t>exist</a:t>
            </a:r>
            <a:r>
              <a:rPr lang="tr-TR" dirty="0"/>
              <a:t>, </a:t>
            </a:r>
            <a:r>
              <a:rPr lang="tr-TR" dirty="0" err="1"/>
              <a:t>therefore</a:t>
            </a:r>
            <a:r>
              <a:rPr lang="tr-TR" dirty="0"/>
              <a:t> </a:t>
            </a:r>
            <a:r>
              <a:rPr lang="tr-TR" dirty="0" err="1"/>
              <a:t>those</a:t>
            </a:r>
            <a:r>
              <a:rPr lang="tr-TR" dirty="0"/>
              <a:t>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resulted</a:t>
            </a:r>
            <a:r>
              <a:rPr lang="tr-TR" dirty="0"/>
              <a:t> </a:t>
            </a:r>
            <a:r>
              <a:rPr lang="tr-TR" dirty="0" err="1"/>
              <a:t>recurrent</a:t>
            </a:r>
            <a:r>
              <a:rPr lang="tr-TR" dirty="0"/>
              <a:t> </a:t>
            </a:r>
            <a:r>
              <a:rPr lang="tr-TR" dirty="0" err="1"/>
              <a:t>infections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corruption</a:t>
            </a:r>
            <a:r>
              <a:rPr lang="tr-TR" dirty="0"/>
              <a:t> of skin </a:t>
            </a:r>
            <a:r>
              <a:rPr lang="tr-TR" dirty="0" err="1"/>
              <a:t>integrity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creating</a:t>
            </a:r>
            <a:r>
              <a:rPr lang="tr-TR" dirty="0"/>
              <a:t> a </a:t>
            </a:r>
            <a:r>
              <a:rPr lang="tr-TR" dirty="0" err="1"/>
              <a:t>cyclic</a:t>
            </a:r>
            <a:r>
              <a:rPr lang="tr-TR" dirty="0"/>
              <a:t> </a:t>
            </a:r>
            <a:r>
              <a:rPr lang="tr-TR" dirty="0" err="1"/>
              <a:t>cycle</a:t>
            </a:r>
            <a:r>
              <a:rPr lang="tr-TR" dirty="0"/>
              <a:t> </a:t>
            </a:r>
            <a:r>
              <a:rPr lang="tr-TR" b="1" dirty="0"/>
              <a:t>(</a:t>
            </a:r>
            <a:r>
              <a:rPr lang="tr-TR" b="1" dirty="0" err="1"/>
              <a:t>Day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Hayes, 2008). </a:t>
            </a:r>
          </a:p>
          <a:p>
            <a:r>
              <a:rPr lang="tr-TR" u="sng" dirty="0" err="1">
                <a:solidFill>
                  <a:srgbClr val="FF0000"/>
                </a:solidFill>
              </a:rPr>
              <a:t>Maintaning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daily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hygiene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and</a:t>
            </a:r>
            <a:r>
              <a:rPr lang="tr-TR" u="sng" dirty="0">
                <a:solidFill>
                  <a:srgbClr val="FF0000"/>
                </a:solidFill>
              </a:rPr>
              <a:t>  </a:t>
            </a:r>
            <a:r>
              <a:rPr lang="tr-TR" u="sng" dirty="0" err="1">
                <a:solidFill>
                  <a:srgbClr val="FF0000"/>
                </a:solidFill>
              </a:rPr>
              <a:t>integration</a:t>
            </a:r>
            <a:r>
              <a:rPr lang="tr-TR" u="sng" dirty="0">
                <a:solidFill>
                  <a:srgbClr val="FF0000"/>
                </a:solidFill>
              </a:rPr>
              <a:t> of self-</a:t>
            </a:r>
            <a:r>
              <a:rPr lang="tr-TR" u="sng" dirty="0" err="1">
                <a:solidFill>
                  <a:srgbClr val="FF0000"/>
                </a:solidFill>
              </a:rPr>
              <a:t>care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are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primarily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important</a:t>
            </a:r>
            <a:r>
              <a:rPr lang="tr-TR" u="sng" dirty="0">
                <a:solidFill>
                  <a:srgbClr val="FF0000"/>
                </a:solidFill>
              </a:rPr>
              <a:t> in </a:t>
            </a:r>
            <a:r>
              <a:rPr lang="tr-TR" u="sng" dirty="0" err="1">
                <a:solidFill>
                  <a:srgbClr val="FF0000"/>
                </a:solidFill>
              </a:rPr>
              <a:t>the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treatment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b="1" dirty="0"/>
              <a:t>(</a:t>
            </a:r>
            <a:r>
              <a:rPr lang="tr-TR" b="1" dirty="0" err="1"/>
              <a:t>Whitaker</a:t>
            </a:r>
            <a:r>
              <a:rPr lang="tr-TR" b="1" dirty="0"/>
              <a:t> 2012, </a:t>
            </a:r>
            <a:r>
              <a:rPr lang="tr-TR" b="1" dirty="0" err="1"/>
              <a:t>Pidock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Jones,2013).</a:t>
            </a:r>
          </a:p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39" y="1458406"/>
            <a:ext cx="5018027" cy="3990350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3851920" y="5384208"/>
            <a:ext cx="49794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Young T (2011) EWMA poster. A national survey of the nursing</a:t>
            </a:r>
          </a:p>
          <a:p>
            <a:r>
              <a:rPr lang="en-US" sz="1000" i="1" dirty="0"/>
              <a:t>practice of the treatment of hyperkeratosis associated with venous</a:t>
            </a:r>
          </a:p>
          <a:p>
            <a:r>
              <a:rPr lang="tr-TR" sz="1000" i="1" dirty="0" err="1"/>
              <a:t>hypertension</a:t>
            </a:r>
            <a:r>
              <a:rPr lang="tr-TR" sz="1000" i="1" dirty="0"/>
              <a:t>. EWMA Conference. </a:t>
            </a:r>
            <a:r>
              <a:rPr lang="tr-TR" sz="1000" i="1" dirty="0" err="1"/>
              <a:t>Bruges</a:t>
            </a:r>
            <a:r>
              <a:rPr lang="tr-TR" sz="1000" i="1" dirty="0"/>
              <a:t>. </a:t>
            </a:r>
            <a:r>
              <a:rPr lang="tr-TR" sz="1000" i="1" dirty="0" err="1"/>
              <a:t>Belgium</a:t>
            </a:r>
            <a:endParaRPr lang="tr-TR" sz="1000" i="1" dirty="0"/>
          </a:p>
          <a:p>
            <a:r>
              <a:rPr lang="en-US" sz="1000" i="1" dirty="0"/>
              <a:t>Day, J., &amp; Hayes, W. (2008). Body image and leg ulceration. Leg Ulcers and Problems of the Lower Limb: An Holistic Approach.</a:t>
            </a:r>
            <a:endParaRPr lang="tr-TR" sz="1000" i="1" dirty="0"/>
          </a:p>
          <a:p>
            <a:r>
              <a:rPr lang="en-US" sz="1000" i="1" dirty="0"/>
              <a:t>Whitaker, J. (2012). Self-management in combating chronic skin disorders. Journal of </a:t>
            </a:r>
            <a:r>
              <a:rPr lang="en-US" sz="1000" i="1" dirty="0" err="1"/>
              <a:t>Lymphoedema</a:t>
            </a:r>
            <a:r>
              <a:rPr lang="en-US" sz="1000" i="1" dirty="0"/>
              <a:t>, 7(1), 46-50.</a:t>
            </a:r>
            <a:endParaRPr lang="tr-TR" sz="1000" i="1" dirty="0"/>
          </a:p>
          <a:p>
            <a:r>
              <a:rPr lang="tr-TR" sz="1000" i="1" dirty="0"/>
              <a:t>PIDCOCK, L., &amp; JONES, H. (2013). </a:t>
            </a:r>
            <a:r>
              <a:rPr lang="tr-TR" sz="1000" i="1" dirty="0" err="1"/>
              <a:t>Use</a:t>
            </a:r>
            <a:r>
              <a:rPr lang="tr-TR" sz="1000" i="1" dirty="0"/>
              <a:t> of a </a:t>
            </a:r>
            <a:r>
              <a:rPr lang="tr-TR" sz="1000" i="1" dirty="0" err="1"/>
              <a:t>monofilament</a:t>
            </a:r>
            <a:r>
              <a:rPr lang="tr-TR" sz="1000" i="1" dirty="0"/>
              <a:t> </a:t>
            </a:r>
            <a:r>
              <a:rPr lang="tr-TR" sz="1000" i="1" dirty="0" err="1"/>
              <a:t>fibre</a:t>
            </a:r>
            <a:r>
              <a:rPr lang="tr-TR" sz="1000" i="1" dirty="0"/>
              <a:t> </a:t>
            </a:r>
            <a:r>
              <a:rPr lang="tr-TR" sz="1000" i="1" dirty="0" err="1"/>
              <a:t>debridement</a:t>
            </a:r>
            <a:r>
              <a:rPr lang="tr-TR" sz="1000" i="1" dirty="0"/>
              <a:t> </a:t>
            </a:r>
            <a:r>
              <a:rPr lang="tr-TR" sz="1000" i="1" dirty="0" err="1"/>
              <a:t>pad</a:t>
            </a:r>
            <a:r>
              <a:rPr lang="tr-TR" sz="1000" i="1" dirty="0"/>
              <a:t> </a:t>
            </a:r>
            <a:r>
              <a:rPr lang="tr-TR" sz="1000" i="1" dirty="0" err="1"/>
              <a:t>to</a:t>
            </a:r>
            <a:r>
              <a:rPr lang="tr-TR" sz="1000" i="1" dirty="0"/>
              <a:t> </a:t>
            </a:r>
            <a:r>
              <a:rPr lang="tr-TR" sz="1000" i="1" dirty="0" err="1"/>
              <a:t>treat</a:t>
            </a:r>
            <a:r>
              <a:rPr lang="tr-TR" sz="1000" i="1" dirty="0"/>
              <a:t> </a:t>
            </a:r>
            <a:r>
              <a:rPr lang="tr-TR" sz="1000" i="1" dirty="0" err="1"/>
              <a:t>chronic</a:t>
            </a:r>
            <a:r>
              <a:rPr lang="tr-TR" sz="1000" i="1" dirty="0"/>
              <a:t> </a:t>
            </a:r>
            <a:r>
              <a:rPr lang="tr-TR" sz="1000" i="1" dirty="0" err="1"/>
              <a:t>oedema-related</a:t>
            </a:r>
            <a:r>
              <a:rPr lang="tr-TR" sz="1000" i="1" dirty="0"/>
              <a:t> </a:t>
            </a:r>
            <a:r>
              <a:rPr lang="tr-TR" sz="1000" i="1" dirty="0" err="1"/>
              <a:t>hyperkeratosis</a:t>
            </a:r>
            <a:r>
              <a:rPr lang="tr-TR" sz="1000" i="1" dirty="0"/>
              <a:t>. </a:t>
            </a:r>
            <a:r>
              <a:rPr lang="tr-TR" sz="1000" i="1" dirty="0" err="1"/>
              <a:t>Wounds</a:t>
            </a:r>
            <a:r>
              <a:rPr lang="tr-TR" sz="1000" i="1" dirty="0"/>
              <a:t> UK, 9(3).</a:t>
            </a:r>
          </a:p>
        </p:txBody>
      </p:sp>
    </p:spTree>
    <p:extLst>
      <p:ext uri="{BB962C8B-B14F-4D97-AF65-F5344CB8AC3E}">
        <p14:creationId xmlns:p14="http://schemas.microsoft.com/office/powerpoint/2010/main" val="145193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tr-TR" b="1" dirty="0" err="1"/>
              <a:t>What</a:t>
            </a:r>
            <a:r>
              <a:rPr lang="tr-TR" b="1" dirty="0"/>
              <a:t> can be done?</a:t>
            </a:r>
            <a:br>
              <a:rPr lang="tr-TR" b="1" dirty="0"/>
            </a:br>
            <a:r>
              <a:rPr lang="tr-TR" b="1" dirty="0">
                <a:solidFill>
                  <a:srgbClr val="FF0000"/>
                </a:solidFill>
              </a:rPr>
              <a:t>Integration </a:t>
            </a:r>
            <a:r>
              <a:rPr lang="tr-TR" b="1" dirty="0" err="1">
                <a:solidFill>
                  <a:srgbClr val="FF0000"/>
                </a:solidFill>
              </a:rPr>
              <a:t>to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Treatment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err="1"/>
              <a:t>Elimination</a:t>
            </a:r>
            <a:r>
              <a:rPr lang="tr-TR" dirty="0"/>
              <a:t> of </a:t>
            </a:r>
            <a:r>
              <a:rPr lang="tr-TR" dirty="0" err="1"/>
              <a:t>hyperkeratotic</a:t>
            </a:r>
            <a:r>
              <a:rPr lang="tr-TR" dirty="0"/>
              <a:t> </a:t>
            </a:r>
            <a:r>
              <a:rPr lang="tr-TR" dirty="0" err="1"/>
              <a:t>plaques</a:t>
            </a:r>
            <a:r>
              <a:rPr lang="tr-TR" dirty="0"/>
              <a:t> </a:t>
            </a:r>
            <a:r>
              <a:rPr lang="en-US" sz="1000" dirty="0"/>
              <a:t>Whitaker, J. (2012). Self-management in combating chronic skin disorders. </a:t>
            </a:r>
            <a:r>
              <a:rPr lang="en-US" sz="1000" i="1" dirty="0"/>
              <a:t>Journal of </a:t>
            </a:r>
            <a:r>
              <a:rPr lang="en-US" sz="1000" i="1" dirty="0" err="1"/>
              <a:t>Lymphoedema</a:t>
            </a:r>
            <a:r>
              <a:rPr lang="en-US" sz="1000" dirty="0"/>
              <a:t>, </a:t>
            </a:r>
            <a:r>
              <a:rPr lang="en-US" sz="1000" i="1" dirty="0"/>
              <a:t>7</a:t>
            </a:r>
            <a:r>
              <a:rPr lang="en-US" sz="1000" dirty="0"/>
              <a:t>(1), 46-50</a:t>
            </a:r>
            <a:endParaRPr lang="tr-TR" dirty="0"/>
          </a:p>
          <a:p>
            <a:endParaRPr lang="tr-TR" dirty="0"/>
          </a:p>
          <a:p>
            <a:r>
              <a:rPr lang="tr-TR" dirty="0"/>
              <a:t>Using </a:t>
            </a:r>
            <a:r>
              <a:rPr lang="tr-TR" dirty="0" err="1"/>
              <a:t>monofilament</a:t>
            </a:r>
            <a:r>
              <a:rPr lang="tr-TR" dirty="0"/>
              <a:t> </a:t>
            </a:r>
            <a:r>
              <a:rPr lang="tr-TR" dirty="0" err="1"/>
              <a:t>debridement</a:t>
            </a:r>
            <a:r>
              <a:rPr lang="tr-TR" dirty="0"/>
              <a:t> </a:t>
            </a:r>
            <a:r>
              <a:rPr lang="tr-TR" dirty="0" err="1"/>
              <a:t>pads</a:t>
            </a:r>
            <a:r>
              <a:rPr lang="tr-TR" dirty="0"/>
              <a:t> (MDP).</a:t>
            </a:r>
            <a:r>
              <a:rPr lang="en-US" dirty="0"/>
              <a:t> </a:t>
            </a:r>
            <a:r>
              <a:rPr lang="en-US" sz="1000" dirty="0"/>
              <a:t>NICE Medical Technologies Guidance {MTG17] (2014) </a:t>
            </a:r>
            <a:r>
              <a:rPr lang="en-US" sz="1000" i="1" dirty="0"/>
              <a:t>The</a:t>
            </a:r>
            <a:r>
              <a:rPr lang="tr-TR" sz="1000" i="1" dirty="0"/>
              <a:t> </a:t>
            </a:r>
            <a:r>
              <a:rPr lang="en-US" sz="1000" i="1" dirty="0" err="1"/>
              <a:t>Debrisoft</a:t>
            </a:r>
            <a:r>
              <a:rPr lang="en-US" sz="1000" i="1" dirty="0"/>
              <a:t> monofilament debridement pad for use in acute or</a:t>
            </a:r>
            <a:r>
              <a:rPr lang="tr-TR" sz="1000" i="1" dirty="0"/>
              <a:t> </a:t>
            </a:r>
            <a:r>
              <a:rPr lang="en-US" sz="1000" i="1" dirty="0"/>
              <a:t>chronic wounds. </a:t>
            </a:r>
            <a:r>
              <a:rPr lang="en-US" sz="1000" dirty="0"/>
              <a:t>Available from </a:t>
            </a:r>
            <a:r>
              <a:rPr lang="en-US" sz="1000" dirty="0">
                <a:hlinkClick r:id="rId2"/>
              </a:rPr>
              <a:t>www.nice.org.uk/guidance/</a:t>
            </a:r>
            <a:r>
              <a:rPr lang="tr-TR" sz="1000" dirty="0"/>
              <a:t> MTG17</a:t>
            </a:r>
          </a:p>
          <a:p>
            <a:r>
              <a:rPr lang="tr-TR" dirty="0"/>
              <a:t>MDP is </a:t>
            </a:r>
            <a:r>
              <a:rPr lang="tr-TR" dirty="0" err="1"/>
              <a:t>effective</a:t>
            </a:r>
            <a:r>
              <a:rPr lang="tr-TR" dirty="0"/>
              <a:t> in </a:t>
            </a: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usage</a:t>
            </a:r>
            <a:r>
              <a:rPr lang="tr-TR" dirty="0"/>
              <a:t>. Using </a:t>
            </a:r>
            <a:r>
              <a:rPr lang="tr-TR" dirty="0" err="1"/>
              <a:t>this</a:t>
            </a:r>
            <a:r>
              <a:rPr lang="tr-TR" dirty="0"/>
              <a:t> in LE </a:t>
            </a:r>
            <a:r>
              <a:rPr lang="tr-TR" dirty="0" err="1"/>
              <a:t>patients</a:t>
            </a:r>
            <a:r>
              <a:rPr lang="tr-TR" dirty="0"/>
              <a:t> is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effective</a:t>
            </a:r>
            <a:r>
              <a:rPr lang="tr-TR" dirty="0"/>
              <a:t>. </a:t>
            </a:r>
            <a:r>
              <a:rPr lang="en-US" sz="1000" dirty="0"/>
              <a:t>Gray, D., Cooper, P., Russell, F., &amp; </a:t>
            </a:r>
            <a:r>
              <a:rPr lang="en-US" sz="1000" dirty="0" err="1"/>
              <a:t>Stringfellow</a:t>
            </a:r>
            <a:r>
              <a:rPr lang="en-US" sz="1000" dirty="0"/>
              <a:t>, S. (2011). Assessing the clinical performance of a new selective mechanical wound debridement product. </a:t>
            </a:r>
            <a:r>
              <a:rPr lang="en-US" sz="1000" i="1" dirty="0"/>
              <a:t>Wounds UK</a:t>
            </a:r>
            <a:r>
              <a:rPr lang="en-US" sz="1000" dirty="0"/>
              <a:t>, </a:t>
            </a:r>
            <a:r>
              <a:rPr lang="en-US" sz="1000" i="1" dirty="0"/>
              <a:t>7</a:t>
            </a:r>
            <a:r>
              <a:rPr lang="en-US" sz="1000" dirty="0"/>
              <a:t>(3), 42-6.</a:t>
            </a:r>
            <a:r>
              <a:rPr lang="tr-TR" sz="1000" dirty="0"/>
              <a:t> Bahr, S., </a:t>
            </a:r>
            <a:r>
              <a:rPr lang="tr-TR" sz="1000" dirty="0" err="1"/>
              <a:t>Mustafi</a:t>
            </a:r>
            <a:r>
              <a:rPr lang="tr-TR" sz="1000" dirty="0"/>
              <a:t>, N., </a:t>
            </a:r>
            <a:r>
              <a:rPr lang="tr-TR" sz="1000" dirty="0" err="1"/>
              <a:t>Hättig</a:t>
            </a:r>
            <a:r>
              <a:rPr lang="tr-TR" sz="1000" dirty="0"/>
              <a:t>, P., </a:t>
            </a:r>
            <a:r>
              <a:rPr lang="tr-TR" sz="1000" dirty="0" err="1"/>
              <a:t>Piatkowski</a:t>
            </a:r>
            <a:r>
              <a:rPr lang="tr-TR" sz="1000" dirty="0"/>
              <a:t>, A., </a:t>
            </a:r>
            <a:r>
              <a:rPr lang="tr-TR" sz="1000" dirty="0" err="1"/>
              <a:t>Mosti</a:t>
            </a:r>
            <a:r>
              <a:rPr lang="tr-TR" sz="1000" dirty="0"/>
              <a:t>, G., </a:t>
            </a:r>
            <a:r>
              <a:rPr lang="tr-TR" sz="1000" dirty="0" err="1"/>
              <a:t>Reimann</a:t>
            </a:r>
            <a:r>
              <a:rPr lang="tr-TR" sz="1000" dirty="0"/>
              <a:t>, K., ... &amp; Abb42-8.</a:t>
            </a:r>
            <a:r>
              <a:rPr lang="en-US" sz="1000" dirty="0"/>
              <a:t> McGrath, A. (2013). The management of a patient with chronic </a:t>
            </a:r>
            <a:r>
              <a:rPr lang="en-US" sz="1000" dirty="0" err="1"/>
              <a:t>oedema</a:t>
            </a:r>
            <a:r>
              <a:rPr lang="en-US" sz="1000" dirty="0"/>
              <a:t>: a case study. </a:t>
            </a:r>
            <a:r>
              <a:rPr lang="en-US" sz="1000" i="1" dirty="0"/>
              <a:t>British journal of community nursing</a:t>
            </a:r>
            <a:r>
              <a:rPr lang="en-US" sz="1000" dirty="0"/>
              <a:t>.</a:t>
            </a:r>
            <a:r>
              <a:rPr lang="tr-TR" sz="1000" dirty="0" err="1"/>
              <a:t>ritti</a:t>
            </a:r>
            <a:r>
              <a:rPr lang="tr-TR" sz="1000" dirty="0"/>
              <a:t>, F. (2011). </a:t>
            </a:r>
            <a:r>
              <a:rPr lang="tr-TR" sz="1000" dirty="0" err="1"/>
              <a:t>Clinical</a:t>
            </a:r>
            <a:r>
              <a:rPr lang="tr-TR" sz="1000" dirty="0"/>
              <a:t> </a:t>
            </a:r>
            <a:r>
              <a:rPr lang="tr-TR" sz="1000" dirty="0" err="1"/>
              <a:t>efficacy</a:t>
            </a:r>
            <a:r>
              <a:rPr lang="tr-TR" sz="1000" dirty="0"/>
              <a:t> of a </a:t>
            </a:r>
            <a:r>
              <a:rPr lang="tr-TR" sz="1000" dirty="0" err="1"/>
              <a:t>new</a:t>
            </a:r>
            <a:r>
              <a:rPr lang="tr-TR" sz="1000" dirty="0"/>
              <a:t> </a:t>
            </a:r>
            <a:r>
              <a:rPr lang="tr-TR" sz="1000" dirty="0" err="1"/>
              <a:t>monofilament</a:t>
            </a:r>
            <a:r>
              <a:rPr lang="tr-TR" sz="1000" dirty="0"/>
              <a:t> </a:t>
            </a:r>
            <a:r>
              <a:rPr lang="tr-TR" sz="1000" dirty="0" err="1"/>
              <a:t>fibre-containing</a:t>
            </a:r>
            <a:r>
              <a:rPr lang="tr-TR" sz="1000" dirty="0"/>
              <a:t> </a:t>
            </a:r>
            <a:r>
              <a:rPr lang="tr-TR" sz="1000" dirty="0" err="1"/>
              <a:t>wound</a:t>
            </a:r>
            <a:r>
              <a:rPr lang="tr-TR" sz="1000" dirty="0"/>
              <a:t> debridemen.t </a:t>
            </a:r>
            <a:r>
              <a:rPr lang="tr-TR" sz="1000" dirty="0" err="1"/>
              <a:t>product</a:t>
            </a:r>
            <a:r>
              <a:rPr lang="tr-TR" sz="1000" dirty="0"/>
              <a:t>. </a:t>
            </a:r>
            <a:r>
              <a:rPr lang="tr-TR" sz="1000" i="1" dirty="0"/>
              <a:t>J </a:t>
            </a:r>
            <a:r>
              <a:rPr lang="tr-TR" sz="1000" i="1" dirty="0" err="1"/>
              <a:t>Wound</a:t>
            </a:r>
            <a:r>
              <a:rPr lang="tr-TR" sz="1000" i="1" dirty="0"/>
              <a:t> </a:t>
            </a:r>
            <a:r>
              <a:rPr lang="tr-TR" sz="1000" i="1" dirty="0" err="1"/>
              <a:t>Care</a:t>
            </a:r>
            <a:r>
              <a:rPr lang="tr-TR" sz="1000" dirty="0"/>
              <a:t>, </a:t>
            </a:r>
            <a:r>
              <a:rPr lang="tr-TR" sz="1000" i="1" dirty="0"/>
              <a:t>20</a:t>
            </a:r>
            <a:r>
              <a:rPr lang="tr-TR" sz="1000" dirty="0"/>
              <a:t>(5), 2. PIDCOCK, L., &amp; JONES, H. (2013). </a:t>
            </a:r>
            <a:r>
              <a:rPr lang="tr-TR" sz="1000" dirty="0" err="1"/>
              <a:t>Use</a:t>
            </a:r>
            <a:r>
              <a:rPr lang="tr-TR" sz="1000" dirty="0"/>
              <a:t> of a </a:t>
            </a:r>
            <a:r>
              <a:rPr lang="tr-TR" sz="1000" dirty="0" err="1"/>
              <a:t>monofilament</a:t>
            </a:r>
            <a:r>
              <a:rPr lang="tr-TR" sz="1000" dirty="0"/>
              <a:t> </a:t>
            </a:r>
            <a:r>
              <a:rPr lang="tr-TR" sz="1000" dirty="0" err="1"/>
              <a:t>fibre</a:t>
            </a:r>
            <a:r>
              <a:rPr lang="tr-TR" sz="1000" dirty="0"/>
              <a:t> </a:t>
            </a:r>
            <a:r>
              <a:rPr lang="tr-TR" sz="1000" dirty="0" err="1"/>
              <a:t>debridement</a:t>
            </a:r>
            <a:r>
              <a:rPr lang="tr-TR" sz="1000" dirty="0"/>
              <a:t> </a:t>
            </a:r>
            <a:r>
              <a:rPr lang="tr-TR" sz="1000" dirty="0" err="1"/>
              <a:t>pad</a:t>
            </a:r>
            <a:r>
              <a:rPr lang="tr-TR" sz="1000" dirty="0"/>
              <a:t> </a:t>
            </a:r>
            <a:r>
              <a:rPr lang="tr-TR" sz="1000" dirty="0" err="1"/>
              <a:t>to</a:t>
            </a:r>
            <a:r>
              <a:rPr lang="tr-TR" sz="1000" dirty="0"/>
              <a:t> </a:t>
            </a:r>
            <a:r>
              <a:rPr lang="tr-TR" sz="1000" dirty="0" err="1"/>
              <a:t>treat</a:t>
            </a:r>
            <a:r>
              <a:rPr lang="tr-TR" sz="1000" dirty="0"/>
              <a:t> </a:t>
            </a:r>
            <a:r>
              <a:rPr lang="tr-TR" sz="1000" dirty="0" err="1"/>
              <a:t>chronic</a:t>
            </a:r>
            <a:r>
              <a:rPr lang="tr-TR" sz="1000" dirty="0"/>
              <a:t> </a:t>
            </a:r>
            <a:r>
              <a:rPr lang="tr-TR" sz="1000" dirty="0" err="1"/>
              <a:t>oedema-related</a:t>
            </a:r>
            <a:r>
              <a:rPr lang="tr-TR" sz="1000" dirty="0"/>
              <a:t> </a:t>
            </a:r>
            <a:r>
              <a:rPr lang="tr-TR" sz="1000" dirty="0" err="1"/>
              <a:t>hyperkeratosis</a:t>
            </a:r>
            <a:r>
              <a:rPr lang="tr-TR" sz="1000" dirty="0"/>
              <a:t>. </a:t>
            </a:r>
            <a:r>
              <a:rPr lang="tr-TR" sz="1000" i="1" dirty="0" err="1"/>
              <a:t>Wounds</a:t>
            </a:r>
            <a:r>
              <a:rPr lang="tr-TR" sz="1000" i="1" dirty="0"/>
              <a:t> UK</a:t>
            </a:r>
            <a:r>
              <a:rPr lang="tr-TR" sz="1000" dirty="0"/>
              <a:t>, </a:t>
            </a:r>
            <a:r>
              <a:rPr lang="tr-TR" sz="1000" i="1" dirty="0"/>
              <a:t>9</a:t>
            </a:r>
            <a:r>
              <a:rPr lang="tr-TR" sz="1000" dirty="0"/>
              <a:t>(3).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C093FD-BDFC-4553-811E-F2002C403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39624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4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b="1" dirty="0" err="1">
                <a:solidFill>
                  <a:schemeClr val="tx2">
                    <a:lumMod val="75000"/>
                  </a:schemeClr>
                </a:solidFill>
              </a:rPr>
              <a:t>Proper</a:t>
            </a:r>
            <a:r>
              <a:rPr lang="tr-T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2">
                    <a:lumMod val="75000"/>
                  </a:schemeClr>
                </a:solidFill>
              </a:rPr>
              <a:t>Moisturizer</a:t>
            </a:r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b="1" dirty="0" err="1"/>
              <a:t>Water</a:t>
            </a:r>
            <a:r>
              <a:rPr lang="tr-TR" b="1" dirty="0"/>
              <a:t> </a:t>
            </a:r>
            <a:r>
              <a:rPr lang="tr-TR" b="1" dirty="0" err="1"/>
              <a:t>based</a:t>
            </a:r>
            <a:r>
              <a:rPr lang="tr-TR" b="1" dirty="0"/>
              <a:t> </a:t>
            </a:r>
            <a:r>
              <a:rPr lang="tr-TR" dirty="0" err="1"/>
              <a:t>moisturizers</a:t>
            </a:r>
            <a:r>
              <a:rPr lang="tr-TR" dirty="0"/>
              <a:t> </a:t>
            </a:r>
            <a:r>
              <a:rPr lang="tr-TR" b="1" dirty="0" err="1"/>
              <a:t>are</a:t>
            </a:r>
            <a:r>
              <a:rPr lang="tr-TR" b="1" dirty="0"/>
              <a:t> not </a:t>
            </a:r>
            <a:r>
              <a:rPr lang="tr-TR" b="1" dirty="0" err="1"/>
              <a:t>effective</a:t>
            </a:r>
            <a:r>
              <a:rPr lang="tr-TR" b="1" dirty="0"/>
              <a:t> </a:t>
            </a:r>
            <a:r>
              <a:rPr lang="tr-TR" dirty="0" err="1"/>
              <a:t>regarding</a:t>
            </a:r>
            <a:r>
              <a:rPr lang="tr-TR" dirty="0"/>
              <a:t> </a:t>
            </a:r>
            <a:r>
              <a:rPr lang="tr-TR" dirty="0" err="1"/>
              <a:t>moisturizing</a:t>
            </a:r>
            <a:r>
              <a:rPr lang="tr-TR" dirty="0"/>
              <a:t> 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of </a:t>
            </a:r>
            <a:r>
              <a:rPr lang="tr-TR" dirty="0" err="1">
                <a:solidFill>
                  <a:srgbClr val="FF0000"/>
                </a:solidFill>
              </a:rPr>
              <a:t>hyperkeratosis</a:t>
            </a:r>
            <a:r>
              <a:rPr lang="tr-TR" dirty="0"/>
              <a:t>.</a:t>
            </a:r>
            <a:r>
              <a:rPr lang="en-US" sz="1000" dirty="0"/>
              <a:t>Moncrieff, G., Cork, M., Lawton, S., </a:t>
            </a:r>
            <a:r>
              <a:rPr lang="en-US" sz="1000" dirty="0" err="1"/>
              <a:t>Kokiet</a:t>
            </a:r>
            <a:r>
              <a:rPr lang="en-US" sz="1000" dirty="0"/>
              <a:t>, S., Daly, C., &amp; Clark, C. (2013). Use of emollients in dry‐skin conditions: consensus statement. </a:t>
            </a:r>
            <a:r>
              <a:rPr lang="en-US" sz="1000" i="1" dirty="0"/>
              <a:t>Clinical and experimental dermatology</a:t>
            </a:r>
            <a:r>
              <a:rPr lang="en-US" sz="1000" dirty="0"/>
              <a:t>, </a:t>
            </a:r>
            <a:r>
              <a:rPr lang="en-US" sz="1000" i="1" dirty="0"/>
              <a:t>38</a:t>
            </a:r>
            <a:r>
              <a:rPr lang="en-US" sz="1000" dirty="0"/>
              <a:t>(3), 231-238.</a:t>
            </a:r>
            <a:endParaRPr lang="tr-TR" sz="1000" dirty="0"/>
          </a:p>
          <a:p>
            <a:r>
              <a:rPr lang="tr-TR" dirty="0"/>
              <a:t>250-600 gr/</a:t>
            </a:r>
            <a:r>
              <a:rPr lang="tr-TR" dirty="0" err="1"/>
              <a:t>week</a:t>
            </a:r>
            <a:r>
              <a:rPr lang="tr-TR" dirty="0"/>
              <a:t> is </a:t>
            </a:r>
            <a:r>
              <a:rPr lang="tr-TR" dirty="0" err="1"/>
              <a:t>convenient</a:t>
            </a:r>
            <a:r>
              <a:rPr lang="tr-TR" dirty="0"/>
              <a:t> in </a:t>
            </a:r>
            <a:r>
              <a:rPr lang="tr-TR" dirty="0" err="1"/>
              <a:t>adults</a:t>
            </a:r>
            <a:r>
              <a:rPr lang="tr-TR" sz="1000" dirty="0" err="1"/>
              <a:t>Ersser</a:t>
            </a:r>
            <a:r>
              <a:rPr lang="tr-TR" sz="1000" dirty="0"/>
              <a:t>, S., </a:t>
            </a:r>
            <a:r>
              <a:rPr lang="tr-TR" sz="1000" dirty="0" err="1"/>
              <a:t>Maguire</a:t>
            </a:r>
            <a:r>
              <a:rPr lang="tr-TR" sz="1000" dirty="0"/>
              <a:t>, S., </a:t>
            </a:r>
            <a:r>
              <a:rPr lang="tr-TR" sz="1000" dirty="0" err="1"/>
              <a:t>Nicol</a:t>
            </a:r>
            <a:r>
              <a:rPr lang="tr-TR" sz="1000" dirty="0"/>
              <a:t>, N., </a:t>
            </a:r>
            <a:r>
              <a:rPr lang="tr-TR" sz="1000" dirty="0" err="1"/>
              <a:t>Penzer</a:t>
            </a:r>
            <a:r>
              <a:rPr lang="tr-TR" sz="1000" dirty="0"/>
              <a:t>, R., &amp; </a:t>
            </a:r>
            <a:r>
              <a:rPr lang="tr-TR" sz="1000" dirty="0" err="1"/>
              <a:t>Peters</a:t>
            </a:r>
            <a:r>
              <a:rPr lang="tr-TR" sz="1000" dirty="0"/>
              <a:t>, J. (2007). Best </a:t>
            </a:r>
            <a:r>
              <a:rPr lang="tr-TR" sz="1000" dirty="0" err="1"/>
              <a:t>practice</a:t>
            </a:r>
            <a:r>
              <a:rPr lang="tr-TR" sz="1000" dirty="0"/>
              <a:t> in </a:t>
            </a:r>
            <a:r>
              <a:rPr lang="tr-TR" sz="1000" dirty="0" err="1"/>
              <a:t>emollient</a:t>
            </a:r>
            <a:r>
              <a:rPr lang="tr-TR" sz="1000" dirty="0"/>
              <a:t> </a:t>
            </a:r>
            <a:r>
              <a:rPr lang="tr-TR" sz="1000" dirty="0" err="1"/>
              <a:t>therapy</a:t>
            </a:r>
            <a:r>
              <a:rPr lang="tr-TR" sz="1000" dirty="0"/>
              <a:t>: a </a:t>
            </a:r>
            <a:r>
              <a:rPr lang="tr-TR" sz="1000" dirty="0" err="1"/>
              <a:t>statement</a:t>
            </a:r>
            <a:r>
              <a:rPr lang="tr-TR" sz="1000" dirty="0"/>
              <a:t> </a:t>
            </a:r>
            <a:r>
              <a:rPr lang="tr-TR" sz="1000" dirty="0" err="1"/>
              <a:t>for</a:t>
            </a:r>
            <a:r>
              <a:rPr lang="tr-TR" sz="1000" dirty="0"/>
              <a:t> </a:t>
            </a:r>
            <a:r>
              <a:rPr lang="tr-TR" sz="1000" dirty="0" err="1"/>
              <a:t>healthcare</a:t>
            </a:r>
            <a:r>
              <a:rPr lang="tr-TR" sz="1000" dirty="0"/>
              <a:t> </a:t>
            </a:r>
            <a:r>
              <a:rPr lang="tr-TR" sz="1000" dirty="0" err="1"/>
              <a:t>professionals</a:t>
            </a:r>
            <a:r>
              <a:rPr lang="tr-TR" sz="1000" dirty="0"/>
              <a:t>. </a:t>
            </a:r>
            <a:r>
              <a:rPr lang="tr-TR" sz="1000" i="1" dirty="0" err="1"/>
              <a:t>Dermatology</a:t>
            </a:r>
            <a:r>
              <a:rPr lang="tr-TR" sz="1000" i="1" dirty="0"/>
              <a:t> </a:t>
            </a:r>
            <a:r>
              <a:rPr lang="tr-TR" sz="1000" i="1" dirty="0" err="1"/>
              <a:t>Nursing</a:t>
            </a:r>
            <a:r>
              <a:rPr lang="tr-TR" sz="1000" dirty="0"/>
              <a:t>, </a:t>
            </a:r>
            <a:r>
              <a:rPr lang="tr-TR" sz="1000" i="1" dirty="0"/>
              <a:t>6</a:t>
            </a:r>
            <a:r>
              <a:rPr lang="tr-TR" sz="1000" dirty="0"/>
              <a:t>(4).</a:t>
            </a:r>
          </a:p>
          <a:p>
            <a:endParaRPr lang="tr-TR" sz="1000" dirty="0"/>
          </a:p>
          <a:p>
            <a:r>
              <a:rPr lang="tr-TR" dirty="0" err="1"/>
              <a:t>Patient</a:t>
            </a:r>
            <a:r>
              <a:rPr lang="tr-TR" dirty="0"/>
              <a:t> </a:t>
            </a:r>
            <a:r>
              <a:rPr lang="tr-TR" dirty="0" err="1"/>
              <a:t>compliance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important</a:t>
            </a:r>
            <a:r>
              <a:rPr lang="tr-TR" dirty="0"/>
              <a:t> </a:t>
            </a:r>
            <a:r>
              <a:rPr lang="tr-TR" dirty="0" err="1"/>
              <a:t>parameter</a:t>
            </a:r>
            <a:r>
              <a:rPr lang="tr-TR" dirty="0"/>
              <a:t> </a:t>
            </a:r>
            <a:r>
              <a:rPr lang="tr-TR" dirty="0" err="1"/>
              <a:t>regarding</a:t>
            </a:r>
            <a:r>
              <a:rPr lang="tr-TR" dirty="0"/>
              <a:t> </a:t>
            </a:r>
            <a:r>
              <a:rPr lang="tr-TR" dirty="0" err="1"/>
              <a:t>moisturizing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skin </a:t>
            </a:r>
            <a:r>
              <a:rPr lang="tr-TR" dirty="0" err="1"/>
              <a:t>care</a:t>
            </a:r>
            <a:r>
              <a:rPr lang="tr-TR" dirty="0"/>
              <a:t> </a:t>
            </a:r>
            <a:r>
              <a:rPr lang="tr-TR" dirty="0" err="1"/>
              <a:t>protocol</a:t>
            </a:r>
            <a:r>
              <a:rPr lang="en-US" sz="1100" dirty="0"/>
              <a:t>Cork, M. J., &amp; Danby, S. (2009). Skin barrier breakdown: a renaissance in emollient therapy. </a:t>
            </a:r>
            <a:r>
              <a:rPr lang="en-US" sz="1100" i="1" dirty="0"/>
              <a:t>British Journal of Nursing</a:t>
            </a:r>
            <a:r>
              <a:rPr lang="en-US" sz="1100" dirty="0"/>
              <a:t>, </a:t>
            </a:r>
            <a:r>
              <a:rPr lang="en-US" sz="1100" i="1" dirty="0"/>
              <a:t>18</a:t>
            </a:r>
            <a:r>
              <a:rPr lang="en-US" sz="1100" dirty="0"/>
              <a:t>(14).</a:t>
            </a:r>
            <a:endParaRPr lang="tr-TR" sz="11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15363B2-2B0D-4AD8-BF61-5F8ADA5E9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3913"/>
            <a:ext cx="1008112" cy="10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/>
              <a:t>Presentation Plan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07704" y="1844824"/>
            <a:ext cx="5801816" cy="391643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endParaRPr lang="tr-TR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tr-TR" dirty="0"/>
              <a:t>Normal Skin </a:t>
            </a:r>
            <a:r>
              <a:rPr lang="tr-TR" dirty="0" err="1"/>
              <a:t>Structure</a:t>
            </a:r>
            <a:endParaRPr lang="tr-TR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tr-TR" dirty="0"/>
              <a:t>Skin </a:t>
            </a:r>
            <a:r>
              <a:rPr lang="tr-TR" dirty="0" err="1"/>
              <a:t>changes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problems</a:t>
            </a:r>
            <a:r>
              <a:rPr lang="tr-TR" dirty="0"/>
              <a:t> </a:t>
            </a:r>
            <a:r>
              <a:rPr lang="tr-TR" dirty="0" err="1"/>
              <a:t>specific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Lymphedema</a:t>
            </a:r>
            <a:endParaRPr lang="tr-TR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tr-TR" dirty="0"/>
              <a:t>Skin </a:t>
            </a:r>
            <a:r>
              <a:rPr lang="tr-TR" dirty="0" err="1"/>
              <a:t>care</a:t>
            </a:r>
            <a:r>
              <a:rPr lang="tr-TR" dirty="0"/>
              <a:t> in </a:t>
            </a:r>
            <a:r>
              <a:rPr lang="tr-TR" dirty="0" err="1"/>
              <a:t>Lymphedema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2761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tr-TR" b="1" dirty="0" err="1">
                <a:solidFill>
                  <a:srgbClr val="FFFF00"/>
                </a:solidFill>
              </a:rPr>
              <a:t>Papillamatosis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8901" y="1600200"/>
            <a:ext cx="4967195" cy="4997152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Benign</a:t>
            </a:r>
            <a:r>
              <a:rPr lang="tr-TR" b="1" dirty="0">
                <a:solidFill>
                  <a:srgbClr val="FF0000"/>
                </a:solidFill>
              </a:rPr>
              <a:t> skin </a:t>
            </a:r>
            <a:r>
              <a:rPr lang="tr-TR" b="1" dirty="0" err="1">
                <a:solidFill>
                  <a:srgbClr val="FF0000"/>
                </a:solidFill>
              </a:rPr>
              <a:t>growths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characterized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epithelial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neoplasms</a:t>
            </a:r>
            <a:r>
              <a:rPr lang="tr-TR" b="1" dirty="0">
                <a:solidFill>
                  <a:srgbClr val="FF0000"/>
                </a:solidFill>
              </a:rPr>
              <a:t>.</a:t>
            </a:r>
          </a:p>
          <a:p>
            <a:r>
              <a:rPr lang="tr-TR" dirty="0" err="1"/>
              <a:t>Villous</a:t>
            </a:r>
            <a:r>
              <a:rPr lang="tr-TR" dirty="0"/>
              <a:t>/</a:t>
            </a:r>
            <a:r>
              <a:rPr lang="tr-TR" dirty="0" err="1"/>
              <a:t>fibrous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structures</a:t>
            </a:r>
            <a:r>
              <a:rPr lang="tr-TR" dirty="0"/>
              <a:t>.</a:t>
            </a:r>
          </a:p>
          <a:p>
            <a:r>
              <a:rPr lang="tr-TR" dirty="0" err="1"/>
              <a:t>Tends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hyperkeratosis</a:t>
            </a:r>
            <a:r>
              <a:rPr lang="tr-TR" dirty="0"/>
              <a:t>.</a:t>
            </a:r>
          </a:p>
          <a:p>
            <a:r>
              <a:rPr lang="tr-TR" dirty="0" err="1"/>
              <a:t>Vulnerable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mechanical</a:t>
            </a:r>
            <a:r>
              <a:rPr lang="tr-TR" dirty="0"/>
              <a:t> </a:t>
            </a:r>
            <a:r>
              <a:rPr lang="tr-TR" dirty="0" err="1"/>
              <a:t>traumas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can be </a:t>
            </a:r>
            <a:r>
              <a:rPr lang="tr-TR" dirty="0" err="1"/>
              <a:t>easily</a:t>
            </a:r>
            <a:r>
              <a:rPr lang="tr-TR" dirty="0"/>
              <a:t> </a:t>
            </a:r>
            <a:r>
              <a:rPr lang="tr-TR" dirty="0" err="1"/>
              <a:t>bleed</a:t>
            </a:r>
            <a:r>
              <a:rPr lang="tr-TR" dirty="0"/>
              <a:t> 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background.</a:t>
            </a:r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6577432F-6061-4F7C-931E-A2A026019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3778" y="2029098"/>
            <a:ext cx="4891682" cy="36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1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E8D55CD-902A-42CC-B122-BFE1385D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:\BAKAR Resimler\WatsUp\IMG-20150219-WA0003.jpg">
            <a:extLst>
              <a:ext uri="{FF2B5EF4-FFF2-40B4-BE49-F238E27FC236}">
                <a16:creationId xmlns:a16="http://schemas.microsoft.com/office/drawing/2014/main" id="{E2F17891-62A7-4095-AC15-B5EF456E89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416857" cy="6074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41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5726"/>
            <a:ext cx="9144000" cy="6842274"/>
          </a:xfrm>
        </p:spPr>
      </p:pic>
    </p:spTree>
    <p:extLst>
      <p:ext uri="{BB962C8B-B14F-4D97-AF65-F5344CB8AC3E}">
        <p14:creationId xmlns:p14="http://schemas.microsoft.com/office/powerpoint/2010/main" val="330901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347FB38-9AC9-405C-8465-3D611D03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863BF51-50EE-4630-9D25-4A9D63EA9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737" y="615414"/>
            <a:ext cx="7347662" cy="5510747"/>
          </a:xfrm>
        </p:spPr>
      </p:pic>
    </p:spTree>
    <p:extLst>
      <p:ext uri="{BB962C8B-B14F-4D97-AF65-F5344CB8AC3E}">
        <p14:creationId xmlns:p14="http://schemas.microsoft.com/office/powerpoint/2010/main" val="55034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25" y="2165152"/>
            <a:ext cx="4525963" cy="3394472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2215445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5D7347C-2F9D-4773-8E3F-7E3DFBA6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48996C73-5286-4A57-9AEA-584039B1E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547" y="1216789"/>
            <a:ext cx="6496998" cy="4872748"/>
          </a:xfrm>
        </p:spPr>
      </p:pic>
    </p:spTree>
    <p:extLst>
      <p:ext uri="{BB962C8B-B14F-4D97-AF65-F5344CB8AC3E}">
        <p14:creationId xmlns:p14="http://schemas.microsoft.com/office/powerpoint/2010/main" val="78272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25" y="2165152"/>
            <a:ext cx="4525963" cy="339447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21639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Integration </a:t>
            </a:r>
            <a:r>
              <a:rPr lang="tr-TR" b="1" dirty="0" err="1">
                <a:solidFill>
                  <a:srgbClr val="FF0000"/>
                </a:solidFill>
              </a:rPr>
              <a:t>to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Treament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038600" cy="4525963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tr-TR" b="1" dirty="0"/>
              <a:t>Skin </a:t>
            </a:r>
            <a:r>
              <a:rPr lang="tr-TR" b="1" dirty="0" err="1"/>
              <a:t>care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protection</a:t>
            </a:r>
            <a:r>
              <a:rPr lang="tr-TR" b="1" dirty="0"/>
              <a:t> of </a:t>
            </a:r>
            <a:r>
              <a:rPr lang="tr-TR" b="1" dirty="0" err="1"/>
              <a:t>natural</a:t>
            </a:r>
            <a:r>
              <a:rPr lang="tr-TR" b="1" dirty="0"/>
              <a:t> </a:t>
            </a:r>
            <a:r>
              <a:rPr lang="tr-TR" b="1" dirty="0" err="1"/>
              <a:t>moisture</a:t>
            </a:r>
            <a:r>
              <a:rPr lang="tr-TR" b="1" dirty="0"/>
              <a:t> </a:t>
            </a:r>
            <a:r>
              <a:rPr lang="tr-TR" b="1" dirty="0" err="1"/>
              <a:t>balance</a:t>
            </a:r>
            <a:r>
              <a:rPr lang="tr-TR" b="1" dirty="0"/>
              <a:t> of skin </a:t>
            </a:r>
            <a:r>
              <a:rPr lang="tr-TR" b="1" dirty="0" err="1"/>
              <a:t>with</a:t>
            </a:r>
            <a:r>
              <a:rPr lang="tr-TR" b="1" dirty="0"/>
              <a:t> </a:t>
            </a:r>
            <a:r>
              <a:rPr lang="tr-TR" b="1" dirty="0" err="1"/>
              <a:t>urea</a:t>
            </a:r>
            <a:r>
              <a:rPr lang="tr-TR" b="1" dirty="0"/>
              <a:t> </a:t>
            </a:r>
            <a:r>
              <a:rPr lang="tr-TR" b="1" dirty="0" err="1"/>
              <a:t>based</a:t>
            </a:r>
            <a:r>
              <a:rPr lang="tr-TR" b="1" dirty="0"/>
              <a:t> </a:t>
            </a:r>
            <a:r>
              <a:rPr lang="tr-TR" b="1" dirty="0" err="1"/>
              <a:t>creams</a:t>
            </a:r>
            <a:endParaRPr lang="tr-TR" b="1" dirty="0"/>
          </a:p>
          <a:p>
            <a:r>
              <a:rPr lang="tr-TR" dirty="0" err="1"/>
              <a:t>They</a:t>
            </a:r>
            <a:r>
              <a:rPr lang="tr-TR" dirty="0"/>
              <a:t> </a:t>
            </a:r>
            <a:r>
              <a:rPr lang="tr-TR" dirty="0" err="1"/>
              <a:t>should</a:t>
            </a:r>
            <a:r>
              <a:rPr lang="tr-TR" dirty="0"/>
              <a:t> be </a:t>
            </a:r>
            <a:r>
              <a:rPr lang="tr-TR" dirty="0" err="1"/>
              <a:t>supported</a:t>
            </a:r>
            <a:r>
              <a:rPr lang="tr-TR" dirty="0"/>
              <a:t> </a:t>
            </a:r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application</a:t>
            </a:r>
            <a:r>
              <a:rPr lang="tr-TR" dirty="0"/>
              <a:t> of </a:t>
            </a:r>
            <a:r>
              <a:rPr lang="tr-TR" dirty="0" err="1"/>
              <a:t>compression</a:t>
            </a:r>
            <a:r>
              <a:rPr lang="tr-TR" dirty="0"/>
              <a:t> </a:t>
            </a:r>
            <a:r>
              <a:rPr lang="tr-TR" dirty="0" err="1"/>
              <a:t>bandage</a:t>
            </a:r>
            <a:endParaRPr lang="tr-TR" dirty="0"/>
          </a:p>
          <a:p>
            <a:r>
              <a:rPr lang="tr-TR" dirty="0" err="1"/>
              <a:t>Should</a:t>
            </a:r>
            <a:r>
              <a:rPr lang="tr-TR" dirty="0"/>
              <a:t> be </a:t>
            </a:r>
            <a:r>
              <a:rPr lang="tr-TR" dirty="0" err="1"/>
              <a:t>protected</a:t>
            </a:r>
            <a:r>
              <a:rPr lang="tr-TR" dirty="0"/>
              <a:t> </a:t>
            </a:r>
            <a:r>
              <a:rPr lang="tr-TR" dirty="0" err="1"/>
              <a:t>againts</a:t>
            </a:r>
            <a:r>
              <a:rPr lang="tr-TR" dirty="0"/>
              <a:t> </a:t>
            </a:r>
            <a:r>
              <a:rPr lang="tr-TR" dirty="0" err="1"/>
              <a:t>mechanical</a:t>
            </a:r>
            <a:r>
              <a:rPr lang="tr-TR" dirty="0"/>
              <a:t> </a:t>
            </a:r>
            <a:r>
              <a:rPr lang="tr-TR" dirty="0" err="1"/>
              <a:t>traumas</a:t>
            </a:r>
            <a:r>
              <a:rPr lang="tr-TR" dirty="0"/>
              <a:t>: </a:t>
            </a:r>
            <a:r>
              <a:rPr lang="tr-TR" dirty="0" err="1"/>
              <a:t>Infection</a:t>
            </a:r>
            <a:r>
              <a:rPr lang="tr-TR" dirty="0"/>
              <a:t> risk!</a:t>
            </a:r>
          </a:p>
          <a:p>
            <a:r>
              <a:rPr lang="tr-TR" dirty="0" err="1"/>
              <a:t>Surgical</a:t>
            </a:r>
            <a:r>
              <a:rPr lang="tr-TR" dirty="0"/>
              <a:t> </a:t>
            </a:r>
            <a:r>
              <a:rPr lang="tr-TR" dirty="0" err="1"/>
              <a:t>debridement</a:t>
            </a:r>
            <a:r>
              <a:rPr lang="tr-TR" dirty="0"/>
              <a:t>?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Immune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inefficacy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must</a:t>
            </a:r>
            <a:r>
              <a:rPr lang="tr-TR" dirty="0">
                <a:sym typeface="Wingdings" panose="05000000000000000000" pitchFamily="2" charset="2"/>
              </a:rPr>
              <a:t> be </a:t>
            </a:r>
            <a:r>
              <a:rPr lang="tr-TR" dirty="0" err="1">
                <a:sym typeface="Wingdings" panose="05000000000000000000" pitchFamily="2" charset="2"/>
              </a:rPr>
              <a:t>taken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into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account</a:t>
            </a:r>
            <a:r>
              <a:rPr lang="tr-TR" dirty="0">
                <a:sym typeface="Wingdings" panose="05000000000000000000" pitchFamily="2" charset="2"/>
              </a:rPr>
              <a:t> </a:t>
            </a:r>
            <a:endParaRPr lang="tr-T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530618" cy="31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351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Lymphorrhea</a:t>
            </a:r>
            <a:r>
              <a:rPr lang="tr-TR" b="1" dirty="0"/>
              <a:t> (</a:t>
            </a:r>
            <a:r>
              <a:rPr lang="tr-TR" b="1" i="1" dirty="0" err="1"/>
              <a:t>Lymph</a:t>
            </a:r>
            <a:r>
              <a:rPr lang="tr-TR" b="1" i="1" dirty="0"/>
              <a:t> </a:t>
            </a:r>
            <a:r>
              <a:rPr lang="tr-TR" b="1" i="1" dirty="0" err="1"/>
              <a:t>Fistula</a:t>
            </a:r>
            <a:r>
              <a:rPr lang="tr-TR" b="1" dirty="0"/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err="1"/>
              <a:t>Frequent</a:t>
            </a:r>
            <a:r>
              <a:rPr lang="tr-TR" dirty="0"/>
              <a:t> in </a:t>
            </a:r>
            <a:r>
              <a:rPr lang="tr-TR" dirty="0" err="1"/>
              <a:t>sides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/>
              <a:t>interstitial</a:t>
            </a:r>
            <a:r>
              <a:rPr lang="tr-TR" dirty="0"/>
              <a:t> </a:t>
            </a:r>
            <a:r>
              <a:rPr lang="tr-TR" dirty="0" err="1"/>
              <a:t>pressure</a:t>
            </a:r>
            <a:r>
              <a:rPr lang="tr-TR" dirty="0"/>
              <a:t>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reduced</a:t>
            </a:r>
            <a:r>
              <a:rPr lang="tr-TR" dirty="0"/>
              <a:t> </a:t>
            </a:r>
            <a:r>
              <a:rPr lang="tr-TR" dirty="0" err="1"/>
              <a:t>lymphatic</a:t>
            </a:r>
            <a:r>
              <a:rPr lang="tr-TR" dirty="0"/>
              <a:t> transport</a:t>
            </a:r>
          </a:p>
          <a:p>
            <a:r>
              <a:rPr lang="tr-TR" b="1" dirty="0" err="1">
                <a:solidFill>
                  <a:srgbClr val="FF0000"/>
                </a:solidFill>
              </a:rPr>
              <a:t>Lymph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cyst</a:t>
            </a:r>
            <a:r>
              <a:rPr lang="tr-TR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sz="3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Trauma</a:t>
            </a:r>
            <a:r>
              <a:rPr lang="tr-TR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sz="4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Lymph</a:t>
            </a:r>
            <a:r>
              <a:rPr lang="tr-TR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tr-TR" sz="4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Fistula</a:t>
            </a:r>
            <a:r>
              <a:rPr lang="tr-TR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tr-TR" dirty="0" err="1">
                <a:sym typeface="Wingdings" panose="05000000000000000000" pitchFamily="2" charset="2"/>
              </a:rPr>
              <a:t>Leakage</a:t>
            </a:r>
            <a:r>
              <a:rPr lang="tr-TR" dirty="0">
                <a:sym typeface="Wingdings" panose="05000000000000000000" pitchFamily="2" charset="2"/>
              </a:rPr>
              <a:t> of serum </a:t>
            </a:r>
            <a:r>
              <a:rPr lang="tr-TR" dirty="0" err="1">
                <a:sym typeface="Wingdings" panose="05000000000000000000" pitchFamily="2" charset="2"/>
              </a:rPr>
              <a:t>fluid</a:t>
            </a:r>
            <a:endParaRPr lang="tr-TR" dirty="0">
              <a:sym typeface="Wingdings" panose="05000000000000000000" pitchFamily="2" charset="2"/>
            </a:endParaRPr>
          </a:p>
          <a:p>
            <a:r>
              <a:rPr lang="tr-TR" dirty="0" err="1">
                <a:sym typeface="Wingdings" panose="05000000000000000000" pitchFamily="2" charset="2"/>
              </a:rPr>
              <a:t>It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might</a:t>
            </a:r>
            <a:r>
              <a:rPr lang="tr-TR" dirty="0">
                <a:sym typeface="Wingdings" panose="05000000000000000000" pitchFamily="2" charset="2"/>
              </a:rPr>
              <a:t> be </a:t>
            </a:r>
            <a:r>
              <a:rPr lang="tr-TR" dirty="0" err="1">
                <a:sym typeface="Wingdings" panose="05000000000000000000" pitchFamily="2" charset="2"/>
              </a:rPr>
              <a:t>spontaneous</a:t>
            </a:r>
            <a:r>
              <a:rPr lang="tr-TR" dirty="0">
                <a:sym typeface="Wingdings" panose="05000000000000000000" pitchFamily="2" charset="2"/>
              </a:rPr>
              <a:t> in </a:t>
            </a:r>
            <a:r>
              <a:rPr lang="tr-TR" dirty="0" err="1">
                <a:sym typeface="Wingdings" panose="05000000000000000000" pitchFamily="2" charset="2"/>
              </a:rPr>
              <a:t>primary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lymphedema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sz="2000" i="1" dirty="0">
                <a:sym typeface="Wingdings" panose="05000000000000000000" pitchFamily="2" charset="2"/>
              </a:rPr>
              <a:t>(</a:t>
            </a:r>
            <a:r>
              <a:rPr lang="tr-TR" sz="2000" i="1" dirty="0" err="1">
                <a:sym typeface="Wingdings" panose="05000000000000000000" pitchFamily="2" charset="2"/>
              </a:rPr>
              <a:t>Cardone-Gaines</a:t>
            </a:r>
            <a:r>
              <a:rPr lang="tr-TR" sz="2000" i="1" dirty="0">
                <a:sym typeface="Wingdings" panose="05000000000000000000" pitchFamily="2" charset="2"/>
              </a:rPr>
              <a:t> </a:t>
            </a:r>
            <a:r>
              <a:rPr lang="tr-TR" sz="2000" i="1" dirty="0" err="1">
                <a:sym typeface="Wingdings" panose="05000000000000000000" pitchFamily="2" charset="2"/>
              </a:rPr>
              <a:t>and</a:t>
            </a:r>
            <a:r>
              <a:rPr lang="tr-TR" sz="2000" i="1" dirty="0">
                <a:sym typeface="Wingdings" panose="05000000000000000000" pitchFamily="2" charset="2"/>
              </a:rPr>
              <a:t> </a:t>
            </a:r>
            <a:r>
              <a:rPr lang="tr-TR" sz="2000" i="1" dirty="0" err="1">
                <a:sym typeface="Wingdings" panose="05000000000000000000" pitchFamily="2" charset="2"/>
              </a:rPr>
              <a:t>Khachemoune</a:t>
            </a:r>
            <a:r>
              <a:rPr lang="tr-TR" sz="2000" i="1" dirty="0">
                <a:sym typeface="Wingdings" panose="05000000000000000000" pitchFamily="2" charset="2"/>
              </a:rPr>
              <a:t>, 2013).</a:t>
            </a:r>
          </a:p>
          <a:p>
            <a:r>
              <a:rPr lang="tr-TR" dirty="0" err="1">
                <a:sym typeface="Wingdings" panose="05000000000000000000" pitchFamily="2" charset="2"/>
              </a:rPr>
              <a:t>Infection</a:t>
            </a:r>
            <a:r>
              <a:rPr lang="tr-TR" dirty="0">
                <a:sym typeface="Wingdings" panose="05000000000000000000" pitchFamily="2" charset="2"/>
              </a:rPr>
              <a:t> risk </a:t>
            </a:r>
            <a:r>
              <a:rPr lang="tr-TR" dirty="0" err="1">
                <a:sym typeface="Wingdings" panose="05000000000000000000" pitchFamily="2" charset="2"/>
              </a:rPr>
              <a:t>increased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due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to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contact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between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acidic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fluid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intact</a:t>
            </a:r>
            <a:r>
              <a:rPr lang="tr-TR" dirty="0">
                <a:sym typeface="Wingdings" panose="05000000000000000000" pitchFamily="2" charset="2"/>
              </a:rPr>
              <a:t> skin (+++).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8105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48064" y="2492896"/>
            <a:ext cx="3610744" cy="3672408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b="1" dirty="0" err="1"/>
              <a:t>Wet</a:t>
            </a:r>
            <a:r>
              <a:rPr lang="tr-TR" b="1" dirty="0"/>
              <a:t> </a:t>
            </a:r>
            <a:r>
              <a:rPr lang="tr-TR" b="1" dirty="0" err="1"/>
              <a:t>Legs</a:t>
            </a:r>
            <a:br>
              <a:rPr lang="tr-TR" b="1" dirty="0"/>
            </a:br>
            <a:r>
              <a:rPr lang="tr-TR" i="1" dirty="0"/>
              <a:t>-</a:t>
            </a:r>
            <a:r>
              <a:rPr lang="tr-TR" i="1" dirty="0" err="1"/>
              <a:t>Odour</a:t>
            </a:r>
            <a:br>
              <a:rPr lang="tr-TR" i="1" dirty="0"/>
            </a:br>
            <a:r>
              <a:rPr lang="tr-TR" i="1" dirty="0"/>
              <a:t>-</a:t>
            </a:r>
            <a:r>
              <a:rPr lang="tr-TR" i="1" dirty="0" err="1"/>
              <a:t>Tend</a:t>
            </a:r>
            <a:r>
              <a:rPr lang="tr-TR" i="1" dirty="0"/>
              <a:t> </a:t>
            </a:r>
            <a:r>
              <a:rPr lang="tr-TR" i="1" dirty="0" err="1"/>
              <a:t>to</a:t>
            </a:r>
            <a:r>
              <a:rPr lang="tr-TR" i="1" dirty="0"/>
              <a:t> be </a:t>
            </a:r>
            <a:r>
              <a:rPr lang="tr-TR" i="1" dirty="0" err="1"/>
              <a:t>infected</a:t>
            </a:r>
            <a:endParaRPr lang="tr-TR" i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1776"/>
            <a:ext cx="3705532" cy="5984223"/>
          </a:xfr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8253442-6324-4789-B91A-CDCEE18E1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22" y="332656"/>
            <a:ext cx="1941028" cy="194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8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Normal Skin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32856"/>
            <a:ext cx="4219752" cy="3318202"/>
          </a:xfrm>
          <a:prstGeom prst="rect">
            <a:avLst/>
          </a:prstGeo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4860032" y="2326114"/>
            <a:ext cx="4038600" cy="3124944"/>
          </a:xfr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err="1"/>
              <a:t>Protective</a:t>
            </a:r>
            <a:r>
              <a:rPr lang="tr-TR" dirty="0"/>
              <a:t> </a:t>
            </a:r>
            <a:r>
              <a:rPr lang="tr-TR" dirty="0" err="1"/>
              <a:t>barrier</a:t>
            </a:r>
            <a:r>
              <a:rPr lang="tr-TR" dirty="0"/>
              <a:t> </a:t>
            </a:r>
            <a:r>
              <a:rPr lang="tr-TR" dirty="0" err="1"/>
              <a:t>function</a:t>
            </a:r>
            <a:endParaRPr lang="tr-TR" dirty="0"/>
          </a:p>
          <a:p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determiner</a:t>
            </a:r>
            <a:r>
              <a:rPr lang="tr-TR" dirty="0"/>
              <a:t> of </a:t>
            </a:r>
            <a:r>
              <a:rPr lang="tr-TR" dirty="0" err="1"/>
              <a:t>maintaining</a:t>
            </a:r>
            <a:r>
              <a:rPr lang="tr-TR" dirty="0"/>
              <a:t> </a:t>
            </a:r>
            <a:r>
              <a:rPr lang="tr-TR" dirty="0" err="1"/>
              <a:t>natural</a:t>
            </a:r>
            <a:r>
              <a:rPr lang="tr-TR" dirty="0"/>
              <a:t> </a:t>
            </a:r>
            <a:r>
              <a:rPr lang="tr-TR" dirty="0" err="1"/>
              <a:t>moisture</a:t>
            </a:r>
            <a:r>
              <a:rPr lang="tr-TR" dirty="0"/>
              <a:t> </a:t>
            </a:r>
            <a:r>
              <a:rPr lang="tr-TR" dirty="0" err="1"/>
              <a:t>balance</a:t>
            </a:r>
            <a:r>
              <a:rPr lang="tr-TR" dirty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0621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tr-TR" dirty="0" err="1"/>
              <a:t>Fluid</a:t>
            </a:r>
            <a:r>
              <a:rPr lang="tr-TR" dirty="0"/>
              <a:t> </a:t>
            </a:r>
            <a:r>
              <a:rPr lang="tr-TR" dirty="0" err="1"/>
              <a:t>absorbent</a:t>
            </a:r>
            <a:r>
              <a:rPr lang="tr-TR" dirty="0"/>
              <a:t> </a:t>
            </a:r>
            <a:r>
              <a:rPr lang="tr-TR" dirty="0" err="1"/>
              <a:t>wound</a:t>
            </a:r>
            <a:r>
              <a:rPr lang="tr-TR" dirty="0"/>
              <a:t> </a:t>
            </a:r>
            <a:r>
              <a:rPr lang="tr-TR" dirty="0" err="1"/>
              <a:t>pads</a:t>
            </a:r>
            <a:endParaRPr lang="tr-TR" dirty="0"/>
          </a:p>
          <a:p>
            <a:r>
              <a:rPr lang="tr-TR" dirty="0" err="1"/>
              <a:t>Compression</a:t>
            </a:r>
            <a:r>
              <a:rPr lang="tr-TR" dirty="0"/>
              <a:t> </a:t>
            </a:r>
            <a:r>
              <a:rPr lang="tr-TR" dirty="0" err="1"/>
              <a:t>bandage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fluid</a:t>
            </a:r>
            <a:r>
              <a:rPr lang="tr-TR" dirty="0"/>
              <a:t> </a:t>
            </a:r>
            <a:r>
              <a:rPr lang="tr-TR" dirty="0" err="1"/>
              <a:t>absorbent</a:t>
            </a:r>
            <a:r>
              <a:rPr lang="tr-TR" dirty="0"/>
              <a:t> </a:t>
            </a:r>
            <a:r>
              <a:rPr lang="tr-TR" dirty="0" err="1"/>
              <a:t>wound</a:t>
            </a:r>
            <a:r>
              <a:rPr lang="tr-TR" dirty="0"/>
              <a:t> </a:t>
            </a:r>
            <a:r>
              <a:rPr lang="tr-TR" dirty="0" err="1"/>
              <a:t>pads</a:t>
            </a:r>
            <a:r>
              <a:rPr lang="tr-TR" dirty="0"/>
              <a:t>.</a:t>
            </a:r>
          </a:p>
          <a:p>
            <a:r>
              <a:rPr lang="tr-TR" b="1" dirty="0" err="1"/>
              <a:t>Cook</a:t>
            </a:r>
            <a:r>
              <a:rPr lang="tr-TR" b="1" dirty="0"/>
              <a:t> (2011): </a:t>
            </a:r>
            <a:r>
              <a:rPr lang="tr-TR" dirty="0" err="1"/>
              <a:t>Attention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sub-bandage</a:t>
            </a:r>
            <a:r>
              <a:rPr lang="tr-TR" dirty="0"/>
              <a:t> </a:t>
            </a:r>
            <a:r>
              <a:rPr lang="tr-TR" dirty="0" err="1"/>
              <a:t>pressure</a:t>
            </a:r>
            <a:r>
              <a:rPr lang="tr-TR" dirty="0"/>
              <a:t>. (</a:t>
            </a:r>
            <a:r>
              <a:rPr lang="tr-TR" i="1" dirty="0" err="1"/>
              <a:t>Due</a:t>
            </a:r>
            <a:r>
              <a:rPr lang="tr-TR" i="1" dirty="0"/>
              <a:t> </a:t>
            </a:r>
            <a:r>
              <a:rPr lang="tr-TR" i="1" dirty="0" err="1"/>
              <a:t>to</a:t>
            </a:r>
            <a:r>
              <a:rPr lang="tr-TR" i="1" dirty="0"/>
              <a:t> </a:t>
            </a:r>
            <a:r>
              <a:rPr lang="tr-TR" i="1" dirty="0" err="1"/>
              <a:t>the</a:t>
            </a:r>
            <a:r>
              <a:rPr lang="tr-TR" i="1" dirty="0"/>
              <a:t> </a:t>
            </a:r>
            <a:r>
              <a:rPr lang="tr-TR" i="1" dirty="0" err="1"/>
              <a:t>capacity</a:t>
            </a:r>
            <a:r>
              <a:rPr lang="tr-TR" i="1" dirty="0"/>
              <a:t> of </a:t>
            </a:r>
            <a:r>
              <a:rPr lang="tr-TR" i="1" dirty="0" err="1"/>
              <a:t>absorbent</a:t>
            </a:r>
            <a:r>
              <a:rPr lang="tr-TR" i="1" dirty="0"/>
              <a:t> </a:t>
            </a:r>
            <a:r>
              <a:rPr lang="tr-TR" i="1" dirty="0" err="1"/>
              <a:t>pads</a:t>
            </a:r>
            <a:r>
              <a:rPr lang="tr-TR" dirty="0"/>
              <a:t>)</a:t>
            </a:r>
          </a:p>
          <a:p>
            <a:r>
              <a:rPr lang="tr-TR" dirty="0" err="1"/>
              <a:t>Potassium</a:t>
            </a:r>
            <a:r>
              <a:rPr lang="tr-TR" dirty="0"/>
              <a:t> </a:t>
            </a:r>
            <a:r>
              <a:rPr lang="tr-TR" dirty="0" err="1"/>
              <a:t>permanganate</a:t>
            </a:r>
            <a:r>
              <a:rPr lang="tr-TR" dirty="0"/>
              <a:t>: </a:t>
            </a:r>
            <a:r>
              <a:rPr lang="tr-TR" dirty="0" err="1"/>
              <a:t>Effective</a:t>
            </a:r>
            <a:r>
              <a:rPr lang="tr-TR" dirty="0"/>
              <a:t> in </a:t>
            </a:r>
            <a:r>
              <a:rPr lang="tr-TR" dirty="0" err="1"/>
              <a:t>exudative</a:t>
            </a:r>
            <a:r>
              <a:rPr lang="tr-TR" dirty="0"/>
              <a:t>  </a:t>
            </a:r>
            <a:r>
              <a:rPr lang="tr-TR" dirty="0" err="1"/>
              <a:t>inflamatory</a:t>
            </a:r>
            <a:r>
              <a:rPr lang="tr-TR" dirty="0"/>
              <a:t> </a:t>
            </a:r>
            <a:r>
              <a:rPr lang="tr-TR" dirty="0" err="1"/>
              <a:t>degenerations</a:t>
            </a:r>
            <a:r>
              <a:rPr lang="tr-TR" dirty="0"/>
              <a:t>.</a:t>
            </a:r>
          </a:p>
          <a:p>
            <a:r>
              <a:rPr lang="tr-TR" dirty="0"/>
              <a:t>High protein </a:t>
            </a:r>
            <a:r>
              <a:rPr lang="tr-TR" dirty="0" err="1"/>
              <a:t>concentration</a:t>
            </a:r>
            <a:r>
              <a:rPr lang="tr-TR" dirty="0"/>
              <a:t>: </a:t>
            </a:r>
            <a:r>
              <a:rPr lang="tr-TR" b="1" dirty="0" err="1">
                <a:solidFill>
                  <a:srgbClr val="FF0000"/>
                </a:solidFill>
              </a:rPr>
              <a:t>Inflamation</a:t>
            </a:r>
            <a:r>
              <a:rPr lang="tr-TR" b="1" dirty="0">
                <a:solidFill>
                  <a:srgbClr val="FF0000"/>
                </a:solidFill>
              </a:rPr>
              <a:t>!</a:t>
            </a:r>
          </a:p>
          <a:p>
            <a:endParaRPr lang="tr-TR" sz="1400" dirty="0"/>
          </a:p>
          <a:p>
            <a:pPr marL="0" indent="0">
              <a:buNone/>
            </a:pPr>
            <a:r>
              <a:rPr lang="en-US" sz="1400" dirty="0"/>
              <a:t>Cook, L. (2011). Effect of super-absorbent dressings on compression sub-bandage pressure. </a:t>
            </a:r>
            <a:r>
              <a:rPr lang="en-US" sz="1400" i="1" dirty="0"/>
              <a:t>British Journal of</a:t>
            </a:r>
            <a:r>
              <a:rPr lang="tr-TR" sz="1400" i="1" dirty="0"/>
              <a:t> </a:t>
            </a:r>
            <a:r>
              <a:rPr lang="en-US" sz="1400" i="1" dirty="0"/>
              <a:t>Community Nursing</a:t>
            </a:r>
            <a:r>
              <a:rPr lang="en-US" sz="1400" dirty="0"/>
              <a:t>, </a:t>
            </a:r>
            <a:r>
              <a:rPr lang="en-US" sz="1400" i="1" dirty="0"/>
              <a:t>16</a:t>
            </a:r>
            <a:r>
              <a:rPr lang="en-US" sz="1400" dirty="0"/>
              <a:t>(3), 38.</a:t>
            </a:r>
            <a:endParaRPr lang="tr-TR" sz="14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5558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Absorbent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Pads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b="1" i="1" dirty="0" err="1"/>
              <a:t>Hydrophobicity</a:t>
            </a:r>
            <a:r>
              <a:rPr lang="tr-TR" dirty="0"/>
              <a:t>; </a:t>
            </a:r>
            <a:r>
              <a:rPr lang="tr-TR" dirty="0" err="1"/>
              <a:t>provides</a:t>
            </a:r>
            <a:r>
              <a:rPr lang="tr-TR" dirty="0"/>
              <a:t> </a:t>
            </a:r>
            <a:r>
              <a:rPr lang="tr-TR" dirty="0" err="1"/>
              <a:t>adhering</a:t>
            </a:r>
            <a:r>
              <a:rPr lang="tr-TR" dirty="0"/>
              <a:t> </a:t>
            </a:r>
            <a:r>
              <a:rPr lang="tr-TR" dirty="0" err="1"/>
              <a:t>bacteries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infectious</a:t>
            </a:r>
            <a:r>
              <a:rPr lang="tr-TR" dirty="0"/>
              <a:t> </a:t>
            </a:r>
            <a:r>
              <a:rPr lang="tr-TR" dirty="0" err="1"/>
              <a:t>agents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wound</a:t>
            </a:r>
            <a:r>
              <a:rPr lang="tr-TR" dirty="0"/>
              <a:t> </a:t>
            </a:r>
            <a:r>
              <a:rPr lang="tr-TR" dirty="0" err="1"/>
              <a:t>pads</a:t>
            </a:r>
            <a:r>
              <a:rPr lang="tr-TR" dirty="0"/>
              <a:t>, </a:t>
            </a:r>
            <a:r>
              <a:rPr lang="tr-TR" dirty="0" err="1"/>
              <a:t>remove</a:t>
            </a:r>
            <a:r>
              <a:rPr lang="tr-TR" dirty="0"/>
              <a:t>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wound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preventing</a:t>
            </a:r>
            <a:r>
              <a:rPr lang="tr-TR" dirty="0"/>
              <a:t> </a:t>
            </a:r>
            <a:r>
              <a:rPr lang="tr-TR" dirty="0" err="1"/>
              <a:t>bacterial</a:t>
            </a:r>
            <a:r>
              <a:rPr lang="tr-TR" dirty="0"/>
              <a:t> </a:t>
            </a:r>
            <a:r>
              <a:rPr lang="tr-TR" dirty="0" err="1"/>
              <a:t>colonization</a:t>
            </a:r>
            <a:r>
              <a:rPr lang="tr-TR" dirty="0"/>
              <a:t> in an </a:t>
            </a:r>
            <a:r>
              <a:rPr lang="tr-TR" dirty="0" err="1"/>
              <a:t>infected</a:t>
            </a:r>
            <a:r>
              <a:rPr lang="tr-TR" dirty="0"/>
              <a:t> </a:t>
            </a:r>
            <a:r>
              <a:rPr lang="tr-TR" dirty="0" err="1"/>
              <a:t>wound</a:t>
            </a:r>
            <a:r>
              <a:rPr lang="tr-TR" dirty="0"/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7638"/>
            <a:ext cx="2938915" cy="33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81128"/>
            <a:ext cx="4171996" cy="163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091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/>
              <a:t>Key</a:t>
            </a:r>
            <a:r>
              <a:rPr lang="tr-TR" b="1" dirty="0"/>
              <a:t> </a:t>
            </a:r>
            <a:r>
              <a:rPr lang="tr-TR" b="1" dirty="0" err="1"/>
              <a:t>Features</a:t>
            </a:r>
            <a:r>
              <a:rPr lang="tr-TR" b="1" dirty="0"/>
              <a:t> of </a:t>
            </a:r>
            <a:r>
              <a:rPr lang="tr-TR" b="1" dirty="0" err="1"/>
              <a:t>Wound</a:t>
            </a:r>
            <a:r>
              <a:rPr lang="tr-TR" b="1" dirty="0"/>
              <a:t> </a:t>
            </a:r>
            <a:r>
              <a:rPr lang="tr-TR" b="1" dirty="0" err="1"/>
              <a:t>Pads</a:t>
            </a:r>
            <a:endParaRPr lang="tr-TR" b="1" dirty="0"/>
          </a:p>
        </p:txBody>
      </p:sp>
      <p:pic>
        <p:nvPicPr>
          <p:cNvPr id="7" name="Picture 2" descr="C:\Users\Alper\Desktop\yara tedavisi sunum\medisorb-opatrunek-na-ran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3" y="1556792"/>
            <a:ext cx="8433733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69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Fungal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Infections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ln w="285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tr-TR" dirty="0" err="1"/>
              <a:t>Fungal</a:t>
            </a:r>
            <a:r>
              <a:rPr lang="tr-TR" dirty="0"/>
              <a:t> </a:t>
            </a:r>
            <a:r>
              <a:rPr lang="tr-TR" dirty="0" err="1"/>
              <a:t>growth</a:t>
            </a:r>
            <a:r>
              <a:rPr lang="tr-TR" dirty="0"/>
              <a:t> in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keratin</a:t>
            </a:r>
            <a:r>
              <a:rPr lang="tr-TR" dirty="0"/>
              <a:t> (+++)</a:t>
            </a:r>
          </a:p>
          <a:p>
            <a:r>
              <a:rPr lang="tr-TR" dirty="0" err="1"/>
              <a:t>Accumulation</a:t>
            </a:r>
            <a:r>
              <a:rPr lang="tr-TR" dirty="0"/>
              <a:t> of </a:t>
            </a:r>
            <a:r>
              <a:rPr lang="tr-TR" dirty="0" err="1"/>
              <a:t>keratin</a:t>
            </a:r>
            <a:r>
              <a:rPr lang="tr-TR" dirty="0"/>
              <a:t> is </a:t>
            </a:r>
            <a:r>
              <a:rPr lang="tr-TR" dirty="0" err="1"/>
              <a:t>frequent</a:t>
            </a:r>
            <a:r>
              <a:rPr lang="tr-TR" dirty="0"/>
              <a:t> in LE</a:t>
            </a:r>
          </a:p>
          <a:p>
            <a:r>
              <a:rPr lang="tr-TR" b="1" dirty="0"/>
              <a:t>Protein: </a:t>
            </a:r>
            <a:r>
              <a:rPr lang="tr-TR" dirty="0" err="1"/>
              <a:t>Fasilitator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growth</a:t>
            </a:r>
            <a:r>
              <a:rPr lang="tr-TR" dirty="0"/>
              <a:t> of </a:t>
            </a:r>
            <a:r>
              <a:rPr lang="tr-TR" dirty="0" err="1"/>
              <a:t>fungal</a:t>
            </a:r>
            <a:r>
              <a:rPr lang="tr-TR" dirty="0"/>
              <a:t> </a:t>
            </a:r>
            <a:r>
              <a:rPr lang="tr-TR" dirty="0" err="1"/>
              <a:t>infections</a:t>
            </a:r>
            <a:endParaRPr lang="tr-TR" dirty="0"/>
          </a:p>
          <a:p>
            <a:r>
              <a:rPr lang="tr-TR" b="1" dirty="0" err="1">
                <a:solidFill>
                  <a:srgbClr val="FF0000"/>
                </a:solidFill>
              </a:rPr>
              <a:t>Hygiene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problems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between</a:t>
            </a:r>
            <a:r>
              <a:rPr lang="tr-TR" b="1" dirty="0">
                <a:solidFill>
                  <a:srgbClr val="FF0000"/>
                </a:solidFill>
              </a:rPr>
              <a:t> skin </a:t>
            </a:r>
            <a:r>
              <a:rPr lang="tr-TR" b="1" dirty="0" err="1">
                <a:solidFill>
                  <a:srgbClr val="FF0000"/>
                </a:solidFill>
              </a:rPr>
              <a:t>folds</a:t>
            </a:r>
            <a:r>
              <a:rPr lang="tr-TR" b="1" dirty="0">
                <a:solidFill>
                  <a:srgbClr val="FF0000"/>
                </a:solidFill>
              </a:rPr>
              <a:t>, </a:t>
            </a:r>
            <a:r>
              <a:rPr lang="tr-TR" b="1" dirty="0" err="1">
                <a:solidFill>
                  <a:srgbClr val="FF0000"/>
                </a:solidFill>
              </a:rPr>
              <a:t>increased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temperature</a:t>
            </a:r>
            <a:r>
              <a:rPr lang="tr-TR" b="1" dirty="0">
                <a:solidFill>
                  <a:srgbClr val="FF0000"/>
                </a:solidFill>
              </a:rPr>
              <a:t>, </a:t>
            </a:r>
            <a:r>
              <a:rPr lang="tr-TR" b="1" dirty="0" err="1">
                <a:solidFill>
                  <a:srgbClr val="FF0000"/>
                </a:solidFill>
              </a:rPr>
              <a:t>friction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between</a:t>
            </a:r>
            <a:r>
              <a:rPr lang="tr-TR" b="1" dirty="0">
                <a:solidFill>
                  <a:srgbClr val="FF0000"/>
                </a:solidFill>
              </a:rPr>
              <a:t> skin </a:t>
            </a:r>
            <a:r>
              <a:rPr lang="tr-TR" b="1" dirty="0" err="1">
                <a:solidFill>
                  <a:srgbClr val="FF0000"/>
                </a:solidFill>
              </a:rPr>
              <a:t>folds</a:t>
            </a:r>
            <a:r>
              <a:rPr lang="tr-TR" b="1" dirty="0">
                <a:solidFill>
                  <a:srgbClr val="FF0000"/>
                </a:solidFill>
              </a:rPr>
              <a:t>: </a:t>
            </a:r>
            <a:r>
              <a:rPr lang="tr-TR" b="1" dirty="0" err="1">
                <a:solidFill>
                  <a:srgbClr val="FF0000"/>
                </a:solidFill>
              </a:rPr>
              <a:t>Frequent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infection</a:t>
            </a:r>
            <a:r>
              <a:rPr lang="tr-TR" dirty="0"/>
              <a:t>!</a:t>
            </a:r>
          </a:p>
          <a:p>
            <a:r>
              <a:rPr lang="tr-TR" dirty="0" err="1"/>
              <a:t>Recurrent</a:t>
            </a:r>
            <a:r>
              <a:rPr lang="tr-TR" dirty="0"/>
              <a:t> </a:t>
            </a:r>
            <a:r>
              <a:rPr lang="tr-TR" dirty="0" err="1"/>
              <a:t>infections</a:t>
            </a:r>
            <a:r>
              <a:rPr lang="tr-TR" dirty="0"/>
              <a:t>: </a:t>
            </a:r>
            <a:r>
              <a:rPr lang="tr-TR" dirty="0" err="1"/>
              <a:t>Affect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negatively</a:t>
            </a:r>
            <a:r>
              <a:rPr lang="tr-TR" dirty="0"/>
              <a:t>.</a:t>
            </a:r>
          </a:p>
          <a:p>
            <a:r>
              <a:rPr lang="tr-TR" dirty="0" err="1"/>
              <a:t>Especially</a:t>
            </a:r>
            <a:r>
              <a:rPr lang="tr-TR" dirty="0"/>
              <a:t> in </a:t>
            </a:r>
            <a:r>
              <a:rPr lang="tr-TR" dirty="0" err="1"/>
              <a:t>interdigital</a:t>
            </a:r>
            <a:r>
              <a:rPr lang="tr-TR" dirty="0"/>
              <a:t> </a:t>
            </a:r>
            <a:r>
              <a:rPr lang="tr-TR" dirty="0" err="1"/>
              <a:t>areas</a:t>
            </a:r>
            <a:r>
              <a:rPr lang="tr-TR" dirty="0"/>
              <a:t>!</a:t>
            </a:r>
          </a:p>
        </p:txBody>
      </p:sp>
      <p:pic>
        <p:nvPicPr>
          <p:cNvPr id="1026" name="Picture 2" descr="tinea pedis ile ilgili görsel sonu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63DFC328-6FA5-4C96-A0A9-F6C2BCEF5C7B}"/>
              </a:ext>
            </a:extLst>
          </p:cNvPr>
          <p:cNvCxnSpPr/>
          <p:nvPr/>
        </p:nvCxnSpPr>
        <p:spPr>
          <a:xfrm flipV="1">
            <a:off x="4373218" y="3767088"/>
            <a:ext cx="2520280" cy="18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793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dirty="0" err="1"/>
              <a:t>Antifungal</a:t>
            </a:r>
            <a:r>
              <a:rPr lang="tr-TR" dirty="0"/>
              <a:t> </a:t>
            </a:r>
            <a:r>
              <a:rPr lang="tr-TR" dirty="0" err="1"/>
              <a:t>topical</a:t>
            </a:r>
            <a:r>
              <a:rPr lang="tr-TR" dirty="0"/>
              <a:t> </a:t>
            </a:r>
            <a:r>
              <a:rPr lang="tr-TR" dirty="0" err="1"/>
              <a:t>applications</a:t>
            </a:r>
            <a:endParaRPr lang="tr-TR" dirty="0"/>
          </a:p>
          <a:p>
            <a:r>
              <a:rPr lang="tr-TR" dirty="0" err="1"/>
              <a:t>Supporting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gaps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tr-TR" u="sng" dirty="0">
                <a:solidFill>
                  <a:srgbClr val="FF0000"/>
                </a:solidFill>
              </a:rPr>
              <a:t>skin </a:t>
            </a:r>
            <a:r>
              <a:rPr lang="tr-TR" u="sng" dirty="0" err="1">
                <a:solidFill>
                  <a:srgbClr val="FF0000"/>
                </a:solidFill>
              </a:rPr>
              <a:t>folds</a:t>
            </a:r>
            <a:r>
              <a:rPr lang="tr-TR" dirty="0"/>
              <a:t> (</a:t>
            </a:r>
            <a:r>
              <a:rPr lang="tr-TR" u="sng" dirty="0" err="1"/>
              <a:t>Reducing</a:t>
            </a:r>
            <a:r>
              <a:rPr lang="tr-TR" u="sng" dirty="0"/>
              <a:t> </a:t>
            </a:r>
            <a:r>
              <a:rPr lang="tr-TR" u="sng" dirty="0" err="1"/>
              <a:t>friction</a:t>
            </a:r>
            <a:r>
              <a:rPr lang="tr-TR" u="sng" dirty="0"/>
              <a:t> </a:t>
            </a:r>
            <a:r>
              <a:rPr lang="tr-TR" u="sng" dirty="0" err="1"/>
              <a:t>stress</a:t>
            </a:r>
            <a:r>
              <a:rPr lang="tr-TR" dirty="0"/>
              <a:t>)</a:t>
            </a:r>
          </a:p>
          <a:p>
            <a:r>
              <a:rPr lang="tr-TR" dirty="0" err="1"/>
              <a:t>Maintaining</a:t>
            </a:r>
            <a:r>
              <a:rPr lang="tr-TR" dirty="0"/>
              <a:t> </a:t>
            </a:r>
            <a:r>
              <a:rPr lang="tr-TR" dirty="0" err="1"/>
              <a:t>hygiene</a:t>
            </a:r>
            <a:endParaRPr lang="tr-TR" dirty="0"/>
          </a:p>
          <a:p>
            <a:r>
              <a:rPr lang="tr-TR" dirty="0" err="1"/>
              <a:t>Compression</a:t>
            </a:r>
            <a:r>
              <a:rPr lang="tr-TR" dirty="0"/>
              <a:t> </a:t>
            </a:r>
            <a:r>
              <a:rPr lang="tr-TR" dirty="0" err="1"/>
              <a:t>bandage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topical</a:t>
            </a:r>
            <a:r>
              <a:rPr lang="tr-TR" dirty="0"/>
              <a:t> </a:t>
            </a:r>
            <a:r>
              <a:rPr lang="tr-TR" dirty="0" err="1"/>
              <a:t>antifungal</a:t>
            </a:r>
            <a:r>
              <a:rPr lang="tr-TR" dirty="0"/>
              <a:t> </a:t>
            </a:r>
            <a:r>
              <a:rPr lang="tr-TR" dirty="0" err="1"/>
              <a:t>applications</a:t>
            </a:r>
            <a:r>
              <a:rPr lang="tr-TR" dirty="0"/>
              <a:t>.</a:t>
            </a:r>
          </a:p>
          <a:p>
            <a:r>
              <a:rPr lang="tr-TR" dirty="0" err="1"/>
              <a:t>Contact</a:t>
            </a:r>
            <a:r>
              <a:rPr lang="tr-TR" dirty="0"/>
              <a:t> </a:t>
            </a:r>
            <a:r>
              <a:rPr lang="tr-TR" dirty="0" err="1"/>
              <a:t>exposure</a:t>
            </a:r>
            <a:r>
              <a:rPr lang="tr-T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7161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Folliculitis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tr-TR" dirty="0" err="1"/>
              <a:t>Inflamation</a:t>
            </a:r>
            <a:r>
              <a:rPr lang="tr-TR" dirty="0"/>
              <a:t> of </a:t>
            </a:r>
            <a:r>
              <a:rPr lang="tr-TR" dirty="0" err="1"/>
              <a:t>hair</a:t>
            </a:r>
            <a:r>
              <a:rPr lang="tr-TR" dirty="0"/>
              <a:t> </a:t>
            </a:r>
            <a:r>
              <a:rPr lang="tr-TR" dirty="0" err="1"/>
              <a:t>follicle</a:t>
            </a:r>
            <a:endParaRPr lang="tr-TR" dirty="0"/>
          </a:p>
          <a:p>
            <a:r>
              <a:rPr lang="tr-TR" dirty="0"/>
              <a:t>Can </a:t>
            </a:r>
            <a:r>
              <a:rPr lang="tr-TR" dirty="0" err="1"/>
              <a:t>include</a:t>
            </a:r>
            <a:r>
              <a:rPr lang="tr-TR" dirty="0"/>
              <a:t> </a:t>
            </a:r>
            <a:r>
              <a:rPr lang="tr-TR" dirty="0" err="1"/>
              <a:t>fungal</a:t>
            </a:r>
            <a:r>
              <a:rPr lang="tr-TR" dirty="0"/>
              <a:t>/ </a:t>
            </a:r>
            <a:r>
              <a:rPr lang="tr-TR" dirty="0" err="1"/>
              <a:t>bacterial</a:t>
            </a:r>
            <a:r>
              <a:rPr lang="tr-TR" dirty="0"/>
              <a:t> </a:t>
            </a:r>
            <a:r>
              <a:rPr lang="tr-TR" dirty="0" err="1"/>
              <a:t>component</a:t>
            </a:r>
            <a:endParaRPr lang="tr-TR" dirty="0"/>
          </a:p>
          <a:p>
            <a:r>
              <a:rPr lang="tr-TR" b="1" dirty="0" err="1"/>
              <a:t>Frequent</a:t>
            </a:r>
            <a:r>
              <a:rPr lang="tr-TR" b="1" dirty="0"/>
              <a:t> in LE: </a:t>
            </a:r>
            <a:r>
              <a:rPr lang="tr-TR" b="1" dirty="0" err="1"/>
              <a:t>Folliculitis</a:t>
            </a:r>
            <a:r>
              <a:rPr lang="tr-TR" b="1" dirty="0"/>
              <a:t> </a:t>
            </a:r>
            <a:r>
              <a:rPr lang="tr-TR" b="1" dirty="0" err="1"/>
              <a:t>due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mechanical</a:t>
            </a:r>
            <a:r>
              <a:rPr lang="tr-TR" b="1" dirty="0"/>
              <a:t> </a:t>
            </a:r>
            <a:r>
              <a:rPr lang="tr-TR" b="1" dirty="0" err="1"/>
              <a:t>irritation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20688"/>
            <a:ext cx="2230189" cy="2380118"/>
          </a:xfr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976"/>
            <a:ext cx="43053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1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u="sng" dirty="0" err="1">
                <a:solidFill>
                  <a:srgbClr val="FF0000"/>
                </a:solidFill>
              </a:rPr>
              <a:t>Maintaining</a:t>
            </a:r>
            <a:r>
              <a:rPr lang="tr-TR" u="sng" dirty="0">
                <a:solidFill>
                  <a:srgbClr val="FF0000"/>
                </a:solidFill>
              </a:rPr>
              <a:t> </a:t>
            </a:r>
            <a:r>
              <a:rPr lang="tr-TR" u="sng" dirty="0" err="1">
                <a:solidFill>
                  <a:srgbClr val="FF0000"/>
                </a:solidFill>
              </a:rPr>
              <a:t>hygiene</a:t>
            </a:r>
            <a:endParaRPr lang="tr-TR" u="sng" dirty="0">
              <a:solidFill>
                <a:srgbClr val="FF0000"/>
              </a:solidFill>
            </a:endParaRPr>
          </a:p>
          <a:p>
            <a:r>
              <a:rPr lang="tr-TR" dirty="0" err="1"/>
              <a:t>Determination</a:t>
            </a:r>
            <a:r>
              <a:rPr lang="tr-TR" dirty="0"/>
              <a:t> of </a:t>
            </a:r>
            <a:r>
              <a:rPr lang="tr-TR" dirty="0" err="1"/>
              <a:t>factors</a:t>
            </a:r>
            <a:r>
              <a:rPr lang="tr-TR" dirty="0"/>
              <a:t> </a:t>
            </a:r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irritation</a:t>
            </a:r>
            <a:endParaRPr lang="tr-TR" dirty="0"/>
          </a:p>
          <a:p>
            <a:r>
              <a:rPr lang="tr-TR" dirty="0" err="1"/>
              <a:t>Especially</a:t>
            </a:r>
            <a:r>
              <a:rPr lang="tr-TR" dirty="0"/>
              <a:t> in </a:t>
            </a:r>
            <a:r>
              <a:rPr lang="tr-TR" dirty="0" err="1"/>
              <a:t>males</a:t>
            </a:r>
            <a:r>
              <a:rPr lang="tr-TR" dirty="0"/>
              <a:t>, </a:t>
            </a:r>
            <a:r>
              <a:rPr lang="tr-TR" dirty="0" err="1"/>
              <a:t>moisturizer</a:t>
            </a:r>
            <a:r>
              <a:rPr lang="tr-TR" dirty="0"/>
              <a:t> </a:t>
            </a:r>
            <a:r>
              <a:rPr lang="tr-TR" dirty="0" err="1"/>
              <a:t>should</a:t>
            </a:r>
            <a:r>
              <a:rPr lang="tr-TR" dirty="0"/>
              <a:t> be </a:t>
            </a:r>
            <a:r>
              <a:rPr lang="tr-TR" dirty="0" err="1"/>
              <a:t>applied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downward</a:t>
            </a:r>
            <a:r>
              <a:rPr lang="tr-TR" dirty="0"/>
              <a:t> </a:t>
            </a:r>
            <a:r>
              <a:rPr lang="tr-TR" dirty="0" err="1"/>
              <a:t>direction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hair</a:t>
            </a:r>
            <a:r>
              <a:rPr lang="tr-TR" dirty="0"/>
              <a:t> </a:t>
            </a:r>
            <a:r>
              <a:rPr lang="tr-TR" dirty="0" err="1"/>
              <a:t>growth</a:t>
            </a:r>
            <a:r>
              <a:rPr lang="tr-TR" dirty="0"/>
              <a:t>.</a:t>
            </a:r>
          </a:p>
          <a:p>
            <a:r>
              <a:rPr lang="tr-TR" dirty="0" err="1"/>
              <a:t>Infected</a:t>
            </a:r>
            <a:r>
              <a:rPr lang="tr-TR" dirty="0"/>
              <a:t> </a:t>
            </a:r>
            <a:r>
              <a:rPr lang="tr-TR" dirty="0" err="1"/>
              <a:t>area</a:t>
            </a:r>
            <a:r>
              <a:rPr lang="tr-TR" dirty="0"/>
              <a:t> </a:t>
            </a:r>
            <a:r>
              <a:rPr lang="tr-TR" dirty="0" err="1"/>
              <a:t>should</a:t>
            </a:r>
            <a:r>
              <a:rPr lang="tr-TR" dirty="0"/>
              <a:t> be </a:t>
            </a:r>
            <a:r>
              <a:rPr lang="tr-TR" dirty="0" err="1"/>
              <a:t>supported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anti-</a:t>
            </a:r>
            <a:r>
              <a:rPr lang="tr-TR" dirty="0" err="1"/>
              <a:t>microbial</a:t>
            </a:r>
            <a:r>
              <a:rPr lang="tr-TR" dirty="0"/>
              <a:t> </a:t>
            </a:r>
            <a:r>
              <a:rPr lang="tr-TR" dirty="0" err="1"/>
              <a:t>agents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8454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Ulceration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err="1"/>
              <a:t>Dysfunctional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system</a:t>
            </a:r>
            <a:endParaRPr lang="tr-TR" dirty="0"/>
          </a:p>
          <a:p>
            <a:r>
              <a:rPr lang="tr-TR" dirty="0" err="1"/>
              <a:t>Prolonged</a:t>
            </a:r>
            <a:r>
              <a:rPr lang="tr-TR" dirty="0"/>
              <a:t> </a:t>
            </a:r>
            <a:r>
              <a:rPr lang="tr-TR" dirty="0" err="1"/>
              <a:t>tissue</a:t>
            </a:r>
            <a:r>
              <a:rPr lang="tr-TR" dirty="0"/>
              <a:t> </a:t>
            </a:r>
            <a:r>
              <a:rPr lang="tr-TR" dirty="0" err="1"/>
              <a:t>hypoxia</a:t>
            </a:r>
            <a:endParaRPr lang="tr-TR" dirty="0"/>
          </a:p>
          <a:p>
            <a:r>
              <a:rPr lang="tr-TR" dirty="0" err="1"/>
              <a:t>Concomitants</a:t>
            </a:r>
            <a:r>
              <a:rPr lang="tr-TR" dirty="0"/>
              <a:t>(</a:t>
            </a:r>
            <a:r>
              <a:rPr lang="tr-TR" dirty="0" err="1"/>
              <a:t>Infection</a:t>
            </a:r>
            <a:r>
              <a:rPr lang="tr-TR" dirty="0"/>
              <a:t>, </a:t>
            </a:r>
            <a:r>
              <a:rPr lang="tr-TR" dirty="0" err="1"/>
              <a:t>Trauma</a:t>
            </a:r>
            <a:r>
              <a:rPr lang="tr-TR" dirty="0"/>
              <a:t>)</a:t>
            </a:r>
          </a:p>
          <a:p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lower</a:t>
            </a:r>
            <a:r>
              <a:rPr lang="tr-TR" dirty="0"/>
              <a:t> </a:t>
            </a:r>
            <a:r>
              <a:rPr lang="tr-TR" dirty="0" err="1"/>
              <a:t>limb</a:t>
            </a:r>
            <a:r>
              <a:rPr lang="tr-TR" dirty="0"/>
              <a:t> </a:t>
            </a:r>
            <a:r>
              <a:rPr lang="tr-TR" dirty="0" err="1"/>
              <a:t>LE:Ulcerations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insufficiency</a:t>
            </a:r>
            <a:r>
              <a:rPr lang="tr-TR" dirty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7638"/>
            <a:ext cx="3791843" cy="5094209"/>
          </a:xfrm>
        </p:spPr>
      </p:pic>
      <p:sp>
        <p:nvSpPr>
          <p:cNvPr id="4" name="Metin kutusu 3"/>
          <p:cNvSpPr txBox="1"/>
          <p:nvPr/>
        </p:nvSpPr>
        <p:spPr>
          <a:xfrm>
            <a:off x="5580112" y="2060848"/>
            <a:ext cx="3024336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Increased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interstitial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fluid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Increased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diffusion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distance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(O</a:t>
            </a:r>
            <a:r>
              <a:rPr lang="tr-TR" sz="2800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Dermal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tr-TR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capillaries</a:t>
            </a:r>
            <a:r>
              <a:rPr lang="tr-TR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tr-TR" sz="2800" b="1" dirty="0">
              <a:solidFill>
                <a:srgbClr val="FF0000"/>
              </a:solidFill>
            </a:endParaRPr>
          </a:p>
          <a:p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005932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İçerik Yer Tutucusu 7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2692896"/>
          </a:xfr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endParaRPr lang="tr-TR" dirty="0"/>
          </a:p>
          <a:p>
            <a:r>
              <a:rPr lang="tr-TR" dirty="0" err="1"/>
              <a:t>Important</a:t>
            </a:r>
            <a:r>
              <a:rPr lang="tr-TR" dirty="0"/>
              <a:t>!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Determination</a:t>
            </a:r>
            <a:r>
              <a:rPr lang="tr-TR" dirty="0">
                <a:sym typeface="Wingdings" panose="05000000000000000000" pitchFamily="2" charset="2"/>
              </a:rPr>
              <a:t> of </a:t>
            </a:r>
            <a:r>
              <a:rPr lang="tr-TR" dirty="0" err="1">
                <a:sym typeface="Wingdings" panose="05000000000000000000" pitchFamily="2" charset="2"/>
              </a:rPr>
              <a:t>Etiology</a:t>
            </a:r>
            <a:endParaRPr lang="tr-TR" dirty="0"/>
          </a:p>
          <a:p>
            <a:pPr>
              <a:buFontTx/>
              <a:buChar char="-"/>
            </a:pPr>
            <a:r>
              <a:rPr lang="tr-TR" b="1" dirty="0" err="1"/>
              <a:t>Phlebolymphedema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Ulceration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with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venous</a:t>
            </a:r>
            <a:r>
              <a:rPr lang="tr-TR" dirty="0">
                <a:sym typeface="Wingdings" panose="05000000000000000000" pitchFamily="2" charset="2"/>
              </a:rPr>
              <a:t> background</a:t>
            </a: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92696"/>
            <a:ext cx="4038600" cy="3028950"/>
          </a:xfr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81669"/>
            <a:ext cx="4038600" cy="3028950"/>
          </a:xfrm>
          <a:prstGeom prst="rect">
            <a:avLst/>
          </a:prstGeom>
        </p:spPr>
      </p:pic>
      <p:pic>
        <p:nvPicPr>
          <p:cNvPr id="14" name="Picture 2" descr="C:\Users\Alper\Desktop\yara tedavisi sunum\almeida-sideb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227586"/>
            <a:ext cx="38290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4" y="860822"/>
            <a:ext cx="4752975" cy="266983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45"/>
            <a:ext cx="3507854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/>
              <a:t>Importance</a:t>
            </a:r>
            <a:r>
              <a:rPr lang="tr-TR" b="1" dirty="0"/>
              <a:t> of skin </a:t>
            </a:r>
            <a:r>
              <a:rPr lang="tr-TR" b="1" dirty="0" err="1"/>
              <a:t>moisture</a:t>
            </a:r>
            <a:endParaRPr lang="tr-TR" b="1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63" y="1600200"/>
            <a:ext cx="72466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341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Compression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Effects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err="1"/>
              <a:t>Healed</a:t>
            </a:r>
            <a:r>
              <a:rPr lang="tr-TR" dirty="0"/>
              <a:t> </a:t>
            </a:r>
            <a:r>
              <a:rPr lang="tr-TR" dirty="0" err="1"/>
              <a:t>ulcerations</a:t>
            </a:r>
            <a:r>
              <a:rPr lang="tr-TR" dirty="0"/>
              <a:t> </a:t>
            </a:r>
            <a:r>
              <a:rPr lang="tr-TR" dirty="0" err="1"/>
              <a:t>only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b="1" dirty="0" err="1">
                <a:solidFill>
                  <a:srgbClr val="FF0000"/>
                </a:solidFill>
              </a:rPr>
              <a:t>compression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sz="3600" b="1" dirty="0">
                <a:sym typeface="Wingdings" panose="05000000000000000000" pitchFamily="2" charset="2"/>
              </a:rPr>
              <a:t>70%</a:t>
            </a:r>
            <a:endParaRPr lang="tr-TR" sz="3600" b="1" dirty="0"/>
          </a:p>
          <a:p>
            <a:r>
              <a:rPr lang="tr-TR" dirty="0" err="1"/>
              <a:t>Improves</a:t>
            </a:r>
            <a:r>
              <a:rPr lang="tr-TR" dirty="0"/>
              <a:t> </a:t>
            </a:r>
            <a:r>
              <a:rPr lang="tr-TR" dirty="0" err="1"/>
              <a:t>peripheric</a:t>
            </a:r>
            <a:r>
              <a:rPr lang="tr-TR" dirty="0"/>
              <a:t> </a:t>
            </a:r>
            <a:r>
              <a:rPr lang="tr-TR" dirty="0" err="1"/>
              <a:t>pump</a:t>
            </a:r>
            <a:r>
              <a:rPr lang="tr-TR" dirty="0"/>
              <a:t> </a:t>
            </a:r>
            <a:r>
              <a:rPr lang="tr-TR" dirty="0" err="1"/>
              <a:t>activation</a:t>
            </a:r>
            <a:endParaRPr lang="tr-TR" dirty="0"/>
          </a:p>
          <a:p>
            <a:r>
              <a:rPr lang="tr-TR" dirty="0" err="1"/>
              <a:t>Increases</a:t>
            </a:r>
            <a:r>
              <a:rPr lang="tr-TR" dirty="0"/>
              <a:t> </a:t>
            </a:r>
            <a:r>
              <a:rPr lang="tr-TR" dirty="0" err="1"/>
              <a:t>venous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flow</a:t>
            </a:r>
            <a:r>
              <a:rPr lang="tr-TR" dirty="0"/>
              <a:t> rate</a:t>
            </a:r>
          </a:p>
          <a:p>
            <a:r>
              <a:rPr lang="tr-TR" dirty="0" err="1"/>
              <a:t>Reduces</a:t>
            </a:r>
            <a:r>
              <a:rPr lang="tr-TR" dirty="0"/>
              <a:t> </a:t>
            </a:r>
            <a:r>
              <a:rPr lang="tr-TR" dirty="0" err="1"/>
              <a:t>venous</a:t>
            </a:r>
            <a:r>
              <a:rPr lang="tr-TR" dirty="0"/>
              <a:t> </a:t>
            </a:r>
            <a:r>
              <a:rPr lang="tr-TR" dirty="0" err="1"/>
              <a:t>reflux</a:t>
            </a:r>
            <a:r>
              <a:rPr lang="tr-TR" dirty="0"/>
              <a:t>.</a:t>
            </a:r>
          </a:p>
          <a:p>
            <a:r>
              <a:rPr lang="tr-TR" dirty="0" err="1"/>
              <a:t>Reduces</a:t>
            </a:r>
            <a:r>
              <a:rPr lang="tr-TR" dirty="0"/>
              <a:t> </a:t>
            </a:r>
            <a:r>
              <a:rPr lang="tr-TR" dirty="0" err="1"/>
              <a:t>venous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volume</a:t>
            </a:r>
            <a:r>
              <a:rPr lang="tr-TR" dirty="0"/>
              <a:t>.</a:t>
            </a:r>
          </a:p>
          <a:p>
            <a:r>
              <a:rPr lang="tr-TR" dirty="0" err="1"/>
              <a:t>Increases</a:t>
            </a:r>
            <a:r>
              <a:rPr lang="tr-TR" dirty="0"/>
              <a:t> </a:t>
            </a:r>
            <a:r>
              <a:rPr lang="tr-TR" dirty="0" err="1"/>
              <a:t>lymphatic</a:t>
            </a:r>
            <a:r>
              <a:rPr lang="tr-TR" dirty="0"/>
              <a:t> </a:t>
            </a:r>
            <a:r>
              <a:rPr lang="tr-TR" dirty="0" err="1"/>
              <a:t>drainage</a:t>
            </a:r>
            <a:r>
              <a:rPr lang="tr-TR" dirty="0"/>
              <a:t>, </a:t>
            </a:r>
            <a:r>
              <a:rPr lang="tr-TR" dirty="0" err="1"/>
              <a:t>reduces</a:t>
            </a:r>
            <a:r>
              <a:rPr lang="tr-TR" dirty="0"/>
              <a:t> </a:t>
            </a:r>
            <a:r>
              <a:rPr lang="tr-TR" dirty="0" err="1"/>
              <a:t>edema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395536" y="5733256"/>
            <a:ext cx="8208912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Important</a:t>
            </a:r>
            <a:r>
              <a:rPr lang="tr-TR" dirty="0"/>
              <a:t>: </a:t>
            </a:r>
            <a:r>
              <a:rPr lang="tr-TR" dirty="0" err="1"/>
              <a:t>Compression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should</a:t>
            </a:r>
            <a:r>
              <a:rPr lang="tr-TR" dirty="0"/>
              <a:t> be </a:t>
            </a:r>
            <a:r>
              <a:rPr lang="tr-TR" dirty="0" err="1"/>
              <a:t>combined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active</a:t>
            </a:r>
            <a:r>
              <a:rPr lang="tr-TR" dirty="0"/>
              <a:t> </a:t>
            </a:r>
            <a:r>
              <a:rPr lang="tr-TR" dirty="0" err="1"/>
              <a:t>movement</a:t>
            </a:r>
            <a:r>
              <a:rPr lang="tr-TR" dirty="0"/>
              <a:t>. </a:t>
            </a:r>
            <a:r>
              <a:rPr lang="tr-TR" dirty="0" err="1"/>
              <a:t>Efficacy</a:t>
            </a:r>
            <a:r>
              <a:rPr lang="tr-TR" dirty="0"/>
              <a:t> can be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way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8902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Venous</a:t>
            </a:r>
            <a:r>
              <a:rPr lang="tr-T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Stats</a:t>
            </a:r>
            <a:endParaRPr lang="tr-T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/>
              <a:t>1.5-2 M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leg</a:t>
            </a:r>
            <a:r>
              <a:rPr lang="tr-TR" dirty="0"/>
              <a:t> </a:t>
            </a:r>
            <a:r>
              <a:rPr lang="tr-TR" dirty="0" err="1"/>
              <a:t>ulcer</a:t>
            </a:r>
            <a:r>
              <a:rPr lang="tr-TR" dirty="0"/>
              <a:t>. </a:t>
            </a:r>
          </a:p>
          <a:p>
            <a:r>
              <a:rPr lang="tr-TR" dirty="0"/>
              <a:t>200.000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cases</a:t>
            </a:r>
            <a:r>
              <a:rPr lang="tr-TR" dirty="0"/>
              <a:t> </a:t>
            </a:r>
            <a:r>
              <a:rPr lang="tr-TR" dirty="0" err="1"/>
              <a:t>per</a:t>
            </a:r>
            <a:r>
              <a:rPr lang="tr-TR" dirty="0"/>
              <a:t> </a:t>
            </a:r>
            <a:r>
              <a:rPr lang="tr-TR" dirty="0" err="1"/>
              <a:t>annum</a:t>
            </a:r>
            <a:endParaRPr lang="tr-TR" dirty="0"/>
          </a:p>
          <a:p>
            <a:r>
              <a:rPr lang="tr-TR" dirty="0"/>
              <a:t>70% of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originating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CVI</a:t>
            </a:r>
          </a:p>
          <a:p>
            <a:r>
              <a:rPr lang="tr-TR" dirty="0" err="1"/>
              <a:t>Ulcer</a:t>
            </a:r>
            <a:r>
              <a:rPr lang="tr-TR" dirty="0"/>
              <a:t> </a:t>
            </a:r>
            <a:r>
              <a:rPr lang="tr-TR" dirty="0" err="1"/>
              <a:t>manifested</a:t>
            </a:r>
            <a:r>
              <a:rPr lang="tr-TR" dirty="0"/>
              <a:t> 1 </a:t>
            </a:r>
            <a:r>
              <a:rPr lang="tr-TR" dirty="0" err="1"/>
              <a:t>year</a:t>
            </a:r>
            <a:r>
              <a:rPr lang="tr-TR" dirty="0"/>
              <a:t> </a:t>
            </a:r>
            <a:r>
              <a:rPr lang="tr-TR" dirty="0" err="1"/>
              <a:t>ago</a:t>
            </a:r>
            <a:r>
              <a:rPr lang="tr-TR" dirty="0"/>
              <a:t> at </a:t>
            </a:r>
            <a:r>
              <a:rPr lang="tr-TR" dirty="0" err="1"/>
              <a:t>least</a:t>
            </a:r>
            <a:r>
              <a:rPr lang="tr-TR" dirty="0"/>
              <a:t> 50% of </a:t>
            </a:r>
            <a:r>
              <a:rPr lang="tr-TR" dirty="0" err="1"/>
              <a:t>patients</a:t>
            </a:r>
            <a:endParaRPr lang="tr-TR" dirty="0"/>
          </a:p>
          <a:p>
            <a:r>
              <a:rPr lang="tr-TR" dirty="0" err="1"/>
              <a:t>Recurrence</a:t>
            </a:r>
            <a:r>
              <a:rPr lang="tr-TR" dirty="0"/>
              <a:t> rate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healing</a:t>
            </a:r>
            <a:r>
              <a:rPr lang="tr-TR" dirty="0"/>
              <a:t> </a:t>
            </a:r>
            <a:r>
              <a:rPr lang="tr-TR" b="1" dirty="0">
                <a:solidFill>
                  <a:srgbClr val="FF0000"/>
                </a:solidFill>
              </a:rPr>
              <a:t>60-90%</a:t>
            </a:r>
            <a:endParaRPr lang="tr-TR" sz="1100" i="1" dirty="0"/>
          </a:p>
          <a:p>
            <a:pPr marL="0" indent="0">
              <a:buNone/>
            </a:pPr>
            <a:endParaRPr lang="tr-TR" sz="1100" i="1" dirty="0"/>
          </a:p>
          <a:p>
            <a:pPr marL="0" indent="0">
              <a:buNone/>
            </a:pPr>
            <a:endParaRPr lang="tr-TR" sz="1100" i="1" dirty="0"/>
          </a:p>
          <a:p>
            <a:pPr marL="0" indent="0">
              <a:buNone/>
            </a:pPr>
            <a:endParaRPr lang="tr-TR" sz="1100" i="1" dirty="0"/>
          </a:p>
          <a:p>
            <a:pPr marL="0" indent="0">
              <a:buNone/>
            </a:pPr>
            <a:r>
              <a:rPr lang="tr-TR" sz="1100" i="1" dirty="0"/>
              <a:t>(</a:t>
            </a:r>
            <a:r>
              <a:rPr lang="tr-TR" sz="1100" i="1" dirty="0" err="1"/>
              <a:t>Joachim</a:t>
            </a:r>
            <a:r>
              <a:rPr lang="tr-TR" sz="1100" i="1" dirty="0"/>
              <a:t> </a:t>
            </a:r>
            <a:r>
              <a:rPr lang="tr-TR" sz="1100" i="1" dirty="0" err="1"/>
              <a:t>Dissemond</a:t>
            </a:r>
            <a:r>
              <a:rPr lang="tr-TR" sz="1100" i="1" dirty="0"/>
              <a:t> 2007: </a:t>
            </a:r>
            <a:r>
              <a:rPr lang="tr-TR" sz="1100" i="1" dirty="0" err="1"/>
              <a:t>Ulcus-cruris</a:t>
            </a:r>
            <a:r>
              <a:rPr lang="tr-TR" sz="1100" i="1" dirty="0"/>
              <a:t> </a:t>
            </a:r>
            <a:r>
              <a:rPr lang="tr-TR" sz="1100" i="1" dirty="0" err="1"/>
              <a:t>doğuşu,tanılama,tedavi</a:t>
            </a:r>
            <a:r>
              <a:rPr lang="tr-TR" sz="1100" i="1" dirty="0"/>
              <a:t>. UNI-MED araştırma)</a:t>
            </a:r>
          </a:p>
        </p:txBody>
      </p:sp>
    </p:spTree>
    <p:extLst>
      <p:ext uri="{BB962C8B-B14F-4D97-AF65-F5344CB8AC3E}">
        <p14:creationId xmlns:p14="http://schemas.microsoft.com/office/powerpoint/2010/main" val="402197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Venous</a:t>
            </a:r>
            <a:r>
              <a:rPr lang="tr-T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Stats</a:t>
            </a:r>
            <a:endParaRPr lang="tr-T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/>
              <a:t>5% of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aged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80 </a:t>
            </a:r>
            <a:r>
              <a:rPr lang="tr-TR" dirty="0" err="1"/>
              <a:t>years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above</a:t>
            </a:r>
            <a:endParaRPr lang="tr-TR" dirty="0"/>
          </a:p>
          <a:p>
            <a:r>
              <a:rPr lang="tr-TR" dirty="0"/>
              <a:t>Total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costs</a:t>
            </a:r>
            <a:r>
              <a:rPr lang="tr-TR" dirty="0"/>
              <a:t>: </a:t>
            </a:r>
            <a:r>
              <a:rPr lang="tr-TR" sz="3600" b="1" dirty="0"/>
              <a:t>1-1.5 </a:t>
            </a:r>
            <a:r>
              <a:rPr lang="tr-TR" sz="3600" b="1" dirty="0" err="1"/>
              <a:t>billion</a:t>
            </a:r>
            <a:r>
              <a:rPr lang="tr-TR" sz="3600" b="1" dirty="0"/>
              <a:t> €</a:t>
            </a:r>
          </a:p>
          <a:p>
            <a:r>
              <a:rPr lang="tr-TR" dirty="0" err="1"/>
              <a:t>Healing</a:t>
            </a:r>
            <a:r>
              <a:rPr lang="tr-TR" dirty="0"/>
              <a:t> </a:t>
            </a:r>
            <a:r>
              <a:rPr lang="tr-TR" dirty="0" err="1"/>
              <a:t>rates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3 </a:t>
            </a:r>
            <a:r>
              <a:rPr lang="tr-TR" dirty="0" err="1"/>
              <a:t>months</a:t>
            </a:r>
            <a:r>
              <a:rPr lang="tr-TR" dirty="0"/>
              <a:t>: </a:t>
            </a:r>
            <a:r>
              <a:rPr lang="tr-TR" b="1" u="sng" dirty="0">
                <a:solidFill>
                  <a:srgbClr val="FF0000"/>
                </a:solidFill>
              </a:rPr>
              <a:t>%66-90</a:t>
            </a:r>
          </a:p>
          <a:p>
            <a:r>
              <a:rPr lang="tr-TR" u="sng" dirty="0" err="1"/>
              <a:t>In</a:t>
            </a:r>
            <a:r>
              <a:rPr lang="tr-TR" u="sng" dirty="0"/>
              <a:t> </a:t>
            </a:r>
            <a:r>
              <a:rPr lang="tr-TR" u="sng" dirty="0" err="1"/>
              <a:t>Ulcus</a:t>
            </a:r>
            <a:r>
              <a:rPr lang="tr-TR" u="sng" dirty="0"/>
              <a:t> </a:t>
            </a:r>
            <a:r>
              <a:rPr lang="tr-TR" u="sng" dirty="0" err="1"/>
              <a:t>Cruris</a:t>
            </a:r>
            <a:r>
              <a:rPr lang="tr-TR" u="sng" dirty="0"/>
              <a:t> </a:t>
            </a:r>
            <a:r>
              <a:rPr lang="tr-TR" u="sng" dirty="0" err="1"/>
              <a:t>Venosum</a:t>
            </a:r>
            <a:r>
              <a:rPr lang="tr-TR" dirty="0"/>
              <a:t>:</a:t>
            </a:r>
          </a:p>
          <a:p>
            <a:pPr marL="0" indent="0">
              <a:buNone/>
            </a:pPr>
            <a:r>
              <a:rPr lang="tr-TR" dirty="0"/>
              <a:t>-30% of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heal</a:t>
            </a:r>
            <a:r>
              <a:rPr lang="tr-TR" dirty="0"/>
              <a:t> </a:t>
            </a:r>
            <a:r>
              <a:rPr lang="tr-TR" dirty="0" err="1"/>
              <a:t>totaly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-</a:t>
            </a:r>
            <a:r>
              <a:rPr lang="tr-TR" dirty="0" err="1"/>
              <a:t>Recurrence</a:t>
            </a:r>
            <a:r>
              <a:rPr lang="tr-TR" dirty="0"/>
              <a:t> rate: 70%. </a:t>
            </a:r>
            <a:r>
              <a:rPr lang="tr-TR" b="1" dirty="0" err="1"/>
              <a:t>Why</a:t>
            </a:r>
            <a:r>
              <a:rPr lang="tr-TR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0061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16F2D4B-0B00-4418-B039-5F48A0B7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D082389-AEA4-4D3F-84FB-B08FA4341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7052601" cy="5289451"/>
          </a:xfrm>
        </p:spPr>
      </p:pic>
    </p:spTree>
    <p:extLst>
      <p:ext uri="{BB962C8B-B14F-4D97-AF65-F5344CB8AC3E}">
        <p14:creationId xmlns:p14="http://schemas.microsoft.com/office/powerpoint/2010/main" val="1012382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err="1"/>
              <a:t>Cause</a:t>
            </a:r>
            <a:r>
              <a:rPr lang="tr-TR" dirty="0"/>
              <a:t> of </a:t>
            </a:r>
            <a:r>
              <a:rPr lang="tr-TR" dirty="0" err="1"/>
              <a:t>ulceration</a:t>
            </a:r>
            <a:r>
              <a:rPr lang="tr-TR" dirty="0"/>
              <a:t>?!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Infection</a:t>
            </a:r>
            <a:r>
              <a:rPr lang="tr-TR" dirty="0">
                <a:sym typeface="Wingdings" panose="05000000000000000000" pitchFamily="2" charset="2"/>
              </a:rPr>
              <a:t>?, </a:t>
            </a:r>
            <a:r>
              <a:rPr lang="tr-TR" dirty="0" err="1">
                <a:sym typeface="Wingdings" panose="05000000000000000000" pitchFamily="2" charset="2"/>
              </a:rPr>
              <a:t>Trauma</a:t>
            </a:r>
            <a:r>
              <a:rPr lang="tr-TR" dirty="0">
                <a:sym typeface="Wingdings" panose="05000000000000000000" pitchFamily="2" charset="2"/>
              </a:rPr>
              <a:t>?  </a:t>
            </a:r>
            <a:r>
              <a:rPr lang="tr-TR" dirty="0" err="1">
                <a:sym typeface="Wingdings" panose="05000000000000000000" pitchFamily="2" charset="2"/>
              </a:rPr>
              <a:t>Should</a:t>
            </a:r>
            <a:r>
              <a:rPr lang="tr-TR" dirty="0">
                <a:sym typeface="Wingdings" panose="05000000000000000000" pitchFamily="2" charset="2"/>
              </a:rPr>
              <a:t> be </a:t>
            </a:r>
            <a:r>
              <a:rPr lang="tr-TR" dirty="0" err="1">
                <a:sym typeface="Wingdings" panose="05000000000000000000" pitchFamily="2" charset="2"/>
              </a:rPr>
              <a:t>determined</a:t>
            </a:r>
            <a:r>
              <a:rPr lang="tr-TR" dirty="0">
                <a:sym typeface="Wingdings" panose="05000000000000000000" pitchFamily="2" charset="2"/>
              </a:rPr>
              <a:t>.</a:t>
            </a:r>
          </a:p>
          <a:p>
            <a:r>
              <a:rPr lang="tr-TR" b="1" dirty="0" err="1">
                <a:sym typeface="Wingdings" panose="05000000000000000000" pitchFamily="2" charset="2"/>
              </a:rPr>
              <a:t>Absorbent</a:t>
            </a:r>
            <a:r>
              <a:rPr lang="tr-TR" b="1" dirty="0">
                <a:sym typeface="Wingdings" panose="05000000000000000000" pitchFamily="2" charset="2"/>
              </a:rPr>
              <a:t> </a:t>
            </a:r>
            <a:r>
              <a:rPr lang="tr-TR" b="1" dirty="0" err="1">
                <a:sym typeface="Wingdings" panose="05000000000000000000" pitchFamily="2" charset="2"/>
              </a:rPr>
              <a:t>wound</a:t>
            </a:r>
            <a:r>
              <a:rPr lang="tr-TR" b="1" dirty="0">
                <a:sym typeface="Wingdings" panose="05000000000000000000" pitchFamily="2" charset="2"/>
              </a:rPr>
              <a:t> </a:t>
            </a:r>
            <a:r>
              <a:rPr lang="tr-TR" b="1" dirty="0" err="1">
                <a:sym typeface="Wingdings" panose="05000000000000000000" pitchFamily="2" charset="2"/>
              </a:rPr>
              <a:t>pads</a:t>
            </a:r>
            <a:r>
              <a:rPr lang="tr-TR" b="1" dirty="0">
                <a:sym typeface="Wingdings" panose="05000000000000000000" pitchFamily="2" charset="2"/>
              </a:rPr>
              <a:t>+ </a:t>
            </a:r>
            <a:r>
              <a:rPr lang="tr-TR" b="1" dirty="0" err="1">
                <a:sym typeface="Wingdings" panose="05000000000000000000" pitchFamily="2" charset="2"/>
              </a:rPr>
              <a:t>compression</a:t>
            </a:r>
            <a:r>
              <a:rPr lang="tr-TR" b="1" dirty="0">
                <a:sym typeface="Wingdings" panose="05000000000000000000" pitchFamily="2" charset="2"/>
              </a:rPr>
              <a:t>.</a:t>
            </a:r>
          </a:p>
          <a:p>
            <a:r>
              <a:rPr lang="tr-TR" dirty="0" err="1">
                <a:sym typeface="Wingdings" panose="05000000000000000000" pitchFamily="2" charset="2"/>
              </a:rPr>
              <a:t>Maintaining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tissue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sterilization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with</a:t>
            </a:r>
            <a:r>
              <a:rPr lang="tr-TR" dirty="0">
                <a:sym typeface="Wingdings" panose="05000000000000000000" pitchFamily="2" charset="2"/>
              </a:rPr>
              <a:t> anti-</a:t>
            </a:r>
            <a:r>
              <a:rPr lang="tr-TR" dirty="0" err="1">
                <a:sym typeface="Wingdings" panose="05000000000000000000" pitchFamily="2" charset="2"/>
              </a:rPr>
              <a:t>inflamatory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agents</a:t>
            </a:r>
            <a:r>
              <a:rPr lang="tr-TR" dirty="0">
                <a:sym typeface="Wingdings" panose="05000000000000000000" pitchFamily="2" charset="2"/>
              </a:rPr>
              <a:t> (</a:t>
            </a:r>
            <a:r>
              <a:rPr lang="tr-TR" i="1" dirty="0" err="1">
                <a:sym typeface="Wingdings" panose="05000000000000000000" pitchFamily="2" charset="2"/>
              </a:rPr>
              <a:t>Topical</a:t>
            </a:r>
            <a:r>
              <a:rPr lang="tr-TR" i="1" dirty="0">
                <a:sym typeface="Wingdings" panose="05000000000000000000" pitchFamily="2" charset="2"/>
              </a:rPr>
              <a:t> </a:t>
            </a:r>
            <a:r>
              <a:rPr lang="tr-TR" i="1" dirty="0" err="1">
                <a:sym typeface="Wingdings" panose="05000000000000000000" pitchFamily="2" charset="2"/>
              </a:rPr>
              <a:t>antimicrobial</a:t>
            </a:r>
            <a:r>
              <a:rPr lang="tr-TR" i="1" dirty="0">
                <a:sym typeface="Wingdings" panose="05000000000000000000" pitchFamily="2" charset="2"/>
              </a:rPr>
              <a:t> </a:t>
            </a:r>
            <a:r>
              <a:rPr lang="tr-TR" i="1" dirty="0" err="1">
                <a:sym typeface="Wingdings" panose="05000000000000000000" pitchFamily="2" charset="2"/>
              </a:rPr>
              <a:t>applications</a:t>
            </a:r>
            <a:r>
              <a:rPr lang="tr-TR" dirty="0">
                <a:sym typeface="Wingdings" panose="05000000000000000000" pitchFamily="2" charset="2"/>
              </a:rPr>
              <a:t>)</a:t>
            </a:r>
          </a:p>
          <a:p>
            <a:r>
              <a:rPr lang="tr-TR" b="1" dirty="0" err="1">
                <a:sym typeface="Wingdings" panose="05000000000000000000" pitchFamily="2" charset="2"/>
              </a:rPr>
              <a:t>Infection</a:t>
            </a:r>
            <a:r>
              <a:rPr lang="tr-TR" b="1" dirty="0">
                <a:sym typeface="Wingdings" panose="05000000000000000000" pitchFamily="2" charset="2"/>
              </a:rPr>
              <a:t> </a:t>
            </a:r>
            <a:r>
              <a:rPr lang="tr-TR" b="1" dirty="0" err="1">
                <a:sym typeface="Wingdings" panose="05000000000000000000" pitchFamily="2" charset="2"/>
              </a:rPr>
              <a:t>control</a:t>
            </a:r>
            <a:r>
              <a:rPr lang="tr-TR" b="1" dirty="0">
                <a:sym typeface="Wingdings" panose="05000000000000000000" pitchFamily="2" charset="2"/>
              </a:rPr>
              <a:t>!</a:t>
            </a:r>
          </a:p>
          <a:p>
            <a:endParaRPr lang="tr-T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35821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1143000"/>
          </a:xfrm>
          <a:solidFill>
            <a:schemeClr val="tx1"/>
          </a:solidFill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</a:t>
            </a:r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Folds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2962672" cy="4133056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edema</a:t>
            </a:r>
            <a:endParaRPr lang="tr-TR" dirty="0"/>
          </a:p>
          <a:p>
            <a:r>
              <a:rPr lang="tr-TR" dirty="0" err="1"/>
              <a:t>Gravity</a:t>
            </a:r>
            <a:r>
              <a:rPr lang="tr-TR" dirty="0"/>
              <a:t> </a:t>
            </a:r>
            <a:r>
              <a:rPr lang="tr-TR" dirty="0" err="1"/>
              <a:t>effect</a:t>
            </a:r>
            <a:endParaRPr lang="tr-TR" dirty="0"/>
          </a:p>
          <a:p>
            <a:r>
              <a:rPr lang="tr-TR" dirty="0"/>
              <a:t>Skin </a:t>
            </a:r>
            <a:r>
              <a:rPr lang="tr-TR" dirty="0" err="1"/>
              <a:t>elasticity</a:t>
            </a:r>
            <a:endParaRPr lang="tr-TR" dirty="0"/>
          </a:p>
          <a:p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tr-TR" dirty="0" err="1"/>
              <a:t>folds</a:t>
            </a:r>
            <a:r>
              <a:rPr lang="tr-TR" dirty="0"/>
              <a:t>: </a:t>
            </a:r>
            <a:r>
              <a:rPr lang="tr-TR" dirty="0" err="1"/>
              <a:t>Infection</a:t>
            </a:r>
            <a:r>
              <a:rPr lang="tr-TR" dirty="0"/>
              <a:t> risk </a:t>
            </a:r>
          </a:p>
          <a:p>
            <a:r>
              <a:rPr lang="tr-TR" dirty="0" err="1"/>
              <a:t>Maceration</a:t>
            </a:r>
            <a:endParaRPr lang="tr-TR" dirty="0"/>
          </a:p>
          <a:p>
            <a:r>
              <a:rPr lang="tr-TR" dirty="0" err="1"/>
              <a:t>Infection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b="1" dirty="0" err="1">
                <a:sym typeface="Wingdings" panose="05000000000000000000" pitchFamily="2" charset="2"/>
              </a:rPr>
              <a:t>Edema</a:t>
            </a:r>
            <a:r>
              <a:rPr lang="tr-TR" dirty="0">
                <a:sym typeface="Wingdings" panose="05000000000000000000" pitchFamily="2" charset="2"/>
              </a:rPr>
              <a:t>!</a:t>
            </a:r>
            <a:r>
              <a:rPr lang="tr-TR" dirty="0"/>
              <a:t>  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52" y="35389"/>
            <a:ext cx="2269598" cy="3270690"/>
          </a:xfrm>
        </p:spPr>
      </p:pic>
      <p:cxnSp>
        <p:nvCxnSpPr>
          <p:cNvPr id="8" name="Düz Ok Bağlayıcısı 7"/>
          <p:cNvCxnSpPr/>
          <p:nvPr/>
        </p:nvCxnSpPr>
        <p:spPr>
          <a:xfrm flipV="1">
            <a:off x="3203848" y="3645024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 flipV="1">
            <a:off x="2699792" y="4221088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İçerik Yer Tutucusu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9663" y="2338562"/>
            <a:ext cx="4525963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79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3E4FEDE-7D04-4641-9D2E-D71EEC341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F86AD113-B479-4EE1-9537-5CFEEB694A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1260"/>
            <a:ext cx="3744416" cy="6656740"/>
          </a:xfrm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EA7750A-7EE0-4AB1-AC44-CCBCB8905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00" y="1772816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2868684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25" y="2165152"/>
            <a:ext cx="4525963" cy="339447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997797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1999" y="2262599"/>
            <a:ext cx="460851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98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err="1"/>
              <a:t>Maintaining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optimal </a:t>
            </a:r>
            <a:r>
              <a:rPr lang="tr-TR" dirty="0" err="1"/>
              <a:t>hygiene</a:t>
            </a:r>
            <a:r>
              <a:rPr lang="tr-TR" dirty="0"/>
              <a:t> </a:t>
            </a:r>
            <a:r>
              <a:rPr lang="tr-TR" dirty="0" err="1"/>
              <a:t>betwen</a:t>
            </a:r>
            <a:r>
              <a:rPr lang="tr-TR" dirty="0"/>
              <a:t> skin </a:t>
            </a:r>
            <a:r>
              <a:rPr lang="tr-TR" dirty="0" err="1"/>
              <a:t>folds</a:t>
            </a:r>
            <a:r>
              <a:rPr lang="tr-TR" dirty="0"/>
              <a:t>:</a:t>
            </a:r>
          </a:p>
          <a:p>
            <a:pPr marL="0" indent="0">
              <a:buNone/>
            </a:pPr>
            <a:r>
              <a:rPr lang="tr-TR" b="1" i="1" dirty="0">
                <a:solidFill>
                  <a:srgbClr val="FF0000"/>
                </a:solidFill>
              </a:rPr>
              <a:t>-Anti-</a:t>
            </a:r>
            <a:r>
              <a:rPr lang="tr-TR" b="1" i="1" dirty="0" err="1">
                <a:solidFill>
                  <a:srgbClr val="FF0000"/>
                </a:solidFill>
              </a:rPr>
              <a:t>bacterial</a:t>
            </a:r>
            <a:r>
              <a:rPr lang="tr-TR" b="1" i="1" dirty="0">
                <a:solidFill>
                  <a:srgbClr val="FF0000"/>
                </a:solidFill>
              </a:rPr>
              <a:t>, anti-</a:t>
            </a:r>
            <a:r>
              <a:rPr lang="tr-TR" b="1" i="1" dirty="0" err="1">
                <a:solidFill>
                  <a:srgbClr val="FF0000"/>
                </a:solidFill>
              </a:rPr>
              <a:t>fungal</a:t>
            </a:r>
            <a:r>
              <a:rPr lang="tr-TR" b="1" i="1" dirty="0">
                <a:solidFill>
                  <a:srgbClr val="FF0000"/>
                </a:solidFill>
              </a:rPr>
              <a:t> </a:t>
            </a:r>
            <a:r>
              <a:rPr lang="tr-TR" b="1" i="1" dirty="0" err="1">
                <a:solidFill>
                  <a:srgbClr val="FF0000"/>
                </a:solidFill>
              </a:rPr>
              <a:t>topical</a:t>
            </a:r>
            <a:r>
              <a:rPr lang="tr-TR" b="1" i="1" dirty="0">
                <a:solidFill>
                  <a:srgbClr val="FF0000"/>
                </a:solidFill>
              </a:rPr>
              <a:t> </a:t>
            </a:r>
            <a:r>
              <a:rPr lang="tr-TR" b="1" i="1" dirty="0" err="1">
                <a:solidFill>
                  <a:srgbClr val="FF0000"/>
                </a:solidFill>
              </a:rPr>
              <a:t>agents</a:t>
            </a:r>
            <a:endParaRPr lang="tr-TR" b="1" i="1" dirty="0">
              <a:solidFill>
                <a:srgbClr val="FF0000"/>
              </a:solidFill>
            </a:endParaRPr>
          </a:p>
          <a:p>
            <a:r>
              <a:rPr lang="tr-TR" dirty="0"/>
              <a:t>Integration </a:t>
            </a:r>
            <a:r>
              <a:rPr lang="tr-TR" dirty="0" err="1"/>
              <a:t>to</a:t>
            </a:r>
            <a:r>
              <a:rPr lang="tr-TR" dirty="0"/>
              <a:t> CDT </a:t>
            </a:r>
            <a:r>
              <a:rPr lang="tr-TR" dirty="0" err="1"/>
              <a:t>should</a:t>
            </a:r>
            <a:r>
              <a:rPr lang="tr-TR" dirty="0"/>
              <a:t> be done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supporting</a:t>
            </a:r>
            <a:r>
              <a:rPr lang="tr-TR" dirty="0"/>
              <a:t> </a:t>
            </a:r>
            <a:r>
              <a:rPr lang="tr-TR" dirty="0" err="1"/>
              <a:t>folds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proper</a:t>
            </a:r>
            <a:r>
              <a:rPr lang="tr-TR" dirty="0"/>
              <a:t> </a:t>
            </a:r>
            <a:r>
              <a:rPr lang="tr-TR" dirty="0" err="1"/>
              <a:t>filling</a:t>
            </a:r>
            <a:r>
              <a:rPr lang="tr-TR" dirty="0"/>
              <a:t> </a:t>
            </a:r>
            <a:r>
              <a:rPr lang="tr-TR" dirty="0" err="1"/>
              <a:t>materials</a:t>
            </a:r>
            <a:r>
              <a:rPr lang="tr-TR" dirty="0">
                <a:sym typeface="Wingdings" panose="05000000000000000000" pitchFamily="2" charset="2"/>
              </a:rPr>
              <a:t> (</a:t>
            </a:r>
            <a:r>
              <a:rPr lang="tr-TR" dirty="0" err="1">
                <a:sym typeface="Wingdings" panose="05000000000000000000" pitchFamily="2" charset="2"/>
              </a:rPr>
              <a:t>equal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pressure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distribution</a:t>
            </a:r>
            <a:r>
              <a:rPr lang="tr-TR" dirty="0">
                <a:sym typeface="Wingdings" panose="05000000000000000000" pitchFamily="2" charset="2"/>
              </a:rPr>
              <a:t>)</a:t>
            </a:r>
            <a:endParaRPr lang="tr-TR" dirty="0"/>
          </a:p>
          <a:p>
            <a:r>
              <a:rPr lang="tr-TR" dirty="0" err="1"/>
              <a:t>Maintaining</a:t>
            </a:r>
            <a:r>
              <a:rPr lang="tr-TR" dirty="0"/>
              <a:t> </a:t>
            </a:r>
            <a:r>
              <a:rPr lang="tr-TR" dirty="0" err="1"/>
              <a:t>moisture</a:t>
            </a:r>
            <a:r>
              <a:rPr lang="tr-TR" dirty="0"/>
              <a:t> </a:t>
            </a:r>
            <a:r>
              <a:rPr lang="tr-TR" dirty="0" err="1"/>
              <a:t>balance</a:t>
            </a:r>
            <a:r>
              <a:rPr lang="tr-TR" dirty="0"/>
              <a:t> </a:t>
            </a:r>
            <a:r>
              <a:rPr lang="tr-TR" b="1" dirty="0"/>
              <a:t>(Skin </a:t>
            </a:r>
            <a:r>
              <a:rPr lang="tr-TR" b="1" dirty="0" err="1"/>
              <a:t>tend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be </a:t>
            </a:r>
            <a:r>
              <a:rPr lang="tr-TR" b="1" dirty="0" err="1"/>
              <a:t>more</a:t>
            </a:r>
            <a:r>
              <a:rPr lang="tr-TR" b="1" dirty="0"/>
              <a:t> </a:t>
            </a:r>
            <a:r>
              <a:rPr lang="tr-TR" b="1" dirty="0" err="1"/>
              <a:t>fragile</a:t>
            </a:r>
            <a:r>
              <a:rPr lang="tr-TR" b="1" dirty="0"/>
              <a:t> in skin </a:t>
            </a:r>
            <a:r>
              <a:rPr lang="tr-TR" b="1" dirty="0" err="1"/>
              <a:t>folds</a:t>
            </a:r>
            <a:r>
              <a:rPr lang="tr-TR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7667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noFill/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tr-TR" b="1" dirty="0"/>
              <a:t>Skin </a:t>
            </a:r>
            <a:r>
              <a:rPr lang="tr-TR" b="1" dirty="0" err="1"/>
              <a:t>changes</a:t>
            </a:r>
            <a:r>
              <a:rPr lang="tr-TR" b="1" dirty="0"/>
              <a:t> in </a:t>
            </a:r>
            <a:r>
              <a:rPr lang="tr-TR" b="1" dirty="0" err="1"/>
              <a:t>Lymphedema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/>
              <a:t>Structural</a:t>
            </a:r>
            <a:r>
              <a:rPr lang="tr-TR" dirty="0"/>
              <a:t> </a:t>
            </a:r>
            <a:r>
              <a:rPr lang="tr-TR" dirty="0" err="1"/>
              <a:t>fibroproliferative</a:t>
            </a:r>
            <a:r>
              <a:rPr lang="tr-TR" dirty="0"/>
              <a:t> </a:t>
            </a:r>
            <a:r>
              <a:rPr lang="tr-TR" dirty="0" err="1"/>
              <a:t>tissue</a:t>
            </a:r>
            <a:r>
              <a:rPr lang="tr-TR" dirty="0"/>
              <a:t> </a:t>
            </a:r>
            <a:r>
              <a:rPr lang="tr-TR" dirty="0" err="1"/>
              <a:t>changes</a:t>
            </a:r>
            <a:endParaRPr lang="tr-TR" dirty="0"/>
          </a:p>
          <a:p>
            <a:pPr marL="0" indent="0" algn="ctr">
              <a:buNone/>
            </a:pPr>
            <a:r>
              <a:rPr lang="tr-TR" b="1" dirty="0">
                <a:solidFill>
                  <a:schemeClr val="accent1"/>
                </a:solidFill>
              </a:rPr>
              <a:t>-</a:t>
            </a:r>
            <a:r>
              <a:rPr lang="tr-TR" b="1" dirty="0" err="1">
                <a:solidFill>
                  <a:schemeClr val="accent1"/>
                </a:solidFill>
              </a:rPr>
              <a:t>Activation</a:t>
            </a:r>
            <a:r>
              <a:rPr lang="tr-TR" b="1" dirty="0">
                <a:solidFill>
                  <a:schemeClr val="accent1"/>
                </a:solidFill>
              </a:rPr>
              <a:t> of </a:t>
            </a:r>
            <a:r>
              <a:rPr lang="tr-TR" b="1" i="1" dirty="0">
                <a:solidFill>
                  <a:schemeClr val="accent1"/>
                </a:solidFill>
              </a:rPr>
              <a:t>Fibrin </a:t>
            </a:r>
            <a:r>
              <a:rPr lang="tr-TR" b="1" i="1" dirty="0" err="1">
                <a:solidFill>
                  <a:schemeClr val="accent1"/>
                </a:solidFill>
              </a:rPr>
              <a:t>and</a:t>
            </a:r>
            <a:r>
              <a:rPr lang="tr-TR" b="1" i="1" dirty="0">
                <a:solidFill>
                  <a:schemeClr val="accent1"/>
                </a:solidFill>
              </a:rPr>
              <a:t> WBC</a:t>
            </a:r>
          </a:p>
          <a:p>
            <a:r>
              <a:rPr lang="tr-TR" b="1" dirty="0" err="1">
                <a:solidFill>
                  <a:srgbClr val="FF0000"/>
                </a:solidFill>
              </a:rPr>
              <a:t>Fibroproliferation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Epidermal</a:t>
            </a:r>
            <a:r>
              <a:rPr lang="tr-TR" dirty="0">
                <a:sym typeface="Wingdings" panose="05000000000000000000" pitchFamily="2" charset="2"/>
              </a:rPr>
              <a:t>, </a:t>
            </a:r>
            <a:r>
              <a:rPr lang="tr-TR" dirty="0" err="1">
                <a:sym typeface="Wingdings" panose="05000000000000000000" pitchFamily="2" charset="2"/>
              </a:rPr>
              <a:t>dermal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soft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Tissue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thickening</a:t>
            </a:r>
            <a:r>
              <a:rPr lang="tr-TR" dirty="0">
                <a:sym typeface="Wingdings" panose="05000000000000000000" pitchFamily="2" charset="2"/>
              </a:rPr>
              <a:t>.</a:t>
            </a:r>
          </a:p>
          <a:p>
            <a:r>
              <a:rPr lang="tr-TR" dirty="0" err="1">
                <a:sym typeface="Wingdings" panose="05000000000000000000" pitchFamily="2" charset="2"/>
              </a:rPr>
              <a:t>Structural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degeneration</a:t>
            </a:r>
            <a:r>
              <a:rPr lang="tr-TR" dirty="0">
                <a:sym typeface="Wingdings" panose="05000000000000000000" pitchFamily="2" charset="2"/>
              </a:rPr>
              <a:t> in </a:t>
            </a:r>
            <a:r>
              <a:rPr lang="tr-TR" dirty="0" err="1">
                <a:sym typeface="Wingdings" panose="05000000000000000000" pitchFamily="2" charset="2"/>
              </a:rPr>
              <a:t>capillary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b="1" dirty="0" err="1">
                <a:solidFill>
                  <a:srgbClr val="FF0000"/>
                </a:solidFill>
                <a:sym typeface="Wingdings" panose="05000000000000000000" pitchFamily="2" charset="2"/>
              </a:rPr>
              <a:t>Ineffectivity</a:t>
            </a:r>
            <a:endParaRPr lang="tr-T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tr-TR" dirty="0" err="1">
                <a:sym typeface="Wingdings" panose="05000000000000000000" pitchFamily="2" charset="2"/>
              </a:rPr>
              <a:t>Researchers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also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pointed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out</a:t>
            </a:r>
            <a:r>
              <a:rPr lang="tr-TR" dirty="0">
                <a:sym typeface="Wingdings" panose="05000000000000000000" pitchFamily="2" charset="2"/>
              </a:rPr>
              <a:t> anormal </a:t>
            </a:r>
            <a:r>
              <a:rPr lang="tr-TR" dirty="0" err="1">
                <a:sym typeface="Wingdings" panose="05000000000000000000" pitchFamily="2" charset="2"/>
              </a:rPr>
              <a:t>expression</a:t>
            </a:r>
            <a:r>
              <a:rPr lang="tr-TR" dirty="0">
                <a:sym typeface="Wingdings" panose="05000000000000000000" pitchFamily="2" charset="2"/>
              </a:rPr>
              <a:t> of </a:t>
            </a:r>
            <a:r>
              <a:rPr lang="tr-TR" dirty="0" err="1">
                <a:sym typeface="Wingdings" panose="05000000000000000000" pitchFamily="2" charset="2"/>
              </a:rPr>
              <a:t>inflamatory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cytokines</a:t>
            </a:r>
            <a:r>
              <a:rPr lang="tr-TR" dirty="0">
                <a:sym typeface="Wingdings" panose="05000000000000000000" pitchFamily="2" charset="2"/>
              </a:rPr>
              <a:t>, </a:t>
            </a:r>
            <a:r>
              <a:rPr lang="tr-TR" dirty="0" err="1">
                <a:sym typeface="Wingdings" panose="05000000000000000000" pitchFamily="2" charset="2"/>
              </a:rPr>
              <a:t>adhesion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molecules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growth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factors</a:t>
            </a:r>
            <a:r>
              <a:rPr lang="tr-TR" dirty="0">
                <a:sym typeface="Wingdings" panose="05000000000000000000" pitchFamily="2" charset="2"/>
              </a:rPr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20966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/>
              <a:t>Skin </a:t>
            </a:r>
            <a:r>
              <a:rPr lang="tr-TR" b="1" dirty="0" err="1"/>
              <a:t>Care</a:t>
            </a:r>
            <a:r>
              <a:rPr lang="tr-TR" b="1" dirty="0"/>
              <a:t> in </a:t>
            </a:r>
            <a:r>
              <a:rPr lang="tr-TR" b="1" dirty="0" err="1"/>
              <a:t>Lymphedema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err="1"/>
              <a:t>Regardless</a:t>
            </a:r>
            <a:r>
              <a:rPr lang="tr-TR" dirty="0"/>
              <a:t> of </a:t>
            </a:r>
            <a:r>
              <a:rPr lang="tr-TR" dirty="0" err="1"/>
              <a:t>etiology</a:t>
            </a:r>
            <a:r>
              <a:rPr lang="tr-TR" dirty="0"/>
              <a:t>, in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chronic</a:t>
            </a:r>
            <a:r>
              <a:rPr lang="tr-TR" dirty="0"/>
              <a:t> </a:t>
            </a:r>
            <a:r>
              <a:rPr lang="tr-TR" dirty="0" err="1"/>
              <a:t>edema</a:t>
            </a:r>
            <a:r>
              <a:rPr lang="tr-TR" dirty="0"/>
              <a:t> skin </a:t>
            </a:r>
            <a:r>
              <a:rPr lang="tr-TR" dirty="0" err="1"/>
              <a:t>care</a:t>
            </a:r>
            <a:r>
              <a:rPr lang="tr-TR" dirty="0"/>
              <a:t> is </a:t>
            </a:r>
            <a:r>
              <a:rPr lang="tr-TR" dirty="0" err="1"/>
              <a:t>crucial</a:t>
            </a:r>
            <a:r>
              <a:rPr lang="tr-TR" dirty="0"/>
              <a:t>!</a:t>
            </a:r>
          </a:p>
          <a:p>
            <a:r>
              <a:rPr lang="tr-TR" dirty="0" err="1"/>
              <a:t>Providing</a:t>
            </a:r>
            <a:r>
              <a:rPr lang="tr-TR" dirty="0"/>
              <a:t> optimal </a:t>
            </a:r>
            <a:r>
              <a:rPr lang="tr-TR" dirty="0" err="1"/>
              <a:t>moisture</a:t>
            </a:r>
            <a:r>
              <a:rPr lang="tr-TR" dirty="0"/>
              <a:t> </a:t>
            </a:r>
            <a:r>
              <a:rPr lang="tr-TR" dirty="0" err="1"/>
              <a:t>balance</a:t>
            </a:r>
            <a:r>
              <a:rPr lang="tr-TR" dirty="0"/>
              <a:t>: </a:t>
            </a:r>
          </a:p>
          <a:p>
            <a:pPr marL="0" indent="0">
              <a:buNone/>
            </a:pP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b="1" dirty="0" err="1">
                <a:solidFill>
                  <a:srgbClr val="FF0000"/>
                </a:solidFill>
              </a:rPr>
              <a:t>Primary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protection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mechanism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to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infections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and</a:t>
            </a:r>
            <a:r>
              <a:rPr lang="tr-TR" b="1" dirty="0">
                <a:solidFill>
                  <a:srgbClr val="FF0000"/>
                </a:solidFill>
              </a:rPr>
              <a:t> skin </a:t>
            </a:r>
            <a:r>
              <a:rPr lang="tr-TR" b="1" dirty="0" err="1">
                <a:solidFill>
                  <a:srgbClr val="FF0000"/>
                </a:solidFill>
              </a:rPr>
              <a:t>integrity</a:t>
            </a:r>
            <a:endParaRPr lang="tr-TR" sz="1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r>
              <a:rPr lang="en-US" sz="1100" dirty="0"/>
              <a:t>Timmons, J., &amp; Bianchi, J. (2008). Disease </a:t>
            </a:r>
            <a:r>
              <a:rPr lang="en-US" sz="1200" dirty="0"/>
              <a:t>progression in venous and </a:t>
            </a:r>
            <a:r>
              <a:rPr lang="en-US" sz="1200" dirty="0" err="1"/>
              <a:t>lymphovenous</a:t>
            </a:r>
            <a:r>
              <a:rPr lang="en-US" sz="1200" dirty="0"/>
              <a:t> disease: the need for early identification and management. </a:t>
            </a:r>
            <a:r>
              <a:rPr lang="en-US" sz="1200" i="1" dirty="0"/>
              <a:t>Wounds UK</a:t>
            </a:r>
            <a:r>
              <a:rPr lang="en-US" sz="1200" dirty="0"/>
              <a:t>, </a:t>
            </a:r>
            <a:r>
              <a:rPr lang="en-US" sz="1200" i="1" dirty="0"/>
              <a:t>4</a:t>
            </a:r>
            <a:r>
              <a:rPr lang="en-US" sz="1200" dirty="0"/>
              <a:t>(3), 59-71.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2852824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Why</a:t>
            </a:r>
            <a:r>
              <a:rPr lang="tr-TR" b="1" dirty="0">
                <a:solidFill>
                  <a:srgbClr val="FF0000"/>
                </a:solidFill>
              </a:rPr>
              <a:t> is Skin </a:t>
            </a:r>
            <a:r>
              <a:rPr lang="tr-TR" b="1" dirty="0" err="1">
                <a:solidFill>
                  <a:srgbClr val="FF0000"/>
                </a:solidFill>
              </a:rPr>
              <a:t>Care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important</a:t>
            </a:r>
            <a:r>
              <a:rPr lang="tr-TR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  <a:ln w="381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tr-TR" dirty="0" err="1"/>
              <a:t>Providing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lipid</a:t>
            </a:r>
            <a:r>
              <a:rPr lang="tr-TR" dirty="0"/>
              <a:t> </a:t>
            </a:r>
            <a:r>
              <a:rPr lang="tr-TR" dirty="0" err="1"/>
              <a:t>layer</a:t>
            </a:r>
            <a:r>
              <a:rPr lang="tr-TR" dirty="0"/>
              <a:t> on skin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hidration</a:t>
            </a:r>
            <a:endParaRPr lang="tr-TR" dirty="0"/>
          </a:p>
          <a:p>
            <a:r>
              <a:rPr lang="tr-TR" b="1" dirty="0" err="1"/>
              <a:t>Moffatt</a:t>
            </a:r>
            <a:r>
              <a:rPr lang="tr-TR" b="1" dirty="0"/>
              <a:t> (2006):  </a:t>
            </a:r>
            <a:r>
              <a:rPr lang="tr-TR" b="1" dirty="0" err="1"/>
              <a:t>Protecting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skin </a:t>
            </a:r>
            <a:r>
              <a:rPr lang="tr-TR" b="1" dirty="0" err="1"/>
              <a:t>from</a:t>
            </a:r>
            <a:r>
              <a:rPr lang="tr-TR" b="1" dirty="0"/>
              <a:t> </a:t>
            </a:r>
            <a:r>
              <a:rPr lang="tr-TR" b="1" dirty="0" err="1"/>
              <a:t>bacteria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other</a:t>
            </a:r>
            <a:r>
              <a:rPr lang="tr-TR" b="1" dirty="0"/>
              <a:t> </a:t>
            </a:r>
            <a:r>
              <a:rPr lang="tr-TR" b="1" dirty="0" err="1"/>
              <a:t>infectious</a:t>
            </a:r>
            <a:r>
              <a:rPr lang="tr-TR" b="1" dirty="0"/>
              <a:t> </a:t>
            </a:r>
            <a:r>
              <a:rPr lang="tr-TR" b="1" dirty="0" err="1"/>
              <a:t>agents</a:t>
            </a:r>
            <a:r>
              <a:rPr lang="tr-TR" b="1" dirty="0"/>
              <a:t>, </a:t>
            </a:r>
            <a:r>
              <a:rPr lang="tr-TR" b="1" dirty="0" err="1"/>
              <a:t>adherence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achievements</a:t>
            </a:r>
            <a:r>
              <a:rPr lang="tr-TR" b="1" dirty="0"/>
              <a:t> of </a:t>
            </a:r>
            <a:r>
              <a:rPr lang="tr-TR" b="1" dirty="0" err="1"/>
              <a:t>treatment</a:t>
            </a:r>
            <a:r>
              <a:rPr lang="tr-TR" b="1" dirty="0"/>
              <a:t>: Skin </a:t>
            </a:r>
            <a:r>
              <a:rPr lang="tr-TR" b="1" dirty="0" err="1"/>
              <a:t>Care</a:t>
            </a:r>
            <a:r>
              <a:rPr lang="tr-TR" b="1" dirty="0"/>
              <a:t>!</a:t>
            </a:r>
          </a:p>
          <a:p>
            <a:r>
              <a:rPr lang="tr-TR" sz="3900" dirty="0"/>
              <a:t>Skin </a:t>
            </a:r>
            <a:r>
              <a:rPr lang="tr-TR" sz="3900" dirty="0" err="1"/>
              <a:t>care</a:t>
            </a:r>
            <a:r>
              <a:rPr lang="tr-TR" sz="3900" dirty="0"/>
              <a:t>: </a:t>
            </a:r>
            <a:r>
              <a:rPr lang="tr-TR" sz="3900" b="1" dirty="0" err="1"/>
              <a:t>Improvement</a:t>
            </a:r>
            <a:r>
              <a:rPr lang="tr-TR" sz="3900" b="1" dirty="0"/>
              <a:t> of </a:t>
            </a:r>
            <a:r>
              <a:rPr lang="tr-TR" sz="3900" b="1" dirty="0" err="1"/>
              <a:t>barrier</a:t>
            </a:r>
            <a:r>
              <a:rPr lang="tr-TR" sz="3900" b="1" dirty="0"/>
              <a:t> </a:t>
            </a:r>
            <a:r>
              <a:rPr lang="tr-TR" sz="3900" b="1" dirty="0" err="1"/>
              <a:t>function</a:t>
            </a:r>
            <a:r>
              <a:rPr lang="tr-TR" sz="3900" b="1" dirty="0"/>
              <a:t>!</a:t>
            </a:r>
          </a:p>
          <a:p>
            <a:pPr marL="0" indent="0">
              <a:buNone/>
            </a:pPr>
            <a:endParaRPr lang="tr-TR" sz="1400" dirty="0"/>
          </a:p>
          <a:p>
            <a:pPr marL="0" indent="0">
              <a:buNone/>
            </a:pPr>
            <a:endParaRPr lang="tr-TR" sz="1400" dirty="0"/>
          </a:p>
          <a:p>
            <a:pPr marL="0" indent="0">
              <a:buNone/>
            </a:pPr>
            <a:r>
              <a:rPr lang="en-US" sz="1100" dirty="0"/>
              <a:t>Stephen-Haynes, J. (2007). Skin care in chronic </a:t>
            </a:r>
            <a:r>
              <a:rPr lang="en-US" sz="1100" dirty="0" err="1"/>
              <a:t>oedema</a:t>
            </a:r>
            <a:r>
              <a:rPr lang="en-US" sz="1100" dirty="0"/>
              <a:t>. </a:t>
            </a:r>
            <a:r>
              <a:rPr lang="en-US" sz="1100" i="1" dirty="0"/>
              <a:t>Wounds UK</a:t>
            </a:r>
            <a:r>
              <a:rPr lang="en-US" sz="1100" dirty="0"/>
              <a:t>, </a:t>
            </a:r>
            <a:r>
              <a:rPr lang="en-US" sz="1100" i="1" dirty="0"/>
              <a:t>3</a:t>
            </a:r>
            <a:r>
              <a:rPr lang="en-US" sz="1100" dirty="0"/>
              <a:t>(2 </a:t>
            </a:r>
            <a:r>
              <a:rPr lang="en-US" sz="1100" dirty="0" err="1"/>
              <a:t>Suppl</a:t>
            </a:r>
            <a:r>
              <a:rPr lang="en-US" sz="1100" dirty="0"/>
              <a:t>), 1-40.</a:t>
            </a:r>
            <a:endParaRPr lang="tr-TR" sz="1100" dirty="0"/>
          </a:p>
          <a:p>
            <a:pPr marL="0" indent="0">
              <a:buNone/>
            </a:pPr>
            <a:r>
              <a:rPr lang="en-US" sz="1100" dirty="0"/>
              <a:t>Moffatt, C. J. (2006). Skin care management for patients with </a:t>
            </a:r>
            <a:r>
              <a:rPr lang="en-US" sz="1100" dirty="0" err="1"/>
              <a:t>lymphoedema</a:t>
            </a:r>
            <a:r>
              <a:rPr lang="en-US" sz="1100" dirty="0"/>
              <a:t>. </a:t>
            </a:r>
            <a:r>
              <a:rPr lang="en-US" sz="1100" i="1" dirty="0"/>
              <a:t>Wound Essentials</a:t>
            </a:r>
            <a:r>
              <a:rPr lang="en-US" sz="1100" dirty="0"/>
              <a:t>, </a:t>
            </a:r>
            <a:r>
              <a:rPr lang="en-US" sz="1100" i="1" dirty="0"/>
              <a:t>1</a:t>
            </a:r>
            <a:r>
              <a:rPr lang="en-US" sz="1100" dirty="0"/>
              <a:t>, 172-4.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3338079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5" y="1988840"/>
            <a:ext cx="4433706" cy="3441955"/>
          </a:xfrm>
        </p:spPr>
      </p:pic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/>
              <a:t>Skin </a:t>
            </a:r>
            <a:r>
              <a:rPr lang="tr-TR" dirty="0" err="1"/>
              <a:t>care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maintaining</a:t>
            </a:r>
            <a:r>
              <a:rPr lang="tr-TR" dirty="0"/>
              <a:t> optimal </a:t>
            </a:r>
            <a:r>
              <a:rPr lang="tr-TR" dirty="0" err="1"/>
              <a:t>moisture</a:t>
            </a:r>
            <a:r>
              <a:rPr lang="tr-TR" dirty="0"/>
              <a:t> </a:t>
            </a:r>
            <a:r>
              <a:rPr lang="tr-TR" dirty="0" err="1"/>
              <a:t>balance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advantageous</a:t>
            </a:r>
            <a:r>
              <a:rPr lang="tr-TR" dirty="0"/>
              <a:t> </a:t>
            </a:r>
            <a:r>
              <a:rPr lang="tr-TR" dirty="0" err="1"/>
              <a:t>than</a:t>
            </a:r>
            <a:r>
              <a:rPr lang="tr-TR" dirty="0"/>
              <a:t> </a:t>
            </a:r>
            <a:r>
              <a:rPr lang="tr-TR" dirty="0" err="1"/>
              <a:t>medications</a:t>
            </a:r>
            <a:r>
              <a:rPr lang="tr-TR" dirty="0"/>
              <a:t> </a:t>
            </a:r>
            <a:r>
              <a:rPr lang="tr-TR" dirty="0" err="1"/>
              <a:t>regarding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prevention</a:t>
            </a:r>
            <a:r>
              <a:rPr lang="tr-TR" dirty="0"/>
              <a:t> of </a:t>
            </a:r>
            <a:r>
              <a:rPr lang="tr-TR" dirty="0" err="1"/>
              <a:t>infections</a:t>
            </a:r>
            <a:r>
              <a:rPr lang="tr-TR" dirty="0"/>
              <a:t> </a:t>
            </a:r>
            <a:r>
              <a:rPr lang="tr-TR" b="1" i="1" dirty="0"/>
              <a:t>(</a:t>
            </a:r>
            <a:r>
              <a:rPr lang="tr-TR" b="1" i="1" dirty="0" err="1"/>
              <a:t>Badger</a:t>
            </a:r>
            <a:r>
              <a:rPr lang="tr-TR" b="1" i="1" dirty="0"/>
              <a:t>, 2004).</a:t>
            </a:r>
          </a:p>
          <a:p>
            <a:pPr marL="0" indent="0">
              <a:buNone/>
            </a:pPr>
            <a:endParaRPr lang="tr-TR" sz="1200" dirty="0"/>
          </a:p>
          <a:p>
            <a:pPr marL="0" indent="0">
              <a:buNone/>
            </a:pPr>
            <a:endParaRPr lang="tr-TR" sz="1200" dirty="0"/>
          </a:p>
          <a:p>
            <a:pPr marL="0" indent="0">
              <a:buNone/>
            </a:pPr>
            <a:endParaRPr lang="tr-TR" sz="1200" dirty="0"/>
          </a:p>
          <a:p>
            <a:pPr marL="0" indent="0">
              <a:buNone/>
            </a:pPr>
            <a:r>
              <a:rPr lang="tr-TR" sz="1200" dirty="0" err="1"/>
              <a:t>Badger</a:t>
            </a:r>
            <a:r>
              <a:rPr lang="tr-TR" sz="1200" dirty="0"/>
              <a:t>, C., Preston, N., </a:t>
            </a:r>
            <a:r>
              <a:rPr lang="tr-TR" sz="1200" dirty="0" err="1"/>
              <a:t>Seers</a:t>
            </a:r>
            <a:r>
              <a:rPr lang="tr-TR" sz="1200" dirty="0"/>
              <a:t>, K., &amp; </a:t>
            </a:r>
            <a:r>
              <a:rPr lang="tr-TR" sz="1200" dirty="0" err="1"/>
              <a:t>Mortimer</a:t>
            </a:r>
            <a:r>
              <a:rPr lang="tr-TR" sz="1200" dirty="0"/>
              <a:t>, P. (2004). </a:t>
            </a:r>
            <a:r>
              <a:rPr lang="tr-TR" sz="1200" dirty="0" err="1"/>
              <a:t>Antibiotics</a:t>
            </a:r>
            <a:r>
              <a:rPr lang="tr-TR" sz="1200" dirty="0"/>
              <a:t>/anti‐</a:t>
            </a:r>
            <a:r>
              <a:rPr lang="tr-TR" sz="1200" dirty="0" err="1"/>
              <a:t>inflammatories</a:t>
            </a:r>
            <a:r>
              <a:rPr lang="tr-TR" sz="1200" dirty="0"/>
              <a:t> </a:t>
            </a:r>
            <a:r>
              <a:rPr lang="tr-TR" sz="1200" dirty="0" err="1"/>
              <a:t>for</a:t>
            </a:r>
            <a:r>
              <a:rPr lang="tr-TR" sz="1200" dirty="0"/>
              <a:t> </a:t>
            </a:r>
            <a:r>
              <a:rPr lang="tr-TR" sz="1200" dirty="0" err="1"/>
              <a:t>reducing</a:t>
            </a:r>
            <a:r>
              <a:rPr lang="tr-TR" sz="1200" dirty="0"/>
              <a:t> </a:t>
            </a:r>
            <a:r>
              <a:rPr lang="tr-TR" sz="1200" dirty="0" err="1"/>
              <a:t>acute</a:t>
            </a:r>
            <a:r>
              <a:rPr lang="tr-TR" sz="1200" dirty="0"/>
              <a:t> </a:t>
            </a:r>
            <a:r>
              <a:rPr lang="tr-TR" sz="1200" dirty="0" err="1"/>
              <a:t>inflammatory</a:t>
            </a:r>
            <a:r>
              <a:rPr lang="tr-TR" sz="1200" dirty="0"/>
              <a:t> </a:t>
            </a:r>
            <a:r>
              <a:rPr lang="tr-TR" sz="1200" dirty="0" err="1"/>
              <a:t>episodes</a:t>
            </a:r>
            <a:r>
              <a:rPr lang="tr-TR" sz="1200" dirty="0"/>
              <a:t> in </a:t>
            </a:r>
            <a:r>
              <a:rPr lang="tr-TR" sz="1200" dirty="0" err="1"/>
              <a:t>lymphoedema</a:t>
            </a:r>
            <a:r>
              <a:rPr lang="tr-TR" sz="1200" dirty="0"/>
              <a:t> of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limbs</a:t>
            </a:r>
            <a:r>
              <a:rPr lang="tr-TR" sz="1200" dirty="0"/>
              <a:t>. </a:t>
            </a:r>
            <a:r>
              <a:rPr lang="tr-TR" sz="1200" i="1" dirty="0" err="1"/>
              <a:t>The</a:t>
            </a:r>
            <a:r>
              <a:rPr lang="tr-TR" sz="1200" i="1" dirty="0"/>
              <a:t> </a:t>
            </a:r>
            <a:r>
              <a:rPr lang="tr-TR" sz="1200" i="1" dirty="0" err="1"/>
              <a:t>Cochrane</a:t>
            </a:r>
            <a:r>
              <a:rPr lang="tr-TR" sz="1200" i="1" dirty="0"/>
              <a:t> Library</a:t>
            </a:r>
            <a:r>
              <a:rPr lang="tr-T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6762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Moisturizers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err="1"/>
              <a:t>Each</a:t>
            </a:r>
            <a:r>
              <a:rPr lang="tr-TR" dirty="0"/>
              <a:t> </a:t>
            </a:r>
            <a:r>
              <a:rPr lang="tr-TR" dirty="0" err="1"/>
              <a:t>moisturizer</a:t>
            </a:r>
            <a:r>
              <a:rPr lang="tr-TR" dirty="0"/>
              <a:t> is not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same</a:t>
            </a:r>
            <a:endParaRPr lang="tr-TR" dirty="0"/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    </a:t>
            </a:r>
            <a:r>
              <a:rPr lang="tr-TR" b="1" u="sng" dirty="0" err="1">
                <a:solidFill>
                  <a:srgbClr val="FF0000"/>
                </a:solidFill>
              </a:rPr>
              <a:t>Working</a:t>
            </a:r>
            <a:r>
              <a:rPr lang="tr-TR" b="1" u="sng" dirty="0">
                <a:solidFill>
                  <a:srgbClr val="FF0000"/>
                </a:solidFill>
              </a:rPr>
              <a:t> </a:t>
            </a:r>
            <a:r>
              <a:rPr lang="tr-TR" b="1" u="sng" dirty="0" err="1">
                <a:solidFill>
                  <a:srgbClr val="FF0000"/>
                </a:solidFill>
              </a:rPr>
              <a:t>principle</a:t>
            </a:r>
            <a:r>
              <a:rPr lang="tr-TR" b="1" u="sng" dirty="0">
                <a:solidFill>
                  <a:srgbClr val="FF0000"/>
                </a:solidFill>
              </a:rPr>
              <a:t>: </a:t>
            </a:r>
          </a:p>
          <a:p>
            <a:r>
              <a:rPr lang="tr-TR" dirty="0" err="1"/>
              <a:t>Moisturizing</a:t>
            </a:r>
            <a:r>
              <a:rPr lang="tr-TR" dirty="0"/>
              <a:t>/ </a:t>
            </a:r>
            <a:r>
              <a:rPr lang="tr-TR" dirty="0" err="1"/>
              <a:t>epidermal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dermal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penetration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moisture</a:t>
            </a:r>
            <a:r>
              <a:rPr lang="tr-TR" dirty="0">
                <a:sym typeface="Wingdings" panose="05000000000000000000" pitchFamily="2" charset="2"/>
              </a:rPr>
              <a:t> (</a:t>
            </a:r>
            <a:r>
              <a:rPr lang="tr-TR" dirty="0" err="1">
                <a:sym typeface="Wingdings" panose="05000000000000000000" pitchFamily="2" charset="2"/>
              </a:rPr>
              <a:t>urea,glycerin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content</a:t>
            </a:r>
            <a:r>
              <a:rPr lang="tr-TR" dirty="0">
                <a:sym typeface="Wingdings" panose="05000000000000000000" pitchFamily="2" charset="2"/>
              </a:rPr>
              <a:t>).</a:t>
            </a:r>
          </a:p>
          <a:p>
            <a:r>
              <a:rPr lang="tr-TR" b="1" dirty="0" err="1">
                <a:sym typeface="Wingdings" panose="05000000000000000000" pitchFamily="2" charset="2"/>
              </a:rPr>
              <a:t>Epidermal</a:t>
            </a:r>
            <a:r>
              <a:rPr lang="tr-TR" b="1" dirty="0">
                <a:sym typeface="Wingdings" panose="05000000000000000000" pitchFamily="2" charset="2"/>
              </a:rPr>
              <a:t> </a:t>
            </a:r>
            <a:r>
              <a:rPr lang="tr-TR" b="1" dirty="0" err="1">
                <a:sym typeface="Wingdings" panose="05000000000000000000" pitchFamily="2" charset="2"/>
              </a:rPr>
              <a:t>moisture</a:t>
            </a:r>
            <a:r>
              <a:rPr lang="tr-TR" dirty="0">
                <a:sym typeface="Wingdings" panose="05000000000000000000" pitchFamily="2" charset="2"/>
              </a:rPr>
              <a:t>: </a:t>
            </a:r>
            <a:r>
              <a:rPr lang="tr-TR" dirty="0" err="1">
                <a:sym typeface="Wingdings" panose="05000000000000000000" pitchFamily="2" charset="2"/>
              </a:rPr>
              <a:t>Could</a:t>
            </a:r>
            <a:r>
              <a:rPr lang="tr-TR" dirty="0">
                <a:sym typeface="Wingdings" panose="05000000000000000000" pitchFamily="2" charset="2"/>
              </a:rPr>
              <a:t> be </a:t>
            </a:r>
            <a:r>
              <a:rPr lang="tr-TR" dirty="0" err="1">
                <a:sym typeface="Wingdings" panose="05000000000000000000" pitchFamily="2" charset="2"/>
              </a:rPr>
              <a:t>exfoliative</a:t>
            </a:r>
            <a:r>
              <a:rPr lang="tr-TR" dirty="0">
                <a:sym typeface="Wingdings" panose="05000000000000000000" pitchFamily="2" charset="2"/>
              </a:rPr>
              <a:t>/ anti </a:t>
            </a:r>
            <a:r>
              <a:rPr lang="tr-TR" dirty="0" err="1">
                <a:sym typeface="Wingdings" panose="05000000000000000000" pitchFamily="2" charset="2"/>
              </a:rPr>
              <a:t>inflamatory</a:t>
            </a:r>
            <a:r>
              <a:rPr lang="tr-TR" dirty="0">
                <a:sym typeface="Wingdings" panose="05000000000000000000" pitchFamily="2" charset="2"/>
              </a:rPr>
              <a:t>.</a:t>
            </a:r>
            <a:r>
              <a:rPr lang="tr-TR" dirty="0"/>
              <a:t> </a:t>
            </a:r>
            <a:r>
              <a:rPr lang="tr-TR" sz="2000" b="1" i="1" dirty="0"/>
              <a:t>BDNG (2012)</a:t>
            </a:r>
          </a:p>
          <a:p>
            <a:endParaRPr lang="tr-TR" dirty="0"/>
          </a:p>
          <a:p>
            <a:pPr marL="0" indent="0">
              <a:buNone/>
            </a:pPr>
            <a:r>
              <a:rPr lang="en-US" sz="1200" dirty="0"/>
              <a:t>British Dermatological Nursing Group (BDNG) (2012) Best</a:t>
            </a:r>
            <a:r>
              <a:rPr lang="tr-TR" sz="1200" dirty="0"/>
              <a:t> </a:t>
            </a:r>
            <a:r>
              <a:rPr lang="en-US" sz="1200" dirty="0"/>
              <a:t>Practice in Emollient Therapy. A statement for healthcare</a:t>
            </a:r>
            <a:r>
              <a:rPr lang="tr-TR" sz="1200" dirty="0"/>
              <a:t> </a:t>
            </a:r>
            <a:r>
              <a:rPr lang="tr-TR" sz="1200" dirty="0" err="1"/>
              <a:t>professionals</a:t>
            </a:r>
            <a:r>
              <a:rPr lang="tr-TR" sz="1200" dirty="0"/>
              <a:t>. </a:t>
            </a:r>
            <a:r>
              <a:rPr lang="tr-TR" sz="1200" i="1" dirty="0" err="1"/>
              <a:t>Dermatol</a:t>
            </a:r>
            <a:r>
              <a:rPr lang="tr-TR" sz="1200" i="1" dirty="0"/>
              <a:t> </a:t>
            </a:r>
            <a:r>
              <a:rPr lang="tr-TR" sz="1200" i="1" dirty="0" err="1"/>
              <a:t>Nurs</a:t>
            </a:r>
            <a:r>
              <a:rPr lang="tr-TR" sz="1200" i="1" dirty="0"/>
              <a:t> </a:t>
            </a:r>
            <a:r>
              <a:rPr lang="tr-TR" sz="1200" dirty="0"/>
              <a:t>11(4)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8580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tr-TR" dirty="0" err="1"/>
              <a:t>Moisturizer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dirty="0" err="1"/>
              <a:t>Proper</a:t>
            </a:r>
            <a:r>
              <a:rPr lang="tr-TR" dirty="0"/>
              <a:t> </a:t>
            </a:r>
            <a:r>
              <a:rPr lang="tr-TR" dirty="0" err="1"/>
              <a:t>choice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Without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any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perfume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or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smell</a:t>
            </a:r>
            <a:r>
              <a:rPr lang="tr-TR" dirty="0">
                <a:sym typeface="Wingdings" panose="05000000000000000000" pitchFamily="2" charset="2"/>
              </a:rPr>
              <a:t>.</a:t>
            </a:r>
          </a:p>
          <a:p>
            <a:r>
              <a:rPr lang="tr-TR" dirty="0" err="1">
                <a:sym typeface="Wingdings" panose="05000000000000000000" pitchFamily="2" charset="2"/>
              </a:rPr>
              <a:t>Oil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based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moisturizer</a:t>
            </a:r>
            <a:r>
              <a:rPr lang="tr-TR" dirty="0">
                <a:sym typeface="Wingdings" panose="05000000000000000000" pitchFamily="2" charset="2"/>
              </a:rPr>
              <a:t>?  </a:t>
            </a:r>
            <a:r>
              <a:rPr lang="tr-TR" dirty="0" err="1">
                <a:sym typeface="Wingdings" panose="05000000000000000000" pitchFamily="2" charset="2"/>
              </a:rPr>
              <a:t>Lymphedema</a:t>
            </a:r>
            <a:r>
              <a:rPr lang="tr-TR" dirty="0">
                <a:sym typeface="Wingdings" panose="05000000000000000000" pitchFamily="2" charset="2"/>
              </a:rPr>
              <a:t>?</a:t>
            </a:r>
          </a:p>
          <a:p>
            <a:pPr>
              <a:buFontTx/>
              <a:buChar char="-"/>
            </a:pPr>
            <a:r>
              <a:rPr lang="tr-TR" dirty="0" err="1">
                <a:sym typeface="Wingdings" panose="05000000000000000000" pitchFamily="2" charset="2"/>
              </a:rPr>
              <a:t>Dry</a:t>
            </a:r>
            <a:r>
              <a:rPr lang="tr-TR" dirty="0">
                <a:sym typeface="Wingdings" panose="05000000000000000000" pitchFamily="2" charset="2"/>
              </a:rPr>
              <a:t> skin </a:t>
            </a:r>
            <a:r>
              <a:rPr lang="tr-TR" dirty="0" err="1">
                <a:sym typeface="Wingdings" panose="05000000000000000000" pitchFamily="2" charset="2"/>
              </a:rPr>
              <a:t>paraffin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based</a:t>
            </a:r>
            <a:r>
              <a:rPr lang="tr-TR" dirty="0">
                <a:sym typeface="Wingdings" panose="05000000000000000000" pitchFamily="2" charset="2"/>
              </a:rPr>
              <a:t> (50/50) </a:t>
            </a:r>
            <a:r>
              <a:rPr lang="en-US" sz="1600" dirty="0"/>
              <a:t>Moffatt, C. J. (2006). Skin care management for patients with </a:t>
            </a:r>
            <a:r>
              <a:rPr lang="en-US" sz="1600" dirty="0" err="1"/>
              <a:t>lymphoedema</a:t>
            </a:r>
            <a:r>
              <a:rPr lang="en-US" sz="1600" dirty="0"/>
              <a:t>. </a:t>
            </a:r>
            <a:r>
              <a:rPr lang="en-US" sz="1600" i="1" dirty="0"/>
              <a:t>Wound Essentials</a:t>
            </a:r>
            <a:r>
              <a:rPr lang="en-US" sz="1600" dirty="0"/>
              <a:t>, </a:t>
            </a:r>
            <a:r>
              <a:rPr lang="en-US" sz="1600" i="1" dirty="0"/>
              <a:t>1</a:t>
            </a:r>
            <a:r>
              <a:rPr lang="en-US" sz="1600" dirty="0"/>
              <a:t>, 172-4.</a:t>
            </a:r>
            <a:endParaRPr lang="tr-TR" sz="1600" dirty="0">
              <a:sym typeface="Wingdings" panose="05000000000000000000" pitchFamily="2" charset="2"/>
            </a:endParaRPr>
          </a:p>
          <a:p>
            <a:r>
              <a:rPr lang="tr-TR" dirty="0">
                <a:sym typeface="Wingdings" panose="05000000000000000000" pitchFamily="2" charset="2"/>
              </a:rPr>
              <a:t>Skin </a:t>
            </a:r>
            <a:r>
              <a:rPr lang="tr-TR" dirty="0" err="1">
                <a:sym typeface="Wingdings" panose="05000000000000000000" pitchFamily="2" charset="2"/>
              </a:rPr>
              <a:t>condition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hidration</a:t>
            </a:r>
            <a:endParaRPr lang="tr-TR" dirty="0">
              <a:sym typeface="Wingdings" panose="05000000000000000000" pitchFamily="2" charset="2"/>
            </a:endParaRPr>
          </a:p>
          <a:p>
            <a:r>
              <a:rPr lang="tr-TR" dirty="0" err="1">
                <a:sym typeface="Wingdings" panose="05000000000000000000" pitchFamily="2" charset="2"/>
              </a:rPr>
              <a:t>Personal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choice</a:t>
            </a:r>
            <a:endParaRPr lang="tr-TR" dirty="0">
              <a:sym typeface="Wingdings" panose="05000000000000000000" pitchFamily="2" charset="2"/>
            </a:endParaRPr>
          </a:p>
          <a:p>
            <a:r>
              <a:rPr lang="tr-TR" dirty="0" err="1">
                <a:sym typeface="Wingdings" panose="05000000000000000000" pitchFamily="2" charset="2"/>
              </a:rPr>
              <a:t>Cosmetic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acceptability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proper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pH</a:t>
            </a:r>
            <a:r>
              <a:rPr lang="tr-TR" dirty="0">
                <a:sym typeface="Wingdings" panose="05000000000000000000" pitchFamily="2" charset="2"/>
              </a:rPr>
              <a:t> 	</a:t>
            </a:r>
            <a:r>
              <a:rPr lang="tr-TR" dirty="0" err="1">
                <a:sym typeface="Wingdings" panose="05000000000000000000" pitchFamily="2" charset="2"/>
              </a:rPr>
              <a:t>interval</a:t>
            </a:r>
            <a:r>
              <a:rPr lang="tr-TR" dirty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76017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b="1" dirty="0" err="1"/>
              <a:t>Important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0464" y="1700808"/>
            <a:ext cx="6563072" cy="3917032"/>
          </a:xfr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err="1"/>
              <a:t>Patient</a:t>
            </a:r>
            <a:r>
              <a:rPr lang="tr-TR" dirty="0"/>
              <a:t> </a:t>
            </a:r>
            <a:r>
              <a:rPr lang="tr-TR" dirty="0" err="1"/>
              <a:t>education</a:t>
            </a:r>
            <a:r>
              <a:rPr lang="tr-TR" dirty="0"/>
              <a:t>!</a:t>
            </a:r>
          </a:p>
          <a:p>
            <a:pPr>
              <a:buFontTx/>
              <a:buChar char="-"/>
            </a:pPr>
            <a:r>
              <a:rPr lang="tr-TR" dirty="0"/>
              <a:t>Self </a:t>
            </a:r>
            <a:r>
              <a:rPr lang="tr-TR" dirty="0" err="1"/>
              <a:t>monitorization</a:t>
            </a:r>
            <a:r>
              <a:rPr lang="tr-TR" dirty="0"/>
              <a:t> of skin</a:t>
            </a:r>
          </a:p>
          <a:p>
            <a:pPr>
              <a:buFontTx/>
              <a:buChar char="-"/>
            </a:pPr>
            <a:r>
              <a:rPr lang="tr-TR" dirty="0" err="1"/>
              <a:t>Recognizing</a:t>
            </a:r>
            <a:r>
              <a:rPr lang="tr-TR" dirty="0"/>
              <a:t> </a:t>
            </a:r>
            <a:r>
              <a:rPr lang="tr-TR" dirty="0" err="1"/>
              <a:t>infection</a:t>
            </a:r>
            <a:r>
              <a:rPr lang="tr-TR" dirty="0"/>
              <a:t> </a:t>
            </a:r>
            <a:r>
              <a:rPr lang="tr-TR" dirty="0" err="1"/>
              <a:t>signs</a:t>
            </a:r>
            <a:endParaRPr lang="tr-TR" dirty="0"/>
          </a:p>
          <a:p>
            <a:pPr>
              <a:buFontTx/>
              <a:buChar char="-"/>
            </a:pPr>
            <a:r>
              <a:rPr lang="tr-TR" dirty="0" err="1"/>
              <a:t>Importance</a:t>
            </a:r>
            <a:r>
              <a:rPr lang="tr-TR" dirty="0"/>
              <a:t> of skin </a:t>
            </a:r>
            <a:r>
              <a:rPr lang="tr-TR" dirty="0" err="1"/>
              <a:t>care</a:t>
            </a:r>
            <a:endParaRPr lang="tr-TR" dirty="0"/>
          </a:p>
          <a:p>
            <a:pPr>
              <a:buFontTx/>
              <a:buChar char="-"/>
            </a:pPr>
            <a:r>
              <a:rPr lang="tr-TR" dirty="0" err="1"/>
              <a:t>Downward</a:t>
            </a:r>
            <a:r>
              <a:rPr lang="tr-TR" dirty="0"/>
              <a:t> </a:t>
            </a:r>
            <a:r>
              <a:rPr lang="tr-TR" dirty="0" err="1"/>
              <a:t>application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hair</a:t>
            </a:r>
            <a:r>
              <a:rPr lang="tr-TR" dirty="0"/>
              <a:t> </a:t>
            </a:r>
            <a:r>
              <a:rPr lang="tr-TR" dirty="0" err="1"/>
              <a:t>growth</a:t>
            </a:r>
            <a:endParaRPr lang="tr-TR" dirty="0"/>
          </a:p>
          <a:p>
            <a:pPr>
              <a:buFontTx/>
              <a:buChar char="-"/>
            </a:pPr>
            <a:r>
              <a:rPr lang="tr-TR" dirty="0" err="1"/>
              <a:t>Choice</a:t>
            </a:r>
            <a:r>
              <a:rPr lang="tr-TR" dirty="0"/>
              <a:t> of </a:t>
            </a:r>
            <a:r>
              <a:rPr lang="tr-TR" dirty="0" err="1"/>
              <a:t>proper</a:t>
            </a:r>
            <a:r>
              <a:rPr lang="tr-TR" dirty="0"/>
              <a:t> </a:t>
            </a:r>
            <a:r>
              <a:rPr lang="tr-TR" dirty="0" err="1"/>
              <a:t>products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99" y="191190"/>
            <a:ext cx="1360202" cy="12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05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9D1600C4-DF5D-43AE-91EB-9BF62C7C7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3851920" cy="6847857"/>
          </a:xfrm>
          <a:prstGeom prst="rect">
            <a:avLst/>
          </a:prstGeom>
        </p:spPr>
      </p:pic>
      <p:pic>
        <p:nvPicPr>
          <p:cNvPr id="8" name="Picture 2" descr="http://foundation.gcccd.edu/wp-content/uploads/2015/11/thanks.png?quality=100.3015072922390">
            <a:extLst>
              <a:ext uri="{FF2B5EF4-FFF2-40B4-BE49-F238E27FC236}">
                <a16:creationId xmlns:a16="http://schemas.microsoft.com/office/drawing/2014/main" id="{D75B298A-39D9-44E9-970A-BB4011C6F3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754760" cy="186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2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/>
              <a:t>Background </a:t>
            </a:r>
            <a:r>
              <a:rPr lang="tr-TR" b="1" dirty="0" err="1"/>
              <a:t>Physiology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b="1" dirty="0" err="1"/>
              <a:t>Prolonged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increased</a:t>
            </a:r>
            <a:r>
              <a:rPr lang="tr-TR" b="1" dirty="0"/>
              <a:t> </a:t>
            </a:r>
            <a:r>
              <a:rPr lang="tr-TR" b="1" dirty="0" err="1"/>
              <a:t>interstitial</a:t>
            </a:r>
            <a:r>
              <a:rPr lang="tr-TR" b="1" dirty="0"/>
              <a:t> </a:t>
            </a:r>
            <a:r>
              <a:rPr lang="tr-TR" b="1" dirty="0" err="1"/>
              <a:t>pressure</a:t>
            </a:r>
            <a:r>
              <a:rPr lang="tr-TR" dirty="0" err="1">
                <a:sym typeface="Wingdings" panose="05000000000000000000" pitchFamily="2" charset="2"/>
              </a:rPr>
              <a:t>Skin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changes</a:t>
            </a:r>
            <a:r>
              <a:rPr lang="tr-TR" dirty="0">
                <a:sym typeface="Wingdings" panose="05000000000000000000" pitchFamily="2" charset="2"/>
              </a:rPr>
              <a:t>. </a:t>
            </a:r>
          </a:p>
          <a:p>
            <a:r>
              <a:rPr lang="tr-TR" dirty="0" err="1">
                <a:sym typeface="Wingdings" panose="05000000000000000000" pitchFamily="2" charset="2"/>
              </a:rPr>
              <a:t>Changes</a:t>
            </a:r>
            <a:r>
              <a:rPr lang="tr-TR" dirty="0">
                <a:sym typeface="Wingdings" panose="05000000000000000000" pitchFamily="2" charset="2"/>
              </a:rPr>
              <a:t> in </a:t>
            </a:r>
            <a:r>
              <a:rPr lang="tr-TR" dirty="0" err="1">
                <a:sym typeface="Wingdings" panose="05000000000000000000" pitchFamily="2" charset="2"/>
              </a:rPr>
              <a:t>perfusion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nutrition</a:t>
            </a:r>
            <a:r>
              <a:rPr lang="tr-TR" dirty="0">
                <a:sym typeface="Wingdings" panose="05000000000000000000" pitchFamily="2" charset="2"/>
              </a:rPr>
              <a:t>. </a:t>
            </a:r>
          </a:p>
          <a:p>
            <a:r>
              <a:rPr lang="tr-TR" dirty="0" err="1">
                <a:sym typeface="Wingdings" panose="05000000000000000000" pitchFamily="2" charset="2"/>
              </a:rPr>
              <a:t>Underlying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reason</a:t>
            </a:r>
            <a:r>
              <a:rPr lang="tr-TR" dirty="0">
                <a:sym typeface="Wingdings" panose="05000000000000000000" pitchFamily="2" charset="2"/>
              </a:rPr>
              <a:t>, </a:t>
            </a:r>
            <a:r>
              <a:rPr lang="tr-TR" dirty="0" err="1">
                <a:sym typeface="Wingdings" panose="05000000000000000000" pitchFamily="2" charset="2"/>
              </a:rPr>
              <a:t>changes</a:t>
            </a:r>
            <a:r>
              <a:rPr lang="tr-TR" dirty="0">
                <a:sym typeface="Wingdings" panose="05000000000000000000" pitchFamily="2" charset="2"/>
              </a:rPr>
              <a:t> in </a:t>
            </a:r>
            <a:r>
              <a:rPr lang="tr-TR" dirty="0" err="1">
                <a:sym typeface="Wingdings" panose="05000000000000000000" pitchFamily="2" charset="2"/>
              </a:rPr>
              <a:t>adipose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and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fibrous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tissue</a:t>
            </a:r>
            <a:r>
              <a:rPr lang="tr-TR" dirty="0">
                <a:sym typeface="Wingdings" panose="05000000000000000000" pitchFamily="2" charset="2"/>
              </a:rPr>
              <a:t> in </a:t>
            </a:r>
            <a:r>
              <a:rPr lang="tr-TR" dirty="0" err="1">
                <a:sym typeface="Wingdings" panose="05000000000000000000" pitchFamily="2" charset="2"/>
              </a:rPr>
              <a:t>basic</a:t>
            </a:r>
            <a:r>
              <a:rPr lang="tr-TR" dirty="0">
                <a:sym typeface="Wingdings" panose="05000000000000000000" pitchFamily="2" charset="2"/>
              </a:rPr>
              <a:t>. </a:t>
            </a:r>
            <a:r>
              <a:rPr lang="tr-TR" i="1" dirty="0">
                <a:sym typeface="Wingdings" panose="05000000000000000000" pitchFamily="2" charset="2"/>
              </a:rPr>
              <a:t>(</a:t>
            </a:r>
            <a:r>
              <a:rPr lang="tr-TR" i="1" dirty="0" err="1">
                <a:sym typeface="Wingdings" panose="05000000000000000000" pitchFamily="2" charset="2"/>
              </a:rPr>
              <a:t>Olzewski</a:t>
            </a:r>
            <a:r>
              <a:rPr lang="tr-TR" i="1" dirty="0">
                <a:sym typeface="Wingdings" panose="05000000000000000000" pitchFamily="2" charset="2"/>
              </a:rPr>
              <a:t>, 2003)</a:t>
            </a:r>
          </a:p>
          <a:p>
            <a:r>
              <a:rPr lang="tr-TR" dirty="0" err="1">
                <a:sym typeface="Wingdings" panose="05000000000000000000" pitchFamily="2" charset="2"/>
              </a:rPr>
              <a:t>Diminished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elasticity</a:t>
            </a:r>
            <a:r>
              <a:rPr lang="tr-TR" dirty="0">
                <a:sym typeface="Wingdings" panose="05000000000000000000" pitchFamily="2" charset="2"/>
              </a:rPr>
              <a:t>, </a:t>
            </a:r>
            <a:r>
              <a:rPr lang="tr-TR" dirty="0" err="1">
                <a:sym typeface="Wingdings" panose="05000000000000000000" pitchFamily="2" charset="2"/>
              </a:rPr>
              <a:t>natural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moisture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balance</a:t>
            </a:r>
            <a:r>
              <a:rPr lang="tr-TR" dirty="0">
                <a:sym typeface="Wingdings" panose="05000000000000000000" pitchFamily="2" charset="2"/>
              </a:rPr>
              <a:t> is </a:t>
            </a:r>
            <a:r>
              <a:rPr lang="tr-TR" dirty="0" err="1">
                <a:sym typeface="Wingdings" panose="05000000000000000000" pitchFamily="2" charset="2"/>
              </a:rPr>
              <a:t>lost</a:t>
            </a:r>
            <a:r>
              <a:rPr lang="tr-TR" dirty="0">
                <a:sym typeface="Wingdings" panose="05000000000000000000" pitchFamily="2" charset="2"/>
              </a:rPr>
              <a:t>. </a:t>
            </a:r>
          </a:p>
          <a:p>
            <a:r>
              <a:rPr lang="tr-TR" dirty="0">
                <a:sym typeface="Wingdings" panose="05000000000000000000" pitchFamily="2" charset="2"/>
              </a:rPr>
              <a:t>Advanced skin </a:t>
            </a:r>
            <a:r>
              <a:rPr lang="tr-TR" dirty="0" err="1">
                <a:sym typeface="Wingdings" panose="05000000000000000000" pitchFamily="2" charset="2"/>
              </a:rPr>
              <a:t>changes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 err="1">
                <a:sym typeface="Wingdings" panose="05000000000000000000" pitchFamily="2" charset="2"/>
              </a:rPr>
              <a:t>Hyperkeratosis</a:t>
            </a:r>
            <a:r>
              <a:rPr lang="tr-TR" dirty="0">
                <a:sym typeface="Wingdings" panose="05000000000000000000" pitchFamily="2" charset="2"/>
              </a:rPr>
              <a:t>, </a:t>
            </a:r>
            <a:r>
              <a:rPr lang="tr-TR" dirty="0" err="1">
                <a:sym typeface="Wingdings" panose="05000000000000000000" pitchFamily="2" charset="2"/>
              </a:rPr>
              <a:t>Papillamatosis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etc</a:t>
            </a:r>
            <a:r>
              <a:rPr lang="tr-TR" dirty="0">
                <a:sym typeface="Wingdings" panose="05000000000000000000" pitchFamily="2" charset="2"/>
              </a:rPr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536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Impacts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tr-TR" dirty="0"/>
              <a:t>Advanced skin </a:t>
            </a:r>
            <a:r>
              <a:rPr lang="tr-TR" dirty="0" err="1"/>
              <a:t>changes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patients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vulnerable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infection</a:t>
            </a:r>
            <a:r>
              <a:rPr lang="tr-TR" dirty="0"/>
              <a:t> in </a:t>
            </a:r>
            <a:r>
              <a:rPr lang="tr-TR" dirty="0" err="1"/>
              <a:t>addition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corruption</a:t>
            </a:r>
            <a:r>
              <a:rPr lang="tr-TR" dirty="0"/>
              <a:t> of </a:t>
            </a:r>
            <a:r>
              <a:rPr lang="tr-TR" dirty="0" err="1"/>
              <a:t>barrier</a:t>
            </a:r>
            <a:r>
              <a:rPr lang="tr-TR" dirty="0"/>
              <a:t> </a:t>
            </a:r>
            <a:r>
              <a:rPr lang="tr-TR" dirty="0" err="1"/>
              <a:t>function</a:t>
            </a:r>
            <a:r>
              <a:rPr lang="tr-TR" dirty="0"/>
              <a:t> of skin.</a:t>
            </a:r>
          </a:p>
          <a:p>
            <a:r>
              <a:rPr lang="tr-TR" b="1" dirty="0" err="1"/>
              <a:t>Moffatt</a:t>
            </a:r>
            <a:r>
              <a:rPr lang="tr-TR" b="1" dirty="0"/>
              <a:t> (2003): </a:t>
            </a:r>
            <a:r>
              <a:rPr lang="tr-TR" b="1" dirty="0" err="1"/>
              <a:t>Incidence</a:t>
            </a:r>
            <a:r>
              <a:rPr lang="tr-TR" b="1" dirty="0"/>
              <a:t> of </a:t>
            </a:r>
            <a:r>
              <a:rPr lang="tr-TR" b="1" dirty="0" err="1"/>
              <a:t>cellulitis</a:t>
            </a:r>
            <a:r>
              <a:rPr lang="tr-TR" b="1" dirty="0"/>
              <a:t> </a:t>
            </a:r>
            <a:r>
              <a:rPr lang="tr-TR" b="1" dirty="0" err="1"/>
              <a:t>infection</a:t>
            </a:r>
            <a:r>
              <a:rPr lang="tr-TR" b="1" dirty="0"/>
              <a:t> in </a:t>
            </a:r>
            <a:r>
              <a:rPr lang="tr-TR" b="1" dirty="0" err="1"/>
              <a:t>patients</a:t>
            </a:r>
            <a:r>
              <a:rPr lang="tr-TR" b="1" dirty="0"/>
              <a:t> </a:t>
            </a:r>
            <a:r>
              <a:rPr lang="tr-TR" b="1" dirty="0" err="1"/>
              <a:t>with</a:t>
            </a:r>
            <a:r>
              <a:rPr lang="tr-TR" b="1" dirty="0"/>
              <a:t> </a:t>
            </a:r>
            <a:r>
              <a:rPr lang="tr-TR" b="1" dirty="0" err="1"/>
              <a:t>chronic</a:t>
            </a:r>
            <a:r>
              <a:rPr lang="tr-TR" b="1" dirty="0"/>
              <a:t> </a:t>
            </a:r>
            <a:r>
              <a:rPr lang="tr-TR" b="1" dirty="0" err="1"/>
              <a:t>edema</a:t>
            </a:r>
            <a:r>
              <a:rPr lang="tr-TR" b="1" dirty="0"/>
              <a:t> is 29%.</a:t>
            </a:r>
            <a:endParaRPr lang="tr-TR" dirty="0"/>
          </a:p>
          <a:p>
            <a:r>
              <a:rPr lang="tr-TR" sz="3900" b="1" dirty="0"/>
              <a:t>25% of </a:t>
            </a:r>
            <a:r>
              <a:rPr lang="tr-TR" sz="3900" b="1" dirty="0" err="1"/>
              <a:t>them</a:t>
            </a:r>
            <a:r>
              <a:rPr lang="tr-TR" sz="3900" b="1" dirty="0"/>
              <a:t> </a:t>
            </a:r>
            <a:r>
              <a:rPr lang="tr-TR" sz="3900" b="1" dirty="0" err="1"/>
              <a:t>or</a:t>
            </a:r>
            <a:r>
              <a:rPr lang="tr-TR" sz="3900" b="1" dirty="0"/>
              <a:t> </a:t>
            </a:r>
            <a:r>
              <a:rPr lang="tr-TR" sz="3900" b="1" dirty="0" err="1"/>
              <a:t>above</a:t>
            </a:r>
            <a:r>
              <a:rPr lang="tr-TR" sz="3900" b="1" dirty="0"/>
              <a:t>, </a:t>
            </a:r>
            <a:r>
              <a:rPr lang="tr-TR" sz="3900" b="1" dirty="0" err="1"/>
              <a:t>hospitalization</a:t>
            </a:r>
            <a:r>
              <a:rPr lang="tr-TR" sz="3900" b="1" dirty="0"/>
              <a:t> is </a:t>
            </a:r>
            <a:r>
              <a:rPr lang="tr-TR" sz="3900" b="1" dirty="0" err="1"/>
              <a:t>required</a:t>
            </a:r>
            <a:r>
              <a:rPr lang="tr-TR" sz="3900" b="1" dirty="0"/>
              <a:t>!</a:t>
            </a:r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r>
              <a:rPr lang="tr-TR" sz="1100" dirty="0" err="1"/>
              <a:t>Moffatt</a:t>
            </a:r>
            <a:r>
              <a:rPr lang="tr-TR" sz="1100" dirty="0"/>
              <a:t>, C. J., </a:t>
            </a:r>
            <a:r>
              <a:rPr lang="tr-TR" sz="1100" dirty="0" err="1"/>
              <a:t>Franks</a:t>
            </a:r>
            <a:r>
              <a:rPr lang="tr-TR" sz="1100" dirty="0"/>
              <a:t>, P. J., </a:t>
            </a:r>
            <a:r>
              <a:rPr lang="tr-TR" sz="1100" dirty="0" err="1"/>
              <a:t>Doherty</a:t>
            </a:r>
            <a:r>
              <a:rPr lang="tr-TR" sz="1100" dirty="0"/>
              <a:t>, D. C., Williams, A. F., </a:t>
            </a:r>
            <a:r>
              <a:rPr lang="tr-TR" sz="1100" dirty="0" err="1"/>
              <a:t>Badger</a:t>
            </a:r>
            <a:r>
              <a:rPr lang="tr-TR" sz="1100" dirty="0"/>
              <a:t>, C., </a:t>
            </a:r>
            <a:r>
              <a:rPr lang="tr-TR" sz="1100" dirty="0" err="1"/>
              <a:t>Jeffs</a:t>
            </a:r>
            <a:r>
              <a:rPr lang="tr-TR" sz="1100" dirty="0"/>
              <a:t>, E., ... &amp; </a:t>
            </a:r>
            <a:r>
              <a:rPr lang="tr-TR" sz="1100" dirty="0" err="1"/>
              <a:t>Mortimer</a:t>
            </a:r>
            <a:r>
              <a:rPr lang="tr-TR" sz="1100" dirty="0"/>
              <a:t>, P. S. (2003).</a:t>
            </a:r>
            <a:r>
              <a:rPr lang="tr-TR" sz="1100" dirty="0" err="1"/>
              <a:t>Lymphoedema</a:t>
            </a:r>
            <a:r>
              <a:rPr lang="tr-TR" sz="1100" dirty="0"/>
              <a:t>: an </a:t>
            </a:r>
            <a:r>
              <a:rPr lang="tr-TR" sz="1100" dirty="0" err="1"/>
              <a:t>underestimated</a:t>
            </a:r>
            <a:r>
              <a:rPr lang="tr-TR" sz="1100" dirty="0"/>
              <a:t> </a:t>
            </a:r>
            <a:r>
              <a:rPr lang="tr-TR" sz="1100" dirty="0" err="1"/>
              <a:t>health</a:t>
            </a:r>
            <a:r>
              <a:rPr lang="tr-TR" sz="1100" dirty="0"/>
              <a:t> problem. </a:t>
            </a:r>
            <a:r>
              <a:rPr lang="tr-TR" sz="1100" dirty="0" err="1"/>
              <a:t>Qjm</a:t>
            </a:r>
            <a:r>
              <a:rPr lang="tr-TR" sz="1100" dirty="0"/>
              <a:t>, 96(10), 731-738. ISO 690	  </a:t>
            </a:r>
          </a:p>
        </p:txBody>
      </p:sp>
      <p:cxnSp>
        <p:nvCxnSpPr>
          <p:cNvPr id="5" name="Düz Ok Bağlayıcısı 4"/>
          <p:cNvCxnSpPr/>
          <p:nvPr/>
        </p:nvCxnSpPr>
        <p:spPr>
          <a:xfrm flipV="1">
            <a:off x="2915816" y="4365104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99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err="1"/>
              <a:t>Diagnosing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intervention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skin </a:t>
            </a:r>
            <a:r>
              <a:rPr lang="tr-TR" dirty="0" err="1"/>
              <a:t>problems</a:t>
            </a:r>
            <a:r>
              <a:rPr lang="tr-TR" dirty="0"/>
              <a:t> in </a:t>
            </a:r>
            <a:r>
              <a:rPr lang="tr-TR" dirty="0" err="1"/>
              <a:t>early</a:t>
            </a:r>
            <a:r>
              <a:rPr lang="tr-TR" dirty="0"/>
              <a:t> </a:t>
            </a:r>
            <a:r>
              <a:rPr lang="tr-TR" dirty="0" err="1"/>
              <a:t>stage</a:t>
            </a:r>
            <a:r>
              <a:rPr lang="tr-TR" dirty="0"/>
              <a:t> </a:t>
            </a:r>
            <a:r>
              <a:rPr lang="tr-TR" dirty="0" err="1"/>
              <a:t>prevent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cycle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get</a:t>
            </a:r>
            <a:r>
              <a:rPr lang="tr-TR" dirty="0"/>
              <a:t> </a:t>
            </a:r>
            <a:r>
              <a:rPr lang="tr-TR" dirty="0" err="1"/>
              <a:t>worse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improve</a:t>
            </a:r>
            <a:r>
              <a:rPr lang="tr-TR" dirty="0"/>
              <a:t> </a:t>
            </a:r>
            <a:r>
              <a:rPr lang="tr-TR" dirty="0" err="1"/>
              <a:t>patients</a:t>
            </a:r>
            <a:r>
              <a:rPr lang="tr-TR" dirty="0"/>
              <a:t>’ </a:t>
            </a:r>
            <a:r>
              <a:rPr lang="tr-TR" dirty="0" err="1"/>
              <a:t>quality</a:t>
            </a:r>
            <a:r>
              <a:rPr lang="tr-TR" dirty="0"/>
              <a:t> of life. </a:t>
            </a:r>
          </a:p>
          <a:p>
            <a:r>
              <a:rPr lang="tr-TR" dirty="0" err="1"/>
              <a:t>Besides</a:t>
            </a:r>
            <a:r>
              <a:rPr lang="tr-TR" dirty="0"/>
              <a:t>, </a:t>
            </a:r>
            <a:r>
              <a:rPr lang="tr-TR" dirty="0" err="1"/>
              <a:t>improvement</a:t>
            </a:r>
            <a:r>
              <a:rPr lang="tr-TR" dirty="0"/>
              <a:t> in </a:t>
            </a:r>
            <a:r>
              <a:rPr lang="tr-TR" dirty="0" err="1"/>
              <a:t>progression</a:t>
            </a:r>
            <a:r>
              <a:rPr lang="tr-TR" dirty="0"/>
              <a:t> of </a:t>
            </a:r>
            <a:r>
              <a:rPr lang="tr-TR" dirty="0" err="1"/>
              <a:t>disease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reducing</a:t>
            </a:r>
            <a:r>
              <a:rPr lang="tr-TR" dirty="0"/>
              <a:t> </a:t>
            </a:r>
            <a:r>
              <a:rPr lang="tr-TR" dirty="0" err="1"/>
              <a:t>health</a:t>
            </a:r>
            <a:r>
              <a:rPr lang="tr-TR" dirty="0"/>
              <a:t> </a:t>
            </a:r>
            <a:r>
              <a:rPr lang="tr-TR" dirty="0" err="1"/>
              <a:t>care</a:t>
            </a:r>
            <a:r>
              <a:rPr lang="tr-TR" dirty="0"/>
              <a:t> </a:t>
            </a:r>
            <a:r>
              <a:rPr lang="tr-TR" dirty="0" err="1"/>
              <a:t>costs</a:t>
            </a:r>
            <a:r>
              <a:rPr lang="tr-TR" dirty="0"/>
              <a:t> </a:t>
            </a:r>
            <a:r>
              <a:rPr lang="tr-TR" dirty="0" err="1"/>
              <a:t>could</a:t>
            </a:r>
            <a:r>
              <a:rPr lang="tr-TR" dirty="0"/>
              <a:t> be </a:t>
            </a:r>
            <a:r>
              <a:rPr lang="tr-TR" dirty="0" err="1"/>
              <a:t>achieved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early</a:t>
            </a:r>
            <a:r>
              <a:rPr lang="tr-TR" dirty="0"/>
              <a:t> </a:t>
            </a:r>
            <a:r>
              <a:rPr lang="tr-TR" dirty="0" err="1"/>
              <a:t>intervention</a:t>
            </a:r>
            <a:r>
              <a:rPr lang="tr-TR" dirty="0"/>
              <a:t>.</a:t>
            </a:r>
            <a:endParaRPr lang="tr-TR" sz="1600" dirty="0"/>
          </a:p>
          <a:p>
            <a:pPr marL="0" indent="0">
              <a:buNone/>
            </a:pPr>
            <a:endParaRPr lang="tr-TR" sz="1600" dirty="0"/>
          </a:p>
          <a:p>
            <a:pPr marL="0" indent="0">
              <a:buNone/>
            </a:pPr>
            <a:endParaRPr lang="tr-TR" sz="1600" dirty="0"/>
          </a:p>
          <a:p>
            <a:pPr marL="0" indent="0">
              <a:buNone/>
            </a:pPr>
            <a:r>
              <a:rPr lang="en-US" sz="1100" dirty="0" err="1"/>
              <a:t>Hofman</a:t>
            </a:r>
            <a:r>
              <a:rPr lang="en-US" sz="1100" dirty="0"/>
              <a:t>, D. (2010). Managing ulceration caused by </a:t>
            </a:r>
            <a:r>
              <a:rPr lang="en-US" sz="1100" dirty="0" err="1"/>
              <a:t>oedema</a:t>
            </a:r>
            <a:r>
              <a:rPr lang="en-US" sz="1100" dirty="0"/>
              <a:t>. </a:t>
            </a:r>
            <a:r>
              <a:rPr lang="en-US" sz="1100" i="1" dirty="0"/>
              <a:t>Wounds Essentials</a:t>
            </a:r>
            <a:r>
              <a:rPr lang="en-US" sz="1100" dirty="0"/>
              <a:t>, </a:t>
            </a:r>
            <a:r>
              <a:rPr lang="en-US" sz="1100" i="1" dirty="0"/>
              <a:t>5</a:t>
            </a:r>
            <a:r>
              <a:rPr lang="en-US" sz="1100" dirty="0"/>
              <a:t>, 80-6.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376866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Skin </a:t>
            </a:r>
            <a:r>
              <a:rPr lang="tr-TR" b="1" dirty="0" err="1"/>
              <a:t>changes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problems</a:t>
            </a:r>
            <a:r>
              <a:rPr lang="tr-TR" b="1" dirty="0"/>
              <a:t> </a:t>
            </a:r>
            <a:r>
              <a:rPr lang="tr-TR" b="1" dirty="0" err="1"/>
              <a:t>specific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Lymphedema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err="1"/>
              <a:t>Cellulitis</a:t>
            </a:r>
            <a:r>
              <a:rPr lang="tr-TR" dirty="0"/>
              <a:t> (</a:t>
            </a:r>
            <a:r>
              <a:rPr lang="tr-TR" dirty="0" err="1"/>
              <a:t>Erysipelas</a:t>
            </a:r>
            <a:r>
              <a:rPr lang="tr-TR" dirty="0"/>
              <a:t>)</a:t>
            </a:r>
          </a:p>
          <a:p>
            <a:r>
              <a:rPr lang="tr-TR" dirty="0" err="1"/>
              <a:t>Hiperkeratosis</a:t>
            </a:r>
            <a:endParaRPr lang="tr-TR" dirty="0"/>
          </a:p>
          <a:p>
            <a:r>
              <a:rPr lang="tr-TR" dirty="0" err="1"/>
              <a:t>Papillamatosis</a:t>
            </a:r>
            <a:endParaRPr lang="tr-TR" dirty="0"/>
          </a:p>
          <a:p>
            <a:r>
              <a:rPr lang="tr-TR" dirty="0" err="1"/>
              <a:t>Lymphorrhoea</a:t>
            </a:r>
            <a:r>
              <a:rPr lang="tr-TR" dirty="0"/>
              <a:t> (</a:t>
            </a:r>
            <a:r>
              <a:rPr lang="tr-TR" dirty="0" err="1"/>
              <a:t>Lymph</a:t>
            </a:r>
            <a:r>
              <a:rPr lang="tr-TR" dirty="0"/>
              <a:t> </a:t>
            </a:r>
            <a:r>
              <a:rPr lang="tr-TR" dirty="0" err="1"/>
              <a:t>Fistula</a:t>
            </a:r>
            <a:r>
              <a:rPr lang="tr-TR" dirty="0"/>
              <a:t>)</a:t>
            </a:r>
          </a:p>
          <a:p>
            <a:r>
              <a:rPr lang="tr-TR" dirty="0" err="1"/>
              <a:t>Fungal</a:t>
            </a:r>
            <a:r>
              <a:rPr lang="tr-TR" dirty="0"/>
              <a:t> </a:t>
            </a:r>
            <a:r>
              <a:rPr lang="tr-TR" dirty="0" err="1"/>
              <a:t>infections</a:t>
            </a:r>
            <a:endParaRPr lang="tr-TR" dirty="0"/>
          </a:p>
          <a:p>
            <a:r>
              <a:rPr lang="tr-TR" dirty="0" err="1"/>
              <a:t>Folliculitis</a:t>
            </a:r>
            <a:endParaRPr lang="tr-TR" dirty="0"/>
          </a:p>
          <a:p>
            <a:r>
              <a:rPr lang="tr-TR" dirty="0" err="1"/>
              <a:t>Ulcerations</a:t>
            </a:r>
            <a:r>
              <a:rPr lang="tr-TR" dirty="0"/>
              <a:t> </a:t>
            </a:r>
          </a:p>
          <a:p>
            <a:r>
              <a:rPr lang="tr-TR" dirty="0"/>
              <a:t>Skin </a:t>
            </a:r>
            <a:r>
              <a:rPr lang="tr-TR" dirty="0" err="1"/>
              <a:t>folds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6823372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1855</Words>
  <Application>Microsoft Office PowerPoint</Application>
  <PresentationFormat>Ekran Gösterisi (4:3)</PresentationFormat>
  <Paragraphs>248</Paragraphs>
  <Slides>56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1" baseType="lpstr">
      <vt:lpstr>Arial</vt:lpstr>
      <vt:lpstr>Calibri</vt:lpstr>
      <vt:lpstr>Times New Roman</vt:lpstr>
      <vt:lpstr>Wingdings</vt:lpstr>
      <vt:lpstr>Ofis Teması</vt:lpstr>
      <vt:lpstr>PowerPoint Sunusu</vt:lpstr>
      <vt:lpstr>Presentation Plan</vt:lpstr>
      <vt:lpstr>Normal Skin</vt:lpstr>
      <vt:lpstr>Importance of skin moisture</vt:lpstr>
      <vt:lpstr>Skin changes in Lymphedema</vt:lpstr>
      <vt:lpstr>Background Physiology</vt:lpstr>
      <vt:lpstr>Impacts</vt:lpstr>
      <vt:lpstr>PowerPoint Sunusu</vt:lpstr>
      <vt:lpstr>Skin changes and problems specific to Lymphedema</vt:lpstr>
      <vt:lpstr>Cellulitis (Erysipelas)</vt:lpstr>
      <vt:lpstr>Cellulitis (Erysipelas)</vt:lpstr>
      <vt:lpstr>Integration to treatment</vt:lpstr>
      <vt:lpstr>PowerPoint Sunusu</vt:lpstr>
      <vt:lpstr>Hyperkeratosis</vt:lpstr>
      <vt:lpstr>PowerPoint Sunusu</vt:lpstr>
      <vt:lpstr>PowerPoint Sunusu</vt:lpstr>
      <vt:lpstr>PowerPoint Sunusu</vt:lpstr>
      <vt:lpstr>What can be done? Integration to Treatment</vt:lpstr>
      <vt:lpstr>Proper Moisturizer</vt:lpstr>
      <vt:lpstr>Papillamatosis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Integration to Treament</vt:lpstr>
      <vt:lpstr>Lymphorrhea (Lymph Fistula)</vt:lpstr>
      <vt:lpstr>Wet Legs -Odour -Tend to be infected</vt:lpstr>
      <vt:lpstr>Integration to Treatment</vt:lpstr>
      <vt:lpstr>Absorbent Pads</vt:lpstr>
      <vt:lpstr>Key Features of Wound Pads</vt:lpstr>
      <vt:lpstr>Fungal Infections</vt:lpstr>
      <vt:lpstr>Integration to Treatment</vt:lpstr>
      <vt:lpstr>Folliculitis</vt:lpstr>
      <vt:lpstr>Integration to Treatment</vt:lpstr>
      <vt:lpstr>Ulceration</vt:lpstr>
      <vt:lpstr>PowerPoint Sunusu</vt:lpstr>
      <vt:lpstr>PowerPoint Sunusu</vt:lpstr>
      <vt:lpstr>Compression Effects</vt:lpstr>
      <vt:lpstr>Venous Stats</vt:lpstr>
      <vt:lpstr>Venous Stats</vt:lpstr>
      <vt:lpstr>PowerPoint Sunusu</vt:lpstr>
      <vt:lpstr>Integration to Treatment</vt:lpstr>
      <vt:lpstr>Skin Folds</vt:lpstr>
      <vt:lpstr>PowerPoint Sunusu</vt:lpstr>
      <vt:lpstr>PowerPoint Sunusu</vt:lpstr>
      <vt:lpstr>PowerPoint Sunusu</vt:lpstr>
      <vt:lpstr>Integration to Treatment</vt:lpstr>
      <vt:lpstr>Skin Care in Lymphedema</vt:lpstr>
      <vt:lpstr>Why is Skin Care important?</vt:lpstr>
      <vt:lpstr>PowerPoint Sunusu</vt:lpstr>
      <vt:lpstr>Moisturizers</vt:lpstr>
      <vt:lpstr>Moisturizer</vt:lpstr>
      <vt:lpstr>Important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Alper Tuğral</dc:creator>
  <cp:lastModifiedBy>Alper Tuğral</cp:lastModifiedBy>
  <cp:revision>103</cp:revision>
  <dcterms:created xsi:type="dcterms:W3CDTF">2016-11-24T09:53:03Z</dcterms:created>
  <dcterms:modified xsi:type="dcterms:W3CDTF">2017-10-24T20:28:09Z</dcterms:modified>
</cp:coreProperties>
</file>