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300" r:id="rId9"/>
    <p:sldId id="301" r:id="rId10"/>
    <p:sldId id="302" r:id="rId11"/>
    <p:sldId id="303" r:id="rId12"/>
    <p:sldId id="304" r:id="rId13"/>
    <p:sldId id="278" r:id="rId14"/>
    <p:sldId id="283" r:id="rId15"/>
    <p:sldId id="282" r:id="rId16"/>
    <p:sldId id="257" r:id="rId17"/>
    <p:sldId id="288" r:id="rId18"/>
    <p:sldId id="261" r:id="rId19"/>
    <p:sldId id="258" r:id="rId20"/>
    <p:sldId id="284" r:id="rId21"/>
    <p:sldId id="285" r:id="rId22"/>
    <p:sldId id="271" r:id="rId23"/>
    <p:sldId id="264" r:id="rId24"/>
    <p:sldId id="272" r:id="rId25"/>
    <p:sldId id="266" r:id="rId26"/>
    <p:sldId id="270" r:id="rId27"/>
    <p:sldId id="286" r:id="rId28"/>
    <p:sldId id="287" r:id="rId29"/>
    <p:sldId id="27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5" autoAdjust="0"/>
    <p:restoredTop sz="89068" autoAdjust="0"/>
  </p:normalViewPr>
  <p:slideViewPr>
    <p:cSldViewPr>
      <p:cViewPr>
        <p:scale>
          <a:sx n="60" d="100"/>
          <a:sy n="60" d="100"/>
        </p:scale>
        <p:origin x="-160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82;&#1083;&#1080;&#1085;.&#1080;&#1089;&#1089;&#1083;&#1077;&#1076;&#1086;&#1074;&#1072;&#1085;&#1080;&#1103;%20&#1059;&#1044;&#1055;%202013\0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82;&#1083;&#1080;&#1085;.&#1080;&#1089;&#1089;&#1083;&#1077;&#1076;&#1086;&#1074;&#1072;&#1085;&#1080;&#1103;%20&#1059;&#1044;&#1055;%202013\01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val>
            <c:numRef>
              <c:f>Sheet2!$F$5:$F$11</c:f>
              <c:numCache>
                <c:formatCode>0.00%</c:formatCode>
                <c:ptCount val="7"/>
                <c:pt idx="0">
                  <c:v>3.2800000000000093E-2</c:v>
                </c:pt>
                <c:pt idx="1">
                  <c:v>0.20870000000000027</c:v>
                </c:pt>
                <c:pt idx="2">
                  <c:v>0.16480000000000022</c:v>
                </c:pt>
                <c:pt idx="3">
                  <c:v>0.37300000000000055</c:v>
                </c:pt>
                <c:pt idx="4">
                  <c:v>0.10979999999999999</c:v>
                </c:pt>
                <c:pt idx="5">
                  <c:v>8.7900000000000006E-2</c:v>
                </c:pt>
                <c:pt idx="6">
                  <c:v>2.300000000000001E-2</c:v>
                </c:pt>
              </c:numCache>
            </c:numRef>
          </c:val>
        </c:ser>
        <c:ser>
          <c:idx val="1"/>
          <c:order val="1"/>
          <c:val>
            <c:numRef>
              <c:f>Sheet2!$G$5:$G$11</c:f>
              <c:numCache>
                <c:formatCode>0.00%</c:formatCode>
                <c:ptCount val="7"/>
                <c:pt idx="0">
                  <c:v>4.7600000000000024E-2</c:v>
                </c:pt>
                <c:pt idx="1">
                  <c:v>0.14280000000000001</c:v>
                </c:pt>
                <c:pt idx="2">
                  <c:v>0.14280000000000001</c:v>
                </c:pt>
                <c:pt idx="3">
                  <c:v>0.49210000000000031</c:v>
                </c:pt>
                <c:pt idx="4">
                  <c:v>0.14280000000000001</c:v>
                </c:pt>
                <c:pt idx="5">
                  <c:v>3.1500000000000042E-2</c:v>
                </c:pt>
                <c:pt idx="6">
                  <c:v>0</c:v>
                </c:pt>
              </c:numCache>
            </c:numRef>
          </c:val>
        </c:ser>
        <c:axId val="74754688"/>
        <c:axId val="74794880"/>
      </c:barChart>
      <c:catAx>
        <c:axId val="74754688"/>
        <c:scaling>
          <c:orientation val="minMax"/>
        </c:scaling>
        <c:axPos val="b"/>
        <c:tickLblPos val="nextTo"/>
        <c:crossAx val="74794880"/>
        <c:crosses val="autoZero"/>
        <c:auto val="1"/>
        <c:lblAlgn val="ctr"/>
        <c:lblOffset val="100"/>
      </c:catAx>
      <c:valAx>
        <c:axId val="74794880"/>
        <c:scaling>
          <c:orientation val="minMax"/>
        </c:scaling>
        <c:axPos val="l"/>
        <c:majorGridlines/>
        <c:numFmt formatCode="0.00%" sourceLinked="1"/>
        <c:tickLblPos val="nextTo"/>
        <c:crossAx val="74754688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val>
            <c:numRef>
              <c:f>Sheet2!$F$17:$F$23</c:f>
              <c:numCache>
                <c:formatCode>0.00%</c:formatCode>
                <c:ptCount val="7"/>
                <c:pt idx="0" formatCode="General">
                  <c:v>0</c:v>
                </c:pt>
                <c:pt idx="1">
                  <c:v>0.32000000000000062</c:v>
                </c:pt>
                <c:pt idx="2">
                  <c:v>0.12000000000000002</c:v>
                </c:pt>
                <c:pt idx="3">
                  <c:v>0.28000000000000008</c:v>
                </c:pt>
                <c:pt idx="4">
                  <c:v>0.2</c:v>
                </c:pt>
                <c:pt idx="5">
                  <c:v>8.0000000000000043E-2</c:v>
                </c:pt>
                <c:pt idx="6" formatCode="General">
                  <c:v>0</c:v>
                </c:pt>
              </c:numCache>
            </c:numRef>
          </c:val>
        </c:ser>
        <c:ser>
          <c:idx val="1"/>
          <c:order val="1"/>
          <c:val>
            <c:numRef>
              <c:f>Sheet2!$G$17:$G$23</c:f>
              <c:numCache>
                <c:formatCode>0.00%</c:formatCode>
                <c:ptCount val="7"/>
                <c:pt idx="0">
                  <c:v>4.3400000000000001E-2</c:v>
                </c:pt>
                <c:pt idx="1">
                  <c:v>0.1739000000000003</c:v>
                </c:pt>
                <c:pt idx="2">
                  <c:v>0.26079999999999998</c:v>
                </c:pt>
                <c:pt idx="3">
                  <c:v>0.34780000000000055</c:v>
                </c:pt>
                <c:pt idx="4">
                  <c:v>0.13039999999999999</c:v>
                </c:pt>
                <c:pt idx="5">
                  <c:v>4.3700000000000003E-2</c:v>
                </c:pt>
                <c:pt idx="6" formatCode="0%">
                  <c:v>0</c:v>
                </c:pt>
              </c:numCache>
            </c:numRef>
          </c:val>
        </c:ser>
        <c:axId val="91604480"/>
        <c:axId val="91606016"/>
      </c:barChart>
      <c:catAx>
        <c:axId val="91604480"/>
        <c:scaling>
          <c:orientation val="minMax"/>
        </c:scaling>
        <c:axPos val="b"/>
        <c:tickLblPos val="nextTo"/>
        <c:crossAx val="91606016"/>
        <c:crosses val="autoZero"/>
        <c:auto val="1"/>
        <c:lblAlgn val="ctr"/>
        <c:lblOffset val="100"/>
      </c:catAx>
      <c:valAx>
        <c:axId val="91606016"/>
        <c:scaling>
          <c:orientation val="minMax"/>
        </c:scaling>
        <c:axPos val="l"/>
        <c:majorGridlines/>
        <c:numFmt formatCode="General" sourceLinked="1"/>
        <c:tickLblPos val="nextTo"/>
        <c:crossAx val="91604480"/>
        <c:crosses val="autoZero"/>
        <c:crossBetween val="between"/>
      </c:valAx>
    </c:plotArea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7D06BF-D97D-4178-9DB2-122697951E66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BCDA43-0AC9-4209-AD2C-65B8F6157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C933F4-89F4-4340-BA2F-DCD95365545F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FFDC2E-3066-4B98-8091-3F851B80B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4C709E32-1C39-4A3F-875C-1D779A4E4F56}" type="slidenum">
              <a:rPr lang="ru-RU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2</a:t>
            </a:fld>
            <a:endParaRPr lang="ru-RU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2FE47F-B8E3-4A14-8F21-40AAE77540D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9CFE7D-7552-4D80-B786-FACC19D8AD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 целью стандартизации результатов вводится карантин на 14 дней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+ 14 дней эксперимента: взятие материала проводим после 14 дней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+14 дней постэффект: проводим взятие материала через 14 дней прекращения введения препарата.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 	Препарат вводится 1 раз в день внутрижелудочно через зонд.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Стандартное питание предусматривает стандартный рацион в комплексе с молоком ферментированным химическим способом (закисление с помощью слабой кислоты). Последнее вводится для исключения повышенной белковой нагрузки по крысам, получающим кисломолочную смесь. 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Таким образом, 90 исследований по оценке количественного и качественного состава фекалий крыс и 90 иммунологических исследований включающих Il10, Il 12, TNF, IFγ.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результате исследований определены дозы применения симбиотического продукта. Предварительные результаты оценки эффективности демонстрируют потенциал иммуномодулирующего эффекта симбиотического продукта.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Симбиотический продукт «НӘР» относится в биологическим активным веществам и не является лекарственным препаратом. Поэтому для проведения клинических испытаний не требуется специального разрешения Фармкотитета и Приказ Министра здравоохранения Республики Казахстан от 19 ноября 2009 года № 744 «Об утверждении Правил проведения клинических исследований и (или) испытаний фармакологических и лекарственных средств, изделий медицинского назначения и медицинской техники» не распространяется на разработанный симбиотический продукт. Тем не менее, для оценки эффективности, спектра активности, возможных побочных эффектов, клинические исследования симбиотического продукта решено проводить в соответствии со стандартной схемой.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На проведение клинических исследований получено одобрение Этического комитета ЧУ «Центр наук о жизни». Первая фаза клинических исследований проводится с целью предварительной оценки безопасности испытуемого образца.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исследовании приняли участие 70 лиц пожилого возраста: 35 мужчин и 35 женщин.  Каждый участник ознакомился с информационным листком, где подробно приведен состав симбиотического продукта и общее описание исследования (ПРИЛОЖЕНИЕ В).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результате проведенных клинических исследований, пациенты в течение двух недель употребляли симбиотический продукт по 200 грамм дважды в сутки. Из 70 пациентов 20 пациентов находились на стандартном рационе, в качестве контроля исследования.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В рамках исследования, все пациенты прошли клинико-лабораторное обследование до начала и после применения симбиотического продукта: общий анализ крови, общий анализ мочи, иммунофенотипирование, анализ крови на общий холестерин, анализ на глюкозу, анализ кала на дисбактериоз и копрограмму.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Для проведения обследования пациентов был заключен контракт  с Республиканским диагностическим центром.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Результаты исследований, на основе объективных параметров (клинико-лабораторные данные), ежедневного общего осмотра пациентов, подтвердили безопасность симбиотического продукта.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43D04-27A9-45CA-B99B-1E96E3664D1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Category of participant: officials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Why: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1. social status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2. economical status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3. stress, which provocate metabolic syndrome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4. food habits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5. they linked to central medical office, which allow to do longitud study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No history of the use of probiotics or antibiotic for 3 months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Blood pressure: = 130/90 mmHg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Raised fasting plasma glucose (FPG): &gt;100 mg/dL (5.6 mmol/L), or previously diagnosed type 2 diabetes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Dyslipidemia: triglycerides (TG): = 1.695 mmol/L and high-density lipoprotein cholesterol (HDL-C) = 0.9 mmol/L (male), = 1.0 mmol/L (female)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Central obesity: waist:hip ratio &gt; 0.90 (male); &gt; 0.85 (female), or body mass index &gt; 30 kg/m2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F52C9A-4471-47E0-A676-8B8FE0DC1E9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The two groups were similar for demographic and clinical characteristics. All patients signed a consent letter. All patients underwent clinical and laboratory evaluation, including complete blood tests, glucose test, glycosylated  hemoglobin, total cholesterol + triglycerides, cholesterol, LDL, HDL plasma, immunogram, coprogram. All patients were interviewed, the questionnaire included 200 questions related to diet, lifestyle and health.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0365D5-852D-4DCB-B962-83B9E437351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AF7B32-D9F5-471F-A996-1AFD2F9127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162EB6C4-6B60-48B2-9BF6-13339D75B878}" type="slidenum">
              <a:rPr lang="ru-RU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3</a:t>
            </a:fld>
            <a:endParaRPr lang="ru-RU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27557631-0A64-4A60-B0F6-CD0E2FBEE94C}" type="slidenum">
              <a:rPr lang="ru-RU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4</a:t>
            </a:fld>
            <a:endParaRPr lang="ru-RU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00C75C44-9C6B-4F0E-8A91-519B4434E586}" type="slidenum">
              <a:rPr lang="ru-RU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5</a:t>
            </a:fld>
            <a:endParaRPr lang="ru-RU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7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45C1DC96-033E-4479-BE6D-DDEA621EDD6D}" type="slidenum">
              <a:rPr lang="ru-RU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6</a:t>
            </a:fld>
            <a:endParaRPr lang="ru-RU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0DEF1819-55F6-42AA-BC73-F5814942526E}" type="slidenum">
              <a:rPr lang="ru-RU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7</a:t>
            </a:fld>
            <a:endParaRPr lang="ru-RU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5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7B0C40CE-9972-49D0-B40D-6A5CB031CF9F}" type="slidenum">
              <a:rPr lang="ru-RU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8</a:t>
            </a:fld>
            <a:endParaRPr lang="ru-RU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14EB8615-F6D5-4BDC-834D-78C9947587DF}" type="slidenum">
              <a:rPr lang="ru-RU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9</a:t>
            </a:fld>
            <a:endParaRPr lang="ru-RU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963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>
              <a:latin typeface="Times New Roman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28EFEBC8-4713-4E6B-BECB-CE03D75B5B33}" type="slidenum">
              <a:rPr lang="ru-RU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12</a:t>
            </a:fld>
            <a:endParaRPr lang="ru-RU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71AFA-5BAF-44F2-9B35-AB42D9C52D19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FD5BE-3CF8-4E3B-BDB1-729FA0FA2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00A42-DEB2-41DC-B2E8-ADD0141083E7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0909-0B75-4737-BBE7-BCD3EDE33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81DC-DCE3-4757-A2FA-8580EF89046D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A8AC1-CB31-4814-AA0E-5CFA0851B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8013" cy="45243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en-US"/>
              <a:t>11.5.14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8588-759C-4BE0-B9E6-F146417B238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CF12F-602D-4F72-8E71-C7A35D906A43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4B258-B56A-494F-BDA8-7E7AA3ED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0F91-83EA-4AD0-B87D-BDBAA0771213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07D6-BA02-4638-A89B-634B19FD2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1E4B7-D0E5-49CD-A473-4EDE94D51F18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ED0DE-07CF-491E-A3AE-45099E0F4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F0E95-E747-45AC-83F1-0741B579B03D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E1EBB-C8AD-47F7-A3C2-C81BE186C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D19C1-B9FE-49CF-A09E-4E00EC61FE13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FD50E-D406-4799-ABFD-3246B856E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1F54-94E3-434D-9549-744ECDFFE9B4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E989-8190-4C62-8CCD-ADE048B63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9481F-4302-483A-A0E0-75200DBCA66C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17D77-7E7C-4D52-AB38-151720E1B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402C-9990-49B0-948F-6C807E49CFBF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8640-8875-4CDA-A1AD-DA66F2A63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chemeClr val="tx2">
                <a:lumMod val="60000"/>
                <a:lumOff val="40000"/>
              </a:schemeClr>
            </a:gs>
            <a:gs pos="45000">
              <a:schemeClr val="accent1">
                <a:lumMod val="20000"/>
                <a:lumOff val="80000"/>
              </a:schemeClr>
            </a:gs>
            <a:gs pos="100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DFBA5B-2EA8-470A-8416-25E3A396A37D}" type="datetimeFigureOut">
              <a:rPr lang="en-US"/>
              <a:pPr>
                <a:defRPr/>
              </a:pPr>
              <a:t>9/20/2014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6079D6-D8A7-4257-9576-66FF85D9B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hyperlink" Target="http://www.google.kz/url?sa=i&amp;rct=j&amp;q=&amp;esrc=s&amp;source=images&amp;cd=&amp;cad=rja&amp;uact=8&amp;docid=Kf5yMenpnuwtyM&amp;tbnid=OOHMBgqQHKbj0M:&amp;ved=0CAUQjRw&amp;url=http://treeoflifend.com/metabolic-syndrome/&amp;ei=Eud2U7LHCobi4QSz54DYDw&amp;bvm=bv.66917471,d.bGE&amp;psig=AFQjCNHdjCPevbB9rCfARmZ5lil2VE1SbQ&amp;ust=140038771419112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kz/url?sa=i&amp;rct=j&amp;q=&amp;esrc=s&amp;source=images&amp;cd=&amp;cad=rja&amp;uact=8&amp;docid=e-Zlcuekr9pX6M&amp;tbnid=4u_PqNVBR4S-gM:&amp;ved=0CAUQjRw&amp;url=http://www.hollandclinic.com/science-of-weight-loss/obesity-basics/risks-of-obesity/obesity-syndromes/metabolic-syndrome&amp;ei=Qel2U_zKB4KB4gSl3YCYCg&amp;psig=AFQjCNHdjCPevbB9rCfARmZ5lil2VE1SbQ&amp;ust=1400387714191128" TargetMode="External"/><Relationship Id="rId5" Type="http://schemas.openxmlformats.org/officeDocument/2006/relationships/image" Target="../media/image34.jpeg"/><Relationship Id="rId4" Type="http://schemas.openxmlformats.org/officeDocument/2006/relationships/hyperlink" Target="http://www.google.kz/url?sa=i&amp;rct=j&amp;q=&amp;esrc=s&amp;source=images&amp;cd=&amp;cad=rja&amp;uact=8&amp;docid=e12IEp4WP4lT0M&amp;tbnid=J5_GhyLdcUizjM:&amp;ved=0CAUQjRw&amp;url=http://www.bbc.co.uk/news/magazine-18262887&amp;ei=3OZ2U8u_MaHf4QTY74GQDA&amp;bvm=bv.66917471,d.bGE&amp;psig=AFQjCNHQzXasJZitu7oVp0X1DEVwvG1iLw&amp;ust=140038750404271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kz/url?sa=i&amp;rct=j&amp;q=&amp;esrc=s&amp;source=images&amp;cd=&amp;cad=rja&amp;uact=8&amp;docid=oMYLuPJc3DKEEM&amp;tbnid=hKn2lC5BgYzc8M:&amp;ved=0CAUQjRw&amp;url=http://astana.all.biz/astana-onim-ao-e3596&amp;ei=hGB2U9j-G-754QSJh4GYBw&amp;psig=AFQjCNGy92oXCbK5Vs8iAE7K5MTxYSHFjw&amp;ust=1400353222830055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57400"/>
            <a:ext cx="8763000" cy="12954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3399"/>
                </a:solidFill>
              </a:rPr>
              <a:t>Research and development new symbiotic product </a:t>
            </a:r>
            <a:br>
              <a:rPr lang="en-US" sz="2800" b="1" dirty="0" smtClean="0">
                <a:solidFill>
                  <a:srgbClr val="003399"/>
                </a:solidFill>
              </a:rPr>
            </a:br>
            <a:r>
              <a:rPr lang="en-US" sz="2800" b="1" dirty="0" smtClean="0">
                <a:solidFill>
                  <a:srgbClr val="003399"/>
                </a:solidFill>
              </a:rPr>
              <a:t>and its clinical effect</a:t>
            </a:r>
            <a:r>
              <a:rPr lang="ru-RU" sz="2800" b="1" dirty="0" smtClean="0">
                <a:solidFill>
                  <a:srgbClr val="003399"/>
                </a:solidFill>
              </a:rPr>
              <a:t> </a:t>
            </a:r>
            <a:endParaRPr lang="en-US" sz="2700" b="1" i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6350"/>
            <a:ext cx="8229600" cy="838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 err="1" smtClean="0">
                <a:solidFill>
                  <a:srgbClr val="003399"/>
                </a:solidFill>
              </a:rPr>
              <a:t>Almagul</a:t>
            </a:r>
            <a:r>
              <a:rPr lang="en-US" sz="2200" b="1" dirty="0" smtClean="0">
                <a:solidFill>
                  <a:srgbClr val="003399"/>
                </a:solidFill>
              </a:rPr>
              <a:t>  </a:t>
            </a:r>
            <a:r>
              <a:rPr lang="en-US" sz="2200" b="1" dirty="0" err="1" smtClean="0">
                <a:solidFill>
                  <a:srgbClr val="003399"/>
                </a:solidFill>
              </a:rPr>
              <a:t>Kushugulova</a:t>
            </a:r>
            <a:r>
              <a:rPr lang="ru-RU" sz="2200" b="1" dirty="0" smtClean="0">
                <a:solidFill>
                  <a:srgbClr val="003399"/>
                </a:solidFill>
              </a:rPr>
              <a:t>,  </a:t>
            </a:r>
            <a:r>
              <a:rPr lang="en-US" sz="2200" b="1" dirty="0" err="1" smtClean="0">
                <a:solidFill>
                  <a:srgbClr val="003399"/>
                </a:solidFill>
              </a:rPr>
              <a:t>DMSc</a:t>
            </a:r>
            <a:r>
              <a:rPr lang="en-US" sz="2200" b="1" dirty="0" smtClean="0">
                <a:solidFill>
                  <a:srgbClr val="003399"/>
                </a:solidFill>
              </a:rPr>
              <a:t>, akushugulova@nu.edu.kz</a:t>
            </a:r>
            <a:endParaRPr lang="en-US" sz="2200" b="1" dirty="0">
              <a:solidFill>
                <a:srgbClr val="00339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200" b="1" dirty="0" smtClean="0">
                <a:solidFill>
                  <a:srgbClr val="003399"/>
                </a:solidFill>
              </a:rPr>
              <a:t>Center for Life Sciences, </a:t>
            </a:r>
            <a:r>
              <a:rPr lang="en-US" sz="2200" b="1" dirty="0" err="1" smtClean="0">
                <a:solidFill>
                  <a:srgbClr val="003399"/>
                </a:solidFill>
              </a:rPr>
              <a:t>Nazarbayev</a:t>
            </a:r>
            <a:r>
              <a:rPr lang="en-US" sz="2200" b="1" dirty="0" smtClean="0">
                <a:solidFill>
                  <a:srgbClr val="003399"/>
                </a:solidFill>
              </a:rPr>
              <a:t> University, Astana, Kazakhstan</a:t>
            </a:r>
            <a:endParaRPr lang="en-US" sz="2200" b="1" dirty="0">
              <a:solidFill>
                <a:srgbClr val="003399"/>
              </a:solidFill>
            </a:endParaRPr>
          </a:p>
        </p:txBody>
      </p:sp>
      <p:grpSp>
        <p:nvGrpSpPr>
          <p:cNvPr id="3076" name="Group 13"/>
          <p:cNvGrpSpPr>
            <a:grpSpLocks/>
          </p:cNvGrpSpPr>
          <p:nvPr/>
        </p:nvGrpSpPr>
        <p:grpSpPr bwMode="auto">
          <a:xfrm>
            <a:off x="0" y="4994275"/>
            <a:ext cx="9144000" cy="1892300"/>
            <a:chOff x="0" y="4993640"/>
            <a:chExt cx="9144000" cy="18931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/>
            <a:srcRect l="15057" r="17127" b="2069"/>
            <a:stretch/>
          </p:blipFill>
          <p:spPr>
            <a:xfrm>
              <a:off x="2016125" y="4996816"/>
              <a:ext cx="1989138" cy="1889952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9" name="Picture 5" descr="http://myhealthcorner.com/articles/wp-content/uploads/2013/04/probiotic-cells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3883"/>
            <a:stretch/>
          </p:blipFill>
          <p:spPr bwMode="auto">
            <a:xfrm>
              <a:off x="0" y="4996816"/>
              <a:ext cx="1990725" cy="1861364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/>
            </a:extLst>
          </p:spPr>
        </p:pic>
        <p:pic>
          <p:nvPicPr>
            <p:cNvPr id="1031" name="Picture 7" descr="http://probiotics.org/wp-content/themes/thesis_17/thesis_17/custom/images/amazing-facts/2-ten-times-more-probiotics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19550" y="4993640"/>
              <a:ext cx="3286125" cy="188995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/>
            </a:extLst>
          </p:spPr>
        </p:pic>
        <p:pic>
          <p:nvPicPr>
            <p:cNvPr id="1033" name="Picture 9" descr="https://encrypted-tbn0.gstatic.com/images?q=tbn:ANd9GcTX0CHE-kmj6wFtoU77KiNyxxwxj09_qvZO_iAciOwSrmzIMfH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05675" y="4993640"/>
              <a:ext cx="1838325" cy="1893128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/>
            </a:extLst>
          </p:spPr>
        </p:pic>
      </p:grp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 cstate="print"/>
          <a:srcRect t="9375" r="19180" b="63542"/>
          <a:stretch>
            <a:fillRect/>
          </a:stretch>
        </p:blipFill>
        <p:spPr bwMode="auto">
          <a:xfrm>
            <a:off x="228600" y="228600"/>
            <a:ext cx="8610600" cy="16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633413"/>
          </a:xfrm>
        </p:spPr>
        <p:txBody>
          <a:bodyPr/>
          <a:lstStyle/>
          <a:p>
            <a:pPr eaLnBrk="1" hangingPunct="1"/>
            <a:r>
              <a:rPr lang="en-US" altLang="en-US" sz="20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Species’ variety in subjects of 90 years and above</a:t>
            </a:r>
            <a:endParaRPr lang="en-US" altLang="en-US" sz="2000" i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44675"/>
            <a:ext cx="2592387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1844675"/>
            <a:ext cx="119538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825" y="4076700"/>
            <a:ext cx="1295400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39750" y="1557338"/>
            <a:ext cx="3686175" cy="3741737"/>
          </a:xfrm>
          <a:noFill/>
        </p:spPr>
      </p:pic>
      <p:grpSp>
        <p:nvGrpSpPr>
          <p:cNvPr id="12295" name="Group 45"/>
          <p:cNvGrpSpPr>
            <a:grpSpLocks/>
          </p:cNvGrpSpPr>
          <p:nvPr/>
        </p:nvGrpSpPr>
        <p:grpSpPr bwMode="auto">
          <a:xfrm>
            <a:off x="76200" y="685800"/>
            <a:ext cx="8961438" cy="76200"/>
            <a:chOff x="76200" y="685800"/>
            <a:chExt cx="8961120" cy="76200"/>
          </a:xfrm>
        </p:grpSpPr>
        <p:cxnSp>
          <p:nvCxnSpPr>
            <p:cNvPr id="8" name="Straight Connector 46"/>
            <p:cNvCxnSpPr/>
            <p:nvPr/>
          </p:nvCxnSpPr>
          <p:spPr>
            <a:xfrm>
              <a:off x="76200" y="6858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47"/>
            <p:cNvCxnSpPr/>
            <p:nvPr/>
          </p:nvCxnSpPr>
          <p:spPr>
            <a:xfrm>
              <a:off x="76200" y="7620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013" cy="762000"/>
          </a:xfrm>
        </p:spPr>
        <p:txBody>
          <a:bodyPr/>
          <a:lstStyle/>
          <a:p>
            <a:pPr eaLnBrk="1" hangingPunct="1"/>
            <a:r>
              <a:rPr lang="en-US" altLang="en-US" sz="20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Functional characteristics of species</a:t>
            </a:r>
            <a:endParaRPr lang="ru-RU" altLang="en-US" sz="2000" b="1" i="1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003" name="Group 139"/>
          <p:cNvGraphicFramePr>
            <a:graphicFrameLocks noGrp="1"/>
          </p:cNvGraphicFramePr>
          <p:nvPr/>
        </p:nvGraphicFramePr>
        <p:xfrm>
          <a:off x="755650" y="1125538"/>
          <a:ext cx="7993063" cy="4975829"/>
        </p:xfrm>
        <a:graphic>
          <a:graphicData uri="http://schemas.openxmlformats.org/drawingml/2006/table">
            <a:tbl>
              <a:tblPr/>
              <a:tblGrid>
                <a:gridCol w="5122863"/>
                <a:gridCol w="1574800"/>
                <a:gridCol w="1295400"/>
              </a:tblGrid>
              <a:tr h="650875"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Functional characteristics</a:t>
                      </a:r>
                      <a:endParaRPr kumimoji="0" lang="ru-RU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30-70 years</a:t>
                      </a:r>
                      <a:endParaRPr kumimoji="0" lang="ru-RU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90 years and above</a:t>
                      </a:r>
                      <a:endParaRPr kumimoji="0" lang="ru-RU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Plant substrates degrading bacteria (cellulose)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Mucin-degrading bacteria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-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Butyrate-producing bacteria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-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Carbohydrates converting bacteria (production of organic acids, acetate, ethanol,carbon dioxide, hydrogen)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Protein and starch degrading bacteria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-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Mucus-binding bacteria</a:t>
                      </a:r>
                      <a:endParaRPr kumimoji="0" lang="ru-RU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-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Infections causing pathogens</a:t>
                      </a:r>
                      <a:endParaRPr kumimoji="0" lang="ru-RU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icrosoft YaHei" pitchFamily="34" charset="-122"/>
                        </a:rPr>
                        <a:t>+</a:t>
                      </a:r>
                      <a:endParaRPr kumimoji="0" lang="ru-RU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icrosoft YaHei" pitchFamily="34" charset="-122"/>
                      </a:endParaRPr>
                    </a:p>
                  </a:txBody>
                  <a:tcPr marL="91444" marR="91444"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3353" name="Group 45"/>
          <p:cNvGrpSpPr>
            <a:grpSpLocks/>
          </p:cNvGrpSpPr>
          <p:nvPr/>
        </p:nvGrpSpPr>
        <p:grpSpPr bwMode="auto">
          <a:xfrm>
            <a:off x="76200" y="685800"/>
            <a:ext cx="8961438" cy="76200"/>
            <a:chOff x="76200" y="685800"/>
            <a:chExt cx="8961120" cy="76200"/>
          </a:xfrm>
        </p:grpSpPr>
        <p:cxnSp>
          <p:nvCxnSpPr>
            <p:cNvPr id="5" name="Straight Connector 46"/>
            <p:cNvCxnSpPr/>
            <p:nvPr/>
          </p:nvCxnSpPr>
          <p:spPr>
            <a:xfrm>
              <a:off x="76200" y="6858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47"/>
            <p:cNvCxnSpPr/>
            <p:nvPr/>
          </p:nvCxnSpPr>
          <p:spPr>
            <a:xfrm>
              <a:off x="76200" y="7620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97888" cy="5616575"/>
          </a:xfrm>
        </p:spPr>
        <p:txBody>
          <a:bodyPr/>
          <a:lstStyle/>
          <a:p>
            <a:pPr marL="609600" indent="-609600" eaLnBrk="1" hangingPunct="1">
              <a:lnSpc>
                <a:spcPct val="82000"/>
              </a:lnSpc>
              <a:buFont typeface="Arial" pitchFamily="34" charset="0"/>
              <a:buNone/>
            </a:pPr>
            <a:r>
              <a:rPr lang="en-US" altLang="en-US" sz="2600" smtClean="0">
                <a:latin typeface="Book Antiqua" pitchFamily="18" charset="0"/>
              </a:rPr>
              <a:t>1. Two enterotypes of the gut microbiome: </a:t>
            </a:r>
            <a:r>
              <a:rPr lang="en-US" altLang="en-US" sz="2600" i="1" smtClean="0">
                <a:latin typeface="Book Antiqua" pitchFamily="18" charset="0"/>
              </a:rPr>
              <a:t>Bacteroidetes</a:t>
            </a:r>
            <a:r>
              <a:rPr lang="en-US" altLang="en-US" sz="2600" smtClean="0">
                <a:latin typeface="Book Antiqua" pitchFamily="18" charset="0"/>
              </a:rPr>
              <a:t> and </a:t>
            </a:r>
            <a:r>
              <a:rPr lang="en-US" altLang="en-US" sz="2600" i="1" smtClean="0">
                <a:latin typeface="Book Antiqua" pitchFamily="18" charset="0"/>
              </a:rPr>
              <a:t>Firmicutes</a:t>
            </a:r>
            <a:r>
              <a:rPr lang="en-US" altLang="en-US" sz="2600" smtClean="0">
                <a:latin typeface="Book Antiqua" pitchFamily="18" charset="0"/>
              </a:rPr>
              <a:t> independently on age of subjects</a:t>
            </a:r>
          </a:p>
          <a:p>
            <a:pPr marL="609600" indent="-609600" eaLnBrk="1" hangingPunct="1">
              <a:lnSpc>
                <a:spcPct val="82000"/>
              </a:lnSpc>
              <a:buFont typeface="Arial" pitchFamily="34" charset="0"/>
              <a:buNone/>
            </a:pPr>
            <a:endParaRPr lang="en-US" altLang="en-US" sz="1000" smtClean="0">
              <a:latin typeface="Book Antiqua" pitchFamily="18" charset="0"/>
            </a:endParaRPr>
          </a:p>
          <a:p>
            <a:pPr marL="609600" indent="-609600" eaLnBrk="1" hangingPunct="1">
              <a:lnSpc>
                <a:spcPct val="82000"/>
              </a:lnSpc>
              <a:buFont typeface="Arial" pitchFamily="34" charset="0"/>
              <a:buNone/>
            </a:pPr>
            <a:r>
              <a:rPr lang="en-US" altLang="en-US" sz="2600" smtClean="0">
                <a:latin typeface="Book Antiqua" pitchFamily="18" charset="0"/>
              </a:rPr>
              <a:t>2. Significant differences in bacterial species between all 3 groups according to age</a:t>
            </a:r>
          </a:p>
          <a:p>
            <a:pPr marL="609600" indent="-609600" eaLnBrk="1" hangingPunct="1">
              <a:lnSpc>
                <a:spcPct val="82000"/>
              </a:lnSpc>
              <a:buFont typeface="Arial" pitchFamily="34" charset="0"/>
              <a:buNone/>
            </a:pPr>
            <a:endParaRPr lang="en-US" altLang="en-US" sz="1000" smtClean="0">
              <a:latin typeface="Book Antiqua" pitchFamily="18" charset="0"/>
            </a:endParaRPr>
          </a:p>
          <a:p>
            <a:pPr marL="609600" indent="-609600" eaLnBrk="1" hangingPunct="1">
              <a:lnSpc>
                <a:spcPct val="82000"/>
              </a:lnSpc>
              <a:buFont typeface="Arial" pitchFamily="34" charset="0"/>
              <a:buNone/>
            </a:pPr>
            <a:r>
              <a:rPr lang="en-US" altLang="en-US" sz="2600" smtClean="0">
                <a:latin typeface="Book Antiqua" pitchFamily="18" charset="0"/>
              </a:rPr>
              <a:t>3. The richest diversity occured in younger individuals and decreased in the elderly. It can be explained by the age factor</a:t>
            </a:r>
          </a:p>
          <a:p>
            <a:pPr marL="609600" indent="-609600" eaLnBrk="1" hangingPunct="1">
              <a:lnSpc>
                <a:spcPct val="82000"/>
              </a:lnSpc>
              <a:buFont typeface="Arial" pitchFamily="34" charset="0"/>
              <a:buNone/>
            </a:pPr>
            <a:endParaRPr lang="en-US" altLang="en-US" sz="1000" smtClean="0">
              <a:latin typeface="Book Antiqua" pitchFamily="18" charset="0"/>
            </a:endParaRPr>
          </a:p>
          <a:p>
            <a:pPr marL="609600" indent="-609600" eaLnBrk="1" hangingPunct="1">
              <a:lnSpc>
                <a:spcPct val="82000"/>
              </a:lnSpc>
              <a:buFont typeface="Arial" pitchFamily="34" charset="0"/>
              <a:buNone/>
            </a:pPr>
            <a:r>
              <a:rPr lang="en-US" altLang="en-US" sz="2600" smtClean="0">
                <a:latin typeface="Book Antiqua" pitchFamily="18" charset="0"/>
              </a:rPr>
              <a:t>4. The percentage of bifidobacteria and lactobacilli is low in all research groups</a:t>
            </a:r>
          </a:p>
          <a:p>
            <a:pPr marL="609600" indent="-609600" eaLnBrk="1" hangingPunct="1">
              <a:lnSpc>
                <a:spcPct val="82000"/>
              </a:lnSpc>
              <a:buFont typeface="Arial" pitchFamily="34" charset="0"/>
              <a:buNone/>
            </a:pPr>
            <a:endParaRPr lang="en-US" altLang="en-US" sz="1000" smtClean="0">
              <a:latin typeface="Book Antiqua" pitchFamily="18" charset="0"/>
            </a:endParaRPr>
          </a:p>
          <a:p>
            <a:pPr marL="609600" indent="-609600" eaLnBrk="1" hangingPunct="1">
              <a:lnSpc>
                <a:spcPct val="82000"/>
              </a:lnSpc>
              <a:buFont typeface="Arial" pitchFamily="34" charset="0"/>
              <a:buNone/>
            </a:pPr>
            <a:r>
              <a:rPr lang="en-US" altLang="en-US" sz="2600" smtClean="0">
                <a:latin typeface="Book Antiqua" pitchFamily="18" charset="0"/>
              </a:rPr>
              <a:t>5. More research is needed for better understanding of compositional structure of the gut microbiome of Kazakhstani population</a:t>
            </a:r>
            <a:r>
              <a:rPr lang="en-US" altLang="en-US" sz="2800" smtClean="0">
                <a:latin typeface="Book Antiqua" pitchFamily="18" charset="0"/>
              </a:rPr>
              <a:t> </a:t>
            </a:r>
          </a:p>
          <a:p>
            <a:pPr marL="609600" indent="-609600" eaLnBrk="1" hangingPunct="1">
              <a:lnSpc>
                <a:spcPct val="82000"/>
              </a:lnSpc>
              <a:buFont typeface="Arial" pitchFamily="34" charset="0"/>
              <a:buNone/>
            </a:pPr>
            <a:endParaRPr lang="en-US" altLang="en-US" sz="1000" smtClean="0">
              <a:latin typeface="Book Antiqua" pitchFamily="18" charset="0"/>
            </a:endParaRPr>
          </a:p>
          <a:p>
            <a:pPr marL="609600" indent="-609600" eaLnBrk="1" hangingPunct="1">
              <a:lnSpc>
                <a:spcPct val="82000"/>
              </a:lnSpc>
              <a:buFont typeface="Arial" pitchFamily="34" charset="0"/>
              <a:buNone/>
            </a:pPr>
            <a:endParaRPr lang="ru-RU" altLang="en-US" sz="260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9938" y="76200"/>
            <a:ext cx="53340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Synbiotic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kk-KZ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НӘР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kk-KZ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/>
          <a:srcRect l="14023" t="13333" r="14023" b="16322"/>
          <a:stretch/>
        </p:blipFill>
        <p:spPr>
          <a:xfrm>
            <a:off x="487363" y="1127125"/>
            <a:ext cx="2182812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819400" y="1127125"/>
            <a:ext cx="59293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en-US">
                <a:latin typeface="Calibri" pitchFamily="34" charset="0"/>
              </a:rPr>
              <a:t>A formula and a production technology  were developed and a pilot batch of a symbiotic bio-product “</a:t>
            </a:r>
            <a:r>
              <a:rPr lang="ru-RU">
                <a:latin typeface="Calibri" pitchFamily="34" charset="0"/>
              </a:rPr>
              <a:t>НӘР</a:t>
            </a:r>
            <a:r>
              <a:rPr lang="en-US">
                <a:latin typeface="Calibri" pitchFamily="34" charset="0"/>
              </a:rPr>
              <a:t>” was produced (Dairy plant Astana – onim)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365125" y="5638800"/>
            <a:ext cx="8382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>
                <a:latin typeface="Calibri" pitchFamily="34" charset="0"/>
              </a:rPr>
              <a:t>NAR has been tested in JSC “Kazakh Academy of Nutrition”</a:t>
            </a:r>
          </a:p>
          <a:p>
            <a:pPr algn="just">
              <a:spcAft>
                <a:spcPts val="300"/>
              </a:spcAft>
            </a:pPr>
            <a:r>
              <a:rPr lang="en-US">
                <a:latin typeface="Calibri" pitchFamily="34" charset="0"/>
              </a:rPr>
              <a:t>The probiotic component is deposited in the National Depository of industrial microorganisms.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7363" y="2895600"/>
            <a:ext cx="3522662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Probiotic component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Prebiotic - inulin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Plant fiber – pectin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Fish collagen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Milk</a:t>
            </a:r>
          </a:p>
        </p:txBody>
      </p:sp>
      <p:grpSp>
        <p:nvGrpSpPr>
          <p:cNvPr id="15367" name="Group 1"/>
          <p:cNvGrpSpPr>
            <a:grpSpLocks/>
          </p:cNvGrpSpPr>
          <p:nvPr/>
        </p:nvGrpSpPr>
        <p:grpSpPr bwMode="auto">
          <a:xfrm>
            <a:off x="76200" y="685800"/>
            <a:ext cx="8961438" cy="76200"/>
            <a:chOff x="76200" y="685800"/>
            <a:chExt cx="8961120" cy="76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6200" y="6858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6200" y="7620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ounded Rectangle 13"/>
          <p:cNvSpPr/>
          <p:nvPr/>
        </p:nvSpPr>
        <p:spPr>
          <a:xfrm>
            <a:off x="5105400" y="2895600"/>
            <a:ext cx="3522663" cy="2133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Consortium content: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Lactobacillus </a:t>
            </a:r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plantarum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Lactobacillus </a:t>
            </a:r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fermentum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;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Lactobacillus acidophilus;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Bifidobacterium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longum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Bifidobacterium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bifidum</a:t>
            </a:r>
            <a:endParaRPr lang="en-US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9938" y="76200"/>
            <a:ext cx="5334000" cy="381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Synbiotic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kk-KZ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НӘР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kk-KZ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NAR: properties</a:t>
            </a:r>
            <a:endParaRPr lang="en-US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389" name="Group 6"/>
          <p:cNvGrpSpPr>
            <a:grpSpLocks/>
          </p:cNvGrpSpPr>
          <p:nvPr/>
        </p:nvGrpSpPr>
        <p:grpSpPr bwMode="auto">
          <a:xfrm>
            <a:off x="68263" y="825500"/>
            <a:ext cx="8969375" cy="5562600"/>
            <a:chOff x="76200" y="838200"/>
            <a:chExt cx="8969829" cy="55628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838200"/>
              <a:ext cx="4735752" cy="1938421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4811952" y="838200"/>
              <a:ext cx="4234077" cy="1938421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 err="1">
                  <a:solidFill>
                    <a:schemeClr val="tx2">
                      <a:lumMod val="50000"/>
                    </a:schemeClr>
                  </a:solidFill>
                  <a:latin typeface="+mn-lt"/>
                  <a:cs typeface="+mn-cs"/>
                </a:rPr>
                <a:t>Synbiotic</a:t>
              </a:r>
              <a:r>
                <a:rPr lang="en-US" sz="1100" b="1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+mn-cs"/>
                </a:rPr>
                <a:t> activates primary immune response. 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+mn-lt"/>
                  <a:cs typeface="+mn-cs"/>
                </a:rPr>
                <a:t>First of all, </a:t>
              </a:r>
              <a:r>
                <a:rPr lang="en-US" sz="1000" dirty="0" err="1">
                  <a:latin typeface="+mn-lt"/>
                  <a:cs typeface="+mn-cs"/>
                </a:rPr>
                <a:t>synbiotic</a:t>
              </a:r>
              <a:r>
                <a:rPr lang="en-US" sz="1000" dirty="0">
                  <a:latin typeface="+mn-lt"/>
                  <a:cs typeface="+mn-cs"/>
                </a:rPr>
                <a:t> coming into an organism interacts with colon epithelium cells. Reaction of macrophages and dendritic cells of lamina </a:t>
              </a:r>
              <a:r>
                <a:rPr lang="en-US" sz="1000" dirty="0" err="1">
                  <a:latin typeface="+mn-lt"/>
                  <a:cs typeface="+mn-cs"/>
                </a:rPr>
                <a:t>propria</a:t>
              </a:r>
              <a:r>
                <a:rPr lang="en-US" sz="1000" dirty="0">
                  <a:latin typeface="+mn-lt"/>
                  <a:cs typeface="+mn-cs"/>
                </a:rPr>
                <a:t> is induced, and as a result induction of IL-6 (10080,0±238,0 </a:t>
              </a:r>
              <a:r>
                <a:rPr lang="en-US" sz="1000" dirty="0" err="1">
                  <a:latin typeface="+mn-lt"/>
                  <a:cs typeface="+mn-cs"/>
                </a:rPr>
                <a:t>pg</a:t>
              </a:r>
              <a:r>
                <a:rPr lang="en-US" sz="1000" dirty="0">
                  <a:latin typeface="+mn-lt"/>
                  <a:cs typeface="+mn-cs"/>
                </a:rPr>
                <a:t>/ml) 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+mn-lt"/>
                  <a:cs typeface="+mn-cs"/>
                </a:rPr>
                <a:t>IL-6 promotes clonal expansion of IgA-lymphocytes, increase in quantity of IgA-producing cells and passing them through plasmatic cells in lamina </a:t>
              </a:r>
              <a:r>
                <a:rPr lang="en-US" sz="1000" dirty="0" err="1">
                  <a:latin typeface="+mn-lt"/>
                  <a:cs typeface="+mn-cs"/>
                </a:rPr>
                <a:t>propria</a:t>
              </a:r>
              <a:r>
                <a:rPr lang="en-US" sz="1000" dirty="0">
                  <a:latin typeface="+mn-lt"/>
                  <a:cs typeface="+mn-cs"/>
                </a:rPr>
                <a:t> of intestinal mucous (64,7±0,7). 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+mn-lt"/>
                  <a:cs typeface="+mn-cs"/>
                </a:rPr>
                <a:t>In the analysis of induced cytokines, we observed significant increase in TNF-α and IFN-γ and regulatory cytokine IL-10 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+mn-lt"/>
                  <a:cs typeface="+mn-cs"/>
                </a:rPr>
                <a:t>Induction of γ IFN along with increase in production of IL-12 (228,9±17,8) inhibits producing IL4 due to activation of signal pathway of NF-Kb and STAT 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+mn-lt"/>
                  <a:cs typeface="+mn-cs"/>
                </a:rPr>
                <a:t>The listed changes bring Th1/Th2 balance towards Th1</a:t>
              </a:r>
            </a:p>
          </p:txBody>
        </p:sp>
        <p:grpSp>
          <p:nvGrpSpPr>
            <p:cNvPr id="16392" name="Group 6"/>
            <p:cNvGrpSpPr>
              <a:grpSpLocks/>
            </p:cNvGrpSpPr>
            <p:nvPr/>
          </p:nvGrpSpPr>
          <p:grpSpPr bwMode="auto">
            <a:xfrm>
              <a:off x="179389" y="3131632"/>
              <a:ext cx="3783012" cy="1279525"/>
              <a:chOff x="0" y="-1"/>
              <a:chExt cx="5972175" cy="2038351"/>
            </a:xfrm>
          </p:grpSpPr>
          <p:grpSp>
            <p:nvGrpSpPr>
              <p:cNvPr id="1639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5972175" cy="2038350"/>
                <a:chOff x="0" y="0"/>
                <a:chExt cx="5972175" cy="2038350"/>
              </a:xfrm>
            </p:grpSpPr>
            <p:grpSp>
              <p:nvGrpSpPr>
                <p:cNvPr id="16402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972175" cy="2038350"/>
                  <a:chOff x="0" y="0"/>
                  <a:chExt cx="5972175" cy="2038350"/>
                </a:xfrm>
              </p:grpSpPr>
              <p:sp>
                <p:nvSpPr>
                  <p:cNvPr id="26" name="Oval 25"/>
                  <p:cNvSpPr/>
                  <p:nvPr/>
                </p:nvSpPr>
                <p:spPr>
                  <a:xfrm>
                    <a:off x="1313298" y="362618"/>
                    <a:ext cx="87721" cy="93577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" name="Oval 26"/>
                  <p:cNvSpPr/>
                  <p:nvPr/>
                </p:nvSpPr>
                <p:spPr>
                  <a:xfrm>
                    <a:off x="1401019" y="686341"/>
                    <a:ext cx="85214" cy="93577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grpSp>
                <p:nvGrpSpPr>
                  <p:cNvPr id="1640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5972175" cy="2038350"/>
                    <a:chOff x="0" y="0"/>
                    <a:chExt cx="5972175" cy="2038350"/>
                  </a:xfrm>
                </p:grpSpPr>
                <p:pic>
                  <p:nvPicPr>
                    <p:cNvPr id="29" name="Picture 17" descr="G:\ОТЧЕТЫ\7.1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543869" y="961"/>
                      <a:ext cx="2714306" cy="2038439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2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5" y="754627"/>
                      <a:ext cx="238098" cy="28578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000" dirty="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2</a:t>
                      </a:r>
                      <a:endParaRPr lang="en-US" sz="1100" dirty="0"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>
                    <a:xfrm>
                      <a:off x="5" y="220990"/>
                      <a:ext cx="238098" cy="235205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solidFill>
                            <a:srgbClr val="FF0000"/>
                          </a:solidFill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ea typeface="Calibri"/>
                        <a:cs typeface="Times New Roman"/>
                      </a:endParaRPr>
                    </a:p>
                  </p:txBody>
                </p:sp>
                <p:pic>
                  <p:nvPicPr>
                    <p:cNvPr id="32" name="Picture 20" descr="G:\ОТЧЕТЫ\6.6.jpg"/>
                    <p:cNvPicPr>
                      <a:picLocks noChangeAspect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3258175" y="961"/>
                      <a:ext cx="2714308" cy="2038439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tx2">
                          <a:lumMod val="75000"/>
                        </a:schemeClr>
                      </a:solidFill>
                      <a:miter lim="800000"/>
                      <a:headEnd/>
                      <a:tailEnd/>
                    </a:ln>
                  </p:spPr>
                </p:pic>
                <p:cxnSp>
                  <p:nvCxnSpPr>
                    <p:cNvPr id="33" name="Straight Arrow Connector 32"/>
                    <p:cNvCxnSpPr/>
                    <p:nvPr/>
                  </p:nvCxnSpPr>
                  <p:spPr>
                    <a:xfrm flipH="1" flipV="1">
                      <a:off x="238103" y="306979"/>
                      <a:ext cx="1075196" cy="144158"/>
                    </a:xfrm>
                    <a:prstGeom prst="straightConnector1">
                      <a:avLst/>
                    </a:prstGeom>
                    <a:ln>
                      <a:solidFill>
                        <a:schemeClr val="tx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Arrow Connector 33"/>
                    <p:cNvCxnSpPr/>
                    <p:nvPr/>
                  </p:nvCxnSpPr>
                  <p:spPr>
                    <a:xfrm flipH="1">
                      <a:off x="238103" y="754627"/>
                      <a:ext cx="1142866" cy="93575"/>
                    </a:xfrm>
                    <a:prstGeom prst="straightConnector1">
                      <a:avLst/>
                    </a:prstGeom>
                    <a:ln>
                      <a:solidFill>
                        <a:schemeClr val="tx2">
                          <a:lumMod val="75000"/>
                        </a:schemeClr>
                      </a:solidFill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4" name="Oval 23"/>
                <p:cNvSpPr/>
                <p:nvPr/>
              </p:nvSpPr>
              <p:spPr>
                <a:xfrm>
                  <a:off x="1333348" y="362618"/>
                  <a:ext cx="87721" cy="93577"/>
                </a:xfrm>
                <a:prstGeom prst="ellipse">
                  <a:avLst/>
                </a:prstGeom>
                <a:noFill/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448638" y="686341"/>
                  <a:ext cx="85214" cy="93577"/>
                </a:xfrm>
                <a:prstGeom prst="ellipse">
                  <a:avLst/>
                </a:prstGeom>
                <a:noFill/>
                <a:ln w="1905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21" name="Text Box 2"/>
              <p:cNvSpPr txBox="1"/>
              <p:nvPr/>
            </p:nvSpPr>
            <p:spPr>
              <a:xfrm>
                <a:off x="639108" y="961"/>
                <a:ext cx="263159" cy="306018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100" dirty="0">
                    <a:ea typeface="Calibri"/>
                    <a:cs typeface="Times New Roman"/>
                  </a:rPr>
                  <a:t>А</a:t>
                </a:r>
                <a:endParaRPr lang="en-US" sz="1100" dirty="0">
                  <a:ea typeface="Calibri"/>
                  <a:cs typeface="Times New Roman"/>
                </a:endParaRPr>
              </a:p>
            </p:txBody>
          </p:sp>
          <p:sp>
            <p:nvSpPr>
              <p:cNvPr id="22" name="Text Box 3"/>
              <p:cNvSpPr txBox="1"/>
              <p:nvPr/>
            </p:nvSpPr>
            <p:spPr>
              <a:xfrm>
                <a:off x="3496273" y="961"/>
                <a:ext cx="275691" cy="306018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2">
                    <a:lumMod val="75000"/>
                  </a:schemeClr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defRPr/>
                </a:pPr>
                <a:r>
                  <a:rPr lang="ru-RU" sz="1100" dirty="0">
                    <a:ea typeface="Calibri"/>
                    <a:cs typeface="Times New Roman"/>
                  </a:rPr>
                  <a:t>В</a:t>
                </a:r>
                <a:endParaRPr lang="en-US" sz="1100" dirty="0">
                  <a:ea typeface="Calibri"/>
                  <a:cs typeface="Times New Roman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4191208" y="3052857"/>
              <a:ext cx="4854821" cy="1522477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+mn-cs"/>
                </a:rPr>
                <a:t>Antioxidant activity 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latin typeface="+mn-lt"/>
                  <a:cs typeface="+mn-cs"/>
                </a:rPr>
                <a:t>Total antioxidant activity of the </a:t>
              </a:r>
              <a:r>
                <a:rPr lang="en-US" sz="1100" dirty="0" err="1">
                  <a:latin typeface="+mn-lt"/>
                  <a:cs typeface="+mn-cs"/>
                </a:rPr>
                <a:t>synbiotic</a:t>
              </a:r>
              <a:r>
                <a:rPr lang="en-US" sz="1100" dirty="0">
                  <a:latin typeface="+mn-lt"/>
                  <a:cs typeface="+mn-cs"/>
                </a:rPr>
                <a:t> product 67.4 </a:t>
              </a:r>
              <a:r>
                <a:rPr lang="en-US" sz="1100" dirty="0" err="1">
                  <a:latin typeface="+mn-lt"/>
                  <a:cs typeface="+mn-cs"/>
                </a:rPr>
                <a:t>mmol</a:t>
              </a:r>
              <a:r>
                <a:rPr lang="en-US" sz="1100" dirty="0">
                  <a:latin typeface="+mn-lt"/>
                  <a:cs typeface="+mn-cs"/>
                </a:rPr>
                <a:t>/ml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latin typeface="+mn-lt"/>
                  <a:cs typeface="+mn-cs"/>
                </a:rPr>
                <a:t>SOD</a:t>
              </a:r>
              <a:r>
                <a:rPr lang="ru-RU" sz="1100" dirty="0">
                  <a:latin typeface="+mn-lt"/>
                  <a:cs typeface="+mn-cs"/>
                </a:rPr>
                <a:t> </a:t>
              </a:r>
              <a:r>
                <a:rPr lang="en-US" sz="1100" dirty="0">
                  <a:latin typeface="+mn-lt"/>
                  <a:cs typeface="+mn-cs"/>
                </a:rPr>
                <a:t>is 1.42 U/mg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latin typeface="+mn-lt"/>
                  <a:cs typeface="+mn-cs"/>
                </a:rPr>
                <a:t>Glutathione reductase 0.06 U/ml</a:t>
              </a:r>
              <a:r>
                <a:rPr lang="ru-RU" sz="1100" dirty="0">
                  <a:latin typeface="+mn-lt"/>
                  <a:cs typeface="+mn-cs"/>
                </a:rPr>
                <a:t> </a:t>
              </a:r>
              <a:endParaRPr lang="en-US" sz="1100" dirty="0"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latin typeface="+mn-lt"/>
                  <a:cs typeface="+mn-cs"/>
                </a:rPr>
                <a:t>Damage index–0.60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00" y="3049682"/>
              <a:ext cx="4115008" cy="1525652"/>
            </a:xfrm>
            <a:prstGeom prst="rect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181683" y="4800769"/>
              <a:ext cx="4856408" cy="1600268"/>
            </a:xfrm>
            <a:prstGeom prst="rect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+mn-cs"/>
                </a:rPr>
                <a:t>Cholesterol lowering properties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latin typeface="+mn-lt"/>
                <a:cs typeface="+mn-cs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latin typeface="+mn-lt"/>
                  <a:cs typeface="+mn-cs"/>
                </a:rPr>
                <a:t>in MRS broth medium 22</a:t>
              </a:r>
              <a:r>
                <a:rPr lang="ru-RU" sz="1100" dirty="0">
                  <a:latin typeface="+mn-lt"/>
                  <a:cs typeface="+mn-cs"/>
                </a:rPr>
                <a:t> </a:t>
              </a:r>
              <a:r>
                <a:rPr lang="en-US" sz="1100" dirty="0">
                  <a:latin typeface="+mn-lt"/>
                  <a:cs typeface="+mn-cs"/>
                </a:rPr>
                <a:t>%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latin typeface="+mn-lt"/>
                  <a:cs typeface="+mn-cs"/>
                </a:rPr>
                <a:t>in the presence of 0.2 % bovine bile  50 %.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>
                <a:latin typeface="+mn-lt"/>
                <a:cs typeface="+mn-cs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>
                <a:latin typeface="+mn-lt"/>
                <a:cs typeface="+mn-cs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dirty="0">
                <a:latin typeface="+mn-lt"/>
                <a:cs typeface="+mn-cs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000" dirty="0">
                <a:latin typeface="+mn-lt"/>
                <a:cs typeface="+mn-cs"/>
              </a:endParaRP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200" y="4800769"/>
              <a:ext cx="4115008" cy="1600268"/>
            </a:xfrm>
            <a:prstGeom prst="rect">
              <a:avLst/>
            </a:prstGeom>
            <a:noFill/>
            <a:ln w="3175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639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9857" y="4900520"/>
              <a:ext cx="1838325" cy="123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87922" y="4900520"/>
              <a:ext cx="2261394" cy="1234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sz="18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Preclinical and clinical study</a:t>
            </a: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2743200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</p:spPr>
      </p:pic>
      <p:sp>
        <p:nvSpPr>
          <p:cNvPr id="17412" name="Прямоугольник 60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3" name="Прямоугольник 59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4" name="Прямоугольник 58" descr="Description: https://mail.google.com/mail/u/0/?ui=2&amp;ik=444c9e12b5&amp;view=att&amp;th=139b9bb647423e1a&amp;attid=0.2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1984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5" name="Прямоугольник 57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6" name="Прямоугольник 56" descr="Description: https://mail.google.com/mail/u/0/?ui=2&amp;ik=444c9e12b5&amp;view=att&amp;th=139b9bb647423e1a&amp;attid=0.2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1984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7" name="Прямоугольник 55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8" name="Прямоугольник 54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19" name="Прямоугольник 53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0" name="Прямоугольник 52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1" name="Прямоугольник 51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2" name="Прямоугольник 50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3" name="Прямоугольник 49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4" name="Прямоугольник 48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5" name="Прямоугольник 47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6" name="Прямоугольник 46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7" name="Прямоугольник 45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8" name="Прямоугольник 44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9" name="Прямоугольник 40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30" name="Прямоугольник 15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31" name="Прямоугольник 8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505200" y="990600"/>
          <a:ext cx="5199063" cy="34509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/>
                <a:gridCol w="842963"/>
                <a:gridCol w="1071562"/>
                <a:gridCol w="1073150"/>
                <a:gridCol w="687388"/>
              </a:tblGrid>
              <a:tr h="1682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Group 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Sample collection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674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Isolation period</a:t>
                      </a:r>
                      <a:endParaRPr kumimoji="0" lang="en-US" sz="11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(5 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days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+ 14 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days od experiment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 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days after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feeding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post effect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Control 1 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standart feeding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Control 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 (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standart+prebiotic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Exp 1 1 dose NAR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Exp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2 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probiotic component 1 dose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Exp 3  2 dose NAR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Exp </a:t>
                      </a: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  </a:t>
                      </a: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probiotic component 2 dose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17433" name="Прямоугольник 60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34" name="Прямоугольник 59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35" name="Прямоугольник 58" descr="Description: https://mail.google.com/mail/u/0/?ui=2&amp;ik=444c9e12b5&amp;view=att&amp;th=139b9bb647423e1a&amp;attid=0.2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1984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36" name="Прямоугольник 57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37" name="Прямоугольник 56" descr="Description: https://mail.google.com/mail/u/0/?ui=2&amp;ik=444c9e12b5&amp;view=att&amp;th=139b9bb647423e1a&amp;attid=0.2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19843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38" name="Прямоугольник 55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39" name="Прямоугольник 54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40" name="Прямоугольник 53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41" name="Прямоугольник 52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42" name="Прямоугольник 51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43" name="Прямоугольник 50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44" name="Прямоугольник 49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45" name="Прямоугольник 48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46" name="Прямоугольник 47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47" name="Прямоугольник 46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48" name="Прямоугольник 45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49" name="Прямоугольник 44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50" name="Прямоугольник 40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51" name="Прямоугольник 15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52" name="Прямоугольник 8" descr="Description: https://mail.google.com/mail/u/0/?ui=2&amp;ik=444c9e12b5&amp;view=att&amp;th=139b9bb647423e1a&amp;attid=0.1&amp;disp=emb&amp;zw&amp;atsh=1"/>
          <p:cNvSpPr>
            <a:spLocks noChangeAspect="1" noChangeArrowheads="1"/>
          </p:cNvSpPr>
          <p:nvPr/>
        </p:nvSpPr>
        <p:spPr bwMode="auto">
          <a:xfrm>
            <a:off x="1125538" y="2181225"/>
            <a:ext cx="2301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5800" y="4953000"/>
            <a:ext cx="8077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 stage of clinical trials -70 patients: 35m and 35 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Recruiting and Clinical - laboratory investigation were performed in two different Medical Center</a:t>
            </a:r>
            <a:endParaRPr lang="ru-RU" b="1" dirty="0"/>
          </a:p>
        </p:txBody>
      </p:sp>
      <p:grpSp>
        <p:nvGrpSpPr>
          <p:cNvPr id="17454" name="Group 45"/>
          <p:cNvGrpSpPr>
            <a:grpSpLocks/>
          </p:cNvGrpSpPr>
          <p:nvPr/>
        </p:nvGrpSpPr>
        <p:grpSpPr bwMode="auto">
          <a:xfrm>
            <a:off x="76200" y="685800"/>
            <a:ext cx="8961438" cy="76200"/>
            <a:chOff x="76200" y="685800"/>
            <a:chExt cx="8961120" cy="7620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76200" y="6858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6200" y="7620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://treeoflifend.com/wp-content/uploads/2014/03/metabolic_syndrom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86000"/>
            <a:ext cx="39624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05200" y="152400"/>
            <a:ext cx="16795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+mj-ea"/>
              </a:rPr>
              <a:t>Introduction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8839200" cy="137160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ts val="45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aim of this study is to investigate the efficacy of a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synbiotic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in treatment of  adult with metabolic syndrome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439" name="Picture 4" descr="http://news.bbcimg.co.uk/media/images/60587000/jpg/_60587214_women-thinksto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86000"/>
            <a:ext cx="17526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Содержимое 6"/>
          <p:cNvSpPr>
            <a:spLocks noGrp="1"/>
          </p:cNvSpPr>
          <p:nvPr>
            <p:ph sz="half" idx="1"/>
          </p:nvPr>
        </p:nvSpPr>
        <p:spPr>
          <a:xfrm>
            <a:off x="198438" y="5029200"/>
            <a:ext cx="8839200" cy="1066800"/>
          </a:xfrm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</a:pPr>
            <a:r>
              <a:rPr lang="en-US" sz="1800" smtClean="0"/>
              <a:t>Metabolic syndrome is an umbrella name for a collection of health risk factors — </a:t>
            </a:r>
            <a:r>
              <a:rPr lang="en-US" sz="1800" i="1" smtClean="0"/>
              <a:t>high blood pressure, high blood sugar, high triglycerides, low HDL cholesterol, high LDL cholesterol, and excess belly fat</a:t>
            </a:r>
            <a:r>
              <a:rPr lang="en-US" sz="1800" smtClean="0"/>
              <a:t>. </a:t>
            </a:r>
          </a:p>
        </p:txBody>
      </p:sp>
      <p:pic>
        <p:nvPicPr>
          <p:cNvPr id="18441" name="Picture 10" descr="http://www.hollandclinic.com/_/rsrc/1372049829004/science-of-weight-loss/obesity-basics/risks-of-obesity/obesity-syndromes/metabolic-syndrome/METABOLI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2286000"/>
            <a:ext cx="17732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05200" y="152400"/>
            <a:ext cx="17954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+mj-ea"/>
              </a:rPr>
              <a:t>Study design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38100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4"/>
          <p:cNvSpPr/>
          <p:nvPr/>
        </p:nvSpPr>
        <p:spPr>
          <a:xfrm>
            <a:off x="2362200" y="4114800"/>
            <a:ext cx="3962400" cy="381000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repeated clinical and laboratory examination</a:t>
            </a:r>
            <a:endParaRPr lang="ru-RU" sz="1600" b="1" dirty="0"/>
          </a:p>
        </p:txBody>
      </p:sp>
      <p:sp>
        <p:nvSpPr>
          <p:cNvPr id="19" name="Прямоугольник 15"/>
          <p:cNvSpPr/>
          <p:nvPr/>
        </p:nvSpPr>
        <p:spPr>
          <a:xfrm>
            <a:off x="441325" y="5638800"/>
            <a:ext cx="1981200" cy="91440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Data analysis</a:t>
            </a:r>
            <a:endParaRPr lang="ru-RU" sz="1600" b="1" dirty="0"/>
          </a:p>
        </p:txBody>
      </p:sp>
      <p:sp>
        <p:nvSpPr>
          <p:cNvPr id="33" name="Прямоугольник 14"/>
          <p:cNvSpPr/>
          <p:nvPr/>
        </p:nvSpPr>
        <p:spPr>
          <a:xfrm>
            <a:off x="2362200" y="4572000"/>
            <a:ext cx="3962400" cy="304800"/>
          </a:xfrm>
          <a:prstGeom prst="rect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repeated collection of stool samples</a:t>
            </a:r>
            <a:endParaRPr lang="ru-RU" sz="1600" b="1" dirty="0"/>
          </a:p>
        </p:txBody>
      </p:sp>
      <p:sp>
        <p:nvSpPr>
          <p:cNvPr id="2" name="Right Brace 1"/>
          <p:cNvSpPr/>
          <p:nvPr/>
        </p:nvSpPr>
        <p:spPr>
          <a:xfrm>
            <a:off x="6400800" y="2762250"/>
            <a:ext cx="381000" cy="1066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9466" name="Group 8"/>
          <p:cNvGrpSpPr>
            <a:grpSpLocks/>
          </p:cNvGrpSpPr>
          <p:nvPr/>
        </p:nvGrpSpPr>
        <p:grpSpPr bwMode="auto">
          <a:xfrm>
            <a:off x="2133600" y="838200"/>
            <a:ext cx="4267200" cy="1828800"/>
            <a:chOff x="2133600" y="762000"/>
            <a:chExt cx="4267200" cy="1828800"/>
          </a:xfrm>
        </p:grpSpPr>
        <p:sp>
          <p:nvSpPr>
            <p:cNvPr id="14" name="Прямоугольник 5"/>
            <p:cNvSpPr/>
            <p:nvPr/>
          </p:nvSpPr>
          <p:spPr>
            <a:xfrm>
              <a:off x="2286000" y="914400"/>
              <a:ext cx="3962400" cy="381000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recruiting volunteers</a:t>
              </a:r>
              <a:endParaRPr lang="ru-RU" sz="1600" b="1" dirty="0"/>
            </a:p>
          </p:txBody>
        </p:sp>
        <p:sp>
          <p:nvSpPr>
            <p:cNvPr id="15" name="Прямоугольник 6"/>
            <p:cNvSpPr/>
            <p:nvPr/>
          </p:nvSpPr>
          <p:spPr>
            <a:xfrm>
              <a:off x="2286000" y="1323975"/>
              <a:ext cx="3962400" cy="352425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initial clinical and laboratory examination</a:t>
              </a:r>
              <a:endParaRPr lang="ru-RU" sz="1600" b="1" dirty="0"/>
            </a:p>
          </p:txBody>
        </p:sp>
        <p:sp>
          <p:nvSpPr>
            <p:cNvPr id="27" name="Прямоугольник 7"/>
            <p:cNvSpPr/>
            <p:nvPr/>
          </p:nvSpPr>
          <p:spPr>
            <a:xfrm>
              <a:off x="2286000" y="2124075"/>
              <a:ext cx="3943350" cy="381000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survey</a:t>
              </a:r>
              <a:endParaRPr lang="ru-RU" sz="1600" b="1" dirty="0"/>
            </a:p>
          </p:txBody>
        </p:sp>
        <p:sp>
          <p:nvSpPr>
            <p:cNvPr id="32" name="Прямоугольник 6"/>
            <p:cNvSpPr/>
            <p:nvPr/>
          </p:nvSpPr>
          <p:spPr>
            <a:xfrm>
              <a:off x="2286000" y="1724025"/>
              <a:ext cx="3962400" cy="381000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sampling: blood and stool</a:t>
              </a:r>
              <a:endParaRPr lang="ru-RU" sz="1600" b="1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133600" y="762000"/>
              <a:ext cx="4267200" cy="1828800"/>
            </a:xfrm>
            <a:prstGeom prst="roundRect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9467" name="Group 6"/>
          <p:cNvGrpSpPr>
            <a:grpSpLocks/>
          </p:cNvGrpSpPr>
          <p:nvPr/>
        </p:nvGrpSpPr>
        <p:grpSpPr bwMode="auto">
          <a:xfrm>
            <a:off x="533400" y="2819400"/>
            <a:ext cx="5791200" cy="1066800"/>
            <a:chOff x="1447800" y="2819400"/>
            <a:chExt cx="5791200" cy="1066800"/>
          </a:xfrm>
        </p:grpSpPr>
        <p:sp>
          <p:nvSpPr>
            <p:cNvPr id="28" name="Прямоугольник 8"/>
            <p:cNvSpPr/>
            <p:nvPr/>
          </p:nvSpPr>
          <p:spPr>
            <a:xfrm>
              <a:off x="1600200" y="2886075"/>
              <a:ext cx="2803525" cy="4572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Placebo group</a:t>
              </a:r>
              <a:endParaRPr lang="ru-RU" sz="1600" b="1" dirty="0"/>
            </a:p>
          </p:txBody>
        </p:sp>
        <p:sp>
          <p:nvSpPr>
            <p:cNvPr id="29" name="Прямоугольник 9"/>
            <p:cNvSpPr/>
            <p:nvPr/>
          </p:nvSpPr>
          <p:spPr>
            <a:xfrm>
              <a:off x="4556125" y="2886075"/>
              <a:ext cx="2606675" cy="457200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err="1"/>
                <a:t>Synbiotic</a:t>
              </a:r>
              <a:r>
                <a:rPr lang="en-US" sz="1600" b="1" dirty="0"/>
                <a:t> group</a:t>
              </a:r>
              <a:endParaRPr lang="ru-RU" sz="1600" b="1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47800" y="2819400"/>
              <a:ext cx="5791200" cy="1066800"/>
            </a:xfrm>
            <a:prstGeom prst="round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Duration of </a:t>
              </a:r>
              <a:r>
                <a:rPr lang="en-US" b="1" dirty="0" err="1">
                  <a:solidFill>
                    <a:schemeClr val="accent1">
                      <a:lumMod val="75000"/>
                    </a:schemeClr>
                  </a:solidFill>
                </a:rPr>
                <a:t>synbiotic</a:t>
              </a:r>
              <a:r>
                <a:rPr lang="en-US" b="1" dirty="0">
                  <a:solidFill>
                    <a:schemeClr val="accent1">
                      <a:lumMod val="75000"/>
                    </a:schemeClr>
                  </a:solidFill>
                </a:rPr>
                <a:t>/placebo taking is 3 months</a:t>
              </a:r>
            </a:p>
          </p:txBody>
        </p:sp>
      </p:grpSp>
      <p:pic>
        <p:nvPicPr>
          <p:cNvPr id="19468" name="Picture 2" descr="http://www.kz.all.biz/img/kz/pred/logo/3447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11488"/>
            <a:ext cx="1916113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723063" y="2633663"/>
            <a:ext cx="234315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Dairy plant Astana - </a:t>
            </a:r>
            <a:r>
              <a:rPr lang="en-US" sz="1600" b="1" u="sng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onim</a:t>
            </a:r>
            <a:endParaRPr lang="en-US" sz="1600" b="1" u="sng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286000" y="4038600"/>
            <a:ext cx="4114800" cy="914400"/>
          </a:xfrm>
          <a:prstGeom prst="round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15"/>
          <p:cNvSpPr/>
          <p:nvPr/>
        </p:nvSpPr>
        <p:spPr>
          <a:xfrm>
            <a:off x="6591300" y="5648325"/>
            <a:ext cx="1981200" cy="904875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SNP analysis on markers associated with metabolic syndrome</a:t>
            </a:r>
            <a:endParaRPr lang="ru-RU" sz="1400" b="1" dirty="0"/>
          </a:p>
        </p:txBody>
      </p:sp>
      <p:sp>
        <p:nvSpPr>
          <p:cNvPr id="38" name="Прямоугольник 15"/>
          <p:cNvSpPr/>
          <p:nvPr/>
        </p:nvSpPr>
        <p:spPr>
          <a:xfrm>
            <a:off x="2574925" y="5638800"/>
            <a:ext cx="3902075" cy="91440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/>
              <a:t>Metagenome</a:t>
            </a:r>
            <a:r>
              <a:rPr lang="en-US" sz="1400" b="1" dirty="0"/>
              <a:t> analysis of gut microbiome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in normal and with metabolic syndrome, before and after receiving the symbiotic product NAR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600200" y="4973638"/>
            <a:ext cx="884238" cy="6524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24600" y="4953000"/>
            <a:ext cx="914400" cy="69532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4" idx="2"/>
          </p:cNvCxnSpPr>
          <p:nvPr/>
        </p:nvCxnSpPr>
        <p:spPr>
          <a:xfrm>
            <a:off x="4343400" y="4953000"/>
            <a:ext cx="0" cy="68580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743200" y="152400"/>
            <a:ext cx="36322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chemeClr val="bg1"/>
                </a:solidFill>
                <a:ea typeface="+mj-ea"/>
              </a:rPr>
              <a:t>Randomisation</a:t>
            </a:r>
            <a:r>
              <a:rPr lang="en-US" sz="2000" b="1" i="1" dirty="0">
                <a:solidFill>
                  <a:schemeClr val="bg1"/>
                </a:solidFill>
                <a:ea typeface="+mj-ea"/>
              </a:rPr>
              <a:t> and blinding</a:t>
            </a:r>
          </a:p>
        </p:txBody>
      </p:sp>
      <p:grpSp>
        <p:nvGrpSpPr>
          <p:cNvPr id="20485" name="Группа 29"/>
          <p:cNvGrpSpPr>
            <a:grpSpLocks/>
          </p:cNvGrpSpPr>
          <p:nvPr/>
        </p:nvGrpSpPr>
        <p:grpSpPr bwMode="auto">
          <a:xfrm>
            <a:off x="687388" y="1066800"/>
            <a:ext cx="7845425" cy="5334000"/>
            <a:chOff x="686873" y="1066800"/>
            <a:chExt cx="7845381" cy="5334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86873" y="1066800"/>
              <a:ext cx="7845381" cy="7620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Random selection of patients from the database of Medical Center of President's Affairs Administration of Republic of Kazakhstan</a:t>
              </a:r>
              <a:endParaRPr lang="ru-RU" b="1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110733" y="2133600"/>
              <a:ext cx="7107198" cy="7620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The  physician-researchers responsible for enrolling patients</a:t>
              </a:r>
              <a:endParaRPr lang="ru-RU" b="1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447281" y="3200400"/>
              <a:ext cx="6553163" cy="7620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Study leader is responsible for the distribution of participants by placebo-symbiotic groups</a:t>
              </a:r>
              <a:endParaRPr lang="ru-RU" b="1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904478" y="4267200"/>
              <a:ext cx="5814980" cy="7620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Placebo and </a:t>
              </a:r>
              <a:r>
                <a:rPr lang="en-US" b="1" dirty="0" err="1"/>
                <a:t>synbiotic</a:t>
              </a:r>
              <a:r>
                <a:rPr lang="en-US" b="1" dirty="0"/>
                <a:t> provided in identical packages</a:t>
              </a:r>
              <a:endParaRPr lang="ru-RU" b="1" dirty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215626" y="5334000"/>
              <a:ext cx="5143471" cy="10668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/>
                <a:t>The physician-researchers collecting the reporting forms and performing the patients investigations were blind to the patient's treatment assignment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362200" y="152400"/>
            <a:ext cx="432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bg1"/>
                </a:solidFill>
              </a:rPr>
              <a:t>Participants and subject eligibility</a:t>
            </a:r>
          </a:p>
        </p:txBody>
      </p:sp>
      <p:grpSp>
        <p:nvGrpSpPr>
          <p:cNvPr id="21508" name="Группа 35"/>
          <p:cNvGrpSpPr>
            <a:grpSpLocks/>
          </p:cNvGrpSpPr>
          <p:nvPr/>
        </p:nvGrpSpPr>
        <p:grpSpPr bwMode="auto">
          <a:xfrm>
            <a:off x="76200" y="762000"/>
            <a:ext cx="8961438" cy="5562600"/>
            <a:chOff x="76200" y="762000"/>
            <a:chExt cx="8961120" cy="556260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6200" y="762000"/>
              <a:ext cx="8961120" cy="0"/>
            </a:xfrm>
            <a:prstGeom prst="line">
              <a:avLst/>
            </a:prstGeom>
            <a:ln w="38100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2285922" y="914400"/>
              <a:ext cx="3962259" cy="4572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Assessed for eligibility (n=180)</a:t>
              </a:r>
              <a:endParaRPr lang="ru-RU" sz="1600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410011" y="1676400"/>
              <a:ext cx="3505076" cy="4572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Declined to participate (n=13)</a:t>
              </a:r>
              <a:endParaRPr lang="ru-RU" sz="1600" b="1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09724" y="4876800"/>
              <a:ext cx="2895497" cy="4572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Discontinued intervention (n=3)</a:t>
              </a:r>
              <a:endParaRPr lang="ru-RU" sz="1600" b="1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552970" y="4876800"/>
              <a:ext cx="2438313" cy="4572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Lost to follow-up (n=2)</a:t>
              </a:r>
              <a:endParaRPr lang="ru-RU" sz="1600" b="1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7186" y="5867400"/>
              <a:ext cx="3962259" cy="4572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Subjects completed (n=80)</a:t>
              </a:r>
              <a:endParaRPr lang="ru-RU" sz="1600" b="1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648038" y="5867400"/>
              <a:ext cx="3962259" cy="4572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Subject completed (n=81)</a:t>
              </a:r>
              <a:endParaRPr lang="ru-RU" sz="1600" b="1" dirty="0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171984" y="2667000"/>
              <a:ext cx="0" cy="3200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828738" y="2667000"/>
              <a:ext cx="0" cy="3276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endCxn id="13" idx="1"/>
            </p:cNvCxnSpPr>
            <p:nvPr/>
          </p:nvCxnSpPr>
          <p:spPr>
            <a:xfrm>
              <a:off x="1828738" y="5105400"/>
              <a:ext cx="3809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6171984" y="5105400"/>
              <a:ext cx="38098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828738" y="2667000"/>
              <a:ext cx="434324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4267051" y="1905000"/>
              <a:ext cx="114295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4267051" y="1295400"/>
              <a:ext cx="0" cy="1143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3200289" y="2438400"/>
              <a:ext cx="2209722" cy="4572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Enrollment (n=167)</a:t>
              </a:r>
              <a:endParaRPr lang="ru-RU" sz="16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7186" y="3124200"/>
              <a:ext cx="3962259" cy="4572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Placebo group</a:t>
              </a:r>
              <a:endParaRPr lang="ru-RU" sz="1600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648038" y="3124200"/>
              <a:ext cx="3962259" cy="4572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err="1"/>
                <a:t>Synbiotic</a:t>
              </a:r>
              <a:r>
                <a:rPr lang="en-US" sz="1600" b="1" dirty="0"/>
                <a:t> group</a:t>
              </a:r>
              <a:endParaRPr lang="ru-RU" sz="1600" b="1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57186" y="3810000"/>
              <a:ext cx="3962259" cy="7620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Allocated to intervention (n=83)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Received allocated intervention (n=83)</a:t>
              </a:r>
              <a:endParaRPr lang="ru-RU" sz="1600" b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648038" y="3810000"/>
              <a:ext cx="3962259" cy="762000"/>
            </a:xfrm>
            <a:prstGeom prst="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Allocated to intervention (n=84)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Received allocated intervention (n=83)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/>
                <a:t>Did not receive allocated intervention (n=1)</a:t>
              </a:r>
              <a:endParaRPr lang="ru-RU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457200" y="1981200"/>
            <a:ext cx="83820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600">
                <a:solidFill>
                  <a:srgbClr val="000000"/>
                </a:solidFill>
                <a:latin typeface="Book Antiqua" pitchFamily="18" charset="0"/>
              </a:rPr>
              <a:t>   To determine gut microbiome types  and  to compare microbial composition of the gut microbiome in different aged Kazakhstani </a:t>
            </a:r>
            <a:endParaRPr lang="en-US" altLang="en-US" sz="26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26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26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260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26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4099" name="Group 45"/>
          <p:cNvGrpSpPr>
            <a:grpSpLocks/>
          </p:cNvGrpSpPr>
          <p:nvPr/>
        </p:nvGrpSpPr>
        <p:grpSpPr bwMode="auto">
          <a:xfrm>
            <a:off x="76200" y="685800"/>
            <a:ext cx="8961438" cy="76200"/>
            <a:chOff x="76200" y="685800"/>
            <a:chExt cx="8961120" cy="76200"/>
          </a:xfrm>
        </p:grpSpPr>
        <p:cxnSp>
          <p:nvCxnSpPr>
            <p:cNvPr id="4" name="Straight Connector 46"/>
            <p:cNvCxnSpPr/>
            <p:nvPr/>
          </p:nvCxnSpPr>
          <p:spPr>
            <a:xfrm>
              <a:off x="76200" y="6858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7"/>
            <p:cNvCxnSpPr/>
            <p:nvPr/>
          </p:nvCxnSpPr>
          <p:spPr>
            <a:xfrm>
              <a:off x="76200" y="7620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1697038" y="163513"/>
            <a:ext cx="51435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altLang="en-US" sz="2000" b="1" i="1" dirty="0">
                <a:solidFill>
                  <a:schemeClr val="bg1"/>
                </a:solidFill>
                <a:ea typeface="+mj-ea"/>
              </a:rPr>
              <a:t>First stage: To study the gut microbiome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2200" y="914400"/>
            <a:ext cx="39624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We enrolled 161 adult</a:t>
            </a:r>
          </a:p>
        </p:txBody>
      </p:sp>
      <p:sp>
        <p:nvSpPr>
          <p:cNvPr id="5" name="Right Arrow 4"/>
          <p:cNvSpPr/>
          <p:nvPr/>
        </p:nvSpPr>
        <p:spPr>
          <a:xfrm rot="3082749">
            <a:off x="5428457" y="1335881"/>
            <a:ext cx="420688" cy="25082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 rot="7377261">
            <a:off x="2857500" y="1338263"/>
            <a:ext cx="420687" cy="24923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400" y="1676400"/>
            <a:ext cx="39624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92 patients with metabolic syndrome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43400" y="1701800"/>
            <a:ext cx="39624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69 patients with no symptoms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u="sng" dirty="0">
                <a:solidFill>
                  <a:schemeClr val="accent3">
                    <a:lumMod val="75000"/>
                  </a:schemeClr>
                </a:solidFill>
              </a:rPr>
              <a:t>of metabolic syndrome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2325688"/>
            <a:ext cx="4267200" cy="3694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key criteria for inclusion: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No history of the use of probiotics or antibiotic for 3 months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Blood pressure: = 130/90 mmHg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Raised fasting plasma glucose (FPG): &gt;100 mg/</a:t>
            </a:r>
            <a:r>
              <a:rPr lang="en-US" dirty="0" err="1">
                <a:latin typeface="+mn-lt"/>
                <a:cs typeface="+mn-cs"/>
              </a:rPr>
              <a:t>dL</a:t>
            </a:r>
            <a:r>
              <a:rPr lang="en-US" dirty="0">
                <a:latin typeface="+mn-lt"/>
                <a:cs typeface="+mn-cs"/>
              </a:rPr>
              <a:t> (5.6 </a:t>
            </a:r>
            <a:r>
              <a:rPr lang="en-US" dirty="0" err="1">
                <a:latin typeface="+mn-lt"/>
                <a:cs typeface="+mn-cs"/>
              </a:rPr>
              <a:t>mmol</a:t>
            </a:r>
            <a:r>
              <a:rPr lang="en-US" dirty="0">
                <a:latin typeface="+mn-lt"/>
                <a:cs typeface="+mn-cs"/>
              </a:rPr>
              <a:t>/L), or previously diagnosed type 2 diabetes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>
                <a:latin typeface="+mn-lt"/>
                <a:cs typeface="+mn-cs"/>
              </a:rPr>
              <a:t>DyslipidemiaTG</a:t>
            </a:r>
            <a:r>
              <a:rPr lang="en-US" dirty="0">
                <a:latin typeface="+mn-lt"/>
                <a:cs typeface="+mn-cs"/>
              </a:rPr>
              <a:t>: = 1.695 </a:t>
            </a:r>
            <a:r>
              <a:rPr lang="en-US" dirty="0" err="1">
                <a:latin typeface="+mn-lt"/>
                <a:cs typeface="+mn-cs"/>
              </a:rPr>
              <a:t>mmol</a:t>
            </a:r>
            <a:r>
              <a:rPr lang="en-US" dirty="0">
                <a:latin typeface="+mn-lt"/>
                <a:cs typeface="+mn-cs"/>
              </a:rPr>
              <a:t>/L; HDL-C = 0.9 </a:t>
            </a:r>
            <a:r>
              <a:rPr lang="en-US" dirty="0" err="1">
                <a:latin typeface="+mn-lt"/>
                <a:cs typeface="+mn-cs"/>
              </a:rPr>
              <a:t>mmol</a:t>
            </a:r>
            <a:r>
              <a:rPr lang="en-US" dirty="0">
                <a:latin typeface="+mn-lt"/>
                <a:cs typeface="+mn-cs"/>
              </a:rPr>
              <a:t>/L (male), = 1.0 </a:t>
            </a:r>
            <a:r>
              <a:rPr lang="en-US" dirty="0" err="1">
                <a:latin typeface="+mn-lt"/>
                <a:cs typeface="+mn-cs"/>
              </a:rPr>
              <a:t>mmol</a:t>
            </a:r>
            <a:r>
              <a:rPr lang="en-US" dirty="0">
                <a:latin typeface="+mn-lt"/>
                <a:cs typeface="+mn-cs"/>
              </a:rPr>
              <a:t>/L (female)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Central obesity: </a:t>
            </a:r>
            <a:r>
              <a:rPr lang="en-US" dirty="0" err="1">
                <a:latin typeface="+mn-lt"/>
                <a:cs typeface="+mn-cs"/>
              </a:rPr>
              <a:t>waist:hip</a:t>
            </a:r>
            <a:r>
              <a:rPr lang="en-US" dirty="0">
                <a:latin typeface="+mn-lt"/>
                <a:cs typeface="+mn-cs"/>
              </a:rPr>
              <a:t> ratio &gt; 0.90 (male); &gt; 0.85 (female), or body mass index &gt; 30 kg/m2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8200" y="2362200"/>
            <a:ext cx="42672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key criteria for inclusion: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No history of the use of probiotics or antibiotic for 3 months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  <a:cs typeface="+mn-cs"/>
              </a:rPr>
              <a:t>healthy on items 2-5 above for the first group</a:t>
            </a:r>
          </a:p>
        </p:txBody>
      </p:sp>
      <p:pic>
        <p:nvPicPr>
          <p:cNvPr id="22537" name="Picture 4" descr="http://cls.nu.edu.kz/img/slide-show-9.jpg"/>
          <p:cNvPicPr>
            <a:picLocks noChangeAspect="1" noChangeArrowheads="1"/>
          </p:cNvPicPr>
          <p:nvPr/>
        </p:nvPicPr>
        <p:blipFill>
          <a:blip r:embed="rId3" cstate="print"/>
          <a:srcRect l="33212" r="33574"/>
          <a:stretch>
            <a:fillRect/>
          </a:stretch>
        </p:blipFill>
        <p:spPr bwMode="auto">
          <a:xfrm>
            <a:off x="4724400" y="3910013"/>
            <a:ext cx="36988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2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2362200" y="152400"/>
            <a:ext cx="432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bg1"/>
                </a:solidFill>
              </a:rPr>
              <a:t>Participants and subject eligibility</a:t>
            </a:r>
          </a:p>
        </p:txBody>
      </p:sp>
      <p:cxnSp>
        <p:nvCxnSpPr>
          <p:cNvPr id="14" name="Straight Connector 2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28600" y="990600"/>
            <a:ext cx="87630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Age categories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30-39;   40-49;   50-59;   60-69;   70-79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23555" name="Группа 15"/>
          <p:cNvGrpSpPr>
            <a:grpSpLocks/>
          </p:cNvGrpSpPr>
          <p:nvPr/>
        </p:nvGrpSpPr>
        <p:grpSpPr bwMode="auto">
          <a:xfrm>
            <a:off x="228600" y="1905000"/>
            <a:ext cx="8686800" cy="4419600"/>
            <a:chOff x="381000" y="2667000"/>
            <a:chExt cx="8305800" cy="4419600"/>
          </a:xfrm>
        </p:grpSpPr>
        <p:sp>
          <p:nvSpPr>
            <p:cNvPr id="11" name="Rounded Rectangle 10"/>
            <p:cNvSpPr/>
            <p:nvPr/>
          </p:nvSpPr>
          <p:spPr>
            <a:xfrm>
              <a:off x="381000" y="2667000"/>
              <a:ext cx="8305800" cy="44196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3">
                      <a:lumMod val="75000"/>
                    </a:schemeClr>
                  </a:solidFill>
                </a:rPr>
                <a:t>Before the start of the study, all patients were examined comprehensively, including the following list of clinical and laboratory examination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3561" name="Rectangle 15"/>
            <p:cNvSpPr>
              <a:spLocks noChangeArrowheads="1"/>
            </p:cNvSpPr>
            <p:nvPr/>
          </p:nvSpPr>
          <p:spPr bwMode="auto">
            <a:xfrm>
              <a:off x="668338" y="4071878"/>
              <a:ext cx="4302709" cy="2862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>
                  <a:latin typeface="Calibri" pitchFamily="34" charset="0"/>
                </a:rPr>
                <a:t>family history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>
                  <a:latin typeface="Calibri" pitchFamily="34" charset="0"/>
                </a:rPr>
                <a:t>information on the use of antibiotics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>
                  <a:latin typeface="Calibri" pitchFamily="34" charset="0"/>
                </a:rPr>
                <a:t>anthropometry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>
                  <a:latin typeface="Calibri" pitchFamily="34" charset="0"/>
                </a:rPr>
                <a:t>characterization of the cardiovascular system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>
                  <a:latin typeface="Calibri" pitchFamily="34" charset="0"/>
                </a:rPr>
                <a:t>characterization of the stool and its frequency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>
                  <a:latin typeface="Calibri" pitchFamily="34" charset="0"/>
                </a:rPr>
                <a:t>characterization of immune status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>
                  <a:latin typeface="Calibri" pitchFamily="34" charset="0"/>
                </a:rPr>
                <a:t>data for the blood glucose, ApoE, C-reactive protein, total cholesterol, HDL, LDL</a:t>
              </a:r>
            </a:p>
          </p:txBody>
        </p:sp>
        <p:pic>
          <p:nvPicPr>
            <p:cNvPr id="143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506" t="17050" r="16644" b="8379"/>
            <a:stretch>
              <a:fillRect/>
            </a:stretch>
          </p:blipFill>
          <p:spPr bwMode="auto">
            <a:xfrm>
              <a:off x="4461042" y="3810000"/>
              <a:ext cx="3983471" cy="2819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perspectiveContrastingLeftFacing"/>
              <a:lightRig rig="threePt" dir="t"/>
            </a:scene3d>
          </p:spPr>
        </p:pic>
      </p:grpSp>
      <p:cxnSp>
        <p:nvCxnSpPr>
          <p:cNvPr id="12" name="Straight Connector 2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2362200" y="152400"/>
            <a:ext cx="432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chemeClr val="bg1"/>
                </a:solidFill>
              </a:rPr>
              <a:t>Participants and subject eligibility</a:t>
            </a:r>
          </a:p>
        </p:txBody>
      </p:sp>
      <p:cxnSp>
        <p:nvCxnSpPr>
          <p:cNvPr id="15" name="Straight Connector 2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262563" y="4940300"/>
            <a:ext cx="3195637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u="sng" dirty="0">
                <a:latin typeface="+mn-lt"/>
                <a:cs typeface="+mn-cs"/>
              </a:rPr>
              <a:t>Total about 200 questions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+mn-cs"/>
              </a:rPr>
              <a:t>my microbe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+mn-cs"/>
              </a:rPr>
              <a:t>Food Frequency Questionnaires (FFQ)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+mn-cs"/>
              </a:rPr>
              <a:t>SF Health Surveys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latin typeface="+mn-lt"/>
                <a:cs typeface="+mn-cs"/>
              </a:rPr>
              <a:t>Other questions about health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47800" y="190500"/>
            <a:ext cx="60150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+mj-ea"/>
              </a:rPr>
              <a:t>Effect of </a:t>
            </a:r>
            <a:r>
              <a:rPr lang="en-US" sz="2000" b="1" i="1" dirty="0" err="1">
                <a:solidFill>
                  <a:schemeClr val="bg1"/>
                </a:solidFill>
                <a:ea typeface="+mj-ea"/>
              </a:rPr>
              <a:t>synbiotic</a:t>
            </a:r>
            <a:r>
              <a:rPr lang="en-US" sz="2000" b="1" i="1" dirty="0">
                <a:solidFill>
                  <a:schemeClr val="bg1"/>
                </a:solidFill>
                <a:ea typeface="+mj-ea"/>
              </a:rPr>
              <a:t> on function of Digestive tract</a:t>
            </a:r>
          </a:p>
        </p:txBody>
      </p:sp>
      <p:pic>
        <p:nvPicPr>
          <p:cNvPr id="24581" name="Picture 2" descr="Bristol stool chart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2209800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500" y="990600"/>
          <a:ext cx="8039101" cy="24384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837197"/>
                <a:gridCol w="1550476"/>
                <a:gridCol w="1550476"/>
                <a:gridCol w="1550476"/>
                <a:gridCol w="1550476"/>
              </a:tblGrid>
              <a:tr h="29074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average stool frequency 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Synbiotic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Placebo 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8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before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after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before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after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&gt;twice daily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14.9%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21.9%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15.3%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7.1%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once daily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14.2%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65.6%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3.8%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10.7%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once every 2 days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70%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12.5%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76.9%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82%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7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&lt;once every 2 days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0.9%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4%</a:t>
                      </a:r>
                      <a:endParaRPr lang="en-US" sz="14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0.2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2891790" y="3657599"/>
          <a:ext cx="2899410" cy="257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5638800" y="3657600"/>
          <a:ext cx="2895600" cy="2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57200" y="4572000"/>
            <a:ext cx="8305800" cy="17541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Waistline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200400" y="152400"/>
            <a:ext cx="22352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+mj-ea"/>
              </a:rPr>
              <a:t>Clinical outcome</a:t>
            </a:r>
          </a:p>
        </p:txBody>
      </p:sp>
      <p:sp>
        <p:nvSpPr>
          <p:cNvPr id="25606" name="Rectangle 1"/>
          <p:cNvSpPr>
            <a:spLocks noChangeArrowheads="1"/>
          </p:cNvSpPr>
          <p:nvPr/>
        </p:nvSpPr>
        <p:spPr bwMode="auto">
          <a:xfrm>
            <a:off x="152400" y="914400"/>
            <a:ext cx="4572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BMI Categories: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Underweight = &lt;18.5</a:t>
            </a:r>
          </a:p>
          <a:p>
            <a:r>
              <a:rPr lang="en-US">
                <a:latin typeface="Calibri" pitchFamily="34" charset="0"/>
              </a:rPr>
              <a:t>Normal weight = 18.5–24.9</a:t>
            </a:r>
          </a:p>
          <a:p>
            <a:r>
              <a:rPr lang="en-US">
                <a:latin typeface="Calibri" pitchFamily="34" charset="0"/>
              </a:rPr>
              <a:t>Overweight = 25–29.9</a:t>
            </a:r>
          </a:p>
          <a:p>
            <a:r>
              <a:rPr lang="en-US">
                <a:latin typeface="Calibri" pitchFamily="34" charset="0"/>
              </a:rPr>
              <a:t>Obesity = BMI of 30 or greater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4191000" y="9906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34.3% no change in BMI</a:t>
            </a:r>
          </a:p>
          <a:p>
            <a:r>
              <a:rPr lang="en-US" b="1">
                <a:latin typeface="Calibri" pitchFamily="34" charset="0"/>
              </a:rPr>
              <a:t>66.7% BMI decreased by 0.3 - 3.8</a:t>
            </a:r>
            <a:endParaRPr lang="en-US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267200" y="1676400"/>
          <a:ext cx="38100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713В053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158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62.5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53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25.03605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21.23057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67200" y="1971675"/>
          <a:ext cx="38100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713А038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73.5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25.72756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24.55812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267200" y="2201863"/>
          <a:ext cx="3810001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09600"/>
                <a:gridCol w="609600"/>
                <a:gridCol w="609600"/>
                <a:gridCol w="701634"/>
                <a:gridCol w="59376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713В065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164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32.71862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31.97501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5656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25908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57" name="Rectangle 12"/>
          <p:cNvSpPr>
            <a:spLocks noChangeArrowheads="1"/>
          </p:cNvSpPr>
          <p:nvPr/>
        </p:nvSpPr>
        <p:spPr bwMode="auto">
          <a:xfrm>
            <a:off x="381000" y="4953000"/>
            <a:ext cx="3521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synbiotic</a:t>
            </a:r>
          </a:p>
          <a:p>
            <a:r>
              <a:rPr lang="en-US" sz="2000">
                <a:latin typeface="Calibri" pitchFamily="34" charset="0"/>
              </a:rPr>
              <a:t>42.86% - a decrease by 1-3 cm</a:t>
            </a:r>
          </a:p>
          <a:p>
            <a:r>
              <a:rPr lang="en-US" sz="2000">
                <a:latin typeface="Calibri" pitchFamily="34" charset="0"/>
              </a:rPr>
              <a:t>40% - no changes</a:t>
            </a:r>
          </a:p>
          <a:p>
            <a:r>
              <a:rPr lang="en-US" sz="2000">
                <a:latin typeface="Calibri" pitchFamily="34" charset="0"/>
              </a:rPr>
              <a:t>17.14% - an increase by 1 - 2 cm</a:t>
            </a:r>
          </a:p>
        </p:txBody>
      </p:sp>
      <p:sp>
        <p:nvSpPr>
          <p:cNvPr id="25658" name="Rectangle 12"/>
          <p:cNvSpPr>
            <a:spLocks noChangeArrowheads="1"/>
          </p:cNvSpPr>
          <p:nvPr/>
        </p:nvSpPr>
        <p:spPr bwMode="auto">
          <a:xfrm>
            <a:off x="5105400" y="4648200"/>
            <a:ext cx="36337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 </a:t>
            </a:r>
          </a:p>
          <a:p>
            <a:r>
              <a:rPr lang="en-US" sz="2000" b="1">
                <a:latin typeface="Calibri" pitchFamily="34" charset="0"/>
              </a:rPr>
              <a:t>placebo</a:t>
            </a:r>
          </a:p>
          <a:p>
            <a:r>
              <a:rPr lang="en-US" sz="2000">
                <a:latin typeface="Calibri" pitchFamily="34" charset="0"/>
              </a:rPr>
              <a:t>14,2% - a decrease by 0,5-1 cm</a:t>
            </a:r>
          </a:p>
          <a:p>
            <a:r>
              <a:rPr lang="en-US" sz="2000">
                <a:latin typeface="Calibri" pitchFamily="34" charset="0"/>
              </a:rPr>
              <a:t>63% - no changes</a:t>
            </a:r>
          </a:p>
          <a:p>
            <a:r>
              <a:rPr lang="en-US" sz="2000">
                <a:latin typeface="Calibri" pitchFamily="34" charset="0"/>
              </a:rPr>
              <a:t>22,8% - an increase by 0,5 – 4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667000" y="152400"/>
            <a:ext cx="44783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+mj-ea"/>
              </a:rPr>
              <a:t>Effect of </a:t>
            </a:r>
            <a:r>
              <a:rPr lang="en-US" sz="2000" b="1" i="1" dirty="0" err="1">
                <a:solidFill>
                  <a:schemeClr val="bg1"/>
                </a:solidFill>
                <a:ea typeface="+mj-ea"/>
              </a:rPr>
              <a:t>synbiotics</a:t>
            </a:r>
            <a:r>
              <a:rPr lang="en-US" sz="2000" b="1" i="1" dirty="0">
                <a:solidFill>
                  <a:schemeClr val="bg1"/>
                </a:solidFill>
                <a:ea typeface="+mj-ea"/>
              </a:rPr>
              <a:t> on Lipid Profile</a:t>
            </a:r>
          </a:p>
        </p:txBody>
      </p:sp>
      <p:sp>
        <p:nvSpPr>
          <p:cNvPr id="26629" name="Прямоугольник 9"/>
          <p:cNvSpPr>
            <a:spLocks noChangeArrowheads="1"/>
          </p:cNvSpPr>
          <p:nvPr/>
        </p:nvSpPr>
        <p:spPr bwMode="auto">
          <a:xfrm>
            <a:off x="4114800" y="914400"/>
            <a:ext cx="1247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latin typeface="Calibri" pitchFamily="34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Calibri" pitchFamily="34" charset="0"/>
              </a:rPr>
              <a:t>mmol/L</a:t>
            </a:r>
            <a:endParaRPr lang="ru-RU" sz="2400" b="1" i="1"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524000"/>
          <a:ext cx="8305800" cy="3248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1759"/>
                <a:gridCol w="1579149"/>
                <a:gridCol w="1529710"/>
                <a:gridCol w="1464760"/>
                <a:gridCol w="1380422"/>
              </a:tblGrid>
              <a:tr h="30791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Data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Synbiotic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Placebo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9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before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after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before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after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Total Blood</a:t>
                      </a:r>
                      <a:endParaRPr lang="en-US" sz="18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Cholesterol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4.92±0.25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4.58±0.23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5.02±0.06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4.97±0.07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LDL-Cholesterol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3.37±0.28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2.98±0.27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2.94±0.08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3.08±0.1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HDL-Cholesterol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1.09±0.08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1.20±0.07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1.13±0.08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1.27±0.12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70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TG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1.59±0.07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1.50±0.06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1.61±0.06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1.73±0.09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47800" y="190500"/>
            <a:ext cx="55864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+mj-ea"/>
              </a:rPr>
              <a:t>Effect of </a:t>
            </a:r>
            <a:r>
              <a:rPr lang="en-US" sz="2000" b="1" i="1" dirty="0" err="1">
                <a:solidFill>
                  <a:schemeClr val="bg1"/>
                </a:solidFill>
                <a:ea typeface="+mj-ea"/>
              </a:rPr>
              <a:t>synbiotic</a:t>
            </a:r>
            <a:r>
              <a:rPr lang="en-US" sz="2000" b="1" i="1" dirty="0">
                <a:solidFill>
                  <a:schemeClr val="bg1"/>
                </a:solidFill>
                <a:ea typeface="+mj-ea"/>
              </a:rPr>
              <a:t> on Inflammatory Markers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524000"/>
            <a:ext cx="8229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Before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3,162±0,122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mg/L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      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After     1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,987±0,124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mg/L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990600"/>
            <a:ext cx="37369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C-reactive protein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(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CRP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)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2743200"/>
            <a:ext cx="6327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The erythrocyte sedimentation rate (ESR)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400" y="3352800"/>
            <a:ext cx="8229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Before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11,19±1,00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mm/hour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After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9,88±0,85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mm/hour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4495800"/>
            <a:ext cx="83058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Leukocytes (White Blood Cells)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5105400"/>
            <a:ext cx="8229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Before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6,75±0,46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10</a:t>
            </a:r>
            <a:r>
              <a:rPr lang="ru-RU" sz="2400" baseline="30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9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/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After    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6,16±0,39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10</a:t>
            </a:r>
            <a:r>
              <a:rPr lang="ru-RU" sz="2400" baseline="300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9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/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19600" y="1295400"/>
            <a:ext cx="4572000" cy="9239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Low Risk: less than 1.0 mg/L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Average risk: 1.0 to 3.0 mg/L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High risk: above 3.0 mg/L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48000" y="152400"/>
            <a:ext cx="32273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+mj-ea"/>
              </a:rPr>
              <a:t>Effect of </a:t>
            </a:r>
            <a:r>
              <a:rPr lang="en-US" sz="2000" b="1" i="1" dirty="0" err="1">
                <a:solidFill>
                  <a:schemeClr val="bg1"/>
                </a:solidFill>
                <a:ea typeface="+mj-ea"/>
              </a:rPr>
              <a:t>synbiotic</a:t>
            </a:r>
            <a:r>
              <a:rPr lang="en-US" sz="2000" b="1" i="1" dirty="0">
                <a:solidFill>
                  <a:schemeClr val="bg1"/>
                </a:solidFill>
                <a:ea typeface="+mj-ea"/>
              </a:rPr>
              <a:t> on HB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3000" y="1066800"/>
          <a:ext cx="6934200" cy="233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7476"/>
                <a:gridCol w="2322540"/>
                <a:gridCol w="2094184"/>
              </a:tblGrid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Data</a:t>
                      </a:r>
                      <a:endParaRPr lang="en-US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before</a:t>
                      </a:r>
                      <a:endParaRPr lang="ru-RU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after</a:t>
                      </a:r>
                      <a:endParaRPr lang="ru-RU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average</a:t>
                      </a:r>
                      <a:endParaRPr lang="en-US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134±3</a:t>
                      </a:r>
                      <a:endParaRPr lang="ru-RU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138±3</a:t>
                      </a:r>
                      <a:endParaRPr lang="ru-RU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min</a:t>
                      </a:r>
                      <a:endParaRPr lang="en-US" sz="28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82</a:t>
                      </a:r>
                      <a:endParaRPr lang="ru-RU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104</a:t>
                      </a:r>
                      <a:endParaRPr lang="ru-RU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84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max</a:t>
                      </a:r>
                      <a:endParaRPr lang="en-US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165</a:t>
                      </a:r>
                      <a:endParaRPr lang="ru-RU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177</a:t>
                      </a:r>
                      <a:endParaRPr lang="ru-RU" sz="28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8699" name="Прямоугольник 6"/>
          <p:cNvSpPr>
            <a:spLocks noChangeArrowheads="1"/>
          </p:cNvSpPr>
          <p:nvPr/>
        </p:nvSpPr>
        <p:spPr bwMode="auto">
          <a:xfrm>
            <a:off x="1143000" y="3962400"/>
            <a:ext cx="6934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Bifidobacterium contributes to increasing permeability through the intestinal wall of the ions of calcium, iron, vitamin D.</a:t>
            </a:r>
          </a:p>
          <a:p>
            <a:endParaRPr lang="en-US">
              <a:latin typeface="Calibri" pitchFamily="34" charset="0"/>
            </a:endParaRP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Bioeng Bugs. May 1, 2012; 3(3): 157–167.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70325" y="152400"/>
            <a:ext cx="15827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+mj-ea"/>
              </a:rPr>
              <a:t>Conclusion</a:t>
            </a:r>
          </a:p>
        </p:txBody>
      </p:sp>
      <p:sp>
        <p:nvSpPr>
          <p:cNvPr id="6" name="Прямоугольник 6"/>
          <p:cNvSpPr/>
          <p:nvPr/>
        </p:nvSpPr>
        <p:spPr>
          <a:xfrm>
            <a:off x="469900" y="838200"/>
            <a:ext cx="83820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Synbiotic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NAR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+mn-lt"/>
                <a:cs typeface="+mn-cs"/>
              </a:rPr>
              <a:t>Improves motor function of the intestine </a:t>
            </a: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+mn-lt"/>
                <a:cs typeface="+mn-cs"/>
              </a:rPr>
              <a:t>Improves metabolism of </a:t>
            </a:r>
            <a:r>
              <a:rPr lang="en-US" dirty="0" err="1">
                <a:latin typeface="+mn-lt"/>
                <a:cs typeface="+mn-cs"/>
              </a:rPr>
              <a:t>macroorganism</a:t>
            </a:r>
            <a:endParaRPr lang="en-US" dirty="0">
              <a:latin typeface="+mn-lt"/>
              <a:cs typeface="+mn-cs"/>
            </a:endParaRP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+mn-lt"/>
                <a:cs typeface="+mn-cs"/>
              </a:rPr>
              <a:t>Lowers Blood Cholesterol </a:t>
            </a: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+mn-lt"/>
                <a:cs typeface="+mn-cs"/>
              </a:rPr>
              <a:t>Possesses anti - Inflammatory effects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synbiotic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is proposed as an addition to the basic treatment,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not an alternative to main therapy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6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In the study group the percentage of colds were significantly lower than in placebo group</a:t>
            </a:r>
            <a:endParaRPr lang="ru-RU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  <a:cs typeface="+mn-cs"/>
              </a:rPr>
              <a:t>the majority of patients reported an improvement in abdominal discomfort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12800" y="6080125"/>
            <a:ext cx="769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+mn-cs"/>
              </a:rPr>
              <a:t>Eat Probiotics foods, live healthy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0" y="6858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6200" y="762000"/>
            <a:ext cx="8961438" cy="0"/>
          </a:xfrm>
          <a:prstGeom prst="line">
            <a:avLst/>
          </a:prstGeom>
          <a:ln w="15875" cap="sq" cmpd="dbl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506788" y="152400"/>
            <a:ext cx="23098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ea typeface="+mj-ea"/>
              </a:rPr>
              <a:t>Acknowledgment</a:t>
            </a:r>
          </a:p>
        </p:txBody>
      </p:sp>
      <p:sp>
        <p:nvSpPr>
          <p:cNvPr id="15" name="Rectangle 7"/>
          <p:cNvSpPr/>
          <p:nvPr/>
        </p:nvSpPr>
        <p:spPr>
          <a:xfrm>
            <a:off x="3733800" y="1066800"/>
            <a:ext cx="2590800" cy="2695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</a:rPr>
              <a:t>Center for life sciences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Kozhakhmetov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Samat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PhD, senior researcher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Saduakhasova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Saule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PhD, senior researcher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Shakhabayeva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Gulnara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PhD, senior researcher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Tynybayeva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Indira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Baiskhanova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Dinara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" name="Rectangle 8"/>
          <p:cNvSpPr/>
          <p:nvPr/>
        </p:nvSpPr>
        <p:spPr>
          <a:xfrm>
            <a:off x="381000" y="4495800"/>
            <a:ext cx="4191000" cy="6270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</a:rPr>
              <a:t>Medical Center of President's Affairs Administration of Republic of Kazakhstan</a:t>
            </a:r>
          </a:p>
        </p:txBody>
      </p:sp>
      <p:sp>
        <p:nvSpPr>
          <p:cNvPr id="17" name="Rectangle 9"/>
          <p:cNvSpPr/>
          <p:nvPr/>
        </p:nvSpPr>
        <p:spPr>
          <a:xfrm>
            <a:off x="4572000" y="4495800"/>
            <a:ext cx="4381500" cy="1447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</a:rPr>
              <a:t>Dairy plant Astana - </a:t>
            </a:r>
            <a:r>
              <a:rPr lang="en-US" sz="1600" b="1" u="sng" dirty="0" err="1">
                <a:solidFill>
                  <a:schemeClr val="accent1">
                    <a:lumMod val="75000"/>
                  </a:schemeClr>
                </a:solidFill>
              </a:rPr>
              <a:t>onim</a:t>
            </a:r>
            <a:endParaRPr lang="en-US" sz="16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Usenov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KZh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collaborator of dairy plant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Baimenova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BA 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collaborator of dairy plant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Kozhentaeva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ZT 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dairy technologist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Zhabagenova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A - microbiologist at the milk plant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Rectangle 8"/>
          <p:cNvSpPr/>
          <p:nvPr/>
        </p:nvSpPr>
        <p:spPr>
          <a:xfrm>
            <a:off x="381000" y="5316538"/>
            <a:ext cx="4191000" cy="6270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</a:rPr>
              <a:t>USM NU</a:t>
            </a:r>
          </a:p>
        </p:txBody>
      </p:sp>
      <p:pic>
        <p:nvPicPr>
          <p:cNvPr id="30729" name="Picture 2" descr="C:\Users\user\Downloads\IMG_20140520_105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/>
          <p:nvPr/>
        </p:nvSpPr>
        <p:spPr>
          <a:xfrm>
            <a:off x="6096000" y="838200"/>
            <a:ext cx="3048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Prof. </a:t>
            </a:r>
            <a:r>
              <a:rPr lang="en-US" dirty="0"/>
              <a:t> </a:t>
            </a:r>
            <a:r>
              <a:rPr lang="en-US" b="1" dirty="0"/>
              <a:t>Francesco </a:t>
            </a:r>
            <a:r>
              <a:rPr lang="en-US" b="1" dirty="0" err="1"/>
              <a:t>Marotta</a:t>
            </a:r>
            <a:r>
              <a:rPr lang="en-US" b="1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/>
              <a:t>Regenera</a:t>
            </a:r>
            <a:r>
              <a:rPr lang="en-US" b="1" dirty="0"/>
              <a:t> Research Group</a:t>
            </a:r>
            <a:endParaRPr lang="en-U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31" name="AutoShape 11" descr="data:image/jpeg;base64,/9j/4AAQSkZJRgABAQAAAQABAAD/2wCEAAkGBhQSERUUExQWFBUVGBQXFhQWFBcXGBcXFBQVFhYVGBQXHCYfFxskGRQXHy8gIycpLCwsGh4xNTAqNSYrLCkBCQoKDgwOGg8PGiwkHx0tLCksKSkpLCwsKSksKS8sLCwpKSkpLCktLCksLCksKSkpKSwsKSwsKSkpKSwpKSwpLP/AABEIAJ8AhwMBIgACEQEDEQH/xAAcAAABBQEBAQAAAAAAAAAAAAAFAgMEBgcAAQj/xABBEAABAwIEAggCCAQDCQAAAAABAAIRAyEEEjFBBVEGEyJhcYGRoTLwByNCUmKxwdEUcrLhc5KiJDM0Q2OCo8Lx/8QAGQEAAwEBAQAAAAAAAAAAAAAAAQIDBAAF/8QAIhEAAgICAgIDAQEAAAAAAAAAAAECEQMhEjEEMiJBUXET/9oADAMBAAIRAxEAPwDMMTqoh1Uiq6VH3WiRJD9JF2uikhNJFRHV3VIiSINNpOgsrP0bZAeB+EepVVp1+zGgnXc+CK8P40WTkbrl1/DPLxWTy/nicY9s0+P8cikwT0vfnxZIH2KY9GC5UGgwjVEOKVSTmcQSbeiEuxBU8dxikNOm2wgxwJ0Vv6JvApOH4ifUslUWnWgozg+kGRuVup9It+yGVOUaDjajKyzdPf8AhWeFH+qsFScMez5IzxbjNSvSDHAEDLp+EuP/ALINTbHgnw6VMTLt2ifwM/7RS/nZ+avws1pvq8GNfsm3os94W+MRS/xGf1BaG4fVA/dqv072iIUPK7X8L+P0wpwFktrPbUdIJsRsC0yY1JAII2lT6dFjKmUNIbUacoJsTGgOo1Ig+KH8HrPp0y/4+1Ua+eUtgyO+Z8VPZXL2tizgahaCQT8JAEey14/VGPJ7sYwtUh9QggCwEnUiAI8gVyiVaIDGG4JzSD3aOA2nl3Lk9CWZEUzunXptoTMceYiGKdFMN3dsoVBtwuxryXwDoAEZuogirZ69zYgi/dp6pirXDRpB53TraUyDoOXNM4jAuiYt82WWy9MiPqSvBTCmM4eZga79yP8ACOiBeMzzladOfilc0h445SKz/DGJTWWFbuJcILS1gAiYzXvO5QDF4Ai+0keB+QhGaZ0sbiNUHuCmZ5vETa2n9kxSw0jv/RPsGvfFk4h5gHxWZ3PZ/UFpbADSP+MfcLKKlQtcCOYPutC6O8S6yhfXrCT/AJCoeRumVw6tFq4dVyUnQJc59VrBrJJaNOQCer4YNPwtNQnKImM+rnRNgJHnKRwWtDnHJfNVE3sCS4kbW38U5hsQ5znOY0vMZRMANBMkk7kkn0WzH6L+GTJ7v+kgYQ0wCe246vDZIk2AG41v3rkzWxlZsFxDWmR8GhB0In0K9TCmGVDZJo6r2uupBN9jfQ/TN55LqbDrz9br1jCUcwPDmwOe87FRyspBA3rRTaLXG3lZSaVIuDROZxvl2aP3uiI4AXvBdAb3b+qPUeCtFmiJ1O6wyyHoQxEHg/Bw4ydBrpfx5qy5BAA2TdPA5RAsNk8yks8pNs0xikDOMcPzskaxB8Nj6oBicIHMk2nKfMWKtppFBH4bK51Nw17TTzB+IeSaLoE42VarSazQazFvIiUJqOMn5iFZ+J8PIktvHsg7sHMEaj3HJbITswZMfEEYvQE/OyP9EsSYLO+3pCHY/D2eBp8Q7kxwXGmlUBHySjkXKJPHpm1cFqONKry7WUuMNkm99lO4c8BrWWsDBGjjcujmNLqr9HceC3I7KHEOe1zrgkRLQNAfJWajg5aH5u0WHvEncH51V8TTgiGVNTYzjwc31jwW6hg13Akbc16lVuHOeZqECws3U+Ll4qEqMJrJdEJuqbpykiux30EcDhwQ4k6Ee6NcOdmI5Ku0qkCOZ/RFuBPJf4BZs17NOGrRaKToKJYXGtbdyDtMdo6LjxVxaC1vZJygwIJgmJcRNgdFhUbPRukWjD8TpuMKZlbqqrwviGdoOUEHugo9hawDXdwsleg0LxOIY3WEI4hWpVNHXBkEag80p1duTMRmPJBMXxXITLAIgwBs6wIkyfKUYqwS+O2KxR8J7uSFOw4GYbHRTquJFSREOGo/+qLiLC+yeOmSntFcfVguG0H59UNwQ7U6wpuIPb83eiHYd3astcujDHs1no3iaIoEEZqjzDezmLe1DQLdnna91bMDiAGMDgQRLTbS8T4S4BUHoN2X5iQMjCQXEWLrAid1fiYyjnA9HXVML+JPMqkTX/oFyj42gXgAHLpPguVSZ8+O1T7BZMKQ3RNELLD0SwrKhqh4Dhk0/wC5twlYbC9VVLRoCR+3mmOiWIy1wNnBzfUSPcBWXHYdr3lzbEiY5rFntZK/Ub8FPHf4x+jhxlE3G4ThwwIiezyInTRK4e6QAirMGOSxJtG9JUQKWG2bpziEottARKs0BnhsmMDRzEyEHbOugLg9XNI8l5jcEx2u2ktuFJxFPJX7pglE8VhZE2Ka2gdlcGABM6nn3IXx8dkwrTWZlCreMZnqBu1yfJNB3InlSUSp8Rw+Wm1/3i5oH8uUz7lB2m9ke6V1AOqaNus/r19kAZ3Lato86WpUX/o9V+qBI5a7Ed25v7LRKFcBreraAcmpJOVjefI9yz7o1QIow4fZDvEC4PqCrtwhhOXPckTAtrcE9wCXB7M7yOkFsLUJElzXC0EW20K5R8SOr7Td4lu1xtyXLUZbMIAT7RZNBOjROgslYGoWuBGoIK0Ghi2OpteCLa85NoWe4QXRmnUywZhJlxc6f4UxZuFr9LNhgWutsSjVHEWugmEqSQY1hSOJcQFNs+PzG68lxfKj1ozXGydi8eA0ybQSgWC6VdqIifvH9kxUxnWNI1nTa9iB88lDwvR53WZiQ3UzrtYeN9VVQS7E5yfSJtTjMvOaSTvsAbi36o/g+JhzInS0KqVOFEQTBjUXm/KdgncHisgu4d4Pt6wucE1oX/SUX8kG8ZiLEBBsFTvUdvlIHj+6IVagLLb3/dRXNDKZPME66ESQlxRphzStGfdIcUKla2jQB53J9yk8Gog1Wzpc37goVc9p38x/Mon0epzUmCYG35rVLUTFHcjRWlrGNAFxTI8zNvdWnD0LAaFrQ2fAQZQLo7woufnf/wAvLlbrcjNnd+ysnVy0j35y4mI5LvHhxjf6J5E+Tr8HXMBAFnARrfQLkyx4bq4Em5hctJmMJaE4EloSyFRDEzBqViqsMUbAhP8AEfh1T/Qn2HOCY05AY/by5eamDLUcDU+ESqpwrihzCntNu87SrRgMJIBcZiSRGh5Lzpx2b4SdEypiA0jIJB0ERI5pdTiTALg+23Jd/CECTqd50Ca/gbDnbyUFFI1rLJdCa2Na6wbfwUSrgQ69u5wtB2JS3mGlw2MeK4YkZADsABaARMjzCZR2JPI2tnYJ/wBWSbEWI5EKHxMuqU3U2CXNY8+TSL+6SA5zoGl/Tcz86K3cB4EWUH1HjtVBAEfZ/uVVdmeV1bMPfTIN1beh9IQ/vLP1QLiFIF7x+J0epVp6GtGQ3E5mfqhm9TsPsX/gzYNSdIpH1aZ/JTHVS8xMAe6i0h2sv3qWHJ/8gj+6nBobpurYfRGfN7sj/wAGeY997rk62oM0X2/JcqkjDmpbikgL1yoEIYBkr3iTde7RN4TGMZ8R8hqma+JNUkxlb6lFyQOLs94OwHEU5+HM3N4SJhXythnUqpBMZSWnvGxHiCPVUjBUyS3L8TnMa3xLgAtsxvAhiKTS3/eBoA5OH3SfyKx5U3tGvC0tMqAFgeRFivaWIBvyLiB6R+qWcFlcWuDgRYg6juK7+AANvW6z2vs08ZLoHYqg642DT5kpinhC6ALmItsNPNWTC9GquJdDPM7DxV74D0PpYVs/HU1zEaHuCpGNk5SS7Kz0d6EBoD6wtqKZ1Ol3ch3Kd0sxgo4epUP2WkN/mNmj1VprFZT9LfGbsw7TpD3xzPwD0v5hWSohKTkZVVuU9gOIuoukabjnCQWrwtXNJ6YqdGpdH+ktDEPEVA1wpU2ZHkNJIc+YnWxGiPPedh629lhzwOQRjh/SPE0RDKzwB9l0Pb6O0RiuKpCz+Ts1cVMpnKPL0XKmcM+kgiBiKWYffpWOm7Db0PkuT2T4soBrnZeNok6lLFNPU6ZNkNsr0dQw6dr2hoTkZUxUdEndHoAb6OtnEUByqNPpJW2cDrfUtnYD2WM9CKZdiqNpuT6Mcf0Wu0uCNq0OrqT2hb8JJJDh3iyEgok4uhRxjMzXAlsjrGxYixBG4mdfJQsN0a7YDny38NieeuioFKpUo1XgnJVa4hxzBhLw4ZT1hOUA31BJEK1YLpRiGk9oOGYDM6k3M1haZe85gTlIPwjSOaT/ACUtjrLKOjQsJ1dMBjYbsG6SdfMwpNQwFlz8ZXxtYMcMzmh+UDI1rG5svWyCSHGJaT6bq6cGwdajSDa1XrCAANTljQZ3S53mVRxpCJ2L4rj20aT6rzDWNLj3xoPEmAvnzjeOdWque4y55Lj4k6LQ/pZ6QdlmFadfrKnhcMaeV5d6LMn3QRzI3VpQppzKnG00QEGmy57rKSGJAZBI707CJwjIuTwauXUAiimn8PrCSAm3OgyEAjtdyi1vh8Utzp1TWKOiDZxcfo3ZOJafusqO/wBMfqtgwdeACdv2WU/RhS+sqH/pH/U9gWpYejmOXQbrpBRUOmeGDcRTriWtqw15ERmp9rNBMG0GwJlqjMYQ1rnN+AVas5S9jX9oEMq1p+scNAYbYaq6dNeHzw95aO1TLHtvliDlMO2s43Cz/G4umWEtInqqIDspc7ISC27ssxBaXfFoRuqQ6BIunQHDZaBqu+Ko6BIaCW0xlBIbYEmSRfRWTE1A1pc4wACSdgAJPsgvR54bSpMAgMptAHIuGZ3u6PJCPpM40aeEyNsa7sng0dp/sI81OW2FGX8X4mcTXqVjP1jiQOTdGj/LCiFq6F6mQBvIlsC9AEe6ZFQu+Gw91xwl9PtFOhiW2nC4hEB4AuSmrlxx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32" name="AutoShape 13" descr="data:image/jpeg;base64,/9j/4AAQSkZJRgABAQAAAQABAAD/2wCEAAkGBhQSERUUExQWFBUVGBQXFhQWFBcXGBcXFBQVFhYVGBQXHCYfFxskGRQXHy8gIycpLCwsGh4xNTAqNSYrLCkBCQoKDgwOGg8PGiwkHx0tLCksKSkpLCwsKSksKS8sLCwpKSkpLCktLCksLCksKSkpKSwsKSwsKSkpKSwpKSwpLP/AABEIAJ8AhwMBIgACEQEDEQH/xAAcAAABBQEBAQAAAAAAAAAAAAAFAgMEBgcAAQj/xABBEAABAwIEAggCCAQDCQAAAAABAAIRAyEEEjFBBVEGEyJhcYGRoTLwByNCUmKxwdEUcrLhc5KiJDM0Q2OCo8Lx/8QAGQEAAwEBAQAAAAAAAAAAAAAAAQIDBAAF/8QAIhEAAgICAgIDAQEAAAAAAAAAAAECEQMhEjEEMiJBUXET/9oADAMBAAIRAxEAPwDMMTqoh1Uiq6VH3WiRJD9JF2uikhNJFRHV3VIiSINNpOgsrP0bZAeB+EepVVp1+zGgnXc+CK8P40WTkbrl1/DPLxWTy/nicY9s0+P8cikwT0vfnxZIH2KY9GC5UGgwjVEOKVSTmcQSbeiEuxBU8dxikNOm2wgxwJ0Vv6JvApOH4ifUslUWnWgozg+kGRuVup9It+yGVOUaDjajKyzdPf8AhWeFH+qsFScMez5IzxbjNSvSDHAEDLp+EuP/ALINTbHgnw6VMTLt2ifwM/7RS/nZ+avws1pvq8GNfsm3os94W+MRS/xGf1BaG4fVA/dqv072iIUPK7X8L+P0wpwFktrPbUdIJsRsC0yY1JAII2lT6dFjKmUNIbUacoJsTGgOo1Ig+KH8HrPp0y/4+1Ua+eUtgyO+Z8VPZXL2tizgahaCQT8JAEey14/VGPJ7sYwtUh9QggCwEnUiAI8gVyiVaIDGG4JzSD3aOA2nl3Lk9CWZEUzunXptoTMceYiGKdFMN3dsoVBtwuxryXwDoAEZuogirZ69zYgi/dp6pirXDRpB53TraUyDoOXNM4jAuiYt82WWy9MiPqSvBTCmM4eZga79yP8ACOiBeMzzladOfilc0h445SKz/DGJTWWFbuJcILS1gAiYzXvO5QDF4Ai+0keB+QhGaZ0sbiNUHuCmZ5vETa2n9kxSw0jv/RPsGvfFk4h5gHxWZ3PZ/UFpbADSP+MfcLKKlQtcCOYPutC6O8S6yhfXrCT/AJCoeRumVw6tFq4dVyUnQJc59VrBrJJaNOQCer4YNPwtNQnKImM+rnRNgJHnKRwWtDnHJfNVE3sCS4kbW38U5hsQ5znOY0vMZRMANBMkk7kkn0WzH6L+GTJ7v+kgYQ0wCe246vDZIk2AG41v3rkzWxlZsFxDWmR8GhB0In0K9TCmGVDZJo6r2uupBN9jfQ/TN55LqbDrz9br1jCUcwPDmwOe87FRyspBA3rRTaLXG3lZSaVIuDROZxvl2aP3uiI4AXvBdAb3b+qPUeCtFmiJ1O6wyyHoQxEHg/Bw4ydBrpfx5qy5BAA2TdPA5RAsNk8yks8pNs0xikDOMcPzskaxB8Nj6oBicIHMk2nKfMWKtppFBH4bK51Nw17TTzB+IeSaLoE42VarSazQazFvIiUJqOMn5iFZ+J8PIktvHsg7sHMEaj3HJbITswZMfEEYvQE/OyP9EsSYLO+3pCHY/D2eBp8Q7kxwXGmlUBHySjkXKJPHpm1cFqONKry7WUuMNkm99lO4c8BrWWsDBGjjcujmNLqr9HceC3I7KHEOe1zrgkRLQNAfJWajg5aH5u0WHvEncH51V8TTgiGVNTYzjwc31jwW6hg13Akbc16lVuHOeZqECws3U+Ll4qEqMJrJdEJuqbpykiux30EcDhwQ4k6Ee6NcOdmI5Ku0qkCOZ/RFuBPJf4BZs17NOGrRaKToKJYXGtbdyDtMdo6LjxVxaC1vZJygwIJgmJcRNgdFhUbPRukWjD8TpuMKZlbqqrwviGdoOUEHugo9hawDXdwsleg0LxOIY3WEI4hWpVNHXBkEag80p1duTMRmPJBMXxXITLAIgwBs6wIkyfKUYqwS+O2KxR8J7uSFOw4GYbHRTquJFSREOGo/+qLiLC+yeOmSntFcfVguG0H59UNwQ7U6wpuIPb83eiHYd3astcujDHs1no3iaIoEEZqjzDezmLe1DQLdnna91bMDiAGMDgQRLTbS8T4S4BUHoN2X5iQMjCQXEWLrAid1fiYyjnA9HXVML+JPMqkTX/oFyj42gXgAHLpPguVSZ8+O1T7BZMKQ3RNELLD0SwrKhqh4Dhk0/wC5twlYbC9VVLRoCR+3mmOiWIy1wNnBzfUSPcBWXHYdr3lzbEiY5rFntZK/Ub8FPHf4x+jhxlE3G4ThwwIiezyInTRK4e6QAirMGOSxJtG9JUQKWG2bpziEottARKs0BnhsmMDRzEyEHbOugLg9XNI8l5jcEx2u2ktuFJxFPJX7pglE8VhZE2Ka2gdlcGABM6nn3IXx8dkwrTWZlCreMZnqBu1yfJNB3InlSUSp8Rw+Wm1/3i5oH8uUz7lB2m9ke6V1AOqaNus/r19kAZ3Lato86WpUX/o9V+qBI5a7Ed25v7LRKFcBreraAcmpJOVjefI9yz7o1QIow4fZDvEC4PqCrtwhhOXPckTAtrcE9wCXB7M7yOkFsLUJElzXC0EW20K5R8SOr7Td4lu1xtyXLUZbMIAT7RZNBOjROgslYGoWuBGoIK0Ghi2OpteCLa85NoWe4QXRmnUywZhJlxc6f4UxZuFr9LNhgWutsSjVHEWugmEqSQY1hSOJcQFNs+PzG68lxfKj1ozXGydi8eA0ybQSgWC6VdqIifvH9kxUxnWNI1nTa9iB88lDwvR53WZiQ3UzrtYeN9VVQS7E5yfSJtTjMvOaSTvsAbi36o/g+JhzInS0KqVOFEQTBjUXm/KdgncHisgu4d4Pt6wucE1oX/SUX8kG8ZiLEBBsFTvUdvlIHj+6IVagLLb3/dRXNDKZPME66ESQlxRphzStGfdIcUKla2jQB53J9yk8Gog1Wzpc37goVc9p38x/Mon0epzUmCYG35rVLUTFHcjRWlrGNAFxTI8zNvdWnD0LAaFrQ2fAQZQLo7woufnf/wAvLlbrcjNnd+ysnVy0j35y4mI5LvHhxjf6J5E+Tr8HXMBAFnARrfQLkyx4bq4Em5hctJmMJaE4EloSyFRDEzBqViqsMUbAhP8AEfh1T/Qn2HOCY05AY/by5eamDLUcDU+ESqpwrihzCntNu87SrRgMJIBcZiSRGh5Lzpx2b4SdEypiA0jIJB0ERI5pdTiTALg+23Jd/CECTqd50Ca/gbDnbyUFFI1rLJdCa2Na6wbfwUSrgQ69u5wtB2JS3mGlw2MeK4YkZADsABaARMjzCZR2JPI2tnYJ/wBWSbEWI5EKHxMuqU3U2CXNY8+TSL+6SA5zoGl/Tcz86K3cB4EWUH1HjtVBAEfZ/uVVdmeV1bMPfTIN1beh9IQ/vLP1QLiFIF7x+J0epVp6GtGQ3E5mfqhm9TsPsX/gzYNSdIpH1aZ/JTHVS8xMAe6i0h2sv3qWHJ/8gj+6nBobpurYfRGfN7sj/wAGeY997rk62oM0X2/JcqkjDmpbikgL1yoEIYBkr3iTde7RN4TGMZ8R8hqma+JNUkxlb6lFyQOLs94OwHEU5+HM3N4SJhXythnUqpBMZSWnvGxHiCPVUjBUyS3L8TnMa3xLgAtsxvAhiKTS3/eBoA5OH3SfyKx5U3tGvC0tMqAFgeRFivaWIBvyLiB6R+qWcFlcWuDgRYg6juK7+AANvW6z2vs08ZLoHYqg642DT5kpinhC6ALmItsNPNWTC9GquJdDPM7DxV74D0PpYVs/HU1zEaHuCpGNk5SS7Kz0d6EBoD6wtqKZ1Ol3ch3Kd0sxgo4epUP2WkN/mNmj1VprFZT9LfGbsw7TpD3xzPwD0v5hWSohKTkZVVuU9gOIuoukabjnCQWrwtXNJ6YqdGpdH+ktDEPEVA1wpU2ZHkNJIc+YnWxGiPPedh629lhzwOQRjh/SPE0RDKzwB9l0Pb6O0RiuKpCz+Ts1cVMpnKPL0XKmcM+kgiBiKWYffpWOm7Db0PkuT2T4soBrnZeNok6lLFNPU6ZNkNsr0dQw6dr2hoTkZUxUdEndHoAb6OtnEUByqNPpJW2cDrfUtnYD2WM9CKZdiqNpuT6Mcf0Wu0uCNq0OrqT2hb8JJJDh3iyEgok4uhRxjMzXAlsjrGxYixBG4mdfJQsN0a7YDny38NieeuioFKpUo1XgnJVa4hxzBhLw4ZT1hOUA31BJEK1YLpRiGk9oOGYDM6k3M1haZe85gTlIPwjSOaT/ACUtjrLKOjQsJ1dMBjYbsG6SdfMwpNQwFlz8ZXxtYMcMzmh+UDI1rG5svWyCSHGJaT6bq6cGwdajSDa1XrCAANTljQZ3S53mVRxpCJ2L4rj20aT6rzDWNLj3xoPEmAvnzjeOdWque4y55Lj4k6LQ/pZ6QdlmFadfrKnhcMaeV5d6LMn3QRzI3VpQppzKnG00QEGmy57rKSGJAZBI707CJwjIuTwauXUAiimn8PrCSAm3OgyEAjtdyi1vh8Utzp1TWKOiDZxcfo3ZOJafusqO/wBMfqtgwdeACdv2WU/RhS+sqH/pH/U9gWpYejmOXQbrpBRUOmeGDcRTriWtqw15ERmp9rNBMG0GwJlqjMYQ1rnN+AVas5S9jX9oEMq1p+scNAYbYaq6dNeHzw95aO1TLHtvliDlMO2s43Cz/G4umWEtInqqIDspc7ISC27ssxBaXfFoRuqQ6BIunQHDZaBqu+Ko6BIaCW0xlBIbYEmSRfRWTE1A1pc4wACSdgAJPsgvR54bSpMAgMptAHIuGZ3u6PJCPpM40aeEyNsa7sng0dp/sI81OW2FGX8X4mcTXqVjP1jiQOTdGj/LCiFq6F6mQBvIlsC9AEe6ZFQu+Gw91xwl9PtFOhiW2nC4hEB4AuSmrlxx/9k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33" name="Picture 15" descr="http://www.newcenturyhealthpublishers.com/images/francesco_marot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463675"/>
            <a:ext cx="1927225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62000" y="2057400"/>
            <a:ext cx="76200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So…..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Eat the “good bugs” every day……….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Invite them in………..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cs typeface="+mn-cs"/>
              </a:rPr>
              <a:t>You will find they make very friendly houseguests.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84163"/>
            <a:ext cx="9144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>
                <a:solidFill>
                  <a:schemeClr val="bg1"/>
                </a:solidFill>
                <a:ea typeface="+mj-ea"/>
              </a:rPr>
              <a:t>Thank you for your attention!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11163" y="990600"/>
            <a:ext cx="8229600" cy="3429000"/>
          </a:xfrm>
        </p:spPr>
        <p:txBody>
          <a:bodyPr lIns="0" tIns="0" rIns="0" bIns="0"/>
          <a:lstStyle/>
          <a:p>
            <a:pPr algn="l" eaLnBrk="1" hangingPunct="1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400" b="1" i="1" dirty="0" smtClean="0">
                <a:latin typeface="Book Antiqua" pitchFamily="18" charset="0"/>
              </a:rPr>
              <a:t>I group</a:t>
            </a:r>
            <a:r>
              <a:rPr lang="en-US" altLang="en-US" sz="2400" i="1" dirty="0" smtClean="0">
                <a:latin typeface="Book Antiqua" pitchFamily="18" charset="0"/>
              </a:rPr>
              <a:t> </a:t>
            </a:r>
            <a:r>
              <a:rPr lang="en-US" altLang="en-US" sz="2400" dirty="0" smtClean="0">
                <a:latin typeface="Book Antiqua" pitchFamily="18" charset="0"/>
              </a:rPr>
              <a:t>- to 44 years</a:t>
            </a:r>
            <a:br>
              <a:rPr lang="en-US" altLang="en-US" sz="2400" dirty="0" smtClean="0">
                <a:latin typeface="Book Antiqua" pitchFamily="18" charset="0"/>
              </a:rPr>
            </a:br>
            <a:r>
              <a:rPr lang="en-US" altLang="en-US" sz="2400" b="1" i="1" dirty="0" smtClean="0">
                <a:latin typeface="Book Antiqua" pitchFamily="18" charset="0"/>
              </a:rPr>
              <a:t>II group</a:t>
            </a:r>
            <a:r>
              <a:rPr lang="en-US" altLang="en-US" sz="2400" i="1" dirty="0" smtClean="0">
                <a:latin typeface="Book Antiqua" pitchFamily="18" charset="0"/>
              </a:rPr>
              <a:t> </a:t>
            </a:r>
            <a:r>
              <a:rPr lang="en-US" altLang="en-US" sz="2400" dirty="0" smtClean="0">
                <a:latin typeface="Book Antiqua" pitchFamily="18" charset="0"/>
              </a:rPr>
              <a:t>– 50 – 70 years</a:t>
            </a:r>
            <a:br>
              <a:rPr lang="en-US" altLang="en-US" sz="2400" dirty="0" smtClean="0">
                <a:latin typeface="Book Antiqua" pitchFamily="18" charset="0"/>
              </a:rPr>
            </a:br>
            <a:r>
              <a:rPr lang="en-US" altLang="en-US" sz="2400" b="1" i="1" dirty="0" smtClean="0">
                <a:latin typeface="Book Antiqua" pitchFamily="18" charset="0"/>
              </a:rPr>
              <a:t>III group</a:t>
            </a:r>
            <a:r>
              <a:rPr lang="en-US" altLang="en-US" sz="2400" i="1" dirty="0" smtClean="0">
                <a:latin typeface="Book Antiqua" pitchFamily="18" charset="0"/>
              </a:rPr>
              <a:t> </a:t>
            </a:r>
            <a:r>
              <a:rPr lang="en-US" altLang="en-US" sz="2400" dirty="0" smtClean="0">
                <a:latin typeface="Book Antiqua" pitchFamily="18" charset="0"/>
              </a:rPr>
              <a:t>- 90 years and above</a:t>
            </a:r>
            <a:br>
              <a:rPr lang="en-US" altLang="en-US" sz="2400" dirty="0" smtClean="0">
                <a:latin typeface="Book Antiqua" pitchFamily="18" charset="0"/>
              </a:rPr>
            </a:br>
            <a:r>
              <a:rPr lang="en-US" altLang="en-US" sz="2400" dirty="0" smtClean="0">
                <a:latin typeface="Book Antiqua" pitchFamily="18" charset="0"/>
              </a:rPr>
              <a:t/>
            </a:r>
            <a:br>
              <a:rPr lang="en-US" altLang="en-US" sz="2400" dirty="0" smtClean="0">
                <a:latin typeface="Book Antiqua" pitchFamily="18" charset="0"/>
              </a:rPr>
            </a:br>
            <a:r>
              <a:rPr lang="en-US" altLang="en-US" sz="2400" dirty="0" smtClean="0">
                <a:latin typeface="Book Antiqua" pitchFamily="18" charset="0"/>
              </a:rPr>
              <a:t>Patients signed informed consent on </a:t>
            </a:r>
            <a:br>
              <a:rPr lang="en-US" altLang="en-US" sz="2400" dirty="0" smtClean="0">
                <a:latin typeface="Book Antiqua" pitchFamily="18" charset="0"/>
              </a:rPr>
            </a:br>
            <a:r>
              <a:rPr lang="en-US" altLang="en-US" sz="2400" dirty="0" smtClean="0">
                <a:latin typeface="Book Antiqua" pitchFamily="18" charset="0"/>
              </a:rPr>
              <a:t>the procedure, screening and collection</a:t>
            </a:r>
            <a:br>
              <a:rPr lang="en-US" altLang="en-US" sz="2400" dirty="0" smtClean="0">
                <a:latin typeface="Book Antiqua" pitchFamily="18" charset="0"/>
              </a:rPr>
            </a:br>
            <a:r>
              <a:rPr lang="en-US" altLang="en-US" sz="2400" dirty="0" smtClean="0">
                <a:latin typeface="Book Antiqua" pitchFamily="18" charset="0"/>
              </a:rPr>
              <a:t>of samples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2363" y="3284538"/>
            <a:ext cx="2974975" cy="3573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124" name="Group 45"/>
          <p:cNvGrpSpPr>
            <a:grpSpLocks/>
          </p:cNvGrpSpPr>
          <p:nvPr/>
        </p:nvGrpSpPr>
        <p:grpSpPr bwMode="auto">
          <a:xfrm>
            <a:off x="76200" y="685800"/>
            <a:ext cx="8961438" cy="76200"/>
            <a:chOff x="76200" y="685800"/>
            <a:chExt cx="8961120" cy="76200"/>
          </a:xfrm>
        </p:grpSpPr>
        <p:cxnSp>
          <p:nvCxnSpPr>
            <p:cNvPr id="5" name="Straight Connector 46"/>
            <p:cNvCxnSpPr/>
            <p:nvPr/>
          </p:nvCxnSpPr>
          <p:spPr>
            <a:xfrm>
              <a:off x="76200" y="6858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47"/>
            <p:cNvCxnSpPr/>
            <p:nvPr/>
          </p:nvCxnSpPr>
          <p:spPr>
            <a:xfrm>
              <a:off x="76200" y="7620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2667000" y="228600"/>
            <a:ext cx="46561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Subjects were divided into 3 groups: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0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Questionnaire</a:t>
            </a:r>
            <a:r>
              <a:rPr lang="en-US" altLang="en-US" sz="4000" b="1" i="1" smtClean="0">
                <a:solidFill>
                  <a:schemeClr val="bg1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381000" y="1219200"/>
            <a:ext cx="8305800" cy="525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514350" indent="-512763">
              <a:spcBef>
                <a:spcPts val="638"/>
              </a:spcBef>
              <a:spcAft>
                <a:spcPts val="1425"/>
              </a:spcAft>
              <a:buSzPct val="45000"/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500">
                <a:solidFill>
                  <a:srgbClr val="000000"/>
                </a:solidFill>
                <a:latin typeface="Book Antiqua" pitchFamily="18" charset="0"/>
              </a:rPr>
              <a:t>General information (date and place of birth, weight, growth, gender, smoking habits, diet, nationality)</a:t>
            </a:r>
          </a:p>
          <a:p>
            <a:pPr marL="514350" indent="-512763">
              <a:spcBef>
                <a:spcPts val="638"/>
              </a:spcBef>
              <a:spcAft>
                <a:spcPts val="1425"/>
              </a:spcAft>
              <a:buSzPct val="45000"/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500">
                <a:solidFill>
                  <a:srgbClr val="000000"/>
                </a:solidFill>
                <a:latin typeface="Book Antiqua" pitchFamily="18" charset="0"/>
              </a:rPr>
              <a:t>Information about diseases of gastro-intestinal tract (IBD, </a:t>
            </a:r>
            <a:r>
              <a:rPr lang="en-US" altLang="en-US" sz="2500" i="1">
                <a:solidFill>
                  <a:srgbClr val="000000"/>
                </a:solidFill>
                <a:latin typeface="Book Antiqua" pitchFamily="18" charset="0"/>
              </a:rPr>
              <a:t>H. pylori</a:t>
            </a:r>
            <a:r>
              <a:rPr lang="en-US" altLang="en-US" sz="2500">
                <a:solidFill>
                  <a:srgbClr val="000000"/>
                </a:solidFill>
                <a:latin typeface="Book Antiqua" pitchFamily="18" charset="0"/>
              </a:rPr>
              <a:t>, dyspepsia, etc.)</a:t>
            </a:r>
          </a:p>
          <a:p>
            <a:pPr marL="514350" indent="-512763">
              <a:spcBef>
                <a:spcPts val="638"/>
              </a:spcBef>
              <a:spcAft>
                <a:spcPts val="1425"/>
              </a:spcAft>
              <a:buSzPct val="45000"/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500">
                <a:solidFill>
                  <a:srgbClr val="000000"/>
                </a:solidFill>
                <a:latin typeface="Book Antiqua" pitchFamily="18" charset="0"/>
              </a:rPr>
              <a:t>General clinical information (blood group, antibiotics (last 2 months), birth, nutrition in infancy, stool frequency, regularity of the cycle, etc.)</a:t>
            </a:r>
          </a:p>
          <a:p>
            <a:pPr marL="514350" indent="-512763">
              <a:spcBef>
                <a:spcPts val="638"/>
              </a:spcBef>
              <a:spcAft>
                <a:spcPts val="1425"/>
              </a:spcAft>
              <a:buSzPct val="45000"/>
              <a:buFont typeface="Times New Roman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500">
                <a:solidFill>
                  <a:srgbClr val="000000"/>
                </a:solidFill>
                <a:latin typeface="Book Antiqua" pitchFamily="18" charset="0"/>
              </a:rPr>
              <a:t>Information about the diet (alcohol, probiotics, vegetables, dairy products)</a:t>
            </a:r>
          </a:p>
          <a:p>
            <a:pPr marL="514350" indent="-512763"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250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2763"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250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2763"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25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6148" name="Group 45"/>
          <p:cNvGrpSpPr>
            <a:grpSpLocks/>
          </p:cNvGrpSpPr>
          <p:nvPr/>
        </p:nvGrpSpPr>
        <p:grpSpPr bwMode="auto">
          <a:xfrm>
            <a:off x="76200" y="685800"/>
            <a:ext cx="8961438" cy="76200"/>
            <a:chOff x="76200" y="685800"/>
            <a:chExt cx="8961120" cy="76200"/>
          </a:xfrm>
        </p:grpSpPr>
        <p:cxnSp>
          <p:nvCxnSpPr>
            <p:cNvPr id="5" name="Straight Connector 46"/>
            <p:cNvCxnSpPr/>
            <p:nvPr/>
          </p:nvCxnSpPr>
          <p:spPr>
            <a:xfrm>
              <a:off x="76200" y="6858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47"/>
            <p:cNvCxnSpPr/>
            <p:nvPr/>
          </p:nvCxnSpPr>
          <p:spPr>
            <a:xfrm>
              <a:off x="76200" y="7620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0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16S rRNA approach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977900"/>
            <a:ext cx="8966200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8" y="3600450"/>
            <a:ext cx="1371600" cy="160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953000"/>
            <a:ext cx="2846388" cy="170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5464175" y="5680075"/>
            <a:ext cx="457200" cy="484188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95B3D7"/>
          </a:solidFill>
          <a:ln w="25560">
            <a:solidFill>
              <a:srgbClr val="95B3D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0488" y="4748213"/>
            <a:ext cx="1828800" cy="468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7176" name="Group 45"/>
          <p:cNvGrpSpPr>
            <a:grpSpLocks/>
          </p:cNvGrpSpPr>
          <p:nvPr/>
        </p:nvGrpSpPr>
        <p:grpSpPr bwMode="auto">
          <a:xfrm>
            <a:off x="76200" y="685800"/>
            <a:ext cx="8961438" cy="76200"/>
            <a:chOff x="76200" y="685800"/>
            <a:chExt cx="8961120" cy="76200"/>
          </a:xfrm>
        </p:grpSpPr>
        <p:cxnSp>
          <p:nvCxnSpPr>
            <p:cNvPr id="11" name="Straight Connector 46"/>
            <p:cNvCxnSpPr/>
            <p:nvPr/>
          </p:nvCxnSpPr>
          <p:spPr>
            <a:xfrm>
              <a:off x="76200" y="6858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47"/>
            <p:cNvCxnSpPr/>
            <p:nvPr/>
          </p:nvCxnSpPr>
          <p:spPr>
            <a:xfrm>
              <a:off x="76200" y="7620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0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processing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138" y="1524000"/>
            <a:ext cx="45974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8" y="2143125"/>
            <a:ext cx="1905000" cy="95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6600" y="4343400"/>
            <a:ext cx="46101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88" y="4000500"/>
            <a:ext cx="4464050" cy="2857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8588" y="1511300"/>
            <a:ext cx="4191000" cy="57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en-US" sz="3200" b="1">
                <a:solidFill>
                  <a:srgbClr val="006699"/>
                </a:solidFill>
                <a:latin typeface="Calibri" pitchFamily="34" charset="0"/>
              </a:rPr>
              <a:t>Sequence Scanner v 1.0</a:t>
            </a:r>
          </a:p>
        </p:txBody>
      </p:sp>
      <p:grpSp>
        <p:nvGrpSpPr>
          <p:cNvPr id="8200" name="Group 45"/>
          <p:cNvGrpSpPr>
            <a:grpSpLocks/>
          </p:cNvGrpSpPr>
          <p:nvPr/>
        </p:nvGrpSpPr>
        <p:grpSpPr bwMode="auto">
          <a:xfrm>
            <a:off x="76200" y="685800"/>
            <a:ext cx="8961438" cy="76200"/>
            <a:chOff x="76200" y="685800"/>
            <a:chExt cx="8961120" cy="76200"/>
          </a:xfrm>
        </p:grpSpPr>
        <p:cxnSp>
          <p:nvCxnSpPr>
            <p:cNvPr id="9" name="Straight Connector 46"/>
            <p:cNvCxnSpPr/>
            <p:nvPr/>
          </p:nvCxnSpPr>
          <p:spPr>
            <a:xfrm>
              <a:off x="76200" y="6858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47"/>
            <p:cNvCxnSpPr/>
            <p:nvPr/>
          </p:nvCxnSpPr>
          <p:spPr>
            <a:xfrm>
              <a:off x="76200" y="7620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0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8305800" cy="483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>
                <a:solidFill>
                  <a:srgbClr val="000000"/>
                </a:solidFill>
                <a:latin typeface="Book Antiqua" pitchFamily="18" charset="0"/>
              </a:rPr>
              <a:t>It was observed that in all groups independently on age prevail two enterotypes </a:t>
            </a:r>
          </a:p>
          <a:p>
            <a:pPr algn="just"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b="1" i="1">
                <a:solidFill>
                  <a:srgbClr val="000000"/>
                </a:solidFill>
                <a:latin typeface="Book Antiqua" pitchFamily="18" charset="0"/>
              </a:rPr>
              <a:t>Bacteroides enterotype          Firmicutes enterotype</a:t>
            </a:r>
          </a:p>
          <a:p>
            <a:pPr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3200" b="1" i="1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altLang="en-US" sz="32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25838"/>
            <a:ext cx="5022850" cy="305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525838"/>
            <a:ext cx="4716462" cy="305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9222" name="Group 45"/>
          <p:cNvGrpSpPr>
            <a:grpSpLocks/>
          </p:cNvGrpSpPr>
          <p:nvPr/>
        </p:nvGrpSpPr>
        <p:grpSpPr bwMode="auto">
          <a:xfrm>
            <a:off x="76200" y="685800"/>
            <a:ext cx="8961438" cy="76200"/>
            <a:chOff x="76200" y="685800"/>
            <a:chExt cx="8961120" cy="76200"/>
          </a:xfrm>
        </p:grpSpPr>
        <p:cxnSp>
          <p:nvCxnSpPr>
            <p:cNvPr id="7" name="Straight Connector 46"/>
            <p:cNvCxnSpPr/>
            <p:nvPr/>
          </p:nvCxnSpPr>
          <p:spPr>
            <a:xfrm>
              <a:off x="76200" y="6858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47"/>
            <p:cNvCxnSpPr/>
            <p:nvPr/>
          </p:nvCxnSpPr>
          <p:spPr>
            <a:xfrm>
              <a:off x="76200" y="7620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8" y="0"/>
            <a:ext cx="8567737" cy="693738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0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numerous members of the gut microbiome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268413"/>
            <a:ext cx="7062787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 45"/>
          <p:cNvGrpSpPr>
            <a:grpSpLocks/>
          </p:cNvGrpSpPr>
          <p:nvPr/>
        </p:nvGrpSpPr>
        <p:grpSpPr bwMode="auto">
          <a:xfrm>
            <a:off x="76200" y="685800"/>
            <a:ext cx="8961438" cy="76200"/>
            <a:chOff x="76200" y="685800"/>
            <a:chExt cx="8961120" cy="76200"/>
          </a:xfrm>
        </p:grpSpPr>
        <p:cxnSp>
          <p:nvCxnSpPr>
            <p:cNvPr id="5" name="Straight Connector 46"/>
            <p:cNvCxnSpPr/>
            <p:nvPr/>
          </p:nvCxnSpPr>
          <p:spPr>
            <a:xfrm>
              <a:off x="76200" y="6858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47"/>
            <p:cNvCxnSpPr/>
            <p:nvPr/>
          </p:nvCxnSpPr>
          <p:spPr>
            <a:xfrm>
              <a:off x="76200" y="7620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646112"/>
          </a:xfrm>
        </p:spPr>
        <p:txBody>
          <a:bodyPr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000" b="1" i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Species’ variety in subjects of 30-70 years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1268" name="AutoShape 5"/>
          <p:cNvSpPr>
            <a:spLocks noChangeAspect="1" noChangeArrowheads="1"/>
          </p:cNvSpPr>
          <p:nvPr/>
        </p:nvSpPr>
        <p:spPr bwMode="auto">
          <a:xfrm>
            <a:off x="4140200" y="1484313"/>
            <a:ext cx="5291138" cy="36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066800"/>
            <a:ext cx="15843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4365625"/>
            <a:ext cx="1728787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5238" y="919163"/>
            <a:ext cx="2160587" cy="5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1844675"/>
            <a:ext cx="36861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3" name="Group 45"/>
          <p:cNvGrpSpPr>
            <a:grpSpLocks/>
          </p:cNvGrpSpPr>
          <p:nvPr/>
        </p:nvGrpSpPr>
        <p:grpSpPr bwMode="auto">
          <a:xfrm>
            <a:off x="76200" y="685800"/>
            <a:ext cx="8961438" cy="76200"/>
            <a:chOff x="76200" y="685800"/>
            <a:chExt cx="8961120" cy="76200"/>
          </a:xfrm>
        </p:grpSpPr>
        <p:cxnSp>
          <p:nvCxnSpPr>
            <p:cNvPr id="10" name="Straight Connector 46"/>
            <p:cNvCxnSpPr/>
            <p:nvPr/>
          </p:nvCxnSpPr>
          <p:spPr>
            <a:xfrm>
              <a:off x="76200" y="6858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47"/>
            <p:cNvCxnSpPr/>
            <p:nvPr/>
          </p:nvCxnSpPr>
          <p:spPr>
            <a:xfrm>
              <a:off x="76200" y="762000"/>
              <a:ext cx="8961120" cy="0"/>
            </a:xfrm>
            <a:prstGeom prst="line">
              <a:avLst/>
            </a:prstGeom>
            <a:ln w="15875" cap="sq" cmpd="dbl">
              <a:solidFill>
                <a:schemeClr val="tx2">
                  <a:lumMod val="75000"/>
                </a:schemeClr>
              </a:soli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1928</Words>
  <Application>Microsoft Office PowerPoint</Application>
  <PresentationFormat>Экран (4:3)</PresentationFormat>
  <Paragraphs>432</Paragraphs>
  <Slides>29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Book Antiqua</vt:lpstr>
      <vt:lpstr>Times New Roman</vt:lpstr>
      <vt:lpstr>Microsoft YaHei</vt:lpstr>
      <vt:lpstr>Wingdings</vt:lpstr>
      <vt:lpstr>Bookman Old Style</vt:lpstr>
      <vt:lpstr>Arial Unicode MS</vt:lpstr>
      <vt:lpstr>Office Theme</vt:lpstr>
      <vt:lpstr>Research and development new symbiotic product  and its clinical effect </vt:lpstr>
      <vt:lpstr>Слайд 2</vt:lpstr>
      <vt:lpstr>I group - to 44 years II group – 50 – 70 years III group - 90 years and above  Patients signed informed consent on  the procedure, screening and collection of samples</vt:lpstr>
      <vt:lpstr>Questionnaire </vt:lpstr>
      <vt:lpstr>16S rRNA approach</vt:lpstr>
      <vt:lpstr>Data processing</vt:lpstr>
      <vt:lpstr>Results</vt:lpstr>
      <vt:lpstr>Most numerous members of the gut microbiome</vt:lpstr>
      <vt:lpstr>Species’ variety in subjects of 30-70 years</vt:lpstr>
      <vt:lpstr>Species’ variety in subjects of 90 years and above</vt:lpstr>
      <vt:lpstr>Functional characteristics of species</vt:lpstr>
      <vt:lpstr>Слайд 12</vt:lpstr>
      <vt:lpstr>Synbiotic “НӘР”  NAR</vt:lpstr>
      <vt:lpstr>Synbiotic “НӘР”  NAR: properties</vt:lpstr>
      <vt:lpstr>Preclinical and clinical study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trial: efficacy of a new synbiotic   formulation NAR in adults with metabolic syndrome</dc:title>
  <dc:creator>Almagul Kushugulova</dc:creator>
  <cp:lastModifiedBy>HP</cp:lastModifiedBy>
  <cp:revision>205</cp:revision>
  <cp:lastPrinted>2014-05-21T05:32:31Z</cp:lastPrinted>
  <dcterms:created xsi:type="dcterms:W3CDTF">2006-08-16T00:00:00Z</dcterms:created>
  <dcterms:modified xsi:type="dcterms:W3CDTF">2014-09-20T17:55:34Z</dcterms:modified>
</cp:coreProperties>
</file>