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7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6" r:id="rId14"/>
    <p:sldId id="277" r:id="rId15"/>
    <p:sldId id="279" r:id="rId16"/>
    <p:sldId id="280" r:id="rId17"/>
    <p:sldId id="283" r:id="rId18"/>
    <p:sldId id="284" r:id="rId19"/>
    <p:sldId id="285" r:id="rId20"/>
    <p:sldId id="296" r:id="rId21"/>
    <p:sldId id="298" r:id="rId22"/>
    <p:sldId id="29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FF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20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04F8-F1CA-2343-A25F-5A5FEA62E708}" type="datetimeFigureOut">
              <a:rPr lang="en-US" smtClean="0"/>
              <a:t>9/3/14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C3065-E92E-5043-A241-4611654ACE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04F8-F1CA-2343-A25F-5A5FEA62E708}" type="datetimeFigureOut">
              <a:rPr lang="en-US" smtClean="0"/>
              <a:t>9/3/14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C3065-E92E-5043-A241-4611654ACE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04F8-F1CA-2343-A25F-5A5FEA62E708}" type="datetimeFigureOut">
              <a:rPr lang="en-US" smtClean="0"/>
              <a:t>9/3/14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C3065-E92E-5043-A241-4611654ACE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04F8-F1CA-2343-A25F-5A5FEA62E708}" type="datetimeFigureOut">
              <a:rPr lang="en-US" smtClean="0"/>
              <a:t>9/3/14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C3065-E92E-5043-A241-4611654ACE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04F8-F1CA-2343-A25F-5A5FEA62E708}" type="datetimeFigureOut">
              <a:rPr lang="en-US" smtClean="0"/>
              <a:t>9/3/14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C3065-E92E-5043-A241-4611654ACE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04F8-F1CA-2343-A25F-5A5FEA62E708}" type="datetimeFigureOut">
              <a:rPr lang="en-US" smtClean="0"/>
              <a:t>9/3/14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C3065-E92E-5043-A241-4611654ACE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04F8-F1CA-2343-A25F-5A5FEA62E708}" type="datetimeFigureOut">
              <a:rPr lang="en-US" smtClean="0"/>
              <a:t>9/3/14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C3065-E92E-5043-A241-4611654ACE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04F8-F1CA-2343-A25F-5A5FEA62E708}" type="datetimeFigureOut">
              <a:rPr lang="en-US" smtClean="0"/>
              <a:t>9/3/14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C3065-E92E-5043-A241-4611654ACE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04F8-F1CA-2343-A25F-5A5FEA62E708}" type="datetimeFigureOut">
              <a:rPr lang="en-US" smtClean="0"/>
              <a:t>9/3/14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C3065-E92E-5043-A241-4611654ACE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04F8-F1CA-2343-A25F-5A5FEA62E708}" type="datetimeFigureOut">
              <a:rPr lang="en-US" smtClean="0"/>
              <a:t>9/3/14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C3065-E92E-5043-A241-4611654ACE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04F8-F1CA-2343-A25F-5A5FEA62E708}" type="datetimeFigureOut">
              <a:rPr lang="en-US" smtClean="0"/>
              <a:t>9/3/14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C3065-E92E-5043-A241-4611654ACE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3000">
              <a:srgbClr val="000090"/>
            </a:gs>
            <a:gs pos="100000">
              <a:srgbClr val="FFFFFF"/>
            </a:gs>
            <a:gs pos="91000">
              <a:srgbClr val="000090"/>
            </a:gs>
            <a:gs pos="97000">
              <a:srgbClr val="FFFF00">
                <a:alpha val="78000"/>
              </a:srgbClr>
            </a:gs>
          </a:gsLst>
          <a:path path="rect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104F8-F1CA-2343-A25F-5A5FEA62E708}" type="datetimeFigureOut">
              <a:rPr lang="en-US" smtClean="0"/>
              <a:t>9/3/14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C3065-E92E-5043-A241-4611654ACE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85713"/>
            <a:ext cx="7772400" cy="2714738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Contemporary Prenatal </a:t>
            </a:r>
            <a:r>
              <a:rPr lang="en-US" sz="4800" dirty="0" smtClean="0">
                <a:solidFill>
                  <a:srgbClr val="FFFF00"/>
                </a:solidFill>
              </a:rPr>
              <a:t>Diagnosis</a:t>
            </a:r>
            <a:r>
              <a:rPr lang="en-US" sz="4800" dirty="0" smtClean="0">
                <a:solidFill>
                  <a:srgbClr val="FFFF00"/>
                </a:solidFill>
              </a:rPr>
              <a:t> </a:t>
            </a:r>
            <a:r>
              <a:rPr lang="en-US" sz="4800" dirty="0" smtClean="0">
                <a:solidFill>
                  <a:srgbClr val="FFFF00"/>
                </a:solidFill>
              </a:rPr>
              <a:t>– The Clinician’s Perspective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1996265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sz="4000" dirty="0" smtClean="0"/>
              <a:t>Allan J Fisher, MD, FACOG, </a:t>
            </a:r>
            <a:r>
              <a:rPr lang="en-US" sz="4000" dirty="0" smtClean="0"/>
              <a:t>FACMG</a:t>
            </a:r>
          </a:p>
          <a:p>
            <a:r>
              <a:rPr lang="en-US" sz="4000" dirty="0" smtClean="0"/>
              <a:t>Director, Perinatal Genetics</a:t>
            </a:r>
          </a:p>
          <a:p>
            <a:r>
              <a:rPr lang="en-US" sz="4000" dirty="0" smtClean="0"/>
              <a:t>Elliot Hospital System</a:t>
            </a:r>
          </a:p>
          <a:p>
            <a:r>
              <a:rPr lang="en-US" sz="4000" dirty="0"/>
              <a:t>Manchester </a:t>
            </a:r>
            <a:r>
              <a:rPr lang="en-US" sz="4000" dirty="0" smtClean="0"/>
              <a:t>NH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218" y="5127021"/>
            <a:ext cx="2477266" cy="1510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089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ACOG,ACMG, ISPD, NSGC: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Common Themes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7EFF85"/>
              </a:buClr>
            </a:pPr>
            <a:r>
              <a:rPr lang="en-US" dirty="0" smtClean="0"/>
              <a:t>Great sensitivities and specificities for T21 &amp; T18</a:t>
            </a:r>
          </a:p>
          <a:p>
            <a:pPr>
              <a:buClr>
                <a:srgbClr val="7EFF85"/>
              </a:buClr>
            </a:pPr>
            <a:r>
              <a:rPr lang="en-US" dirty="0" smtClean="0"/>
              <a:t>Not diagnostic</a:t>
            </a:r>
          </a:p>
          <a:p>
            <a:pPr>
              <a:buClr>
                <a:srgbClr val="7EFF85"/>
              </a:buClr>
            </a:pPr>
            <a:r>
              <a:rPr lang="en-US" dirty="0" smtClean="0"/>
              <a:t>Needs Genetic Counseling (pre- and post)</a:t>
            </a:r>
          </a:p>
          <a:p>
            <a:pPr>
              <a:buClr>
                <a:srgbClr val="7EFF85"/>
              </a:buClr>
            </a:pPr>
            <a:r>
              <a:rPr lang="en-US" dirty="0" smtClean="0"/>
              <a:t>Should only be used in validated groups</a:t>
            </a:r>
          </a:p>
          <a:p>
            <a:pPr>
              <a:buClr>
                <a:srgbClr val="7EFF85"/>
              </a:buClr>
            </a:pPr>
            <a:r>
              <a:rPr lang="en-US" dirty="0" smtClean="0"/>
              <a:t>More studies needed for the general population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034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Shifting Paradigms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>
                <a:srgbClr val="7EFF85"/>
              </a:buClr>
            </a:pPr>
            <a:r>
              <a:rPr lang="en-US" dirty="0" smtClean="0"/>
              <a:t>Does NIPT replace other screening tests available today? </a:t>
            </a:r>
          </a:p>
          <a:p>
            <a:pPr lvl="1">
              <a:buClr>
                <a:srgbClr val="7EFF85"/>
              </a:buClr>
            </a:pPr>
            <a:r>
              <a:rPr lang="en-US" dirty="0" smtClean="0"/>
              <a:t>Better sensitivity but… look what we are missing….</a:t>
            </a:r>
          </a:p>
          <a:p>
            <a:pPr lvl="1">
              <a:buClr>
                <a:srgbClr val="7EFF85"/>
              </a:buClr>
            </a:pPr>
            <a:r>
              <a:rPr lang="en-US" dirty="0" smtClean="0"/>
              <a:t>First &amp; second trimester ultrasound benefits</a:t>
            </a:r>
          </a:p>
          <a:p>
            <a:pPr lvl="2">
              <a:buClr>
                <a:srgbClr val="7EFF85"/>
              </a:buClr>
            </a:pPr>
            <a:r>
              <a:rPr lang="en-US" dirty="0" smtClean="0"/>
              <a:t>Increased NT, early defects, cardiac esp.</a:t>
            </a:r>
          </a:p>
          <a:p>
            <a:pPr lvl="2">
              <a:buClr>
                <a:srgbClr val="7EFF85"/>
              </a:buClr>
            </a:pPr>
            <a:r>
              <a:rPr lang="en-US" dirty="0" smtClean="0"/>
              <a:t>Other anomalies seen in embryological progression    (cranial, skeletal, cardiac) </a:t>
            </a:r>
          </a:p>
          <a:p>
            <a:pPr lvl="1">
              <a:buClr>
                <a:srgbClr val="7EFF85"/>
              </a:buClr>
            </a:pPr>
            <a:r>
              <a:rPr lang="en-US" dirty="0" smtClean="0"/>
              <a:t>Serum screening benefits</a:t>
            </a:r>
          </a:p>
          <a:p>
            <a:pPr lvl="2">
              <a:buClr>
                <a:srgbClr val="7EFF85"/>
              </a:buClr>
            </a:pPr>
            <a:r>
              <a:rPr lang="en-US" dirty="0" smtClean="0"/>
              <a:t>Unexplained increased MSAFP</a:t>
            </a:r>
          </a:p>
          <a:p>
            <a:pPr lvl="2">
              <a:buClr>
                <a:srgbClr val="7EFF85"/>
              </a:buClr>
            </a:pPr>
            <a:r>
              <a:rPr lang="en-US" dirty="0" smtClean="0"/>
              <a:t>Low uE3 (SLO, X linked ichthyosis, sulfatase deficiency, congenital adrenal </a:t>
            </a:r>
            <a:r>
              <a:rPr lang="en-US" dirty="0" smtClean="0"/>
              <a:t>hypOplasia</a:t>
            </a:r>
            <a:r>
              <a:rPr lang="en-US" dirty="0" smtClean="0"/>
              <a:t>, Zellweger, Antley Bixler, POMC deficiency, other cholesterol metabolism, IUGR, SAB)</a:t>
            </a:r>
          </a:p>
          <a:p>
            <a:pPr lvl="2">
              <a:buClr>
                <a:srgbClr val="7EFF85"/>
              </a:buClr>
            </a:pPr>
            <a:r>
              <a:rPr lang="en-US" dirty="0" smtClean="0"/>
              <a:t>Low PAPP-A</a:t>
            </a:r>
          </a:p>
          <a:p>
            <a:pPr lvl="2">
              <a:buClr>
                <a:srgbClr val="7EFF85"/>
              </a:buClr>
            </a:pPr>
            <a:r>
              <a:rPr lang="en-US" dirty="0" smtClean="0"/>
              <a:t>Combination of abnormal biochemical markers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563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Future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7EFF85"/>
              </a:buClr>
            </a:pPr>
            <a:r>
              <a:rPr lang="en-US" dirty="0" smtClean="0"/>
              <a:t>Twin </a:t>
            </a:r>
            <a:r>
              <a:rPr lang="en-US" dirty="0" smtClean="0"/>
              <a:t>and population data</a:t>
            </a:r>
          </a:p>
          <a:p>
            <a:pPr>
              <a:buClr>
                <a:srgbClr val="7EFF85"/>
              </a:buClr>
            </a:pPr>
            <a:r>
              <a:rPr lang="en-US" dirty="0" smtClean="0"/>
              <a:t>Aneuploidy in all chromosomes</a:t>
            </a:r>
          </a:p>
          <a:p>
            <a:pPr>
              <a:buClr>
                <a:srgbClr val="7EFF85"/>
              </a:buClr>
            </a:pPr>
            <a:r>
              <a:rPr lang="en-US" dirty="0" smtClean="0"/>
              <a:t>Targeted</a:t>
            </a:r>
            <a:r>
              <a:rPr lang="en-US" dirty="0" smtClean="0"/>
              <a:t> </a:t>
            </a:r>
            <a:r>
              <a:rPr lang="en-US" dirty="0" smtClean="0"/>
              <a:t>microdeletion and microduplication syndromes 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Clr>
                <a:srgbClr val="7EFF85"/>
              </a:buClr>
            </a:pPr>
            <a:r>
              <a:rPr lang="en-US" dirty="0" smtClean="0"/>
              <a:t>“Low density” microarray (&gt;10mB)</a:t>
            </a:r>
          </a:p>
          <a:p>
            <a:pPr>
              <a:buClr>
                <a:srgbClr val="7EFF85"/>
              </a:buClr>
            </a:pPr>
            <a:r>
              <a:rPr lang="en-US" dirty="0" smtClean="0"/>
              <a:t>Single gene defects (CF, </a:t>
            </a:r>
            <a:r>
              <a:rPr lang="en-US" b="1" dirty="0" smtClean="0">
                <a:latin typeface="Symbol" pitchFamily="18" charset="2"/>
              </a:rPr>
              <a:t>b</a:t>
            </a:r>
            <a:r>
              <a:rPr lang="en-US" dirty="0" smtClean="0"/>
              <a:t>-</a:t>
            </a:r>
            <a:r>
              <a:rPr lang="en-US" dirty="0" smtClean="0"/>
              <a:t>thal</a:t>
            </a:r>
            <a:r>
              <a:rPr lang="en-US" dirty="0" smtClean="0"/>
              <a:t>, </a:t>
            </a:r>
            <a:r>
              <a:rPr lang="en-US" dirty="0" smtClean="0"/>
              <a:t>many others</a:t>
            </a:r>
            <a:r>
              <a:rPr lang="en-US" dirty="0" smtClean="0"/>
              <a:t>) </a:t>
            </a:r>
            <a:endParaRPr lang="en-US" dirty="0" smtClean="0"/>
          </a:p>
          <a:p>
            <a:pPr>
              <a:buClr>
                <a:srgbClr val="7EFF85"/>
              </a:buClr>
            </a:pPr>
            <a:r>
              <a:rPr lang="en-US" dirty="0" smtClean="0"/>
              <a:t>Whole genome </a:t>
            </a:r>
            <a:r>
              <a:rPr lang="en-US" dirty="0" smtClean="0"/>
              <a:t>sequencing (ultimate goal)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203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Chromosomal Microarray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(CMA)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7EFF85"/>
              </a:buClr>
            </a:pPr>
            <a:r>
              <a:rPr lang="en-US" dirty="0" smtClean="0"/>
              <a:t>Introduced in the prenatal arena circa 2005</a:t>
            </a:r>
          </a:p>
          <a:p>
            <a:pPr>
              <a:buClr>
                <a:srgbClr val="7EFF85"/>
              </a:buClr>
            </a:pPr>
            <a:r>
              <a:rPr lang="en-US" dirty="0" smtClean="0"/>
              <a:t>Results and counseling still from postnatal databases</a:t>
            </a:r>
          </a:p>
          <a:p>
            <a:pPr>
              <a:buClr>
                <a:srgbClr val="7EFF85"/>
              </a:buClr>
            </a:pPr>
            <a:r>
              <a:rPr lang="en-US" dirty="0" smtClean="0"/>
              <a:t>Unknowns (</a:t>
            </a:r>
            <a:r>
              <a:rPr lang="en-US" dirty="0" smtClean="0"/>
              <a:t>VOUS</a:t>
            </a:r>
            <a:r>
              <a:rPr lang="en-US" dirty="0" smtClean="0"/>
              <a:t>)</a:t>
            </a:r>
          </a:p>
          <a:p>
            <a:pPr>
              <a:buClr>
                <a:srgbClr val="7EFF85"/>
              </a:buClr>
            </a:pPr>
            <a:r>
              <a:rPr lang="en-US" dirty="0" smtClean="0"/>
              <a:t>Comparative array hybridization vs. </a:t>
            </a:r>
            <a:r>
              <a:rPr lang="en-US" dirty="0" smtClean="0"/>
              <a:t>             SNP </a:t>
            </a:r>
            <a:r>
              <a:rPr lang="en-US" dirty="0" err="1" smtClean="0"/>
              <a:t>oligo</a:t>
            </a:r>
            <a:r>
              <a:rPr lang="en-US" dirty="0" smtClean="0"/>
              <a:t>-array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459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CMA has changed Prenatal Diagnosis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rgbClr val="7EFF85"/>
              </a:buClr>
            </a:pPr>
            <a:r>
              <a:rPr lang="en-US" dirty="0" smtClean="0"/>
              <a:t>Increased detection of chromosomal variation</a:t>
            </a:r>
          </a:p>
          <a:p>
            <a:pPr>
              <a:buClr>
                <a:srgbClr val="7EFF85"/>
              </a:buClr>
            </a:pPr>
            <a:r>
              <a:rPr lang="en-US" dirty="0" smtClean="0"/>
              <a:t>Ability to detect absence of </a:t>
            </a:r>
            <a:r>
              <a:rPr lang="en-US" dirty="0" smtClean="0"/>
              <a:t>heterozygosity     </a:t>
            </a:r>
            <a:r>
              <a:rPr lang="en-US" dirty="0" smtClean="0"/>
              <a:t>(SNP Oligo-array)</a:t>
            </a:r>
          </a:p>
          <a:p>
            <a:pPr lvl="1">
              <a:buClr>
                <a:srgbClr val="7EFF85"/>
              </a:buClr>
            </a:pPr>
            <a:r>
              <a:rPr lang="en-US" dirty="0" smtClean="0"/>
              <a:t>Consanguinity</a:t>
            </a:r>
          </a:p>
          <a:p>
            <a:pPr lvl="1">
              <a:buClr>
                <a:srgbClr val="7EFF85"/>
              </a:buClr>
            </a:pPr>
            <a:r>
              <a:rPr lang="en-US" dirty="0" smtClean="0"/>
              <a:t>UPD (heterodisomy is harder to detect)</a:t>
            </a:r>
          </a:p>
          <a:p>
            <a:pPr lvl="1">
              <a:buClr>
                <a:srgbClr val="7EFF85"/>
              </a:buClr>
            </a:pPr>
            <a:r>
              <a:rPr lang="en-US" dirty="0" smtClean="0"/>
              <a:t>Inherited disorders (AR, AD, X-linked)</a:t>
            </a:r>
          </a:p>
          <a:p>
            <a:pPr lvl="1">
              <a:buClr>
                <a:srgbClr val="7EFF85"/>
              </a:buClr>
            </a:pPr>
            <a:r>
              <a:rPr lang="en-US" dirty="0" smtClean="0"/>
              <a:t>Triploidy</a:t>
            </a:r>
          </a:p>
          <a:p>
            <a:pPr>
              <a:buClr>
                <a:srgbClr val="7EFF85"/>
              </a:buClr>
            </a:pPr>
            <a:r>
              <a:rPr lang="en-US" dirty="0" smtClean="0"/>
              <a:t>Both miss true balanced translocations          (0.08-0.09%) and other balanced rearrangements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560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CMA Increases </a:t>
            </a:r>
            <a:r>
              <a:rPr lang="en-US" dirty="0" smtClean="0">
                <a:solidFill>
                  <a:srgbClr val="FFFF00"/>
                </a:solidFill>
              </a:rPr>
              <a:t>Detection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6464"/>
            <a:ext cx="9144000" cy="4078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571331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Increases </a:t>
            </a:r>
            <a:r>
              <a:rPr lang="en-US" dirty="0" smtClean="0">
                <a:solidFill>
                  <a:srgbClr val="FFFF00"/>
                </a:solidFill>
              </a:rPr>
              <a:t>Detection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7EFF85"/>
              </a:buClr>
            </a:pPr>
            <a:r>
              <a:rPr lang="en-US" dirty="0" smtClean="0"/>
              <a:t>Shaffer et al. Prenatal Diagnosis 2012</a:t>
            </a:r>
          </a:p>
          <a:p>
            <a:pPr>
              <a:buClr>
                <a:srgbClr val="7EFF85"/>
              </a:buClr>
            </a:pPr>
            <a:r>
              <a:rPr lang="en-US" dirty="0" smtClean="0"/>
              <a:t>2004-2011</a:t>
            </a:r>
          </a:p>
          <a:p>
            <a:pPr>
              <a:buClr>
                <a:srgbClr val="7EFF85"/>
              </a:buClr>
            </a:pPr>
            <a:r>
              <a:rPr lang="en-US" dirty="0" smtClean="0"/>
              <a:t>N = 5003 prenatal cases, various reasons</a:t>
            </a:r>
          </a:p>
          <a:p>
            <a:pPr>
              <a:buClr>
                <a:srgbClr val="7EFF85"/>
              </a:buClr>
            </a:pPr>
            <a:r>
              <a:rPr lang="en-US" dirty="0" smtClean="0"/>
              <a:t>All known aneuploidy excluded from karyotype</a:t>
            </a:r>
          </a:p>
          <a:p>
            <a:pPr>
              <a:buClr>
                <a:srgbClr val="7EFF85"/>
              </a:buClr>
            </a:pPr>
            <a:r>
              <a:rPr lang="en-US" dirty="0" smtClean="0"/>
              <a:t>No fetal demises</a:t>
            </a:r>
          </a:p>
          <a:p>
            <a:pPr>
              <a:buClr>
                <a:srgbClr val="7EFF85"/>
              </a:buClr>
            </a:pPr>
            <a:r>
              <a:rPr lang="en-US" dirty="0" smtClean="0"/>
              <a:t>Detection of an additional 5.3% abnormals (6.5% &amp; 8.2% for abnormal US and demise, respectively)</a:t>
            </a:r>
          </a:p>
          <a:p>
            <a:pPr>
              <a:buClr>
                <a:srgbClr val="7EFF85"/>
              </a:buClr>
            </a:pPr>
            <a:r>
              <a:rPr lang="en-US" dirty="0" smtClean="0"/>
              <a:t>0.39% </a:t>
            </a:r>
            <a:r>
              <a:rPr lang="en-US" i="1" dirty="0" smtClean="0"/>
              <a:t>de novo </a:t>
            </a:r>
            <a:r>
              <a:rPr lang="en-US" dirty="0" smtClean="0"/>
              <a:t>copy number variations noted</a:t>
            </a:r>
          </a:p>
          <a:p>
            <a:pPr>
              <a:buClr>
                <a:srgbClr val="7EFF85"/>
              </a:buClr>
            </a:pPr>
            <a:endParaRPr lang="en-US" dirty="0" smtClean="0"/>
          </a:p>
          <a:p>
            <a:pPr>
              <a:buClr>
                <a:srgbClr val="7EFF85"/>
              </a:buClr>
            </a:pPr>
            <a:r>
              <a:rPr lang="en-US" b="1" dirty="0" smtClean="0"/>
              <a:t>71% </a:t>
            </a:r>
            <a:r>
              <a:rPr lang="en-US" dirty="0" smtClean="0"/>
              <a:t>found below the resolution of karyotype (&lt;10Mb). Thus </a:t>
            </a:r>
            <a:r>
              <a:rPr lang="en-US" b="1" i="1" dirty="0" smtClean="0"/>
              <a:t>29% </a:t>
            </a:r>
            <a:r>
              <a:rPr lang="en-US" dirty="0" smtClean="0"/>
              <a:t>should have been detected via karyotype!</a:t>
            </a:r>
          </a:p>
          <a:p>
            <a:pPr>
              <a:buClr>
                <a:srgbClr val="7EFF85"/>
              </a:buClr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439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Specific  Ultrasound Anomalies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6671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400" dirty="0" smtClean="0"/>
              <a:t>Detection rates of clinically signiﬁcant genomic alterations by microarray analysis for speciﬁc anomalies detected by </a:t>
            </a:r>
            <a:r>
              <a:rPr lang="en-US" sz="3400" dirty="0" smtClean="0"/>
              <a:t>ultrasound      n=2858 cases</a:t>
            </a:r>
            <a:endParaRPr lang="en-US" sz="3400" dirty="0" smtClean="0"/>
          </a:p>
          <a:p>
            <a:pPr>
              <a:buNone/>
            </a:pPr>
            <a:endParaRPr lang="en-US" sz="2600" dirty="0" smtClean="0"/>
          </a:p>
          <a:p>
            <a:pPr>
              <a:buClr>
                <a:srgbClr val="7EFF85"/>
              </a:buClr>
            </a:pPr>
            <a:r>
              <a:rPr lang="en-US" sz="2600" dirty="0" smtClean="0"/>
              <a:t>Clinically signiﬁcant genomic alterations were identiﬁed in cases with a </a:t>
            </a:r>
            <a:r>
              <a:rPr lang="en-US" sz="2600" i="1" dirty="0" smtClean="0"/>
              <a:t>single</a:t>
            </a:r>
            <a:r>
              <a:rPr lang="en-US" sz="2600" dirty="0" smtClean="0"/>
              <a:t> ultrasound anomaly (n= 99/1773, 5.6%) </a:t>
            </a:r>
          </a:p>
          <a:p>
            <a:pPr>
              <a:buClr>
                <a:srgbClr val="7EFF85"/>
              </a:buClr>
              <a:buNone/>
            </a:pPr>
            <a:endParaRPr lang="en-US" sz="2600" dirty="0" smtClean="0"/>
          </a:p>
          <a:p>
            <a:pPr>
              <a:buClr>
                <a:srgbClr val="7EFF85"/>
              </a:buClr>
            </a:pPr>
            <a:r>
              <a:rPr lang="en-US" sz="2600" dirty="0" smtClean="0"/>
              <a:t>Anomalies in </a:t>
            </a:r>
            <a:r>
              <a:rPr lang="en-US" sz="2600" i="1" dirty="0" smtClean="0"/>
              <a:t>two or more </a:t>
            </a:r>
            <a:r>
              <a:rPr lang="en-US" sz="2600" dirty="0" smtClean="0"/>
              <a:t>organ systems (n= 77/808, 9.5%), isolated growth abnormalities (n= 2/76,2.6%), and soft markers (n= 2/77, 2.6%). </a:t>
            </a:r>
          </a:p>
          <a:p>
            <a:pPr>
              <a:buClr>
                <a:srgbClr val="7EFF85"/>
              </a:buClr>
              <a:buNone/>
            </a:pPr>
            <a:endParaRPr lang="en-US" sz="2600" dirty="0" smtClean="0"/>
          </a:p>
          <a:p>
            <a:pPr>
              <a:buClr>
                <a:srgbClr val="7EFF85"/>
              </a:buClr>
            </a:pPr>
            <a:r>
              <a:rPr lang="en-US" sz="2600" dirty="0" smtClean="0"/>
              <a:t>High detection rates: holoprosencephaly (n= 9/85, 10.6%), posterior fossa defects (n= 21/144, 14.6%), skeletal anomalies (n= 15/140, 10.7%), ventricular septal defect (n= 14/132, 10.6%), hypoplastic left heart (n= 11/68,16.2%), and cleft lip/palate (n= 14/136, 10.3%)</a:t>
            </a:r>
          </a:p>
          <a:p>
            <a:pPr>
              <a:buClr>
                <a:srgbClr val="7EFF85"/>
              </a:buClr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                                          Shaffer et al, Prenatal Diagnosis 2012, 32: 986–995 (free)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005347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“GENERAL” POPULATION?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7EFF85"/>
              </a:buClr>
            </a:pPr>
            <a:r>
              <a:rPr lang="en-US" dirty="0" smtClean="0"/>
              <a:t>Issues</a:t>
            </a:r>
            <a:r>
              <a:rPr lang="en-US" dirty="0" smtClean="0"/>
              <a:t>: </a:t>
            </a:r>
          </a:p>
          <a:p>
            <a:pPr lvl="1">
              <a:buClr>
                <a:srgbClr val="7EFF85"/>
              </a:buClr>
            </a:pPr>
            <a:r>
              <a:rPr lang="en-US" dirty="0" smtClean="0"/>
              <a:t>Wapner</a:t>
            </a:r>
            <a:r>
              <a:rPr lang="en-US" dirty="0" smtClean="0"/>
              <a:t> et al. (NEJM 2012) showed 1.7% (1:60) of patients with abnormal CMA (aCGH) for AMA alone (no ultrasound findings) or abnormal serum </a:t>
            </a:r>
            <a:r>
              <a:rPr lang="en-US" dirty="0" smtClean="0"/>
              <a:t>screening</a:t>
            </a:r>
          </a:p>
          <a:p>
            <a:pPr lvl="1">
              <a:buClr>
                <a:srgbClr val="7EFF85"/>
              </a:buClr>
            </a:pPr>
            <a:r>
              <a:rPr lang="en-US" dirty="0" smtClean="0"/>
              <a:t>Positive Predictive Values decreases significantly</a:t>
            </a:r>
          </a:p>
          <a:p>
            <a:pPr lvl="1">
              <a:buClr>
                <a:srgbClr val="7EFF85"/>
              </a:buClr>
            </a:pPr>
            <a:r>
              <a:rPr lang="en-US" dirty="0" smtClean="0"/>
              <a:t>“Unknowns” – more so with Whole Genome/</a:t>
            </a:r>
            <a:r>
              <a:rPr lang="en-US" dirty="0" err="1" smtClean="0"/>
              <a:t>Exome</a:t>
            </a:r>
            <a:r>
              <a:rPr lang="en-US" dirty="0" smtClean="0"/>
              <a:t> Sequencing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42407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11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The Unknowns </a:t>
            </a:r>
            <a:r>
              <a:rPr lang="en-US" dirty="0" smtClean="0">
                <a:solidFill>
                  <a:srgbClr val="FFFF00"/>
                </a:solidFill>
              </a:rPr>
              <a:t>–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this is truly not unique to us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Copy number loss and gain</a:t>
            </a:r>
          </a:p>
          <a:p>
            <a:pPr lvl="1">
              <a:buClr>
                <a:srgbClr val="7EFF85"/>
              </a:buClr>
            </a:pPr>
            <a:r>
              <a:rPr lang="en-US" dirty="0" smtClean="0"/>
              <a:t>Parentally inherited? </a:t>
            </a:r>
          </a:p>
          <a:p>
            <a:pPr lvl="1">
              <a:buClr>
                <a:srgbClr val="7EFF85"/>
              </a:buClr>
            </a:pPr>
            <a:r>
              <a:rPr lang="en-US" dirty="0" smtClean="0"/>
              <a:t>Incompletely penetrant/variable phenotype?</a:t>
            </a:r>
          </a:p>
          <a:p>
            <a:pPr lvl="1">
              <a:buClr>
                <a:srgbClr val="7EFF85"/>
              </a:buClr>
            </a:pPr>
            <a:r>
              <a:rPr lang="en-US" dirty="0" smtClean="0"/>
              <a:t>What genes are involved? Significance of these genes? Inherited </a:t>
            </a:r>
            <a:r>
              <a:rPr lang="en-US" dirty="0" smtClean="0"/>
              <a:t>disorders (AR, AD) </a:t>
            </a:r>
            <a:r>
              <a:rPr lang="en-US" dirty="0" smtClean="0"/>
              <a:t>involved? Does it agree with the phenotype? </a:t>
            </a:r>
          </a:p>
          <a:p>
            <a:pPr lvl="1">
              <a:buClr>
                <a:srgbClr val="7EFF85"/>
              </a:buClr>
            </a:pPr>
            <a:r>
              <a:rPr lang="en-US" dirty="0" smtClean="0"/>
              <a:t>How large? Does this make a difference? </a:t>
            </a:r>
          </a:p>
          <a:p>
            <a:pPr lvl="1">
              <a:buClr>
                <a:srgbClr val="7EFF85"/>
              </a:buClr>
            </a:pPr>
            <a:r>
              <a:rPr lang="en-US" dirty="0" smtClean="0"/>
              <a:t>What about future findings at this site? Are we obligated to follow up in the future? Who will take this responsibility? </a:t>
            </a:r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995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Noninvasive Prenatal Testing (Screening)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>
              <a:buClr>
                <a:srgbClr val="7EFF85"/>
              </a:buClr>
            </a:pPr>
            <a:r>
              <a:rPr lang="en-US" dirty="0" smtClean="0"/>
              <a:t>Introduced commercially October 2011</a:t>
            </a:r>
          </a:p>
          <a:p>
            <a:pPr>
              <a:buClr>
                <a:srgbClr val="7EFF85"/>
              </a:buClr>
            </a:pPr>
            <a:r>
              <a:rPr lang="en-US" dirty="0" smtClean="0"/>
              <a:t>High sensitivity and specificity in </a:t>
            </a:r>
            <a:r>
              <a:rPr lang="en-US" dirty="0" smtClean="0"/>
              <a:t>the  </a:t>
            </a:r>
            <a:r>
              <a:rPr lang="en-US" dirty="0" smtClean="0"/>
              <a:t>high risk population</a:t>
            </a:r>
          </a:p>
          <a:p>
            <a:pPr>
              <a:buClr>
                <a:srgbClr val="7EFF85"/>
              </a:buClr>
            </a:pPr>
            <a:r>
              <a:rPr lang="en-US" dirty="0" smtClean="0"/>
              <a:t>Two </a:t>
            </a:r>
            <a:r>
              <a:rPr lang="en-US" dirty="0" smtClean="0"/>
              <a:t>types</a:t>
            </a:r>
          </a:p>
          <a:p>
            <a:pPr lvl="1">
              <a:buClr>
                <a:srgbClr val="7EFF85"/>
              </a:buClr>
            </a:pPr>
            <a:r>
              <a:rPr lang="en-US" dirty="0" smtClean="0"/>
              <a:t> Massive Parallel Shotgun Sequencing </a:t>
            </a:r>
            <a:endParaRPr lang="en-US" dirty="0"/>
          </a:p>
          <a:p>
            <a:pPr lvl="1">
              <a:buClr>
                <a:srgbClr val="7EFF85"/>
              </a:buClr>
            </a:pPr>
            <a:r>
              <a:rPr lang="en-US" dirty="0" smtClean="0"/>
              <a:t>Targeted </a:t>
            </a:r>
            <a:r>
              <a:rPr lang="en-US" dirty="0" smtClean="0"/>
              <a:t>Fetal DNA </a:t>
            </a:r>
            <a:r>
              <a:rPr lang="en-US" dirty="0" smtClean="0"/>
              <a:t>Sequencing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0745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How </a:t>
            </a:r>
            <a:r>
              <a:rPr lang="en-US" dirty="0" smtClean="0">
                <a:solidFill>
                  <a:srgbClr val="FFFF00"/>
                </a:solidFill>
              </a:rPr>
              <a:t>Do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We Navigate Now?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7EFF85"/>
              </a:buClr>
            </a:pPr>
            <a:r>
              <a:rPr lang="en-US" dirty="0" smtClean="0"/>
              <a:t>Talk with the patient :  “nothing”, “everything” or “don’t know”</a:t>
            </a:r>
          </a:p>
          <a:p>
            <a:pPr>
              <a:buClr>
                <a:srgbClr val="7EFF85"/>
              </a:buClr>
            </a:pPr>
            <a:r>
              <a:rPr lang="en-US" dirty="0" smtClean="0"/>
              <a:t>Are patients truly informed? </a:t>
            </a:r>
          </a:p>
          <a:p>
            <a:pPr>
              <a:buClr>
                <a:srgbClr val="7EFF85"/>
              </a:buClr>
            </a:pPr>
            <a:r>
              <a:rPr lang="en-US" dirty="0" smtClean="0"/>
              <a:t>Find out the patient’s perception of risk and their comfort level</a:t>
            </a:r>
          </a:p>
          <a:p>
            <a:pPr>
              <a:buClr>
                <a:srgbClr val="7EFF85"/>
              </a:buClr>
            </a:pPr>
            <a:r>
              <a:rPr lang="en-US" dirty="0" smtClean="0"/>
              <a:t>The information (and decision) can be overwhelming for patients</a:t>
            </a:r>
          </a:p>
          <a:p>
            <a:pPr>
              <a:buClr>
                <a:srgbClr val="7EFF85"/>
              </a:buClr>
            </a:pPr>
            <a:r>
              <a:rPr lang="en-US" dirty="0" smtClean="0"/>
              <a:t>Time constraints for patient education              (not everyone is at the same level)</a:t>
            </a:r>
          </a:p>
          <a:p>
            <a:pPr>
              <a:buClr>
                <a:srgbClr val="7EFF85"/>
              </a:buClr>
            </a:pPr>
            <a:r>
              <a:rPr lang="en-US" dirty="0" smtClean="0"/>
              <a:t>When to educate? Prenatal is ideal.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4841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Paradox vs. Paradigm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rgbClr val="7EFF85"/>
              </a:buClr>
            </a:pPr>
            <a:r>
              <a:rPr lang="en-US" dirty="0" smtClean="0"/>
              <a:t>Noninvasive vs. Diagnostic (none vs. slight risk)</a:t>
            </a:r>
          </a:p>
          <a:p>
            <a:pPr>
              <a:buClr>
                <a:srgbClr val="7EFF85"/>
              </a:buClr>
            </a:pPr>
            <a:r>
              <a:rPr lang="en-US" dirty="0" smtClean="0"/>
              <a:t>Less vs. detailed information </a:t>
            </a:r>
          </a:p>
          <a:p>
            <a:pPr>
              <a:buClr>
                <a:srgbClr val="7EFF85"/>
              </a:buClr>
            </a:pPr>
            <a:r>
              <a:rPr lang="en-US" dirty="0" smtClean="0"/>
              <a:t>Missing clinically significant disorders vs. VOUS</a:t>
            </a:r>
          </a:p>
          <a:p>
            <a:pPr>
              <a:buClr>
                <a:srgbClr val="7EFF85"/>
              </a:buClr>
            </a:pPr>
            <a:r>
              <a:rPr lang="en-US" dirty="0" smtClean="0"/>
              <a:t>Explaining FP and FN with all tests</a:t>
            </a:r>
          </a:p>
          <a:p>
            <a:pPr>
              <a:buClr>
                <a:srgbClr val="7EFF85"/>
              </a:buClr>
            </a:pPr>
            <a:r>
              <a:rPr lang="en-US" dirty="0" smtClean="0"/>
              <a:t>Pleotropic phenotypes with all genetic disorders (or findings)</a:t>
            </a:r>
          </a:p>
          <a:p>
            <a:pPr>
              <a:buClr>
                <a:srgbClr val="7EFF85"/>
              </a:buClr>
            </a:pPr>
            <a:r>
              <a:rPr lang="en-US" dirty="0" smtClean="0"/>
              <a:t>Education for professionals and lay public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5717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FF00"/>
                </a:solidFill>
              </a:rPr>
              <a:t>Thank you.</a:t>
            </a:r>
            <a:endParaRPr lang="en-US" i="1" dirty="0">
              <a:solidFill>
                <a:srgbClr val="FFFF00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011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Criteria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7EFF85"/>
              </a:buClr>
            </a:pPr>
            <a:r>
              <a:rPr lang="en-US" dirty="0" smtClean="0"/>
              <a:t>Currently: High risk population</a:t>
            </a:r>
          </a:p>
          <a:p>
            <a:pPr lvl="1">
              <a:buClr>
                <a:srgbClr val="7EFF85"/>
              </a:buClr>
            </a:pPr>
            <a:r>
              <a:rPr lang="en-US" dirty="0" smtClean="0"/>
              <a:t>35 and above</a:t>
            </a:r>
          </a:p>
          <a:p>
            <a:pPr lvl="1">
              <a:buClr>
                <a:srgbClr val="7EFF85"/>
              </a:buClr>
            </a:pPr>
            <a:r>
              <a:rPr lang="en-US" dirty="0" smtClean="0"/>
              <a:t>Ultrasound findings</a:t>
            </a:r>
          </a:p>
          <a:p>
            <a:pPr lvl="1">
              <a:buClr>
                <a:srgbClr val="7EFF85"/>
              </a:buClr>
            </a:pPr>
            <a:r>
              <a:rPr lang="en-US" dirty="0" smtClean="0"/>
              <a:t>Increased risk via other screening</a:t>
            </a:r>
          </a:p>
          <a:p>
            <a:pPr lvl="1">
              <a:buClr>
                <a:srgbClr val="7EFF85"/>
              </a:buClr>
            </a:pPr>
            <a:r>
              <a:rPr lang="en-US" dirty="0" smtClean="0"/>
              <a:t>Family history</a:t>
            </a:r>
          </a:p>
          <a:p>
            <a:pPr lvl="1">
              <a:buClr>
                <a:srgbClr val="7EFF85"/>
              </a:buClr>
            </a:pPr>
            <a:endParaRPr lang="en-US" dirty="0" smtClean="0"/>
          </a:p>
          <a:p>
            <a:pPr lvl="1">
              <a:buClr>
                <a:srgbClr val="7EFF85"/>
              </a:buClr>
            </a:pPr>
            <a:r>
              <a:rPr lang="en-US" dirty="0" smtClean="0"/>
              <a:t>Prevalence </a:t>
            </a:r>
            <a:r>
              <a:rPr lang="en-US" dirty="0" smtClean="0"/>
              <a:t>= 1/8 </a:t>
            </a:r>
            <a:r>
              <a:rPr lang="en-US" dirty="0" smtClean="0"/>
              <a:t>vs. </a:t>
            </a:r>
            <a:r>
              <a:rPr lang="en-US" dirty="0" smtClean="0"/>
              <a:t>1/600 (low risk population</a:t>
            </a:r>
            <a:r>
              <a:rPr lang="en-US" dirty="0" smtClean="0"/>
              <a:t>)</a:t>
            </a:r>
          </a:p>
          <a:p>
            <a:pPr lvl="1">
              <a:buClr>
                <a:srgbClr val="7EFF85"/>
              </a:buClr>
            </a:pPr>
            <a:r>
              <a:rPr lang="en-US" dirty="0" smtClean="0"/>
              <a:t>PPV 90% vs. 11%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002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Which is Best?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7EFF85"/>
              </a:buClr>
            </a:pPr>
            <a:r>
              <a:rPr lang="en-US" dirty="0" smtClean="0"/>
              <a:t>Tough question</a:t>
            </a:r>
          </a:p>
          <a:p>
            <a:pPr>
              <a:buClr>
                <a:srgbClr val="7EFF85"/>
              </a:buClr>
            </a:pPr>
            <a:r>
              <a:rPr lang="en-US" dirty="0" smtClean="0"/>
              <a:t> </a:t>
            </a:r>
            <a:r>
              <a:rPr lang="en-US" dirty="0" smtClean="0"/>
              <a:t>MPSS </a:t>
            </a:r>
            <a:r>
              <a:rPr lang="en-US" dirty="0" smtClean="0"/>
              <a:t>(Sequenom, Vernata)</a:t>
            </a:r>
          </a:p>
          <a:p>
            <a:pPr>
              <a:buClr>
                <a:srgbClr val="7EFF85"/>
              </a:buClr>
            </a:pPr>
            <a:r>
              <a:rPr lang="en-US" dirty="0" smtClean="0"/>
              <a:t>Targeted Fetal DNA Sequencing </a:t>
            </a:r>
          </a:p>
          <a:p>
            <a:pPr lvl="1">
              <a:buClr>
                <a:srgbClr val="7EFF85"/>
              </a:buClr>
            </a:pPr>
            <a:r>
              <a:rPr lang="en-US" dirty="0" smtClean="0"/>
              <a:t>Ariosa DANSR/FORTE: hybridize, amplify, sequence</a:t>
            </a:r>
          </a:p>
          <a:p>
            <a:pPr lvl="1">
              <a:buClr>
                <a:srgbClr val="7EFF85"/>
              </a:buClr>
            </a:pPr>
            <a:r>
              <a:rPr lang="en-US" dirty="0" smtClean="0"/>
              <a:t>Natera: Massive multiplex isolation with SNP analysis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233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Sensitivities &amp; Specificities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7EFF85"/>
              </a:buClr>
            </a:pPr>
            <a:r>
              <a:rPr lang="en-US" dirty="0" smtClean="0"/>
              <a:t>All have high sensitivities</a:t>
            </a:r>
          </a:p>
          <a:p>
            <a:pPr lvl="1">
              <a:buClr>
                <a:srgbClr val="7EFF85"/>
              </a:buClr>
            </a:pPr>
            <a:r>
              <a:rPr lang="en-US" dirty="0" smtClean="0"/>
              <a:t>&gt;99% DS and T18</a:t>
            </a:r>
          </a:p>
          <a:p>
            <a:pPr lvl="1">
              <a:buClr>
                <a:srgbClr val="7EFF85"/>
              </a:buClr>
            </a:pPr>
            <a:r>
              <a:rPr lang="en-US" dirty="0" smtClean="0"/>
              <a:t>More variable for T13</a:t>
            </a:r>
          </a:p>
          <a:p>
            <a:pPr lvl="1">
              <a:buClr>
                <a:srgbClr val="7EFF85"/>
              </a:buClr>
            </a:pPr>
            <a:r>
              <a:rPr lang="en-US" dirty="0" smtClean="0"/>
              <a:t>Less data for sex chromosomal abnormalities</a:t>
            </a:r>
          </a:p>
          <a:p>
            <a:pPr>
              <a:buClr>
                <a:srgbClr val="7EFF85"/>
              </a:buClr>
            </a:pPr>
            <a:r>
              <a:rPr lang="en-US" dirty="0" smtClean="0"/>
              <a:t>All have low false positive 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975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False Negatives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Clr>
                <a:srgbClr val="7EFF85"/>
              </a:buClr>
            </a:pPr>
            <a:r>
              <a:rPr lang="en-US" dirty="0" smtClean="0"/>
              <a:t>Gestational age (&lt;10 wks)</a:t>
            </a:r>
          </a:p>
          <a:p>
            <a:pPr>
              <a:buClr>
                <a:srgbClr val="7EFF85"/>
              </a:buClr>
            </a:pPr>
            <a:r>
              <a:rPr lang="en-US" dirty="0" smtClean="0"/>
              <a:t>Fetal fraction</a:t>
            </a:r>
          </a:p>
          <a:p>
            <a:pPr lvl="1">
              <a:buClr>
                <a:srgbClr val="7EFF85"/>
              </a:buClr>
            </a:pPr>
            <a:r>
              <a:rPr lang="en-US" dirty="0" smtClean="0"/>
              <a:t>Maternal Weight</a:t>
            </a:r>
          </a:p>
          <a:p>
            <a:pPr>
              <a:buClr>
                <a:srgbClr val="7EFF85"/>
              </a:buClr>
            </a:pPr>
            <a:r>
              <a:rPr lang="en-US" dirty="0" smtClean="0"/>
              <a:t>Genetic Variants </a:t>
            </a:r>
          </a:p>
          <a:p>
            <a:pPr>
              <a:buClr>
                <a:srgbClr val="7EFF85"/>
              </a:buClr>
            </a:pPr>
            <a:r>
              <a:rPr lang="en-US" dirty="0" smtClean="0"/>
              <a:t>Failure to extract adequate material</a:t>
            </a:r>
          </a:p>
          <a:p>
            <a:pPr>
              <a:buClr>
                <a:srgbClr val="7EFF85"/>
              </a:buClr>
            </a:pPr>
            <a:r>
              <a:rPr lang="en-US" dirty="0" smtClean="0"/>
              <a:t>Individual variation in cfDNA amount</a:t>
            </a:r>
          </a:p>
          <a:p>
            <a:pPr>
              <a:buClr>
                <a:srgbClr val="7EFF85"/>
              </a:buClr>
            </a:pPr>
            <a:r>
              <a:rPr lang="en-US" dirty="0" smtClean="0"/>
              <a:t>GC rich </a:t>
            </a:r>
            <a:r>
              <a:rPr lang="en-US" dirty="0" smtClean="0"/>
              <a:t>regions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6596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False Positives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7EFF85"/>
              </a:buClr>
            </a:pPr>
            <a:r>
              <a:rPr lang="en-US" dirty="0" smtClean="0"/>
              <a:t>Contamination</a:t>
            </a:r>
          </a:p>
          <a:p>
            <a:pPr>
              <a:buClr>
                <a:srgbClr val="7EFF85"/>
              </a:buClr>
            </a:pPr>
            <a:r>
              <a:rPr lang="en-US" dirty="0" smtClean="0"/>
              <a:t>Vanishing twin</a:t>
            </a:r>
          </a:p>
          <a:p>
            <a:pPr>
              <a:buClr>
                <a:srgbClr val="7EFF85"/>
              </a:buClr>
            </a:pPr>
            <a:r>
              <a:rPr lang="en-US" dirty="0" smtClean="0"/>
              <a:t>Placental mosaicism (more in T13,18, 21)</a:t>
            </a:r>
          </a:p>
          <a:p>
            <a:pPr>
              <a:buClr>
                <a:srgbClr val="7EFF85"/>
              </a:buClr>
            </a:pPr>
            <a:r>
              <a:rPr lang="en-US" dirty="0" smtClean="0"/>
              <a:t>Low level mosaicism (esp. sex chromo)</a:t>
            </a:r>
          </a:p>
          <a:p>
            <a:pPr lvl="1">
              <a:buClr>
                <a:srgbClr val="7EFF85"/>
              </a:buClr>
            </a:pPr>
            <a:r>
              <a:rPr lang="en-US" dirty="0" smtClean="0"/>
              <a:t>Maternal mosaicism (loss of X in older women)</a:t>
            </a:r>
          </a:p>
          <a:p>
            <a:pPr>
              <a:buClr>
                <a:srgbClr val="7EFF85"/>
              </a:buClr>
            </a:pPr>
            <a:r>
              <a:rPr lang="en-US" dirty="0" smtClean="0"/>
              <a:t>Maternal Cancers                                                 (only a few cases, no specific pattern)</a:t>
            </a:r>
          </a:p>
        </p:txBody>
      </p:sp>
    </p:spTree>
    <p:extLst>
      <p:ext uri="{BB962C8B-B14F-4D97-AF65-F5344CB8AC3E}">
        <p14:creationId xmlns:p14="http://schemas.microsoft.com/office/powerpoint/2010/main" val="3726167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Failure Rates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523150"/>
              </p:ext>
            </p:extLst>
          </p:nvPr>
        </p:nvGraphicFramePr>
        <p:xfrm>
          <a:off x="228600" y="1600200"/>
          <a:ext cx="85344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362200"/>
                <a:gridCol w="19812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Failure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DS Detection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FP rate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Chiu</a:t>
                      </a:r>
                      <a:r>
                        <a:rPr lang="en-US" baseline="0" dirty="0" smtClean="0"/>
                        <a:t> et al.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11/764  (1.4%)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86/86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3/146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Ehrich et al. (2011)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18/467 (3.8%)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39/39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1/410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Palomaki et al. (2011)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13/1696 (0.8%)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209/212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3/1471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Bianchi et al. (2012)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148/532 (3.0%)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89/89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0/404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Norton et al. (2012)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148/3228 (4.6%)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81/81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1/2888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Zimmerman et al. (2012)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21/166 (12.6%)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11/11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0/145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b="1" dirty="0" smtClean="0"/>
                        <a:t>ALL</a:t>
                      </a:r>
                      <a:r>
                        <a:rPr lang="en-US" baseline="0" dirty="0" smtClean="0"/>
                        <a:t>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b="1" dirty="0" smtClean="0"/>
                        <a:t>424/6687 (3.2%)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424/427</a:t>
                      </a:r>
                      <a:r>
                        <a:rPr lang="en-US" baseline="0" dirty="0" smtClean="0"/>
                        <a:t> (99.3%)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8/5319 (0.15%)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334000"/>
            <a:ext cx="10603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EFF85"/>
                </a:solidFill>
              </a:rPr>
              <a:t>Note: </a:t>
            </a:r>
            <a:r>
              <a:rPr lang="en-US" dirty="0" smtClean="0">
                <a:solidFill>
                  <a:schemeClr val="accent3"/>
                </a:solidFill>
              </a:rPr>
              <a:t>Not all study designs the same, different techniques, variety of FP rates,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 thresholds to call DS risk have different methodologies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236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Remember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7EFF85"/>
              </a:buClr>
            </a:pPr>
            <a:r>
              <a:rPr lang="en-US" dirty="0" smtClean="0"/>
              <a:t>There is no free lunch</a:t>
            </a:r>
          </a:p>
          <a:p>
            <a:pPr lvl="1">
              <a:buClr>
                <a:srgbClr val="7EFF85"/>
              </a:buClr>
            </a:pPr>
            <a:r>
              <a:rPr lang="en-US" dirty="0" smtClean="0"/>
              <a:t>Nothing in biology is 100%</a:t>
            </a:r>
          </a:p>
          <a:p>
            <a:pPr lvl="1">
              <a:buClr>
                <a:srgbClr val="7EFF85"/>
              </a:buClr>
            </a:pPr>
            <a:endParaRPr lang="en-US" dirty="0" smtClean="0"/>
          </a:p>
          <a:p>
            <a:pPr lvl="1">
              <a:buClr>
                <a:srgbClr val="7EFF85"/>
              </a:buClr>
            </a:pPr>
            <a:r>
              <a:rPr lang="en-US" dirty="0" smtClean="0"/>
              <a:t>Are we going backwards in PNDx?</a:t>
            </a:r>
          </a:p>
          <a:p>
            <a:pPr lvl="1">
              <a:buClr>
                <a:srgbClr val="7EFF85"/>
              </a:buClr>
            </a:pPr>
            <a:r>
              <a:rPr lang="en-US" dirty="0" smtClean="0"/>
              <a:t>Does not detect many things…  yet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932773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370</TotalTime>
  <Words>1239</Words>
  <Application>Microsoft Macintosh PowerPoint</Application>
  <PresentationFormat>On-screen Show (4:3)</PresentationFormat>
  <Paragraphs>183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Black</vt:lpstr>
      <vt:lpstr>Contemporary Prenatal Diagnosis – The Clinician’s Perspective</vt:lpstr>
      <vt:lpstr>Noninvasive Prenatal Testing (Screening)</vt:lpstr>
      <vt:lpstr>Criteria</vt:lpstr>
      <vt:lpstr>Which is Best?  </vt:lpstr>
      <vt:lpstr>Sensitivities &amp; Specificities</vt:lpstr>
      <vt:lpstr>False Negatives</vt:lpstr>
      <vt:lpstr>False Positives</vt:lpstr>
      <vt:lpstr>Failure Rates</vt:lpstr>
      <vt:lpstr>Remember</vt:lpstr>
      <vt:lpstr>ACOG,ACMG, ISPD, NSGC: Common Themes </vt:lpstr>
      <vt:lpstr>Shifting Paradigms</vt:lpstr>
      <vt:lpstr>Future</vt:lpstr>
      <vt:lpstr>Chromosomal Microarray (CMA)</vt:lpstr>
      <vt:lpstr>CMA has changed Prenatal Diagnosis</vt:lpstr>
      <vt:lpstr>CMA Increases Detection</vt:lpstr>
      <vt:lpstr>Increases Detection</vt:lpstr>
      <vt:lpstr>Specific  Ultrasound Anomalies</vt:lpstr>
      <vt:lpstr>“GENERAL” POPULATION?</vt:lpstr>
      <vt:lpstr>The Unknowns –  this is truly not unique to us</vt:lpstr>
      <vt:lpstr>How Do We Navigate Now? </vt:lpstr>
      <vt:lpstr>Paradox vs. Paradigm</vt:lpstr>
      <vt:lpstr>Thank you.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Allan Fisher</dc:creator>
  <cp:lastModifiedBy>Allan Fisher</cp:lastModifiedBy>
  <cp:revision>13</cp:revision>
  <dcterms:created xsi:type="dcterms:W3CDTF">2014-09-03T14:48:36Z</dcterms:created>
  <dcterms:modified xsi:type="dcterms:W3CDTF">2014-09-03T20:59:17Z</dcterms:modified>
</cp:coreProperties>
</file>