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38F"/>
    <a:srgbClr val="061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4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Russia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DM</c:v>
                </c:pt>
                <c:pt idx="1">
                  <c:v>type 1</c:v>
                </c:pt>
                <c:pt idx="2">
                  <c:v>type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3.2</c:v>
                </c:pt>
                <c:pt idx="1">
                  <c:v>0.30000000000000027</c:v>
                </c:pt>
                <c:pt idx="2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Novosibirsk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DM</c:v>
                </c:pt>
                <c:pt idx="1">
                  <c:v>type 1</c:v>
                </c:pt>
                <c:pt idx="2">
                  <c:v>type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4.0000000000000029E-2</c:v>
                </c:pt>
                <c:pt idx="1">
                  <c:v>1.0000000000000011E-3</c:v>
                </c:pt>
                <c:pt idx="2">
                  <c:v>4.0000000000000029E-2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025616"/>
        <c:axId val="191026400"/>
      </c:barChart>
      <c:catAx>
        <c:axId val="191025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026400"/>
        <c:crosses val="autoZero"/>
        <c:auto val="1"/>
        <c:lblAlgn val="ctr"/>
        <c:lblOffset val="100"/>
        <c:noMultiLvlLbl val="0"/>
      </c:catAx>
      <c:valAx>
        <c:axId val="19102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0256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7549276344357"/>
          <c:y val="4.9728752260397829E-2"/>
          <c:w val="0.75140366607869535"/>
          <c:h val="0.63304381256140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Debut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HbA1c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years after debut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HbA1c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0205968"/>
        <c:axId val="280208320"/>
      </c:barChart>
      <c:catAx>
        <c:axId val="28020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0208320"/>
        <c:crosses val="autoZero"/>
        <c:auto val="1"/>
        <c:lblAlgn val="ctr"/>
        <c:lblOffset val="100"/>
        <c:noMultiLvlLbl val="0"/>
      </c:catAx>
      <c:valAx>
        <c:axId val="28020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0205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Debut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Diet</c:v>
                </c:pt>
                <c:pt idx="1">
                  <c:v>Insulin</c:v>
                </c:pt>
                <c:pt idx="2">
                  <c:v>Oral drugs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years of follow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Diet</c:v>
                </c:pt>
                <c:pt idx="1">
                  <c:v>Insulin</c:v>
                </c:pt>
                <c:pt idx="2">
                  <c:v>Oral drugs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7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426512"/>
        <c:axId val="230424552"/>
      </c:barChart>
      <c:catAx>
        <c:axId val="23042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0424552"/>
        <c:crosses val="autoZero"/>
        <c:auto val="1"/>
        <c:lblAlgn val="ctr"/>
        <c:lblOffset val="100"/>
        <c:noMultiLvlLbl val="0"/>
      </c:catAx>
      <c:valAx>
        <c:axId val="23042455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0426512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Proband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HbA1c 2012</c:v>
                </c:pt>
                <c:pt idx="1">
                  <c:v>HbA1c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6.2</c:v>
                </c:pt>
                <c:pt idx="1">
                  <c:v>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Father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HbA1c 2012</c:v>
                </c:pt>
                <c:pt idx="1">
                  <c:v>HbA1c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5.7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154360"/>
        <c:axId val="232151616"/>
      </c:barChart>
      <c:catAx>
        <c:axId val="23215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2151616"/>
        <c:crosses val="autoZero"/>
        <c:auto val="1"/>
        <c:lblAlgn val="ctr"/>
        <c:lblOffset val="100"/>
        <c:noMultiLvlLbl val="0"/>
      </c:catAx>
      <c:valAx>
        <c:axId val="23215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215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903960602388209E-3"/>
          <c:y val="0.13816589929623921"/>
          <c:w val="0.69788177049964961"/>
          <c:h val="0.85420975787809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9E7E2"/>
              </a:solidFill>
            </c:spPr>
          </c:dPt>
          <c:cat>
            <c:strRef>
              <c:f>Лист1!$A$2:$A$4</c:f>
              <c:strCache>
                <c:ptCount val="3"/>
                <c:pt idx="0">
                  <c:v>type DM 1</c:v>
                </c:pt>
                <c:pt idx="1">
                  <c:v>nonimmune forms of DM</c:v>
                </c:pt>
                <c:pt idx="2">
                  <c:v>LADA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481830514623399"/>
          <c:y val="0.3032865520200308"/>
          <c:w val="0.30518169485376562"/>
          <c:h val="0.51380266199627256"/>
        </c:manualLayout>
      </c:layout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858565453666023E-2"/>
          <c:y val="6.1823766594393086E-2"/>
          <c:w val="0.53509106988742516"/>
          <c:h val="0.858466088478070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n=296</c:v>
                </c:pt>
              </c:strCache>
            </c:strRef>
          </c:tx>
          <c:dPt>
            <c:idx val="0"/>
            <c:bubble3D val="0"/>
            <c:spPr>
              <a:solidFill>
                <a:srgbClr val="09E7E2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MODY</c:v>
                </c:pt>
                <c:pt idx="1">
                  <c:v>DIDMOND</c:v>
                </c:pt>
                <c:pt idx="2">
                  <c:v>neonatal DM</c:v>
                </c:pt>
                <c:pt idx="3">
                  <c:v>rare forms DM</c:v>
                </c:pt>
                <c:pt idx="4">
                  <c:v>syndrome of Alstrem</c:v>
                </c:pt>
                <c:pt idx="5">
                  <c:v>type 2 DM</c:v>
                </c:pt>
                <c:pt idx="6">
                  <c:v>unknown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</c:v>
                </c:pt>
                <c:pt idx="1">
                  <c:v>16</c:v>
                </c:pt>
                <c:pt idx="2">
                  <c:v>12</c:v>
                </c:pt>
                <c:pt idx="3">
                  <c:v>4</c:v>
                </c:pt>
                <c:pt idx="4">
                  <c:v>2</c:v>
                </c:pt>
                <c:pt idx="5">
                  <c:v>17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5034284576209"/>
          <c:y val="3.4884552474418982E-2"/>
          <c:w val="0.31746308362022435"/>
          <c:h val="0.83988055840846065"/>
        </c:manualLayout>
      </c:layout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800" dirty="0">
                <a:solidFill>
                  <a:schemeClr val="bg1"/>
                </a:solidFill>
              </a:rPr>
              <a:t>n=67</a:t>
            </a:r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005868271580939"/>
          <c:w val="0.61143006870452676"/>
          <c:h val="0.825848994208979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n=67</c:v>
                </c:pt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0">
                    <a:srgbClr val="09E7E2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C0000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FFC00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cat>
            <c:strRef>
              <c:f>Лист1!$A$2:$A$4</c:f>
              <c:strCache>
                <c:ptCount val="3"/>
                <c:pt idx="0">
                  <c:v>normal glucose</c:v>
                </c:pt>
                <c:pt idx="1">
                  <c:v>DM</c:v>
                </c:pt>
                <c:pt idx="2">
                  <c:v>hyperglicemia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38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21526094850041"/>
          <c:y val="0.31445355897955896"/>
          <c:w val="0.40378473905149981"/>
          <c:h val="0.48461672661370958"/>
        </c:manualLayout>
      </c:layout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800" dirty="0" smtClean="0">
                <a:solidFill>
                  <a:schemeClr val="bg1"/>
                </a:solidFill>
              </a:rPr>
              <a:t>Children</a:t>
            </a:r>
            <a:endParaRPr lang="ru-RU" sz="28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cat>
            <c:strRef>
              <c:f>Лист1!$A$2:$A$4</c:f>
              <c:strCache>
                <c:ptCount val="3"/>
                <c:pt idx="0">
                  <c:v>diet</c:v>
                </c:pt>
                <c:pt idx="1">
                  <c:v>insulin</c:v>
                </c:pt>
                <c:pt idx="2">
                  <c:v>drugs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800" dirty="0" smtClean="0">
                <a:solidFill>
                  <a:schemeClr val="bg1"/>
                </a:solidFill>
              </a:rPr>
              <a:t>Adult</a:t>
            </a:r>
            <a:endParaRPr lang="ru-RU" sz="28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17531467108515E-2"/>
          <c:y val="0.17902607186271124"/>
          <c:w val="0.68944192513783509"/>
          <c:h val="0.761070366806553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cat>
            <c:strRef>
              <c:f>Лист1!$A$2:$A$4</c:f>
              <c:strCache>
                <c:ptCount val="3"/>
                <c:pt idx="0">
                  <c:v>diet</c:v>
                </c:pt>
                <c:pt idx="1">
                  <c:v>insulin</c:v>
                </c:pt>
                <c:pt idx="2">
                  <c:v>drugs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3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798857591349163"/>
          <c:y val="0.37563261242405782"/>
          <c:w val="0.27931649273761655"/>
          <c:h val="0.33035432720686608"/>
        </c:manualLayout>
      </c:layout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57757363662871E-2"/>
          <c:y val="5.2746343706300734E-2"/>
          <c:w val="0.65663069894041026"/>
          <c:h val="0.70166061896661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Patients with MODY 2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invertIfNegative val="0"/>
          <c:cat>
            <c:strRef>
              <c:f>Лист1!$A$2:$A$3</c:f>
              <c:strCache>
                <c:ptCount val="2"/>
                <c:pt idx="0">
                  <c:v>asymptomatic debut</c:v>
                </c:pt>
                <c:pt idx="1">
                  <c:v>fasting hyperglycemia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141328"/>
        <c:axId val="194139368"/>
      </c:barChart>
      <c:catAx>
        <c:axId val="19414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139368"/>
        <c:crosses val="autoZero"/>
        <c:auto val="1"/>
        <c:lblAlgn val="ctr"/>
        <c:lblOffset val="100"/>
        <c:noMultiLvlLbl val="0"/>
      </c:catAx>
      <c:valAx>
        <c:axId val="194139368"/>
        <c:scaling>
          <c:orientation val="minMax"/>
          <c:max val="14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141328"/>
        <c:crosses val="autoZero"/>
        <c:crossBetween val="between"/>
        <c:majorUnit val="2"/>
      </c:valAx>
    </c:plotArea>
    <c:legend>
      <c:legendPos val="r"/>
      <c:layout/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98373732695179E-2"/>
          <c:y val="3.1068102313209958E-2"/>
          <c:w val="0.90522001937217966"/>
          <c:h val="0.56301866801333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MODY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thyroid pathology</c:v>
                </c:pt>
                <c:pt idx="1">
                  <c:v>allergic reactions</c:v>
                </c:pt>
                <c:pt idx="2">
                  <c:v>dyslipidemia</c:v>
                </c:pt>
                <c:pt idx="3">
                  <c:v>bronchial asthma</c:v>
                </c:pt>
                <c:pt idx="4">
                  <c:v>arterial hypertension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</c:v>
                </c:pt>
                <c:pt idx="1">
                  <c:v>21</c:v>
                </c:pt>
                <c:pt idx="2">
                  <c:v>21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139760"/>
        <c:axId val="194141720"/>
      </c:barChart>
      <c:catAx>
        <c:axId val="19413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141720"/>
        <c:crosses val="autoZero"/>
        <c:auto val="1"/>
        <c:lblAlgn val="ctr"/>
        <c:lblOffset val="100"/>
        <c:noMultiLvlLbl val="0"/>
      </c:catAx>
      <c:valAx>
        <c:axId val="19414172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1397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79185856484917"/>
          <c:y val="0"/>
          <c:w val="0.70179723996764554"/>
          <c:h val="0.636345499008452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Debut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C-peptide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years of follow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C-peptide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8094208"/>
        <c:axId val="288095384"/>
      </c:barChart>
      <c:catAx>
        <c:axId val="28809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095384"/>
        <c:crosses val="autoZero"/>
        <c:auto val="1"/>
        <c:lblAlgn val="ctr"/>
        <c:lblOffset val="100"/>
        <c:noMultiLvlLbl val="0"/>
      </c:catAx>
      <c:valAx>
        <c:axId val="288095384"/>
        <c:scaling>
          <c:orientation val="minMax"/>
          <c:max val="1.1000000000000001"/>
          <c:min val="0.70000000000000007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09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0.06422</cdr:x>
      <cdr:y>0.05634</cdr:y>
    </cdr:from>
    <cdr:to>
      <cdr:x>0.17431</cdr:x>
      <cdr:y>0.22535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millions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0.41282</cdr:x>
      <cdr:y>0.32311</cdr:y>
    </cdr:from>
    <cdr:to>
      <cdr:x>0.52122</cdr:x>
      <cdr:y>0.49702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2280" y="1698848"/>
          <a:ext cx="914385" cy="9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36 %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0.19602</cdr:x>
      <cdr:y>0.19268</cdr:y>
    </cdr:from>
    <cdr:to>
      <cdr:x>0.30442</cdr:x>
      <cdr:y>0.3666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3480" y="1013048"/>
          <a:ext cx="914384" cy="91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13 %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0.33152</cdr:x>
      <cdr:y>0.68543</cdr:y>
    </cdr:from>
    <cdr:to>
      <cdr:x>0.43992</cdr:x>
      <cdr:y>0.85935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96480" y="3603848"/>
          <a:ext cx="914384" cy="91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16 %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0.17795</cdr:x>
      <cdr:y>0.68543</cdr:y>
    </cdr:from>
    <cdr:to>
      <cdr:x>0.28635</cdr:x>
      <cdr:y>0.85935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01080" y="3603848"/>
          <a:ext cx="914385" cy="91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12 %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0.11472</cdr:x>
      <cdr:y>0.62746</cdr:y>
    </cdr:from>
    <cdr:to>
      <cdr:x>0.22313</cdr:x>
      <cdr:y>0.80137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67680" y="3299048"/>
          <a:ext cx="914468" cy="9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4 %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0.08762</cdr:x>
      <cdr:y>0.55499</cdr:y>
    </cdr:from>
    <cdr:to>
      <cdr:x>0.19602</cdr:x>
      <cdr:y>0.7289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9080" y="2918048"/>
          <a:ext cx="914385" cy="9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2 %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0.09665</cdr:x>
      <cdr:y>0.38108</cdr:y>
    </cdr:from>
    <cdr:to>
      <cdr:x>0.20506</cdr:x>
      <cdr:y>0.555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5280" y="2003648"/>
          <a:ext cx="914468" cy="91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17 %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0.11853</cdr:x>
      <cdr:y>0.27778</cdr:y>
    </cdr:from>
    <cdr:to>
      <cdr:x>0.33018</cdr:x>
      <cdr:y>0.5875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1143000"/>
          <a:ext cx="952423" cy="1274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7 %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0.22013</cdr:x>
      <cdr:y>0.22222</cdr:y>
    </cdr:from>
    <cdr:to>
      <cdr:x>0.43178</cdr:x>
      <cdr:y>0.53194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0600" y="914400"/>
          <a:ext cx="952423" cy="1274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7 %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66D34-A8BE-47FB-B558-F91F1C04EB1C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2326-6DC1-47DF-95BA-B0AC8094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2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05286-0C08-4A6B-AC9F-403848541D2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4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2326-6DC1-47DF-95BA-B0AC80948C0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3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knikolaeva@bk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MODY 2 diabetes in Siberia: 3 years of follow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7391400" cy="2362200"/>
          </a:xfrm>
        </p:spPr>
        <p:txBody>
          <a:bodyPr>
            <a:normAutofit/>
          </a:bodyPr>
          <a:lstStyle/>
          <a:p>
            <a:pPr algn="r"/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Ovsyannikova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PhD, 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Federal State Budget Institution "Scientific  Research Institute of Therapy and Preventive Medicine", Russia, Novosibirsk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MODY types*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943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HNF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4a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hepatocyte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GCK,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HNF-1a,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IPF (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promoter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HNF-1b,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NEUROD1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KLF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-11,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PAX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-4,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BLK</a:t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ABCC8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KCNJ11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Ch.</a:t>
            </a:r>
            <a:r>
              <a:rPr lang="en-US" sz="2000" dirty="0" smtClean="0"/>
              <a:t>.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Henzen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2012, B. Johansson,</a:t>
            </a:r>
            <a:r>
              <a:rPr lang="en-US" sz="2800" dirty="0" smtClean="0"/>
              <a:t>.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2011,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Bowman et al ., 2012</a:t>
            </a:r>
          </a:p>
          <a:p>
            <a:pPr marL="0" indent="0">
              <a:buNone/>
            </a:pP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s://encrypted-tbn0.gstatic.com/images?q=tbn:ANd9GcSJ3aQjaMpYHeVaS_fME_frffnZlZKtwH5zeV_ul82y8SxgR2ao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716" y="4248149"/>
            <a:ext cx="3484284" cy="2609851"/>
          </a:xfrm>
          <a:prstGeom prst="rect">
            <a:avLst/>
          </a:prstGeom>
          <a:noFill/>
        </p:spPr>
      </p:pic>
      <p:sp>
        <p:nvSpPr>
          <p:cNvPr id="5" name="Левая фигурная скобка 4"/>
          <p:cNvSpPr/>
          <p:nvPr/>
        </p:nvSpPr>
        <p:spPr>
          <a:xfrm>
            <a:off x="3657600" y="5029200"/>
            <a:ext cx="274319" cy="68580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0" y="510540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types (2012)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Prevalence of subtypes MODY diabetes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791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MODY 2-5% of all cases of diabetes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 UK up to 10%.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MODY 3: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MODY 2: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,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57400" y="1981200"/>
            <a:ext cx="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usuPC\Desktop\imagesCA7R2KF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828800"/>
            <a:ext cx="2149066" cy="1609725"/>
          </a:xfrm>
          <a:prstGeom prst="rect">
            <a:avLst/>
          </a:prstGeom>
          <a:noFill/>
        </p:spPr>
      </p:pic>
      <p:pic>
        <p:nvPicPr>
          <p:cNvPr id="1032" name="Picture 8" descr="C:\Users\AusuPC\Desktop\imagesCA4SW2X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2543175" cy="1692367"/>
          </a:xfrm>
          <a:prstGeom prst="rect">
            <a:avLst/>
          </a:prstGeom>
          <a:noFill/>
        </p:spPr>
      </p:pic>
      <p:pic>
        <p:nvPicPr>
          <p:cNvPr id="1033" name="Picture 9" descr="C:\Users\AusuPC\Desktop\imagesCAJPH7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43200"/>
            <a:ext cx="2171700" cy="1439932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2057400" y="4648200"/>
            <a:ext cx="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AusuPC\Desktop\imagesCALP3I9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2261" y="4343400"/>
            <a:ext cx="2872739" cy="1981200"/>
          </a:xfrm>
          <a:prstGeom prst="rect">
            <a:avLst/>
          </a:prstGeom>
          <a:noFill/>
        </p:spPr>
      </p:pic>
      <p:pic>
        <p:nvPicPr>
          <p:cNvPr id="1035" name="Picture 11" descr="C:\Users\AusuPC\Desktop\imagesCAIVGFH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267200"/>
            <a:ext cx="2746735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Prevalence of subtypes MODY diabetes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Russia</a:t>
            </a:r>
            <a:endParaRPr lang="ru-RU" sz="3200" dirty="0"/>
          </a:p>
        </p:txBody>
      </p:sp>
      <p:pic>
        <p:nvPicPr>
          <p:cNvPr id="2050" name="Picture 2" descr="C:\Users\AusuPC\Desktop\imagesCA87Z2Y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5106228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5334000"/>
            <a:ext cx="3354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MODY 2 = MODY 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Phenotype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MODY 2*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Symptoms;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begin to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 compensation;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Moderate fasting hyperglycemia (not more than 6.5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l);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OGTT: increase in blood glucose of less than 3.5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l;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Neuropsychiatric disorders 7.5%;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Absence obesity.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Senatorova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2009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76300" y="1074761"/>
            <a:ext cx="1066800" cy="6096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76300" y="1066800"/>
            <a:ext cx="1066800" cy="6096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AusuPC\Desktop\imagesCA2ZSQ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14400"/>
            <a:ext cx="2476500" cy="1543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292952"/>
              </p:ext>
            </p:extLst>
          </p:nvPr>
        </p:nvGraphicFramePr>
        <p:xfrm>
          <a:off x="1763688" y="1772816"/>
          <a:ext cx="6465912" cy="447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1A067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carbohydrate metabolism in MODY 2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58140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81940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26720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6027003"/>
            <a:ext cx="674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Russian Congress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Innovative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technologies in endocrinology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(may 2014)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062594"/>
              </p:ext>
            </p:extLst>
          </p:nvPr>
        </p:nvGraphicFramePr>
        <p:xfrm>
          <a:off x="0" y="1219200"/>
          <a:ext cx="449999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1A067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of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MODY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74641962"/>
              </p:ext>
            </p:extLst>
          </p:nvPr>
        </p:nvGraphicFramePr>
        <p:xfrm>
          <a:off x="3962400" y="1828800"/>
          <a:ext cx="518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358140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26720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89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114800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400" y="6027003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Russian Congress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Innovative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technologies in endocrinology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(may 2014)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MODY GCK in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Siberia*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511018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MODY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GCK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en-US" sz="24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US" sz="2400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reported study was </a:t>
            </a:r>
          </a:p>
          <a:p>
            <a:pPr lvl="0" algn="just">
              <a:buNone/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supported by RSCF, </a:t>
            </a:r>
          </a:p>
          <a:p>
            <a:pPr lvl="0" algn="just">
              <a:buNone/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research project No. 14-15-00496</a:t>
            </a:r>
            <a:r>
              <a:rPr lang="en-US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02" y="4419389"/>
            <a:ext cx="316409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methods: 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diagnose of MODY GCK  during the molecular genetic testing of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glucokinase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gene;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a year: full clinical examination, blood samples for biochemical research, determination of C-peptide and TSH, antibodies to b- cells,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microalbuminuria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abdominal ultrasound, heart and thyroid ultrasound,  examination of ophthalmologist.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3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415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MODY GCK: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peoples (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probands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relatives)=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males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female.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age of the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probands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12 ± 2,6 years.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onset ranged from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 to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of duration of diabetes was 3 years.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Hereditary: 93% of patients had relatives with disorders of carbohydrate metabolism, 1 patient had mutation “de novo”.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 were in 1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4, 5, 7 of GCK gene.</a:t>
            </a: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516038" cy="360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Russia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usuPC\Desktop\post54000_img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3" t="1407" b="7108"/>
          <a:stretch>
            <a:fillRect/>
          </a:stretch>
        </p:blipFill>
        <p:spPr bwMode="auto">
          <a:xfrm>
            <a:off x="0" y="609599"/>
            <a:ext cx="9144000" cy="53545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8343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population in Russia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146 519 759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people, in Novosibirsk –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1,584,000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4724400"/>
            <a:ext cx="11430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9248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143000"/>
            <a:ext cx="15141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DEBUT: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DEBUT: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90054715"/>
              </p:ext>
            </p:extLst>
          </p:nvPr>
        </p:nvGraphicFramePr>
        <p:xfrm>
          <a:off x="609600" y="1828800"/>
          <a:ext cx="7772400" cy="49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16764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patient (7%) had diabetic nephropathy, chronic kidney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 2 (A2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FOLLOW UP: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Overweight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 were not detected in any patient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patient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diabetic nephropathy.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analysis: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changes.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28725"/>
              </p:ext>
            </p:extLst>
          </p:nvPr>
        </p:nvGraphicFramePr>
        <p:xfrm>
          <a:off x="626013" y="3724739"/>
          <a:ext cx="4846320" cy="274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576775" y="1073443"/>
          <a:ext cx="6738426" cy="280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50966" y="256257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7588" y="509250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85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5240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earliest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MODY 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MODY 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oligosymptomatic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exogenous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2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case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 D. (boy) 2002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year of birth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year: thirst, itchy skin.  Fasting hyperglycemia  6,5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(capillary blood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postprandial hyperglycemia 8,9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l, HbA1c 5,9 %. Antibodies to b cells, GAD negative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had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diabetic nephropathy, chronic kidney disease, Stage 1, category 2 (A2).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case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5059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Relatives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 genetic research of GCK gene. Mutation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146 (146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G) was detected.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Probands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parents were examined. Father had asymptomatic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fasting hyperglycemia. He was examined  and same mutation was detected. </a:t>
            </a:r>
          </a:p>
        </p:txBody>
      </p:sp>
    </p:spTree>
    <p:extLst>
      <p:ext uri="{BB962C8B-B14F-4D97-AF65-F5344CB8AC3E}">
        <p14:creationId xmlns:p14="http://schemas.microsoft.com/office/powerpoint/2010/main" val="3525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Pedigree</a:t>
            </a:r>
            <a:endParaRPr lang="ru-RU" sz="32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52400" y="1295401"/>
            <a:ext cx="8839200" cy="5217436"/>
            <a:chOff x="152400" y="1295401"/>
            <a:chExt cx="8839200" cy="521743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52400" y="2971800"/>
              <a:ext cx="533400" cy="533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81000" y="1295401"/>
              <a:ext cx="533400" cy="456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57600" y="1371535"/>
              <a:ext cx="533400" cy="456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638800" y="1371535"/>
              <a:ext cx="533400" cy="456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91400" y="1371535"/>
              <a:ext cx="533400" cy="456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47800" y="1295401"/>
              <a:ext cx="609600" cy="5329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590800" y="1295401"/>
              <a:ext cx="609600" cy="5329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572000" y="1295401"/>
              <a:ext cx="609600" cy="5329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477000" y="1295401"/>
              <a:ext cx="609600" cy="5329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382000" y="1295401"/>
              <a:ext cx="609600" cy="5329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>
              <a:stCxn id="4" idx="3"/>
            </p:cNvCxnSpPr>
            <p:nvPr/>
          </p:nvCxnSpPr>
          <p:spPr>
            <a:xfrm>
              <a:off x="914400" y="1523804"/>
              <a:ext cx="533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13" idx="7"/>
            </p:cNvCxnSpPr>
            <p:nvPr/>
          </p:nvCxnSpPr>
          <p:spPr>
            <a:xfrm flipV="1">
              <a:off x="3111126" y="1371535"/>
              <a:ext cx="546474" cy="19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8" idx="3"/>
            </p:cNvCxnSpPr>
            <p:nvPr/>
          </p:nvCxnSpPr>
          <p:spPr>
            <a:xfrm>
              <a:off x="4191000" y="1599939"/>
              <a:ext cx="533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stCxn id="10" idx="3"/>
            </p:cNvCxnSpPr>
            <p:nvPr/>
          </p:nvCxnSpPr>
          <p:spPr>
            <a:xfrm>
              <a:off x="6172200" y="1599939"/>
              <a:ext cx="457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11" idx="3"/>
            </p:cNvCxnSpPr>
            <p:nvPr/>
          </p:nvCxnSpPr>
          <p:spPr>
            <a:xfrm>
              <a:off x="7924800" y="1599939"/>
              <a:ext cx="533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endCxn id="73" idx="0"/>
            </p:cNvCxnSpPr>
            <p:nvPr/>
          </p:nvCxnSpPr>
          <p:spPr>
            <a:xfrm>
              <a:off x="1219200" y="1523804"/>
              <a:ext cx="0" cy="13704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77" idx="0"/>
            </p:cNvCxnSpPr>
            <p:nvPr/>
          </p:nvCxnSpPr>
          <p:spPr>
            <a:xfrm>
              <a:off x="4419600" y="1599939"/>
              <a:ext cx="0" cy="13704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endCxn id="80" idx="0"/>
            </p:cNvCxnSpPr>
            <p:nvPr/>
          </p:nvCxnSpPr>
          <p:spPr>
            <a:xfrm flipH="1">
              <a:off x="6286500" y="1599939"/>
              <a:ext cx="38100" cy="13704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endCxn id="94" idx="0"/>
            </p:cNvCxnSpPr>
            <p:nvPr/>
          </p:nvCxnSpPr>
          <p:spPr>
            <a:xfrm>
              <a:off x="8229600" y="1599939"/>
              <a:ext cx="0" cy="12942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914400" y="2894223"/>
              <a:ext cx="609600" cy="53294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828800" y="2894223"/>
              <a:ext cx="609600" cy="53294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114800" y="2970358"/>
              <a:ext cx="609600" cy="456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181600" y="2970358"/>
              <a:ext cx="533400" cy="456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019800" y="2970358"/>
              <a:ext cx="533400" cy="4568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924800" y="2894223"/>
              <a:ext cx="609600" cy="53294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7" name="Прямая соединительная линия 96"/>
            <p:cNvCxnSpPr>
              <a:endCxn id="73" idx="1"/>
            </p:cNvCxnSpPr>
            <p:nvPr/>
          </p:nvCxnSpPr>
          <p:spPr>
            <a:xfrm>
              <a:off x="609600" y="2970358"/>
              <a:ext cx="394074" cy="19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73" idx="7"/>
              <a:endCxn id="76" idx="1"/>
            </p:cNvCxnSpPr>
            <p:nvPr/>
          </p:nvCxnSpPr>
          <p:spPr>
            <a:xfrm>
              <a:off x="1434726" y="2972271"/>
              <a:ext cx="4833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>
              <a:stCxn id="76" idx="6"/>
            </p:cNvCxnSpPr>
            <p:nvPr/>
          </p:nvCxnSpPr>
          <p:spPr>
            <a:xfrm>
              <a:off x="2438400" y="3160694"/>
              <a:ext cx="1905000" cy="380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5562600" y="2970358"/>
              <a:ext cx="457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>
              <a:stCxn id="80" idx="3"/>
            </p:cNvCxnSpPr>
            <p:nvPr/>
          </p:nvCxnSpPr>
          <p:spPr>
            <a:xfrm>
              <a:off x="6553200" y="3198761"/>
              <a:ext cx="137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3276600" y="3198761"/>
              <a:ext cx="0" cy="14465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7315200" y="3198761"/>
              <a:ext cx="0" cy="13704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>
              <a:off x="3048000" y="4645314"/>
              <a:ext cx="533400" cy="4568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>
              <a:stCxn id="37" idx="1"/>
              <a:endCxn id="37" idx="2"/>
            </p:cNvCxnSpPr>
            <p:nvPr/>
          </p:nvCxnSpPr>
          <p:spPr>
            <a:xfrm>
              <a:off x="3048000" y="4873718"/>
              <a:ext cx="266700" cy="2284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124200" y="4645314"/>
              <a:ext cx="457200" cy="3806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37" idx="0"/>
              <a:endCxn id="37" idx="3"/>
            </p:cNvCxnSpPr>
            <p:nvPr/>
          </p:nvCxnSpPr>
          <p:spPr>
            <a:xfrm>
              <a:off x="3314700" y="4645314"/>
              <a:ext cx="266700" cy="2284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048000" y="4721449"/>
              <a:ext cx="457200" cy="3806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endCxn id="76" idx="5"/>
            </p:cNvCxnSpPr>
            <p:nvPr/>
          </p:nvCxnSpPr>
          <p:spPr>
            <a:xfrm>
              <a:off x="1828800" y="3046492"/>
              <a:ext cx="520326" cy="3026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stCxn id="76" idx="1"/>
            </p:cNvCxnSpPr>
            <p:nvPr/>
          </p:nvCxnSpPr>
          <p:spPr>
            <a:xfrm>
              <a:off x="1918074" y="2972271"/>
              <a:ext cx="520326" cy="3026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Овал 82"/>
            <p:cNvSpPr/>
            <p:nvPr/>
          </p:nvSpPr>
          <p:spPr>
            <a:xfrm>
              <a:off x="7010400" y="4569180"/>
              <a:ext cx="609600" cy="53294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/>
            <p:cNvCxnSpPr>
              <a:stCxn id="83" idx="2"/>
              <a:endCxn id="83" idx="5"/>
            </p:cNvCxnSpPr>
            <p:nvPr/>
          </p:nvCxnSpPr>
          <p:spPr>
            <a:xfrm>
              <a:off x="7010400" y="4835650"/>
              <a:ext cx="520326" cy="188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>
              <a:stCxn id="83" idx="1"/>
              <a:endCxn id="83" idx="6"/>
            </p:cNvCxnSpPr>
            <p:nvPr/>
          </p:nvCxnSpPr>
          <p:spPr>
            <a:xfrm>
              <a:off x="7099674" y="4647228"/>
              <a:ext cx="520326" cy="188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37" idx="3"/>
              <a:endCxn id="83" idx="2"/>
            </p:cNvCxnSpPr>
            <p:nvPr/>
          </p:nvCxnSpPr>
          <p:spPr>
            <a:xfrm flipV="1">
              <a:off x="3581400" y="4835650"/>
              <a:ext cx="3429000" cy="380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334000" y="4873718"/>
              <a:ext cx="0" cy="685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Прямоугольник 99"/>
            <p:cNvSpPr/>
            <p:nvPr/>
          </p:nvSpPr>
          <p:spPr>
            <a:xfrm>
              <a:off x="4191000" y="5576129"/>
              <a:ext cx="533400" cy="4568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3" name="Прямая соединительная линия 102"/>
            <p:cNvCxnSpPr>
              <a:stCxn id="100" idx="1"/>
              <a:endCxn id="100" idx="2"/>
            </p:cNvCxnSpPr>
            <p:nvPr/>
          </p:nvCxnSpPr>
          <p:spPr>
            <a:xfrm>
              <a:off x="4191000" y="5804532"/>
              <a:ext cx="266700" cy="2284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stCxn id="100" idx="0"/>
              <a:endCxn id="100" idx="3"/>
            </p:cNvCxnSpPr>
            <p:nvPr/>
          </p:nvCxnSpPr>
          <p:spPr>
            <a:xfrm>
              <a:off x="4457700" y="5576129"/>
              <a:ext cx="266700" cy="2284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4229100" y="5605595"/>
              <a:ext cx="457200" cy="3806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 flipV="1">
              <a:off x="3581400" y="6053800"/>
              <a:ext cx="533400" cy="228403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3845185" y="6051569"/>
              <a:ext cx="1346651" cy="461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MODY 2</a:t>
              </a:r>
              <a:endPara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667000" y="5102121"/>
              <a:ext cx="1346651" cy="461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MODY 2</a:t>
              </a:r>
              <a:endPara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384363" y="5060417"/>
              <a:ext cx="207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Hyperglycemia</a:t>
              </a:r>
              <a:endPara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1266488" y="3376578"/>
              <a:ext cx="20738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Hyperglycemia</a:t>
              </a:r>
              <a:endPara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9519" y="5509939"/>
              <a:ext cx="634039" cy="55478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0599" y="5549871"/>
              <a:ext cx="1600158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number of patients with DM in Russia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30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case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Probands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 had mild hypertension.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03791441"/>
              </p:ext>
            </p:extLst>
          </p:nvPr>
        </p:nvGraphicFramePr>
        <p:xfrm>
          <a:off x="1676400" y="2286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4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case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in 2012: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Patient: Insulin (4-6 U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Detemir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Father: diet.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in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glibenclamid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¼ tab 1,75mg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Father: diet.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Users\AusuPC\Desktop\images[9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50731" y="0"/>
            <a:ext cx="819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Ovsyannikova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aknikolaeva@bk.ru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1551" y="1066800"/>
            <a:ext cx="5432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you for your attention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881796"/>
              </p:ext>
            </p:extLst>
          </p:nvPr>
        </p:nvGraphicFramePr>
        <p:xfrm>
          <a:off x="228600" y="1219200"/>
          <a:ext cx="8291264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2560" y="188640"/>
            <a:ext cx="8229600" cy="1143000"/>
          </a:xfrm>
          <a:solidFill>
            <a:srgbClr val="1A067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Prevalence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DM in youth in Russia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962400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85 %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1460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12 %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286000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3 %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6027003"/>
            <a:ext cx="871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Kuraeva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T.,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Zilberman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L.,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Titovich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E.,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Peterková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V. Genetics of monogenic forms of diabetes .Diabetes. - 2011. - № 1. - P. 20-27.</a:t>
            </a:r>
            <a:endParaRPr lang="ru-RU" sz="2400" dirty="0">
              <a:solidFill>
                <a:schemeClr val="bg1"/>
              </a:solidFill>
              <a:effectLst/>
              <a:latin typeface="Times New Roman" pitchFamily="18" charset="0"/>
              <a:ea typeface="Times New Roman CYR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678626"/>
              </p:ext>
            </p:extLst>
          </p:nvPr>
        </p:nvGraphicFramePr>
        <p:xfrm>
          <a:off x="251520" y="1196752"/>
          <a:ext cx="843528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1A067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prevalence of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nonimmune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forms of  DM in Russia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*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Peterková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V. et al. Molecular genetics and clinical features </a:t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monogenic forms of diabetes. Herald RAMN.- 2012. - № 1.- pp 81 - 86.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characteristics of</a:t>
            </a:r>
            <a:b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MODY and type 2 diabetes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47578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  <a:gridCol w="3048000"/>
              </a:tblGrid>
              <a:tr h="447661"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CHARACTERISTIC</a:t>
                      </a:r>
                      <a:endParaRPr lang="ru-RU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MODY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 2 DIABETES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2674"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Mode of inheritance</a:t>
                      </a:r>
                      <a:endParaRPr lang="ru-RU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Monogenic, </a:t>
                      </a:r>
                      <a:r>
                        <a:rPr lang="en-US" sz="22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autosomal</a:t>
                      </a:r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dominant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Polygenic + environment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3820"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Age of onset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Childhood, adolescence or</a:t>
                      </a:r>
                    </a:p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young adulthood (&lt;25yr)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Adulthood (40-60yr)</a:t>
                      </a:r>
                    </a:p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occasionally adolescence</a:t>
                      </a:r>
                    </a:p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(obese)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61"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Pedigree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Usually multigenerational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Rarely multigenerational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61">
                <a:tc>
                  <a:txBody>
                    <a:bodyPr/>
                    <a:lstStyle/>
                    <a:p>
                      <a:r>
                        <a:rPr lang="en-US" sz="22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Penetrance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80-95%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Variable (~10-40%)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61"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Body </a:t>
                      </a:r>
                      <a:r>
                        <a:rPr lang="en-US" sz="22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habitus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Nonobese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Usually obese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61"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Metabolic syndrome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Absent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Usually present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" y="6248400"/>
            <a:ext cx="3320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Vaxillaire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2006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Definition of MODY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Fajans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R.Tattersall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entered abbreviation of MODY in 1965 year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 mutation (gene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glucokinase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was diagnosed in 1992 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five subtypes of MODY were identified in 2002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NOW: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subtypes of MODY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19600" y="2590800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19600" y="3657600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19600" y="4724400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MODY diabetes*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6248400"/>
          </a:xfrm>
        </p:spPr>
        <p:txBody>
          <a:bodyPr>
            <a:normAutofit fontScale="475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relatives with disorders of carbohydrate metabolism;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manifestation of DM before the age of 25 years;</a:t>
            </a:r>
            <a:b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absence of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ketoacidosis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 compensation (HbA1c ≤ 7%) diabetes; </a:t>
            </a:r>
            <a:b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long-term (at least 1 year) remission ("honeymoon diabetes") without periods of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decompensation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preservation of the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activity of beta cells (the level of C-peptide is in the normal range or slightly reduced); </a:t>
            </a:r>
            <a:b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Absence of  markers of autoimmune response against beta cells (antibodies to beta-cells, GAD, insulin); </a:t>
            </a:r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Absense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obesity;</a:t>
            </a:r>
            <a:b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absence of association with HLA.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*M.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Vaxillaire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2006, Ch.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Henzen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 al., 2012 ;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Pancreatic β-Cell and the Proteins Implicated in MODY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29600" cy="517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3200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Insulin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expression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219200" y="2971800"/>
            <a:ext cx="914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391400" y="1981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sensing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8" idx="1"/>
          </p:cNvCxnSpPr>
          <p:nvPr/>
        </p:nvCxnSpPr>
        <p:spPr>
          <a:xfrm flipV="1">
            <a:off x="5638800" y="2396699"/>
            <a:ext cx="1752600" cy="3465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67200" y="28956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91400" y="1981200"/>
            <a:ext cx="1447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3124200"/>
            <a:ext cx="15240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7200" y="6248400"/>
            <a:ext cx="678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 Med, Vol. 345, No. 13, September 27, 2001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1025</Words>
  <Application>Microsoft Office PowerPoint</Application>
  <PresentationFormat>Экран (4:3)</PresentationFormat>
  <Paragraphs>206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Times New Roman CYR</vt:lpstr>
      <vt:lpstr>Office Theme</vt:lpstr>
      <vt:lpstr>MODY 2 diabetes in Siberia: 3 years of follow  </vt:lpstr>
      <vt:lpstr>Russia </vt:lpstr>
      <vt:lpstr>The number of patients with DM in Russia</vt:lpstr>
      <vt:lpstr>Prevalence of DM in youth in Russia*</vt:lpstr>
      <vt:lpstr>The prevalence of nonimmune forms of  DM in Russia*</vt:lpstr>
      <vt:lpstr>Clinical characteristics of MODY and type 2 diabetes</vt:lpstr>
      <vt:lpstr>Definition of MODY</vt:lpstr>
      <vt:lpstr>Characteristics of MODY diabetes*</vt:lpstr>
      <vt:lpstr>Pancreatic β-Cell and the Proteins Implicated in MODY</vt:lpstr>
      <vt:lpstr>MODY types*</vt:lpstr>
      <vt:lpstr>Prevalence of subtypes MODY diabetes</vt:lpstr>
      <vt:lpstr>Prevalence of subtypes MODY diabetes in Russia</vt:lpstr>
      <vt:lpstr>Phenotype of MODY 2*</vt:lpstr>
      <vt:lpstr>Characteristics of carbohydrate metabolism in MODY 2</vt:lpstr>
      <vt:lpstr>Treatment of MODY 2</vt:lpstr>
      <vt:lpstr>MODY GCK in Siberia*</vt:lpstr>
      <vt:lpstr>Презентация PowerPoint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Clinical case</vt:lpstr>
      <vt:lpstr>Clinical case</vt:lpstr>
      <vt:lpstr>Pedigree</vt:lpstr>
      <vt:lpstr>Clinical case</vt:lpstr>
      <vt:lpstr>Clinical case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MODY 2 diabetes in Siberia: 3 years of follow  </dc:title>
  <dc:creator>Константин Николаев</dc:creator>
  <cp:lastModifiedBy>AusuPC</cp:lastModifiedBy>
  <cp:revision>36</cp:revision>
  <dcterms:created xsi:type="dcterms:W3CDTF">2016-08-03T04:25:53Z</dcterms:created>
  <dcterms:modified xsi:type="dcterms:W3CDTF">2016-08-03T16:09:38Z</dcterms:modified>
</cp:coreProperties>
</file>