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0" r:id="rId3"/>
  </p:sldMasterIdLst>
  <p:sldIdLst>
    <p:sldId id="256" r:id="rId4"/>
    <p:sldId id="296" r:id="rId5"/>
    <p:sldId id="298" r:id="rId6"/>
    <p:sldId id="301" r:id="rId7"/>
    <p:sldId id="299" r:id="rId8"/>
    <p:sldId id="261" r:id="rId9"/>
    <p:sldId id="259" r:id="rId10"/>
    <p:sldId id="260" r:id="rId11"/>
    <p:sldId id="262" r:id="rId12"/>
    <p:sldId id="263" r:id="rId13"/>
    <p:sldId id="270" r:id="rId14"/>
    <p:sldId id="271" r:id="rId15"/>
    <p:sldId id="275" r:id="rId16"/>
    <p:sldId id="276" r:id="rId17"/>
    <p:sldId id="279" r:id="rId18"/>
    <p:sldId id="280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5" r:id="rId30"/>
    <p:sldId id="300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1EF5-7BFE-4F98-91DC-A4354FA919F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E92-C7AE-4390-915C-17900E26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1EF5-7BFE-4F98-91DC-A4354FA919F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E92-C7AE-4390-915C-17900E26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9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1EF5-7BFE-4F98-91DC-A4354FA919F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E92-C7AE-4390-915C-17900E26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4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03E6-FB01-4F7C-90C3-92E763CEF85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2699-5118-4ABB-9429-BEB6C5BA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41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03E6-FB01-4F7C-90C3-92E763CEF85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2699-5118-4ABB-9429-BEB6C5BA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76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03E6-FB01-4F7C-90C3-92E763CEF85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2699-5118-4ABB-9429-BEB6C5BA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1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03E6-FB01-4F7C-90C3-92E763CEF85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2699-5118-4ABB-9429-BEB6C5BA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32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03E6-FB01-4F7C-90C3-92E763CEF85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2699-5118-4ABB-9429-BEB6C5BA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62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03E6-FB01-4F7C-90C3-92E763CEF85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2699-5118-4ABB-9429-BEB6C5BA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45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03E6-FB01-4F7C-90C3-92E763CEF85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2699-5118-4ABB-9429-BEB6C5BA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2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03E6-FB01-4F7C-90C3-92E763CEF85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2699-5118-4ABB-9429-BEB6C5BA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8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1EF5-7BFE-4F98-91DC-A4354FA919F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E92-C7AE-4390-915C-17900E26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14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03E6-FB01-4F7C-90C3-92E763CEF85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2699-5118-4ABB-9429-BEB6C5BA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67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03E6-FB01-4F7C-90C3-92E763CEF85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2699-5118-4ABB-9429-BEB6C5BA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67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03E6-FB01-4F7C-90C3-92E763CEF85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2699-5118-4ABB-9429-BEB6C5BA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26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528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6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306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59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1EF5-7BFE-4F98-91DC-A4354FA919F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E92-C7AE-4390-915C-17900E26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7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1EF5-7BFE-4F98-91DC-A4354FA919F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E92-C7AE-4390-915C-17900E26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5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1EF5-7BFE-4F98-91DC-A4354FA919F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E92-C7AE-4390-915C-17900E26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1EF5-7BFE-4F98-91DC-A4354FA919F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E92-C7AE-4390-915C-17900E26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9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1EF5-7BFE-4F98-91DC-A4354FA919F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E92-C7AE-4390-915C-17900E26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7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1EF5-7BFE-4F98-91DC-A4354FA919F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E92-C7AE-4390-915C-17900E26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1EF5-7BFE-4F98-91DC-A4354FA919F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FE92-C7AE-4390-915C-17900E26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1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84200"/>
            <a:ext cx="10515600" cy="559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1EF5-7BFE-4F98-91DC-A4354FA919FE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BFE92-C7AE-4390-915C-17900E26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1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03E6-FB01-4F7C-90C3-92E763CEF85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2699-5118-4ABB-9429-BEB6C5BA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5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I_prefi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Organization and analysis of NGS variations.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err="1" smtClean="0"/>
              <a:t>Alireza</a:t>
            </a:r>
            <a:r>
              <a:rPr lang="en-US" dirty="0" smtClean="0"/>
              <a:t> </a:t>
            </a:r>
            <a:r>
              <a:rPr lang="en-US" dirty="0" err="1" smtClean="0"/>
              <a:t>Hadj</a:t>
            </a:r>
            <a:r>
              <a:rPr lang="en-US" dirty="0" smtClean="0"/>
              <a:t> </a:t>
            </a:r>
            <a:r>
              <a:rPr lang="en-US" dirty="0" err="1" smtClean="0"/>
              <a:t>Khodabakhshi</a:t>
            </a:r>
            <a:endParaRPr lang="en-US" dirty="0" smtClean="0"/>
          </a:p>
          <a:p>
            <a:pPr algn="l"/>
            <a:r>
              <a:rPr lang="en-US" dirty="0" smtClean="0"/>
              <a:t>Research Investigator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15" y="4520467"/>
            <a:ext cx="4566015" cy="103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6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764"/>
          </a:xfrm>
        </p:spPr>
        <p:txBody>
          <a:bodyPr/>
          <a:lstStyle/>
          <a:p>
            <a:r>
              <a:rPr lang="en-US" dirty="0"/>
              <a:t>Human Variation Database (HVDB)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3890"/>
            <a:ext cx="10515600" cy="495307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tarting </a:t>
            </a:r>
            <a:r>
              <a:rPr lang="en-US" dirty="0"/>
              <a:t>point of the consortium.</a:t>
            </a:r>
            <a:endParaRPr lang="en-US" b="0" dirty="0" smtClean="0">
              <a:effectLst/>
            </a:endParaRPr>
          </a:p>
          <a:p>
            <a:r>
              <a:rPr lang="en-US" dirty="0"/>
              <a:t>S</a:t>
            </a:r>
            <a:r>
              <a:rPr lang="en-US" dirty="0" smtClean="0"/>
              <a:t>tores </a:t>
            </a:r>
            <a:r>
              <a:rPr lang="en-US" dirty="0"/>
              <a:t>SNPs and small indels.</a:t>
            </a:r>
            <a:endParaRPr lang="en-US" b="0" dirty="0" smtClean="0">
              <a:effectLst/>
            </a:endParaRPr>
          </a:p>
          <a:p>
            <a:r>
              <a:rPr lang="en-US" dirty="0"/>
              <a:t>C</a:t>
            </a:r>
            <a:r>
              <a:rPr lang="en-US" dirty="0" smtClean="0"/>
              <a:t>ontains </a:t>
            </a:r>
            <a:r>
              <a:rPr lang="en-US" dirty="0"/>
              <a:t>more than 4 billion variations across over </a:t>
            </a:r>
            <a:r>
              <a:rPr lang="en-US" dirty="0" smtClean="0"/>
              <a:t>6000 </a:t>
            </a:r>
            <a:r>
              <a:rPr lang="en-US" dirty="0"/>
              <a:t>samples.</a:t>
            </a:r>
            <a:endParaRPr lang="en-US" b="0" dirty="0" smtClean="0">
              <a:effectLst/>
            </a:endParaRPr>
          </a:p>
          <a:p>
            <a:r>
              <a:rPr lang="en-US" dirty="0"/>
              <a:t>I</a:t>
            </a:r>
            <a:r>
              <a:rPr lang="en-US" dirty="0" smtClean="0"/>
              <a:t>mplemented </a:t>
            </a:r>
            <a:r>
              <a:rPr lang="en-US" dirty="0"/>
              <a:t>with PostgreSQL and </a:t>
            </a:r>
            <a:r>
              <a:rPr lang="en-US" dirty="0" smtClean="0"/>
              <a:t>Java.</a:t>
            </a:r>
          </a:p>
          <a:p>
            <a:r>
              <a:rPr lang="en-US" dirty="0" smtClean="0"/>
              <a:t>Its template and APIs are publically available.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Mutated pathways in types of cancer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Variation hotspots</a:t>
            </a:r>
            <a:r>
              <a:rPr lang="en-US" dirty="0"/>
              <a:t>.</a:t>
            </a:r>
            <a:endParaRPr lang="en-US" b="0" dirty="0" smtClean="0">
              <a:effectLst/>
            </a:endParaRPr>
          </a:p>
          <a:p>
            <a:r>
              <a:rPr lang="en-US" smtClean="0"/>
              <a:t>Correlation </a:t>
            </a:r>
            <a:r>
              <a:rPr lang="en-US" dirty="0"/>
              <a:t>between </a:t>
            </a:r>
            <a:r>
              <a:rPr lang="en-US" dirty="0" smtClean="0"/>
              <a:t>various </a:t>
            </a:r>
            <a:r>
              <a:rPr lang="en-US" dirty="0"/>
              <a:t>variation types (</a:t>
            </a:r>
            <a:r>
              <a:rPr lang="en-US" dirty="0" err="1"/>
              <a:t>eg</a:t>
            </a:r>
            <a:r>
              <a:rPr lang="en-US" dirty="0"/>
              <a:t>. correlation between SNVs and genomic translocations</a:t>
            </a:r>
            <a:r>
              <a:rPr lang="en-US" dirty="0" smtClean="0"/>
              <a:t>).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Correlation </a:t>
            </a:r>
            <a:r>
              <a:rPr lang="en-US" dirty="0"/>
              <a:t>between </a:t>
            </a:r>
            <a:r>
              <a:rPr lang="en-US" dirty="0" smtClean="0"/>
              <a:t>variations </a:t>
            </a:r>
            <a:r>
              <a:rPr lang="en-US" dirty="0"/>
              <a:t>and expressions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7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Mutation analysis </a:t>
            </a:r>
            <a:r>
              <a:rPr lang="en-US" dirty="0" smtClean="0"/>
              <a:t>pipeline:</a:t>
            </a:r>
            <a:endParaRPr lang="en-US" sz="2400" b="0" dirty="0" smtClean="0">
              <a:effectLst/>
            </a:endParaRPr>
          </a:p>
          <a:p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high throughput pipeline on top of the genomic database consortium.</a:t>
            </a:r>
            <a:endParaRPr lang="en-US" sz="2400" b="0" dirty="0" smtClean="0">
              <a:effectLst/>
            </a:endParaRPr>
          </a:p>
          <a:p>
            <a:r>
              <a:rPr lang="en-US" sz="2400" dirty="0"/>
              <a:t>C</a:t>
            </a:r>
            <a:r>
              <a:rPr lang="en-US" sz="2400" dirty="0" smtClean="0"/>
              <a:t>urrent </a:t>
            </a:r>
            <a:r>
              <a:rPr lang="en-US" sz="2400" dirty="0"/>
              <a:t>version identifies </a:t>
            </a:r>
            <a:r>
              <a:rPr lang="en-US" sz="2400" dirty="0" smtClean="0"/>
              <a:t>statistically significant mutational </a:t>
            </a:r>
            <a:r>
              <a:rPr lang="en-US" sz="2400" dirty="0"/>
              <a:t>hotspots.</a:t>
            </a:r>
            <a:endParaRPr lang="en-US" sz="2400" b="0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5" y="2350233"/>
            <a:ext cx="10907713" cy="304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5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alidating the variations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hrough </a:t>
            </a:r>
            <a:r>
              <a:rPr lang="en-US" dirty="0"/>
              <a:t>the analysis of mapped read (raw data) at the variation site.</a:t>
            </a:r>
            <a:endParaRPr lang="en-US" b="0" dirty="0" smtClean="0">
              <a:effectLst/>
            </a:endParaRPr>
          </a:p>
          <a:p>
            <a:r>
              <a:rPr lang="en-US" dirty="0"/>
              <a:t>C</a:t>
            </a:r>
            <a:r>
              <a:rPr lang="en-US" dirty="0" smtClean="0"/>
              <a:t>alculates </a:t>
            </a:r>
            <a:r>
              <a:rPr lang="en-US" dirty="0"/>
              <a:t>the confidence based the ratio of good reads that support the variation.</a:t>
            </a:r>
            <a:endParaRPr lang="en-US" b="0" dirty="0" smtClean="0">
              <a:effectLst/>
            </a:endParaRPr>
          </a:p>
          <a:p>
            <a:r>
              <a:rPr lang="en-US" dirty="0"/>
              <a:t>U</a:t>
            </a:r>
            <a:r>
              <a:rPr lang="en-US" dirty="0" smtClean="0"/>
              <a:t>ses </a:t>
            </a:r>
            <a:r>
              <a:rPr lang="en-US" dirty="0"/>
              <a:t>the mapped read of the matched normal if available.</a:t>
            </a:r>
            <a:endParaRPr lang="en-US" b="0" dirty="0" smtClean="0">
              <a:effectLst/>
            </a:endParaRP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process is performed on a computing cluster in a parallel way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628775"/>
            <a:ext cx="11010900" cy="417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450" y="704850"/>
            <a:ext cx="18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Alignment report.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52450" y="2602523"/>
            <a:ext cx="11010900" cy="126609"/>
          </a:xfrm>
          <a:prstGeom prst="round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8" y="547077"/>
            <a:ext cx="11737118" cy="575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Data </a:t>
            </a:r>
            <a:r>
              <a:rPr lang="en-US" b="1" dirty="0"/>
              <a:t>size:</a:t>
            </a:r>
            <a:endParaRPr lang="en-US" b="1" dirty="0" smtClean="0">
              <a:effectLst/>
            </a:endParaRPr>
          </a:p>
          <a:p>
            <a:r>
              <a:rPr lang="en-US" dirty="0" smtClean="0"/>
              <a:t>2.5 </a:t>
            </a:r>
            <a:r>
              <a:rPr lang="en-US" dirty="0"/>
              <a:t>billion variations</a:t>
            </a:r>
            <a:endParaRPr lang="en-US" b="0" dirty="0" smtClean="0">
              <a:effectLst/>
            </a:endParaRPr>
          </a:p>
          <a:p>
            <a:r>
              <a:rPr lang="en-US" dirty="0"/>
              <a:t>~</a:t>
            </a:r>
            <a:r>
              <a:rPr lang="en-US" dirty="0" smtClean="0"/>
              <a:t>2000 </a:t>
            </a:r>
            <a:r>
              <a:rPr lang="en-US" dirty="0"/>
              <a:t>cancer samples.</a:t>
            </a:r>
            <a:endParaRPr lang="en-US" b="0" dirty="0" smtClean="0">
              <a:effectLst/>
            </a:endParaRPr>
          </a:p>
          <a:p>
            <a:r>
              <a:rPr lang="en-US" dirty="0"/>
              <a:t>~</a:t>
            </a:r>
            <a:r>
              <a:rPr lang="en-US" dirty="0" smtClean="0"/>
              <a:t>2000 </a:t>
            </a:r>
            <a:r>
              <a:rPr lang="en-US" dirty="0"/>
              <a:t>normal </a:t>
            </a:r>
            <a:r>
              <a:rPr lang="en-US" dirty="0" smtClean="0"/>
              <a:t>samples.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/>
              <a:t>Platform</a:t>
            </a:r>
            <a:r>
              <a:rPr lang="en-US" b="1" dirty="0"/>
              <a:t>:</a:t>
            </a:r>
            <a:endParaRPr lang="en-US" b="1" dirty="0" smtClean="0">
              <a:effectLst/>
            </a:endParaRPr>
          </a:p>
          <a:p>
            <a:r>
              <a:rPr lang="en-US" dirty="0" smtClean="0"/>
              <a:t>Linux </a:t>
            </a:r>
            <a:r>
              <a:rPr lang="en-US" dirty="0"/>
              <a:t>Centos</a:t>
            </a:r>
            <a:endParaRPr lang="en-US" b="0" dirty="0" smtClean="0">
              <a:effectLst/>
            </a:endParaRPr>
          </a:p>
          <a:p>
            <a:r>
              <a:rPr lang="en-US" dirty="0" err="1" smtClean="0"/>
              <a:t>PostgreSQL</a:t>
            </a:r>
            <a:r>
              <a:rPr lang="en-US" dirty="0" smtClean="0"/>
              <a:t> </a:t>
            </a:r>
            <a:r>
              <a:rPr lang="en-US" dirty="0"/>
              <a:t>database.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Java </a:t>
            </a:r>
            <a:r>
              <a:rPr lang="en-US" dirty="0"/>
              <a:t>APIs.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Database </a:t>
            </a:r>
            <a:r>
              <a:rPr lang="en-US" dirty="0"/>
              <a:t>server: eight core Xeon ® 3.00 GHz, 64 GB memory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Application </a:t>
            </a:r>
            <a:r>
              <a:rPr lang="en-US" dirty="0"/>
              <a:t>machine: 4 core, 8 GB memory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The pipeline run completes in about 23 hours.</a:t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43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 of 40 DLBCL genomes.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Goal</a:t>
            </a:r>
            <a:r>
              <a:rPr lang="en-US" b="1" dirty="0"/>
              <a:t>: </a:t>
            </a:r>
            <a:r>
              <a:rPr lang="en-US" dirty="0"/>
              <a:t>Identify mutational hotspots in DLBCL genome.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Cohort: </a:t>
            </a:r>
            <a:r>
              <a:rPr lang="en-US" dirty="0"/>
              <a:t>40 whole genome DLBCL samples and their matched normal samples.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Conclusion: </a:t>
            </a:r>
            <a:r>
              <a:rPr lang="en-US" dirty="0"/>
              <a:t>Small regions in the promoter of certain genes harbor an extraordinary amount of somatic </a:t>
            </a:r>
            <a:r>
              <a:rPr lang="en-US" dirty="0" smtClean="0"/>
              <a:t>mutations.</a:t>
            </a:r>
            <a:endParaRPr lang="en-US" b="0" dirty="0" smtClean="0">
              <a:effectLst/>
            </a:endParaRPr>
          </a:p>
          <a:p>
            <a:pPr marL="0" indent="0">
              <a:buNone/>
            </a:pPr>
            <a:r>
              <a:rPr lang="en-US" b="0" i="1" dirty="0" smtClean="0">
                <a:effectLst/>
              </a:rPr>
              <a:t/>
            </a:r>
            <a:br>
              <a:rPr lang="en-US" b="0" i="1" dirty="0" smtClean="0">
                <a:effectLst/>
              </a:rPr>
            </a:br>
            <a:r>
              <a:rPr lang="en-US" i="1" dirty="0" smtClean="0"/>
              <a:t>These </a:t>
            </a:r>
            <a:r>
              <a:rPr lang="en-US" i="1" dirty="0"/>
              <a:t>regions undergo somatic </a:t>
            </a:r>
            <a:r>
              <a:rPr lang="en-US" i="1" dirty="0" err="1"/>
              <a:t>hypermutation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7229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Somatic </a:t>
            </a:r>
            <a:r>
              <a:rPr lang="en-US" dirty="0" err="1" smtClean="0"/>
              <a:t>HyperMutation</a:t>
            </a:r>
            <a:r>
              <a:rPr lang="en-US" dirty="0" smtClean="0"/>
              <a:t> (SHM)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 smtClean="0"/>
              <a:t>Naturally occurs in B-Cell development to generate diverse antibodies.</a:t>
            </a:r>
          </a:p>
          <a:p>
            <a:r>
              <a:rPr lang="en-US" dirty="0" smtClean="0"/>
              <a:t>It occurs </a:t>
            </a:r>
            <a:r>
              <a:rPr lang="en-US" dirty="0"/>
              <a:t>in </a:t>
            </a:r>
            <a:r>
              <a:rPr lang="en-US" dirty="0" smtClean="0"/>
              <a:t>variable region of </a:t>
            </a:r>
            <a:r>
              <a:rPr lang="en-US" dirty="0"/>
              <a:t>immunoglobulin </a:t>
            </a:r>
            <a:r>
              <a:rPr lang="en-US" dirty="0" smtClean="0"/>
              <a:t>genes.</a:t>
            </a:r>
          </a:p>
          <a:p>
            <a:r>
              <a:rPr lang="en-US" dirty="0">
                <a:hlinkClick r:id="rId2" tooltip="SI prefix"/>
              </a:rPr>
              <a:t>10</a:t>
            </a:r>
            <a:r>
              <a:rPr lang="en-US" baseline="30000" dirty="0">
                <a:hlinkClick r:id="rId2" tooltip="SI prefix"/>
              </a:rPr>
              <a:t>5</a:t>
            </a:r>
            <a:r>
              <a:rPr lang="en-US" dirty="0">
                <a:hlinkClick r:id="rId2" tooltip="SI prefix"/>
              </a:rPr>
              <a:t>-10</a:t>
            </a:r>
            <a:r>
              <a:rPr lang="en-US" baseline="30000" dirty="0">
                <a:hlinkClick r:id="rId2" tooltip="SI prefix"/>
              </a:rPr>
              <a:t>6</a:t>
            </a:r>
            <a:r>
              <a:rPr lang="en-US" dirty="0"/>
              <a:t> fold greater than the normal rate of mutation across the </a:t>
            </a:r>
            <a:r>
              <a:rPr lang="en-US" dirty="0" smtClean="0"/>
              <a:t>genome.</a:t>
            </a:r>
          </a:p>
          <a:p>
            <a:r>
              <a:rPr lang="en-US" dirty="0" smtClean="0"/>
              <a:t>Mutations are mostly single base substitution (insertion and deletions are less common).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08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Why is the NGS data processing a big challenge?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024069"/>
            <a:ext cx="9144000" cy="1655762"/>
          </a:xfrm>
        </p:spPr>
        <p:txBody>
          <a:bodyPr/>
          <a:lstStyle/>
          <a:p>
            <a:pPr algn="l"/>
            <a:r>
              <a:rPr lang="en-US" dirty="0" smtClean="0"/>
              <a:t>Computation cannot keep up with the Biology.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7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130858"/>
            <a:ext cx="9744075" cy="3076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1375" y="4829577"/>
            <a:ext cx="7650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SHM has a tendency toward certain motifs in </a:t>
            </a:r>
            <a:r>
              <a:rPr lang="en-US" dirty="0"/>
              <a:t>DNA </a:t>
            </a:r>
            <a:r>
              <a:rPr lang="en-US" dirty="0" smtClean="0"/>
              <a:t>sequence, most significantly </a:t>
            </a:r>
          </a:p>
          <a:p>
            <a:r>
              <a:rPr lang="en-US" b="1" dirty="0" smtClean="0"/>
              <a:t>WRCY</a:t>
            </a:r>
            <a:r>
              <a:rPr lang="en-US" dirty="0" smtClean="0"/>
              <a:t> </a:t>
            </a:r>
            <a:r>
              <a:rPr lang="en-US" dirty="0"/>
              <a:t>(where W denotes A or T; R denotes A or G; and Y denotes C or T) or its reverse complement </a:t>
            </a:r>
            <a:r>
              <a:rPr lang="en-US" b="1" dirty="0"/>
              <a:t>RGYW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3863" y="277881"/>
            <a:ext cx="2724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SHM Characteristics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775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SHM can aberrantly </a:t>
            </a:r>
            <a:r>
              <a:rPr lang="en-US" sz="2400" dirty="0"/>
              <a:t>target </a:t>
            </a:r>
            <a:r>
              <a:rPr lang="en-US" sz="2400" dirty="0" smtClean="0"/>
              <a:t>proto-oncogenes </a:t>
            </a:r>
            <a:r>
              <a:rPr lang="en-US" sz="2400" dirty="0"/>
              <a:t>(BCL6, PIM1, MYC, </a:t>
            </a:r>
            <a:r>
              <a:rPr lang="en-US" sz="2400" dirty="0" smtClean="0"/>
              <a:t>RHOH, PAX5) and </a:t>
            </a:r>
            <a:r>
              <a:rPr lang="en-US" sz="2400" dirty="0"/>
              <a:t>tumor </a:t>
            </a:r>
            <a:r>
              <a:rPr lang="en-US" sz="2400" dirty="0" smtClean="0"/>
              <a:t>suppressors (CD95).</a:t>
            </a:r>
          </a:p>
          <a:p>
            <a:r>
              <a:rPr lang="en-US" sz="2400" dirty="0" smtClean="0"/>
              <a:t>Such </a:t>
            </a:r>
            <a:r>
              <a:rPr lang="en-US" sz="2400" dirty="0" err="1" smtClean="0"/>
              <a:t>mistargeting</a:t>
            </a:r>
            <a:r>
              <a:rPr lang="en-US" sz="2400" dirty="0" smtClean="0"/>
              <a:t> </a:t>
            </a:r>
            <a:r>
              <a:rPr lang="en-US" sz="2400" dirty="0"/>
              <a:t>of SHM </a:t>
            </a:r>
            <a:r>
              <a:rPr lang="en-US" sz="2400" dirty="0" smtClean="0"/>
              <a:t>(</a:t>
            </a:r>
            <a:r>
              <a:rPr lang="en-US" sz="2400" dirty="0" err="1" smtClean="0"/>
              <a:t>aSHM</a:t>
            </a:r>
            <a:r>
              <a:rPr lang="en-US" sz="2400" dirty="0" smtClean="0"/>
              <a:t>) contributes </a:t>
            </a:r>
            <a:r>
              <a:rPr lang="en-US" sz="2400" dirty="0"/>
              <a:t>to the development of diffuse large </a:t>
            </a:r>
            <a:r>
              <a:rPr lang="en-US" sz="2400" dirty="0" smtClean="0"/>
              <a:t>B-ell lymphomas.</a:t>
            </a:r>
          </a:p>
          <a:p>
            <a:r>
              <a:rPr lang="en-US" sz="2400" dirty="0" smtClean="0"/>
              <a:t>SHM also has </a:t>
            </a:r>
            <a:r>
              <a:rPr lang="en-US" sz="2400" dirty="0"/>
              <a:t>a driving role in chromosomal translocations in B-cell </a:t>
            </a:r>
            <a:r>
              <a:rPr lang="en-US" sz="2400" dirty="0" smtClean="0"/>
              <a:t>lymphomas.</a:t>
            </a:r>
          </a:p>
          <a:p>
            <a:r>
              <a:rPr lang="en-US" sz="2400" dirty="0" smtClean="0"/>
              <a:t>In the past decade twelve genes had been identified to have </a:t>
            </a:r>
            <a:r>
              <a:rPr lang="en-US" sz="2400" dirty="0" err="1" smtClean="0"/>
              <a:t>aSHM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addition to these genes our analysis identifies many more.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	</a:t>
            </a:r>
            <a:r>
              <a:rPr lang="en-US" sz="2400" i="1" dirty="0" smtClean="0"/>
              <a:t>Are these novel genes really targeted by </a:t>
            </a:r>
            <a:r>
              <a:rPr lang="en-US" sz="2400" i="1" dirty="0" err="1" smtClean="0"/>
              <a:t>aSHM</a:t>
            </a:r>
            <a:r>
              <a:rPr lang="en-US" sz="2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5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Do they show characteristics of SHM?</a:t>
            </a:r>
          </a:p>
          <a:p>
            <a:pPr lvl="1"/>
            <a:r>
              <a:rPr lang="en-US" sz="2000" dirty="0" smtClean="0"/>
              <a:t>More Transition than </a:t>
            </a:r>
            <a:r>
              <a:rPr lang="en-US" sz="2000" dirty="0" err="1"/>
              <a:t>T</a:t>
            </a:r>
            <a:r>
              <a:rPr lang="en-US" sz="2000" dirty="0" err="1" smtClean="0"/>
              <a:t>ransversion</a:t>
            </a:r>
            <a:r>
              <a:rPr lang="en-US" sz="2000" dirty="0" smtClean="0"/>
              <a:t> SNVs.</a:t>
            </a:r>
          </a:p>
          <a:p>
            <a:pPr lvl="1"/>
            <a:r>
              <a:rPr lang="en-US" sz="2000" dirty="0" smtClean="0"/>
              <a:t>Tendency toward </a:t>
            </a:r>
            <a:r>
              <a:rPr lang="en-US" sz="2000" b="1" dirty="0" smtClean="0"/>
              <a:t>WRCY/RGYW </a:t>
            </a:r>
            <a:r>
              <a:rPr lang="en-US" sz="2000" dirty="0" smtClean="0"/>
              <a:t>motif</a:t>
            </a:r>
            <a:r>
              <a:rPr lang="en-US" sz="2000" b="1" dirty="0" smtClean="0"/>
              <a:t>.</a:t>
            </a:r>
          </a:p>
          <a:p>
            <a:pPr lvl="1"/>
            <a:r>
              <a:rPr lang="en-US" sz="2000" dirty="0" smtClean="0"/>
              <a:t>More C:G mutations than A:T</a:t>
            </a:r>
          </a:p>
          <a:p>
            <a:pPr lvl="1"/>
            <a:r>
              <a:rPr lang="en-US" sz="2000" dirty="0" smtClean="0"/>
              <a:t>A bell shape mutation distribution around TSS.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We studied these characteristics for the genes that had similar or higher mutation rate than those known to be </a:t>
            </a:r>
            <a:r>
              <a:rPr lang="en-US" sz="2400" dirty="0" err="1" smtClean="0"/>
              <a:t>aSHM</a:t>
            </a:r>
            <a:r>
              <a:rPr lang="en-US" sz="2400" dirty="0" smtClean="0"/>
              <a:t> targets </a:t>
            </a:r>
            <a:r>
              <a:rPr lang="en-US" sz="2400" b="1" dirty="0" smtClean="0"/>
              <a:t>(44 genes).</a:t>
            </a:r>
          </a:p>
        </p:txBody>
      </p:sp>
    </p:spTree>
    <p:extLst>
      <p:ext uri="{BB962C8B-B14F-4D97-AF65-F5344CB8AC3E}">
        <p14:creationId xmlns:p14="http://schemas.microsoft.com/office/powerpoint/2010/main" val="29009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61823" y="5860507"/>
            <a:ext cx="1825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Oncotarget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2012; 3: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1308-1319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71262" y="625231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75177" y="777631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59547" y="1352006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59547" y="1934308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59547" y="281354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75177" y="3130062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67362" y="3716216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59547" y="3872523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59547" y="40132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59547" y="4435231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75177" y="5037015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55" y="1"/>
            <a:ext cx="8639730" cy="665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2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known targets of </a:t>
            </a:r>
            <a:r>
              <a:rPr lang="en-US" sz="2400" dirty="0" err="1" smtClean="0"/>
              <a:t>aSHM</a:t>
            </a:r>
            <a:r>
              <a:rPr lang="en-US" sz="2400" dirty="0" smtClean="0"/>
              <a:t> (12 genes) are in the list and 75% of them have a significant </a:t>
            </a:r>
            <a:r>
              <a:rPr lang="en-US" sz="2400" dirty="0" err="1" smtClean="0"/>
              <a:t>aSHM</a:t>
            </a:r>
            <a:r>
              <a:rPr lang="en-US" sz="2400" dirty="0" smtClean="0"/>
              <a:t> indicator (a good control for our analysis).</a:t>
            </a:r>
          </a:p>
          <a:p>
            <a:endParaRPr lang="en-US" sz="2400" dirty="0" smtClean="0"/>
          </a:p>
          <a:p>
            <a:r>
              <a:rPr lang="en-US" sz="2400" dirty="0" smtClean="0"/>
              <a:t>More </a:t>
            </a:r>
            <a:r>
              <a:rPr lang="en-US" sz="2400" dirty="0"/>
              <a:t>than </a:t>
            </a:r>
            <a:r>
              <a:rPr lang="en-US" sz="2400" dirty="0" smtClean="0"/>
              <a:t>81 and </a:t>
            </a:r>
            <a:r>
              <a:rPr lang="en-US" sz="2400" dirty="0"/>
              <a:t>90 </a:t>
            </a:r>
            <a:r>
              <a:rPr lang="en-US" sz="2400" dirty="0" smtClean="0"/>
              <a:t>percent </a:t>
            </a:r>
            <a:r>
              <a:rPr lang="en-US" sz="2400" dirty="0"/>
              <a:t>of the SHM-targets </a:t>
            </a:r>
            <a:r>
              <a:rPr lang="en-US" sz="2400" dirty="0" smtClean="0"/>
              <a:t>showed </a:t>
            </a:r>
            <a:r>
              <a:rPr lang="en-US" sz="2400" dirty="0"/>
              <a:t>a bias for SHM criteria </a:t>
            </a:r>
            <a:r>
              <a:rPr lang="en-US" sz="2400" dirty="0" smtClean="0"/>
              <a:t>“</a:t>
            </a:r>
            <a:r>
              <a:rPr lang="en-US" sz="2400" i="1" dirty="0" smtClean="0"/>
              <a:t>Motif enriched</a:t>
            </a:r>
            <a:r>
              <a:rPr lang="en-US" sz="2400" dirty="0" smtClean="0"/>
              <a:t>” and “</a:t>
            </a:r>
            <a:r>
              <a:rPr lang="en-US" sz="2400" i="1" dirty="0" smtClean="0"/>
              <a:t>C:G vs A:T mutation bias</a:t>
            </a:r>
            <a:r>
              <a:rPr lang="en-US" sz="2400" dirty="0" smtClean="0"/>
              <a:t>”.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If these gene are enriched with </a:t>
            </a:r>
            <a:r>
              <a:rPr lang="en-US" sz="2400" dirty="0" err="1" smtClean="0"/>
              <a:t>aSHM</a:t>
            </a:r>
            <a:r>
              <a:rPr lang="en-US" sz="2400" dirty="0" smtClean="0"/>
              <a:t> mutations, a random mutated gene should have a significantly less </a:t>
            </a:r>
            <a:r>
              <a:rPr lang="en-US" sz="2400" dirty="0" err="1" smtClean="0"/>
              <a:t>aSHM</a:t>
            </a:r>
            <a:r>
              <a:rPr lang="en-US" sz="2400" dirty="0" smtClean="0"/>
              <a:t> indicator value.</a:t>
            </a:r>
          </a:p>
        </p:txBody>
      </p:sp>
    </p:spTree>
    <p:extLst>
      <p:ext uri="{BB962C8B-B14F-4D97-AF65-F5344CB8AC3E}">
        <p14:creationId xmlns:p14="http://schemas.microsoft.com/office/powerpoint/2010/main" val="170930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4962" y="4718861"/>
            <a:ext cx="8420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</a:t>
            </a:r>
            <a:r>
              <a:rPr lang="en-US" i="1" dirty="0"/>
              <a:t>difference </a:t>
            </a:r>
            <a:r>
              <a:rPr lang="en-US" i="1" dirty="0" smtClean="0"/>
              <a:t>in RPKM values reflects </a:t>
            </a:r>
            <a:r>
              <a:rPr lang="en-US" i="1" dirty="0"/>
              <a:t>a trend towards higher mRNA abundance of the </a:t>
            </a:r>
            <a:r>
              <a:rPr lang="en-US" i="1" dirty="0" smtClean="0"/>
              <a:t>mutated genes. This coincide </a:t>
            </a:r>
            <a:r>
              <a:rPr lang="en-US" i="1" dirty="0"/>
              <a:t>with the observation that gene expression promotes </a:t>
            </a:r>
            <a:r>
              <a:rPr lang="en-US" i="1" dirty="0" smtClean="0"/>
              <a:t>SHM.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43" y="1662114"/>
            <a:ext cx="9470414" cy="27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7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8751" y="430356"/>
            <a:ext cx="2458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 Correlation between mutations and rearrangements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23" y="132861"/>
            <a:ext cx="6737243" cy="654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3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 smtClean="0"/>
              <a:t>The processing pipeline is specially in early stages (include more analysis).</a:t>
            </a:r>
          </a:p>
          <a:p>
            <a:r>
              <a:rPr lang="en-US" dirty="0" smtClean="0"/>
              <a:t>Data visualization and GUI to browse results.</a:t>
            </a:r>
          </a:p>
          <a:p>
            <a:r>
              <a:rPr lang="en-US" dirty="0" smtClean="0"/>
              <a:t>Utilizing </a:t>
            </a:r>
            <a:r>
              <a:rPr lang="en-US" i="1" dirty="0" smtClean="0"/>
              <a:t>Big Data </a:t>
            </a:r>
            <a:r>
              <a:rPr lang="en-US" dirty="0" smtClean="0"/>
              <a:t>technologies to improve performance.</a:t>
            </a:r>
          </a:p>
          <a:p>
            <a:r>
              <a:rPr lang="en-US" dirty="0" smtClean="0"/>
              <a:t>Incorporate other data sources in a systematic way (pathways, PPI networks, …).</a:t>
            </a:r>
          </a:p>
          <a:p>
            <a:r>
              <a:rPr lang="en-US" dirty="0" smtClean="0"/>
              <a:t>Implement mechanisms to share data.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088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lvl="0"/>
            <a:r>
              <a:rPr lang="en-US" sz="1300" b="1" dirty="0"/>
              <a:t>Anthony </a:t>
            </a:r>
            <a:r>
              <a:rPr lang="en-US" sz="1300" b="1" dirty="0" err="1"/>
              <a:t>Fejes</a:t>
            </a:r>
            <a:endParaRPr lang="en-US" sz="1300" b="1" dirty="0"/>
          </a:p>
          <a:p>
            <a:pPr lvl="0"/>
            <a:r>
              <a:rPr lang="en-US" sz="1300" b="1" dirty="0"/>
              <a:t>Steven Jones</a:t>
            </a:r>
          </a:p>
          <a:p>
            <a:pPr lvl="0"/>
            <a:r>
              <a:rPr lang="en-US" sz="1300" b="1" dirty="0" err="1"/>
              <a:t>Inanc</a:t>
            </a:r>
            <a:r>
              <a:rPr lang="en-US" sz="1300" b="1" dirty="0"/>
              <a:t> </a:t>
            </a:r>
            <a:r>
              <a:rPr lang="en-US" sz="1300" b="1" dirty="0" err="1"/>
              <a:t>Birol</a:t>
            </a:r>
            <a:endParaRPr lang="en-US" sz="1300" b="1" dirty="0"/>
          </a:p>
          <a:p>
            <a:pPr lvl="0"/>
            <a:r>
              <a:rPr lang="en-US" sz="1300" b="1" dirty="0"/>
              <a:t>Ryan Morin</a:t>
            </a:r>
          </a:p>
          <a:p>
            <a:pPr lvl="0"/>
            <a:r>
              <a:rPr lang="en-US" sz="1300" dirty="0"/>
              <a:t>Maria Mendez-Lago</a:t>
            </a:r>
          </a:p>
          <a:p>
            <a:pPr lvl="0"/>
            <a:r>
              <a:rPr lang="en-US" sz="1300" dirty="0"/>
              <a:t>Nina </a:t>
            </a:r>
            <a:r>
              <a:rPr lang="en-US" sz="1300" dirty="0" err="1"/>
              <a:t>Thiessen</a:t>
            </a:r>
            <a:endParaRPr lang="en-US" sz="1300" dirty="0"/>
          </a:p>
          <a:p>
            <a:pPr lvl="0"/>
            <a:r>
              <a:rPr lang="en-US" sz="1300" dirty="0"/>
              <a:t>An He</a:t>
            </a:r>
          </a:p>
          <a:p>
            <a:pPr lvl="0"/>
            <a:r>
              <a:rPr lang="en-US" sz="1300" dirty="0"/>
              <a:t>Richard </a:t>
            </a:r>
            <a:r>
              <a:rPr lang="en-US" sz="1300" dirty="0" err="1"/>
              <a:t>Varhol</a:t>
            </a:r>
            <a:endParaRPr lang="en-US" sz="1300" dirty="0"/>
          </a:p>
          <a:p>
            <a:pPr lvl="0"/>
            <a:r>
              <a:rPr lang="en-US" sz="1300" dirty="0"/>
              <a:t>Tina Wang</a:t>
            </a:r>
          </a:p>
          <a:p>
            <a:pPr lvl="0"/>
            <a:r>
              <a:rPr lang="en-US" sz="1300" dirty="0"/>
              <a:t>Richard Corbett</a:t>
            </a:r>
          </a:p>
          <a:p>
            <a:pPr lvl="0"/>
            <a:r>
              <a:rPr lang="en-US" sz="1300" dirty="0" err="1"/>
              <a:t>Misha</a:t>
            </a:r>
            <a:r>
              <a:rPr lang="en-US" sz="1300" dirty="0"/>
              <a:t> </a:t>
            </a:r>
            <a:r>
              <a:rPr lang="en-US" sz="1300" dirty="0" err="1"/>
              <a:t>Bilenky</a:t>
            </a:r>
            <a:endParaRPr lang="en-US" sz="1300" dirty="0"/>
          </a:p>
          <a:p>
            <a:pPr lvl="0"/>
            <a:r>
              <a:rPr lang="en-US" sz="1300" dirty="0"/>
              <a:t>Gordon Robertson</a:t>
            </a:r>
          </a:p>
          <a:p>
            <a:pPr lvl="0"/>
            <a:r>
              <a:rPr lang="en-US" sz="1300" dirty="0"/>
              <a:t>Andy Chu</a:t>
            </a:r>
          </a:p>
          <a:p>
            <a:pPr lvl="0"/>
            <a:r>
              <a:rPr lang="en-US" sz="1300" dirty="0" err="1"/>
              <a:t>Readman</a:t>
            </a:r>
            <a:r>
              <a:rPr lang="en-US" sz="1300" dirty="0"/>
              <a:t> Chiu</a:t>
            </a:r>
          </a:p>
          <a:p>
            <a:pPr lvl="0"/>
            <a:r>
              <a:rPr lang="en-US" sz="1300" dirty="0"/>
              <a:t>Karen </a:t>
            </a:r>
            <a:r>
              <a:rPr lang="en-US" sz="1300" dirty="0" err="1"/>
              <a:t>Mungall</a:t>
            </a:r>
            <a:endParaRPr lang="en-US" sz="13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6" y="109416"/>
            <a:ext cx="71993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84" y="5652807"/>
            <a:ext cx="3064547" cy="6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1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23" y="374538"/>
            <a:ext cx="6772902" cy="6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48985" y="6453609"/>
            <a:ext cx="1709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Source: illumina.com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$1000 human </a:t>
            </a:r>
            <a:r>
              <a:rPr lang="en-US" b="1" dirty="0" smtClean="0"/>
              <a:t>gnome</a:t>
            </a:r>
          </a:p>
          <a:p>
            <a:pPr marL="0" indent="0">
              <a:buNone/>
            </a:pPr>
            <a:r>
              <a:rPr lang="en-US" sz="2400" dirty="0" smtClean="0"/>
              <a:t>- 50 whole genome per day</a:t>
            </a:r>
          </a:p>
          <a:p>
            <a:pPr marL="0" indent="0">
              <a:buNone/>
            </a:pPr>
            <a:r>
              <a:rPr lang="en-US" sz="2400" dirty="0" smtClean="0"/>
              <a:t>- 5 </a:t>
            </a:r>
            <a:r>
              <a:rPr lang="en-US" sz="2400" dirty="0" err="1" smtClean="0"/>
              <a:t>tera</a:t>
            </a:r>
            <a:r>
              <a:rPr lang="en-US" sz="2400" dirty="0" smtClean="0"/>
              <a:t> bytes (only mapped reads) per day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909" y="2178609"/>
            <a:ext cx="4922076" cy="467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48985" y="6453609"/>
            <a:ext cx="1709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Source: illumina.com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52" y="909153"/>
            <a:ext cx="9238096" cy="49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48985" y="6453609"/>
            <a:ext cx="1893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Source: strand-ngs.com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81" y="1249611"/>
            <a:ext cx="7858490" cy="50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Bioinformatics of NGS data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634008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GeneSifter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: Next Generation Data Management and Analysis  for Next Generation Sequencing. http://www.geospiza.com/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9951" y="1871003"/>
            <a:ext cx="409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Performed by the sequencing instrument.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40213" y="3320714"/>
            <a:ext cx="325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 been the main focus of Bioinformatics research.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92971" y="5047424"/>
            <a:ext cx="238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tools are available.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200725" y="4868984"/>
            <a:ext cx="4271521" cy="1416393"/>
          </a:xfrm>
          <a:prstGeom prst="roundRect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the variation data.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 smtClean="0"/>
              <a:t>Scalable.</a:t>
            </a:r>
          </a:p>
          <a:p>
            <a:r>
              <a:rPr lang="en-US" dirty="0" smtClean="0"/>
              <a:t>Enable insightful queries in a timely manner.</a:t>
            </a:r>
          </a:p>
          <a:p>
            <a:r>
              <a:rPr lang="en-US" dirty="0" smtClean="0"/>
              <a:t>Support various NGS data (variations, expressions, annotations,…).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consortium of databases</a:t>
            </a:r>
            <a:r>
              <a:rPr lang="en-US" dirty="0"/>
              <a:t> </a:t>
            </a:r>
            <a:r>
              <a:rPr lang="en-US" dirty="0" smtClean="0"/>
              <a:t>for genomic discovery.</a:t>
            </a:r>
            <a:endParaRPr lang="en-US" dirty="0"/>
          </a:p>
        </p:txBody>
      </p:sp>
      <p:pic>
        <p:nvPicPr>
          <p:cNvPr id="2052" name="Picture 4" descr="https://lh6.googleusercontent.com/0uOOf-KwWs2i8pktNSPrVkkE18BBRnkJ3kLarK0gMZrHR5CcdwOhD_mEuVYlb634WJT8yFZ3GDnHf-gTDflfeDERLHmSGlJUCAfsa_B8ook3YTGZoRLp3BuhmHqcFZx1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48" y="1690688"/>
            <a:ext cx="6428104" cy="48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Sample </a:t>
            </a:r>
            <a:r>
              <a:rPr lang="en-US" sz="2400" dirty="0"/>
              <a:t>Database(</a:t>
            </a:r>
            <a:r>
              <a:rPr lang="en-US" sz="2400" dirty="0" err="1"/>
              <a:t>SampleDB</a:t>
            </a:r>
            <a:r>
              <a:rPr lang="en-US" sz="2400" dirty="0"/>
              <a:t>):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000" dirty="0" smtClean="0"/>
              <a:t>clinical </a:t>
            </a:r>
            <a:r>
              <a:rPr lang="en-US" sz="2000" dirty="0"/>
              <a:t>and experimental information of the </a:t>
            </a:r>
            <a:r>
              <a:rPr lang="en-US" sz="2000" dirty="0" smtClean="0"/>
              <a:t>samples (type of disease, pathology, age, sex,…).</a:t>
            </a:r>
            <a:endParaRPr lang="en-US" sz="2000" b="0" dirty="0" smtClean="0">
              <a:effectLst/>
            </a:endParaRPr>
          </a:p>
          <a:p>
            <a:r>
              <a:rPr lang="en-US" sz="2400" dirty="0" smtClean="0"/>
              <a:t>Annotation </a:t>
            </a:r>
            <a:r>
              <a:rPr lang="en-US" sz="2400" dirty="0"/>
              <a:t>Database(</a:t>
            </a:r>
            <a:r>
              <a:rPr lang="en-US" sz="2400" dirty="0" err="1"/>
              <a:t>AnnotationDB</a:t>
            </a:r>
            <a:r>
              <a:rPr lang="en-US" sz="2400" dirty="0"/>
              <a:t>):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000" dirty="0" smtClean="0"/>
              <a:t>annotations </a:t>
            </a:r>
            <a:r>
              <a:rPr lang="en-US" sz="2000" dirty="0"/>
              <a:t>of genomic regions </a:t>
            </a:r>
            <a:r>
              <a:rPr lang="en-US" sz="2000" dirty="0" smtClean="0"/>
              <a:t>(sources: UCSC, </a:t>
            </a:r>
            <a:r>
              <a:rPr lang="en-US" sz="2000" dirty="0" err="1" smtClean="0"/>
              <a:t>Ensembl</a:t>
            </a:r>
            <a:r>
              <a:rPr lang="en-US" sz="2000" smtClean="0"/>
              <a:t>,….)</a:t>
            </a:r>
            <a:endParaRPr lang="en-US" sz="2000" b="0" dirty="0" smtClean="0">
              <a:effectLst/>
            </a:endParaRPr>
          </a:p>
          <a:p>
            <a:r>
              <a:rPr lang="en-US" sz="2400" dirty="0" smtClean="0"/>
              <a:t>Structural Variation Database(SVDB): </a:t>
            </a:r>
          </a:p>
          <a:p>
            <a:pPr marL="457200" lvl="1" indent="0">
              <a:buNone/>
            </a:pPr>
            <a:r>
              <a:rPr lang="en-US" sz="2000" dirty="0" smtClean="0"/>
              <a:t>genomic </a:t>
            </a:r>
            <a:r>
              <a:rPr lang="en-US" sz="2000" dirty="0"/>
              <a:t>structural </a:t>
            </a:r>
            <a:r>
              <a:rPr lang="en-US" sz="2000" dirty="0" smtClean="0"/>
              <a:t>variations (translocations, inversions, large </a:t>
            </a:r>
            <a:r>
              <a:rPr lang="en-US" sz="2000" dirty="0" err="1" smtClean="0"/>
              <a:t>indels</a:t>
            </a:r>
            <a:r>
              <a:rPr lang="en-US" sz="2000" dirty="0" smtClean="0"/>
              <a:t>).</a:t>
            </a:r>
            <a:endParaRPr lang="en-US" sz="2000" b="0" dirty="0" smtClean="0">
              <a:effectLst/>
            </a:endParaRPr>
          </a:p>
          <a:p>
            <a:r>
              <a:rPr lang="en-US" sz="2400" dirty="0" smtClean="0"/>
              <a:t>Expression </a:t>
            </a:r>
            <a:r>
              <a:rPr lang="en-US" sz="2400" dirty="0"/>
              <a:t>Database (</a:t>
            </a:r>
            <a:r>
              <a:rPr lang="en-US" sz="2400" dirty="0" err="1"/>
              <a:t>ExpressionDB</a:t>
            </a:r>
            <a:r>
              <a:rPr lang="en-US" sz="2400" dirty="0"/>
              <a:t>):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000" dirty="0" smtClean="0"/>
              <a:t>expression </a:t>
            </a:r>
            <a:r>
              <a:rPr lang="en-US" sz="2000" dirty="0"/>
              <a:t>levels of genomic </a:t>
            </a:r>
            <a:r>
              <a:rPr lang="en-US" sz="2000" dirty="0" smtClean="0"/>
              <a:t>regions (RPKM values).</a:t>
            </a:r>
            <a:endParaRPr lang="en-US" sz="2000" b="0" dirty="0" smtClean="0">
              <a:effectLst/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Human </a:t>
            </a:r>
            <a:r>
              <a:rPr lang="en-US" sz="2400" b="1" dirty="0">
                <a:solidFill>
                  <a:srgbClr val="FF0000"/>
                </a:solidFill>
              </a:rPr>
              <a:t>Variation Database (HVDB):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small </a:t>
            </a:r>
            <a:r>
              <a:rPr lang="en-US" sz="2000" dirty="0">
                <a:solidFill>
                  <a:srgbClr val="FF0000"/>
                </a:solidFill>
              </a:rPr>
              <a:t>genomic variants (SNP, small indels)</a:t>
            </a:r>
            <a:endParaRPr lang="en-US" sz="2000" b="0" dirty="0" smtClean="0">
              <a:solidFill>
                <a:srgbClr val="FF0000"/>
              </a:solidFill>
              <a:effectLst/>
            </a:endParaRPr>
          </a:p>
          <a:p>
            <a:r>
              <a:rPr lang="en-US" sz="2400" dirty="0" smtClean="0"/>
              <a:t>Loss </a:t>
            </a:r>
            <a:r>
              <a:rPr lang="en-US" sz="2400" dirty="0"/>
              <a:t>of Heterozygosity &amp; Copy Number Variation (LOH_CNV</a:t>
            </a:r>
            <a:r>
              <a:rPr lang="en-US" sz="2400" dirty="0" smtClean="0"/>
              <a:t>)</a:t>
            </a:r>
            <a:endParaRPr lang="en-US" sz="2000" b="0" dirty="0" smtClean="0">
              <a:effectLst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70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20875</TotalTime>
  <Words>849</Words>
  <Application>Microsoft Office PowerPoint</Application>
  <PresentationFormat>Widescreen</PresentationFormat>
  <Paragraphs>129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Custom Design</vt:lpstr>
      <vt:lpstr>Storyboard Layouts</vt:lpstr>
      <vt:lpstr>Organization and analysis of NGS variations. </vt:lpstr>
      <vt:lpstr>Why is the NGS data processing a big challenge?</vt:lpstr>
      <vt:lpstr>PowerPoint Presentation</vt:lpstr>
      <vt:lpstr>PowerPoint Presentation</vt:lpstr>
      <vt:lpstr>PowerPoint Presentation</vt:lpstr>
      <vt:lpstr>Bioinformatics of NGS data </vt:lpstr>
      <vt:lpstr>Organizing the variation data.</vt:lpstr>
      <vt:lpstr>A consortium of databases for genomic discovery.</vt:lpstr>
      <vt:lpstr>PowerPoint Presentation</vt:lpstr>
      <vt:lpstr>Human Variation Database (HVDB)  </vt:lpstr>
      <vt:lpstr>Analyzing the data</vt:lpstr>
      <vt:lpstr>PowerPoint Presentation</vt:lpstr>
      <vt:lpstr>Validating the variations </vt:lpstr>
      <vt:lpstr>PowerPoint Presentation</vt:lpstr>
      <vt:lpstr>PowerPoint Presentation</vt:lpstr>
      <vt:lpstr>Performance</vt:lpstr>
      <vt:lpstr>Analysis of 40 DLBCL genomes.</vt:lpstr>
      <vt:lpstr>PowerPoint Presentation</vt:lpstr>
      <vt:lpstr>Somatic HyperMutation (SHM)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works</vt:lpstr>
      <vt:lpstr>PowerPoint Presentation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and analysis of large scale variation datasets produced from NGS data </dc:title>
  <dc:creator>Shaw Slides</dc:creator>
  <cp:lastModifiedBy>Shaw Slides</cp:lastModifiedBy>
  <cp:revision>142</cp:revision>
  <dcterms:created xsi:type="dcterms:W3CDTF">2014-04-22T05:36:26Z</dcterms:created>
  <dcterms:modified xsi:type="dcterms:W3CDTF">2014-11-04T18:15:00Z</dcterms:modified>
</cp:coreProperties>
</file>