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6"/>
  </p:notesMasterIdLst>
  <p:sldIdLst>
    <p:sldId id="360" r:id="rId2"/>
    <p:sldId id="315" r:id="rId3"/>
    <p:sldId id="320" r:id="rId4"/>
    <p:sldId id="319" r:id="rId5"/>
    <p:sldId id="257" r:id="rId6"/>
    <p:sldId id="436" r:id="rId7"/>
    <p:sldId id="324" r:id="rId8"/>
    <p:sldId id="260" r:id="rId9"/>
    <p:sldId id="318" r:id="rId10"/>
    <p:sldId id="261" r:id="rId11"/>
    <p:sldId id="437" r:id="rId12"/>
    <p:sldId id="291" r:id="rId13"/>
    <p:sldId id="292" r:id="rId14"/>
    <p:sldId id="294" r:id="rId15"/>
    <p:sldId id="295" r:id="rId16"/>
    <p:sldId id="296" r:id="rId17"/>
    <p:sldId id="297" r:id="rId18"/>
    <p:sldId id="298" r:id="rId19"/>
    <p:sldId id="325" r:id="rId20"/>
    <p:sldId id="330" r:id="rId21"/>
    <p:sldId id="301" r:id="rId22"/>
    <p:sldId id="331" r:id="rId23"/>
    <p:sldId id="269" r:id="rId24"/>
    <p:sldId id="332" r:id="rId25"/>
    <p:sldId id="361" r:id="rId26"/>
    <p:sldId id="435" r:id="rId27"/>
    <p:sldId id="270" r:id="rId28"/>
    <p:sldId id="271" r:id="rId29"/>
    <p:sldId id="272" r:id="rId30"/>
    <p:sldId id="273" r:id="rId31"/>
    <p:sldId id="276" r:id="rId32"/>
    <p:sldId id="310" r:id="rId33"/>
    <p:sldId id="302" r:id="rId34"/>
    <p:sldId id="362" r:id="rId35"/>
    <p:sldId id="328" r:id="rId36"/>
    <p:sldId id="337" r:id="rId37"/>
    <p:sldId id="336" r:id="rId38"/>
    <p:sldId id="326" r:id="rId39"/>
    <p:sldId id="327" r:id="rId40"/>
    <p:sldId id="329" r:id="rId41"/>
    <p:sldId id="334" r:id="rId42"/>
    <p:sldId id="335" r:id="rId43"/>
    <p:sldId id="363" r:id="rId44"/>
    <p:sldId id="438" r:id="rId45"/>
    <p:sldId id="358" r:id="rId46"/>
    <p:sldId id="286" r:id="rId47"/>
    <p:sldId id="303" r:id="rId48"/>
    <p:sldId id="305" r:id="rId49"/>
    <p:sldId id="306" r:id="rId50"/>
    <p:sldId id="304" r:id="rId51"/>
    <p:sldId id="338" r:id="rId52"/>
    <p:sldId id="342" r:id="rId53"/>
    <p:sldId id="340" r:id="rId54"/>
    <p:sldId id="344" r:id="rId55"/>
    <p:sldId id="348" r:id="rId56"/>
    <p:sldId id="347" r:id="rId57"/>
    <p:sldId id="352" r:id="rId58"/>
    <p:sldId id="351" r:id="rId59"/>
    <p:sldId id="356" r:id="rId60"/>
    <p:sldId id="359" r:id="rId61"/>
    <p:sldId id="355" r:id="rId62"/>
    <p:sldId id="384" r:id="rId63"/>
    <p:sldId id="431" r:id="rId64"/>
    <p:sldId id="386" r:id="rId65"/>
    <p:sldId id="389" r:id="rId66"/>
    <p:sldId id="392" r:id="rId67"/>
    <p:sldId id="395" r:id="rId68"/>
    <p:sldId id="400" r:id="rId69"/>
    <p:sldId id="402" r:id="rId70"/>
    <p:sldId id="405" r:id="rId71"/>
    <p:sldId id="408" r:id="rId72"/>
    <p:sldId id="411" r:id="rId73"/>
    <p:sldId id="413" r:id="rId74"/>
    <p:sldId id="416" r:id="rId75"/>
    <p:sldId id="419" r:id="rId76"/>
    <p:sldId id="420" r:id="rId77"/>
    <p:sldId id="364" r:id="rId78"/>
    <p:sldId id="365" r:id="rId79"/>
    <p:sldId id="367" r:id="rId80"/>
    <p:sldId id="379" r:id="rId81"/>
    <p:sldId id="382" r:id="rId82"/>
    <p:sldId id="430" r:id="rId83"/>
    <p:sldId id="433" r:id="rId84"/>
    <p:sldId id="434" r:id="rId8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59" autoAdjust="0"/>
    <p:restoredTop sz="86477" autoAdjust="0"/>
  </p:normalViewPr>
  <p:slideViewPr>
    <p:cSldViewPr>
      <p:cViewPr varScale="1">
        <p:scale>
          <a:sx n="59" d="100"/>
          <a:sy n="59" d="100"/>
        </p:scale>
        <p:origin x="-1458" y="-84"/>
      </p:cViewPr>
      <p:guideLst>
        <p:guide orient="horz" pos="2160"/>
        <p:guide pos="2880"/>
      </p:guideLst>
    </p:cSldViewPr>
  </p:slideViewPr>
  <p:outlineViewPr>
    <p:cViewPr>
      <p:scale>
        <a:sx n="33" d="100"/>
        <a:sy n="33" d="100"/>
      </p:scale>
      <p:origin x="0" y="35466"/>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4.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3.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4.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5.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6.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7.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9.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0.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B6AA4D20-D955-4875-89AD-6DCA85485768}" type="datetimeFigureOut">
              <a:rPr lang="en-US" smtClean="0"/>
              <a:pPr/>
              <a:t>10/5/2015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CA0A7EA5-981B-4717-B54B-704ED280380B}" type="slidenum">
              <a:rPr lang="en-US" smtClean="0"/>
              <a:pPr/>
              <a:t>‹#›</a:t>
            </a:fld>
            <a:endParaRPr lang="en-US"/>
          </a:p>
        </p:txBody>
      </p:sp>
    </p:spTree>
    <p:extLst>
      <p:ext uri="{BB962C8B-B14F-4D97-AF65-F5344CB8AC3E}">
        <p14:creationId xmlns:p14="http://schemas.microsoft.com/office/powerpoint/2010/main" xmlns="" val="1865435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A7EA5-981B-4717-B54B-704ED280380B}" type="slidenum">
              <a:rPr lang="en-US" smtClean="0"/>
              <a:pPr/>
              <a:t>35</a:t>
            </a:fld>
            <a:endParaRPr lang="en-US"/>
          </a:p>
        </p:txBody>
      </p:sp>
    </p:spTree>
    <p:extLst>
      <p:ext uri="{BB962C8B-B14F-4D97-AF65-F5344CB8AC3E}">
        <p14:creationId xmlns:p14="http://schemas.microsoft.com/office/powerpoint/2010/main" xmlns="" val="3279879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A7EA5-981B-4717-B54B-704ED280380B}" type="slidenum">
              <a:rPr lang="en-US" smtClean="0"/>
              <a:pPr/>
              <a:t>38</a:t>
            </a:fld>
            <a:endParaRPr lang="en-US"/>
          </a:p>
        </p:txBody>
      </p:sp>
    </p:spTree>
    <p:extLst>
      <p:ext uri="{BB962C8B-B14F-4D97-AF65-F5344CB8AC3E}">
        <p14:creationId xmlns:p14="http://schemas.microsoft.com/office/powerpoint/2010/main" xmlns="" val="4292639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A7EA5-981B-4717-B54B-704ED280380B}" type="slidenum">
              <a:rPr lang="en-US" smtClean="0"/>
              <a:pPr/>
              <a:t>45</a:t>
            </a:fld>
            <a:endParaRPr lang="en-US"/>
          </a:p>
        </p:txBody>
      </p:sp>
    </p:spTree>
    <p:extLst>
      <p:ext uri="{BB962C8B-B14F-4D97-AF65-F5344CB8AC3E}">
        <p14:creationId xmlns:p14="http://schemas.microsoft.com/office/powerpoint/2010/main" xmlns="" val="3616414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A7EA5-981B-4717-B54B-704ED280380B}" type="slidenum">
              <a:rPr lang="en-US" smtClean="0"/>
              <a:pPr/>
              <a:t>50</a:t>
            </a:fld>
            <a:endParaRPr lang="en-US"/>
          </a:p>
        </p:txBody>
      </p:sp>
    </p:spTree>
    <p:extLst>
      <p:ext uri="{BB962C8B-B14F-4D97-AF65-F5344CB8AC3E}">
        <p14:creationId xmlns:p14="http://schemas.microsoft.com/office/powerpoint/2010/main" xmlns="" val="915732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A7EA5-981B-4717-B54B-704ED280380B}" type="slidenum">
              <a:rPr lang="en-US" smtClean="0"/>
              <a:pPr/>
              <a:t>52</a:t>
            </a:fld>
            <a:endParaRPr lang="en-US"/>
          </a:p>
        </p:txBody>
      </p:sp>
    </p:spTree>
    <p:extLst>
      <p:ext uri="{BB962C8B-B14F-4D97-AF65-F5344CB8AC3E}">
        <p14:creationId xmlns:p14="http://schemas.microsoft.com/office/powerpoint/2010/main" xmlns="" val="4259520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2/2/2014</a:t>
            </a:r>
            <a:endParaRPr lang="ar-E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SPIE 2014</a:t>
            </a:r>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9F3472B-0E4C-41AA-9534-AB12126F07EB}" type="slidenum">
              <a:rPr lang="ar-EG"/>
              <a:pPr>
                <a:defRPr/>
              </a:pPr>
              <a:t>‹#›</a:t>
            </a:fld>
            <a:endParaRPr lang="ar-EG"/>
          </a:p>
        </p:txBody>
      </p:sp>
    </p:spTree>
    <p:extLst>
      <p:ext uri="{BB962C8B-B14F-4D97-AF65-F5344CB8AC3E}">
        <p14:creationId xmlns:p14="http://schemas.microsoft.com/office/powerpoint/2010/main" xmlns="" val="3761360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2/2/2014</a:t>
            </a:r>
            <a:endParaRPr lang="ar-E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SPIE 2014</a:t>
            </a:r>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5ED8382-BBD0-4B69-A4B1-0C327CB75DE6}" type="slidenum">
              <a:rPr lang="ar-EG"/>
              <a:pPr>
                <a:defRPr/>
              </a:pPr>
              <a:t>‹#›</a:t>
            </a:fld>
            <a:endParaRPr lang="ar-EG"/>
          </a:p>
        </p:txBody>
      </p:sp>
    </p:spTree>
    <p:extLst>
      <p:ext uri="{BB962C8B-B14F-4D97-AF65-F5344CB8AC3E}">
        <p14:creationId xmlns:p14="http://schemas.microsoft.com/office/powerpoint/2010/main" xmlns="" val="2957470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2/2/2014</a:t>
            </a:r>
            <a:endParaRPr lang="ar-E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SPIE 2014</a:t>
            </a:r>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95E159B-23CF-489A-A84C-9CA964EAC1F8}" type="slidenum">
              <a:rPr lang="ar-EG"/>
              <a:pPr>
                <a:defRPr/>
              </a:pPr>
              <a:t>‹#›</a:t>
            </a:fld>
            <a:endParaRPr lang="ar-EG"/>
          </a:p>
        </p:txBody>
      </p:sp>
    </p:spTree>
    <p:extLst>
      <p:ext uri="{BB962C8B-B14F-4D97-AF65-F5344CB8AC3E}">
        <p14:creationId xmlns:p14="http://schemas.microsoft.com/office/powerpoint/2010/main" xmlns="" val="3684894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2/2/2014</a:t>
            </a:r>
            <a:endParaRPr lang="ar-E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SPIE 2014</a:t>
            </a:r>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201241F-6891-403A-BDF0-5EB4BC868419}" type="slidenum">
              <a:rPr lang="ar-EG"/>
              <a:pPr>
                <a:defRPr/>
              </a:pPr>
              <a:t>‹#›</a:t>
            </a:fld>
            <a:endParaRPr lang="ar-EG"/>
          </a:p>
        </p:txBody>
      </p:sp>
    </p:spTree>
    <p:extLst>
      <p:ext uri="{BB962C8B-B14F-4D97-AF65-F5344CB8AC3E}">
        <p14:creationId xmlns:p14="http://schemas.microsoft.com/office/powerpoint/2010/main" xmlns="" val="3939085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2/2/2014</a:t>
            </a:r>
            <a:endParaRPr lang="ar-E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SPIE 2014</a:t>
            </a:r>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2A3E22A-C451-434A-8F19-A1A0E41839DD}" type="slidenum">
              <a:rPr lang="ar-EG"/>
              <a:pPr>
                <a:defRPr/>
              </a:pPr>
              <a:t>‹#›</a:t>
            </a:fld>
            <a:endParaRPr lang="ar-EG"/>
          </a:p>
        </p:txBody>
      </p:sp>
    </p:spTree>
    <p:extLst>
      <p:ext uri="{BB962C8B-B14F-4D97-AF65-F5344CB8AC3E}">
        <p14:creationId xmlns:p14="http://schemas.microsoft.com/office/powerpoint/2010/main" xmlns="" val="2075241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2/2/2014</a:t>
            </a:r>
            <a:endParaRPr lang="ar-EG">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SPIE 2014</a:t>
            </a:r>
            <a:endParaRPr lang="ar-EG">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B13428F-F64B-4AB5-A68A-6B8DADF5CEBA}" type="slidenum">
              <a:rPr lang="ar-EG"/>
              <a:pPr>
                <a:defRPr/>
              </a:pPr>
              <a:t>‹#›</a:t>
            </a:fld>
            <a:endParaRPr lang="ar-EG"/>
          </a:p>
        </p:txBody>
      </p:sp>
    </p:spTree>
    <p:extLst>
      <p:ext uri="{BB962C8B-B14F-4D97-AF65-F5344CB8AC3E}">
        <p14:creationId xmlns:p14="http://schemas.microsoft.com/office/powerpoint/2010/main" xmlns="" val="1111855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2/2/2014</a:t>
            </a:r>
            <a:endParaRPr lang="ar-EG">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SPIE 2014</a:t>
            </a:r>
            <a:endParaRPr lang="ar-EG">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0FAC8DA-59F4-4421-B799-ACED2D7E1E86}" type="slidenum">
              <a:rPr lang="ar-EG"/>
              <a:pPr>
                <a:defRPr/>
              </a:pPr>
              <a:t>‹#›</a:t>
            </a:fld>
            <a:endParaRPr lang="ar-EG"/>
          </a:p>
        </p:txBody>
      </p:sp>
    </p:spTree>
    <p:extLst>
      <p:ext uri="{BB962C8B-B14F-4D97-AF65-F5344CB8AC3E}">
        <p14:creationId xmlns:p14="http://schemas.microsoft.com/office/powerpoint/2010/main" xmlns="" val="2847232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2/2/2014</a:t>
            </a:r>
            <a:endParaRPr lang="ar-EG">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SPIE 2014</a:t>
            </a:r>
            <a:endParaRPr lang="ar-EG">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64DCFF2-33A5-441F-BEE8-72C2076E6AFE}" type="slidenum">
              <a:rPr lang="ar-EG"/>
              <a:pPr>
                <a:defRPr/>
              </a:pPr>
              <a:t>‹#›</a:t>
            </a:fld>
            <a:endParaRPr lang="ar-EG"/>
          </a:p>
        </p:txBody>
      </p:sp>
    </p:spTree>
    <p:extLst>
      <p:ext uri="{BB962C8B-B14F-4D97-AF65-F5344CB8AC3E}">
        <p14:creationId xmlns:p14="http://schemas.microsoft.com/office/powerpoint/2010/main" xmlns="" val="3853035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2/2/2014</a:t>
            </a:r>
            <a:endParaRPr lang="ar-EG">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SPIE 2014</a:t>
            </a:r>
            <a:endParaRPr lang="ar-EG">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911639C-873E-4D68-86EE-46FAFF80F759}" type="slidenum">
              <a:rPr lang="ar-EG"/>
              <a:pPr>
                <a:defRPr/>
              </a:pPr>
              <a:t>‹#›</a:t>
            </a:fld>
            <a:endParaRPr lang="ar-EG"/>
          </a:p>
        </p:txBody>
      </p:sp>
    </p:spTree>
    <p:extLst>
      <p:ext uri="{BB962C8B-B14F-4D97-AF65-F5344CB8AC3E}">
        <p14:creationId xmlns:p14="http://schemas.microsoft.com/office/powerpoint/2010/main" xmlns="" val="1642485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2/2/2014</a:t>
            </a:r>
            <a:endParaRPr lang="ar-EG">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SPIE 2014</a:t>
            </a:r>
            <a:endParaRPr lang="ar-EG">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462F5C6-C089-4D89-87B9-B8F87106629B}" type="slidenum">
              <a:rPr lang="ar-EG"/>
              <a:pPr>
                <a:defRPr/>
              </a:pPr>
              <a:t>‹#›</a:t>
            </a:fld>
            <a:endParaRPr lang="ar-EG"/>
          </a:p>
        </p:txBody>
      </p:sp>
    </p:spTree>
    <p:extLst>
      <p:ext uri="{BB962C8B-B14F-4D97-AF65-F5344CB8AC3E}">
        <p14:creationId xmlns:p14="http://schemas.microsoft.com/office/powerpoint/2010/main" xmlns="" val="1646711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2/2/2014</a:t>
            </a:r>
            <a:endParaRPr lang="ar-EG">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SPIE 2014</a:t>
            </a:r>
            <a:endParaRPr lang="ar-EG">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7AE9A8E-A3B7-4435-914C-E292F11A7546}" type="slidenum">
              <a:rPr lang="ar-EG"/>
              <a:pPr>
                <a:defRPr/>
              </a:pPr>
              <a:t>‹#›</a:t>
            </a:fld>
            <a:endParaRPr lang="ar-EG"/>
          </a:p>
        </p:txBody>
      </p:sp>
    </p:spTree>
    <p:extLst>
      <p:ext uri="{BB962C8B-B14F-4D97-AF65-F5344CB8AC3E}">
        <p14:creationId xmlns:p14="http://schemas.microsoft.com/office/powerpoint/2010/main" xmlns="" val="3857133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rtl="1" eaLnBrk="1" fontAlgn="auto" hangingPunct="1">
              <a:spcBef>
                <a:spcPts val="0"/>
              </a:spcBef>
              <a:spcAft>
                <a:spcPts val="0"/>
              </a:spcAft>
              <a:defRPr sz="1200">
                <a:solidFill>
                  <a:schemeClr val="tx1">
                    <a:tint val="75000"/>
                  </a:schemeClr>
                </a:solidFill>
                <a:latin typeface="+mn-lt"/>
                <a:cs typeface="+mn-cs"/>
              </a:defRPr>
            </a:lvl1pPr>
          </a:lstStyle>
          <a:p>
            <a:pPr>
              <a:defRPr/>
            </a:pPr>
            <a:r>
              <a:rPr lang="en-US" smtClean="0">
                <a:solidFill>
                  <a:prstClr val="black">
                    <a:tint val="75000"/>
                  </a:prstClr>
                </a:solidFill>
              </a:rPr>
              <a:t>2/2/2014</a:t>
            </a:r>
            <a:endParaRPr lang="ar-EG">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rtl="1" eaLnBrk="1" fontAlgn="auto" hangingPunct="1">
              <a:spcBef>
                <a:spcPts val="0"/>
              </a:spcBef>
              <a:spcAft>
                <a:spcPts val="0"/>
              </a:spcAft>
              <a:defRPr sz="1200">
                <a:solidFill>
                  <a:schemeClr val="tx1">
                    <a:tint val="75000"/>
                  </a:schemeClr>
                </a:solidFill>
                <a:latin typeface="+mn-lt"/>
                <a:cs typeface="+mn-cs"/>
              </a:defRPr>
            </a:lvl1pPr>
          </a:lstStyle>
          <a:p>
            <a:pPr>
              <a:defRPr/>
            </a:pPr>
            <a:r>
              <a:rPr lang="en-US" smtClean="0">
                <a:solidFill>
                  <a:prstClr val="black">
                    <a:tint val="75000"/>
                  </a:prstClr>
                </a:solidFill>
              </a:rPr>
              <a:t>SPIE 2014</a:t>
            </a:r>
            <a:endParaRPr lang="ar-EG">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rtl="1" eaLnBrk="1" hangingPunct="1">
              <a:defRPr sz="1200" smtClean="0">
                <a:solidFill>
                  <a:srgbClr val="898989"/>
                </a:solidFill>
              </a:defRPr>
            </a:lvl1pPr>
          </a:lstStyle>
          <a:p>
            <a:pPr fontAlgn="base">
              <a:spcBef>
                <a:spcPct val="0"/>
              </a:spcBef>
              <a:spcAft>
                <a:spcPct val="0"/>
              </a:spcAft>
              <a:defRPr/>
            </a:pPr>
            <a:fld id="{48EE338E-835D-4C7D-BBF5-1B15946FE061}" type="slidenum">
              <a:rPr lang="ar-EG"/>
              <a:pPr fontAlgn="base">
                <a:spcBef>
                  <a:spcPct val="0"/>
                </a:spcBef>
                <a:spcAft>
                  <a:spcPct val="0"/>
                </a:spcAft>
                <a:defRPr/>
              </a:pPr>
              <a:t>‹#›</a:t>
            </a:fld>
            <a:endParaRPr lang="ar-EG"/>
          </a:p>
        </p:txBody>
      </p:sp>
    </p:spTree>
    <p:extLst>
      <p:ext uri="{BB962C8B-B14F-4D97-AF65-F5344CB8AC3E}">
        <p14:creationId xmlns:p14="http://schemas.microsoft.com/office/powerpoint/2010/main" xmlns="" val="371055868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anose="020F0502020204030204" pitchFamily="34" charset="0"/>
          <a:cs typeface="Times New Roman" panose="02020603050405020304" pitchFamily="18" charset="0"/>
        </a:defRPr>
      </a:lvl2pPr>
      <a:lvl3pPr algn="ctr" rtl="1" eaLnBrk="0" fontAlgn="base" hangingPunct="0">
        <a:spcBef>
          <a:spcPct val="0"/>
        </a:spcBef>
        <a:spcAft>
          <a:spcPct val="0"/>
        </a:spcAft>
        <a:defRPr sz="4400">
          <a:solidFill>
            <a:schemeClr val="tx1"/>
          </a:solidFill>
          <a:latin typeface="Calibri" panose="020F0502020204030204" pitchFamily="34" charset="0"/>
          <a:cs typeface="Times New Roman" panose="02020603050405020304" pitchFamily="18" charset="0"/>
        </a:defRPr>
      </a:lvl3pPr>
      <a:lvl4pPr algn="ctr" rtl="1" eaLnBrk="0" fontAlgn="base" hangingPunct="0">
        <a:spcBef>
          <a:spcPct val="0"/>
        </a:spcBef>
        <a:spcAft>
          <a:spcPct val="0"/>
        </a:spcAft>
        <a:defRPr sz="4400">
          <a:solidFill>
            <a:schemeClr val="tx1"/>
          </a:solidFill>
          <a:latin typeface="Calibri" panose="020F0502020204030204" pitchFamily="34" charset="0"/>
          <a:cs typeface="Times New Roman" panose="02020603050405020304" pitchFamily="18" charset="0"/>
        </a:defRPr>
      </a:lvl4pPr>
      <a:lvl5pPr algn="ctr" rtl="1" eaLnBrk="0" fontAlgn="base" hangingPunct="0">
        <a:spcBef>
          <a:spcPct val="0"/>
        </a:spcBef>
        <a:spcAft>
          <a:spcPct val="0"/>
        </a:spcAft>
        <a:defRPr sz="4400">
          <a:solidFill>
            <a:schemeClr val="tx1"/>
          </a:solidFill>
          <a:latin typeface="Calibri" panose="020F0502020204030204" pitchFamily="34" charset="0"/>
          <a:cs typeface="Times New Roman" panose="02020603050405020304" pitchFamily="18" charset="0"/>
        </a:defRPr>
      </a:lvl5pPr>
      <a:lvl6pPr marL="4572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6pPr>
      <a:lvl7pPr marL="9144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7pPr>
      <a:lvl8pPr marL="13716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8pPr>
      <a:lvl9pPr marL="18288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en.wikipedia.org/wiki/Economic_cost" TargetMode="External"/><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Musculoskeletal_disorders" TargetMode="External"/><Relationship Id="rId2" Type="http://schemas.openxmlformats.org/officeDocument/2006/relationships/hyperlink" Target="https://en.wikipedia.org/wiki/Help:IPA_for_English" TargetMode="External"/><Relationship Id="rId1" Type="http://schemas.openxmlformats.org/officeDocument/2006/relationships/slideLayout" Target="../slideLayouts/slideLayout8.xml"/><Relationship Id="rId5" Type="http://schemas.openxmlformats.org/officeDocument/2006/relationships/image" Target="../media/image1.jpeg"/><Relationship Id="rId4" Type="http://schemas.openxmlformats.org/officeDocument/2006/relationships/hyperlink" Target="https://en.wikipedia.org/wiki/Pain"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hyperlink" Target="https://en.wikipedia.org/wiki/Antigen" TargetMode="External"/><Relationship Id="rId3" Type="http://schemas.openxmlformats.org/officeDocument/2006/relationships/hyperlink" Target="https://en.wikipedia.org/wiki/DNA" TargetMode="External"/><Relationship Id="rId7" Type="http://schemas.openxmlformats.org/officeDocument/2006/relationships/hyperlink" Target="https://en.wikipedia.org/wiki/LDL" TargetMode="External"/><Relationship Id="rId2" Type="http://schemas.openxmlformats.org/officeDocument/2006/relationships/hyperlink" Target="https://en.wikipedia.org/wiki/Transcription_factor" TargetMode="External"/><Relationship Id="rId1" Type="http://schemas.openxmlformats.org/officeDocument/2006/relationships/slideLayout" Target="../slideLayouts/slideLayout2.xml"/><Relationship Id="rId6" Type="http://schemas.openxmlformats.org/officeDocument/2006/relationships/hyperlink" Target="https://en.wikipedia.org/wiki/Ultraviolet_irradiation" TargetMode="External"/><Relationship Id="rId5" Type="http://schemas.openxmlformats.org/officeDocument/2006/relationships/hyperlink" Target="https://en.wikipedia.org/wiki/Free_radical" TargetMode="External"/><Relationship Id="rId4" Type="http://schemas.openxmlformats.org/officeDocument/2006/relationships/hyperlink" Target="https://en.wikipedia.org/wiki/Cytokine"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en.wikipedia.org/wiki/Autoimmune_diseases" TargetMode="External"/><Relationship Id="rId2" Type="http://schemas.openxmlformats.org/officeDocument/2006/relationships/hyperlink" Target="https://en.wikipedia.org/wiki/Immunoglobulin_light_chain" TargetMode="External"/><Relationship Id="rId1" Type="http://schemas.openxmlformats.org/officeDocument/2006/relationships/slideLayout" Target="../slideLayouts/slideLayout2.xml"/><Relationship Id="rId4" Type="http://schemas.openxmlformats.org/officeDocument/2006/relationships/hyperlink" Target="https://en.wikipedia.org/wiki/Septic_shock"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en.wikipedia.org/wiki/Harvey_Williams_Cushing" TargetMode="Externa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1.jpeg"/></Relationships>
</file>

<file path=ppt/slides/_rels/slide5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63.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64.xml.rels><?xml version="1.0" encoding="UTF-8" standalone="yes"?>
<Relationships xmlns="http://schemas.openxmlformats.org/package/2006/relationships"><Relationship Id="rId3" Type="http://schemas.openxmlformats.org/officeDocument/2006/relationships/oleObject" Target="../embeddings/Microsoft_Office_Excel_97-2003_Worksheet3.xls"/><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65.xml.rels><?xml version="1.0" encoding="UTF-8" standalone="yes"?>
<Relationships xmlns="http://schemas.openxmlformats.org/package/2006/relationships"><Relationship Id="rId3" Type="http://schemas.openxmlformats.org/officeDocument/2006/relationships/oleObject" Target="../embeddings/Microsoft_Office_Excel_97-2003_Worksheet4.xls"/><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66.xml.rels><?xml version="1.0" encoding="UTF-8" standalone="yes"?>
<Relationships xmlns="http://schemas.openxmlformats.org/package/2006/relationships"><Relationship Id="rId3" Type="http://schemas.openxmlformats.org/officeDocument/2006/relationships/oleObject" Target="../embeddings/Microsoft_Office_Excel_97-2003_Worksheet5.xls"/><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67.xml.rels><?xml version="1.0" encoding="UTF-8" standalone="yes"?>
<Relationships xmlns="http://schemas.openxmlformats.org/package/2006/relationships"><Relationship Id="rId3" Type="http://schemas.openxmlformats.org/officeDocument/2006/relationships/oleObject" Target="../embeddings/Microsoft_Office_Excel_97-2003_Worksheet6.xls"/><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68.xml.rels><?xml version="1.0" encoding="UTF-8" standalone="yes"?>
<Relationships xmlns="http://schemas.openxmlformats.org/package/2006/relationships"><Relationship Id="rId3" Type="http://schemas.openxmlformats.org/officeDocument/2006/relationships/oleObject" Target="../embeddings/Microsoft_Office_Excel_97-2003_Worksheet7.xls"/><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69.xml.rels><?xml version="1.0" encoding="UTF-8" standalone="yes"?>
<Relationships xmlns="http://schemas.openxmlformats.org/package/2006/relationships"><Relationship Id="rId3" Type="http://schemas.openxmlformats.org/officeDocument/2006/relationships/oleObject" Target="../embeddings/Microsoft_Office_Excel_97-2003_Worksheet8.xls"/><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Microsoft_Office_Excel_97-2003_Worksheet9.xls"/><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71.xml.rels><?xml version="1.0" encoding="UTF-8" standalone="yes"?>
<Relationships xmlns="http://schemas.openxmlformats.org/package/2006/relationships"><Relationship Id="rId3" Type="http://schemas.openxmlformats.org/officeDocument/2006/relationships/oleObject" Target="../embeddings/Microsoft_Office_Excel_97-2003_Worksheet10.xls"/><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72.xml.rels><?xml version="1.0" encoding="UTF-8" standalone="yes"?>
<Relationships xmlns="http://schemas.openxmlformats.org/package/2006/relationships"><Relationship Id="rId3" Type="http://schemas.openxmlformats.org/officeDocument/2006/relationships/oleObject" Target="../embeddings/Microsoft_Office_Excel_97-2003_Worksheet11.xls"/><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73.xml.rels><?xml version="1.0" encoding="UTF-8" standalone="yes"?>
<Relationships xmlns="http://schemas.openxmlformats.org/package/2006/relationships"><Relationship Id="rId3" Type="http://schemas.openxmlformats.org/officeDocument/2006/relationships/oleObject" Target="../embeddings/Microsoft_Office_Excel_97-2003_Worksheet12.xls"/><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74.xml.rels><?xml version="1.0" encoding="UTF-8" standalone="yes"?>
<Relationships xmlns="http://schemas.openxmlformats.org/package/2006/relationships"><Relationship Id="rId3" Type="http://schemas.openxmlformats.org/officeDocument/2006/relationships/oleObject" Target="../embeddings/Microsoft_Office_Excel_97-2003_Worksheet13.xls"/><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75.xml.rels><?xml version="1.0" encoding="UTF-8" standalone="yes"?>
<Relationships xmlns="http://schemas.openxmlformats.org/package/2006/relationships"><Relationship Id="rId3" Type="http://schemas.openxmlformats.org/officeDocument/2006/relationships/oleObject" Target="../embeddings/Microsoft_Office_Excel_97-2003_Worksheet14.xls"/><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76.xml.rels><?xml version="1.0" encoding="UTF-8" standalone="yes"?>
<Relationships xmlns="http://schemas.openxmlformats.org/package/2006/relationships"><Relationship Id="rId3" Type="http://schemas.openxmlformats.org/officeDocument/2006/relationships/oleObject" Target="../embeddings/Microsoft_Office_Excel_97-2003_Worksheet15.xls"/><Relationship Id="rId2" Type="http://schemas.openxmlformats.org/officeDocument/2006/relationships/slideLayout" Target="../slideLayouts/slideLayout2.xml"/><Relationship Id="rId1" Type="http://schemas.openxmlformats.org/officeDocument/2006/relationships/vmlDrawing" Target="../drawings/vmlDrawing15.v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8" Type="http://schemas.openxmlformats.org/officeDocument/2006/relationships/image" Target="http://www.omicsgroup.com/conferences/ACS/conference/photos/Immunology-Summit-2015-Eman-Abd-el-Rahman-24314.jpg" TargetMode="External"/><Relationship Id="rId3" Type="http://schemas.openxmlformats.org/officeDocument/2006/relationships/image" Target="../media/image69.jpeg"/><Relationship Id="rId7" Type="http://schemas.openxmlformats.org/officeDocument/2006/relationships/image" Target="../media/image73.jpeg"/><Relationship Id="rId2" Type="http://schemas.openxmlformats.org/officeDocument/2006/relationships/image" Target="../media/image68.jpeg"/><Relationship Id="rId1" Type="http://schemas.openxmlformats.org/officeDocument/2006/relationships/slideLayout" Target="../slideLayouts/slideLayout7.xml"/><Relationship Id="rId6" Type="http://schemas.openxmlformats.org/officeDocument/2006/relationships/image" Target="../media/image72.png"/><Relationship Id="rId11" Type="http://schemas.openxmlformats.org/officeDocument/2006/relationships/image" Target="../media/image76.jpeg"/><Relationship Id="rId5" Type="http://schemas.openxmlformats.org/officeDocument/2006/relationships/image" Target="../media/image71.png"/><Relationship Id="rId10" Type="http://schemas.openxmlformats.org/officeDocument/2006/relationships/image" Target="../media/image75.jpeg"/><Relationship Id="rId4" Type="http://schemas.openxmlformats.org/officeDocument/2006/relationships/image" Target="../media/image70.jpeg"/><Relationship Id="rId9" Type="http://schemas.openxmlformats.org/officeDocument/2006/relationships/image" Target="../media/image74.jpeg"/></Relationships>
</file>

<file path=ppt/slides/_rels/slide83.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2.xml"/><Relationship Id="rId5" Type="http://schemas.openxmlformats.org/officeDocument/2006/relationships/image" Target="../media/image80.jpeg"/><Relationship Id="rId4" Type="http://schemas.openxmlformats.org/officeDocument/2006/relationships/image" Target="../media/image79.jpeg"/></Relationships>
</file>

<file path=ppt/slides/_rels/slide84.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4.xml"/><Relationship Id="rId4" Type="http://schemas.openxmlformats.org/officeDocument/2006/relationships/image" Target="../media/image8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1485900"/>
            <a:ext cx="9144000" cy="3810000"/>
          </a:xfrm>
        </p:spPr>
        <p:txBody>
          <a:bodyPr>
            <a:normAutofit fontScale="90000"/>
          </a:bodyPr>
          <a:lstStyle/>
          <a:p>
            <a:pPr rtl="0"/>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dirty="0" smtClean="0">
                <a:latin typeface="Times New Roman" pitchFamily="18" charset="0"/>
                <a:cs typeface="Times New Roman" pitchFamily="18" charset="0"/>
              </a:rPr>
              <a:t> </a:t>
            </a:r>
            <a:r>
              <a:rPr lang="en-US" sz="5300" b="1" dirty="0">
                <a:latin typeface="Times New Roman" pitchFamily="18" charset="0"/>
                <a:cs typeface="Times New Roman" pitchFamily="18" charset="0"/>
              </a:rPr>
              <a:t>Therapeutic modality employing bee venom acupuncture for controlling of chronic low back </a:t>
            </a:r>
            <a:r>
              <a:rPr lang="en-US" sz="5300" b="1" dirty="0" smtClean="0">
                <a:latin typeface="Times New Roman" pitchFamily="18" charset="0"/>
                <a:cs typeface="Times New Roman" pitchFamily="18" charset="0"/>
              </a:rPr>
              <a:t>pain</a:t>
            </a:r>
            <a:br>
              <a:rPr lang="en-US" sz="5300" b="1" dirty="0" smtClean="0">
                <a:latin typeface="Times New Roman" pitchFamily="18" charset="0"/>
                <a:cs typeface="Times New Roman" pitchFamily="18" charset="0"/>
              </a:rPr>
            </a:b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sz="5300" b="1" dirty="0" err="1">
                <a:latin typeface="Times New Roman" pitchFamily="18" charset="0"/>
                <a:cs typeface="Times New Roman" pitchFamily="18" charset="0"/>
              </a:rPr>
              <a:t>Aliaa</a:t>
            </a:r>
            <a:r>
              <a:rPr lang="en-US" sz="5300" b="1" dirty="0">
                <a:latin typeface="Times New Roman" pitchFamily="18" charset="0"/>
                <a:cs typeface="Times New Roman" pitchFamily="18" charset="0"/>
              </a:rPr>
              <a:t> El </a:t>
            </a:r>
            <a:r>
              <a:rPr lang="en-US" sz="5300" b="1" dirty="0" err="1" smtClean="0">
                <a:latin typeface="Times New Roman" pitchFamily="18" charset="0"/>
                <a:cs typeface="Times New Roman" pitchFamily="18" charset="0"/>
              </a:rPr>
              <a:t>Gendy</a:t>
            </a:r>
            <a:r>
              <a:rPr lang="en-US" sz="5300" b="1" dirty="0" smtClean="0">
                <a:latin typeface="Times New Roman" pitchFamily="18" charset="0"/>
                <a:cs typeface="Times New Roman" pitchFamily="18" charset="0"/>
              </a:rPr>
              <a:t>, PhD</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Researcher at the National research Center</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Cairo - Egypt</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41678913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idx="1"/>
          </p:nvPr>
        </p:nvSpPr>
        <p:spPr>
          <a:xfrm>
            <a:off x="3276600" y="109537"/>
            <a:ext cx="5111750" cy="5853113"/>
          </a:xfrm>
        </p:spPr>
        <p:txBody>
          <a:bodyPr>
            <a:normAutofit/>
          </a:bodyPr>
          <a:lstStyle/>
          <a:p>
            <a:pPr algn="just" rtl="0"/>
            <a:r>
              <a:rPr lang="en-US" dirty="0" smtClean="0">
                <a:latin typeface="Times New Roman" pitchFamily="18" charset="0"/>
                <a:cs typeface="Times New Roman" pitchFamily="18" charset="0"/>
              </a:rPr>
              <a:t>Low back pain results in large </a:t>
            </a:r>
            <a:r>
              <a:rPr lang="en-US" dirty="0" smtClean="0">
                <a:latin typeface="Times New Roman" pitchFamily="18" charset="0"/>
                <a:cs typeface="Times New Roman" pitchFamily="18" charset="0"/>
                <a:hlinkClick r:id="rId2" tooltip="Economic cost"/>
              </a:rPr>
              <a:t>economic costs</a:t>
            </a:r>
            <a:r>
              <a:rPr lang="en-US" dirty="0" smtClean="0">
                <a:latin typeface="Times New Roman" pitchFamily="18" charset="0"/>
                <a:cs typeface="Times New Roman" pitchFamily="18" charset="0"/>
              </a:rPr>
              <a:t>. In the United States, it is the most common type of pain in adults, responsible for a large number of missed work days. </a:t>
            </a:r>
            <a:r>
              <a:rPr lang="en-US" dirty="0">
                <a:latin typeface="Times New Roman" pitchFamily="18" charset="0"/>
                <a:cs typeface="Times New Roman" pitchFamily="18" charset="0"/>
              </a:rPr>
              <a:t>I</a:t>
            </a:r>
            <a:r>
              <a:rPr lang="en-US" dirty="0" smtClean="0">
                <a:latin typeface="Times New Roman" pitchFamily="18" charset="0"/>
                <a:cs typeface="Times New Roman" pitchFamily="18" charset="0"/>
              </a:rPr>
              <a:t>t was estimated to be responsible for $90 billion in annual health care costs .</a:t>
            </a:r>
            <a:endParaRPr lang="en-US" dirty="0">
              <a:latin typeface="Times New Roman" pitchFamily="18" charset="0"/>
              <a:cs typeface="Times New Roman" pitchFamily="18" charset="0"/>
            </a:endParaRPr>
          </a:p>
        </p:txBody>
      </p:sp>
      <p:sp>
        <p:nvSpPr>
          <p:cNvPr id="5" name="Text Placeholder 4"/>
          <p:cNvSpPr>
            <a:spLocks noGrp="1"/>
          </p:cNvSpPr>
          <p:nvPr>
            <p:ph type="body" sz="half" idx="2"/>
          </p:nvPr>
        </p:nvSpPr>
        <p:spPr>
          <a:xfrm>
            <a:off x="532746" y="1905000"/>
            <a:ext cx="3008313" cy="4691063"/>
          </a:xfrm>
        </p:spPr>
        <p:txBody>
          <a:bodyPr/>
          <a:lstStyle/>
          <a:p>
            <a:endParaRPr lang="en-US" dirty="0"/>
          </a:p>
        </p:txBody>
      </p:sp>
      <p:pic>
        <p:nvPicPr>
          <p:cNvPr id="1026" name="Picture 2" descr="D:\back-pain-woman-woman-isolated-white-background-young-office-laptop-35311599.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3400" y="3124200"/>
            <a:ext cx="2702206" cy="1804988"/>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D:\205211.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57175" y="304800"/>
            <a:ext cx="2904819" cy="2514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304587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z="6600" dirty="0" smtClean="0">
                <a:solidFill>
                  <a:srgbClr val="FF0000"/>
                </a:solidFill>
              </a:rPr>
              <a:t>Causes of LBP</a:t>
            </a:r>
            <a:endParaRPr lang="en-US" sz="6600" dirty="0">
              <a:solidFill>
                <a:srgbClr val="FF0000"/>
              </a:solidFill>
            </a:endParaRPr>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28161405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smtClean="0">
                <a:latin typeface="Times New Roman" pitchFamily="18" charset="0"/>
                <a:cs typeface="Times New Roman" pitchFamily="18" charset="0"/>
              </a:rPr>
              <a:t>Causes of LBP</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8229600" cy="5410200"/>
          </a:xfrm>
        </p:spPr>
        <p:txBody>
          <a:bodyPr>
            <a:normAutofit lnSpcReduction="10000"/>
          </a:bodyPr>
          <a:lstStyle/>
          <a:p>
            <a:pPr algn="just" rtl="0"/>
            <a:r>
              <a:rPr lang="en-US" dirty="0" smtClean="0">
                <a:solidFill>
                  <a:srgbClr val="FF0000"/>
                </a:solidFill>
                <a:latin typeface="Times New Roman" pitchFamily="18" charset="0"/>
                <a:cs typeface="Times New Roman" pitchFamily="18" charset="0"/>
              </a:rPr>
              <a:t>Musculoskeletal </a:t>
            </a:r>
            <a:r>
              <a:rPr lang="en-US" dirty="0">
                <a:solidFill>
                  <a:srgbClr val="FF0000"/>
                </a:solidFill>
                <a:latin typeface="Times New Roman" pitchFamily="18" charset="0"/>
                <a:cs typeface="Times New Roman" pitchFamily="18" charset="0"/>
              </a:rPr>
              <a:t>- mechanical</a:t>
            </a:r>
            <a:r>
              <a:rPr lang="en-US" dirty="0">
                <a:latin typeface="Times New Roman" pitchFamily="18" charset="0"/>
                <a:cs typeface="Times New Roman" pitchFamily="18" charset="0"/>
              </a:rPr>
              <a:t> (including muscle strain, muscle spasm, or osteoarthritis); herniated nucleus </a:t>
            </a:r>
            <a:r>
              <a:rPr lang="en-US" dirty="0" err="1">
                <a:latin typeface="Times New Roman" pitchFamily="18" charset="0"/>
                <a:cs typeface="Times New Roman" pitchFamily="18" charset="0"/>
              </a:rPr>
              <a:t>pulposus</a:t>
            </a:r>
            <a:r>
              <a:rPr lang="en-US" dirty="0">
                <a:latin typeface="Times New Roman" pitchFamily="18" charset="0"/>
                <a:cs typeface="Times New Roman" pitchFamily="18" charset="0"/>
              </a:rPr>
              <a:t>, herniated disk; spinal stenosis; or compression fracture</a:t>
            </a:r>
          </a:p>
          <a:p>
            <a:pPr algn="just" rtl="0"/>
            <a:r>
              <a:rPr lang="en-US" dirty="0" smtClean="0">
                <a:solidFill>
                  <a:srgbClr val="FF0000"/>
                </a:solidFill>
                <a:latin typeface="Times New Roman" pitchFamily="18" charset="0"/>
                <a:cs typeface="Times New Roman" pitchFamily="18" charset="0"/>
              </a:rPr>
              <a:t>Inflammatory </a:t>
            </a:r>
            <a:r>
              <a:rPr lang="en-US" dirty="0">
                <a:solidFill>
                  <a:srgbClr val="FF0000"/>
                </a:solidFill>
                <a:latin typeface="Times New Roman" pitchFamily="18" charset="0"/>
                <a:cs typeface="Times New Roman" pitchFamily="18" charset="0"/>
              </a:rPr>
              <a:t>- HLA-B27</a:t>
            </a:r>
            <a:r>
              <a:rPr lang="en-US" dirty="0">
                <a:latin typeface="Times New Roman" pitchFamily="18" charset="0"/>
                <a:cs typeface="Times New Roman" pitchFamily="18" charset="0"/>
              </a:rPr>
              <a:t> associated arthritis including </a:t>
            </a:r>
            <a:r>
              <a:rPr lang="en-US" dirty="0" err="1">
                <a:latin typeface="Times New Roman" pitchFamily="18" charset="0"/>
                <a:cs typeface="Times New Roman" pitchFamily="18" charset="0"/>
              </a:rPr>
              <a:t>ankylosing</a:t>
            </a:r>
            <a:r>
              <a:rPr lang="en-US" dirty="0">
                <a:latin typeface="Times New Roman" pitchFamily="18" charset="0"/>
                <a:cs typeface="Times New Roman" pitchFamily="18" charset="0"/>
              </a:rPr>
              <a:t> spondylitis, reactive arthritis, psoriatic arthritis, and inflammatory bowel disease</a:t>
            </a:r>
          </a:p>
          <a:p>
            <a:pPr algn="just" rtl="0"/>
            <a:r>
              <a:rPr lang="en-US" dirty="0" smtClean="0">
                <a:solidFill>
                  <a:srgbClr val="FF0000"/>
                </a:solidFill>
                <a:latin typeface="Times New Roman" pitchFamily="18" charset="0"/>
                <a:cs typeface="Times New Roman" pitchFamily="18" charset="0"/>
              </a:rPr>
              <a:t>Malignancy </a:t>
            </a:r>
            <a:r>
              <a:rPr lang="en-US" dirty="0">
                <a:latin typeface="Times New Roman" pitchFamily="18" charset="0"/>
                <a:cs typeface="Times New Roman" pitchFamily="18" charset="0"/>
              </a:rPr>
              <a:t>- bone metastasis from lung, breast, prostate, thyroid, among others</a:t>
            </a:r>
          </a:p>
          <a:p>
            <a:pPr algn="just" rtl="0"/>
            <a:r>
              <a:rPr lang="en-US" dirty="0" smtClean="0">
                <a:solidFill>
                  <a:srgbClr val="FF0000"/>
                </a:solidFill>
                <a:latin typeface="Times New Roman" pitchFamily="18" charset="0"/>
                <a:cs typeface="Times New Roman" pitchFamily="18" charset="0"/>
              </a:rPr>
              <a:t>Infectious </a:t>
            </a:r>
            <a:r>
              <a:rPr lang="en-US" dirty="0">
                <a:latin typeface="Times New Roman" pitchFamily="18" charset="0"/>
                <a:cs typeface="Times New Roman" pitchFamily="18" charset="0"/>
              </a:rPr>
              <a:t>- osteomyelitis; abscess</a:t>
            </a:r>
          </a:p>
          <a:p>
            <a:endParaRPr lang="en-US" dirty="0"/>
          </a:p>
          <a:p>
            <a:endParaRPr lang="en-US" dirty="0"/>
          </a:p>
        </p:txBody>
      </p:sp>
    </p:spTree>
    <p:extLst>
      <p:ext uri="{BB962C8B-B14F-4D97-AF65-F5344CB8AC3E}">
        <p14:creationId xmlns:p14="http://schemas.microsoft.com/office/powerpoint/2010/main" xmlns="" val="14379399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idx="1"/>
          </p:nvPr>
        </p:nvSpPr>
        <p:spPr>
          <a:xfrm>
            <a:off x="4032250" y="273050"/>
            <a:ext cx="5111750" cy="5853113"/>
          </a:xfrm>
        </p:spPr>
        <p:txBody>
          <a:bodyPr>
            <a:normAutofit/>
          </a:bodyPr>
          <a:lstStyle/>
          <a:p>
            <a:pPr algn="just" rtl="0">
              <a:lnSpc>
                <a:spcPct val="150000"/>
              </a:lnSpc>
            </a:pPr>
            <a:r>
              <a:rPr lang="en-US" dirty="0" smtClean="0">
                <a:solidFill>
                  <a:srgbClr val="FF0000"/>
                </a:solidFill>
                <a:latin typeface="Times New Roman" pitchFamily="18" charset="0"/>
                <a:cs typeface="Times New Roman" pitchFamily="18" charset="0"/>
              </a:rPr>
              <a:t>Sprains and strains</a:t>
            </a:r>
            <a:r>
              <a:rPr lang="en-US" dirty="0" smtClean="0">
                <a:latin typeface="Times New Roman" pitchFamily="18" charset="0"/>
                <a:cs typeface="Times New Roman" pitchFamily="18" charset="0"/>
              </a:rPr>
              <a:t> account for most acute </a:t>
            </a:r>
            <a:r>
              <a:rPr lang="en-US" dirty="0">
                <a:latin typeface="Times New Roman" pitchFamily="18" charset="0"/>
                <a:cs typeface="Times New Roman" pitchFamily="18" charset="0"/>
              </a:rPr>
              <a:t>back pain. Sprains are caused by overstretching or tearing ligaments, and strains are tears in tendon or muscle. </a:t>
            </a:r>
          </a:p>
        </p:txBody>
      </p:sp>
      <p:sp>
        <p:nvSpPr>
          <p:cNvPr id="5" name="Text Placeholder 4"/>
          <p:cNvSpPr>
            <a:spLocks noGrp="1"/>
          </p:cNvSpPr>
          <p:nvPr>
            <p:ph type="body" sz="half" idx="2"/>
          </p:nvPr>
        </p:nvSpPr>
        <p:spPr/>
        <p:txBody>
          <a:bodyPr/>
          <a:lstStyle/>
          <a:p>
            <a:endParaRPr lang="en-US" dirty="0"/>
          </a:p>
        </p:txBody>
      </p:sp>
      <p:pic>
        <p:nvPicPr>
          <p:cNvPr id="1029" name="Picture 5" descr="D:\what-does-back-pain-from-anxiety-feel-like-arch-relief-foot-43354.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 y="381000"/>
            <a:ext cx="4114800" cy="5638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653329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idx="1"/>
          </p:nvPr>
        </p:nvSpPr>
        <p:spPr>
          <a:xfrm>
            <a:off x="3575050" y="273050"/>
            <a:ext cx="5416550" cy="6356350"/>
          </a:xfrm>
        </p:spPr>
        <p:txBody>
          <a:bodyPr>
            <a:normAutofit/>
          </a:bodyPr>
          <a:lstStyle/>
          <a:p>
            <a:pPr algn="just" rtl="0">
              <a:lnSpc>
                <a:spcPct val="150000"/>
              </a:lnSpc>
            </a:pPr>
            <a:r>
              <a:rPr lang="en-US" sz="4100" dirty="0">
                <a:solidFill>
                  <a:srgbClr val="C00000"/>
                </a:solidFill>
                <a:latin typeface="Times New Roman" pitchFamily="18" charset="0"/>
                <a:cs typeface="Times New Roman" pitchFamily="18" charset="0"/>
              </a:rPr>
              <a:t>Intervertebral disc degeneration </a:t>
            </a:r>
            <a:r>
              <a:rPr lang="en-US" dirty="0">
                <a:latin typeface="Times New Roman" pitchFamily="18" charset="0"/>
                <a:cs typeface="Times New Roman" pitchFamily="18" charset="0"/>
              </a:rPr>
              <a:t>is one of the most common mechanical causes of low back pain, and it occurs when the usually rubbery discs lose integrity as a normal process of aging</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a:p>
            <a:endParaRPr lang="en-US" dirty="0"/>
          </a:p>
        </p:txBody>
      </p:sp>
      <p:sp>
        <p:nvSpPr>
          <p:cNvPr id="5" name="Text Placeholder 4"/>
          <p:cNvSpPr>
            <a:spLocks noGrp="1"/>
          </p:cNvSpPr>
          <p:nvPr>
            <p:ph type="body" sz="half" idx="2"/>
          </p:nvPr>
        </p:nvSpPr>
        <p:spPr/>
        <p:txBody>
          <a:bodyPr/>
          <a:lstStyle/>
          <a:p>
            <a:endParaRPr lang="en-US" dirty="0"/>
          </a:p>
        </p:txBody>
      </p:sp>
      <p:pic>
        <p:nvPicPr>
          <p:cNvPr id="6" name="main-img" descr="Image Detail"/>
          <p:cNvPicPr>
            <a:picLocks noGrp="1"/>
          </p:cNvPicPr>
          <p:nvPr>
            <p:ph idx="4294967295"/>
          </p:nvPr>
        </p:nvPicPr>
        <p:blipFill>
          <a:blip r:embed="rId2" cstate="print"/>
          <a:srcRect/>
          <a:stretch>
            <a:fillRect/>
          </a:stretch>
        </p:blipFill>
        <p:spPr bwMode="auto">
          <a:xfrm>
            <a:off x="0" y="609600"/>
            <a:ext cx="2828925" cy="5486400"/>
          </a:xfrm>
          <a:prstGeom prst="rect">
            <a:avLst/>
          </a:prstGeom>
          <a:noFill/>
          <a:ln w="9525">
            <a:noFill/>
            <a:miter lim="800000"/>
            <a:headEnd/>
            <a:tailEnd/>
          </a:ln>
        </p:spPr>
      </p:pic>
    </p:spTree>
    <p:extLst>
      <p:ext uri="{BB962C8B-B14F-4D97-AF65-F5344CB8AC3E}">
        <p14:creationId xmlns:p14="http://schemas.microsoft.com/office/powerpoint/2010/main" xmlns="" val="39015671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Herniated </a:t>
            </a:r>
            <a:r>
              <a:rPr lang="en-US" dirty="0" smtClean="0"/>
              <a:t> Discs </a:t>
            </a:r>
            <a:endParaRPr lang="en-US" dirty="0"/>
          </a:p>
        </p:txBody>
      </p:sp>
      <p:sp>
        <p:nvSpPr>
          <p:cNvPr id="3" name="Content Placeholder 2"/>
          <p:cNvSpPr>
            <a:spLocks noGrp="1"/>
          </p:cNvSpPr>
          <p:nvPr>
            <p:ph idx="1"/>
          </p:nvPr>
        </p:nvSpPr>
        <p:spPr>
          <a:xfrm>
            <a:off x="3575050" y="273050"/>
            <a:ext cx="5340350" cy="5853113"/>
          </a:xfrm>
        </p:spPr>
        <p:txBody>
          <a:bodyPr>
            <a:normAutofit/>
          </a:bodyPr>
          <a:lstStyle/>
          <a:p>
            <a:pPr algn="just" rtl="0">
              <a:lnSpc>
                <a:spcPct val="150000"/>
              </a:lnSpc>
            </a:pPr>
            <a:r>
              <a:rPr lang="en-US" sz="4000" dirty="0" smtClean="0">
                <a:solidFill>
                  <a:srgbClr val="FF0000"/>
                </a:solidFill>
                <a:latin typeface="Times New Roman" pitchFamily="18" charset="0"/>
                <a:cs typeface="Times New Roman" pitchFamily="18" charset="0"/>
              </a:rPr>
              <a:t>Herniated or ruptured discs</a:t>
            </a:r>
            <a:r>
              <a:rPr lang="en-US" dirty="0" smtClean="0">
                <a:latin typeface="Times New Roman" pitchFamily="18" charset="0"/>
                <a:cs typeface="Times New Roman" pitchFamily="18" charset="0"/>
              </a:rPr>
              <a:t> can occur when the intervertebral discs become compressed and bulge outward (herniation) or rupture . </a:t>
            </a:r>
          </a:p>
          <a:p>
            <a:endParaRPr lang="en-US" dirty="0">
              <a:latin typeface="Times New Roman" pitchFamily="18" charset="0"/>
              <a:cs typeface="Times New Roman" pitchFamily="18" charset="0"/>
            </a:endParaRPr>
          </a:p>
        </p:txBody>
      </p:sp>
      <p:sp>
        <p:nvSpPr>
          <p:cNvPr id="7" name="Text Placeholder 6"/>
          <p:cNvSpPr>
            <a:spLocks noGrp="1"/>
          </p:cNvSpPr>
          <p:nvPr>
            <p:ph type="body" sz="half" idx="2"/>
          </p:nvPr>
        </p:nvSpPr>
        <p:spPr/>
        <p:txBody>
          <a:bodyPr/>
          <a:lstStyle/>
          <a:p>
            <a:endParaRPr lang="en-US" dirty="0"/>
          </a:p>
        </p:txBody>
      </p:sp>
      <p:pic>
        <p:nvPicPr>
          <p:cNvPr id="3076" name="Picture 4" descr="D:\Aliaa\Low back pain - Wikipedia, the free encyclopedia_files\220px-Lagehernia.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flipH="1">
            <a:off x="609600" y="1752600"/>
            <a:ext cx="2264866" cy="3429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996017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3" name="Content Placeholder 2"/>
          <p:cNvSpPr>
            <a:spLocks noGrp="1"/>
          </p:cNvSpPr>
          <p:nvPr>
            <p:ph idx="1"/>
          </p:nvPr>
        </p:nvSpPr>
        <p:spPr>
          <a:xfrm>
            <a:off x="3575050" y="273050"/>
            <a:ext cx="5416550" cy="6280150"/>
          </a:xfrm>
        </p:spPr>
        <p:txBody>
          <a:bodyPr>
            <a:normAutofit/>
          </a:bodyPr>
          <a:lstStyle/>
          <a:p>
            <a:pPr algn="just" rtl="0">
              <a:lnSpc>
                <a:spcPct val="150000"/>
              </a:lnSpc>
            </a:pPr>
            <a:r>
              <a:rPr lang="en-US" sz="3600" b="1" dirty="0">
                <a:solidFill>
                  <a:srgbClr val="FF0000"/>
                </a:solidFill>
                <a:latin typeface="Times New Roman" pitchFamily="18" charset="0"/>
                <a:cs typeface="Times New Roman" pitchFamily="18" charset="0"/>
              </a:rPr>
              <a:t>Sciatica</a:t>
            </a:r>
            <a:r>
              <a:rPr lang="en-US" sz="3600" b="1" dirty="0">
                <a:latin typeface="Times New Roman" pitchFamily="18" charset="0"/>
                <a:cs typeface="Times New Roman" pitchFamily="18" charset="0"/>
              </a:rPr>
              <a:t> </a:t>
            </a:r>
            <a:r>
              <a:rPr lang="en-US" dirty="0">
                <a:latin typeface="Times New Roman" pitchFamily="18" charset="0"/>
                <a:cs typeface="Times New Roman" pitchFamily="18" charset="0"/>
              </a:rPr>
              <a:t>is a form of radiculopathy caused by compression of the sciatic </a:t>
            </a:r>
            <a:r>
              <a:rPr lang="en-US" dirty="0" smtClean="0">
                <a:latin typeface="Times New Roman" pitchFamily="18" charset="0"/>
                <a:cs typeface="Times New Roman" pitchFamily="18" charset="0"/>
              </a:rPr>
              <a:t>nerve</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5" name="Text Placeholder 4"/>
          <p:cNvSpPr>
            <a:spLocks noGrp="1"/>
          </p:cNvSpPr>
          <p:nvPr>
            <p:ph type="body" sz="half" idx="2"/>
          </p:nvPr>
        </p:nvSpPr>
        <p:spPr/>
        <p:txBody>
          <a:bodyPr/>
          <a:lstStyle/>
          <a:p>
            <a:endParaRPr lang="en-US" dirty="0"/>
          </a:p>
        </p:txBody>
      </p:sp>
      <p:pic>
        <p:nvPicPr>
          <p:cNvPr id="1026" name="Picture 2" descr="D:\3d4m_rm_illustration_of_sciatica.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3501" y="533400"/>
            <a:ext cx="3365499" cy="5867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280931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idx="1"/>
          </p:nvPr>
        </p:nvSpPr>
        <p:spPr>
          <a:xfrm>
            <a:off x="3575050" y="152400"/>
            <a:ext cx="5340350" cy="6705600"/>
          </a:xfrm>
        </p:spPr>
        <p:txBody>
          <a:bodyPr>
            <a:normAutofit fontScale="92500" lnSpcReduction="10000"/>
          </a:bodyPr>
          <a:lstStyle/>
          <a:p>
            <a:pPr algn="just" rtl="0">
              <a:lnSpc>
                <a:spcPct val="150000"/>
              </a:lnSpc>
            </a:pPr>
            <a:r>
              <a:rPr lang="en-US" sz="4700" b="1" dirty="0" err="1">
                <a:solidFill>
                  <a:srgbClr val="FF0000"/>
                </a:solidFill>
                <a:latin typeface="Times New Roman" pitchFamily="18" charset="0"/>
                <a:cs typeface="Times New Roman" pitchFamily="18" charset="0"/>
              </a:rPr>
              <a:t>Spondylolisthesis</a:t>
            </a:r>
            <a:r>
              <a:rPr lang="en-US" sz="4700" dirty="0">
                <a:latin typeface="Times New Roman" pitchFamily="18" charset="0"/>
                <a:cs typeface="Times New Roman" pitchFamily="18" charset="0"/>
              </a:rPr>
              <a:t> is a condition in which a vertebra of the lower spine slips out of place, pinching the nerves exiting the spinal column</a:t>
            </a:r>
            <a:r>
              <a:rPr lang="en-US" sz="4700" dirty="0" smtClean="0">
                <a:latin typeface="Times New Roman" pitchFamily="18" charset="0"/>
                <a:cs typeface="Times New Roman" pitchFamily="18" charset="0"/>
              </a:rPr>
              <a:t>.</a:t>
            </a:r>
            <a:endParaRPr lang="en-US" dirty="0"/>
          </a:p>
        </p:txBody>
      </p:sp>
      <p:sp>
        <p:nvSpPr>
          <p:cNvPr id="5" name="Text Placeholder 4"/>
          <p:cNvSpPr>
            <a:spLocks noGrp="1"/>
          </p:cNvSpPr>
          <p:nvPr>
            <p:ph type="body" sz="half" idx="2"/>
          </p:nvPr>
        </p:nvSpPr>
        <p:spPr/>
        <p:txBody>
          <a:bodyPr/>
          <a:lstStyle/>
          <a:p>
            <a:endParaRPr lang="en-US" dirty="0"/>
          </a:p>
        </p:txBody>
      </p:sp>
      <p:pic>
        <p:nvPicPr>
          <p:cNvPr id="2050" name="Picture 2" descr="D:\x.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flipH="1">
            <a:off x="228600" y="990600"/>
            <a:ext cx="2987352" cy="49620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179127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3" name="Content Placeholder 2"/>
          <p:cNvSpPr>
            <a:spLocks noGrp="1"/>
          </p:cNvSpPr>
          <p:nvPr>
            <p:ph idx="1"/>
          </p:nvPr>
        </p:nvSpPr>
        <p:spPr>
          <a:xfrm>
            <a:off x="3575050" y="273050"/>
            <a:ext cx="5264150" cy="6280150"/>
          </a:xfrm>
        </p:spPr>
        <p:txBody>
          <a:bodyPr>
            <a:normAutofit/>
          </a:bodyPr>
          <a:lstStyle/>
          <a:p>
            <a:pPr algn="just" rtl="0">
              <a:lnSpc>
                <a:spcPct val="150000"/>
              </a:lnSpc>
            </a:pPr>
            <a:r>
              <a:rPr lang="en-US" sz="4400" b="1" dirty="0">
                <a:solidFill>
                  <a:srgbClr val="FF0000"/>
                </a:solidFill>
                <a:latin typeface="Times New Roman" pitchFamily="18" charset="0"/>
                <a:cs typeface="Times New Roman" pitchFamily="18" charset="0"/>
              </a:rPr>
              <a:t>Spinal stenosis</a:t>
            </a:r>
            <a:r>
              <a:rPr lang="en-US" dirty="0">
                <a:latin typeface="Times New Roman" pitchFamily="18" charset="0"/>
                <a:cs typeface="Times New Roman" pitchFamily="18" charset="0"/>
              </a:rPr>
              <a:t> </a:t>
            </a:r>
            <a:r>
              <a:rPr lang="en-US" sz="4000" dirty="0">
                <a:latin typeface="Times New Roman" pitchFamily="18" charset="0"/>
                <a:cs typeface="Times New Roman" pitchFamily="18" charset="0"/>
              </a:rPr>
              <a:t>is a narrowing of the spinal column that puts pressure on the spinal cord and </a:t>
            </a:r>
            <a:r>
              <a:rPr lang="en-US" sz="4000" dirty="0" smtClean="0">
                <a:latin typeface="Times New Roman" pitchFamily="18" charset="0"/>
                <a:cs typeface="Times New Roman" pitchFamily="18" charset="0"/>
              </a:rPr>
              <a:t>nerves .</a:t>
            </a:r>
            <a:endParaRPr lang="en-US" sz="4000" dirty="0">
              <a:latin typeface="Times New Roman" pitchFamily="18" charset="0"/>
              <a:cs typeface="Times New Roman" pitchFamily="18" charset="0"/>
            </a:endParaRPr>
          </a:p>
        </p:txBody>
      </p:sp>
      <p:sp>
        <p:nvSpPr>
          <p:cNvPr id="5" name="Text Placeholder 4"/>
          <p:cNvSpPr>
            <a:spLocks noGrp="1"/>
          </p:cNvSpPr>
          <p:nvPr>
            <p:ph type="body" sz="half" idx="2"/>
          </p:nvPr>
        </p:nvSpPr>
        <p:spPr/>
        <p:txBody>
          <a:bodyPr/>
          <a:lstStyle/>
          <a:p>
            <a:endParaRPr lang="en-US" dirty="0"/>
          </a:p>
        </p:txBody>
      </p:sp>
      <p:pic>
        <p:nvPicPr>
          <p:cNvPr id="1027" name="Picture 3" descr="D:\lumbar_stenosis_intro0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70995" y="1219200"/>
            <a:ext cx="2438400" cy="2438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D:\Spinal-stenosis-treatment-laser.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0800000" flipH="1" flipV="1">
            <a:off x="156029" y="3668050"/>
            <a:ext cx="3048000" cy="21231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46585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idx="1"/>
          </p:nvPr>
        </p:nvSpPr>
        <p:spPr>
          <a:xfrm>
            <a:off x="4495800" y="685800"/>
            <a:ext cx="4572000" cy="5257802"/>
          </a:xfrm>
        </p:spPr>
        <p:txBody>
          <a:bodyPr/>
          <a:lstStyle/>
          <a:p>
            <a:pPr algn="l" rtl="0"/>
            <a:r>
              <a:rPr lang="en-US" sz="3600" dirty="0">
                <a:latin typeface="Times New Roman" pitchFamily="18" charset="0"/>
                <a:cs typeface="Times New Roman" pitchFamily="18" charset="0"/>
              </a:rPr>
              <a:t>Skeletal irregularities include </a:t>
            </a:r>
            <a:r>
              <a:rPr lang="en-US" sz="3600" b="1" dirty="0">
                <a:solidFill>
                  <a:srgbClr val="FF0000"/>
                </a:solidFill>
                <a:latin typeface="Times New Roman" pitchFamily="18" charset="0"/>
                <a:cs typeface="Times New Roman" pitchFamily="18" charset="0"/>
              </a:rPr>
              <a:t>scoliosis,</a:t>
            </a:r>
            <a:r>
              <a:rPr lang="en-US" sz="3600" dirty="0">
                <a:latin typeface="Times New Roman" pitchFamily="18" charset="0"/>
                <a:cs typeface="Times New Roman" pitchFamily="18" charset="0"/>
              </a:rPr>
              <a:t> a curvature of the spine that does not usually cause pain until middle </a:t>
            </a:r>
            <a:r>
              <a:rPr lang="en-US" sz="3600" dirty="0" smtClean="0">
                <a:latin typeface="Times New Roman" pitchFamily="18" charset="0"/>
                <a:cs typeface="Times New Roman" pitchFamily="18" charset="0"/>
              </a:rPr>
              <a:t>age</a:t>
            </a:r>
            <a:r>
              <a:rPr lang="en-US"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5" name="Text Placeholder 4"/>
          <p:cNvSpPr>
            <a:spLocks noGrp="1"/>
          </p:cNvSpPr>
          <p:nvPr>
            <p:ph type="body" sz="half" idx="2"/>
          </p:nvPr>
        </p:nvSpPr>
        <p:spPr/>
        <p:txBody>
          <a:bodyPr/>
          <a:lstStyle/>
          <a:p>
            <a:endParaRPr lang="en-US" dirty="0"/>
          </a:p>
        </p:txBody>
      </p:sp>
      <p:pic>
        <p:nvPicPr>
          <p:cNvPr id="2050" name="Picture 2" descr="D:\Reduce-Scoliosis-Curvature-Step-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52400"/>
            <a:ext cx="4267200" cy="53340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D:\sclosi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962400" y="4267200"/>
            <a:ext cx="4953000" cy="2514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469989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0"/>
            <a:ext cx="3008313" cy="1162050"/>
          </a:xfrm>
        </p:spPr>
        <p:txBody>
          <a:bodyPr/>
          <a:lstStyle/>
          <a:p>
            <a:endParaRPr lang="en-US" dirty="0"/>
          </a:p>
        </p:txBody>
      </p:sp>
      <p:sp>
        <p:nvSpPr>
          <p:cNvPr id="5" name="Content Placeholder 4"/>
          <p:cNvSpPr>
            <a:spLocks noGrp="1"/>
          </p:cNvSpPr>
          <p:nvPr>
            <p:ph idx="1"/>
          </p:nvPr>
        </p:nvSpPr>
        <p:spPr>
          <a:xfrm>
            <a:off x="3581400" y="152400"/>
            <a:ext cx="5111750" cy="6400800"/>
          </a:xfrm>
        </p:spPr>
        <p:txBody>
          <a:bodyPr>
            <a:normAutofit lnSpcReduction="10000"/>
          </a:bodyPr>
          <a:lstStyle/>
          <a:p>
            <a:pPr algn="just" rtl="0"/>
            <a:r>
              <a:rPr lang="en-US" b="1" dirty="0">
                <a:latin typeface="Times New Roman" pitchFamily="18" charset="0"/>
                <a:cs typeface="Times New Roman" pitchFamily="18" charset="0"/>
              </a:rPr>
              <a:t>Low back pain</a:t>
            </a:r>
            <a:r>
              <a:rPr lang="en-US" dirty="0">
                <a:latin typeface="Times New Roman" pitchFamily="18" charset="0"/>
                <a:cs typeface="Times New Roman" pitchFamily="18" charset="0"/>
              </a:rPr>
              <a:t> or </a:t>
            </a:r>
            <a:r>
              <a:rPr lang="en-US" b="1" dirty="0">
                <a:latin typeface="Times New Roman" pitchFamily="18" charset="0"/>
                <a:cs typeface="Times New Roman" pitchFamily="18" charset="0"/>
              </a:rPr>
              <a:t>lumbago</a:t>
            </a:r>
            <a:r>
              <a:rPr lang="en-US" dirty="0">
                <a:latin typeface="Times New Roman" pitchFamily="18" charset="0"/>
                <a:cs typeface="Times New Roman" pitchFamily="18" charset="0"/>
              </a:rPr>
              <a:t> (</a:t>
            </a:r>
            <a:r>
              <a:rPr lang="en-US" dirty="0">
                <a:solidFill>
                  <a:srgbClr val="FF0000"/>
                </a:solidFill>
                <a:latin typeface="Times New Roman" pitchFamily="18" charset="0"/>
                <a:cs typeface="Times New Roman" pitchFamily="18" charset="0"/>
                <a:hlinkClick r:id="rId2" tooltip="Help:IPA for English"/>
              </a:rPr>
              <a:t>/</a:t>
            </a:r>
            <a:r>
              <a:rPr lang="en-US" dirty="0" err="1">
                <a:solidFill>
                  <a:srgbClr val="FF0000"/>
                </a:solidFill>
                <a:latin typeface="Times New Roman" pitchFamily="18" charset="0"/>
                <a:cs typeface="Times New Roman" pitchFamily="18" charset="0"/>
                <a:hlinkClick r:id="rId2" tooltip="Help:IPA for English"/>
              </a:rPr>
              <a:t>lʌmˈbeɪɡoʊ</a:t>
            </a:r>
            <a:r>
              <a:rPr lang="en-US" dirty="0">
                <a:solidFill>
                  <a:srgbClr val="FF0000"/>
                </a:solidFill>
                <a:latin typeface="Times New Roman" pitchFamily="18" charset="0"/>
                <a:cs typeface="Times New Roman" pitchFamily="18" charset="0"/>
                <a:hlinkClick r:id="rId2" tooltip="Help:IPA for English"/>
              </a:rPr>
              <a:t>/</a:t>
            </a:r>
            <a:r>
              <a:rPr lang="en-US" dirty="0">
                <a:latin typeface="Times New Roman" pitchFamily="18" charset="0"/>
                <a:cs typeface="Times New Roman" pitchFamily="18" charset="0"/>
              </a:rPr>
              <a:t>) is a common </a:t>
            </a:r>
            <a:r>
              <a:rPr lang="en-US" dirty="0">
                <a:latin typeface="Times New Roman" pitchFamily="18" charset="0"/>
                <a:cs typeface="Times New Roman" pitchFamily="18" charset="0"/>
                <a:hlinkClick r:id="rId3" tooltip="Musculoskeletal disorders"/>
              </a:rPr>
              <a:t>disorder involving the muscles and bones</a:t>
            </a:r>
            <a:r>
              <a:rPr lang="en-US" dirty="0">
                <a:latin typeface="Times New Roman" pitchFamily="18" charset="0"/>
                <a:cs typeface="Times New Roman" pitchFamily="18" charset="0"/>
              </a:rPr>
              <a:t> of the back. It affects about 40% of people at some point in their lives. Low back pain (often abbreviated as LBP) may be classified by </a:t>
            </a:r>
            <a:r>
              <a:rPr lang="en-US" dirty="0">
                <a:latin typeface="Times New Roman" pitchFamily="18" charset="0"/>
                <a:cs typeface="Times New Roman" pitchFamily="18" charset="0"/>
                <a:hlinkClick r:id="rId4" tooltip="Pain"/>
              </a:rPr>
              <a:t>duration</a:t>
            </a:r>
            <a:r>
              <a:rPr lang="en-US" dirty="0">
                <a:latin typeface="Times New Roman" pitchFamily="18" charset="0"/>
                <a:cs typeface="Times New Roman" pitchFamily="18" charset="0"/>
              </a:rPr>
              <a:t> as acute (pain lasting less than 6 weeks), sub-chronic (6 to 12 weeks), or chronic (more than 12 weeks). </a:t>
            </a:r>
          </a:p>
        </p:txBody>
      </p:sp>
      <p:sp>
        <p:nvSpPr>
          <p:cNvPr id="6" name="Text Placeholder 5"/>
          <p:cNvSpPr>
            <a:spLocks noGrp="1"/>
          </p:cNvSpPr>
          <p:nvPr>
            <p:ph type="body" sz="half" idx="2"/>
          </p:nvPr>
        </p:nvSpPr>
        <p:spPr/>
        <p:txBody>
          <a:bodyPr/>
          <a:lstStyle/>
          <a:p>
            <a:endParaRPr lang="en-US" dirty="0"/>
          </a:p>
        </p:txBody>
      </p:sp>
      <p:pic>
        <p:nvPicPr>
          <p:cNvPr id="7" name="Picture 2" descr="D:\index.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457200"/>
            <a:ext cx="3910263" cy="4495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683344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648200" y="838198"/>
            <a:ext cx="4572000" cy="5257802"/>
          </a:xfrm>
        </p:spPr>
        <p:txBody>
          <a:bodyPr/>
          <a:lstStyle/>
          <a:p>
            <a:pPr algn="l" rtl="0"/>
            <a:r>
              <a:rPr lang="en-US" sz="4400" b="1" dirty="0">
                <a:solidFill>
                  <a:srgbClr val="FF0000"/>
                </a:solidFill>
              </a:rPr>
              <a:t> </a:t>
            </a:r>
            <a:r>
              <a:rPr lang="en-US" sz="4400" b="1" dirty="0" err="1" smtClean="0">
                <a:solidFill>
                  <a:srgbClr val="FF0000"/>
                </a:solidFill>
                <a:latin typeface="Times New Roman" pitchFamily="18" charset="0"/>
                <a:cs typeface="Times New Roman" pitchFamily="18" charset="0"/>
              </a:rPr>
              <a:t>Lordosis</a:t>
            </a:r>
            <a:r>
              <a:rPr lang="en-US" b="1" dirty="0" smtClean="0">
                <a:solidFill>
                  <a:srgbClr val="FF0000"/>
                </a:solidFill>
                <a:latin typeface="Times New Roman" pitchFamily="18" charset="0"/>
                <a:cs typeface="Times New Roman" pitchFamily="18" charset="0"/>
              </a:rPr>
              <a:t>,</a:t>
            </a:r>
          </a:p>
          <a:p>
            <a:pPr marL="0" indent="0" algn="l" rtl="0">
              <a:lnSpc>
                <a:spcPct val="150000"/>
              </a:lnSpc>
              <a:buNone/>
            </a:pPr>
            <a:r>
              <a:rPr lang="en-US" dirty="0" smtClean="0">
                <a:latin typeface="Times New Roman" pitchFamily="18" charset="0"/>
                <a:cs typeface="Times New Roman" pitchFamily="18" charset="0"/>
              </a:rPr>
              <a:t> </a:t>
            </a:r>
            <a:r>
              <a:rPr lang="en-US" sz="4000" dirty="0">
                <a:latin typeface="Times New Roman" pitchFamily="18" charset="0"/>
                <a:cs typeface="Times New Roman" pitchFamily="18" charset="0"/>
              </a:rPr>
              <a:t>an abnormally accentuated arch in the lower </a:t>
            </a:r>
            <a:r>
              <a:rPr lang="en-US" sz="4000" dirty="0" smtClean="0">
                <a:latin typeface="Times New Roman" pitchFamily="18" charset="0"/>
                <a:cs typeface="Times New Roman" pitchFamily="18" charset="0"/>
              </a:rPr>
              <a:t>back of  </a:t>
            </a:r>
            <a:r>
              <a:rPr lang="en-US" sz="4000" dirty="0">
                <a:latin typeface="Times New Roman" pitchFamily="18" charset="0"/>
                <a:cs typeface="Times New Roman" pitchFamily="18" charset="0"/>
              </a:rPr>
              <a:t>the spine. </a:t>
            </a:r>
          </a:p>
          <a:p>
            <a:endParaRPr lang="en-US" dirty="0"/>
          </a:p>
          <a:p>
            <a:endParaRPr lang="en-US" dirty="0"/>
          </a:p>
          <a:p>
            <a:endParaRPr lang="en-US" dirty="0"/>
          </a:p>
          <a:p>
            <a:endParaRPr lang="en-US" dirty="0"/>
          </a:p>
        </p:txBody>
      </p:sp>
      <p:sp>
        <p:nvSpPr>
          <p:cNvPr id="4" name="Text Placeholder 3"/>
          <p:cNvSpPr>
            <a:spLocks noGrp="1"/>
          </p:cNvSpPr>
          <p:nvPr>
            <p:ph type="body" sz="half" idx="2"/>
          </p:nvPr>
        </p:nvSpPr>
        <p:spPr/>
        <p:txBody>
          <a:bodyPr/>
          <a:lstStyle/>
          <a:p>
            <a:endParaRPr lang="en-US" dirty="0"/>
          </a:p>
        </p:txBody>
      </p:sp>
      <p:pic>
        <p:nvPicPr>
          <p:cNvPr id="3074" name="Picture 2" descr="D:\lumbar-lordosis.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00" y="990600"/>
            <a:ext cx="4464318" cy="5486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30040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1"/>
            <a:ext cx="8229600" cy="5334000"/>
          </a:xfrm>
        </p:spPr>
        <p:txBody>
          <a:bodyPr>
            <a:normAutofit fontScale="85000" lnSpcReduction="20000"/>
          </a:bodyPr>
          <a:lstStyle/>
          <a:p>
            <a:pPr algn="l" rtl="0"/>
            <a:r>
              <a:rPr lang="en-US" sz="3400" b="1" dirty="0" smtClean="0">
                <a:solidFill>
                  <a:srgbClr val="FF0000"/>
                </a:solidFill>
                <a:latin typeface="Times New Roman" pitchFamily="18" charset="0"/>
                <a:cs typeface="Times New Roman" pitchFamily="18" charset="0"/>
              </a:rPr>
              <a:t>Inflammatory </a:t>
            </a:r>
            <a:r>
              <a:rPr lang="en-US" sz="3400" b="1" dirty="0">
                <a:solidFill>
                  <a:srgbClr val="FF0000"/>
                </a:solidFill>
                <a:latin typeface="Times New Roman" pitchFamily="18" charset="0"/>
                <a:cs typeface="Times New Roman" pitchFamily="18" charset="0"/>
              </a:rPr>
              <a:t>diseases</a:t>
            </a:r>
            <a:r>
              <a:rPr lang="en-US" sz="3400" dirty="0">
                <a:latin typeface="Times New Roman" pitchFamily="18" charset="0"/>
                <a:cs typeface="Times New Roman" pitchFamily="18" charset="0"/>
              </a:rPr>
              <a:t> of the joints such as arthritis, including</a:t>
            </a:r>
            <a:r>
              <a:rPr lang="en-US" sz="3400" b="1" dirty="0">
                <a:solidFill>
                  <a:srgbClr val="FF0000"/>
                </a:solidFill>
                <a:latin typeface="Times New Roman" pitchFamily="18" charset="0"/>
                <a:cs typeface="Times New Roman" pitchFamily="18" charset="0"/>
              </a:rPr>
              <a:t> osteoarthritis </a:t>
            </a:r>
            <a:r>
              <a:rPr lang="en-US" sz="3400" dirty="0">
                <a:latin typeface="Times New Roman" pitchFamily="18" charset="0"/>
                <a:cs typeface="Times New Roman" pitchFamily="18" charset="0"/>
              </a:rPr>
              <a:t>and </a:t>
            </a:r>
            <a:r>
              <a:rPr lang="en-US" sz="3400" b="1" dirty="0">
                <a:solidFill>
                  <a:srgbClr val="FF0000"/>
                </a:solidFill>
                <a:latin typeface="Times New Roman" pitchFamily="18" charset="0"/>
                <a:cs typeface="Times New Roman" pitchFamily="18" charset="0"/>
              </a:rPr>
              <a:t>rheumatoid arthritis</a:t>
            </a:r>
            <a:r>
              <a:rPr lang="en-US" sz="3400" dirty="0">
                <a:latin typeface="Times New Roman" pitchFamily="18" charset="0"/>
                <a:cs typeface="Times New Roman" pitchFamily="18" charset="0"/>
              </a:rPr>
              <a:t> as well as spondylitis, an inflammation of the vertebrae, can also cause low back pain. Spondylitis is also called </a:t>
            </a:r>
            <a:r>
              <a:rPr lang="en-US" sz="3400" b="1" dirty="0" err="1">
                <a:solidFill>
                  <a:srgbClr val="FF0000"/>
                </a:solidFill>
                <a:latin typeface="Times New Roman" pitchFamily="18" charset="0"/>
                <a:cs typeface="Times New Roman" pitchFamily="18" charset="0"/>
              </a:rPr>
              <a:t>spondyloarthritis</a:t>
            </a:r>
            <a:r>
              <a:rPr lang="en-US" sz="3400" dirty="0">
                <a:latin typeface="Times New Roman" pitchFamily="18" charset="0"/>
                <a:cs typeface="Times New Roman" pitchFamily="18" charset="0"/>
              </a:rPr>
              <a:t> or </a:t>
            </a:r>
            <a:r>
              <a:rPr lang="en-US" sz="3400" dirty="0" err="1">
                <a:latin typeface="Times New Roman" pitchFamily="18" charset="0"/>
                <a:cs typeface="Times New Roman" pitchFamily="18" charset="0"/>
              </a:rPr>
              <a:t>spondyloarthropathy</a:t>
            </a:r>
            <a:r>
              <a:rPr lang="en-US" sz="3400" dirty="0">
                <a:latin typeface="Times New Roman" pitchFamily="18" charset="0"/>
                <a:cs typeface="Times New Roman" pitchFamily="18" charset="0"/>
              </a:rPr>
              <a:t>. </a:t>
            </a:r>
          </a:p>
          <a:p>
            <a:pPr algn="l" rtl="0"/>
            <a:r>
              <a:rPr lang="en-US" sz="3400" b="1" dirty="0">
                <a:solidFill>
                  <a:srgbClr val="FF0000"/>
                </a:solidFill>
                <a:latin typeface="Times New Roman" pitchFamily="18" charset="0"/>
                <a:cs typeface="Times New Roman" pitchFamily="18" charset="0"/>
              </a:rPr>
              <a:t>Osteoporosis</a:t>
            </a:r>
            <a:r>
              <a:rPr lang="en-US" sz="3400" dirty="0">
                <a:latin typeface="Times New Roman" pitchFamily="18" charset="0"/>
                <a:cs typeface="Times New Roman" pitchFamily="18" charset="0"/>
              </a:rPr>
              <a:t> is a metabolic bone disease marked by a progressive decrease in bone density and strength, which can lead to painful fractures of the vertebrae. </a:t>
            </a:r>
          </a:p>
          <a:p>
            <a:pPr algn="l" rtl="0"/>
            <a:r>
              <a:rPr lang="en-US" sz="3400" b="1" dirty="0">
                <a:solidFill>
                  <a:srgbClr val="FF0000"/>
                </a:solidFill>
                <a:latin typeface="Times New Roman" pitchFamily="18" charset="0"/>
                <a:cs typeface="Times New Roman" pitchFamily="18" charset="0"/>
              </a:rPr>
              <a:t>Endometriosis</a:t>
            </a:r>
            <a:r>
              <a:rPr lang="en-US" sz="3400" dirty="0">
                <a:latin typeface="Times New Roman" pitchFamily="18" charset="0"/>
                <a:cs typeface="Times New Roman" pitchFamily="18" charset="0"/>
              </a:rPr>
              <a:t> is the buildup of uterine tissue in places outside the uterus. </a:t>
            </a:r>
          </a:p>
          <a:p>
            <a:pPr algn="l" rtl="0"/>
            <a:r>
              <a:rPr lang="en-US" sz="3400" b="1" dirty="0">
                <a:solidFill>
                  <a:srgbClr val="FF0000"/>
                </a:solidFill>
                <a:latin typeface="Times New Roman" pitchFamily="18" charset="0"/>
                <a:cs typeface="Times New Roman" pitchFamily="18" charset="0"/>
              </a:rPr>
              <a:t>Fibromyalgia</a:t>
            </a:r>
            <a:r>
              <a:rPr lang="en-US" sz="3400" dirty="0">
                <a:latin typeface="Times New Roman" pitchFamily="18" charset="0"/>
                <a:cs typeface="Times New Roman" pitchFamily="18" charset="0"/>
              </a:rPr>
              <a:t>, a chronic pain syndrome involving widespread muscle pain and fatigue. </a:t>
            </a:r>
          </a:p>
          <a:p>
            <a:endParaRPr lang="en-US" dirty="0"/>
          </a:p>
          <a:p>
            <a:endParaRPr lang="en-US" dirty="0"/>
          </a:p>
          <a:p>
            <a:endParaRPr lang="en-US" dirty="0"/>
          </a:p>
        </p:txBody>
      </p:sp>
      <p:sp>
        <p:nvSpPr>
          <p:cNvPr id="2" name="Title 1"/>
          <p:cNvSpPr>
            <a:spLocks noGrp="1"/>
          </p:cNvSpPr>
          <p:nvPr>
            <p:ph type="title"/>
          </p:nvPr>
        </p:nvSpPr>
        <p:spPr>
          <a:xfrm>
            <a:off x="228600" y="0"/>
            <a:ext cx="8763000" cy="1828800"/>
          </a:xfrm>
        </p:spPr>
        <p:txBody>
          <a:bodyPr>
            <a:normAutofit fontScale="90000"/>
          </a:bodyPr>
          <a:lstStyle/>
          <a:p>
            <a:pPr algn="l" rtl="0"/>
            <a:r>
              <a:rPr lang="en-US" sz="4000" b="1" dirty="0">
                <a:latin typeface="Times New Roman" pitchFamily="18" charset="0"/>
                <a:cs typeface="Times New Roman" pitchFamily="18" charset="0"/>
              </a:rPr>
              <a:t>Other underlying </a:t>
            </a:r>
            <a:r>
              <a:rPr lang="en-US" sz="4000" b="1" dirty="0" smtClean="0">
                <a:latin typeface="Times New Roman" pitchFamily="18" charset="0"/>
                <a:cs typeface="Times New Roman" pitchFamily="18" charset="0"/>
              </a:rPr>
              <a:t>conditions </a:t>
            </a:r>
            <a:r>
              <a:rPr lang="en-US" sz="4000" b="1" dirty="0">
                <a:latin typeface="Times New Roman" pitchFamily="18" charset="0"/>
                <a:cs typeface="Times New Roman" pitchFamily="18" charset="0"/>
              </a:rPr>
              <a:t>that predispose people to low back pain include:</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xmlns="" val="9903503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609600"/>
            <a:ext cx="8229600" cy="1143000"/>
          </a:xfrm>
        </p:spPr>
        <p:txBody>
          <a:bodyPr>
            <a:normAutofit fontScale="90000"/>
          </a:bodyPr>
          <a:lstStyle/>
          <a:p>
            <a:r>
              <a:rPr lang="en-US" dirty="0">
                <a:latin typeface="Times New Roman" pitchFamily="18" charset="0"/>
                <a:cs typeface="Times New Roman" pitchFamily="18" charset="0"/>
              </a:rPr>
              <a:t>Prevention</a:t>
            </a:r>
            <a:r>
              <a:rPr lang="en-US" dirty="0"/>
              <a:t/>
            </a:r>
            <a:br>
              <a:rPr lang="en-US" dirty="0"/>
            </a:br>
            <a:r>
              <a:rPr lang="en-US" dirty="0"/>
              <a:t/>
            </a:r>
            <a:br>
              <a:rPr lang="en-US" dirty="0"/>
            </a:br>
            <a:endParaRPr lang="en-US" dirty="0"/>
          </a:p>
        </p:txBody>
      </p:sp>
      <p:pic>
        <p:nvPicPr>
          <p:cNvPr id="5122" name="Picture 2" descr="D:\26532d8afcca7780b0648a8b8b919b65.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14300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137291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just" rtl="0">
              <a:lnSpc>
                <a:spcPct val="150000"/>
              </a:lnSpc>
            </a:pPr>
            <a:r>
              <a:rPr lang="en-US" dirty="0" smtClean="0">
                <a:latin typeface="Times New Roman" pitchFamily="18" charset="0"/>
                <a:cs typeface="Times New Roman" pitchFamily="18" charset="0"/>
              </a:rPr>
              <a:t>Effective methods to prevent low back pain have not been well developed. </a:t>
            </a:r>
            <a:r>
              <a:rPr lang="en-US" b="1" dirty="0" smtClean="0">
                <a:solidFill>
                  <a:srgbClr val="FF0000"/>
                </a:solidFill>
                <a:latin typeface="Times New Roman" pitchFamily="18" charset="0"/>
                <a:cs typeface="Times New Roman" pitchFamily="18" charset="0"/>
              </a:rPr>
              <a:t>Exercise</a:t>
            </a:r>
            <a:r>
              <a:rPr lang="en-US" dirty="0" smtClean="0">
                <a:latin typeface="Times New Roman" pitchFamily="18" charset="0"/>
                <a:cs typeface="Times New Roman" pitchFamily="18" charset="0"/>
              </a:rPr>
              <a:t> is probably effective in preventing recurrences in those with pain that has lasted more than six weeks.</a:t>
            </a:r>
            <a:endParaRPr lang="en-US" dirty="0">
              <a:latin typeface="Times New Roman" pitchFamily="18" charset="0"/>
              <a:cs typeface="Times New Roman" pitchFamily="18" charset="0"/>
            </a:endParaRPr>
          </a:p>
        </p:txBody>
      </p:sp>
      <p:sp>
        <p:nvSpPr>
          <p:cNvPr id="5" name="Text Placeholder 4"/>
          <p:cNvSpPr>
            <a:spLocks noGrp="1"/>
          </p:cNvSpPr>
          <p:nvPr>
            <p:ph type="body" sz="half" idx="2"/>
          </p:nvPr>
        </p:nvSpPr>
        <p:spPr/>
        <p:txBody>
          <a:bodyPr/>
          <a:lstStyle/>
          <a:p>
            <a:endParaRPr lang="en-US" dirty="0"/>
          </a:p>
        </p:txBody>
      </p:sp>
      <p:pic>
        <p:nvPicPr>
          <p:cNvPr id="6146" name="Picture 2" descr="D:\05-08-exercise.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1000" y="457200"/>
            <a:ext cx="3333750" cy="3009900"/>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D:\e.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1000" y="3657600"/>
            <a:ext cx="3333750" cy="2667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723453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273051"/>
            <a:ext cx="8839200" cy="1479550"/>
          </a:xfrm>
        </p:spPr>
        <p:txBody>
          <a:bodyPr>
            <a:normAutofit fontScale="92500"/>
          </a:bodyPr>
          <a:lstStyle/>
          <a:p>
            <a:pPr marL="0" indent="0" algn="l" rtl="0">
              <a:buNone/>
            </a:pPr>
            <a:r>
              <a:rPr lang="en-US" dirty="0" smtClean="0"/>
              <a:t> </a:t>
            </a:r>
            <a:r>
              <a:rPr lang="en-US" sz="3900" dirty="0">
                <a:solidFill>
                  <a:srgbClr val="FF0000"/>
                </a:solidFill>
              </a:rPr>
              <a:t>Medium-firm mattresses</a:t>
            </a:r>
            <a:r>
              <a:rPr lang="en-US" sz="3900" dirty="0"/>
              <a:t> are more beneficial for chronic pain than firm </a:t>
            </a:r>
            <a:r>
              <a:rPr lang="en-US" sz="3900" dirty="0" smtClean="0"/>
              <a:t>mattresses. </a:t>
            </a:r>
            <a:endParaRPr lang="en-US" sz="3900" dirty="0"/>
          </a:p>
        </p:txBody>
      </p:sp>
      <p:pic>
        <p:nvPicPr>
          <p:cNvPr id="7170" name="Picture 2" descr="D:\ma.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flipH="1">
            <a:off x="1207106" y="2010229"/>
            <a:ext cx="6260494" cy="46953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189052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2" name="Content Placeholder 1"/>
          <p:cNvSpPr>
            <a:spLocks noGrp="1"/>
          </p:cNvSpPr>
          <p:nvPr>
            <p:ph idx="1"/>
          </p:nvPr>
        </p:nvSpPr>
        <p:spPr/>
        <p:txBody>
          <a:bodyPr/>
          <a:lstStyle/>
          <a:p>
            <a:pPr algn="l" rtl="0"/>
            <a:r>
              <a:rPr lang="en-US" sz="4800" dirty="0">
                <a:latin typeface="Times New Roman" pitchFamily="18" charset="0"/>
                <a:cs typeface="Times New Roman" pitchFamily="18" charset="0"/>
              </a:rPr>
              <a:t>education about proper </a:t>
            </a:r>
            <a:r>
              <a:rPr lang="en-US" sz="4800" dirty="0">
                <a:solidFill>
                  <a:srgbClr val="FF0000"/>
                </a:solidFill>
                <a:latin typeface="Times New Roman" pitchFamily="18" charset="0"/>
                <a:cs typeface="Times New Roman" pitchFamily="18" charset="0"/>
              </a:rPr>
              <a:t>lifting </a:t>
            </a:r>
            <a:r>
              <a:rPr lang="en-US" sz="4800" dirty="0" smtClean="0">
                <a:solidFill>
                  <a:srgbClr val="FF0000"/>
                </a:solidFill>
                <a:latin typeface="Times New Roman" pitchFamily="18" charset="0"/>
                <a:cs typeface="Times New Roman" pitchFamily="18" charset="0"/>
              </a:rPr>
              <a:t>techniques</a:t>
            </a:r>
            <a:r>
              <a:rPr lang="en-US" sz="4800" dirty="0" smtClean="0">
                <a:latin typeface="Times New Roman" pitchFamily="18" charset="0"/>
                <a:cs typeface="Times New Roman" pitchFamily="18" charset="0"/>
              </a:rPr>
              <a:t>..</a:t>
            </a:r>
            <a:endParaRPr lang="en-US" sz="4800" dirty="0">
              <a:latin typeface="Times New Roman" pitchFamily="18" charset="0"/>
              <a:cs typeface="Times New Roman" pitchFamily="18" charset="0"/>
            </a:endParaRPr>
          </a:p>
        </p:txBody>
      </p:sp>
      <p:sp>
        <p:nvSpPr>
          <p:cNvPr id="3" name="Text Placeholder 2"/>
          <p:cNvSpPr>
            <a:spLocks noGrp="1"/>
          </p:cNvSpPr>
          <p:nvPr>
            <p:ph type="body" sz="half" idx="2"/>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1000" y="1143000"/>
            <a:ext cx="2857500" cy="4876800"/>
          </a:xfrm>
          <a:prstGeom prst="rect">
            <a:avLst/>
          </a:prstGeom>
        </p:spPr>
      </p:pic>
    </p:spTree>
    <p:extLst>
      <p:ext uri="{BB962C8B-B14F-4D97-AF65-F5344CB8AC3E}">
        <p14:creationId xmlns:p14="http://schemas.microsoft.com/office/powerpoint/2010/main" xmlns="" val="4672244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sz="8000" dirty="0" smtClean="0"/>
              <a:t>Treatment</a:t>
            </a:r>
            <a:endParaRPr lang="en-US" sz="8000"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35759939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Autofit/>
          </a:bodyPr>
          <a:lstStyle/>
          <a:p>
            <a:pPr algn="just" rtl="0"/>
            <a:r>
              <a:rPr lang="en-US" sz="2800" dirty="0" smtClean="0">
                <a:latin typeface="Times New Roman" pitchFamily="18" charset="0"/>
                <a:cs typeface="Times New Roman" pitchFamily="18" charset="0"/>
              </a:rPr>
              <a:t>The medication typically recommended first is acetaminophen (</a:t>
            </a:r>
            <a:r>
              <a:rPr lang="en-US" sz="2800" dirty="0" err="1" smtClean="0">
                <a:latin typeface="Times New Roman" pitchFamily="18" charset="0"/>
                <a:cs typeface="Times New Roman" pitchFamily="18" charset="0"/>
              </a:rPr>
              <a:t>paracetamol</a:t>
            </a:r>
            <a:r>
              <a:rPr lang="en-US" sz="2800" dirty="0" smtClean="0">
                <a:latin typeface="Times New Roman" pitchFamily="18" charset="0"/>
                <a:cs typeface="Times New Roman" pitchFamily="18" charset="0"/>
              </a:rPr>
              <a:t>) or NSAIDs (though not aspirin), and these are enough for most people. Standard doses of acetaminophen are very safe; however, </a:t>
            </a:r>
            <a:r>
              <a:rPr lang="en-US" sz="2800" dirty="0" smtClean="0">
                <a:solidFill>
                  <a:srgbClr val="FF0000"/>
                </a:solidFill>
                <a:latin typeface="Times New Roman" pitchFamily="18" charset="0"/>
                <a:cs typeface="Times New Roman" pitchFamily="18" charset="0"/>
              </a:rPr>
              <a:t>high doses may cause liver problems, and very high doses can be fatal</a:t>
            </a:r>
            <a:r>
              <a:rPr lang="en-US" sz="2800" dirty="0">
                <a:latin typeface="Times New Roman" pitchFamily="18" charset="0"/>
                <a:cs typeface="Times New Roman" pitchFamily="18" charset="0"/>
              </a:rPr>
              <a:t>. A 2015 review, however, did not find benefits with </a:t>
            </a:r>
            <a:r>
              <a:rPr lang="en-US" sz="2800" dirty="0" smtClean="0">
                <a:latin typeface="Times New Roman" pitchFamily="18" charset="0"/>
                <a:cs typeface="Times New Roman" pitchFamily="18" charset="0"/>
              </a:rPr>
              <a:t>acetaminophen. </a:t>
            </a:r>
            <a:r>
              <a:rPr lang="en-US" sz="2800" dirty="0">
                <a:latin typeface="Times New Roman" pitchFamily="18" charset="0"/>
                <a:cs typeface="Times New Roman" pitchFamily="18" charset="0"/>
              </a:rPr>
              <a:t>Muscle relaxants may be </a:t>
            </a:r>
            <a:r>
              <a:rPr lang="en-US" sz="2800" dirty="0" smtClean="0">
                <a:latin typeface="Times New Roman" pitchFamily="18" charset="0"/>
                <a:cs typeface="Times New Roman" pitchFamily="18" charset="0"/>
              </a:rPr>
              <a:t>beneficial</a:t>
            </a:r>
            <a:r>
              <a:rPr lang="en-US" sz="2800" dirty="0">
                <a:latin typeface="Times New Roman" pitchFamily="18" charset="0"/>
                <a:cs typeface="Times New Roman" pitchFamily="18" charset="0"/>
              </a:rPr>
              <a:t>.</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p>
          <a:p>
            <a:r>
              <a:rPr lang="en-US" sz="2400" dirty="0" smtClean="0"/>
              <a:t> </a:t>
            </a:r>
            <a:endParaRPr lang="en-US" sz="2400" dirty="0"/>
          </a:p>
        </p:txBody>
      </p:sp>
      <p:sp>
        <p:nvSpPr>
          <p:cNvPr id="5" name="Text Placeholder 4"/>
          <p:cNvSpPr>
            <a:spLocks noGrp="1"/>
          </p:cNvSpPr>
          <p:nvPr>
            <p:ph type="body" sz="half" idx="2"/>
          </p:nvPr>
        </p:nvSpPr>
        <p:spPr>
          <a:xfrm>
            <a:off x="468392" y="1429729"/>
            <a:ext cx="2953480" cy="4605503"/>
          </a:xfrm>
        </p:spPr>
        <p:txBody>
          <a:bodyPr/>
          <a:lstStyle/>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28600" y="228600"/>
            <a:ext cx="3200400" cy="5867400"/>
          </a:xfrm>
          <a:prstGeom prst="rect">
            <a:avLst/>
          </a:prstGeom>
        </p:spPr>
      </p:pic>
    </p:spTree>
    <p:extLst>
      <p:ext uri="{BB962C8B-B14F-4D97-AF65-F5344CB8AC3E}">
        <p14:creationId xmlns:p14="http://schemas.microsoft.com/office/powerpoint/2010/main" xmlns="" val="22752008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idx="1"/>
          </p:nvPr>
        </p:nvSpPr>
        <p:spPr>
          <a:xfrm>
            <a:off x="3962400" y="657224"/>
            <a:ext cx="4953000" cy="5591176"/>
          </a:xfrm>
        </p:spPr>
        <p:txBody>
          <a:bodyPr>
            <a:normAutofit lnSpcReduction="10000"/>
          </a:bodyPr>
          <a:lstStyle/>
          <a:p>
            <a:pPr marL="0" lvl="0" indent="0" algn="just" rtl="0">
              <a:lnSpc>
                <a:spcPct val="150000"/>
              </a:lnSpc>
              <a:spcBef>
                <a:spcPts val="0"/>
              </a:spcBef>
              <a:buClrTx/>
              <a:buNone/>
            </a:pPr>
            <a:r>
              <a:rPr lang="en-US" dirty="0">
                <a:latin typeface="Times New Roman" pitchFamily="18" charset="0"/>
                <a:cs typeface="Times New Roman" pitchFamily="18" charset="0"/>
              </a:rPr>
              <a:t>NSAIDs are more effective for acute episodes than acetaminophen; however, they carry a greater risk of side effects including: </a:t>
            </a:r>
            <a:r>
              <a:rPr lang="en-US" dirty="0">
                <a:solidFill>
                  <a:srgbClr val="FF0000"/>
                </a:solidFill>
                <a:latin typeface="Times New Roman" pitchFamily="18" charset="0"/>
                <a:cs typeface="Times New Roman" pitchFamily="18" charset="0"/>
              </a:rPr>
              <a:t>kidney failure, stomach ulcers and possibly heart problems</a:t>
            </a:r>
            <a:r>
              <a:rPr lang="en-US" dirty="0" smtClean="0">
                <a:solidFill>
                  <a:srgbClr val="FF0000"/>
                </a:solidFill>
                <a:latin typeface="Times New Roman" pitchFamily="18" charset="0"/>
                <a:cs typeface="Times New Roman" pitchFamily="18" charset="0"/>
              </a:rPr>
              <a:t>.</a:t>
            </a:r>
            <a:endParaRPr lang="en-US" dirty="0">
              <a:solidFill>
                <a:srgbClr val="FF0000"/>
              </a:solidFill>
              <a:latin typeface="Times New Roman" pitchFamily="18" charset="0"/>
              <a:cs typeface="Times New Roman" pitchFamily="18" charset="0"/>
            </a:endParaRPr>
          </a:p>
        </p:txBody>
      </p:sp>
      <p:sp>
        <p:nvSpPr>
          <p:cNvPr id="5" name="Text Placeholder 4"/>
          <p:cNvSpPr>
            <a:spLocks noGrp="1"/>
          </p:cNvSpPr>
          <p:nvPr>
            <p:ph type="body" sz="half" idx="2"/>
          </p:nvPr>
        </p:nvSpPr>
        <p:spPr>
          <a:xfrm>
            <a:off x="457200" y="1435100"/>
            <a:ext cx="3008313" cy="4691063"/>
          </a:xfrm>
        </p:spPr>
        <p:txBody>
          <a:bodyPr/>
          <a:lstStyle/>
          <a:p>
            <a:endParaRPr lang="en-US" dirty="0"/>
          </a:p>
        </p:txBody>
      </p:sp>
      <p:pic>
        <p:nvPicPr>
          <p:cNvPr id="9218" name="Picture 2" descr="D:\anti-inflammatory-drugs-763875.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2804" y="990600"/>
            <a:ext cx="3810000" cy="5029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817009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idx="1"/>
          </p:nvPr>
        </p:nvSpPr>
        <p:spPr>
          <a:xfrm>
            <a:off x="3575050" y="0"/>
            <a:ext cx="5416550" cy="6858000"/>
          </a:xfrm>
        </p:spPr>
        <p:txBody>
          <a:bodyPr>
            <a:noAutofit/>
          </a:bodyPr>
          <a:lstStyle/>
          <a:p>
            <a:pPr algn="just" rtl="0">
              <a:lnSpc>
                <a:spcPct val="150000"/>
              </a:lnSpc>
            </a:pPr>
            <a:r>
              <a:rPr lang="en-US" sz="3000" dirty="0" smtClean="0">
                <a:latin typeface="Times New Roman" pitchFamily="18" charset="0"/>
                <a:cs typeface="Times New Roman" pitchFamily="18" charset="0"/>
              </a:rPr>
              <a:t>If the pain is still not managed adequately, short term use of opioids such as morphine may be useful. These medications carry a risk of </a:t>
            </a:r>
            <a:r>
              <a:rPr lang="en-US" sz="3000" dirty="0" smtClean="0">
                <a:solidFill>
                  <a:srgbClr val="FF0000"/>
                </a:solidFill>
                <a:latin typeface="Times New Roman" pitchFamily="18" charset="0"/>
                <a:cs typeface="Times New Roman" pitchFamily="18" charset="0"/>
              </a:rPr>
              <a:t>addiction, may have negative interactions with other drugs,</a:t>
            </a:r>
            <a:r>
              <a:rPr lang="en-US" sz="3000" dirty="0" smtClean="0">
                <a:latin typeface="Times New Roman" pitchFamily="18" charset="0"/>
                <a:cs typeface="Times New Roman" pitchFamily="18" charset="0"/>
              </a:rPr>
              <a:t> and have a greater risk of side effects, including </a:t>
            </a:r>
            <a:r>
              <a:rPr lang="en-US" sz="3000" dirty="0" smtClean="0">
                <a:solidFill>
                  <a:srgbClr val="FF0000"/>
                </a:solidFill>
                <a:latin typeface="Times New Roman" pitchFamily="18" charset="0"/>
                <a:cs typeface="Times New Roman" pitchFamily="18" charset="0"/>
              </a:rPr>
              <a:t>dizziness, nausea, and constipation. </a:t>
            </a:r>
            <a:endParaRPr lang="en-US" sz="3000" dirty="0">
              <a:solidFill>
                <a:srgbClr val="FF0000"/>
              </a:solidFill>
              <a:latin typeface="Times New Roman" pitchFamily="18" charset="0"/>
              <a:cs typeface="Times New Roman" pitchFamily="18" charset="0"/>
            </a:endParaRPr>
          </a:p>
        </p:txBody>
      </p:sp>
      <p:sp>
        <p:nvSpPr>
          <p:cNvPr id="5" name="Text Placeholder 4"/>
          <p:cNvSpPr>
            <a:spLocks noGrp="1"/>
          </p:cNvSpPr>
          <p:nvPr>
            <p:ph type="body" sz="half" idx="2"/>
          </p:nvPr>
        </p:nvSpPr>
        <p:spPr/>
        <p:txBody>
          <a:bodyPr/>
          <a:lstStyle/>
          <a:p>
            <a:endParaRPr lang="en-US" dirty="0"/>
          </a:p>
        </p:txBody>
      </p:sp>
      <p:pic>
        <p:nvPicPr>
          <p:cNvPr id="10242" name="Picture 2" descr="D:\9da508b8d77eb97fc4087f4a2552b173.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 y="-533400"/>
            <a:ext cx="4038600" cy="7391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85622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305800" cy="641350"/>
          </a:xfrm>
        </p:spPr>
        <p:txBody>
          <a:bodyPr>
            <a:normAutofit/>
          </a:bodyPr>
          <a:lstStyle/>
          <a:p>
            <a:pPr algn="ctr" rtl="0"/>
            <a:r>
              <a:rPr lang="en-US" sz="3600" dirty="0" smtClean="0">
                <a:latin typeface="Times New Roman" pitchFamily="18" charset="0"/>
                <a:cs typeface="Times New Roman" pitchFamily="18" charset="0"/>
              </a:rPr>
              <a:t>History</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3575050" y="990600"/>
            <a:ext cx="5111750" cy="5562600"/>
          </a:xfrm>
        </p:spPr>
        <p:txBody>
          <a:bodyPr>
            <a:normAutofit/>
          </a:bodyPr>
          <a:lstStyle/>
          <a:p>
            <a:pPr algn="just" rtl="0"/>
            <a:r>
              <a:rPr lang="en-US" dirty="0">
                <a:latin typeface="Times New Roman" pitchFamily="18" charset="0"/>
                <a:cs typeface="Times New Roman" pitchFamily="18" charset="0"/>
              </a:rPr>
              <a:t>Low back pain has been with humans since at least the Bronze Age. </a:t>
            </a:r>
            <a:r>
              <a:rPr lang="en-US" dirty="0" smtClean="0">
                <a:solidFill>
                  <a:srgbClr val="FF0000"/>
                </a:solidFill>
                <a:latin typeface="Times New Roman" pitchFamily="18" charset="0"/>
                <a:cs typeface="Times New Roman" pitchFamily="18" charset="0"/>
              </a:rPr>
              <a:t>Edwin </a:t>
            </a:r>
            <a:r>
              <a:rPr lang="en-US" dirty="0">
                <a:solidFill>
                  <a:srgbClr val="FF0000"/>
                </a:solidFill>
                <a:latin typeface="Times New Roman" pitchFamily="18" charset="0"/>
                <a:cs typeface="Times New Roman" pitchFamily="18" charset="0"/>
              </a:rPr>
              <a:t>Smith Papyrus</a:t>
            </a:r>
            <a:r>
              <a:rPr lang="en-US" dirty="0">
                <a:latin typeface="Times New Roman" pitchFamily="18" charset="0"/>
                <a:cs typeface="Times New Roman" pitchFamily="18" charset="0"/>
              </a:rPr>
              <a:t>, dating to about 1500 BCE – describes </a:t>
            </a:r>
            <a:r>
              <a:rPr lang="en-US" dirty="0" smtClean="0">
                <a:latin typeface="Times New Roman" pitchFamily="18" charset="0"/>
                <a:cs typeface="Times New Roman" pitchFamily="18" charset="0"/>
              </a:rPr>
              <a:t>a diagnostic </a:t>
            </a:r>
            <a:r>
              <a:rPr lang="en-US" dirty="0">
                <a:latin typeface="Times New Roman" pitchFamily="18" charset="0"/>
                <a:cs typeface="Times New Roman" pitchFamily="18" charset="0"/>
              </a:rPr>
              <a:t>test </a:t>
            </a:r>
            <a:r>
              <a:rPr lang="en-US" dirty="0" smtClean="0">
                <a:latin typeface="Times New Roman" pitchFamily="18" charset="0"/>
                <a:cs typeface="Times New Roman" pitchFamily="18" charset="0"/>
              </a:rPr>
              <a:t>and treatment </a:t>
            </a:r>
            <a:r>
              <a:rPr lang="en-US" dirty="0">
                <a:latin typeface="Times New Roman" pitchFamily="18" charset="0"/>
                <a:cs typeface="Times New Roman" pitchFamily="18" charset="0"/>
              </a:rPr>
              <a:t>for a vertebral sprain</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4" name="Text Placeholder 3"/>
          <p:cNvSpPr>
            <a:spLocks noGrp="1"/>
          </p:cNvSpPr>
          <p:nvPr>
            <p:ph type="body" sz="half" idx="2"/>
          </p:nvPr>
        </p:nvSpPr>
        <p:spPr/>
        <p:txBody>
          <a:bodyPr/>
          <a:lstStyle/>
          <a:p>
            <a:endParaRPr lang="en-US" dirty="0"/>
          </a:p>
        </p:txBody>
      </p:sp>
      <p:pic>
        <p:nvPicPr>
          <p:cNvPr id="2051" name="Picture 3" descr="D:\paper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 y="685800"/>
            <a:ext cx="3238500" cy="2981325"/>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D:\paper.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4800" y="3667124"/>
            <a:ext cx="3263900" cy="28098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214881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050"/>
            <a:ext cx="3008313" cy="946150"/>
          </a:xfrm>
        </p:spPr>
        <p:txBody>
          <a:bodyPr/>
          <a:lstStyle/>
          <a:p>
            <a:endParaRPr lang="en-US" dirty="0"/>
          </a:p>
        </p:txBody>
      </p:sp>
      <p:sp>
        <p:nvSpPr>
          <p:cNvPr id="3" name="Content Placeholder 2"/>
          <p:cNvSpPr>
            <a:spLocks noGrp="1"/>
          </p:cNvSpPr>
          <p:nvPr>
            <p:ph idx="1"/>
          </p:nvPr>
        </p:nvSpPr>
        <p:spPr>
          <a:xfrm>
            <a:off x="3575050" y="152400"/>
            <a:ext cx="5568950" cy="6477000"/>
          </a:xfrm>
        </p:spPr>
        <p:txBody>
          <a:bodyPr>
            <a:noAutofit/>
          </a:bodyPr>
          <a:lstStyle/>
          <a:p>
            <a:pPr algn="just" rtl="0">
              <a:lnSpc>
                <a:spcPct val="150000"/>
              </a:lnSpc>
            </a:pPr>
            <a:r>
              <a:rPr lang="en-US" sz="3600" dirty="0" smtClean="0">
                <a:latin typeface="Times New Roman" pitchFamily="18" charset="0"/>
                <a:cs typeface="Times New Roman" pitchFamily="18" charset="0"/>
              </a:rPr>
              <a:t>Antidepressants may be effective for treating chronic pain associated with symptoms of depression, but they have a</a:t>
            </a:r>
            <a:r>
              <a:rPr lang="en-US" sz="3600" dirty="0" smtClean="0">
                <a:solidFill>
                  <a:srgbClr val="FF0000"/>
                </a:solidFill>
                <a:latin typeface="Times New Roman" pitchFamily="18" charset="0"/>
                <a:cs typeface="Times New Roman" pitchFamily="18" charset="0"/>
              </a:rPr>
              <a:t> risk of side effects</a:t>
            </a:r>
            <a:r>
              <a:rPr lang="en-US" sz="3600" dirty="0" smtClean="0">
                <a:latin typeface="Times New Roman" pitchFamily="18" charset="0"/>
                <a:cs typeface="Times New Roman" pitchFamily="18" charset="0"/>
              </a:rPr>
              <a:t>.</a:t>
            </a:r>
            <a:endParaRPr lang="en-US" sz="3600" dirty="0">
              <a:solidFill>
                <a:srgbClr val="FF0000"/>
              </a:solidFill>
              <a:latin typeface="Times New Roman" pitchFamily="18" charset="0"/>
              <a:cs typeface="Times New Roman" pitchFamily="18" charset="0"/>
            </a:endParaRPr>
          </a:p>
        </p:txBody>
      </p:sp>
      <p:sp>
        <p:nvSpPr>
          <p:cNvPr id="5" name="Text Placeholder 4"/>
          <p:cNvSpPr>
            <a:spLocks noGrp="1"/>
          </p:cNvSpPr>
          <p:nvPr>
            <p:ph type="body" sz="half" idx="2"/>
          </p:nvPr>
        </p:nvSpPr>
        <p:spPr/>
        <p:txBody>
          <a:bodyPr/>
          <a:lstStyle/>
          <a:p>
            <a:endParaRPr lang="en-US" dirty="0"/>
          </a:p>
        </p:txBody>
      </p:sp>
      <p:pic>
        <p:nvPicPr>
          <p:cNvPr id="11266" name="Picture 2" descr="D:\Paxil-road.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9124" y="533400"/>
            <a:ext cx="3552276" cy="59145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269361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
            </a:r>
            <a:br>
              <a:rPr lang="en-US" dirty="0"/>
            </a:br>
            <a:r>
              <a:rPr lang="en-US" dirty="0"/>
              <a:t/>
            </a:r>
            <a:br>
              <a:rPr lang="en-US" dirty="0"/>
            </a:br>
            <a:r>
              <a:rPr lang="en-US" dirty="0">
                <a:latin typeface="Times New Roman" pitchFamily="18" charset="0"/>
                <a:cs typeface="Times New Roman" pitchFamily="18" charset="0"/>
              </a:rPr>
              <a:t>Alternative medicine</a:t>
            </a:r>
            <a:r>
              <a:rPr lang="en-US" dirty="0"/>
              <a:t/>
            </a:r>
            <a:br>
              <a:rPr lang="en-US" dirty="0"/>
            </a:b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200" y="2286000"/>
            <a:ext cx="2133599" cy="40386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438400" y="2743200"/>
            <a:ext cx="2857500" cy="28575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715000" y="2686050"/>
            <a:ext cx="2952750" cy="2952750"/>
          </a:xfrm>
          <a:prstGeom prst="rect">
            <a:avLst/>
          </a:prstGeom>
        </p:spPr>
      </p:pic>
    </p:spTree>
    <p:extLst>
      <p:ext uri="{BB962C8B-B14F-4D97-AF65-F5344CB8AC3E}">
        <p14:creationId xmlns:p14="http://schemas.microsoft.com/office/powerpoint/2010/main" xmlns="" val="30051191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332" y="304800"/>
            <a:ext cx="8501122" cy="6324600"/>
          </a:xfrm>
        </p:spPr>
        <p:txBody>
          <a:bodyPr>
            <a:normAutofit/>
          </a:bodyPr>
          <a:lstStyle/>
          <a:p>
            <a:pPr algn="just" rtl="0">
              <a:lnSpc>
                <a:spcPct val="150000"/>
              </a:lnSpc>
            </a:pPr>
            <a:r>
              <a:rPr lang="en-US" dirty="0">
                <a:latin typeface="Times New Roman" pitchFamily="18" charset="0"/>
                <a:cs typeface="Times New Roman" pitchFamily="18" charset="0"/>
              </a:rPr>
              <a:t>CAM is a term used to describe a diverse group of healing systems that are not presently considered to be part of mainstream medicine. There has been a rise in the use of CAM as a health care option in recent years globally. According to the World Health Organization (WHO), more than three-quarters of the </a:t>
            </a:r>
            <a:r>
              <a:rPr lang="en-US" dirty="0" err="1" smtClean="0">
                <a:latin typeface="Times New Roman" pitchFamily="18" charset="0"/>
                <a:cs typeface="Times New Roman" pitchFamily="18" charset="0"/>
              </a:rPr>
              <a:t>world'population</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rely upon </a:t>
            </a:r>
            <a:r>
              <a:rPr lang="en-US" dirty="0" smtClean="0">
                <a:latin typeface="Times New Roman" pitchFamily="18" charset="0"/>
                <a:cs typeface="Times New Roman" pitchFamily="18" charset="0"/>
              </a:rPr>
              <a:t>CAM</a:t>
            </a:r>
            <a:endParaRPr lang="en-GB" dirty="0">
              <a:latin typeface="Times New Roman" pitchFamily="18" charset="0"/>
              <a:cs typeface="Times New Roman" pitchFamily="18" charset="0"/>
            </a:endParaRPr>
          </a:p>
          <a:p>
            <a:endParaRPr lang="en-GB" sz="2800" dirty="0">
              <a:latin typeface="Times New Roman" pitchFamily="18" charset="0"/>
              <a:cs typeface="Times New Roman" pitchFamily="18" charset="0"/>
            </a:endParaRPr>
          </a:p>
        </p:txBody>
      </p:sp>
    </p:spTree>
    <p:extLst>
      <p:ext uri="{BB962C8B-B14F-4D97-AF65-F5344CB8AC3E}">
        <p14:creationId xmlns:p14="http://schemas.microsoft.com/office/powerpoint/2010/main" xmlns="" val="33549017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idx="1"/>
          </p:nvPr>
        </p:nvSpPr>
        <p:spPr>
          <a:xfrm>
            <a:off x="3575050" y="273050"/>
            <a:ext cx="5416550" cy="6432550"/>
          </a:xfrm>
        </p:spPr>
        <p:txBody>
          <a:bodyPr>
            <a:normAutofit fontScale="92500"/>
          </a:bodyPr>
          <a:lstStyle/>
          <a:p>
            <a:pPr algn="just" rtl="0">
              <a:lnSpc>
                <a:spcPct val="150000"/>
              </a:lnSpc>
            </a:pPr>
            <a:r>
              <a:rPr lang="en-US" dirty="0">
                <a:latin typeface="Times New Roman" pitchFamily="18" charset="0"/>
                <a:cs typeface="Times New Roman" pitchFamily="18" charset="0"/>
              </a:rPr>
              <a:t>Acupuncture is moderately effective for chronic low back pain. It involves the insertion of thin needles into precise points throughout the body. Some practitioners believe this process helps clear away blockages in the body’s life force known as Qi </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5" name="Text Placeholder 4"/>
          <p:cNvSpPr>
            <a:spLocks noGrp="1"/>
          </p:cNvSpPr>
          <p:nvPr>
            <p:ph type="body" sz="half" idx="2"/>
          </p:nvPr>
        </p:nvSpPr>
        <p:spPr/>
        <p:txBody>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80106" y="838200"/>
            <a:ext cx="3325094" cy="5486323"/>
          </a:xfrm>
          <a:prstGeom prst="rect">
            <a:avLst/>
          </a:prstGeom>
        </p:spPr>
      </p:pic>
    </p:spTree>
    <p:extLst>
      <p:ext uri="{BB962C8B-B14F-4D97-AF65-F5344CB8AC3E}">
        <p14:creationId xmlns:p14="http://schemas.microsoft.com/office/powerpoint/2010/main" xmlns="" val="27022160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2" name="Content Placeholder 1"/>
          <p:cNvSpPr>
            <a:spLocks noGrp="1"/>
          </p:cNvSpPr>
          <p:nvPr>
            <p:ph idx="1"/>
          </p:nvPr>
        </p:nvSpPr>
        <p:spPr>
          <a:xfrm>
            <a:off x="3886200" y="609600"/>
            <a:ext cx="5257800" cy="6248400"/>
          </a:xfrm>
        </p:spPr>
        <p:txBody>
          <a:bodyPr>
            <a:normAutofit/>
          </a:bodyPr>
          <a:lstStyle/>
          <a:p>
            <a:pPr algn="just" rtl="0"/>
            <a:r>
              <a:rPr lang="en-US" dirty="0" smtClean="0">
                <a:latin typeface="Times New Roman" pitchFamily="18" charset="0"/>
                <a:cs typeface="Times New Roman" pitchFamily="18" charset="0"/>
              </a:rPr>
              <a:t>When </a:t>
            </a:r>
            <a:r>
              <a:rPr lang="en-US" dirty="0">
                <a:latin typeface="Times New Roman" pitchFamily="18" charset="0"/>
                <a:cs typeface="Times New Roman" pitchFamily="18" charset="0"/>
              </a:rPr>
              <a:t>the needles are inserted and then stimulated </a:t>
            </a:r>
            <a:r>
              <a:rPr lang="en-US" dirty="0" smtClean="0">
                <a:solidFill>
                  <a:srgbClr val="FF0000"/>
                </a:solidFill>
                <a:latin typeface="Times New Roman" pitchFamily="18" charset="0"/>
                <a:cs typeface="Times New Roman" pitchFamily="18" charset="0"/>
              </a:rPr>
              <a:t>(by twisting or passing a low-voltage electrical current through them)</a:t>
            </a:r>
            <a:r>
              <a:rPr lang="en-US" dirty="0" smtClean="0">
                <a:latin typeface="Times New Roman" pitchFamily="18" charset="0"/>
                <a:cs typeface="Times New Roman" pitchFamily="18" charset="0"/>
              </a:rPr>
              <a:t> naturally occurring </a:t>
            </a:r>
            <a:r>
              <a:rPr lang="en-US" dirty="0">
                <a:latin typeface="Times New Roman" pitchFamily="18" charset="0"/>
                <a:cs typeface="Times New Roman" pitchFamily="18" charset="0"/>
              </a:rPr>
              <a:t>painkilling chemicals such as endorphins, serotonin, and acetylcholine are released. </a:t>
            </a:r>
          </a:p>
          <a:p>
            <a:endParaRPr lang="en-US" dirty="0"/>
          </a:p>
          <a:p>
            <a:pPr marL="0" indent="0">
              <a:buNone/>
            </a:pPr>
            <a:endParaRPr lang="en-US" dirty="0"/>
          </a:p>
          <a:p>
            <a:endParaRPr lang="en-US" dirty="0"/>
          </a:p>
        </p:txBody>
      </p:sp>
      <p:sp>
        <p:nvSpPr>
          <p:cNvPr id="3" name="Text Placeholder 2"/>
          <p:cNvSpPr>
            <a:spLocks noGrp="1"/>
          </p:cNvSpPr>
          <p:nvPr>
            <p:ph type="body" sz="half" idx="2"/>
          </p:nvPr>
        </p:nvSpPr>
        <p:spPr/>
        <p:txBody>
          <a:bodyPr/>
          <a:lstStyle/>
          <a:p>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609600"/>
            <a:ext cx="3962401" cy="5257800"/>
          </a:xfrm>
          <a:prstGeom prst="rect">
            <a:avLst/>
          </a:prstGeom>
        </p:spPr>
      </p:pic>
    </p:spTree>
    <p:extLst>
      <p:ext uri="{BB962C8B-B14F-4D97-AF65-F5344CB8AC3E}">
        <p14:creationId xmlns:p14="http://schemas.microsoft.com/office/powerpoint/2010/main" xmlns="" val="25249841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3" name="Content Placeholder 2"/>
          <p:cNvSpPr>
            <a:spLocks noGrp="1"/>
          </p:cNvSpPr>
          <p:nvPr>
            <p:ph idx="1"/>
          </p:nvPr>
        </p:nvSpPr>
        <p:spPr>
          <a:xfrm>
            <a:off x="3575050" y="273050"/>
            <a:ext cx="5340350" cy="6508750"/>
          </a:xfrm>
        </p:spPr>
        <p:txBody>
          <a:bodyPr>
            <a:normAutofit/>
          </a:bodyPr>
          <a:lstStyle/>
          <a:p>
            <a:pPr algn="just" rtl="0"/>
            <a:r>
              <a:rPr lang="en-US" dirty="0">
                <a:latin typeface="Times New Roman" pitchFamily="18" charset="0"/>
                <a:cs typeface="Times New Roman" pitchFamily="18" charset="0"/>
              </a:rPr>
              <a:t>Bee Venom Therapy (BVT) is an ancient therapy that works well in a variety of medical conditions.  With this therapy, bee venom in bee-sized doses is put into acupuncture sites or other critical spots in the skin.  The resulting sting works wonders with </a:t>
            </a:r>
            <a:r>
              <a:rPr lang="en-US" dirty="0">
                <a:solidFill>
                  <a:srgbClr val="FF0000"/>
                </a:solidFill>
                <a:latin typeface="Times New Roman" pitchFamily="18" charset="0"/>
                <a:cs typeface="Times New Roman" pitchFamily="18" charset="0"/>
              </a:rPr>
              <a:t>arthritis, multiple sclerosis, fractures, sciatica, and many other conditions.</a:t>
            </a:r>
            <a:r>
              <a:rPr lang="en-US" dirty="0">
                <a:latin typeface="Times New Roman" pitchFamily="18" charset="0"/>
                <a:cs typeface="Times New Roman" pitchFamily="18" charset="0"/>
              </a:rPr>
              <a:t> </a:t>
            </a:r>
          </a:p>
          <a:p>
            <a:pPr marL="0" indent="0">
              <a:buNone/>
            </a:pP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5" name="Text Placeholder 4"/>
          <p:cNvSpPr>
            <a:spLocks noGrp="1"/>
          </p:cNvSpPr>
          <p:nvPr>
            <p:ph type="body" sz="half" idx="2"/>
          </p:nvPr>
        </p:nvSpPr>
        <p:spPr/>
        <p:txBody>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1447800"/>
            <a:ext cx="3886200" cy="4724400"/>
          </a:xfrm>
          <a:prstGeom prst="rect">
            <a:avLst/>
          </a:prstGeom>
        </p:spPr>
      </p:pic>
    </p:spTree>
    <p:extLst>
      <p:ext uri="{BB962C8B-B14F-4D97-AF65-F5344CB8AC3E}">
        <p14:creationId xmlns:p14="http://schemas.microsoft.com/office/powerpoint/2010/main" xmlns="" val="18212634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1826031"/>
            <a:ext cx="8458200" cy="1200329"/>
          </a:xfrm>
          <a:prstGeom prst="rect">
            <a:avLst/>
          </a:prstGeom>
        </p:spPr>
        <p:txBody>
          <a:bodyPr wrap="square">
            <a:spAutoFit/>
          </a:bodyPr>
          <a:lstStyle/>
          <a:p>
            <a:pPr algn="ctr"/>
            <a:r>
              <a:rPr lang="en-US" sz="3600" b="1" dirty="0">
                <a:solidFill>
                  <a:srgbClr val="FFFF00"/>
                </a:solidFill>
                <a:latin typeface="Times New Roman" pitchFamily="18" charset="0"/>
                <a:cs typeface="Times New Roman" pitchFamily="18" charset="0"/>
              </a:rPr>
              <a:t>Now why would a naturopathic doctor use this odd </a:t>
            </a:r>
            <a:r>
              <a:rPr lang="en-US" sz="3600" b="1" dirty="0" smtClean="0">
                <a:solidFill>
                  <a:srgbClr val="FFFF00"/>
                </a:solidFill>
                <a:latin typeface="Times New Roman" pitchFamily="18" charset="0"/>
                <a:cs typeface="Times New Roman" pitchFamily="18" charset="0"/>
              </a:rPr>
              <a:t>therapy?</a:t>
            </a:r>
            <a:endParaRPr lang="en-US" sz="3600" b="1"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9993543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3" name="Content Placeholder 2"/>
          <p:cNvSpPr>
            <a:spLocks noGrp="1"/>
          </p:cNvSpPr>
          <p:nvPr>
            <p:ph idx="1"/>
          </p:nvPr>
        </p:nvSpPr>
        <p:spPr>
          <a:xfrm>
            <a:off x="3575050" y="273050"/>
            <a:ext cx="5340350" cy="6127750"/>
          </a:xfrm>
        </p:spPr>
        <p:txBody>
          <a:bodyPr>
            <a:normAutofit/>
          </a:bodyPr>
          <a:lstStyle/>
          <a:p>
            <a:pPr algn="just" rtl="0">
              <a:lnSpc>
                <a:spcPct val="150000"/>
              </a:lnSpc>
            </a:pPr>
            <a:r>
              <a:rPr lang="en-US" sz="3000" dirty="0" smtClean="0"/>
              <a:t> </a:t>
            </a:r>
            <a:r>
              <a:rPr lang="en-US" sz="3000" dirty="0" smtClean="0">
                <a:latin typeface="Times New Roman" pitchFamily="18" charset="0"/>
                <a:cs typeface="Times New Roman" pitchFamily="18" charset="0"/>
              </a:rPr>
              <a:t>Because </a:t>
            </a:r>
            <a:r>
              <a:rPr lang="en-US" sz="3000" dirty="0">
                <a:latin typeface="Times New Roman" pitchFamily="18" charset="0"/>
                <a:cs typeface="Times New Roman" pitchFamily="18" charset="0"/>
              </a:rPr>
              <a:t>it is safe, effective, and less expensive than other therapies for these problems.  One obstacle is fear of the pain from a sting, but when people realize the benefits gained in pain relief, the sting becomes unimportant.</a:t>
            </a:r>
          </a:p>
          <a:p>
            <a:pPr marL="0" indent="0">
              <a:buNone/>
            </a:pPr>
            <a:endParaRPr lang="en-US" sz="2800" dirty="0">
              <a:latin typeface="Times New Roman" pitchFamily="18" charset="0"/>
              <a:cs typeface="Times New Roman" pitchFamily="18" charset="0"/>
            </a:endParaRPr>
          </a:p>
        </p:txBody>
      </p:sp>
      <p:sp>
        <p:nvSpPr>
          <p:cNvPr id="5" name="Text Placeholder 4"/>
          <p:cNvSpPr>
            <a:spLocks noGrp="1"/>
          </p:cNvSpPr>
          <p:nvPr>
            <p:ph type="body" sz="half" idx="2"/>
          </p:nvPr>
        </p:nvSpPr>
        <p:spPr/>
        <p:txBody>
          <a:bodyPr/>
          <a:lstStyle/>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flipH="1">
            <a:off x="152400" y="457200"/>
            <a:ext cx="3200401" cy="5943600"/>
          </a:xfrm>
          <a:prstGeom prst="rect">
            <a:avLst/>
          </a:prstGeom>
        </p:spPr>
      </p:pic>
    </p:spTree>
    <p:extLst>
      <p:ext uri="{BB962C8B-B14F-4D97-AF65-F5344CB8AC3E}">
        <p14:creationId xmlns:p14="http://schemas.microsoft.com/office/powerpoint/2010/main" xmlns="" val="21299944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73050"/>
            <a:ext cx="5340350" cy="6051550"/>
          </a:xfrm>
        </p:spPr>
        <p:txBody>
          <a:bodyPr>
            <a:noAutofit/>
          </a:bodyPr>
          <a:lstStyle/>
          <a:p>
            <a:pPr algn="just" rtl="0">
              <a:lnSpc>
                <a:spcPct val="150000"/>
              </a:lnSpc>
            </a:pPr>
            <a:r>
              <a:rPr lang="en-US" sz="3000" dirty="0">
                <a:latin typeface="Times New Roman" pitchFamily="18" charset="0"/>
                <a:cs typeface="Times New Roman" pitchFamily="18" charset="0"/>
              </a:rPr>
              <a:t>Bee </a:t>
            </a:r>
            <a:r>
              <a:rPr lang="en-US" sz="3000" dirty="0" smtClean="0">
                <a:latin typeface="Times New Roman" pitchFamily="18" charset="0"/>
                <a:cs typeface="Times New Roman" pitchFamily="18" charset="0"/>
              </a:rPr>
              <a:t>venom acupuncture </a:t>
            </a:r>
            <a:r>
              <a:rPr lang="en-US" sz="3000" dirty="0">
                <a:latin typeface="Times New Roman" pitchFamily="18" charset="0"/>
                <a:cs typeface="Times New Roman" pitchFamily="18" charset="0"/>
              </a:rPr>
              <a:t>(BVA), </a:t>
            </a:r>
            <a:r>
              <a:rPr lang="en-US" sz="3000" dirty="0" smtClean="0">
                <a:latin typeface="Times New Roman" pitchFamily="18" charset="0"/>
                <a:cs typeface="Times New Roman" pitchFamily="18" charset="0"/>
              </a:rPr>
              <a:t>as a </a:t>
            </a:r>
            <a:r>
              <a:rPr lang="en-US" sz="3000" dirty="0">
                <a:latin typeface="Times New Roman" pitchFamily="18" charset="0"/>
                <a:cs typeface="Times New Roman" pitchFamily="18" charset="0"/>
              </a:rPr>
              <a:t>kind of herbal acupuncture, exerts not only pharmacological actions from the bioactive compounds isolated from bee venom but also a mechanical function from acupuncture stimulation</a:t>
            </a:r>
            <a:r>
              <a:rPr lang="en-US" sz="3000" dirty="0" smtClean="0">
                <a:latin typeface="Times New Roman" pitchFamily="18" charset="0"/>
                <a:cs typeface="Times New Roman" pitchFamily="18" charset="0"/>
              </a:rPr>
              <a:t>.</a:t>
            </a:r>
            <a:endParaRPr lang="en-US" sz="3000" dirty="0">
              <a:latin typeface="Times New Roman" pitchFamily="18" charset="0"/>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33400" y="990600"/>
            <a:ext cx="2857500" cy="4953000"/>
          </a:xfrm>
          <a:prstGeom prst="rect">
            <a:avLst/>
          </a:prstGeom>
        </p:spPr>
      </p:pic>
    </p:spTree>
    <p:extLst>
      <p:ext uri="{BB962C8B-B14F-4D97-AF65-F5344CB8AC3E}">
        <p14:creationId xmlns:p14="http://schemas.microsoft.com/office/powerpoint/2010/main" xmlns="" val="18897343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algn="just" rtl="0">
              <a:lnSpc>
                <a:spcPct val="150000"/>
              </a:lnSpc>
            </a:pPr>
            <a:r>
              <a:rPr lang="en-US" sz="3000" dirty="0">
                <a:latin typeface="Times New Roman" pitchFamily="18" charset="0"/>
                <a:cs typeface="Times New Roman" pitchFamily="18" charset="0"/>
              </a:rPr>
              <a:t>Several </a:t>
            </a:r>
            <a:r>
              <a:rPr lang="en-US" sz="3000" dirty="0" smtClean="0">
                <a:latin typeface="Times New Roman" pitchFamily="18" charset="0"/>
                <a:cs typeface="Times New Roman" pitchFamily="18" charset="0"/>
              </a:rPr>
              <a:t>studies suggested </a:t>
            </a:r>
            <a:r>
              <a:rPr lang="en-US" sz="3000" dirty="0">
                <a:latin typeface="Times New Roman" pitchFamily="18" charset="0"/>
                <a:cs typeface="Times New Roman" pitchFamily="18" charset="0"/>
              </a:rPr>
              <a:t>that the effects of bee venom were intensified by acupuncture stimulations, which may help in reaching therapeutic goals. The anti-nociceptive property of BVA may be explained by the process of counter </a:t>
            </a:r>
            <a:r>
              <a:rPr lang="en-US" sz="3000" dirty="0" smtClean="0">
                <a:latin typeface="Times New Roman" pitchFamily="18" charset="0"/>
                <a:cs typeface="Times New Roman" pitchFamily="18" charset="0"/>
              </a:rPr>
              <a:t>irritation</a:t>
            </a:r>
            <a:endParaRPr lang="en-US" sz="3000" dirty="0">
              <a:latin typeface="Times New Roman" pitchFamily="18" charset="0"/>
              <a:cs typeface="Times New Roman" pitchFamily="18" charset="0"/>
            </a:endParaRPr>
          </a:p>
        </p:txBody>
      </p:sp>
      <p:sp>
        <p:nvSpPr>
          <p:cNvPr id="5" name="Text Placeholder 4"/>
          <p:cNvSpPr>
            <a:spLocks noGrp="1"/>
          </p:cNvSpPr>
          <p:nvPr>
            <p:ph type="body" sz="half" idx="2"/>
          </p:nvPr>
        </p:nvSpPr>
        <p:spPr/>
        <p:txBody>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1000" y="914400"/>
            <a:ext cx="2857500" cy="4800600"/>
          </a:xfrm>
          <a:prstGeom prst="rect">
            <a:avLst/>
          </a:prstGeom>
        </p:spPr>
      </p:pic>
    </p:spTree>
    <p:extLst>
      <p:ext uri="{BB962C8B-B14F-4D97-AF65-F5344CB8AC3E}">
        <p14:creationId xmlns:p14="http://schemas.microsoft.com/office/powerpoint/2010/main" xmlns="" val="23916268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98473" y="273050"/>
            <a:ext cx="2054718" cy="1162050"/>
          </a:xfrm>
        </p:spPr>
        <p:txBody>
          <a:bodyPr>
            <a:normAutofit/>
          </a:bodyPr>
          <a:lstStyle/>
          <a:p>
            <a:r>
              <a:rPr lang="en-US" sz="3200" dirty="0" smtClean="0">
                <a:latin typeface="Times New Roman" pitchFamily="18" charset="0"/>
                <a:cs typeface="Times New Roman" pitchFamily="18" charset="0"/>
              </a:rPr>
              <a:t>History</a:t>
            </a:r>
            <a:endParaRPr lang="en-US" sz="3200" dirty="0">
              <a:latin typeface="Times New Roman" pitchFamily="18" charset="0"/>
              <a:cs typeface="Times New Roman" pitchFamily="18" charset="0"/>
            </a:endParaRPr>
          </a:p>
        </p:txBody>
      </p:sp>
      <p:sp>
        <p:nvSpPr>
          <p:cNvPr id="5" name="Content Placeholder 4"/>
          <p:cNvSpPr>
            <a:spLocks noGrp="1"/>
          </p:cNvSpPr>
          <p:nvPr>
            <p:ph idx="1"/>
          </p:nvPr>
        </p:nvSpPr>
        <p:spPr>
          <a:xfrm>
            <a:off x="3575050" y="273050"/>
            <a:ext cx="5416550" cy="5853113"/>
          </a:xfrm>
        </p:spPr>
        <p:txBody>
          <a:bodyPr>
            <a:normAutofit/>
          </a:bodyPr>
          <a:lstStyle/>
          <a:p>
            <a:pPr algn="just" rtl="0"/>
            <a:r>
              <a:rPr lang="en-US" dirty="0" smtClean="0">
                <a:solidFill>
                  <a:srgbClr val="FF0000"/>
                </a:solidFill>
                <a:latin typeface="Times New Roman" pitchFamily="18" charset="0"/>
                <a:cs typeface="Times New Roman" pitchFamily="18" charset="0"/>
              </a:rPr>
              <a:t> </a:t>
            </a:r>
            <a:r>
              <a:rPr lang="en-US" sz="3600" dirty="0" smtClean="0">
                <a:solidFill>
                  <a:srgbClr val="FF0000"/>
                </a:solidFill>
                <a:latin typeface="Times New Roman" pitchFamily="18" charset="0"/>
                <a:cs typeface="Times New Roman" pitchFamily="18" charset="0"/>
              </a:rPr>
              <a:t>Hippocrates</a:t>
            </a:r>
            <a:r>
              <a:rPr lang="en-US" sz="3600" dirty="0" smtClean="0">
                <a:latin typeface="Times New Roman" pitchFamily="18" charset="0"/>
                <a:cs typeface="Times New Roman" pitchFamily="18" charset="0"/>
              </a:rPr>
              <a:t> (c. 460 </a:t>
            </a:r>
            <a:r>
              <a:rPr lang="en-US" sz="3600" dirty="0">
                <a:latin typeface="Times New Roman" pitchFamily="18" charset="0"/>
                <a:cs typeface="Times New Roman" pitchFamily="18" charset="0"/>
              </a:rPr>
              <a:t>BCE – c. 370 BCE) was the first to use a term for sciatic pain and low back </a:t>
            </a:r>
            <a:r>
              <a:rPr lang="en-US" sz="3600" dirty="0" smtClean="0">
                <a:latin typeface="Times New Roman" pitchFamily="18" charset="0"/>
                <a:cs typeface="Times New Roman" pitchFamily="18" charset="0"/>
              </a:rPr>
              <a:t>pain</a:t>
            </a:r>
            <a:r>
              <a:rPr lang="en-US"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 </a:t>
            </a:r>
            <a:r>
              <a:rPr lang="en-US" sz="3600" dirty="0">
                <a:latin typeface="Times New Roman" pitchFamily="18" charset="0"/>
                <a:cs typeface="Times New Roman" pitchFamily="18" charset="0"/>
              </a:rPr>
              <a:t>Physicians through the end of the first millennium did not attempt back surgery and recommended watchful waiting. </a:t>
            </a:r>
            <a:endParaRPr lang="en-US" dirty="0">
              <a:latin typeface="Times New Roman" pitchFamily="18" charset="0"/>
              <a:cs typeface="Times New Roman" pitchFamily="18" charset="0"/>
            </a:endParaRPr>
          </a:p>
          <a:p>
            <a:endParaRPr lang="en-US" dirty="0"/>
          </a:p>
        </p:txBody>
      </p:sp>
      <p:sp>
        <p:nvSpPr>
          <p:cNvPr id="6" name="Text Placeholder 5"/>
          <p:cNvSpPr>
            <a:spLocks noGrp="1"/>
          </p:cNvSpPr>
          <p:nvPr>
            <p:ph type="body" sz="half" idx="2"/>
          </p:nvPr>
        </p:nvSpPr>
        <p:spPr/>
        <p:txBody>
          <a:bodyPr/>
          <a:lstStyle/>
          <a:p>
            <a:endParaRPr lang="en-US" dirty="0"/>
          </a:p>
        </p:txBody>
      </p:sp>
      <p:pic>
        <p:nvPicPr>
          <p:cNvPr id="1026" name="Picture 2" descr="D:\th.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5800" y="1568450"/>
            <a:ext cx="2743200" cy="3657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635511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latin typeface="Times New Roman" pitchFamily="18" charset="0"/>
                <a:cs typeface="Times New Roman" pitchFamily="18" charset="0"/>
              </a:rPr>
              <a:t>Intelukien</a:t>
            </a:r>
            <a:r>
              <a:rPr lang="en-US" dirty="0" smtClean="0">
                <a:latin typeface="Times New Roman" pitchFamily="18" charset="0"/>
                <a:cs typeface="Times New Roman" pitchFamily="18" charset="0"/>
              </a:rPr>
              <a:t> 1</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228600" y="1447800"/>
            <a:ext cx="8610600" cy="5105400"/>
          </a:xfrm>
        </p:spPr>
        <p:txBody>
          <a:bodyPr>
            <a:normAutofit/>
          </a:bodyPr>
          <a:lstStyle/>
          <a:p>
            <a:pPr algn="just" rtl="0">
              <a:lnSpc>
                <a:spcPct val="150000"/>
              </a:lnSpc>
            </a:pPr>
            <a:r>
              <a:rPr lang="en-US" dirty="0" smtClean="0"/>
              <a:t> </a:t>
            </a:r>
            <a:r>
              <a:rPr lang="en-US" sz="2800" dirty="0">
                <a:latin typeface="Times New Roman" pitchFamily="18" charset="0"/>
                <a:cs typeface="Times New Roman" pitchFamily="18" charset="0"/>
              </a:rPr>
              <a:t>Also known as IL-1; IL1F2; IL1-BETA </a:t>
            </a:r>
            <a:r>
              <a:rPr lang="en-US" sz="2800" dirty="0" smtClean="0">
                <a:latin typeface="Times New Roman" pitchFamily="18" charset="0"/>
                <a:cs typeface="Times New Roman" pitchFamily="18" charset="0"/>
              </a:rPr>
              <a:t> .The </a:t>
            </a:r>
            <a:r>
              <a:rPr lang="en-US" sz="2800" dirty="0">
                <a:latin typeface="Times New Roman" pitchFamily="18" charset="0"/>
                <a:cs typeface="Times New Roman" pitchFamily="18" charset="0"/>
              </a:rPr>
              <a:t>protein encoded by this gene is a member of the interleukin 1 cytokine family. This cytokine is produced by activated macrophages as a </a:t>
            </a:r>
            <a:r>
              <a:rPr lang="en-US" sz="2800" dirty="0" err="1" smtClean="0">
                <a:latin typeface="Times New Roman" pitchFamily="18" charset="0"/>
                <a:cs typeface="Times New Roman" pitchFamily="18" charset="0"/>
              </a:rPr>
              <a:t>proprotein</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dirty="0">
                <a:solidFill>
                  <a:srgbClr val="FFFF00"/>
                </a:solidFill>
                <a:latin typeface="Times New Roman" pitchFamily="18" charset="0"/>
                <a:cs typeface="Times New Roman" pitchFamily="18" charset="0"/>
              </a:rPr>
              <a:t>This cytokine is an important mediator of the inflammatory response, and is involved in a variety of cellular activities, including cell proliferation, differentiation, and apoptosis</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xmlns="" val="3494324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0"/>
            <a:ext cx="9144000" cy="6858000"/>
          </a:xfrm>
          <a:prstGeom prst="rect">
            <a:avLst/>
          </a:prstGeom>
        </p:spPr>
      </p:pic>
    </p:spTree>
    <p:extLst>
      <p:ext uri="{BB962C8B-B14F-4D97-AF65-F5344CB8AC3E}">
        <p14:creationId xmlns:p14="http://schemas.microsoft.com/office/powerpoint/2010/main" xmlns="" val="26894327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Nuclear </a:t>
            </a:r>
            <a:r>
              <a:rPr lang="en-US" b="1" dirty="0">
                <a:latin typeface="Times New Roman" pitchFamily="18" charset="0"/>
                <a:cs typeface="Times New Roman" pitchFamily="18" charset="0"/>
              </a:rPr>
              <a:t>factor </a:t>
            </a:r>
            <a:r>
              <a:rPr lang="en-US" b="1" dirty="0" smtClean="0">
                <a:latin typeface="Times New Roman" pitchFamily="18" charset="0"/>
                <a:cs typeface="Times New Roman" pitchFamily="18" charset="0"/>
              </a:rPr>
              <a:t>kappa-B</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152400" y="1600200"/>
            <a:ext cx="8839200" cy="4953000"/>
          </a:xfrm>
        </p:spPr>
        <p:txBody>
          <a:bodyPr>
            <a:normAutofit/>
          </a:bodyPr>
          <a:lstStyle/>
          <a:p>
            <a:pPr algn="just" rtl="0">
              <a:lnSpc>
                <a:spcPct val="150000"/>
              </a:lnSpc>
            </a:pPr>
            <a:r>
              <a:rPr lang="en-US" sz="2800" b="1" dirty="0">
                <a:latin typeface="Times New Roman" pitchFamily="18" charset="0"/>
                <a:cs typeface="Times New Roman" pitchFamily="18" charset="0"/>
              </a:rPr>
              <a:t>NF-</a:t>
            </a:r>
            <a:r>
              <a:rPr lang="en-US" sz="2800" b="1" dirty="0" err="1">
                <a:latin typeface="Times New Roman" pitchFamily="18" charset="0"/>
                <a:cs typeface="Times New Roman" pitchFamily="18" charset="0"/>
              </a:rPr>
              <a:t>κB</a:t>
            </a:r>
            <a:r>
              <a:rPr lang="en-US" sz="2800" dirty="0">
                <a:latin typeface="Times New Roman" pitchFamily="18" charset="0"/>
                <a:cs typeface="Times New Roman" pitchFamily="18" charset="0"/>
              </a:rPr>
              <a:t> (</a:t>
            </a:r>
            <a:r>
              <a:rPr lang="en-US" sz="2800" b="1" dirty="0">
                <a:latin typeface="Times New Roman" pitchFamily="18" charset="0"/>
                <a:cs typeface="Times New Roman" pitchFamily="18" charset="0"/>
              </a:rPr>
              <a:t>nuclear factor kappa-light-chain-enhancer of activated B cells</a:t>
            </a:r>
            <a:r>
              <a:rPr lang="en-US" sz="2800" dirty="0">
                <a:latin typeface="Times New Roman" pitchFamily="18" charset="0"/>
                <a:cs typeface="Times New Roman" pitchFamily="18" charset="0"/>
              </a:rPr>
              <a:t>) is a protein complex that controls </a:t>
            </a:r>
            <a:r>
              <a:rPr lang="en-US" sz="2800" dirty="0">
                <a:latin typeface="Times New Roman" pitchFamily="18" charset="0"/>
                <a:cs typeface="Times New Roman" pitchFamily="18" charset="0"/>
                <a:hlinkClick r:id="rId2" tooltip="Transcription factor"/>
              </a:rPr>
              <a:t>transcription</a:t>
            </a:r>
            <a:r>
              <a:rPr lang="en-US" sz="2800" dirty="0">
                <a:latin typeface="Times New Roman" pitchFamily="18" charset="0"/>
                <a:cs typeface="Times New Roman" pitchFamily="18" charset="0"/>
              </a:rPr>
              <a:t> of </a:t>
            </a:r>
            <a:r>
              <a:rPr lang="en-US" sz="2800" dirty="0">
                <a:latin typeface="Times New Roman" pitchFamily="18" charset="0"/>
                <a:cs typeface="Times New Roman" pitchFamily="18" charset="0"/>
                <a:hlinkClick r:id="rId3" tooltip="DNA"/>
              </a:rPr>
              <a:t>DNA</a:t>
            </a:r>
            <a:r>
              <a:rPr lang="en-US" sz="2800" dirty="0">
                <a:latin typeface="Times New Roman" pitchFamily="18" charset="0"/>
                <a:cs typeface="Times New Roman" pitchFamily="18" charset="0"/>
              </a:rPr>
              <a:t>, cytokine production and cell survival. NF-</a:t>
            </a:r>
            <a:r>
              <a:rPr lang="en-US" sz="2800" dirty="0" err="1">
                <a:latin typeface="Times New Roman" pitchFamily="18" charset="0"/>
                <a:cs typeface="Times New Roman" pitchFamily="18" charset="0"/>
              </a:rPr>
              <a:t>κB</a:t>
            </a:r>
            <a:r>
              <a:rPr lang="en-US" sz="2800" dirty="0">
                <a:latin typeface="Times New Roman" pitchFamily="18" charset="0"/>
                <a:cs typeface="Times New Roman" pitchFamily="18" charset="0"/>
              </a:rPr>
              <a:t> is found in almost all animal cell types and is involved in cellular responses to stimuli such as stress, </a:t>
            </a:r>
            <a:r>
              <a:rPr lang="en-US" sz="2800" dirty="0">
                <a:latin typeface="Times New Roman" pitchFamily="18" charset="0"/>
                <a:cs typeface="Times New Roman" pitchFamily="18" charset="0"/>
                <a:hlinkClick r:id="rId4" tooltip="Cytokine"/>
              </a:rPr>
              <a:t>cytokines</a:t>
            </a:r>
            <a:r>
              <a:rPr lang="en-US" sz="2800" dirty="0">
                <a:latin typeface="Times New Roman" pitchFamily="18" charset="0"/>
                <a:cs typeface="Times New Roman" pitchFamily="18" charset="0"/>
              </a:rPr>
              <a:t>, </a:t>
            </a:r>
            <a:r>
              <a:rPr lang="en-US" sz="2800" dirty="0">
                <a:latin typeface="Times New Roman" pitchFamily="18" charset="0"/>
                <a:cs typeface="Times New Roman" pitchFamily="18" charset="0"/>
                <a:hlinkClick r:id="rId5" tooltip="Free radical"/>
              </a:rPr>
              <a:t>free radicals</a:t>
            </a:r>
            <a:r>
              <a:rPr lang="en-US" sz="2800" dirty="0">
                <a:latin typeface="Times New Roman" pitchFamily="18" charset="0"/>
                <a:cs typeface="Times New Roman" pitchFamily="18" charset="0"/>
              </a:rPr>
              <a:t>, </a:t>
            </a:r>
            <a:r>
              <a:rPr lang="en-US" sz="2800" dirty="0">
                <a:latin typeface="Times New Roman" pitchFamily="18" charset="0"/>
                <a:cs typeface="Times New Roman" pitchFamily="18" charset="0"/>
                <a:hlinkClick r:id="rId6" tooltip="Ultraviolet irradiation"/>
              </a:rPr>
              <a:t>ultraviolet irradiation</a:t>
            </a:r>
            <a:r>
              <a:rPr lang="en-US" sz="2800" dirty="0">
                <a:latin typeface="Times New Roman" pitchFamily="18" charset="0"/>
                <a:cs typeface="Times New Roman" pitchFamily="18" charset="0"/>
              </a:rPr>
              <a:t>, oxidized </a:t>
            </a:r>
            <a:r>
              <a:rPr lang="en-US" sz="2800" dirty="0">
                <a:latin typeface="Times New Roman" pitchFamily="18" charset="0"/>
                <a:cs typeface="Times New Roman" pitchFamily="18" charset="0"/>
                <a:hlinkClick r:id="rId7" tooltip="LDL"/>
              </a:rPr>
              <a:t>LDL</a:t>
            </a:r>
            <a:r>
              <a:rPr lang="en-US" sz="2800" dirty="0">
                <a:latin typeface="Times New Roman" pitchFamily="18" charset="0"/>
                <a:cs typeface="Times New Roman" pitchFamily="18" charset="0"/>
              </a:rPr>
              <a:t>, and bacterial or viral </a:t>
            </a:r>
            <a:r>
              <a:rPr lang="en-US" sz="2800" dirty="0" smtClean="0">
                <a:latin typeface="Times New Roman" pitchFamily="18" charset="0"/>
                <a:cs typeface="Times New Roman" pitchFamily="18" charset="0"/>
                <a:hlinkClick r:id="rId8" tooltip="Antigen"/>
              </a:rPr>
              <a:t>antigens</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xmlns="" val="22389317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Cont.</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304800" y="1295400"/>
            <a:ext cx="8534400" cy="5257800"/>
          </a:xfrm>
        </p:spPr>
        <p:txBody>
          <a:bodyPr>
            <a:normAutofit/>
          </a:bodyPr>
          <a:lstStyle/>
          <a:p>
            <a:pPr algn="just" rtl="0">
              <a:lnSpc>
                <a:spcPct val="150000"/>
              </a:lnSpc>
            </a:pPr>
            <a:r>
              <a:rPr lang="en-US" sz="2800" b="1" dirty="0" smtClean="0">
                <a:latin typeface="Times New Roman" pitchFamily="18" charset="0"/>
                <a:cs typeface="Times New Roman" pitchFamily="18" charset="0"/>
              </a:rPr>
              <a:t>NF-</a:t>
            </a:r>
            <a:r>
              <a:rPr lang="en-US" sz="2800" b="1" dirty="0" err="1" smtClean="0">
                <a:latin typeface="Times New Roman" pitchFamily="18" charset="0"/>
                <a:cs typeface="Times New Roman" pitchFamily="18" charset="0"/>
              </a:rPr>
              <a:t>κB</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plays a key role in regulating the immune response to infection (</a:t>
            </a:r>
            <a:r>
              <a:rPr lang="en-US" sz="2800" dirty="0">
                <a:latin typeface="Times New Roman" pitchFamily="18" charset="0"/>
                <a:cs typeface="Times New Roman" pitchFamily="18" charset="0"/>
                <a:hlinkClick r:id="rId2" tooltip="Immunoglobulin light chain"/>
              </a:rPr>
              <a:t>κ light chains</a:t>
            </a:r>
            <a:r>
              <a:rPr lang="en-US" sz="2800" dirty="0">
                <a:latin typeface="Times New Roman" pitchFamily="18" charset="0"/>
                <a:cs typeface="Times New Roman" pitchFamily="18" charset="0"/>
              </a:rPr>
              <a:t> are critical components of </a:t>
            </a:r>
            <a:r>
              <a:rPr lang="en-US" sz="2800" dirty="0" err="1">
                <a:latin typeface="Times New Roman" pitchFamily="18" charset="0"/>
                <a:cs typeface="Times New Roman" pitchFamily="18" charset="0"/>
              </a:rPr>
              <a:t>immunoglobulins</a:t>
            </a:r>
            <a:r>
              <a:rPr lang="en-US" sz="2800" dirty="0">
                <a:latin typeface="Times New Roman" pitchFamily="18" charset="0"/>
                <a:cs typeface="Times New Roman" pitchFamily="18" charset="0"/>
              </a:rPr>
              <a:t>). Incorrect regulation of </a:t>
            </a:r>
            <a:r>
              <a:rPr lang="en-US" sz="2800" b="1" dirty="0">
                <a:latin typeface="Times New Roman" pitchFamily="18" charset="0"/>
                <a:cs typeface="Times New Roman" pitchFamily="18" charset="0"/>
              </a:rPr>
              <a:t>NF-</a:t>
            </a:r>
            <a:r>
              <a:rPr lang="en-US" sz="2800" b="1" dirty="0" err="1">
                <a:latin typeface="Times New Roman" pitchFamily="18" charset="0"/>
                <a:cs typeface="Times New Roman" pitchFamily="18" charset="0"/>
              </a:rPr>
              <a:t>κB</a:t>
            </a:r>
            <a:r>
              <a:rPr lang="en-US" sz="2800" dirty="0">
                <a:latin typeface="Times New Roman" pitchFamily="18" charset="0"/>
                <a:cs typeface="Times New Roman" pitchFamily="18" charset="0"/>
              </a:rPr>
              <a:t> has been linked to cancer, inflammatory, and </a:t>
            </a:r>
            <a:r>
              <a:rPr lang="en-US" sz="2800" dirty="0">
                <a:latin typeface="Times New Roman" pitchFamily="18" charset="0"/>
                <a:cs typeface="Times New Roman" pitchFamily="18" charset="0"/>
                <a:hlinkClick r:id="rId3" tooltip="Autoimmune diseases"/>
              </a:rPr>
              <a:t>autoimmune diseases</a:t>
            </a:r>
            <a:r>
              <a:rPr lang="en-US" sz="2800" dirty="0">
                <a:latin typeface="Times New Roman" pitchFamily="18" charset="0"/>
                <a:cs typeface="Times New Roman" pitchFamily="18" charset="0"/>
              </a:rPr>
              <a:t>, </a:t>
            </a:r>
            <a:r>
              <a:rPr lang="en-US" sz="2800" dirty="0">
                <a:latin typeface="Times New Roman" pitchFamily="18" charset="0"/>
                <a:cs typeface="Times New Roman" pitchFamily="18" charset="0"/>
                <a:hlinkClick r:id="rId4" tooltip="Septic shock"/>
              </a:rPr>
              <a:t>septic shock</a:t>
            </a:r>
            <a:r>
              <a:rPr lang="en-US" sz="2800" dirty="0">
                <a:latin typeface="Times New Roman" pitchFamily="18" charset="0"/>
                <a:cs typeface="Times New Roman" pitchFamily="18" charset="0"/>
              </a:rPr>
              <a:t>, viral infection, and improper immune development.</a:t>
            </a:r>
            <a:r>
              <a:rPr lang="en-US" sz="2800" b="1" dirty="0">
                <a:latin typeface="Times New Roman" pitchFamily="18" charset="0"/>
                <a:cs typeface="Times New Roman" pitchFamily="18" charset="0"/>
              </a:rPr>
              <a:t> </a:t>
            </a:r>
            <a:endParaRPr lang="en-US" dirty="0"/>
          </a:p>
        </p:txBody>
      </p:sp>
    </p:spTree>
    <p:extLst>
      <p:ext uri="{BB962C8B-B14F-4D97-AF65-F5344CB8AC3E}">
        <p14:creationId xmlns:p14="http://schemas.microsoft.com/office/powerpoint/2010/main" xmlns="" val="11131315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6600" dirty="0" smtClean="0">
                <a:solidFill>
                  <a:srgbClr val="FF0000"/>
                </a:solidFill>
              </a:rPr>
              <a:t>Aim of the work</a:t>
            </a:r>
            <a:endParaRPr lang="en-US" sz="6600" dirty="0">
              <a:solidFill>
                <a:srgbClr val="FF0000"/>
              </a:solidFill>
            </a:endParaRP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9257152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oAutofit/>
          </a:bodyPr>
          <a:lstStyle/>
          <a:p>
            <a:pPr marL="342900" lvl="0" indent="-342900" algn="l" rtl="0">
              <a:spcBef>
                <a:spcPct val="20000"/>
              </a:spcBef>
              <a:buFont typeface="Arial" pitchFamily="34" charset="0"/>
              <a:buChar char="•"/>
            </a:pPr>
            <a:r>
              <a:rPr lang="en-US" sz="3200" b="1" dirty="0">
                <a:solidFill>
                  <a:srgbClr val="FFFF00"/>
                </a:solidFill>
                <a:latin typeface="Times New Roman" pitchFamily="18" charset="0"/>
                <a:ea typeface="+mn-ea"/>
                <a:cs typeface="Times New Roman" pitchFamily="18" charset="0"/>
              </a:rPr>
              <a:t>The aim of this work is to:</a:t>
            </a:r>
            <a:r>
              <a:rPr lang="en-GB" sz="3200" dirty="0">
                <a:solidFill>
                  <a:prstClr val="black"/>
                </a:solidFill>
                <a:latin typeface="Times New Roman" pitchFamily="18" charset="0"/>
                <a:ea typeface="+mn-ea"/>
                <a:cs typeface="Times New Roman" pitchFamily="18" charset="0"/>
              </a:rPr>
              <a:t/>
            </a:r>
            <a:br>
              <a:rPr lang="en-GB" sz="3200" dirty="0">
                <a:solidFill>
                  <a:prstClr val="black"/>
                </a:solidFill>
                <a:latin typeface="Times New Roman" pitchFamily="18" charset="0"/>
                <a:ea typeface="+mn-ea"/>
                <a:cs typeface="Times New Roman" pitchFamily="18" charset="0"/>
              </a:rPr>
            </a:br>
            <a:r>
              <a:rPr lang="en-US" sz="3200" dirty="0">
                <a:solidFill>
                  <a:prstClr val="black"/>
                </a:solidFill>
                <a:latin typeface="Times New Roman" pitchFamily="18" charset="0"/>
                <a:ea typeface="+mn-ea"/>
                <a:cs typeface="Times New Roman" pitchFamily="18" charset="0"/>
              </a:rPr>
              <a:t/>
            </a:r>
            <a:br>
              <a:rPr lang="en-US" sz="3200" dirty="0">
                <a:solidFill>
                  <a:prstClr val="black"/>
                </a:solidFill>
                <a:latin typeface="Times New Roman" pitchFamily="18" charset="0"/>
                <a:ea typeface="+mn-ea"/>
                <a:cs typeface="Times New Roman" pitchFamily="18" charset="0"/>
              </a:rPr>
            </a:br>
            <a:endParaRPr lang="en-US" sz="3200" dirty="0">
              <a:solidFill>
                <a:prstClr val="black"/>
              </a:solidFill>
              <a:latin typeface="Times New Roman" pitchFamily="18" charset="0"/>
              <a:ea typeface="+mn-ea"/>
              <a:cs typeface="Times New Roman" pitchFamily="18" charset="0"/>
            </a:endParaRPr>
          </a:p>
        </p:txBody>
      </p:sp>
      <p:sp>
        <p:nvSpPr>
          <p:cNvPr id="3" name="Content Placeholder 2"/>
          <p:cNvSpPr>
            <a:spLocks noGrp="1"/>
          </p:cNvSpPr>
          <p:nvPr>
            <p:ph idx="1"/>
          </p:nvPr>
        </p:nvSpPr>
        <p:spPr>
          <a:xfrm>
            <a:off x="457200" y="1143000"/>
            <a:ext cx="8229600" cy="5334000"/>
          </a:xfrm>
        </p:spPr>
        <p:txBody>
          <a:bodyPr>
            <a:normAutofit/>
          </a:bodyPr>
          <a:lstStyle/>
          <a:p>
            <a:pPr algn="just" rtl="0">
              <a:lnSpc>
                <a:spcPct val="150000"/>
              </a:lnSpc>
              <a:buNone/>
            </a:pPr>
            <a:r>
              <a:rPr lang="en-US" sz="2800" dirty="0">
                <a:latin typeface="Times New Roman" pitchFamily="18" charset="0"/>
                <a:cs typeface="Times New Roman" pitchFamily="18" charset="0"/>
              </a:rPr>
              <a:t>1) </a:t>
            </a:r>
            <a:r>
              <a:rPr lang="en-US" dirty="0">
                <a:latin typeface="Times New Roman" pitchFamily="18" charset="0"/>
                <a:cs typeface="Times New Roman" pitchFamily="18" charset="0"/>
              </a:rPr>
              <a:t>Compare the efficiency of </a:t>
            </a:r>
            <a:r>
              <a:rPr lang="en-US" dirty="0" smtClean="0">
                <a:latin typeface="Times New Roman" pitchFamily="18" charset="0"/>
                <a:cs typeface="Times New Roman" pitchFamily="18" charset="0"/>
              </a:rPr>
              <a:t>bee venom acupuncture versus convention therapy </a:t>
            </a:r>
            <a:r>
              <a:rPr lang="en-US" dirty="0">
                <a:latin typeface="Times New Roman" pitchFamily="18" charset="0"/>
                <a:cs typeface="Times New Roman" pitchFamily="18" charset="0"/>
              </a:rPr>
              <a:t>as  complementary modalities in the treatment of </a:t>
            </a:r>
            <a:r>
              <a:rPr lang="en-US" dirty="0" smtClean="0">
                <a:latin typeface="Times New Roman" pitchFamily="18" charset="0"/>
                <a:cs typeface="Times New Roman" pitchFamily="18" charset="0"/>
              </a:rPr>
              <a:t>chronic back pain. </a:t>
            </a:r>
            <a:endParaRPr lang="en-GB" dirty="0">
              <a:latin typeface="Times New Roman" pitchFamily="18" charset="0"/>
              <a:cs typeface="Times New Roman" pitchFamily="18" charset="0"/>
            </a:endParaRPr>
          </a:p>
          <a:p>
            <a:pPr algn="just" rtl="0">
              <a:lnSpc>
                <a:spcPct val="150000"/>
              </a:lnSpc>
              <a:buNone/>
            </a:pPr>
            <a:r>
              <a:rPr lang="en-US" dirty="0">
                <a:latin typeface="Times New Roman" pitchFamily="18" charset="0"/>
                <a:cs typeface="Times New Roman" pitchFamily="18" charset="0"/>
              </a:rPr>
              <a:t>2) Correlation with serum level of </a:t>
            </a:r>
            <a:r>
              <a:rPr lang="en-US" dirty="0" smtClean="0">
                <a:latin typeface="Times New Roman" pitchFamily="18" charset="0"/>
                <a:cs typeface="Times New Roman" pitchFamily="18" charset="0"/>
              </a:rPr>
              <a:t>nuclear factor kappa B(NFKB) and Interleukin 1(IL1)  </a:t>
            </a:r>
            <a:r>
              <a:rPr lang="en-US" dirty="0">
                <a:latin typeface="Times New Roman" pitchFamily="18" charset="0"/>
                <a:cs typeface="Times New Roman" pitchFamily="18" charset="0"/>
              </a:rPr>
              <a:t>factor </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pre- and post treatment.</a:t>
            </a:r>
            <a:endParaRPr lang="en-GB" dirty="0">
              <a:latin typeface="Times New Roman" pitchFamily="18" charset="0"/>
              <a:cs typeface="Times New Roman" pitchFamily="18" charset="0"/>
            </a:endParaRPr>
          </a:p>
          <a:p>
            <a:pPr>
              <a:buNone/>
            </a:pPr>
            <a:endParaRPr lang="en-GB" sz="2800" dirty="0">
              <a:latin typeface="Times New Roman" pitchFamily="18" charset="0"/>
              <a:cs typeface="Times New Roman" pitchFamily="18" charset="0"/>
            </a:endParaRPr>
          </a:p>
        </p:txBody>
      </p:sp>
    </p:spTree>
    <p:extLst>
      <p:ext uri="{BB962C8B-B14F-4D97-AF65-F5344CB8AC3E}">
        <p14:creationId xmlns:p14="http://schemas.microsoft.com/office/powerpoint/2010/main" xmlns="" val="20624613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a:blip r:embed="rId2">
            <a:extLst>
              <a:ext uri="{28A0092B-C50C-407E-A947-70E740481C1C}">
                <a14:useLocalDpi xmlns:a14="http://schemas.microsoft.com/office/drawing/2010/main" xmlns="" val="0"/>
              </a:ext>
            </a:extLst>
          </a:blip>
          <a:stretch>
            <a:fillRect/>
          </a:stretch>
        </p:blipFill>
        <p:spPr bwMode="auto">
          <a:xfrm>
            <a:off x="0" y="3219450"/>
            <a:ext cx="577850" cy="1439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762000" y="3105835"/>
            <a:ext cx="6324600" cy="1446550"/>
          </a:xfrm>
          <a:prstGeom prst="rect">
            <a:avLst/>
          </a:prstGeom>
        </p:spPr>
        <p:txBody>
          <a:bodyPr wrap="square">
            <a:spAutoFit/>
          </a:bodyPr>
          <a:lstStyle/>
          <a:p>
            <a:pPr algn="ctr"/>
            <a:r>
              <a:rPr lang="en-US" sz="4400" b="1" dirty="0" smtClean="0">
                <a:latin typeface="Times New Roman" pitchFamily="18" charset="0"/>
                <a:cs typeface="Times New Roman" pitchFamily="18" charset="0"/>
              </a:rPr>
              <a:t>Patients </a:t>
            </a:r>
            <a:r>
              <a:rPr lang="en-US" sz="4400" b="1" dirty="0">
                <a:latin typeface="Times New Roman" pitchFamily="18" charset="0"/>
                <a:cs typeface="Times New Roman" pitchFamily="18" charset="0"/>
              </a:rPr>
              <a:t>and </a:t>
            </a:r>
            <a:r>
              <a:rPr lang="en-US" sz="4400" b="1" dirty="0" smtClean="0">
                <a:latin typeface="Times New Roman" pitchFamily="18" charset="0"/>
                <a:cs typeface="Times New Roman" pitchFamily="18" charset="0"/>
              </a:rPr>
              <a:t>Methods</a:t>
            </a:r>
            <a:r>
              <a:rPr lang="en-GB" sz="4400" b="1" dirty="0">
                <a:latin typeface="Times New Roman" pitchFamily="18" charset="0"/>
                <a:cs typeface="Times New Roman" pitchFamily="18" charset="0"/>
              </a:rPr>
              <a:t/>
            </a:r>
            <a:br>
              <a:rPr lang="en-GB" sz="4400" b="1" dirty="0">
                <a:latin typeface="Times New Roman" pitchFamily="18" charset="0"/>
                <a:cs typeface="Times New Roman" pitchFamily="18" charset="0"/>
              </a:rPr>
            </a:br>
            <a:endParaRPr lang="en-US" sz="4400" b="1" dirty="0"/>
          </a:p>
        </p:txBody>
      </p:sp>
    </p:spTree>
    <p:extLst>
      <p:ext uri="{BB962C8B-B14F-4D97-AF65-F5344CB8AC3E}">
        <p14:creationId xmlns:p14="http://schemas.microsoft.com/office/powerpoint/2010/main" xmlns="" val="19209442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pPr rtl="0"/>
            <a:r>
              <a:rPr lang="en-US" b="1" dirty="0" smtClean="0">
                <a:latin typeface="Times New Roman" pitchFamily="18" charset="0"/>
                <a:cs typeface="Times New Roman" pitchFamily="18" charset="0"/>
              </a:rPr>
              <a:t>Patients and Methods (Cont.)</a:t>
            </a:r>
            <a:r>
              <a:rPr lang="en-GB" b="1" dirty="0" smtClean="0">
                <a:latin typeface="Times New Roman" pitchFamily="18" charset="0"/>
                <a:cs typeface="Times New Roman" pitchFamily="18" charset="0"/>
              </a:rPr>
              <a:t/>
            </a:r>
            <a:br>
              <a:rPr lang="en-GB" b="1" dirty="0" smtClean="0">
                <a:latin typeface="Times New Roman" pitchFamily="18" charset="0"/>
                <a:cs typeface="Times New Roman" pitchFamily="18" charset="0"/>
              </a:rPr>
            </a:br>
            <a:r>
              <a:rPr lang="en-US" b="1" dirty="0"/>
              <a:t/>
            </a:r>
            <a:br>
              <a:rPr lang="en-US" b="1" dirty="0"/>
            </a:br>
            <a:endParaRPr lang="en-US" dirty="0"/>
          </a:p>
        </p:txBody>
      </p:sp>
      <p:sp>
        <p:nvSpPr>
          <p:cNvPr id="3" name="Content Placeholder 2"/>
          <p:cNvSpPr>
            <a:spLocks noGrp="1"/>
          </p:cNvSpPr>
          <p:nvPr>
            <p:ph idx="1"/>
          </p:nvPr>
        </p:nvSpPr>
        <p:spPr>
          <a:xfrm>
            <a:off x="152400" y="1066800"/>
            <a:ext cx="8763000" cy="4754563"/>
          </a:xfrm>
        </p:spPr>
        <p:txBody>
          <a:bodyPr/>
          <a:lstStyle/>
          <a:p>
            <a:pPr lvl="0" algn="just" rtl="0">
              <a:lnSpc>
                <a:spcPct val="150000"/>
              </a:lnSpc>
            </a:pPr>
            <a:r>
              <a:rPr lang="en-US" dirty="0">
                <a:solidFill>
                  <a:srgbClr val="FFC000"/>
                </a:solidFill>
                <a:latin typeface="Times New Roman" pitchFamily="18" charset="0"/>
                <a:ea typeface="Times New Roman" pitchFamily="18" charset="0"/>
                <a:cs typeface="Times New Roman" pitchFamily="18" charset="0"/>
              </a:rPr>
              <a:t>Forty female patients </a:t>
            </a:r>
            <a:r>
              <a:rPr lang="en-US" dirty="0">
                <a:latin typeface="Times New Roman" pitchFamily="18" charset="0"/>
                <a:ea typeface="Times New Roman" pitchFamily="18" charset="0"/>
                <a:cs typeface="Times New Roman" pitchFamily="18" charset="0"/>
              </a:rPr>
              <a:t>with chronic </a:t>
            </a:r>
            <a:r>
              <a:rPr lang="en-US" dirty="0" smtClean="0">
                <a:latin typeface="Times New Roman" pitchFamily="18" charset="0"/>
                <a:ea typeface="Times New Roman" pitchFamily="18" charset="0"/>
                <a:cs typeface="Times New Roman" pitchFamily="18" charset="0"/>
              </a:rPr>
              <a:t>back </a:t>
            </a:r>
            <a:r>
              <a:rPr lang="en-US" dirty="0">
                <a:latin typeface="Times New Roman" pitchFamily="18" charset="0"/>
                <a:ea typeface="Times New Roman" pitchFamily="18" charset="0"/>
                <a:cs typeface="Times New Roman" pitchFamily="18" charset="0"/>
              </a:rPr>
              <a:t>pain </a:t>
            </a:r>
            <a:r>
              <a:rPr lang="en-US" dirty="0" smtClean="0">
                <a:latin typeface="Times New Roman" pitchFamily="18" charset="0"/>
                <a:ea typeface="Times New Roman" pitchFamily="18" charset="0"/>
                <a:cs typeface="Times New Roman" pitchFamily="18" charset="0"/>
              </a:rPr>
              <a:t>were </a:t>
            </a:r>
            <a:r>
              <a:rPr lang="en-US" dirty="0">
                <a:latin typeface="Times New Roman" pitchFamily="18" charset="0"/>
                <a:ea typeface="Times New Roman" pitchFamily="18" charset="0"/>
                <a:cs typeface="Times New Roman" pitchFamily="18" charset="0"/>
              </a:rPr>
              <a:t>recruited from the attendants at the </a:t>
            </a:r>
            <a:r>
              <a:rPr lang="en-US" dirty="0" smtClean="0">
                <a:latin typeface="Times New Roman" pitchFamily="18" charset="0"/>
                <a:ea typeface="Times New Roman" pitchFamily="18" charset="0"/>
                <a:cs typeface="Times New Roman" pitchFamily="18" charset="0"/>
              </a:rPr>
              <a:t>complementary </a:t>
            </a:r>
            <a:r>
              <a:rPr lang="en-US" dirty="0">
                <a:latin typeface="Times New Roman" pitchFamily="18" charset="0"/>
                <a:ea typeface="Times New Roman" pitchFamily="18" charset="0"/>
                <a:cs typeface="Times New Roman" pitchFamily="18" charset="0"/>
              </a:rPr>
              <a:t>clinic of the medical service unit of NRC </a:t>
            </a:r>
            <a:r>
              <a:rPr lang="en-US" dirty="0" smtClean="0">
                <a:latin typeface="Times New Roman" pitchFamily="18" charset="0"/>
                <a:ea typeface="Times New Roman" pitchFamily="18" charset="0"/>
                <a:cs typeface="Times New Roman" pitchFamily="18" charset="0"/>
              </a:rPr>
              <a:t> in Egypt in </a:t>
            </a:r>
            <a:r>
              <a:rPr lang="en-US" dirty="0">
                <a:latin typeface="Times New Roman" pitchFamily="18" charset="0"/>
                <a:ea typeface="Times New Roman" pitchFamily="18" charset="0"/>
                <a:cs typeface="Times New Roman" pitchFamily="18" charset="0"/>
              </a:rPr>
              <a:t>a randomized parallel pattern </a:t>
            </a:r>
            <a:r>
              <a:rPr lang="en-US" dirty="0" smtClean="0">
                <a:latin typeface="Times New Roman" pitchFamily="18" charset="0"/>
                <a:ea typeface="Times New Roman" pitchFamily="18" charset="0"/>
                <a:cs typeface="Times New Roman" pitchFamily="18" charset="0"/>
              </a:rPr>
              <a:t>(March 2015-Aug 2015) </a:t>
            </a:r>
            <a:r>
              <a:rPr lang="en-US" dirty="0">
                <a:latin typeface="Times New Roman" pitchFamily="18" charset="0"/>
                <a:ea typeface="Times New Roman" pitchFamily="18" charset="0"/>
                <a:cs typeface="Times New Roman" pitchFamily="18" charset="0"/>
              </a:rPr>
              <a:t>with written consents after approval of the Medical Ethical Committee. </a:t>
            </a:r>
            <a:endParaRPr lang="en-GB" sz="2800"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41835915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886"/>
            <a:ext cx="8229600" cy="1143000"/>
          </a:xfrm>
        </p:spPr>
        <p:txBody>
          <a:bodyPr/>
          <a:lstStyle/>
          <a:p>
            <a:pPr algn="l"/>
            <a:r>
              <a:rPr lang="en-US" b="1" dirty="0">
                <a:latin typeface="Times New Roman" pitchFamily="18" charset="0"/>
                <a:cs typeface="Times New Roman" pitchFamily="18" charset="0"/>
              </a:rPr>
              <a:t>Patients and Methods (Cont.)</a:t>
            </a:r>
            <a:endParaRPr lang="en-US" dirty="0"/>
          </a:p>
        </p:txBody>
      </p:sp>
      <p:sp>
        <p:nvSpPr>
          <p:cNvPr id="3" name="Content Placeholder 2"/>
          <p:cNvSpPr>
            <a:spLocks noGrp="1"/>
          </p:cNvSpPr>
          <p:nvPr>
            <p:ph idx="1"/>
          </p:nvPr>
        </p:nvSpPr>
        <p:spPr>
          <a:xfrm>
            <a:off x="457200" y="1143000"/>
            <a:ext cx="8229600" cy="4983163"/>
          </a:xfrm>
        </p:spPr>
        <p:txBody>
          <a:bodyPr>
            <a:normAutofit/>
          </a:bodyPr>
          <a:lstStyle/>
          <a:p>
            <a:pPr marL="0" lvl="0" indent="0" algn="justLow" rtl="0" eaLnBrk="0" fontAlgn="base" hangingPunct="0">
              <a:spcBef>
                <a:spcPct val="0"/>
              </a:spcBef>
              <a:spcAft>
                <a:spcPct val="0"/>
              </a:spcAft>
              <a:buNone/>
              <a:tabLst>
                <a:tab pos="180975" algn="l"/>
              </a:tabLst>
            </a:pPr>
            <a:r>
              <a:rPr lang="en-US" sz="4000" dirty="0">
                <a:latin typeface="Times New Roman" pitchFamily="18" charset="0"/>
                <a:ea typeface="Times New Roman" pitchFamily="18" charset="0"/>
                <a:cs typeface="Times New Roman" pitchFamily="18" charset="0"/>
              </a:rPr>
              <a:t>Inclusion criteria were:</a:t>
            </a:r>
          </a:p>
          <a:p>
            <a:pPr marL="234950" lvl="0" indent="-234950" algn="justLow" rtl="0" eaLnBrk="0" fontAlgn="base" hangingPunct="0">
              <a:spcBef>
                <a:spcPct val="0"/>
              </a:spcBef>
              <a:spcAft>
                <a:spcPct val="0"/>
              </a:spcAft>
              <a:tabLst>
                <a:tab pos="180975" algn="l"/>
              </a:tabLst>
            </a:pPr>
            <a:r>
              <a:rPr lang="en-US" dirty="0">
                <a:latin typeface="Times New Roman" pitchFamily="18" charset="0"/>
                <a:ea typeface="Times New Roman" pitchFamily="18" charset="0"/>
                <a:cs typeface="Times New Roman" pitchFamily="18" charset="0"/>
              </a:rPr>
              <a:t>Age </a:t>
            </a:r>
            <a:r>
              <a:rPr lang="en-US" dirty="0" smtClean="0">
                <a:latin typeface="Times New Roman" pitchFamily="18" charset="0"/>
                <a:ea typeface="Times New Roman" pitchFamily="18" charset="0"/>
                <a:cs typeface="Times New Roman" pitchFamily="18" charset="0"/>
              </a:rPr>
              <a:t>30-65 </a:t>
            </a:r>
            <a:r>
              <a:rPr lang="en-US" dirty="0">
                <a:latin typeface="Times New Roman" pitchFamily="18" charset="0"/>
                <a:ea typeface="Times New Roman" pitchFamily="18" charset="0"/>
                <a:cs typeface="Times New Roman" pitchFamily="18" charset="0"/>
              </a:rPr>
              <a:t>years</a:t>
            </a:r>
          </a:p>
          <a:p>
            <a:pPr marL="176213" lvl="0" indent="-176213" algn="justLow" rtl="0" eaLnBrk="0" fontAlgn="base" hangingPunct="0">
              <a:spcBef>
                <a:spcPct val="0"/>
              </a:spcBef>
              <a:spcAft>
                <a:spcPct val="0"/>
              </a:spcAft>
              <a:tabLst>
                <a:tab pos="442913" algn="l"/>
              </a:tabLst>
            </a:pPr>
            <a:r>
              <a:rPr lang="en-US" dirty="0">
                <a:latin typeface="Times New Roman" pitchFamily="18" charset="0"/>
                <a:ea typeface="Times New Roman" pitchFamily="18" charset="0"/>
                <a:cs typeface="Times New Roman" pitchFamily="18" charset="0"/>
              </a:rPr>
              <a:t>Painful restriction of </a:t>
            </a:r>
            <a:r>
              <a:rPr lang="en-US" dirty="0" smtClean="0">
                <a:latin typeface="Times New Roman" pitchFamily="18" charset="0"/>
                <a:ea typeface="Times New Roman" pitchFamily="18" charset="0"/>
                <a:cs typeface="Times New Roman" pitchFamily="18" charset="0"/>
              </a:rPr>
              <a:t>lumbar </a:t>
            </a:r>
            <a:r>
              <a:rPr lang="en-US" dirty="0">
                <a:latin typeface="Times New Roman" pitchFamily="18" charset="0"/>
                <a:ea typeface="Times New Roman" pitchFamily="18" charset="0"/>
                <a:cs typeface="Times New Roman" pitchFamily="18" charset="0"/>
              </a:rPr>
              <a:t>spine mobility &gt;6 months</a:t>
            </a:r>
          </a:p>
          <a:p>
            <a:pPr marL="0" lvl="0" indent="234950" algn="justLow" rtl="0" eaLnBrk="0" fontAlgn="base" hangingPunct="0">
              <a:spcBef>
                <a:spcPct val="0"/>
              </a:spcBef>
              <a:spcAft>
                <a:spcPct val="0"/>
              </a:spcAft>
              <a:tabLst>
                <a:tab pos="180975" algn="l"/>
              </a:tabLst>
            </a:pPr>
            <a:r>
              <a:rPr lang="en-US" dirty="0">
                <a:latin typeface="Times New Roman" pitchFamily="18" charset="0"/>
                <a:ea typeface="Times New Roman" pitchFamily="18" charset="0"/>
                <a:cs typeface="Times New Roman" pitchFamily="18" charset="0"/>
              </a:rPr>
              <a:t>On no treatment for 2 weeks prior the study</a:t>
            </a:r>
          </a:p>
          <a:p>
            <a:pPr marL="176213" lvl="0" indent="-176213" algn="justLow" rtl="0" eaLnBrk="0" fontAlgn="base" hangingPunct="0">
              <a:spcBef>
                <a:spcPct val="0"/>
              </a:spcBef>
              <a:spcAft>
                <a:spcPct val="0"/>
              </a:spcAft>
              <a:tabLst>
                <a:tab pos="180975" algn="l"/>
              </a:tabLst>
            </a:pPr>
            <a:r>
              <a:rPr lang="en-US" dirty="0">
                <a:latin typeface="Times New Roman" pitchFamily="18" charset="0"/>
                <a:ea typeface="Times New Roman" pitchFamily="18" charset="0"/>
                <a:cs typeface="Times New Roman" pitchFamily="18" charset="0"/>
              </a:rPr>
              <a:t>Verified by </a:t>
            </a:r>
            <a:r>
              <a:rPr lang="en-US" dirty="0" smtClean="0">
                <a:latin typeface="Times New Roman" pitchFamily="18" charset="0"/>
                <a:ea typeface="Times New Roman" pitchFamily="18" charset="0"/>
                <a:cs typeface="Times New Roman" pitchFamily="18" charset="0"/>
              </a:rPr>
              <a:t>lumbar </a:t>
            </a:r>
            <a:r>
              <a:rPr lang="en-US" dirty="0">
                <a:latin typeface="Times New Roman" pitchFamily="18" charset="0"/>
                <a:ea typeface="Times New Roman" pitchFamily="18" charset="0"/>
                <a:cs typeface="Times New Roman" pitchFamily="18" charset="0"/>
              </a:rPr>
              <a:t>X-ray to diagnose and detect the degenerative changes, </a:t>
            </a:r>
          </a:p>
          <a:p>
            <a:pPr marL="0" lvl="0" indent="0" algn="justLow" eaLnBrk="0" fontAlgn="base" hangingPunct="0">
              <a:spcBef>
                <a:spcPct val="0"/>
              </a:spcBef>
              <a:spcAft>
                <a:spcPct val="0"/>
              </a:spcAft>
              <a:buNone/>
              <a:tabLst>
                <a:tab pos="180975" algn="l"/>
              </a:tabLst>
            </a:pPr>
            <a:r>
              <a:rPr lang="en-US" dirty="0" smtClean="0">
                <a:latin typeface="Times New Roman" pitchFamily="18" charset="0"/>
                <a:ea typeface="Times New Roman" pitchFamily="18" charset="0"/>
                <a:cs typeface="Times New Roman" pitchFamily="18" charset="0"/>
              </a:rPr>
              <a:t> </a:t>
            </a:r>
            <a:endParaRPr lang="en-GB" dirty="0">
              <a:latin typeface="Arial" pitchFamily="34" charset="0"/>
              <a:cs typeface="Arial" pitchFamily="34" charset="0"/>
            </a:endParaRPr>
          </a:p>
          <a:p>
            <a:endParaRPr lang="en-US" dirty="0"/>
          </a:p>
        </p:txBody>
      </p:sp>
    </p:spTree>
    <p:extLst>
      <p:ext uri="{BB962C8B-B14F-4D97-AF65-F5344CB8AC3E}">
        <p14:creationId xmlns:p14="http://schemas.microsoft.com/office/powerpoint/2010/main" xmlns="" val="1976327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latin typeface="Times New Roman" pitchFamily="18" charset="0"/>
                <a:cs typeface="Times New Roman" pitchFamily="18" charset="0"/>
              </a:rPr>
              <a:t>Patients and Methods (Cont.)</a:t>
            </a:r>
            <a:endParaRPr lang="en-US" dirty="0"/>
          </a:p>
        </p:txBody>
      </p:sp>
      <p:sp>
        <p:nvSpPr>
          <p:cNvPr id="3" name="Content Placeholder 2"/>
          <p:cNvSpPr>
            <a:spLocks noGrp="1"/>
          </p:cNvSpPr>
          <p:nvPr>
            <p:ph idx="1"/>
          </p:nvPr>
        </p:nvSpPr>
        <p:spPr>
          <a:xfrm>
            <a:off x="457200" y="1219200"/>
            <a:ext cx="8229600" cy="4830763"/>
          </a:xfrm>
        </p:spPr>
        <p:txBody>
          <a:bodyPr>
            <a:normAutofit lnSpcReduction="10000"/>
          </a:bodyPr>
          <a:lstStyle/>
          <a:p>
            <a:pPr marL="0" indent="0" algn="l" rtl="0">
              <a:buNone/>
            </a:pPr>
            <a:r>
              <a:rPr lang="en-US" dirty="0">
                <a:latin typeface="Times New Roman" pitchFamily="18" charset="0"/>
                <a:ea typeface="Times New Roman" pitchFamily="18" charset="0"/>
                <a:cs typeface="Times New Roman" pitchFamily="18" charset="0"/>
              </a:rPr>
              <a:t/>
            </a:r>
            <a:br>
              <a:rPr lang="en-US" dirty="0">
                <a:latin typeface="Times New Roman" pitchFamily="18" charset="0"/>
                <a:ea typeface="Times New Roman" pitchFamily="18" charset="0"/>
                <a:cs typeface="Times New Roman" pitchFamily="18" charset="0"/>
              </a:rPr>
            </a:br>
            <a:r>
              <a:rPr lang="en-US" dirty="0">
                <a:latin typeface="Times New Roman" pitchFamily="18" charset="0"/>
                <a:ea typeface="Times New Roman" pitchFamily="18" charset="0"/>
                <a:cs typeface="Times New Roman" pitchFamily="18" charset="0"/>
              </a:rPr>
              <a:t>Exclusion criteria</a:t>
            </a:r>
            <a:r>
              <a:rPr lang="en-US" dirty="0" smtClean="0">
                <a:latin typeface="Times New Roman" pitchFamily="18" charset="0"/>
                <a:ea typeface="Times New Roman" pitchFamily="18" charset="0"/>
                <a:cs typeface="Times New Roman" pitchFamily="18" charset="0"/>
              </a:rPr>
              <a:t>:</a:t>
            </a:r>
          </a:p>
          <a:p>
            <a:pPr algn="l" rtl="0">
              <a:buFont typeface="Wingdings" pitchFamily="2" charset="2"/>
              <a:buChar char="Ø"/>
            </a:pPr>
            <a:r>
              <a:rPr lang="en-US" dirty="0" smtClean="0">
                <a:latin typeface="Times New Roman" pitchFamily="18" charset="0"/>
                <a:ea typeface="Times New Roman" pitchFamily="18" charset="0"/>
                <a:cs typeface="Times New Roman" pitchFamily="18" charset="0"/>
              </a:rPr>
              <a:t>Diabetes mellitus</a:t>
            </a:r>
            <a:endParaRPr lang="en-US" dirty="0">
              <a:latin typeface="Times New Roman" pitchFamily="18" charset="0"/>
              <a:ea typeface="Times New Roman" pitchFamily="18" charset="0"/>
              <a:cs typeface="Times New Roman" pitchFamily="18" charset="0"/>
            </a:endParaRPr>
          </a:p>
          <a:p>
            <a:pPr algn="l" rtl="0">
              <a:buFont typeface="Wingdings" pitchFamily="2" charset="2"/>
              <a:buChar char="Ø"/>
            </a:pPr>
            <a:r>
              <a:rPr lang="en-US" dirty="0">
                <a:latin typeface="Times New Roman" pitchFamily="18" charset="0"/>
                <a:ea typeface="Times New Roman" pitchFamily="18" charset="0"/>
                <a:cs typeface="Times New Roman" pitchFamily="18" charset="0"/>
              </a:rPr>
              <a:t>Neurological deficits</a:t>
            </a:r>
          </a:p>
          <a:p>
            <a:pPr algn="l" rtl="0">
              <a:buFont typeface="Wingdings" pitchFamily="2" charset="2"/>
              <a:buChar char="Ø"/>
            </a:pPr>
            <a:r>
              <a:rPr lang="en-US" dirty="0">
                <a:latin typeface="Times New Roman" pitchFamily="18" charset="0"/>
                <a:ea typeface="Times New Roman" pitchFamily="18" charset="0"/>
                <a:cs typeface="Times New Roman" pitchFamily="18" charset="0"/>
              </a:rPr>
              <a:t>rheumatoid arthritis, </a:t>
            </a:r>
            <a:r>
              <a:rPr lang="en-US" dirty="0" err="1">
                <a:latin typeface="Times New Roman" pitchFamily="18" charset="0"/>
                <a:ea typeface="Times New Roman" pitchFamily="18" charset="0"/>
                <a:cs typeface="Times New Roman" pitchFamily="18" charset="0"/>
              </a:rPr>
              <a:t>ankylosing</a:t>
            </a:r>
            <a:r>
              <a:rPr lang="en-US" dirty="0">
                <a:latin typeface="Times New Roman" pitchFamily="18" charset="0"/>
                <a:ea typeface="Times New Roman" pitchFamily="18" charset="0"/>
                <a:cs typeface="Times New Roman" pitchFamily="18" charset="0"/>
              </a:rPr>
              <a:t> spondylitis</a:t>
            </a:r>
          </a:p>
          <a:p>
            <a:pPr algn="l" rtl="0">
              <a:buFont typeface="Wingdings" pitchFamily="2" charset="2"/>
              <a:buChar char="Ø"/>
            </a:pPr>
            <a:r>
              <a:rPr lang="en-US" dirty="0">
                <a:latin typeface="Times New Roman" pitchFamily="18" charset="0"/>
                <a:cs typeface="Times New Roman" pitchFamily="18" charset="0"/>
              </a:rPr>
              <a:t>organ failure, Cancer, Epilepsy, Pregnancy, </a:t>
            </a:r>
          </a:p>
          <a:p>
            <a:pPr lvl="0" algn="l" rtl="0">
              <a:buFont typeface="Wingdings" pitchFamily="2" charset="2"/>
              <a:buChar char="Ø"/>
            </a:pPr>
            <a:r>
              <a:rPr lang="en-US" dirty="0">
                <a:latin typeface="Times New Roman" pitchFamily="18" charset="0"/>
                <a:cs typeface="Times New Roman" pitchFamily="18" charset="0"/>
              </a:rPr>
              <a:t>clotting disorders or anticoagulant therapy.</a:t>
            </a:r>
            <a:endParaRPr lang="en-GB" dirty="0">
              <a:latin typeface="Times New Roman" pitchFamily="18" charset="0"/>
              <a:cs typeface="Times New Roman" pitchFamily="18" charset="0"/>
            </a:endParaRPr>
          </a:p>
          <a:p>
            <a:pPr marL="265113" indent="-265113" algn="l" rtl="0">
              <a:buFont typeface="Wingdings" pitchFamily="2" charset="2"/>
              <a:buChar char="Ø"/>
            </a:pPr>
            <a:r>
              <a:rPr lang="en-US" dirty="0">
                <a:latin typeface="Times New Roman" pitchFamily="18" charset="0"/>
                <a:cs typeface="Times New Roman" pitchFamily="18" charset="0"/>
              </a:rPr>
              <a:t> Previous history of surgery in the </a:t>
            </a:r>
            <a:r>
              <a:rPr lang="en-US" dirty="0" smtClean="0">
                <a:latin typeface="Times New Roman" pitchFamily="18" charset="0"/>
                <a:cs typeface="Times New Roman" pitchFamily="18" charset="0"/>
              </a:rPr>
              <a:t>back </a:t>
            </a:r>
            <a:r>
              <a:rPr lang="en-US" dirty="0">
                <a:latin typeface="Times New Roman" pitchFamily="18" charset="0"/>
                <a:cs typeface="Times New Roman" pitchFamily="18" charset="0"/>
              </a:rPr>
              <a:t>or dislocation or fracture </a:t>
            </a:r>
            <a:endParaRPr lang="en-GB" dirty="0">
              <a:latin typeface="Times New Roman" pitchFamily="18"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xmlns="" val="24069856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3050"/>
            <a:ext cx="3236913" cy="869950"/>
          </a:xfrm>
        </p:spPr>
        <p:txBody>
          <a:bodyPr/>
          <a:lstStyle/>
          <a:p>
            <a:pPr algn="l" rtl="0"/>
            <a:r>
              <a:rPr lang="en-US" dirty="0"/>
              <a:t> </a:t>
            </a:r>
            <a:r>
              <a:rPr lang="en-US" dirty="0">
                <a:latin typeface="Times New Roman" pitchFamily="18" charset="0"/>
                <a:cs typeface="Times New Roman" pitchFamily="18" charset="0"/>
                <a:hlinkClick r:id="rId2" tooltip="Harvey Williams Cushing"/>
              </a:rPr>
              <a:t>Harvey Williams Cushing</a:t>
            </a:r>
            <a:r>
              <a:rPr lang="en-US" dirty="0">
                <a:latin typeface="Times New Roman" pitchFamily="18" charset="0"/>
                <a:cs typeface="Times New Roman" pitchFamily="18" charset="0"/>
              </a:rPr>
              <a:t> </a:t>
            </a:r>
          </a:p>
        </p:txBody>
      </p:sp>
      <p:sp>
        <p:nvSpPr>
          <p:cNvPr id="3" name="Content Placeholder 2"/>
          <p:cNvSpPr>
            <a:spLocks noGrp="1"/>
          </p:cNvSpPr>
          <p:nvPr>
            <p:ph idx="1"/>
          </p:nvPr>
        </p:nvSpPr>
        <p:spPr/>
        <p:txBody>
          <a:bodyPr>
            <a:normAutofit/>
          </a:bodyPr>
          <a:lstStyle/>
          <a:p>
            <a:pPr marL="0" indent="0" algn="just" rtl="0">
              <a:buNone/>
            </a:pPr>
            <a:r>
              <a:rPr lang="en-US" dirty="0" smtClean="0"/>
              <a:t> </a:t>
            </a:r>
            <a:r>
              <a:rPr lang="en-US" sz="3600" dirty="0" smtClean="0">
                <a:latin typeface="Times New Roman" pitchFamily="18" charset="0"/>
                <a:cs typeface="Times New Roman" pitchFamily="18" charset="0"/>
              </a:rPr>
              <a:t> In the early 20th century, American neurosurgeon </a:t>
            </a:r>
            <a:r>
              <a:rPr lang="en-US" sz="3600" dirty="0" smtClean="0">
                <a:solidFill>
                  <a:srgbClr val="FF0000"/>
                </a:solidFill>
                <a:latin typeface="Times New Roman" pitchFamily="18" charset="0"/>
                <a:cs typeface="Times New Roman" pitchFamily="18" charset="0"/>
                <a:hlinkClick r:id="rId2" tooltip="Harvey Williams Cushing"/>
              </a:rPr>
              <a:t>Harvey Williams Cushing</a:t>
            </a:r>
            <a:r>
              <a:rPr lang="en-US" sz="3600" dirty="0" smtClean="0">
                <a:latin typeface="Times New Roman" pitchFamily="18" charset="0"/>
                <a:cs typeface="Times New Roman" pitchFamily="18" charset="0"/>
              </a:rPr>
              <a:t> increased the acceptance of surgical treatments for low back pain.</a:t>
            </a:r>
            <a:endParaRPr lang="en-US" sz="3600" dirty="0">
              <a:latin typeface="Times New Roman" pitchFamily="18" charset="0"/>
              <a:cs typeface="Times New Roman" pitchFamily="18" charset="0"/>
            </a:endParaRPr>
          </a:p>
        </p:txBody>
      </p:sp>
      <p:sp>
        <p:nvSpPr>
          <p:cNvPr id="5" name="Text Placeholder 4"/>
          <p:cNvSpPr>
            <a:spLocks noGrp="1"/>
          </p:cNvSpPr>
          <p:nvPr>
            <p:ph type="body" sz="half" idx="2"/>
          </p:nvPr>
        </p:nvSpPr>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4800" y="1447800"/>
            <a:ext cx="2846387" cy="408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386316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latin typeface="Times New Roman" pitchFamily="18" charset="0"/>
                <a:cs typeface="Times New Roman" pitchFamily="18" charset="0"/>
              </a:rPr>
              <a:t>Patients and Methods (Cont.)</a:t>
            </a:r>
            <a:endParaRPr lang="en-US" dirty="0"/>
          </a:p>
        </p:txBody>
      </p:sp>
      <p:sp>
        <p:nvSpPr>
          <p:cNvPr id="3" name="Content Placeholder 2"/>
          <p:cNvSpPr>
            <a:spLocks noGrp="1"/>
          </p:cNvSpPr>
          <p:nvPr>
            <p:ph idx="1"/>
          </p:nvPr>
        </p:nvSpPr>
        <p:spPr/>
        <p:txBody>
          <a:bodyPr/>
          <a:lstStyle/>
          <a:p>
            <a:pPr algn="just" rtl="0">
              <a:buNone/>
            </a:pPr>
            <a:r>
              <a:rPr lang="en-US" dirty="0">
                <a:latin typeface="Times New Roman" pitchFamily="18" charset="0"/>
                <a:ea typeface="Times New Roman" pitchFamily="18" charset="0"/>
                <a:cs typeface="Times New Roman" pitchFamily="18" charset="0"/>
              </a:rPr>
              <a:t>They were allocated to 2 equal groups; </a:t>
            </a:r>
          </a:p>
          <a:p>
            <a:pPr algn="just" rtl="0"/>
            <a:r>
              <a:rPr lang="en-US" dirty="0">
                <a:latin typeface="Times New Roman" pitchFamily="18" charset="0"/>
                <a:ea typeface="Times New Roman" pitchFamily="18" charset="0"/>
                <a:cs typeface="Times New Roman" pitchFamily="18" charset="0"/>
              </a:rPr>
              <a:t>A. B</a:t>
            </a:r>
            <a:r>
              <a:rPr lang="en-US" dirty="0" smtClean="0">
                <a:latin typeface="Times New Roman" pitchFamily="18" charset="0"/>
                <a:ea typeface="Times New Roman" pitchFamily="18" charset="0"/>
                <a:cs typeface="Times New Roman" pitchFamily="18" charset="0"/>
              </a:rPr>
              <a:t>ee </a:t>
            </a:r>
            <a:r>
              <a:rPr lang="en-US" dirty="0" err="1" smtClean="0">
                <a:latin typeface="Times New Roman" pitchFamily="18" charset="0"/>
                <a:ea typeface="Times New Roman" pitchFamily="18" charset="0"/>
                <a:cs typeface="Times New Roman" pitchFamily="18" charset="0"/>
              </a:rPr>
              <a:t>venoum</a:t>
            </a:r>
            <a:r>
              <a:rPr lang="en-US" dirty="0" smtClean="0">
                <a:latin typeface="Times New Roman" pitchFamily="18" charset="0"/>
                <a:ea typeface="Times New Roman" pitchFamily="18" charset="0"/>
                <a:cs typeface="Times New Roman" pitchFamily="18" charset="0"/>
              </a:rPr>
              <a:t> </a:t>
            </a:r>
            <a:r>
              <a:rPr lang="en-US" dirty="0">
                <a:latin typeface="Times New Roman" pitchFamily="18" charset="0"/>
                <a:ea typeface="Times New Roman" pitchFamily="18" charset="0"/>
                <a:cs typeface="Times New Roman" pitchFamily="18" charset="0"/>
              </a:rPr>
              <a:t>acupuncture group </a:t>
            </a:r>
          </a:p>
          <a:p>
            <a:pPr algn="just" rtl="0"/>
            <a:r>
              <a:rPr lang="en-US" dirty="0">
                <a:latin typeface="Times New Roman" pitchFamily="18" charset="0"/>
                <a:ea typeface="Times New Roman" pitchFamily="18" charset="0"/>
                <a:cs typeface="Times New Roman" pitchFamily="18" charset="0"/>
              </a:rPr>
              <a:t>B.  </a:t>
            </a:r>
            <a:r>
              <a:rPr lang="en-US" dirty="0" smtClean="0">
                <a:latin typeface="Times New Roman" pitchFamily="18" charset="0"/>
                <a:ea typeface="Times New Roman" pitchFamily="18" charset="0"/>
                <a:cs typeface="Times New Roman" pitchFamily="18" charset="0"/>
              </a:rPr>
              <a:t>Convention drug  </a:t>
            </a:r>
            <a:r>
              <a:rPr lang="en-US" dirty="0">
                <a:latin typeface="Times New Roman" pitchFamily="18" charset="0"/>
                <a:ea typeface="Times New Roman" pitchFamily="18" charset="0"/>
                <a:cs typeface="Times New Roman" pitchFamily="18" charset="0"/>
              </a:rPr>
              <a:t>group </a:t>
            </a:r>
          </a:p>
          <a:p>
            <a:pPr algn="just" rtl="0">
              <a:buNone/>
            </a:pPr>
            <a:r>
              <a:rPr lang="en-US" dirty="0">
                <a:latin typeface="Times New Roman" pitchFamily="18" charset="0"/>
                <a:ea typeface="Times New Roman" pitchFamily="18" charset="0"/>
                <a:cs typeface="Times New Roman" pitchFamily="18" charset="0"/>
              </a:rPr>
              <a:t>On a one to one sequential basis by order of applying for the study.</a:t>
            </a:r>
            <a:endParaRPr lang="en-GB"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18480234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latin typeface="Times New Roman" pitchFamily="18" charset="0"/>
                <a:cs typeface="Times New Roman" pitchFamily="18" charset="0"/>
              </a:rPr>
              <a:t>Patients and Methods (Cont.)</a:t>
            </a:r>
            <a:endParaRPr lang="en-US" dirty="0"/>
          </a:p>
        </p:txBody>
      </p:sp>
      <p:sp>
        <p:nvSpPr>
          <p:cNvPr id="3" name="Content Placeholder 2"/>
          <p:cNvSpPr>
            <a:spLocks noGrp="1"/>
          </p:cNvSpPr>
          <p:nvPr>
            <p:ph idx="1"/>
          </p:nvPr>
        </p:nvSpPr>
        <p:spPr>
          <a:xfrm>
            <a:off x="457200" y="1524000"/>
            <a:ext cx="8229600" cy="4525963"/>
          </a:xfrm>
        </p:spPr>
        <p:txBody>
          <a:bodyPr/>
          <a:lstStyle/>
          <a:p>
            <a:pPr algn="just" rtl="0">
              <a:lnSpc>
                <a:spcPct val="150000"/>
              </a:lnSpc>
            </a:pPr>
            <a:r>
              <a:rPr lang="en-US" dirty="0">
                <a:solidFill>
                  <a:srgbClr val="FF0000"/>
                </a:solidFill>
                <a:latin typeface="Times New Roman" pitchFamily="18" charset="0"/>
                <a:ea typeface="Times New Roman" pitchFamily="18" charset="0"/>
                <a:cs typeface="Times New Roman" pitchFamily="18" charset="0"/>
              </a:rPr>
              <a:t>Group A</a:t>
            </a:r>
            <a:r>
              <a:rPr lang="en-US" dirty="0">
                <a:latin typeface="Times New Roman" pitchFamily="18" charset="0"/>
                <a:ea typeface="Times New Roman" pitchFamily="18" charset="0"/>
                <a:cs typeface="Times New Roman" pitchFamily="18" charset="0"/>
              </a:rPr>
              <a:t> was subjected </a:t>
            </a:r>
            <a:r>
              <a:rPr lang="en-US" dirty="0" smtClean="0">
                <a:latin typeface="Times New Roman" pitchFamily="18" charset="0"/>
                <a:ea typeface="Times New Roman" pitchFamily="18" charset="0"/>
                <a:cs typeface="Times New Roman" pitchFamily="18" charset="0"/>
              </a:rPr>
              <a:t>to bees sting </a:t>
            </a:r>
            <a:r>
              <a:rPr lang="en-US" dirty="0">
                <a:latin typeface="Times New Roman" pitchFamily="18" charset="0"/>
                <a:ea typeface="Times New Roman" pitchFamily="18" charset="0"/>
                <a:cs typeface="Times New Roman" pitchFamily="18" charset="0"/>
              </a:rPr>
              <a:t>at standard </a:t>
            </a:r>
            <a:r>
              <a:rPr lang="en-US" dirty="0" err="1" smtClean="0">
                <a:latin typeface="Times New Roman" pitchFamily="18" charset="0"/>
                <a:ea typeface="Times New Roman" pitchFamily="18" charset="0"/>
                <a:cs typeface="Times New Roman" pitchFamily="18" charset="0"/>
              </a:rPr>
              <a:t>acupoints</a:t>
            </a:r>
            <a:r>
              <a:rPr lang="en-US" dirty="0" smtClean="0">
                <a:latin typeface="Times New Roman" pitchFamily="18" charset="0"/>
                <a:ea typeface="Times New Roman" pitchFamily="18" charset="0"/>
                <a:cs typeface="Times New Roman" pitchFamily="18" charset="0"/>
              </a:rPr>
              <a:t> according </a:t>
            </a:r>
            <a:r>
              <a:rPr lang="en-US" dirty="0">
                <a:latin typeface="Times New Roman" pitchFamily="18" charset="0"/>
                <a:ea typeface="Times New Roman" pitchFamily="18" charset="0"/>
                <a:cs typeface="Times New Roman" pitchFamily="18" charset="0"/>
              </a:rPr>
              <a:t>to Traditional </a:t>
            </a:r>
            <a:r>
              <a:rPr lang="en-US" dirty="0" smtClean="0">
                <a:latin typeface="Times New Roman" pitchFamily="18" charset="0"/>
                <a:ea typeface="Times New Roman" pitchFamily="18" charset="0"/>
                <a:cs typeface="Times New Roman" pitchFamily="18" charset="0"/>
              </a:rPr>
              <a:t>Chinese.</a:t>
            </a:r>
            <a:r>
              <a:rPr lang="en-US" dirty="0">
                <a:latin typeface="Times New Roman" pitchFamily="18" charset="0"/>
                <a:ea typeface="Times New Roman" pitchFamily="18" charset="0"/>
                <a:cs typeface="Times New Roman" pitchFamily="18" charset="0"/>
              </a:rPr>
              <a:t> where each patient received </a:t>
            </a:r>
            <a:r>
              <a:rPr lang="en-US" dirty="0" smtClean="0">
                <a:latin typeface="Times New Roman" pitchFamily="18" charset="0"/>
                <a:ea typeface="Times New Roman" pitchFamily="18" charset="0"/>
                <a:cs typeface="Times New Roman" pitchFamily="18" charset="0"/>
              </a:rPr>
              <a:t>2 </a:t>
            </a:r>
            <a:r>
              <a:rPr lang="en-US" dirty="0">
                <a:latin typeface="Times New Roman" pitchFamily="18" charset="0"/>
                <a:ea typeface="Times New Roman" pitchFamily="18" charset="0"/>
                <a:cs typeface="Times New Roman" pitchFamily="18" charset="0"/>
              </a:rPr>
              <a:t>sessions weekly for </a:t>
            </a:r>
            <a:r>
              <a:rPr lang="en-US" dirty="0" smtClean="0">
                <a:latin typeface="Times New Roman" pitchFamily="18" charset="0"/>
                <a:ea typeface="Times New Roman" pitchFamily="18" charset="0"/>
                <a:cs typeface="Times New Roman" pitchFamily="18" charset="0"/>
              </a:rPr>
              <a:t>6 weeks.</a:t>
            </a:r>
            <a:endParaRPr lang="en-GB" sz="2800" dirty="0">
              <a:latin typeface="Times New Roman" pitchFamily="18" charset="0"/>
              <a:cs typeface="Times New Roman" pitchFamily="18" charset="0"/>
            </a:endParaRPr>
          </a:p>
          <a:p>
            <a:pPr algn="just">
              <a:lnSpc>
                <a:spcPct val="150000"/>
              </a:lnSpc>
            </a:pPr>
            <a:r>
              <a:rPr lang="en-US" dirty="0" smtClean="0">
                <a:latin typeface="Times New Roman" pitchFamily="18" charset="0"/>
                <a:ea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20541974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altLang="en-US" smtClean="0">
                <a:cs typeface="Times New Roman" pitchFamily="18" charset="0"/>
              </a:rPr>
              <a:t>GB30</a:t>
            </a:r>
            <a:endParaRPr lang="ar-EG" altLang="en-US" smtClean="0"/>
          </a:p>
        </p:txBody>
      </p:sp>
      <p:pic>
        <p:nvPicPr>
          <p:cNvPr id="3075" name="Picture 2" descr="F:\Alyaa\New Folder\Aliaa\صور النحل\20150823_133848.jpg"/>
          <p:cNvPicPr>
            <a:picLocks noGrp="1" noChangeAspect="1" noChangeArrowheads="1"/>
          </p:cNvPicPr>
          <p:nvPr>
            <p:ph sz="half" idx="1"/>
          </p:nvPr>
        </p:nvPicPr>
        <p:blipFill>
          <a:blip r:embed="rId3">
            <a:extLst>
              <a:ext uri="{28A0092B-C50C-407E-A947-70E740481C1C}">
                <a14:useLocalDpi xmlns:a14="http://schemas.microsoft.com/office/drawing/2010/main" xmlns="" val="0"/>
              </a:ext>
            </a:extLst>
          </a:blip>
          <a:srcRect/>
          <a:stretch>
            <a:fillRect/>
          </a:stretch>
        </p:blipFill>
        <p:spPr>
          <a:xfrm>
            <a:off x="-36512" y="2348880"/>
            <a:ext cx="4038600" cy="3028950"/>
          </a:xfrm>
        </p:spPr>
      </p:pic>
      <p:pic>
        <p:nvPicPr>
          <p:cNvPr id="3076" name="Picture 3" descr="H:\New folder\GB30.jpg"/>
          <p:cNvPicPr>
            <a:picLocks noGrp="1" noChangeAspect="1" noChangeArrowheads="1"/>
          </p:cNvPicPr>
          <p:nvPr>
            <p:ph sz="half" idx="2"/>
          </p:nvPr>
        </p:nvPicPr>
        <p:blipFill>
          <a:blip r:embed="rId4">
            <a:extLst>
              <a:ext uri="{28A0092B-C50C-407E-A947-70E740481C1C}">
                <a14:useLocalDpi xmlns:a14="http://schemas.microsoft.com/office/drawing/2010/main" xmlns="" val="0"/>
              </a:ext>
            </a:extLst>
          </a:blip>
          <a:srcRect/>
          <a:stretch>
            <a:fillRect/>
          </a:stretch>
        </p:blipFill>
        <p:spPr>
          <a:xfrm>
            <a:off x="4139952" y="2143125"/>
            <a:ext cx="4633913" cy="3714750"/>
          </a:xfrm>
        </p:spPr>
      </p:pic>
    </p:spTree>
    <p:extLst>
      <p:ext uri="{BB962C8B-B14F-4D97-AF65-F5344CB8AC3E}">
        <p14:creationId xmlns:p14="http://schemas.microsoft.com/office/powerpoint/2010/main" xmlns="" val="85622079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title"/>
          </p:nvPr>
        </p:nvSpPr>
        <p:spPr/>
        <p:txBody>
          <a:bodyPr/>
          <a:lstStyle/>
          <a:p>
            <a:pPr eaLnBrk="1" hangingPunct="1"/>
            <a:r>
              <a:rPr lang="en-US" altLang="en-US" smtClean="0">
                <a:cs typeface="Times New Roman" pitchFamily="18" charset="0"/>
              </a:rPr>
              <a:t>B25</a:t>
            </a:r>
            <a:endParaRPr lang="ar-EG" altLang="en-US" smtClean="0"/>
          </a:p>
        </p:txBody>
      </p:sp>
      <p:pic>
        <p:nvPicPr>
          <p:cNvPr id="2051" name="Picture 2" descr="F:\Alyaa\New Folder\Aliaa\صور النحل\20150823_133945.jpg"/>
          <p:cNvPicPr>
            <a:picLocks noGrp="1" noChangeAspect="1" noChangeArrowheads="1"/>
          </p:cNvPicPr>
          <p:nvPr>
            <p:ph sz="half" idx="1"/>
          </p:nvPr>
        </p:nvPicPr>
        <p:blipFill>
          <a:blip r:embed="rId2">
            <a:extLst>
              <a:ext uri="{28A0092B-C50C-407E-A947-70E740481C1C}">
                <a14:useLocalDpi xmlns:a14="http://schemas.microsoft.com/office/drawing/2010/main" xmlns="" val="0"/>
              </a:ext>
            </a:extLst>
          </a:blip>
          <a:stretch>
            <a:fillRect/>
          </a:stretch>
        </p:blipFill>
        <p:spPr>
          <a:xfrm>
            <a:off x="381001" y="978594"/>
            <a:ext cx="3610494" cy="4813992"/>
          </a:xfrm>
        </p:spPr>
      </p:pic>
      <p:pic>
        <p:nvPicPr>
          <p:cNvPr id="2052" name="Picture 3" descr="H:\New folder\B25.jpg"/>
          <p:cNvPicPr>
            <a:picLocks noGrp="1" noChangeAspect="1" noChangeArrowheads="1"/>
          </p:cNvPicPr>
          <p:nvPr>
            <p:ph sz="half" idx="2"/>
          </p:nvPr>
        </p:nvPicPr>
        <p:blipFill>
          <a:blip r:embed="rId3">
            <a:extLst>
              <a:ext uri="{28A0092B-C50C-407E-A947-70E740481C1C}">
                <a14:useLocalDpi xmlns:a14="http://schemas.microsoft.com/office/drawing/2010/main" xmlns="" val="0"/>
              </a:ext>
            </a:extLst>
          </a:blip>
          <a:stretch>
            <a:fillRect/>
          </a:stretch>
        </p:blipFill>
        <p:spPr>
          <a:xfrm>
            <a:off x="5486400" y="772595"/>
            <a:ext cx="3124200" cy="4967127"/>
          </a:xfrm>
        </p:spPr>
      </p:pic>
    </p:spTree>
    <p:extLst>
      <p:ext uri="{BB962C8B-B14F-4D97-AF65-F5344CB8AC3E}">
        <p14:creationId xmlns:p14="http://schemas.microsoft.com/office/powerpoint/2010/main" xmlns="" val="5053559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altLang="en-US" smtClean="0">
                <a:cs typeface="Times New Roman" pitchFamily="18" charset="0"/>
              </a:rPr>
              <a:t>BL40</a:t>
            </a:r>
            <a:endParaRPr lang="ar-EG" altLang="en-US" smtClean="0"/>
          </a:p>
        </p:txBody>
      </p:sp>
      <p:pic>
        <p:nvPicPr>
          <p:cNvPr id="4099" name="Picture 2" descr="F:\Alyaa\New Folder\Aliaa\صور النحل\20150820_113026.jpg"/>
          <p:cNvPicPr>
            <a:picLocks noGrp="1" noChangeAspect="1" noChangeArrowheads="1"/>
          </p:cNvPicPr>
          <p:nvPr>
            <p:ph sz="half" idx="1"/>
          </p:nvPr>
        </p:nvPicPr>
        <p:blipFill>
          <a:blip r:embed="rId2">
            <a:extLst>
              <a:ext uri="{28A0092B-C50C-407E-A947-70E740481C1C}">
                <a14:useLocalDpi xmlns:a14="http://schemas.microsoft.com/office/drawing/2010/main" xmlns="" val="0"/>
              </a:ext>
            </a:extLst>
          </a:blip>
          <a:stretch>
            <a:fillRect/>
          </a:stretch>
        </p:blipFill>
        <p:spPr>
          <a:xfrm>
            <a:off x="441961" y="1134889"/>
            <a:ext cx="3596639" cy="4808711"/>
          </a:xfrm>
        </p:spPr>
      </p:pic>
      <p:pic>
        <p:nvPicPr>
          <p:cNvPr id="4100" name="Picture 3" descr="H:\New folder\B40.jpg"/>
          <p:cNvPicPr>
            <a:picLocks noGrp="1" noChangeAspect="1" noChangeArrowheads="1"/>
          </p:cNvPicPr>
          <p:nvPr>
            <p:ph sz="half" idx="2"/>
          </p:nvPr>
        </p:nvPicPr>
        <p:blipFill>
          <a:blip r:embed="rId3">
            <a:extLst>
              <a:ext uri="{28A0092B-C50C-407E-A947-70E740481C1C}">
                <a14:useLocalDpi xmlns:a14="http://schemas.microsoft.com/office/drawing/2010/main" xmlns="" val="0"/>
              </a:ext>
            </a:extLst>
          </a:blip>
          <a:srcRect/>
          <a:stretch>
            <a:fillRect/>
          </a:stretch>
        </p:blipFill>
        <p:spPr>
          <a:xfrm>
            <a:off x="5029200" y="1524000"/>
            <a:ext cx="3976688" cy="3976688"/>
          </a:xfrm>
        </p:spPr>
      </p:pic>
    </p:spTree>
    <p:extLst>
      <p:ext uri="{BB962C8B-B14F-4D97-AF65-F5344CB8AC3E}">
        <p14:creationId xmlns:p14="http://schemas.microsoft.com/office/powerpoint/2010/main" xmlns="" val="40362927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smtClean="0">
                <a:cs typeface="Times New Roman" pitchFamily="18" charset="0"/>
              </a:rPr>
              <a:t>B37</a:t>
            </a:r>
            <a:endParaRPr lang="ar-EG" altLang="en-US" smtClean="0"/>
          </a:p>
        </p:txBody>
      </p:sp>
      <p:pic>
        <p:nvPicPr>
          <p:cNvPr id="6147" name="Picture 2" descr="F:\Alyaa\New Folder\Aliaa\صور النحل\20150820_123434.jpg"/>
          <p:cNvPicPr>
            <a:picLocks noGrp="1" noChangeAspect="1" noChangeArrowheads="1"/>
          </p:cNvPicPr>
          <p:nvPr>
            <p:ph sz="half" idx="1"/>
          </p:nvPr>
        </p:nvPicPr>
        <p:blipFill>
          <a:blip r:embed="rId2">
            <a:extLst>
              <a:ext uri="{28A0092B-C50C-407E-A947-70E740481C1C}">
                <a14:useLocalDpi xmlns:a14="http://schemas.microsoft.com/office/drawing/2010/main" xmlns="" val="0"/>
              </a:ext>
            </a:extLst>
          </a:blip>
          <a:stretch>
            <a:fillRect/>
          </a:stretch>
        </p:blipFill>
        <p:spPr>
          <a:xfrm>
            <a:off x="609601" y="1373983"/>
            <a:ext cx="3381894" cy="4509192"/>
          </a:xfrm>
        </p:spPr>
      </p:pic>
      <p:pic>
        <p:nvPicPr>
          <p:cNvPr id="6148" name="Picture 3" descr="H:\New folder\back_acupuncture_points_a.jpg"/>
          <p:cNvPicPr>
            <a:picLocks noGrp="1" noChangeAspect="1" noChangeArrowheads="1"/>
          </p:cNvPicPr>
          <p:nvPr>
            <p:ph sz="half" idx="2"/>
          </p:nvPr>
        </p:nvPicPr>
        <p:blipFill>
          <a:blip r:embed="rId3">
            <a:extLst>
              <a:ext uri="{28A0092B-C50C-407E-A947-70E740481C1C}">
                <a14:useLocalDpi xmlns:a14="http://schemas.microsoft.com/office/drawing/2010/main" xmlns="" val="0"/>
              </a:ext>
            </a:extLst>
          </a:blip>
          <a:srcRect/>
          <a:stretch>
            <a:fillRect/>
          </a:stretch>
        </p:blipFill>
        <p:spPr>
          <a:xfrm>
            <a:off x="4648200" y="1981200"/>
            <a:ext cx="4460478" cy="3222625"/>
          </a:xfrm>
        </p:spPr>
      </p:pic>
    </p:spTree>
    <p:extLst>
      <p:ext uri="{BB962C8B-B14F-4D97-AF65-F5344CB8AC3E}">
        <p14:creationId xmlns:p14="http://schemas.microsoft.com/office/powerpoint/2010/main" xmlns="" val="178340193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00063" y="-357188"/>
            <a:ext cx="8229600" cy="1143001"/>
          </a:xfrm>
        </p:spPr>
        <p:txBody>
          <a:bodyPr/>
          <a:lstStyle/>
          <a:p>
            <a:pPr eaLnBrk="1" hangingPunct="1"/>
            <a:r>
              <a:rPr lang="en-US" altLang="en-US" dirty="0" smtClean="0">
                <a:cs typeface="Times New Roman" pitchFamily="18" charset="0"/>
              </a:rPr>
              <a:t>B57</a:t>
            </a:r>
            <a:endParaRPr lang="ar-EG" altLang="en-US" dirty="0" smtClean="0"/>
          </a:p>
        </p:txBody>
      </p:sp>
      <p:pic>
        <p:nvPicPr>
          <p:cNvPr id="5123" name="Picture 2" descr="F:\Alyaa\New Folder\Aliaa\صور النحل\20150820_113153.jpg"/>
          <p:cNvPicPr>
            <a:picLocks noGrp="1" noChangeAspect="1" noChangeArrowheads="1"/>
          </p:cNvPicPr>
          <p:nvPr>
            <p:ph sz="half" idx="1"/>
          </p:nvPr>
        </p:nvPicPr>
        <p:blipFill>
          <a:blip r:embed="rId2">
            <a:extLst>
              <a:ext uri="{28A0092B-C50C-407E-A947-70E740481C1C}">
                <a14:useLocalDpi xmlns:a14="http://schemas.microsoft.com/office/drawing/2010/main" xmlns="" val="0"/>
              </a:ext>
            </a:extLst>
          </a:blip>
          <a:srcRect/>
          <a:stretch>
            <a:fillRect/>
          </a:stretch>
        </p:blipFill>
        <p:spPr>
          <a:xfrm>
            <a:off x="214313" y="0"/>
            <a:ext cx="2854325" cy="6556375"/>
          </a:xfrm>
        </p:spPr>
      </p:pic>
      <p:pic>
        <p:nvPicPr>
          <p:cNvPr id="5124" name="Picture 3" descr="H:\New folder\pressure-point-b571.jpg"/>
          <p:cNvPicPr>
            <a:picLocks noGrp="1" noChangeAspect="1" noChangeArrowheads="1"/>
          </p:cNvPicPr>
          <p:nvPr>
            <p:ph sz="half" idx="2"/>
          </p:nvPr>
        </p:nvPicPr>
        <p:blipFill>
          <a:blip r:embed="rId3">
            <a:extLst>
              <a:ext uri="{28A0092B-C50C-407E-A947-70E740481C1C}">
                <a14:useLocalDpi xmlns:a14="http://schemas.microsoft.com/office/drawing/2010/main" xmlns="" val="0"/>
              </a:ext>
            </a:extLst>
          </a:blip>
          <a:srcRect/>
          <a:stretch>
            <a:fillRect/>
          </a:stretch>
        </p:blipFill>
        <p:spPr>
          <a:xfrm>
            <a:off x="4876800" y="642473"/>
            <a:ext cx="3970338" cy="5429715"/>
          </a:xfrm>
        </p:spPr>
      </p:pic>
    </p:spTree>
    <p:extLst>
      <p:ext uri="{BB962C8B-B14F-4D97-AF65-F5344CB8AC3E}">
        <p14:creationId xmlns:p14="http://schemas.microsoft.com/office/powerpoint/2010/main" xmlns="" val="291164131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en-US" dirty="0" smtClean="0">
                <a:cs typeface="Times New Roman" pitchFamily="18" charset="0"/>
              </a:rPr>
              <a:t>GB34</a:t>
            </a:r>
            <a:endParaRPr lang="ar-EG" altLang="en-US" dirty="0" smtClean="0"/>
          </a:p>
        </p:txBody>
      </p:sp>
      <p:pic>
        <p:nvPicPr>
          <p:cNvPr id="8195" name="Picture 2" descr="F:\Alyaa\New Folder\Aliaa\صور النحل\20150903_105159.jpg"/>
          <p:cNvPicPr>
            <a:picLocks noGrp="1" noChangeAspect="1" noChangeArrowheads="1"/>
          </p:cNvPicPr>
          <p:nvPr>
            <p:ph sz="half" idx="1"/>
          </p:nvPr>
        </p:nvPicPr>
        <p:blipFill>
          <a:blip r:embed="rId2">
            <a:extLst>
              <a:ext uri="{28A0092B-C50C-407E-A947-70E740481C1C}">
                <a14:useLocalDpi xmlns:a14="http://schemas.microsoft.com/office/drawing/2010/main" xmlns="" val="0"/>
              </a:ext>
            </a:extLst>
          </a:blip>
          <a:stretch>
            <a:fillRect/>
          </a:stretch>
        </p:blipFill>
        <p:spPr>
          <a:xfrm>
            <a:off x="533401" y="1272383"/>
            <a:ext cx="3458094" cy="4610792"/>
          </a:xfrm>
        </p:spPr>
      </p:pic>
      <p:pic>
        <p:nvPicPr>
          <p:cNvPr id="8196" name="Picture 3" descr="H:\New folder\G.B.-34-Yang-Mound-Spring-YANGLINGQUAN-Acupuncture-Points-1.jpg"/>
          <p:cNvPicPr>
            <a:picLocks noGrp="1" noChangeAspect="1" noChangeArrowheads="1"/>
          </p:cNvPicPr>
          <p:nvPr>
            <p:ph sz="half" idx="2"/>
          </p:nvPr>
        </p:nvPicPr>
        <p:blipFill>
          <a:blip r:embed="rId3">
            <a:extLst>
              <a:ext uri="{28A0092B-C50C-407E-A947-70E740481C1C}">
                <a14:useLocalDpi xmlns:a14="http://schemas.microsoft.com/office/drawing/2010/main" xmlns="" val="0"/>
              </a:ext>
            </a:extLst>
          </a:blip>
          <a:stretch>
            <a:fillRect/>
          </a:stretch>
        </p:blipFill>
        <p:spPr>
          <a:xfrm>
            <a:off x="4431205" y="1447800"/>
            <a:ext cx="4255595" cy="4596391"/>
          </a:xfrm>
        </p:spPr>
      </p:pic>
    </p:spTree>
    <p:extLst>
      <p:ext uri="{BB962C8B-B14F-4D97-AF65-F5344CB8AC3E}">
        <p14:creationId xmlns:p14="http://schemas.microsoft.com/office/powerpoint/2010/main" xmlns="" val="420824570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smtClean="0">
                <a:cs typeface="Times New Roman" pitchFamily="18" charset="0"/>
              </a:rPr>
              <a:t>LIV3</a:t>
            </a:r>
            <a:endParaRPr lang="ar-EG" altLang="en-US" smtClean="0"/>
          </a:p>
        </p:txBody>
      </p:sp>
      <p:pic>
        <p:nvPicPr>
          <p:cNvPr id="7171" name="Picture 2" descr="F:\Alyaa\New Folder\Aliaa\صور النحل\20150820_110300.jpg"/>
          <p:cNvPicPr>
            <a:picLocks noGrp="1" noChangeAspect="1" noChangeArrowheads="1"/>
          </p:cNvPicPr>
          <p:nvPr>
            <p:ph sz="half" idx="1"/>
          </p:nvPr>
        </p:nvPicPr>
        <p:blipFill>
          <a:blip r:embed="rId2">
            <a:extLst>
              <a:ext uri="{28A0092B-C50C-407E-A947-70E740481C1C}">
                <a14:useLocalDpi xmlns:a14="http://schemas.microsoft.com/office/drawing/2010/main" xmlns="" val="0"/>
              </a:ext>
            </a:extLst>
          </a:blip>
          <a:stretch>
            <a:fillRect/>
          </a:stretch>
        </p:blipFill>
        <p:spPr>
          <a:xfrm>
            <a:off x="170392" y="1752600"/>
            <a:ext cx="4401608" cy="3625056"/>
          </a:xfrm>
        </p:spPr>
      </p:pic>
      <p:pic>
        <p:nvPicPr>
          <p:cNvPr id="7172" name="Picture 3" descr="H:\New folder\liv3.png"/>
          <p:cNvPicPr>
            <a:picLocks noGrp="1" noChangeAspect="1" noChangeArrowheads="1"/>
          </p:cNvPicPr>
          <p:nvPr>
            <p:ph sz="half" idx="2"/>
          </p:nvPr>
        </p:nvPicPr>
        <p:blipFill>
          <a:blip r:embed="rId3">
            <a:extLst>
              <a:ext uri="{28A0092B-C50C-407E-A947-70E740481C1C}">
                <a14:useLocalDpi xmlns:a14="http://schemas.microsoft.com/office/drawing/2010/main" xmlns="" val="0"/>
              </a:ext>
            </a:extLst>
          </a:blip>
          <a:stretch>
            <a:fillRect/>
          </a:stretch>
        </p:blipFill>
        <p:spPr>
          <a:xfrm>
            <a:off x="4838541" y="1676400"/>
            <a:ext cx="3997667" cy="4030981"/>
          </a:xfrm>
        </p:spPr>
      </p:pic>
    </p:spTree>
    <p:extLst>
      <p:ext uri="{BB962C8B-B14F-4D97-AF65-F5344CB8AC3E}">
        <p14:creationId xmlns:p14="http://schemas.microsoft.com/office/powerpoint/2010/main" xmlns="" val="7928927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228600" y="808037"/>
            <a:ext cx="8229600" cy="4525963"/>
          </a:xfrm>
        </p:spPr>
        <p:txBody>
          <a:bodyPr/>
          <a:lstStyle/>
          <a:p>
            <a:pPr marL="0" lvl="2" indent="0" algn="just" rtl="0">
              <a:lnSpc>
                <a:spcPct val="150000"/>
              </a:lnSpc>
              <a:buNone/>
            </a:pPr>
            <a:r>
              <a:rPr lang="en-US" sz="4000" b="1" dirty="0" smtClean="0">
                <a:latin typeface="Times New Roman" pitchFamily="18" charset="0"/>
                <a:cs typeface="Times New Roman" pitchFamily="18" charset="0"/>
              </a:rPr>
              <a:t>VAS </a:t>
            </a:r>
            <a:r>
              <a:rPr lang="en-US" sz="4000" dirty="0">
                <a:latin typeface="Times New Roman" pitchFamily="18" charset="0"/>
                <a:cs typeface="Times New Roman" pitchFamily="18" charset="0"/>
              </a:rPr>
              <a:t>,</a:t>
            </a:r>
            <a:r>
              <a:rPr lang="en-US" sz="4000" b="1" dirty="0" err="1" smtClean="0">
                <a:latin typeface="Times New Roman" pitchFamily="18" charset="0"/>
                <a:cs typeface="Times New Roman" pitchFamily="18" charset="0"/>
              </a:rPr>
              <a:t>Oswestry</a:t>
            </a:r>
            <a:r>
              <a:rPr lang="en-US" sz="4000" b="1" dirty="0" smtClean="0">
                <a:latin typeface="Times New Roman" pitchFamily="18" charset="0"/>
                <a:cs typeface="Times New Roman" pitchFamily="18" charset="0"/>
              </a:rPr>
              <a:t> </a:t>
            </a:r>
            <a:r>
              <a:rPr lang="en-US" sz="4000" b="1" dirty="0">
                <a:latin typeface="Times New Roman" pitchFamily="18" charset="0"/>
                <a:cs typeface="Times New Roman" pitchFamily="18" charset="0"/>
              </a:rPr>
              <a:t>Disability Index</a:t>
            </a:r>
            <a:r>
              <a:rPr kumimoji="0" lang="en-US" sz="40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serum  </a:t>
            </a:r>
            <a:r>
              <a:rPr kumimoji="0" lang="en-US" sz="4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NFKB</a:t>
            </a:r>
            <a:r>
              <a:rPr kumimoji="0" lang="en-US"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and </a:t>
            </a:r>
            <a:r>
              <a:rPr lang="en-US" sz="4000" b="1" dirty="0" smtClean="0">
                <a:latin typeface="Times New Roman" pitchFamily="18" charset="0"/>
                <a:ea typeface="Times New Roman" pitchFamily="18" charset="0"/>
                <a:cs typeface="Times New Roman" pitchFamily="18" charset="0"/>
              </a:rPr>
              <a:t>IL1 </a:t>
            </a:r>
            <a:r>
              <a:rPr kumimoji="0" lang="en-US"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were assessed at</a:t>
            </a:r>
            <a:r>
              <a:rPr kumimoji="0" lang="en-US" sz="40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baseline and after 6</a:t>
            </a:r>
            <a:r>
              <a:rPr kumimoji="0" lang="en-US" sz="40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weeks of the end  of the study </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xmlns="" val="12359430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z="7200" dirty="0" smtClean="0">
                <a:solidFill>
                  <a:srgbClr val="FF0000"/>
                </a:solidFill>
              </a:rPr>
              <a:t>Incidence Rate</a:t>
            </a:r>
            <a:endParaRPr lang="en-US" sz="7200" dirty="0">
              <a:solidFill>
                <a:srgbClr val="FF0000"/>
              </a:solidFill>
            </a:endParaRPr>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251870013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algn="l"/>
            <a:r>
              <a:rPr lang="en-US" dirty="0"/>
              <a:t>The </a:t>
            </a:r>
            <a:r>
              <a:rPr lang="en-US" dirty="0" err="1"/>
              <a:t>Oswestry</a:t>
            </a:r>
            <a:r>
              <a:rPr lang="en-US" dirty="0"/>
              <a:t> Disability Index</a:t>
            </a:r>
          </a:p>
        </p:txBody>
      </p:sp>
      <p:sp>
        <p:nvSpPr>
          <p:cNvPr id="3" name="Content Placeholder 2"/>
          <p:cNvSpPr>
            <a:spLocks noGrp="1"/>
          </p:cNvSpPr>
          <p:nvPr>
            <p:ph idx="1"/>
          </p:nvPr>
        </p:nvSpPr>
        <p:spPr>
          <a:xfrm>
            <a:off x="228600" y="1066800"/>
            <a:ext cx="8763000" cy="5205153"/>
          </a:xfrm>
        </p:spPr>
        <p:txBody>
          <a:bodyPr/>
          <a:lstStyle/>
          <a:p>
            <a:pPr algn="justLow" rtl="0">
              <a:lnSpc>
                <a:spcPct val="150000"/>
              </a:lnSpc>
            </a:pPr>
            <a:r>
              <a:rPr lang="en-US"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a:t>
            </a:r>
            <a:r>
              <a:rPr lang="en-US" sz="3600" dirty="0">
                <a:latin typeface="Times New Roman" pitchFamily="18" charset="0"/>
                <a:cs typeface="Times New Roman" pitchFamily="18" charset="0"/>
              </a:rPr>
              <a:t>also known as the </a:t>
            </a:r>
            <a:r>
              <a:rPr lang="en-US" sz="3600" dirty="0" err="1">
                <a:latin typeface="Times New Roman" pitchFamily="18" charset="0"/>
                <a:cs typeface="Times New Roman" pitchFamily="18" charset="0"/>
              </a:rPr>
              <a:t>Oswestry</a:t>
            </a:r>
            <a:r>
              <a:rPr lang="en-US" sz="3600" dirty="0">
                <a:latin typeface="Times New Roman" pitchFamily="18" charset="0"/>
                <a:cs typeface="Times New Roman" pitchFamily="18" charset="0"/>
              </a:rPr>
              <a:t> Low Back Pain Disability Questionnaire) is an extremely important tool that researchers and disability evaluators use to measure a patient's permanent functional disability. The test is considered the ‘</a:t>
            </a:r>
            <a:r>
              <a:rPr lang="en-US" sz="3600" b="1" dirty="0">
                <a:solidFill>
                  <a:srgbClr val="FF0000"/>
                </a:solidFill>
                <a:latin typeface="Times New Roman" pitchFamily="18" charset="0"/>
                <a:cs typeface="Times New Roman" pitchFamily="18" charset="0"/>
              </a:rPr>
              <a:t>gold standard</a:t>
            </a:r>
            <a:r>
              <a:rPr lang="en-US" sz="3600" dirty="0">
                <a:latin typeface="Times New Roman" pitchFamily="18" charset="0"/>
                <a:cs typeface="Times New Roman" pitchFamily="18" charset="0"/>
              </a:rPr>
              <a:t>’ of low </a:t>
            </a:r>
            <a:r>
              <a:rPr lang="en-US" sz="3600" dirty="0" smtClean="0">
                <a:latin typeface="Times New Roman" pitchFamily="18" charset="0"/>
                <a:cs typeface="Times New Roman" pitchFamily="18" charset="0"/>
              </a:rPr>
              <a:t>back functional </a:t>
            </a:r>
            <a:r>
              <a:rPr lang="en-US" sz="3600" dirty="0">
                <a:latin typeface="Times New Roman" pitchFamily="18" charset="0"/>
                <a:cs typeface="Times New Roman" pitchFamily="18" charset="0"/>
              </a:rPr>
              <a:t>outcome </a:t>
            </a:r>
            <a:r>
              <a:rPr lang="en-US" sz="3600" dirty="0" smtClean="0">
                <a:latin typeface="Times New Roman" pitchFamily="18" charset="0"/>
                <a:cs typeface="Times New Roman" pitchFamily="18" charset="0"/>
              </a:rPr>
              <a:t>tool</a:t>
            </a:r>
            <a:endParaRPr lang="en-US" sz="3600" dirty="0">
              <a:latin typeface="Times New Roman" pitchFamily="18" charset="0"/>
              <a:cs typeface="Times New Roman" pitchFamily="18" charset="0"/>
            </a:endParaRPr>
          </a:p>
          <a:p>
            <a:pPr marL="0" indent="0" algn="justLow">
              <a:lnSpc>
                <a:spcPct val="150000"/>
              </a:lnSpc>
              <a:buNone/>
            </a:pPr>
            <a:r>
              <a:rPr lang="en-US" sz="3600" b="1" dirty="0" smtClean="0">
                <a:latin typeface="Times New Roman" pitchFamily="18" charset="0"/>
                <a:cs typeface="Times New Roman" pitchFamily="18" charset="0"/>
              </a:rPr>
              <a:t> </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xmlns="" val="14487406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rot="19800511">
            <a:off x="1343025" y="1973263"/>
            <a:ext cx="6219825" cy="2852737"/>
          </a:xfrm>
        </p:spPr>
        <p:txBody>
          <a:bodyPr/>
          <a:lstStyle/>
          <a:p>
            <a:pPr eaLnBrk="1" hangingPunct="1">
              <a:defRPr/>
            </a:pPr>
            <a:r>
              <a:rPr lang="en-US" altLang="en-US" sz="11500" dirty="0" smtClean="0"/>
              <a:t>Results</a:t>
            </a:r>
          </a:p>
        </p:txBody>
      </p:sp>
    </p:spTree>
    <p:extLst>
      <p:ext uri="{BB962C8B-B14F-4D97-AF65-F5344CB8AC3E}">
        <p14:creationId xmlns:p14="http://schemas.microsoft.com/office/powerpoint/2010/main" xmlns="" val="360964741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en-US" smtClean="0">
                <a:cs typeface="Times New Roman" pitchFamily="18" charset="0"/>
              </a:rPr>
              <a:t>Age and duration</a:t>
            </a:r>
          </a:p>
        </p:txBody>
      </p:sp>
      <p:graphicFrame>
        <p:nvGraphicFramePr>
          <p:cNvPr id="10243" name="Content Placeholder 5"/>
          <p:cNvGraphicFramePr>
            <a:graphicFrameLocks noGrp="1"/>
          </p:cNvGraphicFramePr>
          <p:nvPr>
            <p:ph idx="1"/>
          </p:nvPr>
        </p:nvGraphicFramePr>
        <p:xfrm>
          <a:off x="838200" y="1546225"/>
          <a:ext cx="7899400" cy="4635500"/>
        </p:xfrm>
        <a:graphic>
          <a:graphicData uri="http://schemas.openxmlformats.org/presentationml/2006/ole">
            <p:oleObj spid="_x0000_s1145" name="Chart" r:id="rId3" imgW="7907197" imgH="4645555" progId="Excel.Sheet.8">
              <p:embed/>
            </p:oleObj>
          </a:graphicData>
        </a:graphic>
      </p:graphicFrame>
    </p:spTree>
    <p:extLst>
      <p:ext uri="{BB962C8B-B14F-4D97-AF65-F5344CB8AC3E}">
        <p14:creationId xmlns:p14="http://schemas.microsoft.com/office/powerpoint/2010/main" xmlns="" val="248199942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277813"/>
            <a:ext cx="8001000" cy="1143000"/>
          </a:xfrm>
        </p:spPr>
        <p:txBody>
          <a:bodyPr/>
          <a:lstStyle/>
          <a:p>
            <a:pPr eaLnBrk="1" hangingPunct="1"/>
            <a:r>
              <a:rPr lang="en-US" altLang="en-US" smtClean="0">
                <a:cs typeface="Times New Roman" pitchFamily="18" charset="0"/>
              </a:rPr>
              <a:t>Weight, height and body mass index</a:t>
            </a:r>
          </a:p>
        </p:txBody>
      </p:sp>
      <p:graphicFrame>
        <p:nvGraphicFramePr>
          <p:cNvPr id="11267" name="Content Placeholder 3"/>
          <p:cNvGraphicFramePr>
            <a:graphicFrameLocks noGrp="1"/>
          </p:cNvGraphicFramePr>
          <p:nvPr>
            <p:ph idx="1"/>
          </p:nvPr>
        </p:nvGraphicFramePr>
        <p:xfrm>
          <a:off x="863600" y="1549400"/>
          <a:ext cx="7874000" cy="4632325"/>
        </p:xfrm>
        <a:graphic>
          <a:graphicData uri="http://schemas.openxmlformats.org/presentationml/2006/ole">
            <p:oleObj spid="_x0000_s25703" name="Chart" r:id="rId3" imgW="7882811" imgH="4639458" progId="Excel.Sheet.8">
              <p:embed/>
            </p:oleObj>
          </a:graphicData>
        </a:graphic>
      </p:graphicFrame>
    </p:spTree>
    <p:extLst>
      <p:ext uri="{BB962C8B-B14F-4D97-AF65-F5344CB8AC3E}">
        <p14:creationId xmlns:p14="http://schemas.microsoft.com/office/powerpoint/2010/main" xmlns="" val="236398731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altLang="en-US" smtClean="0">
                <a:cs typeface="Times New Roman" pitchFamily="18" charset="0"/>
              </a:rPr>
              <a:t>Visual analogue scale</a:t>
            </a:r>
          </a:p>
        </p:txBody>
      </p:sp>
      <p:graphicFrame>
        <p:nvGraphicFramePr>
          <p:cNvPr id="12291" name="Content Placeholder 7"/>
          <p:cNvGraphicFramePr>
            <a:graphicFrameLocks noGrp="1"/>
          </p:cNvGraphicFramePr>
          <p:nvPr>
            <p:ph idx="1"/>
          </p:nvPr>
        </p:nvGraphicFramePr>
        <p:xfrm>
          <a:off x="863600" y="1549400"/>
          <a:ext cx="7874000" cy="4632325"/>
        </p:xfrm>
        <a:graphic>
          <a:graphicData uri="http://schemas.openxmlformats.org/presentationml/2006/ole">
            <p:oleObj spid="_x0000_s2169" name="Chart" r:id="rId3" imgW="7882811" imgH="4639458" progId="Excel.Sheet.8">
              <p:embed/>
            </p:oleObj>
          </a:graphicData>
        </a:graphic>
      </p:graphicFrame>
    </p:spTree>
    <p:extLst>
      <p:ext uri="{BB962C8B-B14F-4D97-AF65-F5344CB8AC3E}">
        <p14:creationId xmlns:p14="http://schemas.microsoft.com/office/powerpoint/2010/main" xmlns="" val="338395226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tLang="en-US" smtClean="0">
                <a:cs typeface="Times New Roman" pitchFamily="18" charset="0"/>
              </a:rPr>
              <a:t>ESR</a:t>
            </a:r>
          </a:p>
        </p:txBody>
      </p:sp>
      <p:graphicFrame>
        <p:nvGraphicFramePr>
          <p:cNvPr id="13315" name="Content Placeholder 3"/>
          <p:cNvGraphicFramePr>
            <a:graphicFrameLocks noGrp="1"/>
          </p:cNvGraphicFramePr>
          <p:nvPr>
            <p:ph idx="1"/>
          </p:nvPr>
        </p:nvGraphicFramePr>
        <p:xfrm>
          <a:off x="863600" y="1549400"/>
          <a:ext cx="7874000" cy="4632325"/>
        </p:xfrm>
        <a:graphic>
          <a:graphicData uri="http://schemas.openxmlformats.org/presentationml/2006/ole">
            <p:oleObj spid="_x0000_s4217" name="Chart" r:id="rId3" imgW="7882811" imgH="4639458" progId="Excel.Sheet.8">
              <p:embed/>
            </p:oleObj>
          </a:graphicData>
        </a:graphic>
      </p:graphicFrame>
    </p:spTree>
    <p:extLst>
      <p:ext uri="{BB962C8B-B14F-4D97-AF65-F5344CB8AC3E}">
        <p14:creationId xmlns:p14="http://schemas.microsoft.com/office/powerpoint/2010/main" xmlns="" val="224293357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smtClean="0">
                <a:cs typeface="Times New Roman" pitchFamily="18" charset="0"/>
              </a:rPr>
              <a:t> Pain intensity </a:t>
            </a:r>
          </a:p>
        </p:txBody>
      </p:sp>
      <p:graphicFrame>
        <p:nvGraphicFramePr>
          <p:cNvPr id="14339" name="Content Placeholder 3"/>
          <p:cNvGraphicFramePr>
            <a:graphicFrameLocks noGrp="1"/>
          </p:cNvGraphicFramePr>
          <p:nvPr>
            <p:ph idx="1"/>
          </p:nvPr>
        </p:nvGraphicFramePr>
        <p:xfrm>
          <a:off x="863600" y="1549400"/>
          <a:ext cx="7874000" cy="4632325"/>
        </p:xfrm>
        <a:graphic>
          <a:graphicData uri="http://schemas.openxmlformats.org/presentationml/2006/ole">
            <p:oleObj spid="_x0000_s6265" name="Chart" r:id="rId3" imgW="7882811" imgH="4639458" progId="Excel.Sheet.8">
              <p:embed/>
            </p:oleObj>
          </a:graphicData>
        </a:graphic>
      </p:graphicFrame>
    </p:spTree>
    <p:extLst>
      <p:ext uri="{BB962C8B-B14F-4D97-AF65-F5344CB8AC3E}">
        <p14:creationId xmlns:p14="http://schemas.microsoft.com/office/powerpoint/2010/main" xmlns="" val="86406158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smtClean="0">
                <a:cs typeface="Times New Roman" pitchFamily="18" charset="0"/>
              </a:rPr>
              <a:t>Personal care</a:t>
            </a:r>
          </a:p>
        </p:txBody>
      </p:sp>
      <p:graphicFrame>
        <p:nvGraphicFramePr>
          <p:cNvPr id="15363" name="Content Placeholder 3"/>
          <p:cNvGraphicFramePr>
            <a:graphicFrameLocks noGrp="1"/>
          </p:cNvGraphicFramePr>
          <p:nvPr>
            <p:ph idx="1"/>
          </p:nvPr>
        </p:nvGraphicFramePr>
        <p:xfrm>
          <a:off x="863600" y="1549400"/>
          <a:ext cx="7874000" cy="4632325"/>
        </p:xfrm>
        <a:graphic>
          <a:graphicData uri="http://schemas.openxmlformats.org/presentationml/2006/ole">
            <p:oleObj spid="_x0000_s8313" name="Chart" r:id="rId3" imgW="7882811" imgH="4639458" progId="Excel.Sheet.8">
              <p:embed/>
            </p:oleObj>
          </a:graphicData>
        </a:graphic>
      </p:graphicFrame>
    </p:spTree>
    <p:extLst>
      <p:ext uri="{BB962C8B-B14F-4D97-AF65-F5344CB8AC3E}">
        <p14:creationId xmlns:p14="http://schemas.microsoft.com/office/powerpoint/2010/main" xmlns="" val="257053497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smtClean="0">
                <a:cs typeface="Times New Roman" pitchFamily="18" charset="0"/>
              </a:rPr>
              <a:t>Lifiting</a:t>
            </a:r>
          </a:p>
        </p:txBody>
      </p:sp>
      <p:graphicFrame>
        <p:nvGraphicFramePr>
          <p:cNvPr id="16387" name="Content Placeholder 3"/>
          <p:cNvGraphicFramePr>
            <a:graphicFrameLocks noGrp="1"/>
          </p:cNvGraphicFramePr>
          <p:nvPr>
            <p:ph idx="1"/>
          </p:nvPr>
        </p:nvGraphicFramePr>
        <p:xfrm>
          <a:off x="863600" y="1549400"/>
          <a:ext cx="7874000" cy="4632325"/>
        </p:xfrm>
        <a:graphic>
          <a:graphicData uri="http://schemas.openxmlformats.org/presentationml/2006/ole">
            <p:oleObj spid="_x0000_s11385" name="Chart" r:id="rId3" imgW="7882811" imgH="4639458" progId="Excel.Sheet.8">
              <p:embed/>
            </p:oleObj>
          </a:graphicData>
        </a:graphic>
      </p:graphicFrame>
    </p:spTree>
    <p:extLst>
      <p:ext uri="{BB962C8B-B14F-4D97-AF65-F5344CB8AC3E}">
        <p14:creationId xmlns:p14="http://schemas.microsoft.com/office/powerpoint/2010/main" xmlns="" val="199142956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914400" y="265113"/>
            <a:ext cx="7772400" cy="1143000"/>
          </a:xfrm>
        </p:spPr>
        <p:txBody>
          <a:bodyPr/>
          <a:lstStyle/>
          <a:p>
            <a:pPr eaLnBrk="1" hangingPunct="1"/>
            <a:r>
              <a:rPr lang="en-US" altLang="en-US" smtClean="0">
                <a:cs typeface="Times New Roman" pitchFamily="18" charset="0"/>
              </a:rPr>
              <a:t>Walking</a:t>
            </a:r>
          </a:p>
        </p:txBody>
      </p:sp>
      <p:graphicFrame>
        <p:nvGraphicFramePr>
          <p:cNvPr id="17411" name="Content Placeholder 3"/>
          <p:cNvGraphicFramePr>
            <a:graphicFrameLocks noGrp="1"/>
          </p:cNvGraphicFramePr>
          <p:nvPr>
            <p:ph idx="1"/>
          </p:nvPr>
        </p:nvGraphicFramePr>
        <p:xfrm>
          <a:off x="685800" y="1600200"/>
          <a:ext cx="7874000" cy="4632325"/>
        </p:xfrm>
        <a:graphic>
          <a:graphicData uri="http://schemas.openxmlformats.org/presentationml/2006/ole">
            <p:oleObj spid="_x0000_s12409" name="Chart" r:id="rId3" imgW="7882811" imgH="4639458" progId="Excel.Sheet.8">
              <p:embed/>
            </p:oleObj>
          </a:graphicData>
        </a:graphic>
      </p:graphicFrame>
    </p:spTree>
    <p:extLst>
      <p:ext uri="{BB962C8B-B14F-4D97-AF65-F5344CB8AC3E}">
        <p14:creationId xmlns:p14="http://schemas.microsoft.com/office/powerpoint/2010/main" xmlns="" val="39444892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304800"/>
            <a:ext cx="5111750" cy="5821363"/>
          </a:xfrm>
        </p:spPr>
        <p:txBody>
          <a:bodyPr>
            <a:noAutofit/>
          </a:bodyPr>
          <a:lstStyle/>
          <a:p>
            <a:pPr algn="just" rtl="0">
              <a:lnSpc>
                <a:spcPct val="150000"/>
              </a:lnSpc>
            </a:pPr>
            <a:r>
              <a:rPr lang="en-US" sz="3600" dirty="0">
                <a:latin typeface="Times New Roman" pitchFamily="18" charset="0"/>
                <a:cs typeface="Times New Roman" pitchFamily="18" charset="0"/>
              </a:rPr>
              <a:t>It is not clear whether men or women have higher rates of low back pain. A 2012 review reported a rate of 9.6% </a:t>
            </a:r>
            <a:r>
              <a:rPr lang="en-US" sz="3600" dirty="0">
                <a:solidFill>
                  <a:srgbClr val="FF0000"/>
                </a:solidFill>
                <a:latin typeface="Times New Roman" pitchFamily="18" charset="0"/>
                <a:cs typeface="Times New Roman" pitchFamily="18" charset="0"/>
              </a:rPr>
              <a:t>among males</a:t>
            </a:r>
            <a:r>
              <a:rPr lang="en-US" sz="3600" dirty="0">
                <a:latin typeface="Times New Roman" pitchFamily="18" charset="0"/>
                <a:cs typeface="Times New Roman" pitchFamily="18" charset="0"/>
              </a:rPr>
              <a:t> and 8.7% among females.</a:t>
            </a:r>
          </a:p>
        </p:txBody>
      </p:sp>
      <p:sp>
        <p:nvSpPr>
          <p:cNvPr id="4" name="Text Placeholder 3"/>
          <p:cNvSpPr>
            <a:spLocks noGrp="1"/>
          </p:cNvSpPr>
          <p:nvPr>
            <p:ph type="body" sz="half" idx="2"/>
          </p:nvPr>
        </p:nvSpPr>
        <p:spPr/>
        <p:txBody>
          <a:bodyPr/>
          <a:lstStyle/>
          <a:p>
            <a:endParaRPr lang="en-US" dirty="0"/>
          </a:p>
        </p:txBody>
      </p:sp>
      <p:pic>
        <p:nvPicPr>
          <p:cNvPr id="1026" name="Picture 2" descr="D:\man.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 y="1676400"/>
            <a:ext cx="3238500" cy="362712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xmlns="" val="113854769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smtClean="0">
                <a:cs typeface="Times New Roman" pitchFamily="18" charset="0"/>
              </a:rPr>
              <a:t>Standing</a:t>
            </a:r>
          </a:p>
        </p:txBody>
      </p:sp>
      <p:graphicFrame>
        <p:nvGraphicFramePr>
          <p:cNvPr id="18435" name="Content Placeholder 3"/>
          <p:cNvGraphicFramePr>
            <a:graphicFrameLocks noGrp="1"/>
          </p:cNvGraphicFramePr>
          <p:nvPr>
            <p:ph idx="1"/>
          </p:nvPr>
        </p:nvGraphicFramePr>
        <p:xfrm>
          <a:off x="863600" y="1562100"/>
          <a:ext cx="7874000" cy="4632325"/>
        </p:xfrm>
        <a:graphic>
          <a:graphicData uri="http://schemas.openxmlformats.org/presentationml/2006/ole">
            <p:oleObj spid="_x0000_s14457" name="Chart" r:id="rId3" imgW="7882811" imgH="4639458" progId="Excel.Sheet.8">
              <p:embed/>
            </p:oleObj>
          </a:graphicData>
        </a:graphic>
      </p:graphicFrame>
    </p:spTree>
    <p:extLst>
      <p:ext uri="{BB962C8B-B14F-4D97-AF65-F5344CB8AC3E}">
        <p14:creationId xmlns:p14="http://schemas.microsoft.com/office/powerpoint/2010/main" xmlns="" val="323869281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smtClean="0">
                <a:cs typeface="Times New Roman" pitchFamily="18" charset="0"/>
              </a:rPr>
              <a:t>Sleeping</a:t>
            </a:r>
          </a:p>
        </p:txBody>
      </p:sp>
      <p:graphicFrame>
        <p:nvGraphicFramePr>
          <p:cNvPr id="19459" name="Content Placeholder 3"/>
          <p:cNvGraphicFramePr>
            <a:graphicFrameLocks noGrp="1"/>
          </p:cNvGraphicFramePr>
          <p:nvPr>
            <p:ph idx="1"/>
          </p:nvPr>
        </p:nvGraphicFramePr>
        <p:xfrm>
          <a:off x="863600" y="1549400"/>
          <a:ext cx="7874000" cy="4632325"/>
        </p:xfrm>
        <a:graphic>
          <a:graphicData uri="http://schemas.openxmlformats.org/presentationml/2006/ole">
            <p:oleObj spid="_x0000_s16505" name="Chart" r:id="rId3" imgW="7882811" imgH="4639458" progId="Excel.Sheet.8">
              <p:embed/>
            </p:oleObj>
          </a:graphicData>
        </a:graphic>
      </p:graphicFrame>
    </p:spTree>
    <p:extLst>
      <p:ext uri="{BB962C8B-B14F-4D97-AF65-F5344CB8AC3E}">
        <p14:creationId xmlns:p14="http://schemas.microsoft.com/office/powerpoint/2010/main" xmlns="" val="252605779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smtClean="0">
                <a:cs typeface="Times New Roman" pitchFamily="18" charset="0"/>
              </a:rPr>
              <a:t>Social</a:t>
            </a:r>
          </a:p>
        </p:txBody>
      </p:sp>
      <p:graphicFrame>
        <p:nvGraphicFramePr>
          <p:cNvPr id="20483" name="Content Placeholder 3"/>
          <p:cNvGraphicFramePr>
            <a:graphicFrameLocks noGrp="1"/>
          </p:cNvGraphicFramePr>
          <p:nvPr>
            <p:ph idx="1"/>
          </p:nvPr>
        </p:nvGraphicFramePr>
        <p:xfrm>
          <a:off x="863600" y="1549400"/>
          <a:ext cx="7874000" cy="4632325"/>
        </p:xfrm>
        <a:graphic>
          <a:graphicData uri="http://schemas.openxmlformats.org/presentationml/2006/ole">
            <p:oleObj spid="_x0000_s18552" name="Chart" r:id="rId3" imgW="7882811" imgH="4639458" progId="Excel.Sheet.8">
              <p:embed/>
            </p:oleObj>
          </a:graphicData>
        </a:graphic>
      </p:graphicFrame>
    </p:spTree>
    <p:extLst>
      <p:ext uri="{BB962C8B-B14F-4D97-AF65-F5344CB8AC3E}">
        <p14:creationId xmlns:p14="http://schemas.microsoft.com/office/powerpoint/2010/main" xmlns="" val="230005741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en-US" smtClean="0">
                <a:cs typeface="Times New Roman" pitchFamily="18" charset="0"/>
              </a:rPr>
              <a:t>Traveling </a:t>
            </a:r>
          </a:p>
        </p:txBody>
      </p:sp>
      <p:graphicFrame>
        <p:nvGraphicFramePr>
          <p:cNvPr id="21507" name="Content Placeholder 3"/>
          <p:cNvGraphicFramePr>
            <a:graphicFrameLocks noGrp="1"/>
          </p:cNvGraphicFramePr>
          <p:nvPr>
            <p:ph idx="1"/>
          </p:nvPr>
        </p:nvGraphicFramePr>
        <p:xfrm>
          <a:off x="863600" y="1549400"/>
          <a:ext cx="7874000" cy="4632325"/>
        </p:xfrm>
        <a:graphic>
          <a:graphicData uri="http://schemas.openxmlformats.org/presentationml/2006/ole">
            <p:oleObj spid="_x0000_s19576" name="Chart" r:id="rId3" imgW="7882811" imgH="4639458" progId="Excel.Sheet.8">
              <p:embed/>
            </p:oleObj>
          </a:graphicData>
        </a:graphic>
      </p:graphicFrame>
    </p:spTree>
    <p:extLst>
      <p:ext uri="{BB962C8B-B14F-4D97-AF65-F5344CB8AC3E}">
        <p14:creationId xmlns:p14="http://schemas.microsoft.com/office/powerpoint/2010/main" xmlns="" val="397964706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sz="3200" b="0" i="0" u="none" strike="noStrike" kern="1200" spc="0" baseline="0">
                <a:solidFill>
                  <a:srgbClr val="000000">
                    <a:lumMod val="65000"/>
                    <a:lumOff val="35000"/>
                  </a:srgbClr>
                </a:solidFill>
                <a:latin typeface="+mn-lt"/>
                <a:ea typeface="+mn-ea"/>
                <a:cs typeface="+mn-cs"/>
              </a:defRPr>
            </a:pPr>
            <a:r>
              <a:rPr lang="en-US" sz="3200" dirty="0" err="1">
                <a:solidFill>
                  <a:srgbClr val="000000">
                    <a:lumMod val="65000"/>
                    <a:lumOff val="35000"/>
                  </a:srgbClr>
                </a:solidFill>
                <a:latin typeface="+mn-lt"/>
                <a:ea typeface="+mn-ea"/>
                <a:cs typeface="+mn-cs"/>
              </a:rPr>
              <a:t>NFk</a:t>
            </a:r>
            <a:r>
              <a:rPr lang="el-GR" sz="3200" dirty="0" smtClean="0">
                <a:solidFill>
                  <a:srgbClr val="000000">
                    <a:lumMod val="65000"/>
                    <a:lumOff val="35000"/>
                  </a:srgbClr>
                </a:solidFill>
                <a:latin typeface="+mn-lt"/>
                <a:ea typeface="+mn-ea"/>
                <a:cs typeface="+mn-cs"/>
              </a:rPr>
              <a:t>β</a:t>
            </a:r>
            <a:r>
              <a:rPr lang="en-US" sz="3200" dirty="0" smtClean="0">
                <a:solidFill>
                  <a:srgbClr val="000000">
                    <a:lumMod val="65000"/>
                    <a:lumOff val="35000"/>
                  </a:srgbClr>
                </a:solidFill>
                <a:latin typeface="+mn-lt"/>
                <a:ea typeface="+mn-ea"/>
                <a:cs typeface="+mn-cs"/>
              </a:rPr>
              <a:t> concentration</a:t>
            </a:r>
            <a:endParaRPr lang="en-US" sz="3200" dirty="0">
              <a:solidFill>
                <a:srgbClr val="000000">
                  <a:lumMod val="65000"/>
                  <a:lumOff val="35000"/>
                </a:srgbClr>
              </a:solidFill>
              <a:latin typeface="+mn-lt"/>
              <a:ea typeface="+mn-ea"/>
              <a:cs typeface="+mn-cs"/>
            </a:endParaRPr>
          </a:p>
        </p:txBody>
      </p:sp>
      <p:graphicFrame>
        <p:nvGraphicFramePr>
          <p:cNvPr id="22531" name="Content Placeholder 7"/>
          <p:cNvGraphicFramePr>
            <a:graphicFrameLocks noGrp="1"/>
          </p:cNvGraphicFramePr>
          <p:nvPr>
            <p:ph idx="1"/>
          </p:nvPr>
        </p:nvGraphicFramePr>
        <p:xfrm>
          <a:off x="685800" y="1438275"/>
          <a:ext cx="7874000" cy="4632325"/>
        </p:xfrm>
        <a:graphic>
          <a:graphicData uri="http://schemas.openxmlformats.org/presentationml/2006/ole">
            <p:oleObj spid="_x0000_s22648" name="Chart" r:id="rId3" imgW="7882811" imgH="4639458" progId="Excel.Sheet.8">
              <p:embed/>
            </p:oleObj>
          </a:graphicData>
        </a:graphic>
      </p:graphicFrame>
    </p:spTree>
    <p:extLst>
      <p:ext uri="{BB962C8B-B14F-4D97-AF65-F5344CB8AC3E}">
        <p14:creationId xmlns:p14="http://schemas.microsoft.com/office/powerpoint/2010/main" xmlns="" val="329300538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tLang="en-US" b="1" smtClean="0">
                <a:cs typeface="Times New Roman" pitchFamily="18" charset="0"/>
              </a:rPr>
              <a:t>IL1 </a:t>
            </a:r>
            <a:r>
              <a:rPr lang="el-GR" altLang="en-US" b="1" smtClean="0">
                <a:cs typeface="Times New Roman" pitchFamily="18" charset="0"/>
              </a:rPr>
              <a:t>β</a:t>
            </a:r>
            <a:r>
              <a:rPr lang="en-US" altLang="en-US" b="1" smtClean="0">
                <a:cs typeface="Times New Roman" pitchFamily="18" charset="0"/>
              </a:rPr>
              <a:t> </a:t>
            </a:r>
            <a:r>
              <a:rPr lang="en-US" altLang="en-US" smtClean="0">
                <a:cs typeface="Times New Roman" pitchFamily="18" charset="0"/>
              </a:rPr>
              <a:t>concentration</a:t>
            </a:r>
            <a:br>
              <a:rPr lang="en-US" altLang="en-US" smtClean="0">
                <a:cs typeface="Times New Roman" pitchFamily="18" charset="0"/>
              </a:rPr>
            </a:br>
            <a:endParaRPr lang="en-US" altLang="en-US" smtClean="0">
              <a:cs typeface="Times New Roman" pitchFamily="18" charset="0"/>
            </a:endParaRPr>
          </a:p>
        </p:txBody>
      </p:sp>
      <p:graphicFrame>
        <p:nvGraphicFramePr>
          <p:cNvPr id="24579" name="Content Placeholder 4"/>
          <p:cNvGraphicFramePr>
            <a:graphicFrameLocks noGrp="1"/>
          </p:cNvGraphicFramePr>
          <p:nvPr>
            <p:ph idx="1"/>
          </p:nvPr>
        </p:nvGraphicFramePr>
        <p:xfrm>
          <a:off x="863600" y="1549400"/>
          <a:ext cx="7874000" cy="4632325"/>
        </p:xfrm>
        <a:graphic>
          <a:graphicData uri="http://schemas.openxmlformats.org/presentationml/2006/ole">
            <p:oleObj spid="_x0000_s23672" name="Chart" r:id="rId3" imgW="7882811" imgH="4639458" progId="Excel.Sheet.8">
              <p:embed/>
            </p:oleObj>
          </a:graphicData>
        </a:graphic>
      </p:graphicFrame>
    </p:spTree>
    <p:extLst>
      <p:ext uri="{BB962C8B-B14F-4D97-AF65-F5344CB8AC3E}">
        <p14:creationId xmlns:p14="http://schemas.microsoft.com/office/powerpoint/2010/main" xmlns="" val="11274078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tLang="en-US" b="1" smtClean="0">
                <a:cs typeface="Times New Roman" pitchFamily="18" charset="0"/>
              </a:rPr>
              <a:t>IL1 </a:t>
            </a:r>
            <a:r>
              <a:rPr lang="el-GR" altLang="en-US" b="1" smtClean="0">
                <a:cs typeface="Times New Roman" pitchFamily="18" charset="0"/>
              </a:rPr>
              <a:t>β</a:t>
            </a:r>
            <a:r>
              <a:rPr lang="en-US" altLang="en-US" b="1" smtClean="0">
                <a:cs typeface="Times New Roman" pitchFamily="18" charset="0"/>
              </a:rPr>
              <a:t> </a:t>
            </a:r>
            <a:r>
              <a:rPr lang="en-US" altLang="en-US" smtClean="0">
                <a:cs typeface="Times New Roman" pitchFamily="18" charset="0"/>
              </a:rPr>
              <a:t>concentration</a:t>
            </a:r>
            <a:br>
              <a:rPr lang="en-US" altLang="en-US" smtClean="0">
                <a:cs typeface="Times New Roman" pitchFamily="18" charset="0"/>
              </a:rPr>
            </a:br>
            <a:endParaRPr lang="en-US" altLang="en-US" smtClean="0">
              <a:cs typeface="Times New Roman" pitchFamily="18" charset="0"/>
            </a:endParaRPr>
          </a:p>
        </p:txBody>
      </p:sp>
      <p:graphicFrame>
        <p:nvGraphicFramePr>
          <p:cNvPr id="24579" name="Content Placeholder 4"/>
          <p:cNvGraphicFramePr>
            <a:graphicFrameLocks noGrp="1"/>
          </p:cNvGraphicFramePr>
          <p:nvPr>
            <p:ph idx="1"/>
          </p:nvPr>
        </p:nvGraphicFramePr>
        <p:xfrm>
          <a:off x="863600" y="1549400"/>
          <a:ext cx="7874000" cy="4632325"/>
        </p:xfrm>
        <a:graphic>
          <a:graphicData uri="http://schemas.openxmlformats.org/presentationml/2006/ole">
            <p:oleObj spid="_x0000_s24696" name="Chart" r:id="rId3" imgW="7882811" imgH="4639458" progId="Excel.Sheet.8">
              <p:embed/>
            </p:oleObj>
          </a:graphicData>
        </a:graphic>
      </p:graphicFrame>
    </p:spTree>
    <p:extLst>
      <p:ext uri="{BB962C8B-B14F-4D97-AF65-F5344CB8AC3E}">
        <p14:creationId xmlns:p14="http://schemas.microsoft.com/office/powerpoint/2010/main" xmlns="" val="11274078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algn="ctr" rtl="0"/>
            <a:r>
              <a:rPr lang="en-US" sz="11500" b="1" dirty="0">
                <a:solidFill>
                  <a:srgbClr val="002060"/>
                </a:solidFill>
                <a:latin typeface="Times New Roman" pitchFamily="18" charset="0"/>
                <a:cs typeface="Times New Roman" pitchFamily="18" charset="0"/>
              </a:rPr>
              <a:t>Conclusion</a:t>
            </a:r>
            <a:endParaRPr lang="en-US" sz="11500" b="1" dirty="0">
              <a:solidFill>
                <a:srgbClr val="002060"/>
              </a:solidFill>
            </a:endParaRPr>
          </a:p>
        </p:txBody>
      </p:sp>
    </p:spTree>
    <p:extLst>
      <p:ext uri="{BB962C8B-B14F-4D97-AF65-F5344CB8AC3E}">
        <p14:creationId xmlns:p14="http://schemas.microsoft.com/office/powerpoint/2010/main" xmlns="" val="375833981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00200"/>
            <a:ext cx="8763000" cy="4610301"/>
          </a:xfrm>
          <a:prstGeom prst="rect">
            <a:avLst/>
          </a:prstGeom>
        </p:spPr>
        <p:txBody>
          <a:bodyPr wrap="square">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en-US" sz="4000" b="0" i="0" u="none" strike="noStrike" kern="0" cap="none" spc="0" normalizeH="0" baseline="0" noProof="0" dirty="0" smtClean="0">
                <a:ln>
                  <a:noFill/>
                </a:ln>
                <a:effectLst/>
                <a:uLnTx/>
                <a:uFillTx/>
                <a:latin typeface="Times New Roman" pitchFamily="18" charset="0"/>
                <a:cs typeface="Times New Roman" pitchFamily="18" charset="0"/>
              </a:rPr>
              <a:t>Both modes of treatment for LBP show  improvement as regard pain intensity, disability and quality of life being more evident in the bee</a:t>
            </a:r>
            <a:r>
              <a:rPr kumimoji="0" lang="en-US" sz="4000" b="0" i="0" u="none" strike="noStrike" kern="0" cap="none" spc="0" normalizeH="0" noProof="0" dirty="0" smtClean="0">
                <a:ln>
                  <a:noFill/>
                </a:ln>
                <a:effectLst/>
                <a:uLnTx/>
                <a:uFillTx/>
                <a:latin typeface="Times New Roman" pitchFamily="18" charset="0"/>
                <a:cs typeface="Times New Roman" pitchFamily="18" charset="0"/>
              </a:rPr>
              <a:t> venom</a:t>
            </a:r>
            <a:r>
              <a:rPr kumimoji="0" lang="en-US" sz="4000" b="0" i="0" u="none" strike="noStrike" kern="0" cap="none" spc="0" normalizeH="0" baseline="0" noProof="0" dirty="0" smtClean="0">
                <a:ln>
                  <a:noFill/>
                </a:ln>
                <a:effectLst/>
                <a:uLnTx/>
                <a:uFillTx/>
                <a:latin typeface="Times New Roman" pitchFamily="18" charset="0"/>
                <a:cs typeface="Times New Roman" pitchFamily="18" charset="0"/>
              </a:rPr>
              <a:t> group with no side effects </a:t>
            </a:r>
            <a:r>
              <a:rPr lang="en-US" sz="4000" kern="0" dirty="0">
                <a:latin typeface="Times New Roman" pitchFamily="18" charset="0"/>
                <a:cs typeface="Times New Roman" pitchFamily="18" charset="0"/>
              </a:rPr>
              <a:t>.</a:t>
            </a:r>
            <a:endParaRPr kumimoji="0" lang="en-US" sz="4000" b="0" i="0" u="none" strike="noStrike" kern="0" cap="none" spc="0" normalizeH="0" baseline="0" noProof="0" dirty="0" smtClean="0">
              <a:ln>
                <a:noFill/>
              </a:ln>
              <a:effectLst/>
              <a:uLnTx/>
              <a:uFillTx/>
            </a:endParaRPr>
          </a:p>
        </p:txBody>
      </p:sp>
    </p:spTree>
    <p:extLst>
      <p:ext uri="{BB962C8B-B14F-4D97-AF65-F5344CB8AC3E}">
        <p14:creationId xmlns:p14="http://schemas.microsoft.com/office/powerpoint/2010/main" xmlns="" val="24767217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66800"/>
            <a:ext cx="8229600" cy="2438400"/>
          </a:xfrm>
        </p:spPr>
        <p:txBody>
          <a:bodyPr/>
          <a:lstStyle/>
          <a:p>
            <a:r>
              <a:rPr lang="en-US" sz="8000" b="1" dirty="0" smtClean="0">
                <a:latin typeface="Times New Roman" pitchFamily="18" charset="0"/>
                <a:cs typeface="Times New Roman" pitchFamily="18" charset="0"/>
              </a:rPr>
              <a:t>Recommendations</a:t>
            </a:r>
            <a:r>
              <a:rPr lang="en-US" sz="8000" b="1" dirty="0">
                <a:latin typeface="Times New Roman" pitchFamily="18" charset="0"/>
                <a:cs typeface="Times New Roman" pitchFamily="18" charset="0"/>
              </a:rPr>
              <a:t> </a:t>
            </a:r>
            <a:endParaRPr lang="en-US" sz="8000" dirty="0"/>
          </a:p>
        </p:txBody>
      </p:sp>
    </p:spTree>
    <p:extLst>
      <p:ext uri="{BB962C8B-B14F-4D97-AF65-F5344CB8AC3E}">
        <p14:creationId xmlns:p14="http://schemas.microsoft.com/office/powerpoint/2010/main" xmlns="" val="9627040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77494" y="304800"/>
            <a:ext cx="5890306" cy="7777163"/>
          </a:xfrm>
        </p:spPr>
        <p:txBody>
          <a:bodyPr>
            <a:normAutofit/>
          </a:bodyPr>
          <a:lstStyle/>
          <a:p>
            <a:pPr algn="just" rtl="0"/>
            <a:r>
              <a:rPr lang="en-US" sz="3600" dirty="0" smtClean="0">
                <a:latin typeface="Times New Roman" pitchFamily="18" charset="0"/>
                <a:cs typeface="Times New Roman" pitchFamily="18" charset="0"/>
              </a:rPr>
              <a:t>However, another 2012 review found </a:t>
            </a:r>
            <a:r>
              <a:rPr lang="en-US" sz="3600" dirty="0" smtClean="0">
                <a:solidFill>
                  <a:srgbClr val="FF0000"/>
                </a:solidFill>
                <a:latin typeface="Times New Roman" pitchFamily="18" charset="0"/>
                <a:cs typeface="Times New Roman" pitchFamily="18" charset="0"/>
              </a:rPr>
              <a:t>a higher rate in females</a:t>
            </a:r>
            <a:r>
              <a:rPr lang="en-US" sz="3600" dirty="0" smtClean="0">
                <a:latin typeface="Times New Roman" pitchFamily="18" charset="0"/>
                <a:cs typeface="Times New Roman" pitchFamily="18" charset="0"/>
              </a:rPr>
              <a:t> which the reviewers felt was possibly due to osteoporosis, menstruation, and pregnancy among women, or possibly because women were more willing to report pain than men.</a:t>
            </a:r>
            <a:endParaRPr lang="en-US" sz="3600" dirty="0">
              <a:latin typeface="Times New Roman" pitchFamily="18" charset="0"/>
              <a:cs typeface="Times New Roman" pitchFamily="18" charset="0"/>
            </a:endParaRPr>
          </a:p>
        </p:txBody>
      </p:sp>
      <p:sp>
        <p:nvSpPr>
          <p:cNvPr id="4" name="Text Placeholder 3"/>
          <p:cNvSpPr>
            <a:spLocks noGrp="1"/>
          </p:cNvSpPr>
          <p:nvPr>
            <p:ph type="body" sz="half" idx="2"/>
          </p:nvPr>
        </p:nvSpPr>
        <p:spPr>
          <a:xfrm>
            <a:off x="458787" y="4038600"/>
            <a:ext cx="3008313" cy="4691063"/>
          </a:xfrm>
        </p:spPr>
        <p:txBody>
          <a:bodyPr/>
          <a:lstStyle/>
          <a:p>
            <a:endParaRPr lang="en-US" dirty="0"/>
          </a:p>
        </p:txBody>
      </p:sp>
      <p:pic>
        <p:nvPicPr>
          <p:cNvPr id="1028" name="Picture 4" descr="D:\Prenatal-Massage-Back-Pai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838200"/>
            <a:ext cx="3101294" cy="440055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itle 4"/>
          <p:cNvSpPr>
            <a:spLocks noGrp="1"/>
          </p:cNvSpPr>
          <p:nvPr>
            <p:ph type="title"/>
          </p:nvPr>
        </p:nvSpPr>
        <p:spPr/>
        <p:txBody>
          <a:bodyPr/>
          <a:lstStyle/>
          <a:p>
            <a:endParaRPr lang="en-US" dirty="0"/>
          </a:p>
        </p:txBody>
      </p:sp>
    </p:spTree>
    <p:extLst>
      <p:ext uri="{BB962C8B-B14F-4D97-AF65-F5344CB8AC3E}">
        <p14:creationId xmlns:p14="http://schemas.microsoft.com/office/powerpoint/2010/main" xmlns="" val="178531663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357298"/>
            <a:ext cx="8229600" cy="4768865"/>
          </a:xfrm>
        </p:spPr>
        <p:txBody>
          <a:bodyPr>
            <a:noAutofit/>
          </a:bodyPr>
          <a:lstStyle/>
          <a:p>
            <a:pPr lvl="0" algn="just" rtl="0">
              <a:lnSpc>
                <a:spcPct val="150000"/>
              </a:lnSpc>
            </a:pPr>
            <a:r>
              <a:rPr lang="en-US" sz="4000" dirty="0" smtClean="0">
                <a:latin typeface="Times New Roman" pitchFamily="18" charset="0"/>
                <a:cs typeface="Times New Roman" pitchFamily="18" charset="0"/>
              </a:rPr>
              <a:t>Encouraging patients with chronic LBP to use complementary modalities to overcome the serious side effects of analgesic (NSAI) and steroid treatment. </a:t>
            </a:r>
            <a:endParaRPr lang="en-GB" sz="4000" dirty="0" smtClean="0">
              <a:latin typeface="Times New Roman" pitchFamily="18" charset="0"/>
              <a:cs typeface="Times New Roman" pitchFamily="18" charset="0"/>
            </a:endParaRPr>
          </a:p>
          <a:p>
            <a:pPr marL="0" lvl="0" indent="0" algn="just" rtl="0">
              <a:lnSpc>
                <a:spcPct val="150000"/>
              </a:lnSpc>
              <a:buNone/>
            </a:pPr>
            <a:r>
              <a:rPr lang="en-US" sz="4000" dirty="0" smtClean="0">
                <a:latin typeface="Times New Roman" pitchFamily="18" charset="0"/>
                <a:cs typeface="Times New Roman" pitchFamily="18" charset="0"/>
              </a:rPr>
              <a:t>. </a:t>
            </a:r>
            <a:endParaRPr lang="en-GB" sz="4000" dirty="0" smtClean="0">
              <a:latin typeface="Times New Roman" pitchFamily="18" charset="0"/>
              <a:cs typeface="Times New Roman" pitchFamily="18" charset="0"/>
            </a:endParaRPr>
          </a:p>
          <a:p>
            <a:endParaRPr lang="en-GB" sz="40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pPr algn="l"/>
            <a:r>
              <a:rPr lang="en-US" b="1" dirty="0" smtClean="0">
                <a:latin typeface="Times New Roman" pitchFamily="18" charset="0"/>
                <a:cs typeface="Times New Roman" pitchFamily="18" charset="0"/>
              </a:rPr>
              <a:t>Recommendations</a:t>
            </a:r>
            <a:endParaRPr lang="en-GB" dirty="0">
              <a:latin typeface="Times New Roman" pitchFamily="18" charset="0"/>
              <a:cs typeface="Times New Roman" pitchFamily="18" charset="0"/>
            </a:endParaRPr>
          </a:p>
        </p:txBody>
      </p:sp>
    </p:spTree>
    <p:extLst>
      <p:ext uri="{BB962C8B-B14F-4D97-AF65-F5344CB8AC3E}">
        <p14:creationId xmlns:p14="http://schemas.microsoft.com/office/powerpoint/2010/main" xmlns="" val="306569747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57298"/>
            <a:ext cx="8929718" cy="4768865"/>
          </a:xfrm>
        </p:spPr>
        <p:txBody>
          <a:bodyPr>
            <a:normAutofit/>
          </a:bodyPr>
          <a:lstStyle/>
          <a:p>
            <a:pPr lvl="0" algn="just" rtl="0">
              <a:lnSpc>
                <a:spcPct val="150000"/>
              </a:lnSpc>
            </a:pPr>
            <a:r>
              <a:rPr lang="en-US" sz="4000" dirty="0" smtClean="0">
                <a:latin typeface="Times New Roman" pitchFamily="18" charset="0"/>
                <a:cs typeface="Times New Roman" pitchFamily="18" charset="0"/>
              </a:rPr>
              <a:t>Encouraging medical personnel to gain more knowledge about complementary modalities, and to have good practice before aiming to use it. </a:t>
            </a:r>
            <a:endParaRPr lang="en-GB" sz="4000" dirty="0" smtClean="0">
              <a:latin typeface="Times New Roman" pitchFamily="18" charset="0"/>
              <a:cs typeface="Times New Roman" pitchFamily="18" charset="0"/>
            </a:endParaRPr>
          </a:p>
          <a:p>
            <a:pPr lvl="0" algn="just" rtl="0">
              <a:lnSpc>
                <a:spcPct val="150000"/>
              </a:lnSpc>
            </a:pPr>
            <a:endParaRPr lang="en-GB" sz="4000" dirty="0" smtClean="0">
              <a:latin typeface="Times New Roman" pitchFamily="18" charset="0"/>
              <a:cs typeface="Times New Roman" pitchFamily="18" charset="0"/>
            </a:endParaRPr>
          </a:p>
          <a:p>
            <a:pPr>
              <a:lnSpc>
                <a:spcPct val="150000"/>
              </a:lnSpc>
            </a:pPr>
            <a:endParaRPr lang="en-GB" sz="4000" dirty="0">
              <a:latin typeface="Times New Roman" pitchFamily="18" charset="0"/>
              <a:cs typeface="Times New Roman" pitchFamily="18" charset="0"/>
            </a:endParaRPr>
          </a:p>
        </p:txBody>
      </p:sp>
      <p:sp>
        <p:nvSpPr>
          <p:cNvPr id="2" name="Title 1"/>
          <p:cNvSpPr>
            <a:spLocks noGrp="1"/>
          </p:cNvSpPr>
          <p:nvPr>
            <p:ph type="title"/>
          </p:nvPr>
        </p:nvSpPr>
        <p:spPr/>
        <p:txBody>
          <a:bodyPr>
            <a:normAutofit/>
          </a:bodyPr>
          <a:lstStyle/>
          <a:p>
            <a:pPr algn="l"/>
            <a:r>
              <a:rPr lang="en-US" sz="4800" b="1" dirty="0" smtClean="0">
                <a:latin typeface="Times New Roman" pitchFamily="18" charset="0"/>
                <a:cs typeface="Times New Roman" pitchFamily="18" charset="0"/>
              </a:rPr>
              <a:t>Recommendations</a:t>
            </a:r>
            <a:r>
              <a:rPr lang="en-US" sz="3200" b="1" dirty="0" smtClean="0">
                <a:latin typeface="Times New Roman" pitchFamily="18" charset="0"/>
                <a:cs typeface="Times New Roman" pitchFamily="18" charset="0"/>
              </a:rPr>
              <a:t> (Cont.)</a:t>
            </a:r>
            <a:endParaRPr lang="en-GB" sz="3200" dirty="0">
              <a:latin typeface="Times New Roman" pitchFamily="18" charset="0"/>
              <a:cs typeface="Times New Roman" pitchFamily="18" charset="0"/>
            </a:endParaRPr>
          </a:p>
        </p:txBody>
      </p:sp>
    </p:spTree>
    <p:extLst>
      <p:ext uri="{BB962C8B-B14F-4D97-AF65-F5344CB8AC3E}">
        <p14:creationId xmlns:p14="http://schemas.microsoft.com/office/powerpoint/2010/main" xmlns="" val="114819446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7" descr="DSC_200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050" y="36513"/>
            <a:ext cx="9158288" cy="699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2" descr="Speake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flipH="1">
            <a:off x="6629400" y="77512"/>
            <a:ext cx="1905000" cy="2051878"/>
          </a:xfrm>
          <a:prstGeom prst="rect">
            <a:avLst/>
          </a:prstGeom>
          <a:solidFill>
            <a:srgbClr val="66FFFF"/>
          </a:solidFill>
          <a:scene3d>
            <a:camera prst="perspectiveHeroicExtremeRightFacing"/>
            <a:lightRig rig="threePt" dir="t"/>
          </a:scene3d>
        </p:spPr>
      </p:pic>
      <p:pic>
        <p:nvPicPr>
          <p:cNvPr id="129028" name="Picture 3" descr="scan0010"/>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flipH="1">
            <a:off x="7838135" y="3003273"/>
            <a:ext cx="1524000" cy="2020455"/>
          </a:xfrm>
          <a:prstGeom prst="rect">
            <a:avLst/>
          </a:prstGeom>
          <a:noFill/>
          <a:ln>
            <a:noFill/>
          </a:ln>
          <a:scene3d>
            <a:camera prst="isometricOffAxis2Right"/>
            <a:lightRig rig="threePt" dir="t"/>
          </a:scene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1"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687763" y="-11113"/>
            <a:ext cx="876300" cy="1009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9030" name="Picture 6" descr="New Picture"/>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925151" y="1010701"/>
            <a:ext cx="1343025" cy="1914525"/>
          </a:xfrm>
          <a:prstGeom prst="rect">
            <a:avLst/>
          </a:prstGeom>
          <a:noFill/>
          <a:ln>
            <a:noFill/>
          </a:ln>
          <a:scene3d>
            <a:camera prst="isometricOffAxis2Right"/>
            <a:lightRig rig="threePt" dir="t"/>
          </a:scene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9031" name="Picture 7" descr="Omics Group World Immunology Summit-2015 International Conference Track Speaker Eman Abd el-Rahman photo"/>
          <p:cNvPicPr>
            <a:picLocks noChangeAspect="1" noChangeArrowheads="1"/>
          </p:cNvPicPr>
          <p:nvPr/>
        </p:nvPicPr>
        <p:blipFill>
          <a:blip r:embed="rId7" r:link="rId8">
            <a:extLst>
              <a:ext uri="{28A0092B-C50C-407E-A947-70E740481C1C}">
                <a14:useLocalDpi xmlns:a14="http://schemas.microsoft.com/office/drawing/2010/main" xmlns="" val="0"/>
              </a:ext>
            </a:extLst>
          </a:blip>
          <a:srcRect/>
          <a:stretch>
            <a:fillRect/>
          </a:stretch>
        </p:blipFill>
        <p:spPr bwMode="auto">
          <a:xfrm flipH="1">
            <a:off x="131540" y="2526762"/>
            <a:ext cx="1092359" cy="1529302"/>
          </a:xfrm>
          <a:prstGeom prst="rect">
            <a:avLst/>
          </a:prstGeom>
          <a:noFill/>
          <a:ln>
            <a:noFill/>
          </a:ln>
          <a:scene3d>
            <a:camera prst="perspectiveHeroicExtremeLeftFacing"/>
            <a:lightRig rig="threePt" dir="t"/>
          </a:scene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9032" name="Picture 8" descr="2080"/>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flipH="1">
            <a:off x="-129406" y="53072"/>
            <a:ext cx="1501006" cy="1889501"/>
          </a:xfrm>
          <a:prstGeom prst="rect">
            <a:avLst/>
          </a:prstGeom>
          <a:noFill/>
          <a:ln>
            <a:noFill/>
          </a:ln>
          <a:scene3d>
            <a:camera prst="perspectiveContrastingRightFacing"/>
            <a:lightRig rig="threePt" dir="t"/>
          </a:scene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9033" name="Picture 1" descr="F:\Alyaa\صورة علياء4.jpg"/>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6679865" y="2323337"/>
            <a:ext cx="1549735" cy="2096277"/>
          </a:xfrm>
          <a:prstGeom prst="rect">
            <a:avLst/>
          </a:prstGeom>
          <a:noFill/>
          <a:ln>
            <a:noFill/>
          </a:ln>
          <a:scene3d>
            <a:camera prst="isometricOffAxis2Right"/>
            <a:lightRig rig="threePt" dir="t"/>
          </a:scene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2474" name="Picture 3" descr="C:\Users\ACER\AppData\Local\Microsoft\Windows\Temporary Internet Files\Content.Word\IMG_3892308470306.jpe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320826" y="3657600"/>
            <a:ext cx="1208338" cy="1208338"/>
          </a:xfrm>
          <a:prstGeom prst="rect">
            <a:avLst/>
          </a:prstGeom>
          <a:noFill/>
          <a:ln>
            <a:noFill/>
          </a:ln>
          <a:scene3d>
            <a:camera prst="perspectiveHeroicExtremeRightFacing"/>
            <a:lightRig rig="threePt" dir="t"/>
          </a:scene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64193804"/>
      </p:ext>
    </p:extLst>
  </p:cSld>
  <p:clrMapOvr>
    <a:masterClrMapping/>
  </p:clrMapOvr>
  <p:transition spd="slow"/>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0" y="0"/>
            <a:ext cx="4592638" cy="3444875"/>
          </a:xfrm>
        </p:spPr>
      </p:pic>
      <p:pic>
        <p:nvPicPr>
          <p:cNvPr id="27651" name="Picture 5"/>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4648200" y="3575050"/>
            <a:ext cx="4064000" cy="304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7"/>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19200" y="3479800"/>
            <a:ext cx="2571750"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Content Placeholder 3"/>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105400" y="0"/>
            <a:ext cx="3606800" cy="3498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8995665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rtl="0"/>
            <a:r>
              <a:rPr lang="en-US" sz="8000" dirty="0" smtClean="0">
                <a:solidFill>
                  <a:srgbClr val="FFFF00"/>
                </a:solidFill>
                <a:latin typeface="Algerian" pitchFamily="82" charset="0"/>
              </a:rPr>
              <a:t>Thank You</a:t>
            </a:r>
            <a:endParaRPr lang="en-US" sz="8000" dirty="0">
              <a:solidFill>
                <a:srgbClr val="FFFF00"/>
              </a:solidFill>
              <a:latin typeface="Algerian" pitchFamily="82" charset="0"/>
            </a:endParaRPr>
          </a:p>
        </p:txBody>
      </p:sp>
      <p:sp>
        <p:nvSpPr>
          <p:cNvPr id="5" name="Content Placeholder 4"/>
          <p:cNvSpPr>
            <a:spLocks noGrp="1"/>
          </p:cNvSpPr>
          <p:nvPr>
            <p:ph sz="half" idx="1"/>
          </p:nvPr>
        </p:nvSpPr>
        <p:spPr/>
        <p:txBody>
          <a:bodyPr/>
          <a:lstStyle/>
          <a:p>
            <a:endParaRPr lang="en-US" dirty="0"/>
          </a:p>
        </p:txBody>
      </p:sp>
      <p:sp>
        <p:nvSpPr>
          <p:cNvPr id="6" name="Content Placeholder 5"/>
          <p:cNvSpPr>
            <a:spLocks noGrp="1"/>
          </p:cNvSpPr>
          <p:nvPr>
            <p:ph sz="half" idx="2"/>
          </p:nvPr>
        </p:nvSpPr>
        <p:spPr/>
        <p:txBody>
          <a:bodyPr/>
          <a:lstStyle/>
          <a:p>
            <a:endParaRPr lang="en-US"/>
          </a:p>
        </p:txBody>
      </p:sp>
      <p:pic>
        <p:nvPicPr>
          <p:cNvPr id="26626" name="Picture 2" descr="D:\Aliaa\أبو الهول.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04853" y="4038601"/>
            <a:ext cx="4139148" cy="2743200"/>
          </a:xfrm>
          <a:prstGeom prst="rect">
            <a:avLst/>
          </a:prstGeom>
          <a:noFill/>
          <a:extLst>
            <a:ext uri="{909E8E84-426E-40DD-AFC4-6F175D3DCCD1}">
              <a14:hiddenFill xmlns:a14="http://schemas.microsoft.com/office/drawing/2010/main" xmlns="">
                <a:solidFill>
                  <a:srgbClr val="FFFFFF"/>
                </a:solidFill>
              </a14:hiddenFill>
            </a:ext>
          </a:extLst>
        </p:spPr>
      </p:pic>
      <p:pic>
        <p:nvPicPr>
          <p:cNvPr id="26627" name="Picture 3" descr="D:\Aliaa\توت.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4038600"/>
            <a:ext cx="5004852" cy="2819400"/>
          </a:xfrm>
          <a:prstGeom prst="rect">
            <a:avLst/>
          </a:prstGeom>
          <a:noFill/>
          <a:extLst>
            <a:ext uri="{909E8E84-426E-40DD-AFC4-6F175D3DCCD1}">
              <a14:hiddenFill xmlns:a14="http://schemas.microsoft.com/office/drawing/2010/main" xmlns="">
                <a:solidFill>
                  <a:srgbClr val="FFFFFF"/>
                </a:solidFill>
              </a14:hiddenFill>
            </a:ext>
          </a:extLst>
        </p:spPr>
      </p:pic>
      <p:pic>
        <p:nvPicPr>
          <p:cNvPr id="26628" name="Picture 4" descr="D:\Aliaa\علم مصر.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743200" y="1460234"/>
            <a:ext cx="4560026" cy="25783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3819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withEffect">
                                  <p:stCondLst>
                                    <p:cond delay="0"/>
                                  </p:stCondLst>
                                  <p:childTnLst>
                                    <p:animClr clrSpc="rgb" dir="cw">
                                      <p:cBhvr>
                                        <p:cTn id="6" dur="2000" fill="hold"/>
                                        <p:tgtEl>
                                          <p:spTgt spid="4"/>
                                        </p:tgtEl>
                                        <p:attrNameLst>
                                          <p:attrName>fillcolor</p:attrName>
                                        </p:attrNameLst>
                                      </p:cBhvr>
                                      <p:to>
                                        <a:schemeClr val="accent2"/>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rtl="0"/>
            <a:r>
              <a:rPr lang="en-US" b="1" dirty="0" smtClean="0">
                <a:latin typeface="Times New Roman" pitchFamily="18" charset="0"/>
                <a:cs typeface="Times New Roman" pitchFamily="18" charset="0"/>
              </a:rPr>
              <a:t>What is the magnitude of the problem?</a:t>
            </a:r>
            <a:endParaRPr lang="en-US" b="1" dirty="0">
              <a:latin typeface="Times New Roman" pitchFamily="18" charset="0"/>
              <a:cs typeface="Times New Roman" pitchFamily="18" charset="0"/>
            </a:endParaRPr>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3253521780"/>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2169</TotalTime>
  <Words>1801</Words>
  <Application>Microsoft Office PowerPoint</Application>
  <PresentationFormat>On-screen Show (4:3)</PresentationFormat>
  <Paragraphs>136</Paragraphs>
  <Slides>84</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84</vt:i4>
      </vt:variant>
    </vt:vector>
  </HeadingPairs>
  <TitlesOfParts>
    <vt:vector size="86" baseType="lpstr">
      <vt:lpstr>2_Office Theme</vt:lpstr>
      <vt:lpstr>Chart</vt:lpstr>
      <vt:lpstr>   Therapeutic modality employing bee venom acupuncture for controlling of chronic low back pain  Aliaa El Gendy, PhD Researcher at the National research Center Cairo - Egypt </vt:lpstr>
      <vt:lpstr>Slide 2</vt:lpstr>
      <vt:lpstr>History</vt:lpstr>
      <vt:lpstr>History</vt:lpstr>
      <vt:lpstr> Harvey Williams Cushing </vt:lpstr>
      <vt:lpstr>Incidence Rate</vt:lpstr>
      <vt:lpstr>Slide 7</vt:lpstr>
      <vt:lpstr>Slide 8</vt:lpstr>
      <vt:lpstr>What is the magnitude of the problem?</vt:lpstr>
      <vt:lpstr>Slide 10</vt:lpstr>
      <vt:lpstr>Causes of LBP</vt:lpstr>
      <vt:lpstr>Causes of LBP</vt:lpstr>
      <vt:lpstr>Slide 13</vt:lpstr>
      <vt:lpstr>Slide 14</vt:lpstr>
      <vt:lpstr>Herniated  Discs </vt:lpstr>
      <vt:lpstr>Slide 16</vt:lpstr>
      <vt:lpstr>Slide 17</vt:lpstr>
      <vt:lpstr>Slide 18</vt:lpstr>
      <vt:lpstr>Slide 19</vt:lpstr>
      <vt:lpstr>Slide 20</vt:lpstr>
      <vt:lpstr>Other underlying conditions that predispose people to low back pain include: </vt:lpstr>
      <vt:lpstr>Prevention  </vt:lpstr>
      <vt:lpstr>Slide 23</vt:lpstr>
      <vt:lpstr>Slide 24</vt:lpstr>
      <vt:lpstr>Slide 25</vt:lpstr>
      <vt:lpstr>Treatment</vt:lpstr>
      <vt:lpstr>Slide 27</vt:lpstr>
      <vt:lpstr>Slide 28</vt:lpstr>
      <vt:lpstr>Slide 29</vt:lpstr>
      <vt:lpstr>Slide 30</vt:lpstr>
      <vt:lpstr>  Alternative medicine </vt:lpstr>
      <vt:lpstr>Slide 32</vt:lpstr>
      <vt:lpstr>Slide 33</vt:lpstr>
      <vt:lpstr>Slide 34</vt:lpstr>
      <vt:lpstr>Slide 35</vt:lpstr>
      <vt:lpstr>Slide 36</vt:lpstr>
      <vt:lpstr>Slide 37</vt:lpstr>
      <vt:lpstr>Slide 38</vt:lpstr>
      <vt:lpstr>Slide 39</vt:lpstr>
      <vt:lpstr>Intelukien 1</vt:lpstr>
      <vt:lpstr>Slide 41</vt:lpstr>
      <vt:lpstr>Nuclear factor kappa-B</vt:lpstr>
      <vt:lpstr>Cont.</vt:lpstr>
      <vt:lpstr>Aim of the work</vt:lpstr>
      <vt:lpstr>The aim of this work is to:  </vt:lpstr>
      <vt:lpstr>Slide 46</vt:lpstr>
      <vt:lpstr>Patients and Methods (Cont.)  </vt:lpstr>
      <vt:lpstr>Patients and Methods (Cont.)</vt:lpstr>
      <vt:lpstr>Patients and Methods (Cont.)</vt:lpstr>
      <vt:lpstr>Patients and Methods (Cont.)</vt:lpstr>
      <vt:lpstr>Patients and Methods (Cont.)</vt:lpstr>
      <vt:lpstr>GB30</vt:lpstr>
      <vt:lpstr>B25</vt:lpstr>
      <vt:lpstr>BL40</vt:lpstr>
      <vt:lpstr>B37</vt:lpstr>
      <vt:lpstr>B57</vt:lpstr>
      <vt:lpstr>GB34</vt:lpstr>
      <vt:lpstr>LIV3</vt:lpstr>
      <vt:lpstr>Slide 59</vt:lpstr>
      <vt:lpstr>The Oswestry Disability Index</vt:lpstr>
      <vt:lpstr>Results</vt:lpstr>
      <vt:lpstr>Age and duration</vt:lpstr>
      <vt:lpstr>Weight, height and body mass index</vt:lpstr>
      <vt:lpstr>Visual analogue scale</vt:lpstr>
      <vt:lpstr>ESR</vt:lpstr>
      <vt:lpstr> Pain intensity </vt:lpstr>
      <vt:lpstr>Personal care</vt:lpstr>
      <vt:lpstr>Lifiting</vt:lpstr>
      <vt:lpstr>Walking</vt:lpstr>
      <vt:lpstr>Standing</vt:lpstr>
      <vt:lpstr>Sleeping</vt:lpstr>
      <vt:lpstr>Social</vt:lpstr>
      <vt:lpstr>Traveling </vt:lpstr>
      <vt:lpstr>NFkβ concentration</vt:lpstr>
      <vt:lpstr>IL1 β concentration </vt:lpstr>
      <vt:lpstr>IL1 β concentration </vt:lpstr>
      <vt:lpstr>Slide 77</vt:lpstr>
      <vt:lpstr>Slide 78</vt:lpstr>
      <vt:lpstr>Recommendations </vt:lpstr>
      <vt:lpstr>Recommendations</vt:lpstr>
      <vt:lpstr>Recommendations (Cont.)</vt:lpstr>
      <vt:lpstr>Slide 82</vt:lpstr>
      <vt:lpstr>Slide 83</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Low back pain has been with humans since at least the Bronze Age. The oldest known surgical treatise – the Edwin Smith Papyrus, dating to about 1500 BCE – describes a diagnostic test and treatment for a vertebral sprain. Hippocrates (c. 460 BCE – c. 370 BCE) was the first to use a term for sciatic pain and low back pain; Galen (active mid to late second century CE) described the concept in some detail. Physicians through the end of the first millennium did not attempt back surgery and recommended watchful waiting. Through the Medieval period, folk medicine practitioners provided treatments for back pain based on the belief that it was caused by spirits.[80]</dc:title>
  <dc:creator>alyaa elgendy</dc:creator>
  <cp:lastModifiedBy>Nivedita-Pc</cp:lastModifiedBy>
  <cp:revision>212</cp:revision>
  <dcterms:created xsi:type="dcterms:W3CDTF">2015-08-11T20:44:37Z</dcterms:created>
  <dcterms:modified xsi:type="dcterms:W3CDTF">2015-10-05T17:46:46Z</dcterms:modified>
</cp:coreProperties>
</file>