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57"/>
  </p:notesMasterIdLst>
  <p:handoutMasterIdLst>
    <p:handoutMasterId r:id="rId58"/>
  </p:handoutMasterIdLst>
  <p:sldIdLst>
    <p:sldId id="330" r:id="rId3"/>
    <p:sldId id="331" r:id="rId4"/>
    <p:sldId id="256" r:id="rId5"/>
    <p:sldId id="329" r:id="rId6"/>
    <p:sldId id="321" r:id="rId7"/>
    <p:sldId id="320" r:id="rId8"/>
    <p:sldId id="257" r:id="rId9"/>
    <p:sldId id="259" r:id="rId10"/>
    <p:sldId id="261" r:id="rId11"/>
    <p:sldId id="264" r:id="rId12"/>
    <p:sldId id="265" r:id="rId13"/>
    <p:sldId id="325" r:id="rId14"/>
    <p:sldId id="326" r:id="rId15"/>
    <p:sldId id="327" r:id="rId16"/>
    <p:sldId id="267" r:id="rId17"/>
    <p:sldId id="270" r:id="rId18"/>
    <p:sldId id="271" r:id="rId19"/>
    <p:sldId id="273" r:id="rId20"/>
    <p:sldId id="275" r:id="rId21"/>
    <p:sldId id="276" r:id="rId22"/>
    <p:sldId id="277" r:id="rId23"/>
    <p:sldId id="278" r:id="rId24"/>
    <p:sldId id="279" r:id="rId25"/>
    <p:sldId id="280" r:id="rId26"/>
    <p:sldId id="282" r:id="rId27"/>
    <p:sldId id="283" r:id="rId28"/>
    <p:sldId id="284" r:id="rId29"/>
    <p:sldId id="286" r:id="rId30"/>
    <p:sldId id="287" r:id="rId31"/>
    <p:sldId id="288" r:id="rId32"/>
    <p:sldId id="289" r:id="rId33"/>
    <p:sldId id="290" r:id="rId34"/>
    <p:sldId id="292" r:id="rId35"/>
    <p:sldId id="293" r:id="rId36"/>
    <p:sldId id="294" r:id="rId37"/>
    <p:sldId id="295" r:id="rId38"/>
    <p:sldId id="296" r:id="rId39"/>
    <p:sldId id="297" r:id="rId40"/>
    <p:sldId id="300" r:id="rId41"/>
    <p:sldId id="301" r:id="rId42"/>
    <p:sldId id="303" r:id="rId43"/>
    <p:sldId id="304" r:id="rId44"/>
    <p:sldId id="305" r:id="rId45"/>
    <p:sldId id="308" r:id="rId46"/>
    <p:sldId id="323" r:id="rId47"/>
    <p:sldId id="310" r:id="rId48"/>
    <p:sldId id="312" r:id="rId49"/>
    <p:sldId id="313" r:id="rId50"/>
    <p:sldId id="315" r:id="rId51"/>
    <p:sldId id="324" r:id="rId52"/>
    <p:sldId id="316" r:id="rId53"/>
    <p:sldId id="317" r:id="rId54"/>
    <p:sldId id="318" r:id="rId55"/>
    <p:sldId id="328" r:id="rId5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11" autoAdjust="0"/>
    <p:restoredTop sz="94580"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47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NIOEC</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391BF8-D8C0-46EF-9D18-2E1C78FA9B34}" type="datetimeFigureOut">
              <a:rPr lang="en-US" smtClean="0"/>
              <a:pPr/>
              <a:t>9/24/2015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7F0D70-9CEB-4509-BF1C-8B7DC8FDE316}" type="slidenum">
              <a:rPr lang="en-US" smtClean="0"/>
              <a:pPr/>
              <a:t>‹#›</a:t>
            </a:fld>
            <a:endParaRPr lang="en-US" dirty="0"/>
          </a:p>
        </p:txBody>
      </p:sp>
    </p:spTree>
    <p:extLst>
      <p:ext uri="{BB962C8B-B14F-4D97-AF65-F5344CB8AC3E}">
        <p14:creationId xmlns:p14="http://schemas.microsoft.com/office/powerpoint/2010/main" val="87218689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NIOEC</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96E2C-D4B5-45AC-AC98-9444F7E26630}" type="datetimeFigureOut">
              <a:rPr lang="en-US" smtClean="0"/>
              <a:pPr/>
              <a:t>9/24/2015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51866-AA72-4D80-AA31-9B95BBFE4753}" type="slidenum">
              <a:rPr lang="en-US" smtClean="0"/>
              <a:pPr/>
              <a:t>‹#›</a:t>
            </a:fld>
            <a:endParaRPr lang="en-US" dirty="0"/>
          </a:p>
        </p:txBody>
      </p:sp>
    </p:spTree>
    <p:extLst>
      <p:ext uri="{BB962C8B-B14F-4D97-AF65-F5344CB8AC3E}">
        <p14:creationId xmlns:p14="http://schemas.microsoft.com/office/powerpoint/2010/main" val="148019292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951866-AA72-4D80-AA31-9B95BBFE4753}" type="slidenum">
              <a:rPr lang="en-US" smtClean="0"/>
              <a:pPr/>
              <a:t>44</a:t>
            </a:fld>
            <a:endParaRPr lang="en-US" dirty="0"/>
          </a:p>
        </p:txBody>
      </p:sp>
      <p:sp>
        <p:nvSpPr>
          <p:cNvPr id="5" name="Header Placeholder 4"/>
          <p:cNvSpPr>
            <a:spLocks noGrp="1"/>
          </p:cNvSpPr>
          <p:nvPr>
            <p:ph type="hdr" sz="quarter" idx="11"/>
          </p:nvPr>
        </p:nvSpPr>
        <p:spPr/>
        <p:txBody>
          <a:bodyPr/>
          <a:lstStyle/>
          <a:p>
            <a:r>
              <a:rPr lang="en-US" dirty="0" smtClean="0"/>
              <a:t>NIOEC</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7A5A72A-CD91-46B1-A6B4-BBCDC5DB056F}" type="datetime8">
              <a:rPr lang="fa-IR" smtClean="0"/>
              <a:pPr/>
              <a:t>15/سپتامبر/24</a:t>
            </a:fld>
            <a:endParaRPr lang="fa-IR"/>
          </a:p>
        </p:txBody>
      </p:sp>
      <p:sp>
        <p:nvSpPr>
          <p:cNvPr id="17" name="Footer Placeholder 16"/>
          <p:cNvSpPr>
            <a:spLocks noGrp="1"/>
          </p:cNvSpPr>
          <p:nvPr>
            <p:ph type="ftr" sz="quarter" idx="11"/>
          </p:nvPr>
        </p:nvSpPr>
        <p:spPr/>
        <p:txBody>
          <a:bodyPr/>
          <a:lstStyle/>
          <a:p>
            <a:r>
              <a:rPr lang="en-US" dirty="0" smtClean="0"/>
              <a:t>ALI SHAERI          NIOEC CO.</a:t>
            </a:r>
            <a:endParaRPr lang="fa-IR"/>
          </a:p>
        </p:txBody>
      </p:sp>
      <p:sp>
        <p:nvSpPr>
          <p:cNvPr id="29" name="Slide Number Placeholder 28"/>
          <p:cNvSpPr>
            <a:spLocks noGrp="1"/>
          </p:cNvSpPr>
          <p:nvPr>
            <p:ph type="sldNum" sz="quarter" idx="12"/>
          </p:nvPr>
        </p:nvSpPr>
        <p:spPr/>
        <p:txBody>
          <a:bodyPr/>
          <a:lstStyle/>
          <a:p>
            <a:fld id="{65173214-B861-47D8-8FD3-618A2B6EA85E}" type="slidenum">
              <a:rPr lang="fa-IR" smtClean="0"/>
              <a:pPr/>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DB7B0A-4317-4757-8641-402D2024C6F8}" type="datetime8">
              <a:rPr lang="fa-IR" smtClean="0"/>
              <a:pPr/>
              <a:t>15/سپتامبر/24</a:t>
            </a:fld>
            <a:endParaRPr lang="fa-IR"/>
          </a:p>
        </p:txBody>
      </p:sp>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a:t>
            </a:fld>
            <a:endParaRPr lang="fa-I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BB2457-72F7-4E43-817B-897A31894D5C}" type="datetime8">
              <a:rPr lang="fa-IR" smtClean="0"/>
              <a:pPr/>
              <a:t>15/سپتامبر/24</a:t>
            </a:fld>
            <a:endParaRPr lang="fa-IR"/>
          </a:p>
        </p:txBody>
      </p:sp>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a:t>
            </a:fld>
            <a:endParaRPr lang="fa-IR"/>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l" rtl="0"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049B54-4296-4DC8-886E-551B225C6EE3}" type="datetime8">
              <a:rPr lang="fa-IR" smtClean="0"/>
              <a:pPr/>
              <a:t>15/سپتامبر/24</a:t>
            </a:fld>
            <a:endParaRPr lang="fa-IR"/>
          </a:p>
        </p:txBody>
      </p:sp>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a:t>
            </a:fld>
            <a:endParaRPr lang="fa-I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3472898-5C2B-4E97-A84E-11BA4C7EE8B1}" type="datetime8">
              <a:rPr lang="fa-IR" smtClean="0"/>
              <a:pPr/>
              <a:t>15/سپتامبر/24</a:t>
            </a:fld>
            <a:endParaRPr lang="fa-IR"/>
          </a:p>
        </p:txBody>
      </p:sp>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65173214-B861-47D8-8FD3-618A2B6EA85E}" type="slidenum">
              <a:rPr lang="fa-IR" smtClean="0"/>
              <a:pPr/>
              <a:t>‹#›</a:t>
            </a:fld>
            <a:endParaRPr lang="fa-I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06868B-1457-4014-A8E3-338EA489A47D}" type="datetime8">
              <a:rPr lang="fa-IR" smtClean="0"/>
              <a:pPr/>
              <a:t>15/سپتامبر/24</a:t>
            </a:fld>
            <a:endParaRPr lang="fa-IR"/>
          </a:p>
        </p:txBody>
      </p:sp>
      <p:sp>
        <p:nvSpPr>
          <p:cNvPr id="6" name="Footer Placeholder 5"/>
          <p:cNvSpPr>
            <a:spLocks noGrp="1"/>
          </p:cNvSpPr>
          <p:nvPr>
            <p:ph type="ftr" sz="quarter" idx="11"/>
          </p:nvPr>
        </p:nvSpPr>
        <p:spPr/>
        <p:txBody>
          <a:bodyPr/>
          <a:lstStyle/>
          <a:p>
            <a:r>
              <a:rPr lang="en-US" dirty="0" smtClean="0"/>
              <a:t>ALI SHAERI          NIOEC CO.</a:t>
            </a:r>
            <a:endParaRPr lang="fa-IR"/>
          </a:p>
        </p:txBody>
      </p:sp>
      <p:sp>
        <p:nvSpPr>
          <p:cNvPr id="7" name="Slide Number Placeholder 6"/>
          <p:cNvSpPr>
            <a:spLocks noGrp="1"/>
          </p:cNvSpPr>
          <p:nvPr>
            <p:ph type="sldNum" sz="quarter" idx="12"/>
          </p:nvPr>
        </p:nvSpPr>
        <p:spPr/>
        <p:txBody>
          <a:bodyPr/>
          <a:lstStyle/>
          <a:p>
            <a:fld id="{65173214-B861-47D8-8FD3-618A2B6EA85E}" type="slidenum">
              <a:rPr lang="fa-IR" smtClean="0"/>
              <a:pPr/>
              <a:t>‹#›</a:t>
            </a:fld>
            <a:endParaRPr lang="fa-I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11DED5-B73B-47C7-9303-5940DAC79211}" type="datetime8">
              <a:rPr lang="fa-IR" smtClean="0"/>
              <a:pPr/>
              <a:t>15/سپتامبر/24</a:t>
            </a:fld>
            <a:endParaRPr lang="fa-IR"/>
          </a:p>
        </p:txBody>
      </p:sp>
      <p:sp>
        <p:nvSpPr>
          <p:cNvPr id="8" name="Footer Placeholder 7"/>
          <p:cNvSpPr>
            <a:spLocks noGrp="1"/>
          </p:cNvSpPr>
          <p:nvPr>
            <p:ph type="ftr" sz="quarter" idx="11"/>
          </p:nvPr>
        </p:nvSpPr>
        <p:spPr/>
        <p:txBody>
          <a:bodyPr/>
          <a:lstStyle/>
          <a:p>
            <a:r>
              <a:rPr lang="en-US" dirty="0" smtClean="0"/>
              <a:t>ALI SHAERI          NIOEC CO.</a:t>
            </a:r>
            <a:endParaRPr lang="fa-IR"/>
          </a:p>
        </p:txBody>
      </p:sp>
      <p:sp>
        <p:nvSpPr>
          <p:cNvPr id="9" name="Slide Number Placeholder 8"/>
          <p:cNvSpPr>
            <a:spLocks noGrp="1"/>
          </p:cNvSpPr>
          <p:nvPr>
            <p:ph type="sldNum" sz="quarter" idx="12"/>
          </p:nvPr>
        </p:nvSpPr>
        <p:spPr/>
        <p:txBody>
          <a:bodyPr/>
          <a:lstStyle/>
          <a:p>
            <a:fld id="{65173214-B861-47D8-8FD3-618A2B6EA85E}" type="slidenum">
              <a:rPr lang="fa-IR" smtClean="0"/>
              <a:pPr/>
              <a:t>‹#›</a:t>
            </a:fld>
            <a:endParaRPr lang="fa-I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AE922A-CDDD-4267-8E4B-EC8D3B3DED3E}" type="datetime8">
              <a:rPr lang="fa-IR" smtClean="0"/>
              <a:pPr/>
              <a:t>15/سپتامبر/24</a:t>
            </a:fld>
            <a:endParaRPr lang="fa-IR"/>
          </a:p>
        </p:txBody>
      </p:sp>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a:t>
            </a:fld>
            <a:endParaRPr lang="fa-I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89614-6EC0-4C7B-A1F4-F84496D5F43A}" type="datetime8">
              <a:rPr lang="fa-IR" smtClean="0"/>
              <a:pPr/>
              <a:t>15/سپتامبر/24</a:t>
            </a:fld>
            <a:endParaRPr lang="fa-IR"/>
          </a:p>
        </p:txBody>
      </p:sp>
      <p:sp>
        <p:nvSpPr>
          <p:cNvPr id="3" name="Footer Placeholder 2"/>
          <p:cNvSpPr>
            <a:spLocks noGrp="1"/>
          </p:cNvSpPr>
          <p:nvPr>
            <p:ph type="ftr" sz="quarter" idx="11"/>
          </p:nvPr>
        </p:nvSpPr>
        <p:spPr/>
        <p:txBody>
          <a:bodyPr/>
          <a:lstStyle/>
          <a:p>
            <a:r>
              <a:rPr lang="en-US" dirty="0" smtClean="0"/>
              <a:t>ALI SHAERI          NIOEC CO.</a:t>
            </a:r>
            <a:endParaRPr lang="fa-IR"/>
          </a:p>
        </p:txBody>
      </p:sp>
      <p:sp>
        <p:nvSpPr>
          <p:cNvPr id="4" name="Slide Number Placeholder 3"/>
          <p:cNvSpPr>
            <a:spLocks noGrp="1"/>
          </p:cNvSpPr>
          <p:nvPr>
            <p:ph type="sldNum" sz="quarter" idx="12"/>
          </p:nvPr>
        </p:nvSpPr>
        <p:spPr/>
        <p:txBody>
          <a:bodyPr/>
          <a:lstStyle/>
          <a:p>
            <a:fld id="{65173214-B861-47D8-8FD3-618A2B6EA85E}" type="slidenum">
              <a:rPr lang="fa-IR" smtClean="0"/>
              <a:pPr/>
              <a:t>‹#›</a:t>
            </a:fld>
            <a:endParaRPr lang="fa-I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EDF772-CE02-4FDB-A58C-1A471DD13A5B}" type="datetime8">
              <a:rPr lang="fa-IR" smtClean="0"/>
              <a:pPr/>
              <a:t>15/سپتامبر/24</a:t>
            </a:fld>
            <a:endParaRPr lang="fa-IR"/>
          </a:p>
        </p:txBody>
      </p:sp>
      <p:sp>
        <p:nvSpPr>
          <p:cNvPr id="6" name="Footer Placeholder 5"/>
          <p:cNvSpPr>
            <a:spLocks noGrp="1"/>
          </p:cNvSpPr>
          <p:nvPr>
            <p:ph type="ftr" sz="quarter" idx="11"/>
          </p:nvPr>
        </p:nvSpPr>
        <p:spPr/>
        <p:txBody>
          <a:bodyPr/>
          <a:lstStyle/>
          <a:p>
            <a:r>
              <a:rPr lang="en-US" dirty="0" smtClean="0"/>
              <a:t>ALI SHAERI          NIOEC CO.</a:t>
            </a:r>
            <a:endParaRPr lang="fa-IR"/>
          </a:p>
        </p:txBody>
      </p:sp>
      <p:sp>
        <p:nvSpPr>
          <p:cNvPr id="7" name="Slide Number Placeholder 6"/>
          <p:cNvSpPr>
            <a:spLocks noGrp="1"/>
          </p:cNvSpPr>
          <p:nvPr>
            <p:ph type="sldNum" sz="quarter" idx="12"/>
          </p:nvPr>
        </p:nvSpPr>
        <p:spPr/>
        <p:txBody>
          <a:bodyPr/>
          <a:lstStyle/>
          <a:p>
            <a:fld id="{65173214-B861-47D8-8FD3-618A2B6EA85E}" type="slidenum">
              <a:rPr lang="fa-IR" smtClean="0"/>
              <a:pPr/>
              <a:t>‹#›</a:t>
            </a:fld>
            <a:endParaRPr lang="fa-I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E7EC6D-A9ED-45E4-9151-33D9733391C0}" type="datetime8">
              <a:rPr lang="fa-IR" smtClean="0"/>
              <a:pPr/>
              <a:t>15/سپتامبر/24</a:t>
            </a:fld>
            <a:endParaRPr lang="fa-IR"/>
          </a:p>
        </p:txBody>
      </p:sp>
      <p:sp>
        <p:nvSpPr>
          <p:cNvPr id="6" name="Footer Placeholder 5"/>
          <p:cNvSpPr>
            <a:spLocks noGrp="1"/>
          </p:cNvSpPr>
          <p:nvPr>
            <p:ph type="ftr" sz="quarter" idx="11"/>
          </p:nvPr>
        </p:nvSpPr>
        <p:spPr/>
        <p:txBody>
          <a:bodyPr/>
          <a:lstStyle/>
          <a:p>
            <a:r>
              <a:rPr lang="en-US" dirty="0" smtClean="0"/>
              <a:t>ALI SHAERI          NIOEC CO.</a:t>
            </a:r>
            <a:endParaRPr lang="fa-IR"/>
          </a:p>
        </p:txBody>
      </p:sp>
      <p:sp>
        <p:nvSpPr>
          <p:cNvPr id="7" name="Slide Number Placeholder 6"/>
          <p:cNvSpPr>
            <a:spLocks noGrp="1"/>
          </p:cNvSpPr>
          <p:nvPr>
            <p:ph type="sldNum" sz="quarter" idx="12"/>
          </p:nvPr>
        </p:nvSpPr>
        <p:spPr/>
        <p:txBody>
          <a:bodyPr/>
          <a:lstStyle/>
          <a:p>
            <a:fld id="{65173214-B861-47D8-8FD3-618A2B6EA85E}" type="slidenum">
              <a:rPr lang="fa-IR" smtClean="0"/>
              <a:pPr/>
              <a:t>‹#›</a:t>
            </a:fld>
            <a:endParaRPr lang="fa-I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C5CC8A-06BD-4DD4-A7B2-5D344DE84913}" type="datetime8">
              <a:rPr lang="fa-IR" smtClean="0"/>
              <a:pPr/>
              <a:t>15/سپتامبر/24</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dirty="0" smtClean="0"/>
              <a:t>ALI SHAERI          NIOEC CO.</a:t>
            </a:r>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5173214-B861-47D8-8FD3-618A2B6EA85E}"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hf hdr="0" dt="0"/>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lgn="l" rtl="0"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algn="l" rtl="0" fontAlgn="base">
                <a:spcBef>
                  <a:spcPct val="0"/>
                </a:spcBef>
                <a:spcAft>
                  <a:spcPct val="0"/>
                </a:spcAft>
                <a:defRPr/>
              </a:pPr>
              <a:t>2015/9/24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rtl="0"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rtl="0"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rtl="0"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170" name="Picture 2"/>
          <p:cNvPicPr>
            <a:picLocks noGrp="1" noChangeAspect="1" noChangeArrowheads="1"/>
          </p:cNvPicPr>
          <p:nvPr>
            <p:ph idx="1"/>
          </p:nvPr>
        </p:nvPicPr>
        <p:blipFill>
          <a:blip r:embed="rId2"/>
          <a:srcRect/>
          <a:stretch>
            <a:fillRect/>
          </a:stretch>
        </p:blipFill>
        <p:spPr bwMode="auto">
          <a:xfrm>
            <a:off x="357158" y="1357298"/>
            <a:ext cx="8286808" cy="4951427"/>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10</a:t>
            </a:fld>
            <a:endParaRPr lang="fa-IR"/>
          </a:p>
        </p:txBody>
      </p:sp>
      <p:pic>
        <p:nvPicPr>
          <p:cNvPr id="6" name="Picture 5" descr="آرم نفت.bmp"/>
          <p:cNvPicPr>
            <a:picLocks noChangeAspect="1"/>
          </p:cNvPicPr>
          <p:nvPr/>
        </p:nvPicPr>
        <p:blipFill>
          <a:blip r:embed="rId3" cstate="print"/>
          <a:stretch>
            <a:fillRect/>
          </a:stretch>
        </p:blipFill>
        <p:spPr>
          <a:xfrm>
            <a:off x="428596" y="285728"/>
            <a:ext cx="1025426" cy="85725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8194" name="Picture 2"/>
          <p:cNvPicPr>
            <a:picLocks noGrp="1" noChangeAspect="1" noChangeArrowheads="1"/>
          </p:cNvPicPr>
          <p:nvPr>
            <p:ph idx="1"/>
          </p:nvPr>
        </p:nvPicPr>
        <p:blipFill>
          <a:blip r:embed="rId2"/>
          <a:srcRect/>
          <a:stretch>
            <a:fillRect/>
          </a:stretch>
        </p:blipFill>
        <p:spPr bwMode="auto">
          <a:xfrm>
            <a:off x="357158" y="1357298"/>
            <a:ext cx="8572560" cy="500066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11</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12</a:t>
            </a:fld>
            <a:endParaRPr lang="fa-IR"/>
          </a:p>
        </p:txBody>
      </p:sp>
      <p:pic>
        <p:nvPicPr>
          <p:cNvPr id="4098" name="Picture 2" descr="K:\FullScreen1_163_s0.bmp"/>
          <p:cNvPicPr>
            <a:picLocks noChangeAspect="1" noChangeArrowheads="1"/>
          </p:cNvPicPr>
          <p:nvPr/>
        </p:nvPicPr>
        <p:blipFill>
          <a:blip r:embed="rId2"/>
          <a:srcRect/>
          <a:stretch>
            <a:fillRect/>
          </a:stretch>
        </p:blipFill>
        <p:spPr bwMode="auto">
          <a:xfrm>
            <a:off x="500034" y="214290"/>
            <a:ext cx="8143932" cy="6143668"/>
          </a:xfrm>
          <a:prstGeom prst="rect">
            <a:avLst/>
          </a:prstGeom>
          <a:noFill/>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13</a:t>
            </a:fld>
            <a:endParaRPr lang="fa-IR"/>
          </a:p>
        </p:txBody>
      </p:sp>
      <p:pic>
        <p:nvPicPr>
          <p:cNvPr id="5122" name="Picture 2" descr="K:\FullScreen1_170_s0.bmp"/>
          <p:cNvPicPr>
            <a:picLocks noChangeAspect="1" noChangeArrowheads="1"/>
          </p:cNvPicPr>
          <p:nvPr/>
        </p:nvPicPr>
        <p:blipFill>
          <a:blip r:embed="rId2"/>
          <a:srcRect/>
          <a:stretch>
            <a:fillRect/>
          </a:stretch>
        </p:blipFill>
        <p:spPr bwMode="auto">
          <a:xfrm>
            <a:off x="428596" y="214290"/>
            <a:ext cx="8286808" cy="6224641"/>
          </a:xfrm>
          <a:prstGeom prst="rect">
            <a:avLst/>
          </a:prstGeom>
          <a:noFill/>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14</a:t>
            </a:fld>
            <a:endParaRPr lang="fa-IR"/>
          </a:p>
        </p:txBody>
      </p:sp>
      <p:pic>
        <p:nvPicPr>
          <p:cNvPr id="6146" name="Picture 2" descr="K:\FullScreen1_173_s0.bmp"/>
          <p:cNvPicPr>
            <a:picLocks noChangeAspect="1" noChangeArrowheads="1"/>
          </p:cNvPicPr>
          <p:nvPr/>
        </p:nvPicPr>
        <p:blipFill>
          <a:blip r:embed="rId2"/>
          <a:srcRect/>
          <a:stretch>
            <a:fillRect/>
          </a:stretch>
        </p:blipFill>
        <p:spPr bwMode="auto">
          <a:xfrm>
            <a:off x="642910" y="357166"/>
            <a:ext cx="7667636" cy="6134108"/>
          </a:xfrm>
          <a:prstGeom prst="rect">
            <a:avLst/>
          </a:prstGeom>
          <a:noFill/>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74"/>
            <a:ext cx="8229600" cy="1143000"/>
          </a:xfrm>
        </p:spPr>
        <p:txBody>
          <a:bodyPr>
            <a:normAutofit fontScale="90000"/>
          </a:bodyPr>
          <a:lstStyle/>
          <a:p>
            <a:r>
              <a:rPr lang="en-US" dirty="0" smtClean="0"/>
              <a:t>FEED PONA</a:t>
            </a:r>
            <a:br>
              <a:rPr lang="en-US" dirty="0" smtClean="0"/>
            </a:br>
            <a:endParaRPr lang="fa-IR" dirty="0"/>
          </a:p>
        </p:txBody>
      </p:sp>
      <p:pic>
        <p:nvPicPr>
          <p:cNvPr id="10242" name="Picture 2"/>
          <p:cNvPicPr>
            <a:picLocks noGrp="1" noChangeAspect="1" noChangeArrowheads="1"/>
          </p:cNvPicPr>
          <p:nvPr>
            <p:ph idx="1"/>
          </p:nvPr>
        </p:nvPicPr>
        <p:blipFill>
          <a:blip r:embed="rId2"/>
          <a:srcRect/>
          <a:stretch>
            <a:fillRect/>
          </a:stretch>
        </p:blipFill>
        <p:spPr bwMode="auto">
          <a:xfrm>
            <a:off x="457200" y="1285860"/>
            <a:ext cx="8229600" cy="479727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15</a:t>
            </a:fld>
            <a:endParaRPr lang="fa-IR"/>
          </a:p>
        </p:txBody>
      </p:sp>
      <p:pic>
        <p:nvPicPr>
          <p:cNvPr id="6" name="Picture 5" descr="آرم نفت.bmp"/>
          <p:cNvPicPr>
            <a:picLocks noChangeAspect="1"/>
          </p:cNvPicPr>
          <p:nvPr/>
        </p:nvPicPr>
        <p:blipFill>
          <a:blip r:embed="rId3" cstate="print"/>
          <a:stretch>
            <a:fillRect/>
          </a:stretch>
        </p:blipFill>
        <p:spPr>
          <a:xfrm>
            <a:off x="428596" y="285728"/>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Spec</a:t>
            </a:r>
            <a:endParaRPr lang="fa-IR" dirty="0"/>
          </a:p>
        </p:txBody>
      </p:sp>
      <p:pic>
        <p:nvPicPr>
          <p:cNvPr id="13314" name="Picture 2"/>
          <p:cNvPicPr>
            <a:picLocks noGrp="1" noChangeAspect="1" noChangeArrowheads="1"/>
          </p:cNvPicPr>
          <p:nvPr>
            <p:ph idx="1"/>
          </p:nvPr>
        </p:nvPicPr>
        <p:blipFill>
          <a:blip r:embed="rId2"/>
          <a:srcRect/>
          <a:stretch>
            <a:fillRect/>
          </a:stretch>
        </p:blipFill>
        <p:spPr bwMode="auto">
          <a:xfrm>
            <a:off x="357158" y="1357298"/>
            <a:ext cx="8143932" cy="4994277"/>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16</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CCR FEED SPECIFICATION</a:t>
            </a:r>
            <a:endParaRPr lang="fa-IR" sz="3500" dirty="0"/>
          </a:p>
        </p:txBody>
      </p:sp>
      <p:sp>
        <p:nvSpPr>
          <p:cNvPr id="3" name="Content Placeholder 2"/>
          <p:cNvSpPr>
            <a:spLocks noGrp="1"/>
          </p:cNvSpPr>
          <p:nvPr>
            <p:ph idx="1"/>
          </p:nvPr>
        </p:nvSpPr>
        <p:spPr/>
        <p:txBody>
          <a:bodyPr/>
          <a:lstStyle/>
          <a:p>
            <a:pPr algn="l">
              <a:buNone/>
            </a:pPr>
            <a:r>
              <a:rPr lang="en-US" dirty="0" smtClean="0"/>
              <a:t>    </a:t>
            </a:r>
          </a:p>
          <a:p>
            <a:pPr algn="ctr">
              <a:buNone/>
            </a:pPr>
            <a:r>
              <a:rPr lang="en-US" sz="3500" dirty="0" smtClean="0"/>
              <a:t>Sulfured &lt; 0.5 PPMW</a:t>
            </a:r>
          </a:p>
          <a:p>
            <a:pPr algn="ctr">
              <a:buNone/>
            </a:pPr>
            <a:r>
              <a:rPr lang="en-US" sz="3500" dirty="0" smtClean="0"/>
              <a:t>Nitrogen&lt; 0.1 PPMW</a:t>
            </a:r>
          </a:p>
          <a:p>
            <a:pPr algn="ctr">
              <a:buNone/>
            </a:pPr>
            <a:r>
              <a:rPr lang="en-US" sz="3500" dirty="0" smtClean="0"/>
              <a:t>METAL &lt; 5 PPB</a:t>
            </a:r>
            <a:endParaRPr lang="fa-IR" sz="3500" dirty="0"/>
          </a:p>
        </p:txBody>
      </p:sp>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17</a:t>
            </a:fld>
            <a:endParaRPr lang="fa-IR"/>
          </a:p>
        </p:txBody>
      </p:sp>
      <p:pic>
        <p:nvPicPr>
          <p:cNvPr id="6" name="Picture 5" descr="آرم نفت.bmp"/>
          <p:cNvPicPr>
            <a:picLocks noChangeAspect="1"/>
          </p:cNvPicPr>
          <p:nvPr/>
        </p:nvPicPr>
        <p:blipFill>
          <a:blip r:embed="rId2"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143248"/>
            <a:ext cx="8229600" cy="1143000"/>
          </a:xfrm>
        </p:spPr>
        <p:txBody>
          <a:bodyPr>
            <a:normAutofit fontScale="90000"/>
          </a:bodyPr>
          <a:lstStyle/>
          <a:p>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endParaRPr lang="fa-IR" dirty="0"/>
          </a:p>
        </p:txBody>
      </p:sp>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18</a:t>
            </a:fld>
            <a:endParaRPr lang="fa-IR"/>
          </a:p>
        </p:txBody>
      </p:sp>
      <p:pic>
        <p:nvPicPr>
          <p:cNvPr id="7" name="Picture 6" descr="آرم نفت.bmp"/>
          <p:cNvPicPr>
            <a:picLocks noChangeAspect="1"/>
          </p:cNvPicPr>
          <p:nvPr/>
        </p:nvPicPr>
        <p:blipFill>
          <a:blip r:embed="rId2" cstate="print"/>
          <a:stretch>
            <a:fillRect/>
          </a:stretch>
        </p:blipFill>
        <p:spPr>
          <a:xfrm>
            <a:off x="142844" y="214290"/>
            <a:ext cx="1025426" cy="857256"/>
          </a:xfrm>
          <a:prstGeom prst="rect">
            <a:avLst/>
          </a:prstGeom>
        </p:spPr>
      </p:pic>
      <p:sp>
        <p:nvSpPr>
          <p:cNvPr id="9" name="Rectangle 8"/>
          <p:cNvSpPr/>
          <p:nvPr/>
        </p:nvSpPr>
        <p:spPr>
          <a:xfrm>
            <a:off x="1142976" y="1571612"/>
            <a:ext cx="7286676" cy="3924151"/>
          </a:xfrm>
          <a:prstGeom prst="rect">
            <a:avLst/>
          </a:prstGeom>
        </p:spPr>
        <p:txBody>
          <a:bodyPr wrap="square">
            <a:spAutoFit/>
          </a:bodyPr>
          <a:lstStyle/>
          <a:p>
            <a:pPr algn="ctr"/>
            <a:endParaRPr lang="fa-IR" sz="3300" dirty="0" smtClean="0"/>
          </a:p>
          <a:p>
            <a:pPr algn="ctr"/>
            <a:r>
              <a:rPr lang="fa-IR" sz="3300" dirty="0" smtClean="0"/>
              <a:t>:</a:t>
            </a:r>
            <a:r>
              <a:rPr lang="en-US" sz="3300" dirty="0" smtClean="0"/>
              <a:t>MAIN SECTION</a:t>
            </a:r>
            <a:br>
              <a:rPr lang="en-US" sz="3300" dirty="0" smtClean="0"/>
            </a:br>
            <a:r>
              <a:rPr lang="en-US" sz="3300" dirty="0" smtClean="0"/>
              <a:t>1-</a:t>
            </a:r>
            <a:r>
              <a:rPr lang="en-US" sz="3300" dirty="0" smtClean="0">
                <a:latin typeface="Times New Roman" pitchFamily="18" charset="0"/>
                <a:cs typeface="Times New Roman" pitchFamily="18" charset="0"/>
              </a:rPr>
              <a:t>Reaction Section</a:t>
            </a:r>
            <a:br>
              <a:rPr lang="en-US" sz="3300" dirty="0" smtClean="0">
                <a:latin typeface="Times New Roman" pitchFamily="18" charset="0"/>
                <a:cs typeface="Times New Roman" pitchFamily="18" charset="0"/>
              </a:rPr>
            </a:br>
            <a:r>
              <a:rPr lang="en-US" sz="3300" dirty="0" smtClean="0">
                <a:latin typeface="Times New Roman" pitchFamily="18" charset="0"/>
                <a:cs typeface="Times New Roman" pitchFamily="18" charset="0"/>
              </a:rPr>
              <a:t/>
            </a:r>
            <a:br>
              <a:rPr lang="en-US" sz="3300" dirty="0" smtClean="0">
                <a:latin typeface="Times New Roman" pitchFamily="18" charset="0"/>
                <a:cs typeface="Times New Roman" pitchFamily="18" charset="0"/>
              </a:rPr>
            </a:br>
            <a:r>
              <a:rPr lang="en-US" sz="3300" dirty="0" smtClean="0">
                <a:latin typeface="Times New Roman" pitchFamily="18" charset="0"/>
                <a:cs typeface="Times New Roman" pitchFamily="18" charset="0"/>
              </a:rPr>
              <a:t>2-Compression &amp; Re contacting Section</a:t>
            </a:r>
            <a:br>
              <a:rPr lang="en-US" sz="3300" dirty="0" smtClean="0">
                <a:latin typeface="Times New Roman" pitchFamily="18" charset="0"/>
                <a:cs typeface="Times New Roman" pitchFamily="18" charset="0"/>
              </a:rPr>
            </a:br>
            <a:r>
              <a:rPr lang="en-US" sz="3300" dirty="0" smtClean="0">
                <a:latin typeface="Times New Roman" pitchFamily="18" charset="0"/>
                <a:cs typeface="Times New Roman" pitchFamily="18" charset="0"/>
              </a:rPr>
              <a:t/>
            </a:r>
            <a:br>
              <a:rPr lang="en-US" sz="3300" dirty="0" smtClean="0">
                <a:latin typeface="Times New Roman" pitchFamily="18" charset="0"/>
                <a:cs typeface="Times New Roman" pitchFamily="18" charset="0"/>
              </a:rPr>
            </a:br>
            <a:r>
              <a:rPr lang="en-US" sz="3300" dirty="0" smtClean="0">
                <a:latin typeface="Times New Roman" pitchFamily="18" charset="0"/>
                <a:cs typeface="Times New Roman" pitchFamily="18" charset="0"/>
              </a:rPr>
              <a:t>3-LPG Recovery &amp; Stabilization Section</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endParaRPr lang="fa-IR"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158" y="1428736"/>
            <a:ext cx="8358245" cy="4831098"/>
          </a:xfrm>
          <a:prstGeom prst="rect">
            <a:avLst/>
          </a:prstGeom>
        </p:spPr>
      </p:pic>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19</a:t>
            </a:fld>
            <a:endParaRPr lang="fa-IR"/>
          </a:p>
        </p:txBody>
      </p:sp>
      <p:pic>
        <p:nvPicPr>
          <p:cNvPr id="7" name="Picture 6"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REACTIONS:</a:t>
            </a:r>
            <a:endParaRPr lang="fa-IR"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852" y="2071678"/>
            <a:ext cx="6878010" cy="2238688"/>
          </a:xfrm>
          <a:prstGeom prst="rect">
            <a:avLst/>
          </a:prstGeom>
        </p:spPr>
      </p:pic>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20</a:t>
            </a:fld>
            <a:endParaRPr lang="fa-IR"/>
          </a:p>
        </p:txBody>
      </p:sp>
      <p:pic>
        <p:nvPicPr>
          <p:cNvPr id="7" name="Picture 6"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solidFill>
                  <a:schemeClr val="tx1"/>
                </a:solidFill>
              </a:rPr>
              <a:t>EFFECT OF DEHYDROGENATION</a:t>
            </a:r>
            <a:br>
              <a:rPr lang="en-US" sz="2000" dirty="0" smtClean="0">
                <a:solidFill>
                  <a:schemeClr val="tx1"/>
                </a:solidFill>
              </a:rPr>
            </a:br>
            <a:r>
              <a:rPr lang="en-US" sz="2000" dirty="0" smtClean="0">
                <a:solidFill>
                  <a:schemeClr val="tx1"/>
                </a:solidFill>
              </a:rPr>
              <a:t> NAPHTENE ON RON </a:t>
            </a:r>
            <a:endParaRPr lang="fa-IR" sz="2000" dirty="0">
              <a:solidFill>
                <a:schemeClr val="tx1"/>
              </a:solidFill>
            </a:endParaRPr>
          </a:p>
        </p:txBody>
      </p:sp>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21</a:t>
            </a:fld>
            <a:endParaRPr lang="fa-IR"/>
          </a:p>
        </p:txBody>
      </p:sp>
      <p:pic>
        <p:nvPicPr>
          <p:cNvPr id="7" name="Picture 6" descr="آرم نفت.bmp"/>
          <p:cNvPicPr>
            <a:picLocks noChangeAspect="1"/>
          </p:cNvPicPr>
          <p:nvPr/>
        </p:nvPicPr>
        <p:blipFill>
          <a:blip r:embed="rId2" cstate="print"/>
          <a:stretch>
            <a:fillRect/>
          </a:stretch>
        </p:blipFill>
        <p:spPr>
          <a:xfrm>
            <a:off x="500034" y="357166"/>
            <a:ext cx="857256" cy="716666"/>
          </a:xfrm>
          <a:prstGeom prst="rect">
            <a:avLst/>
          </a:prstGeom>
        </p:spPr>
      </p:pic>
      <p:pic>
        <p:nvPicPr>
          <p:cNvPr id="28673" name="Picture 1"/>
          <p:cNvPicPr>
            <a:picLocks noGrp="1" noChangeAspect="1" noChangeArrowheads="1"/>
          </p:cNvPicPr>
          <p:nvPr>
            <p:ph idx="1"/>
          </p:nvPr>
        </p:nvPicPr>
        <p:blipFill>
          <a:blip r:embed="rId3"/>
          <a:srcRect/>
          <a:stretch>
            <a:fillRect/>
          </a:stretch>
        </p:blipFill>
        <p:spPr bwMode="auto">
          <a:xfrm>
            <a:off x="1028700" y="1857364"/>
            <a:ext cx="7086600" cy="3763973"/>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PARAFFINE ISOMERIZATION REACTION</a:t>
            </a:r>
            <a:endParaRPr lang="fa-IR" dirty="0"/>
          </a:p>
        </p:txBody>
      </p:sp>
      <p:sp>
        <p:nvSpPr>
          <p:cNvPr id="3" name="Content Placeholder 2"/>
          <p:cNvSpPr>
            <a:spLocks noGrp="1"/>
          </p:cNvSpPr>
          <p:nvPr>
            <p:ph idx="1"/>
          </p:nvPr>
        </p:nvSpPr>
        <p:spPr>
          <a:xfrm>
            <a:off x="500034" y="2148840"/>
            <a:ext cx="8229600" cy="1923102"/>
          </a:xfrm>
        </p:spPr>
        <p:txBody>
          <a:bodyPr/>
          <a:lstStyle/>
          <a:p>
            <a:pPr algn="ctr">
              <a:buNone/>
            </a:pPr>
            <a:r>
              <a:rPr lang="en-US" sz="3500" dirty="0" smtClean="0"/>
              <a:t>ACIDITY EFFECT </a:t>
            </a:r>
          </a:p>
          <a:p>
            <a:pPr algn="ctr">
              <a:buNone/>
            </a:pPr>
            <a:r>
              <a:rPr lang="en-US" sz="3500" dirty="0" smtClean="0"/>
              <a:t>EXOTERMIC REACTION</a:t>
            </a:r>
            <a:endParaRPr lang="fa-IR" sz="3500" dirty="0"/>
          </a:p>
        </p:txBody>
      </p:sp>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22</a:t>
            </a:fld>
            <a:endParaRPr lang="fa-IR"/>
          </a:p>
        </p:txBody>
      </p:sp>
      <p:pic>
        <p:nvPicPr>
          <p:cNvPr id="6" name="Picture 5" descr="آرم نفت.bmp"/>
          <p:cNvPicPr>
            <a:picLocks noChangeAspect="1"/>
          </p:cNvPicPr>
          <p:nvPr/>
        </p:nvPicPr>
        <p:blipFill>
          <a:blip r:embed="rId2"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en-US" dirty="0" smtClean="0"/>
          </a:p>
          <a:p>
            <a:endParaRPr lang="en-US" dirty="0" smtClean="0"/>
          </a:p>
          <a:p>
            <a:pPr algn="l"/>
            <a:endParaRPr lang="en-US" dirty="0" smtClean="0"/>
          </a:p>
          <a:p>
            <a:pPr algn="l"/>
            <a:endParaRPr lang="en-US" dirty="0" smtClean="0"/>
          </a:p>
          <a:p>
            <a:pPr algn="l">
              <a:buNone/>
            </a:pPr>
            <a:r>
              <a:rPr lang="en-US" dirty="0" smtClean="0"/>
              <a:t>WE NEED :</a:t>
            </a:r>
          </a:p>
          <a:p>
            <a:pPr algn="l">
              <a:buNone/>
            </a:pPr>
            <a:r>
              <a:rPr lang="en-US" dirty="0" smtClean="0"/>
              <a:t>MORE HEAT</a:t>
            </a:r>
          </a:p>
          <a:p>
            <a:pPr algn="l">
              <a:buNone/>
            </a:pPr>
            <a:r>
              <a:rPr lang="en-US" sz="2300" dirty="0" smtClean="0"/>
              <a:t>ACIDITY ELEMENT + METAL ELEMENT ON CATALYST</a:t>
            </a:r>
            <a:endParaRPr lang="fa-IR" sz="23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28" y="1714488"/>
            <a:ext cx="6500858" cy="1667091"/>
          </a:xfrm>
          <a:prstGeom prst="rect">
            <a:avLst/>
          </a:prstGeom>
        </p:spPr>
      </p:pic>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23</a:t>
            </a:fld>
            <a:endParaRPr lang="fa-IR"/>
          </a:p>
        </p:txBody>
      </p:sp>
      <p:pic>
        <p:nvPicPr>
          <p:cNvPr id="7" name="Picture 6"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28" y="3714752"/>
            <a:ext cx="6429420" cy="2454448"/>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042" y="1714488"/>
            <a:ext cx="6072230" cy="1510294"/>
          </a:xfrm>
          <a:prstGeom prst="rect">
            <a:avLst/>
          </a:prstGeom>
        </p:spPr>
      </p:pic>
      <p:sp>
        <p:nvSpPr>
          <p:cNvPr id="6" name="Footer Placeholder 5"/>
          <p:cNvSpPr>
            <a:spLocks noGrp="1"/>
          </p:cNvSpPr>
          <p:nvPr>
            <p:ph type="ftr" sz="quarter" idx="11"/>
          </p:nvPr>
        </p:nvSpPr>
        <p:spPr/>
        <p:txBody>
          <a:bodyPr/>
          <a:lstStyle/>
          <a:p>
            <a:r>
              <a:rPr lang="en-US" dirty="0" smtClean="0"/>
              <a:t>ALI SHAERI          NIOEC CO.</a:t>
            </a:r>
            <a:endParaRPr lang="fa-IR"/>
          </a:p>
        </p:txBody>
      </p:sp>
      <p:sp>
        <p:nvSpPr>
          <p:cNvPr id="7" name="Slide Number Placeholder 6"/>
          <p:cNvSpPr>
            <a:spLocks noGrp="1"/>
          </p:cNvSpPr>
          <p:nvPr>
            <p:ph type="sldNum" sz="quarter" idx="12"/>
          </p:nvPr>
        </p:nvSpPr>
        <p:spPr/>
        <p:txBody>
          <a:bodyPr/>
          <a:lstStyle/>
          <a:p>
            <a:fld id="{65173214-B861-47D8-8FD3-618A2B6EA85E}" type="slidenum">
              <a:rPr lang="fa-IR" smtClean="0"/>
              <a:pPr/>
              <a:t>24</a:t>
            </a:fld>
            <a:endParaRPr lang="fa-IR"/>
          </a:p>
        </p:txBody>
      </p:sp>
      <p:pic>
        <p:nvPicPr>
          <p:cNvPr id="8" name="Picture 7" descr="آرم نفت.bmp"/>
          <p:cNvPicPr>
            <a:picLocks noChangeAspect="1"/>
          </p:cNvPicPr>
          <p:nvPr/>
        </p:nvPicPr>
        <p:blipFill>
          <a:blip r:embed="rId4" cstate="print"/>
          <a:stretch>
            <a:fillRect/>
          </a:stretch>
        </p:blipFill>
        <p:spPr>
          <a:xfrm>
            <a:off x="428596" y="285728"/>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REACTOR </a:t>
            </a:r>
            <a:endParaRPr lang="fa-I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51427" y="1600200"/>
            <a:ext cx="3641145" cy="4708525"/>
          </a:xfrm>
          <a:prstGeom prst="rect">
            <a:avLst/>
          </a:prstGeom>
          <a:ln w="28575">
            <a:solidFill>
              <a:schemeClr val="tx1"/>
            </a:solidFill>
          </a:ln>
        </p:spPr>
      </p:pic>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25</a:t>
            </a:fld>
            <a:endParaRPr lang="fa-IR"/>
          </a:p>
        </p:txBody>
      </p:sp>
      <p:pic>
        <p:nvPicPr>
          <p:cNvPr id="7" name="Picture 6"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596" y="1404272"/>
            <a:ext cx="8072494" cy="4882248"/>
          </a:xfrm>
          <a:prstGeom prst="rect">
            <a:avLst/>
          </a:prstGeom>
        </p:spPr>
      </p:pic>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26</a:t>
            </a:fld>
            <a:endParaRPr lang="fa-IR"/>
          </a:p>
        </p:txBody>
      </p:sp>
      <p:pic>
        <p:nvPicPr>
          <p:cNvPr id="7" name="Picture 6"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034" y="1428736"/>
            <a:ext cx="8215370" cy="4708525"/>
          </a:xfrm>
          <a:prstGeom prst="rect">
            <a:avLst/>
          </a:prstGeom>
        </p:spPr>
      </p:pic>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27</a:t>
            </a:fld>
            <a:endParaRPr lang="fa-IR"/>
          </a:p>
        </p:txBody>
      </p:sp>
      <p:pic>
        <p:nvPicPr>
          <p:cNvPr id="7" name="Picture 6"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034" y="1285860"/>
            <a:ext cx="8358246" cy="4863791"/>
          </a:xfrm>
          <a:prstGeom prst="rect">
            <a:avLst/>
          </a:prstGeom>
        </p:spPr>
      </p:pic>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28</a:t>
            </a:fld>
            <a:endParaRPr lang="fa-IR"/>
          </a:p>
        </p:txBody>
      </p:sp>
      <p:pic>
        <p:nvPicPr>
          <p:cNvPr id="7" name="Picture 6"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Regeneration Reactor</a:t>
            </a:r>
            <a:endParaRPr lang="fa-IR" dirty="0"/>
          </a:p>
        </p:txBody>
      </p:sp>
      <p:pic>
        <p:nvPicPr>
          <p:cNvPr id="15362" name="Picture 2"/>
          <p:cNvPicPr>
            <a:picLocks noGrp="1" noChangeAspect="1" noChangeArrowheads="1"/>
          </p:cNvPicPr>
          <p:nvPr>
            <p:ph idx="1"/>
          </p:nvPr>
        </p:nvPicPr>
        <p:blipFill>
          <a:blip r:embed="rId2"/>
          <a:srcRect/>
          <a:stretch>
            <a:fillRect/>
          </a:stretch>
        </p:blipFill>
        <p:spPr bwMode="auto">
          <a:xfrm>
            <a:off x="928662" y="1428736"/>
            <a:ext cx="6929486" cy="4714908"/>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29</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928802"/>
            <a:ext cx="8229600" cy="857256"/>
          </a:xfrm>
        </p:spPr>
        <p:txBody>
          <a:bodyPr>
            <a:normAutofit/>
          </a:bodyPr>
          <a:lstStyle/>
          <a:p>
            <a:r>
              <a:rPr lang="en-US" dirty="0" smtClean="0">
                <a:solidFill>
                  <a:schemeClr val="tx1"/>
                </a:solidFill>
              </a:rPr>
              <a:t>Optimization for </a:t>
            </a:r>
            <a:r>
              <a:rPr lang="en-US" dirty="0" err="1" smtClean="0">
                <a:solidFill>
                  <a:schemeClr val="tx1"/>
                </a:solidFill>
              </a:rPr>
              <a:t>ccr</a:t>
            </a:r>
            <a:endParaRPr lang="fa-IR" dirty="0">
              <a:solidFill>
                <a:schemeClr val="tx1"/>
              </a:solidFill>
            </a:endParaRPr>
          </a:p>
        </p:txBody>
      </p:sp>
      <p:sp>
        <p:nvSpPr>
          <p:cNvPr id="3" name="Subtitle 2"/>
          <p:cNvSpPr>
            <a:spLocks noGrp="1"/>
          </p:cNvSpPr>
          <p:nvPr>
            <p:ph type="subTitle" idx="1"/>
          </p:nvPr>
        </p:nvSpPr>
        <p:spPr>
          <a:xfrm>
            <a:off x="1357290" y="3500438"/>
            <a:ext cx="6400800" cy="1214446"/>
          </a:xfrm>
        </p:spPr>
        <p:txBody>
          <a:bodyPr/>
          <a:lstStyle/>
          <a:p>
            <a:r>
              <a:rPr lang="en-US" dirty="0" smtClean="0"/>
              <a:t>NHT = 33000 BPSD</a:t>
            </a:r>
          </a:p>
          <a:p>
            <a:r>
              <a:rPr lang="en-US" dirty="0" smtClean="0"/>
              <a:t>CCR=20000 BPSD</a:t>
            </a:r>
            <a:endParaRPr lang="fa-IR" dirty="0"/>
          </a:p>
        </p:txBody>
      </p:sp>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3</a:t>
            </a:fld>
            <a:endParaRPr lang="fa-IR"/>
          </a:p>
        </p:txBody>
      </p:sp>
      <p:pic>
        <p:nvPicPr>
          <p:cNvPr id="7" name="Picture 6" descr="آرم نفت.bmp"/>
          <p:cNvPicPr>
            <a:picLocks noChangeAspect="1"/>
          </p:cNvPicPr>
          <p:nvPr/>
        </p:nvPicPr>
        <p:blipFill>
          <a:blip r:embed="rId2" cstate="print"/>
          <a:stretch>
            <a:fillRect/>
          </a:stretch>
        </p:blipFill>
        <p:spPr>
          <a:xfrm>
            <a:off x="428596" y="500042"/>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CATALYST DISTRIBUTION</a:t>
            </a:r>
            <a:endParaRPr lang="fa-IR" sz="3500" dirty="0"/>
          </a:p>
        </p:txBody>
      </p:sp>
      <p:sp>
        <p:nvSpPr>
          <p:cNvPr id="3" name="Content Placeholder 2"/>
          <p:cNvSpPr>
            <a:spLocks noGrp="1"/>
          </p:cNvSpPr>
          <p:nvPr>
            <p:ph idx="1"/>
          </p:nvPr>
        </p:nvSpPr>
        <p:spPr>
          <a:xfrm>
            <a:off x="500034" y="2143116"/>
            <a:ext cx="8229600" cy="2614618"/>
          </a:xfrm>
        </p:spPr>
        <p:txBody>
          <a:bodyPr>
            <a:normAutofit/>
          </a:bodyPr>
          <a:lstStyle/>
          <a:p>
            <a:pPr algn="ctr">
              <a:buNone/>
            </a:pPr>
            <a:r>
              <a:rPr lang="en-US" sz="3500" dirty="0" smtClean="0"/>
              <a:t>FIRST 15%</a:t>
            </a:r>
          </a:p>
          <a:p>
            <a:pPr algn="ctr">
              <a:buNone/>
            </a:pPr>
            <a:r>
              <a:rPr lang="en-US" sz="3500" dirty="0" smtClean="0"/>
              <a:t>SECOND and THIRD 20-25%</a:t>
            </a:r>
          </a:p>
          <a:p>
            <a:pPr algn="ctr">
              <a:buNone/>
            </a:pPr>
            <a:r>
              <a:rPr lang="en-US" sz="3500" dirty="0" smtClean="0"/>
              <a:t>FORTH 40%</a:t>
            </a:r>
          </a:p>
        </p:txBody>
      </p:sp>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30</a:t>
            </a:fld>
            <a:endParaRPr lang="fa-IR"/>
          </a:p>
        </p:txBody>
      </p:sp>
      <p:pic>
        <p:nvPicPr>
          <p:cNvPr id="6" name="Picture 5" descr="آرم نفت.bmp"/>
          <p:cNvPicPr>
            <a:picLocks noChangeAspect="1"/>
          </p:cNvPicPr>
          <p:nvPr/>
        </p:nvPicPr>
        <p:blipFill>
          <a:blip r:embed="rId2"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24" y="1428736"/>
            <a:ext cx="7343736" cy="4357718"/>
          </a:xfrm>
          <a:prstGeom prst="rect">
            <a:avLst/>
          </a:prstGeom>
        </p:spPr>
      </p:pic>
      <p:sp>
        <p:nvSpPr>
          <p:cNvPr id="6" name="Footer Placeholder 5"/>
          <p:cNvSpPr>
            <a:spLocks noGrp="1"/>
          </p:cNvSpPr>
          <p:nvPr>
            <p:ph type="ftr" sz="quarter" idx="11"/>
          </p:nvPr>
        </p:nvSpPr>
        <p:spPr/>
        <p:txBody>
          <a:bodyPr/>
          <a:lstStyle/>
          <a:p>
            <a:r>
              <a:rPr lang="en-US" dirty="0" smtClean="0"/>
              <a:t>ALI SHAERI          NIOEC CO.</a:t>
            </a:r>
            <a:endParaRPr lang="fa-IR"/>
          </a:p>
        </p:txBody>
      </p:sp>
      <p:sp>
        <p:nvSpPr>
          <p:cNvPr id="7" name="Slide Number Placeholder 6"/>
          <p:cNvSpPr>
            <a:spLocks noGrp="1"/>
          </p:cNvSpPr>
          <p:nvPr>
            <p:ph type="sldNum" sz="quarter" idx="12"/>
          </p:nvPr>
        </p:nvSpPr>
        <p:spPr/>
        <p:txBody>
          <a:bodyPr/>
          <a:lstStyle/>
          <a:p>
            <a:fld id="{65173214-B861-47D8-8FD3-618A2B6EA85E}" type="slidenum">
              <a:rPr lang="fa-IR" smtClean="0"/>
              <a:pPr/>
              <a:t>31</a:t>
            </a:fld>
            <a:endParaRPr lang="fa-IR"/>
          </a:p>
        </p:txBody>
      </p:sp>
      <p:pic>
        <p:nvPicPr>
          <p:cNvPr id="8" name="Picture 7"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CCR CATALYST</a:t>
            </a:r>
            <a:endParaRPr lang="fa-IR" dirty="0">
              <a:solidFill>
                <a:schemeClr val="tx1"/>
              </a:solidFill>
            </a:endParaRPr>
          </a:p>
        </p:txBody>
      </p:sp>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32</a:t>
            </a:fld>
            <a:endParaRPr lang="fa-IR"/>
          </a:p>
        </p:txBody>
      </p:sp>
      <p:pic>
        <p:nvPicPr>
          <p:cNvPr id="7" name="Picture 6" descr="آرم نفت.bmp"/>
          <p:cNvPicPr>
            <a:picLocks noChangeAspect="1"/>
          </p:cNvPicPr>
          <p:nvPr/>
        </p:nvPicPr>
        <p:blipFill>
          <a:blip r:embed="rId2" cstate="print"/>
          <a:stretch>
            <a:fillRect/>
          </a:stretch>
        </p:blipFill>
        <p:spPr>
          <a:xfrm>
            <a:off x="428596" y="214290"/>
            <a:ext cx="1025426" cy="857256"/>
          </a:xfrm>
          <a:prstGeom prst="rect">
            <a:avLst/>
          </a:prstGeom>
        </p:spPr>
      </p:pic>
      <p:pic>
        <p:nvPicPr>
          <p:cNvPr id="17409" name="Picture 1"/>
          <p:cNvPicPr>
            <a:picLocks noGrp="1" noChangeAspect="1" noChangeArrowheads="1"/>
          </p:cNvPicPr>
          <p:nvPr>
            <p:ph idx="1"/>
          </p:nvPr>
        </p:nvPicPr>
        <p:blipFill>
          <a:blip r:embed="rId3"/>
          <a:srcRect/>
          <a:stretch>
            <a:fillRect/>
          </a:stretch>
        </p:blipFill>
        <p:spPr bwMode="auto">
          <a:xfrm>
            <a:off x="457200" y="2139248"/>
            <a:ext cx="8229600" cy="3630429"/>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CRASHED CATALYST</a:t>
            </a:r>
            <a:endParaRPr lang="fa-IR" dirty="0">
              <a:solidFill>
                <a:schemeClr val="tx1"/>
              </a:solidFill>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976" y="1357298"/>
            <a:ext cx="6987451" cy="4708525"/>
          </a:xfrm>
          <a:prstGeom prst="rect">
            <a:avLst/>
          </a:prstGeom>
        </p:spPr>
      </p:pic>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33</a:t>
            </a:fld>
            <a:endParaRPr lang="fa-IR"/>
          </a:p>
        </p:txBody>
      </p:sp>
      <p:pic>
        <p:nvPicPr>
          <p:cNvPr id="7" name="Picture 6"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 DONE WITH FOLLOWING ASSUMPTION:</a:t>
            </a:r>
            <a:endParaRPr lang="fa-IR" dirty="0"/>
          </a:p>
        </p:txBody>
      </p:sp>
      <p:sp>
        <p:nvSpPr>
          <p:cNvPr id="3" name="Content Placeholder 2"/>
          <p:cNvSpPr>
            <a:spLocks noGrp="1"/>
          </p:cNvSpPr>
          <p:nvPr>
            <p:ph idx="1"/>
          </p:nvPr>
        </p:nvSpPr>
        <p:spPr>
          <a:xfrm>
            <a:off x="500034" y="2000240"/>
            <a:ext cx="8229600" cy="2828932"/>
          </a:xfrm>
        </p:spPr>
        <p:txBody>
          <a:bodyPr/>
          <a:lstStyle/>
          <a:p>
            <a:pPr algn="l">
              <a:buNone/>
            </a:pPr>
            <a:r>
              <a:rPr lang="en-US" dirty="0" smtClean="0"/>
              <a:t>1-CONSTANT CATALYST ACTIVITY</a:t>
            </a:r>
          </a:p>
          <a:p>
            <a:pPr algn="l">
              <a:buNone/>
            </a:pPr>
            <a:r>
              <a:rPr lang="en-US" dirty="0" smtClean="0"/>
              <a:t>2-IGNORE EFFECTED OF WATER AND</a:t>
            </a:r>
          </a:p>
          <a:p>
            <a:pPr algn="l">
              <a:buNone/>
            </a:pPr>
            <a:r>
              <a:rPr lang="en-US" dirty="0" smtClean="0"/>
              <a:t> 3-SULPHURE OVER CAT.</a:t>
            </a:r>
          </a:p>
          <a:p>
            <a:pPr algn="l">
              <a:buNone/>
            </a:pPr>
            <a:r>
              <a:rPr lang="en-US" dirty="0" smtClean="0"/>
              <a:t>4-S.S MODE</a:t>
            </a:r>
          </a:p>
          <a:p>
            <a:pPr algn="l">
              <a:buNone/>
            </a:pPr>
            <a:r>
              <a:rPr lang="en-US" dirty="0" smtClean="0"/>
              <a:t>5-Pt Dispersion Constant</a:t>
            </a:r>
            <a:endParaRPr lang="fa-IR" dirty="0"/>
          </a:p>
        </p:txBody>
      </p:sp>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34</a:t>
            </a:fld>
            <a:endParaRPr lang="fa-IR"/>
          </a:p>
        </p:txBody>
      </p:sp>
      <p:pic>
        <p:nvPicPr>
          <p:cNvPr id="6" name="Picture 5" descr="آرم نفت.bmp"/>
          <p:cNvPicPr>
            <a:picLocks noChangeAspect="1"/>
          </p:cNvPicPr>
          <p:nvPr/>
        </p:nvPicPr>
        <p:blipFill>
          <a:blip r:embed="rId2"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PIONA</a:t>
            </a:r>
            <a:endParaRPr lang="fa-IR" dirty="0"/>
          </a:p>
        </p:txBody>
      </p:sp>
      <p:pic>
        <p:nvPicPr>
          <p:cNvPr id="16386" name="Picture 2"/>
          <p:cNvPicPr>
            <a:picLocks noGrp="1" noChangeAspect="1" noChangeArrowheads="1"/>
          </p:cNvPicPr>
          <p:nvPr>
            <p:ph idx="1"/>
          </p:nvPr>
        </p:nvPicPr>
        <p:blipFill>
          <a:blip r:embed="rId2"/>
          <a:srcRect/>
          <a:stretch>
            <a:fillRect/>
          </a:stretch>
        </p:blipFill>
        <p:spPr bwMode="auto">
          <a:xfrm>
            <a:off x="457200" y="1500174"/>
            <a:ext cx="8229600" cy="4703286"/>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35</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and Product (Lab Test)</a:t>
            </a:r>
            <a:endParaRPr lang="fa-IR" dirty="0"/>
          </a:p>
        </p:txBody>
      </p:sp>
      <p:pic>
        <p:nvPicPr>
          <p:cNvPr id="1026" name="Picture 2"/>
          <p:cNvPicPr>
            <a:picLocks noGrp="1" noChangeAspect="1" noChangeArrowheads="1"/>
          </p:cNvPicPr>
          <p:nvPr>
            <p:ph idx="1"/>
          </p:nvPr>
        </p:nvPicPr>
        <p:blipFill>
          <a:blip r:embed="rId2"/>
          <a:srcRect/>
          <a:stretch>
            <a:fillRect/>
          </a:stretch>
        </p:blipFill>
        <p:spPr bwMode="auto">
          <a:xfrm>
            <a:off x="571472" y="1428736"/>
            <a:ext cx="7715304" cy="4665675"/>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US" dirty="0" smtClean="0"/>
              <a:t>ALI SHAERI          NIOEC CO.</a:t>
            </a:r>
            <a:endParaRPr lang="fa-IR"/>
          </a:p>
        </p:txBody>
      </p:sp>
      <p:sp>
        <p:nvSpPr>
          <p:cNvPr id="7" name="Slide Number Placeholder 6"/>
          <p:cNvSpPr>
            <a:spLocks noGrp="1"/>
          </p:cNvSpPr>
          <p:nvPr>
            <p:ph type="sldNum" sz="quarter" idx="12"/>
          </p:nvPr>
        </p:nvSpPr>
        <p:spPr/>
        <p:txBody>
          <a:bodyPr/>
          <a:lstStyle/>
          <a:p>
            <a:fld id="{65173214-B861-47D8-8FD3-618A2B6EA85E}" type="slidenum">
              <a:rPr lang="fa-IR" smtClean="0"/>
              <a:pPr/>
              <a:t>36</a:t>
            </a:fld>
            <a:endParaRPr lang="fa-IR"/>
          </a:p>
        </p:txBody>
      </p:sp>
      <p:pic>
        <p:nvPicPr>
          <p:cNvPr id="8" name="Picture 7"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SIMULATION BY PETROSIM</a:t>
            </a:r>
            <a:endParaRPr lang="fa-IR" sz="3000" dirty="0"/>
          </a:p>
        </p:txBody>
      </p:sp>
      <p:pic>
        <p:nvPicPr>
          <p:cNvPr id="18435" name="Picture 3" descr="C:\Documents and Settings\a.shaeri\My Documents\KBC\CCR ARAK Multimedia\PFD - Case (Main)-Screenshot_1.png"/>
          <p:cNvPicPr>
            <a:picLocks noGrp="1" noChangeAspect="1" noChangeArrowheads="1"/>
          </p:cNvPicPr>
          <p:nvPr>
            <p:ph idx="1"/>
          </p:nvPr>
        </p:nvPicPr>
        <p:blipFill>
          <a:blip r:embed="rId2"/>
          <a:srcRect/>
          <a:stretch>
            <a:fillRect/>
          </a:stretch>
        </p:blipFill>
        <p:spPr bwMode="auto">
          <a:xfrm>
            <a:off x="785786" y="1500174"/>
            <a:ext cx="7143800" cy="4753580"/>
          </a:xfrm>
          <a:prstGeom prst="rect">
            <a:avLst/>
          </a:prstGeom>
          <a:noFill/>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37</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Detail- PIONA</a:t>
            </a:r>
            <a:endParaRPr lang="fa-IR" dirty="0"/>
          </a:p>
        </p:txBody>
      </p:sp>
      <p:pic>
        <p:nvPicPr>
          <p:cNvPr id="19458" name="Picture 2"/>
          <p:cNvPicPr>
            <a:picLocks noGrp="1" noChangeAspect="1" noChangeArrowheads="1"/>
          </p:cNvPicPr>
          <p:nvPr>
            <p:ph idx="1"/>
          </p:nvPr>
        </p:nvPicPr>
        <p:blipFill>
          <a:blip r:embed="rId2"/>
          <a:srcRect/>
          <a:stretch>
            <a:fillRect/>
          </a:stretch>
        </p:blipFill>
        <p:spPr bwMode="auto">
          <a:xfrm>
            <a:off x="857224" y="1500174"/>
            <a:ext cx="7600950" cy="425767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38</a:t>
            </a:fld>
            <a:endParaRPr lang="fa-IR"/>
          </a:p>
        </p:txBody>
      </p:sp>
      <p:pic>
        <p:nvPicPr>
          <p:cNvPr id="6" name="Picture 5" descr="آرم نفت.bmp"/>
          <p:cNvPicPr>
            <a:picLocks noChangeAspect="1"/>
          </p:cNvPicPr>
          <p:nvPr/>
        </p:nvPicPr>
        <p:blipFill>
          <a:blip r:embed="rId3" cstate="print"/>
          <a:stretch>
            <a:fillRect/>
          </a:stretch>
        </p:blipFill>
        <p:spPr>
          <a:xfrm>
            <a:off x="428596" y="285728"/>
            <a:ext cx="1025426" cy="857256"/>
          </a:xfrm>
          <a:prstGeom prst="rect">
            <a:avLst/>
          </a:prstGeom>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2530" name="Picture 2"/>
          <p:cNvPicPr>
            <a:picLocks noGrp="1" noChangeAspect="1" noChangeArrowheads="1"/>
          </p:cNvPicPr>
          <p:nvPr>
            <p:ph idx="1"/>
          </p:nvPr>
        </p:nvPicPr>
        <p:blipFill>
          <a:blip r:embed="rId2"/>
          <a:srcRect/>
          <a:stretch>
            <a:fillRect/>
          </a:stretch>
        </p:blipFill>
        <p:spPr bwMode="auto">
          <a:xfrm>
            <a:off x="928662" y="1428736"/>
            <a:ext cx="7400948" cy="4808883"/>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39</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Footer Placeholder 3"/>
          <p:cNvSpPr>
            <a:spLocks noGrp="1"/>
          </p:cNvSpPr>
          <p:nvPr>
            <p:ph type="ftr" sz="quarter" idx="11"/>
          </p:nvPr>
        </p:nvSpPr>
        <p:spPr/>
        <p:txBody>
          <a:bodyPr/>
          <a:lstStyle/>
          <a:p>
            <a:r>
              <a:rPr lang="en-US"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4</a:t>
            </a:fld>
            <a:endParaRPr lang="fa-IR"/>
          </a:p>
        </p:txBody>
      </p:sp>
      <p:pic>
        <p:nvPicPr>
          <p:cNvPr id="62466" name="Picture 2" descr="C:\Documents and Settings\a.shaeri\Desktop\IMG_4132.jpg"/>
          <p:cNvPicPr>
            <a:picLocks noGrp="1" noChangeAspect="1" noChangeArrowheads="1"/>
          </p:cNvPicPr>
          <p:nvPr>
            <p:ph idx="1"/>
          </p:nvPr>
        </p:nvPicPr>
        <p:blipFill>
          <a:blip r:embed="rId2" cstate="print"/>
          <a:srcRect/>
          <a:stretch>
            <a:fillRect/>
          </a:stretch>
        </p:blipFill>
        <p:spPr bwMode="auto">
          <a:xfrm>
            <a:off x="1857356" y="1214422"/>
            <a:ext cx="6072230" cy="5094303"/>
          </a:xfrm>
          <a:prstGeom prst="rect">
            <a:avLst/>
          </a:prstGeom>
          <a:noFill/>
        </p:spPr>
      </p:pic>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DCS and Lab result</a:t>
            </a:r>
            <a:endParaRPr lang="fa-IR" dirty="0"/>
          </a:p>
        </p:txBody>
      </p:sp>
      <p:pic>
        <p:nvPicPr>
          <p:cNvPr id="23554" name="Picture 2"/>
          <p:cNvPicPr>
            <a:picLocks noGrp="1" noChangeAspect="1" noChangeArrowheads="1"/>
          </p:cNvPicPr>
          <p:nvPr>
            <p:ph idx="1"/>
          </p:nvPr>
        </p:nvPicPr>
        <p:blipFill>
          <a:blip r:embed="rId2"/>
          <a:srcRect/>
          <a:stretch>
            <a:fillRect/>
          </a:stretch>
        </p:blipFill>
        <p:spPr bwMode="auto">
          <a:xfrm>
            <a:off x="642910" y="1500174"/>
            <a:ext cx="8229600" cy="4159132"/>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40</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OF DIFFERENT</a:t>
            </a:r>
            <a:endParaRPr lang="fa-IR" dirty="0"/>
          </a:p>
        </p:txBody>
      </p:sp>
      <p:sp>
        <p:nvSpPr>
          <p:cNvPr id="3" name="Content Placeholder 2"/>
          <p:cNvSpPr>
            <a:spLocks noGrp="1"/>
          </p:cNvSpPr>
          <p:nvPr>
            <p:ph idx="1"/>
          </p:nvPr>
        </p:nvSpPr>
        <p:spPr>
          <a:xfrm>
            <a:off x="428596" y="1928802"/>
            <a:ext cx="8229600" cy="3257560"/>
          </a:xfrm>
        </p:spPr>
        <p:txBody>
          <a:bodyPr/>
          <a:lstStyle/>
          <a:p>
            <a:pPr algn="l">
              <a:buNone/>
            </a:pPr>
            <a:r>
              <a:rPr lang="en-US" dirty="0" smtClean="0"/>
              <a:t>1-INSTRUMENTATION DEFECT</a:t>
            </a:r>
          </a:p>
          <a:p>
            <a:pPr algn="l">
              <a:buNone/>
            </a:pPr>
            <a:r>
              <a:rPr lang="en-US" dirty="0" smtClean="0"/>
              <a:t>2-LAB ERROE</a:t>
            </a:r>
          </a:p>
          <a:p>
            <a:pPr algn="l">
              <a:buNone/>
            </a:pPr>
            <a:r>
              <a:rPr lang="en-US" dirty="0" smtClean="0"/>
              <a:t>3-SOFT WARE ERROE</a:t>
            </a:r>
          </a:p>
          <a:p>
            <a:pPr algn="l">
              <a:buNone/>
            </a:pPr>
            <a:r>
              <a:rPr lang="en-US" dirty="0" smtClean="0"/>
              <a:t>4-NOT COMPLETE RESULT LAB</a:t>
            </a:r>
          </a:p>
          <a:p>
            <a:pPr algn="l">
              <a:buNone/>
            </a:pPr>
            <a:r>
              <a:rPr lang="en-US" dirty="0" smtClean="0"/>
              <a:t>5- LACK OF C</a:t>
            </a:r>
            <a:r>
              <a:rPr lang="en-US" baseline="-25000" dirty="0" smtClean="0"/>
              <a:t>10</a:t>
            </a:r>
            <a:r>
              <a:rPr lang="en-US" baseline="30000" dirty="0" smtClean="0"/>
              <a:t> +</a:t>
            </a:r>
            <a:r>
              <a:rPr lang="en-US" dirty="0" smtClean="0"/>
              <a:t> INFORMATION IN FEED </a:t>
            </a:r>
            <a:endParaRPr lang="fa-IR" dirty="0"/>
          </a:p>
        </p:txBody>
      </p:sp>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41</a:t>
            </a:fld>
            <a:endParaRPr lang="fa-IR"/>
          </a:p>
        </p:txBody>
      </p:sp>
      <p:pic>
        <p:nvPicPr>
          <p:cNvPr id="6" name="Picture 5" descr="آرم نفت.bmp"/>
          <p:cNvPicPr>
            <a:picLocks noChangeAspect="1"/>
          </p:cNvPicPr>
          <p:nvPr/>
        </p:nvPicPr>
        <p:blipFill>
          <a:blip r:embed="rId2"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42</a:t>
            </a:fld>
            <a:endParaRPr lang="fa-IR"/>
          </a:p>
        </p:txBody>
      </p:sp>
      <p:pic>
        <p:nvPicPr>
          <p:cNvPr id="6" name="Picture 5" descr="آرم نفت.bmp"/>
          <p:cNvPicPr>
            <a:picLocks noChangeAspect="1"/>
          </p:cNvPicPr>
          <p:nvPr/>
        </p:nvPicPr>
        <p:blipFill>
          <a:blip r:embed="rId2" cstate="print"/>
          <a:stretch>
            <a:fillRect/>
          </a:stretch>
        </p:blipFill>
        <p:spPr>
          <a:xfrm>
            <a:off x="428596" y="214290"/>
            <a:ext cx="1025426" cy="857256"/>
          </a:xfrm>
          <a:prstGeom prst="rect">
            <a:avLst/>
          </a:prstGeom>
        </p:spPr>
      </p:pic>
      <p:sp>
        <p:nvSpPr>
          <p:cNvPr id="7" name="Content Placeholder 6"/>
          <p:cNvSpPr>
            <a:spLocks noGrp="1"/>
          </p:cNvSpPr>
          <p:nvPr>
            <p:ph idx="1"/>
          </p:nvPr>
        </p:nvSpPr>
        <p:spPr/>
        <p:txBody>
          <a:bodyPr/>
          <a:lstStyle/>
          <a:p>
            <a:endParaRPr lang="fa-IR"/>
          </a:p>
        </p:txBody>
      </p:sp>
      <p:pic>
        <p:nvPicPr>
          <p:cNvPr id="6145" name="Picture 1"/>
          <p:cNvPicPr>
            <a:picLocks noChangeAspect="1" noChangeArrowheads="1"/>
          </p:cNvPicPr>
          <p:nvPr/>
        </p:nvPicPr>
        <p:blipFill>
          <a:blip r:embed="rId3"/>
          <a:srcRect/>
          <a:stretch>
            <a:fillRect/>
          </a:stretch>
        </p:blipFill>
        <p:spPr bwMode="auto">
          <a:xfrm>
            <a:off x="714348" y="1714488"/>
            <a:ext cx="7753374" cy="3885226"/>
          </a:xfrm>
          <a:prstGeom prst="rect">
            <a:avLst/>
          </a:prstGeom>
          <a:noFill/>
          <a:ln w="9525">
            <a:noFill/>
            <a:miter lim="800000"/>
            <a:headEnd/>
            <a:tailEnd/>
          </a:ln>
          <a:effectLst/>
        </p:spPr>
      </p:pic>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RON=99 and Coke = 3.5%</a:t>
            </a:r>
            <a:endParaRPr lang="fa-IR" dirty="0"/>
          </a:p>
        </p:txBody>
      </p:sp>
      <p:sp>
        <p:nvSpPr>
          <p:cNvPr id="3" name="Content Placeholder 2"/>
          <p:cNvSpPr>
            <a:spLocks noGrp="1"/>
          </p:cNvSpPr>
          <p:nvPr>
            <p:ph idx="1"/>
          </p:nvPr>
        </p:nvSpPr>
        <p:spPr/>
        <p:txBody>
          <a:bodyPr/>
          <a:lstStyle/>
          <a:p>
            <a:endParaRPr lang="fa-IR"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72" y="1643050"/>
            <a:ext cx="7858180" cy="4052902"/>
          </a:xfrm>
          <a:prstGeom prst="rect">
            <a:avLst/>
          </a:prstGeom>
        </p:spPr>
      </p:pic>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43</a:t>
            </a:fld>
            <a:endParaRPr lang="fa-IR"/>
          </a:p>
        </p:txBody>
      </p:sp>
      <p:pic>
        <p:nvPicPr>
          <p:cNvPr id="7" name="Picture 6"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Footer Placeholder 3"/>
          <p:cNvSpPr>
            <a:spLocks noGrp="1"/>
          </p:cNvSpPr>
          <p:nvPr>
            <p:ph type="ftr" sz="quarter" idx="11"/>
          </p:nvPr>
        </p:nvSpPr>
        <p:spPr/>
        <p:txBody>
          <a:bodyPr/>
          <a:lstStyle/>
          <a:p>
            <a:r>
              <a:rPr lang="en-US" dirty="0" smtClean="0"/>
              <a:t>ALI SHAERI          NIOEC CO.</a:t>
            </a:r>
            <a:endParaRPr lang="fa-IR" dirty="0"/>
          </a:p>
        </p:txBody>
      </p:sp>
      <p:sp>
        <p:nvSpPr>
          <p:cNvPr id="6" name="Slide Number Placeholder 5"/>
          <p:cNvSpPr>
            <a:spLocks noGrp="1"/>
          </p:cNvSpPr>
          <p:nvPr>
            <p:ph type="sldNum" sz="quarter" idx="12"/>
          </p:nvPr>
        </p:nvSpPr>
        <p:spPr/>
        <p:txBody>
          <a:bodyPr/>
          <a:lstStyle/>
          <a:p>
            <a:fld id="{65173214-B861-47D8-8FD3-618A2B6EA85E}" type="slidenum">
              <a:rPr lang="fa-IR" smtClean="0"/>
              <a:pPr/>
              <a:t>44</a:t>
            </a:fld>
            <a:endParaRPr lang="fa-IR"/>
          </a:p>
        </p:txBody>
      </p:sp>
      <p:pic>
        <p:nvPicPr>
          <p:cNvPr id="7" name="Picture 6" descr="آرم نفت.bmp"/>
          <p:cNvPicPr>
            <a:picLocks noChangeAspect="1"/>
          </p:cNvPicPr>
          <p:nvPr/>
        </p:nvPicPr>
        <p:blipFill>
          <a:blip r:embed="rId3" cstate="print"/>
          <a:stretch>
            <a:fillRect/>
          </a:stretch>
        </p:blipFill>
        <p:spPr>
          <a:xfrm>
            <a:off x="428596" y="214290"/>
            <a:ext cx="1025426" cy="857256"/>
          </a:xfrm>
          <a:prstGeom prst="rect">
            <a:avLst/>
          </a:prstGeom>
        </p:spPr>
      </p:pic>
      <p:sp>
        <p:nvSpPr>
          <p:cNvPr id="8" name="Content Placeholder 7"/>
          <p:cNvSpPr>
            <a:spLocks noGrp="1"/>
          </p:cNvSpPr>
          <p:nvPr>
            <p:ph idx="1"/>
          </p:nvPr>
        </p:nvSpPr>
        <p:spPr/>
        <p:txBody>
          <a:bodyPr/>
          <a:lstStyle/>
          <a:p>
            <a:endParaRPr lang="fa-IR"/>
          </a:p>
        </p:txBody>
      </p:sp>
      <p:pic>
        <p:nvPicPr>
          <p:cNvPr id="4097" name="Picture 1"/>
          <p:cNvPicPr>
            <a:picLocks noChangeAspect="1" noChangeArrowheads="1"/>
          </p:cNvPicPr>
          <p:nvPr/>
        </p:nvPicPr>
        <p:blipFill>
          <a:blip r:embed="rId4"/>
          <a:srcRect/>
          <a:stretch>
            <a:fillRect/>
          </a:stretch>
        </p:blipFill>
        <p:spPr bwMode="auto">
          <a:xfrm>
            <a:off x="857224" y="1714488"/>
            <a:ext cx="7610498" cy="391421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Axens</a:t>
            </a:r>
            <a:r>
              <a:rPr lang="en-US" dirty="0" smtClean="0"/>
              <a:t> believe in this H</a:t>
            </a:r>
            <a:r>
              <a:rPr lang="en-US" baseline="-25000" dirty="0" smtClean="0"/>
              <a:t>2</a:t>
            </a:r>
            <a:r>
              <a:rPr lang="en-US" dirty="0" smtClean="0"/>
              <a:t>/HC has no any effect on RON ?</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45</a:t>
            </a:fld>
            <a:endParaRPr lang="fa-IR"/>
          </a:p>
        </p:txBody>
      </p:sp>
      <p:graphicFrame>
        <p:nvGraphicFramePr>
          <p:cNvPr id="2050" name="Object 2"/>
          <p:cNvGraphicFramePr>
            <a:graphicFrameLocks noChangeAspect="1"/>
          </p:cNvGraphicFramePr>
          <p:nvPr/>
        </p:nvGraphicFramePr>
        <p:xfrm>
          <a:off x="571472" y="1643050"/>
          <a:ext cx="7848600" cy="4938712"/>
        </p:xfrm>
        <a:graphic>
          <a:graphicData uri="http://schemas.openxmlformats.org/presentationml/2006/ole">
            <mc:AlternateContent xmlns:mc="http://schemas.openxmlformats.org/markup-compatibility/2006">
              <mc:Choice xmlns:v="urn:schemas-microsoft-com:vml" Requires="v">
                <p:oleObj spid="_x0000_s2052" name="Document" r:id="rId3" imgW="6092785" imgH="3327561" progId="Word.Document.8">
                  <p:embed/>
                </p:oleObj>
              </mc:Choice>
              <mc:Fallback>
                <p:oleObj name="Document" r:id="rId3" imgW="6092785" imgH="3327561"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1643050"/>
                        <a:ext cx="7848600" cy="493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22" name="Picture 2"/>
          <p:cNvPicPr>
            <a:picLocks noGrp="1" noChangeAspect="1" noChangeArrowheads="1"/>
          </p:cNvPicPr>
          <p:nvPr>
            <p:ph idx="1"/>
          </p:nvPr>
        </p:nvPicPr>
        <p:blipFill>
          <a:blip r:embed="rId2"/>
          <a:srcRect/>
          <a:stretch>
            <a:fillRect/>
          </a:stretch>
        </p:blipFill>
        <p:spPr bwMode="auto">
          <a:xfrm>
            <a:off x="895350" y="1625600"/>
            <a:ext cx="7353300" cy="465772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46</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571744"/>
            <a:ext cx="8229600" cy="1143000"/>
          </a:xfrm>
        </p:spPr>
        <p:txBody>
          <a:bodyPr>
            <a:noAutofit/>
          </a:bodyPr>
          <a:lstStyle/>
          <a:p>
            <a:r>
              <a:rPr lang="en-US" sz="4400" dirty="0" smtClean="0">
                <a:solidFill>
                  <a:schemeClr val="tx1"/>
                </a:solidFill>
              </a:rPr>
              <a:t>INCREASE 1 RON </a:t>
            </a:r>
            <a:br>
              <a:rPr lang="en-US" sz="4400" dirty="0" smtClean="0">
                <a:solidFill>
                  <a:schemeClr val="tx1"/>
                </a:solidFill>
              </a:rPr>
            </a:br>
            <a:r>
              <a:rPr lang="en-US" sz="4400" dirty="0" smtClean="0">
                <a:solidFill>
                  <a:schemeClr val="tx1"/>
                </a:solidFill>
              </a:rPr>
              <a:t>NEEDED</a:t>
            </a:r>
            <a:br>
              <a:rPr lang="en-US" sz="4400" dirty="0" smtClean="0">
                <a:solidFill>
                  <a:schemeClr val="tx1"/>
                </a:solidFill>
              </a:rPr>
            </a:br>
            <a:r>
              <a:rPr lang="en-US" sz="4000" dirty="0" smtClean="0">
                <a:solidFill>
                  <a:schemeClr val="tx1"/>
                </a:solidFill>
              </a:rPr>
              <a:t>930 KW ENERGY</a:t>
            </a:r>
            <a:endParaRPr lang="fa-IR" sz="4000" dirty="0">
              <a:solidFill>
                <a:schemeClr val="tx1"/>
              </a:solidFill>
            </a:endParaRPr>
          </a:p>
        </p:txBody>
      </p:sp>
      <p:sp>
        <p:nvSpPr>
          <p:cNvPr id="5" name="Footer Placeholder 4"/>
          <p:cNvSpPr>
            <a:spLocks noGrp="1"/>
          </p:cNvSpPr>
          <p:nvPr>
            <p:ph type="ftr" sz="quarter" idx="11"/>
          </p:nvPr>
        </p:nvSpPr>
        <p:spPr/>
        <p:txBody>
          <a:bodyPr/>
          <a:lstStyle/>
          <a:p>
            <a:r>
              <a:rPr lang="en-US" dirty="0" smtClean="0"/>
              <a:t>ALI SHAERI          NIOEC CO.</a:t>
            </a:r>
            <a:endParaRPr lang="fa-IR"/>
          </a:p>
        </p:txBody>
      </p:sp>
      <p:sp>
        <p:nvSpPr>
          <p:cNvPr id="6" name="Slide Number Placeholder 5"/>
          <p:cNvSpPr>
            <a:spLocks noGrp="1"/>
          </p:cNvSpPr>
          <p:nvPr>
            <p:ph type="sldNum" sz="quarter" idx="12"/>
          </p:nvPr>
        </p:nvSpPr>
        <p:spPr/>
        <p:txBody>
          <a:bodyPr/>
          <a:lstStyle/>
          <a:p>
            <a:fld id="{65173214-B861-47D8-8FD3-618A2B6EA85E}" type="slidenum">
              <a:rPr lang="fa-IR" smtClean="0"/>
              <a:pPr/>
              <a:t>47</a:t>
            </a:fld>
            <a:endParaRPr lang="fa-IR"/>
          </a:p>
        </p:txBody>
      </p:sp>
      <p:pic>
        <p:nvPicPr>
          <p:cNvPr id="7" name="Picture 6" descr="آرم نفت.bmp"/>
          <p:cNvPicPr>
            <a:picLocks noChangeAspect="1"/>
          </p:cNvPicPr>
          <p:nvPr/>
        </p:nvPicPr>
        <p:blipFill>
          <a:blip r:embed="rId2"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33794" name="Picture 2"/>
          <p:cNvPicPr>
            <a:picLocks noGrp="1" noChangeAspect="1" noChangeArrowheads="1"/>
          </p:cNvPicPr>
          <p:nvPr>
            <p:ph idx="1"/>
          </p:nvPr>
        </p:nvPicPr>
        <p:blipFill>
          <a:blip r:embed="rId2"/>
          <a:srcRect/>
          <a:stretch>
            <a:fillRect/>
          </a:stretch>
        </p:blipFill>
        <p:spPr bwMode="auto">
          <a:xfrm>
            <a:off x="928662" y="1500174"/>
            <a:ext cx="7229475" cy="456247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48</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Effect of splitter temperature bottom and IBP</a:t>
            </a:r>
            <a:br>
              <a:rPr lang="en-US" sz="2000" dirty="0" smtClean="0"/>
            </a:br>
            <a:r>
              <a:rPr lang="en-US" sz="2000" dirty="0" smtClean="0"/>
              <a:t> on RON and Yield</a:t>
            </a:r>
            <a:endParaRPr lang="fa-IR" sz="2000" dirty="0"/>
          </a:p>
        </p:txBody>
      </p:sp>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49</a:t>
            </a:fld>
            <a:endParaRPr lang="fa-IR"/>
          </a:p>
        </p:txBody>
      </p:sp>
      <p:pic>
        <p:nvPicPr>
          <p:cNvPr id="6" name="Picture 5" descr="آرم نفت.bmp"/>
          <p:cNvPicPr>
            <a:picLocks noChangeAspect="1"/>
          </p:cNvPicPr>
          <p:nvPr/>
        </p:nvPicPr>
        <p:blipFill>
          <a:blip r:embed="rId2" cstate="print"/>
          <a:stretch>
            <a:fillRect/>
          </a:stretch>
        </p:blipFill>
        <p:spPr>
          <a:xfrm>
            <a:off x="428596" y="214290"/>
            <a:ext cx="1025426" cy="857256"/>
          </a:xfrm>
          <a:prstGeom prst="rect">
            <a:avLst/>
          </a:prstGeom>
        </p:spPr>
      </p:pic>
      <p:pic>
        <p:nvPicPr>
          <p:cNvPr id="61443" name="Picture 3"/>
          <p:cNvPicPr>
            <a:picLocks noGrp="1" noChangeAspect="1" noChangeArrowheads="1"/>
          </p:cNvPicPr>
          <p:nvPr>
            <p:ph idx="1"/>
          </p:nvPr>
        </p:nvPicPr>
        <p:blipFill>
          <a:blip r:embed="rId3"/>
          <a:srcRect/>
          <a:stretch>
            <a:fillRect/>
          </a:stretch>
        </p:blipFill>
        <p:spPr bwMode="auto">
          <a:xfrm>
            <a:off x="457200" y="1785927"/>
            <a:ext cx="8229600" cy="372354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NHT Feed</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642910" y="1357298"/>
            <a:ext cx="7786742" cy="5143536"/>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5</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50</a:t>
            </a:fld>
            <a:endParaRPr lang="fa-IR"/>
          </a:p>
        </p:txBody>
      </p:sp>
      <p:pic>
        <p:nvPicPr>
          <p:cNvPr id="3074" name="Picture 2"/>
          <p:cNvPicPr>
            <a:picLocks noGrp="1" noChangeAspect="1" noChangeArrowheads="1"/>
          </p:cNvPicPr>
          <p:nvPr>
            <p:ph idx="1"/>
          </p:nvPr>
        </p:nvPicPr>
        <p:blipFill>
          <a:blip r:embed="rId2"/>
          <a:srcRect/>
          <a:stretch>
            <a:fillRect/>
          </a:stretch>
        </p:blipFill>
        <p:spPr bwMode="auto">
          <a:xfrm>
            <a:off x="1038225" y="1214422"/>
            <a:ext cx="7067550" cy="5092715"/>
          </a:xfrm>
          <a:prstGeom prst="rect">
            <a:avLst/>
          </a:prstGeom>
          <a:noFill/>
          <a:ln w="9525">
            <a:noFill/>
            <a:miter lim="800000"/>
            <a:headEnd/>
            <a:tailEnd/>
          </a:ln>
          <a:effectLst/>
        </p:spPr>
      </p:pic>
      <p:pic>
        <p:nvPicPr>
          <p:cNvPr id="7" name="Picture 6" descr="آرم نفت.bmp"/>
          <p:cNvPicPr>
            <a:picLocks noChangeAspect="1"/>
          </p:cNvPicPr>
          <p:nvPr/>
        </p:nvPicPr>
        <p:blipFill>
          <a:blip r:embed="rId3" cstate="print"/>
          <a:stretch>
            <a:fillRect/>
          </a:stretch>
        </p:blipFill>
        <p:spPr>
          <a:xfrm>
            <a:off x="357158" y="285728"/>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6866" name="Picture 2"/>
          <p:cNvPicPr>
            <a:picLocks noGrp="1" noChangeAspect="1" noChangeArrowheads="1"/>
          </p:cNvPicPr>
          <p:nvPr>
            <p:ph idx="1"/>
          </p:nvPr>
        </p:nvPicPr>
        <p:blipFill>
          <a:blip r:embed="rId2"/>
          <a:srcRect/>
          <a:stretch>
            <a:fillRect/>
          </a:stretch>
        </p:blipFill>
        <p:spPr bwMode="auto">
          <a:xfrm>
            <a:off x="1225553" y="1600200"/>
            <a:ext cx="6692894" cy="470852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51</a:t>
            </a:fld>
            <a:endParaRPr lang="fa-IR"/>
          </a:p>
        </p:txBody>
      </p:sp>
      <p:pic>
        <p:nvPicPr>
          <p:cNvPr id="6" name="Picture 5" descr="آرم نفت.bmp"/>
          <p:cNvPicPr>
            <a:picLocks noChangeAspect="1"/>
          </p:cNvPicPr>
          <p:nvPr/>
        </p:nvPicPr>
        <p:blipFill>
          <a:blip r:embed="rId3" cstate="print"/>
          <a:stretch>
            <a:fillRect/>
          </a:stretch>
        </p:blipFill>
        <p:spPr>
          <a:xfrm>
            <a:off x="428596" y="285728"/>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Optimization Results</a:t>
            </a:r>
            <a:br>
              <a:rPr lang="en-US" dirty="0" smtClean="0"/>
            </a:br>
            <a:r>
              <a:rPr lang="en-US" dirty="0" smtClean="0"/>
              <a:t>for 20000 BPSD</a:t>
            </a:r>
            <a:endParaRPr lang="fa-IR" dirty="0"/>
          </a:p>
        </p:txBody>
      </p:sp>
      <p:sp>
        <p:nvSpPr>
          <p:cNvPr id="4" name="Footer Placeholder 3"/>
          <p:cNvSpPr>
            <a:spLocks noGrp="1"/>
          </p:cNvSpPr>
          <p:nvPr>
            <p:ph type="ftr" sz="quarter" idx="11"/>
          </p:nvPr>
        </p:nvSpPr>
        <p:spPr/>
        <p:txBody>
          <a:bodyPr/>
          <a:lstStyle/>
          <a:p>
            <a:r>
              <a:rPr lang="en-US" dirty="0" smtClean="0"/>
              <a:t>ALI SHAERI          NIOEC CO.</a:t>
            </a:r>
            <a:endParaRPr lang="fa-IR" dirty="0"/>
          </a:p>
        </p:txBody>
      </p:sp>
      <p:sp>
        <p:nvSpPr>
          <p:cNvPr id="5" name="Slide Number Placeholder 4"/>
          <p:cNvSpPr>
            <a:spLocks noGrp="1"/>
          </p:cNvSpPr>
          <p:nvPr>
            <p:ph type="sldNum" sz="quarter" idx="12"/>
          </p:nvPr>
        </p:nvSpPr>
        <p:spPr/>
        <p:txBody>
          <a:bodyPr/>
          <a:lstStyle/>
          <a:p>
            <a:fld id="{65173214-B861-47D8-8FD3-618A2B6EA85E}" type="slidenum">
              <a:rPr lang="fa-IR" smtClean="0"/>
              <a:pPr/>
              <a:t>52</a:t>
            </a:fld>
            <a:endParaRPr lang="fa-IR"/>
          </a:p>
        </p:txBody>
      </p:sp>
      <p:pic>
        <p:nvPicPr>
          <p:cNvPr id="6" name="Picture 5" descr="آرم نفت.bmp"/>
          <p:cNvPicPr>
            <a:picLocks noChangeAspect="1"/>
          </p:cNvPicPr>
          <p:nvPr/>
        </p:nvPicPr>
        <p:blipFill>
          <a:blip r:embed="rId2" cstate="print"/>
          <a:stretch>
            <a:fillRect/>
          </a:stretch>
        </p:blipFill>
        <p:spPr>
          <a:xfrm>
            <a:off x="428596" y="214290"/>
            <a:ext cx="1025426" cy="857256"/>
          </a:xfrm>
          <a:prstGeom prst="rect">
            <a:avLst/>
          </a:prstGeom>
        </p:spPr>
      </p:pic>
      <p:sp>
        <p:nvSpPr>
          <p:cNvPr id="7" name="Content Placeholder 6"/>
          <p:cNvSpPr>
            <a:spLocks noGrp="1"/>
          </p:cNvSpPr>
          <p:nvPr>
            <p:ph idx="1"/>
          </p:nvPr>
        </p:nvSpPr>
        <p:spPr>
          <a:xfrm>
            <a:off x="457200" y="1600200"/>
            <a:ext cx="8229600" cy="3471874"/>
          </a:xfrm>
        </p:spPr>
        <p:txBody>
          <a:bodyPr/>
          <a:lstStyle/>
          <a:p>
            <a:pPr algn="l">
              <a:buNone/>
            </a:pPr>
            <a:r>
              <a:rPr lang="en-US" dirty="0" smtClean="0"/>
              <a:t>Inlet Temperature= 512°C</a:t>
            </a:r>
          </a:p>
          <a:p>
            <a:pPr algn="l">
              <a:buNone/>
            </a:pPr>
            <a:r>
              <a:rPr lang="en-US" dirty="0" smtClean="0"/>
              <a:t>Mol H</a:t>
            </a:r>
            <a:r>
              <a:rPr lang="en-US" baseline="-25000" dirty="0" smtClean="0"/>
              <a:t>2</a:t>
            </a:r>
            <a:r>
              <a:rPr lang="en-US" dirty="0" smtClean="0"/>
              <a:t>/mol feed= 2.5</a:t>
            </a:r>
          </a:p>
          <a:p>
            <a:pPr algn="l">
              <a:buNone/>
            </a:pPr>
            <a:r>
              <a:rPr lang="en-US" dirty="0" smtClean="0"/>
              <a:t>CL on the catalyst = 1.05 wt</a:t>
            </a:r>
          </a:p>
          <a:p>
            <a:pPr algn="l">
              <a:buNone/>
            </a:pPr>
            <a:r>
              <a:rPr lang="en-US" dirty="0" smtClean="0"/>
              <a:t>Catalyst Circulation rate=550Kg/hr</a:t>
            </a:r>
          </a:p>
          <a:p>
            <a:pPr algn="l">
              <a:buNone/>
            </a:pPr>
            <a:r>
              <a:rPr lang="en-US" dirty="0" smtClean="0"/>
              <a:t>Splitter Bottom Temperature= 152 °C</a:t>
            </a:r>
          </a:p>
          <a:p>
            <a:pPr algn="l">
              <a:buNone/>
            </a:pPr>
            <a:r>
              <a:rPr lang="en-US" dirty="0" smtClean="0"/>
              <a:t>Coke on Catalyst= 3.5Wt% </a:t>
            </a:r>
          </a:p>
          <a:p>
            <a:endParaRPr lang="en-US" dirty="0"/>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a:t>
            </a:r>
            <a:endParaRPr lang="fa-IR" dirty="0"/>
          </a:p>
        </p:txBody>
      </p:sp>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53</a:t>
            </a:fld>
            <a:endParaRPr lang="fa-IR"/>
          </a:p>
        </p:txBody>
      </p:sp>
      <p:pic>
        <p:nvPicPr>
          <p:cNvPr id="6" name="Picture 5" descr="آرم نفت.bmp"/>
          <p:cNvPicPr>
            <a:picLocks noChangeAspect="1"/>
          </p:cNvPicPr>
          <p:nvPr/>
        </p:nvPicPr>
        <p:blipFill>
          <a:blip r:embed="rId2" cstate="print"/>
          <a:stretch>
            <a:fillRect/>
          </a:stretch>
        </p:blipFill>
        <p:spPr>
          <a:xfrm>
            <a:off x="428596" y="214290"/>
            <a:ext cx="1025426" cy="857256"/>
          </a:xfrm>
          <a:prstGeom prst="rect">
            <a:avLst/>
          </a:prstGeom>
        </p:spPr>
      </p:pic>
      <p:sp>
        <p:nvSpPr>
          <p:cNvPr id="7" name="Content Placeholder 6"/>
          <p:cNvSpPr>
            <a:spLocks noGrp="1"/>
          </p:cNvSpPr>
          <p:nvPr>
            <p:ph idx="1"/>
          </p:nvPr>
        </p:nvSpPr>
        <p:spPr>
          <a:xfrm>
            <a:off x="457200" y="1600200"/>
            <a:ext cx="8229600" cy="3471874"/>
          </a:xfrm>
        </p:spPr>
        <p:txBody>
          <a:bodyPr/>
          <a:lstStyle/>
          <a:p>
            <a:pPr algn="l"/>
            <a:r>
              <a:rPr lang="en-US" dirty="0" smtClean="0"/>
              <a:t>1- </a:t>
            </a:r>
            <a:r>
              <a:rPr lang="en-US" sz="2500" dirty="0" smtClean="0"/>
              <a:t>Despite of </a:t>
            </a:r>
            <a:r>
              <a:rPr lang="en-US" sz="2500" dirty="0" err="1" smtClean="0"/>
              <a:t>Axens</a:t>
            </a:r>
            <a:r>
              <a:rPr lang="en-US" sz="2500" dirty="0" smtClean="0"/>
              <a:t> advise  , </a:t>
            </a:r>
            <a:r>
              <a:rPr lang="en-US" sz="2400" dirty="0" smtClean="0"/>
              <a:t>we believe in this </a:t>
            </a:r>
            <a:r>
              <a:rPr lang="en-US" sz="2500" dirty="0" smtClean="0"/>
              <a:t>H</a:t>
            </a:r>
            <a:r>
              <a:rPr lang="en-US" sz="2500" baseline="-25000" dirty="0" smtClean="0"/>
              <a:t>2</a:t>
            </a:r>
            <a:r>
              <a:rPr lang="en-US" sz="2500" dirty="0" smtClean="0"/>
              <a:t>/HC effects on  </a:t>
            </a:r>
            <a:r>
              <a:rPr lang="en-US" dirty="0" smtClean="0"/>
              <a:t>RON</a:t>
            </a:r>
          </a:p>
          <a:p>
            <a:pPr algn="l">
              <a:buNone/>
            </a:pPr>
            <a:r>
              <a:rPr lang="en-US" dirty="0" smtClean="0"/>
              <a:t>increasing this ratio acts as heat source and increase the average bed temperature.</a:t>
            </a:r>
          </a:p>
          <a:p>
            <a:pPr algn="l">
              <a:buNone/>
            </a:pPr>
            <a:r>
              <a:rPr lang="en-US" dirty="0" smtClean="0"/>
              <a:t>So RON increase too</a:t>
            </a:r>
          </a:p>
          <a:p>
            <a:pPr algn="l">
              <a:buNone/>
            </a:pPr>
            <a:r>
              <a:rPr lang="en-US" dirty="0" smtClean="0"/>
              <a:t>In simulation and actual test, we have proved this effect</a:t>
            </a:r>
          </a:p>
          <a:p>
            <a:pPr>
              <a:buNone/>
            </a:pPr>
            <a:endParaRPr lang="en-US" dirty="0" smtClean="0"/>
          </a:p>
          <a:p>
            <a:pPr>
              <a:buNone/>
            </a:pPr>
            <a:endParaRPr lang="en-US" dirty="0"/>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a:t>
            </a:r>
            <a:endParaRPr lang="en-US" dirty="0"/>
          </a:p>
        </p:txBody>
      </p:sp>
      <p:sp>
        <p:nvSpPr>
          <p:cNvPr id="3" name="Content Placeholder 2"/>
          <p:cNvSpPr>
            <a:spLocks noGrp="1"/>
          </p:cNvSpPr>
          <p:nvPr>
            <p:ph idx="1"/>
          </p:nvPr>
        </p:nvSpPr>
        <p:spPr>
          <a:xfrm>
            <a:off x="457200" y="1600200"/>
            <a:ext cx="8229600" cy="3186122"/>
          </a:xfrm>
        </p:spPr>
        <p:txBody>
          <a:bodyPr/>
          <a:lstStyle/>
          <a:p>
            <a:pPr algn="l">
              <a:buNone/>
            </a:pPr>
            <a:r>
              <a:rPr lang="en-US" dirty="0" smtClean="0"/>
              <a:t>2- if the coke on the catalyst is less than 4wt% , control system decrease Injected Air to the Calcinations section and the oxygen content in </a:t>
            </a:r>
            <a:r>
              <a:rPr lang="en-US" dirty="0" err="1" smtClean="0"/>
              <a:t>oxychlorination</a:t>
            </a:r>
            <a:r>
              <a:rPr lang="en-US" dirty="0" smtClean="0"/>
              <a:t> zone decrease below 4vol%  then re-dispersion of the Pt on the catalyst decrease subsequently. </a:t>
            </a:r>
            <a:endParaRPr lang="en-US" dirty="0"/>
          </a:p>
        </p:txBody>
      </p:sp>
      <p:sp>
        <p:nvSpPr>
          <p:cNvPr id="4" name="Footer Placeholder 3"/>
          <p:cNvSpPr>
            <a:spLocks noGrp="1"/>
          </p:cNvSpPr>
          <p:nvPr>
            <p:ph type="ftr" sz="quarter" idx="11"/>
          </p:nvPr>
        </p:nvSpPr>
        <p:spPr/>
        <p:txBody>
          <a:bodyPr/>
          <a:lstStyle/>
          <a:p>
            <a:r>
              <a:rPr lang="en-US"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54</a:t>
            </a:fld>
            <a:endParaRPr lang="fa-I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143116"/>
            <a:ext cx="8229600" cy="1828800"/>
          </a:xfrm>
        </p:spPr>
        <p:txBody>
          <a:bodyPr>
            <a:normAutofit fontScale="90000"/>
          </a:bodyPr>
          <a:lstStyle/>
          <a:p>
            <a:r>
              <a:rPr lang="en-US" dirty="0" smtClean="0">
                <a:solidFill>
                  <a:schemeClr val="tx1"/>
                </a:solidFill>
              </a:rPr>
              <a:t/>
            </a:r>
            <a:br>
              <a:rPr lang="en-US" dirty="0" smtClean="0">
                <a:solidFill>
                  <a:schemeClr val="tx1"/>
                </a:solidFill>
              </a:rPr>
            </a:br>
            <a:r>
              <a:rPr lang="fa-IR" dirty="0" smtClean="0">
                <a:solidFill>
                  <a:schemeClr val="tx1"/>
                </a:solidFill>
              </a:rPr>
              <a:t/>
            </a:r>
            <a:br>
              <a:rPr lang="fa-IR" dirty="0" smtClean="0">
                <a:solidFill>
                  <a:schemeClr val="tx1"/>
                </a:solidFill>
              </a:rPr>
            </a:br>
            <a:r>
              <a:rPr lang="en-US" dirty="0" smtClean="0">
                <a:solidFill>
                  <a:schemeClr val="tx1"/>
                </a:solidFill>
              </a:rPr>
              <a:t/>
            </a:r>
            <a:br>
              <a:rPr lang="en-US" dirty="0" smtClean="0">
                <a:solidFill>
                  <a:schemeClr val="tx1"/>
                </a:solidFill>
              </a:rPr>
            </a:br>
            <a:r>
              <a:rPr lang="fa-IR" dirty="0" smtClean="0">
                <a:solidFill>
                  <a:schemeClr val="tx1"/>
                </a:solidFill>
              </a:rPr>
              <a:t/>
            </a:r>
            <a:br>
              <a:rPr lang="fa-IR" dirty="0" smtClean="0">
                <a:solidFill>
                  <a:schemeClr val="tx1"/>
                </a:solidFill>
              </a:rPr>
            </a:br>
            <a:r>
              <a:rPr lang="fa-IR" dirty="0" smtClean="0">
                <a:solidFill>
                  <a:schemeClr val="tx1"/>
                </a:solidFill>
              </a:rPr>
              <a:t> </a:t>
            </a:r>
            <a:r>
              <a:rPr lang="en-US" dirty="0" err="1" smtClean="0">
                <a:solidFill>
                  <a:schemeClr val="tx1"/>
                </a:solidFill>
              </a:rPr>
              <a:t>Naphta</a:t>
            </a:r>
            <a:r>
              <a:rPr lang="en-US" dirty="0" smtClean="0">
                <a:solidFill>
                  <a:schemeClr val="tx1"/>
                </a:solidFill>
              </a:rPr>
              <a:t> Splitter </a:t>
            </a:r>
            <a:br>
              <a:rPr lang="en-US" dirty="0" smtClean="0">
                <a:solidFill>
                  <a:schemeClr val="tx1"/>
                </a:solidFill>
              </a:rPr>
            </a:br>
            <a:r>
              <a:rPr lang="en-US" dirty="0" err="1" smtClean="0">
                <a:solidFill>
                  <a:schemeClr val="tx1"/>
                </a:solidFill>
              </a:rPr>
              <a:t>l.n</a:t>
            </a:r>
            <a:r>
              <a:rPr lang="en-US" dirty="0" smtClean="0">
                <a:solidFill>
                  <a:schemeClr val="tx1"/>
                </a:solidFill>
              </a:rPr>
              <a:t> =30-95 C</a:t>
            </a:r>
            <a:r>
              <a:rPr lang="en-US" baseline="-25000" dirty="0" smtClean="0">
                <a:solidFill>
                  <a:schemeClr val="tx1"/>
                </a:solidFill>
              </a:rPr>
              <a:t>5</a:t>
            </a:r>
            <a:r>
              <a:rPr lang="en-US" dirty="0" smtClean="0">
                <a:solidFill>
                  <a:schemeClr val="tx1"/>
                </a:solidFill>
              </a:rPr>
              <a:t>-c</a:t>
            </a:r>
            <a:r>
              <a:rPr lang="en-US" baseline="-25000" dirty="0" smtClean="0">
                <a:solidFill>
                  <a:schemeClr val="tx1"/>
                </a:solidFill>
              </a:rPr>
              <a:t>6</a:t>
            </a:r>
            <a:r>
              <a:rPr lang="en-US" dirty="0" smtClean="0">
                <a:solidFill>
                  <a:schemeClr val="tx1"/>
                </a:solidFill>
              </a:rPr>
              <a:t> </a:t>
            </a:r>
            <a:br>
              <a:rPr lang="en-US" dirty="0" smtClean="0">
                <a:solidFill>
                  <a:schemeClr val="tx1"/>
                </a:solidFill>
              </a:rPr>
            </a:br>
            <a:r>
              <a:rPr lang="en-US" dirty="0" err="1" smtClean="0">
                <a:solidFill>
                  <a:schemeClr val="tx1"/>
                </a:solidFill>
              </a:rPr>
              <a:t>h.n</a:t>
            </a:r>
            <a:r>
              <a:rPr lang="en-US" dirty="0" smtClean="0">
                <a:solidFill>
                  <a:schemeClr val="tx1"/>
                </a:solidFill>
              </a:rPr>
              <a:t> = 100-175 c</a:t>
            </a:r>
            <a:r>
              <a:rPr lang="en-US" baseline="-25000" dirty="0" smtClean="0">
                <a:solidFill>
                  <a:schemeClr val="tx1"/>
                </a:solidFill>
              </a:rPr>
              <a:t>6</a:t>
            </a:r>
            <a:r>
              <a:rPr lang="en-US" dirty="0" smtClean="0">
                <a:solidFill>
                  <a:schemeClr val="tx1"/>
                </a:solidFill>
              </a:rPr>
              <a:t>-c</a:t>
            </a:r>
            <a:r>
              <a:rPr lang="en-US" baseline="-25000" dirty="0" smtClean="0">
                <a:solidFill>
                  <a:schemeClr val="tx1"/>
                </a:solidFill>
              </a:rPr>
              <a:t>12</a:t>
            </a:r>
            <a:r>
              <a:rPr lang="en-US" dirty="0" smtClean="0">
                <a:solidFill>
                  <a:schemeClr val="tx1"/>
                </a:solidFill>
              </a:rPr>
              <a:t> </a:t>
            </a:r>
            <a:endParaRPr lang="fa-IR" dirty="0">
              <a:solidFill>
                <a:schemeClr val="tx1"/>
              </a:solidFill>
            </a:endParaRPr>
          </a:p>
        </p:txBody>
      </p:sp>
      <p:sp>
        <p:nvSpPr>
          <p:cNvPr id="4" name="Footer Placeholder 3"/>
          <p:cNvSpPr>
            <a:spLocks noGrp="1"/>
          </p:cNvSpPr>
          <p:nvPr>
            <p:ph type="ftr" sz="quarter" idx="11"/>
          </p:nvPr>
        </p:nvSpPr>
        <p:spPr/>
        <p:txBody>
          <a:bodyPr/>
          <a:lstStyle/>
          <a:p>
            <a:r>
              <a:rPr lang="en-US"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6</a:t>
            </a:fld>
            <a:endParaRPr lang="fa-IR"/>
          </a:p>
        </p:txBody>
      </p:sp>
      <p:pic>
        <p:nvPicPr>
          <p:cNvPr id="6" name="Picture 5" descr="آرم نفت.bmp"/>
          <p:cNvPicPr>
            <a:picLocks noChangeAspect="1"/>
          </p:cNvPicPr>
          <p:nvPr/>
        </p:nvPicPr>
        <p:blipFill>
          <a:blip r:embed="rId2"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Effect of RON</a:t>
            </a:r>
            <a:endParaRPr lang="en-US" dirty="0">
              <a:solidFill>
                <a:schemeClr val="tx1"/>
              </a:solidFill>
            </a:endParaRP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538" y="1357298"/>
            <a:ext cx="7433605" cy="4811715"/>
          </a:xfrm>
        </p:spPr>
      </p:pic>
      <p:sp>
        <p:nvSpPr>
          <p:cNvPr id="4" name="Footer Placeholder 3"/>
          <p:cNvSpPr>
            <a:spLocks noGrp="1"/>
          </p:cNvSpPr>
          <p:nvPr>
            <p:ph type="ftr" sz="quarter" idx="11"/>
          </p:nvPr>
        </p:nvSpPr>
        <p:spPr/>
        <p:txBody>
          <a:bodyPr/>
          <a:lstStyle/>
          <a:p>
            <a:r>
              <a:rPr lang="en-US" smtClean="0"/>
              <a:t>ALI SHAERI          NIOEC CO.</a:t>
            </a:r>
            <a:endParaRPr lang="en-US" dirty="0"/>
          </a:p>
        </p:txBody>
      </p:sp>
      <p:sp>
        <p:nvSpPr>
          <p:cNvPr id="7" name="Slide Number Placeholder 6"/>
          <p:cNvSpPr>
            <a:spLocks noGrp="1"/>
          </p:cNvSpPr>
          <p:nvPr>
            <p:ph type="sldNum" sz="quarter" idx="12"/>
          </p:nvPr>
        </p:nvSpPr>
        <p:spPr/>
        <p:txBody>
          <a:bodyPr/>
          <a:lstStyle/>
          <a:p>
            <a:fld id="{65173214-B861-47D8-8FD3-618A2B6EA85E}" type="slidenum">
              <a:rPr lang="fa-IR" smtClean="0"/>
              <a:pPr/>
              <a:t>7</a:t>
            </a:fld>
            <a:endParaRPr lang="fa-IR"/>
          </a:p>
        </p:txBody>
      </p:sp>
      <p:pic>
        <p:nvPicPr>
          <p:cNvPr id="8" name="Picture 7" descr="آرم نفت.bmp"/>
          <p:cNvPicPr>
            <a:picLocks noChangeAspect="1"/>
          </p:cNvPicPr>
          <p:nvPr/>
        </p:nvPicPr>
        <p:blipFill>
          <a:blip r:embed="rId3" cstate="print"/>
          <a:stretch>
            <a:fillRect/>
          </a:stretch>
        </p:blipFill>
        <p:spPr>
          <a:xfrm>
            <a:off x="428596" y="285728"/>
            <a:ext cx="1025426" cy="857256"/>
          </a:xfrm>
          <a:prstGeom prst="rect">
            <a:avLst/>
          </a:prstGeom>
        </p:spPr>
      </p:pic>
    </p:spTree>
    <p:extLst>
      <p:ext uri="{BB962C8B-B14F-4D97-AF65-F5344CB8AC3E}">
        <p14:creationId xmlns:p14="http://schemas.microsoft.com/office/powerpoint/2010/main" val="566055066"/>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PFD</a:t>
            </a:r>
            <a:endParaRPr lang="fa-IR" dirty="0"/>
          </a:p>
        </p:txBody>
      </p:sp>
      <p:pic>
        <p:nvPicPr>
          <p:cNvPr id="2050" name="Picture 2"/>
          <p:cNvPicPr>
            <a:picLocks noGrp="1" noChangeAspect="1" noChangeArrowheads="1"/>
          </p:cNvPicPr>
          <p:nvPr>
            <p:ph idx="1"/>
          </p:nvPr>
        </p:nvPicPr>
        <p:blipFill>
          <a:blip r:embed="rId2"/>
          <a:srcRect/>
          <a:stretch>
            <a:fillRect/>
          </a:stretch>
        </p:blipFill>
        <p:spPr bwMode="auto">
          <a:xfrm>
            <a:off x="518506" y="1285860"/>
            <a:ext cx="8482649" cy="502286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8</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rcRect/>
          <a:stretch>
            <a:fillRect/>
          </a:stretch>
        </p:blipFill>
        <p:spPr bwMode="auto">
          <a:xfrm>
            <a:off x="285721" y="1142984"/>
            <a:ext cx="8572560" cy="5165741"/>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dirty="0" smtClean="0"/>
              <a:t>ALI SHAERI          NIOEC CO.</a:t>
            </a:r>
            <a:endParaRPr lang="fa-IR"/>
          </a:p>
        </p:txBody>
      </p:sp>
      <p:sp>
        <p:nvSpPr>
          <p:cNvPr id="5" name="Slide Number Placeholder 4"/>
          <p:cNvSpPr>
            <a:spLocks noGrp="1"/>
          </p:cNvSpPr>
          <p:nvPr>
            <p:ph type="sldNum" sz="quarter" idx="12"/>
          </p:nvPr>
        </p:nvSpPr>
        <p:spPr/>
        <p:txBody>
          <a:bodyPr/>
          <a:lstStyle/>
          <a:p>
            <a:fld id="{65173214-B861-47D8-8FD3-618A2B6EA85E}" type="slidenum">
              <a:rPr lang="fa-IR" smtClean="0"/>
              <a:pPr/>
              <a:t>9</a:t>
            </a:fld>
            <a:endParaRPr lang="fa-IR"/>
          </a:p>
        </p:txBody>
      </p:sp>
      <p:pic>
        <p:nvPicPr>
          <p:cNvPr id="6" name="Picture 5" descr="آرم نفت.bmp"/>
          <p:cNvPicPr>
            <a:picLocks noChangeAspect="1"/>
          </p:cNvPicPr>
          <p:nvPr/>
        </p:nvPicPr>
        <p:blipFill>
          <a:blip r:embed="rId3" cstate="print"/>
          <a:stretch>
            <a:fillRect/>
          </a:stretch>
        </p:blipFill>
        <p:spPr>
          <a:xfrm>
            <a:off x="428596" y="214290"/>
            <a:ext cx="1025426" cy="857256"/>
          </a:xfrm>
          <a:prstGeom prst="rect">
            <a:avLst/>
          </a:prstGeo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TotalTime>
  <Words>647</Words>
  <Application>Microsoft Office PowerPoint</Application>
  <PresentationFormat>On-screen Show (4:3)</PresentationFormat>
  <Paragraphs>183</Paragraphs>
  <Slides>54</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Apex</vt:lpstr>
      <vt:lpstr>13_一般</vt:lpstr>
      <vt:lpstr>Document</vt:lpstr>
      <vt:lpstr>About OMICS Group</vt:lpstr>
      <vt:lpstr>About OMICS Group Conferences</vt:lpstr>
      <vt:lpstr>Optimization for ccr</vt:lpstr>
      <vt:lpstr>PowerPoint Presentation</vt:lpstr>
      <vt:lpstr>NHT Feed</vt:lpstr>
      <vt:lpstr>     Naphta Splitter  l.n =30-95 C5-c6  h.n = 100-175 c6-c12 </vt:lpstr>
      <vt:lpstr>Effect of RON</vt:lpstr>
      <vt:lpstr>PFD</vt:lpstr>
      <vt:lpstr>PowerPoint Presentation</vt:lpstr>
      <vt:lpstr>PowerPoint Presentation</vt:lpstr>
      <vt:lpstr>PowerPoint Presentation</vt:lpstr>
      <vt:lpstr>PowerPoint Presentation</vt:lpstr>
      <vt:lpstr>PowerPoint Presentation</vt:lpstr>
      <vt:lpstr>PowerPoint Presentation</vt:lpstr>
      <vt:lpstr>FEED PONA </vt:lpstr>
      <vt:lpstr>Product Spec</vt:lpstr>
      <vt:lpstr>CCR FEED SPECIFICATION</vt:lpstr>
      <vt:lpstr>   </vt:lpstr>
      <vt:lpstr>PowerPoint Presentation</vt:lpstr>
      <vt:lpstr>MAIN REACTIONS:</vt:lpstr>
      <vt:lpstr>EFFECT OF DEHYDROGENATION  NAPHTENE ON RON </vt:lpstr>
      <vt:lpstr>LINEAR PARAFFINE ISOMERIZATION REACTION</vt:lpstr>
      <vt:lpstr>PowerPoint Presentation</vt:lpstr>
      <vt:lpstr>PowerPoint Presentation</vt:lpstr>
      <vt:lpstr>REACTOR </vt:lpstr>
      <vt:lpstr>PowerPoint Presentation</vt:lpstr>
      <vt:lpstr>PowerPoint Presentation</vt:lpstr>
      <vt:lpstr>PowerPoint Presentation</vt:lpstr>
      <vt:lpstr>Regeneration Reactor</vt:lpstr>
      <vt:lpstr>CATALYST DISTRIBUTION</vt:lpstr>
      <vt:lpstr>PowerPoint Presentation</vt:lpstr>
      <vt:lpstr>CCR CATALYST</vt:lpstr>
      <vt:lpstr>CRASHED CATALYST</vt:lpstr>
      <vt:lpstr>SIMULATION DONE WITH FOLLOWING ASSUMPTION:</vt:lpstr>
      <vt:lpstr>Feed PIONA</vt:lpstr>
      <vt:lpstr>Feed and Product (Lab Test)</vt:lpstr>
      <vt:lpstr>SIMULATION BY PETROSIM</vt:lpstr>
      <vt:lpstr>Feed Detail- PIONA</vt:lpstr>
      <vt:lpstr>PowerPoint Presentation</vt:lpstr>
      <vt:lpstr>Input DCS and Lab result</vt:lpstr>
      <vt:lpstr>REASON OF DIFFERENT</vt:lpstr>
      <vt:lpstr>PowerPoint Presentation</vt:lpstr>
      <vt:lpstr>RON=99 and Coke = 3.5%</vt:lpstr>
      <vt:lpstr>PowerPoint Presentation</vt:lpstr>
      <vt:lpstr>Axens believe in this H2/HC has no any effect on RON ?</vt:lpstr>
      <vt:lpstr>PowerPoint Presentation</vt:lpstr>
      <vt:lpstr>INCREASE 1 RON  NEEDED 930 KW ENERGY</vt:lpstr>
      <vt:lpstr>PowerPoint Presentation</vt:lpstr>
      <vt:lpstr>Effect of splitter temperature bottom and IBP  on RON and Yield</vt:lpstr>
      <vt:lpstr>PowerPoint Presentation</vt:lpstr>
      <vt:lpstr>PowerPoint Presentation</vt:lpstr>
      <vt:lpstr>Optimization Results for 20000 BPSD</vt:lpstr>
      <vt:lpstr>Advice</vt:lpstr>
      <vt:lpstr>Advice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a.shaeri</dc:creator>
  <cp:lastModifiedBy>Riya Dhar</cp:lastModifiedBy>
  <cp:revision>84</cp:revision>
  <dcterms:created xsi:type="dcterms:W3CDTF">2015-09-01T11:42:41Z</dcterms:created>
  <dcterms:modified xsi:type="dcterms:W3CDTF">2015-09-24T09:00:44Z</dcterms:modified>
</cp:coreProperties>
</file>