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9"/>
  </p:notesMasterIdLst>
  <p:sldIdLst>
    <p:sldId id="319" r:id="rId3"/>
    <p:sldId id="320" r:id="rId4"/>
    <p:sldId id="256" r:id="rId5"/>
    <p:sldId id="315" r:id="rId6"/>
    <p:sldId id="257" r:id="rId7"/>
    <p:sldId id="308" r:id="rId8"/>
    <p:sldId id="310" r:id="rId9"/>
    <p:sldId id="265" r:id="rId10"/>
    <p:sldId id="266" r:id="rId11"/>
    <p:sldId id="312" r:id="rId12"/>
    <p:sldId id="302" r:id="rId13"/>
    <p:sldId id="316" r:id="rId14"/>
    <p:sldId id="317" r:id="rId15"/>
    <p:sldId id="258" r:id="rId16"/>
    <p:sldId id="259" r:id="rId17"/>
    <p:sldId id="260" r:id="rId18"/>
    <p:sldId id="261" r:id="rId19"/>
    <p:sldId id="262" r:id="rId20"/>
    <p:sldId id="263" r:id="rId21"/>
    <p:sldId id="304" r:id="rId22"/>
    <p:sldId id="267" r:id="rId23"/>
    <p:sldId id="268" r:id="rId24"/>
    <p:sldId id="269" r:id="rId25"/>
    <p:sldId id="277" r:id="rId26"/>
    <p:sldId id="278" r:id="rId27"/>
    <p:sldId id="279" r:id="rId28"/>
    <p:sldId id="313" r:id="rId29"/>
    <p:sldId id="281" r:id="rId30"/>
    <p:sldId id="282" r:id="rId31"/>
    <p:sldId id="283" r:id="rId32"/>
    <p:sldId id="284" r:id="rId33"/>
    <p:sldId id="285" r:id="rId34"/>
    <p:sldId id="314" r:id="rId35"/>
    <p:sldId id="286" r:id="rId36"/>
    <p:sldId id="287" r:id="rId37"/>
    <p:sldId id="288" r:id="rId38"/>
    <p:sldId id="289" r:id="rId39"/>
    <p:sldId id="290" r:id="rId40"/>
    <p:sldId id="291" r:id="rId41"/>
    <p:sldId id="293" r:id="rId42"/>
    <p:sldId id="294" r:id="rId43"/>
    <p:sldId id="295" r:id="rId44"/>
    <p:sldId id="296" r:id="rId45"/>
    <p:sldId id="300" r:id="rId46"/>
    <p:sldId id="301" r:id="rId47"/>
    <p:sldId id="31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6"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06T13:23:07.125" idx="1">
    <p:pos x="2314" y="1367"/>
    <p:text>recycle gas fluctuation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8-06T13:24:45.765" idx="2">
    <p:pos x="2447" y="2252"/>
    <p:text>Fluctuation of recycle gas flow</p:text>
  </p:cm>
  <p:cm authorId="0" dt="2015-08-06T13:26:03.312" idx="3">
    <p:pos x="3765" y="2883"/>
    <p:text>shut down the unit after DP</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08-06T13:49:07.609" idx="4">
    <p:pos x="1853" y="2402"/>
    <p:text>Beacuse of manual control for TIT R-1442</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08-06T13:52:08.343" idx="5">
    <p:pos x="3023" y="1730"/>
    <p:text>Dp of reactor</p:text>
  </p:cm>
  <p:cm authorId="0" dt="2015-08-06T13:52:33.484" idx="6">
    <p:pos x="1399" y="2094"/>
    <p:text>Fluctuation of the inlet temperature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atin typeface="Arial" pitchFamily="34" charset="0"/>
                <a:cs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atin typeface="Arial" pitchFamily="34" charset="0"/>
                <a:cs typeface="Arial" pitchFamily="34" charset="0"/>
              </a:defRPr>
            </a:lvl1pPr>
          </a:lstStyle>
          <a:p>
            <a:pPr>
              <a:defRPr/>
            </a:pPr>
            <a:fld id="{CBA93EFF-4267-48CA-A93F-492CF2BAD6E5}" type="datetimeFigureOut">
              <a:rPr lang="fa-IR"/>
              <a:pPr>
                <a:defRPr/>
              </a:pPr>
              <a:t>1436/12/11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atin typeface="Arial" pitchFamily="34" charset="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atin typeface="Arial" pitchFamily="34" charset="0"/>
                <a:cs typeface="Arial" pitchFamily="34" charset="0"/>
              </a:defRPr>
            </a:lvl1pPr>
          </a:lstStyle>
          <a:p>
            <a:pPr>
              <a:defRPr/>
            </a:pPr>
            <a:fld id="{52386790-9ED4-499C-B538-F453BCDBA86E}" type="slidenum">
              <a:rPr lang="fa-IR"/>
              <a:pPr>
                <a:defRPr/>
              </a:pPr>
              <a:t>‹#›</a:t>
            </a:fld>
            <a:endParaRPr lang="fa-IR"/>
          </a:p>
        </p:txBody>
      </p:sp>
    </p:spTree>
    <p:extLst>
      <p:ext uri="{BB962C8B-B14F-4D97-AF65-F5344CB8AC3E}">
        <p14:creationId xmlns:p14="http://schemas.microsoft.com/office/powerpoint/2010/main" val="292456377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6" name="Rectangle 6"/>
          <p:cNvSpPr>
            <a:spLocks noGrp="1" noChangeArrowheads="1"/>
          </p:cNvSpPr>
          <p:nvPr>
            <p:ph type="sldNum" sz="quarter" idx="12"/>
          </p:nvPr>
        </p:nvSpPr>
        <p:spPr>
          <a:ln/>
        </p:spPr>
        <p:txBody>
          <a:bodyPr/>
          <a:lstStyle>
            <a:lvl1pPr>
              <a:defRPr/>
            </a:lvl1pPr>
          </a:lstStyle>
          <a:p>
            <a:pPr>
              <a:defRPr/>
            </a:pPr>
            <a:fld id="{AF42C478-5189-4912-AE99-64A88666C46C}" type="slidenum">
              <a:rPr lang="en-US"/>
              <a:pPr>
                <a:defRPr/>
              </a:pPr>
              <a:t>‹#›</a:t>
            </a:fld>
            <a:endParaRPr lang="en-US"/>
          </a:p>
        </p:txBody>
      </p:sp>
    </p:spTree>
    <p:extLst>
      <p:ext uri="{BB962C8B-B14F-4D97-AF65-F5344CB8AC3E}">
        <p14:creationId xmlns:p14="http://schemas.microsoft.com/office/powerpoint/2010/main" val="405983250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6" name="Rectangle 6"/>
          <p:cNvSpPr>
            <a:spLocks noGrp="1" noChangeArrowheads="1"/>
          </p:cNvSpPr>
          <p:nvPr>
            <p:ph type="sldNum" sz="quarter" idx="12"/>
          </p:nvPr>
        </p:nvSpPr>
        <p:spPr>
          <a:ln/>
        </p:spPr>
        <p:txBody>
          <a:bodyPr/>
          <a:lstStyle>
            <a:lvl1pPr>
              <a:defRPr/>
            </a:lvl1pPr>
          </a:lstStyle>
          <a:p>
            <a:pPr>
              <a:defRPr/>
            </a:pPr>
            <a:fld id="{0968E87E-EC1F-4A62-9991-16680C44760E}" type="slidenum">
              <a:rPr lang="en-US"/>
              <a:pPr>
                <a:defRPr/>
              </a:pPr>
              <a:t>‹#›</a:t>
            </a:fld>
            <a:endParaRPr lang="en-US"/>
          </a:p>
        </p:txBody>
      </p:sp>
    </p:spTree>
    <p:extLst>
      <p:ext uri="{BB962C8B-B14F-4D97-AF65-F5344CB8AC3E}">
        <p14:creationId xmlns:p14="http://schemas.microsoft.com/office/powerpoint/2010/main" val="138739218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6" name="Rectangle 6"/>
          <p:cNvSpPr>
            <a:spLocks noGrp="1" noChangeArrowheads="1"/>
          </p:cNvSpPr>
          <p:nvPr>
            <p:ph type="sldNum" sz="quarter" idx="12"/>
          </p:nvPr>
        </p:nvSpPr>
        <p:spPr>
          <a:ln/>
        </p:spPr>
        <p:txBody>
          <a:bodyPr/>
          <a:lstStyle>
            <a:lvl1pPr>
              <a:defRPr/>
            </a:lvl1pPr>
          </a:lstStyle>
          <a:p>
            <a:pPr>
              <a:defRPr/>
            </a:pPr>
            <a:fld id="{6AB39A87-6003-4321-82C1-66AE9413DF54}" type="slidenum">
              <a:rPr lang="en-US"/>
              <a:pPr>
                <a:defRPr/>
              </a:pPr>
              <a:t>‹#›</a:t>
            </a:fld>
            <a:endParaRPr lang="en-US"/>
          </a:p>
        </p:txBody>
      </p:sp>
    </p:spTree>
    <p:extLst>
      <p:ext uri="{BB962C8B-B14F-4D97-AF65-F5344CB8AC3E}">
        <p14:creationId xmlns:p14="http://schemas.microsoft.com/office/powerpoint/2010/main" val="211865857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6" name="Rectangle 6"/>
          <p:cNvSpPr>
            <a:spLocks noGrp="1" noChangeArrowheads="1"/>
          </p:cNvSpPr>
          <p:nvPr>
            <p:ph type="sldNum" sz="quarter" idx="12"/>
          </p:nvPr>
        </p:nvSpPr>
        <p:spPr>
          <a:ln/>
        </p:spPr>
        <p:txBody>
          <a:bodyPr/>
          <a:lstStyle>
            <a:lvl1pPr>
              <a:defRPr/>
            </a:lvl1pPr>
          </a:lstStyle>
          <a:p>
            <a:pPr>
              <a:defRPr/>
            </a:pPr>
            <a:fld id="{AE6A9B57-E4FA-48A0-BFB5-E2BE4FB77F1D}" type="slidenum">
              <a:rPr lang="en-US"/>
              <a:pPr>
                <a:defRPr/>
              </a:pPr>
              <a:t>‹#›</a:t>
            </a:fld>
            <a:endParaRPr lang="en-US"/>
          </a:p>
        </p:txBody>
      </p:sp>
    </p:spTree>
    <p:extLst>
      <p:ext uri="{BB962C8B-B14F-4D97-AF65-F5344CB8AC3E}">
        <p14:creationId xmlns:p14="http://schemas.microsoft.com/office/powerpoint/2010/main" val="316097165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6" name="Rectangle 6"/>
          <p:cNvSpPr>
            <a:spLocks noGrp="1" noChangeArrowheads="1"/>
          </p:cNvSpPr>
          <p:nvPr>
            <p:ph type="sldNum" sz="quarter" idx="12"/>
          </p:nvPr>
        </p:nvSpPr>
        <p:spPr>
          <a:ln/>
        </p:spPr>
        <p:txBody>
          <a:bodyPr/>
          <a:lstStyle>
            <a:lvl1pPr>
              <a:defRPr/>
            </a:lvl1pPr>
          </a:lstStyle>
          <a:p>
            <a:pPr>
              <a:defRPr/>
            </a:pPr>
            <a:fld id="{331C90D0-7DA2-4DA2-96D6-38D85A057E34}" type="slidenum">
              <a:rPr lang="en-US"/>
              <a:pPr>
                <a:defRPr/>
              </a:pPr>
              <a:t>‹#›</a:t>
            </a:fld>
            <a:endParaRPr lang="en-US"/>
          </a:p>
        </p:txBody>
      </p:sp>
    </p:spTree>
    <p:extLst>
      <p:ext uri="{BB962C8B-B14F-4D97-AF65-F5344CB8AC3E}">
        <p14:creationId xmlns:p14="http://schemas.microsoft.com/office/powerpoint/2010/main" val="389944495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7" name="Rectangle 6"/>
          <p:cNvSpPr>
            <a:spLocks noGrp="1" noChangeArrowheads="1"/>
          </p:cNvSpPr>
          <p:nvPr>
            <p:ph type="sldNum" sz="quarter" idx="12"/>
          </p:nvPr>
        </p:nvSpPr>
        <p:spPr>
          <a:ln/>
        </p:spPr>
        <p:txBody>
          <a:bodyPr/>
          <a:lstStyle>
            <a:lvl1pPr>
              <a:defRPr/>
            </a:lvl1pPr>
          </a:lstStyle>
          <a:p>
            <a:pPr>
              <a:defRPr/>
            </a:pPr>
            <a:fld id="{746A8865-D644-4B0B-B918-E72AE67BA89F}" type="slidenum">
              <a:rPr lang="en-US"/>
              <a:pPr>
                <a:defRPr/>
              </a:pPr>
              <a:t>‹#›</a:t>
            </a:fld>
            <a:endParaRPr lang="en-US"/>
          </a:p>
        </p:txBody>
      </p:sp>
    </p:spTree>
    <p:extLst>
      <p:ext uri="{BB962C8B-B14F-4D97-AF65-F5344CB8AC3E}">
        <p14:creationId xmlns:p14="http://schemas.microsoft.com/office/powerpoint/2010/main" val="242081913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9" name="Rectangle 6"/>
          <p:cNvSpPr>
            <a:spLocks noGrp="1" noChangeArrowheads="1"/>
          </p:cNvSpPr>
          <p:nvPr>
            <p:ph type="sldNum" sz="quarter" idx="12"/>
          </p:nvPr>
        </p:nvSpPr>
        <p:spPr>
          <a:ln/>
        </p:spPr>
        <p:txBody>
          <a:bodyPr/>
          <a:lstStyle>
            <a:lvl1pPr>
              <a:defRPr/>
            </a:lvl1pPr>
          </a:lstStyle>
          <a:p>
            <a:pPr>
              <a:defRPr/>
            </a:pPr>
            <a:fld id="{DD612679-BE63-4839-A4F8-0C5DB5E0AF77}" type="slidenum">
              <a:rPr lang="en-US"/>
              <a:pPr>
                <a:defRPr/>
              </a:pPr>
              <a:t>‹#›</a:t>
            </a:fld>
            <a:endParaRPr lang="en-US"/>
          </a:p>
        </p:txBody>
      </p:sp>
    </p:spTree>
    <p:extLst>
      <p:ext uri="{BB962C8B-B14F-4D97-AF65-F5344CB8AC3E}">
        <p14:creationId xmlns:p14="http://schemas.microsoft.com/office/powerpoint/2010/main" val="22959494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5" name="Rectangle 6"/>
          <p:cNvSpPr>
            <a:spLocks noGrp="1" noChangeArrowheads="1"/>
          </p:cNvSpPr>
          <p:nvPr>
            <p:ph type="sldNum" sz="quarter" idx="12"/>
          </p:nvPr>
        </p:nvSpPr>
        <p:spPr>
          <a:ln/>
        </p:spPr>
        <p:txBody>
          <a:bodyPr/>
          <a:lstStyle>
            <a:lvl1pPr>
              <a:defRPr/>
            </a:lvl1pPr>
          </a:lstStyle>
          <a:p>
            <a:pPr>
              <a:defRPr/>
            </a:pPr>
            <a:fld id="{9F1C69F3-7E51-4D5F-903B-F53F8D799FAD}" type="slidenum">
              <a:rPr lang="en-US"/>
              <a:pPr>
                <a:defRPr/>
              </a:pPr>
              <a:t>‹#›</a:t>
            </a:fld>
            <a:endParaRPr lang="en-US"/>
          </a:p>
        </p:txBody>
      </p:sp>
    </p:spTree>
    <p:extLst>
      <p:ext uri="{BB962C8B-B14F-4D97-AF65-F5344CB8AC3E}">
        <p14:creationId xmlns:p14="http://schemas.microsoft.com/office/powerpoint/2010/main" val="158299345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4" name="Rectangle 6"/>
          <p:cNvSpPr>
            <a:spLocks noGrp="1" noChangeArrowheads="1"/>
          </p:cNvSpPr>
          <p:nvPr>
            <p:ph type="sldNum" sz="quarter" idx="12"/>
          </p:nvPr>
        </p:nvSpPr>
        <p:spPr>
          <a:ln/>
        </p:spPr>
        <p:txBody>
          <a:bodyPr/>
          <a:lstStyle>
            <a:lvl1pPr>
              <a:defRPr/>
            </a:lvl1pPr>
          </a:lstStyle>
          <a:p>
            <a:pPr>
              <a:defRPr/>
            </a:pPr>
            <a:fld id="{B4BAB118-305B-4C9E-9553-CF8B1743D3D2}" type="slidenum">
              <a:rPr lang="en-US"/>
              <a:pPr>
                <a:defRPr/>
              </a:pPr>
              <a:t>‹#›</a:t>
            </a:fld>
            <a:endParaRPr lang="en-US"/>
          </a:p>
        </p:txBody>
      </p:sp>
    </p:spTree>
    <p:extLst>
      <p:ext uri="{BB962C8B-B14F-4D97-AF65-F5344CB8AC3E}">
        <p14:creationId xmlns:p14="http://schemas.microsoft.com/office/powerpoint/2010/main" val="139180378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7" name="Rectangle 6"/>
          <p:cNvSpPr>
            <a:spLocks noGrp="1" noChangeArrowheads="1"/>
          </p:cNvSpPr>
          <p:nvPr>
            <p:ph type="sldNum" sz="quarter" idx="12"/>
          </p:nvPr>
        </p:nvSpPr>
        <p:spPr>
          <a:ln/>
        </p:spPr>
        <p:txBody>
          <a:bodyPr/>
          <a:lstStyle>
            <a:lvl1pPr>
              <a:defRPr/>
            </a:lvl1pPr>
          </a:lstStyle>
          <a:p>
            <a:pPr>
              <a:defRPr/>
            </a:pPr>
            <a:fld id="{B1C74A04-2168-4951-9BDF-DFAE4C31E9A6}" type="slidenum">
              <a:rPr lang="en-US"/>
              <a:pPr>
                <a:defRPr/>
              </a:pPr>
              <a:t>‹#›</a:t>
            </a:fld>
            <a:endParaRPr lang="en-US"/>
          </a:p>
        </p:txBody>
      </p:sp>
    </p:spTree>
    <p:extLst>
      <p:ext uri="{BB962C8B-B14F-4D97-AF65-F5344CB8AC3E}">
        <p14:creationId xmlns:p14="http://schemas.microsoft.com/office/powerpoint/2010/main" val="83643748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ALI SHAERI       NIOEC CO.</a:t>
            </a:r>
          </a:p>
        </p:txBody>
      </p:sp>
      <p:sp>
        <p:nvSpPr>
          <p:cNvPr id="7" name="Rectangle 6"/>
          <p:cNvSpPr>
            <a:spLocks noGrp="1" noChangeArrowheads="1"/>
          </p:cNvSpPr>
          <p:nvPr>
            <p:ph type="sldNum" sz="quarter" idx="12"/>
          </p:nvPr>
        </p:nvSpPr>
        <p:spPr>
          <a:ln/>
        </p:spPr>
        <p:txBody>
          <a:bodyPr/>
          <a:lstStyle>
            <a:lvl1pPr>
              <a:defRPr/>
            </a:lvl1pPr>
          </a:lstStyle>
          <a:p>
            <a:pPr>
              <a:defRPr/>
            </a:pPr>
            <a:fld id="{07AFB9B6-0FF3-4FA2-87C9-2898BB2EA34D}" type="slidenum">
              <a:rPr lang="en-US"/>
              <a:pPr>
                <a:defRPr/>
              </a:pPr>
              <a:t>‹#›</a:t>
            </a:fld>
            <a:endParaRPr lang="en-US"/>
          </a:p>
        </p:txBody>
      </p:sp>
    </p:spTree>
    <p:extLst>
      <p:ext uri="{BB962C8B-B14F-4D97-AF65-F5344CB8AC3E}">
        <p14:creationId xmlns:p14="http://schemas.microsoft.com/office/powerpoint/2010/main" val="1983487852"/>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cs typeface="Arial" pitchFamily="34"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pitchFamily="34" charset="0"/>
                <a:cs typeface="Arial" pitchFamily="34" charset="0"/>
              </a:defRPr>
            </a:lvl1pPr>
          </a:lstStyle>
          <a:p>
            <a:pPr>
              <a:defRPr/>
            </a:pPr>
            <a:r>
              <a:rPr lang="en-US"/>
              <a:t>ALI SHAERI       NIOEC CO.</a:t>
            </a:r>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pitchFamily="34" charset="0"/>
                <a:cs typeface="Arial" pitchFamily="34" charset="0"/>
              </a:defRPr>
            </a:lvl1pPr>
          </a:lstStyle>
          <a:p>
            <a:pPr>
              <a:defRPr/>
            </a:pPr>
            <a:fld id="{96966CF4-9A71-4500-933C-A39C60FCC5A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dissolve/>
  </p:transition>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2015/9/24</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sz="3000" dirty="0" smtClean="0">
                <a:solidFill>
                  <a:schemeClr val="bg2"/>
                </a:solidFill>
              </a:rPr>
              <a:t>Fixed bed reactor</a:t>
            </a:r>
            <a:br>
              <a:rPr lang="en-US" sz="3000" dirty="0" smtClean="0">
                <a:solidFill>
                  <a:schemeClr val="bg2"/>
                </a:solidFill>
              </a:rPr>
            </a:br>
            <a:r>
              <a:rPr lang="en-US" sz="3000" dirty="0" smtClean="0">
                <a:solidFill>
                  <a:schemeClr val="bg2"/>
                </a:solidFill>
              </a:rPr>
              <a:t>This distributor to avoid channeling</a:t>
            </a:r>
          </a:p>
        </p:txBody>
      </p:sp>
      <p:pic>
        <p:nvPicPr>
          <p:cNvPr id="92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676400"/>
            <a:ext cx="7010400" cy="4422775"/>
          </a:xfr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en-US" sz="4800" dirty="0" smtClean="0">
                <a:solidFill>
                  <a:schemeClr val="bg2"/>
                </a:solidFill>
              </a:rPr>
              <a:t>PRODUCTION</a:t>
            </a:r>
          </a:p>
        </p:txBody>
      </p:sp>
      <p:sp>
        <p:nvSpPr>
          <p:cNvPr id="56323" name="Rectangle 3"/>
          <p:cNvSpPr>
            <a:spLocks noGrp="1" noRot="1" noChangeArrowheads="1"/>
          </p:cNvSpPr>
          <p:nvPr>
            <p:ph type="body" idx="1"/>
          </p:nvPr>
        </p:nvSpPr>
        <p:spPr/>
        <p:txBody>
          <a:bodyPr/>
          <a:lstStyle/>
          <a:p>
            <a:pPr eaLnBrk="1" hangingPunct="1">
              <a:buFont typeface="Wingdings" pitchFamily="2" charset="2"/>
              <a:buNone/>
              <a:defRPr/>
            </a:pPr>
            <a:r>
              <a:rPr lang="en-US" dirty="0" smtClean="0"/>
              <a:t>HEAVY WILD NAPHTA:</a:t>
            </a:r>
          </a:p>
          <a:p>
            <a:pPr eaLnBrk="1" hangingPunct="1">
              <a:buFont typeface="Wingdings" pitchFamily="2" charset="2"/>
              <a:buNone/>
              <a:defRPr/>
            </a:pPr>
            <a:endParaRPr lang="en-US" dirty="0" smtClean="0"/>
          </a:p>
          <a:p>
            <a:pPr eaLnBrk="1" hangingPunct="1">
              <a:buFont typeface="Wingdings" pitchFamily="2" charset="2"/>
              <a:buNone/>
              <a:defRPr/>
            </a:pPr>
            <a:endParaRPr lang="fa-IR" dirty="0" smtClean="0"/>
          </a:p>
        </p:txBody>
      </p:sp>
      <p:pic>
        <p:nvPicPr>
          <p:cNvPr id="1024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pic>
        <p:nvPicPr>
          <p:cNvPr id="102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47625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chemeClr val="bg2"/>
                </a:solidFill>
              </a:rPr>
              <a:t>GAS OIL</a:t>
            </a:r>
            <a:endParaRPr lang="fa-IR" dirty="0" smtClean="0">
              <a:solidFill>
                <a:schemeClr val="bg2"/>
              </a:solidFill>
            </a:endParaRPr>
          </a:p>
        </p:txBody>
      </p:sp>
      <p:sp>
        <p:nvSpPr>
          <p:cNvPr id="4" name="Footer Placeholder 3"/>
          <p:cNvSpPr>
            <a:spLocks noGrp="1"/>
          </p:cNvSpPr>
          <p:nvPr>
            <p:ph type="ftr" sz="quarter" idx="11"/>
          </p:nvPr>
        </p:nvSpPr>
        <p:spPr/>
        <p:txBody>
          <a:bodyPr/>
          <a:lstStyle/>
          <a:p>
            <a:pPr>
              <a:defRPr/>
            </a:pPr>
            <a:r>
              <a:rPr lang="en-US"/>
              <a:t>ALI SHAERI       NIOEC CO.</a:t>
            </a:r>
          </a:p>
        </p:txBody>
      </p:sp>
      <p:pic>
        <p:nvPicPr>
          <p:cNvPr id="1126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057400"/>
            <a:ext cx="7820025" cy="3762375"/>
          </a:xfr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dirty="0" smtClean="0">
                <a:solidFill>
                  <a:schemeClr val="bg2"/>
                </a:solidFill>
              </a:rPr>
              <a:t>TREATED RESIDUE</a:t>
            </a:r>
            <a:endParaRPr lang="fa-IR" sz="4800" dirty="0" smtClean="0">
              <a:solidFill>
                <a:schemeClr val="bg2"/>
              </a:solidFill>
            </a:endParaRPr>
          </a:p>
        </p:txBody>
      </p:sp>
      <p:sp>
        <p:nvSpPr>
          <p:cNvPr id="4" name="Footer Placeholder 3"/>
          <p:cNvSpPr>
            <a:spLocks noGrp="1"/>
          </p:cNvSpPr>
          <p:nvPr>
            <p:ph type="ftr" sz="quarter" idx="11"/>
          </p:nvPr>
        </p:nvSpPr>
        <p:spPr/>
        <p:txBody>
          <a:bodyPr/>
          <a:lstStyle/>
          <a:p>
            <a:pPr>
              <a:defRPr/>
            </a:pPr>
            <a:r>
              <a:rPr lang="en-US"/>
              <a:t>ALI SHAERI       NIOEC CO.</a:t>
            </a:r>
          </a:p>
        </p:txBody>
      </p:sp>
      <p:pic>
        <p:nvPicPr>
          <p:cNvPr id="122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6275" y="1752600"/>
            <a:ext cx="7791450" cy="4191000"/>
          </a:xfr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sz="3000" dirty="0" smtClean="0">
                <a:solidFill>
                  <a:schemeClr val="bg2"/>
                </a:solidFill>
              </a:rPr>
              <a:t>The unit of RCD was applied for:</a:t>
            </a:r>
            <a:br>
              <a:rPr lang="en-US" sz="3000" dirty="0" smtClean="0">
                <a:solidFill>
                  <a:schemeClr val="bg2"/>
                </a:solidFill>
              </a:rPr>
            </a:br>
            <a:endParaRPr lang="fa-IR" sz="3000" dirty="0" smtClean="0">
              <a:solidFill>
                <a:schemeClr val="bg2"/>
              </a:solidFill>
            </a:endParaRPr>
          </a:p>
        </p:txBody>
      </p:sp>
      <p:sp>
        <p:nvSpPr>
          <p:cNvPr id="8195" name="Rectangle 3"/>
          <p:cNvSpPr>
            <a:spLocks noGrp="1" noRot="1" noChangeArrowheads="1"/>
          </p:cNvSpPr>
          <p:nvPr>
            <p:ph type="body" idx="1"/>
          </p:nvPr>
        </p:nvSpPr>
        <p:spPr>
          <a:xfrm>
            <a:off x="301625" y="1676400"/>
            <a:ext cx="8540750" cy="2971800"/>
          </a:xfrm>
        </p:spPr>
        <p:txBody>
          <a:bodyPr/>
          <a:lstStyle/>
          <a:p>
            <a:pPr eaLnBrk="1" hangingPunct="1">
              <a:defRPr/>
            </a:pPr>
            <a:r>
              <a:rPr lang="en-US" dirty="0" smtClean="0"/>
              <a:t>decreasing of Sulfur and CCR</a:t>
            </a:r>
          </a:p>
          <a:p>
            <a:pPr eaLnBrk="1" hangingPunct="1">
              <a:defRPr/>
            </a:pPr>
            <a:r>
              <a:rPr lang="en-US" dirty="0" smtClean="0"/>
              <a:t> metals of heavy feeds AR and VB</a:t>
            </a:r>
          </a:p>
          <a:p>
            <a:pPr eaLnBrk="1" hangingPunct="1">
              <a:defRPr/>
            </a:pPr>
            <a:r>
              <a:rPr lang="en-US" dirty="0" smtClean="0"/>
              <a:t> prepared the feed of RFCC unit</a:t>
            </a:r>
          </a:p>
          <a:p>
            <a:pPr eaLnBrk="1" hangingPunct="1">
              <a:buFont typeface="Wingdings" pitchFamily="2" charset="2"/>
              <a:buNone/>
              <a:defRPr/>
            </a:pPr>
            <a:r>
              <a:rPr lang="en-US" dirty="0" smtClean="0"/>
              <a:t> (With 5000ppmw </a:t>
            </a:r>
            <a:r>
              <a:rPr lang="en-US" dirty="0" err="1" smtClean="0"/>
              <a:t>Sulphur</a:t>
            </a:r>
            <a:r>
              <a:rPr lang="en-US" dirty="0" smtClean="0"/>
              <a:t>)</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304800" y="457200"/>
            <a:ext cx="8510588" cy="1325563"/>
          </a:xfrm>
        </p:spPr>
        <p:txBody>
          <a:bodyPr/>
          <a:lstStyle/>
          <a:p>
            <a:pPr eaLnBrk="1" hangingPunct="1">
              <a:defRPr/>
            </a:pPr>
            <a:r>
              <a:rPr lang="en-US" sz="3000" dirty="0" smtClean="0">
                <a:solidFill>
                  <a:schemeClr val="bg2"/>
                </a:solidFill>
              </a:rPr>
              <a:t>The unit includes the following parts:</a:t>
            </a:r>
            <a:r>
              <a:rPr lang="en-US" dirty="0" smtClean="0"/>
              <a:t/>
            </a:r>
            <a:br>
              <a:rPr lang="en-US" dirty="0" smtClean="0"/>
            </a:br>
            <a:endParaRPr lang="fa-IR" dirty="0" smtClean="0"/>
          </a:p>
        </p:txBody>
      </p:sp>
      <p:sp>
        <p:nvSpPr>
          <p:cNvPr id="9219" name="Rectangle 3"/>
          <p:cNvSpPr>
            <a:spLocks noGrp="1" noRot="1" noChangeArrowheads="1"/>
          </p:cNvSpPr>
          <p:nvPr>
            <p:ph type="body" idx="1"/>
          </p:nvPr>
        </p:nvSpPr>
        <p:spPr>
          <a:xfrm>
            <a:off x="304800" y="2133600"/>
            <a:ext cx="8540750" cy="2971800"/>
          </a:xfrm>
        </p:spPr>
        <p:txBody>
          <a:bodyPr/>
          <a:lstStyle/>
          <a:p>
            <a:pPr eaLnBrk="1" hangingPunct="1">
              <a:defRPr/>
            </a:pPr>
            <a:r>
              <a:rPr lang="en-US" dirty="0" smtClean="0"/>
              <a:t>Feed </a:t>
            </a:r>
            <a:r>
              <a:rPr lang="en-US" dirty="0" err="1" smtClean="0"/>
              <a:t>Pretreating</a:t>
            </a:r>
            <a:r>
              <a:rPr lang="en-US" dirty="0" smtClean="0"/>
              <a:t> (Filter) Section</a:t>
            </a:r>
          </a:p>
          <a:p>
            <a:pPr eaLnBrk="1" hangingPunct="1">
              <a:defRPr/>
            </a:pPr>
            <a:r>
              <a:rPr lang="en-US" dirty="0" smtClean="0"/>
              <a:t>Reactor Section</a:t>
            </a:r>
          </a:p>
          <a:p>
            <a:pPr eaLnBrk="1" hangingPunct="1">
              <a:defRPr/>
            </a:pPr>
            <a:r>
              <a:rPr lang="en-US" dirty="0" err="1" smtClean="0"/>
              <a:t>Fractionator</a:t>
            </a:r>
            <a:r>
              <a:rPr lang="en-US" dirty="0" smtClean="0"/>
              <a:t> Section</a:t>
            </a:r>
          </a:p>
          <a:p>
            <a:pPr eaLnBrk="1" hangingPunct="1">
              <a:defRPr/>
            </a:pPr>
            <a:r>
              <a:rPr lang="en-US" dirty="0" smtClean="0"/>
              <a:t>Make-up Hydrogen Compression Section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z="4800" dirty="0" smtClean="0">
                <a:solidFill>
                  <a:schemeClr val="bg2"/>
                </a:solidFill>
              </a:rPr>
              <a:t>FEED</a:t>
            </a:r>
          </a:p>
        </p:txBody>
      </p:sp>
      <p:pic>
        <p:nvPicPr>
          <p:cNvPr id="1536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371600"/>
            <a:ext cx="6781800" cy="4727575"/>
          </a:xfrm>
          <a:noFill/>
          <a:extLst>
            <a:ext uri="{909E8E84-426E-40DD-AFC4-6F175D3DCCD1}">
              <a14:hiddenFill xmlns:a14="http://schemas.microsoft.com/office/drawing/2010/main">
                <a:solidFill>
                  <a:srgbClr val="FFFFFF"/>
                </a:solidFill>
              </a14:hiddenFill>
            </a:ext>
          </a:extLst>
        </p:spPr>
      </p:pic>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body" idx="1"/>
          </p:nvPr>
        </p:nvSpPr>
        <p:spPr>
          <a:xfrm>
            <a:off x="304800" y="1295400"/>
            <a:ext cx="8540750" cy="4422775"/>
          </a:xfrm>
        </p:spPr>
        <p:txBody>
          <a:bodyPr/>
          <a:lstStyle/>
          <a:p>
            <a:pPr algn="just" eaLnBrk="1" hangingPunct="1">
              <a:lnSpc>
                <a:spcPct val="80000"/>
              </a:lnSpc>
              <a:defRPr/>
            </a:pPr>
            <a:r>
              <a:rPr lang="en-US" sz="2000" dirty="0" smtClean="0"/>
              <a:t>The unit was acted at high temperature and high pressure</a:t>
            </a:r>
          </a:p>
          <a:p>
            <a:pPr algn="just" eaLnBrk="1" hangingPunct="1">
              <a:lnSpc>
                <a:spcPct val="80000"/>
              </a:lnSpc>
              <a:buFont typeface="Wingdings" pitchFamily="2" charset="2"/>
              <a:buNone/>
              <a:defRPr/>
            </a:pPr>
            <a:r>
              <a:rPr lang="en-US" sz="2000" dirty="0" smtClean="0"/>
              <a:t>     (454°C, 210Kg/Cm</a:t>
            </a:r>
            <a:r>
              <a:rPr lang="en-US" sz="2000" baseline="30000" dirty="0" smtClean="0"/>
              <a:t>2</a:t>
            </a:r>
            <a:r>
              <a:rPr lang="en-US" sz="2000" dirty="0" smtClean="0"/>
              <a:t>).</a:t>
            </a:r>
          </a:p>
          <a:p>
            <a:pPr algn="just" eaLnBrk="1" hangingPunct="1">
              <a:lnSpc>
                <a:spcPct val="80000"/>
              </a:lnSpc>
              <a:defRPr/>
            </a:pPr>
            <a:r>
              <a:rPr lang="en-US" sz="2000" dirty="0" smtClean="0"/>
              <a:t>The unit was included four series reactors and Guard </a:t>
            </a:r>
            <a:r>
              <a:rPr lang="en-US" sz="2000" dirty="0" err="1" smtClean="0"/>
              <a:t>Sulfure</a:t>
            </a:r>
            <a:r>
              <a:rPr lang="en-US" sz="2000" dirty="0" smtClean="0"/>
              <a:t>, moreover the impurities of feed can be removed in presence of hydrogen.</a:t>
            </a:r>
          </a:p>
          <a:p>
            <a:pPr eaLnBrk="1" hangingPunct="1">
              <a:lnSpc>
                <a:spcPct val="80000"/>
              </a:lnSpc>
              <a:defRPr/>
            </a:pPr>
            <a:r>
              <a:rPr lang="en-US" sz="2000" dirty="0" smtClean="0"/>
              <a:t> Following reactions were carried out in the reactors and all of them were exothermic:</a:t>
            </a:r>
          </a:p>
          <a:p>
            <a:pPr eaLnBrk="1" hangingPunct="1">
              <a:lnSpc>
                <a:spcPct val="80000"/>
              </a:lnSpc>
              <a:buFont typeface="Wingdings" pitchFamily="2" charset="2"/>
              <a:buNone/>
              <a:defRPr/>
            </a:pPr>
            <a:r>
              <a:rPr lang="en-US" sz="2000" dirty="0" smtClean="0"/>
              <a:t>1-Sulfure removal</a:t>
            </a:r>
          </a:p>
          <a:p>
            <a:pPr eaLnBrk="1" hangingPunct="1">
              <a:lnSpc>
                <a:spcPct val="80000"/>
              </a:lnSpc>
              <a:buFont typeface="Wingdings" pitchFamily="2" charset="2"/>
              <a:buNone/>
              <a:defRPr/>
            </a:pPr>
            <a:r>
              <a:rPr lang="en-US" sz="2000" dirty="0" smtClean="0"/>
              <a:t>2-Nitrogen removal</a:t>
            </a:r>
          </a:p>
          <a:p>
            <a:pPr eaLnBrk="1" hangingPunct="1">
              <a:lnSpc>
                <a:spcPct val="80000"/>
              </a:lnSpc>
              <a:buFont typeface="Wingdings" pitchFamily="2" charset="2"/>
              <a:buNone/>
              <a:defRPr/>
            </a:pPr>
            <a:r>
              <a:rPr lang="en-US" sz="2000" dirty="0" smtClean="0"/>
              <a:t>3-Oxygen removal</a:t>
            </a:r>
          </a:p>
          <a:p>
            <a:pPr eaLnBrk="1" hangingPunct="1">
              <a:lnSpc>
                <a:spcPct val="80000"/>
              </a:lnSpc>
              <a:buFont typeface="Wingdings" pitchFamily="2" charset="2"/>
              <a:buNone/>
              <a:defRPr/>
            </a:pPr>
            <a:r>
              <a:rPr lang="en-US" sz="2000" dirty="0" smtClean="0"/>
              <a:t>4-Olefin saturation</a:t>
            </a:r>
          </a:p>
          <a:p>
            <a:pPr eaLnBrk="1" hangingPunct="1">
              <a:lnSpc>
                <a:spcPct val="80000"/>
              </a:lnSpc>
              <a:buFont typeface="Wingdings" pitchFamily="2" charset="2"/>
              <a:buNone/>
              <a:defRPr/>
            </a:pPr>
            <a:r>
              <a:rPr lang="en-US" sz="2000" dirty="0" smtClean="0"/>
              <a:t>5-Aromatic saturation</a:t>
            </a:r>
          </a:p>
          <a:p>
            <a:pPr eaLnBrk="1" hangingPunct="1">
              <a:lnSpc>
                <a:spcPct val="80000"/>
              </a:lnSpc>
              <a:buFont typeface="Wingdings" pitchFamily="2" charset="2"/>
              <a:buNone/>
              <a:defRPr/>
            </a:pPr>
            <a:r>
              <a:rPr lang="en-US" sz="2000" dirty="0" smtClean="0"/>
              <a:t>6-Metal removal</a:t>
            </a:r>
          </a:p>
          <a:p>
            <a:pPr eaLnBrk="1" hangingPunct="1">
              <a:lnSpc>
                <a:spcPct val="80000"/>
              </a:lnSpc>
              <a:buFont typeface="Wingdings" pitchFamily="2" charset="2"/>
              <a:buNone/>
              <a:defRPr/>
            </a:pPr>
            <a:r>
              <a:rPr lang="en-US" sz="2000" dirty="0" smtClean="0"/>
              <a:t>7-Halides removal</a:t>
            </a:r>
          </a:p>
          <a:p>
            <a:pPr eaLnBrk="1" hangingPunct="1">
              <a:lnSpc>
                <a:spcPct val="80000"/>
              </a:lnSpc>
              <a:buFont typeface="Wingdings" pitchFamily="2" charset="2"/>
              <a:buNone/>
              <a:defRPr/>
            </a:pPr>
            <a:r>
              <a:rPr lang="en-US" sz="2000" dirty="0" smtClean="0"/>
              <a:t>8-Hydro cracking</a:t>
            </a:r>
          </a:p>
          <a:p>
            <a:pPr eaLnBrk="1" hangingPunct="1">
              <a:lnSpc>
                <a:spcPct val="80000"/>
              </a:lnSpc>
              <a:buFont typeface="Wingdings" pitchFamily="2" charset="2"/>
              <a:buNone/>
              <a:defRPr/>
            </a:pPr>
            <a:r>
              <a:rPr lang="en-US" sz="2000" dirty="0" smtClean="0"/>
              <a:t>9-Thermal cracking</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sz="4800" dirty="0" smtClean="0">
                <a:solidFill>
                  <a:schemeClr val="bg2"/>
                </a:solidFill>
              </a:rPr>
              <a:t>CATALYST</a:t>
            </a:r>
            <a:endParaRPr lang="fa-IR" sz="4800" dirty="0" smtClean="0">
              <a:solidFill>
                <a:schemeClr val="bg2"/>
              </a:solidFill>
            </a:endParaRPr>
          </a:p>
        </p:txBody>
      </p:sp>
      <p:sp>
        <p:nvSpPr>
          <p:cNvPr id="12291" name="Rectangle 3"/>
          <p:cNvSpPr>
            <a:spLocks noGrp="1" noRot="1" noChangeArrowheads="1"/>
          </p:cNvSpPr>
          <p:nvPr>
            <p:ph type="body" idx="1"/>
          </p:nvPr>
        </p:nvSpPr>
        <p:spPr>
          <a:xfrm>
            <a:off x="301625" y="1749425"/>
            <a:ext cx="8540750" cy="3203575"/>
          </a:xfrm>
        </p:spPr>
        <p:txBody>
          <a:bodyPr/>
          <a:lstStyle/>
          <a:p>
            <a:pPr algn="just" eaLnBrk="1" hangingPunct="1">
              <a:buFont typeface="Wingdings" pitchFamily="2" charset="2"/>
              <a:buNone/>
              <a:defRPr/>
            </a:pPr>
            <a:r>
              <a:rPr lang="en-US" dirty="0" smtClean="0"/>
              <a:t>The catalyst is composed of several spherical PROMOTER METALS IMPREGNATD based on </a:t>
            </a:r>
            <a:r>
              <a:rPr lang="en-US" dirty="0" smtClean="0">
                <a:solidFill>
                  <a:srgbClr val="FF0000"/>
                </a:solidFill>
              </a:rPr>
              <a:t>Alumina</a:t>
            </a:r>
            <a:r>
              <a:rPr lang="en-US" dirty="0" smtClean="0"/>
              <a:t>. Due to control of pressure drop, suitable distribution of feed, adequate selectivity, and using different compounds were preferred. </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endParaRPr lang="fa-IR" smtClean="0"/>
          </a:p>
        </p:txBody>
      </p:sp>
      <p:pic>
        <p:nvPicPr>
          <p:cNvPr id="1843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600200"/>
            <a:ext cx="7696200" cy="4956175"/>
          </a:xfrm>
          <a:noFill/>
          <a:extLst>
            <a:ext uri="{909E8E84-426E-40DD-AFC4-6F175D3DCCD1}">
              <a14:hiddenFill xmlns:a14="http://schemas.microsoft.com/office/drawing/2010/main">
                <a:solidFill>
                  <a:srgbClr val="FFFFFF"/>
                </a:solidFill>
              </a14:hiddenFill>
            </a:ext>
          </a:extLst>
        </p:spPr>
      </p:pic>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sz="4800" dirty="0" err="1" smtClean="0">
                <a:solidFill>
                  <a:schemeClr val="bg2"/>
                </a:solidFill>
              </a:rPr>
              <a:t>hYDROGEN</a:t>
            </a:r>
            <a:endParaRPr lang="en-US" sz="4800" dirty="0" smtClean="0">
              <a:solidFill>
                <a:schemeClr val="bg2"/>
              </a:solidFill>
            </a:endParaRPr>
          </a:p>
        </p:txBody>
      </p:sp>
      <p:sp>
        <p:nvSpPr>
          <p:cNvPr id="58371" name="Rectangle 3"/>
          <p:cNvSpPr>
            <a:spLocks noGrp="1" noRot="1" noChangeArrowheads="1"/>
          </p:cNvSpPr>
          <p:nvPr>
            <p:ph type="body" idx="1"/>
          </p:nvPr>
        </p:nvSpPr>
        <p:spPr>
          <a:xfrm>
            <a:off x="301625" y="1676400"/>
            <a:ext cx="8540750" cy="3657600"/>
          </a:xfrm>
        </p:spPr>
        <p:txBody>
          <a:bodyPr/>
          <a:lstStyle/>
          <a:p>
            <a:pPr eaLnBrk="1" hangingPunct="1">
              <a:buFont typeface="Wingdings" pitchFamily="2" charset="2"/>
              <a:buNone/>
              <a:defRPr/>
            </a:pPr>
            <a:r>
              <a:rPr lang="en-US" dirty="0" smtClean="0"/>
              <a:t>MAKE UP H</a:t>
            </a:r>
            <a:r>
              <a:rPr lang="en-US" baseline="-25000" dirty="0" smtClean="0"/>
              <a:t>2</a:t>
            </a:r>
            <a:r>
              <a:rPr lang="en-US" dirty="0" smtClean="0"/>
              <a:t> FROM HPU (99.9) :</a:t>
            </a:r>
          </a:p>
          <a:p>
            <a:pPr eaLnBrk="1" hangingPunct="1">
              <a:defRPr/>
            </a:pPr>
            <a:r>
              <a:rPr lang="en-US" dirty="0" smtClean="0"/>
              <a:t>3 Reciprocating compressor (4stage)</a:t>
            </a:r>
          </a:p>
          <a:p>
            <a:pPr eaLnBrk="1" hangingPunct="1">
              <a:defRPr/>
            </a:pPr>
            <a:r>
              <a:rPr lang="en-US" dirty="0" smtClean="0"/>
              <a:t>Final Pressure Discharge: 221.4 </a:t>
            </a:r>
            <a:r>
              <a:rPr lang="en-US" dirty="0" err="1" smtClean="0"/>
              <a:t>barg</a:t>
            </a:r>
            <a:endParaRPr lang="en-US" dirty="0" smtClean="0"/>
          </a:p>
          <a:p>
            <a:pPr eaLnBrk="1" hangingPunct="1">
              <a:defRPr/>
            </a:pPr>
            <a:r>
              <a:rPr lang="en-US" dirty="0" smtClean="0"/>
              <a:t>74Knm</a:t>
            </a:r>
            <a:r>
              <a:rPr lang="en-US" baseline="30000" dirty="0" smtClean="0"/>
              <a:t>3</a:t>
            </a:r>
            <a:r>
              <a:rPr lang="en-US" dirty="0" smtClean="0"/>
              <a:t>/hr</a:t>
            </a:r>
          </a:p>
          <a:p>
            <a:pPr eaLnBrk="1" hangingPunct="1">
              <a:buFont typeface="Wingdings" pitchFamily="2" charset="2"/>
              <a:buNone/>
              <a:defRPr/>
            </a:pPr>
            <a:r>
              <a:rPr lang="en-US" dirty="0" smtClean="0"/>
              <a:t>H</a:t>
            </a:r>
            <a:r>
              <a:rPr lang="en-US" baseline="-25000" dirty="0" smtClean="0"/>
              <a:t>2</a:t>
            </a:r>
            <a:r>
              <a:rPr lang="en-US" dirty="0" smtClean="0"/>
              <a:t> Recycle supplied by : Centrifugal Compressor Min purity : 70%</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endParaRPr lang="fa-IR" smtClean="0"/>
          </a:p>
        </p:txBody>
      </p:sp>
      <p:sp>
        <p:nvSpPr>
          <p:cNvPr id="17411" name="Rectangle 3"/>
          <p:cNvSpPr>
            <a:spLocks noGrp="1" noRot="1" noChangeArrowheads="1"/>
          </p:cNvSpPr>
          <p:nvPr>
            <p:ph type="body" idx="1"/>
          </p:nvPr>
        </p:nvSpPr>
        <p:spPr>
          <a:xfrm>
            <a:off x="304800" y="3048000"/>
            <a:ext cx="8540750" cy="1371600"/>
          </a:xfrm>
        </p:spPr>
        <p:txBody>
          <a:bodyPr/>
          <a:lstStyle/>
          <a:p>
            <a:pPr algn="ctr" eaLnBrk="1" hangingPunct="1">
              <a:buFont typeface="Wingdings" pitchFamily="2" charset="2"/>
              <a:buNone/>
              <a:defRPr/>
            </a:pPr>
            <a:r>
              <a:rPr lang="en-US" sz="3600" dirty="0" smtClean="0">
                <a:solidFill>
                  <a:srgbClr val="FFFF00"/>
                </a:solidFill>
              </a:rPr>
              <a:t>What is our problem in the RCD Unit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endParaRPr lang="fa-IR" dirty="0" smtClean="0"/>
          </a:p>
        </p:txBody>
      </p:sp>
      <p:sp>
        <p:nvSpPr>
          <p:cNvPr id="18435" name="Rectangle 3"/>
          <p:cNvSpPr>
            <a:spLocks noGrp="1" noRot="1" noChangeArrowheads="1"/>
          </p:cNvSpPr>
          <p:nvPr>
            <p:ph type="body" idx="1"/>
          </p:nvPr>
        </p:nvSpPr>
        <p:spPr>
          <a:xfrm>
            <a:off x="304800" y="2819400"/>
            <a:ext cx="8540750" cy="1371600"/>
          </a:xfrm>
        </p:spPr>
        <p:txBody>
          <a:bodyPr/>
          <a:lstStyle/>
          <a:p>
            <a:pPr algn="ctr" eaLnBrk="1" hangingPunct="1">
              <a:buFont typeface="Wingdings" pitchFamily="2" charset="2"/>
              <a:buNone/>
              <a:defRPr/>
            </a:pPr>
            <a:r>
              <a:rPr lang="en-US" sz="3600" dirty="0" smtClean="0">
                <a:solidFill>
                  <a:srgbClr val="FFFF00"/>
                </a:solidFill>
              </a:rPr>
              <a:t>We started up  the unit then,</a:t>
            </a:r>
          </a:p>
          <a:p>
            <a:pPr algn="ctr" eaLnBrk="1" hangingPunct="1">
              <a:buFont typeface="Wingdings" pitchFamily="2" charset="2"/>
              <a:buNone/>
              <a:defRPr/>
            </a:pPr>
            <a:r>
              <a:rPr lang="en-US" sz="3600" dirty="0" smtClean="0">
                <a:solidFill>
                  <a:srgbClr val="FFFF00"/>
                </a:solidFill>
              </a:rPr>
              <a:t> seen huge DP in the first reactor</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endParaRPr lang="fa-IR" smtClean="0"/>
          </a:p>
        </p:txBody>
      </p:sp>
      <p:sp>
        <p:nvSpPr>
          <p:cNvPr id="19459" name="Rectangle 3"/>
          <p:cNvSpPr>
            <a:spLocks noGrp="1" noRot="1" noChangeArrowheads="1"/>
          </p:cNvSpPr>
          <p:nvPr>
            <p:ph type="body" idx="1"/>
          </p:nvPr>
        </p:nvSpPr>
        <p:spPr>
          <a:xfrm>
            <a:off x="304800" y="2743200"/>
            <a:ext cx="8540750" cy="1600200"/>
          </a:xfrm>
        </p:spPr>
        <p:txBody>
          <a:bodyPr/>
          <a:lstStyle/>
          <a:p>
            <a:pPr algn="ctr" eaLnBrk="1" hangingPunct="1">
              <a:buFont typeface="Wingdings" pitchFamily="2" charset="2"/>
              <a:buNone/>
              <a:defRPr/>
            </a:pPr>
            <a:r>
              <a:rPr lang="en-US" sz="3600" dirty="0" smtClean="0">
                <a:solidFill>
                  <a:srgbClr val="FFFF00"/>
                </a:solidFill>
              </a:rPr>
              <a:t>All data is actual and extract from </a:t>
            </a:r>
          </a:p>
          <a:p>
            <a:pPr algn="ctr" eaLnBrk="1" hangingPunct="1">
              <a:buFont typeface="Wingdings" pitchFamily="2" charset="2"/>
              <a:buNone/>
              <a:defRPr/>
            </a:pPr>
            <a:r>
              <a:rPr lang="en-US" sz="3600" dirty="0" smtClean="0">
                <a:solidFill>
                  <a:srgbClr val="FFFF00"/>
                </a:solidFill>
              </a:rPr>
              <a:t> DCS reports</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z="4800" dirty="0" smtClean="0">
                <a:solidFill>
                  <a:srgbClr val="FFFF00"/>
                </a:solidFill>
              </a:rPr>
              <a:t>H</a:t>
            </a:r>
            <a:r>
              <a:rPr lang="en-US" sz="4800" baseline="-25000" dirty="0" smtClean="0">
                <a:solidFill>
                  <a:srgbClr val="FFFF00"/>
                </a:solidFill>
              </a:rPr>
              <a:t>2</a:t>
            </a:r>
            <a:r>
              <a:rPr lang="en-US" sz="4800" dirty="0" smtClean="0">
                <a:solidFill>
                  <a:srgbClr val="FFFF00"/>
                </a:solidFill>
              </a:rPr>
              <a:t> Recycle Duties</a:t>
            </a:r>
          </a:p>
        </p:txBody>
      </p:sp>
      <p:sp>
        <p:nvSpPr>
          <p:cNvPr id="27651" name="Rectangle 3"/>
          <p:cNvSpPr>
            <a:spLocks noGrp="1" noRot="1" noChangeArrowheads="1"/>
          </p:cNvSpPr>
          <p:nvPr>
            <p:ph type="body" idx="1"/>
          </p:nvPr>
        </p:nvSpPr>
        <p:spPr>
          <a:xfrm>
            <a:off x="301625" y="1676400"/>
            <a:ext cx="8540750" cy="3200400"/>
          </a:xfrm>
        </p:spPr>
        <p:txBody>
          <a:bodyPr/>
          <a:lstStyle/>
          <a:p>
            <a:pPr eaLnBrk="1" hangingPunct="1">
              <a:lnSpc>
                <a:spcPct val="90000"/>
              </a:lnSpc>
              <a:defRPr/>
            </a:pPr>
            <a:r>
              <a:rPr lang="en-US" dirty="0" smtClean="0"/>
              <a:t>Force the heavy liquid to fluidity </a:t>
            </a:r>
          </a:p>
          <a:p>
            <a:pPr eaLnBrk="1" hangingPunct="1">
              <a:lnSpc>
                <a:spcPct val="90000"/>
              </a:lnSpc>
              <a:defRPr/>
            </a:pPr>
            <a:r>
              <a:rPr lang="en-US" dirty="0" smtClean="0"/>
              <a:t>Reactor phase is three</a:t>
            </a:r>
          </a:p>
          <a:p>
            <a:pPr eaLnBrk="1" hangingPunct="1">
              <a:lnSpc>
                <a:spcPct val="90000"/>
              </a:lnSpc>
              <a:buFont typeface="Wingdings" pitchFamily="2" charset="2"/>
              <a:buNone/>
              <a:defRPr/>
            </a:pPr>
            <a:r>
              <a:rPr lang="en-US" dirty="0" smtClean="0"/>
              <a:t>     (solid , Gas and Liquid)</a:t>
            </a:r>
          </a:p>
          <a:p>
            <a:pPr eaLnBrk="1" hangingPunct="1">
              <a:lnSpc>
                <a:spcPct val="90000"/>
              </a:lnSpc>
              <a:defRPr/>
            </a:pPr>
            <a:r>
              <a:rPr lang="en-US" dirty="0" smtClean="0"/>
              <a:t>If H</a:t>
            </a:r>
            <a:r>
              <a:rPr lang="en-US" baseline="-25000" dirty="0" smtClean="0"/>
              <a:t>2</a:t>
            </a:r>
            <a:r>
              <a:rPr lang="en-US" dirty="0" smtClean="0"/>
              <a:t> recycle is cut , all liquids hold up in the catalyst bed, goes in the bottom of the reactors</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endParaRPr lang="fa-IR" smtClean="0"/>
          </a:p>
        </p:txBody>
      </p:sp>
      <p:sp>
        <p:nvSpPr>
          <p:cNvPr id="28675" name="Rectangle 3"/>
          <p:cNvSpPr>
            <a:spLocks noGrp="1" noRot="1" noChangeArrowheads="1"/>
          </p:cNvSpPr>
          <p:nvPr>
            <p:ph type="body" idx="1"/>
          </p:nvPr>
        </p:nvSpPr>
        <p:spPr>
          <a:xfrm>
            <a:off x="228600" y="2819400"/>
            <a:ext cx="8540750" cy="2133600"/>
          </a:xfrm>
        </p:spPr>
        <p:txBody>
          <a:bodyPr/>
          <a:lstStyle/>
          <a:p>
            <a:pPr algn="ctr" eaLnBrk="1" hangingPunct="1">
              <a:defRPr/>
            </a:pPr>
            <a:r>
              <a:rPr lang="en-US" dirty="0" smtClean="0"/>
              <a:t>Because of heavy nature of feed , total </a:t>
            </a:r>
            <a:r>
              <a:rPr lang="en-US" dirty="0" err="1" smtClean="0"/>
              <a:t>Dp</a:t>
            </a:r>
            <a:r>
              <a:rPr lang="en-US" dirty="0" smtClean="0"/>
              <a:t> (reactors , exchanger , furnace)</a:t>
            </a:r>
          </a:p>
          <a:p>
            <a:pPr algn="ctr" eaLnBrk="1" hangingPunct="1">
              <a:buFont typeface="Wingdings" pitchFamily="2" charset="2"/>
              <a:buNone/>
              <a:defRPr/>
            </a:pPr>
            <a:r>
              <a:rPr lang="en-US" dirty="0" smtClean="0"/>
              <a:t> is about 25 bar</a:t>
            </a:r>
          </a:p>
          <a:p>
            <a:pPr eaLnBrk="1" hangingPunct="1">
              <a:defRPr/>
            </a:pPr>
            <a:endParaRPr lang="en-US" dirty="0" smtClean="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sz="3600" dirty="0" smtClean="0">
                <a:solidFill>
                  <a:srgbClr val="FFFF00"/>
                </a:solidFill>
              </a:rPr>
              <a:t>Investigate DP in the reactor</a:t>
            </a:r>
          </a:p>
        </p:txBody>
      </p:sp>
      <p:sp>
        <p:nvSpPr>
          <p:cNvPr id="29699" name="Rectangle 3"/>
          <p:cNvSpPr>
            <a:spLocks noGrp="1" noRot="1" noChangeArrowheads="1"/>
          </p:cNvSpPr>
          <p:nvPr>
            <p:ph type="body" idx="1"/>
          </p:nvPr>
        </p:nvSpPr>
        <p:spPr>
          <a:xfrm>
            <a:off x="381000" y="2435225"/>
            <a:ext cx="8540750" cy="1527175"/>
          </a:xfrm>
        </p:spPr>
        <p:txBody>
          <a:bodyPr/>
          <a:lstStyle/>
          <a:p>
            <a:pPr algn="ctr" eaLnBrk="1" hangingPunct="1">
              <a:buFont typeface="Wingdings" pitchFamily="2" charset="2"/>
              <a:buNone/>
              <a:defRPr/>
            </a:pPr>
            <a:r>
              <a:rPr lang="en-US" dirty="0" smtClean="0"/>
              <a:t>In the three phase reactors , DP depends on liquid and gas  flow rate and temperature</a:t>
            </a:r>
          </a:p>
          <a:p>
            <a:pPr eaLnBrk="1" hangingPunct="1">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381000" y="2590800"/>
            <a:ext cx="8510588" cy="1325563"/>
          </a:xfrm>
        </p:spPr>
        <p:txBody>
          <a:bodyPr/>
          <a:lstStyle/>
          <a:p>
            <a:pPr eaLnBrk="1" hangingPunct="1">
              <a:defRPr/>
            </a:pPr>
            <a:endParaRPr lang="en-US" dirty="0" smtClean="0"/>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
        <p:nvSpPr>
          <p:cNvPr id="9" name="Content Placeholder 8"/>
          <p:cNvSpPr>
            <a:spLocks noGrp="1"/>
          </p:cNvSpPr>
          <p:nvPr>
            <p:ph idx="1"/>
          </p:nvPr>
        </p:nvSpPr>
        <p:spPr>
          <a:xfrm>
            <a:off x="304800" y="2435225"/>
            <a:ext cx="8540750" cy="2136775"/>
          </a:xfrm>
        </p:spPr>
        <p:txBody>
          <a:bodyPr/>
          <a:lstStyle/>
          <a:p>
            <a:pPr algn="ctr" eaLnBrk="1" hangingPunct="1">
              <a:defRPr/>
            </a:pPr>
            <a:r>
              <a:rPr lang="en-US" sz="4500" dirty="0" smtClean="0">
                <a:solidFill>
                  <a:srgbClr val="FFFF00"/>
                </a:solidFill>
              </a:rPr>
              <a:t>WHAT WAS HAPPENING?</a:t>
            </a:r>
            <a:endParaRPr lang="fa-IR" sz="4500" dirty="0" smtClean="0">
              <a:solidFill>
                <a:srgbClr val="FFFF00"/>
              </a:solidFill>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endParaRPr lang="fa-IR" smtClean="0"/>
          </a:p>
        </p:txBody>
      </p:sp>
      <p:sp>
        <p:nvSpPr>
          <p:cNvPr id="31747" name="Rectangle 3"/>
          <p:cNvSpPr>
            <a:spLocks noGrp="1" noRot="1" noChangeArrowheads="1"/>
          </p:cNvSpPr>
          <p:nvPr>
            <p:ph type="body" idx="1"/>
          </p:nvPr>
        </p:nvSpPr>
        <p:spPr>
          <a:xfrm>
            <a:off x="301625" y="1676400"/>
            <a:ext cx="8540750" cy="3886200"/>
          </a:xfrm>
        </p:spPr>
        <p:txBody>
          <a:bodyPr/>
          <a:lstStyle/>
          <a:p>
            <a:pPr eaLnBrk="1" hangingPunct="1">
              <a:defRPr/>
            </a:pPr>
            <a:r>
              <a:rPr lang="en-US" dirty="0" smtClean="0"/>
              <a:t>Power failure happened</a:t>
            </a:r>
          </a:p>
          <a:p>
            <a:pPr eaLnBrk="1" hangingPunct="1">
              <a:defRPr/>
            </a:pPr>
            <a:r>
              <a:rPr lang="en-US" dirty="0" smtClean="0"/>
              <a:t>The recycle compressor stopped </a:t>
            </a:r>
          </a:p>
          <a:p>
            <a:pPr eaLnBrk="1" hangingPunct="1">
              <a:buFont typeface="Wingdings" pitchFamily="2" charset="2"/>
              <a:buNone/>
              <a:defRPr/>
            </a:pPr>
            <a:r>
              <a:rPr lang="en-US" dirty="0" smtClean="0"/>
              <a:t>All liquid hold up  in the bed of the  reactor goes to the bottom of the reactors</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Total Hold up : 600m</a:t>
            </a:r>
            <a:r>
              <a:rPr lang="en-US" baseline="30000" dirty="0" smtClean="0"/>
              <a:t>3</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endParaRPr lang="fa-IR" smtClean="0"/>
          </a:p>
        </p:txBody>
      </p:sp>
      <p:sp>
        <p:nvSpPr>
          <p:cNvPr id="32771" name="Rectangle 3"/>
          <p:cNvSpPr>
            <a:spLocks noGrp="1" noRot="1" noChangeArrowheads="1"/>
          </p:cNvSpPr>
          <p:nvPr>
            <p:ph type="body" idx="1"/>
          </p:nvPr>
        </p:nvSpPr>
        <p:spPr>
          <a:xfrm>
            <a:off x="301625" y="1676400"/>
            <a:ext cx="8540750" cy="3886200"/>
          </a:xfrm>
        </p:spPr>
        <p:txBody>
          <a:bodyPr/>
          <a:lstStyle/>
          <a:p>
            <a:pPr eaLnBrk="1" hangingPunct="1">
              <a:lnSpc>
                <a:spcPct val="90000"/>
              </a:lnSpc>
              <a:defRPr/>
            </a:pPr>
            <a:r>
              <a:rPr lang="en-US" sz="2800" dirty="0" smtClean="0"/>
              <a:t>Feed pump drivers are Turbine , so the feed was not cut and flow to the train consciously.</a:t>
            </a:r>
          </a:p>
          <a:p>
            <a:pPr eaLnBrk="1" hangingPunct="1">
              <a:lnSpc>
                <a:spcPct val="90000"/>
              </a:lnSpc>
              <a:defRPr/>
            </a:pPr>
            <a:r>
              <a:rPr lang="en-US" sz="2800" dirty="0" smtClean="0"/>
              <a:t>The compressors run again and the speed increase rapidly </a:t>
            </a:r>
          </a:p>
          <a:p>
            <a:pPr eaLnBrk="1" hangingPunct="1">
              <a:lnSpc>
                <a:spcPct val="90000"/>
              </a:lnSpc>
              <a:defRPr/>
            </a:pPr>
            <a:r>
              <a:rPr lang="en-US" sz="2800" dirty="0" smtClean="0"/>
              <a:t>Huge amount of liquid from bottom of Guard reactor transfer to the 1</a:t>
            </a:r>
            <a:r>
              <a:rPr lang="en-US" sz="2800" baseline="30000" dirty="0" smtClean="0"/>
              <a:t>st</a:t>
            </a:r>
            <a:r>
              <a:rPr lang="en-US" sz="2800" dirty="0" smtClean="0"/>
              <a:t> reactor</a:t>
            </a:r>
          </a:p>
          <a:p>
            <a:pPr eaLnBrk="1" hangingPunct="1">
              <a:lnSpc>
                <a:spcPct val="90000"/>
              </a:lnSpc>
              <a:defRPr/>
            </a:pPr>
            <a:r>
              <a:rPr lang="en-US" sz="2800" dirty="0" smtClean="0"/>
              <a:t>Bed of reactor is not designed with this huge amount of liquid and liquid could not pass through the reactor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pPr eaLnBrk="1" hangingPunct="1">
              <a:defRPr/>
            </a:pPr>
            <a:r>
              <a:rPr lang="en-US" sz="4000" b="1" smtClean="0"/>
              <a:t>Evaluation of the causes of increasing the pressure drop of fixed bed reactor RCD unit</a:t>
            </a:r>
          </a:p>
        </p:txBody>
      </p:sp>
      <p:sp>
        <p:nvSpPr>
          <p:cNvPr id="2051" name="Rectangle 3"/>
          <p:cNvSpPr>
            <a:spLocks noGrp="1" noRot="1" noChangeArrowheads="1"/>
          </p:cNvSpPr>
          <p:nvPr>
            <p:ph type="subTitle" idx="1"/>
          </p:nvPr>
        </p:nvSpPr>
        <p:spPr/>
        <p:txBody>
          <a:bodyPr/>
          <a:lstStyle/>
          <a:p>
            <a:pPr eaLnBrk="1" hangingPunct="1">
              <a:defRPr/>
            </a:pPr>
            <a:endParaRPr lang="fa-IR"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7663"/>
            <a:ext cx="8382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endParaRPr lang="fa-IR" smtClean="0"/>
          </a:p>
        </p:txBody>
      </p:sp>
      <p:sp>
        <p:nvSpPr>
          <p:cNvPr id="33795" name="Rectangle 3"/>
          <p:cNvSpPr>
            <a:spLocks noGrp="1" noRot="1" noChangeArrowheads="1"/>
          </p:cNvSpPr>
          <p:nvPr>
            <p:ph type="body" idx="1"/>
          </p:nvPr>
        </p:nvSpPr>
        <p:spPr>
          <a:xfrm>
            <a:off x="304800" y="1676400"/>
            <a:ext cx="8540750" cy="2743200"/>
          </a:xfrm>
        </p:spPr>
        <p:txBody>
          <a:bodyPr/>
          <a:lstStyle/>
          <a:p>
            <a:pPr eaLnBrk="1" hangingPunct="1">
              <a:defRPr/>
            </a:pPr>
            <a:r>
              <a:rPr lang="en-US" dirty="0" smtClean="0"/>
              <a:t>It causes huge liquid present in the top of reactor and plugged route of H2 recycle gas.</a:t>
            </a:r>
          </a:p>
          <a:p>
            <a:pPr eaLnBrk="1" hangingPunct="1">
              <a:buFont typeface="Wingdings" pitchFamily="2" charset="2"/>
              <a:buNone/>
              <a:defRPr/>
            </a:pPr>
            <a:endParaRPr lang="en-US" dirty="0" smtClean="0"/>
          </a:p>
          <a:p>
            <a:pPr eaLnBrk="1" hangingPunct="1">
              <a:defRPr/>
            </a:pPr>
            <a:r>
              <a:rPr lang="en-US" dirty="0" smtClean="0"/>
              <a:t>SO DP Happened in the reactor</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endParaRPr lang="fa-IR" smtClean="0"/>
          </a:p>
        </p:txBody>
      </p:sp>
      <p:sp>
        <p:nvSpPr>
          <p:cNvPr id="34819" name="Rectangle 3"/>
          <p:cNvSpPr>
            <a:spLocks noGrp="1" noRot="1" noChangeArrowheads="1"/>
          </p:cNvSpPr>
          <p:nvPr>
            <p:ph type="body" idx="1"/>
          </p:nvPr>
        </p:nvSpPr>
        <p:spPr>
          <a:xfrm>
            <a:off x="301625" y="1676400"/>
            <a:ext cx="8540750" cy="2895600"/>
          </a:xfrm>
        </p:spPr>
        <p:txBody>
          <a:bodyPr/>
          <a:lstStyle/>
          <a:p>
            <a:pPr eaLnBrk="1" hangingPunct="1">
              <a:defRPr/>
            </a:pPr>
            <a:r>
              <a:rPr lang="en-US" dirty="0" smtClean="0"/>
              <a:t>Reactor diameter : 4.8 m</a:t>
            </a:r>
          </a:p>
          <a:p>
            <a:pPr eaLnBrk="1" hangingPunct="1">
              <a:buFont typeface="Wingdings" pitchFamily="2" charset="2"/>
              <a:buNone/>
              <a:defRPr/>
            </a:pPr>
            <a:endParaRPr lang="en-US" dirty="0" smtClean="0"/>
          </a:p>
          <a:p>
            <a:pPr eaLnBrk="1" hangingPunct="1">
              <a:defRPr/>
            </a:pPr>
            <a:r>
              <a:rPr lang="en-US" dirty="0" smtClean="0"/>
              <a:t>1bar pressure increasing = 183 tone force to the reactor bed.</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endParaRPr lang="fa-IR" smtClean="0"/>
          </a:p>
        </p:txBody>
      </p:sp>
      <p:sp>
        <p:nvSpPr>
          <p:cNvPr id="35843" name="Rectangle 3"/>
          <p:cNvSpPr>
            <a:spLocks noGrp="1" noRot="1" noChangeArrowheads="1"/>
          </p:cNvSpPr>
          <p:nvPr>
            <p:ph type="body" idx="1"/>
          </p:nvPr>
        </p:nvSpPr>
        <p:spPr>
          <a:xfrm>
            <a:off x="301625" y="1676400"/>
            <a:ext cx="8540750" cy="4038600"/>
          </a:xfrm>
        </p:spPr>
        <p:txBody>
          <a:bodyPr/>
          <a:lstStyle/>
          <a:p>
            <a:pPr eaLnBrk="1" hangingPunct="1">
              <a:defRPr/>
            </a:pPr>
            <a:r>
              <a:rPr lang="en-US" dirty="0" smtClean="0"/>
              <a:t>Catalyst is very  </a:t>
            </a:r>
            <a:r>
              <a:rPr lang="en-US" dirty="0" err="1" smtClean="0"/>
              <a:t>Porosit</a:t>
            </a:r>
            <a:r>
              <a:rPr lang="en-US" dirty="0" smtClean="0"/>
              <a:t> and this is very fragile and brittle</a:t>
            </a:r>
          </a:p>
          <a:p>
            <a:pPr eaLnBrk="1" hangingPunct="1">
              <a:defRPr/>
            </a:pPr>
            <a:endParaRPr lang="en-US" dirty="0" smtClean="0"/>
          </a:p>
          <a:p>
            <a:pPr eaLnBrk="1" hangingPunct="1">
              <a:defRPr/>
            </a:pPr>
            <a:r>
              <a:rPr lang="en-US" dirty="0" smtClean="0"/>
              <a:t>Then increasing of the pressure drop causes :</a:t>
            </a:r>
          </a:p>
          <a:p>
            <a:pPr algn="ctr" eaLnBrk="1" hangingPunct="1">
              <a:buFont typeface="Wingdings" pitchFamily="2" charset="2"/>
              <a:buNone/>
              <a:defRPr/>
            </a:pPr>
            <a:r>
              <a:rPr lang="en-US" dirty="0" smtClean="0"/>
              <a:t>crash the catalyst Completely then</a:t>
            </a:r>
          </a:p>
          <a:p>
            <a:pPr algn="ctr" eaLnBrk="1" hangingPunct="1">
              <a:buFont typeface="Wingdings" pitchFamily="2" charset="2"/>
              <a:buNone/>
              <a:defRPr/>
            </a:pPr>
            <a:r>
              <a:rPr lang="en-US" dirty="0" smtClean="0"/>
              <a:t>DP increasing more and more</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endParaRPr lang="fa-IR" smtClean="0"/>
          </a:p>
        </p:txBody>
      </p:sp>
      <p:sp>
        <p:nvSpPr>
          <p:cNvPr id="70659" name="Rectangle 3"/>
          <p:cNvSpPr>
            <a:spLocks noGrp="1" noRot="1" noChangeArrowheads="1"/>
          </p:cNvSpPr>
          <p:nvPr>
            <p:ph type="body" idx="1"/>
          </p:nvPr>
        </p:nvSpPr>
        <p:spPr>
          <a:xfrm>
            <a:off x="301625" y="1676400"/>
            <a:ext cx="8540750" cy="3124200"/>
          </a:xfrm>
        </p:spPr>
        <p:txBody>
          <a:bodyPr/>
          <a:lstStyle/>
          <a:p>
            <a:pPr eaLnBrk="1" hangingPunct="1">
              <a:defRPr/>
            </a:pPr>
            <a:r>
              <a:rPr lang="en-US" dirty="0" err="1" smtClean="0"/>
              <a:t>Dp</a:t>
            </a:r>
            <a:r>
              <a:rPr lang="en-US" dirty="0" smtClean="0"/>
              <a:t> of the 1</a:t>
            </a:r>
            <a:r>
              <a:rPr lang="en-US" baseline="30000" dirty="0" smtClean="0"/>
              <a:t>st</a:t>
            </a:r>
            <a:r>
              <a:rPr lang="en-US" dirty="0" smtClean="0"/>
              <a:t> reactor was increasing gradually , finally :</a:t>
            </a:r>
          </a:p>
          <a:p>
            <a:pPr eaLnBrk="1" hangingPunct="1">
              <a:defRPr/>
            </a:pPr>
            <a:endParaRPr lang="en-US" dirty="0" smtClean="0"/>
          </a:p>
          <a:p>
            <a:pPr eaLnBrk="1" hangingPunct="1">
              <a:buFont typeface="Wingdings" pitchFamily="2" charset="2"/>
              <a:buNone/>
              <a:defRPr/>
            </a:pPr>
            <a:endParaRPr lang="en-US" dirty="0" smtClean="0"/>
          </a:p>
          <a:p>
            <a:pPr eaLnBrk="1" hangingPunct="1">
              <a:defRPr/>
            </a:pPr>
            <a:r>
              <a:rPr lang="en-US" dirty="0" smtClean="0"/>
              <a:t>We had to Shut Down the Unit</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endParaRPr lang="fa-IR" smtClean="0"/>
          </a:p>
        </p:txBody>
      </p:sp>
      <p:sp>
        <p:nvSpPr>
          <p:cNvPr id="36867" name="Rectangle 3"/>
          <p:cNvSpPr>
            <a:spLocks noGrp="1" noRot="1" noChangeArrowheads="1"/>
          </p:cNvSpPr>
          <p:nvPr>
            <p:ph type="body" idx="1"/>
          </p:nvPr>
        </p:nvSpPr>
        <p:spPr>
          <a:xfrm>
            <a:off x="301625" y="1676400"/>
            <a:ext cx="8540750" cy="2971800"/>
          </a:xfrm>
        </p:spPr>
        <p:txBody>
          <a:bodyPr/>
          <a:lstStyle/>
          <a:p>
            <a:pPr eaLnBrk="1" hangingPunct="1">
              <a:defRPr/>
            </a:pPr>
            <a:r>
              <a:rPr lang="en-US" dirty="0" smtClean="0"/>
              <a:t>We opened  the 1</a:t>
            </a:r>
            <a:r>
              <a:rPr lang="en-US" baseline="30000" dirty="0" smtClean="0"/>
              <a:t>st</a:t>
            </a:r>
            <a:r>
              <a:rPr lang="en-US" dirty="0" smtClean="0"/>
              <a:t> reactor</a:t>
            </a:r>
          </a:p>
          <a:p>
            <a:pPr eaLnBrk="1" hangingPunct="1">
              <a:defRPr/>
            </a:pPr>
            <a:endParaRPr lang="en-US" dirty="0" smtClean="0"/>
          </a:p>
          <a:p>
            <a:pPr eaLnBrk="1" hangingPunct="1">
              <a:buFont typeface="Wingdings" pitchFamily="2" charset="2"/>
              <a:buNone/>
              <a:defRPr/>
            </a:pPr>
            <a:r>
              <a:rPr lang="en-US" dirty="0" smtClean="0"/>
              <a:t> </a:t>
            </a:r>
          </a:p>
          <a:p>
            <a:pPr algn="ctr" eaLnBrk="1" hangingPunct="1">
              <a:buFont typeface="Wingdings" pitchFamily="2" charset="2"/>
              <a:buNone/>
              <a:defRPr/>
            </a:pPr>
            <a:r>
              <a:rPr lang="en-US" sz="4800" dirty="0" smtClean="0">
                <a:solidFill>
                  <a:srgbClr val="FFFF00"/>
                </a:solidFill>
              </a:rPr>
              <a:t>What we seen?</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endParaRPr lang="fa-IR" smtClean="0"/>
          </a:p>
        </p:txBody>
      </p:sp>
      <p:sp>
        <p:nvSpPr>
          <p:cNvPr id="37891" name="Rectangle 3"/>
          <p:cNvSpPr>
            <a:spLocks noGrp="1" noRot="1" noChangeArrowheads="1"/>
          </p:cNvSpPr>
          <p:nvPr>
            <p:ph type="body" idx="1"/>
          </p:nvPr>
        </p:nvSpPr>
        <p:spPr>
          <a:xfrm>
            <a:off x="304800" y="2819400"/>
            <a:ext cx="8540750" cy="1371600"/>
          </a:xfrm>
        </p:spPr>
        <p:txBody>
          <a:bodyPr/>
          <a:lstStyle/>
          <a:p>
            <a:pPr algn="ctr" eaLnBrk="1" hangingPunct="1">
              <a:buFont typeface="Wingdings" pitchFamily="2" charset="2"/>
              <a:buNone/>
              <a:defRPr/>
            </a:pPr>
            <a:r>
              <a:rPr lang="en-US" sz="4800" dirty="0" smtClean="0">
                <a:solidFill>
                  <a:srgbClr val="FFFF00"/>
                </a:solidFill>
              </a:rPr>
              <a:t>1.5 METER OUTAGE</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sz="4800" dirty="0" smtClean="0">
                <a:solidFill>
                  <a:srgbClr val="FFFF00"/>
                </a:solidFill>
              </a:rPr>
              <a:t>SOLOUTION</a:t>
            </a:r>
          </a:p>
        </p:txBody>
      </p:sp>
      <p:sp>
        <p:nvSpPr>
          <p:cNvPr id="38915" name="Rectangle 3"/>
          <p:cNvSpPr>
            <a:spLocks noGrp="1" noRot="1" noChangeArrowheads="1"/>
          </p:cNvSpPr>
          <p:nvPr>
            <p:ph type="body" idx="1"/>
          </p:nvPr>
        </p:nvSpPr>
        <p:spPr/>
        <p:txBody>
          <a:bodyPr/>
          <a:lstStyle/>
          <a:p>
            <a:pPr algn="just" eaLnBrk="1" hangingPunct="1">
              <a:lnSpc>
                <a:spcPct val="90000"/>
              </a:lnSpc>
              <a:buFont typeface="Wingdings" pitchFamily="2" charset="2"/>
              <a:buNone/>
              <a:defRPr/>
            </a:pPr>
            <a:r>
              <a:rPr lang="en-US" dirty="0" smtClean="0"/>
              <a:t>1- When the recycle gas compressor stopped for any reason, the feed shall be cut</a:t>
            </a:r>
          </a:p>
          <a:p>
            <a:pPr algn="just" eaLnBrk="1" hangingPunct="1">
              <a:lnSpc>
                <a:spcPct val="90000"/>
              </a:lnSpc>
              <a:buFont typeface="Wingdings" pitchFamily="2" charset="2"/>
              <a:buNone/>
              <a:defRPr/>
            </a:pPr>
            <a:r>
              <a:rPr lang="en-US" dirty="0" smtClean="0"/>
              <a:t>2-  Run the recycle compressor  as Full Spillback and the speed increasing slowly, </a:t>
            </a:r>
          </a:p>
          <a:p>
            <a:pPr algn="just" eaLnBrk="1" hangingPunct="1">
              <a:lnSpc>
                <a:spcPct val="90000"/>
              </a:lnSpc>
              <a:buFont typeface="Wingdings" pitchFamily="2" charset="2"/>
              <a:buNone/>
              <a:defRPr/>
            </a:pPr>
            <a:r>
              <a:rPr lang="en-US" dirty="0" smtClean="0"/>
              <a:t>3- Spill back shall be closed slowly till the hold up exit from the reactor. </a:t>
            </a:r>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r>
              <a:rPr lang="en-US" dirty="0" smtClean="0"/>
              <a:t>If We had done that , we would never had shut down and lost the money </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z="4800" dirty="0" smtClean="0">
                <a:solidFill>
                  <a:srgbClr val="FFFF00"/>
                </a:solidFill>
              </a:rPr>
              <a:t>SOLOUTION</a:t>
            </a:r>
          </a:p>
        </p:txBody>
      </p:sp>
      <p:sp>
        <p:nvSpPr>
          <p:cNvPr id="39939" name="Rectangle 3"/>
          <p:cNvSpPr>
            <a:spLocks noGrp="1" noRot="1" noChangeArrowheads="1"/>
          </p:cNvSpPr>
          <p:nvPr>
            <p:ph type="body" idx="1"/>
          </p:nvPr>
        </p:nvSpPr>
        <p:spPr>
          <a:xfrm>
            <a:off x="301625" y="1676400"/>
            <a:ext cx="8540750" cy="2590800"/>
          </a:xfrm>
        </p:spPr>
        <p:txBody>
          <a:bodyPr/>
          <a:lstStyle/>
          <a:p>
            <a:pPr eaLnBrk="1" hangingPunct="1">
              <a:defRPr/>
            </a:pPr>
            <a:r>
              <a:rPr lang="en-US" dirty="0" smtClean="0"/>
              <a:t>TIT of the reactor inlet temperature does not work good, Control by hand </a:t>
            </a:r>
          </a:p>
          <a:p>
            <a:pPr eaLnBrk="1" hangingPunct="1">
              <a:defRPr/>
            </a:pPr>
            <a:r>
              <a:rPr lang="en-US" dirty="0" smtClean="0"/>
              <a:t>So fluctuation was so high</a:t>
            </a:r>
          </a:p>
          <a:p>
            <a:pPr eaLnBrk="1" hangingPunct="1">
              <a:defRPr/>
            </a:pPr>
            <a:r>
              <a:rPr lang="en-US" dirty="0" smtClean="0"/>
              <a:t>And effect on H</a:t>
            </a:r>
            <a:r>
              <a:rPr lang="en-US" baseline="-25000" dirty="0" smtClean="0"/>
              <a:t>2</a:t>
            </a:r>
            <a:r>
              <a:rPr lang="en-US" dirty="0" smtClean="0"/>
              <a:t> flow rate</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11200" y="1706563"/>
            <a:ext cx="7721600" cy="4362450"/>
          </a:xfrm>
          <a:noFill/>
          <a:extLst>
            <a:ext uri="{909E8E84-426E-40DD-AFC4-6F175D3DCCD1}">
              <a14:hiddenFill xmlns:a14="http://schemas.microsoft.com/office/drawing/2010/main">
                <a:solidFill>
                  <a:srgbClr val="FFFFFF"/>
                </a:solidFill>
              </a14:hiddenFill>
            </a:ext>
          </a:extLst>
        </p:spPr>
      </p:pic>
      <p:pic>
        <p:nvPicPr>
          <p:cNvPr id="37891" name="Picture 5"/>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2921000" y="708025"/>
            <a:ext cx="3271838" cy="366713"/>
          </a:xfrm>
          <a:noFill/>
          <a:extLst>
            <a:ext uri="{909E8E84-426E-40DD-AFC4-6F175D3DCCD1}">
              <a14:hiddenFill xmlns:a14="http://schemas.microsoft.com/office/drawing/2010/main">
                <a:solidFill>
                  <a:srgbClr val="FFFFFF"/>
                </a:solidFill>
              </a14:hiddenFill>
            </a:ext>
          </a:extLst>
        </p:spPr>
      </p:pic>
      <p:pic>
        <p:nvPicPr>
          <p:cNvPr id="3789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136900" y="717550"/>
            <a:ext cx="2840038" cy="346075"/>
          </a:xfrm>
          <a:noFill/>
          <a:extLst>
            <a:ext uri="{909E8E84-426E-40DD-AFC4-6F175D3DCCD1}">
              <a14:hiddenFill xmlns:a14="http://schemas.microsoft.com/office/drawing/2010/main">
                <a:solidFill>
                  <a:srgbClr val="FFFFFF"/>
                </a:solidFill>
              </a14:hiddenFill>
            </a:ext>
          </a:extLst>
        </p:spPr>
      </p:pic>
      <p:pic>
        <p:nvPicPr>
          <p:cNvPr id="38915"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8975" y="1749425"/>
            <a:ext cx="7764463" cy="4276725"/>
          </a:xfrm>
          <a:noFill/>
          <a:extLst>
            <a:ext uri="{909E8E84-426E-40DD-AFC4-6F175D3DCCD1}">
              <a14:hiddenFill xmlns:a14="http://schemas.microsoft.com/office/drawing/2010/main">
                <a:solidFill>
                  <a:srgbClr val="FFFFFF"/>
                </a:solidFill>
              </a14:hiddenFill>
            </a:ext>
          </a:extLst>
        </p:spPr>
      </p:pic>
      <p:pic>
        <p:nvPicPr>
          <p:cNvPr id="389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fa-IR" smtClean="0"/>
          </a:p>
        </p:txBody>
      </p:sp>
      <p:pic>
        <p:nvPicPr>
          <p:cNvPr id="3075" name="Picture 2" descr="C:\Documents and Settings\a.shaeri\Desktop\rc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295400"/>
            <a:ext cx="6172200" cy="5108575"/>
          </a:xfr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7663"/>
            <a:ext cx="8382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Rot="1" noChangeArrowheads="1"/>
          </p:cNvSpPr>
          <p:nvPr>
            <p:ph type="body" idx="1"/>
          </p:nvPr>
        </p:nvSpPr>
        <p:spPr>
          <a:xfrm>
            <a:off x="381000" y="990600"/>
            <a:ext cx="8540750" cy="5410200"/>
          </a:xfrm>
        </p:spPr>
        <p:txBody>
          <a:bodyPr/>
          <a:lstStyle/>
          <a:p>
            <a:pPr eaLnBrk="1" hangingPunct="1">
              <a:buFont typeface="Wingdings" pitchFamily="2" charset="2"/>
              <a:buNone/>
              <a:defRPr/>
            </a:pPr>
            <a:r>
              <a:rPr lang="en-US" sz="2500" dirty="0" smtClean="0">
                <a:solidFill>
                  <a:srgbClr val="FFFF00"/>
                </a:solidFill>
              </a:rPr>
              <a:t>Because of hand control of TIT: </a:t>
            </a:r>
          </a:p>
          <a:p>
            <a:pPr eaLnBrk="1" hangingPunct="1">
              <a:buFont typeface="Wingdings" pitchFamily="2" charset="2"/>
              <a:buNone/>
              <a:defRPr/>
            </a:pPr>
            <a:r>
              <a:rPr lang="en-US" sz="2500" dirty="0" smtClean="0">
                <a:solidFill>
                  <a:srgbClr val="FFFF00"/>
                </a:solidFill>
              </a:rPr>
              <a:t>you could see so many fluctuation</a:t>
            </a:r>
          </a:p>
          <a:p>
            <a:pPr eaLnBrk="1" hangingPunct="1">
              <a:buFont typeface="Wingdings" pitchFamily="2" charset="2"/>
              <a:buNone/>
              <a:defRPr/>
            </a:pPr>
            <a:r>
              <a:rPr lang="en-US" sz="2500" dirty="0" smtClean="0">
                <a:solidFill>
                  <a:srgbClr val="FFFF00"/>
                </a:solidFill>
              </a:rPr>
              <a:t>VB was not injected when this story happen, so they</a:t>
            </a:r>
          </a:p>
          <a:p>
            <a:pPr eaLnBrk="1" hangingPunct="1">
              <a:buFont typeface="Wingdings" pitchFamily="2" charset="2"/>
              <a:buNone/>
              <a:defRPr/>
            </a:pPr>
            <a:r>
              <a:rPr lang="en-US" sz="2500" dirty="0" smtClean="0">
                <a:solidFill>
                  <a:srgbClr val="FFFF00"/>
                </a:solidFill>
              </a:rPr>
              <a:t>should not increase the temperature up to 370C</a:t>
            </a:r>
          </a:p>
          <a:p>
            <a:pPr eaLnBrk="1" hangingPunct="1">
              <a:buFont typeface="Wingdings" pitchFamily="2" charset="2"/>
              <a:buNone/>
              <a:defRPr/>
            </a:pPr>
            <a:endParaRPr lang="en-US" sz="2500"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a:t>
            </a:r>
          </a:p>
        </p:txBody>
      </p:sp>
      <p:pic>
        <p:nvPicPr>
          <p:cNvPr id="39939"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590800" y="304800"/>
            <a:ext cx="3963988" cy="400050"/>
          </a:xfrm>
          <a:noFill/>
          <a:extLst>
            <a:ext uri="{909E8E84-426E-40DD-AFC4-6F175D3DCCD1}">
              <a14:hiddenFill xmlns:a14="http://schemas.microsoft.com/office/drawing/2010/main">
                <a:solidFill>
                  <a:srgbClr val="FFFFFF"/>
                </a:solidFill>
              </a14:hiddenFill>
            </a:ext>
          </a:extLst>
        </p:spPr>
      </p:pic>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746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144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Rot="1" noChangeArrowheads="1"/>
          </p:cNvSpPr>
          <p:nvPr>
            <p:ph type="body" idx="1"/>
          </p:nvPr>
        </p:nvSpPr>
        <p:spPr>
          <a:xfrm>
            <a:off x="304800" y="1371600"/>
            <a:ext cx="8540750" cy="4422775"/>
          </a:xfrm>
        </p:spPr>
        <p:txBody>
          <a:bodyPr/>
          <a:lstStyle/>
          <a:p>
            <a:pPr algn="just" eaLnBrk="1" hangingPunct="1">
              <a:defRPr/>
            </a:pPr>
            <a:r>
              <a:rPr lang="en-US" sz="2500" dirty="0" smtClean="0">
                <a:solidFill>
                  <a:srgbClr val="FFFF00"/>
                </a:solidFill>
              </a:rPr>
              <a:t>You could see large range for feed ( 100 to 240m3/hr) , so it cause damage of catalyst .</a:t>
            </a:r>
          </a:p>
          <a:p>
            <a:pPr algn="just" eaLnBrk="1" hangingPunct="1">
              <a:defRPr/>
            </a:pPr>
            <a:r>
              <a:rPr lang="en-US" sz="2500" dirty="0" smtClean="0">
                <a:solidFill>
                  <a:srgbClr val="FFFF00"/>
                </a:solidFill>
              </a:rPr>
              <a:t>Change of feed shall be adjust with reactor temperature , but in one day , the flow rate changed many  times.</a:t>
            </a:r>
            <a:r>
              <a:rPr lang="en-US" dirty="0" smtClean="0">
                <a:solidFill>
                  <a:srgbClr val="FFFF00"/>
                </a:solidFill>
              </a:rPr>
              <a:t> </a:t>
            </a:r>
          </a:p>
          <a:p>
            <a:pPr eaLnBrk="1" hangingPunct="1">
              <a:buFont typeface="Wingdings" pitchFamily="2" charset="2"/>
              <a:buNone/>
              <a:defRPr/>
            </a:pPr>
            <a:endParaRPr lang="en-US" dirty="0" smtClean="0"/>
          </a:p>
        </p:txBody>
      </p:sp>
      <p:pic>
        <p:nvPicPr>
          <p:cNvPr id="40963"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3568700" y="728663"/>
            <a:ext cx="1976438" cy="323850"/>
          </a:xfrm>
          <a:noFill/>
          <a:extLst>
            <a:ext uri="{909E8E84-426E-40DD-AFC4-6F175D3DCCD1}">
              <a14:hiddenFill xmlns:a14="http://schemas.microsoft.com/office/drawing/2010/main">
                <a:solidFill>
                  <a:srgbClr val="FFFFFF"/>
                </a:solidFill>
              </a14:hiddenFill>
            </a:ext>
          </a:extLst>
        </p:spPr>
      </p:pic>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6705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dirty="0"/>
              <a:t>ALI SHAERI       NIOEC CO.</a:t>
            </a: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Rot="1" noChangeArrowheads="1"/>
          </p:cNvSpPr>
          <p:nvPr>
            <p:ph type="body" idx="1"/>
          </p:nvPr>
        </p:nvSpPr>
        <p:spPr>
          <a:xfrm>
            <a:off x="301625" y="1295400"/>
            <a:ext cx="8540750" cy="4803775"/>
          </a:xfrm>
        </p:spPr>
        <p:txBody>
          <a:bodyPr/>
          <a:lstStyle/>
          <a:p>
            <a:pPr algn="just" eaLnBrk="1" hangingPunct="1">
              <a:defRPr/>
            </a:pPr>
            <a:r>
              <a:rPr lang="en-US" sz="2800" dirty="0" smtClean="0">
                <a:solidFill>
                  <a:srgbClr val="FFFF00"/>
                </a:solidFill>
              </a:rPr>
              <a:t>Shown strongly DP in the 1</a:t>
            </a:r>
            <a:r>
              <a:rPr lang="en-US" sz="2800" baseline="30000" dirty="0" smtClean="0">
                <a:solidFill>
                  <a:srgbClr val="FFFF00"/>
                </a:solidFill>
              </a:rPr>
              <a:t>st</a:t>
            </a:r>
            <a:r>
              <a:rPr lang="en-US" sz="2800" dirty="0" smtClean="0">
                <a:solidFill>
                  <a:srgbClr val="FFFF00"/>
                </a:solidFill>
              </a:rPr>
              <a:t> reactor with comparison the other reactors because of feed flow rate and reactor temperature changed many times.</a:t>
            </a:r>
          </a:p>
          <a:p>
            <a:pPr eaLnBrk="1" hangingPunct="1">
              <a:buFont typeface="Wingdings" pitchFamily="2" charset="2"/>
              <a:buNone/>
              <a:defRPr/>
            </a:pPr>
            <a:endParaRPr lang="en-US" sz="2500" dirty="0" smtClean="0"/>
          </a:p>
        </p:txBody>
      </p:sp>
      <p:pic>
        <p:nvPicPr>
          <p:cNvPr id="41987"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984500" y="735013"/>
            <a:ext cx="3143250" cy="312737"/>
          </a:xfrm>
          <a:noFill/>
          <a:extLst>
            <a:ext uri="{909E8E84-426E-40DD-AFC4-6F175D3DCCD1}">
              <a14:hiddenFill xmlns:a14="http://schemas.microsoft.com/office/drawing/2010/main">
                <a:solidFill>
                  <a:srgbClr val="FFFFFF"/>
                </a:solidFill>
              </a14:hiddenFill>
            </a:ext>
          </a:extLst>
        </p:spPr>
      </p:pic>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5562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981200" y="1143000"/>
            <a:ext cx="5086350" cy="411163"/>
          </a:xfrm>
          <a:noFill/>
          <a:extLst>
            <a:ext uri="{909E8E84-426E-40DD-AFC4-6F175D3DCCD1}">
              <a14:hiddenFill xmlns:a14="http://schemas.microsoft.com/office/drawing/2010/main">
                <a:solidFill>
                  <a:srgbClr val="FFFFFF"/>
                </a:solidFill>
              </a14:hiddenFill>
            </a:ext>
          </a:extLst>
        </p:spPr>
      </p:pic>
      <p:pic>
        <p:nvPicPr>
          <p:cNvPr id="43011"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8975" y="1889125"/>
            <a:ext cx="7764463" cy="3995738"/>
          </a:xfrm>
          <a:noFill/>
          <a:extLst>
            <a:ext uri="{909E8E84-426E-40DD-AFC4-6F175D3DCCD1}">
              <a14:hiddenFill xmlns:a14="http://schemas.microsoft.com/office/drawing/2010/main">
                <a:solidFill>
                  <a:srgbClr val="FFFFFF"/>
                </a:solidFill>
              </a14:hiddenFill>
            </a:ext>
          </a:extLst>
        </p:spPr>
      </p:pic>
      <p:pic>
        <p:nvPicPr>
          <p:cNvPr id="430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sz="4800" dirty="0" smtClean="0">
                <a:solidFill>
                  <a:srgbClr val="FFFF00"/>
                </a:solidFill>
              </a:rPr>
              <a:t>In conclusion</a:t>
            </a:r>
          </a:p>
        </p:txBody>
      </p:sp>
      <p:sp>
        <p:nvSpPr>
          <p:cNvPr id="54275" name="Rectangle 3"/>
          <p:cNvSpPr>
            <a:spLocks noGrp="1" noRot="1" noChangeArrowheads="1"/>
          </p:cNvSpPr>
          <p:nvPr>
            <p:ph type="body" idx="1"/>
          </p:nvPr>
        </p:nvSpPr>
        <p:spPr/>
        <p:txBody>
          <a:bodyPr/>
          <a:lstStyle/>
          <a:p>
            <a:pPr eaLnBrk="1" hangingPunct="1">
              <a:lnSpc>
                <a:spcPct val="90000"/>
              </a:lnSpc>
              <a:defRPr/>
            </a:pPr>
            <a:r>
              <a:rPr lang="en-US" dirty="0" smtClean="0">
                <a:solidFill>
                  <a:schemeClr val="bg2"/>
                </a:solidFill>
              </a:rPr>
              <a:t>1- In case of recycle gas compressor stopped as emergency , the unit shall be Feed cut and compressor back to work as Full Spillback </a:t>
            </a:r>
          </a:p>
          <a:p>
            <a:pPr eaLnBrk="1" hangingPunct="1">
              <a:lnSpc>
                <a:spcPct val="90000"/>
              </a:lnSpc>
              <a:defRPr/>
            </a:pPr>
            <a:r>
              <a:rPr lang="en-US" dirty="0" smtClean="0">
                <a:solidFill>
                  <a:schemeClr val="bg2"/>
                </a:solidFill>
              </a:rPr>
              <a:t>Regarding to DP , speed shall be increased very slowly till spillback closed </a:t>
            </a:r>
          </a:p>
          <a:p>
            <a:pPr eaLnBrk="1" hangingPunct="1">
              <a:lnSpc>
                <a:spcPct val="90000"/>
              </a:lnSpc>
              <a:defRPr/>
            </a:pPr>
            <a:r>
              <a:rPr lang="en-US" dirty="0" smtClean="0">
                <a:solidFill>
                  <a:schemeClr val="bg2"/>
                </a:solidFill>
              </a:rPr>
              <a:t>Feed injected shall not been done till hold up liquid goes out.</a:t>
            </a:r>
          </a:p>
          <a:p>
            <a:pPr eaLnBrk="1" hangingPunct="1">
              <a:lnSpc>
                <a:spcPct val="90000"/>
              </a:lnSpc>
              <a:defRPr/>
            </a:pPr>
            <a:r>
              <a:rPr lang="en-US" dirty="0" smtClean="0">
                <a:solidFill>
                  <a:schemeClr val="bg2"/>
                </a:solidFill>
              </a:rPr>
              <a:t>Feed could be increased gradually.</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pPr eaLnBrk="1" hangingPunct="1">
              <a:defRPr/>
            </a:pPr>
            <a:endParaRPr lang="fa-IR" smtClean="0"/>
          </a:p>
        </p:txBody>
      </p:sp>
      <p:sp>
        <p:nvSpPr>
          <p:cNvPr id="55299" name="Rectangle 3"/>
          <p:cNvSpPr>
            <a:spLocks noGrp="1" noRot="1" noChangeArrowheads="1"/>
          </p:cNvSpPr>
          <p:nvPr>
            <p:ph type="body" idx="1"/>
          </p:nvPr>
        </p:nvSpPr>
        <p:spPr/>
        <p:txBody>
          <a:bodyPr/>
          <a:lstStyle/>
          <a:p>
            <a:pPr algn="just" eaLnBrk="1" hangingPunct="1">
              <a:defRPr/>
            </a:pPr>
            <a:r>
              <a:rPr lang="en-US" dirty="0" smtClean="0">
                <a:solidFill>
                  <a:srgbClr val="FFFF00"/>
                </a:solidFill>
              </a:rPr>
              <a:t>If the unit feed cut normally , recycle compressor shall be in service till all hold up liquid goes out from reactors.</a:t>
            </a:r>
          </a:p>
          <a:p>
            <a:pPr algn="just" eaLnBrk="1" hangingPunct="1">
              <a:defRPr/>
            </a:pPr>
            <a:endParaRPr lang="en-US" dirty="0" smtClean="0">
              <a:solidFill>
                <a:srgbClr val="FFFF00"/>
              </a:solidFill>
            </a:endParaRPr>
          </a:p>
          <a:p>
            <a:pPr algn="just" eaLnBrk="1" hangingPunct="1">
              <a:defRPr/>
            </a:pPr>
            <a:r>
              <a:rPr lang="en-US" dirty="0" smtClean="0">
                <a:solidFill>
                  <a:srgbClr val="FFFF00"/>
                </a:solidFill>
              </a:rPr>
              <a:t>Temperature shall be establish over reactor inlet</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fa-IR" dirty="0" smtClean="0"/>
          </a:p>
        </p:txBody>
      </p:sp>
      <p:sp>
        <p:nvSpPr>
          <p:cNvPr id="3" name="Content Placeholder 2"/>
          <p:cNvSpPr>
            <a:spLocks noGrp="1"/>
          </p:cNvSpPr>
          <p:nvPr>
            <p:ph idx="1"/>
          </p:nvPr>
        </p:nvSpPr>
        <p:spPr>
          <a:xfrm>
            <a:off x="228600" y="3200400"/>
            <a:ext cx="8540750" cy="990600"/>
          </a:xfrm>
        </p:spPr>
        <p:txBody>
          <a:bodyPr/>
          <a:lstStyle/>
          <a:p>
            <a:pPr eaLnBrk="1" hangingPunct="1">
              <a:buFont typeface="Wingdings" pitchFamily="2" charset="2"/>
              <a:buNone/>
              <a:defRPr/>
            </a:pPr>
            <a:r>
              <a:rPr lang="en-US" dirty="0" smtClean="0">
                <a:solidFill>
                  <a:srgbClr val="FFFF00"/>
                </a:solidFill>
              </a:rPr>
              <a:t>THANK YOU FOR YOUR KIND ATTENTION</a:t>
            </a:r>
            <a:endParaRPr lang="fa-IR" dirty="0" smtClean="0">
              <a:solidFill>
                <a:srgbClr val="FFFF00"/>
              </a:solidFill>
            </a:endParaRPr>
          </a:p>
        </p:txBody>
      </p:sp>
      <p:sp>
        <p:nvSpPr>
          <p:cNvPr id="4" name="Footer Placeholder 3"/>
          <p:cNvSpPr>
            <a:spLocks noGrp="1"/>
          </p:cNvSpPr>
          <p:nvPr>
            <p:ph type="ftr" sz="quarter" idx="11"/>
          </p:nvPr>
        </p:nvSpPr>
        <p:spPr/>
        <p:txBody>
          <a:bodyPr/>
          <a:lstStyle/>
          <a:p>
            <a:pPr>
              <a:defRPr/>
            </a:pPr>
            <a:r>
              <a:rPr lang="en-US"/>
              <a:t>ALI SHAERI       NIOEC CO.</a:t>
            </a:r>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228600" y="2362200"/>
            <a:ext cx="8510588" cy="1325563"/>
          </a:xfrm>
        </p:spPr>
        <p:txBody>
          <a:bodyPr/>
          <a:lstStyle/>
          <a:p>
            <a:pPr eaLnBrk="1" hangingPunct="1">
              <a:defRPr/>
            </a:pPr>
            <a:r>
              <a:rPr lang="en-US" smtClean="0"/>
              <a:t>What is RCD?</a:t>
            </a:r>
          </a:p>
        </p:txBody>
      </p:sp>
      <p:sp>
        <p:nvSpPr>
          <p:cNvPr id="7171" name="Rectangle 3"/>
          <p:cNvSpPr>
            <a:spLocks noGrp="1" noRot="1" noChangeArrowheads="1"/>
          </p:cNvSpPr>
          <p:nvPr>
            <p:ph type="body" idx="1"/>
          </p:nvPr>
        </p:nvSpPr>
        <p:spPr>
          <a:xfrm>
            <a:off x="301625" y="1676400"/>
            <a:ext cx="8540750" cy="2286000"/>
          </a:xfrm>
        </p:spPr>
        <p:txBody>
          <a:bodyPr/>
          <a:lstStyle/>
          <a:p>
            <a:pPr algn="ctr" eaLnBrk="1" hangingPunct="1">
              <a:buFont typeface="Wingdings" pitchFamily="2" charset="2"/>
              <a:buNone/>
              <a:defRPr/>
            </a:pPr>
            <a:r>
              <a:rPr lang="en-US" dirty="0" smtClean="0"/>
              <a:t>(Reduced CRUDE DESULFURIZATION)</a:t>
            </a:r>
            <a:endParaRPr lang="fa-IR" dirty="0"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defRPr/>
            </a:pPr>
            <a:endParaRPr lang="fa-IR" smtClean="0"/>
          </a:p>
        </p:txBody>
      </p:sp>
      <p:sp>
        <p:nvSpPr>
          <p:cNvPr id="63491" name="Rectangle 3"/>
          <p:cNvSpPr>
            <a:spLocks noGrp="1" noRot="1" noChangeArrowheads="1"/>
          </p:cNvSpPr>
          <p:nvPr>
            <p:ph type="body" idx="1"/>
          </p:nvPr>
        </p:nvSpPr>
        <p:spPr>
          <a:xfrm>
            <a:off x="228600" y="2743200"/>
            <a:ext cx="8540750" cy="2590800"/>
          </a:xfrm>
        </p:spPr>
        <p:txBody>
          <a:bodyPr/>
          <a:lstStyle/>
          <a:p>
            <a:pPr algn="ctr" eaLnBrk="1" hangingPunct="1">
              <a:defRPr/>
            </a:pPr>
            <a:r>
              <a:rPr lang="en-US" dirty="0" smtClean="0"/>
              <a:t>Feed : 69000 BPSD</a:t>
            </a:r>
          </a:p>
          <a:p>
            <a:pPr algn="ctr" eaLnBrk="1" hangingPunct="1">
              <a:defRPr/>
            </a:pPr>
            <a:r>
              <a:rPr lang="en-US" dirty="0" smtClean="0"/>
              <a:t>Divided in two train </a:t>
            </a:r>
          </a:p>
          <a:p>
            <a:pPr algn="ctr" eaLnBrk="1" hangingPunct="1">
              <a:defRPr/>
            </a:pPr>
            <a:r>
              <a:rPr lang="en-US" dirty="0" smtClean="0"/>
              <a:t>Turn Down : 50%</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pPr eaLnBrk="1" hangingPunct="1">
              <a:defRPr/>
            </a:pPr>
            <a:r>
              <a:rPr lang="en-US" sz="4000" dirty="0" smtClean="0"/>
              <a:t>Why H2 injected to the each reactor?</a:t>
            </a:r>
          </a:p>
        </p:txBody>
      </p:sp>
      <p:pic>
        <p:nvPicPr>
          <p:cNvPr id="6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676400"/>
            <a:ext cx="7848600" cy="4422775"/>
          </a:xfr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endParaRPr lang="fa-IR" smtClean="0"/>
          </a:p>
        </p:txBody>
      </p:sp>
      <p:pic>
        <p:nvPicPr>
          <p:cNvPr id="717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371600"/>
            <a:ext cx="8458200" cy="4727575"/>
          </a:xfrm>
          <a:noFill/>
          <a:extLst>
            <a:ext uri="{909E8E84-426E-40DD-AFC4-6F175D3DCCD1}">
              <a14:hiddenFill xmlns:a14="http://schemas.microsoft.com/office/drawing/2010/main">
                <a:solidFill>
                  <a:srgbClr val="FFFFFF"/>
                </a:solidFill>
              </a14:hiddenFill>
            </a:ext>
          </a:extLst>
        </p:spPr>
      </p:pic>
      <p:pic>
        <p:nvPicPr>
          <p:cNvPr id="71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endParaRPr lang="fa-IR" smtClean="0"/>
          </a:p>
        </p:txBody>
      </p:sp>
      <p:pic>
        <p:nvPicPr>
          <p:cNvPr id="819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1295400"/>
            <a:ext cx="8382000" cy="4803775"/>
          </a:xfrm>
          <a:noFill/>
          <a:extLst>
            <a:ext uri="{909E8E84-426E-40DD-AFC4-6F175D3DCCD1}">
              <a14:hiddenFill xmlns:a14="http://schemas.microsoft.com/office/drawing/2010/main">
                <a:solidFill>
                  <a:srgbClr val="FFFFFF"/>
                </a:solidFill>
              </a14:hiddenFill>
            </a:ext>
          </a:extLst>
        </p:spPr>
      </p:pic>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0429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1"/>
          </p:nvPr>
        </p:nvSpPr>
        <p:spPr/>
        <p:txBody>
          <a:bodyPr/>
          <a:lstStyle/>
          <a:p>
            <a:pPr>
              <a:defRPr/>
            </a:pPr>
            <a:r>
              <a:rPr lang="en-US"/>
              <a:t>ALI SHAERI       NIOEC CO.</a:t>
            </a:r>
          </a:p>
        </p:txBody>
      </p:sp>
    </p:spTree>
  </p:cSld>
  <p:clrMapOvr>
    <a:masterClrMapping/>
  </p:clrMapOvr>
  <p:transition>
    <p:dissolve/>
  </p:transition>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279</TotalTime>
  <Words>1109</Words>
  <Application>Microsoft Office PowerPoint</Application>
  <PresentationFormat>On-screen Show (4:3)</PresentationFormat>
  <Paragraphs>168</Paragraphs>
  <Slides>46</Slides>
  <Notes>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Clouds</vt:lpstr>
      <vt:lpstr>13_一般</vt:lpstr>
      <vt:lpstr>About OMICS Group</vt:lpstr>
      <vt:lpstr>About OMICS Group Conferences</vt:lpstr>
      <vt:lpstr>Evaluation of the causes of increasing the pressure drop of fixed bed reactor RCD unit</vt:lpstr>
      <vt:lpstr>PowerPoint Presentation</vt:lpstr>
      <vt:lpstr>What is RCD?</vt:lpstr>
      <vt:lpstr>PowerPoint Presentation</vt:lpstr>
      <vt:lpstr>Why H2 injected to the each reactor?</vt:lpstr>
      <vt:lpstr>PowerPoint Presentation</vt:lpstr>
      <vt:lpstr>PowerPoint Presentation</vt:lpstr>
      <vt:lpstr>Fixed bed reactor This distributor to avoid channeling</vt:lpstr>
      <vt:lpstr>PRODUCTION</vt:lpstr>
      <vt:lpstr>GAS OIL</vt:lpstr>
      <vt:lpstr>TREATED RESIDUE</vt:lpstr>
      <vt:lpstr>The unit of RCD was applied for: </vt:lpstr>
      <vt:lpstr>The unit includes the following parts: </vt:lpstr>
      <vt:lpstr>FEED</vt:lpstr>
      <vt:lpstr>PowerPoint Presentation</vt:lpstr>
      <vt:lpstr>CATALYST</vt:lpstr>
      <vt:lpstr>PowerPoint Presentation</vt:lpstr>
      <vt:lpstr>hYDROGEN</vt:lpstr>
      <vt:lpstr>PowerPoint Presentation</vt:lpstr>
      <vt:lpstr>PowerPoint Presentation</vt:lpstr>
      <vt:lpstr>PowerPoint Presentation</vt:lpstr>
      <vt:lpstr>H2 Recycle Duties</vt:lpstr>
      <vt:lpstr>PowerPoint Presentation</vt:lpstr>
      <vt:lpstr>Investigate DP in the reactor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SOLOUTION</vt:lpstr>
      <vt:lpstr>SOLOUTION</vt:lpstr>
      <vt:lpstr>PowerPoint Presentation</vt:lpstr>
      <vt:lpstr>PowerPoint Presentation</vt:lpstr>
      <vt:lpstr>PowerPoint Presentation</vt:lpstr>
      <vt:lpstr>PowerPoint Presentation</vt:lpstr>
      <vt:lpstr>PowerPoint Presentation</vt:lpstr>
      <vt:lpstr>PowerPoint Presentation</vt:lpstr>
      <vt:lpstr>In 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causes of increasing the pressure drop of fixed bed reactor RCD unit</dc:title>
  <dc:creator>user</dc:creator>
  <cp:lastModifiedBy>Riya Dhar</cp:lastModifiedBy>
  <cp:revision>46</cp:revision>
  <dcterms:created xsi:type="dcterms:W3CDTF">2015-08-03T05:38:49Z</dcterms:created>
  <dcterms:modified xsi:type="dcterms:W3CDTF">2015-09-24T08:59:12Z</dcterms:modified>
</cp:coreProperties>
</file>