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sldIdLst>
    <p:sldId id="256" r:id="rId2"/>
    <p:sldId id="266" r:id="rId3"/>
    <p:sldId id="267" r:id="rId4"/>
    <p:sldId id="270" r:id="rId5"/>
    <p:sldId id="269" r:id="rId6"/>
    <p:sldId id="274" r:id="rId7"/>
    <p:sldId id="275" r:id="rId8"/>
    <p:sldId id="290" r:id="rId9"/>
    <p:sldId id="291" r:id="rId10"/>
    <p:sldId id="295" r:id="rId11"/>
    <p:sldId id="296" r:id="rId12"/>
    <p:sldId id="298" r:id="rId13"/>
    <p:sldId id="265" r:id="rId14"/>
    <p:sldId id="264" r:id="rId15"/>
    <p:sldId id="288" r:id="rId16"/>
    <p:sldId id="261" r:id="rId17"/>
    <p:sldId id="294" r:id="rId18"/>
    <p:sldId id="285" r:id="rId19"/>
    <p:sldId id="292" r:id="rId20"/>
    <p:sldId id="257" r:id="rId21"/>
    <p:sldId id="259" r:id="rId22"/>
    <p:sldId id="260" r:id="rId23"/>
    <p:sldId id="299" r:id="rId24"/>
    <p:sldId id="279" r:id="rId25"/>
    <p:sldId id="287" r:id="rId26"/>
    <p:sldId id="282" r:id="rId27"/>
    <p:sldId id="280" r:id="rId28"/>
    <p:sldId id="278" r:id="rId29"/>
    <p:sldId id="276" r:id="rId30"/>
    <p:sldId id="277" r:id="rId31"/>
    <p:sldId id="283" r:id="rId32"/>
    <p:sldId id="286" r:id="rId33"/>
    <p:sldId id="28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00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9" d="100"/>
          <a:sy n="69" d="100"/>
        </p:scale>
        <p:origin x="-141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F1E39F-6748-40D6-B6D0-EC65FBB9679F}" type="doc">
      <dgm:prSet loTypeId="urn:microsoft.com/office/officeart/2009/3/layout/CircleRelationship" loCatId="relationship" qsTypeId="urn:microsoft.com/office/officeart/2005/8/quickstyle/simple5" qsCatId="simple" csTypeId="urn:microsoft.com/office/officeart/2005/8/colors/colorful1" csCatId="colorful" phldr="1"/>
      <dgm:spPr/>
      <dgm:t>
        <a:bodyPr/>
        <a:lstStyle/>
        <a:p>
          <a:endParaRPr lang="en-US"/>
        </a:p>
      </dgm:t>
    </dgm:pt>
    <dgm:pt modelId="{25F3DA32-A089-48F4-91F4-EC0A62A07737}">
      <dgm:prSet phldrT="[Text]" custT="1"/>
      <dgm:spPr/>
      <dgm:t>
        <a:bodyPr/>
        <a:lstStyle/>
        <a:p>
          <a:r>
            <a:rPr lang="en-US" sz="1200" b="1" dirty="0" smtClean="0"/>
            <a:t>predisposing</a:t>
          </a:r>
          <a:endParaRPr lang="en-US" sz="1200" b="1" dirty="0"/>
        </a:p>
      </dgm:t>
    </dgm:pt>
    <dgm:pt modelId="{6C1BC640-FF90-4643-A8E0-AD4B176294BA}" type="parTrans" cxnId="{EE9134BE-F110-487C-9AE5-314878DDB3F0}">
      <dgm:prSet/>
      <dgm:spPr/>
      <dgm:t>
        <a:bodyPr/>
        <a:lstStyle/>
        <a:p>
          <a:endParaRPr lang="en-US" sz="4400" b="1"/>
        </a:p>
      </dgm:t>
    </dgm:pt>
    <dgm:pt modelId="{117A5ECE-4C96-4581-A8E2-21F259477DEF}" type="sibTrans" cxnId="{EE9134BE-F110-487C-9AE5-314878DDB3F0}">
      <dgm:prSet/>
      <dgm:spPr/>
      <dgm:t>
        <a:bodyPr/>
        <a:lstStyle/>
        <a:p>
          <a:endParaRPr lang="en-US" sz="4400" b="1"/>
        </a:p>
      </dgm:t>
    </dgm:pt>
    <dgm:pt modelId="{44B0AF0E-8921-47C9-9DAE-5AB134F6C9CE}">
      <dgm:prSet phldrT="[Text]" custT="1"/>
      <dgm:spPr/>
      <dgm:t>
        <a:bodyPr/>
        <a:lstStyle/>
        <a:p>
          <a:r>
            <a:rPr lang="en-US" sz="1200" b="1" dirty="0" smtClean="0"/>
            <a:t>initiating</a:t>
          </a:r>
          <a:endParaRPr lang="en-US" sz="1200" b="1" dirty="0"/>
        </a:p>
      </dgm:t>
    </dgm:pt>
    <dgm:pt modelId="{2AFB0E9C-AA3E-4A9C-9F3A-A54BF5BBE40E}" type="parTrans" cxnId="{36F2A27C-75EC-4FD1-927B-80F3A0634D07}">
      <dgm:prSet/>
      <dgm:spPr/>
      <dgm:t>
        <a:bodyPr/>
        <a:lstStyle/>
        <a:p>
          <a:endParaRPr lang="en-US" sz="4400" b="1"/>
        </a:p>
      </dgm:t>
    </dgm:pt>
    <dgm:pt modelId="{93318DC9-33A8-43CD-AB7A-2F421D729D72}" type="sibTrans" cxnId="{36F2A27C-75EC-4FD1-927B-80F3A0634D07}">
      <dgm:prSet/>
      <dgm:spPr/>
      <dgm:t>
        <a:bodyPr/>
        <a:lstStyle/>
        <a:p>
          <a:endParaRPr lang="en-US" sz="4400" b="1"/>
        </a:p>
      </dgm:t>
    </dgm:pt>
    <dgm:pt modelId="{618CF1B5-69B4-409D-89E1-BF2D7CA8557C}">
      <dgm:prSet phldrT="[Text]" custT="1">
        <dgm:style>
          <a:lnRef idx="0">
            <a:schemeClr val="accent5"/>
          </a:lnRef>
          <a:fillRef idx="3">
            <a:schemeClr val="accent5"/>
          </a:fillRef>
          <a:effectRef idx="3">
            <a:schemeClr val="accent5"/>
          </a:effectRef>
          <a:fontRef idx="minor">
            <a:schemeClr val="lt1"/>
          </a:fontRef>
        </dgm:style>
      </dgm:prSet>
      <dgm:spPr>
        <a:solidFill>
          <a:srgbClr val="0070C0"/>
        </a:solidFill>
      </dgm:spPr>
      <dgm:t>
        <a:bodyPr/>
        <a:lstStyle/>
        <a:p>
          <a:r>
            <a:rPr lang="en-US" sz="1100" b="1" dirty="0" smtClean="0"/>
            <a:t>perpetuating</a:t>
          </a:r>
          <a:endParaRPr lang="en-US" sz="1100" b="1" dirty="0"/>
        </a:p>
      </dgm:t>
    </dgm:pt>
    <dgm:pt modelId="{89BDFEFD-E6FF-4606-951E-794812054205}" type="parTrans" cxnId="{2FBA044D-939F-4B99-B813-E8F15D1F6A52}">
      <dgm:prSet/>
      <dgm:spPr/>
      <dgm:t>
        <a:bodyPr/>
        <a:lstStyle/>
        <a:p>
          <a:endParaRPr lang="en-US" sz="4400" b="1"/>
        </a:p>
      </dgm:t>
    </dgm:pt>
    <dgm:pt modelId="{40CAC61D-F53C-49BC-981F-D91853E6ADAE}" type="sibTrans" cxnId="{2FBA044D-939F-4B99-B813-E8F15D1F6A52}">
      <dgm:prSet/>
      <dgm:spPr/>
      <dgm:t>
        <a:bodyPr/>
        <a:lstStyle/>
        <a:p>
          <a:endParaRPr lang="en-US" sz="4400" b="1"/>
        </a:p>
      </dgm:t>
    </dgm:pt>
    <dgm:pt modelId="{AAB9F058-A738-41F0-B179-C156853703F6}" type="pres">
      <dgm:prSet presAssocID="{3CF1E39F-6748-40D6-B6D0-EC65FBB9679F}" presName="Name0" presStyleCnt="0">
        <dgm:presLayoutVars>
          <dgm:chMax val="1"/>
          <dgm:chPref val="1"/>
        </dgm:presLayoutVars>
      </dgm:prSet>
      <dgm:spPr/>
      <dgm:t>
        <a:bodyPr/>
        <a:lstStyle/>
        <a:p>
          <a:endParaRPr lang="en-US"/>
        </a:p>
      </dgm:t>
    </dgm:pt>
    <dgm:pt modelId="{5539C055-F43B-4796-BA3B-8F4AA07A43AF}" type="pres">
      <dgm:prSet presAssocID="{25F3DA32-A089-48F4-91F4-EC0A62A07737}" presName="Parent" presStyleLbl="node0" presStyleIdx="0" presStyleCnt="1">
        <dgm:presLayoutVars>
          <dgm:chMax val="5"/>
          <dgm:chPref val="5"/>
        </dgm:presLayoutVars>
      </dgm:prSet>
      <dgm:spPr/>
      <dgm:t>
        <a:bodyPr/>
        <a:lstStyle/>
        <a:p>
          <a:endParaRPr lang="en-US"/>
        </a:p>
      </dgm:t>
    </dgm:pt>
    <dgm:pt modelId="{8C0FCF39-3B33-41A1-B31F-9D07B618146C}" type="pres">
      <dgm:prSet presAssocID="{25F3DA32-A089-48F4-91F4-EC0A62A07737}" presName="Accent1" presStyleLbl="node1" presStyleIdx="0" presStyleCnt="13"/>
      <dgm:spPr/>
    </dgm:pt>
    <dgm:pt modelId="{3C68E2C7-044B-4C94-9761-779EF90A0201}" type="pres">
      <dgm:prSet presAssocID="{25F3DA32-A089-48F4-91F4-EC0A62A07737}" presName="Accent2" presStyleLbl="node1" presStyleIdx="1" presStyleCnt="13"/>
      <dgm:spPr/>
    </dgm:pt>
    <dgm:pt modelId="{21DF32FA-EEC1-47B9-A21C-C83FD5FC34E1}" type="pres">
      <dgm:prSet presAssocID="{25F3DA32-A089-48F4-91F4-EC0A62A07737}" presName="Accent3" presStyleLbl="node1" presStyleIdx="2" presStyleCnt="13"/>
      <dgm:spPr/>
    </dgm:pt>
    <dgm:pt modelId="{FC0346EB-85E4-41DE-BE74-D87107E8C6EA}" type="pres">
      <dgm:prSet presAssocID="{25F3DA32-A089-48F4-91F4-EC0A62A07737}" presName="Accent4" presStyleLbl="node1" presStyleIdx="3" presStyleCnt="13"/>
      <dgm:spPr/>
    </dgm:pt>
    <dgm:pt modelId="{1B2D3E15-CAC3-4EB6-8C0C-6C08E8DE316E}" type="pres">
      <dgm:prSet presAssocID="{25F3DA32-A089-48F4-91F4-EC0A62A07737}" presName="Accent5" presStyleLbl="node1" presStyleIdx="4" presStyleCnt="13"/>
      <dgm:spPr/>
    </dgm:pt>
    <dgm:pt modelId="{ADA18FC1-0851-4EA0-8EA9-55FC05580017}" type="pres">
      <dgm:prSet presAssocID="{25F3DA32-A089-48F4-91F4-EC0A62A07737}" presName="Accent6" presStyleLbl="node1" presStyleIdx="5" presStyleCnt="13"/>
      <dgm:spPr/>
    </dgm:pt>
    <dgm:pt modelId="{68E65978-E150-4E93-8FA7-DDBF95E579F2}" type="pres">
      <dgm:prSet presAssocID="{44B0AF0E-8921-47C9-9DAE-5AB134F6C9CE}" presName="Child1" presStyleLbl="node1" presStyleIdx="6" presStyleCnt="13" custScaleX="141549" custScaleY="148451">
        <dgm:presLayoutVars>
          <dgm:chMax val="0"/>
          <dgm:chPref val="0"/>
        </dgm:presLayoutVars>
      </dgm:prSet>
      <dgm:spPr/>
      <dgm:t>
        <a:bodyPr/>
        <a:lstStyle/>
        <a:p>
          <a:endParaRPr lang="en-US"/>
        </a:p>
      </dgm:t>
    </dgm:pt>
    <dgm:pt modelId="{3ECB41E9-6A8F-423B-BA8F-67822A69A816}" type="pres">
      <dgm:prSet presAssocID="{44B0AF0E-8921-47C9-9DAE-5AB134F6C9CE}" presName="Accent7" presStyleCnt="0"/>
      <dgm:spPr/>
    </dgm:pt>
    <dgm:pt modelId="{DB35B714-9962-4C59-BA41-A5CE8182B403}" type="pres">
      <dgm:prSet presAssocID="{44B0AF0E-8921-47C9-9DAE-5AB134F6C9CE}" presName="AccentHold1" presStyleLbl="node1" presStyleIdx="7" presStyleCnt="13"/>
      <dgm:spPr/>
    </dgm:pt>
    <dgm:pt modelId="{7034E702-F236-4BD8-A48C-873C65BCE61C}" type="pres">
      <dgm:prSet presAssocID="{44B0AF0E-8921-47C9-9DAE-5AB134F6C9CE}" presName="Accent8" presStyleCnt="0"/>
      <dgm:spPr/>
    </dgm:pt>
    <dgm:pt modelId="{9B7979AD-8E05-44B2-AC5C-073C7F6C1B50}" type="pres">
      <dgm:prSet presAssocID="{44B0AF0E-8921-47C9-9DAE-5AB134F6C9CE}" presName="AccentHold2" presStyleLbl="node1" presStyleIdx="8" presStyleCnt="13"/>
      <dgm:spPr/>
    </dgm:pt>
    <dgm:pt modelId="{24283C0D-03CE-4E53-A374-2BB2284434E6}" type="pres">
      <dgm:prSet presAssocID="{618CF1B5-69B4-409D-89E1-BF2D7CA8557C}" presName="Child2" presStyleLbl="node1" presStyleIdx="9" presStyleCnt="13" custScaleX="160687" custScaleY="169885" custLinFactNeighborX="-60632" custLinFactNeighborY="3860">
        <dgm:presLayoutVars>
          <dgm:chMax val="0"/>
          <dgm:chPref val="0"/>
        </dgm:presLayoutVars>
      </dgm:prSet>
      <dgm:spPr/>
      <dgm:t>
        <a:bodyPr/>
        <a:lstStyle/>
        <a:p>
          <a:endParaRPr lang="en-US"/>
        </a:p>
      </dgm:t>
    </dgm:pt>
    <dgm:pt modelId="{EDC60548-FCD3-47DD-9B46-9AC8554112DD}" type="pres">
      <dgm:prSet presAssocID="{618CF1B5-69B4-409D-89E1-BF2D7CA8557C}" presName="Accent9" presStyleCnt="0"/>
      <dgm:spPr/>
    </dgm:pt>
    <dgm:pt modelId="{3A3CC7B9-80A0-4947-9385-6B952F02C6BE}" type="pres">
      <dgm:prSet presAssocID="{618CF1B5-69B4-409D-89E1-BF2D7CA8557C}" presName="AccentHold1" presStyleLbl="node1" presStyleIdx="10" presStyleCnt="13"/>
      <dgm:spPr/>
    </dgm:pt>
    <dgm:pt modelId="{8E47EA57-D07B-445F-93DE-BD0D8064B1CB}" type="pres">
      <dgm:prSet presAssocID="{618CF1B5-69B4-409D-89E1-BF2D7CA8557C}" presName="Accent10" presStyleCnt="0"/>
      <dgm:spPr/>
    </dgm:pt>
    <dgm:pt modelId="{C8169B5C-E257-46C2-8F55-6D37E3B7D437}" type="pres">
      <dgm:prSet presAssocID="{618CF1B5-69B4-409D-89E1-BF2D7CA8557C}" presName="AccentHold2" presStyleLbl="node1" presStyleIdx="11" presStyleCnt="13"/>
      <dgm:spPr/>
    </dgm:pt>
    <dgm:pt modelId="{D41E3E7F-E76D-4CE9-B879-BD30FB9F4B48}" type="pres">
      <dgm:prSet presAssocID="{618CF1B5-69B4-409D-89E1-BF2D7CA8557C}" presName="Accent11" presStyleCnt="0"/>
      <dgm:spPr/>
    </dgm:pt>
    <dgm:pt modelId="{5D4C26B0-C329-4DD7-8C9B-7BFB35793EE1}" type="pres">
      <dgm:prSet presAssocID="{618CF1B5-69B4-409D-89E1-BF2D7CA8557C}" presName="AccentHold3" presStyleLbl="node1" presStyleIdx="12" presStyleCnt="13"/>
      <dgm:spPr/>
    </dgm:pt>
  </dgm:ptLst>
  <dgm:cxnLst>
    <dgm:cxn modelId="{9D637CB0-FD2E-4C93-9C6C-4A3B30A3898E}" type="presOf" srcId="{44B0AF0E-8921-47C9-9DAE-5AB134F6C9CE}" destId="{68E65978-E150-4E93-8FA7-DDBF95E579F2}" srcOrd="0" destOrd="0" presId="urn:microsoft.com/office/officeart/2009/3/layout/CircleRelationship"/>
    <dgm:cxn modelId="{3DEF8419-5D00-45B9-B103-C43FF1E47907}" type="presOf" srcId="{25F3DA32-A089-48F4-91F4-EC0A62A07737}" destId="{5539C055-F43B-4796-BA3B-8F4AA07A43AF}" srcOrd="0" destOrd="0" presId="urn:microsoft.com/office/officeart/2009/3/layout/CircleRelationship"/>
    <dgm:cxn modelId="{78558E07-0B74-4E30-919B-FFB8BCC33A2A}" type="presOf" srcId="{618CF1B5-69B4-409D-89E1-BF2D7CA8557C}" destId="{24283C0D-03CE-4E53-A374-2BB2284434E6}" srcOrd="0" destOrd="0" presId="urn:microsoft.com/office/officeart/2009/3/layout/CircleRelationship"/>
    <dgm:cxn modelId="{2FBA044D-939F-4B99-B813-E8F15D1F6A52}" srcId="{25F3DA32-A089-48F4-91F4-EC0A62A07737}" destId="{618CF1B5-69B4-409D-89E1-BF2D7CA8557C}" srcOrd="1" destOrd="0" parTransId="{89BDFEFD-E6FF-4606-951E-794812054205}" sibTransId="{40CAC61D-F53C-49BC-981F-D91853E6ADAE}"/>
    <dgm:cxn modelId="{87EB2132-9863-4F53-B713-8CB788FC6343}" type="presOf" srcId="{3CF1E39F-6748-40D6-B6D0-EC65FBB9679F}" destId="{AAB9F058-A738-41F0-B179-C156853703F6}" srcOrd="0" destOrd="0" presId="urn:microsoft.com/office/officeart/2009/3/layout/CircleRelationship"/>
    <dgm:cxn modelId="{EE9134BE-F110-487C-9AE5-314878DDB3F0}" srcId="{3CF1E39F-6748-40D6-B6D0-EC65FBB9679F}" destId="{25F3DA32-A089-48F4-91F4-EC0A62A07737}" srcOrd="0" destOrd="0" parTransId="{6C1BC640-FF90-4643-A8E0-AD4B176294BA}" sibTransId="{117A5ECE-4C96-4581-A8E2-21F259477DEF}"/>
    <dgm:cxn modelId="{36F2A27C-75EC-4FD1-927B-80F3A0634D07}" srcId="{25F3DA32-A089-48F4-91F4-EC0A62A07737}" destId="{44B0AF0E-8921-47C9-9DAE-5AB134F6C9CE}" srcOrd="0" destOrd="0" parTransId="{2AFB0E9C-AA3E-4A9C-9F3A-A54BF5BBE40E}" sibTransId="{93318DC9-33A8-43CD-AB7A-2F421D729D72}"/>
    <dgm:cxn modelId="{401C68BD-80C1-4280-B74A-141E1C933222}" type="presParOf" srcId="{AAB9F058-A738-41F0-B179-C156853703F6}" destId="{5539C055-F43B-4796-BA3B-8F4AA07A43AF}" srcOrd="0" destOrd="0" presId="urn:microsoft.com/office/officeart/2009/3/layout/CircleRelationship"/>
    <dgm:cxn modelId="{73F9AD94-7BA6-400E-B466-1FA6F23F2DF8}" type="presParOf" srcId="{AAB9F058-A738-41F0-B179-C156853703F6}" destId="{8C0FCF39-3B33-41A1-B31F-9D07B618146C}" srcOrd="1" destOrd="0" presId="urn:microsoft.com/office/officeart/2009/3/layout/CircleRelationship"/>
    <dgm:cxn modelId="{00CA3BC3-2F4A-4FBC-AB72-059E44E62552}" type="presParOf" srcId="{AAB9F058-A738-41F0-B179-C156853703F6}" destId="{3C68E2C7-044B-4C94-9761-779EF90A0201}" srcOrd="2" destOrd="0" presId="urn:microsoft.com/office/officeart/2009/3/layout/CircleRelationship"/>
    <dgm:cxn modelId="{98A58F58-8FD4-4E10-867F-1F879BD00285}" type="presParOf" srcId="{AAB9F058-A738-41F0-B179-C156853703F6}" destId="{21DF32FA-EEC1-47B9-A21C-C83FD5FC34E1}" srcOrd="3" destOrd="0" presId="urn:microsoft.com/office/officeart/2009/3/layout/CircleRelationship"/>
    <dgm:cxn modelId="{4CC08E4F-42F2-49E8-A860-1FAAD20695CE}" type="presParOf" srcId="{AAB9F058-A738-41F0-B179-C156853703F6}" destId="{FC0346EB-85E4-41DE-BE74-D87107E8C6EA}" srcOrd="4" destOrd="0" presId="urn:microsoft.com/office/officeart/2009/3/layout/CircleRelationship"/>
    <dgm:cxn modelId="{076B1AA3-C507-4F20-89CA-8892895BF492}" type="presParOf" srcId="{AAB9F058-A738-41F0-B179-C156853703F6}" destId="{1B2D3E15-CAC3-4EB6-8C0C-6C08E8DE316E}" srcOrd="5" destOrd="0" presId="urn:microsoft.com/office/officeart/2009/3/layout/CircleRelationship"/>
    <dgm:cxn modelId="{75185D3B-AE19-4606-89B7-BB2973714800}" type="presParOf" srcId="{AAB9F058-A738-41F0-B179-C156853703F6}" destId="{ADA18FC1-0851-4EA0-8EA9-55FC05580017}" srcOrd="6" destOrd="0" presId="urn:microsoft.com/office/officeart/2009/3/layout/CircleRelationship"/>
    <dgm:cxn modelId="{1B673092-1D2A-40F5-866B-7561378A9990}" type="presParOf" srcId="{AAB9F058-A738-41F0-B179-C156853703F6}" destId="{68E65978-E150-4E93-8FA7-DDBF95E579F2}" srcOrd="7" destOrd="0" presId="urn:microsoft.com/office/officeart/2009/3/layout/CircleRelationship"/>
    <dgm:cxn modelId="{AE72A6A1-D2A9-4559-A001-2E3C9F4916CA}" type="presParOf" srcId="{AAB9F058-A738-41F0-B179-C156853703F6}" destId="{3ECB41E9-6A8F-423B-BA8F-67822A69A816}" srcOrd="8" destOrd="0" presId="urn:microsoft.com/office/officeart/2009/3/layout/CircleRelationship"/>
    <dgm:cxn modelId="{55A3FDFD-8487-4CB3-8A82-DC8C7A36C27E}" type="presParOf" srcId="{3ECB41E9-6A8F-423B-BA8F-67822A69A816}" destId="{DB35B714-9962-4C59-BA41-A5CE8182B403}" srcOrd="0" destOrd="0" presId="urn:microsoft.com/office/officeart/2009/3/layout/CircleRelationship"/>
    <dgm:cxn modelId="{F196D424-CD85-46B0-8CA3-5571A2B3E6FA}" type="presParOf" srcId="{AAB9F058-A738-41F0-B179-C156853703F6}" destId="{7034E702-F236-4BD8-A48C-873C65BCE61C}" srcOrd="9" destOrd="0" presId="urn:microsoft.com/office/officeart/2009/3/layout/CircleRelationship"/>
    <dgm:cxn modelId="{083B8358-E056-4300-80F2-60648BF654FE}" type="presParOf" srcId="{7034E702-F236-4BD8-A48C-873C65BCE61C}" destId="{9B7979AD-8E05-44B2-AC5C-073C7F6C1B50}" srcOrd="0" destOrd="0" presId="urn:microsoft.com/office/officeart/2009/3/layout/CircleRelationship"/>
    <dgm:cxn modelId="{2A2465D7-3D6B-4A92-AD62-6D7BDF8A64DE}" type="presParOf" srcId="{AAB9F058-A738-41F0-B179-C156853703F6}" destId="{24283C0D-03CE-4E53-A374-2BB2284434E6}" srcOrd="10" destOrd="0" presId="urn:microsoft.com/office/officeart/2009/3/layout/CircleRelationship"/>
    <dgm:cxn modelId="{EC20CA27-4C50-435F-9DB5-86031F7FA8DF}" type="presParOf" srcId="{AAB9F058-A738-41F0-B179-C156853703F6}" destId="{EDC60548-FCD3-47DD-9B46-9AC8554112DD}" srcOrd="11" destOrd="0" presId="urn:microsoft.com/office/officeart/2009/3/layout/CircleRelationship"/>
    <dgm:cxn modelId="{63913BDC-E2E0-4871-B730-524B5C83A671}" type="presParOf" srcId="{EDC60548-FCD3-47DD-9B46-9AC8554112DD}" destId="{3A3CC7B9-80A0-4947-9385-6B952F02C6BE}" srcOrd="0" destOrd="0" presId="urn:microsoft.com/office/officeart/2009/3/layout/CircleRelationship"/>
    <dgm:cxn modelId="{58A6E646-F18F-4102-BE0B-07AAE396C600}" type="presParOf" srcId="{AAB9F058-A738-41F0-B179-C156853703F6}" destId="{8E47EA57-D07B-445F-93DE-BD0D8064B1CB}" srcOrd="12" destOrd="0" presId="urn:microsoft.com/office/officeart/2009/3/layout/CircleRelationship"/>
    <dgm:cxn modelId="{D140BD14-0759-42B4-986A-4083F78229C8}" type="presParOf" srcId="{8E47EA57-D07B-445F-93DE-BD0D8064B1CB}" destId="{C8169B5C-E257-46C2-8F55-6D37E3B7D437}" srcOrd="0" destOrd="0" presId="urn:microsoft.com/office/officeart/2009/3/layout/CircleRelationship"/>
    <dgm:cxn modelId="{2D03227B-D07D-4996-A134-75AC4F19F245}" type="presParOf" srcId="{AAB9F058-A738-41F0-B179-C156853703F6}" destId="{D41E3E7F-E76D-4CE9-B879-BD30FB9F4B48}" srcOrd="13" destOrd="0" presId="urn:microsoft.com/office/officeart/2009/3/layout/CircleRelationship"/>
    <dgm:cxn modelId="{14E59A32-9FEF-4619-89E3-ADC10EFDF462}" type="presParOf" srcId="{D41E3E7F-E76D-4CE9-B879-BD30FB9F4B48}" destId="{5D4C26B0-C329-4DD7-8C9B-7BFB35793EE1}"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20B2FA-6262-4F64-8043-B0E871F0C961}" type="doc">
      <dgm:prSet loTypeId="urn:microsoft.com/office/officeart/2005/8/layout/radial3" loCatId="relationship" qsTypeId="urn:microsoft.com/office/officeart/2005/8/quickstyle/simple5" qsCatId="simple" csTypeId="urn:microsoft.com/office/officeart/2005/8/colors/accent3_3" csCatId="accent3" phldr="1"/>
      <dgm:spPr/>
      <dgm:t>
        <a:bodyPr/>
        <a:lstStyle/>
        <a:p>
          <a:endParaRPr lang="en-US"/>
        </a:p>
      </dgm:t>
    </dgm:pt>
    <dgm:pt modelId="{8BCF268E-8009-4141-B7E8-C17113BE7EC5}">
      <dgm:prSet phldrT="[Text]"/>
      <dgm:spPr>
        <a:solidFill>
          <a:srgbClr val="00B050"/>
        </a:solidFill>
      </dgm:spPr>
      <dgm:t>
        <a:bodyPr/>
        <a:lstStyle/>
        <a:p>
          <a: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ANN</a:t>
          </a:r>
          <a:endParaRPr lang="en-U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gm:t>
    </dgm:pt>
    <dgm:pt modelId="{E590319E-73EB-4886-B568-424984570BAD}" type="parTrans" cxnId="{EB44C6B9-D171-4A57-913F-435B6D39F87C}">
      <dgm:prSet/>
      <dgm:spPr/>
      <dgm:t>
        <a:bodyPr/>
        <a:lstStyle/>
        <a:p>
          <a:endParaRPr lang="en-US"/>
        </a:p>
      </dgm:t>
    </dgm:pt>
    <dgm:pt modelId="{7C3795A8-B931-49E1-BEE5-B5578EBD1069}" type="sibTrans" cxnId="{EB44C6B9-D171-4A57-913F-435B6D39F87C}">
      <dgm:prSet/>
      <dgm:spPr/>
      <dgm:t>
        <a:bodyPr/>
        <a:lstStyle/>
        <a:p>
          <a:endParaRPr lang="en-US"/>
        </a:p>
      </dgm:t>
    </dgm:pt>
    <dgm:pt modelId="{68D813CE-D5C1-49A8-B66F-244D7961D6FA}">
      <dgm:prSet phldrT="[Text]"/>
      <dgm:spPr/>
      <dgm:t>
        <a:bodyPr/>
        <a:lstStyle/>
        <a:p>
          <a:r>
            <a:rPr lang="en-US" dirty="0" smtClean="0"/>
            <a:t>Demographic</a:t>
          </a:r>
          <a:endParaRPr lang="en-US" dirty="0"/>
        </a:p>
      </dgm:t>
    </dgm:pt>
    <dgm:pt modelId="{462AD1FE-31B2-4C2A-BE96-BDD6F863668E}" type="parTrans" cxnId="{3907E60B-CB6D-41E3-9615-C2E1E19A2174}">
      <dgm:prSet/>
      <dgm:spPr/>
      <dgm:t>
        <a:bodyPr/>
        <a:lstStyle/>
        <a:p>
          <a:endParaRPr lang="en-US"/>
        </a:p>
      </dgm:t>
    </dgm:pt>
    <dgm:pt modelId="{6469BB9C-29F2-44CA-97DF-99439293DE1D}" type="sibTrans" cxnId="{3907E60B-CB6D-41E3-9615-C2E1E19A2174}">
      <dgm:prSet/>
      <dgm:spPr/>
      <dgm:t>
        <a:bodyPr/>
        <a:lstStyle/>
        <a:p>
          <a:endParaRPr lang="en-US"/>
        </a:p>
      </dgm:t>
    </dgm:pt>
    <dgm:pt modelId="{1F21AE8A-FBBC-4083-ABA7-7885221AF8DC}">
      <dgm:prSet phldrT="[Text]"/>
      <dgm:spPr/>
      <dgm:t>
        <a:bodyPr/>
        <a:lstStyle/>
        <a:p>
          <a:r>
            <a:rPr lang="en-US" smtClean="0"/>
            <a:t>Medical History</a:t>
          </a:r>
          <a:endParaRPr lang="en-US" dirty="0"/>
        </a:p>
      </dgm:t>
    </dgm:pt>
    <dgm:pt modelId="{A00C83DE-8667-47B2-9608-3FAADA226432}" type="parTrans" cxnId="{30D8034F-967E-4F80-834E-02C804EA3846}">
      <dgm:prSet/>
      <dgm:spPr/>
      <dgm:t>
        <a:bodyPr/>
        <a:lstStyle/>
        <a:p>
          <a:endParaRPr lang="en-US"/>
        </a:p>
      </dgm:t>
    </dgm:pt>
    <dgm:pt modelId="{8E7CC9DA-06AC-4A4E-9B8D-BA6F038D897B}" type="sibTrans" cxnId="{30D8034F-967E-4F80-834E-02C804EA3846}">
      <dgm:prSet/>
      <dgm:spPr/>
      <dgm:t>
        <a:bodyPr/>
        <a:lstStyle/>
        <a:p>
          <a:endParaRPr lang="en-US"/>
        </a:p>
      </dgm:t>
    </dgm:pt>
    <dgm:pt modelId="{B1445650-5EC8-45ED-B01E-1339CE196697}">
      <dgm:prSet phldrT="[Text]"/>
      <dgm:spPr/>
      <dgm:t>
        <a:bodyPr/>
        <a:lstStyle/>
        <a:p>
          <a:r>
            <a:rPr lang="en-US" dirty="0" smtClean="0"/>
            <a:t>Hemodynamic</a:t>
          </a:r>
          <a:endParaRPr lang="en-US" dirty="0"/>
        </a:p>
      </dgm:t>
    </dgm:pt>
    <dgm:pt modelId="{074437A1-0D71-4B42-ABAD-E99081AFA37F}" type="parTrans" cxnId="{5401A9F5-31EB-4748-9B08-087F42A13132}">
      <dgm:prSet/>
      <dgm:spPr/>
      <dgm:t>
        <a:bodyPr/>
        <a:lstStyle/>
        <a:p>
          <a:endParaRPr lang="en-US"/>
        </a:p>
      </dgm:t>
    </dgm:pt>
    <dgm:pt modelId="{77DB1208-26B1-4211-8ED3-B05269CB16C2}" type="sibTrans" cxnId="{5401A9F5-31EB-4748-9B08-087F42A13132}">
      <dgm:prSet/>
      <dgm:spPr/>
      <dgm:t>
        <a:bodyPr/>
        <a:lstStyle/>
        <a:p>
          <a:endParaRPr lang="en-US"/>
        </a:p>
      </dgm:t>
    </dgm:pt>
    <dgm:pt modelId="{6C4CB279-BC49-402F-AE0A-EC8B6953842A}">
      <dgm:prSet phldrT="[Text]"/>
      <dgm:spPr/>
      <dgm:t>
        <a:bodyPr/>
        <a:lstStyle/>
        <a:p>
          <a:r>
            <a:rPr lang="en-US" dirty="0" smtClean="0"/>
            <a:t>Blood Markers</a:t>
          </a:r>
          <a:endParaRPr lang="en-US" dirty="0"/>
        </a:p>
      </dgm:t>
    </dgm:pt>
    <dgm:pt modelId="{EC4DBC53-6380-474B-9795-9BD65C35A700}" type="parTrans" cxnId="{8B235663-BEAF-4B82-9EA3-D8F47A421F27}">
      <dgm:prSet/>
      <dgm:spPr/>
      <dgm:t>
        <a:bodyPr/>
        <a:lstStyle/>
        <a:p>
          <a:endParaRPr lang="en-US"/>
        </a:p>
      </dgm:t>
    </dgm:pt>
    <dgm:pt modelId="{0EE109C6-8260-4458-8762-035A82DC38A4}" type="sibTrans" cxnId="{8B235663-BEAF-4B82-9EA3-D8F47A421F27}">
      <dgm:prSet/>
      <dgm:spPr/>
      <dgm:t>
        <a:bodyPr/>
        <a:lstStyle/>
        <a:p>
          <a:endParaRPr lang="en-US"/>
        </a:p>
      </dgm:t>
    </dgm:pt>
    <dgm:pt modelId="{D3DFA363-7B27-433C-B56C-CDACC35B0B2B}">
      <dgm:prSet/>
      <dgm:spPr/>
      <dgm:t>
        <a:bodyPr/>
        <a:lstStyle/>
        <a:p>
          <a:r>
            <a:rPr lang="en-US" dirty="0" smtClean="0"/>
            <a:t>medication</a:t>
          </a:r>
          <a:endParaRPr lang="en-US" dirty="0"/>
        </a:p>
      </dgm:t>
    </dgm:pt>
    <dgm:pt modelId="{BDEAD113-FB67-48D1-B139-6DBAE3883208}" type="parTrans" cxnId="{34E78647-3C10-4C6A-A453-DDAC5B2345D2}">
      <dgm:prSet/>
      <dgm:spPr/>
      <dgm:t>
        <a:bodyPr/>
        <a:lstStyle/>
        <a:p>
          <a:endParaRPr lang="en-US"/>
        </a:p>
      </dgm:t>
    </dgm:pt>
    <dgm:pt modelId="{B0500660-A7F6-4201-B40E-EF30D570955E}" type="sibTrans" cxnId="{34E78647-3C10-4C6A-A453-DDAC5B2345D2}">
      <dgm:prSet/>
      <dgm:spPr/>
      <dgm:t>
        <a:bodyPr/>
        <a:lstStyle/>
        <a:p>
          <a:endParaRPr lang="en-US"/>
        </a:p>
      </dgm:t>
    </dgm:pt>
    <dgm:pt modelId="{488AF3A3-3FCE-4095-92E6-FE183315A741}">
      <dgm:prSet/>
      <dgm:spPr/>
      <dgm:t>
        <a:bodyPr/>
        <a:lstStyle/>
        <a:p>
          <a:r>
            <a:rPr lang="en-US" smtClean="0"/>
            <a:t>Urine markers</a:t>
          </a:r>
          <a:endParaRPr lang="en-US" dirty="0"/>
        </a:p>
      </dgm:t>
    </dgm:pt>
    <dgm:pt modelId="{558D8952-69F7-4B47-A912-485285E38FDA}" type="parTrans" cxnId="{32A20447-1AD4-4D50-A534-47FDB8746180}">
      <dgm:prSet/>
      <dgm:spPr/>
      <dgm:t>
        <a:bodyPr/>
        <a:lstStyle/>
        <a:p>
          <a:endParaRPr lang="en-US"/>
        </a:p>
      </dgm:t>
    </dgm:pt>
    <dgm:pt modelId="{F26BD78B-811F-40A6-88C3-708190311556}" type="sibTrans" cxnId="{32A20447-1AD4-4D50-A534-47FDB8746180}">
      <dgm:prSet/>
      <dgm:spPr/>
      <dgm:t>
        <a:bodyPr/>
        <a:lstStyle/>
        <a:p>
          <a:endParaRPr lang="en-US"/>
        </a:p>
      </dgm:t>
    </dgm:pt>
    <dgm:pt modelId="{F0CBB7AE-2038-47AC-AA92-F087F84DCF38}" type="pres">
      <dgm:prSet presAssocID="{A520B2FA-6262-4F64-8043-B0E871F0C961}" presName="composite" presStyleCnt="0">
        <dgm:presLayoutVars>
          <dgm:chMax val="1"/>
          <dgm:dir/>
          <dgm:resizeHandles val="exact"/>
        </dgm:presLayoutVars>
      </dgm:prSet>
      <dgm:spPr/>
      <dgm:t>
        <a:bodyPr/>
        <a:lstStyle/>
        <a:p>
          <a:endParaRPr lang="en-US"/>
        </a:p>
      </dgm:t>
    </dgm:pt>
    <dgm:pt modelId="{57097EDA-1E38-4887-AB80-E357A9DFA7CB}" type="pres">
      <dgm:prSet presAssocID="{A520B2FA-6262-4F64-8043-B0E871F0C961}" presName="radial" presStyleCnt="0">
        <dgm:presLayoutVars>
          <dgm:animLvl val="ctr"/>
        </dgm:presLayoutVars>
      </dgm:prSet>
      <dgm:spPr/>
    </dgm:pt>
    <dgm:pt modelId="{C8B9F000-8808-41E7-9869-9E9EE015DE84}" type="pres">
      <dgm:prSet presAssocID="{8BCF268E-8009-4141-B7E8-C17113BE7EC5}" presName="centerShape" presStyleLbl="vennNode1" presStyleIdx="0" presStyleCnt="7"/>
      <dgm:spPr/>
      <dgm:t>
        <a:bodyPr/>
        <a:lstStyle/>
        <a:p>
          <a:endParaRPr lang="en-US"/>
        </a:p>
      </dgm:t>
    </dgm:pt>
    <dgm:pt modelId="{4AA5C5F0-AAC5-4C64-83E3-AF8FDCAE85F1}" type="pres">
      <dgm:prSet presAssocID="{68D813CE-D5C1-49A8-B66F-244D7961D6FA}" presName="node" presStyleLbl="vennNode1" presStyleIdx="1" presStyleCnt="7">
        <dgm:presLayoutVars>
          <dgm:bulletEnabled val="1"/>
        </dgm:presLayoutVars>
      </dgm:prSet>
      <dgm:spPr/>
      <dgm:t>
        <a:bodyPr/>
        <a:lstStyle/>
        <a:p>
          <a:endParaRPr lang="en-US"/>
        </a:p>
      </dgm:t>
    </dgm:pt>
    <dgm:pt modelId="{1DA6EDEF-B287-41D1-9143-4C973F83FCCA}" type="pres">
      <dgm:prSet presAssocID="{488AF3A3-3FCE-4095-92E6-FE183315A741}" presName="node" presStyleLbl="vennNode1" presStyleIdx="2" presStyleCnt="7">
        <dgm:presLayoutVars>
          <dgm:bulletEnabled val="1"/>
        </dgm:presLayoutVars>
      </dgm:prSet>
      <dgm:spPr/>
      <dgm:t>
        <a:bodyPr/>
        <a:lstStyle/>
        <a:p>
          <a:endParaRPr lang="en-US"/>
        </a:p>
      </dgm:t>
    </dgm:pt>
    <dgm:pt modelId="{C9DC505B-AF97-4355-B5B5-F93F856B7955}" type="pres">
      <dgm:prSet presAssocID="{1F21AE8A-FBBC-4083-ABA7-7885221AF8DC}" presName="node" presStyleLbl="vennNode1" presStyleIdx="3" presStyleCnt="7">
        <dgm:presLayoutVars>
          <dgm:bulletEnabled val="1"/>
        </dgm:presLayoutVars>
      </dgm:prSet>
      <dgm:spPr/>
      <dgm:t>
        <a:bodyPr/>
        <a:lstStyle/>
        <a:p>
          <a:endParaRPr lang="en-US"/>
        </a:p>
      </dgm:t>
    </dgm:pt>
    <dgm:pt modelId="{C57E6325-5EFE-4A68-A889-7944393D0D0B}" type="pres">
      <dgm:prSet presAssocID="{D3DFA363-7B27-433C-B56C-CDACC35B0B2B}" presName="node" presStyleLbl="vennNode1" presStyleIdx="4" presStyleCnt="7">
        <dgm:presLayoutVars>
          <dgm:bulletEnabled val="1"/>
        </dgm:presLayoutVars>
      </dgm:prSet>
      <dgm:spPr/>
      <dgm:t>
        <a:bodyPr/>
        <a:lstStyle/>
        <a:p>
          <a:endParaRPr lang="en-US"/>
        </a:p>
      </dgm:t>
    </dgm:pt>
    <dgm:pt modelId="{E0A1FCE7-9127-4023-B8A3-7BE5E564B2A1}" type="pres">
      <dgm:prSet presAssocID="{B1445650-5EC8-45ED-B01E-1339CE196697}" presName="node" presStyleLbl="vennNode1" presStyleIdx="5" presStyleCnt="7">
        <dgm:presLayoutVars>
          <dgm:bulletEnabled val="1"/>
        </dgm:presLayoutVars>
      </dgm:prSet>
      <dgm:spPr/>
      <dgm:t>
        <a:bodyPr/>
        <a:lstStyle/>
        <a:p>
          <a:endParaRPr lang="en-US"/>
        </a:p>
      </dgm:t>
    </dgm:pt>
    <dgm:pt modelId="{0E4E10E4-CAA2-45EE-A7C6-588CB941EB82}" type="pres">
      <dgm:prSet presAssocID="{6C4CB279-BC49-402F-AE0A-EC8B6953842A}" presName="node" presStyleLbl="vennNode1" presStyleIdx="6" presStyleCnt="7">
        <dgm:presLayoutVars>
          <dgm:bulletEnabled val="1"/>
        </dgm:presLayoutVars>
      </dgm:prSet>
      <dgm:spPr/>
      <dgm:t>
        <a:bodyPr/>
        <a:lstStyle/>
        <a:p>
          <a:endParaRPr lang="en-US"/>
        </a:p>
      </dgm:t>
    </dgm:pt>
  </dgm:ptLst>
  <dgm:cxnLst>
    <dgm:cxn modelId="{2FBC23A7-ACF6-45FE-A719-22DA8B2108A4}" type="presOf" srcId="{D3DFA363-7B27-433C-B56C-CDACC35B0B2B}" destId="{C57E6325-5EFE-4A68-A889-7944393D0D0B}" srcOrd="0" destOrd="0" presId="urn:microsoft.com/office/officeart/2005/8/layout/radial3"/>
    <dgm:cxn modelId="{313B27ED-BED4-490D-B60A-C8D2D9BF2BD2}" type="presOf" srcId="{68D813CE-D5C1-49A8-B66F-244D7961D6FA}" destId="{4AA5C5F0-AAC5-4C64-83E3-AF8FDCAE85F1}" srcOrd="0" destOrd="0" presId="urn:microsoft.com/office/officeart/2005/8/layout/radial3"/>
    <dgm:cxn modelId="{62E9F482-A256-474C-B697-F3B15B1C6526}" type="presOf" srcId="{6C4CB279-BC49-402F-AE0A-EC8B6953842A}" destId="{0E4E10E4-CAA2-45EE-A7C6-588CB941EB82}" srcOrd="0" destOrd="0" presId="urn:microsoft.com/office/officeart/2005/8/layout/radial3"/>
    <dgm:cxn modelId="{34E78647-3C10-4C6A-A453-DDAC5B2345D2}" srcId="{8BCF268E-8009-4141-B7E8-C17113BE7EC5}" destId="{D3DFA363-7B27-433C-B56C-CDACC35B0B2B}" srcOrd="3" destOrd="0" parTransId="{BDEAD113-FB67-48D1-B139-6DBAE3883208}" sibTransId="{B0500660-A7F6-4201-B40E-EF30D570955E}"/>
    <dgm:cxn modelId="{32A20447-1AD4-4D50-A534-47FDB8746180}" srcId="{8BCF268E-8009-4141-B7E8-C17113BE7EC5}" destId="{488AF3A3-3FCE-4095-92E6-FE183315A741}" srcOrd="1" destOrd="0" parTransId="{558D8952-69F7-4B47-A912-485285E38FDA}" sibTransId="{F26BD78B-811F-40A6-88C3-708190311556}"/>
    <dgm:cxn modelId="{23570C36-7C18-42A9-89BD-17A907D6EBE6}" type="presOf" srcId="{1F21AE8A-FBBC-4083-ABA7-7885221AF8DC}" destId="{C9DC505B-AF97-4355-B5B5-F93F856B7955}" srcOrd="0" destOrd="0" presId="urn:microsoft.com/office/officeart/2005/8/layout/radial3"/>
    <dgm:cxn modelId="{5401A9F5-31EB-4748-9B08-087F42A13132}" srcId="{8BCF268E-8009-4141-B7E8-C17113BE7EC5}" destId="{B1445650-5EC8-45ED-B01E-1339CE196697}" srcOrd="4" destOrd="0" parTransId="{074437A1-0D71-4B42-ABAD-E99081AFA37F}" sibTransId="{77DB1208-26B1-4211-8ED3-B05269CB16C2}"/>
    <dgm:cxn modelId="{D9E36CC7-2050-4465-B624-C26D4AE49385}" type="presOf" srcId="{B1445650-5EC8-45ED-B01E-1339CE196697}" destId="{E0A1FCE7-9127-4023-B8A3-7BE5E564B2A1}" srcOrd="0" destOrd="0" presId="urn:microsoft.com/office/officeart/2005/8/layout/radial3"/>
    <dgm:cxn modelId="{ECABFD36-5B37-4408-867E-75791500D24E}" type="presOf" srcId="{A520B2FA-6262-4F64-8043-B0E871F0C961}" destId="{F0CBB7AE-2038-47AC-AA92-F087F84DCF38}" srcOrd="0" destOrd="0" presId="urn:microsoft.com/office/officeart/2005/8/layout/radial3"/>
    <dgm:cxn modelId="{6C1143B1-8B6F-4564-8B0F-E423B36A1A84}" type="presOf" srcId="{488AF3A3-3FCE-4095-92E6-FE183315A741}" destId="{1DA6EDEF-B287-41D1-9143-4C973F83FCCA}" srcOrd="0" destOrd="0" presId="urn:microsoft.com/office/officeart/2005/8/layout/radial3"/>
    <dgm:cxn modelId="{AFB97A6F-EA65-464B-8700-91A35A19C237}" type="presOf" srcId="{8BCF268E-8009-4141-B7E8-C17113BE7EC5}" destId="{C8B9F000-8808-41E7-9869-9E9EE015DE84}" srcOrd="0" destOrd="0" presId="urn:microsoft.com/office/officeart/2005/8/layout/radial3"/>
    <dgm:cxn modelId="{3907E60B-CB6D-41E3-9615-C2E1E19A2174}" srcId="{8BCF268E-8009-4141-B7E8-C17113BE7EC5}" destId="{68D813CE-D5C1-49A8-B66F-244D7961D6FA}" srcOrd="0" destOrd="0" parTransId="{462AD1FE-31B2-4C2A-BE96-BDD6F863668E}" sibTransId="{6469BB9C-29F2-44CA-97DF-99439293DE1D}"/>
    <dgm:cxn modelId="{8B235663-BEAF-4B82-9EA3-D8F47A421F27}" srcId="{8BCF268E-8009-4141-B7E8-C17113BE7EC5}" destId="{6C4CB279-BC49-402F-AE0A-EC8B6953842A}" srcOrd="5" destOrd="0" parTransId="{EC4DBC53-6380-474B-9795-9BD65C35A700}" sibTransId="{0EE109C6-8260-4458-8762-035A82DC38A4}"/>
    <dgm:cxn modelId="{EB44C6B9-D171-4A57-913F-435B6D39F87C}" srcId="{A520B2FA-6262-4F64-8043-B0E871F0C961}" destId="{8BCF268E-8009-4141-B7E8-C17113BE7EC5}" srcOrd="0" destOrd="0" parTransId="{E590319E-73EB-4886-B568-424984570BAD}" sibTransId="{7C3795A8-B931-49E1-BEE5-B5578EBD1069}"/>
    <dgm:cxn modelId="{30D8034F-967E-4F80-834E-02C804EA3846}" srcId="{8BCF268E-8009-4141-B7E8-C17113BE7EC5}" destId="{1F21AE8A-FBBC-4083-ABA7-7885221AF8DC}" srcOrd="2" destOrd="0" parTransId="{A00C83DE-8667-47B2-9608-3FAADA226432}" sibTransId="{8E7CC9DA-06AC-4A4E-9B8D-BA6F038D897B}"/>
    <dgm:cxn modelId="{F97A4532-3761-40C7-9F87-4EDAD8EE21A9}" type="presParOf" srcId="{F0CBB7AE-2038-47AC-AA92-F087F84DCF38}" destId="{57097EDA-1E38-4887-AB80-E357A9DFA7CB}" srcOrd="0" destOrd="0" presId="urn:microsoft.com/office/officeart/2005/8/layout/radial3"/>
    <dgm:cxn modelId="{08E67921-2475-468A-BDC4-3AC8103D80AD}" type="presParOf" srcId="{57097EDA-1E38-4887-AB80-E357A9DFA7CB}" destId="{C8B9F000-8808-41E7-9869-9E9EE015DE84}" srcOrd="0" destOrd="0" presId="urn:microsoft.com/office/officeart/2005/8/layout/radial3"/>
    <dgm:cxn modelId="{DC21747D-CA42-449C-A2D1-13C7127B87FC}" type="presParOf" srcId="{57097EDA-1E38-4887-AB80-E357A9DFA7CB}" destId="{4AA5C5F0-AAC5-4C64-83E3-AF8FDCAE85F1}" srcOrd="1" destOrd="0" presId="urn:microsoft.com/office/officeart/2005/8/layout/radial3"/>
    <dgm:cxn modelId="{16ACBA17-5189-4B62-B537-6052C4CE149C}" type="presParOf" srcId="{57097EDA-1E38-4887-AB80-E357A9DFA7CB}" destId="{1DA6EDEF-B287-41D1-9143-4C973F83FCCA}" srcOrd="2" destOrd="0" presId="urn:microsoft.com/office/officeart/2005/8/layout/radial3"/>
    <dgm:cxn modelId="{7679DE15-A871-4A69-9957-A4A861233886}" type="presParOf" srcId="{57097EDA-1E38-4887-AB80-E357A9DFA7CB}" destId="{C9DC505B-AF97-4355-B5B5-F93F856B7955}" srcOrd="3" destOrd="0" presId="urn:microsoft.com/office/officeart/2005/8/layout/radial3"/>
    <dgm:cxn modelId="{C4E1908C-3864-4B00-B244-462362AE001F}" type="presParOf" srcId="{57097EDA-1E38-4887-AB80-E357A9DFA7CB}" destId="{C57E6325-5EFE-4A68-A889-7944393D0D0B}" srcOrd="4" destOrd="0" presId="urn:microsoft.com/office/officeart/2005/8/layout/radial3"/>
    <dgm:cxn modelId="{45397069-4DEC-464B-997D-FFEF83C7E3A3}" type="presParOf" srcId="{57097EDA-1E38-4887-AB80-E357A9DFA7CB}" destId="{E0A1FCE7-9127-4023-B8A3-7BE5E564B2A1}" srcOrd="5" destOrd="0" presId="urn:microsoft.com/office/officeart/2005/8/layout/radial3"/>
    <dgm:cxn modelId="{40BB42CC-C6B0-4004-91EC-528D5B78F72D}" type="presParOf" srcId="{57097EDA-1E38-4887-AB80-E357A9DFA7CB}" destId="{0E4E10E4-CAA2-45EE-A7C6-588CB941EB82}" srcOrd="6"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71C80A-886F-4909-A56F-4A4374D45942}" type="doc">
      <dgm:prSet loTypeId="urn:microsoft.com/office/officeart/2005/8/layout/gear1" loCatId="cycle" qsTypeId="urn:microsoft.com/office/officeart/2005/8/quickstyle/simple1" qsCatId="simple" csTypeId="urn:microsoft.com/office/officeart/2005/8/colors/colorful1" csCatId="colorful" phldr="1"/>
      <dgm:spPr/>
    </dgm:pt>
    <dgm:pt modelId="{0B3A7D30-C557-486E-AA13-B0B646BABA59}">
      <dgm:prSet phldrT="[Text]" custT="1"/>
      <dgm:spPr>
        <a:solidFill>
          <a:srgbClr val="0070C0"/>
        </a:solidFill>
      </dgm:spPr>
      <dgm:t>
        <a:bodyPr/>
        <a:lstStyle/>
        <a:p>
          <a:r>
            <a:rPr lang="en-US" sz="1050" b="1" dirty="0" smtClean="0"/>
            <a:t>Genetic Epidemiology</a:t>
          </a:r>
          <a:endParaRPr lang="en-US" sz="1050" b="1" dirty="0"/>
        </a:p>
      </dgm:t>
    </dgm:pt>
    <dgm:pt modelId="{E62E9E1C-56BB-4146-85EB-B07293A6B83A}" type="parTrans" cxnId="{917DD9C9-F83D-4564-B0A2-4981CCBF72FA}">
      <dgm:prSet/>
      <dgm:spPr/>
      <dgm:t>
        <a:bodyPr/>
        <a:lstStyle/>
        <a:p>
          <a:endParaRPr lang="en-US"/>
        </a:p>
      </dgm:t>
    </dgm:pt>
    <dgm:pt modelId="{9D2B8CDC-A1F9-4527-91E7-3C6F93965CFE}" type="sibTrans" cxnId="{917DD9C9-F83D-4564-B0A2-4981CCBF72FA}">
      <dgm:prSet/>
      <dgm:spPr/>
      <dgm:t>
        <a:bodyPr/>
        <a:lstStyle/>
        <a:p>
          <a:endParaRPr lang="en-US"/>
        </a:p>
      </dgm:t>
    </dgm:pt>
    <dgm:pt modelId="{CED9E459-7B6C-4B40-BBC4-79E87C31FB64}">
      <dgm:prSet phldrT="[Text]" custT="1"/>
      <dgm:spPr/>
      <dgm:t>
        <a:bodyPr/>
        <a:lstStyle/>
        <a:p>
          <a:r>
            <a:rPr lang="en-US" sz="1000" b="1" dirty="0" smtClean="0"/>
            <a:t>Clinical </a:t>
          </a:r>
          <a:r>
            <a:rPr lang="en-US" sz="900" b="1" dirty="0" smtClean="0"/>
            <a:t>Epidemiology</a:t>
          </a:r>
          <a:endParaRPr lang="en-US" sz="900" b="1" dirty="0"/>
        </a:p>
      </dgm:t>
    </dgm:pt>
    <dgm:pt modelId="{40D70EB5-214D-48F5-BD95-B0C22078CBE6}" type="parTrans" cxnId="{E6E84DE2-FA60-4292-BF42-2E075FD058A3}">
      <dgm:prSet/>
      <dgm:spPr/>
      <dgm:t>
        <a:bodyPr/>
        <a:lstStyle/>
        <a:p>
          <a:endParaRPr lang="en-US"/>
        </a:p>
      </dgm:t>
    </dgm:pt>
    <dgm:pt modelId="{FEC2C047-4E12-4002-9BDC-5136AFB4E65C}" type="sibTrans" cxnId="{E6E84DE2-FA60-4292-BF42-2E075FD058A3}">
      <dgm:prSet/>
      <dgm:spPr/>
      <dgm:t>
        <a:bodyPr/>
        <a:lstStyle/>
        <a:p>
          <a:endParaRPr lang="en-US"/>
        </a:p>
      </dgm:t>
    </dgm:pt>
    <dgm:pt modelId="{4F032704-70F1-4FCB-A7BA-5BE5CB32234F}">
      <dgm:prSet phldrT="[Text]" custT="1"/>
      <dgm:spPr>
        <a:solidFill>
          <a:schemeClr val="accent1">
            <a:lumMod val="75000"/>
          </a:schemeClr>
        </a:solidFill>
      </dgm:spPr>
      <dgm:t>
        <a:bodyPr/>
        <a:lstStyle/>
        <a:p>
          <a:r>
            <a:rPr lang="en-US" sz="1000" b="1" dirty="0" smtClean="0"/>
            <a:t>Community Epidemiology</a:t>
          </a:r>
          <a:endParaRPr lang="en-US" sz="1000" b="1" dirty="0"/>
        </a:p>
      </dgm:t>
    </dgm:pt>
    <dgm:pt modelId="{BD5B05D5-6452-4CC1-95A8-A65EEB48126E}" type="parTrans" cxnId="{A9571121-1365-406A-90C8-B27A366491A9}">
      <dgm:prSet/>
      <dgm:spPr/>
      <dgm:t>
        <a:bodyPr/>
        <a:lstStyle/>
        <a:p>
          <a:endParaRPr lang="en-US"/>
        </a:p>
      </dgm:t>
    </dgm:pt>
    <dgm:pt modelId="{B9255608-245D-4722-BA0F-41686DA0CE60}" type="sibTrans" cxnId="{A9571121-1365-406A-90C8-B27A366491A9}">
      <dgm:prSet/>
      <dgm:spPr/>
      <dgm:t>
        <a:bodyPr/>
        <a:lstStyle/>
        <a:p>
          <a:endParaRPr lang="en-US"/>
        </a:p>
      </dgm:t>
    </dgm:pt>
    <dgm:pt modelId="{13431DFA-FF86-4BC4-8CB1-94F7C8581094}" type="pres">
      <dgm:prSet presAssocID="{6071C80A-886F-4909-A56F-4A4374D45942}" presName="composite" presStyleCnt="0">
        <dgm:presLayoutVars>
          <dgm:chMax val="3"/>
          <dgm:animLvl val="lvl"/>
          <dgm:resizeHandles val="exact"/>
        </dgm:presLayoutVars>
      </dgm:prSet>
      <dgm:spPr/>
    </dgm:pt>
    <dgm:pt modelId="{3AEB63AC-E219-4C83-9057-1C33C4CD6CF2}" type="pres">
      <dgm:prSet presAssocID="{0B3A7D30-C557-486E-AA13-B0B646BABA59}" presName="gear1" presStyleLbl="node1" presStyleIdx="0" presStyleCnt="3">
        <dgm:presLayoutVars>
          <dgm:chMax val="1"/>
          <dgm:bulletEnabled val="1"/>
        </dgm:presLayoutVars>
      </dgm:prSet>
      <dgm:spPr/>
      <dgm:t>
        <a:bodyPr/>
        <a:lstStyle/>
        <a:p>
          <a:endParaRPr lang="en-US"/>
        </a:p>
      </dgm:t>
    </dgm:pt>
    <dgm:pt modelId="{F39E5CE2-8A8C-4C01-A9AB-6F7E70BEE1F3}" type="pres">
      <dgm:prSet presAssocID="{0B3A7D30-C557-486E-AA13-B0B646BABA59}" presName="gear1srcNode" presStyleLbl="node1" presStyleIdx="0" presStyleCnt="3"/>
      <dgm:spPr/>
      <dgm:t>
        <a:bodyPr/>
        <a:lstStyle/>
        <a:p>
          <a:endParaRPr lang="en-US"/>
        </a:p>
      </dgm:t>
    </dgm:pt>
    <dgm:pt modelId="{E04B2E2B-12BB-4DE8-B9BE-584ACD3B2CFC}" type="pres">
      <dgm:prSet presAssocID="{0B3A7D30-C557-486E-AA13-B0B646BABA59}" presName="gear1dstNode" presStyleLbl="node1" presStyleIdx="0" presStyleCnt="3"/>
      <dgm:spPr/>
      <dgm:t>
        <a:bodyPr/>
        <a:lstStyle/>
        <a:p>
          <a:endParaRPr lang="en-US"/>
        </a:p>
      </dgm:t>
    </dgm:pt>
    <dgm:pt modelId="{50F22CC2-6223-4D30-8ADE-C8C070083789}" type="pres">
      <dgm:prSet presAssocID="{CED9E459-7B6C-4B40-BBC4-79E87C31FB64}" presName="gear2" presStyleLbl="node1" presStyleIdx="1" presStyleCnt="3" custScaleX="117609" custScaleY="124357" custLinFactNeighborX="-18261" custLinFactNeighborY="28912">
        <dgm:presLayoutVars>
          <dgm:chMax val="1"/>
          <dgm:bulletEnabled val="1"/>
        </dgm:presLayoutVars>
      </dgm:prSet>
      <dgm:spPr/>
      <dgm:t>
        <a:bodyPr/>
        <a:lstStyle/>
        <a:p>
          <a:endParaRPr lang="en-US"/>
        </a:p>
      </dgm:t>
    </dgm:pt>
    <dgm:pt modelId="{FF3F3A18-1BB8-47B6-A195-BF5E1956ADBA}" type="pres">
      <dgm:prSet presAssocID="{CED9E459-7B6C-4B40-BBC4-79E87C31FB64}" presName="gear2srcNode" presStyleLbl="node1" presStyleIdx="1" presStyleCnt="3"/>
      <dgm:spPr/>
      <dgm:t>
        <a:bodyPr/>
        <a:lstStyle/>
        <a:p>
          <a:endParaRPr lang="en-US"/>
        </a:p>
      </dgm:t>
    </dgm:pt>
    <dgm:pt modelId="{7C0A18A1-9878-4F72-ACFB-C304BB5C782E}" type="pres">
      <dgm:prSet presAssocID="{CED9E459-7B6C-4B40-BBC4-79E87C31FB64}" presName="gear2dstNode" presStyleLbl="node1" presStyleIdx="1" presStyleCnt="3"/>
      <dgm:spPr/>
      <dgm:t>
        <a:bodyPr/>
        <a:lstStyle/>
        <a:p>
          <a:endParaRPr lang="en-US"/>
        </a:p>
      </dgm:t>
    </dgm:pt>
    <dgm:pt modelId="{7491AAB8-0F28-4B6F-B54F-7CF568586B88}" type="pres">
      <dgm:prSet presAssocID="{4F032704-70F1-4FCB-A7BA-5BE5CB32234F}" presName="gear3" presStyleLbl="node1" presStyleIdx="2" presStyleCnt="3" custAng="21104957" custScaleX="123190" custScaleY="121758" custLinFactNeighborX="-3351" custLinFactNeighborY="11108"/>
      <dgm:spPr/>
      <dgm:t>
        <a:bodyPr/>
        <a:lstStyle/>
        <a:p>
          <a:endParaRPr lang="en-US"/>
        </a:p>
      </dgm:t>
    </dgm:pt>
    <dgm:pt modelId="{ED3FDCCF-FB8C-4C1F-9EAB-93CCD02E343B}" type="pres">
      <dgm:prSet presAssocID="{4F032704-70F1-4FCB-A7BA-5BE5CB32234F}" presName="gear3tx" presStyleLbl="node1" presStyleIdx="2" presStyleCnt="3">
        <dgm:presLayoutVars>
          <dgm:chMax val="1"/>
          <dgm:bulletEnabled val="1"/>
        </dgm:presLayoutVars>
      </dgm:prSet>
      <dgm:spPr/>
      <dgm:t>
        <a:bodyPr/>
        <a:lstStyle/>
        <a:p>
          <a:endParaRPr lang="en-US"/>
        </a:p>
      </dgm:t>
    </dgm:pt>
    <dgm:pt modelId="{9F8F5B58-D418-45CB-86F4-E612D1A4174D}" type="pres">
      <dgm:prSet presAssocID="{4F032704-70F1-4FCB-A7BA-5BE5CB32234F}" presName="gear3srcNode" presStyleLbl="node1" presStyleIdx="2" presStyleCnt="3"/>
      <dgm:spPr/>
      <dgm:t>
        <a:bodyPr/>
        <a:lstStyle/>
        <a:p>
          <a:endParaRPr lang="en-US"/>
        </a:p>
      </dgm:t>
    </dgm:pt>
    <dgm:pt modelId="{3E515EAF-BA4E-4FAA-B110-64156757302B}" type="pres">
      <dgm:prSet presAssocID="{4F032704-70F1-4FCB-A7BA-5BE5CB32234F}" presName="gear3dstNode" presStyleLbl="node1" presStyleIdx="2" presStyleCnt="3"/>
      <dgm:spPr/>
      <dgm:t>
        <a:bodyPr/>
        <a:lstStyle/>
        <a:p>
          <a:endParaRPr lang="en-US"/>
        </a:p>
      </dgm:t>
    </dgm:pt>
    <dgm:pt modelId="{DDA1B6DA-4A9C-42D2-B569-105319DF89D4}" type="pres">
      <dgm:prSet presAssocID="{9D2B8CDC-A1F9-4527-91E7-3C6F93965CFE}" presName="connector1" presStyleLbl="sibTrans2D1" presStyleIdx="0" presStyleCnt="3"/>
      <dgm:spPr/>
      <dgm:t>
        <a:bodyPr/>
        <a:lstStyle/>
        <a:p>
          <a:endParaRPr lang="en-US"/>
        </a:p>
      </dgm:t>
    </dgm:pt>
    <dgm:pt modelId="{942C95FD-87E9-42BB-8013-14AC839DD639}" type="pres">
      <dgm:prSet presAssocID="{FEC2C047-4E12-4002-9BDC-5136AFB4E65C}" presName="connector2" presStyleLbl="sibTrans2D1" presStyleIdx="1" presStyleCnt="3" custAng="1622710" custLinFactNeighborX="-7316" custLinFactNeighborY="-3777"/>
      <dgm:spPr/>
      <dgm:t>
        <a:bodyPr/>
        <a:lstStyle/>
        <a:p>
          <a:endParaRPr lang="en-US"/>
        </a:p>
      </dgm:t>
    </dgm:pt>
    <dgm:pt modelId="{9EC291A8-66BC-4C3D-B228-512E56530598}" type="pres">
      <dgm:prSet presAssocID="{B9255608-245D-4722-BA0F-41686DA0CE60}" presName="connector3" presStyleLbl="sibTrans2D1" presStyleIdx="2" presStyleCnt="3" custAng="4640245" custLinFactNeighborX="9288" custLinFactNeighborY="4554"/>
      <dgm:spPr/>
      <dgm:t>
        <a:bodyPr/>
        <a:lstStyle/>
        <a:p>
          <a:endParaRPr lang="en-US"/>
        </a:p>
      </dgm:t>
    </dgm:pt>
  </dgm:ptLst>
  <dgm:cxnLst>
    <dgm:cxn modelId="{746F17BB-09C2-4CB5-910D-AEE3FD9E554E}" type="presOf" srcId="{0B3A7D30-C557-486E-AA13-B0B646BABA59}" destId="{F39E5CE2-8A8C-4C01-A9AB-6F7E70BEE1F3}" srcOrd="1" destOrd="0" presId="urn:microsoft.com/office/officeart/2005/8/layout/gear1"/>
    <dgm:cxn modelId="{FFB53AE7-B8D8-44F9-921A-06C0C8E6C9D8}" type="presOf" srcId="{0B3A7D30-C557-486E-AA13-B0B646BABA59}" destId="{E04B2E2B-12BB-4DE8-B9BE-584ACD3B2CFC}" srcOrd="2" destOrd="0" presId="urn:microsoft.com/office/officeart/2005/8/layout/gear1"/>
    <dgm:cxn modelId="{6808B22A-572D-4D7A-AFE4-61CF57C34216}" type="presOf" srcId="{FEC2C047-4E12-4002-9BDC-5136AFB4E65C}" destId="{942C95FD-87E9-42BB-8013-14AC839DD639}" srcOrd="0" destOrd="0" presId="urn:microsoft.com/office/officeart/2005/8/layout/gear1"/>
    <dgm:cxn modelId="{19C7DA68-F98E-4227-B596-ABB4D35FC314}" type="presOf" srcId="{6071C80A-886F-4909-A56F-4A4374D45942}" destId="{13431DFA-FF86-4BC4-8CB1-94F7C8581094}" srcOrd="0" destOrd="0" presId="urn:microsoft.com/office/officeart/2005/8/layout/gear1"/>
    <dgm:cxn modelId="{917DD9C9-F83D-4564-B0A2-4981CCBF72FA}" srcId="{6071C80A-886F-4909-A56F-4A4374D45942}" destId="{0B3A7D30-C557-486E-AA13-B0B646BABA59}" srcOrd="0" destOrd="0" parTransId="{E62E9E1C-56BB-4146-85EB-B07293A6B83A}" sibTransId="{9D2B8CDC-A1F9-4527-91E7-3C6F93965CFE}"/>
    <dgm:cxn modelId="{247F1BE8-10F5-4F4A-850F-9C52749C3608}" type="presOf" srcId="{4F032704-70F1-4FCB-A7BA-5BE5CB32234F}" destId="{3E515EAF-BA4E-4FAA-B110-64156757302B}" srcOrd="3" destOrd="0" presId="urn:microsoft.com/office/officeart/2005/8/layout/gear1"/>
    <dgm:cxn modelId="{F59B1311-2F1B-46C3-8C2E-43A98D166200}" type="presOf" srcId="{CED9E459-7B6C-4B40-BBC4-79E87C31FB64}" destId="{FF3F3A18-1BB8-47B6-A195-BF5E1956ADBA}" srcOrd="1" destOrd="0" presId="urn:microsoft.com/office/officeart/2005/8/layout/gear1"/>
    <dgm:cxn modelId="{E6E84DE2-FA60-4292-BF42-2E075FD058A3}" srcId="{6071C80A-886F-4909-A56F-4A4374D45942}" destId="{CED9E459-7B6C-4B40-BBC4-79E87C31FB64}" srcOrd="1" destOrd="0" parTransId="{40D70EB5-214D-48F5-BD95-B0C22078CBE6}" sibTransId="{FEC2C047-4E12-4002-9BDC-5136AFB4E65C}"/>
    <dgm:cxn modelId="{A61979CD-3495-49AF-8069-27592E6D1D1E}" type="presOf" srcId="{4F032704-70F1-4FCB-A7BA-5BE5CB32234F}" destId="{9F8F5B58-D418-45CB-86F4-E612D1A4174D}" srcOrd="2" destOrd="0" presId="urn:microsoft.com/office/officeart/2005/8/layout/gear1"/>
    <dgm:cxn modelId="{A8A62C3E-5EFE-461A-815B-5253AACEE8B4}" type="presOf" srcId="{9D2B8CDC-A1F9-4527-91E7-3C6F93965CFE}" destId="{DDA1B6DA-4A9C-42D2-B569-105319DF89D4}" srcOrd="0" destOrd="0" presId="urn:microsoft.com/office/officeart/2005/8/layout/gear1"/>
    <dgm:cxn modelId="{991CD4BB-12BB-4516-9BDC-085BD9A475D3}" type="presOf" srcId="{4F032704-70F1-4FCB-A7BA-5BE5CB32234F}" destId="{7491AAB8-0F28-4B6F-B54F-7CF568586B88}" srcOrd="0" destOrd="0" presId="urn:microsoft.com/office/officeart/2005/8/layout/gear1"/>
    <dgm:cxn modelId="{A9571121-1365-406A-90C8-B27A366491A9}" srcId="{6071C80A-886F-4909-A56F-4A4374D45942}" destId="{4F032704-70F1-4FCB-A7BA-5BE5CB32234F}" srcOrd="2" destOrd="0" parTransId="{BD5B05D5-6452-4CC1-95A8-A65EEB48126E}" sibTransId="{B9255608-245D-4722-BA0F-41686DA0CE60}"/>
    <dgm:cxn modelId="{5627B81B-41E6-40A3-8620-08B6B464F3FF}" type="presOf" srcId="{B9255608-245D-4722-BA0F-41686DA0CE60}" destId="{9EC291A8-66BC-4C3D-B228-512E56530598}" srcOrd="0" destOrd="0" presId="urn:microsoft.com/office/officeart/2005/8/layout/gear1"/>
    <dgm:cxn modelId="{7BF77E3F-F991-4840-B20F-5CEE494F04A6}" type="presOf" srcId="{4F032704-70F1-4FCB-A7BA-5BE5CB32234F}" destId="{ED3FDCCF-FB8C-4C1F-9EAB-93CCD02E343B}" srcOrd="1" destOrd="0" presId="urn:microsoft.com/office/officeart/2005/8/layout/gear1"/>
    <dgm:cxn modelId="{A42763E1-DA06-48FF-93EF-302C9B7185E7}" type="presOf" srcId="{0B3A7D30-C557-486E-AA13-B0B646BABA59}" destId="{3AEB63AC-E219-4C83-9057-1C33C4CD6CF2}" srcOrd="0" destOrd="0" presId="urn:microsoft.com/office/officeart/2005/8/layout/gear1"/>
    <dgm:cxn modelId="{74F04183-3D5A-4086-9A15-ABBA35B2123F}" type="presOf" srcId="{CED9E459-7B6C-4B40-BBC4-79E87C31FB64}" destId="{7C0A18A1-9878-4F72-ACFB-C304BB5C782E}" srcOrd="2" destOrd="0" presId="urn:microsoft.com/office/officeart/2005/8/layout/gear1"/>
    <dgm:cxn modelId="{3E0528A2-E319-436F-ABB6-79AC29B71300}" type="presOf" srcId="{CED9E459-7B6C-4B40-BBC4-79E87C31FB64}" destId="{50F22CC2-6223-4D30-8ADE-C8C070083789}" srcOrd="0" destOrd="0" presId="urn:microsoft.com/office/officeart/2005/8/layout/gear1"/>
    <dgm:cxn modelId="{2C2F5AA9-5F55-4D48-8C17-9EAC3C256979}" type="presParOf" srcId="{13431DFA-FF86-4BC4-8CB1-94F7C8581094}" destId="{3AEB63AC-E219-4C83-9057-1C33C4CD6CF2}" srcOrd="0" destOrd="0" presId="urn:microsoft.com/office/officeart/2005/8/layout/gear1"/>
    <dgm:cxn modelId="{C8C31E6D-96D8-4122-A186-0ACBF1413A9B}" type="presParOf" srcId="{13431DFA-FF86-4BC4-8CB1-94F7C8581094}" destId="{F39E5CE2-8A8C-4C01-A9AB-6F7E70BEE1F3}" srcOrd="1" destOrd="0" presId="urn:microsoft.com/office/officeart/2005/8/layout/gear1"/>
    <dgm:cxn modelId="{40235704-466A-41CB-9A92-6D0DA38B4A6D}" type="presParOf" srcId="{13431DFA-FF86-4BC4-8CB1-94F7C8581094}" destId="{E04B2E2B-12BB-4DE8-B9BE-584ACD3B2CFC}" srcOrd="2" destOrd="0" presId="urn:microsoft.com/office/officeart/2005/8/layout/gear1"/>
    <dgm:cxn modelId="{D6BD8928-9990-47D7-8EEB-48129F902F3A}" type="presParOf" srcId="{13431DFA-FF86-4BC4-8CB1-94F7C8581094}" destId="{50F22CC2-6223-4D30-8ADE-C8C070083789}" srcOrd="3" destOrd="0" presId="urn:microsoft.com/office/officeart/2005/8/layout/gear1"/>
    <dgm:cxn modelId="{814E1CBE-59FB-4624-A267-5CCA60537497}" type="presParOf" srcId="{13431DFA-FF86-4BC4-8CB1-94F7C8581094}" destId="{FF3F3A18-1BB8-47B6-A195-BF5E1956ADBA}" srcOrd="4" destOrd="0" presId="urn:microsoft.com/office/officeart/2005/8/layout/gear1"/>
    <dgm:cxn modelId="{3898AEA0-2C96-4160-BC7E-056EDC6CD63D}" type="presParOf" srcId="{13431DFA-FF86-4BC4-8CB1-94F7C8581094}" destId="{7C0A18A1-9878-4F72-ACFB-C304BB5C782E}" srcOrd="5" destOrd="0" presId="urn:microsoft.com/office/officeart/2005/8/layout/gear1"/>
    <dgm:cxn modelId="{B584D16D-FA36-427C-9E1F-87DC355A1E84}" type="presParOf" srcId="{13431DFA-FF86-4BC4-8CB1-94F7C8581094}" destId="{7491AAB8-0F28-4B6F-B54F-7CF568586B88}" srcOrd="6" destOrd="0" presId="urn:microsoft.com/office/officeart/2005/8/layout/gear1"/>
    <dgm:cxn modelId="{1F0ACD63-7FAB-4AEF-97AC-977ED4B8578D}" type="presParOf" srcId="{13431DFA-FF86-4BC4-8CB1-94F7C8581094}" destId="{ED3FDCCF-FB8C-4C1F-9EAB-93CCD02E343B}" srcOrd="7" destOrd="0" presId="urn:microsoft.com/office/officeart/2005/8/layout/gear1"/>
    <dgm:cxn modelId="{0A621111-1102-43D4-BBAA-C72E9CF436BF}" type="presParOf" srcId="{13431DFA-FF86-4BC4-8CB1-94F7C8581094}" destId="{9F8F5B58-D418-45CB-86F4-E612D1A4174D}" srcOrd="8" destOrd="0" presId="urn:microsoft.com/office/officeart/2005/8/layout/gear1"/>
    <dgm:cxn modelId="{6C24FFC5-55FA-4094-9B30-DE771347F256}" type="presParOf" srcId="{13431DFA-FF86-4BC4-8CB1-94F7C8581094}" destId="{3E515EAF-BA4E-4FAA-B110-64156757302B}" srcOrd="9" destOrd="0" presId="urn:microsoft.com/office/officeart/2005/8/layout/gear1"/>
    <dgm:cxn modelId="{3E372793-2D01-42E1-9DDD-24DBDD2E2879}" type="presParOf" srcId="{13431DFA-FF86-4BC4-8CB1-94F7C8581094}" destId="{DDA1B6DA-4A9C-42D2-B569-105319DF89D4}" srcOrd="10" destOrd="0" presId="urn:microsoft.com/office/officeart/2005/8/layout/gear1"/>
    <dgm:cxn modelId="{C8F1EDB1-6167-4290-80B3-AA53BAA1E978}" type="presParOf" srcId="{13431DFA-FF86-4BC4-8CB1-94F7C8581094}" destId="{942C95FD-87E9-42BB-8013-14AC839DD639}" srcOrd="11" destOrd="0" presId="urn:microsoft.com/office/officeart/2005/8/layout/gear1"/>
    <dgm:cxn modelId="{D78583F2-3AFC-450C-8E2C-B85462A5CD87}" type="presParOf" srcId="{13431DFA-FF86-4BC4-8CB1-94F7C8581094}" destId="{9EC291A8-66BC-4C3D-B228-512E56530598}"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9C055-F43B-4796-BA3B-8F4AA07A43AF}">
      <dsp:nvSpPr>
        <dsp:cNvPr id="0" name=""/>
        <dsp:cNvSpPr/>
      </dsp:nvSpPr>
      <dsp:spPr>
        <a:xfrm>
          <a:off x="665053" y="459730"/>
          <a:ext cx="2130581" cy="2130536"/>
        </a:xfrm>
        <a:prstGeom prst="ellipse">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1">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predisposing</a:t>
          </a:r>
          <a:endParaRPr lang="en-US" sz="1200" b="1" kern="1200" dirty="0"/>
        </a:p>
      </dsp:txBody>
      <dsp:txXfrm>
        <a:off x="977069" y="771740"/>
        <a:ext cx="1506549" cy="1506516"/>
      </dsp:txXfrm>
    </dsp:sp>
    <dsp:sp modelId="{8C0FCF39-3B33-41A1-B31F-9D07B618146C}">
      <dsp:nvSpPr>
        <dsp:cNvPr id="0" name=""/>
        <dsp:cNvSpPr/>
      </dsp:nvSpPr>
      <dsp:spPr>
        <a:xfrm>
          <a:off x="1880717" y="362661"/>
          <a:ext cx="236951" cy="236947"/>
        </a:xfrm>
        <a:prstGeom prst="ellipse">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2">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3C68E2C7-044B-4C94-9761-779EF90A0201}">
      <dsp:nvSpPr>
        <dsp:cNvPr id="0" name=""/>
        <dsp:cNvSpPr/>
      </dsp:nvSpPr>
      <dsp:spPr>
        <a:xfrm>
          <a:off x="1319641" y="2431969"/>
          <a:ext cx="171571" cy="171737"/>
        </a:xfrm>
        <a:prstGeom prst="ellipse">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3">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21DF32FA-EEC1-47B9-A21C-C83FD5FC34E1}">
      <dsp:nvSpPr>
        <dsp:cNvPr id="0" name=""/>
        <dsp:cNvSpPr/>
      </dsp:nvSpPr>
      <dsp:spPr>
        <a:xfrm>
          <a:off x="2932734" y="1324389"/>
          <a:ext cx="171571" cy="171737"/>
        </a:xfrm>
        <a:prstGeom prst="ellipse">
          <a:avLst/>
        </a:prstGeom>
        <a:gradFill rotWithShape="0">
          <a:gsLst>
            <a:gs pos="0">
              <a:schemeClr val="accent4">
                <a:hueOff val="0"/>
                <a:satOff val="0"/>
                <a:lumOff val="0"/>
                <a:alphaOff val="0"/>
              </a:schemeClr>
            </a:gs>
            <a:gs pos="100000">
              <a:schemeClr val="accent4">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4">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FC0346EB-85E4-41DE-BE74-D87107E8C6EA}">
      <dsp:nvSpPr>
        <dsp:cNvPr id="0" name=""/>
        <dsp:cNvSpPr/>
      </dsp:nvSpPr>
      <dsp:spPr>
        <a:xfrm>
          <a:off x="2111725" y="2614657"/>
          <a:ext cx="236951" cy="236947"/>
        </a:xfrm>
        <a:prstGeom prst="ellipse">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1B2D3E15-CAC3-4EB6-8C0C-6C08E8DE316E}">
      <dsp:nvSpPr>
        <dsp:cNvPr id="0" name=""/>
        <dsp:cNvSpPr/>
      </dsp:nvSpPr>
      <dsp:spPr>
        <a:xfrm>
          <a:off x="1368379" y="699415"/>
          <a:ext cx="171571" cy="171737"/>
        </a:xfrm>
        <a:prstGeom prst="ellipse">
          <a:avLst/>
        </a:prstGeom>
        <a:gradFill rotWithShape="0">
          <a:gsLst>
            <a:gs pos="0">
              <a:schemeClr val="accent6">
                <a:hueOff val="0"/>
                <a:satOff val="0"/>
                <a:lumOff val="0"/>
                <a:alphaOff val="0"/>
              </a:schemeClr>
            </a:gs>
            <a:gs pos="100000">
              <a:schemeClr val="accent6">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6">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ADA18FC1-0851-4EA0-8EA9-55FC05580017}">
      <dsp:nvSpPr>
        <dsp:cNvPr id="0" name=""/>
        <dsp:cNvSpPr/>
      </dsp:nvSpPr>
      <dsp:spPr>
        <a:xfrm>
          <a:off x="827511" y="1681801"/>
          <a:ext cx="171571" cy="171737"/>
        </a:xfrm>
        <a:prstGeom prst="ellipse">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2">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68E65978-E150-4E93-8FA7-DDBF95E579F2}">
      <dsp:nvSpPr>
        <dsp:cNvPr id="0" name=""/>
        <dsp:cNvSpPr/>
      </dsp:nvSpPr>
      <dsp:spPr>
        <a:xfrm>
          <a:off x="-180574" y="634502"/>
          <a:ext cx="1226069" cy="1285442"/>
        </a:xfrm>
        <a:prstGeom prst="ellipse">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3">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initiating</a:t>
          </a:r>
          <a:endParaRPr lang="en-US" sz="1200" b="1" kern="1200" dirty="0"/>
        </a:p>
      </dsp:txBody>
      <dsp:txXfrm>
        <a:off x="-1020" y="822751"/>
        <a:ext cx="866961" cy="908944"/>
      </dsp:txXfrm>
    </dsp:sp>
    <dsp:sp modelId="{DB35B714-9962-4C59-BA41-A5CE8182B403}">
      <dsp:nvSpPr>
        <dsp:cNvPr id="0" name=""/>
        <dsp:cNvSpPr/>
      </dsp:nvSpPr>
      <dsp:spPr>
        <a:xfrm>
          <a:off x="1640992" y="706882"/>
          <a:ext cx="236951" cy="236947"/>
        </a:xfrm>
        <a:prstGeom prst="ellipse">
          <a:avLst/>
        </a:prstGeom>
        <a:gradFill rotWithShape="0">
          <a:gsLst>
            <a:gs pos="0">
              <a:schemeClr val="accent4">
                <a:hueOff val="0"/>
                <a:satOff val="0"/>
                <a:lumOff val="0"/>
                <a:alphaOff val="0"/>
              </a:schemeClr>
            </a:gs>
            <a:gs pos="100000">
              <a:schemeClr val="accent4">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4">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9B7979AD-8E05-44B2-AC5C-073C7F6C1B50}">
      <dsp:nvSpPr>
        <dsp:cNvPr id="0" name=""/>
        <dsp:cNvSpPr/>
      </dsp:nvSpPr>
      <dsp:spPr>
        <a:xfrm>
          <a:off x="80599" y="1964048"/>
          <a:ext cx="428335" cy="428347"/>
        </a:xfrm>
        <a:prstGeom prst="ellipse">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24283C0D-03CE-4E53-A374-2BB2284434E6}">
      <dsp:nvSpPr>
        <dsp:cNvPr id="0" name=""/>
        <dsp:cNvSpPr/>
      </dsp:nvSpPr>
      <dsp:spPr>
        <a:xfrm>
          <a:off x="2225951" y="167687"/>
          <a:ext cx="1391839" cy="1471040"/>
        </a:xfrm>
        <a:prstGeom prst="ellipse">
          <a:avLst/>
        </a:prstGeom>
        <a:solidFill>
          <a:srgbClr val="0070C0"/>
        </a:soli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5">
              <a:shade val="3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perpetuating</a:t>
          </a:r>
          <a:endParaRPr lang="en-US" sz="1100" b="1" kern="1200" dirty="0"/>
        </a:p>
      </dsp:txBody>
      <dsp:txXfrm>
        <a:off x="2429781" y="383116"/>
        <a:ext cx="984179" cy="1040182"/>
      </dsp:txXfrm>
    </dsp:sp>
    <dsp:sp modelId="{3A3CC7B9-80A0-4947-9385-6B952F02C6BE}">
      <dsp:nvSpPr>
        <dsp:cNvPr id="0" name=""/>
        <dsp:cNvSpPr/>
      </dsp:nvSpPr>
      <dsp:spPr>
        <a:xfrm>
          <a:off x="2627629" y="1034676"/>
          <a:ext cx="236951" cy="236947"/>
        </a:xfrm>
        <a:prstGeom prst="ellipse">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2">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C8169B5C-E257-46C2-8F55-6D37E3B7D437}">
      <dsp:nvSpPr>
        <dsp:cNvPr id="0" name=""/>
        <dsp:cNvSpPr/>
      </dsp:nvSpPr>
      <dsp:spPr>
        <a:xfrm>
          <a:off x="-82255" y="2473783"/>
          <a:ext cx="171571" cy="171737"/>
        </a:xfrm>
        <a:prstGeom prst="ellipse">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3">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 modelId="{5D4C26B0-C329-4DD7-8C9B-7BFB35793EE1}">
      <dsp:nvSpPr>
        <dsp:cNvPr id="0" name=""/>
        <dsp:cNvSpPr/>
      </dsp:nvSpPr>
      <dsp:spPr>
        <a:xfrm>
          <a:off x="1628708" y="2229369"/>
          <a:ext cx="171571" cy="171737"/>
        </a:xfrm>
        <a:prstGeom prst="ellipse">
          <a:avLst/>
        </a:prstGeom>
        <a:gradFill rotWithShape="0">
          <a:gsLst>
            <a:gs pos="0">
              <a:schemeClr val="accent4">
                <a:hueOff val="0"/>
                <a:satOff val="0"/>
                <a:lumOff val="0"/>
                <a:alphaOff val="0"/>
              </a:schemeClr>
            </a:gs>
            <a:gs pos="100000">
              <a:schemeClr val="accent4">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4">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9F000-8808-41E7-9869-9E9EE015DE84}">
      <dsp:nvSpPr>
        <dsp:cNvPr id="0" name=""/>
        <dsp:cNvSpPr/>
      </dsp:nvSpPr>
      <dsp:spPr>
        <a:xfrm>
          <a:off x="2279451" y="984051"/>
          <a:ext cx="2451496" cy="2451496"/>
        </a:xfrm>
        <a:prstGeom prst="ellipse">
          <a:avLst/>
        </a:prstGeom>
        <a:solidFill>
          <a:srgbClr val="00B050"/>
        </a:soli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3">
              <a:shade val="80000"/>
              <a:alpha val="50000"/>
              <a:hueOff val="0"/>
              <a:satOff val="0"/>
              <a:lumOff val="0"/>
              <a:alphaOff val="0"/>
              <a:shade val="3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71120" tIns="71120" rIns="71120" bIns="71120" numCol="1" spcCol="1270" anchor="ctr" anchorCtr="0">
          <a:noAutofit/>
        </a:bodyPr>
        <a:lstStyle/>
        <a:p>
          <a:pPr lvl="0" algn="ctr" defTabSz="2489200">
            <a:lnSpc>
              <a:spcPct val="90000"/>
            </a:lnSpc>
            <a:spcBef>
              <a:spcPct val="0"/>
            </a:spcBef>
            <a:spcAft>
              <a:spcPct val="35000"/>
            </a:spcAft>
          </a:pPr>
          <a:r>
            <a:rPr lang="en-US" sz="56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ANN</a:t>
          </a:r>
          <a:endParaRPr lang="en-US" sz="56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dsp:txBody>
      <dsp:txXfrm>
        <a:off x="2638464" y="1343064"/>
        <a:ext cx="1733470" cy="1733470"/>
      </dsp:txXfrm>
    </dsp:sp>
    <dsp:sp modelId="{4AA5C5F0-AAC5-4C64-83E3-AF8FDCAE85F1}">
      <dsp:nvSpPr>
        <dsp:cNvPr id="0" name=""/>
        <dsp:cNvSpPr/>
      </dsp:nvSpPr>
      <dsp:spPr>
        <a:xfrm>
          <a:off x="2892325" y="437"/>
          <a:ext cx="1225748" cy="1225748"/>
        </a:xfrm>
        <a:prstGeom prst="ellipse">
          <a:avLst/>
        </a:prstGeom>
        <a:gradFill rotWithShape="0">
          <a:gsLst>
            <a:gs pos="0">
              <a:schemeClr val="accent3">
                <a:shade val="80000"/>
                <a:alpha val="50000"/>
                <a:hueOff val="-128623"/>
                <a:satOff val="0"/>
                <a:lumOff val="5646"/>
                <a:alphaOff val="0"/>
              </a:schemeClr>
            </a:gs>
            <a:gs pos="100000">
              <a:schemeClr val="accent3">
                <a:shade val="80000"/>
                <a:alpha val="50000"/>
                <a:hueOff val="-128623"/>
                <a:satOff val="0"/>
                <a:lumOff val="5646"/>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3">
              <a:shade val="80000"/>
              <a:alpha val="50000"/>
              <a:hueOff val="-128623"/>
              <a:satOff val="0"/>
              <a:lumOff val="5646"/>
              <a:alphaOff val="0"/>
              <a:shade val="3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Demographic</a:t>
          </a:r>
          <a:endParaRPr lang="en-US" sz="900" kern="1200" dirty="0"/>
        </a:p>
      </dsp:txBody>
      <dsp:txXfrm>
        <a:off x="3071832" y="179944"/>
        <a:ext cx="866734" cy="866734"/>
      </dsp:txXfrm>
    </dsp:sp>
    <dsp:sp modelId="{1DA6EDEF-B287-41D1-9143-4C973F83FCCA}">
      <dsp:nvSpPr>
        <dsp:cNvPr id="0" name=""/>
        <dsp:cNvSpPr/>
      </dsp:nvSpPr>
      <dsp:spPr>
        <a:xfrm>
          <a:off x="4274925" y="798681"/>
          <a:ext cx="1225748" cy="1225748"/>
        </a:xfrm>
        <a:prstGeom prst="ellipse">
          <a:avLst/>
        </a:prstGeom>
        <a:gradFill rotWithShape="0">
          <a:gsLst>
            <a:gs pos="0">
              <a:schemeClr val="accent3">
                <a:shade val="80000"/>
                <a:alpha val="50000"/>
                <a:hueOff val="-257245"/>
                <a:satOff val="0"/>
                <a:lumOff val="11292"/>
                <a:alphaOff val="0"/>
              </a:schemeClr>
            </a:gs>
            <a:gs pos="100000">
              <a:schemeClr val="accent3">
                <a:shade val="80000"/>
                <a:alpha val="50000"/>
                <a:hueOff val="-257245"/>
                <a:satOff val="0"/>
                <a:lumOff val="11292"/>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3">
              <a:shade val="80000"/>
              <a:alpha val="50000"/>
              <a:hueOff val="-257245"/>
              <a:satOff val="0"/>
              <a:lumOff val="11292"/>
              <a:alphaOff val="0"/>
              <a:shade val="3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smtClean="0"/>
            <a:t>Urine markers</a:t>
          </a:r>
          <a:endParaRPr lang="en-US" sz="900" kern="1200" dirty="0"/>
        </a:p>
      </dsp:txBody>
      <dsp:txXfrm>
        <a:off x="4454432" y="978188"/>
        <a:ext cx="866734" cy="866734"/>
      </dsp:txXfrm>
    </dsp:sp>
    <dsp:sp modelId="{C9DC505B-AF97-4355-B5B5-F93F856B7955}">
      <dsp:nvSpPr>
        <dsp:cNvPr id="0" name=""/>
        <dsp:cNvSpPr/>
      </dsp:nvSpPr>
      <dsp:spPr>
        <a:xfrm>
          <a:off x="4274925" y="2395169"/>
          <a:ext cx="1225748" cy="1225748"/>
        </a:xfrm>
        <a:prstGeom prst="ellipse">
          <a:avLst/>
        </a:prstGeom>
        <a:gradFill rotWithShape="0">
          <a:gsLst>
            <a:gs pos="0">
              <a:schemeClr val="accent3">
                <a:shade val="80000"/>
                <a:alpha val="50000"/>
                <a:hueOff val="-385868"/>
                <a:satOff val="0"/>
                <a:lumOff val="16938"/>
                <a:alphaOff val="0"/>
              </a:schemeClr>
            </a:gs>
            <a:gs pos="100000">
              <a:schemeClr val="accent3">
                <a:shade val="80000"/>
                <a:alpha val="50000"/>
                <a:hueOff val="-385868"/>
                <a:satOff val="0"/>
                <a:lumOff val="16938"/>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3">
              <a:shade val="80000"/>
              <a:alpha val="50000"/>
              <a:hueOff val="-385868"/>
              <a:satOff val="0"/>
              <a:lumOff val="16938"/>
              <a:alphaOff val="0"/>
              <a:shade val="3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smtClean="0"/>
            <a:t>Medical History</a:t>
          </a:r>
          <a:endParaRPr lang="en-US" sz="900" kern="1200" dirty="0"/>
        </a:p>
      </dsp:txBody>
      <dsp:txXfrm>
        <a:off x="4454432" y="2574676"/>
        <a:ext cx="866734" cy="866734"/>
      </dsp:txXfrm>
    </dsp:sp>
    <dsp:sp modelId="{C57E6325-5EFE-4A68-A889-7944393D0D0B}">
      <dsp:nvSpPr>
        <dsp:cNvPr id="0" name=""/>
        <dsp:cNvSpPr/>
      </dsp:nvSpPr>
      <dsp:spPr>
        <a:xfrm>
          <a:off x="2892325" y="3193413"/>
          <a:ext cx="1225748" cy="1225748"/>
        </a:xfrm>
        <a:prstGeom prst="ellipse">
          <a:avLst/>
        </a:prstGeom>
        <a:gradFill rotWithShape="0">
          <a:gsLst>
            <a:gs pos="0">
              <a:schemeClr val="accent3">
                <a:shade val="80000"/>
                <a:alpha val="50000"/>
                <a:hueOff val="-514490"/>
                <a:satOff val="0"/>
                <a:lumOff val="22583"/>
                <a:alphaOff val="0"/>
              </a:schemeClr>
            </a:gs>
            <a:gs pos="100000">
              <a:schemeClr val="accent3">
                <a:shade val="80000"/>
                <a:alpha val="50000"/>
                <a:hueOff val="-514490"/>
                <a:satOff val="0"/>
                <a:lumOff val="22583"/>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3">
              <a:shade val="80000"/>
              <a:alpha val="50000"/>
              <a:hueOff val="-514490"/>
              <a:satOff val="0"/>
              <a:lumOff val="22583"/>
              <a:alphaOff val="0"/>
              <a:shade val="3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medication</a:t>
          </a:r>
          <a:endParaRPr lang="en-US" sz="900" kern="1200" dirty="0"/>
        </a:p>
      </dsp:txBody>
      <dsp:txXfrm>
        <a:off x="3071832" y="3372920"/>
        <a:ext cx="866734" cy="866734"/>
      </dsp:txXfrm>
    </dsp:sp>
    <dsp:sp modelId="{E0A1FCE7-9127-4023-B8A3-7BE5E564B2A1}">
      <dsp:nvSpPr>
        <dsp:cNvPr id="0" name=""/>
        <dsp:cNvSpPr/>
      </dsp:nvSpPr>
      <dsp:spPr>
        <a:xfrm>
          <a:off x="1509726" y="2395169"/>
          <a:ext cx="1225748" cy="1225748"/>
        </a:xfrm>
        <a:prstGeom prst="ellipse">
          <a:avLst/>
        </a:prstGeom>
        <a:gradFill rotWithShape="0">
          <a:gsLst>
            <a:gs pos="0">
              <a:schemeClr val="accent3">
                <a:shade val="80000"/>
                <a:alpha val="50000"/>
                <a:hueOff val="-643113"/>
                <a:satOff val="0"/>
                <a:lumOff val="28229"/>
                <a:alphaOff val="0"/>
              </a:schemeClr>
            </a:gs>
            <a:gs pos="100000">
              <a:schemeClr val="accent3">
                <a:shade val="80000"/>
                <a:alpha val="50000"/>
                <a:hueOff val="-643113"/>
                <a:satOff val="0"/>
                <a:lumOff val="28229"/>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3">
              <a:shade val="80000"/>
              <a:alpha val="50000"/>
              <a:hueOff val="-643113"/>
              <a:satOff val="0"/>
              <a:lumOff val="28229"/>
              <a:alphaOff val="0"/>
              <a:shade val="3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Hemodynamic</a:t>
          </a:r>
          <a:endParaRPr lang="en-US" sz="900" kern="1200" dirty="0"/>
        </a:p>
      </dsp:txBody>
      <dsp:txXfrm>
        <a:off x="1689233" y="2574676"/>
        <a:ext cx="866734" cy="866734"/>
      </dsp:txXfrm>
    </dsp:sp>
    <dsp:sp modelId="{0E4E10E4-CAA2-45EE-A7C6-588CB941EB82}">
      <dsp:nvSpPr>
        <dsp:cNvPr id="0" name=""/>
        <dsp:cNvSpPr/>
      </dsp:nvSpPr>
      <dsp:spPr>
        <a:xfrm>
          <a:off x="1509726" y="798681"/>
          <a:ext cx="1225748" cy="1225748"/>
        </a:xfrm>
        <a:prstGeom prst="ellipse">
          <a:avLst/>
        </a:prstGeom>
        <a:gradFill rotWithShape="0">
          <a:gsLst>
            <a:gs pos="0">
              <a:schemeClr val="accent3">
                <a:shade val="80000"/>
                <a:alpha val="50000"/>
                <a:hueOff val="-771735"/>
                <a:satOff val="0"/>
                <a:lumOff val="33875"/>
                <a:alphaOff val="0"/>
              </a:schemeClr>
            </a:gs>
            <a:gs pos="100000">
              <a:schemeClr val="accent3">
                <a:shade val="80000"/>
                <a:alpha val="50000"/>
                <a:hueOff val="-771735"/>
                <a:satOff val="0"/>
                <a:lumOff val="33875"/>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accent3">
              <a:shade val="80000"/>
              <a:alpha val="50000"/>
              <a:hueOff val="-771735"/>
              <a:satOff val="0"/>
              <a:lumOff val="33875"/>
              <a:alphaOff val="0"/>
              <a:shade val="30000"/>
            </a:schemeClr>
          </a:contourClr>
        </a:sp3d>
      </dsp:spPr>
      <dsp:style>
        <a:lnRef idx="0">
          <a:scrgbClr r="0" g="0" b="0"/>
        </a:lnRef>
        <a:fillRef idx="3">
          <a:scrgbClr r="0" g="0" b="0"/>
        </a:fillRef>
        <a:effectRef idx="3">
          <a:scrgbClr r="0" g="0" b="0"/>
        </a:effectRef>
        <a:fontRef idx="minor">
          <a:schemeClr val="tx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Blood Markers</a:t>
          </a:r>
          <a:endParaRPr lang="en-US" sz="900" kern="1200" dirty="0"/>
        </a:p>
      </dsp:txBody>
      <dsp:txXfrm>
        <a:off x="1689233" y="978188"/>
        <a:ext cx="866734" cy="8667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EB63AC-E219-4C83-9057-1C33C4CD6CF2}">
      <dsp:nvSpPr>
        <dsp:cNvPr id="0" name=""/>
        <dsp:cNvSpPr/>
      </dsp:nvSpPr>
      <dsp:spPr>
        <a:xfrm>
          <a:off x="1577340" y="2507059"/>
          <a:ext cx="1927860" cy="1927860"/>
        </a:xfrm>
        <a:prstGeom prst="gear9">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US" sz="1050" b="1" kern="1200" dirty="0" smtClean="0"/>
            <a:t>Genetic Epidemiology</a:t>
          </a:r>
          <a:endParaRPr lang="en-US" sz="1050" b="1" kern="1200" dirty="0"/>
        </a:p>
      </dsp:txBody>
      <dsp:txXfrm>
        <a:off x="1964926" y="2958651"/>
        <a:ext cx="1152688" cy="990960"/>
      </dsp:txXfrm>
    </dsp:sp>
    <dsp:sp modelId="{50F22CC2-6223-4D30-8ADE-C8C070083789}">
      <dsp:nvSpPr>
        <dsp:cNvPr id="0" name=""/>
        <dsp:cNvSpPr/>
      </dsp:nvSpPr>
      <dsp:spPr>
        <a:xfrm>
          <a:off x="76196" y="2286000"/>
          <a:ext cx="1648972" cy="1743585"/>
        </a:xfrm>
        <a:prstGeom prst="gear6">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Clinical </a:t>
          </a:r>
          <a:r>
            <a:rPr lang="en-US" sz="900" b="1" kern="1200" dirty="0" smtClean="0"/>
            <a:t>Epidemiology</a:t>
          </a:r>
          <a:endParaRPr lang="en-US" sz="900" b="1" kern="1200" dirty="0"/>
        </a:p>
      </dsp:txBody>
      <dsp:txXfrm>
        <a:off x="491330" y="2717601"/>
        <a:ext cx="818704" cy="880383"/>
      </dsp:txXfrm>
    </dsp:sp>
    <dsp:sp modelId="{7491AAB8-0F28-4B6F-B54F-7CF568586B88}">
      <dsp:nvSpPr>
        <dsp:cNvPr id="0" name=""/>
        <dsp:cNvSpPr/>
      </dsp:nvSpPr>
      <dsp:spPr>
        <a:xfrm rot="20204957">
          <a:off x="1021716" y="1125132"/>
          <a:ext cx="1699526" cy="1665453"/>
        </a:xfrm>
        <a:prstGeom prst="gear6">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Community Epidemiology</a:t>
          </a:r>
          <a:endParaRPr lang="en-US" sz="1000" b="1" kern="1200" dirty="0"/>
        </a:p>
      </dsp:txBody>
      <dsp:txXfrm rot="900000">
        <a:off x="1396493" y="1488393"/>
        <a:ext cx="949972" cy="938929"/>
      </dsp:txXfrm>
    </dsp:sp>
    <dsp:sp modelId="{DDA1B6DA-4A9C-42D2-B569-105319DF89D4}">
      <dsp:nvSpPr>
        <dsp:cNvPr id="0" name=""/>
        <dsp:cNvSpPr/>
      </dsp:nvSpPr>
      <dsp:spPr>
        <a:xfrm>
          <a:off x="1421682" y="2220343"/>
          <a:ext cx="2467661" cy="2467661"/>
        </a:xfrm>
        <a:prstGeom prst="circularArrow">
          <a:avLst>
            <a:gd name="adj1" fmla="val 4687"/>
            <a:gd name="adj2" fmla="val 299029"/>
            <a:gd name="adj3" fmla="val 2497255"/>
            <a:gd name="adj4" fmla="val 15902631"/>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2C95FD-87E9-42BB-8013-14AC839DD639}">
      <dsp:nvSpPr>
        <dsp:cNvPr id="0" name=""/>
        <dsp:cNvSpPr/>
      </dsp:nvSpPr>
      <dsp:spPr>
        <a:xfrm rot="1622710">
          <a:off x="76201" y="1676394"/>
          <a:ext cx="1792910" cy="1792910"/>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C291A8-66BC-4C3D-B228-512E56530598}">
      <dsp:nvSpPr>
        <dsp:cNvPr id="0" name=""/>
        <dsp:cNvSpPr/>
      </dsp:nvSpPr>
      <dsp:spPr>
        <a:xfrm rot="4640245">
          <a:off x="1102769" y="874178"/>
          <a:ext cx="1933118" cy="1933118"/>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FE1367-263E-42BF-9FB3-3A769AD62C8E}" type="datetimeFigureOut">
              <a:rPr lang="en-US" smtClean="0"/>
              <a:t>6/27/2014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957C7D-B285-4E8A-B7F4-82B4A9BA5CB9}" type="slidenum">
              <a:rPr lang="en-US" smtClean="0"/>
              <a:t>‹#›</a:t>
            </a:fld>
            <a:endParaRPr lang="en-US"/>
          </a:p>
        </p:txBody>
      </p:sp>
    </p:spTree>
    <p:extLst>
      <p:ext uri="{BB962C8B-B14F-4D97-AF65-F5344CB8AC3E}">
        <p14:creationId xmlns:p14="http://schemas.microsoft.com/office/powerpoint/2010/main" val="934987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957C7D-B285-4E8A-B7F4-82B4A9BA5CB9}" type="slidenum">
              <a:rPr lang="en-US" smtClean="0"/>
              <a:t>16</a:t>
            </a:fld>
            <a:endParaRPr lang="en-US"/>
          </a:p>
        </p:txBody>
      </p:sp>
    </p:spTree>
    <p:extLst>
      <p:ext uri="{BB962C8B-B14F-4D97-AF65-F5344CB8AC3E}">
        <p14:creationId xmlns:p14="http://schemas.microsoft.com/office/powerpoint/2010/main" val="2088057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4CFB353C-51AE-473C-960B-9BD5A3390A78}" type="datetimeFigureOut">
              <a:rPr lang="en-US" smtClean="0"/>
              <a:t>6/27/2014</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12E3087-884E-4E0B-99B3-89CEF5A9B88B}"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FB353C-51AE-473C-960B-9BD5A3390A78}" type="datetimeFigureOut">
              <a:rPr lang="en-US" smtClean="0"/>
              <a:t>6/27/2014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E3087-884E-4E0B-99B3-89CEF5A9B88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FB353C-51AE-473C-960B-9BD5A3390A78}" type="datetimeFigureOut">
              <a:rPr lang="en-US" smtClean="0"/>
              <a:t>6/27/2014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E3087-884E-4E0B-99B3-89CEF5A9B88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FB353C-51AE-473C-960B-9BD5A3390A78}" type="datetimeFigureOut">
              <a:rPr lang="en-US" smtClean="0"/>
              <a:t>6/27/2014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E3087-884E-4E0B-99B3-89CEF5A9B88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FB353C-51AE-473C-960B-9BD5A3390A78}" type="datetimeFigureOut">
              <a:rPr lang="en-US" smtClean="0"/>
              <a:t>6/27/2014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E3087-884E-4E0B-99B3-89CEF5A9B88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CFB353C-51AE-473C-960B-9BD5A3390A78}" type="datetimeFigureOut">
              <a:rPr lang="en-US" smtClean="0"/>
              <a:t>6/27/2014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E3087-884E-4E0B-99B3-89CEF5A9B88B}"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FB353C-51AE-473C-960B-9BD5A3390A78}" type="datetimeFigureOut">
              <a:rPr lang="en-US" smtClean="0"/>
              <a:t>6/27/2014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2E3087-884E-4E0B-99B3-89CEF5A9B88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FB353C-51AE-473C-960B-9BD5A3390A78}" type="datetimeFigureOut">
              <a:rPr lang="en-US" smtClean="0"/>
              <a:t>6/27/2014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2E3087-884E-4E0B-99B3-89CEF5A9B88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B353C-51AE-473C-960B-9BD5A3390A78}" type="datetimeFigureOut">
              <a:rPr lang="en-US" smtClean="0"/>
              <a:t>6/27/2014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2E3087-884E-4E0B-99B3-89CEF5A9B88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CFB353C-51AE-473C-960B-9BD5A3390A78}" type="datetimeFigureOut">
              <a:rPr lang="en-US" smtClean="0"/>
              <a:t>6/27/2014</a:t>
            </a:fld>
            <a:endParaRPr lang="en-US"/>
          </a:p>
        </p:txBody>
      </p:sp>
      <p:sp>
        <p:nvSpPr>
          <p:cNvPr id="7" name="Slide Number Placeholder 6"/>
          <p:cNvSpPr>
            <a:spLocks noGrp="1"/>
          </p:cNvSpPr>
          <p:nvPr>
            <p:ph type="sldNum" sz="quarter" idx="12"/>
          </p:nvPr>
        </p:nvSpPr>
        <p:spPr/>
        <p:txBody>
          <a:bodyPr/>
          <a:lstStyle/>
          <a:p>
            <a:fld id="{312E3087-884E-4E0B-99B3-89CEF5A9B88B}"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FB353C-51AE-473C-960B-9BD5A3390A78}" type="datetimeFigureOut">
              <a:rPr lang="en-US" smtClean="0"/>
              <a:t>6/27/2014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312E3087-884E-4E0B-99B3-89CEF5A9B88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4CFB353C-51AE-473C-960B-9BD5A3390A78}" type="datetimeFigureOut">
              <a:rPr lang="en-US" smtClean="0"/>
              <a:t>6/27/2014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12E3087-884E-4E0B-99B3-89CEF5A9B88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0.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40311" y="2028683"/>
            <a:ext cx="3313355" cy="1702160"/>
          </a:xfrm>
        </p:spPr>
        <p:txBody>
          <a:bodyPr/>
          <a:lstStyle/>
          <a:p>
            <a:pPr algn="ctr"/>
            <a:r>
              <a:rPr lang="en-US" dirty="0" smtClean="0">
                <a:solidFill>
                  <a:srgbClr val="0070C0"/>
                </a:solidFill>
                <a:latin typeface="Cooper Black" pitchFamily="18" charset="0"/>
              </a:rPr>
              <a:t>PARRS RISK SCORE</a:t>
            </a:r>
            <a:endParaRPr lang="en-US" dirty="0">
              <a:solidFill>
                <a:srgbClr val="0070C0"/>
              </a:solidFill>
              <a:latin typeface="Cooper Black" pitchFamily="18" charset="0"/>
            </a:endParaRPr>
          </a:p>
        </p:txBody>
      </p:sp>
      <p:sp>
        <p:nvSpPr>
          <p:cNvPr id="3" name="Subtitle 2"/>
          <p:cNvSpPr>
            <a:spLocks noGrp="1"/>
          </p:cNvSpPr>
          <p:nvPr>
            <p:ph type="subTitle" idx="1"/>
          </p:nvPr>
        </p:nvSpPr>
        <p:spPr>
          <a:xfrm>
            <a:off x="4742087" y="3810000"/>
            <a:ext cx="3309803" cy="1260629"/>
          </a:xfrm>
        </p:spPr>
        <p:txBody>
          <a:bodyPr/>
          <a:lstStyle/>
          <a:p>
            <a:pPr algn="ctr"/>
            <a:r>
              <a:rPr lang="en-US" dirty="0" smtClean="0"/>
              <a:t>A Renal Risk Score Development By An Artificial Neural Network</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6850" y="447040"/>
            <a:ext cx="1447800" cy="1447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0578" y="0"/>
            <a:ext cx="3512822" cy="2341881"/>
          </a:xfrm>
          <a:prstGeom prst="rect">
            <a:avLst/>
          </a:prstGeom>
        </p:spPr>
      </p:pic>
      <p:sp>
        <p:nvSpPr>
          <p:cNvPr id="6" name="TextBox 5"/>
          <p:cNvSpPr txBox="1"/>
          <p:nvPr/>
        </p:nvSpPr>
        <p:spPr>
          <a:xfrm>
            <a:off x="4701653" y="5029200"/>
            <a:ext cx="3390672" cy="954107"/>
          </a:xfrm>
          <a:prstGeom prst="rect">
            <a:avLst/>
          </a:prstGeom>
          <a:noFill/>
        </p:spPr>
        <p:txBody>
          <a:bodyPr wrap="none" rtlCol="0">
            <a:spAutoFit/>
          </a:bodyPr>
          <a:lstStyle/>
          <a:p>
            <a:pPr algn="ctr"/>
            <a:r>
              <a:rPr lang="en-US" sz="1400" b="1" dirty="0" smtClean="0">
                <a:solidFill>
                  <a:srgbClr val="FF0000"/>
                </a:solidFill>
              </a:rPr>
              <a:t>Ali Reza </a:t>
            </a:r>
            <a:r>
              <a:rPr lang="en-US" sz="1400" b="1" dirty="0" err="1" smtClean="0">
                <a:solidFill>
                  <a:srgbClr val="FF0000"/>
                </a:solidFill>
              </a:rPr>
              <a:t>Khoshdel</a:t>
            </a:r>
            <a:r>
              <a:rPr lang="en-US" sz="1400" b="1" dirty="0" smtClean="0">
                <a:solidFill>
                  <a:srgbClr val="FF0000"/>
                </a:solidFill>
              </a:rPr>
              <a:t>, MD-PhD</a:t>
            </a:r>
          </a:p>
          <a:p>
            <a:pPr algn="ctr"/>
            <a:r>
              <a:rPr lang="en-US" sz="1400" b="1" dirty="0" smtClean="0">
                <a:solidFill>
                  <a:schemeClr val="accent1">
                    <a:lumMod val="75000"/>
                  </a:schemeClr>
                </a:solidFill>
              </a:rPr>
              <a:t>Associate Professor in Epidemiology</a:t>
            </a:r>
          </a:p>
          <a:p>
            <a:pPr algn="ctr"/>
            <a:r>
              <a:rPr lang="en-US" sz="1400" dirty="0" smtClean="0">
                <a:solidFill>
                  <a:srgbClr val="0070C0"/>
                </a:solidFill>
              </a:rPr>
              <a:t>Department of Clinical Epidemiology</a:t>
            </a:r>
          </a:p>
          <a:p>
            <a:pPr algn="ctr"/>
            <a:r>
              <a:rPr lang="en-US" sz="1400" dirty="0" smtClean="0">
                <a:solidFill>
                  <a:srgbClr val="0070C0"/>
                </a:solidFill>
              </a:rPr>
              <a:t>School of Medicine, Tehran, Iran</a:t>
            </a:r>
            <a:endParaRPr lang="en-US" sz="1400" dirty="0">
              <a:solidFill>
                <a:srgbClr val="0070C0"/>
              </a:solidFill>
            </a:endParaRPr>
          </a:p>
        </p:txBody>
      </p:sp>
    </p:spTree>
    <p:extLst>
      <p:ext uri="{BB962C8B-B14F-4D97-AF65-F5344CB8AC3E}">
        <p14:creationId xmlns:p14="http://schemas.microsoft.com/office/powerpoint/2010/main" val="3810267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14400"/>
            <a:ext cx="7024744" cy="799064"/>
          </a:xfrm>
        </p:spPr>
        <p:txBody>
          <a:bodyPr>
            <a:normAutofit fontScale="90000"/>
          </a:bodyPr>
          <a:lstStyle/>
          <a:p>
            <a:pPr algn="ctr"/>
            <a:r>
              <a:rPr lang="en-US" b="1" dirty="0" smtClean="0">
                <a:solidFill>
                  <a:srgbClr val="0070C0"/>
                </a:solidFill>
              </a:rPr>
              <a:t>NHANES and ARIC studies</a:t>
            </a:r>
            <a:br>
              <a:rPr lang="en-US" b="1" dirty="0" smtClean="0">
                <a:solidFill>
                  <a:srgbClr val="0070C0"/>
                </a:solidFill>
              </a:rPr>
            </a:br>
            <a:r>
              <a:rPr lang="en-US" sz="2200" dirty="0" smtClean="0">
                <a:solidFill>
                  <a:srgbClr val="FF0000"/>
                </a:solidFill>
              </a:rPr>
              <a:t>Risk </a:t>
            </a:r>
            <a:r>
              <a:rPr lang="en-US" sz="2200" dirty="0">
                <a:solidFill>
                  <a:srgbClr val="FF0000"/>
                </a:solidFill>
              </a:rPr>
              <a:t>factors for CKD (GFR&lt;60 ml/min</a:t>
            </a:r>
            <a:r>
              <a:rPr lang="en-US" sz="2200" dirty="0" smtClean="0">
                <a:solidFill>
                  <a:srgbClr val="FF0000"/>
                </a:solidFill>
              </a:rPr>
              <a:t>)</a:t>
            </a:r>
            <a:endParaRPr lang="en-US" sz="3100" b="1" dirty="0">
              <a:solidFill>
                <a:srgbClr val="FF0000"/>
              </a:solidFill>
            </a:endParaRPr>
          </a:p>
        </p:txBody>
      </p:sp>
      <p:sp>
        <p:nvSpPr>
          <p:cNvPr id="4" name="TextBox 3"/>
          <p:cNvSpPr txBox="1"/>
          <p:nvPr/>
        </p:nvSpPr>
        <p:spPr>
          <a:xfrm>
            <a:off x="1219199" y="2511206"/>
            <a:ext cx="1468672" cy="2585323"/>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Age</a:t>
            </a:r>
          </a:p>
          <a:p>
            <a:r>
              <a:rPr lang="en-US" dirty="0" smtClean="0"/>
              <a:t>Gender</a:t>
            </a:r>
          </a:p>
          <a:p>
            <a:r>
              <a:rPr lang="en-US" dirty="0" smtClean="0"/>
              <a:t>HTN</a:t>
            </a:r>
          </a:p>
          <a:p>
            <a:r>
              <a:rPr lang="en-US" dirty="0" smtClean="0"/>
              <a:t>Anemia</a:t>
            </a:r>
          </a:p>
          <a:p>
            <a:r>
              <a:rPr lang="en-US" dirty="0" smtClean="0"/>
              <a:t>DM</a:t>
            </a:r>
          </a:p>
          <a:p>
            <a:r>
              <a:rPr lang="en-US" dirty="0" smtClean="0"/>
              <a:t>PVD</a:t>
            </a:r>
          </a:p>
          <a:p>
            <a:r>
              <a:rPr lang="en-US" dirty="0" smtClean="0"/>
              <a:t>CVD history</a:t>
            </a:r>
          </a:p>
          <a:p>
            <a:r>
              <a:rPr lang="en-US" dirty="0" smtClean="0"/>
              <a:t>CHF</a:t>
            </a:r>
          </a:p>
          <a:p>
            <a:r>
              <a:rPr lang="en-US" dirty="0" smtClean="0"/>
              <a:t>Proteinuria</a:t>
            </a:r>
            <a:endParaRPr lang="en-US" dirty="0"/>
          </a:p>
        </p:txBody>
      </p:sp>
      <p:sp>
        <p:nvSpPr>
          <p:cNvPr id="5" name="Right Arrow 4"/>
          <p:cNvSpPr/>
          <p:nvPr/>
        </p:nvSpPr>
        <p:spPr>
          <a:xfrm>
            <a:off x="2819400" y="2152321"/>
            <a:ext cx="1981200" cy="1581479"/>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solidFill>
                  <a:schemeClr val="bg1"/>
                </a:solidFill>
              </a:rPr>
              <a:t>Cross-Sectional</a:t>
            </a:r>
            <a:r>
              <a:rPr lang="en-US" sz="1400" dirty="0">
                <a:solidFill>
                  <a:schemeClr val="bg1"/>
                </a:solidFill>
              </a:rPr>
              <a:t>: </a:t>
            </a:r>
            <a:r>
              <a:rPr lang="en-US" sz="1600" dirty="0" smtClean="0">
                <a:solidFill>
                  <a:schemeClr val="bg1"/>
                </a:solidFill>
              </a:rPr>
              <a:t>8530</a:t>
            </a:r>
            <a:endParaRPr lang="en-US" sz="1600" dirty="0">
              <a:solidFill>
                <a:schemeClr val="bg1"/>
              </a:solidFill>
            </a:endParaRPr>
          </a:p>
        </p:txBody>
      </p:sp>
      <p:sp>
        <p:nvSpPr>
          <p:cNvPr id="6" name="Rounded Rectangle 5"/>
          <p:cNvSpPr/>
          <p:nvPr/>
        </p:nvSpPr>
        <p:spPr>
          <a:xfrm>
            <a:off x="5029200" y="1905001"/>
            <a:ext cx="2743200" cy="18288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FFFF00"/>
                </a:solidFill>
              </a:rPr>
              <a:t>TEST SET:</a:t>
            </a:r>
          </a:p>
          <a:p>
            <a:r>
              <a:rPr lang="en-US" dirty="0"/>
              <a:t>ROC=0.88</a:t>
            </a:r>
          </a:p>
          <a:p>
            <a:r>
              <a:rPr lang="en-US" dirty="0" smtClean="0"/>
              <a:t>PPV= 0.18</a:t>
            </a:r>
            <a:endParaRPr lang="en-US" dirty="0"/>
          </a:p>
          <a:p>
            <a:r>
              <a:rPr lang="en-US" dirty="0"/>
              <a:t>NPV=0.99</a:t>
            </a:r>
          </a:p>
          <a:p>
            <a:r>
              <a:rPr lang="en-US" b="1" dirty="0" smtClean="0">
                <a:solidFill>
                  <a:srgbClr val="FFFF00"/>
                </a:solidFill>
              </a:rPr>
              <a:t>VALIDATION SET:</a:t>
            </a:r>
          </a:p>
          <a:p>
            <a:r>
              <a:rPr lang="en-US" dirty="0" smtClean="0"/>
              <a:t>ROC=0.71</a:t>
            </a:r>
            <a:endParaRPr lang="en-US" dirty="0"/>
          </a:p>
        </p:txBody>
      </p:sp>
      <p:sp>
        <p:nvSpPr>
          <p:cNvPr id="7" name="TextBox 6"/>
          <p:cNvSpPr txBox="1"/>
          <p:nvPr/>
        </p:nvSpPr>
        <p:spPr>
          <a:xfrm>
            <a:off x="838200" y="5638800"/>
            <a:ext cx="6288901" cy="923330"/>
          </a:xfrm>
          <a:prstGeom prst="rect">
            <a:avLst/>
          </a:prstGeom>
          <a:noFill/>
        </p:spPr>
        <p:txBody>
          <a:bodyPr wrap="none" rtlCol="0">
            <a:spAutoFit/>
          </a:bodyPr>
          <a:lstStyle/>
          <a:p>
            <a:r>
              <a:rPr lang="en-US" dirty="0" smtClean="0"/>
              <a:t>Bang et al,</a:t>
            </a:r>
            <a:r>
              <a:rPr lang="en-US" dirty="0"/>
              <a:t> Arch Intern Med (2007</a:t>
            </a:r>
            <a:r>
              <a:rPr lang="en-US" dirty="0" smtClean="0"/>
              <a:t>);167: 374-381</a:t>
            </a:r>
          </a:p>
          <a:p>
            <a:r>
              <a:rPr lang="en-US" dirty="0" err="1" smtClean="0"/>
              <a:t>Kshirsagar</a:t>
            </a:r>
            <a:r>
              <a:rPr lang="en-US" dirty="0" smtClean="0"/>
              <a:t> et al, </a:t>
            </a:r>
            <a:r>
              <a:rPr lang="en-US" dirty="0"/>
              <a:t>Arch Intern Med (</a:t>
            </a:r>
            <a:r>
              <a:rPr lang="en-US" dirty="0" smtClean="0"/>
              <a:t>2008): 168: 2466-2473</a:t>
            </a:r>
          </a:p>
          <a:p>
            <a:endParaRPr lang="en-US" dirty="0"/>
          </a:p>
        </p:txBody>
      </p:sp>
      <p:sp>
        <p:nvSpPr>
          <p:cNvPr id="8" name="Right Arrow 7"/>
          <p:cNvSpPr/>
          <p:nvPr/>
        </p:nvSpPr>
        <p:spPr>
          <a:xfrm>
            <a:off x="2950658" y="3803868"/>
            <a:ext cx="1849941" cy="16383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t>Cohort</a:t>
            </a:r>
          </a:p>
          <a:p>
            <a:pPr algn="ctr"/>
            <a:r>
              <a:rPr lang="en-US" dirty="0" smtClean="0"/>
              <a:t>14155</a:t>
            </a:r>
            <a:endParaRPr lang="en-US" dirty="0"/>
          </a:p>
        </p:txBody>
      </p:sp>
      <p:sp>
        <p:nvSpPr>
          <p:cNvPr id="9" name="Rounded Rectangle 8"/>
          <p:cNvSpPr/>
          <p:nvPr/>
        </p:nvSpPr>
        <p:spPr>
          <a:xfrm>
            <a:off x="5029200" y="4099796"/>
            <a:ext cx="2743200" cy="99673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FFFF00"/>
                </a:solidFill>
              </a:rPr>
              <a:t>TEST SET:</a:t>
            </a:r>
          </a:p>
          <a:p>
            <a:r>
              <a:rPr lang="en-US" dirty="0" smtClean="0"/>
              <a:t>ROC=0.69</a:t>
            </a:r>
            <a:endParaRPr lang="en-US" dirty="0"/>
          </a:p>
          <a:p>
            <a:r>
              <a:rPr lang="en-US" dirty="0" smtClean="0"/>
              <a:t>PPV= 0.17</a:t>
            </a:r>
            <a:endParaRPr lang="en-US" dirty="0"/>
          </a:p>
        </p:txBody>
      </p:sp>
    </p:spTree>
    <p:extLst>
      <p:ext uri="{BB962C8B-B14F-4D97-AF65-F5344CB8AC3E}">
        <p14:creationId xmlns:p14="http://schemas.microsoft.com/office/powerpoint/2010/main" val="63841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4562" y="1700551"/>
            <a:ext cx="1742785" cy="203132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Age</a:t>
            </a:r>
          </a:p>
          <a:p>
            <a:r>
              <a:rPr lang="en-US" dirty="0"/>
              <a:t>Gender</a:t>
            </a:r>
          </a:p>
          <a:p>
            <a:r>
              <a:rPr lang="en-US" dirty="0" smtClean="0">
                <a:solidFill>
                  <a:srgbClr val="FF0000"/>
                </a:solidFill>
              </a:rPr>
              <a:t>BMI</a:t>
            </a:r>
          </a:p>
          <a:p>
            <a:r>
              <a:rPr lang="en-US" dirty="0" smtClean="0"/>
              <a:t>HTN </a:t>
            </a:r>
            <a:r>
              <a:rPr lang="en-US" dirty="0" smtClean="0">
                <a:solidFill>
                  <a:srgbClr val="FF0000"/>
                </a:solidFill>
              </a:rPr>
              <a:t>(DBP)</a:t>
            </a:r>
          </a:p>
          <a:p>
            <a:r>
              <a:rPr lang="en-US" dirty="0" smtClean="0">
                <a:solidFill>
                  <a:srgbClr val="FF0000"/>
                </a:solidFill>
              </a:rPr>
              <a:t>Uric Acid</a:t>
            </a:r>
          </a:p>
          <a:p>
            <a:r>
              <a:rPr lang="en-US" dirty="0" smtClean="0"/>
              <a:t>Anemia</a:t>
            </a:r>
          </a:p>
          <a:p>
            <a:r>
              <a:rPr lang="en-US" dirty="0" smtClean="0"/>
              <a:t>DM </a:t>
            </a:r>
            <a:r>
              <a:rPr lang="en-US" dirty="0" smtClean="0">
                <a:solidFill>
                  <a:srgbClr val="FF0000"/>
                </a:solidFill>
              </a:rPr>
              <a:t>(+HbA1C)</a:t>
            </a:r>
          </a:p>
        </p:txBody>
      </p:sp>
      <p:sp>
        <p:nvSpPr>
          <p:cNvPr id="4" name="Right Arrow 3"/>
          <p:cNvSpPr/>
          <p:nvPr/>
        </p:nvSpPr>
        <p:spPr>
          <a:xfrm>
            <a:off x="3124200" y="1925473"/>
            <a:ext cx="1981200" cy="1581479"/>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err="1" smtClean="0">
                <a:solidFill>
                  <a:schemeClr val="bg1"/>
                </a:solidFill>
              </a:rPr>
              <a:t>Chnese</a:t>
            </a:r>
            <a:r>
              <a:rPr lang="en-US" sz="1400" dirty="0" smtClean="0">
                <a:solidFill>
                  <a:schemeClr val="bg1"/>
                </a:solidFill>
              </a:rPr>
              <a:t> Cohort: </a:t>
            </a:r>
            <a:r>
              <a:rPr lang="en-US" sz="1600" dirty="0" smtClean="0">
                <a:solidFill>
                  <a:schemeClr val="bg1"/>
                </a:solidFill>
              </a:rPr>
              <a:t>5168</a:t>
            </a:r>
            <a:endParaRPr lang="en-US" sz="1600" dirty="0">
              <a:solidFill>
                <a:schemeClr val="bg1"/>
              </a:solidFill>
            </a:endParaRPr>
          </a:p>
        </p:txBody>
      </p:sp>
      <p:sp>
        <p:nvSpPr>
          <p:cNvPr id="5" name="Rounded Rectangle 4"/>
          <p:cNvSpPr/>
          <p:nvPr/>
        </p:nvSpPr>
        <p:spPr>
          <a:xfrm>
            <a:off x="5257800" y="2217846"/>
            <a:ext cx="1828800" cy="99673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FFFF00"/>
                </a:solidFill>
              </a:rPr>
              <a:t>TEST SET:</a:t>
            </a:r>
          </a:p>
          <a:p>
            <a:r>
              <a:rPr lang="en-US" dirty="0" smtClean="0"/>
              <a:t>ROC1=0.77</a:t>
            </a:r>
            <a:endParaRPr lang="en-US" dirty="0"/>
          </a:p>
          <a:p>
            <a:r>
              <a:rPr lang="en-US" dirty="0" smtClean="0"/>
              <a:t>ROC2= 0.67</a:t>
            </a:r>
            <a:endParaRPr lang="en-US" dirty="0"/>
          </a:p>
        </p:txBody>
      </p:sp>
      <p:sp>
        <p:nvSpPr>
          <p:cNvPr id="7" name="TextBox 6"/>
          <p:cNvSpPr txBox="1"/>
          <p:nvPr/>
        </p:nvSpPr>
        <p:spPr>
          <a:xfrm>
            <a:off x="1905000" y="1186934"/>
            <a:ext cx="4923143" cy="369332"/>
          </a:xfrm>
          <a:prstGeom prst="rect">
            <a:avLst/>
          </a:prstGeom>
          <a:noFill/>
        </p:spPr>
        <p:txBody>
          <a:bodyPr wrap="none" rtlCol="0">
            <a:spAutoFit/>
          </a:bodyPr>
          <a:lstStyle/>
          <a:p>
            <a:r>
              <a:rPr lang="en-US" dirty="0" err="1" smtClean="0"/>
              <a:t>Chien</a:t>
            </a:r>
            <a:r>
              <a:rPr lang="en-US" dirty="0" smtClean="0"/>
              <a:t> et al, Am J Med (2010); 123: 836-846</a:t>
            </a:r>
            <a:endParaRPr lang="en-US" dirty="0"/>
          </a:p>
        </p:txBody>
      </p:sp>
      <p:sp>
        <p:nvSpPr>
          <p:cNvPr id="8" name="TextBox 7"/>
          <p:cNvSpPr txBox="1"/>
          <p:nvPr/>
        </p:nvSpPr>
        <p:spPr>
          <a:xfrm>
            <a:off x="1904999" y="3962400"/>
            <a:ext cx="4793300" cy="369332"/>
          </a:xfrm>
          <a:prstGeom prst="rect">
            <a:avLst/>
          </a:prstGeom>
          <a:noFill/>
        </p:spPr>
        <p:txBody>
          <a:bodyPr wrap="none" rtlCol="0">
            <a:spAutoFit/>
          </a:bodyPr>
          <a:lstStyle/>
          <a:p>
            <a:r>
              <a:rPr lang="en-US" dirty="0" err="1" smtClean="0"/>
              <a:t>HipCox</a:t>
            </a:r>
            <a:r>
              <a:rPr lang="en-US" dirty="0" smtClean="0"/>
              <a:t> et al, BMC </a:t>
            </a:r>
            <a:r>
              <a:rPr lang="en-US" dirty="0" err="1" smtClean="0"/>
              <a:t>Fam</a:t>
            </a:r>
            <a:r>
              <a:rPr lang="en-US" dirty="0" smtClean="0"/>
              <a:t> </a:t>
            </a:r>
            <a:r>
              <a:rPr lang="en-US" dirty="0" err="1" smtClean="0"/>
              <a:t>Prac</a:t>
            </a:r>
            <a:r>
              <a:rPr lang="en-US" dirty="0" smtClean="0"/>
              <a:t>(2010); 11: 49</a:t>
            </a:r>
            <a:endParaRPr lang="en-US" dirty="0"/>
          </a:p>
        </p:txBody>
      </p:sp>
      <p:sp>
        <p:nvSpPr>
          <p:cNvPr id="9" name="TextBox 8"/>
          <p:cNvSpPr txBox="1"/>
          <p:nvPr/>
        </p:nvSpPr>
        <p:spPr>
          <a:xfrm>
            <a:off x="1184562" y="4800600"/>
            <a:ext cx="2105063" cy="1477328"/>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t>Added:</a:t>
            </a:r>
          </a:p>
          <a:p>
            <a:r>
              <a:rPr lang="en-US" dirty="0" smtClean="0">
                <a:solidFill>
                  <a:srgbClr val="FF0000"/>
                </a:solidFill>
              </a:rPr>
              <a:t>Ethnicity</a:t>
            </a:r>
          </a:p>
          <a:p>
            <a:r>
              <a:rPr lang="en-US" dirty="0" smtClean="0">
                <a:solidFill>
                  <a:srgbClr val="FF0000"/>
                </a:solidFill>
              </a:rPr>
              <a:t>SEC, NSAIDs</a:t>
            </a:r>
          </a:p>
          <a:p>
            <a:r>
              <a:rPr lang="en-US" dirty="0" smtClean="0">
                <a:solidFill>
                  <a:srgbClr val="FF0000"/>
                </a:solidFill>
              </a:rPr>
              <a:t>SLE</a:t>
            </a:r>
          </a:p>
          <a:p>
            <a:r>
              <a:rPr lang="en-US" dirty="0" smtClean="0">
                <a:solidFill>
                  <a:schemeClr val="tx1"/>
                </a:solidFill>
              </a:rPr>
              <a:t>7 years Follow-up</a:t>
            </a:r>
            <a:endParaRPr lang="en-US" dirty="0">
              <a:solidFill>
                <a:schemeClr val="tx1"/>
              </a:solidFill>
            </a:endParaRPr>
          </a:p>
        </p:txBody>
      </p:sp>
      <p:sp>
        <p:nvSpPr>
          <p:cNvPr id="10" name="Right Arrow 9"/>
          <p:cNvSpPr/>
          <p:nvPr/>
        </p:nvSpPr>
        <p:spPr>
          <a:xfrm>
            <a:off x="3505200" y="4620339"/>
            <a:ext cx="1981200" cy="1581479"/>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solidFill>
                  <a:schemeClr val="bg1"/>
                </a:solidFill>
              </a:rPr>
              <a:t>UK &gt;1.5 million primary Care</a:t>
            </a:r>
            <a:endParaRPr lang="en-US" sz="1600" dirty="0">
              <a:solidFill>
                <a:schemeClr val="bg1"/>
              </a:solidFill>
            </a:endParaRPr>
          </a:p>
        </p:txBody>
      </p:sp>
      <p:sp>
        <p:nvSpPr>
          <p:cNvPr id="11" name="Rounded Rectangle 10"/>
          <p:cNvSpPr/>
          <p:nvPr/>
        </p:nvSpPr>
        <p:spPr>
          <a:xfrm>
            <a:off x="5783898" y="4620339"/>
            <a:ext cx="2369501" cy="1399461"/>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bg1"/>
                </a:solidFill>
              </a:rPr>
              <a:t>(MOD to SEV)-CKD</a:t>
            </a:r>
          </a:p>
          <a:p>
            <a:r>
              <a:rPr lang="en-US" b="1" dirty="0" smtClean="0">
                <a:solidFill>
                  <a:srgbClr val="FFFF00"/>
                </a:solidFill>
              </a:rPr>
              <a:t>TEST </a:t>
            </a:r>
            <a:r>
              <a:rPr lang="en-US" b="1" dirty="0">
                <a:solidFill>
                  <a:srgbClr val="FFFF00"/>
                </a:solidFill>
              </a:rPr>
              <a:t>SET </a:t>
            </a:r>
            <a:r>
              <a:rPr lang="en-US" b="1" dirty="0" smtClean="0">
                <a:solidFill>
                  <a:srgbClr val="FFFF00"/>
                </a:solidFill>
              </a:rPr>
              <a:t>: </a:t>
            </a:r>
            <a:r>
              <a:rPr lang="en-US" dirty="0" smtClean="0"/>
              <a:t>ROC=0.82</a:t>
            </a:r>
            <a:endParaRPr lang="en-US" dirty="0"/>
          </a:p>
          <a:p>
            <a:r>
              <a:rPr lang="en-US" b="1" dirty="0" smtClean="0">
                <a:solidFill>
                  <a:srgbClr val="FFFF00"/>
                </a:solidFill>
              </a:rPr>
              <a:t>Validation SET: </a:t>
            </a:r>
            <a:r>
              <a:rPr lang="en-US" dirty="0" smtClean="0"/>
              <a:t>ROC= 0.88</a:t>
            </a:r>
            <a:endParaRPr lang="en-US" dirty="0"/>
          </a:p>
        </p:txBody>
      </p:sp>
    </p:spTree>
    <p:extLst>
      <p:ext uri="{BB962C8B-B14F-4D97-AF65-F5344CB8AC3E}">
        <p14:creationId xmlns:p14="http://schemas.microsoft.com/office/powerpoint/2010/main" val="18401317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19200"/>
            <a:ext cx="7024744" cy="799064"/>
          </a:xfrm>
        </p:spPr>
        <p:txBody>
          <a:bodyPr>
            <a:normAutofit fontScale="90000"/>
          </a:bodyPr>
          <a:lstStyle/>
          <a:p>
            <a:pPr algn="ctr"/>
            <a:r>
              <a:rPr lang="en-US" b="1" dirty="0" smtClean="0">
                <a:solidFill>
                  <a:srgbClr val="0070C0"/>
                </a:solidFill>
              </a:rPr>
              <a:t>PREVEND study</a:t>
            </a:r>
            <a:br>
              <a:rPr lang="en-US" b="1" dirty="0" smtClean="0">
                <a:solidFill>
                  <a:srgbClr val="0070C0"/>
                </a:solidFill>
              </a:rPr>
            </a:br>
            <a:r>
              <a:rPr lang="en-US" sz="2200" dirty="0" smtClean="0">
                <a:solidFill>
                  <a:srgbClr val="FF0000"/>
                </a:solidFill>
              </a:rPr>
              <a:t>Risk </a:t>
            </a:r>
            <a:r>
              <a:rPr lang="en-US" sz="2200" dirty="0">
                <a:solidFill>
                  <a:srgbClr val="FF0000"/>
                </a:solidFill>
              </a:rPr>
              <a:t>factors for CKD (GFR&lt;60 </a:t>
            </a:r>
            <a:r>
              <a:rPr lang="en-US" sz="2200" dirty="0" smtClean="0">
                <a:solidFill>
                  <a:srgbClr val="FF0000"/>
                </a:solidFill>
              </a:rPr>
              <a:t>or 20% decline)</a:t>
            </a:r>
            <a:endParaRPr lang="en-US" sz="3100" b="1" dirty="0">
              <a:solidFill>
                <a:srgbClr val="FF0000"/>
              </a:solidFill>
            </a:endParaRPr>
          </a:p>
        </p:txBody>
      </p:sp>
      <p:sp>
        <p:nvSpPr>
          <p:cNvPr id="4" name="TextBox 3"/>
          <p:cNvSpPr txBox="1"/>
          <p:nvPr/>
        </p:nvSpPr>
        <p:spPr>
          <a:xfrm>
            <a:off x="1219199" y="2960448"/>
            <a:ext cx="1547218" cy="175432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dirty="0" smtClean="0">
                <a:solidFill>
                  <a:srgbClr val="FF0000"/>
                </a:solidFill>
              </a:rPr>
              <a:t>MDRD-</a:t>
            </a:r>
            <a:r>
              <a:rPr lang="en-US" dirty="0" err="1" smtClean="0">
                <a:solidFill>
                  <a:srgbClr val="FF0000"/>
                </a:solidFill>
              </a:rPr>
              <a:t>eGFR</a:t>
            </a:r>
            <a:endParaRPr lang="en-US" dirty="0" smtClean="0">
              <a:solidFill>
                <a:srgbClr val="FF0000"/>
              </a:solidFill>
            </a:endParaRPr>
          </a:p>
          <a:p>
            <a:r>
              <a:rPr lang="en-US" dirty="0" smtClean="0"/>
              <a:t>Age</a:t>
            </a:r>
          </a:p>
          <a:p>
            <a:r>
              <a:rPr lang="en-US" dirty="0" smtClean="0"/>
              <a:t>Gender</a:t>
            </a:r>
          </a:p>
          <a:p>
            <a:r>
              <a:rPr lang="en-US" dirty="0" smtClean="0"/>
              <a:t>Sys-HTN</a:t>
            </a:r>
          </a:p>
          <a:p>
            <a:r>
              <a:rPr lang="en-US" dirty="0" smtClean="0">
                <a:solidFill>
                  <a:srgbClr val="FF0000"/>
                </a:solidFill>
              </a:rPr>
              <a:t>Albuminuria</a:t>
            </a:r>
          </a:p>
          <a:p>
            <a:r>
              <a:rPr lang="en-US" dirty="0" smtClean="0">
                <a:solidFill>
                  <a:srgbClr val="FF0000"/>
                </a:solidFill>
              </a:rPr>
              <a:t>CRP</a:t>
            </a:r>
            <a:endParaRPr lang="en-US" dirty="0">
              <a:solidFill>
                <a:srgbClr val="FF0000"/>
              </a:solidFill>
            </a:endParaRPr>
          </a:p>
        </p:txBody>
      </p:sp>
      <p:sp>
        <p:nvSpPr>
          <p:cNvPr id="5" name="Right Arrow 4"/>
          <p:cNvSpPr/>
          <p:nvPr/>
        </p:nvSpPr>
        <p:spPr>
          <a:xfrm>
            <a:off x="2877750" y="2943060"/>
            <a:ext cx="2209800" cy="1581479"/>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solidFill>
                  <a:schemeClr val="bg1"/>
                </a:solidFill>
              </a:rPr>
              <a:t>Population-based</a:t>
            </a:r>
          </a:p>
          <a:p>
            <a:pPr algn="ctr"/>
            <a:r>
              <a:rPr lang="en-US" sz="1400" dirty="0" smtClean="0">
                <a:solidFill>
                  <a:schemeClr val="bg1"/>
                </a:solidFill>
              </a:rPr>
              <a:t> </a:t>
            </a:r>
            <a:r>
              <a:rPr lang="en-US" sz="1600" dirty="0" smtClean="0">
                <a:solidFill>
                  <a:schemeClr val="bg1"/>
                </a:solidFill>
              </a:rPr>
              <a:t>6809</a:t>
            </a:r>
          </a:p>
          <a:p>
            <a:pPr algn="ctr"/>
            <a:r>
              <a:rPr lang="en-US" sz="1600" dirty="0" smtClean="0">
                <a:solidFill>
                  <a:schemeClr val="bg1"/>
                </a:solidFill>
              </a:rPr>
              <a:t>6.4 y. follow-up</a:t>
            </a:r>
            <a:endParaRPr lang="en-US" sz="1600" dirty="0">
              <a:solidFill>
                <a:schemeClr val="bg1"/>
              </a:solidFill>
            </a:endParaRPr>
          </a:p>
        </p:txBody>
      </p:sp>
      <p:sp>
        <p:nvSpPr>
          <p:cNvPr id="6" name="Rounded Rectangle 5"/>
          <p:cNvSpPr/>
          <p:nvPr/>
        </p:nvSpPr>
        <p:spPr>
          <a:xfrm>
            <a:off x="5257800" y="2716522"/>
            <a:ext cx="3124200" cy="18288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FFFF00"/>
                </a:solidFill>
              </a:rPr>
              <a:t>TEST SET:</a:t>
            </a:r>
          </a:p>
          <a:p>
            <a:r>
              <a:rPr lang="en-US" dirty="0" smtClean="0"/>
              <a:t>ROC=0.84</a:t>
            </a:r>
            <a:endParaRPr lang="en-US" dirty="0"/>
          </a:p>
          <a:p>
            <a:r>
              <a:rPr lang="en-US" dirty="0" smtClean="0"/>
              <a:t>PPV= 0.28</a:t>
            </a:r>
            <a:endParaRPr lang="en-US" dirty="0"/>
          </a:p>
          <a:p>
            <a:r>
              <a:rPr lang="en-US" dirty="0" smtClean="0"/>
              <a:t>NPV=0.98</a:t>
            </a:r>
            <a:endParaRPr lang="en-US" dirty="0"/>
          </a:p>
          <a:p>
            <a:r>
              <a:rPr lang="en-US" b="1" dirty="0" smtClean="0">
                <a:solidFill>
                  <a:srgbClr val="FFFF00"/>
                </a:solidFill>
              </a:rPr>
              <a:t>Only int. VALIDATION</a:t>
            </a:r>
          </a:p>
          <a:p>
            <a:r>
              <a:rPr lang="en-US" b="1" dirty="0" smtClean="0">
                <a:solidFill>
                  <a:srgbClr val="FFFF00"/>
                </a:solidFill>
              </a:rPr>
              <a:t>Only white population</a:t>
            </a:r>
            <a:endParaRPr lang="en-US" dirty="0"/>
          </a:p>
        </p:txBody>
      </p:sp>
      <p:sp>
        <p:nvSpPr>
          <p:cNvPr id="7" name="TextBox 6"/>
          <p:cNvSpPr txBox="1"/>
          <p:nvPr/>
        </p:nvSpPr>
        <p:spPr>
          <a:xfrm>
            <a:off x="838200" y="5638800"/>
            <a:ext cx="6000361" cy="369332"/>
          </a:xfrm>
          <a:prstGeom prst="rect">
            <a:avLst/>
          </a:prstGeom>
          <a:noFill/>
        </p:spPr>
        <p:txBody>
          <a:bodyPr wrap="none" rtlCol="0">
            <a:spAutoFit/>
          </a:bodyPr>
          <a:lstStyle/>
          <a:p>
            <a:r>
              <a:rPr lang="en-US" dirty="0" err="1" smtClean="0"/>
              <a:t>Halbesma</a:t>
            </a:r>
            <a:r>
              <a:rPr lang="en-US" dirty="0" smtClean="0"/>
              <a:t> et al, </a:t>
            </a:r>
            <a:r>
              <a:rPr lang="en-US" dirty="0" err="1" smtClean="0"/>
              <a:t>Clin</a:t>
            </a:r>
            <a:r>
              <a:rPr lang="en-US" dirty="0" smtClean="0"/>
              <a:t> J Am </a:t>
            </a:r>
            <a:r>
              <a:rPr lang="en-US" dirty="0" err="1" smtClean="0"/>
              <a:t>Soc</a:t>
            </a:r>
            <a:r>
              <a:rPr lang="en-US" dirty="0" smtClean="0"/>
              <a:t> </a:t>
            </a:r>
            <a:r>
              <a:rPr lang="en-US" dirty="0" err="1" smtClean="0"/>
              <a:t>Nephrol</a:t>
            </a:r>
            <a:r>
              <a:rPr lang="en-US" dirty="0" smtClean="0"/>
              <a:t> (2011); 6: 222</a:t>
            </a:r>
            <a:endParaRPr lang="en-US" dirty="0"/>
          </a:p>
        </p:txBody>
      </p:sp>
    </p:spTree>
    <p:extLst>
      <p:ext uri="{BB962C8B-B14F-4D97-AF65-F5344CB8AC3E}">
        <p14:creationId xmlns:p14="http://schemas.microsoft.com/office/powerpoint/2010/main" val="2894728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l="13216" t="12688" r="37169" b="7649"/>
          <a:stretch>
            <a:fillRect/>
          </a:stretch>
        </p:blipFill>
        <p:spPr bwMode="auto">
          <a:xfrm>
            <a:off x="3274520" y="842720"/>
            <a:ext cx="5180013" cy="48508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7" name="Rectangle 1"/>
          <p:cNvSpPr>
            <a:spLocks noChangeArrowheads="1"/>
          </p:cNvSpPr>
          <p:nvPr/>
        </p:nvSpPr>
        <p:spPr bwMode="auto">
          <a:xfrm>
            <a:off x="775138" y="5948682"/>
            <a:ext cx="7931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400" dirty="0" err="1" smtClean="0">
                <a:solidFill>
                  <a:srgbClr val="0070C0"/>
                </a:solidFill>
              </a:rPr>
              <a:t>Tangri</a:t>
            </a:r>
            <a:r>
              <a:rPr lang="en-US" sz="1400" dirty="0" smtClean="0">
                <a:solidFill>
                  <a:srgbClr val="0070C0"/>
                </a:solidFill>
              </a:rPr>
              <a:t> </a:t>
            </a:r>
            <a:r>
              <a:rPr lang="en-US" sz="1400" dirty="0">
                <a:solidFill>
                  <a:srgbClr val="0070C0"/>
                </a:solidFill>
              </a:rPr>
              <a:t>N, Stevens LA, Griffith J, et al. A predictive model for progression of chronic kidney disease to kidney failure. JAMA. 2011;305(15). DOI:10.001/jama.2011.451</a:t>
            </a:r>
          </a:p>
        </p:txBody>
      </p:sp>
      <p:sp>
        <p:nvSpPr>
          <p:cNvPr id="2" name="TextBox 1"/>
          <p:cNvSpPr txBox="1"/>
          <p:nvPr/>
        </p:nvSpPr>
        <p:spPr>
          <a:xfrm>
            <a:off x="775139" y="1600200"/>
            <a:ext cx="2425262" cy="4247317"/>
          </a:xfrm>
          <a:prstGeom prst="rect">
            <a:avLst/>
          </a:prstGeom>
          <a:noFill/>
        </p:spPr>
        <p:txBody>
          <a:bodyPr wrap="square" rtlCol="0">
            <a:spAutoFit/>
          </a:bodyPr>
          <a:lstStyle/>
          <a:p>
            <a:pPr marL="285750" indent="-285750">
              <a:buFont typeface="Arial" pitchFamily="34" charset="0"/>
              <a:buChar char="•"/>
            </a:pPr>
            <a:r>
              <a:rPr lang="en-US" dirty="0" smtClean="0"/>
              <a:t>REGISTRY for CKD stage 3-5</a:t>
            </a:r>
          </a:p>
          <a:p>
            <a:pPr marL="285750" indent="-285750">
              <a:buFont typeface="Arial" pitchFamily="34" charset="0"/>
              <a:buChar char="•"/>
            </a:pPr>
            <a:r>
              <a:rPr lang="en-US" dirty="0" smtClean="0"/>
              <a:t>4942 </a:t>
            </a:r>
            <a:r>
              <a:rPr lang="en-US" dirty="0" err="1" smtClean="0"/>
              <a:t>pts</a:t>
            </a:r>
            <a:endParaRPr lang="en-US" dirty="0" smtClean="0"/>
          </a:p>
          <a:p>
            <a:pPr marL="285750" indent="-285750">
              <a:buFont typeface="Arial" pitchFamily="34" charset="0"/>
              <a:buChar char="•"/>
            </a:pPr>
            <a:r>
              <a:rPr lang="en-US" dirty="0" smtClean="0"/>
              <a:t>Model included:</a:t>
            </a:r>
          </a:p>
          <a:p>
            <a:pPr marL="342900" indent="-342900">
              <a:buFont typeface="+mj-lt"/>
              <a:buAutoNum type="arabicPeriod"/>
            </a:pPr>
            <a:r>
              <a:rPr lang="en-US" dirty="0" smtClean="0"/>
              <a:t>Age, </a:t>
            </a:r>
          </a:p>
          <a:p>
            <a:pPr marL="342900" indent="-342900">
              <a:buFont typeface="+mj-lt"/>
              <a:buAutoNum type="arabicPeriod"/>
            </a:pPr>
            <a:r>
              <a:rPr lang="en-US" dirty="0" smtClean="0"/>
              <a:t>sex, </a:t>
            </a:r>
          </a:p>
          <a:p>
            <a:pPr marL="342900" indent="-342900">
              <a:buFont typeface="+mj-lt"/>
              <a:buAutoNum type="arabicPeriod"/>
            </a:pPr>
            <a:r>
              <a:rPr lang="en-US" dirty="0" err="1" smtClean="0"/>
              <a:t>eGFR</a:t>
            </a:r>
            <a:r>
              <a:rPr lang="en-US" dirty="0" smtClean="0"/>
              <a:t>, </a:t>
            </a:r>
          </a:p>
          <a:p>
            <a:pPr marL="342900" indent="-342900">
              <a:buFont typeface="+mj-lt"/>
              <a:buAutoNum type="arabicPeriod"/>
            </a:pPr>
            <a:r>
              <a:rPr lang="en-US" dirty="0" err="1" smtClean="0"/>
              <a:t>AlbU</a:t>
            </a:r>
            <a:r>
              <a:rPr lang="en-US" dirty="0" smtClean="0"/>
              <a:t>,  </a:t>
            </a:r>
          </a:p>
          <a:p>
            <a:pPr marL="342900" indent="-342900">
              <a:buFont typeface="+mj-lt"/>
              <a:buAutoNum type="arabicPeriod"/>
            </a:pPr>
            <a:r>
              <a:rPr lang="en-US" dirty="0" err="1" smtClean="0"/>
              <a:t>sCa</a:t>
            </a:r>
            <a:r>
              <a:rPr lang="en-US" dirty="0" smtClean="0"/>
              <a:t>, </a:t>
            </a:r>
            <a:r>
              <a:rPr lang="en-US" dirty="0" err="1" smtClean="0"/>
              <a:t>sP</a:t>
            </a:r>
            <a:r>
              <a:rPr lang="en-US" dirty="0" smtClean="0"/>
              <a:t>, sHCO3, </a:t>
            </a:r>
          </a:p>
          <a:p>
            <a:pPr marL="342900" indent="-342900">
              <a:buFont typeface="+mj-lt"/>
              <a:buAutoNum type="arabicPeriod"/>
            </a:pPr>
            <a:r>
              <a:rPr lang="en-US" dirty="0" smtClean="0"/>
              <a:t>s-albumin</a:t>
            </a:r>
          </a:p>
          <a:p>
            <a:pPr marL="285750" indent="-285750">
              <a:buFont typeface="Arial" pitchFamily="34" charset="0"/>
              <a:buChar char="•"/>
            </a:pPr>
            <a:r>
              <a:rPr lang="en-US" dirty="0" smtClean="0">
                <a:solidFill>
                  <a:srgbClr val="0070C0"/>
                </a:solidFill>
              </a:rPr>
              <a:t>C-Statistics=0.92</a:t>
            </a:r>
          </a:p>
          <a:p>
            <a:pPr marL="285750" indent="-285750">
              <a:buFont typeface="Arial" pitchFamily="34" charset="0"/>
              <a:buChar char="•"/>
            </a:pPr>
            <a:r>
              <a:rPr lang="en-US" dirty="0" smtClean="0">
                <a:solidFill>
                  <a:srgbClr val="FF0000"/>
                </a:solidFill>
              </a:rPr>
              <a:t>Not include HTN, DM….</a:t>
            </a:r>
          </a:p>
          <a:p>
            <a:pPr marL="285750" indent="-285750">
              <a:buFont typeface="Arial" pitchFamily="34" charset="0"/>
              <a:buChar char="•"/>
            </a:pPr>
            <a:r>
              <a:rPr lang="en-US" dirty="0" smtClean="0">
                <a:solidFill>
                  <a:srgbClr val="FF0000"/>
                </a:solidFill>
              </a:rPr>
              <a:t>Not exclude RF</a:t>
            </a:r>
          </a:p>
          <a:p>
            <a:endParaRPr lang="en-US" dirty="0"/>
          </a:p>
        </p:txBody>
      </p:sp>
      <p:sp>
        <p:nvSpPr>
          <p:cNvPr id="3" name="TextBox 2"/>
          <p:cNvSpPr txBox="1"/>
          <p:nvPr/>
        </p:nvSpPr>
        <p:spPr>
          <a:xfrm>
            <a:off x="963290" y="861113"/>
            <a:ext cx="2048959" cy="369332"/>
          </a:xfrm>
          <a:prstGeom prst="rect">
            <a:avLst/>
          </a:prstGeom>
          <a:noFill/>
        </p:spPr>
        <p:txBody>
          <a:bodyPr wrap="none" rtlCol="0">
            <a:spAutoFit/>
          </a:bodyPr>
          <a:lstStyle/>
          <a:p>
            <a:r>
              <a:rPr lang="en-US" b="1" dirty="0" smtClean="0">
                <a:solidFill>
                  <a:srgbClr val="FF0000"/>
                </a:solidFill>
              </a:rPr>
              <a:t>QXMD-risk score</a:t>
            </a:r>
            <a:endParaRPr lang="en-US" b="1" dirty="0">
              <a:solidFill>
                <a:srgbClr val="FF0000"/>
              </a:solidFill>
            </a:endParaRPr>
          </a:p>
        </p:txBody>
      </p:sp>
    </p:spTree>
    <p:extLst>
      <p:ext uri="{BB962C8B-B14F-4D97-AF65-F5344CB8AC3E}">
        <p14:creationId xmlns:p14="http://schemas.microsoft.com/office/powerpoint/2010/main" val="23563296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024744" cy="875264"/>
          </a:xfrm>
        </p:spPr>
        <p:txBody>
          <a:bodyPr>
            <a:normAutofit fontScale="90000"/>
          </a:bodyPr>
          <a:lstStyle/>
          <a:p>
            <a:pPr algn="ctr"/>
            <a:r>
              <a:rPr lang="en-US" b="1" dirty="0" smtClean="0"/>
              <a:t>Have The Renal Risk Score Dream Come True?!</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1406" y="2590799"/>
            <a:ext cx="4603124" cy="309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42999" y="2438400"/>
            <a:ext cx="2438399" cy="3046988"/>
          </a:xfrm>
          <a:prstGeom prst="rect">
            <a:avLst/>
          </a:prstGeom>
          <a:noFill/>
        </p:spPr>
        <p:txBody>
          <a:bodyPr wrap="square" rtlCol="0">
            <a:spAutoFit/>
          </a:bodyPr>
          <a:lstStyle/>
          <a:p>
            <a:r>
              <a:rPr lang="en-US" sz="1600" dirty="0" smtClean="0">
                <a:solidFill>
                  <a:srgbClr val="FF0000"/>
                </a:solidFill>
              </a:rPr>
              <a:t>Astrid </a:t>
            </a:r>
            <a:r>
              <a:rPr lang="en-US" sz="1600" dirty="0" err="1" smtClean="0">
                <a:solidFill>
                  <a:srgbClr val="FF0000"/>
                </a:solidFill>
              </a:rPr>
              <a:t>Czock</a:t>
            </a:r>
            <a:r>
              <a:rPr lang="en-US" sz="1600" dirty="0" smtClean="0">
                <a:solidFill>
                  <a:srgbClr val="FF0000"/>
                </a:solidFill>
              </a:rPr>
              <a:t> et al/ 2013</a:t>
            </a:r>
          </a:p>
          <a:p>
            <a:r>
              <a:rPr lang="en-US" sz="1600" dirty="0" smtClean="0"/>
              <a:t>2402 people screened in Switzerland  by a Renal Risk Score including</a:t>
            </a:r>
          </a:p>
          <a:p>
            <a:r>
              <a:rPr lang="en-US" sz="1600" dirty="0" smtClean="0"/>
              <a:t>AGE</a:t>
            </a:r>
          </a:p>
          <a:p>
            <a:r>
              <a:rPr lang="en-US" sz="1600" dirty="0" smtClean="0"/>
              <a:t>SEX</a:t>
            </a:r>
          </a:p>
          <a:p>
            <a:r>
              <a:rPr lang="en-US" sz="1600" dirty="0" smtClean="0"/>
              <a:t>Family History</a:t>
            </a:r>
          </a:p>
          <a:p>
            <a:r>
              <a:rPr lang="en-US" sz="1600" dirty="0" smtClean="0"/>
              <a:t>Personal History</a:t>
            </a:r>
          </a:p>
          <a:p>
            <a:r>
              <a:rPr lang="en-US" sz="1600" dirty="0" smtClean="0"/>
              <a:t>BP</a:t>
            </a:r>
          </a:p>
          <a:p>
            <a:r>
              <a:rPr lang="en-US" sz="1600" dirty="0" smtClean="0"/>
              <a:t>ACR</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855" y="5688948"/>
            <a:ext cx="162877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615557" y="5862541"/>
            <a:ext cx="4522392" cy="369332"/>
          </a:xfrm>
          <a:prstGeom prst="rect">
            <a:avLst/>
          </a:prstGeom>
          <a:noFill/>
        </p:spPr>
        <p:txBody>
          <a:bodyPr wrap="none" rtlCol="0">
            <a:spAutoFit/>
          </a:bodyPr>
          <a:lstStyle/>
          <a:p>
            <a:r>
              <a:rPr lang="en-US" dirty="0" smtClean="0">
                <a:solidFill>
                  <a:srgbClr val="FF0000"/>
                </a:solidFill>
              </a:rPr>
              <a:t>NOT FOLLOWED-UP, NOT VALIDATED !!!</a:t>
            </a:r>
            <a:endParaRPr lang="en-US" dirty="0">
              <a:solidFill>
                <a:srgbClr val="FF0000"/>
              </a:solidFill>
            </a:endParaRPr>
          </a:p>
        </p:txBody>
      </p:sp>
    </p:spTree>
    <p:extLst>
      <p:ext uri="{BB962C8B-B14F-4D97-AF65-F5344CB8AC3E}">
        <p14:creationId xmlns:p14="http://schemas.microsoft.com/office/powerpoint/2010/main" val="2555481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47800"/>
            <a:ext cx="2743200" cy="4335168"/>
          </a:xfrm>
        </p:spPr>
        <p:txBody>
          <a:bodyPr>
            <a:normAutofit fontScale="77500" lnSpcReduction="20000"/>
          </a:bodyPr>
          <a:lstStyle/>
          <a:p>
            <a:pPr>
              <a:lnSpc>
                <a:spcPct val="150000"/>
              </a:lnSpc>
            </a:pPr>
            <a:r>
              <a:rPr lang="en-US" sz="1800" dirty="0" smtClean="0"/>
              <a:t>68573 PCI cases, </a:t>
            </a:r>
            <a:r>
              <a:rPr lang="en-US" sz="1800" dirty="0" err="1" smtClean="0"/>
              <a:t>Multicentre</a:t>
            </a:r>
            <a:r>
              <a:rPr lang="en-US" sz="1800" dirty="0" smtClean="0"/>
              <a:t> in Michigan 2010 to 2012</a:t>
            </a:r>
          </a:p>
          <a:p>
            <a:pPr>
              <a:lnSpc>
                <a:spcPct val="150000"/>
              </a:lnSpc>
            </a:pPr>
            <a:r>
              <a:rPr lang="en-US" sz="1800" dirty="0" smtClean="0"/>
              <a:t>Model included:</a:t>
            </a:r>
          </a:p>
          <a:p>
            <a:pPr marL="68580" indent="0">
              <a:lnSpc>
                <a:spcPct val="150000"/>
              </a:lnSpc>
              <a:buNone/>
            </a:pPr>
            <a:r>
              <a:rPr lang="en-US" sz="1800" dirty="0" smtClean="0"/>
              <a:t> age, sex, race, </a:t>
            </a:r>
            <a:r>
              <a:rPr lang="en-US" sz="1800" dirty="0" err="1" smtClean="0"/>
              <a:t>creat</a:t>
            </a:r>
            <a:r>
              <a:rPr lang="en-US" sz="1800" dirty="0" smtClean="0"/>
              <a:t>, </a:t>
            </a:r>
            <a:r>
              <a:rPr lang="en-US" sz="1800" dirty="0" err="1" smtClean="0"/>
              <a:t>Hb</a:t>
            </a:r>
            <a:r>
              <a:rPr lang="en-US" sz="1800" dirty="0" smtClean="0"/>
              <a:t>, Trop, clinical, </a:t>
            </a:r>
            <a:r>
              <a:rPr lang="en-US" sz="1800" dirty="0" err="1" smtClean="0"/>
              <a:t>mediciations</a:t>
            </a:r>
            <a:endParaRPr lang="en-US" sz="1800" dirty="0" smtClean="0"/>
          </a:p>
          <a:p>
            <a:pPr>
              <a:lnSpc>
                <a:spcPct val="150000"/>
              </a:lnSpc>
            </a:pPr>
            <a:r>
              <a:rPr lang="en-US" sz="1800" dirty="0" smtClean="0"/>
              <a:t>AUC=0.85 for </a:t>
            </a:r>
            <a:r>
              <a:rPr lang="en-US" sz="1800" dirty="0" err="1" smtClean="0"/>
              <a:t>contrat</a:t>
            </a:r>
            <a:r>
              <a:rPr lang="en-US" sz="1800" dirty="0" smtClean="0"/>
              <a:t>-induced nephropathy and AUC=0.87 for dialysis need</a:t>
            </a:r>
          </a:p>
          <a:p>
            <a:pPr>
              <a:lnSpc>
                <a:spcPct val="150000"/>
              </a:lnSpc>
            </a:pPr>
            <a:r>
              <a:rPr lang="en-US" sz="1800" dirty="0" smtClean="0"/>
              <a:t>Classified Risk levels</a:t>
            </a:r>
          </a:p>
          <a:p>
            <a:pPr>
              <a:lnSpc>
                <a:spcPct val="150000"/>
              </a:lnSpc>
            </a:pPr>
            <a:r>
              <a:rPr lang="en-US" sz="1800" dirty="0" smtClean="0">
                <a:solidFill>
                  <a:srgbClr val="FF0000"/>
                </a:solidFill>
              </a:rPr>
              <a:t>Doubt in CIN diagnosis</a:t>
            </a:r>
          </a:p>
          <a:p>
            <a:pPr>
              <a:lnSpc>
                <a:spcPct val="150000"/>
              </a:lnSpc>
            </a:pPr>
            <a:r>
              <a:rPr lang="en-US" sz="1800" dirty="0" smtClean="0">
                <a:solidFill>
                  <a:srgbClr val="FF0000"/>
                </a:solidFill>
              </a:rPr>
              <a:t>No follow-up</a:t>
            </a:r>
          </a:p>
          <a:p>
            <a:pPr>
              <a:lnSpc>
                <a:spcPct val="150000"/>
              </a:lnSpc>
            </a:pPr>
            <a:r>
              <a:rPr lang="en-US" sz="1800" dirty="0" smtClean="0">
                <a:solidFill>
                  <a:srgbClr val="FF0000"/>
                </a:solidFill>
              </a:rPr>
              <a:t>Limited Clinical Use</a:t>
            </a:r>
            <a:endParaRPr lang="en-US" sz="1800" dirty="0">
              <a:solidFill>
                <a:srgbClr val="FF0000"/>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97" t="11854" r="44262" b="8835"/>
          <a:stretch/>
        </p:blipFill>
        <p:spPr bwMode="auto">
          <a:xfrm>
            <a:off x="3643652" y="1524000"/>
            <a:ext cx="4708519" cy="38850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09800" y="5782968"/>
            <a:ext cx="5067413" cy="338554"/>
          </a:xfrm>
          <a:prstGeom prst="rect">
            <a:avLst/>
          </a:prstGeom>
          <a:solidFill>
            <a:schemeClr val="accent1">
              <a:lumMod val="75000"/>
            </a:schemeClr>
          </a:solidFill>
        </p:spPr>
        <p:txBody>
          <a:bodyPr wrap="none" rtlCol="0">
            <a:spAutoFit/>
          </a:bodyPr>
          <a:lstStyle/>
          <a:p>
            <a:r>
              <a:rPr lang="en-US" sz="1600" b="1" dirty="0" err="1" smtClean="0">
                <a:solidFill>
                  <a:schemeClr val="bg1"/>
                </a:solidFill>
              </a:rPr>
              <a:t>Hitinder</a:t>
            </a:r>
            <a:r>
              <a:rPr lang="en-US" sz="1600" b="1" dirty="0" smtClean="0">
                <a:solidFill>
                  <a:schemeClr val="bg1"/>
                </a:solidFill>
              </a:rPr>
              <a:t>, et al, JACC, Vol. 61, No. 22, 2013, 2242-8</a:t>
            </a:r>
            <a:endParaRPr lang="en-US" sz="1600" b="1" dirty="0">
              <a:solidFill>
                <a:schemeClr val="bg1"/>
              </a:solidFill>
            </a:endParaRPr>
          </a:p>
        </p:txBody>
      </p:sp>
      <p:sp>
        <p:nvSpPr>
          <p:cNvPr id="5" name="TextBox 4"/>
          <p:cNvSpPr txBox="1"/>
          <p:nvPr/>
        </p:nvSpPr>
        <p:spPr>
          <a:xfrm>
            <a:off x="990600" y="805934"/>
            <a:ext cx="7770076" cy="461665"/>
          </a:xfrm>
          <a:prstGeom prst="rect">
            <a:avLst/>
          </a:prstGeom>
          <a:noFill/>
        </p:spPr>
        <p:txBody>
          <a:bodyPr wrap="none" rtlCol="0">
            <a:spAutoFit/>
          </a:bodyPr>
          <a:lstStyle/>
          <a:p>
            <a:r>
              <a:rPr lang="en-US" sz="2400" b="1" dirty="0" smtClean="0">
                <a:solidFill>
                  <a:srgbClr val="FF0000"/>
                </a:solidFill>
              </a:rPr>
              <a:t>Contrast-induced Nephropathy (CIN) risk estimator</a:t>
            </a:r>
            <a:endParaRPr lang="en-US" sz="2400" b="1" dirty="0">
              <a:solidFill>
                <a:srgbClr val="FF0000"/>
              </a:solidFill>
            </a:endParaRPr>
          </a:p>
        </p:txBody>
      </p:sp>
    </p:spTree>
    <p:extLst>
      <p:ext uri="{BB962C8B-B14F-4D97-AF65-F5344CB8AC3E}">
        <p14:creationId xmlns:p14="http://schemas.microsoft.com/office/powerpoint/2010/main" val="5257005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
          <p:cNvSpPr>
            <a:spLocks noChangeArrowheads="1"/>
          </p:cNvSpPr>
          <p:nvPr/>
        </p:nvSpPr>
        <p:spPr bwMode="auto">
          <a:xfrm>
            <a:off x="0" y="687388"/>
            <a:ext cx="9144000" cy="914400"/>
          </a:xfrm>
          <a:prstGeom prst="rect">
            <a:avLst/>
          </a:prstGeom>
          <a:solidFill>
            <a:srgbClr val="EEEEEE"/>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endParaRPr lang="en-US">
              <a:solidFill>
                <a:srgbClr val="FFFFFF"/>
              </a:solidFill>
            </a:endParaRPr>
          </a:p>
        </p:txBody>
      </p:sp>
      <p:sp>
        <p:nvSpPr>
          <p:cNvPr id="14340" name="Footer Placeholder 4"/>
          <p:cNvSpPr txBox="1">
            <a:spLocks noGrp="1"/>
          </p:cNvSpPr>
          <p:nvPr/>
        </p:nvSpPr>
        <p:spPr bwMode="auto">
          <a:xfrm>
            <a:off x="845127" y="5474398"/>
            <a:ext cx="3200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sz="1100" dirty="0">
                <a:solidFill>
                  <a:srgbClr val="999999"/>
                </a:solidFill>
                <a:latin typeface="Helvetica" charset="0"/>
              </a:rPr>
              <a:t>Copyright © 2014 American Medical Association. All rights reserved.</a:t>
            </a:r>
          </a:p>
        </p:txBody>
      </p:sp>
      <p:sp>
        <p:nvSpPr>
          <p:cNvPr id="14341" name="Text Placeholder 2"/>
          <p:cNvSpPr txBox="1">
            <a:spLocks/>
          </p:cNvSpPr>
          <p:nvPr/>
        </p:nvSpPr>
        <p:spPr bwMode="auto">
          <a:xfrm>
            <a:off x="0" y="69215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300">
                <a:latin typeface="Helvetica" charset="0"/>
              </a:rPr>
              <a:t>From: </a:t>
            </a:r>
            <a:r>
              <a:rPr lang="en-US" sz="1300" b="1">
                <a:latin typeface="Helvetica" charset="0"/>
              </a:rPr>
              <a:t>Decline in Estimated Glomerular Filtration Rate and Subsequent Risk of End-Stage Renal Disease and Mortality</a:t>
            </a:r>
          </a:p>
        </p:txBody>
      </p:sp>
      <p:cxnSp>
        <p:nvCxnSpPr>
          <p:cNvPr id="14342" name="Straight Connector 8"/>
          <p:cNvCxnSpPr>
            <a:cxnSpLocks noChangeShapeType="1"/>
          </p:cNvCxnSpPr>
          <p:nvPr/>
        </p:nvCxnSpPr>
        <p:spPr bwMode="auto">
          <a:xfrm flipV="1">
            <a:off x="0" y="6215063"/>
            <a:ext cx="9144000" cy="7937"/>
          </a:xfrm>
          <a:prstGeom prst="line">
            <a:avLst/>
          </a:prstGeom>
          <a:noFill/>
          <a:ln w="12700" algn="ctr">
            <a:solidFill>
              <a:srgbClr val="999999"/>
            </a:solidFill>
            <a:round/>
            <a:headEnd/>
            <a:tailEnd/>
          </a:ln>
          <a:extLst>
            <a:ext uri="{909E8E84-426E-40DD-AFC4-6F175D3DCCD1}">
              <a14:hiddenFill xmlns:a14="http://schemas.microsoft.com/office/drawing/2010/main">
                <a:noFill/>
              </a14:hiddenFill>
            </a:ext>
          </a:extLst>
        </p:spPr>
      </p:cxnSp>
      <p:sp>
        <p:nvSpPr>
          <p:cNvPr id="14343" name="Text Placeholder 2"/>
          <p:cNvSpPr txBox="1">
            <a:spLocks/>
          </p:cNvSpPr>
          <p:nvPr/>
        </p:nvSpPr>
        <p:spPr bwMode="auto">
          <a:xfrm>
            <a:off x="0" y="1282700"/>
            <a:ext cx="9144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127000" bIns="6350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200">
                <a:latin typeface="Helvetica" charset="0"/>
              </a:rPr>
              <a:t>JAMA. 2014;():. doi:10.1001/jama.2014.6634</a:t>
            </a:r>
          </a:p>
        </p:txBody>
      </p:sp>
      <p:sp>
        <p:nvSpPr>
          <p:cNvPr id="14344" name="Text Placeholder 2"/>
          <p:cNvSpPr txBox="1">
            <a:spLocks/>
          </p:cNvSpPr>
          <p:nvPr/>
        </p:nvSpPr>
        <p:spPr bwMode="auto">
          <a:xfrm>
            <a:off x="838200" y="2078182"/>
            <a:ext cx="3048000" cy="3713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r>
              <a:rPr lang="en-US" sz="1400" dirty="0" smtClean="0">
                <a:latin typeface="Helvetica" charset="0"/>
              </a:rPr>
              <a:t>Risk of End-Stage Renal Disease by Change in Estimated Glomerular Filtration Rate (GFR) During a 2-Year Baseline Period, First Estimated GFR, and Subsequent Follow-up. Baseline risk is calculated for participants with 0% change in estimated GFR, estimated GFR of 50 mL/min/1.73 m</a:t>
            </a:r>
            <a:r>
              <a:rPr lang="en-US" sz="1400" baseline="30000" dirty="0" smtClean="0">
                <a:latin typeface="Helvetica" charset="0"/>
              </a:rPr>
              <a:t>2</a:t>
            </a:r>
            <a:r>
              <a:rPr lang="en-US" sz="1400" dirty="0" smtClean="0">
                <a:latin typeface="Helvetica" charset="0"/>
              </a:rPr>
              <a:t>, age of 60 years, male sex, nonblack race, systolic blood pressure of 130 mm Hg, total cholesterol level of 5 </a:t>
            </a:r>
            <a:r>
              <a:rPr lang="en-US" sz="1400" dirty="0" err="1" smtClean="0">
                <a:latin typeface="Helvetica" charset="0"/>
              </a:rPr>
              <a:t>mmol</a:t>
            </a:r>
            <a:r>
              <a:rPr lang="en-US" sz="1400" dirty="0" smtClean="0">
                <a:latin typeface="Helvetica" charset="0"/>
              </a:rPr>
              <a:t>/L, and without diabetes or a history of cardiovascular disease.</a:t>
            </a:r>
            <a:endParaRPr lang="en-US" sz="1400" dirty="0">
              <a:latin typeface="Helvetica" charset="0"/>
            </a:endParaRPr>
          </a:p>
        </p:txBody>
      </p:sp>
      <p:cxnSp>
        <p:nvCxnSpPr>
          <p:cNvPr id="14346" name="Straight Connector 5"/>
          <p:cNvCxnSpPr>
            <a:cxnSpLocks noChangeShapeType="1"/>
          </p:cNvCxnSpPr>
          <p:nvPr/>
        </p:nvCxnSpPr>
        <p:spPr bwMode="auto">
          <a:xfrm>
            <a:off x="0" y="666750"/>
            <a:ext cx="9144000" cy="0"/>
          </a:xfrm>
          <a:prstGeom prst="line">
            <a:avLst/>
          </a:prstGeom>
          <a:noFill/>
          <a:ln w="38100" algn="ctr">
            <a:solidFill>
              <a:srgbClr val="999999"/>
            </a:solidFill>
            <a:round/>
            <a:headEnd/>
            <a:tailEnd/>
          </a:ln>
          <a:extLst>
            <a:ext uri="{909E8E84-426E-40DD-AFC4-6F175D3DCCD1}">
              <a14:hiddenFill xmlns:a14="http://schemas.microsoft.com/office/drawing/2010/main">
                <a:noFill/>
              </a14:hiddenFill>
            </a:ext>
          </a:extLst>
        </p:spPr>
      </p:cxnSp>
      <p:pic>
        <p:nvPicPr>
          <p:cNvPr id="14347"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0" y="127000"/>
            <a:ext cx="26416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3"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078181"/>
            <a:ext cx="4038600" cy="3375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3937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a:solidFill>
                  <a:srgbClr val="0070C0"/>
                </a:solidFill>
              </a:rPr>
              <a:t>Clinical Application of “Renal Risk Scores”: </a:t>
            </a:r>
            <a:r>
              <a:rPr lang="en-US" sz="3200" dirty="0">
                <a:solidFill>
                  <a:srgbClr val="FF0000"/>
                </a:solidFill>
                <a:latin typeface="Arial Black" pitchFamily="34" charset="0"/>
              </a:rPr>
              <a:t>Where do we stand?</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6940" y="3962400"/>
            <a:ext cx="3380985" cy="22526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95400" y="2258169"/>
            <a:ext cx="6781799" cy="2585323"/>
          </a:xfrm>
          <a:prstGeom prst="rect">
            <a:avLst/>
          </a:prstGeom>
          <a:noFill/>
        </p:spPr>
        <p:txBody>
          <a:bodyPr wrap="square" rtlCol="0">
            <a:spAutoFit/>
          </a:bodyPr>
          <a:lstStyle/>
          <a:p>
            <a:pPr marL="342900" indent="-342900">
              <a:buFont typeface="+mj-lt"/>
              <a:buAutoNum type="arabicPeriod"/>
            </a:pPr>
            <a:r>
              <a:rPr lang="en-US" dirty="0" smtClean="0"/>
              <a:t>How popular they are in Clinical Practice?</a:t>
            </a:r>
          </a:p>
          <a:p>
            <a:pPr marL="342900" indent="-342900">
              <a:buFont typeface="+mj-lt"/>
              <a:buAutoNum type="arabicPeriod"/>
            </a:pPr>
            <a:r>
              <a:rPr lang="en-US" dirty="0" smtClean="0"/>
              <a:t>Could we extrapolate evidences to our patients?</a:t>
            </a:r>
          </a:p>
          <a:p>
            <a:pPr marL="342900" indent="-342900">
              <a:buFont typeface="+mj-lt"/>
              <a:buAutoNum type="arabicPeriod"/>
            </a:pPr>
            <a:r>
              <a:rPr lang="en-US" dirty="0" smtClean="0"/>
              <a:t>What happens if new markers will be introduced?</a:t>
            </a:r>
          </a:p>
          <a:p>
            <a:pPr marL="342900" indent="-342900">
              <a:buFont typeface="+mj-lt"/>
              <a:buAutoNum type="arabicPeriod"/>
            </a:pPr>
            <a:r>
              <a:rPr lang="en-US" dirty="0" smtClean="0"/>
              <a:t>How can we deal with changing demographics?</a:t>
            </a:r>
          </a:p>
          <a:p>
            <a:pPr marL="342900" indent="-342900">
              <a:buFont typeface="+mj-lt"/>
              <a:buAutoNum type="arabicPeriod"/>
            </a:pPr>
            <a:r>
              <a:rPr lang="en-US" dirty="0" smtClean="0"/>
              <a:t>Can we assess the net impact of our medication?</a:t>
            </a:r>
          </a:p>
          <a:p>
            <a:pPr marL="342900" indent="-342900">
              <a:buFont typeface="+mj-lt"/>
              <a:buAutoNum type="arabicPeriod"/>
            </a:pPr>
            <a:r>
              <a:rPr lang="en-US" dirty="0" smtClean="0"/>
              <a:t>Are they applicable in different population?</a:t>
            </a:r>
          </a:p>
          <a:p>
            <a:pPr marL="342900" indent="-342900">
              <a:buFont typeface="+mj-lt"/>
              <a:buAutoNum type="arabicPeriod"/>
            </a:pPr>
            <a:r>
              <a:rPr lang="en-US" dirty="0" smtClean="0"/>
              <a:t>Are these really early detectors?</a:t>
            </a:r>
          </a:p>
          <a:p>
            <a:pPr marL="342900" indent="-342900">
              <a:buFont typeface="+mj-lt"/>
              <a:buAutoNum type="arabicPeriod"/>
            </a:pPr>
            <a:r>
              <a:rPr lang="en-US" dirty="0" smtClean="0"/>
              <a:t>How to mix with CV risk scores</a:t>
            </a:r>
          </a:p>
          <a:p>
            <a:endParaRPr lang="en-US" dirty="0"/>
          </a:p>
        </p:txBody>
      </p:sp>
    </p:spTree>
    <p:extLst>
      <p:ext uri="{BB962C8B-B14F-4D97-AF65-F5344CB8AC3E}">
        <p14:creationId xmlns:p14="http://schemas.microsoft.com/office/powerpoint/2010/main" val="18595260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1545" y="5293557"/>
            <a:ext cx="7162800" cy="707886"/>
          </a:xfrm>
          <a:prstGeom prst="rect">
            <a:avLst/>
          </a:prstGeom>
        </p:spPr>
        <p:txBody>
          <a:bodyPr wrap="square">
            <a:spAutoFit/>
          </a:bodyPr>
          <a:lstStyle/>
          <a:p>
            <a:pPr algn="ctr"/>
            <a:r>
              <a:rPr lang="en-US" sz="2000" dirty="0">
                <a:solidFill>
                  <a:srgbClr val="FF0000"/>
                </a:solidFill>
                <a:latin typeface="Lucida Calligraphy" pitchFamily="66" charset="0"/>
              </a:rPr>
              <a:t>Identifying &amp; understanding the new, advanced approaches in Nephrology for better renal health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38" t="14491" r="10545" b="21766"/>
          <a:stretch/>
        </p:blipFill>
        <p:spPr bwMode="auto">
          <a:xfrm>
            <a:off x="1328245" y="2133600"/>
            <a:ext cx="6629400" cy="2954349"/>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90396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066800" y="1066800"/>
            <a:ext cx="7024744" cy="799064"/>
          </a:xfrm>
        </p:spPr>
        <p:txBody>
          <a:bodyPr/>
          <a:lstStyle/>
          <a:p>
            <a:pPr eaLnBrk="1" hangingPunct="1">
              <a:defRPr/>
            </a:pPr>
            <a:r>
              <a:rPr lang="en-US" b="1" dirty="0" smtClean="0">
                <a:solidFill>
                  <a:srgbClr val="FF0000"/>
                </a:solidFill>
              </a:rPr>
              <a:t>ANN characteristics</a:t>
            </a:r>
            <a:endParaRPr lang="fa-IR" b="1" dirty="0" smtClean="0">
              <a:solidFill>
                <a:srgbClr val="FF0000"/>
              </a:solidFill>
            </a:endParaRPr>
          </a:p>
        </p:txBody>
      </p:sp>
      <p:sp>
        <p:nvSpPr>
          <p:cNvPr id="15363" name="Content Placeholder 2"/>
          <p:cNvSpPr>
            <a:spLocks noGrp="1"/>
          </p:cNvSpPr>
          <p:nvPr>
            <p:ph idx="1"/>
          </p:nvPr>
        </p:nvSpPr>
        <p:spPr/>
        <p:txBody>
          <a:bodyPr>
            <a:normAutofit fontScale="85000" lnSpcReduction="10000"/>
          </a:bodyPr>
          <a:lstStyle/>
          <a:p>
            <a:pPr eaLnBrk="1" hangingPunct="1">
              <a:defRPr/>
            </a:pPr>
            <a:r>
              <a:rPr lang="en-US" sz="2800" dirty="0" smtClean="0"/>
              <a:t>ANN is an intelligent system</a:t>
            </a:r>
          </a:p>
          <a:p>
            <a:pPr eaLnBrk="1" hangingPunct="1">
              <a:defRPr/>
            </a:pPr>
            <a:r>
              <a:rPr lang="en-US" sz="2800" dirty="0" smtClean="0"/>
              <a:t>In ANN, computation occurs in parallel across large numbers of simple processing units, rather than in the serial fashion of traditional computer architectures. </a:t>
            </a:r>
          </a:p>
          <a:p>
            <a:pPr eaLnBrk="1" hangingPunct="1">
              <a:defRPr/>
            </a:pPr>
            <a:r>
              <a:rPr lang="en-US" sz="2800" dirty="0" smtClean="0"/>
              <a:t>parallel</a:t>
            </a:r>
            <a:r>
              <a:rPr lang="en-US" sz="2800" b="1" dirty="0" smtClean="0"/>
              <a:t> </a:t>
            </a:r>
            <a:r>
              <a:rPr lang="en-US" sz="2800" dirty="0" smtClean="0"/>
              <a:t>distributed processing </a:t>
            </a:r>
          </a:p>
          <a:p>
            <a:pPr eaLnBrk="1" hangingPunct="1">
              <a:defRPr/>
            </a:pPr>
            <a:r>
              <a:rPr lang="en-US" sz="2800" dirty="0" smtClean="0"/>
              <a:t>learning algorithms and memory</a:t>
            </a:r>
          </a:p>
          <a:p>
            <a:pPr eaLnBrk="1" hangingPunct="1">
              <a:defRPr/>
            </a:pPr>
            <a:r>
              <a:rPr lang="en-US" sz="2800" dirty="0" smtClean="0"/>
              <a:t>Experiments and adjustments</a:t>
            </a:r>
          </a:p>
          <a:p>
            <a:pPr eaLnBrk="1" hangingPunct="1">
              <a:defRPr/>
            </a:pPr>
            <a:r>
              <a:rPr lang="en-US" sz="2800" dirty="0" smtClean="0"/>
              <a:t>Patient-specific and individual</a:t>
            </a:r>
            <a:r>
              <a:rPr lang="en-US" dirty="0" smtClean="0"/>
              <a:t> </a:t>
            </a:r>
            <a:endParaRPr lang="fa-IR" dirty="0" smtClean="0"/>
          </a:p>
        </p:txBody>
      </p:sp>
    </p:spTree>
    <p:extLst>
      <p:ext uri="{BB962C8B-B14F-4D97-AF65-F5344CB8AC3E}">
        <p14:creationId xmlns:p14="http://schemas.microsoft.com/office/powerpoint/2010/main" val="13140082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414" y="1143000"/>
            <a:ext cx="7024744" cy="570464"/>
          </a:xfrm>
        </p:spPr>
        <p:txBody>
          <a:bodyPr>
            <a:normAutofit/>
          </a:bodyPr>
          <a:lstStyle/>
          <a:p>
            <a:pPr algn="ctr"/>
            <a:r>
              <a:rPr lang="en-US" sz="2400" dirty="0" smtClean="0">
                <a:solidFill>
                  <a:srgbClr val="FF0000"/>
                </a:solidFill>
                <a:latin typeface="Arial Black" pitchFamily="34" charset="0"/>
              </a:rPr>
              <a:t>Why Screening and Risk Assessment?</a:t>
            </a:r>
            <a:endParaRPr lang="en-US" dirty="0">
              <a:solidFill>
                <a:srgbClr val="FF0000"/>
              </a:solidFill>
              <a:latin typeface="Arial Black"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377260"/>
            <a:ext cx="5410200" cy="3203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urved Right Arrow 2"/>
          <p:cNvSpPr/>
          <p:nvPr/>
        </p:nvSpPr>
        <p:spPr>
          <a:xfrm rot="5400000">
            <a:off x="2514289" y="2743200"/>
            <a:ext cx="609600" cy="106617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533400" y="3581090"/>
            <a:ext cx="2646878" cy="646331"/>
          </a:xfrm>
          <a:prstGeom prst="rect">
            <a:avLst/>
          </a:prstGeom>
          <a:noFill/>
        </p:spPr>
        <p:txBody>
          <a:bodyPr wrap="none" rtlCol="0">
            <a:spAutoFit/>
          </a:bodyPr>
          <a:lstStyle/>
          <a:p>
            <a:r>
              <a:rPr lang="en-US" dirty="0" smtClean="0">
                <a:solidFill>
                  <a:srgbClr val="0070C0"/>
                </a:solidFill>
                <a:latin typeface="Arial Black" pitchFamily="34" charset="0"/>
              </a:rPr>
              <a:t>Even Earlier:</a:t>
            </a:r>
          </a:p>
          <a:p>
            <a:r>
              <a:rPr lang="en-US" dirty="0" smtClean="0">
                <a:solidFill>
                  <a:srgbClr val="0070C0"/>
                </a:solidFill>
                <a:latin typeface="Arial Black" pitchFamily="34" charset="0"/>
              </a:rPr>
              <a:t>RISK ASSESSMENT</a:t>
            </a:r>
            <a:endParaRPr lang="en-US" dirty="0">
              <a:solidFill>
                <a:srgbClr val="0070C0"/>
              </a:solidFill>
              <a:latin typeface="Arial Black" pitchFamily="34" charset="0"/>
            </a:endParaRPr>
          </a:p>
        </p:txBody>
      </p:sp>
      <p:sp>
        <p:nvSpPr>
          <p:cNvPr id="5" name="Right Arrow 4"/>
          <p:cNvSpPr/>
          <p:nvPr/>
        </p:nvSpPr>
        <p:spPr>
          <a:xfrm rot="16200000">
            <a:off x="3983129" y="5659529"/>
            <a:ext cx="796742"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17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6" presetClass="emph" presetSubtype="0" fill="hold" grpId="0" nodeType="afterEffect">
                                  <p:stCondLst>
                                    <p:cond delay="0"/>
                                  </p:stCondLst>
                                  <p:childTnLst>
                                    <p:animScale>
                                      <p:cBhvr>
                                        <p:cTn id="9" dur="2000" fill="hold"/>
                                        <p:tgtEl>
                                          <p:spTgt spid="5"/>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714375" y="285750"/>
            <a:ext cx="7467600" cy="1143000"/>
          </a:xfrm>
        </p:spPr>
        <p:txBody>
          <a:bodyPr/>
          <a:lstStyle/>
          <a:p>
            <a:pPr eaLnBrk="1" hangingPunct="1">
              <a:defRPr/>
            </a:pPr>
            <a:r>
              <a:rPr lang="en-US" b="1" dirty="0" smtClean="0">
                <a:solidFill>
                  <a:srgbClr val="00B0F0"/>
                </a:solidFill>
              </a:rPr>
              <a:t>ANN structure</a:t>
            </a:r>
            <a:endParaRPr lang="fa-IR" b="1" dirty="0" smtClean="0">
              <a:solidFill>
                <a:srgbClr val="00B0F0"/>
              </a:solidFill>
            </a:endParaRPr>
          </a:p>
        </p:txBody>
      </p:sp>
      <p:pic>
        <p:nvPicPr>
          <p:cNvPr id="99331" name="Picture 2" descr="ANN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4813" y="1785938"/>
            <a:ext cx="4268787"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2" name="TextBox 3"/>
          <p:cNvSpPr txBox="1">
            <a:spLocks noChangeArrowheads="1"/>
          </p:cNvSpPr>
          <p:nvPr/>
        </p:nvSpPr>
        <p:spPr bwMode="auto">
          <a:xfrm>
            <a:off x="685800" y="1981200"/>
            <a:ext cx="371475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Arial" pitchFamily="34" charset="0"/>
              <a:buChar char="•"/>
            </a:pPr>
            <a:r>
              <a:rPr lang="en-US" dirty="0"/>
              <a:t> </a:t>
            </a:r>
            <a:r>
              <a:rPr lang="en-US" sz="2400" dirty="0"/>
              <a:t>ANN consists of simple interconnected computational </a:t>
            </a:r>
            <a:r>
              <a:rPr lang="en-US" sz="2400" dirty="0">
                <a:solidFill>
                  <a:srgbClr val="FF0000"/>
                </a:solidFill>
              </a:rPr>
              <a:t>nodes</a:t>
            </a:r>
            <a:r>
              <a:rPr lang="en-US" sz="2400" dirty="0"/>
              <a:t>, that work like a switch with particular threshold.</a:t>
            </a:r>
          </a:p>
          <a:p>
            <a:pPr eaLnBrk="1" hangingPunct="1">
              <a:buFont typeface="Arial" pitchFamily="34" charset="0"/>
              <a:buChar char="•"/>
            </a:pPr>
            <a:endParaRPr lang="en-US" sz="2400" dirty="0"/>
          </a:p>
          <a:p>
            <a:pPr eaLnBrk="1" hangingPunct="1">
              <a:buFont typeface="Arial" pitchFamily="34" charset="0"/>
              <a:buChar char="•"/>
            </a:pPr>
            <a:r>
              <a:rPr lang="en-US" sz="2400" dirty="0"/>
              <a:t>Input between -1 and +1</a:t>
            </a:r>
          </a:p>
          <a:p>
            <a:pPr eaLnBrk="1" hangingPunct="1">
              <a:buFont typeface="Arial" pitchFamily="34" charset="0"/>
              <a:buChar char="•"/>
            </a:pPr>
            <a:endParaRPr lang="en-US" sz="2400" dirty="0"/>
          </a:p>
          <a:p>
            <a:pPr eaLnBrk="1" hangingPunct="1">
              <a:buFont typeface="Arial" pitchFamily="34" charset="0"/>
              <a:buChar char="•"/>
            </a:pPr>
            <a:r>
              <a:rPr lang="en-US" sz="2400" dirty="0"/>
              <a:t>Output between 0 and 1</a:t>
            </a:r>
            <a:endParaRPr lang="en-US" dirty="0"/>
          </a:p>
          <a:p>
            <a:pPr eaLnBrk="1" hangingPunct="1">
              <a:buFont typeface="Arial" pitchFamily="34" charset="0"/>
              <a:buChar char="•"/>
            </a:pPr>
            <a:endParaRPr lang="en-US" dirty="0"/>
          </a:p>
          <a:p>
            <a:pPr eaLnBrk="1" hangingPunct="1">
              <a:buFont typeface="Arial" pitchFamily="34" charset="0"/>
              <a:buChar char="•"/>
            </a:pPr>
            <a:endParaRPr lang="fa-IR" dirty="0"/>
          </a:p>
        </p:txBody>
      </p:sp>
    </p:spTree>
    <p:extLst>
      <p:ext uri="{BB962C8B-B14F-4D97-AF65-F5344CB8AC3E}">
        <p14:creationId xmlns:p14="http://schemas.microsoft.com/office/powerpoint/2010/main" val="5803330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020706" y="419100"/>
            <a:ext cx="7024744" cy="1143000"/>
          </a:xfrm>
        </p:spPr>
        <p:txBody>
          <a:bodyPr/>
          <a:lstStyle/>
          <a:p>
            <a:pPr eaLnBrk="1" hangingPunct="1">
              <a:defRPr/>
            </a:pPr>
            <a:r>
              <a:rPr lang="en-US" dirty="0" smtClean="0"/>
              <a:t>Network Response Surface</a:t>
            </a:r>
            <a:endParaRPr lang="fa-IR" dirty="0" smtClean="0"/>
          </a:p>
        </p:txBody>
      </p:sp>
      <p:pic>
        <p:nvPicPr>
          <p:cNvPr id="16387" name="Picture 2" descr="ANN6"/>
          <p:cNvPicPr>
            <a:picLocks noChangeAspect="1" noChangeArrowheads="1"/>
          </p:cNvPicPr>
          <p:nvPr/>
        </p:nvPicPr>
        <p:blipFill>
          <a:blip r:embed="rId2">
            <a:extLst>
              <a:ext uri="{28A0092B-C50C-407E-A947-70E740481C1C}">
                <a14:useLocalDpi xmlns:a14="http://schemas.microsoft.com/office/drawing/2010/main" val="0"/>
              </a:ext>
            </a:extLst>
          </a:blip>
          <a:srcRect t="7166"/>
          <a:stretch>
            <a:fillRect/>
          </a:stretch>
        </p:blipFill>
        <p:spPr bwMode="auto">
          <a:xfrm>
            <a:off x="762000" y="2286000"/>
            <a:ext cx="3541713"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3" descr="ANN5"/>
          <p:cNvPicPr>
            <a:picLocks noChangeAspect="1" noChangeArrowheads="1"/>
          </p:cNvPicPr>
          <p:nvPr/>
        </p:nvPicPr>
        <p:blipFill>
          <a:blip r:embed="rId3">
            <a:extLst>
              <a:ext uri="{28A0092B-C50C-407E-A947-70E740481C1C}">
                <a14:useLocalDpi xmlns:a14="http://schemas.microsoft.com/office/drawing/2010/main" val="0"/>
              </a:ext>
            </a:extLst>
          </a:blip>
          <a:srcRect t="7166" b="1791"/>
          <a:stretch>
            <a:fillRect/>
          </a:stretch>
        </p:blipFill>
        <p:spPr bwMode="auto">
          <a:xfrm>
            <a:off x="4643438" y="2286000"/>
            <a:ext cx="3402012"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214438" y="5715000"/>
            <a:ext cx="2217274" cy="369332"/>
          </a:xfrm>
          <a:prstGeom prst="rect">
            <a:avLst/>
          </a:prstGeom>
          <a:solidFill>
            <a:schemeClr val="accent1">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wrap="none" rtlCol="1">
            <a:spAutoFit/>
          </a:bodyPr>
          <a:lstStyle/>
          <a:p>
            <a:pPr>
              <a:defRPr/>
            </a:pPr>
            <a:r>
              <a:rPr lang="en-US" dirty="0"/>
              <a:t>One hidden </a:t>
            </a:r>
            <a:r>
              <a:rPr lang="en-US" dirty="0" smtClean="0"/>
              <a:t>layer</a:t>
            </a:r>
            <a:endParaRPr lang="fa-IR" dirty="0"/>
          </a:p>
        </p:txBody>
      </p:sp>
      <p:sp>
        <p:nvSpPr>
          <p:cNvPr id="6" name="TextBox 5"/>
          <p:cNvSpPr txBox="1"/>
          <p:nvPr/>
        </p:nvSpPr>
        <p:spPr>
          <a:xfrm>
            <a:off x="5214938" y="5715000"/>
            <a:ext cx="2044700" cy="369888"/>
          </a:xfrm>
          <a:prstGeom prst="rect">
            <a:avLst/>
          </a:prstGeom>
          <a:solidFill>
            <a:srgbClr val="FF3300"/>
          </a:solidFill>
        </p:spPr>
        <p:style>
          <a:lnRef idx="2">
            <a:schemeClr val="accent4">
              <a:shade val="50000"/>
            </a:schemeClr>
          </a:lnRef>
          <a:fillRef idx="1">
            <a:schemeClr val="accent4"/>
          </a:fillRef>
          <a:effectRef idx="0">
            <a:schemeClr val="accent4"/>
          </a:effectRef>
          <a:fontRef idx="minor">
            <a:schemeClr val="lt1"/>
          </a:fontRef>
        </p:style>
        <p:txBody>
          <a:bodyPr wrap="none" rtlCol="1">
            <a:spAutoFit/>
          </a:bodyPr>
          <a:lstStyle/>
          <a:p>
            <a:pPr>
              <a:defRPr/>
            </a:pPr>
            <a:r>
              <a:rPr lang="en-US" dirty="0"/>
              <a:t>Two hidden layers</a:t>
            </a:r>
            <a:endParaRPr lang="fa-IR" dirty="0"/>
          </a:p>
        </p:txBody>
      </p:sp>
      <p:sp>
        <p:nvSpPr>
          <p:cNvPr id="7" name="TextBox 6"/>
          <p:cNvSpPr txBox="1"/>
          <p:nvPr/>
        </p:nvSpPr>
        <p:spPr>
          <a:xfrm>
            <a:off x="958775" y="1733306"/>
            <a:ext cx="7369325" cy="307777"/>
          </a:xfrm>
          <a:prstGeom prst="rect">
            <a:avLst/>
          </a:prstGeom>
          <a:noFill/>
        </p:spPr>
        <p:txBody>
          <a:bodyPr wrap="none" rtlCol="1">
            <a:spAutoFit/>
          </a:bodyPr>
          <a:lstStyle/>
          <a:p>
            <a:pPr>
              <a:defRPr/>
            </a:pPr>
            <a:r>
              <a:rPr lang="en-US" sz="1400" dirty="0">
                <a:solidFill>
                  <a:srgbClr val="FF0000"/>
                </a:solidFill>
              </a:rPr>
              <a:t>The first activation level is a linear function which is passed through a sigmoid curve</a:t>
            </a:r>
            <a:endParaRPr lang="fa-IR" sz="1400" dirty="0">
              <a:solidFill>
                <a:srgbClr val="FF0000"/>
              </a:solidFill>
            </a:endParaRPr>
          </a:p>
        </p:txBody>
      </p:sp>
    </p:spTree>
    <p:extLst>
      <p:ext uri="{BB962C8B-B14F-4D97-AF65-F5344CB8AC3E}">
        <p14:creationId xmlns:p14="http://schemas.microsoft.com/office/powerpoint/2010/main" val="14145748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fade">
                                      <p:cBhvr>
                                        <p:cTn id="7" dur="2000"/>
                                        <p:tgtEl>
                                          <p:spTgt spid="1638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6388"/>
                                        </p:tgtEl>
                                        <p:attrNameLst>
                                          <p:attrName>style.visibility</p:attrName>
                                        </p:attrNameLst>
                                      </p:cBhvr>
                                      <p:to>
                                        <p:strVal val="visible"/>
                                      </p:to>
                                    </p:set>
                                    <p:animEffect transition="in" filter="fade">
                                      <p:cBhvr>
                                        <p:cTn id="15" dur="2000"/>
                                        <p:tgtEl>
                                          <p:spTgt spid="1638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43000" y="357188"/>
            <a:ext cx="7470775" cy="1143000"/>
          </a:xfrm>
        </p:spPr>
        <p:txBody>
          <a:bodyPr/>
          <a:lstStyle/>
          <a:p>
            <a:pPr eaLnBrk="1" hangingPunct="1">
              <a:defRPr/>
            </a:pPr>
            <a:r>
              <a:rPr lang="en-US" b="1" dirty="0" smtClean="0">
                <a:solidFill>
                  <a:srgbClr val="FF0000"/>
                </a:solidFill>
              </a:rPr>
              <a:t>How ANN works?</a:t>
            </a:r>
            <a:endParaRPr lang="fa-IR" b="1" dirty="0" smtClean="0">
              <a:solidFill>
                <a:srgbClr val="FF0000"/>
              </a:solidFill>
            </a:endParaRPr>
          </a:p>
        </p:txBody>
      </p:sp>
      <p:pic>
        <p:nvPicPr>
          <p:cNvPr id="102403" name="Picture 2" descr="net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735062"/>
            <a:ext cx="4711700" cy="273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TextBox 3"/>
          <p:cNvSpPr txBox="1">
            <a:spLocks noChangeArrowheads="1"/>
          </p:cNvSpPr>
          <p:nvPr/>
        </p:nvSpPr>
        <p:spPr bwMode="auto">
          <a:xfrm>
            <a:off x="714375" y="4643438"/>
            <a:ext cx="72866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t>Each neuron sums weighted signals come from previous layer……..</a:t>
            </a:r>
          </a:p>
          <a:p>
            <a:pPr eaLnBrk="1" hangingPunct="1"/>
            <a:r>
              <a:rPr lang="en-US" sz="2400"/>
              <a:t>Then weights become adjusted according to the strength of the results until Good predictivity is reached.</a:t>
            </a:r>
            <a:endParaRPr lang="fa-IR" sz="2400"/>
          </a:p>
        </p:txBody>
      </p:sp>
    </p:spTree>
    <p:extLst>
      <p:ext uri="{BB962C8B-B14F-4D97-AF65-F5344CB8AC3E}">
        <p14:creationId xmlns:p14="http://schemas.microsoft.com/office/powerpoint/2010/main" val="22426237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14400"/>
            <a:ext cx="7696200" cy="1330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856" y="2281494"/>
            <a:ext cx="5424487" cy="4074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77379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375" y="990600"/>
            <a:ext cx="7024744" cy="722864"/>
          </a:xfrm>
        </p:spPr>
        <p:txBody>
          <a:bodyPr/>
          <a:lstStyle/>
          <a:p>
            <a:pPr algn="ctr"/>
            <a:r>
              <a:rPr lang="en-US" b="1" dirty="0" smtClean="0">
                <a:solidFill>
                  <a:schemeClr val="tx1"/>
                </a:solidFill>
              </a:rPr>
              <a:t>360-degrees Approach</a:t>
            </a:r>
            <a:endParaRPr lang="en-US" b="1" dirty="0">
              <a:solidFill>
                <a:schemeClr val="tx1"/>
              </a:solidFill>
            </a:endParaRPr>
          </a:p>
        </p:txBody>
      </p:sp>
      <p:graphicFrame>
        <p:nvGraphicFramePr>
          <p:cNvPr id="28" name="Diagram 27"/>
          <p:cNvGraphicFramePr/>
          <p:nvPr>
            <p:extLst>
              <p:ext uri="{D42A27DB-BD31-4B8C-83A1-F6EECF244321}">
                <p14:modId xmlns:p14="http://schemas.microsoft.com/office/powerpoint/2010/main" val="2812296621"/>
              </p:ext>
            </p:extLst>
          </p:nvPr>
        </p:nvGraphicFramePr>
        <p:xfrm>
          <a:off x="1143000" y="1752600"/>
          <a:ext cx="70104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60726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37227"/>
            <a:ext cx="7981122"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557837"/>
            <a:ext cx="2009775"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78942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385" y="685800"/>
            <a:ext cx="7024744" cy="1143000"/>
          </a:xfrm>
        </p:spPr>
        <p:txBody>
          <a:bodyPr/>
          <a:lstStyle/>
          <a:p>
            <a:pPr algn="ctr"/>
            <a:r>
              <a:rPr lang="en-US" b="1" dirty="0" smtClean="0">
                <a:solidFill>
                  <a:srgbClr val="FF0000"/>
                </a:solidFill>
              </a:rPr>
              <a:t>Patients Characteristics</a:t>
            </a:r>
            <a:endParaRPr lang="en-US" b="1" dirty="0">
              <a:solidFill>
                <a:srgbClr val="FF0000"/>
              </a:solidFill>
            </a:endParaRPr>
          </a:p>
        </p:txBody>
      </p:sp>
      <p:sp>
        <p:nvSpPr>
          <p:cNvPr id="3" name="Rectangle 2"/>
          <p:cNvSpPr/>
          <p:nvPr/>
        </p:nvSpPr>
        <p:spPr>
          <a:xfrm>
            <a:off x="838200" y="2286000"/>
            <a:ext cx="7696200" cy="3785652"/>
          </a:xfrm>
          <a:prstGeom prst="rect">
            <a:avLst/>
          </a:prstGeom>
        </p:spPr>
        <p:txBody>
          <a:bodyPr wrap="square">
            <a:spAutoFit/>
          </a:bodyPr>
          <a:lstStyle/>
          <a:p>
            <a:r>
              <a:rPr lang="en-US" sz="2400" dirty="0"/>
              <a:t>For ANN analysis, </a:t>
            </a:r>
            <a:r>
              <a:rPr lang="en-US" sz="2400" dirty="0">
                <a:solidFill>
                  <a:srgbClr val="FF0000"/>
                </a:solidFill>
              </a:rPr>
              <a:t>50 characters </a:t>
            </a:r>
            <a:r>
              <a:rPr lang="en-US" sz="2400" dirty="0"/>
              <a:t>including </a:t>
            </a:r>
            <a:r>
              <a:rPr lang="en-US" sz="2400" dirty="0" smtClean="0"/>
              <a:t>the </a:t>
            </a:r>
            <a:r>
              <a:rPr lang="en-US" sz="2400" dirty="0" err="1" smtClean="0"/>
              <a:t>pts</a:t>
            </a:r>
            <a:r>
              <a:rPr lang="en-US" sz="2400" dirty="0" smtClean="0"/>
              <a:t>’ demographics, </a:t>
            </a:r>
            <a:r>
              <a:rPr lang="en-US" sz="2400" dirty="0"/>
              <a:t>medical history, medication, urine and blood biomarker tests, hemodynamic and BP profile, and arterial evaluation related to </a:t>
            </a:r>
            <a:r>
              <a:rPr lang="en-US" sz="2400" dirty="0">
                <a:solidFill>
                  <a:srgbClr val="FF0000"/>
                </a:solidFill>
              </a:rPr>
              <a:t>207 outpatient </a:t>
            </a:r>
            <a:r>
              <a:rPr lang="en-US" sz="2400" dirty="0"/>
              <a:t>cases (including 100 DM patients) were included in this study. Average age for the study population was </a:t>
            </a:r>
            <a:r>
              <a:rPr lang="en-US" sz="2400" dirty="0">
                <a:solidFill>
                  <a:srgbClr val="FF0000"/>
                </a:solidFill>
              </a:rPr>
              <a:t>60± 16 </a:t>
            </a:r>
            <a:r>
              <a:rPr lang="en-US" sz="2400" dirty="0"/>
              <a:t>with </a:t>
            </a:r>
            <a:r>
              <a:rPr lang="en-US" sz="2400" dirty="0">
                <a:solidFill>
                  <a:srgbClr val="FF0000"/>
                </a:solidFill>
              </a:rPr>
              <a:t>55%</a:t>
            </a:r>
            <a:r>
              <a:rPr lang="en-US" sz="2400" dirty="0"/>
              <a:t> being male. Twenty six percent had a history of ischemic heart disease, 13% had experienced a previous stroke</a:t>
            </a:r>
            <a:r>
              <a:rPr lang="en-US" sz="2400" dirty="0" smtClean="0"/>
              <a:t>. They have been followed-up since 2003.</a:t>
            </a:r>
            <a:endParaRPr lang="en-US" sz="2400" dirty="0"/>
          </a:p>
        </p:txBody>
      </p:sp>
    </p:spTree>
    <p:extLst>
      <p:ext uri="{BB962C8B-B14F-4D97-AF65-F5344CB8AC3E}">
        <p14:creationId xmlns:p14="http://schemas.microsoft.com/office/powerpoint/2010/main" val="35912976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715"/>
          <a:stretch/>
        </p:blipFill>
        <p:spPr bwMode="auto">
          <a:xfrm>
            <a:off x="2057400" y="609600"/>
            <a:ext cx="5410199" cy="3769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20663" y="4138662"/>
            <a:ext cx="6553914" cy="1200329"/>
          </a:xfrm>
          <a:prstGeom prst="rect">
            <a:avLst/>
          </a:prstGeom>
          <a:noFill/>
        </p:spPr>
        <p:txBody>
          <a:bodyPr wrap="square" rtlCol="0">
            <a:spAutoFit/>
          </a:bodyPr>
          <a:lstStyle/>
          <a:p>
            <a:r>
              <a:rPr lang="en-US" b="1" dirty="0" smtClean="0">
                <a:solidFill>
                  <a:srgbClr val="FF0000"/>
                </a:solidFill>
              </a:rPr>
              <a:t>Binary 		35	      17	          8		1</a:t>
            </a:r>
          </a:p>
          <a:p>
            <a:r>
              <a:rPr lang="en-US" b="1" dirty="0">
                <a:solidFill>
                  <a:srgbClr val="FF0000"/>
                </a:solidFill>
              </a:rPr>
              <a:t>(60)</a:t>
            </a:r>
            <a:endParaRPr lang="en-US" b="1" dirty="0" smtClean="0">
              <a:solidFill>
                <a:srgbClr val="FF0000"/>
              </a:solidFill>
            </a:endParaRPr>
          </a:p>
          <a:p>
            <a:r>
              <a:rPr lang="en-US" b="1" dirty="0" smtClean="0">
                <a:solidFill>
                  <a:srgbClr val="0070C0"/>
                </a:solidFill>
              </a:rPr>
              <a:t>4-levels		38	       19	          9		4</a:t>
            </a:r>
          </a:p>
          <a:p>
            <a:r>
              <a:rPr lang="en-US" b="1" dirty="0" smtClean="0">
                <a:solidFill>
                  <a:srgbClr val="0070C0"/>
                </a:solidFill>
              </a:rPr>
              <a:t>(60-80-100)</a:t>
            </a:r>
            <a:r>
              <a:rPr lang="en-US" dirty="0" smtClean="0"/>
              <a:t>	</a:t>
            </a:r>
            <a:endParaRPr lang="en-US" dirty="0"/>
          </a:p>
        </p:txBody>
      </p:sp>
      <p:sp>
        <p:nvSpPr>
          <p:cNvPr id="2" name="Rectangle 1"/>
          <p:cNvSpPr/>
          <p:nvPr/>
        </p:nvSpPr>
        <p:spPr>
          <a:xfrm>
            <a:off x="838200" y="5334000"/>
            <a:ext cx="6436377" cy="1908215"/>
          </a:xfrm>
          <a:prstGeom prst="rect">
            <a:avLst/>
          </a:prstGeom>
        </p:spPr>
        <p:txBody>
          <a:bodyPr wrap="none">
            <a:spAutoFit/>
          </a:bodyPr>
          <a:lstStyle/>
          <a:p>
            <a:r>
              <a:rPr lang="en-US" sz="1600" dirty="0"/>
              <a:t>forward feed, back </a:t>
            </a:r>
            <a:r>
              <a:rPr lang="en-US" sz="1600" dirty="0" smtClean="0"/>
              <a:t>propagation</a:t>
            </a:r>
          </a:p>
          <a:p>
            <a:r>
              <a:rPr lang="en-US" sz="1600" dirty="0" smtClean="0"/>
              <a:t>Error Function: </a:t>
            </a:r>
            <a:r>
              <a:rPr lang="en-US" sz="1600" dirty="0"/>
              <a:t>logistic activation </a:t>
            </a:r>
            <a:r>
              <a:rPr lang="en-US" sz="1600" dirty="0" smtClean="0"/>
              <a:t>function</a:t>
            </a:r>
          </a:p>
          <a:p>
            <a:r>
              <a:rPr lang="en-US" sz="1600" dirty="0"/>
              <a:t>Classification: </a:t>
            </a:r>
            <a:r>
              <a:rPr lang="en-US" sz="1600" dirty="0" smtClean="0"/>
              <a:t>confidence </a:t>
            </a:r>
            <a:r>
              <a:rPr lang="en-US" sz="1600" dirty="0"/>
              <a:t>limit (for binary outcome</a:t>
            </a:r>
            <a:r>
              <a:rPr lang="en-US" sz="1600" dirty="0" smtClean="0"/>
              <a:t>)</a:t>
            </a:r>
          </a:p>
          <a:p>
            <a:r>
              <a:rPr lang="en-US" sz="1600" dirty="0"/>
              <a:t>Classification: </a:t>
            </a:r>
            <a:r>
              <a:rPr lang="en-US" sz="1600" dirty="0" smtClean="0"/>
              <a:t>Winner-takes-all </a:t>
            </a:r>
            <a:r>
              <a:rPr lang="en-US" sz="1600" dirty="0"/>
              <a:t>method (for four-level outcome)</a:t>
            </a:r>
            <a:endParaRPr lang="en-US" sz="1600"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7442228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3928" y="609600"/>
            <a:ext cx="7024744" cy="1143000"/>
          </a:xfrm>
        </p:spPr>
        <p:txBody>
          <a:bodyPr/>
          <a:lstStyle/>
          <a:p>
            <a:pPr algn="ctr"/>
            <a:r>
              <a:rPr lang="en-US" b="1" dirty="0" smtClean="0">
                <a:solidFill>
                  <a:schemeClr val="tx1"/>
                </a:solidFill>
              </a:rPr>
              <a:t>Training, Validation, Test</a:t>
            </a:r>
            <a:endParaRPr lang="en-US" b="1" dirty="0">
              <a:solidFill>
                <a:schemeClr val="tx1"/>
              </a:solidFill>
            </a:endParaRPr>
          </a:p>
        </p:txBody>
      </p:sp>
      <p:sp>
        <p:nvSpPr>
          <p:cNvPr id="3" name="Rectangle 2"/>
          <p:cNvSpPr/>
          <p:nvPr/>
        </p:nvSpPr>
        <p:spPr>
          <a:xfrm>
            <a:off x="914400" y="1981200"/>
            <a:ext cx="7543800" cy="4154984"/>
          </a:xfrm>
          <a:prstGeom prst="rect">
            <a:avLst/>
          </a:prstGeom>
        </p:spPr>
        <p:txBody>
          <a:bodyPr wrap="square">
            <a:spAutoFit/>
          </a:bodyPr>
          <a:lstStyle/>
          <a:p>
            <a:r>
              <a:rPr lang="en-US" sz="2400" dirty="0" smtClean="0"/>
              <a:t>Sixty </a:t>
            </a:r>
            <a:r>
              <a:rPr lang="en-US" sz="2400" dirty="0"/>
              <a:t>nine, 15 and 16% of the data were randomly selected for the training, validation and test set respectively. </a:t>
            </a:r>
            <a:endParaRPr lang="en-US" sz="2400" dirty="0" smtClean="0"/>
          </a:p>
          <a:p>
            <a:r>
              <a:rPr lang="en-US" sz="2400" dirty="0" smtClean="0"/>
              <a:t>Factors </a:t>
            </a:r>
            <a:r>
              <a:rPr lang="en-US" sz="2400" dirty="0"/>
              <a:t>were reduced in refinement phases, with 10 manual backward elimination steps (based on their importance ratio) followed by 10 forward additions of clinically important factors to evaluate their impact on the model performance. Finally </a:t>
            </a:r>
            <a:r>
              <a:rPr lang="en-US" sz="2400" b="1" dirty="0">
                <a:solidFill>
                  <a:srgbClr val="FF0000"/>
                </a:solidFill>
              </a:rPr>
              <a:t>11 factors </a:t>
            </a:r>
            <a:r>
              <a:rPr lang="en-US" sz="2400" dirty="0"/>
              <a:t>with the binary outcome and </a:t>
            </a:r>
            <a:r>
              <a:rPr lang="en-US" sz="2400" b="1" dirty="0">
                <a:solidFill>
                  <a:srgbClr val="0070C0"/>
                </a:solidFill>
              </a:rPr>
              <a:t>12 factors </a:t>
            </a:r>
            <a:r>
              <a:rPr lang="en-US" sz="2400" dirty="0"/>
              <a:t>for the four-level outcome remained for final analysis. </a:t>
            </a:r>
          </a:p>
        </p:txBody>
      </p:sp>
    </p:spTree>
    <p:extLst>
      <p:ext uri="{BB962C8B-B14F-4D97-AF65-F5344CB8AC3E}">
        <p14:creationId xmlns:p14="http://schemas.microsoft.com/office/powerpoint/2010/main" val="41814180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90600"/>
            <a:ext cx="7024744" cy="838200"/>
          </a:xfrm>
        </p:spPr>
        <p:txBody>
          <a:bodyPr>
            <a:normAutofit fontScale="90000"/>
          </a:bodyPr>
          <a:lstStyle/>
          <a:p>
            <a:pPr algn="ctr"/>
            <a:r>
              <a:rPr lang="en-US" dirty="0" smtClean="0">
                <a:solidFill>
                  <a:srgbClr val="00B050"/>
                </a:solidFill>
                <a:latin typeface="Arial Black" pitchFamily="34" charset="0"/>
              </a:rPr>
              <a:t>“PARRS-1 “ based on ANN</a:t>
            </a:r>
            <a:endParaRPr lang="en-US" dirty="0">
              <a:solidFill>
                <a:srgbClr val="00B050"/>
              </a:solidFill>
              <a:latin typeface="Arial Black"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057400"/>
            <a:ext cx="488684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90600" y="2362200"/>
            <a:ext cx="2117887" cy="2308324"/>
          </a:xfrm>
          <a:prstGeom prst="rect">
            <a:avLst/>
          </a:prstGeom>
          <a:noFill/>
        </p:spPr>
        <p:txBody>
          <a:bodyPr wrap="none" rtlCol="0">
            <a:spAutoFit/>
          </a:bodyPr>
          <a:lstStyle/>
          <a:p>
            <a:r>
              <a:rPr lang="en-US" dirty="0" smtClean="0">
                <a:solidFill>
                  <a:srgbClr val="FF0000"/>
                </a:solidFill>
                <a:latin typeface="Arial Black" pitchFamily="34" charset="0"/>
              </a:rPr>
              <a:t>Outcome:</a:t>
            </a:r>
          </a:p>
          <a:p>
            <a:r>
              <a:rPr lang="en-US" dirty="0" smtClean="0">
                <a:solidFill>
                  <a:srgbClr val="FF0000"/>
                </a:solidFill>
                <a:latin typeface="Arial Black" pitchFamily="34" charset="0"/>
              </a:rPr>
              <a:t>GFR ≤</a:t>
            </a:r>
            <a:r>
              <a:rPr lang="en-US" dirty="0">
                <a:solidFill>
                  <a:srgbClr val="FF0000"/>
                </a:solidFill>
                <a:latin typeface="Arial Black" pitchFamily="34" charset="0"/>
              </a:rPr>
              <a:t>60 or &gt;</a:t>
            </a:r>
            <a:r>
              <a:rPr lang="en-US" dirty="0" smtClean="0">
                <a:solidFill>
                  <a:srgbClr val="FF0000"/>
                </a:solidFill>
                <a:latin typeface="Arial Black" pitchFamily="34" charset="0"/>
              </a:rPr>
              <a:t>60</a:t>
            </a:r>
          </a:p>
          <a:p>
            <a:endParaRPr lang="en-US" dirty="0"/>
          </a:p>
          <a:p>
            <a:r>
              <a:rPr lang="en-US" u="sng" dirty="0" smtClean="0"/>
              <a:t>Accuracy </a:t>
            </a:r>
          </a:p>
          <a:p>
            <a:r>
              <a:rPr lang="en-US" dirty="0" smtClean="0"/>
              <a:t>Total: 94.6%</a:t>
            </a:r>
          </a:p>
          <a:p>
            <a:r>
              <a:rPr lang="en-US" dirty="0" smtClean="0"/>
              <a:t>Training: 99.2%</a:t>
            </a:r>
          </a:p>
          <a:p>
            <a:r>
              <a:rPr lang="en-US" dirty="0" smtClean="0"/>
              <a:t>Validation: 86.2%</a:t>
            </a:r>
          </a:p>
          <a:p>
            <a:r>
              <a:rPr lang="en-US" dirty="0" smtClean="0"/>
              <a:t>Test: 83.3%</a:t>
            </a:r>
            <a:endParaRPr lang="en-US" dirty="0"/>
          </a:p>
        </p:txBody>
      </p:sp>
      <p:sp>
        <p:nvSpPr>
          <p:cNvPr id="4" name="Rectangle 3"/>
          <p:cNvSpPr/>
          <p:nvPr/>
        </p:nvSpPr>
        <p:spPr>
          <a:xfrm>
            <a:off x="1013361" y="5962650"/>
            <a:ext cx="7162800" cy="261610"/>
          </a:xfrm>
          <a:prstGeom prst="rect">
            <a:avLst/>
          </a:prstGeom>
        </p:spPr>
        <p:txBody>
          <a:bodyPr wrap="square">
            <a:spAutoFit/>
          </a:bodyPr>
          <a:lstStyle/>
          <a:p>
            <a:pPr algn="ctr"/>
            <a:r>
              <a:rPr lang="en-US" sz="1100" i="1" dirty="0"/>
              <a:t>The most important predictors for GFR (as a binary variable with 60 ml/min as the cut-off point)</a:t>
            </a:r>
          </a:p>
        </p:txBody>
      </p:sp>
    </p:spTree>
    <p:extLst>
      <p:ext uri="{BB962C8B-B14F-4D97-AF65-F5344CB8AC3E}">
        <p14:creationId xmlns:p14="http://schemas.microsoft.com/office/powerpoint/2010/main" val="147109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0600"/>
            <a:ext cx="7467600" cy="646664"/>
          </a:xfrm>
        </p:spPr>
        <p:txBody>
          <a:bodyPr>
            <a:normAutofit/>
          </a:bodyPr>
          <a:lstStyle/>
          <a:p>
            <a:pPr algn="ctr"/>
            <a:r>
              <a:rPr lang="en-US" sz="2800" dirty="0" smtClean="0">
                <a:solidFill>
                  <a:srgbClr val="FF0000"/>
                </a:solidFill>
                <a:latin typeface="Arial Black" pitchFamily="34" charset="0"/>
              </a:rPr>
              <a:t>Footsteps in the history of medicine</a:t>
            </a:r>
            <a:endParaRPr lang="en-US" sz="2800" dirty="0">
              <a:solidFill>
                <a:srgbClr val="FF0000"/>
              </a:solidFill>
              <a:latin typeface="Arial Black" pitchFamily="34" charset="0"/>
            </a:endParaRPr>
          </a:p>
        </p:txBody>
      </p:sp>
      <p:sp>
        <p:nvSpPr>
          <p:cNvPr id="3" name="TextBox 2"/>
          <p:cNvSpPr txBox="1"/>
          <p:nvPr/>
        </p:nvSpPr>
        <p:spPr>
          <a:xfrm>
            <a:off x="838201" y="1981935"/>
            <a:ext cx="3733800" cy="1477328"/>
          </a:xfrm>
          <a:prstGeom prst="rect">
            <a:avLst/>
          </a:prstGeom>
          <a:noFill/>
        </p:spPr>
        <p:txBody>
          <a:bodyPr wrap="square" rtlCol="0">
            <a:spAutoFit/>
          </a:bodyPr>
          <a:lstStyle/>
          <a:p>
            <a:r>
              <a:rPr lang="en-US" dirty="0"/>
              <a:t>I</a:t>
            </a:r>
            <a:r>
              <a:rPr lang="en-US" dirty="0" smtClean="0"/>
              <a:t>ncreased </a:t>
            </a:r>
            <a:r>
              <a:rPr lang="en-US" dirty="0"/>
              <a:t>health risk due to obesity and alcohol has been mentioned in ancient </a:t>
            </a:r>
            <a:r>
              <a:rPr lang="en-US" dirty="0" smtClean="0"/>
              <a:t>writings </a:t>
            </a:r>
            <a:r>
              <a:rPr lang="en-US" dirty="0"/>
              <a:t>of </a:t>
            </a:r>
            <a:r>
              <a:rPr lang="en-US" b="1" dirty="0" err="1" smtClean="0">
                <a:solidFill>
                  <a:srgbClr val="0070C0"/>
                </a:solidFill>
              </a:rPr>
              <a:t>Hippocratus</a:t>
            </a:r>
            <a:r>
              <a:rPr lang="en-US" b="1" dirty="0">
                <a:solidFill>
                  <a:srgbClr val="0070C0"/>
                </a:solidFill>
              </a:rPr>
              <a:t> </a:t>
            </a:r>
            <a:r>
              <a:rPr lang="en-US" dirty="0" smtClean="0"/>
              <a:t>(370 BC).</a:t>
            </a:r>
            <a:endParaRPr lang="en-US" dirty="0"/>
          </a:p>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920498"/>
            <a:ext cx="3126830" cy="16002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715606"/>
            <a:ext cx="1924050" cy="252669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6" name="Rectangle 5"/>
          <p:cNvSpPr/>
          <p:nvPr/>
        </p:nvSpPr>
        <p:spPr>
          <a:xfrm>
            <a:off x="3276601" y="4419600"/>
            <a:ext cx="5181600" cy="1477328"/>
          </a:xfrm>
          <a:prstGeom prst="rect">
            <a:avLst/>
          </a:prstGeom>
        </p:spPr>
        <p:txBody>
          <a:bodyPr wrap="square">
            <a:spAutoFit/>
          </a:bodyPr>
          <a:lstStyle/>
          <a:p>
            <a:r>
              <a:rPr lang="en-US" b="1" dirty="0" smtClean="0">
                <a:solidFill>
                  <a:srgbClr val="0070C0"/>
                </a:solidFill>
              </a:rPr>
              <a:t>Galen</a:t>
            </a:r>
            <a:r>
              <a:rPr lang="en-US" dirty="0" smtClean="0"/>
              <a:t> (The father of experimental medicine, 130-210 AD) introduced the theory of </a:t>
            </a:r>
            <a:r>
              <a:rPr lang="en-US" dirty="0" err="1" smtClean="0"/>
              <a:t>Humorism</a:t>
            </a:r>
            <a:r>
              <a:rPr lang="en-US" dirty="0" smtClean="0"/>
              <a:t> and had interesting comments on the polycystic kidney disease and about the circulation physiology and risk factors.</a:t>
            </a:r>
            <a:endParaRPr lang="en-US" dirty="0"/>
          </a:p>
        </p:txBody>
      </p:sp>
    </p:spTree>
    <p:extLst>
      <p:ext uri="{BB962C8B-B14F-4D97-AF65-F5344CB8AC3E}">
        <p14:creationId xmlns:p14="http://schemas.microsoft.com/office/powerpoint/2010/main" val="14235355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66800" y="838200"/>
            <a:ext cx="7024744" cy="799064"/>
          </a:xfrm>
        </p:spPr>
        <p:txBody>
          <a:bodyPr>
            <a:normAutofit fontScale="90000"/>
          </a:bodyPr>
          <a:lstStyle/>
          <a:p>
            <a:pPr algn="ctr"/>
            <a:r>
              <a:rPr lang="en-US" dirty="0" smtClean="0">
                <a:solidFill>
                  <a:srgbClr val="0070C0"/>
                </a:solidFill>
                <a:latin typeface="Arial Black" pitchFamily="34" charset="0"/>
              </a:rPr>
              <a:t>“PARRS-2 “ based on ANN</a:t>
            </a:r>
            <a:endParaRPr lang="en-US" dirty="0">
              <a:solidFill>
                <a:srgbClr val="0070C0"/>
              </a:solidFill>
              <a:latin typeface="Arial Black" pitchFamily="34" charset="0"/>
            </a:endParaRP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0148" y="1752600"/>
            <a:ext cx="4962525" cy="3985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90600" y="2362200"/>
            <a:ext cx="2323072" cy="2308324"/>
          </a:xfrm>
          <a:prstGeom prst="rect">
            <a:avLst/>
          </a:prstGeom>
          <a:noFill/>
        </p:spPr>
        <p:txBody>
          <a:bodyPr wrap="none" rtlCol="0">
            <a:spAutoFit/>
          </a:bodyPr>
          <a:lstStyle/>
          <a:p>
            <a:r>
              <a:rPr lang="en-US" dirty="0" smtClean="0">
                <a:solidFill>
                  <a:srgbClr val="FF0000"/>
                </a:solidFill>
                <a:latin typeface="Arial Black" pitchFamily="34" charset="0"/>
              </a:rPr>
              <a:t>Outcome:</a:t>
            </a:r>
          </a:p>
          <a:p>
            <a:r>
              <a:rPr lang="en-US" dirty="0" smtClean="0">
                <a:solidFill>
                  <a:srgbClr val="FF0000"/>
                </a:solidFill>
                <a:latin typeface="Arial Black" pitchFamily="34" charset="0"/>
              </a:rPr>
              <a:t>GFR &gt;100-80-60&gt;</a:t>
            </a:r>
          </a:p>
          <a:p>
            <a:endParaRPr lang="en-US" dirty="0"/>
          </a:p>
          <a:p>
            <a:r>
              <a:rPr lang="en-US" u="sng" dirty="0" smtClean="0"/>
              <a:t>Accuracy </a:t>
            </a:r>
          </a:p>
          <a:p>
            <a:r>
              <a:rPr lang="en-US" dirty="0" smtClean="0"/>
              <a:t>Total: 89.2%</a:t>
            </a:r>
          </a:p>
          <a:p>
            <a:r>
              <a:rPr lang="en-US" dirty="0" smtClean="0"/>
              <a:t>Training: 99.2%</a:t>
            </a:r>
          </a:p>
          <a:p>
            <a:r>
              <a:rPr lang="en-US" dirty="0" smtClean="0"/>
              <a:t>Validation: 71.4%</a:t>
            </a:r>
          </a:p>
          <a:p>
            <a:r>
              <a:rPr lang="en-US" dirty="0" smtClean="0"/>
              <a:t>Test: 62.1%</a:t>
            </a:r>
            <a:endParaRPr lang="en-US" dirty="0"/>
          </a:p>
        </p:txBody>
      </p:sp>
      <p:sp>
        <p:nvSpPr>
          <p:cNvPr id="3" name="Rectangle 2"/>
          <p:cNvSpPr/>
          <p:nvPr/>
        </p:nvSpPr>
        <p:spPr>
          <a:xfrm>
            <a:off x="990599" y="5737822"/>
            <a:ext cx="7482073" cy="523220"/>
          </a:xfrm>
          <a:prstGeom prst="rect">
            <a:avLst/>
          </a:prstGeom>
        </p:spPr>
        <p:txBody>
          <a:bodyPr wrap="square">
            <a:spAutoFit/>
          </a:bodyPr>
          <a:lstStyle/>
          <a:p>
            <a:r>
              <a:rPr lang="en-US" sz="1400" i="1" dirty="0"/>
              <a:t>The most important </a:t>
            </a:r>
            <a:r>
              <a:rPr lang="en-US" sz="1400" i="1" dirty="0" smtClean="0"/>
              <a:t>predictors (max. impact on outcome) for </a:t>
            </a:r>
            <a:r>
              <a:rPr lang="en-US" sz="1400" i="1" dirty="0"/>
              <a:t>GFR (as a four-level variable with 60, 80 and 100 ml/min as the cut-off points)</a:t>
            </a:r>
          </a:p>
        </p:txBody>
      </p:sp>
    </p:spTree>
    <p:extLst>
      <p:ext uri="{BB962C8B-B14F-4D97-AF65-F5344CB8AC3E}">
        <p14:creationId xmlns:p14="http://schemas.microsoft.com/office/powerpoint/2010/main" val="34330594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90600"/>
            <a:ext cx="7024744" cy="722864"/>
          </a:xfrm>
        </p:spPr>
        <p:txBody>
          <a:bodyPr/>
          <a:lstStyle/>
          <a:p>
            <a:r>
              <a:rPr lang="en-US" b="1" dirty="0" smtClean="0">
                <a:solidFill>
                  <a:srgbClr val="FF0000"/>
                </a:solidFill>
              </a:rPr>
              <a:t>Conclusion</a:t>
            </a:r>
            <a:endParaRPr lang="en-US" b="1" dirty="0">
              <a:solidFill>
                <a:srgbClr val="FF0000"/>
              </a:solidFill>
            </a:endParaRPr>
          </a:p>
        </p:txBody>
      </p:sp>
      <p:sp>
        <p:nvSpPr>
          <p:cNvPr id="3" name="Content Placeholder 2"/>
          <p:cNvSpPr>
            <a:spLocks noGrp="1"/>
          </p:cNvSpPr>
          <p:nvPr>
            <p:ph idx="1"/>
          </p:nvPr>
        </p:nvSpPr>
        <p:spPr>
          <a:xfrm>
            <a:off x="914400" y="1905000"/>
            <a:ext cx="7543800" cy="3927629"/>
          </a:xfrm>
        </p:spPr>
        <p:txBody>
          <a:bodyPr>
            <a:normAutofit lnSpcReduction="10000"/>
          </a:bodyPr>
          <a:lstStyle/>
          <a:p>
            <a:r>
              <a:rPr lang="en-US" dirty="0" smtClean="0"/>
              <a:t>Renal Risk Score is an urgent need</a:t>
            </a:r>
          </a:p>
          <a:p>
            <a:r>
              <a:rPr lang="en-US" dirty="0" smtClean="0"/>
              <a:t>A Post-modern Approach for the score is required</a:t>
            </a:r>
          </a:p>
          <a:p>
            <a:r>
              <a:rPr lang="en-US" dirty="0" smtClean="0"/>
              <a:t>ANN is an ideal model for risk assessment</a:t>
            </a:r>
          </a:p>
          <a:p>
            <a:r>
              <a:rPr lang="en-US" dirty="0" smtClean="0"/>
              <a:t>A holistic view is necessary</a:t>
            </a:r>
          </a:p>
          <a:p>
            <a:r>
              <a:rPr lang="en-US" dirty="0" smtClean="0"/>
              <a:t>Individualization is mandatory</a:t>
            </a:r>
          </a:p>
          <a:p>
            <a:r>
              <a:rPr lang="en-US" dirty="0" smtClean="0"/>
              <a:t>Notice Central Arterial Function rather than Peripheral blood pressure</a:t>
            </a:r>
          </a:p>
          <a:p>
            <a:r>
              <a:rPr lang="en-US" b="1" dirty="0" smtClean="0">
                <a:solidFill>
                  <a:srgbClr val="FF0000"/>
                </a:solidFill>
              </a:rPr>
              <a:t>PARRS</a:t>
            </a:r>
            <a:r>
              <a:rPr lang="en-US" dirty="0" smtClean="0"/>
              <a:t> performs </a:t>
            </a:r>
            <a:r>
              <a:rPr lang="en-US" dirty="0"/>
              <a:t>well in Renal Risk Assessment</a:t>
            </a:r>
            <a:endParaRPr lang="en-US" dirty="0" smtClean="0"/>
          </a:p>
          <a:p>
            <a:r>
              <a:rPr lang="en-US" b="1" dirty="0" smtClean="0">
                <a:solidFill>
                  <a:srgbClr val="0070C0"/>
                </a:solidFill>
              </a:rPr>
              <a:t>Let’s go further!</a:t>
            </a:r>
            <a:endParaRPr lang="en-US" b="1" dirty="0">
              <a:solidFill>
                <a:srgbClr val="0070C0"/>
              </a:solidFill>
            </a:endParaRPr>
          </a:p>
        </p:txBody>
      </p:sp>
    </p:spTree>
    <p:extLst>
      <p:ext uri="{BB962C8B-B14F-4D97-AF65-F5344CB8AC3E}">
        <p14:creationId xmlns:p14="http://schemas.microsoft.com/office/powerpoint/2010/main" val="30784960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14400"/>
            <a:ext cx="7024744" cy="838200"/>
          </a:xfrm>
        </p:spPr>
        <p:txBody>
          <a:bodyPr/>
          <a:lstStyle/>
          <a:p>
            <a:r>
              <a:rPr lang="en-US" b="1" smtClean="0">
                <a:solidFill>
                  <a:srgbClr val="FF0000"/>
                </a:solidFill>
              </a:rPr>
              <a:t>Future Roadmap </a:t>
            </a:r>
            <a:endParaRPr lang="en-US" b="1"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19172325"/>
              </p:ext>
            </p:extLst>
          </p:nvPr>
        </p:nvGraphicFramePr>
        <p:xfrm>
          <a:off x="4800600" y="914400"/>
          <a:ext cx="3505201"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143000" y="2133600"/>
            <a:ext cx="3461204" cy="4524315"/>
          </a:xfrm>
          <a:prstGeom prst="rect">
            <a:avLst/>
          </a:prstGeom>
          <a:noFill/>
        </p:spPr>
        <p:txBody>
          <a:bodyPr wrap="none" rtlCol="0">
            <a:spAutoFit/>
          </a:bodyPr>
          <a:lstStyle/>
          <a:p>
            <a:pPr marL="285750" indent="-285750">
              <a:lnSpc>
                <a:spcPct val="150000"/>
              </a:lnSpc>
              <a:buFont typeface="Arial" pitchFamily="34" charset="0"/>
              <a:buChar char="•"/>
            </a:pPr>
            <a:r>
              <a:rPr lang="en-US" b="1" dirty="0" smtClean="0"/>
              <a:t>Assess earlier</a:t>
            </a:r>
          </a:p>
          <a:p>
            <a:pPr marL="285750" indent="-285750">
              <a:lnSpc>
                <a:spcPct val="150000"/>
              </a:lnSpc>
              <a:buFont typeface="Arial" pitchFamily="34" charset="0"/>
              <a:buChar char="•"/>
            </a:pPr>
            <a:r>
              <a:rPr lang="en-US" b="1" dirty="0" smtClean="0"/>
              <a:t>Add genetic Factors</a:t>
            </a:r>
          </a:p>
          <a:p>
            <a:pPr marL="285750" indent="-285750">
              <a:lnSpc>
                <a:spcPct val="150000"/>
              </a:lnSpc>
              <a:buFont typeface="Arial" pitchFamily="34" charset="0"/>
              <a:buChar char="•"/>
            </a:pPr>
            <a:r>
              <a:rPr lang="en-US" b="1" dirty="0" smtClean="0"/>
              <a:t>Consider </a:t>
            </a:r>
            <a:r>
              <a:rPr lang="en-US" b="1" dirty="0" err="1" smtClean="0"/>
              <a:t>Microbiom</a:t>
            </a:r>
            <a:endParaRPr lang="en-US" b="1" dirty="0" smtClean="0"/>
          </a:p>
          <a:p>
            <a:pPr marL="285750" indent="-285750">
              <a:lnSpc>
                <a:spcPct val="150000"/>
              </a:lnSpc>
              <a:buFont typeface="Arial" pitchFamily="34" charset="0"/>
              <a:buChar char="•"/>
            </a:pPr>
            <a:r>
              <a:rPr lang="en-US" b="1" dirty="0" smtClean="0"/>
              <a:t>Take SEC into </a:t>
            </a:r>
            <a:r>
              <a:rPr lang="en-US" b="1" dirty="0"/>
              <a:t>account</a:t>
            </a:r>
            <a:endParaRPr lang="en-US" b="1" dirty="0" smtClean="0"/>
          </a:p>
          <a:p>
            <a:pPr marL="285750" indent="-285750">
              <a:lnSpc>
                <a:spcPct val="150000"/>
              </a:lnSpc>
              <a:buFont typeface="Arial" pitchFamily="34" charset="0"/>
              <a:buChar char="•"/>
            </a:pPr>
            <a:r>
              <a:rPr lang="en-US" b="1" dirty="0" smtClean="0"/>
              <a:t>Personalize treatments</a:t>
            </a:r>
          </a:p>
          <a:p>
            <a:pPr marL="285750" indent="-285750">
              <a:lnSpc>
                <a:spcPct val="150000"/>
              </a:lnSpc>
              <a:buFont typeface="Arial" pitchFamily="34" charset="0"/>
              <a:buChar char="•"/>
            </a:pPr>
            <a:r>
              <a:rPr lang="en-US" b="1" dirty="0" smtClean="0"/>
              <a:t>Act for Cohort Consortiums</a:t>
            </a:r>
          </a:p>
          <a:p>
            <a:pPr marL="285750" indent="-285750">
              <a:lnSpc>
                <a:spcPct val="150000"/>
              </a:lnSpc>
              <a:buFont typeface="Arial" pitchFamily="34" charset="0"/>
              <a:buChar char="•"/>
            </a:pPr>
            <a:r>
              <a:rPr lang="en-US" b="1" dirty="0"/>
              <a:t>Multidisciplinary </a:t>
            </a:r>
            <a:r>
              <a:rPr lang="en-US" b="1" dirty="0" smtClean="0"/>
              <a:t>research</a:t>
            </a:r>
          </a:p>
          <a:p>
            <a:pPr marL="285750" indent="-285750">
              <a:lnSpc>
                <a:spcPct val="150000"/>
              </a:lnSpc>
              <a:buFont typeface="Arial" pitchFamily="34" charset="0"/>
              <a:buChar char="•"/>
            </a:pPr>
            <a:r>
              <a:rPr lang="en-US" b="1" dirty="0" smtClean="0"/>
              <a:t>Multidisciplinary training</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6378795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ubtitle 2"/>
          <p:cNvSpPr>
            <a:spLocks noGrp="1"/>
          </p:cNvSpPr>
          <p:nvPr>
            <p:ph type="subTitle" idx="1"/>
          </p:nvPr>
        </p:nvSpPr>
        <p:spPr>
          <a:xfrm>
            <a:off x="445294" y="3429000"/>
            <a:ext cx="3949700" cy="395288"/>
          </a:xfrm>
        </p:spPr>
        <p:txBody>
          <a:bodyPr/>
          <a:lstStyle/>
          <a:p>
            <a:pPr marL="63500" eaLnBrk="1" hangingPunct="1"/>
            <a:r>
              <a:rPr lang="en-US" sz="1400" b="1" dirty="0" smtClean="0">
                <a:solidFill>
                  <a:schemeClr val="tx1"/>
                </a:solidFill>
                <a:effectLst>
                  <a:outerShdw blurRad="38100" dist="38100" dir="2700000" algn="tl">
                    <a:srgbClr val="C0C0C0"/>
                  </a:outerShdw>
                </a:effectLst>
                <a:ea typeface="Majalla UI"/>
                <a:cs typeface="Majalla UI"/>
              </a:rPr>
              <a:t>CCEB, </a:t>
            </a:r>
            <a:r>
              <a:rPr lang="en-US" sz="1400" b="1" dirty="0" err="1" smtClean="0">
                <a:solidFill>
                  <a:schemeClr val="tx1"/>
                </a:solidFill>
                <a:effectLst>
                  <a:outerShdw blurRad="38100" dist="38100" dir="2700000" algn="tl">
                    <a:srgbClr val="C0C0C0"/>
                  </a:outerShdw>
                </a:effectLst>
                <a:ea typeface="Majalla UI"/>
                <a:cs typeface="Majalla UI"/>
              </a:rPr>
              <a:t>Nobbys</a:t>
            </a:r>
            <a:r>
              <a:rPr lang="en-US" sz="1400" b="1" dirty="0" smtClean="0">
                <a:solidFill>
                  <a:schemeClr val="tx1"/>
                </a:solidFill>
                <a:effectLst>
                  <a:outerShdw blurRad="38100" dist="38100" dir="2700000" algn="tl">
                    <a:srgbClr val="C0C0C0"/>
                  </a:outerShdw>
                </a:effectLst>
                <a:ea typeface="Majalla UI"/>
                <a:cs typeface="Majalla UI"/>
              </a:rPr>
              <a:t> Beach, Newcastle, Australia</a:t>
            </a:r>
            <a:endParaRPr lang="fa-IR" sz="1400" b="1" dirty="0" smtClean="0">
              <a:solidFill>
                <a:schemeClr val="tx1"/>
              </a:solidFill>
              <a:effectLst>
                <a:outerShdw blurRad="38100" dist="38100" dir="2700000" algn="tl">
                  <a:srgbClr val="C0C0C0"/>
                </a:outerShdw>
              </a:effectLst>
            </a:endParaRPr>
          </a:p>
        </p:txBody>
      </p:sp>
      <p:pic>
        <p:nvPicPr>
          <p:cNvPr id="4" name="Picture 3" descr="PB140147.JPG"/>
          <p:cNvPicPr>
            <a:picLocks noChangeAspect="1"/>
          </p:cNvPicPr>
          <p:nvPr/>
        </p:nvPicPr>
        <p:blipFill>
          <a:blip r:embed="rId2"/>
          <a:stretch>
            <a:fillRect/>
          </a:stretch>
        </p:blipFill>
        <p:spPr>
          <a:xfrm>
            <a:off x="509517" y="4038600"/>
            <a:ext cx="3270250" cy="2452688"/>
          </a:xfrm>
          <a:prstGeom prst="rect">
            <a:avLst/>
          </a:prstGeom>
          <a:ln>
            <a:noFill/>
          </a:ln>
          <a:effectLst>
            <a:outerShdw blurRad="292100" dist="139700" dir="2700000" algn="tl" rotWithShape="0">
              <a:srgbClr val="333333">
                <a:alpha val="65000"/>
              </a:srgbClr>
            </a:outerShdw>
          </a:effectLst>
        </p:spPr>
      </p:pic>
      <p:pic>
        <p:nvPicPr>
          <p:cNvPr id="6" name="Picture 6" descr="1292"/>
          <p:cNvPicPr>
            <a:picLocks noChangeAspect="1" noChangeArrowheads="1"/>
          </p:cNvPicPr>
          <p:nvPr/>
        </p:nvPicPr>
        <p:blipFill>
          <a:blip r:embed="rId3"/>
          <a:srcRect/>
          <a:stretch>
            <a:fillRect/>
          </a:stretch>
        </p:blipFill>
        <p:spPr bwMode="auto">
          <a:xfrm>
            <a:off x="481084" y="685800"/>
            <a:ext cx="3252716" cy="2272293"/>
          </a:xfrm>
          <a:prstGeom prst="rect">
            <a:avLst/>
          </a:prstGeom>
          <a:ln>
            <a:noFill/>
          </a:ln>
          <a:effectLst>
            <a:outerShdw blurRad="292100" dist="139700" dir="2700000" algn="tl" rotWithShape="0">
              <a:srgbClr val="333333">
                <a:alpha val="65000"/>
              </a:srgbClr>
            </a:outerShdw>
          </a:effectLst>
        </p:spPr>
      </p:pic>
      <p:sp>
        <p:nvSpPr>
          <p:cNvPr id="7" name="Subtitle 2"/>
          <p:cNvSpPr txBox="1">
            <a:spLocks/>
          </p:cNvSpPr>
          <p:nvPr/>
        </p:nvSpPr>
        <p:spPr>
          <a:xfrm>
            <a:off x="277019" y="228600"/>
            <a:ext cx="4286250" cy="285750"/>
          </a:xfrm>
          <a:prstGeom prst="rect">
            <a:avLst/>
          </a:prstGeom>
        </p:spPr>
        <p:txBody>
          <a:bodyPr/>
          <a:lstStyle/>
          <a:p>
            <a:pPr marL="64008" algn="l" fontAlgn="auto">
              <a:spcBef>
                <a:spcPts val="300"/>
              </a:spcBef>
              <a:spcAft>
                <a:spcPts val="0"/>
              </a:spcAft>
              <a:buClr>
                <a:schemeClr val="accent3"/>
              </a:buClr>
              <a:buFont typeface="Georgia"/>
              <a:buNone/>
              <a:defRPr/>
            </a:pPr>
            <a:r>
              <a:rPr lang="en-US" sz="1400" b="1" dirty="0" smtClean="0">
                <a:latin typeface="+mn-lt"/>
                <a:cs typeface="+mn-cs"/>
              </a:rPr>
              <a:t>MERC, </a:t>
            </a:r>
            <a:r>
              <a:rPr lang="en-US" sz="1400" b="1" dirty="0">
                <a:latin typeface="+mn-lt"/>
                <a:cs typeface="+mn-cs"/>
              </a:rPr>
              <a:t>AJA University, Tehran, Iran</a:t>
            </a:r>
            <a:endParaRPr lang="fa-IR" sz="1400" b="1" dirty="0">
              <a:latin typeface="+mn-lt"/>
              <a:cs typeface="+mn-cs"/>
            </a:endParaRPr>
          </a:p>
        </p:txBody>
      </p:sp>
      <p:sp>
        <p:nvSpPr>
          <p:cNvPr id="96262" name="TextBox 7"/>
          <p:cNvSpPr txBox="1">
            <a:spLocks noChangeArrowheads="1"/>
          </p:cNvSpPr>
          <p:nvPr/>
        </p:nvSpPr>
        <p:spPr bwMode="auto">
          <a:xfrm>
            <a:off x="5562600" y="3276599"/>
            <a:ext cx="19175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r" rtl="1"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r" rtl="1"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r" rtl="1"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r" rtl="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600" b="1" dirty="0" smtClean="0">
                <a:solidFill>
                  <a:srgbClr val="0070C0"/>
                </a:solidFill>
                <a:cs typeface="B Titr" pitchFamily="2" charset="-78"/>
              </a:rPr>
              <a:t>Thanks</a:t>
            </a:r>
          </a:p>
          <a:p>
            <a:pPr eaLnBrk="1" hangingPunct="1"/>
            <a:r>
              <a:rPr lang="fa-IR" sz="3600" b="1" dirty="0" smtClean="0">
                <a:solidFill>
                  <a:srgbClr val="0070C0"/>
                </a:solidFill>
                <a:cs typeface="B Titr" pitchFamily="2" charset="-78"/>
              </a:rPr>
              <a:t>سپاسگزارم</a:t>
            </a:r>
            <a:endParaRPr lang="fa-IR" sz="3600" b="1" dirty="0">
              <a:solidFill>
                <a:srgbClr val="0070C0"/>
              </a:solidFill>
              <a:cs typeface="B Titr" pitchFamily="2" charset="-78"/>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167257"/>
            <a:ext cx="3162520" cy="2163315"/>
          </a:xfrm>
          <a:prstGeom prst="rect">
            <a:avLst/>
          </a:prstGeom>
          <a:ln w="228600" cap="sq" cmpd="thickThin">
            <a:solidFill>
              <a:schemeClr val="bg1"/>
            </a:solidFill>
            <a:prstDash val="solid"/>
            <a:miter lim="800000"/>
          </a:ln>
          <a:effectLst>
            <a:innerShdw blurRad="76200">
              <a:srgbClr val="000000"/>
            </a:innerShdw>
          </a:effectLst>
        </p:spPr>
      </p:pic>
    </p:spTree>
    <p:extLst>
      <p:ext uri="{BB962C8B-B14F-4D97-AF65-F5344CB8AC3E}">
        <p14:creationId xmlns:p14="http://schemas.microsoft.com/office/powerpoint/2010/main" val="3481615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4406" y="4479300"/>
            <a:ext cx="5764927" cy="1754326"/>
          </a:xfrm>
          <a:prstGeom prst="rect">
            <a:avLst/>
          </a:prstGeom>
        </p:spPr>
        <p:txBody>
          <a:bodyPr wrap="square">
            <a:spAutoFit/>
          </a:bodyPr>
          <a:lstStyle/>
          <a:p>
            <a:r>
              <a:rPr lang="en-US" dirty="0" smtClean="0">
                <a:solidFill>
                  <a:srgbClr val="FF0000"/>
                </a:solidFill>
              </a:rPr>
              <a:t>Avicenna </a:t>
            </a:r>
            <a:r>
              <a:rPr lang="en-US" dirty="0" smtClean="0"/>
              <a:t>(The King of Medicine, 980-1037 AD) predicted </a:t>
            </a:r>
            <a:r>
              <a:rPr lang="en-US" dirty="0"/>
              <a:t>renal outcomes by </a:t>
            </a:r>
            <a:r>
              <a:rPr lang="en-US" dirty="0" err="1"/>
              <a:t>uroscopy</a:t>
            </a:r>
            <a:r>
              <a:rPr lang="en-US" dirty="0"/>
              <a:t> </a:t>
            </a:r>
            <a:r>
              <a:rPr lang="en-US" dirty="0" smtClean="0"/>
              <a:t>findings and added patients’ characteristics (age, gender, Obesity, …) into account for the stone risk assessment. He also described about 20 CV risk factors and developed Clinical </a:t>
            </a:r>
            <a:r>
              <a:rPr lang="en-US" dirty="0" err="1" smtClean="0"/>
              <a:t>Sphygmology</a:t>
            </a:r>
            <a:r>
              <a:rPr lang="en-US" dirty="0" smtClean="0"/>
              <a: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5609" y="3087468"/>
            <a:ext cx="1732893" cy="22689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66800"/>
            <a:ext cx="2795491" cy="2200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773211" y="1088551"/>
            <a:ext cx="4684989" cy="1754326"/>
          </a:xfrm>
          <a:prstGeom prst="rect">
            <a:avLst/>
          </a:prstGeom>
        </p:spPr>
        <p:txBody>
          <a:bodyPr wrap="square">
            <a:spAutoFit/>
          </a:bodyPr>
          <a:lstStyle/>
          <a:p>
            <a:r>
              <a:rPr lang="en-US" dirty="0" err="1">
                <a:solidFill>
                  <a:srgbClr val="FF0000"/>
                </a:solidFill>
              </a:rPr>
              <a:t>Rhazes</a:t>
            </a:r>
            <a:r>
              <a:rPr lang="en-US" dirty="0"/>
              <a:t> </a:t>
            </a:r>
            <a:r>
              <a:rPr lang="en-US" dirty="0" smtClean="0"/>
              <a:t>(the Galen of Islam, 865-925 AD)described </a:t>
            </a:r>
            <a:r>
              <a:rPr lang="en-US" dirty="0"/>
              <a:t>risk factors for renal stone </a:t>
            </a:r>
            <a:r>
              <a:rPr lang="en-US" dirty="0" smtClean="0"/>
              <a:t>formation and prescribed herbals to avoid recurrence. He noted differential diagnosis for anuria and hematuria by combination of Clinical markers.</a:t>
            </a:r>
            <a:endParaRPr lang="en-US" dirty="0"/>
          </a:p>
        </p:txBody>
      </p:sp>
    </p:spTree>
    <p:extLst>
      <p:ext uri="{BB962C8B-B14F-4D97-AF65-F5344CB8AC3E}">
        <p14:creationId xmlns:p14="http://schemas.microsoft.com/office/powerpoint/2010/main" val="588445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5117" y="1295400"/>
            <a:ext cx="7024744" cy="762000"/>
          </a:xfrm>
        </p:spPr>
        <p:txBody>
          <a:bodyPr>
            <a:normAutofit fontScale="90000"/>
          </a:bodyPr>
          <a:lstStyle/>
          <a:p>
            <a:pPr algn="ctr"/>
            <a:r>
              <a:rPr lang="en-US" b="1" dirty="0" smtClean="0">
                <a:solidFill>
                  <a:schemeClr val="tx1"/>
                </a:solidFill>
              </a:rPr>
              <a:t>Pre-Modern Approaches</a:t>
            </a:r>
            <a:br>
              <a:rPr lang="en-US" b="1" dirty="0" smtClean="0">
                <a:solidFill>
                  <a:schemeClr val="tx1"/>
                </a:solidFill>
              </a:rPr>
            </a:br>
            <a:r>
              <a:rPr lang="en-US" b="1" dirty="0" smtClean="0">
                <a:solidFill>
                  <a:srgbClr val="FF0000"/>
                </a:solidFill>
              </a:rPr>
              <a:t> (Bad Drivers)</a:t>
            </a:r>
            <a:endParaRPr lang="en-US" b="1" dirty="0">
              <a:solidFill>
                <a:srgbClr val="FF0000"/>
              </a:solidFill>
            </a:endParaRPr>
          </a:p>
        </p:txBody>
      </p:sp>
      <p:sp>
        <p:nvSpPr>
          <p:cNvPr id="3" name="Rectangle 2"/>
          <p:cNvSpPr/>
          <p:nvPr/>
        </p:nvSpPr>
        <p:spPr>
          <a:xfrm>
            <a:off x="1143000" y="2286000"/>
            <a:ext cx="6587060" cy="1477328"/>
          </a:xfrm>
          <a:prstGeom prst="rect">
            <a:avLst/>
          </a:prstGeom>
        </p:spPr>
        <p:txBody>
          <a:bodyPr wrap="none">
            <a:spAutoFit/>
          </a:bodyPr>
          <a:lstStyle/>
          <a:p>
            <a:r>
              <a:rPr lang="en-US" dirty="0" smtClean="0">
                <a:solidFill>
                  <a:srgbClr val="FF0000"/>
                </a:solidFill>
              </a:rPr>
              <a:t>Regression plot of inverse Serum </a:t>
            </a:r>
            <a:r>
              <a:rPr lang="en-US" dirty="0" err="1" smtClean="0">
                <a:solidFill>
                  <a:srgbClr val="FF0000"/>
                </a:solidFill>
              </a:rPr>
              <a:t>Creatinine</a:t>
            </a:r>
            <a:endParaRPr lang="en-US" dirty="0" smtClean="0">
              <a:solidFill>
                <a:srgbClr val="FF0000"/>
              </a:solidFill>
            </a:endParaRPr>
          </a:p>
          <a:p>
            <a:r>
              <a:rPr lang="en-US" dirty="0" smtClean="0"/>
              <a:t>Mitch </a:t>
            </a:r>
            <a:r>
              <a:rPr lang="en-US" dirty="0"/>
              <a:t>WE, </a:t>
            </a:r>
            <a:r>
              <a:rPr lang="en-US" dirty="0" err="1"/>
              <a:t>Walser</a:t>
            </a:r>
            <a:r>
              <a:rPr lang="en-US" dirty="0"/>
              <a:t> M, Buffington GA, </a:t>
            </a:r>
            <a:r>
              <a:rPr lang="en-US" dirty="0" err="1"/>
              <a:t>Lemann</a:t>
            </a:r>
            <a:r>
              <a:rPr lang="en-US" dirty="0"/>
              <a:t> J </a:t>
            </a:r>
            <a:r>
              <a:rPr lang="en-US" dirty="0" err="1"/>
              <a:t>Jr</a:t>
            </a:r>
            <a:r>
              <a:rPr lang="en-US" dirty="0"/>
              <a:t>: A simple</a:t>
            </a:r>
          </a:p>
          <a:p>
            <a:r>
              <a:rPr lang="en-US" dirty="0"/>
              <a:t>method of estimating progression of chronic renal failure.</a:t>
            </a:r>
          </a:p>
          <a:p>
            <a:r>
              <a:rPr lang="en-US" dirty="0" smtClean="0"/>
              <a:t>Lancet; 18</a:t>
            </a:r>
            <a:r>
              <a:rPr lang="en-US" dirty="0"/>
              <a:t>: </a:t>
            </a:r>
            <a:r>
              <a:rPr lang="en-US" dirty="0" smtClean="0"/>
              <a:t>1326–1328</a:t>
            </a:r>
            <a:r>
              <a:rPr lang="en-US" dirty="0"/>
              <a:t>, </a:t>
            </a:r>
            <a:r>
              <a:rPr lang="en-US" dirty="0" smtClean="0"/>
              <a:t>1976</a:t>
            </a:r>
          </a:p>
          <a:p>
            <a:endParaRPr lang="en-US" dirty="0"/>
          </a:p>
        </p:txBody>
      </p:sp>
      <p:sp>
        <p:nvSpPr>
          <p:cNvPr id="4" name="TextBox 3"/>
          <p:cNvSpPr txBox="1"/>
          <p:nvPr/>
        </p:nvSpPr>
        <p:spPr>
          <a:xfrm>
            <a:off x="1143000" y="3946101"/>
            <a:ext cx="6587060" cy="923330"/>
          </a:xfrm>
          <a:prstGeom prst="rect">
            <a:avLst/>
          </a:prstGeom>
          <a:noFill/>
        </p:spPr>
        <p:txBody>
          <a:bodyPr wrap="square" rtlCol="0">
            <a:spAutoFit/>
          </a:bodyPr>
          <a:lstStyle/>
          <a:p>
            <a:r>
              <a:rPr lang="en-US" dirty="0" smtClean="0">
                <a:solidFill>
                  <a:srgbClr val="FF0000"/>
                </a:solidFill>
              </a:rPr>
              <a:t>Proteinuria,</a:t>
            </a:r>
            <a:r>
              <a:rPr lang="en-US" dirty="0" smtClean="0"/>
              <a:t> even within the normal range  is a predictor of  the development of ESRD</a:t>
            </a:r>
          </a:p>
          <a:p>
            <a:r>
              <a:rPr lang="en-US" dirty="0" err="1" smtClean="0"/>
              <a:t>Isseki</a:t>
            </a:r>
            <a:r>
              <a:rPr lang="en-US" dirty="0" smtClean="0"/>
              <a:t> et al, KI, 1996; 49: 800-805</a:t>
            </a:r>
            <a:endParaRPr lang="en-US" dirty="0"/>
          </a:p>
        </p:txBody>
      </p:sp>
      <p:sp>
        <p:nvSpPr>
          <p:cNvPr id="6" name="Notched Right Arrow 5"/>
          <p:cNvSpPr/>
          <p:nvPr/>
        </p:nvSpPr>
        <p:spPr>
          <a:xfrm>
            <a:off x="4879428" y="4518326"/>
            <a:ext cx="762000" cy="270807"/>
          </a:xfrm>
          <a:prstGeom prst="notch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833240" y="4518326"/>
            <a:ext cx="837089" cy="369332"/>
          </a:xfrm>
          <a:prstGeom prst="rect">
            <a:avLst/>
          </a:prstGeom>
          <a:noFill/>
        </p:spPr>
        <p:txBody>
          <a:bodyPr wrap="none" rtlCol="0">
            <a:spAutoFit/>
          </a:bodyPr>
          <a:lstStyle/>
          <a:p>
            <a:r>
              <a:rPr lang="en-US" b="1" dirty="0" err="1" smtClean="0"/>
              <a:t>CKDp</a:t>
            </a:r>
            <a:endParaRPr lang="en-US" b="1" dirty="0"/>
          </a:p>
        </p:txBody>
      </p:sp>
      <p:sp>
        <p:nvSpPr>
          <p:cNvPr id="8" name="TextBox 7"/>
          <p:cNvSpPr txBox="1"/>
          <p:nvPr/>
        </p:nvSpPr>
        <p:spPr>
          <a:xfrm>
            <a:off x="1143000" y="5105400"/>
            <a:ext cx="7160935" cy="369332"/>
          </a:xfrm>
          <a:prstGeom prst="rect">
            <a:avLst/>
          </a:prstGeom>
          <a:noFill/>
        </p:spPr>
        <p:txBody>
          <a:bodyPr wrap="none" rtlCol="0">
            <a:spAutoFit/>
          </a:bodyPr>
          <a:lstStyle/>
          <a:p>
            <a:r>
              <a:rPr lang="en-US" dirty="0" err="1" smtClean="0">
                <a:solidFill>
                  <a:srgbClr val="FF0000"/>
                </a:solidFill>
              </a:rPr>
              <a:t>Microalbuminuria</a:t>
            </a:r>
            <a:r>
              <a:rPr lang="en-US" dirty="0" smtClean="0">
                <a:solidFill>
                  <a:srgbClr val="FF0000"/>
                </a:solidFill>
              </a:rPr>
              <a:t>: </a:t>
            </a:r>
            <a:r>
              <a:rPr lang="en-US" dirty="0" smtClean="0"/>
              <a:t>early but not really predictive in some cases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0617" y="2266950"/>
            <a:ext cx="4769925" cy="404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839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050"/>
                                        </p:tgtEl>
                                        <p:attrNameLst>
                                          <p:attrName>ppt_x</p:attrName>
                                        </p:attrNameLst>
                                      </p:cBhvr>
                                      <p:tavLst>
                                        <p:tav tm="0">
                                          <p:val>
                                            <p:strVal val="ppt_x"/>
                                          </p:val>
                                        </p:tav>
                                        <p:tav tm="100000">
                                          <p:val>
                                            <p:strVal val="ppt_x"/>
                                          </p:val>
                                        </p:tav>
                                      </p:tavLst>
                                    </p:anim>
                                    <p:anim calcmode="lin" valueType="num">
                                      <p:cBhvr additive="base">
                                        <p:cTn id="7" dur="500"/>
                                        <p:tgtEl>
                                          <p:spTgt spid="2050"/>
                                        </p:tgtEl>
                                        <p:attrNameLst>
                                          <p:attrName>ppt_y</p:attrName>
                                        </p:attrNameLst>
                                      </p:cBhvr>
                                      <p:tavLst>
                                        <p:tav tm="0">
                                          <p:val>
                                            <p:strVal val="ppt_y"/>
                                          </p:val>
                                        </p:tav>
                                        <p:tav tm="100000">
                                          <p:val>
                                            <p:strVal val="1+ppt_h/2"/>
                                          </p:val>
                                        </p:tav>
                                      </p:tavLst>
                                    </p:anim>
                                    <p:set>
                                      <p:cBhvr>
                                        <p:cTn id="8" dur="1" fill="hold">
                                          <p:stCondLst>
                                            <p:cond delay="4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smtClean="0">
                <a:solidFill>
                  <a:schemeClr val="tx1"/>
                </a:solidFill>
              </a:rPr>
              <a:t>Modern </a:t>
            </a:r>
            <a:r>
              <a:rPr lang="en-US" b="1" dirty="0" smtClean="0">
                <a:solidFill>
                  <a:schemeClr val="tx1"/>
                </a:solidFill>
              </a:rPr>
              <a:t>Approach</a:t>
            </a:r>
            <a:br>
              <a:rPr lang="en-US" b="1" dirty="0" smtClean="0">
                <a:solidFill>
                  <a:schemeClr val="tx1"/>
                </a:solidFill>
              </a:rPr>
            </a:br>
            <a:r>
              <a:rPr lang="en-US" b="1" dirty="0" smtClean="0">
                <a:solidFill>
                  <a:srgbClr val="FF0000"/>
                </a:solidFill>
              </a:rPr>
              <a:t>(Bad Engine)</a:t>
            </a:r>
            <a:endParaRPr lang="en-US" b="1" dirty="0">
              <a:solidFill>
                <a:srgbClr val="FF0000"/>
              </a:solidFill>
            </a:endParaRPr>
          </a:p>
        </p:txBody>
      </p:sp>
      <p:sp>
        <p:nvSpPr>
          <p:cNvPr id="3" name="Rectangle 2"/>
          <p:cNvSpPr/>
          <p:nvPr/>
        </p:nvSpPr>
        <p:spPr>
          <a:xfrm>
            <a:off x="1279634" y="2362200"/>
            <a:ext cx="6934200" cy="923330"/>
          </a:xfrm>
          <a:prstGeom prst="rect">
            <a:avLst/>
          </a:prstGeom>
        </p:spPr>
        <p:txBody>
          <a:bodyPr wrap="square">
            <a:spAutoFit/>
          </a:bodyPr>
          <a:lstStyle/>
          <a:p>
            <a:pPr marL="285750" indent="-285750">
              <a:buFont typeface="Arial" pitchFamily="34" charset="0"/>
              <a:buChar char="•"/>
            </a:pPr>
            <a:r>
              <a:rPr lang="en-US" dirty="0"/>
              <a:t>physician-centric and </a:t>
            </a:r>
            <a:r>
              <a:rPr lang="en-US" dirty="0" smtClean="0"/>
              <a:t>physician-dominated</a:t>
            </a:r>
          </a:p>
          <a:p>
            <a:pPr marL="285750" indent="-285750">
              <a:buFont typeface="Arial" pitchFamily="34" charset="0"/>
              <a:buChar char="•"/>
            </a:pPr>
            <a:r>
              <a:rPr lang="en-US" dirty="0" smtClean="0"/>
              <a:t>Sub-</a:t>
            </a:r>
            <a:r>
              <a:rPr lang="en-US" dirty="0" err="1" smtClean="0"/>
              <a:t>spacialties</a:t>
            </a:r>
            <a:endParaRPr lang="en-US" dirty="0" smtClean="0"/>
          </a:p>
          <a:p>
            <a:pPr marL="285750" indent="-285750">
              <a:buFont typeface="Arial" pitchFamily="34" charset="0"/>
              <a:buChar char="•"/>
            </a:pPr>
            <a:r>
              <a:rPr lang="en-US" dirty="0" smtClean="0"/>
              <a:t>Decision Check points (e.g. HTN, DM, HLP,…)</a:t>
            </a:r>
          </a:p>
        </p:txBody>
      </p:sp>
      <p:graphicFrame>
        <p:nvGraphicFramePr>
          <p:cNvPr id="5" name="Diagram 4"/>
          <p:cNvGraphicFramePr/>
          <p:nvPr>
            <p:extLst>
              <p:ext uri="{D42A27DB-BD31-4B8C-83A1-F6EECF244321}">
                <p14:modId xmlns:p14="http://schemas.microsoft.com/office/powerpoint/2010/main" val="2867957656"/>
              </p:ext>
            </p:extLst>
          </p:nvPr>
        </p:nvGraphicFramePr>
        <p:xfrm>
          <a:off x="5291959" y="3216055"/>
          <a:ext cx="3962399" cy="2985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0600" y="3657600"/>
            <a:ext cx="3657600"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90600" y="4038600"/>
            <a:ext cx="567784" cy="369332"/>
          </a:xfrm>
          <a:prstGeom prst="rect">
            <a:avLst/>
          </a:prstGeom>
          <a:noFill/>
        </p:spPr>
        <p:txBody>
          <a:bodyPr wrap="none" rtlCol="0">
            <a:spAutoFit/>
          </a:bodyPr>
          <a:lstStyle/>
          <a:p>
            <a:r>
              <a:rPr lang="en-US" dirty="0" smtClean="0">
                <a:solidFill>
                  <a:srgbClr val="FFFF00"/>
                </a:solidFill>
              </a:rPr>
              <a:t>DM</a:t>
            </a:r>
            <a:endParaRPr lang="en-US" dirty="0">
              <a:solidFill>
                <a:srgbClr val="FFFF00"/>
              </a:solidFill>
            </a:endParaRPr>
          </a:p>
        </p:txBody>
      </p:sp>
      <p:sp>
        <p:nvSpPr>
          <p:cNvPr id="8" name="TextBox 7"/>
          <p:cNvSpPr txBox="1"/>
          <p:nvPr/>
        </p:nvSpPr>
        <p:spPr>
          <a:xfrm>
            <a:off x="2113758" y="3828081"/>
            <a:ext cx="705642" cy="369332"/>
          </a:xfrm>
          <a:prstGeom prst="rect">
            <a:avLst/>
          </a:prstGeom>
          <a:noFill/>
        </p:spPr>
        <p:txBody>
          <a:bodyPr wrap="none" rtlCol="0">
            <a:spAutoFit/>
          </a:bodyPr>
          <a:lstStyle/>
          <a:p>
            <a:r>
              <a:rPr lang="en-US" dirty="0" smtClean="0">
                <a:solidFill>
                  <a:srgbClr val="FFFF00"/>
                </a:solidFill>
              </a:rPr>
              <a:t>CVD</a:t>
            </a:r>
            <a:endParaRPr lang="en-US" dirty="0">
              <a:solidFill>
                <a:srgbClr val="FFFF00"/>
              </a:solidFill>
            </a:endParaRPr>
          </a:p>
        </p:txBody>
      </p:sp>
      <p:sp>
        <p:nvSpPr>
          <p:cNvPr id="9" name="TextBox 8"/>
          <p:cNvSpPr txBox="1"/>
          <p:nvPr/>
        </p:nvSpPr>
        <p:spPr>
          <a:xfrm>
            <a:off x="3810000" y="4126045"/>
            <a:ext cx="679994" cy="369332"/>
          </a:xfrm>
          <a:prstGeom prst="rect">
            <a:avLst/>
          </a:prstGeom>
          <a:noFill/>
        </p:spPr>
        <p:txBody>
          <a:bodyPr wrap="none" rtlCol="0">
            <a:spAutoFit/>
          </a:bodyPr>
          <a:lstStyle/>
          <a:p>
            <a:r>
              <a:rPr lang="en-US" dirty="0" smtClean="0">
                <a:solidFill>
                  <a:srgbClr val="FFFF00"/>
                </a:solidFill>
              </a:rPr>
              <a:t>CKD</a:t>
            </a:r>
            <a:endParaRPr lang="en-US" dirty="0">
              <a:solidFill>
                <a:srgbClr val="FFFF00"/>
              </a:solidFill>
            </a:endParaRPr>
          </a:p>
        </p:txBody>
      </p:sp>
      <p:sp>
        <p:nvSpPr>
          <p:cNvPr id="10" name="TextBox 9"/>
          <p:cNvSpPr txBox="1"/>
          <p:nvPr/>
        </p:nvSpPr>
        <p:spPr>
          <a:xfrm>
            <a:off x="3095297" y="3828081"/>
            <a:ext cx="585417" cy="369332"/>
          </a:xfrm>
          <a:prstGeom prst="rect">
            <a:avLst/>
          </a:prstGeom>
          <a:noFill/>
        </p:spPr>
        <p:txBody>
          <a:bodyPr wrap="none" rtlCol="0">
            <a:spAutoFit/>
          </a:bodyPr>
          <a:lstStyle/>
          <a:p>
            <a:r>
              <a:rPr lang="en-US" dirty="0" smtClean="0">
                <a:solidFill>
                  <a:srgbClr val="FFFF00"/>
                </a:solidFill>
              </a:rPr>
              <a:t>HLP</a:t>
            </a:r>
            <a:endParaRPr lang="en-US" dirty="0">
              <a:solidFill>
                <a:srgbClr val="FFFF00"/>
              </a:solidFill>
            </a:endParaRPr>
          </a:p>
        </p:txBody>
      </p:sp>
    </p:spTree>
    <p:extLst>
      <p:ext uri="{BB962C8B-B14F-4D97-AF65-F5344CB8AC3E}">
        <p14:creationId xmlns:p14="http://schemas.microsoft.com/office/powerpoint/2010/main" val="18621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424" y="838200"/>
            <a:ext cx="7024744" cy="646664"/>
          </a:xfrm>
        </p:spPr>
        <p:txBody>
          <a:bodyPr>
            <a:normAutofit fontScale="90000"/>
          </a:bodyPr>
          <a:lstStyle/>
          <a:p>
            <a:r>
              <a:rPr lang="en-US" b="1" dirty="0" smtClean="0">
                <a:solidFill>
                  <a:schemeClr val="tx1"/>
                </a:solidFill>
              </a:rPr>
              <a:t>Post-modern Era </a:t>
            </a:r>
            <a:r>
              <a:rPr lang="en-US" b="1" dirty="0" smtClean="0">
                <a:solidFill>
                  <a:srgbClr val="FF0000"/>
                </a:solidFill>
              </a:rPr>
              <a:t>(Scoring)</a:t>
            </a:r>
            <a:endParaRPr lang="en-US" b="1" dirty="0">
              <a:solidFill>
                <a:srgbClr val="FF0000"/>
              </a:solidFill>
            </a:endParaRPr>
          </a:p>
        </p:txBody>
      </p:sp>
      <p:sp>
        <p:nvSpPr>
          <p:cNvPr id="3" name="Rectangle 2"/>
          <p:cNvSpPr/>
          <p:nvPr/>
        </p:nvSpPr>
        <p:spPr>
          <a:xfrm>
            <a:off x="997424" y="1752600"/>
            <a:ext cx="4107976" cy="1323439"/>
          </a:xfrm>
          <a:prstGeom prst="rect">
            <a:avLst/>
          </a:prstGeom>
        </p:spPr>
        <p:txBody>
          <a:bodyPr wrap="square">
            <a:spAutoFit/>
          </a:bodyPr>
          <a:lstStyle/>
          <a:p>
            <a:r>
              <a:rPr lang="en-US" sz="2000" dirty="0" smtClean="0">
                <a:solidFill>
                  <a:srgbClr val="FF0000"/>
                </a:solidFill>
              </a:rPr>
              <a:t>patient-centric, </a:t>
            </a:r>
            <a:r>
              <a:rPr lang="en-US" sz="2000" dirty="0"/>
              <a:t>on science and </a:t>
            </a:r>
            <a:r>
              <a:rPr lang="en-US" sz="2000" dirty="0">
                <a:solidFill>
                  <a:srgbClr val="FF0000"/>
                </a:solidFill>
              </a:rPr>
              <a:t>technology</a:t>
            </a:r>
            <a:r>
              <a:rPr lang="en-US" sz="2000" dirty="0"/>
              <a:t>-dominated. It relies, </a:t>
            </a:r>
            <a:r>
              <a:rPr lang="en-US" sz="2000" dirty="0" smtClean="0"/>
              <a:t>on </a:t>
            </a:r>
            <a:r>
              <a:rPr lang="en-US" sz="2000" dirty="0"/>
              <a:t>evidence, on genomics, </a:t>
            </a:r>
            <a:r>
              <a:rPr lang="en-US" sz="2000" dirty="0" smtClean="0"/>
              <a:t>bionics, proteomics</a:t>
            </a:r>
            <a:endParaRPr lang="en-US"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792068"/>
            <a:ext cx="3238500" cy="4295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997424" y="3378368"/>
            <a:ext cx="4107976" cy="1015663"/>
          </a:xfrm>
          <a:prstGeom prst="rect">
            <a:avLst/>
          </a:prstGeom>
        </p:spPr>
        <p:txBody>
          <a:bodyPr wrap="square">
            <a:spAutoFit/>
          </a:bodyPr>
          <a:lstStyle/>
          <a:p>
            <a:r>
              <a:rPr lang="en-US" sz="2000" dirty="0">
                <a:solidFill>
                  <a:srgbClr val="FF0000"/>
                </a:solidFill>
              </a:rPr>
              <a:t>personalized</a:t>
            </a:r>
            <a:r>
              <a:rPr lang="en-US" sz="2000" dirty="0"/>
              <a:t>, regenerative, on </a:t>
            </a:r>
            <a:r>
              <a:rPr lang="en-US" sz="2000" dirty="0" smtClean="0"/>
              <a:t>simulation </a:t>
            </a:r>
            <a:r>
              <a:rPr lang="en-US" sz="2000" dirty="0"/>
              <a:t>and digital medicine </a:t>
            </a:r>
            <a:r>
              <a:rPr lang="en-US" sz="2000" dirty="0" smtClean="0"/>
              <a:t>….</a:t>
            </a:r>
            <a:endParaRPr lang="en-US" sz="2000" dirty="0"/>
          </a:p>
        </p:txBody>
      </p:sp>
      <p:sp>
        <p:nvSpPr>
          <p:cNvPr id="4" name="TextBox 3"/>
          <p:cNvSpPr txBox="1"/>
          <p:nvPr/>
        </p:nvSpPr>
        <p:spPr>
          <a:xfrm>
            <a:off x="997424" y="4679050"/>
            <a:ext cx="2858475" cy="369332"/>
          </a:xfrm>
          <a:prstGeom prst="rect">
            <a:avLst/>
          </a:prstGeom>
          <a:noFill/>
        </p:spPr>
        <p:txBody>
          <a:bodyPr wrap="none" rtlCol="0">
            <a:spAutoFit/>
          </a:bodyPr>
          <a:lstStyle/>
          <a:p>
            <a:r>
              <a:rPr lang="en-US" dirty="0" smtClean="0"/>
              <a:t>Consider</a:t>
            </a:r>
            <a:r>
              <a:rPr lang="en-US" dirty="0" smtClean="0">
                <a:solidFill>
                  <a:srgbClr val="FF0000"/>
                </a:solidFill>
              </a:rPr>
              <a:t> </a:t>
            </a:r>
            <a:r>
              <a:rPr lang="en-US" dirty="0" err="1" smtClean="0">
                <a:solidFill>
                  <a:srgbClr val="FF0000"/>
                </a:solidFill>
              </a:rPr>
              <a:t>Heterogeneitis</a:t>
            </a:r>
            <a:endParaRPr lang="en-US" dirty="0">
              <a:solidFill>
                <a:srgbClr val="FF0000"/>
              </a:solidFill>
            </a:endParaRPr>
          </a:p>
        </p:txBody>
      </p:sp>
    </p:spTree>
    <p:extLst>
      <p:ext uri="{BB962C8B-B14F-4D97-AF65-F5344CB8AC3E}">
        <p14:creationId xmlns:p14="http://schemas.microsoft.com/office/powerpoint/2010/main" val="171191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325" y="977900"/>
            <a:ext cx="7499350" cy="4902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44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235" y="989008"/>
            <a:ext cx="7024744" cy="722864"/>
          </a:xfrm>
        </p:spPr>
        <p:txBody>
          <a:bodyPr/>
          <a:lstStyle/>
          <a:p>
            <a:pPr algn="ctr"/>
            <a:r>
              <a:rPr lang="en-US" b="1" dirty="0" smtClean="0">
                <a:solidFill>
                  <a:srgbClr val="0070C0"/>
                </a:solidFill>
              </a:rPr>
              <a:t>Scoring Systems</a:t>
            </a:r>
            <a:endParaRPr lang="en-US" b="1" dirty="0">
              <a:solidFill>
                <a:srgbClr val="0070C0"/>
              </a:solidFill>
            </a:endParaRPr>
          </a:p>
        </p:txBody>
      </p:sp>
      <p:sp>
        <p:nvSpPr>
          <p:cNvPr id="3" name="TextBox 2"/>
          <p:cNvSpPr txBox="1"/>
          <p:nvPr/>
        </p:nvSpPr>
        <p:spPr>
          <a:xfrm>
            <a:off x="1295400" y="1981200"/>
            <a:ext cx="4201791" cy="2774157"/>
          </a:xfrm>
          <a:prstGeom prst="rect">
            <a:avLst/>
          </a:prstGeom>
          <a:noFill/>
        </p:spPr>
        <p:txBody>
          <a:bodyPr wrap="none" rtlCol="0">
            <a:spAutoFit/>
          </a:bodyPr>
          <a:lstStyle/>
          <a:p>
            <a:pPr marL="285750" indent="-285750">
              <a:lnSpc>
                <a:spcPct val="200000"/>
              </a:lnSpc>
              <a:buFont typeface="Arial" pitchFamily="34" charset="0"/>
              <a:buChar char="•"/>
            </a:pPr>
            <a:r>
              <a:rPr lang="en-US" b="1" dirty="0" smtClean="0"/>
              <a:t>Multivariate Regression Analysis</a:t>
            </a:r>
          </a:p>
          <a:p>
            <a:pPr marL="285750" indent="-285750">
              <a:lnSpc>
                <a:spcPct val="200000"/>
              </a:lnSpc>
              <a:buFont typeface="Arial" pitchFamily="34" charset="0"/>
              <a:buChar char="•"/>
            </a:pPr>
            <a:r>
              <a:rPr lang="en-US" b="1" dirty="0" smtClean="0"/>
              <a:t>Cox-Proportional Hazard Analysis</a:t>
            </a:r>
          </a:p>
          <a:p>
            <a:pPr marL="285750" indent="-285750">
              <a:lnSpc>
                <a:spcPct val="200000"/>
              </a:lnSpc>
              <a:buFont typeface="Arial" pitchFamily="34" charset="0"/>
              <a:buChar char="•"/>
            </a:pPr>
            <a:r>
              <a:rPr lang="en-US" b="1" dirty="0" smtClean="0"/>
              <a:t>Decision-tree Simulations</a:t>
            </a:r>
          </a:p>
          <a:p>
            <a:pPr marL="285750" indent="-285750">
              <a:lnSpc>
                <a:spcPct val="200000"/>
              </a:lnSpc>
              <a:buFont typeface="Arial" pitchFamily="34" charset="0"/>
              <a:buChar char="•"/>
            </a:pPr>
            <a:r>
              <a:rPr lang="en-US" b="1" dirty="0" smtClean="0"/>
              <a:t>Bayesian Modeling</a:t>
            </a:r>
          </a:p>
          <a:p>
            <a:pPr>
              <a:lnSpc>
                <a:spcPct val="200000"/>
              </a:lnSpc>
            </a:pP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2392" y="1752600"/>
            <a:ext cx="2431472" cy="2836718"/>
          </a:xfrm>
          <a:prstGeom prst="rect">
            <a:avLst/>
          </a:prstGeom>
        </p:spPr>
      </p:pic>
      <p:sp>
        <p:nvSpPr>
          <p:cNvPr id="5" name="TextBox 4"/>
          <p:cNvSpPr txBox="1"/>
          <p:nvPr/>
        </p:nvSpPr>
        <p:spPr>
          <a:xfrm>
            <a:off x="1523999" y="5257800"/>
            <a:ext cx="6433645" cy="707886"/>
          </a:xfrm>
          <a:prstGeom prst="rect">
            <a:avLst/>
          </a:prstGeom>
          <a:noFill/>
        </p:spPr>
        <p:txBody>
          <a:bodyPr wrap="square" rtlCol="0">
            <a:spAutoFit/>
          </a:bodyPr>
          <a:lstStyle/>
          <a:p>
            <a:r>
              <a:rPr lang="en-US" sz="2000" i="1" dirty="0" smtClean="0">
                <a:solidFill>
                  <a:srgbClr val="FF0000"/>
                </a:solidFill>
                <a:latin typeface="Times New Roman" pitchFamily="18" charset="0"/>
                <a:cs typeface="Times New Roman" pitchFamily="18" charset="0"/>
              </a:rPr>
              <a:t>There is an urgent need for a simple method of risk assessment for all patients with CKD (</a:t>
            </a:r>
            <a:r>
              <a:rPr lang="en-US" sz="2000" i="1" dirty="0" err="1" smtClean="0">
                <a:solidFill>
                  <a:srgbClr val="FF0000"/>
                </a:solidFill>
                <a:latin typeface="Times New Roman" pitchFamily="18" charset="0"/>
                <a:cs typeface="Times New Roman" pitchFamily="18" charset="0"/>
              </a:rPr>
              <a:t>Taal</a:t>
            </a:r>
            <a:r>
              <a:rPr lang="en-US" sz="2000" i="1" dirty="0" smtClean="0">
                <a:solidFill>
                  <a:srgbClr val="FF0000"/>
                </a:solidFill>
                <a:latin typeface="Times New Roman" pitchFamily="18" charset="0"/>
                <a:cs typeface="Times New Roman" pitchFamily="18" charset="0"/>
              </a:rPr>
              <a:t>- KI, 2008)</a:t>
            </a:r>
            <a:endParaRPr lang="en-US" sz="2000"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33386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911</TotalTime>
  <Words>1504</Words>
  <Application>Microsoft Office PowerPoint</Application>
  <PresentationFormat>On-screen Show (4:3)</PresentationFormat>
  <Paragraphs>245</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Austin</vt:lpstr>
      <vt:lpstr>PARRS RISK SCORE</vt:lpstr>
      <vt:lpstr>Why Screening and Risk Assessment?</vt:lpstr>
      <vt:lpstr>Footsteps in the history of medicine</vt:lpstr>
      <vt:lpstr>PowerPoint Presentation</vt:lpstr>
      <vt:lpstr>Pre-Modern Approaches  (Bad Drivers)</vt:lpstr>
      <vt:lpstr>Modern Approach (Bad Engine)</vt:lpstr>
      <vt:lpstr>Post-modern Era (Scoring)</vt:lpstr>
      <vt:lpstr>PowerPoint Presentation</vt:lpstr>
      <vt:lpstr>Scoring Systems</vt:lpstr>
      <vt:lpstr>NHANES and ARIC studies Risk factors for CKD (GFR&lt;60 ml/min)</vt:lpstr>
      <vt:lpstr>PowerPoint Presentation</vt:lpstr>
      <vt:lpstr>PREVEND study Risk factors for CKD (GFR&lt;60 or 20% decline)</vt:lpstr>
      <vt:lpstr>PowerPoint Presentation</vt:lpstr>
      <vt:lpstr>Have The Renal Risk Score Dream Come True?!</vt:lpstr>
      <vt:lpstr>PowerPoint Presentation</vt:lpstr>
      <vt:lpstr>PowerPoint Presentation</vt:lpstr>
      <vt:lpstr>Clinical Application of “Renal Risk Scores”: Where do we stand?</vt:lpstr>
      <vt:lpstr>PowerPoint Presentation</vt:lpstr>
      <vt:lpstr>ANN characteristics</vt:lpstr>
      <vt:lpstr>ANN structure</vt:lpstr>
      <vt:lpstr>Network Response Surface</vt:lpstr>
      <vt:lpstr>How ANN works?</vt:lpstr>
      <vt:lpstr>PowerPoint Presentation</vt:lpstr>
      <vt:lpstr>360-degrees Approach</vt:lpstr>
      <vt:lpstr>PowerPoint Presentation</vt:lpstr>
      <vt:lpstr>Patients Characteristics</vt:lpstr>
      <vt:lpstr>PowerPoint Presentation</vt:lpstr>
      <vt:lpstr>Training, Validation, Test</vt:lpstr>
      <vt:lpstr>“PARRS-1 “ based on ANN</vt:lpstr>
      <vt:lpstr>“PARRS-2 “ based on ANN</vt:lpstr>
      <vt:lpstr>Conclusion</vt:lpstr>
      <vt:lpstr>Future Roadmap </vt:lpstr>
      <vt:lpstr>PowerPoint Presentation</vt:lpstr>
    </vt:vector>
  </TitlesOfParts>
  <Company>SolarSys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99</cp:revision>
  <dcterms:created xsi:type="dcterms:W3CDTF">2014-06-07T16:28:09Z</dcterms:created>
  <dcterms:modified xsi:type="dcterms:W3CDTF">2014-06-27T05:16:38Z</dcterms:modified>
</cp:coreProperties>
</file>