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84" r:id="rId5"/>
    <p:sldId id="262" r:id="rId6"/>
    <p:sldId id="259" r:id="rId7"/>
    <p:sldId id="261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86" r:id="rId23"/>
    <p:sldId id="289" r:id="rId24"/>
    <p:sldId id="277" r:id="rId25"/>
    <p:sldId id="278" r:id="rId26"/>
    <p:sldId id="279" r:id="rId27"/>
    <p:sldId id="280" r:id="rId28"/>
    <p:sldId id="287" r:id="rId29"/>
    <p:sldId id="281" r:id="rId30"/>
    <p:sldId id="282" r:id="rId31"/>
    <p:sldId id="288" r:id="rId32"/>
    <p:sldId id="283" r:id="rId3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66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39" autoAdjust="0"/>
  </p:normalViewPr>
  <p:slideViewPr>
    <p:cSldViewPr>
      <p:cViewPr varScale="1">
        <p:scale>
          <a:sx n="83" d="100"/>
          <a:sy n="83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Percentage of Service Provision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The pie chart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rgbClr val="00B050"/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Pt>
            <c:idx val="2"/>
            <c:bubble3D val="0"/>
            <c:spPr>
              <a:solidFill>
                <a:srgbClr val="FF0066"/>
              </a:solidFill>
              <a:ln>
                <a:solidFill>
                  <a:srgbClr val="FF6600"/>
                </a:solidFill>
              </a:ln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Sheet1!$A$2:$A$4</c:f>
              <c:strCache>
                <c:ptCount val="3"/>
                <c:pt idx="0">
                  <c:v>Private - 20%</c:v>
                </c:pt>
                <c:pt idx="1">
                  <c:v>Other Government Sector - 20%</c:v>
                </c:pt>
                <c:pt idx="2">
                  <c:v>MoH - 60%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479811898512685"/>
          <c:y val="0.65424728158980128"/>
          <c:w val="0.55201881014873144"/>
          <c:h val="0.342708880139982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32762-C3C0-4A16-934B-9D2BEC749A7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61535-E808-4B77-A488-00818A308D27}">
      <dgm:prSet custT="1"/>
      <dgm:spPr/>
      <dgm:t>
        <a:bodyPr/>
        <a:lstStyle/>
        <a:p>
          <a:pPr algn="l" rtl="0"/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-US" sz="3500" dirty="0" smtClean="0">
              <a:solidFill>
                <a:schemeClr val="accent5">
                  <a:lumMod val="75000"/>
                </a:schemeClr>
              </a:solidFill>
            </a:rPr>
            <a:t>ther </a:t>
          </a:r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3500" dirty="0" smtClean="0">
              <a:solidFill>
                <a:schemeClr val="accent5">
                  <a:lumMod val="75000"/>
                </a:schemeClr>
              </a:solidFill>
            </a:rPr>
            <a:t>ectors </a:t>
          </a:r>
          <a:r>
            <a:rPr lang="en-US" sz="4000" b="1" dirty="0" smtClean="0">
              <a:solidFill>
                <a:srgbClr val="00B0F0"/>
              </a:solidFill>
            </a:rPr>
            <a:t>40%</a:t>
          </a:r>
          <a:r>
            <a:rPr lang="en-US" sz="3500" dirty="0" smtClean="0"/>
            <a:t> </a:t>
          </a:r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3500" dirty="0" smtClean="0">
              <a:solidFill>
                <a:schemeClr val="accent5">
                  <a:lumMod val="75000"/>
                </a:schemeClr>
              </a:solidFill>
            </a:rPr>
            <a:t>overnmental and </a:t>
          </a:r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en-US" sz="3500" dirty="0" smtClean="0">
              <a:solidFill>
                <a:schemeClr val="accent5">
                  <a:lumMod val="75000"/>
                </a:schemeClr>
              </a:solidFill>
            </a:rPr>
            <a:t>rivate</a:t>
          </a:r>
          <a:endParaRPr lang="en-US" sz="3500" dirty="0">
            <a:solidFill>
              <a:schemeClr val="accent5">
                <a:lumMod val="75000"/>
              </a:schemeClr>
            </a:solidFill>
          </a:endParaRPr>
        </a:p>
      </dgm:t>
    </dgm:pt>
    <dgm:pt modelId="{F3253453-59D5-4AF4-9B02-7640903C1588}" type="sibTrans" cxnId="{AF89C51A-F26E-4352-AC53-CDF99023C636}">
      <dgm:prSet/>
      <dgm:spPr/>
      <dgm:t>
        <a:bodyPr/>
        <a:lstStyle/>
        <a:p>
          <a:endParaRPr lang="en-US"/>
        </a:p>
      </dgm:t>
    </dgm:pt>
    <dgm:pt modelId="{80C4EF9B-4B1D-44E2-9BF7-78F3F38EA744}" type="parTrans" cxnId="{AF89C51A-F26E-4352-AC53-CDF99023C636}">
      <dgm:prSet/>
      <dgm:spPr/>
      <dgm:t>
        <a:bodyPr/>
        <a:lstStyle/>
        <a:p>
          <a:endParaRPr lang="en-US"/>
        </a:p>
      </dgm:t>
    </dgm:pt>
    <dgm:pt modelId="{E9505915-16DC-41BB-9676-58F098B7A22B}" type="pres">
      <dgm:prSet presAssocID="{35E32762-C3C0-4A16-934B-9D2BEC749A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A78668-73E7-45A6-AC0D-3ACAE37612C1}" type="pres">
      <dgm:prSet presAssocID="{07F61535-E808-4B77-A488-00818A308D27}" presName="circle1" presStyleLbl="node1" presStyleIdx="0" presStyleCnt="1"/>
      <dgm:spPr/>
    </dgm:pt>
    <dgm:pt modelId="{F3224CA1-9F73-4E39-A0E8-9F49F0DDB19D}" type="pres">
      <dgm:prSet presAssocID="{07F61535-E808-4B77-A488-00818A308D27}" presName="space" presStyleCnt="0"/>
      <dgm:spPr/>
    </dgm:pt>
    <dgm:pt modelId="{DC566FF9-CED1-4A60-BD95-D70EA50E7A84}" type="pres">
      <dgm:prSet presAssocID="{07F61535-E808-4B77-A488-00818A308D27}" presName="rect1" presStyleLbl="alignAcc1" presStyleIdx="0" presStyleCnt="1" custLinFactNeighborX="1195"/>
      <dgm:spPr/>
      <dgm:t>
        <a:bodyPr/>
        <a:lstStyle/>
        <a:p>
          <a:endParaRPr lang="en-US"/>
        </a:p>
      </dgm:t>
    </dgm:pt>
    <dgm:pt modelId="{8C5943CC-C2E4-4D58-8A1B-C66A049A0A52}" type="pres">
      <dgm:prSet presAssocID="{07F61535-E808-4B77-A488-00818A308D2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6FC522-7283-4070-BE57-E455B69DDC17}" type="presOf" srcId="{07F61535-E808-4B77-A488-00818A308D27}" destId="{DC566FF9-CED1-4A60-BD95-D70EA50E7A84}" srcOrd="0" destOrd="0" presId="urn:microsoft.com/office/officeart/2005/8/layout/target3"/>
    <dgm:cxn modelId="{AF89C51A-F26E-4352-AC53-CDF99023C636}" srcId="{35E32762-C3C0-4A16-934B-9D2BEC749A7C}" destId="{07F61535-E808-4B77-A488-00818A308D27}" srcOrd="0" destOrd="0" parTransId="{80C4EF9B-4B1D-44E2-9BF7-78F3F38EA744}" sibTransId="{F3253453-59D5-4AF4-9B02-7640903C1588}"/>
    <dgm:cxn modelId="{0901B79E-A5D8-4D84-8BA1-58CCB5E03CC2}" type="presOf" srcId="{07F61535-E808-4B77-A488-00818A308D27}" destId="{8C5943CC-C2E4-4D58-8A1B-C66A049A0A52}" srcOrd="1" destOrd="0" presId="urn:microsoft.com/office/officeart/2005/8/layout/target3"/>
    <dgm:cxn modelId="{B8A574EE-EDF0-401B-8821-C3471A596E20}" type="presOf" srcId="{35E32762-C3C0-4A16-934B-9D2BEC749A7C}" destId="{E9505915-16DC-41BB-9676-58F098B7A22B}" srcOrd="0" destOrd="0" presId="urn:microsoft.com/office/officeart/2005/8/layout/target3"/>
    <dgm:cxn modelId="{4A750D22-26D6-40BF-983C-7180F86D123E}" type="presParOf" srcId="{E9505915-16DC-41BB-9676-58F098B7A22B}" destId="{1CA78668-73E7-45A6-AC0D-3ACAE37612C1}" srcOrd="0" destOrd="0" presId="urn:microsoft.com/office/officeart/2005/8/layout/target3"/>
    <dgm:cxn modelId="{9B1E8561-EF9B-4A53-82C6-822D14739D64}" type="presParOf" srcId="{E9505915-16DC-41BB-9676-58F098B7A22B}" destId="{F3224CA1-9F73-4E39-A0E8-9F49F0DDB19D}" srcOrd="1" destOrd="0" presId="urn:microsoft.com/office/officeart/2005/8/layout/target3"/>
    <dgm:cxn modelId="{A1FD8303-E674-489D-A619-9E4D750B6649}" type="presParOf" srcId="{E9505915-16DC-41BB-9676-58F098B7A22B}" destId="{DC566FF9-CED1-4A60-BD95-D70EA50E7A84}" srcOrd="2" destOrd="0" presId="urn:microsoft.com/office/officeart/2005/8/layout/target3"/>
    <dgm:cxn modelId="{22F6CD82-E53D-45FA-BAE7-4CAC2488B843}" type="presParOf" srcId="{E9505915-16DC-41BB-9676-58F098B7A22B}" destId="{8C5943CC-C2E4-4D58-8A1B-C66A049A0A5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C7DC8F-5C7A-44B3-B4CB-6D87C258E6C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5F1B96-C9FD-4D39-B77C-FBE56721D068}">
      <dgm:prSet/>
      <dgm:spPr/>
      <dgm:t>
        <a:bodyPr/>
        <a:lstStyle/>
        <a:p>
          <a:pPr algn="l" rtl="0"/>
          <a:r>
            <a:rPr lang="en-US" dirty="0" smtClean="0">
              <a:solidFill>
                <a:schemeClr val="accent5">
                  <a:lumMod val="75000"/>
                </a:schemeClr>
              </a:solidFill>
            </a:rPr>
            <a:t>Multiple providers and sectors with multiple levels and tiers of services</a:t>
          </a:r>
          <a:endParaRPr lang="en-US" dirty="0">
            <a:solidFill>
              <a:schemeClr val="accent5">
                <a:lumMod val="75000"/>
              </a:schemeClr>
            </a:solidFill>
          </a:endParaRPr>
        </a:p>
      </dgm:t>
    </dgm:pt>
    <dgm:pt modelId="{07C6F5D3-2475-49F6-A9FA-25C6A6C24F27}" type="parTrans" cxnId="{67954B50-ADA3-4620-86ED-1D2253BE0BEC}">
      <dgm:prSet/>
      <dgm:spPr/>
      <dgm:t>
        <a:bodyPr/>
        <a:lstStyle/>
        <a:p>
          <a:endParaRPr lang="en-US"/>
        </a:p>
      </dgm:t>
    </dgm:pt>
    <dgm:pt modelId="{27B58E98-5841-43C3-950E-ECB1BADABC9B}" type="sibTrans" cxnId="{67954B50-ADA3-4620-86ED-1D2253BE0BEC}">
      <dgm:prSet/>
      <dgm:spPr/>
      <dgm:t>
        <a:bodyPr/>
        <a:lstStyle/>
        <a:p>
          <a:endParaRPr lang="en-US"/>
        </a:p>
      </dgm:t>
    </dgm:pt>
    <dgm:pt modelId="{C4E6239D-A2A9-43DD-872F-72F346DB9241}" type="pres">
      <dgm:prSet presAssocID="{A7C7DC8F-5C7A-44B3-B4CB-6D87C258E6C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EBDE50-F624-4765-ACA6-D179482440B6}" type="pres">
      <dgm:prSet presAssocID="{035F1B96-C9FD-4D39-B77C-FBE56721D068}" presName="circle1" presStyleLbl="node1" presStyleIdx="0" presStyleCnt="1"/>
      <dgm:spPr/>
    </dgm:pt>
    <dgm:pt modelId="{3345D844-4F99-4850-97FC-FA27A0895E19}" type="pres">
      <dgm:prSet presAssocID="{035F1B96-C9FD-4D39-B77C-FBE56721D068}" presName="space" presStyleCnt="0"/>
      <dgm:spPr/>
    </dgm:pt>
    <dgm:pt modelId="{FECA875C-D943-4C76-BF67-2DE6C552B894}" type="pres">
      <dgm:prSet presAssocID="{035F1B96-C9FD-4D39-B77C-FBE56721D068}" presName="rect1" presStyleLbl="alignAcc1" presStyleIdx="0" presStyleCnt="1" custScaleY="100000" custLinFactNeighborX="7845" custLinFactNeighborY="0"/>
      <dgm:spPr/>
      <dgm:t>
        <a:bodyPr/>
        <a:lstStyle/>
        <a:p>
          <a:endParaRPr lang="en-US"/>
        </a:p>
      </dgm:t>
    </dgm:pt>
    <dgm:pt modelId="{6EC364F7-8CDF-4FDE-A343-EAEC9FC158E7}" type="pres">
      <dgm:prSet presAssocID="{035F1B96-C9FD-4D39-B77C-FBE56721D06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1AA9DB-B848-4AE3-800E-5FFFE2B2C8EE}" type="presOf" srcId="{035F1B96-C9FD-4D39-B77C-FBE56721D068}" destId="{FECA875C-D943-4C76-BF67-2DE6C552B894}" srcOrd="0" destOrd="0" presId="urn:microsoft.com/office/officeart/2005/8/layout/target3"/>
    <dgm:cxn modelId="{67954B50-ADA3-4620-86ED-1D2253BE0BEC}" srcId="{A7C7DC8F-5C7A-44B3-B4CB-6D87C258E6CB}" destId="{035F1B96-C9FD-4D39-B77C-FBE56721D068}" srcOrd="0" destOrd="0" parTransId="{07C6F5D3-2475-49F6-A9FA-25C6A6C24F27}" sibTransId="{27B58E98-5841-43C3-950E-ECB1BADABC9B}"/>
    <dgm:cxn modelId="{7F678D88-EDF7-4630-A91A-8AE94BF83923}" type="presOf" srcId="{A7C7DC8F-5C7A-44B3-B4CB-6D87C258E6CB}" destId="{C4E6239D-A2A9-43DD-872F-72F346DB9241}" srcOrd="0" destOrd="0" presId="urn:microsoft.com/office/officeart/2005/8/layout/target3"/>
    <dgm:cxn modelId="{D94D72C1-05D3-4252-B710-12DEF00B9B86}" type="presOf" srcId="{035F1B96-C9FD-4D39-B77C-FBE56721D068}" destId="{6EC364F7-8CDF-4FDE-A343-EAEC9FC158E7}" srcOrd="1" destOrd="0" presId="urn:microsoft.com/office/officeart/2005/8/layout/target3"/>
    <dgm:cxn modelId="{D34957BF-DF34-4048-93F7-3049038BB980}" type="presParOf" srcId="{C4E6239D-A2A9-43DD-872F-72F346DB9241}" destId="{12EBDE50-F624-4765-ACA6-D179482440B6}" srcOrd="0" destOrd="0" presId="urn:microsoft.com/office/officeart/2005/8/layout/target3"/>
    <dgm:cxn modelId="{BBB09F08-6750-4CC1-85D5-02E84B6CE9B7}" type="presParOf" srcId="{C4E6239D-A2A9-43DD-872F-72F346DB9241}" destId="{3345D844-4F99-4850-97FC-FA27A0895E19}" srcOrd="1" destOrd="0" presId="urn:microsoft.com/office/officeart/2005/8/layout/target3"/>
    <dgm:cxn modelId="{0E009903-1F42-4299-A4BF-F8F4116BEA02}" type="presParOf" srcId="{C4E6239D-A2A9-43DD-872F-72F346DB9241}" destId="{FECA875C-D943-4C76-BF67-2DE6C552B894}" srcOrd="2" destOrd="0" presId="urn:microsoft.com/office/officeart/2005/8/layout/target3"/>
    <dgm:cxn modelId="{F2602CE2-5758-48F2-BF95-435991FFCE6E}" type="presParOf" srcId="{C4E6239D-A2A9-43DD-872F-72F346DB9241}" destId="{6EC364F7-8CDF-4FDE-A343-EAEC9FC158E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66421F-62F9-4848-8248-6037A832082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4B2BB0-E3F1-4AAD-B07A-BEFCDAC2BED8}">
      <dgm:prSet custT="1"/>
      <dgm:spPr/>
      <dgm:t>
        <a:bodyPr/>
        <a:lstStyle/>
        <a:p>
          <a:pPr algn="l" rtl="0"/>
          <a:r>
            <a:rPr lang="en-US" sz="3200" dirty="0" smtClean="0">
              <a:solidFill>
                <a:schemeClr val="accent5">
                  <a:lumMod val="75000"/>
                </a:schemeClr>
              </a:solidFill>
            </a:rPr>
            <a:t>Services provided through </a:t>
          </a:r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en-US" sz="3200" dirty="0" smtClean="0">
              <a:solidFill>
                <a:schemeClr val="accent5">
                  <a:lumMod val="75000"/>
                </a:schemeClr>
              </a:solidFill>
            </a:rPr>
            <a:t>rimary, </a:t>
          </a:r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3200" dirty="0" smtClean="0">
              <a:solidFill>
                <a:schemeClr val="accent5">
                  <a:lumMod val="75000"/>
                </a:schemeClr>
              </a:solidFill>
            </a:rPr>
            <a:t>econdary and </a:t>
          </a:r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3200" dirty="0" smtClean="0">
              <a:solidFill>
                <a:schemeClr val="accent5">
                  <a:lumMod val="75000"/>
                </a:schemeClr>
              </a:solidFill>
            </a:rPr>
            <a:t>ertiary care and </a:t>
          </a:r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-US" sz="3200" dirty="0" smtClean="0">
              <a:solidFill>
                <a:schemeClr val="accent5">
                  <a:lumMod val="75000"/>
                </a:schemeClr>
              </a:solidFill>
            </a:rPr>
            <a:t>ccounts for almost </a:t>
          </a:r>
          <a:r>
            <a:rPr lang="en-US" sz="3200" b="1" dirty="0" smtClean="0">
              <a:solidFill>
                <a:srgbClr val="00B0F0"/>
              </a:solidFill>
            </a:rPr>
            <a:t>60%</a:t>
          </a:r>
          <a:r>
            <a:rPr lang="en-US" sz="3200" dirty="0" smtClean="0">
              <a:solidFill>
                <a:srgbClr val="00B0F0"/>
              </a:solidFill>
            </a:rPr>
            <a:t> </a:t>
          </a:r>
          <a:r>
            <a:rPr lang="en-US" sz="3200" dirty="0" smtClean="0">
              <a:solidFill>
                <a:schemeClr val="accent5">
                  <a:lumMod val="75000"/>
                </a:schemeClr>
              </a:solidFill>
            </a:rPr>
            <a:t>of services kingdom-wide.</a:t>
          </a:r>
          <a:endParaRPr lang="en-US" sz="3200" dirty="0">
            <a:solidFill>
              <a:schemeClr val="accent5">
                <a:lumMod val="75000"/>
              </a:schemeClr>
            </a:solidFill>
          </a:endParaRPr>
        </a:p>
      </dgm:t>
    </dgm:pt>
    <dgm:pt modelId="{28419ED5-1AAB-4665-ACD5-FA33B7BA8EAC}" type="parTrans" cxnId="{FA85D455-0565-4E9A-BE39-2693305E498B}">
      <dgm:prSet/>
      <dgm:spPr/>
      <dgm:t>
        <a:bodyPr/>
        <a:lstStyle/>
        <a:p>
          <a:endParaRPr lang="en-US"/>
        </a:p>
      </dgm:t>
    </dgm:pt>
    <dgm:pt modelId="{A62DE63B-9056-4040-9A2D-92A58811FB62}" type="sibTrans" cxnId="{FA85D455-0565-4E9A-BE39-2693305E498B}">
      <dgm:prSet/>
      <dgm:spPr/>
      <dgm:t>
        <a:bodyPr/>
        <a:lstStyle/>
        <a:p>
          <a:endParaRPr lang="en-US"/>
        </a:p>
      </dgm:t>
    </dgm:pt>
    <dgm:pt modelId="{4D95F708-D15A-41E4-910D-469E84C1C3EC}" type="pres">
      <dgm:prSet presAssocID="{4B66421F-62F9-4848-8248-6037A832082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484549-5A6A-426F-B537-1D391A3962C7}" type="pres">
      <dgm:prSet presAssocID="{234B2BB0-E3F1-4AAD-B07A-BEFCDAC2BED8}" presName="circle1" presStyleLbl="node1" presStyleIdx="0" presStyleCnt="1"/>
      <dgm:spPr/>
    </dgm:pt>
    <dgm:pt modelId="{A5B87FBB-0A3F-46CF-BF1B-93D31CE085E4}" type="pres">
      <dgm:prSet presAssocID="{234B2BB0-E3F1-4AAD-B07A-BEFCDAC2BED8}" presName="space" presStyleCnt="0"/>
      <dgm:spPr/>
    </dgm:pt>
    <dgm:pt modelId="{6B1029D5-EF7F-4822-9757-E4E945A3BFAE}" type="pres">
      <dgm:prSet presAssocID="{234B2BB0-E3F1-4AAD-B07A-BEFCDAC2BED8}" presName="rect1" presStyleLbl="alignAcc1" presStyleIdx="0" presStyleCnt="1" custLinFactNeighborX="1199"/>
      <dgm:spPr/>
      <dgm:t>
        <a:bodyPr/>
        <a:lstStyle/>
        <a:p>
          <a:endParaRPr lang="en-US"/>
        </a:p>
      </dgm:t>
    </dgm:pt>
    <dgm:pt modelId="{1A7BFC36-E050-4FA9-BE3C-CB1097476CE2}" type="pres">
      <dgm:prSet presAssocID="{234B2BB0-E3F1-4AAD-B07A-BEFCDAC2BED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85D455-0565-4E9A-BE39-2693305E498B}" srcId="{4B66421F-62F9-4848-8248-6037A8320823}" destId="{234B2BB0-E3F1-4AAD-B07A-BEFCDAC2BED8}" srcOrd="0" destOrd="0" parTransId="{28419ED5-1AAB-4665-ACD5-FA33B7BA8EAC}" sibTransId="{A62DE63B-9056-4040-9A2D-92A58811FB62}"/>
    <dgm:cxn modelId="{C630B0D3-2D74-4539-A643-DC5F86A5ECE0}" type="presOf" srcId="{234B2BB0-E3F1-4AAD-B07A-BEFCDAC2BED8}" destId="{6B1029D5-EF7F-4822-9757-E4E945A3BFAE}" srcOrd="0" destOrd="0" presId="urn:microsoft.com/office/officeart/2005/8/layout/target3"/>
    <dgm:cxn modelId="{BAA7033D-0DDB-455A-84B6-BD6940AC38F5}" type="presOf" srcId="{4B66421F-62F9-4848-8248-6037A8320823}" destId="{4D95F708-D15A-41E4-910D-469E84C1C3EC}" srcOrd="0" destOrd="0" presId="urn:microsoft.com/office/officeart/2005/8/layout/target3"/>
    <dgm:cxn modelId="{2CBBEF8F-1D59-4498-9320-77E90F80129B}" type="presOf" srcId="{234B2BB0-E3F1-4AAD-B07A-BEFCDAC2BED8}" destId="{1A7BFC36-E050-4FA9-BE3C-CB1097476CE2}" srcOrd="1" destOrd="0" presId="urn:microsoft.com/office/officeart/2005/8/layout/target3"/>
    <dgm:cxn modelId="{56A4C7FC-2E33-43A1-9012-55BFEC4910DC}" type="presParOf" srcId="{4D95F708-D15A-41E4-910D-469E84C1C3EC}" destId="{1D484549-5A6A-426F-B537-1D391A3962C7}" srcOrd="0" destOrd="0" presId="urn:microsoft.com/office/officeart/2005/8/layout/target3"/>
    <dgm:cxn modelId="{71F131FE-B5D0-4087-A59A-6294C0EDBE71}" type="presParOf" srcId="{4D95F708-D15A-41E4-910D-469E84C1C3EC}" destId="{A5B87FBB-0A3F-46CF-BF1B-93D31CE085E4}" srcOrd="1" destOrd="0" presId="urn:microsoft.com/office/officeart/2005/8/layout/target3"/>
    <dgm:cxn modelId="{7EEDAE2A-01DD-41DE-A127-7EA7000475DF}" type="presParOf" srcId="{4D95F708-D15A-41E4-910D-469E84C1C3EC}" destId="{6B1029D5-EF7F-4822-9757-E4E945A3BFAE}" srcOrd="2" destOrd="0" presId="urn:microsoft.com/office/officeart/2005/8/layout/target3"/>
    <dgm:cxn modelId="{B528F354-B3C5-400F-898E-382DB749179F}" type="presParOf" srcId="{4D95F708-D15A-41E4-910D-469E84C1C3EC}" destId="{1A7BFC36-E050-4FA9-BE3C-CB1097476CE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E32762-C3C0-4A16-934B-9D2BEC749A7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61535-E808-4B77-A488-00818A308D27}">
      <dgm:prSet custT="1"/>
      <dgm:spPr/>
      <dgm:t>
        <a:bodyPr/>
        <a:lstStyle/>
        <a:p>
          <a:pPr algn="l" rtl="0"/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Multiple providers</a:t>
          </a:r>
          <a:endParaRPr lang="en-US" sz="3500" dirty="0">
            <a:solidFill>
              <a:schemeClr val="accent5">
                <a:lumMod val="75000"/>
              </a:schemeClr>
            </a:solidFill>
          </a:endParaRPr>
        </a:p>
      </dgm:t>
    </dgm:pt>
    <dgm:pt modelId="{F3253453-59D5-4AF4-9B02-7640903C1588}" type="sibTrans" cxnId="{AF89C51A-F26E-4352-AC53-CDF99023C636}">
      <dgm:prSet/>
      <dgm:spPr/>
      <dgm:t>
        <a:bodyPr/>
        <a:lstStyle/>
        <a:p>
          <a:endParaRPr lang="en-US"/>
        </a:p>
      </dgm:t>
    </dgm:pt>
    <dgm:pt modelId="{80C4EF9B-4B1D-44E2-9BF7-78F3F38EA744}" type="parTrans" cxnId="{AF89C51A-F26E-4352-AC53-CDF99023C636}">
      <dgm:prSet/>
      <dgm:spPr/>
      <dgm:t>
        <a:bodyPr/>
        <a:lstStyle/>
        <a:p>
          <a:endParaRPr lang="en-US"/>
        </a:p>
      </dgm:t>
    </dgm:pt>
    <dgm:pt modelId="{E9505915-16DC-41BB-9676-58F098B7A22B}" type="pres">
      <dgm:prSet presAssocID="{35E32762-C3C0-4A16-934B-9D2BEC749A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A78668-73E7-45A6-AC0D-3ACAE37612C1}" type="pres">
      <dgm:prSet presAssocID="{07F61535-E808-4B77-A488-00818A308D27}" presName="circle1" presStyleLbl="node1" presStyleIdx="0" presStyleCnt="1"/>
      <dgm:spPr/>
    </dgm:pt>
    <dgm:pt modelId="{F3224CA1-9F73-4E39-A0E8-9F49F0DDB19D}" type="pres">
      <dgm:prSet presAssocID="{07F61535-E808-4B77-A488-00818A308D27}" presName="space" presStyleCnt="0"/>
      <dgm:spPr/>
    </dgm:pt>
    <dgm:pt modelId="{DC566FF9-CED1-4A60-BD95-D70EA50E7A84}" type="pres">
      <dgm:prSet presAssocID="{07F61535-E808-4B77-A488-00818A308D27}" presName="rect1" presStyleLbl="alignAcc1" presStyleIdx="0" presStyleCnt="1" custLinFactNeighborX="1195"/>
      <dgm:spPr/>
      <dgm:t>
        <a:bodyPr/>
        <a:lstStyle/>
        <a:p>
          <a:endParaRPr lang="en-US"/>
        </a:p>
      </dgm:t>
    </dgm:pt>
    <dgm:pt modelId="{8C5943CC-C2E4-4D58-8A1B-C66A049A0A52}" type="pres">
      <dgm:prSet presAssocID="{07F61535-E808-4B77-A488-00818A308D2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F173AE-5F82-41D6-B0AF-A086AF88B891}" type="presOf" srcId="{07F61535-E808-4B77-A488-00818A308D27}" destId="{8C5943CC-C2E4-4D58-8A1B-C66A049A0A52}" srcOrd="1" destOrd="0" presId="urn:microsoft.com/office/officeart/2005/8/layout/target3"/>
    <dgm:cxn modelId="{AF89C51A-F26E-4352-AC53-CDF99023C636}" srcId="{35E32762-C3C0-4A16-934B-9D2BEC749A7C}" destId="{07F61535-E808-4B77-A488-00818A308D27}" srcOrd="0" destOrd="0" parTransId="{80C4EF9B-4B1D-44E2-9BF7-78F3F38EA744}" sibTransId="{F3253453-59D5-4AF4-9B02-7640903C1588}"/>
    <dgm:cxn modelId="{5D560C36-B3DC-4888-B271-2F561AD5F7FF}" type="presOf" srcId="{07F61535-E808-4B77-A488-00818A308D27}" destId="{DC566FF9-CED1-4A60-BD95-D70EA50E7A84}" srcOrd="0" destOrd="0" presId="urn:microsoft.com/office/officeart/2005/8/layout/target3"/>
    <dgm:cxn modelId="{7F8865E8-5B48-43DC-8E28-BEC9A40BBA88}" type="presOf" srcId="{35E32762-C3C0-4A16-934B-9D2BEC749A7C}" destId="{E9505915-16DC-41BB-9676-58F098B7A22B}" srcOrd="0" destOrd="0" presId="urn:microsoft.com/office/officeart/2005/8/layout/target3"/>
    <dgm:cxn modelId="{66787791-41B0-4CD6-A13F-FEEB05951067}" type="presParOf" srcId="{E9505915-16DC-41BB-9676-58F098B7A22B}" destId="{1CA78668-73E7-45A6-AC0D-3ACAE37612C1}" srcOrd="0" destOrd="0" presId="urn:microsoft.com/office/officeart/2005/8/layout/target3"/>
    <dgm:cxn modelId="{76C4D098-2FE2-4930-9A8C-3D100FF5967F}" type="presParOf" srcId="{E9505915-16DC-41BB-9676-58F098B7A22B}" destId="{F3224CA1-9F73-4E39-A0E8-9F49F0DDB19D}" srcOrd="1" destOrd="0" presId="urn:microsoft.com/office/officeart/2005/8/layout/target3"/>
    <dgm:cxn modelId="{568B24CC-9FDD-443B-8141-4F82E45BA2CC}" type="presParOf" srcId="{E9505915-16DC-41BB-9676-58F098B7A22B}" destId="{DC566FF9-CED1-4A60-BD95-D70EA50E7A84}" srcOrd="2" destOrd="0" presId="urn:microsoft.com/office/officeart/2005/8/layout/target3"/>
    <dgm:cxn modelId="{D7A00406-1332-49ED-B143-5197878A66BF}" type="presParOf" srcId="{E9505915-16DC-41BB-9676-58F098B7A22B}" destId="{8C5943CC-C2E4-4D58-8A1B-C66A049A0A5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E32762-C3C0-4A16-934B-9D2BEC749A7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61535-E808-4B77-A488-00818A308D27}">
      <dgm:prSet custT="1"/>
      <dgm:spPr/>
      <dgm:t>
        <a:bodyPr/>
        <a:lstStyle/>
        <a:p>
          <a:pPr algn="l" rtl="0"/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Challenges</a:t>
          </a:r>
          <a:endParaRPr lang="en-US" sz="3500" dirty="0">
            <a:solidFill>
              <a:schemeClr val="accent5">
                <a:lumMod val="75000"/>
              </a:schemeClr>
            </a:solidFill>
          </a:endParaRPr>
        </a:p>
      </dgm:t>
    </dgm:pt>
    <dgm:pt modelId="{F3253453-59D5-4AF4-9B02-7640903C1588}" type="sibTrans" cxnId="{AF89C51A-F26E-4352-AC53-CDF99023C636}">
      <dgm:prSet/>
      <dgm:spPr/>
      <dgm:t>
        <a:bodyPr/>
        <a:lstStyle/>
        <a:p>
          <a:endParaRPr lang="en-US"/>
        </a:p>
      </dgm:t>
    </dgm:pt>
    <dgm:pt modelId="{80C4EF9B-4B1D-44E2-9BF7-78F3F38EA744}" type="parTrans" cxnId="{AF89C51A-F26E-4352-AC53-CDF99023C636}">
      <dgm:prSet/>
      <dgm:spPr/>
      <dgm:t>
        <a:bodyPr/>
        <a:lstStyle/>
        <a:p>
          <a:endParaRPr lang="en-US"/>
        </a:p>
      </dgm:t>
    </dgm:pt>
    <dgm:pt modelId="{E9505915-16DC-41BB-9676-58F098B7A22B}" type="pres">
      <dgm:prSet presAssocID="{35E32762-C3C0-4A16-934B-9D2BEC749A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A78668-73E7-45A6-AC0D-3ACAE37612C1}" type="pres">
      <dgm:prSet presAssocID="{07F61535-E808-4B77-A488-00818A308D27}" presName="circle1" presStyleLbl="node1" presStyleIdx="0" presStyleCnt="1"/>
      <dgm:spPr/>
    </dgm:pt>
    <dgm:pt modelId="{F3224CA1-9F73-4E39-A0E8-9F49F0DDB19D}" type="pres">
      <dgm:prSet presAssocID="{07F61535-E808-4B77-A488-00818A308D27}" presName="space" presStyleCnt="0"/>
      <dgm:spPr/>
    </dgm:pt>
    <dgm:pt modelId="{DC566FF9-CED1-4A60-BD95-D70EA50E7A84}" type="pres">
      <dgm:prSet presAssocID="{07F61535-E808-4B77-A488-00818A308D27}" presName="rect1" presStyleLbl="alignAcc1" presStyleIdx="0" presStyleCnt="1" custLinFactNeighborX="1195"/>
      <dgm:spPr/>
      <dgm:t>
        <a:bodyPr/>
        <a:lstStyle/>
        <a:p>
          <a:endParaRPr lang="en-US"/>
        </a:p>
      </dgm:t>
    </dgm:pt>
    <dgm:pt modelId="{8C5943CC-C2E4-4D58-8A1B-C66A049A0A52}" type="pres">
      <dgm:prSet presAssocID="{07F61535-E808-4B77-A488-00818A308D2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FAA633-5DC8-48BC-B009-3183409443A0}" type="presOf" srcId="{07F61535-E808-4B77-A488-00818A308D27}" destId="{DC566FF9-CED1-4A60-BD95-D70EA50E7A84}" srcOrd="0" destOrd="0" presId="urn:microsoft.com/office/officeart/2005/8/layout/target3"/>
    <dgm:cxn modelId="{21B769EF-32DB-4F77-907F-6937626E9C09}" type="presOf" srcId="{07F61535-E808-4B77-A488-00818A308D27}" destId="{8C5943CC-C2E4-4D58-8A1B-C66A049A0A52}" srcOrd="1" destOrd="0" presId="urn:microsoft.com/office/officeart/2005/8/layout/target3"/>
    <dgm:cxn modelId="{AF89C51A-F26E-4352-AC53-CDF99023C636}" srcId="{35E32762-C3C0-4A16-934B-9D2BEC749A7C}" destId="{07F61535-E808-4B77-A488-00818A308D27}" srcOrd="0" destOrd="0" parTransId="{80C4EF9B-4B1D-44E2-9BF7-78F3F38EA744}" sibTransId="{F3253453-59D5-4AF4-9B02-7640903C1588}"/>
    <dgm:cxn modelId="{27761A88-FB95-45B7-B7F6-358D149088F8}" type="presOf" srcId="{35E32762-C3C0-4A16-934B-9D2BEC749A7C}" destId="{E9505915-16DC-41BB-9676-58F098B7A22B}" srcOrd="0" destOrd="0" presId="urn:microsoft.com/office/officeart/2005/8/layout/target3"/>
    <dgm:cxn modelId="{B1325B71-0F3C-450C-8A22-E4C921E8BD92}" type="presParOf" srcId="{E9505915-16DC-41BB-9676-58F098B7A22B}" destId="{1CA78668-73E7-45A6-AC0D-3ACAE37612C1}" srcOrd="0" destOrd="0" presId="urn:microsoft.com/office/officeart/2005/8/layout/target3"/>
    <dgm:cxn modelId="{071E0AB3-7818-4B5D-A0B4-55D65ADBE684}" type="presParOf" srcId="{E9505915-16DC-41BB-9676-58F098B7A22B}" destId="{F3224CA1-9F73-4E39-A0E8-9F49F0DDB19D}" srcOrd="1" destOrd="0" presId="urn:microsoft.com/office/officeart/2005/8/layout/target3"/>
    <dgm:cxn modelId="{AD1BFB44-A297-49A5-8ACD-7E9095344CBC}" type="presParOf" srcId="{E9505915-16DC-41BB-9676-58F098B7A22B}" destId="{DC566FF9-CED1-4A60-BD95-D70EA50E7A84}" srcOrd="2" destOrd="0" presId="urn:microsoft.com/office/officeart/2005/8/layout/target3"/>
    <dgm:cxn modelId="{31D10FA2-B877-43E5-8441-E5E4C62D6839}" type="presParOf" srcId="{E9505915-16DC-41BB-9676-58F098B7A22B}" destId="{8C5943CC-C2E4-4D58-8A1B-C66A049A0A5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E32762-C3C0-4A16-934B-9D2BEC749A7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61535-E808-4B77-A488-00818A308D27}">
      <dgm:prSet custT="1"/>
      <dgm:spPr/>
      <dgm:t>
        <a:bodyPr/>
        <a:lstStyle/>
        <a:p>
          <a:pPr algn="l" rtl="0"/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Multiple systems</a:t>
          </a:r>
          <a:endParaRPr lang="en-US" sz="3500" dirty="0">
            <a:solidFill>
              <a:schemeClr val="accent5">
                <a:lumMod val="75000"/>
              </a:schemeClr>
            </a:solidFill>
          </a:endParaRPr>
        </a:p>
      </dgm:t>
    </dgm:pt>
    <dgm:pt modelId="{F3253453-59D5-4AF4-9B02-7640903C1588}" type="sibTrans" cxnId="{AF89C51A-F26E-4352-AC53-CDF99023C636}">
      <dgm:prSet/>
      <dgm:spPr/>
      <dgm:t>
        <a:bodyPr/>
        <a:lstStyle/>
        <a:p>
          <a:endParaRPr lang="en-US"/>
        </a:p>
      </dgm:t>
    </dgm:pt>
    <dgm:pt modelId="{80C4EF9B-4B1D-44E2-9BF7-78F3F38EA744}" type="parTrans" cxnId="{AF89C51A-F26E-4352-AC53-CDF99023C636}">
      <dgm:prSet/>
      <dgm:spPr/>
      <dgm:t>
        <a:bodyPr/>
        <a:lstStyle/>
        <a:p>
          <a:endParaRPr lang="en-US"/>
        </a:p>
      </dgm:t>
    </dgm:pt>
    <dgm:pt modelId="{E9505915-16DC-41BB-9676-58F098B7A22B}" type="pres">
      <dgm:prSet presAssocID="{35E32762-C3C0-4A16-934B-9D2BEC749A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A78668-73E7-45A6-AC0D-3ACAE37612C1}" type="pres">
      <dgm:prSet presAssocID="{07F61535-E808-4B77-A488-00818A308D27}" presName="circle1" presStyleLbl="node1" presStyleIdx="0" presStyleCnt="1"/>
      <dgm:spPr/>
    </dgm:pt>
    <dgm:pt modelId="{F3224CA1-9F73-4E39-A0E8-9F49F0DDB19D}" type="pres">
      <dgm:prSet presAssocID="{07F61535-E808-4B77-A488-00818A308D27}" presName="space" presStyleCnt="0"/>
      <dgm:spPr/>
    </dgm:pt>
    <dgm:pt modelId="{DC566FF9-CED1-4A60-BD95-D70EA50E7A84}" type="pres">
      <dgm:prSet presAssocID="{07F61535-E808-4B77-A488-00818A308D27}" presName="rect1" presStyleLbl="alignAcc1" presStyleIdx="0" presStyleCnt="1" custLinFactNeighborX="1195"/>
      <dgm:spPr/>
      <dgm:t>
        <a:bodyPr/>
        <a:lstStyle/>
        <a:p>
          <a:endParaRPr lang="en-US"/>
        </a:p>
      </dgm:t>
    </dgm:pt>
    <dgm:pt modelId="{8C5943CC-C2E4-4D58-8A1B-C66A049A0A52}" type="pres">
      <dgm:prSet presAssocID="{07F61535-E808-4B77-A488-00818A308D2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89C51A-F26E-4352-AC53-CDF99023C636}" srcId="{35E32762-C3C0-4A16-934B-9D2BEC749A7C}" destId="{07F61535-E808-4B77-A488-00818A308D27}" srcOrd="0" destOrd="0" parTransId="{80C4EF9B-4B1D-44E2-9BF7-78F3F38EA744}" sibTransId="{F3253453-59D5-4AF4-9B02-7640903C1588}"/>
    <dgm:cxn modelId="{010AEDD9-3C3D-42C5-AA7C-0BB747A98BD0}" type="presOf" srcId="{07F61535-E808-4B77-A488-00818A308D27}" destId="{8C5943CC-C2E4-4D58-8A1B-C66A049A0A52}" srcOrd="1" destOrd="0" presId="urn:microsoft.com/office/officeart/2005/8/layout/target3"/>
    <dgm:cxn modelId="{4AACF48F-EF57-4EC0-8E7E-AB60059A9770}" type="presOf" srcId="{35E32762-C3C0-4A16-934B-9D2BEC749A7C}" destId="{E9505915-16DC-41BB-9676-58F098B7A22B}" srcOrd="0" destOrd="0" presId="urn:microsoft.com/office/officeart/2005/8/layout/target3"/>
    <dgm:cxn modelId="{8B7F2E41-BF0A-4434-94EB-D40B0F67F0FE}" type="presOf" srcId="{07F61535-E808-4B77-A488-00818A308D27}" destId="{DC566FF9-CED1-4A60-BD95-D70EA50E7A84}" srcOrd="0" destOrd="0" presId="urn:microsoft.com/office/officeart/2005/8/layout/target3"/>
    <dgm:cxn modelId="{9B3D65EB-7473-4FE1-8E59-8D3FB35DDCC2}" type="presParOf" srcId="{E9505915-16DC-41BB-9676-58F098B7A22B}" destId="{1CA78668-73E7-45A6-AC0D-3ACAE37612C1}" srcOrd="0" destOrd="0" presId="urn:microsoft.com/office/officeart/2005/8/layout/target3"/>
    <dgm:cxn modelId="{1AEF29CB-E785-45DE-922B-C68AECC801B0}" type="presParOf" srcId="{E9505915-16DC-41BB-9676-58F098B7A22B}" destId="{F3224CA1-9F73-4E39-A0E8-9F49F0DDB19D}" srcOrd="1" destOrd="0" presId="urn:microsoft.com/office/officeart/2005/8/layout/target3"/>
    <dgm:cxn modelId="{A4C39E7D-4931-4053-9457-6AE2500974F0}" type="presParOf" srcId="{E9505915-16DC-41BB-9676-58F098B7A22B}" destId="{DC566FF9-CED1-4A60-BD95-D70EA50E7A84}" srcOrd="2" destOrd="0" presId="urn:microsoft.com/office/officeart/2005/8/layout/target3"/>
    <dgm:cxn modelId="{D19DBD17-40EA-4E8C-9BE4-5D8712C20722}" type="presParOf" srcId="{E9505915-16DC-41BB-9676-58F098B7A22B}" destId="{8C5943CC-C2E4-4D58-8A1B-C66A049A0A5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E32762-C3C0-4A16-934B-9D2BEC749A7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61535-E808-4B77-A488-00818A308D27}">
      <dgm:prSet custT="1"/>
      <dgm:spPr/>
      <dgm:t>
        <a:bodyPr/>
        <a:lstStyle/>
        <a:p>
          <a:pPr algn="l" rtl="0"/>
          <a:r>
            <a:rPr lang="en-US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Trained staff</a:t>
          </a:r>
          <a:endParaRPr lang="en-US" sz="3500" dirty="0">
            <a:solidFill>
              <a:schemeClr val="accent5">
                <a:lumMod val="75000"/>
              </a:schemeClr>
            </a:solidFill>
          </a:endParaRPr>
        </a:p>
      </dgm:t>
    </dgm:pt>
    <dgm:pt modelId="{F3253453-59D5-4AF4-9B02-7640903C1588}" type="sibTrans" cxnId="{AF89C51A-F26E-4352-AC53-CDF99023C636}">
      <dgm:prSet/>
      <dgm:spPr/>
      <dgm:t>
        <a:bodyPr/>
        <a:lstStyle/>
        <a:p>
          <a:endParaRPr lang="en-US"/>
        </a:p>
      </dgm:t>
    </dgm:pt>
    <dgm:pt modelId="{80C4EF9B-4B1D-44E2-9BF7-78F3F38EA744}" type="parTrans" cxnId="{AF89C51A-F26E-4352-AC53-CDF99023C636}">
      <dgm:prSet/>
      <dgm:spPr/>
      <dgm:t>
        <a:bodyPr/>
        <a:lstStyle/>
        <a:p>
          <a:endParaRPr lang="en-US"/>
        </a:p>
      </dgm:t>
    </dgm:pt>
    <dgm:pt modelId="{E9505915-16DC-41BB-9676-58F098B7A22B}" type="pres">
      <dgm:prSet presAssocID="{35E32762-C3C0-4A16-934B-9D2BEC749A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A78668-73E7-45A6-AC0D-3ACAE37612C1}" type="pres">
      <dgm:prSet presAssocID="{07F61535-E808-4B77-A488-00818A308D27}" presName="circle1" presStyleLbl="node1" presStyleIdx="0" presStyleCnt="1"/>
      <dgm:spPr/>
    </dgm:pt>
    <dgm:pt modelId="{F3224CA1-9F73-4E39-A0E8-9F49F0DDB19D}" type="pres">
      <dgm:prSet presAssocID="{07F61535-E808-4B77-A488-00818A308D27}" presName="space" presStyleCnt="0"/>
      <dgm:spPr/>
    </dgm:pt>
    <dgm:pt modelId="{DC566FF9-CED1-4A60-BD95-D70EA50E7A84}" type="pres">
      <dgm:prSet presAssocID="{07F61535-E808-4B77-A488-00818A308D27}" presName="rect1" presStyleLbl="alignAcc1" presStyleIdx="0" presStyleCnt="1" custLinFactNeighborX="1195"/>
      <dgm:spPr/>
      <dgm:t>
        <a:bodyPr/>
        <a:lstStyle/>
        <a:p>
          <a:endParaRPr lang="en-US"/>
        </a:p>
      </dgm:t>
    </dgm:pt>
    <dgm:pt modelId="{8C5943CC-C2E4-4D58-8A1B-C66A049A0A52}" type="pres">
      <dgm:prSet presAssocID="{07F61535-E808-4B77-A488-00818A308D2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11C6F-1722-4994-8B15-52843B1A8684}" type="presOf" srcId="{07F61535-E808-4B77-A488-00818A308D27}" destId="{DC566FF9-CED1-4A60-BD95-D70EA50E7A84}" srcOrd="0" destOrd="0" presId="urn:microsoft.com/office/officeart/2005/8/layout/target3"/>
    <dgm:cxn modelId="{AF89C51A-F26E-4352-AC53-CDF99023C636}" srcId="{35E32762-C3C0-4A16-934B-9D2BEC749A7C}" destId="{07F61535-E808-4B77-A488-00818A308D27}" srcOrd="0" destOrd="0" parTransId="{80C4EF9B-4B1D-44E2-9BF7-78F3F38EA744}" sibTransId="{F3253453-59D5-4AF4-9B02-7640903C1588}"/>
    <dgm:cxn modelId="{6A213D7E-682A-4EDB-8CFC-B31FE3022C5B}" type="presOf" srcId="{35E32762-C3C0-4A16-934B-9D2BEC749A7C}" destId="{E9505915-16DC-41BB-9676-58F098B7A22B}" srcOrd="0" destOrd="0" presId="urn:microsoft.com/office/officeart/2005/8/layout/target3"/>
    <dgm:cxn modelId="{DBFFA06A-4E5B-4B9D-8838-DA82D97B5264}" type="presOf" srcId="{07F61535-E808-4B77-A488-00818A308D27}" destId="{8C5943CC-C2E4-4D58-8A1B-C66A049A0A52}" srcOrd="1" destOrd="0" presId="urn:microsoft.com/office/officeart/2005/8/layout/target3"/>
    <dgm:cxn modelId="{4C8A379A-F1C1-4FA4-A709-12DEA5C0109D}" type="presParOf" srcId="{E9505915-16DC-41BB-9676-58F098B7A22B}" destId="{1CA78668-73E7-45A6-AC0D-3ACAE37612C1}" srcOrd="0" destOrd="0" presId="urn:microsoft.com/office/officeart/2005/8/layout/target3"/>
    <dgm:cxn modelId="{38E123F6-658D-46C5-BB5A-08AA9E4E2593}" type="presParOf" srcId="{E9505915-16DC-41BB-9676-58F098B7A22B}" destId="{F3224CA1-9F73-4E39-A0E8-9F49F0DDB19D}" srcOrd="1" destOrd="0" presId="urn:microsoft.com/office/officeart/2005/8/layout/target3"/>
    <dgm:cxn modelId="{AE8BD288-9BDD-42E1-9FED-F9102F8B6724}" type="presParOf" srcId="{E9505915-16DC-41BB-9676-58F098B7A22B}" destId="{DC566FF9-CED1-4A60-BD95-D70EA50E7A84}" srcOrd="2" destOrd="0" presId="urn:microsoft.com/office/officeart/2005/8/layout/target3"/>
    <dgm:cxn modelId="{997C6138-4C2C-458B-8AAB-FC00644BDEEB}" type="presParOf" srcId="{E9505915-16DC-41BB-9676-58F098B7A22B}" destId="{8C5943CC-C2E4-4D58-8A1B-C66A049A0A52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78668-73E7-45A6-AC0D-3ACAE37612C1}">
      <dsp:nvSpPr>
        <dsp:cNvPr id="0" name=""/>
        <dsp:cNvSpPr/>
      </dsp:nvSpPr>
      <dsp:spPr>
        <a:xfrm>
          <a:off x="0" y="0"/>
          <a:ext cx="1196752" cy="11967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6FF9-CED1-4A60-BD95-D70EA50E7A84}">
      <dsp:nvSpPr>
        <dsp:cNvPr id="0" name=""/>
        <dsp:cNvSpPr/>
      </dsp:nvSpPr>
      <dsp:spPr>
        <a:xfrm>
          <a:off x="598376" y="0"/>
          <a:ext cx="6026359" cy="11967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-US" sz="3500" kern="1200" dirty="0" smtClean="0">
              <a:solidFill>
                <a:schemeClr val="accent5">
                  <a:lumMod val="75000"/>
                </a:schemeClr>
              </a:solidFill>
            </a:rPr>
            <a:t>ther </a:t>
          </a: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3500" kern="1200" dirty="0" smtClean="0">
              <a:solidFill>
                <a:schemeClr val="accent5">
                  <a:lumMod val="75000"/>
                </a:schemeClr>
              </a:solidFill>
            </a:rPr>
            <a:t>ectors </a:t>
          </a:r>
          <a:r>
            <a:rPr lang="en-US" sz="4000" b="1" kern="1200" dirty="0" smtClean="0">
              <a:solidFill>
                <a:srgbClr val="00B0F0"/>
              </a:solidFill>
            </a:rPr>
            <a:t>40%</a:t>
          </a:r>
          <a:r>
            <a:rPr lang="en-US" sz="3500" kern="1200" dirty="0" smtClean="0"/>
            <a:t> </a:t>
          </a: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3500" kern="1200" dirty="0" smtClean="0">
              <a:solidFill>
                <a:schemeClr val="accent5">
                  <a:lumMod val="75000"/>
                </a:schemeClr>
              </a:solidFill>
            </a:rPr>
            <a:t>overnmental and </a:t>
          </a: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en-US" sz="3500" kern="1200" dirty="0" smtClean="0">
              <a:solidFill>
                <a:schemeClr val="accent5">
                  <a:lumMod val="75000"/>
                </a:schemeClr>
              </a:solidFill>
            </a:rPr>
            <a:t>rivate</a:t>
          </a:r>
          <a:endParaRPr lang="en-US" sz="35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98376" y="0"/>
        <a:ext cx="6026359" cy="1196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BDE50-F624-4765-ACA6-D179482440B6}">
      <dsp:nvSpPr>
        <dsp:cNvPr id="0" name=""/>
        <dsp:cNvSpPr/>
      </dsp:nvSpPr>
      <dsp:spPr>
        <a:xfrm>
          <a:off x="0" y="0"/>
          <a:ext cx="1368152" cy="13681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A875C-D943-4C76-BF67-2DE6C552B894}">
      <dsp:nvSpPr>
        <dsp:cNvPr id="0" name=""/>
        <dsp:cNvSpPr/>
      </dsp:nvSpPr>
      <dsp:spPr>
        <a:xfrm>
          <a:off x="684076" y="0"/>
          <a:ext cx="6012668" cy="13681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accent5">
                  <a:lumMod val="75000"/>
                </a:schemeClr>
              </a:solidFill>
            </a:rPr>
            <a:t>Multiple providers and sectors with multiple levels and tiers of services</a:t>
          </a:r>
          <a:endParaRPr lang="en-US" sz="31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84076" y="0"/>
        <a:ext cx="6012668" cy="1368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84549-5A6A-426F-B537-1D391A3962C7}">
      <dsp:nvSpPr>
        <dsp:cNvPr id="0" name=""/>
        <dsp:cNvSpPr/>
      </dsp:nvSpPr>
      <dsp:spPr>
        <a:xfrm>
          <a:off x="0" y="0"/>
          <a:ext cx="1955355" cy="195535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029D5-EF7F-4822-9757-E4E945A3BFAE}">
      <dsp:nvSpPr>
        <dsp:cNvPr id="0" name=""/>
        <dsp:cNvSpPr/>
      </dsp:nvSpPr>
      <dsp:spPr>
        <a:xfrm>
          <a:off x="977677" y="0"/>
          <a:ext cx="6007098" cy="19553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accent5">
                  <a:lumMod val="75000"/>
                </a:schemeClr>
              </a:solidFill>
            </a:rPr>
            <a:t>Services provided through </a:t>
          </a: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en-US" sz="3200" kern="1200" dirty="0" smtClean="0">
              <a:solidFill>
                <a:schemeClr val="accent5">
                  <a:lumMod val="75000"/>
                </a:schemeClr>
              </a:solidFill>
            </a:rPr>
            <a:t>rimary, </a:t>
          </a: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3200" kern="1200" dirty="0" smtClean="0">
              <a:solidFill>
                <a:schemeClr val="accent5">
                  <a:lumMod val="75000"/>
                </a:schemeClr>
              </a:solidFill>
            </a:rPr>
            <a:t>econdary and </a:t>
          </a: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3200" kern="1200" dirty="0" smtClean="0">
              <a:solidFill>
                <a:schemeClr val="accent5">
                  <a:lumMod val="75000"/>
                </a:schemeClr>
              </a:solidFill>
            </a:rPr>
            <a:t>ertiary care and </a:t>
          </a: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n-US" sz="3200" kern="1200" dirty="0" smtClean="0">
              <a:solidFill>
                <a:schemeClr val="accent5">
                  <a:lumMod val="75000"/>
                </a:schemeClr>
              </a:solidFill>
            </a:rPr>
            <a:t>ccounts for almost </a:t>
          </a:r>
          <a:r>
            <a:rPr lang="en-US" sz="3200" b="1" kern="1200" dirty="0" smtClean="0">
              <a:solidFill>
                <a:srgbClr val="00B0F0"/>
              </a:solidFill>
            </a:rPr>
            <a:t>60%</a:t>
          </a:r>
          <a:r>
            <a:rPr lang="en-US" sz="3200" kern="1200" dirty="0" smtClean="0">
              <a:solidFill>
                <a:srgbClr val="00B0F0"/>
              </a:solidFill>
            </a:rPr>
            <a:t> </a:t>
          </a:r>
          <a:r>
            <a:rPr lang="en-US" sz="3200" kern="1200" dirty="0" smtClean="0">
              <a:solidFill>
                <a:schemeClr val="accent5">
                  <a:lumMod val="75000"/>
                </a:schemeClr>
              </a:solidFill>
            </a:rPr>
            <a:t>of services kingdom-wide.</a:t>
          </a:r>
          <a:endParaRPr lang="en-US" sz="32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77677" y="0"/>
        <a:ext cx="6007098" cy="19553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78668-73E7-45A6-AC0D-3ACAE37612C1}">
      <dsp:nvSpPr>
        <dsp:cNvPr id="0" name=""/>
        <dsp:cNvSpPr/>
      </dsp:nvSpPr>
      <dsp:spPr>
        <a:xfrm>
          <a:off x="0" y="0"/>
          <a:ext cx="1196752" cy="11967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6FF9-CED1-4A60-BD95-D70EA50E7A84}">
      <dsp:nvSpPr>
        <dsp:cNvPr id="0" name=""/>
        <dsp:cNvSpPr/>
      </dsp:nvSpPr>
      <dsp:spPr>
        <a:xfrm>
          <a:off x="598376" y="0"/>
          <a:ext cx="6026359" cy="11967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Multiple providers</a:t>
          </a:r>
          <a:endParaRPr lang="en-US" sz="35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98376" y="0"/>
        <a:ext cx="6026359" cy="1196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78668-73E7-45A6-AC0D-3ACAE37612C1}">
      <dsp:nvSpPr>
        <dsp:cNvPr id="0" name=""/>
        <dsp:cNvSpPr/>
      </dsp:nvSpPr>
      <dsp:spPr>
        <a:xfrm>
          <a:off x="0" y="0"/>
          <a:ext cx="1196752" cy="11967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6FF9-CED1-4A60-BD95-D70EA50E7A84}">
      <dsp:nvSpPr>
        <dsp:cNvPr id="0" name=""/>
        <dsp:cNvSpPr/>
      </dsp:nvSpPr>
      <dsp:spPr>
        <a:xfrm>
          <a:off x="598376" y="0"/>
          <a:ext cx="6026359" cy="11967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Challenges</a:t>
          </a:r>
          <a:endParaRPr lang="en-US" sz="35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98376" y="0"/>
        <a:ext cx="6026359" cy="11967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78668-73E7-45A6-AC0D-3ACAE37612C1}">
      <dsp:nvSpPr>
        <dsp:cNvPr id="0" name=""/>
        <dsp:cNvSpPr/>
      </dsp:nvSpPr>
      <dsp:spPr>
        <a:xfrm>
          <a:off x="0" y="0"/>
          <a:ext cx="1196752" cy="11967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6FF9-CED1-4A60-BD95-D70EA50E7A84}">
      <dsp:nvSpPr>
        <dsp:cNvPr id="0" name=""/>
        <dsp:cNvSpPr/>
      </dsp:nvSpPr>
      <dsp:spPr>
        <a:xfrm>
          <a:off x="598376" y="0"/>
          <a:ext cx="6026359" cy="11967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Multiple systems</a:t>
          </a:r>
          <a:endParaRPr lang="en-US" sz="35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98376" y="0"/>
        <a:ext cx="6026359" cy="11967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78668-73E7-45A6-AC0D-3ACAE37612C1}">
      <dsp:nvSpPr>
        <dsp:cNvPr id="0" name=""/>
        <dsp:cNvSpPr/>
      </dsp:nvSpPr>
      <dsp:spPr>
        <a:xfrm>
          <a:off x="0" y="0"/>
          <a:ext cx="1196752" cy="11967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6FF9-CED1-4A60-BD95-D70EA50E7A84}">
      <dsp:nvSpPr>
        <dsp:cNvPr id="0" name=""/>
        <dsp:cNvSpPr/>
      </dsp:nvSpPr>
      <dsp:spPr>
        <a:xfrm>
          <a:off x="598376" y="0"/>
          <a:ext cx="6026359" cy="11967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Trained staff</a:t>
          </a:r>
          <a:endParaRPr lang="en-US" sz="35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98376" y="0"/>
        <a:ext cx="6026359" cy="1196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B1FFC71-EE13-4164-9F65-87C31C94B87A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36A42C8-0FA5-45C9-969B-62B250C7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10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24DC7F0-F931-4A92-AD24-CB527E57108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7EE8480-3167-48EC-BA21-D2B7C6D9A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6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87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9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34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3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6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34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05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4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41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3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6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43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53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92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88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88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31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48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GPHIP has worked with the Kingdom of Saudi Arabia, Ministry of Health (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 to strengthen its surveillance for mass gatherings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(i.e.,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Umrah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Ramadan, Hajj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).</a:t>
            </a:r>
          </a:p>
          <a:p>
            <a:pPr defTabSz="924458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Mobile-based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Notifiable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Electronics Disease Surveillance System (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MNDESS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), state-of-the-art technology that collects and processes infectious disease data using smartphones.  As a result, disease data were analyzed and interpreted onsite to create instant daily reports which allowed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officials to respond promptly to early signs of possible outbreaks.  More than 300 healthcare professionals have been trained to use the system for the Hajj.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65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Saudi Arabia National Guard Health Authority (SANG-HA).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CDC/NGHA Integrated Electronic Disease Surveillance System (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NG-IEDSS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 pulls together data from three major disease reporting systems.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Healthcare Associated Infections (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HAI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notifiable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diseases, and environmental and occupational disorders.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Almost all major medical cities, hospitals and health authorities have an electronic health data systems but interoperability and exchange of data are lacking.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6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6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structure of Public Health Informatics (PHI) based in Council of Health Services and coordinating &amp; collaborating with all healthcare sectors/providers.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5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04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40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85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7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4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8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06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6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8480-3167-48EC-BA21-D2B7C6D9A4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_02.jpg"/>
          <p:cNvPicPr preferRelativeResize="0">
            <a:picLocks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4112" y="0"/>
            <a:ext cx="73152" cy="6858000"/>
          </a:xfrm>
          <a:prstGeom prst="rect">
            <a:avLst/>
          </a:prstGeom>
        </p:spPr>
      </p:pic>
      <p:pic>
        <p:nvPicPr>
          <p:cNvPr id="7" name="Picture 6" descr="1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1333500" cy="68580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0352"/>
            <a:ext cx="9144000" cy="228600"/>
            <a:chOff x="0" y="6582727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7813040" y="6582727"/>
              <a:ext cx="1330960" cy="228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34101" y="6582727"/>
              <a:ext cx="1609724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82727"/>
              <a:ext cx="6096000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6781800" cy="1069975"/>
          </a:xfrm>
        </p:spPr>
        <p:txBody>
          <a:bodyPr bIns="0" anchor="b" anchorCtr="0">
            <a:noAutofit/>
          </a:bodyPr>
          <a:lstStyle>
            <a:lvl1pPr>
              <a:defRPr sz="4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6781800" cy="762000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6210300" y="6610350"/>
            <a:ext cx="1524000" cy="228600"/>
          </a:xfrm>
        </p:spPr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924800" y="6610350"/>
            <a:ext cx="1198880" cy="228600"/>
          </a:xfrm>
        </p:spPr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457200" y="6611112"/>
            <a:ext cx="5600700" cy="228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89085"/>
            <a:ext cx="2057400" cy="55370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85216"/>
            <a:ext cx="6019800" cy="55412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32" name="Rectangle 3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1438274" y="6629400"/>
            <a:ext cx="7705726" cy="228600"/>
            <a:chOff x="1438274" y="6629400"/>
            <a:chExt cx="7705726" cy="228600"/>
          </a:xfrm>
        </p:grpSpPr>
        <p:sp>
          <p:nvSpPr>
            <p:cNvPr id="27" name="Rectangle 26"/>
            <p:cNvSpPr/>
            <p:nvPr/>
          </p:nvSpPr>
          <p:spPr>
            <a:xfrm>
              <a:off x="8763000" y="662940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42480" y="662940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8274" y="6629400"/>
              <a:ext cx="566356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245101"/>
            <a:ext cx="6934199" cy="1155700"/>
          </a:xfrm>
        </p:spPr>
        <p:txBody>
          <a:bodyPr anchor="t">
            <a:normAutofit/>
          </a:bodyPr>
          <a:lstStyle>
            <a:lvl1pPr algn="r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6934199" cy="11303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980" cy="685800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xfrm>
            <a:off x="7162800" y="6610350"/>
            <a:ext cx="1524000" cy="246888"/>
          </a:xfrm>
        </p:spPr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>
          <a:xfrm>
            <a:off x="8742680" y="6610350"/>
            <a:ext cx="381000" cy="246888"/>
          </a:xfrm>
        </p:spPr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1524000" y="6610350"/>
            <a:ext cx="5562600" cy="247650"/>
          </a:xfrm>
        </p:spPr>
        <p:txBody>
          <a:bodyPr/>
          <a:lstStyle/>
          <a:p>
            <a:endParaRPr lang="en-US"/>
          </a:p>
        </p:txBody>
      </p:sp>
      <p:pic>
        <p:nvPicPr>
          <p:cNvPr id="20" name="Picture 19" descr="vert_bar_02.png"/>
          <p:cNvPicPr preferRelativeResize="0">
            <a:picLocks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2456" y="0"/>
            <a:ext cx="73152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2438400"/>
            <a:ext cx="40386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648200" y="2438400"/>
            <a:ext cx="40386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 descr="bar_06.png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20" name="Rectangle 1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352800" cy="9144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419600" y="1524000"/>
            <a:ext cx="4267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514599"/>
            <a:ext cx="3352800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bar_06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048"/>
            <a:ext cx="3355848" cy="914400"/>
          </a:xfrm>
        </p:spPr>
        <p:txBody>
          <a:bodyPr anchor="b">
            <a:normAutofit/>
          </a:bodyPr>
          <a:lstStyle>
            <a:lvl1pPr algn="l">
              <a:defRPr lang="en-US" sz="1800" b="1" i="0" kern="1200" cap="all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5696" y="1554480"/>
            <a:ext cx="4270248" cy="405993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355848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9" name="Picture 8" descr="bar_06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9600" y="1524000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9600" y="5637212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>
                  <a:lumMod val="75000"/>
                  <a:alpha val="61000"/>
                </a:schemeClr>
              </a:gs>
              <a:gs pos="38000">
                <a:schemeClr val="bg1">
                  <a:lumMod val="75000"/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61035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F4E6E33-D976-4CF7-8A7A-1EFD2E545E2D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3471308D-24D1-443E-9412-8292D22BF0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image" Target="../media/image57.png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image" Target="../media/image56.png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14876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091940"/>
            <a:ext cx="56612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By:</a:t>
            </a:r>
          </a:p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Ali Al Shehri </a:t>
            </a:r>
            <a:r>
              <a:rPr lang="en-US" sz="2000" dirty="0" smtClean="0"/>
              <a:t>| 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MD, MPhil, FRCGP, ACHE, MFPH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/>
              <a:t>Associate Dean, Academic and Student Affairs</a:t>
            </a:r>
          </a:p>
          <a:p>
            <a:r>
              <a:rPr lang="en-US" dirty="0" smtClean="0"/>
              <a:t>President, Saudi Association of Public Health (SAPH)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838200"/>
            <a:ext cx="8153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CAN INFORMATICS </a:t>
            </a:r>
            <a:r>
              <a:rPr lang="en-US" sz="5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 PUBLIC HEALTH</a:t>
            </a:r>
          </a:p>
          <a:p>
            <a:pPr algn="ctr"/>
            <a:r>
              <a:rPr lang="en-US" sz="5200" b="1" dirty="0" smtClean="0">
                <a:solidFill>
                  <a:srgbClr val="0070C0"/>
                </a:solidFill>
                <a:latin typeface="+mj-lt"/>
              </a:rPr>
              <a:t>IN SAUDI ARABIA</a:t>
            </a:r>
            <a:endParaRPr lang="en-US" sz="5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839" y="5415379"/>
            <a:ext cx="4897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Health Informatics &amp; Technology Conference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Baltimore, USA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October 20-22, 2014</a:t>
            </a:r>
          </a:p>
        </p:txBody>
      </p:sp>
    </p:spTree>
    <p:extLst>
      <p:ext uri="{BB962C8B-B14F-4D97-AF65-F5344CB8AC3E}">
        <p14:creationId xmlns:p14="http://schemas.microsoft.com/office/powerpoint/2010/main" val="3816598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"/>
            <a:ext cx="8030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Public health has to enhance its functions in this information age by utilizing the information and communication technology (ICT)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1" y="2438400"/>
            <a:ext cx="5029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Information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Decision</a:t>
            </a:r>
          </a:p>
        </p:txBody>
      </p:sp>
      <p:pic>
        <p:nvPicPr>
          <p:cNvPr id="5" name="Picture 4" descr="PH Whe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15418"/>
            <a:ext cx="4191000" cy="383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1" y="3048000"/>
            <a:ext cx="3657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q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better the information</a:t>
            </a:r>
          </a:p>
          <a:p>
            <a:pPr marL="519113" indent="-519113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better the</a:t>
            </a:r>
          </a:p>
          <a:p>
            <a:pPr marL="461963" indent="-461963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decision</a:t>
            </a:r>
          </a:p>
        </p:txBody>
      </p:sp>
    </p:spTree>
    <p:extLst>
      <p:ext uri="{BB962C8B-B14F-4D97-AF65-F5344CB8AC3E}">
        <p14:creationId xmlns:p14="http://schemas.microsoft.com/office/powerpoint/2010/main" val="26972781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76200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PUBLIC HEALTH INFORMATICS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066800"/>
            <a:ext cx="7848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Public Health Informatics provides fast, reliable and valid information to make decisions.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Sound information about public health leads to sound decisions for public health.</a:t>
            </a:r>
          </a:p>
          <a:p>
            <a:pPr marL="519113" indent="-51911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Sound information is essential for Health care management, planning and policy.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48688"/>
            <a:ext cx="1981200" cy="2080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438775"/>
            <a:ext cx="38481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195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78486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PUBLIC HEALTH INFORMATICS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569" y="926373"/>
            <a:ext cx="781623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Public Health Informatics deals with electronic resources and processes of: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Collecting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Keeping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Retrieving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Disseminating and utilizing information in public health practice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esearch and learning.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08" y="5095875"/>
            <a:ext cx="2298492" cy="15240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08" y="5095875"/>
            <a:ext cx="2286000" cy="15240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5981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295900"/>
            <a:ext cx="762000" cy="74295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38850"/>
            <a:ext cx="2771775" cy="59055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76200"/>
            <a:ext cx="77724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CDCs NATIONAL CENTER FOR PUBLIC HEALTH INFORMATICS (NCPHI)</a:t>
            </a: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P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rovides leadership in the application of information and computer science and technology to public health practice, research and learning.</a:t>
            </a:r>
          </a:p>
        </p:txBody>
      </p:sp>
    </p:spTree>
    <p:extLst>
      <p:ext uri="{BB962C8B-B14F-4D97-AF65-F5344CB8AC3E}">
        <p14:creationId xmlns:p14="http://schemas.microsoft.com/office/powerpoint/2010/main" val="27040166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0"/>
            <a:ext cx="2705100" cy="16954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335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CDCs NCPHI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647885"/>
            <a:ext cx="784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Electronic health record support of public</a:t>
            </a:r>
          </a:p>
          <a:p>
            <a:pPr marL="519113" indent="-519113"/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	health functions</a:t>
            </a:r>
          </a:p>
          <a:p>
            <a:pPr marL="519113" indent="-51911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Use of health care, population and other public health data in supporting public health systems and analyses</a:t>
            </a:r>
          </a:p>
          <a:p>
            <a:pPr marL="519113" indent="-51911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Basic  capabilities that support public health practice such as statistical and health surveillance </a:t>
            </a:r>
          </a:p>
          <a:p>
            <a:pPr marL="568325" indent="-568325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Public Health decision support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295900"/>
            <a:ext cx="762000" cy="7429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38850"/>
            <a:ext cx="2771775" cy="590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0171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76200"/>
            <a:ext cx="800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PUBLIC HEALTH INFORMATICS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534954"/>
            <a:ext cx="8001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“</a:t>
            </a:r>
            <a:r>
              <a:rPr lang="en-US" sz="30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systematic application of information and</a:t>
            </a:r>
          </a:p>
          <a:p>
            <a:pPr marL="461963" indent="-461963"/>
            <a:r>
              <a:rPr lang="en-US" sz="30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computer science and technology to public</a:t>
            </a:r>
          </a:p>
          <a:p>
            <a:pPr marL="461963" indent="-461963"/>
            <a:r>
              <a:rPr lang="en-US" sz="30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health practice, research and learning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”</a:t>
            </a:r>
          </a:p>
          <a:p>
            <a:pPr marL="461963" indent="-461963"/>
            <a:r>
              <a:rPr lang="en-US" sz="3000" dirty="0" smtClean="0">
                <a:latin typeface="Calibri" pitchFamily="34" charset="0"/>
              </a:rPr>
              <a:t>ACTIVITIES MAY INCLUDE: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Collection and storage of vital statistics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Collection and reporting of communicable diseases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Disease surveillance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Display disease statistics and trends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Immunization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Hospital statistics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1600200" cy="110413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1439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PUBLIC HEALTH</a:t>
            </a:r>
          </a:p>
          <a:p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INFORMATICS and KINGDOM OF</a:t>
            </a:r>
          </a:p>
          <a:p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SAUDI ARABIA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4251"/>
            <a:ext cx="4740557" cy="41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1531203"/>
            <a:ext cx="358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country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2,250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sq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m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GDP 2013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746 Billion US$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Population: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1950=3M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2011=27M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2015=30M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Mostly young)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Expectancy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73.7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Vaccine coverage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Almost 99%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867400"/>
            <a:ext cx="8295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Eradication of polio and many other communicable diseases</a:t>
            </a:r>
          </a:p>
          <a:p>
            <a:r>
              <a:rPr lang="en-US" sz="2400" b="1" dirty="0" smtClean="0"/>
              <a:t>But 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445837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24" y="4343400"/>
            <a:ext cx="8971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More chronic diseases (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besity, DM, IHD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Road traffic accident is a major problem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Environmental and Occupational Safety Issues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Multiple providers of healthcare:  cost-effectiveness?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Mass Gathering Medicine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Others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676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7732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BRIEF HISTORY AND DEVELOPMENT OF HEALTHCARE IN </a:t>
            </a:r>
            <a:r>
              <a:rPr lang="en-US" sz="3600" b="1" dirty="0" smtClean="0">
                <a:solidFill>
                  <a:srgbClr val="00B0F0"/>
                </a:solidFill>
              </a:rPr>
              <a:t>SAUDI ARABIA </a:t>
            </a:r>
            <a:r>
              <a:rPr lang="en-US" sz="3600" b="1" dirty="0"/>
              <a:t>(</a:t>
            </a:r>
            <a:r>
              <a:rPr lang="en-US" sz="3600" b="1" dirty="0" err="1"/>
              <a:t>MoH</a:t>
            </a:r>
            <a:r>
              <a:rPr lang="en-US" sz="3600" b="1" dirty="0"/>
              <a:t>) </a:t>
            </a:r>
            <a:endParaRPr lang="ar-SA" sz="3600" b="1" dirty="0">
              <a:solidFill>
                <a:srgbClr val="00B0F0"/>
              </a:solidFill>
            </a:endParaRPr>
          </a:p>
        </p:txBody>
      </p:sp>
      <p:sp>
        <p:nvSpPr>
          <p:cNvPr id="2" name="Decagon 1"/>
          <p:cNvSpPr/>
          <p:nvPr/>
        </p:nvSpPr>
        <p:spPr>
          <a:xfrm>
            <a:off x="395536" y="1538137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1</a:t>
            </a:r>
            <a:endParaRPr lang="ar-SA" sz="2800" b="1" dirty="0"/>
          </a:p>
        </p:txBody>
      </p:sp>
      <p:sp>
        <p:nvSpPr>
          <p:cNvPr id="7" name="Decagon 6"/>
          <p:cNvSpPr/>
          <p:nvPr/>
        </p:nvSpPr>
        <p:spPr>
          <a:xfrm>
            <a:off x="395536" y="2122585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2</a:t>
            </a:r>
            <a:endParaRPr lang="ar-SA" sz="2800" b="1" dirty="0"/>
          </a:p>
        </p:txBody>
      </p:sp>
      <p:sp>
        <p:nvSpPr>
          <p:cNvPr id="8" name="Decagon 7"/>
          <p:cNvSpPr/>
          <p:nvPr/>
        </p:nvSpPr>
        <p:spPr>
          <a:xfrm>
            <a:off x="395536" y="3212976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3</a:t>
            </a:r>
            <a:endParaRPr lang="ar-SA" sz="2800" b="1" dirty="0"/>
          </a:p>
        </p:txBody>
      </p:sp>
      <p:sp>
        <p:nvSpPr>
          <p:cNvPr id="9" name="Decagon 8"/>
          <p:cNvSpPr/>
          <p:nvPr/>
        </p:nvSpPr>
        <p:spPr>
          <a:xfrm>
            <a:off x="395536" y="3789040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4</a:t>
            </a:r>
            <a:endParaRPr lang="ar-SA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6369" y="1412776"/>
            <a:ext cx="72728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1925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Department of Health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369" y="1990581"/>
            <a:ext cx="72728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Later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General Directorate of</a:t>
            </a:r>
          </a:p>
          <a:p>
            <a:pPr algn="l" rtl="0"/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Health and Aid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368" y="3070701"/>
            <a:ext cx="8508160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400" b="1" dirty="0" smtClean="0">
                <a:solidFill>
                  <a:srgbClr val="00B0F0"/>
                </a:solidFill>
                <a:latin typeface="+mj-lt"/>
              </a:rPr>
              <a:t>1950</a:t>
            </a:r>
            <a:r>
              <a:rPr lang="en-US" sz="3400" b="1" dirty="0" smtClean="0">
                <a:latin typeface="+mj-lt"/>
              </a:rPr>
              <a:t> 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Ministry of Health 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3400" dirty="0" err="1">
                <a:solidFill>
                  <a:schemeClr val="accent5">
                    <a:lumMod val="75000"/>
                  </a:schemeClr>
                </a:solidFill>
              </a:rPr>
              <a:t>MoH</a:t>
            </a:r>
            <a:r>
              <a:rPr lang="en-US" sz="3400" dirty="0">
                <a:solidFill>
                  <a:schemeClr val="accent5">
                    <a:lumMod val="75000"/>
                  </a:schemeClr>
                </a:solidFill>
              </a:rPr>
              <a:t>) 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was established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369" y="3646765"/>
            <a:ext cx="7272808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1978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KSA signed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Alm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-Ata Declaration as a member of WHO:  Health for All through PHC as preventive, curative and rehabilitative approach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052" y="3667807"/>
            <a:ext cx="1162486" cy="724509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tx2">
                <a:lumMod val="60000"/>
                <a:lumOff val="40000"/>
                <a:alpha val="40000"/>
              </a:schemeClr>
            </a:glow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97152"/>
            <a:ext cx="130490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4502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ecagon 6"/>
          <p:cNvSpPr/>
          <p:nvPr/>
        </p:nvSpPr>
        <p:spPr>
          <a:xfrm>
            <a:off x="468415" y="2122585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6</a:t>
            </a:r>
            <a:endParaRPr lang="ar-SA" sz="2800" b="1" dirty="0"/>
          </a:p>
        </p:txBody>
      </p:sp>
      <p:sp>
        <p:nvSpPr>
          <p:cNvPr id="8" name="Decagon 7"/>
          <p:cNvSpPr/>
          <p:nvPr/>
        </p:nvSpPr>
        <p:spPr>
          <a:xfrm>
            <a:off x="463624" y="3226914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7</a:t>
            </a:r>
            <a:endParaRPr lang="ar-SA" sz="2800" b="1" dirty="0"/>
          </a:p>
        </p:txBody>
      </p:sp>
      <p:sp>
        <p:nvSpPr>
          <p:cNvPr id="9" name="Decagon 8"/>
          <p:cNvSpPr/>
          <p:nvPr/>
        </p:nvSpPr>
        <p:spPr>
          <a:xfrm>
            <a:off x="468415" y="4412670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8</a:t>
            </a:r>
            <a:endParaRPr lang="ar-SA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89248" y="1412776"/>
            <a:ext cx="72728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1981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Directorate of PHC at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MoH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5448" y="1990581"/>
            <a:ext cx="833737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2002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Establishment of Council of Health Services</a:t>
            </a:r>
            <a:endParaRPr lang="en-US" sz="3600" b="1" dirty="0" smtClean="0">
              <a:solidFill>
                <a:srgbClr val="00B0F0"/>
              </a:solidFill>
              <a:latin typeface="+mj-lt"/>
            </a:endParaRPr>
          </a:p>
          <a:p>
            <a:pPr algn="l" rtl="0"/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2009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National Evaluation Committee reviewed PHC and made recommendations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248" y="4267200"/>
            <a:ext cx="78488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 smtClean="0">
                <a:solidFill>
                  <a:srgbClr val="00B0F0"/>
                </a:solidFill>
                <a:latin typeface="+mj-lt"/>
              </a:rPr>
              <a:t>2010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Deputy minister PH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Decagon 14"/>
          <p:cNvSpPr/>
          <p:nvPr/>
        </p:nvSpPr>
        <p:spPr>
          <a:xfrm>
            <a:off x="457200" y="1538137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5</a:t>
            </a:r>
            <a:endParaRPr lang="ar-SA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20824" y="4794647"/>
            <a:ext cx="7956376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Now more than 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2,037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PHCCs and 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244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Hospitals under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MoH</a:t>
            </a:r>
            <a:endParaRPr lang="en-US" sz="4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460" y="45960"/>
            <a:ext cx="1906113" cy="298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76200"/>
            <a:ext cx="7575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BRIEF HISTORY AND DEVELOPMENT OF HEALTHCARE IN </a:t>
            </a:r>
            <a:r>
              <a:rPr lang="en-US" sz="3600" b="1" dirty="0" smtClean="0">
                <a:solidFill>
                  <a:schemeClr val="bg1">
                    <a:lumMod val="65000"/>
                  </a:schemeClr>
                </a:solidFill>
              </a:rPr>
              <a:t>SAUDI ARABIA</a:t>
            </a: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36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MoH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endParaRPr lang="ar-SA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463624" y="4981075"/>
            <a:ext cx="389656" cy="389656"/>
          </a:xfrm>
          <a:prstGeom prst="dec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sz="2800" b="1" dirty="0" smtClean="0"/>
              <a:t>9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8091149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381000"/>
            <a:ext cx="601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+mj-lt"/>
              </a:rPr>
              <a:t>WHY PUBLIC HEALTH?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539711"/>
            <a:ext cx="7248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Increase life expectancy </a:t>
            </a:r>
            <a:r>
              <a:rPr lang="en-US" sz="3200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(40s to 70s &amp; 80s)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2275582"/>
            <a:ext cx="71906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Decrease/prevent diseases (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eradication of</a:t>
            </a:r>
          </a:p>
          <a:p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lethal disease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</a:t>
            </a:r>
            <a:endParaRPr lang="en-US" sz="3200" b="1" i="1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570982"/>
            <a:ext cx="511127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Enhance cost-effectiveness of</a:t>
            </a:r>
          </a:p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healthcare (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Cuba = USA!!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</a:t>
            </a:r>
            <a:endParaRPr lang="en-US" sz="3200" b="1" i="1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35" y="4267200"/>
            <a:ext cx="2028825" cy="225742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01051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1560" y="9418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/>
              <a:t>CURRENT SYSTEMS</a:t>
            </a:r>
            <a:endParaRPr lang="ar-SA" sz="36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97193916"/>
              </p:ext>
            </p:extLst>
          </p:nvPr>
        </p:nvGraphicFramePr>
        <p:xfrm>
          <a:off x="1300063" y="3073896"/>
          <a:ext cx="6624736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66540773"/>
              </p:ext>
            </p:extLst>
          </p:nvPr>
        </p:nvGraphicFramePr>
        <p:xfrm>
          <a:off x="1228056" y="4270648"/>
          <a:ext cx="6696744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68734860"/>
              </p:ext>
            </p:extLst>
          </p:nvPr>
        </p:nvGraphicFramePr>
        <p:xfrm>
          <a:off x="940023" y="1163165"/>
          <a:ext cx="6984776" cy="195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0057295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344269"/>
            <a:ext cx="8484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rtl="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Multiple providers with little connection</a:t>
            </a:r>
            <a:endParaRPr lang="ar-SA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1380933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Ministry of Health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0" y="2219133"/>
            <a:ext cx="2667000" cy="71408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National Guard Health Affairs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87858" y="1380932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smtClean="0">
                <a:solidFill>
                  <a:schemeClr val="bg1"/>
                </a:solidFill>
              </a:rPr>
              <a:t>University Hospitals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91000" y="2219133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School Health Units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1000" y="3057332"/>
            <a:ext cx="2819400" cy="146667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 Services in the Royal Commission for </a:t>
            </a:r>
            <a:r>
              <a:rPr lang="en-US" sz="2400" dirty="0" err="1" smtClean="0">
                <a:solidFill>
                  <a:schemeClr val="bg1"/>
                </a:solidFill>
              </a:rPr>
              <a:t>Jubail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</a:rPr>
              <a:t>Yanbua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2000" y="3200400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Security Forces Medical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2000" y="4038600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Armed Forces Medical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2000" y="4867467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ARAMCO Health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1000" y="4800600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Red Crescent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91000" y="5648133"/>
            <a:ext cx="2667000" cy="6002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Others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93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441099445"/>
              </p:ext>
            </p:extLst>
          </p:nvPr>
        </p:nvGraphicFramePr>
        <p:xfrm>
          <a:off x="381000" y="152400"/>
          <a:ext cx="73152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71894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3205163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1" y="381000"/>
            <a:ext cx="71627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rtl="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Creation of Council of Health Services as a coordinating body for all Healthcare providers.</a:t>
            </a:r>
            <a:endParaRPr lang="ar-SA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03" y="5130448"/>
            <a:ext cx="2297797" cy="156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4337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"/>
            <a:ext cx="739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5000" b="1" dirty="0" smtClean="0">
                <a:latin typeface="+mj-lt"/>
              </a:rPr>
              <a:t>Development in ITC: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1371600"/>
            <a:ext cx="7848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eGovernment</a:t>
            </a: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many initiatives and projects to transform: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G2C: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Government-to-citizen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G2B: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Government-to-Business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G2G: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Government-to-Government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G2E: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Government-to-Employee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IEE: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Internal Efficiency and Effectiveness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	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58" y="5120855"/>
            <a:ext cx="2033342" cy="151718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" y="5131618"/>
            <a:ext cx="3057525" cy="1495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8350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"/>
            <a:ext cx="739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50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Development in ITC: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219200"/>
            <a:ext cx="7924800" cy="411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eLearning and Education</a:t>
            </a:r>
            <a:endParaRPr lang="en-US" sz="3200" dirty="0" smtClean="0">
              <a:latin typeface="Calibri" pitchFamily="34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National eLearning Center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SEU:  Saudi Electronic University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Many graduate programs in information management and health informatics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MoHE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programs, projects and units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Thousands of scholarship in HI and public health-related specialties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5304"/>
            <a:ext cx="3182235" cy="13152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5305304"/>
            <a:ext cx="1981200" cy="131839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5305304"/>
            <a:ext cx="1957388" cy="130255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492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34" y="1905000"/>
            <a:ext cx="1520966" cy="11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34" y="2939669"/>
            <a:ext cx="1520966" cy="125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24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5000" b="1" dirty="0" smtClean="0">
                <a:latin typeface="+mj-lt"/>
              </a:rPr>
              <a:t>A number of electronic surveillance systems: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770995"/>
            <a:ext cx="76856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GPHIP has worked with the Kingdom of Saudi Arabia, Ministry of Health (</a:t>
            </a:r>
            <a:r>
              <a:rPr lang="en-US" sz="2800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 to strengthen its surveillance for mass gatherings </a:t>
            </a:r>
            <a:r>
              <a:rPr lang="en-US" sz="28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(i.e., </a:t>
            </a:r>
            <a:r>
              <a:rPr lang="en-US" sz="2800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Umrah</a:t>
            </a:r>
            <a:r>
              <a:rPr lang="en-US" sz="28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Ramadan, Hajj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).</a:t>
            </a: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Mobile-based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Notifiable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Electronics Disease Surveillance System (</a:t>
            </a:r>
            <a:r>
              <a:rPr lang="en-US" sz="28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MNDESS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), to create instant daily reports which allowed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officials to respond promptly to early signs of possible outbreaks.</a:t>
            </a:r>
            <a:endParaRPr lang="en-US" sz="28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105460"/>
            <a:ext cx="1523999" cy="101648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9053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00600"/>
            <a:ext cx="2743200" cy="18288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00600"/>
            <a:ext cx="2544419" cy="18288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24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50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 number of electronic surveillance systems: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447800"/>
            <a:ext cx="7772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The Saudi Arabia National Guard Health Authority (SANG-HA); CDC/NGHA Integrated Electronic Disease Surveillance System (</a:t>
            </a:r>
            <a:r>
              <a:rPr lang="en-US" sz="28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NG-IEDSS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 pulls together data from three major disease reporting systems.</a:t>
            </a:r>
          </a:p>
          <a:p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Healthcare Associated Infections (</a:t>
            </a:r>
            <a:r>
              <a:rPr lang="en-US" sz="2800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HAI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), </a:t>
            </a:r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notifiable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diseases, and environmental and occupational disorders.</a:t>
            </a:r>
          </a:p>
        </p:txBody>
      </p:sp>
    </p:spTree>
    <p:extLst>
      <p:ext uri="{BB962C8B-B14F-4D97-AF65-F5344CB8AC3E}">
        <p14:creationId xmlns:p14="http://schemas.microsoft.com/office/powerpoint/2010/main" val="29570163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028950"/>
            <a:ext cx="2466975" cy="184785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1143001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4000" b="1" dirty="0" smtClean="0">
                <a:latin typeface="+mj-lt"/>
              </a:rPr>
              <a:t>Many </a:t>
            </a:r>
            <a:r>
              <a:rPr lang="en-US" sz="4000" b="1" dirty="0" smtClean="0">
                <a:latin typeface="+mj-lt"/>
              </a:rPr>
              <a:t>initiatives for Health Informatics but </a:t>
            </a:r>
            <a:r>
              <a:rPr lang="en-US" sz="4000" b="1" u="sng" dirty="0" smtClean="0">
                <a:latin typeface="+mj-lt"/>
              </a:rPr>
              <a:t>?</a:t>
            </a:r>
            <a:r>
              <a:rPr lang="en-US" sz="4000" b="1" dirty="0" smtClean="0">
                <a:latin typeface="+mj-lt"/>
              </a:rPr>
              <a:t>coordination </a:t>
            </a:r>
            <a:r>
              <a:rPr lang="en-US" sz="4000" b="1" dirty="0" smtClean="0">
                <a:latin typeface="+mj-lt"/>
              </a:rPr>
              <a:t>and </a:t>
            </a:r>
            <a:r>
              <a:rPr lang="en-US" sz="4000" b="1" u="sng" dirty="0" smtClean="0">
                <a:latin typeface="+mj-lt"/>
              </a:rPr>
              <a:t>?</a:t>
            </a:r>
            <a:r>
              <a:rPr lang="en-US" sz="4000" b="1" dirty="0" smtClean="0">
                <a:latin typeface="+mj-lt"/>
              </a:rPr>
              <a:t>Integration.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95800"/>
            <a:ext cx="3381375" cy="135255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856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1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4000" b="1" dirty="0" smtClean="0">
                <a:latin typeface="+mj-lt"/>
              </a:rPr>
              <a:t>National Public Health Informatics may play a major role in optimizing current public health functions and transform it on the long run.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30747"/>
            <a:ext cx="6019800" cy="399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963" y="2517696"/>
            <a:ext cx="7734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2052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762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+mj-lt"/>
              </a:rPr>
              <a:t>ESSENTIAL FUNCTIONS OF PUBLIC HEALTH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676400"/>
            <a:ext cx="769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Monitor health status to identify community health problems.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Diagnose and investigate health problems and health hazards in the community.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2476500" cy="184785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7960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36296627"/>
              </p:ext>
            </p:extLst>
          </p:nvPr>
        </p:nvGraphicFramePr>
        <p:xfrm>
          <a:off x="457200" y="1301131"/>
          <a:ext cx="6624736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36797414"/>
              </p:ext>
            </p:extLst>
          </p:nvPr>
        </p:nvGraphicFramePr>
        <p:xfrm>
          <a:off x="457200" y="98648"/>
          <a:ext cx="6624736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76552259"/>
              </p:ext>
            </p:extLst>
          </p:nvPr>
        </p:nvGraphicFramePr>
        <p:xfrm>
          <a:off x="457200" y="2514600"/>
          <a:ext cx="6624736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47623602"/>
              </p:ext>
            </p:extLst>
          </p:nvPr>
        </p:nvGraphicFramePr>
        <p:xfrm>
          <a:off x="452536" y="3680048"/>
          <a:ext cx="6624736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53000"/>
            <a:ext cx="315887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953000"/>
            <a:ext cx="412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027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3777">
            <a:off x="1948057" y="1033302"/>
            <a:ext cx="4039709" cy="34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85800"/>
            <a:ext cx="824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7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7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7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7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098">
            <a:off x="1180200" y="4186842"/>
            <a:ext cx="3095490" cy="215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737726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286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CAN INFORMATICS TRANSFORM</a:t>
            </a:r>
          </a:p>
          <a:p>
            <a:pPr algn="ctr"/>
            <a:r>
              <a:rPr lang="en-US" sz="3200" b="1" dirty="0" smtClean="0">
                <a:latin typeface="+mj-lt"/>
              </a:rPr>
              <a:t>PUBLIC HEALTH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IN SAUDI ARABIA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981200"/>
            <a:ext cx="8305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r>
              <a:rPr lang="en-US" sz="1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</a:t>
            </a: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en-US" sz="115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</a:t>
            </a:r>
            <a:r>
              <a:rPr lang="en-US" sz="11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</a:t>
            </a: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1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</a:t>
            </a:r>
            <a:r>
              <a:rPr lang="en-US" sz="11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</a:t>
            </a:r>
            <a:r>
              <a:rPr lang="en-US" sz="1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!</a:t>
            </a:r>
            <a:endParaRPr lang="en-US" sz="11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091940"/>
            <a:ext cx="56612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Presented By:</a:t>
            </a:r>
          </a:p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Ali Al Shehri </a:t>
            </a:r>
            <a:r>
              <a:rPr lang="en-US" sz="2000" dirty="0" smtClean="0"/>
              <a:t>| 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MD, MPhil, FRCGP, ACHE, MFPH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/>
              <a:t>Associate Dean, Academic and Student Affairs</a:t>
            </a:r>
          </a:p>
          <a:p>
            <a:r>
              <a:rPr lang="en-US" dirty="0" smtClean="0"/>
              <a:t>President, Saudi Association of Public Health (SAPH)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2839" y="5415379"/>
            <a:ext cx="4897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Health Informatics &amp; Technology Conference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Baltimore, USA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October 20-22, 2014</a:t>
            </a:r>
          </a:p>
        </p:txBody>
      </p:sp>
    </p:spTree>
    <p:extLst>
      <p:ext uri="{BB962C8B-B14F-4D97-AF65-F5344CB8AC3E}">
        <p14:creationId xmlns:p14="http://schemas.microsoft.com/office/powerpoint/2010/main" val="10278640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762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ESSENTIAL FUNCTIONS OF PUBLIC HEALTH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1676400"/>
            <a:ext cx="769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Inform, educate and empower people about health issues.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Mobilize community partnerships to identify and solve health problems.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69" y="4035579"/>
            <a:ext cx="2992231" cy="21366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35582"/>
            <a:ext cx="3183226" cy="213662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9500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76200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ESSENTIAL FUNCTIONS OF PUBLIC HEALTH</a:t>
            </a:r>
          </a:p>
        </p:txBody>
      </p:sp>
      <p:sp>
        <p:nvSpPr>
          <p:cNvPr id="2" name="Rectangle 1"/>
          <p:cNvSpPr/>
          <p:nvPr/>
        </p:nvSpPr>
        <p:spPr>
          <a:xfrm>
            <a:off x="265751" y="1524000"/>
            <a:ext cx="76590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Develop policies and plans that support individual and community health efforts.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Enforce laws and regulations that protect health and ensure safety.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Link people to needed personal health services and ensure the provision of health care when otherwise unavailable.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97" y="4994972"/>
            <a:ext cx="2427403" cy="16182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94972"/>
            <a:ext cx="2438399" cy="162264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94971"/>
            <a:ext cx="2514599" cy="16182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12700">
            <a:solidFill>
              <a:schemeClr val="tx1"/>
            </a:solidFill>
            <a:prstDash val="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660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762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ESSENTIAL FUNCTIONS OF PUBLIC HEALTH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351" y="1458754"/>
            <a:ext cx="75828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Assure a competent public health and personal healthcare workforce.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Evaluate effectiveness, accessibility and quality of personal and population-based health services.</a:t>
            </a:r>
          </a:p>
          <a:p>
            <a:pPr marL="519113" indent="-519113"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Research for new insights and innovative</a:t>
            </a:r>
          </a:p>
          <a:p>
            <a:pPr marL="509588" indent="-509588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solutions to health problems.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82741"/>
            <a:ext cx="2778796" cy="154143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782742"/>
            <a:ext cx="4648201" cy="1541434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961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76200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+mj-lt"/>
              </a:rPr>
              <a:t>PUBLIC HEALTH ACHIEVEMENTS</a:t>
            </a:r>
          </a:p>
          <a:p>
            <a:r>
              <a:rPr lang="en-US" sz="5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U.S. 2001-2010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2209800"/>
            <a:ext cx="77352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Vaccine-Preventable Diseases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Prevention and Control of Infectious Diseases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Tobacco Control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Maternal and Infant Health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Motor Vehicle Safety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68632"/>
            <a:ext cx="1533525" cy="151316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>
            <a:glow rad="127000">
              <a:srgbClr val="0070C0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77" y="5268632"/>
            <a:ext cx="1519923" cy="151316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>
            <a:glow rad="127000">
              <a:srgbClr val="0070C0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42" y="5268632"/>
            <a:ext cx="2020158" cy="151316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>
            <a:glow rad="127000">
              <a:srgbClr val="0070C0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4" y="5268632"/>
            <a:ext cx="2020158" cy="151316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chemeClr val="tx1"/>
            </a:solidFill>
          </a:ln>
          <a:effectLst>
            <a:glow rad="127000">
              <a:srgbClr val="0070C0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1225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86400"/>
            <a:ext cx="3952875" cy="11525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762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PUBLIC HEALTH ACHIEVEMENTS</a:t>
            </a:r>
          </a:p>
          <a:p>
            <a:r>
              <a:rPr lang="en-US" sz="4800" b="1" i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U.S. 2001-2010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322255"/>
            <a:ext cx="762253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Cardiovascular Disease Prevention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Occupational Safety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Cancer Prevention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Childhood Lead Poisoning Prevention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Public Health Preparedness and Response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3952875" cy="11525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592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76200"/>
            <a:ext cx="7696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PUBLIC HEALTH FACES</a:t>
            </a:r>
          </a:p>
          <a:p>
            <a:pPr algn="ctr"/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MAJOR  CHALLENGES</a:t>
            </a:r>
          </a:p>
          <a:p>
            <a:pPr algn="ctr"/>
            <a:r>
              <a:rPr lang="en-US" sz="4800" b="1" i="1" dirty="0" smtClean="0">
                <a:solidFill>
                  <a:srgbClr val="0070C0"/>
                </a:solidFill>
                <a:latin typeface="+mj-lt"/>
              </a:rPr>
              <a:t>IN THE 21</a:t>
            </a:r>
            <a:r>
              <a:rPr lang="en-US" sz="4800" b="1" i="1" baseline="30000" dirty="0" smtClean="0">
                <a:solidFill>
                  <a:srgbClr val="0070C0"/>
                </a:solidFill>
                <a:latin typeface="+mj-lt"/>
              </a:rPr>
              <a:t>ST</a:t>
            </a:r>
            <a:r>
              <a:rPr lang="en-US" sz="4800" b="1" i="1" dirty="0" smtClean="0">
                <a:solidFill>
                  <a:srgbClr val="0070C0"/>
                </a:solidFill>
                <a:latin typeface="+mj-lt"/>
              </a:rPr>
              <a:t> CENTURY</a:t>
            </a:r>
            <a:endParaRPr lang="en-US" sz="5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4482" y="2590800"/>
            <a:ext cx="762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Emerging diseases, e.g. Ebola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Non communicable diseases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Bioterrorism and chemical poisoning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Globalization and easy travels:  Global Outbreak Alert and Response Network.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33975"/>
            <a:ext cx="1495425" cy="14954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5133975"/>
            <a:ext cx="2971800" cy="14859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776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ro">
  <a:themeElements>
    <a:clrScheme name="Macro">
      <a:dk1>
        <a:sysClr val="windowText" lastClr="000000"/>
      </a:dk1>
      <a:lt1>
        <a:sysClr val="window" lastClr="FFFFFF"/>
      </a:lt1>
      <a:dk2>
        <a:srgbClr val="3F3F4D"/>
      </a:dk2>
      <a:lt2>
        <a:srgbClr val="DDDDDD"/>
      </a:lt2>
      <a:accent1>
        <a:srgbClr val="A51009"/>
      </a:accent1>
      <a:accent2>
        <a:srgbClr val="DE7014"/>
      </a:accent2>
      <a:accent3>
        <a:srgbClr val="704836"/>
      </a:accent3>
      <a:accent4>
        <a:srgbClr val="F2B431"/>
      </a:accent4>
      <a:accent5>
        <a:srgbClr val="7F221D"/>
      </a:accent5>
      <a:accent6>
        <a:srgbClr val="CDAC77"/>
      </a:accent6>
      <a:hlink>
        <a:srgbClr val="F5B123"/>
      </a:hlink>
      <a:folHlink>
        <a:srgbClr val="E19B0B"/>
      </a:folHlink>
    </a:clrScheme>
    <a:fontScheme name="Macr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c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300000"/>
              </a:schemeClr>
            </a:gs>
            <a:gs pos="100000">
              <a:schemeClr val="phClr">
                <a:tint val="8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90000"/>
                <a:satMod val="300000"/>
              </a:schemeClr>
            </a:gs>
            <a:gs pos="100000">
              <a:schemeClr val="phClr">
                <a:satMod val="150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5875" prstMaterial="softmetal">
            <a:bevelT w="25400" h="19050" prst="angle"/>
            <a:contourClr>
              <a:schemeClr val="phClr">
                <a:shade val="30000"/>
              </a:schemeClr>
            </a:contourClr>
          </a:sp3d>
        </a:effectStyle>
        <a:effectStyle>
          <a:effectLst>
            <a:outerShdw blurRad="254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9050" prstMaterial="metal">
            <a:bevelT w="63500" h="31750" prst="angle"/>
            <a:contourClr>
              <a:schemeClr val="phClr">
                <a:shade val="25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7000"/>
                <a:shade val="93000"/>
                <a:satMod val="110000"/>
                <a:lumMod val="90000"/>
              </a:schemeClr>
            </a:gs>
            <a:gs pos="76000">
              <a:schemeClr val="phClr">
                <a:tint val="85000"/>
                <a:shade val="75000"/>
                <a:satMod val="120000"/>
              </a:schemeClr>
            </a:gs>
            <a:gs pos="100000">
              <a:schemeClr val="phClr">
                <a:tint val="86000"/>
                <a:shade val="50000"/>
                <a:satMod val="13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35000"/>
                <a:satMod val="146000"/>
                <a:lumMod val="101000"/>
              </a:schemeClr>
            </a:gs>
            <a:gs pos="26000">
              <a:schemeClr val="phClr">
                <a:tint val="96000"/>
                <a:shade val="96000"/>
                <a:satMod val="190000"/>
              </a:schemeClr>
            </a:gs>
            <a:gs pos="100000">
              <a:schemeClr val="phClr">
                <a:tint val="60000"/>
                <a:shade val="90000"/>
                <a:satMod val="22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1293</Words>
  <Application>Microsoft Office PowerPoint</Application>
  <PresentationFormat>On-screen Show (4:3)</PresentationFormat>
  <Paragraphs>230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Macro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Juvy Javier</dc:creator>
  <cp:lastModifiedBy>Shehri , Ali</cp:lastModifiedBy>
  <cp:revision>200</cp:revision>
  <cp:lastPrinted>2014-10-15T06:54:26Z</cp:lastPrinted>
  <dcterms:created xsi:type="dcterms:W3CDTF">2014-10-12T05:41:17Z</dcterms:created>
  <dcterms:modified xsi:type="dcterms:W3CDTF">2014-10-16T11:07:39Z</dcterms:modified>
</cp:coreProperties>
</file>