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04" r:id="rId3"/>
    <p:sldId id="305" r:id="rId4"/>
    <p:sldId id="256" r:id="rId5"/>
    <p:sldId id="279" r:id="rId6"/>
    <p:sldId id="257" r:id="rId7"/>
    <p:sldId id="258" r:id="rId8"/>
    <p:sldId id="259" r:id="rId9"/>
    <p:sldId id="260" r:id="rId10"/>
    <p:sldId id="263" r:id="rId11"/>
    <p:sldId id="285" r:id="rId12"/>
    <p:sldId id="286" r:id="rId13"/>
    <p:sldId id="287" r:id="rId14"/>
    <p:sldId id="288" r:id="rId15"/>
    <p:sldId id="289" r:id="rId16"/>
    <p:sldId id="290" r:id="rId17"/>
    <p:sldId id="291" r:id="rId18"/>
    <p:sldId id="293" r:id="rId19"/>
    <p:sldId id="294" r:id="rId20"/>
    <p:sldId id="295" r:id="rId21"/>
    <p:sldId id="297" r:id="rId22"/>
    <p:sldId id="298" r:id="rId23"/>
    <p:sldId id="299" r:id="rId24"/>
    <p:sldId id="302" r:id="rId25"/>
    <p:sldId id="303" r:id="rId26"/>
    <p:sldId id="300" r:id="rId27"/>
    <p:sldId id="296" r:id="rId28"/>
    <p:sldId id="30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cat>
            <c:numRef>
              <c:f>Sheet1!$A$1:$A$11</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Sheet1!$B$1:$B$11</c:f>
              <c:numCache>
                <c:formatCode>General</c:formatCode>
                <c:ptCount val="11"/>
                <c:pt idx="0">
                  <c:v>4427</c:v>
                </c:pt>
                <c:pt idx="1">
                  <c:v>4505</c:v>
                </c:pt>
                <c:pt idx="2">
                  <c:v>4633</c:v>
                </c:pt>
                <c:pt idx="3">
                  <c:v>5007</c:v>
                </c:pt>
                <c:pt idx="4">
                  <c:v>4236</c:v>
                </c:pt>
                <c:pt idx="5">
                  <c:v>4324</c:v>
                </c:pt>
                <c:pt idx="6">
                  <c:v>4045</c:v>
                </c:pt>
                <c:pt idx="7">
                  <c:v>3835</c:v>
                </c:pt>
                <c:pt idx="8">
                  <c:v>3750</c:v>
                </c:pt>
                <c:pt idx="9">
                  <c:v>3685</c:v>
                </c:pt>
                <c:pt idx="10">
                  <c:v>3524</c:v>
                </c:pt>
              </c:numCache>
            </c:numRef>
          </c:val>
        </c:ser>
        <c:dLbls>
          <c:showLegendKey val="0"/>
          <c:showVal val="0"/>
          <c:showCatName val="0"/>
          <c:showSerName val="0"/>
          <c:showPercent val="0"/>
          <c:showBubbleSize val="0"/>
        </c:dLbls>
        <c:gapWidth val="150"/>
        <c:shape val="box"/>
        <c:axId val="36479488"/>
        <c:axId val="73476928"/>
        <c:axId val="0"/>
      </c:bar3DChart>
      <c:catAx>
        <c:axId val="36479488"/>
        <c:scaling>
          <c:orientation val="minMax"/>
        </c:scaling>
        <c:delete val="0"/>
        <c:axPos val="b"/>
        <c:title>
          <c:tx>
            <c:rich>
              <a:bodyPr/>
              <a:lstStyle/>
              <a:p>
                <a:pPr>
                  <a:defRPr/>
                </a:pPr>
                <a:r>
                  <a:rPr lang="tr-TR" sz="2800" dirty="0"/>
                  <a:t>Years</a:t>
                </a:r>
              </a:p>
            </c:rich>
          </c:tx>
          <c:layout/>
          <c:overlay val="0"/>
        </c:title>
        <c:numFmt formatCode="General" sourceLinked="1"/>
        <c:majorTickMark val="out"/>
        <c:minorTickMark val="none"/>
        <c:tickLblPos val="nextTo"/>
        <c:txPr>
          <a:bodyPr/>
          <a:lstStyle/>
          <a:p>
            <a:pPr>
              <a:defRPr sz="1800" b="0" i="0" strike="noStrike" baseline="0">
                <a:latin typeface="Rockwell" pitchFamily="18" charset="0"/>
              </a:defRPr>
            </a:pPr>
            <a:endParaRPr lang="en-US"/>
          </a:p>
        </c:txPr>
        <c:crossAx val="73476928"/>
        <c:crosses val="autoZero"/>
        <c:auto val="1"/>
        <c:lblAlgn val="ctr"/>
        <c:lblOffset val="100"/>
        <c:noMultiLvlLbl val="0"/>
      </c:catAx>
      <c:valAx>
        <c:axId val="73476928"/>
        <c:scaling>
          <c:orientation val="minMax"/>
        </c:scaling>
        <c:delete val="0"/>
        <c:axPos val="l"/>
        <c:majorGridlines/>
        <c:title>
          <c:tx>
            <c:rich>
              <a:bodyPr rot="-5400000" vert="horz"/>
              <a:lstStyle/>
              <a:p>
                <a:pPr>
                  <a:defRPr sz="2800"/>
                </a:pPr>
                <a:r>
                  <a:rPr lang="tr-TR" sz="2800" dirty="0"/>
                  <a:t>Number of fatalities</a:t>
                </a:r>
              </a:p>
            </c:rich>
          </c:tx>
          <c:layout>
            <c:manualLayout>
              <c:xMode val="edge"/>
              <c:yMode val="edge"/>
              <c:x val="6.4910245594300723E-3"/>
              <c:y val="0.18216499478661069"/>
            </c:manualLayout>
          </c:layout>
          <c:overlay val="0"/>
        </c:title>
        <c:numFmt formatCode="General" sourceLinked="1"/>
        <c:majorTickMark val="out"/>
        <c:minorTickMark val="none"/>
        <c:tickLblPos val="nextTo"/>
        <c:txPr>
          <a:bodyPr/>
          <a:lstStyle/>
          <a:p>
            <a:pPr>
              <a:defRPr sz="1800" b="0" i="0" baseline="0">
                <a:latin typeface="Rockwell" pitchFamily="18" charset="0"/>
              </a:defRPr>
            </a:pPr>
            <a:endParaRPr lang="en-US"/>
          </a:p>
        </c:txPr>
        <c:crossAx val="36479488"/>
        <c:crosses val="autoZero"/>
        <c:crossBetween val="between"/>
      </c:valAx>
    </c:plotArea>
    <c:plotVisOnly val="1"/>
    <c:dispBlanksAs val="gap"/>
    <c:showDLblsOverMax val="0"/>
  </c:chart>
  <c:spPr>
    <a:solidFill>
      <a:schemeClr val="accent6"/>
    </a:solidFill>
  </c:sp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Line 1026"/>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kumimoji="1" lang="en-US" sz="2800">
              <a:solidFill>
                <a:srgbClr val="FFFFFF"/>
              </a:solidFill>
              <a:latin typeface="Times New Roman" pitchFamily="18" charset="0"/>
              <a:ea typeface="ＭＳ Ｐゴシック" pitchFamily="34" charset="-128"/>
            </a:endParaRPr>
          </a:p>
        </p:txBody>
      </p:sp>
      <p:sp>
        <p:nvSpPr>
          <p:cNvPr id="5" name="Arc 1027"/>
          <p:cNvSpPr>
            <a:spLocks/>
          </p:cNvSpPr>
          <p:nvPr/>
        </p:nvSpPr>
        <p:spPr bwMode="auto">
          <a:xfrm>
            <a:off x="0" y="842963"/>
            <a:ext cx="2897188" cy="6015037"/>
          </a:xfrm>
          <a:custGeom>
            <a:avLst/>
            <a:gdLst>
              <a:gd name="T0" fmla="*/ 0 w 21600"/>
              <a:gd name="T1" fmla="*/ 0 h 21600"/>
              <a:gd name="T2" fmla="*/ 388597144 w 21600"/>
              <a:gd name="T3" fmla="*/ 1675031024 h 21600"/>
              <a:gd name="T4" fmla="*/ 0 w 21600"/>
              <a:gd name="T5" fmla="*/ 167503102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eaLnBrk="0" fontAlgn="base" hangingPunct="0">
              <a:spcBef>
                <a:spcPct val="0"/>
              </a:spcBef>
              <a:spcAft>
                <a:spcPct val="0"/>
              </a:spcAft>
            </a:pPr>
            <a:endParaRPr kumimoji="1" lang="en-US" sz="2800">
              <a:solidFill>
                <a:srgbClr val="FFFFFF"/>
              </a:solidFill>
              <a:latin typeface="Times New Roman" pitchFamily="18" charset="0"/>
              <a:ea typeface="ＭＳ Ｐゴシック" pitchFamily="34" charset="-128"/>
            </a:endParaRPr>
          </a:p>
        </p:txBody>
      </p:sp>
      <p:sp>
        <p:nvSpPr>
          <p:cNvPr id="22532" name="Rectangle 1028"/>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r>
              <a:rPr lang="ja-JP" altLang="en-US"/>
              <a:t>マスタ タイトルの</a:t>
            </a:r>
            <a:br>
              <a:rPr lang="ja-JP" altLang="en-US"/>
            </a:br>
            <a:r>
              <a:rPr lang="ja-JP" altLang="en-US"/>
              <a:t>書式設定</a:t>
            </a:r>
          </a:p>
        </p:txBody>
      </p:sp>
      <p:sp>
        <p:nvSpPr>
          <p:cNvPr id="22533" name="Rectangle 1029"/>
          <p:cNvSpPr>
            <a:spLocks noGrp="1" noChangeArrowheads="1"/>
          </p:cNvSpPr>
          <p:nvPr>
            <p:ph type="subTitle" sz="quarter" idx="1"/>
          </p:nvPr>
        </p:nvSpPr>
        <p:spPr>
          <a:xfrm>
            <a:off x="4191000" y="1828800"/>
            <a:ext cx="4572000" cy="1752600"/>
          </a:xfrm>
        </p:spPr>
        <p:txBody>
          <a:bodyPr/>
          <a:lstStyle>
            <a:lvl1pPr marL="0" indent="0">
              <a:buFont typeface="Wingdings" pitchFamily="2" charset="2"/>
              <a:buNone/>
              <a:defRPr sz="2400"/>
            </a:lvl1pPr>
          </a:lstStyle>
          <a:p>
            <a:r>
              <a:rPr lang="ja-JP" altLang="en-US"/>
              <a:t>マスタ サブタイトルの書式設定</a:t>
            </a:r>
          </a:p>
        </p:txBody>
      </p:sp>
      <p:sp>
        <p:nvSpPr>
          <p:cNvPr id="6" name="Rectangle 1030"/>
          <p:cNvSpPr>
            <a:spLocks noGrp="1" noChangeArrowheads="1"/>
          </p:cNvSpPr>
          <p:nvPr>
            <p:ph type="dt" sz="quarter" idx="10"/>
          </p:nvPr>
        </p:nvSpPr>
        <p:spPr/>
        <p:txBody>
          <a:bodyPr/>
          <a:lstStyle>
            <a:lvl1pPr>
              <a:defRPr smtClean="0"/>
            </a:lvl1pPr>
          </a:lstStyle>
          <a:p>
            <a:pPr>
              <a:defRPr/>
            </a:pPr>
            <a:fld id="{6C173D50-E166-4435-9EEB-2B6ED71E984F}" type="datetime1">
              <a:rPr lang="ja-JP" altLang="en-US">
                <a:solidFill>
                  <a:srgbClr val="FFFFFF"/>
                </a:solidFill>
              </a:rPr>
              <a:pPr>
                <a:defRPr/>
              </a:pPr>
              <a:t>2015/9/24</a:t>
            </a:fld>
            <a:endParaRPr lang="en-US" altLang="ja-JP">
              <a:solidFill>
                <a:srgbClr val="FFFFFF"/>
              </a:solidFill>
            </a:endParaRPr>
          </a:p>
        </p:txBody>
      </p:sp>
      <p:sp>
        <p:nvSpPr>
          <p:cNvPr id="7" name="Rectangle 1031"/>
          <p:cNvSpPr>
            <a:spLocks noGrp="1" noChangeArrowheads="1"/>
          </p:cNvSpPr>
          <p:nvPr>
            <p:ph type="ftr" sz="quarter" idx="11"/>
          </p:nvPr>
        </p:nvSpPr>
        <p:spPr/>
        <p:txBody>
          <a:bodyPr/>
          <a:lstStyle>
            <a:lvl1pPr>
              <a:defRPr smtClean="0"/>
            </a:lvl1pPr>
          </a:lstStyle>
          <a:p>
            <a:pPr>
              <a:defRPr/>
            </a:pPr>
            <a:endParaRPr lang="en-US" altLang="ja-JP">
              <a:solidFill>
                <a:srgbClr val="FFFFFF"/>
              </a:solidFill>
            </a:endParaRPr>
          </a:p>
        </p:txBody>
      </p:sp>
      <p:sp>
        <p:nvSpPr>
          <p:cNvPr id="8" name="Rectangle 1032"/>
          <p:cNvSpPr>
            <a:spLocks noGrp="1" noChangeArrowheads="1"/>
          </p:cNvSpPr>
          <p:nvPr>
            <p:ph type="sldNum" sz="quarter" idx="12"/>
          </p:nvPr>
        </p:nvSpPr>
        <p:spPr/>
        <p:txBody>
          <a:bodyPr/>
          <a:lstStyle>
            <a:lvl1pPr>
              <a:defRPr smtClean="0"/>
            </a:lvl1pPr>
          </a:lstStyle>
          <a:p>
            <a:pPr>
              <a:defRPr/>
            </a:pPr>
            <a:fld id="{289DF824-A5D4-44F2-9082-6B9BFA81D393}"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1263450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5"/>
          <p:cNvSpPr>
            <a:spLocks noGrp="1" noChangeArrowheads="1"/>
          </p:cNvSpPr>
          <p:nvPr>
            <p:ph type="dt" sz="half" idx="10"/>
          </p:nvPr>
        </p:nvSpPr>
        <p:spPr>
          <a:ln/>
        </p:spPr>
        <p:txBody>
          <a:bodyPr/>
          <a:lstStyle>
            <a:lvl1pPr>
              <a:defRPr/>
            </a:lvl1pPr>
          </a:lstStyle>
          <a:p>
            <a:pPr>
              <a:defRPr/>
            </a:pPr>
            <a:fld id="{C6EEC934-A16F-4FF9-B542-D26E38E44E81}" type="datetime1">
              <a:rPr lang="ja-JP" altLang="en-US">
                <a:solidFill>
                  <a:srgbClr val="FFFFFF"/>
                </a:solidFill>
              </a:rPr>
              <a:pPr>
                <a:defRPr/>
              </a:pPr>
              <a:t>2015/9/24</a:t>
            </a:fld>
            <a:endParaRPr lang="en-US" altLang="ja-JP">
              <a:solidFill>
                <a:srgbClr val="FFFFFF"/>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69B1D514-AB0E-42F7-B6FE-C87590C6F6F6}"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9913396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C25EBCC-11C8-4A9D-84C2-FFB6C014B292}" type="datetime1">
              <a:rPr lang="ja-JP" altLang="en-US">
                <a:solidFill>
                  <a:srgbClr val="FFFFFF"/>
                </a:solidFill>
              </a:rPr>
              <a:pPr>
                <a:defRPr/>
              </a:pPr>
              <a:t>2015/9/24</a:t>
            </a:fld>
            <a:endParaRPr lang="en-US" altLang="ja-JP">
              <a:solidFill>
                <a:srgbClr val="FFFFFF"/>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4" name="Rectangle 7"/>
          <p:cNvSpPr>
            <a:spLocks noGrp="1" noChangeArrowheads="1"/>
          </p:cNvSpPr>
          <p:nvPr>
            <p:ph type="sldNum" sz="quarter" idx="12"/>
          </p:nvPr>
        </p:nvSpPr>
        <p:spPr>
          <a:ln/>
        </p:spPr>
        <p:txBody>
          <a:bodyPr/>
          <a:lstStyle>
            <a:lvl1pPr>
              <a:defRPr/>
            </a:lvl1pPr>
          </a:lstStyle>
          <a:p>
            <a:pPr>
              <a:defRPr/>
            </a:pPr>
            <a:fld id="{ADDA1997-3A31-41A4-94A7-EBF038C4C810}"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10979047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5"/>
          <p:cNvSpPr>
            <a:spLocks noGrp="1" noChangeArrowheads="1"/>
          </p:cNvSpPr>
          <p:nvPr>
            <p:ph type="dt" sz="half" idx="10"/>
          </p:nvPr>
        </p:nvSpPr>
        <p:spPr>
          <a:ln/>
        </p:spPr>
        <p:txBody>
          <a:bodyPr/>
          <a:lstStyle>
            <a:lvl1pPr>
              <a:defRPr/>
            </a:lvl1pPr>
          </a:lstStyle>
          <a:p>
            <a:pPr>
              <a:defRPr/>
            </a:pPr>
            <a:fld id="{8C37AD21-3DE5-47DB-BECF-A7AE85457FA1}" type="datetime1">
              <a:rPr lang="ja-JP" altLang="en-US">
                <a:solidFill>
                  <a:srgbClr val="FFFFFF"/>
                </a:solidFill>
              </a:rPr>
              <a:pPr>
                <a:defRPr/>
              </a:pPr>
              <a:t>2015/9/24</a:t>
            </a:fld>
            <a:endParaRPr lang="en-US" altLang="ja-JP">
              <a:solidFill>
                <a:srgbClr val="FFFFFF"/>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5692266B-F93A-4A7D-B1C0-5E189B42743E}"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2388431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D0D0D">
            <a:alpha val="0"/>
          </a:srgbClr>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2819400" y="609600"/>
            <a:ext cx="6096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smtClean="0"/>
              <a:t>マスタ タイトルの</a:t>
            </a:r>
            <a:br>
              <a:rPr lang="ja-JP" altLang="en-US" smtClean="0"/>
            </a:br>
            <a:r>
              <a:rPr lang="ja-JP" altLang="en-US" smtClean="0"/>
              <a:t>書式設定</a:t>
            </a:r>
          </a:p>
        </p:txBody>
      </p:sp>
      <p:sp>
        <p:nvSpPr>
          <p:cNvPr id="1027" name="Rectangle 4"/>
          <p:cNvSpPr>
            <a:spLocks noGrp="1" noChangeArrowheads="1"/>
          </p:cNvSpPr>
          <p:nvPr>
            <p:ph type="body" idx="1"/>
          </p:nvPr>
        </p:nvSpPr>
        <p:spPr bwMode="auto">
          <a:xfrm>
            <a:off x="2819400" y="1981200"/>
            <a:ext cx="6096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endParaRPr lang="ja-JP" altLang="ja-JP" smtClean="0"/>
          </a:p>
          <a:p>
            <a:pPr lvl="3"/>
            <a:r>
              <a:rPr lang="ja-JP" altLang="en-US" smtClean="0"/>
              <a:t>第 </a:t>
            </a:r>
            <a:r>
              <a:rPr lang="en-US" altLang="ja-JP" smtClean="0"/>
              <a:t>4 </a:t>
            </a:r>
            <a:r>
              <a:rPr lang="ja-JP" altLang="en-US" smtClean="0"/>
              <a:t>レベル</a:t>
            </a:r>
            <a:endParaRPr lang="ja-JP" altLang="ja-JP" smtClean="0"/>
          </a:p>
          <a:p>
            <a:pPr lvl="4"/>
            <a:r>
              <a:rPr lang="ja-JP" altLang="en-US" smtClean="0"/>
              <a:t>第 </a:t>
            </a:r>
            <a:r>
              <a:rPr lang="en-US" altLang="ja-JP" smtClean="0"/>
              <a:t>5 </a:t>
            </a:r>
            <a:r>
              <a:rPr lang="ja-JP" altLang="en-US" smtClean="0"/>
              <a:t>レベル</a:t>
            </a:r>
            <a:endParaRPr lang="ja-JP" altLang="ja-JP" smtClean="0"/>
          </a:p>
        </p:txBody>
      </p:sp>
      <p:sp>
        <p:nvSpPr>
          <p:cNvPr id="8" name="Rectangle 5"/>
          <p:cNvSpPr>
            <a:spLocks noGrp="1" noChangeArrowheads="1"/>
          </p:cNvSpPr>
          <p:nvPr>
            <p:ph type="dt" sz="half" idx="2"/>
          </p:nvPr>
        </p:nvSpPr>
        <p:spPr bwMode="auto">
          <a:xfrm>
            <a:off x="3048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eaLnBrk="1" hangingPunct="1">
              <a:defRPr sz="1400" smtClean="0"/>
            </a:lvl1pPr>
          </a:lstStyle>
          <a:p>
            <a:pPr fontAlgn="base">
              <a:spcBef>
                <a:spcPct val="0"/>
              </a:spcBef>
              <a:spcAft>
                <a:spcPct val="0"/>
              </a:spcAft>
              <a:defRPr/>
            </a:pPr>
            <a:fld id="{660B9A97-EAE3-4393-9844-3EC263B28109}" type="datetime1">
              <a:rPr kumimoji="1" lang="ja-JP" altLang="en-US">
                <a:solidFill>
                  <a:srgbClr val="FFFFFF"/>
                </a:solidFill>
                <a:latin typeface="Times New Roman" pitchFamily="18" charset="0"/>
                <a:ea typeface="ＭＳ Ｐゴシック" pitchFamily="34" charset="-128"/>
              </a:rPr>
              <a:pPr fontAlgn="base">
                <a:spcBef>
                  <a:spcPct val="0"/>
                </a:spcBef>
                <a:spcAft>
                  <a:spcPct val="0"/>
                </a:spcAft>
                <a:defRPr/>
              </a:pPr>
              <a:t>2015/9/24</a:t>
            </a:fld>
            <a:endParaRPr kumimoji="1" lang="en-US" altLang="ja-JP">
              <a:solidFill>
                <a:srgbClr val="FFFFFF"/>
              </a:solidFill>
              <a:latin typeface="Times New Roman" pitchFamily="18" charset="0"/>
              <a:ea typeface="ＭＳ Ｐゴシック" pitchFamily="34" charset="-128"/>
            </a:endParaRPr>
          </a:p>
        </p:txBody>
      </p:sp>
      <p:sp>
        <p:nvSpPr>
          <p:cNvPr id="9" name="Rectangle 6"/>
          <p:cNvSpPr>
            <a:spLocks noGrp="1" noChangeArrowheads="1"/>
          </p:cNvSpPr>
          <p:nvPr>
            <p:ph type="ftr" sz="quarter" idx="3"/>
          </p:nvPr>
        </p:nvSpPr>
        <p:spPr bwMode="auto">
          <a:xfrm>
            <a:off x="3581400" y="6248400"/>
            <a:ext cx="28956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ctr" eaLnBrk="1" hangingPunct="1">
              <a:defRPr sz="1400" smtClean="0"/>
            </a:lvl1pPr>
          </a:lstStyle>
          <a:p>
            <a:pPr fontAlgn="base">
              <a:spcBef>
                <a:spcPct val="0"/>
              </a:spcBef>
              <a:spcAft>
                <a:spcPct val="0"/>
              </a:spcAft>
              <a:defRPr/>
            </a:pPr>
            <a:endParaRPr kumimoji="1" lang="en-US" altLang="ja-JP">
              <a:solidFill>
                <a:srgbClr val="FFFFFF"/>
              </a:solidFill>
              <a:latin typeface="Times New Roman" pitchFamily="18" charset="0"/>
              <a:ea typeface="ＭＳ Ｐゴシック" pitchFamily="34" charset="-128"/>
            </a:endParaRPr>
          </a:p>
        </p:txBody>
      </p:sp>
      <p:sp>
        <p:nvSpPr>
          <p:cNvPr id="10" name="Rectangle 7"/>
          <p:cNvSpPr>
            <a:spLocks noGrp="1" noChangeArrowheads="1"/>
          </p:cNvSpPr>
          <p:nvPr>
            <p:ph type="sldNum" sz="quarter" idx="4"/>
          </p:nvPr>
        </p:nvSpPr>
        <p:spPr bwMode="auto">
          <a:xfrm>
            <a:off x="7010400" y="6248400"/>
            <a:ext cx="19050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r" eaLnBrk="1" hangingPunct="1">
              <a:defRPr sz="1400" smtClean="0"/>
            </a:lvl1pPr>
          </a:lstStyle>
          <a:p>
            <a:pPr fontAlgn="base">
              <a:spcBef>
                <a:spcPct val="0"/>
              </a:spcBef>
              <a:spcAft>
                <a:spcPct val="0"/>
              </a:spcAft>
              <a:defRPr/>
            </a:pPr>
            <a:fld id="{B8230C9D-D6AA-4A10-B604-F50816F95B66}" type="slidenum">
              <a:rPr kumimoji="1" lang="en-US" altLang="ja-JP">
                <a:solidFill>
                  <a:srgbClr val="FFFFFF"/>
                </a:solidFill>
                <a:latin typeface="Times New Roman" pitchFamily="18" charset="0"/>
                <a:ea typeface="ＭＳ Ｐゴシック" pitchFamily="34" charset="-128"/>
              </a:rPr>
              <a:pPr fontAlgn="base">
                <a:spcBef>
                  <a:spcPct val="0"/>
                </a:spcBef>
                <a:spcAft>
                  <a:spcPct val="0"/>
                </a:spcAft>
                <a:defRPr/>
              </a:pPr>
              <a:t>‹#›</a:t>
            </a:fld>
            <a:endParaRPr kumimoji="1" lang="en-US" altLang="ja-JP">
              <a:solidFill>
                <a:srgbClr val="FFFFFF"/>
              </a:solidFill>
              <a:latin typeface="Times New Roman" pitchFamily="18" charset="0"/>
              <a:ea typeface="ＭＳ Ｐゴシック" pitchFamily="34" charset="-128"/>
            </a:endParaRPr>
          </a:p>
        </p:txBody>
      </p:sp>
    </p:spTree>
    <p:extLst>
      <p:ext uri="{BB962C8B-B14F-4D97-AF65-F5344CB8AC3E}">
        <p14:creationId xmlns:p14="http://schemas.microsoft.com/office/powerpoint/2010/main" val="2048089890"/>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p:txStyles>
    <p:titleStyle>
      <a:lvl1pPr algn="l" rtl="0" eaLnBrk="0" fontAlgn="base" hangingPunct="0">
        <a:lnSpc>
          <a:spcPct val="70000"/>
        </a:lnSpc>
        <a:spcBef>
          <a:spcPct val="0"/>
        </a:spcBef>
        <a:spcAft>
          <a:spcPct val="0"/>
        </a:spcAft>
        <a:defRPr kumimoji="1" sz="4800" b="1">
          <a:solidFill>
            <a:schemeClr val="tx2"/>
          </a:solidFill>
          <a:latin typeface="Arial" pitchFamily="34" charset="0"/>
          <a:ea typeface="+mj-ea"/>
          <a:cs typeface="+mj-cs"/>
        </a:defRPr>
      </a:lvl1pPr>
      <a:lvl2pPr algn="l" rtl="0" eaLnBrk="0" fontAlgn="base" hangingPunct="0">
        <a:lnSpc>
          <a:spcPct val="70000"/>
        </a:lnSpc>
        <a:spcBef>
          <a:spcPct val="0"/>
        </a:spcBef>
        <a:spcAft>
          <a:spcPct val="0"/>
        </a:spcAft>
        <a:defRPr kumimoji="1" sz="4800" b="1">
          <a:solidFill>
            <a:schemeClr val="tx2"/>
          </a:solidFill>
          <a:latin typeface="Arial" pitchFamily="34" charset="0"/>
          <a:ea typeface="ＭＳ Ｐゴシック" pitchFamily="50" charset="-128"/>
        </a:defRPr>
      </a:lvl2pPr>
      <a:lvl3pPr algn="l" rtl="0" eaLnBrk="0" fontAlgn="base" hangingPunct="0">
        <a:lnSpc>
          <a:spcPct val="70000"/>
        </a:lnSpc>
        <a:spcBef>
          <a:spcPct val="0"/>
        </a:spcBef>
        <a:spcAft>
          <a:spcPct val="0"/>
        </a:spcAft>
        <a:defRPr kumimoji="1" sz="4800" b="1">
          <a:solidFill>
            <a:schemeClr val="tx2"/>
          </a:solidFill>
          <a:latin typeface="Arial" pitchFamily="34" charset="0"/>
          <a:ea typeface="ＭＳ Ｐゴシック" pitchFamily="50" charset="-128"/>
        </a:defRPr>
      </a:lvl3pPr>
      <a:lvl4pPr algn="l" rtl="0" eaLnBrk="0" fontAlgn="base" hangingPunct="0">
        <a:lnSpc>
          <a:spcPct val="70000"/>
        </a:lnSpc>
        <a:spcBef>
          <a:spcPct val="0"/>
        </a:spcBef>
        <a:spcAft>
          <a:spcPct val="0"/>
        </a:spcAft>
        <a:defRPr kumimoji="1" sz="4800" b="1">
          <a:solidFill>
            <a:schemeClr val="tx2"/>
          </a:solidFill>
          <a:latin typeface="Arial" pitchFamily="34" charset="0"/>
          <a:ea typeface="ＭＳ Ｐゴシック" pitchFamily="50" charset="-128"/>
        </a:defRPr>
      </a:lvl4pPr>
      <a:lvl5pPr algn="l" rtl="0" eaLnBrk="0" fontAlgn="base" hangingPunct="0">
        <a:lnSpc>
          <a:spcPct val="70000"/>
        </a:lnSpc>
        <a:spcBef>
          <a:spcPct val="0"/>
        </a:spcBef>
        <a:spcAft>
          <a:spcPct val="0"/>
        </a:spcAft>
        <a:defRPr kumimoji="1" sz="4800" b="1">
          <a:solidFill>
            <a:schemeClr val="tx2"/>
          </a:solidFill>
          <a:latin typeface="Arial" pitchFamily="34" charset="0"/>
          <a:ea typeface="ＭＳ Ｐゴシック" pitchFamily="50" charset="-128"/>
        </a:defRPr>
      </a:lvl5pPr>
      <a:lvl6pPr marL="457200" algn="l" rtl="0" fontAlgn="base">
        <a:lnSpc>
          <a:spcPct val="70000"/>
        </a:lnSpc>
        <a:spcBef>
          <a:spcPct val="0"/>
        </a:spcBef>
        <a:spcAft>
          <a:spcPct val="0"/>
        </a:spcAft>
        <a:defRPr kumimoji="1" sz="4800" b="1">
          <a:solidFill>
            <a:schemeClr val="tx2"/>
          </a:solidFill>
          <a:latin typeface="Arial Narrow" pitchFamily="34" charset="0"/>
          <a:ea typeface="ＭＳ Ｐゴシック" pitchFamily="50" charset="-128"/>
        </a:defRPr>
      </a:lvl6pPr>
      <a:lvl7pPr marL="914400" algn="l" rtl="0" fontAlgn="base">
        <a:lnSpc>
          <a:spcPct val="70000"/>
        </a:lnSpc>
        <a:spcBef>
          <a:spcPct val="0"/>
        </a:spcBef>
        <a:spcAft>
          <a:spcPct val="0"/>
        </a:spcAft>
        <a:defRPr kumimoji="1" sz="4800" b="1">
          <a:solidFill>
            <a:schemeClr val="tx2"/>
          </a:solidFill>
          <a:latin typeface="Arial Narrow" pitchFamily="34" charset="0"/>
          <a:ea typeface="ＭＳ Ｐゴシック" pitchFamily="50" charset="-128"/>
        </a:defRPr>
      </a:lvl7pPr>
      <a:lvl8pPr marL="1371600" algn="l" rtl="0" fontAlgn="base">
        <a:lnSpc>
          <a:spcPct val="70000"/>
        </a:lnSpc>
        <a:spcBef>
          <a:spcPct val="0"/>
        </a:spcBef>
        <a:spcAft>
          <a:spcPct val="0"/>
        </a:spcAft>
        <a:defRPr kumimoji="1" sz="4800" b="1">
          <a:solidFill>
            <a:schemeClr val="tx2"/>
          </a:solidFill>
          <a:latin typeface="Arial Narrow" pitchFamily="34" charset="0"/>
          <a:ea typeface="ＭＳ Ｐゴシック" pitchFamily="50" charset="-128"/>
        </a:defRPr>
      </a:lvl8pPr>
      <a:lvl9pPr marL="1828800" algn="l" rtl="0" fontAlgn="base">
        <a:lnSpc>
          <a:spcPct val="70000"/>
        </a:lnSpc>
        <a:spcBef>
          <a:spcPct val="0"/>
        </a:spcBef>
        <a:spcAft>
          <a:spcPct val="0"/>
        </a:spcAft>
        <a:defRPr kumimoji="1" sz="4800" b="1">
          <a:solidFill>
            <a:schemeClr val="tx2"/>
          </a:solidFill>
          <a:latin typeface="Arial Narrow"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kumimoji="1" sz="2800">
          <a:solidFill>
            <a:schemeClr val="tx1"/>
          </a:solidFill>
          <a:latin typeface="Arial" pitchFamily="34" charset="0"/>
          <a:ea typeface="+mn-ea"/>
          <a:cs typeface="+mn-cs"/>
        </a:defRPr>
      </a:lvl1pPr>
      <a:lvl2pPr marL="742950" indent="-285750" algn="l" rtl="0" eaLnBrk="0" fontAlgn="base" hangingPunct="0">
        <a:spcBef>
          <a:spcPct val="20000"/>
        </a:spcBef>
        <a:spcAft>
          <a:spcPct val="0"/>
        </a:spcAft>
        <a:buClr>
          <a:schemeClr val="tx2"/>
        </a:buClr>
        <a:buSzPct val="65000"/>
        <a:buFont typeface="Wingdings" pitchFamily="2" charset="2"/>
        <a:buChar char="u"/>
        <a:defRPr kumimoji="1" sz="2600">
          <a:solidFill>
            <a:schemeClr val="tx1"/>
          </a:solidFill>
          <a:latin typeface="Arial" pitchFamily="34" charset="0"/>
          <a:ea typeface="+mn-ea"/>
        </a:defRPr>
      </a:lvl2pPr>
      <a:lvl3pPr marL="1143000" indent="-228600" algn="l" rtl="0" eaLnBrk="0" fontAlgn="base" hangingPunct="0">
        <a:spcBef>
          <a:spcPct val="20000"/>
        </a:spcBef>
        <a:spcAft>
          <a:spcPct val="0"/>
        </a:spcAft>
        <a:buClr>
          <a:schemeClr val="hlink"/>
        </a:buClr>
        <a:buSzPct val="65000"/>
        <a:buFont typeface="Wingdings" pitchFamily="2" charset="2"/>
        <a:buChar char="«"/>
        <a:defRPr kumimoji="1" sz="2400">
          <a:solidFill>
            <a:schemeClr val="tx1"/>
          </a:solidFill>
          <a:latin typeface="Arial" pitchFamily="34" charset="0"/>
          <a:ea typeface="+mn-ea"/>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Arial" pitchFamily="34" charset="0"/>
          <a:ea typeface="+mn-ea"/>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Arial" pitchFamily="34" charset="0"/>
          <a:ea typeface="+mn-ea"/>
        </a:defRPr>
      </a:lvl5pPr>
      <a:lvl6pPr marL="2514600" indent="-228600" algn="l" rtl="0" fontAlgn="base">
        <a:spcBef>
          <a:spcPct val="20000"/>
        </a:spcBef>
        <a:spcAft>
          <a:spcPct val="0"/>
        </a:spcAft>
        <a:buClr>
          <a:schemeClr val="hlink"/>
        </a:buClr>
        <a:buSzPct val="100000"/>
        <a:buChar char="–"/>
        <a:defRPr kumimoji="1" sz="2000">
          <a:solidFill>
            <a:schemeClr val="tx1"/>
          </a:solidFill>
          <a:latin typeface="+mn-lt"/>
          <a:ea typeface="+mn-ea"/>
        </a:defRPr>
      </a:lvl6pPr>
      <a:lvl7pPr marL="2971800" indent="-228600" algn="l" rtl="0" fontAlgn="base">
        <a:spcBef>
          <a:spcPct val="20000"/>
        </a:spcBef>
        <a:spcAft>
          <a:spcPct val="0"/>
        </a:spcAft>
        <a:buClr>
          <a:schemeClr val="hlink"/>
        </a:buClr>
        <a:buSzPct val="100000"/>
        <a:buChar char="–"/>
        <a:defRPr kumimoji="1" sz="2000">
          <a:solidFill>
            <a:schemeClr val="tx1"/>
          </a:solidFill>
          <a:latin typeface="+mn-lt"/>
          <a:ea typeface="+mn-ea"/>
        </a:defRPr>
      </a:lvl7pPr>
      <a:lvl8pPr marL="3429000" indent="-228600" algn="l" rtl="0" fontAlgn="base">
        <a:spcBef>
          <a:spcPct val="20000"/>
        </a:spcBef>
        <a:spcAft>
          <a:spcPct val="0"/>
        </a:spcAft>
        <a:buClr>
          <a:schemeClr val="hlink"/>
        </a:buClr>
        <a:buSzPct val="100000"/>
        <a:buChar char="–"/>
        <a:defRPr kumimoji="1" sz="2000">
          <a:solidFill>
            <a:schemeClr val="tx1"/>
          </a:solidFill>
          <a:latin typeface="+mn-lt"/>
          <a:ea typeface="+mn-ea"/>
        </a:defRPr>
      </a:lvl8pPr>
      <a:lvl9pPr marL="3886200" indent="-228600" algn="l" rtl="0" fontAlgn="base">
        <a:spcBef>
          <a:spcPct val="20000"/>
        </a:spcBef>
        <a:spcAft>
          <a:spcPct val="0"/>
        </a:spcAft>
        <a:buClr>
          <a:schemeClr val="hlink"/>
        </a:buClr>
        <a:buSzPct val="100000"/>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13.xml"/><Relationship Id="rId5" Type="http://schemas.openxmlformats.org/officeDocument/2006/relationships/image" Target="../media/image2.jpeg"/><Relationship Id="rId4" Type="http://schemas.openxmlformats.org/officeDocument/2006/relationships/hyperlink" Target="http://www.omicsonline.org/international-scientific-conferences/"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14.wmf"/></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25"/>
            <a:ext cx="8382000" cy="1143000"/>
          </a:xfrm>
          <a:solidFill>
            <a:schemeClr val="tx2"/>
          </a:solidFill>
          <a:ln w="3175"/>
        </p:spPr>
        <p:txBody>
          <a:bodyPr/>
          <a:lstStyle/>
          <a:p>
            <a:pPr eaLnBrk="1" hangingPunct="1">
              <a:defRPr/>
            </a:pPr>
            <a:r>
              <a:rPr lang="en-US" sz="3600" dirty="0" smtClean="0">
                <a:solidFill>
                  <a:srgbClr val="FF6600"/>
                </a:solidFill>
                <a:effectLst>
                  <a:outerShdw blurRad="38100" dist="38100" dir="2700000" algn="tl">
                    <a:srgbClr val="000000">
                      <a:alpha val="43137"/>
                    </a:srgbClr>
                  </a:outerShdw>
                </a:effectLst>
                <a:latin typeface="Baskerville Old Face" pitchFamily="18" charset="0"/>
              </a:rPr>
              <a:t>About OMICS Group</a:t>
            </a:r>
            <a:endParaRPr lang="en-US" sz="3600" dirty="0">
              <a:solidFill>
                <a:srgbClr val="FF6600"/>
              </a:solidFill>
              <a:effectLst>
                <a:outerShdw blurRad="38100" dist="38100" dir="2700000" algn="tl">
                  <a:srgbClr val="000000">
                    <a:alpha val="43137"/>
                  </a:srgbClr>
                </a:outerShdw>
              </a:effectLst>
              <a:latin typeface="Baskerville Old Face" pitchFamily="18" charset="0"/>
            </a:endParaRPr>
          </a:p>
        </p:txBody>
      </p:sp>
      <p:sp>
        <p:nvSpPr>
          <p:cNvPr id="4" name="Content Placeholder 3"/>
          <p:cNvSpPr>
            <a:spLocks noGrp="1"/>
          </p:cNvSpPr>
          <p:nvPr>
            <p:ph idx="1"/>
          </p:nvPr>
        </p:nvSpPr>
        <p:spPr>
          <a:xfrm>
            <a:off x="457200" y="1600200"/>
            <a:ext cx="8382000" cy="4530725"/>
          </a:xfrm>
          <a:solidFill>
            <a:schemeClr val="tx2"/>
          </a:solidFill>
          <a:ln>
            <a:solidFill>
              <a:schemeClr val="accent1"/>
            </a:solidFill>
          </a:ln>
        </p:spPr>
        <p:txBody>
          <a:bodyPr>
            <a:normAutofit lnSpcReduction="10000"/>
          </a:bodyPr>
          <a:lstStyle/>
          <a:p>
            <a:pPr algn="just" eaLnBrk="1" hangingPunct="1">
              <a:buFont typeface="Arial" charset="0"/>
              <a:buNone/>
              <a:defRPr/>
            </a:pPr>
            <a:r>
              <a:rPr lang="en-US" sz="2000" dirty="0" smtClean="0">
                <a:solidFill>
                  <a:schemeClr val="bg2">
                    <a:lumMod val="75000"/>
                  </a:schemeClr>
                </a:solidFill>
                <a:latin typeface="+mj-lt"/>
              </a:rPr>
              <a:t>      </a:t>
            </a:r>
            <a:r>
              <a:rPr lang="en-US" sz="2000" b="1" dirty="0" smtClean="0">
                <a:solidFill>
                  <a:schemeClr val="bg2">
                    <a:lumMod val="75000"/>
                  </a:schemeClr>
                </a:solidFill>
                <a:latin typeface="+mj-lt"/>
              </a:rPr>
              <a:t>OMICS Group International is an amalgamation of </a:t>
            </a:r>
            <a:r>
              <a:rPr lang="en-US" sz="2000" b="1" dirty="0" smtClean="0">
                <a:solidFill>
                  <a:schemeClr val="bg2">
                    <a:lumMod val="75000"/>
                  </a:schemeClr>
                </a:solidFill>
                <a:latin typeface="+mj-lt"/>
                <a:hlinkClick r:id="rId2" tooltip="Open Access publications"/>
              </a:rPr>
              <a:t>Open Access publications</a:t>
            </a:r>
            <a:r>
              <a:rPr lang="en-US" sz="2000" b="1" dirty="0" smtClean="0">
                <a:solidFill>
                  <a:schemeClr val="bg2">
                    <a:lumMod val="75000"/>
                  </a:schemeClr>
                </a:solidFill>
                <a:latin typeface="+mj-lt"/>
              </a:rPr>
              <a:t> and worldwide international science conferences and events. Established in the year 2007 with the sole aim of making the information on Sciences and technology ‘Open Access’, OMICS Group publishes 400 online open access </a:t>
            </a:r>
            <a:r>
              <a:rPr lang="en-US" sz="2000" b="1" dirty="0" smtClean="0">
                <a:solidFill>
                  <a:schemeClr val="bg2">
                    <a:lumMod val="75000"/>
                  </a:schemeClr>
                </a:solidFill>
                <a:latin typeface="+mj-lt"/>
                <a:hlinkClick r:id="rId3" tooltip="scholarly journals"/>
              </a:rPr>
              <a:t>scholarly journals</a:t>
            </a:r>
            <a:r>
              <a:rPr lang="en-US" sz="2000" b="1" dirty="0" smtClean="0">
                <a:solidFill>
                  <a:schemeClr val="bg2">
                    <a:lumMod val="75000"/>
                  </a:schemeClr>
                </a:solidFill>
                <a:latin typeface="+mj-lt"/>
              </a:rPr>
              <a:t> in all aspects of Science, Engineering, Management and Technology journals. 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300 </a:t>
            </a:r>
            <a:r>
              <a:rPr lang="en-US" sz="2000" b="1" dirty="0" smtClean="0">
                <a:solidFill>
                  <a:schemeClr val="bg2">
                    <a:lumMod val="75000"/>
                  </a:schemeClr>
                </a:solidFill>
                <a:latin typeface="+mj-lt"/>
                <a:hlinkClick r:id="rId4" tooltip="International conferences"/>
              </a:rPr>
              <a:t>International conferences</a:t>
            </a:r>
            <a:r>
              <a:rPr lang="en-US" sz="2000" b="1" dirty="0" smtClean="0">
                <a:solidFill>
                  <a:schemeClr val="bg2">
                    <a:lumMod val="75000"/>
                  </a:schemeClr>
                </a:solidFill>
                <a:latin typeface="+mj-lt"/>
              </a:rPr>
              <a:t> annually across the globe, where knowledge transfer takes place through debates, round table discussions, poster presentations, workshops, symposia and exhibitions</a:t>
            </a:r>
            <a:r>
              <a:rPr lang="en-US" sz="1800" b="1" dirty="0" smtClean="0">
                <a:solidFill>
                  <a:schemeClr val="bg2">
                    <a:lumMod val="75000"/>
                  </a:schemeClr>
                </a:solidFill>
                <a:latin typeface="+mj-lt"/>
              </a:rPr>
              <a:t>.</a:t>
            </a:r>
            <a:endParaRPr lang="en-US" sz="1800" b="1" dirty="0">
              <a:solidFill>
                <a:schemeClr val="bg2">
                  <a:lumMod val="75000"/>
                </a:schemeClr>
              </a:solidFill>
              <a:latin typeface="+mj-lt"/>
            </a:endParaRPr>
          </a:p>
        </p:txBody>
      </p:sp>
      <p:pic>
        <p:nvPicPr>
          <p:cNvPr id="3076"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715125" y="0"/>
            <a:ext cx="24288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9389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143000"/>
          </a:xfrm>
        </p:spPr>
        <p:txBody>
          <a:bodyPr>
            <a:noAutofit/>
          </a:bodyPr>
          <a:lstStyle/>
          <a:p>
            <a:r>
              <a:rPr lang="tr-TR" sz="4000" b="1" dirty="0" smtClean="0">
                <a:latin typeface="Euclid" pitchFamily="18" charset="0"/>
              </a:rPr>
              <a:t>Current Status in Turkey</a:t>
            </a:r>
            <a:endParaRPr lang="tr-TR" sz="4000" dirty="0"/>
          </a:p>
        </p:txBody>
      </p:sp>
      <p:sp>
        <p:nvSpPr>
          <p:cNvPr id="3" name="Rectangle 2"/>
          <p:cNvSpPr/>
          <p:nvPr/>
        </p:nvSpPr>
        <p:spPr>
          <a:xfrm>
            <a:off x="609600" y="1143000"/>
            <a:ext cx="8077200" cy="3046988"/>
          </a:xfrm>
          <a:prstGeom prst="rect">
            <a:avLst/>
          </a:prstGeom>
        </p:spPr>
        <p:txBody>
          <a:bodyPr wrap="square">
            <a:spAutoFit/>
          </a:bodyPr>
          <a:lstStyle/>
          <a:p>
            <a:pPr algn="just">
              <a:buFont typeface="Wingdings" pitchFamily="2" charset="2"/>
              <a:buChar char="v"/>
            </a:pPr>
            <a:r>
              <a:rPr lang="en-AU" sz="2400" dirty="0" smtClean="0">
                <a:latin typeface="Times New Roman" pitchFamily="18" charset="0"/>
                <a:cs typeface="Times New Roman" pitchFamily="18" charset="0"/>
              </a:rPr>
              <a:t>There are some deficiencies in defining fault rates</a:t>
            </a:r>
            <a:r>
              <a:rPr lang="tr-TR" sz="2400" dirty="0" smtClean="0">
                <a:latin typeface="Times New Roman" pitchFamily="18" charset="0"/>
                <a:cs typeface="Times New Roman" pitchFamily="18" charset="0"/>
              </a:rPr>
              <a:t> (FR) </a:t>
            </a:r>
            <a:r>
              <a:rPr lang="en-AU" sz="2400" dirty="0" smtClean="0">
                <a:latin typeface="Times New Roman" pitchFamily="18" charset="0"/>
                <a:cs typeface="Times New Roman" pitchFamily="18" charset="0"/>
              </a:rPr>
              <a:t>in "No.2918 Turkish Highway Traffic Act</a:t>
            </a:r>
            <a:r>
              <a:rPr lang="tr-TR" sz="2400" dirty="0" smtClean="0">
                <a:latin typeface="Times New Roman" pitchFamily="18" charset="0"/>
                <a:cs typeface="Times New Roman" pitchFamily="18" charset="0"/>
              </a:rPr>
              <a:t> (THTA)</a:t>
            </a:r>
            <a:r>
              <a:rPr lang="en-AU" sz="2400" dirty="0" smtClean="0">
                <a:latin typeface="Times New Roman" pitchFamily="18" charset="0"/>
                <a:cs typeface="Times New Roman" pitchFamily="18" charset="0"/>
              </a:rPr>
              <a:t>". Currently, in Turkey, fault rates are determined according to  initiative of accident experts (sometimes no speed analyses of vehicles, just procession of accident) and there are no specific quantitative instructions on fault rates related to procession of accident in act. Mostly, only consistence situation of accident does not yield adequate data in determining fault rate.</a:t>
            </a:r>
            <a:endParaRPr lang="tr-TR" sz="2400" dirty="0">
              <a:latin typeface="Times New Roman" pitchFamily="18" charset="0"/>
              <a:cs typeface="Times New Roman" pitchFamily="18" charset="0"/>
            </a:endParaRPr>
          </a:p>
        </p:txBody>
      </p:sp>
      <p:pic>
        <p:nvPicPr>
          <p:cNvPr id="40962" name="Picture 2"/>
          <p:cNvPicPr>
            <a:picLocks noChangeAspect="1" noChangeArrowheads="1"/>
          </p:cNvPicPr>
          <p:nvPr/>
        </p:nvPicPr>
        <p:blipFill>
          <a:blip r:embed="rId2" cstate="print"/>
          <a:srcRect/>
          <a:stretch>
            <a:fillRect/>
          </a:stretch>
        </p:blipFill>
        <p:spPr bwMode="auto">
          <a:xfrm>
            <a:off x="838200" y="4343400"/>
            <a:ext cx="1905000" cy="2293520"/>
          </a:xfrm>
          <a:prstGeom prst="rect">
            <a:avLst/>
          </a:prstGeom>
          <a:noFill/>
          <a:ln w="9525">
            <a:noFill/>
            <a:miter lim="800000"/>
            <a:headEnd/>
            <a:tailEnd/>
          </a:ln>
        </p:spPr>
      </p:pic>
      <p:sp>
        <p:nvSpPr>
          <p:cNvPr id="6" name="Rectangle 5"/>
          <p:cNvSpPr/>
          <p:nvPr/>
        </p:nvSpPr>
        <p:spPr>
          <a:xfrm rot="19342180">
            <a:off x="5671048" y="4822643"/>
            <a:ext cx="313246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Fault Rate</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a:off x="3962400" y="4419600"/>
            <a:ext cx="1222406" cy="2215991"/>
          </a:xfrm>
          <a:prstGeom prst="rect">
            <a:avLst/>
          </a:prstGeom>
          <a:noFill/>
        </p:spPr>
        <p:txBody>
          <a:bodyPr wrap="square" lIns="91440" tIns="45720" rIns="91440" bIns="45720">
            <a:spAutoFit/>
          </a:bodyPr>
          <a:lstStyle/>
          <a:p>
            <a:pPr algn="ctr"/>
            <a:r>
              <a:rPr lang="tr-TR" sz="13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tr-TR" sz="13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1143000"/>
          </a:xfrm>
        </p:spPr>
        <p:txBody>
          <a:bodyPr>
            <a:noAutofit/>
          </a:bodyPr>
          <a:lstStyle/>
          <a:p>
            <a:r>
              <a:rPr lang="tr-TR" b="1" dirty="0" smtClean="0">
                <a:latin typeface="Euclid" pitchFamily="18" charset="0"/>
              </a:rPr>
              <a:t>Current Status in Turkey</a:t>
            </a:r>
            <a:endParaRPr lang="tr-TR" dirty="0"/>
          </a:p>
        </p:txBody>
      </p:sp>
      <p:sp>
        <p:nvSpPr>
          <p:cNvPr id="3" name="TextBox 2"/>
          <p:cNvSpPr txBox="1"/>
          <p:nvPr/>
        </p:nvSpPr>
        <p:spPr>
          <a:xfrm>
            <a:off x="609600" y="2057400"/>
            <a:ext cx="7848600" cy="2554545"/>
          </a:xfrm>
          <a:prstGeom prst="rect">
            <a:avLst/>
          </a:prstGeom>
          <a:noFill/>
        </p:spPr>
        <p:txBody>
          <a:bodyPr wrap="square" rtlCol="0">
            <a:spAutoFit/>
          </a:bodyPr>
          <a:lstStyle/>
          <a:p>
            <a:pPr algn="just">
              <a:buFont typeface="Wingdings" pitchFamily="2" charset="2"/>
              <a:buChar char="v"/>
            </a:pPr>
            <a:r>
              <a:rPr lang="tr-TR" sz="3200" b="1" dirty="0" smtClean="0">
                <a:latin typeface="Times New Roman" pitchFamily="18" charset="0"/>
                <a:cs typeface="Times New Roman" pitchFamily="18" charset="0"/>
              </a:rPr>
              <a:t>Controversial Cases: </a:t>
            </a:r>
            <a:r>
              <a:rPr lang="tr-TR" sz="3200" dirty="0" smtClean="0">
                <a:latin typeface="Times New Roman" pitchFamily="18" charset="0"/>
                <a:cs typeface="Times New Roman" pitchFamily="18" charset="0"/>
              </a:rPr>
              <a:t>The most challenging issue in analyzing an accident and determining fault rates rises in debated situations which are defined as neither at-fault nor not at-faults according to the THTA.</a:t>
            </a:r>
            <a:endParaRPr lang="tr-TR" sz="32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0"/>
            <a:ext cx="8229600" cy="1143000"/>
          </a:xfrm>
        </p:spPr>
        <p:txBody>
          <a:bodyPr>
            <a:noAutofit/>
          </a:bodyPr>
          <a:lstStyle/>
          <a:p>
            <a:r>
              <a:rPr lang="tr-TR" sz="4000" b="1" dirty="0" smtClean="0">
                <a:latin typeface="Euclid" pitchFamily="18" charset="0"/>
              </a:rPr>
              <a:t>Current Status in Turkey</a:t>
            </a:r>
            <a:endParaRPr lang="tr-TR" sz="4000" dirty="0"/>
          </a:p>
        </p:txBody>
      </p:sp>
      <p:sp>
        <p:nvSpPr>
          <p:cNvPr id="3" name="TextBox 2"/>
          <p:cNvSpPr txBox="1"/>
          <p:nvPr/>
        </p:nvSpPr>
        <p:spPr>
          <a:xfrm>
            <a:off x="152400" y="838200"/>
            <a:ext cx="8991600" cy="6309420"/>
          </a:xfrm>
          <a:prstGeom prst="rect">
            <a:avLst/>
          </a:prstGeom>
          <a:noFill/>
        </p:spPr>
        <p:txBody>
          <a:bodyPr wrap="square" rtlCol="0">
            <a:spAutoFit/>
          </a:bodyPr>
          <a:lstStyle/>
          <a:p>
            <a:pPr algn="just"/>
            <a:r>
              <a:rPr lang="en-US" sz="2400" b="1" u="sng" dirty="0" smtClean="0">
                <a:latin typeface="Times New Roman" pitchFamily="18" charset="0"/>
                <a:cs typeface="Times New Roman" pitchFamily="18" charset="0"/>
              </a:rPr>
              <a:t>AT-FAULTS</a:t>
            </a:r>
            <a:endParaRPr lang="tr-TR" sz="2400" dirty="0" smtClean="0">
              <a:latin typeface="Times New Roman" pitchFamily="18" charset="0"/>
              <a:cs typeface="Times New Roman" pitchFamily="18" charset="0"/>
            </a:endParaRPr>
          </a:p>
          <a:p>
            <a:pPr lvl="0" algn="just">
              <a:buFont typeface="Wingdings" pitchFamily="2" charset="2"/>
              <a:buChar char="v"/>
            </a:pPr>
            <a:r>
              <a:rPr lang="en-US" sz="2400" dirty="0" smtClean="0">
                <a:latin typeface="Times New Roman" pitchFamily="18" charset="0"/>
                <a:cs typeface="Times New Roman" pitchFamily="18" charset="0"/>
              </a:rPr>
              <a:t>Breaching red light and/or stop sign of authorized officer,</a:t>
            </a:r>
            <a:endParaRPr lang="tr-TR" sz="2400" dirty="0" smtClean="0">
              <a:latin typeface="Times New Roman" pitchFamily="18" charset="0"/>
              <a:cs typeface="Times New Roman" pitchFamily="18" charset="0"/>
            </a:endParaRPr>
          </a:p>
          <a:p>
            <a:pPr lvl="0" algn="just">
              <a:buFont typeface="Wingdings" pitchFamily="2" charset="2"/>
              <a:buChar char="v"/>
            </a:pPr>
            <a:r>
              <a:rPr lang="en-US" sz="2400" dirty="0" smtClean="0">
                <a:latin typeface="Times New Roman" pitchFamily="18" charset="0"/>
                <a:cs typeface="Times New Roman" pitchFamily="18" charset="0"/>
              </a:rPr>
              <a:t>Encroaching "No vehicle" sign </a:t>
            </a:r>
            <a:r>
              <a:rPr lang="tr-TR" sz="2400" dirty="0" smtClean="0">
                <a:latin typeface="Times New Roman" pitchFamily="18" charset="0"/>
                <a:cs typeface="Times New Roman" pitchFamily="18" charset="0"/>
              </a:rPr>
              <a:t>on </a:t>
            </a:r>
            <a:r>
              <a:rPr lang="en-US" sz="2400" dirty="0" smtClean="0">
                <a:latin typeface="Times New Roman" pitchFamily="18" charset="0"/>
                <a:cs typeface="Times New Roman" pitchFamily="18" charset="0"/>
              </a:rPr>
              <a:t>roadway or lane, ramp or connection road occupied by opposite traffic stream,</a:t>
            </a:r>
            <a:endParaRPr lang="tr-TR" sz="2400" dirty="0" smtClean="0">
              <a:latin typeface="Times New Roman" pitchFamily="18" charset="0"/>
              <a:cs typeface="Times New Roman" pitchFamily="18" charset="0"/>
            </a:endParaRPr>
          </a:p>
          <a:p>
            <a:pPr lvl="0" algn="just">
              <a:buFont typeface="Wingdings" pitchFamily="2" charset="2"/>
              <a:buChar char="v"/>
            </a:pPr>
            <a:r>
              <a:rPr lang="en-US" sz="2400" dirty="0" smtClean="0">
                <a:latin typeface="Times New Roman" pitchFamily="18" charset="0"/>
                <a:cs typeface="Times New Roman" pitchFamily="18" charset="0"/>
              </a:rPr>
              <a:t>On two or more-lane highways, encroaching lane or section where opposite traffic stream flows on,</a:t>
            </a:r>
            <a:endParaRPr lang="tr-TR" sz="2400" dirty="0" smtClean="0">
              <a:latin typeface="Times New Roman" pitchFamily="18" charset="0"/>
              <a:cs typeface="Times New Roman" pitchFamily="18" charset="0"/>
            </a:endParaRPr>
          </a:p>
          <a:p>
            <a:pPr lvl="0" algn="just">
              <a:buFont typeface="Wingdings" pitchFamily="2" charset="2"/>
              <a:buChar char="v"/>
            </a:pPr>
            <a:r>
              <a:rPr lang="en-US" sz="2400" dirty="0" smtClean="0">
                <a:latin typeface="Times New Roman" pitchFamily="18" charset="0"/>
                <a:cs typeface="Times New Roman" pitchFamily="18" charset="0"/>
              </a:rPr>
              <a:t>Rear crash,</a:t>
            </a:r>
            <a:endParaRPr lang="tr-TR" sz="2400" dirty="0" smtClean="0">
              <a:latin typeface="Times New Roman" pitchFamily="18" charset="0"/>
              <a:cs typeface="Times New Roman" pitchFamily="18" charset="0"/>
            </a:endParaRPr>
          </a:p>
          <a:p>
            <a:pPr lvl="0" algn="just">
              <a:buFont typeface="Wingdings" pitchFamily="2" charset="2"/>
              <a:buChar char="v"/>
            </a:pPr>
            <a:r>
              <a:rPr lang="en-US" sz="2400" dirty="0" smtClean="0">
                <a:latin typeface="Times New Roman" pitchFamily="18" charset="0"/>
                <a:cs typeface="Times New Roman" pitchFamily="18" charset="0"/>
              </a:rPr>
              <a:t>Disobeying "No Passing" sign,</a:t>
            </a:r>
            <a:endParaRPr lang="tr-TR" sz="2400" dirty="0" smtClean="0">
              <a:latin typeface="Times New Roman" pitchFamily="18" charset="0"/>
              <a:cs typeface="Times New Roman" pitchFamily="18" charset="0"/>
            </a:endParaRPr>
          </a:p>
          <a:p>
            <a:pPr lvl="0" algn="just">
              <a:buFont typeface="Wingdings" pitchFamily="2" charset="2"/>
              <a:buChar char="v"/>
            </a:pPr>
            <a:r>
              <a:rPr lang="en-US" sz="2400" dirty="0" smtClean="0">
                <a:latin typeface="Times New Roman" pitchFamily="18" charset="0"/>
                <a:cs typeface="Times New Roman" pitchFamily="18" charset="0"/>
              </a:rPr>
              <a:t>Incorrect weaving maneuvers,</a:t>
            </a:r>
            <a:endParaRPr lang="tr-TR" sz="2400" dirty="0" smtClean="0">
              <a:latin typeface="Times New Roman" pitchFamily="18" charset="0"/>
              <a:cs typeface="Times New Roman" pitchFamily="18" charset="0"/>
            </a:endParaRPr>
          </a:p>
          <a:p>
            <a:pPr lvl="0" algn="just">
              <a:buFont typeface="Wingdings" pitchFamily="2" charset="2"/>
              <a:buChar char="v"/>
            </a:pPr>
            <a:r>
              <a:rPr lang="en-US" sz="2400" dirty="0" smtClean="0">
                <a:latin typeface="Times New Roman" pitchFamily="18" charset="0"/>
                <a:cs typeface="Times New Roman" pitchFamily="18" charset="0"/>
              </a:rPr>
              <a:t>Encroaching lane,</a:t>
            </a:r>
            <a:endParaRPr lang="tr-TR" sz="2400" dirty="0" smtClean="0">
              <a:latin typeface="Times New Roman" pitchFamily="18" charset="0"/>
              <a:cs typeface="Times New Roman" pitchFamily="18" charset="0"/>
            </a:endParaRPr>
          </a:p>
          <a:p>
            <a:pPr lvl="0" algn="just">
              <a:buFont typeface="Wingdings" pitchFamily="2" charset="2"/>
              <a:buChar char="v"/>
            </a:pPr>
            <a:r>
              <a:rPr lang="en-US" sz="2400" dirty="0" smtClean="0">
                <a:latin typeface="Times New Roman" pitchFamily="18" charset="0"/>
                <a:cs typeface="Times New Roman" pitchFamily="18" charset="0"/>
              </a:rPr>
              <a:t>Violation of passing priority rules on intersections,</a:t>
            </a:r>
            <a:endParaRPr lang="tr-TR" sz="2400" dirty="0" smtClean="0">
              <a:latin typeface="Times New Roman" pitchFamily="18" charset="0"/>
              <a:cs typeface="Times New Roman" pitchFamily="18" charset="0"/>
            </a:endParaRPr>
          </a:p>
          <a:p>
            <a:pPr lvl="0" algn="just">
              <a:buFont typeface="Wingdings" pitchFamily="2" charset="2"/>
              <a:buChar char="v"/>
            </a:pPr>
            <a:r>
              <a:rPr lang="en-US" sz="2400" dirty="0" smtClean="0">
                <a:latin typeface="Times New Roman" pitchFamily="18" charset="0"/>
                <a:cs typeface="Times New Roman" pitchFamily="18" charset="0"/>
              </a:rPr>
              <a:t>Intrusion of "maneuver rules",</a:t>
            </a:r>
            <a:endParaRPr lang="tr-TR" sz="2400" dirty="0" smtClean="0">
              <a:latin typeface="Times New Roman" pitchFamily="18" charset="0"/>
              <a:cs typeface="Times New Roman" pitchFamily="18" charset="0"/>
            </a:endParaRPr>
          </a:p>
          <a:p>
            <a:pPr lvl="0" algn="just">
              <a:buFont typeface="Wingdings" pitchFamily="2" charset="2"/>
              <a:buChar char="v"/>
            </a:pPr>
            <a:r>
              <a:rPr lang="en-US" sz="2400" dirty="0" smtClean="0">
                <a:latin typeface="Times New Roman" pitchFamily="18" charset="0"/>
                <a:cs typeface="Times New Roman" pitchFamily="18" charset="0"/>
              </a:rPr>
              <a:t>Parking or stopping on rural highways except of compulsory situations and not to take necessary precautions,</a:t>
            </a:r>
            <a:endParaRPr lang="tr-TR" sz="2400" dirty="0" smtClean="0">
              <a:latin typeface="Times New Roman" pitchFamily="18" charset="0"/>
              <a:cs typeface="Times New Roman" pitchFamily="18" charset="0"/>
            </a:endParaRPr>
          </a:p>
          <a:p>
            <a:pPr lvl="0" algn="just">
              <a:buFont typeface="Wingdings" pitchFamily="2" charset="2"/>
              <a:buChar char="v"/>
            </a:pPr>
            <a:r>
              <a:rPr lang="en-US" sz="2400" dirty="0" smtClean="0">
                <a:latin typeface="Times New Roman" pitchFamily="18" charset="0"/>
                <a:cs typeface="Times New Roman" pitchFamily="18" charset="0"/>
              </a:rPr>
              <a:t>Crashing into vehicles on parking lots or appropriate parked cars outside of vehicle roadway.</a:t>
            </a:r>
            <a:endParaRPr lang="tr-TR" sz="2400" dirty="0" smtClean="0">
              <a:latin typeface="Times New Roman" pitchFamily="18" charset="0"/>
              <a:cs typeface="Times New Roman" pitchFamily="18" charset="0"/>
            </a:endParaRPr>
          </a:p>
          <a:p>
            <a:pPr algn="just"/>
            <a:endParaRPr lang="tr-TR" sz="20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Autofit/>
          </a:bodyPr>
          <a:lstStyle/>
          <a:p>
            <a:r>
              <a:rPr lang="tr-TR" sz="4000" b="1" dirty="0" smtClean="0">
                <a:latin typeface="Euclid" pitchFamily="18" charset="0"/>
              </a:rPr>
              <a:t>Current Status in Turkey</a:t>
            </a:r>
            <a:endParaRPr lang="tr-TR" sz="4000" b="1" dirty="0"/>
          </a:p>
        </p:txBody>
      </p:sp>
      <p:sp>
        <p:nvSpPr>
          <p:cNvPr id="44033" name="Rectangle 1"/>
          <p:cNvSpPr>
            <a:spLocks noChangeArrowheads="1"/>
          </p:cNvSpPr>
          <p:nvPr/>
        </p:nvSpPr>
        <p:spPr bwMode="auto">
          <a:xfrm>
            <a:off x="381000" y="1263714"/>
            <a:ext cx="85344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1" i="0" u="sng" strike="noStrike" cap="none" normalizeH="0" baseline="0" dirty="0" smtClean="0">
                <a:ln>
                  <a:noFill/>
                </a:ln>
                <a:solidFill>
                  <a:schemeClr val="tx1"/>
                </a:solidFill>
                <a:effectLst/>
                <a:latin typeface="Times New Roman" pitchFamily="18" charset="0"/>
                <a:cs typeface="Times New Roman" pitchFamily="18" charset="0"/>
              </a:rPr>
              <a:t>NOT AT-</a:t>
            </a:r>
            <a:r>
              <a:rPr kumimoji="0" lang="en-US" sz="2400" b="1" i="0" u="sng" strike="noStrike" cap="none" normalizeH="0" baseline="0" dirty="0" smtClean="0">
                <a:ln>
                  <a:noFill/>
                </a:ln>
                <a:solidFill>
                  <a:schemeClr val="tx1"/>
                </a:solidFill>
                <a:effectLst/>
                <a:latin typeface="Times New Roman" pitchFamily="18" charset="0"/>
                <a:cs typeface="Times New Roman" pitchFamily="18" charset="0"/>
              </a:rPr>
              <a:t>FAULTS</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Disobeying "STOP" sign,</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Drop-off/loading passengers and goods incorrectly on faulty places,</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Carrying goods or passengers incorrectly on faulty places,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Driving vehicle inappropriate for safe traffic stream,</a:t>
            </a:r>
            <a:endParaRPr lang="tr-TR" sz="24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Driving sleepless, fatigued, ill, pensive,</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Not </a:t>
            </a:r>
            <a:r>
              <a:rPr kumimoji="0" lang="tr-TR" sz="2400" b="0" i="0" u="none" strike="noStrike" cap="none" normalizeH="0" baseline="0" dirty="0" smtClean="0">
                <a:ln>
                  <a:noFill/>
                </a:ln>
                <a:solidFill>
                  <a:schemeClr val="tx1"/>
                </a:solidFill>
                <a:effectLst/>
                <a:latin typeface="Times New Roman" pitchFamily="18" charset="0"/>
                <a:cs typeface="Times New Roman" pitchFamily="18" charset="0"/>
              </a:rPr>
              <a:t>blinking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in case of encountering or on urban roads, not using short lights,</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Absence of reflectors on vehicle,</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Absence of haul rope, mounting, tire chains,</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Existence of alcohol while driving,</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Driving on excessive speed.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tr-TR" sz="4800" b="1" dirty="0" smtClean="0">
                <a:latin typeface="Euclid" pitchFamily="18" charset="0"/>
              </a:rPr>
              <a:t>A Case Study</a:t>
            </a:r>
            <a:endParaRPr lang="tr-TR" sz="4800" dirty="0"/>
          </a:p>
        </p:txBody>
      </p:sp>
      <p:sp>
        <p:nvSpPr>
          <p:cNvPr id="3" name="TextBox 2"/>
          <p:cNvSpPr txBox="1"/>
          <p:nvPr/>
        </p:nvSpPr>
        <p:spPr>
          <a:xfrm>
            <a:off x="914400" y="1219200"/>
            <a:ext cx="7620000" cy="1384995"/>
          </a:xfrm>
          <a:prstGeom prst="rect">
            <a:avLst/>
          </a:prstGeom>
          <a:noFill/>
        </p:spPr>
        <p:txBody>
          <a:bodyPr wrap="square" rtlCol="0">
            <a:spAutoFit/>
          </a:bodyPr>
          <a:lstStyle/>
          <a:p>
            <a:pPr algn="just"/>
            <a:r>
              <a:rPr lang="tr-TR" sz="2800" b="1" dirty="0" smtClean="0">
                <a:latin typeface="Times New Roman" pitchFamily="18" charset="0"/>
                <a:cs typeface="Times New Roman" pitchFamily="18" charset="0"/>
              </a:rPr>
              <a:t>Sample Controversial Case: </a:t>
            </a:r>
            <a:r>
              <a:rPr lang="tr-TR" sz="2800" dirty="0" smtClean="0">
                <a:latin typeface="Times New Roman" pitchFamily="18" charset="0"/>
                <a:cs typeface="Times New Roman" pitchFamily="18" charset="0"/>
              </a:rPr>
              <a:t>Fault rate analysis of an accident at an equal-arm intersection (no traffic lights, “STOP”, “YIELD”, etc. warning signs)</a:t>
            </a:r>
            <a:endParaRPr lang="tr-TR" sz="2800" dirty="0">
              <a:latin typeface="Times New Roman" pitchFamily="18" charset="0"/>
              <a:cs typeface="Times New Roman" pitchFamily="18" charset="0"/>
            </a:endParaRPr>
          </a:p>
        </p:txBody>
      </p:sp>
      <p:pic>
        <p:nvPicPr>
          <p:cNvPr id="43009" name="Picture 1" descr="E:\tez\untitled.JPG"/>
          <p:cNvPicPr>
            <a:picLocks noChangeAspect="1" noChangeArrowheads="1"/>
          </p:cNvPicPr>
          <p:nvPr/>
        </p:nvPicPr>
        <p:blipFill>
          <a:blip r:embed="rId2" cstate="print"/>
          <a:srcRect/>
          <a:stretch>
            <a:fillRect/>
          </a:stretch>
        </p:blipFill>
        <p:spPr bwMode="auto">
          <a:xfrm>
            <a:off x="1143000" y="2667000"/>
            <a:ext cx="7209593" cy="40386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tr-TR" sz="4800" b="1" dirty="0" smtClean="0">
                <a:latin typeface="Euclid" pitchFamily="18" charset="0"/>
              </a:rPr>
              <a:t>A Case Study</a:t>
            </a:r>
            <a:endParaRPr lang="tr-TR" sz="4800" dirty="0"/>
          </a:p>
        </p:txBody>
      </p:sp>
      <p:sp>
        <p:nvSpPr>
          <p:cNvPr id="6" name="TextBox 5"/>
          <p:cNvSpPr txBox="1"/>
          <p:nvPr/>
        </p:nvSpPr>
        <p:spPr>
          <a:xfrm>
            <a:off x="381000" y="1295400"/>
            <a:ext cx="8534400" cy="3816429"/>
          </a:xfrm>
          <a:prstGeom prst="rect">
            <a:avLst/>
          </a:prstGeom>
          <a:noFill/>
        </p:spPr>
        <p:txBody>
          <a:bodyPr wrap="square" rtlCol="0">
            <a:spAutoFit/>
          </a:bodyPr>
          <a:lstStyle/>
          <a:p>
            <a:pPr marL="342900" lvl="0" indent="-342900" algn="just">
              <a:spcAft>
                <a:spcPts val="0"/>
              </a:spcAft>
              <a:buFont typeface="Wingdings" pitchFamily="2" charset="2"/>
              <a:buChar char="v"/>
            </a:pPr>
            <a:r>
              <a:rPr lang="en-AU" sz="2800" dirty="0" smtClean="0">
                <a:latin typeface="Times New Roman"/>
                <a:ea typeface="SimSun"/>
              </a:rPr>
              <a:t>What were the speeds of vehicles just before the contact to each other?</a:t>
            </a:r>
            <a:endParaRPr lang="tr-TR" sz="2800" dirty="0" smtClean="0">
              <a:latin typeface="Times New Roman"/>
              <a:ea typeface="SimSun"/>
            </a:endParaRPr>
          </a:p>
          <a:p>
            <a:pPr marL="342900" lvl="0" indent="-342900" algn="just">
              <a:spcAft>
                <a:spcPts val="0"/>
              </a:spcAft>
              <a:buFont typeface="Wingdings" pitchFamily="2" charset="2"/>
              <a:buChar char="v"/>
            </a:pPr>
            <a:r>
              <a:rPr lang="en-AU" sz="2800" dirty="0" smtClean="0">
                <a:latin typeface="Times New Roman"/>
                <a:ea typeface="SimSun"/>
              </a:rPr>
              <a:t>Are there any skid marks on the road surface in order to compute the collision velocities of the vehicles?</a:t>
            </a:r>
            <a:endParaRPr lang="tr-TR" sz="2800" dirty="0" smtClean="0">
              <a:latin typeface="Times New Roman"/>
              <a:ea typeface="SimSun"/>
            </a:endParaRPr>
          </a:p>
          <a:p>
            <a:pPr marL="342900" lvl="0" indent="-342900" algn="just">
              <a:spcAft>
                <a:spcPts val="0"/>
              </a:spcAft>
              <a:buFont typeface="Wingdings" pitchFamily="2" charset="2"/>
              <a:buChar char="v"/>
            </a:pPr>
            <a:r>
              <a:rPr lang="en-AU" sz="2800" dirty="0" smtClean="0">
                <a:latin typeface="Times New Roman"/>
                <a:ea typeface="SimSun"/>
              </a:rPr>
              <a:t>If the right side vehicle enters the intersection above legal speed limits, can he/she be deemed not at-faulty?</a:t>
            </a:r>
            <a:endParaRPr lang="tr-TR" sz="2800" dirty="0" smtClean="0">
              <a:latin typeface="Times New Roman"/>
              <a:ea typeface="SimSun"/>
            </a:endParaRPr>
          </a:p>
          <a:p>
            <a:pPr marL="342900" lvl="0" indent="-342900" algn="just">
              <a:spcAft>
                <a:spcPts val="0"/>
              </a:spcAft>
              <a:buFont typeface="Wingdings" pitchFamily="2" charset="2"/>
              <a:buChar char="v"/>
            </a:pPr>
            <a:r>
              <a:rPr lang="en-AU" sz="2800" dirty="0" smtClean="0">
                <a:latin typeface="Times New Roman"/>
                <a:ea typeface="SimSun"/>
              </a:rPr>
              <a:t>Is there any systematic method to determine the fault rates?</a:t>
            </a:r>
            <a:endParaRPr lang="tr-TR" sz="2800" dirty="0" smtClean="0">
              <a:latin typeface="Times New Roman"/>
              <a:ea typeface="SimSun"/>
            </a:endParaRPr>
          </a:p>
          <a:p>
            <a:endParaRPr lang="tr-TR" dirty="0"/>
          </a:p>
        </p:txBody>
      </p:sp>
      <p:sp>
        <p:nvSpPr>
          <p:cNvPr id="7" name="Rectangle 6"/>
          <p:cNvSpPr/>
          <p:nvPr/>
        </p:nvSpPr>
        <p:spPr>
          <a:xfrm>
            <a:off x="1600200" y="5029200"/>
            <a:ext cx="1222406" cy="2215991"/>
          </a:xfrm>
          <a:prstGeom prst="rect">
            <a:avLst/>
          </a:prstGeom>
          <a:noFill/>
        </p:spPr>
        <p:txBody>
          <a:bodyPr wrap="square" lIns="91440" tIns="45720" rIns="91440" bIns="45720">
            <a:spAutoFit/>
          </a:bodyPr>
          <a:lstStyle/>
          <a:p>
            <a:pPr algn="ctr"/>
            <a:r>
              <a:rPr lang="tr-TR" sz="13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tr-TR" sz="13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Rectangle 7"/>
          <p:cNvSpPr/>
          <p:nvPr/>
        </p:nvSpPr>
        <p:spPr>
          <a:xfrm>
            <a:off x="4267200" y="5029200"/>
            <a:ext cx="689006" cy="2215991"/>
          </a:xfrm>
          <a:prstGeom prst="rect">
            <a:avLst/>
          </a:prstGeom>
          <a:noFill/>
        </p:spPr>
        <p:txBody>
          <a:bodyPr wrap="square" lIns="91440" tIns="45720" rIns="91440" bIns="45720">
            <a:spAutoFit/>
          </a:bodyPr>
          <a:lstStyle/>
          <a:p>
            <a:pPr algn="ctr"/>
            <a:r>
              <a:rPr lang="tr-TR" sz="13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tr-TR" sz="13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9" name="Rectangle 8"/>
          <p:cNvSpPr/>
          <p:nvPr/>
        </p:nvSpPr>
        <p:spPr>
          <a:xfrm>
            <a:off x="6553200" y="4953000"/>
            <a:ext cx="1222406" cy="2215991"/>
          </a:xfrm>
          <a:prstGeom prst="rect">
            <a:avLst/>
          </a:prstGeom>
          <a:noFill/>
        </p:spPr>
        <p:txBody>
          <a:bodyPr wrap="square" lIns="91440" tIns="45720" rIns="91440" bIns="45720">
            <a:spAutoFit/>
          </a:bodyPr>
          <a:lstStyle/>
          <a:p>
            <a:pPr algn="ctr"/>
            <a:r>
              <a:rPr lang="tr-TR" sz="13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tr-TR" sz="13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normAutofit/>
          </a:bodyPr>
          <a:lstStyle/>
          <a:p>
            <a:r>
              <a:rPr lang="tr-TR" sz="3600" b="1" dirty="0" smtClean="0">
                <a:latin typeface="Euclid" pitchFamily="18" charset="0"/>
              </a:rPr>
              <a:t>Data Set </a:t>
            </a:r>
            <a:r>
              <a:rPr lang="en-US" sz="3600" b="1" dirty="0" smtClean="0">
                <a:latin typeface="Euclid" pitchFamily="18" charset="0"/>
              </a:rPr>
              <a:t>Constitution</a:t>
            </a:r>
            <a:r>
              <a:rPr lang="tr-TR" sz="3600" b="1" dirty="0" smtClean="0">
                <a:latin typeface="Euclid" pitchFamily="18" charset="0"/>
              </a:rPr>
              <a:t> for EES</a:t>
            </a:r>
            <a:endParaRPr lang="en-US" sz="3600" b="1" dirty="0">
              <a:latin typeface="Euclid" pitchFamily="18" charset="0"/>
            </a:endParaRPr>
          </a:p>
        </p:txBody>
      </p:sp>
      <p:graphicFrame>
        <p:nvGraphicFramePr>
          <p:cNvPr id="5" name="Table 4"/>
          <p:cNvGraphicFramePr>
            <a:graphicFrameLocks noGrp="1"/>
          </p:cNvGraphicFramePr>
          <p:nvPr/>
        </p:nvGraphicFramePr>
        <p:xfrm>
          <a:off x="228600" y="685800"/>
          <a:ext cx="8686800" cy="6034004"/>
        </p:xfrm>
        <a:graphic>
          <a:graphicData uri="http://schemas.openxmlformats.org/drawingml/2006/table">
            <a:tbl>
              <a:tblPr firstRow="1" bandRow="1">
                <a:tableStyleId>{5C22544A-7EE6-4342-B048-85BDC9FD1C3A}</a:tableStyleId>
              </a:tblPr>
              <a:tblGrid>
                <a:gridCol w="1737360"/>
                <a:gridCol w="1737360"/>
                <a:gridCol w="1737360"/>
                <a:gridCol w="1737360"/>
                <a:gridCol w="1737360"/>
              </a:tblGrid>
              <a:tr h="337012">
                <a:tc>
                  <a:txBody>
                    <a:bodyPr/>
                    <a:lstStyle/>
                    <a:p>
                      <a:endParaRPr lang="tr-TR" sz="2000" dirty="0">
                        <a:latin typeface="Times New Roman"/>
                        <a:ea typeface="SimSun"/>
                      </a:endParaRPr>
                    </a:p>
                  </a:txBody>
                  <a:tcPr marL="68580" marR="68580" marT="0" marB="0" anchor="ctr"/>
                </a:tc>
                <a:tc gridSpan="4">
                  <a:txBody>
                    <a:bodyPr/>
                    <a:lstStyle/>
                    <a:p>
                      <a:pPr algn="ctr">
                        <a:spcAft>
                          <a:spcPts val="0"/>
                        </a:spcAft>
                      </a:pPr>
                      <a:r>
                        <a:rPr lang="en-AU" sz="2000" b="1" dirty="0">
                          <a:latin typeface="Times New Roman"/>
                          <a:ea typeface="SimSun"/>
                        </a:rPr>
                        <a:t>Statistics Name</a:t>
                      </a:r>
                      <a:endParaRPr lang="tr-TR" sz="3200" dirty="0">
                        <a:latin typeface="Times New Roman"/>
                        <a:ea typeface="SimSun"/>
                      </a:endParaRPr>
                    </a:p>
                  </a:txBody>
                  <a:tcPr marL="68580" marR="68580" marT="0" marB="0" anchor="ctr"/>
                </a:tc>
                <a:tc hMerge="1">
                  <a:txBody>
                    <a:bodyPr/>
                    <a:lstStyle/>
                    <a:p>
                      <a:endParaRPr lang="tr-TR"/>
                    </a:p>
                  </a:txBody>
                  <a:tcPr/>
                </a:tc>
                <a:tc hMerge="1">
                  <a:txBody>
                    <a:bodyPr/>
                    <a:lstStyle/>
                    <a:p>
                      <a:endParaRPr lang="tr-TR"/>
                    </a:p>
                  </a:txBody>
                  <a:tcPr/>
                </a:tc>
                <a:tc hMerge="1">
                  <a:txBody>
                    <a:bodyPr/>
                    <a:lstStyle/>
                    <a:p>
                      <a:endParaRPr lang="tr-TR"/>
                    </a:p>
                  </a:txBody>
                  <a:tcPr/>
                </a:tc>
              </a:tr>
              <a:tr h="337012">
                <a:tc>
                  <a:txBody>
                    <a:bodyPr/>
                    <a:lstStyle/>
                    <a:p>
                      <a:pPr algn="ctr">
                        <a:spcAft>
                          <a:spcPts val="0"/>
                        </a:spcAft>
                      </a:pPr>
                      <a:r>
                        <a:rPr lang="en-AU" sz="2000" b="1" dirty="0">
                          <a:latin typeface="Times New Roman"/>
                          <a:ea typeface="SimSun"/>
                        </a:rPr>
                        <a:t>Data </a:t>
                      </a:r>
                      <a:endParaRPr lang="tr-TR" sz="3200" dirty="0">
                        <a:latin typeface="Times New Roman"/>
                        <a:ea typeface="SimSun"/>
                      </a:endParaRPr>
                    </a:p>
                  </a:txBody>
                  <a:tcPr marL="68580" marR="68580" marT="0" marB="0" anchor="ctr"/>
                </a:tc>
                <a:tc>
                  <a:txBody>
                    <a:bodyPr/>
                    <a:lstStyle/>
                    <a:p>
                      <a:pPr algn="ctr">
                        <a:spcAft>
                          <a:spcPts val="0"/>
                        </a:spcAft>
                      </a:pPr>
                      <a:r>
                        <a:rPr lang="en-AU" sz="2000" b="1" dirty="0">
                          <a:latin typeface="Times New Roman"/>
                          <a:ea typeface="SimSun"/>
                        </a:rPr>
                        <a:t>Mean</a:t>
                      </a:r>
                      <a:endParaRPr lang="tr-TR" sz="3200" dirty="0">
                        <a:latin typeface="Times New Roman"/>
                        <a:ea typeface="SimSun"/>
                      </a:endParaRPr>
                    </a:p>
                  </a:txBody>
                  <a:tcPr marL="68580" marR="68580" marT="0" marB="0" anchor="ctr"/>
                </a:tc>
                <a:tc>
                  <a:txBody>
                    <a:bodyPr/>
                    <a:lstStyle/>
                    <a:p>
                      <a:pPr algn="ctr">
                        <a:spcAft>
                          <a:spcPts val="0"/>
                        </a:spcAft>
                      </a:pPr>
                      <a:r>
                        <a:rPr lang="en-AU" sz="2000" b="1" dirty="0">
                          <a:latin typeface="Times New Roman"/>
                          <a:ea typeface="SimSun"/>
                        </a:rPr>
                        <a:t>Maximum</a:t>
                      </a:r>
                      <a:endParaRPr lang="tr-TR" sz="3200" dirty="0">
                        <a:latin typeface="Times New Roman"/>
                        <a:ea typeface="SimSun"/>
                      </a:endParaRPr>
                    </a:p>
                  </a:txBody>
                  <a:tcPr marL="68580" marR="68580" marT="0" marB="0" anchor="ctr"/>
                </a:tc>
                <a:tc>
                  <a:txBody>
                    <a:bodyPr/>
                    <a:lstStyle/>
                    <a:p>
                      <a:pPr algn="ctr">
                        <a:spcAft>
                          <a:spcPts val="0"/>
                        </a:spcAft>
                      </a:pPr>
                      <a:r>
                        <a:rPr lang="en-AU" sz="2000" b="1">
                          <a:latin typeface="Times New Roman"/>
                          <a:ea typeface="SimSun"/>
                        </a:rPr>
                        <a:t>Minimum</a:t>
                      </a:r>
                      <a:endParaRPr lang="tr-TR" sz="3200">
                        <a:latin typeface="Times New Roman"/>
                        <a:ea typeface="SimSun"/>
                      </a:endParaRPr>
                    </a:p>
                  </a:txBody>
                  <a:tcPr marL="68580" marR="68580" marT="0" marB="0" anchor="ctr"/>
                </a:tc>
                <a:tc>
                  <a:txBody>
                    <a:bodyPr/>
                    <a:lstStyle/>
                    <a:p>
                      <a:pPr algn="ctr">
                        <a:spcAft>
                          <a:spcPts val="0"/>
                        </a:spcAft>
                      </a:pPr>
                      <a:r>
                        <a:rPr lang="en-AU" sz="2000" b="1">
                          <a:latin typeface="Times New Roman"/>
                          <a:ea typeface="SimSun"/>
                        </a:rPr>
                        <a:t>Std. Deviation</a:t>
                      </a:r>
                      <a:endParaRPr lang="tr-TR" sz="3200">
                        <a:latin typeface="Times New Roman"/>
                        <a:ea typeface="SimSun"/>
                      </a:endParaRPr>
                    </a:p>
                  </a:txBody>
                  <a:tcPr marL="68580" marR="68580" marT="0" marB="0" anchor="ctr"/>
                </a:tc>
              </a:tr>
              <a:tr h="337012">
                <a:tc>
                  <a:txBody>
                    <a:bodyPr/>
                    <a:lstStyle/>
                    <a:p>
                      <a:pPr algn="ctr">
                        <a:spcAft>
                          <a:spcPts val="0"/>
                        </a:spcAft>
                      </a:pPr>
                      <a:r>
                        <a:rPr lang="en-AU" sz="2000">
                          <a:latin typeface="Times New Roman"/>
                          <a:ea typeface="SimSun"/>
                        </a:rPr>
                        <a:t>t</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1,662</a:t>
                      </a:r>
                      <a:endParaRPr lang="tr-TR" sz="3200">
                        <a:latin typeface="Times New Roman"/>
                        <a:ea typeface="SimSun"/>
                      </a:endParaRPr>
                    </a:p>
                  </a:txBody>
                  <a:tcPr marL="68580" marR="68580" marT="0" marB="0" anchor="ctr"/>
                </a:tc>
                <a:tc>
                  <a:txBody>
                    <a:bodyPr/>
                    <a:lstStyle/>
                    <a:p>
                      <a:pPr algn="ctr">
                        <a:spcAft>
                          <a:spcPts val="0"/>
                        </a:spcAft>
                      </a:pPr>
                      <a:r>
                        <a:rPr lang="en-AU" sz="2000" dirty="0">
                          <a:latin typeface="Times New Roman"/>
                          <a:ea typeface="SimSun"/>
                        </a:rPr>
                        <a:t>5,623</a:t>
                      </a:r>
                      <a:endParaRPr lang="tr-TR" sz="3200" dirty="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0,06</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1,174</a:t>
                      </a:r>
                      <a:endParaRPr lang="tr-TR" sz="3200">
                        <a:latin typeface="Times New Roman"/>
                        <a:ea typeface="SimSun"/>
                      </a:endParaRPr>
                    </a:p>
                  </a:txBody>
                  <a:tcPr marL="68580" marR="68580" marT="0" marB="0" anchor="ctr"/>
                </a:tc>
              </a:tr>
              <a:tr h="337012">
                <a:tc>
                  <a:txBody>
                    <a:bodyPr/>
                    <a:lstStyle/>
                    <a:p>
                      <a:pPr algn="ctr">
                        <a:spcAft>
                          <a:spcPts val="0"/>
                        </a:spcAft>
                      </a:pPr>
                      <a:r>
                        <a:rPr lang="en-AU" sz="2000">
                          <a:latin typeface="Times New Roman"/>
                          <a:ea typeface="SimSun"/>
                        </a:rPr>
                        <a:t>x</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8,525</a:t>
                      </a:r>
                      <a:endParaRPr lang="tr-TR" sz="3200">
                        <a:latin typeface="Times New Roman"/>
                        <a:ea typeface="SimSun"/>
                      </a:endParaRPr>
                    </a:p>
                  </a:txBody>
                  <a:tcPr marL="68580" marR="68580" marT="0" marB="0" anchor="ctr"/>
                </a:tc>
                <a:tc>
                  <a:txBody>
                    <a:bodyPr/>
                    <a:lstStyle/>
                    <a:p>
                      <a:pPr algn="ctr">
                        <a:spcAft>
                          <a:spcPts val="0"/>
                        </a:spcAft>
                      </a:pPr>
                      <a:r>
                        <a:rPr lang="en-AU" sz="2000" dirty="0">
                          <a:latin typeface="Times New Roman"/>
                          <a:ea typeface="SimSun"/>
                        </a:rPr>
                        <a:t>111,657</a:t>
                      </a:r>
                      <a:endParaRPr lang="tr-TR" sz="3200" dirty="0">
                        <a:latin typeface="Times New Roman"/>
                        <a:ea typeface="SimSun"/>
                      </a:endParaRPr>
                    </a:p>
                  </a:txBody>
                  <a:tcPr marL="68580" marR="68580" marT="0" marB="0" anchor="ctr"/>
                </a:tc>
                <a:tc>
                  <a:txBody>
                    <a:bodyPr/>
                    <a:lstStyle/>
                    <a:p>
                      <a:pPr algn="ctr">
                        <a:spcAft>
                          <a:spcPts val="0"/>
                        </a:spcAft>
                      </a:pPr>
                      <a:r>
                        <a:rPr lang="en-AU" sz="2000" dirty="0">
                          <a:latin typeface="Times New Roman"/>
                          <a:ea typeface="SimSun"/>
                        </a:rPr>
                        <a:t>-78,109</a:t>
                      </a:r>
                      <a:endParaRPr lang="tr-TR" sz="3200" dirty="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30,132</a:t>
                      </a:r>
                      <a:endParaRPr lang="tr-TR" sz="3200">
                        <a:latin typeface="Times New Roman"/>
                        <a:ea typeface="SimSun"/>
                      </a:endParaRPr>
                    </a:p>
                  </a:txBody>
                  <a:tcPr marL="68580" marR="68580" marT="0" marB="0" anchor="ctr"/>
                </a:tc>
              </a:tr>
              <a:tr h="337012">
                <a:tc>
                  <a:txBody>
                    <a:bodyPr/>
                    <a:lstStyle/>
                    <a:p>
                      <a:pPr algn="ctr">
                        <a:spcAft>
                          <a:spcPts val="0"/>
                        </a:spcAft>
                      </a:pPr>
                      <a:r>
                        <a:rPr lang="en-AU" sz="2000">
                          <a:latin typeface="Times New Roman"/>
                          <a:ea typeface="SimSun"/>
                        </a:rPr>
                        <a:t>y</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-1,436</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8,756</a:t>
                      </a:r>
                      <a:endParaRPr lang="tr-TR" sz="3200">
                        <a:latin typeface="Times New Roman"/>
                        <a:ea typeface="SimSun"/>
                      </a:endParaRPr>
                    </a:p>
                  </a:txBody>
                  <a:tcPr marL="68580" marR="68580" marT="0" marB="0" anchor="ctr"/>
                </a:tc>
                <a:tc>
                  <a:txBody>
                    <a:bodyPr/>
                    <a:lstStyle/>
                    <a:p>
                      <a:pPr algn="ctr">
                        <a:spcAft>
                          <a:spcPts val="0"/>
                        </a:spcAft>
                      </a:pPr>
                      <a:r>
                        <a:rPr lang="en-AU" sz="2000" dirty="0">
                          <a:latin typeface="Times New Roman"/>
                          <a:ea typeface="SimSun"/>
                        </a:rPr>
                        <a:t>-80,962</a:t>
                      </a:r>
                      <a:endParaRPr lang="tr-TR" sz="3200" dirty="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16,494</a:t>
                      </a:r>
                      <a:endParaRPr lang="tr-TR" sz="3200">
                        <a:latin typeface="Times New Roman"/>
                        <a:ea typeface="SimSun"/>
                      </a:endParaRPr>
                    </a:p>
                  </a:txBody>
                  <a:tcPr marL="68580" marR="68580" marT="0" marB="0" anchor="ctr"/>
                </a:tc>
              </a:tr>
              <a:tr h="337012">
                <a:tc>
                  <a:txBody>
                    <a:bodyPr/>
                    <a:lstStyle/>
                    <a:p>
                      <a:pPr algn="ctr">
                        <a:spcAft>
                          <a:spcPts val="0"/>
                        </a:spcAft>
                      </a:pPr>
                      <a:r>
                        <a:rPr lang="en-AU" sz="2000">
                          <a:latin typeface="Times New Roman"/>
                          <a:ea typeface="SimSun"/>
                        </a:rPr>
                        <a:t>z</a:t>
                      </a:r>
                      <a:endParaRPr lang="tr-TR" sz="3200">
                        <a:latin typeface="Times New Roman"/>
                        <a:ea typeface="SimSun"/>
                      </a:endParaRPr>
                    </a:p>
                  </a:txBody>
                  <a:tcPr marL="68580" marR="68580" marT="0" marB="0" anchor="ctr"/>
                </a:tc>
                <a:tc>
                  <a:txBody>
                    <a:bodyPr/>
                    <a:lstStyle/>
                    <a:p>
                      <a:pPr algn="ctr">
                        <a:spcAft>
                          <a:spcPts val="0"/>
                        </a:spcAft>
                      </a:pPr>
                      <a:r>
                        <a:rPr lang="en-AU" sz="2000" dirty="0">
                          <a:latin typeface="Times New Roman"/>
                          <a:ea typeface="SimSun"/>
                        </a:rPr>
                        <a:t>0,431</a:t>
                      </a:r>
                      <a:endParaRPr lang="tr-TR" sz="3200" dirty="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0,642</a:t>
                      </a:r>
                      <a:endParaRPr lang="tr-TR" sz="3200">
                        <a:latin typeface="Times New Roman"/>
                        <a:ea typeface="SimSun"/>
                      </a:endParaRPr>
                    </a:p>
                  </a:txBody>
                  <a:tcPr marL="68580" marR="68580" marT="0" marB="0" anchor="ctr"/>
                </a:tc>
                <a:tc>
                  <a:txBody>
                    <a:bodyPr/>
                    <a:lstStyle/>
                    <a:p>
                      <a:pPr algn="ctr">
                        <a:spcAft>
                          <a:spcPts val="0"/>
                        </a:spcAft>
                      </a:pPr>
                      <a:r>
                        <a:rPr lang="en-AU" sz="2000" dirty="0">
                          <a:latin typeface="Times New Roman"/>
                          <a:ea typeface="SimSun"/>
                        </a:rPr>
                        <a:t>0,005</a:t>
                      </a:r>
                      <a:endParaRPr lang="tr-TR" sz="3200" dirty="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0,114</a:t>
                      </a:r>
                      <a:endParaRPr lang="tr-TR" sz="3200">
                        <a:latin typeface="Times New Roman"/>
                        <a:ea typeface="SimSun"/>
                      </a:endParaRPr>
                    </a:p>
                  </a:txBody>
                  <a:tcPr marL="68580" marR="68580" marT="0" marB="0" anchor="ctr"/>
                </a:tc>
              </a:tr>
              <a:tr h="337012">
                <a:tc>
                  <a:txBody>
                    <a:bodyPr/>
                    <a:lstStyle/>
                    <a:p>
                      <a:pPr algn="ctr">
                        <a:spcAft>
                          <a:spcPts val="0"/>
                        </a:spcAft>
                      </a:pPr>
                      <a:r>
                        <a:rPr lang="en-AU" sz="2000">
                          <a:latin typeface="Times New Roman"/>
                          <a:ea typeface="SimSun"/>
                        </a:rPr>
                        <a:t>phi</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86,912</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169,632</a:t>
                      </a:r>
                      <a:endParaRPr lang="tr-TR" sz="3200">
                        <a:latin typeface="Times New Roman"/>
                        <a:ea typeface="SimSun"/>
                      </a:endParaRPr>
                    </a:p>
                  </a:txBody>
                  <a:tcPr marL="68580" marR="68580" marT="0" marB="0" anchor="ctr"/>
                </a:tc>
                <a:tc>
                  <a:txBody>
                    <a:bodyPr/>
                    <a:lstStyle/>
                    <a:p>
                      <a:pPr algn="ctr">
                        <a:spcAft>
                          <a:spcPts val="0"/>
                        </a:spcAft>
                      </a:pPr>
                      <a:r>
                        <a:rPr lang="en-AU" sz="2000" dirty="0">
                          <a:latin typeface="Times New Roman"/>
                          <a:ea typeface="SimSun"/>
                        </a:rPr>
                        <a:t>0,066</a:t>
                      </a:r>
                      <a:endParaRPr lang="tr-TR" sz="3200" dirty="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45,521</a:t>
                      </a:r>
                      <a:endParaRPr lang="tr-TR" sz="3200">
                        <a:latin typeface="Times New Roman"/>
                        <a:ea typeface="SimSun"/>
                      </a:endParaRPr>
                    </a:p>
                  </a:txBody>
                  <a:tcPr marL="68580" marR="68580" marT="0" marB="0" anchor="ctr"/>
                </a:tc>
              </a:tr>
              <a:tr h="337012">
                <a:tc>
                  <a:txBody>
                    <a:bodyPr/>
                    <a:lstStyle/>
                    <a:p>
                      <a:pPr algn="ctr">
                        <a:spcAft>
                          <a:spcPts val="0"/>
                        </a:spcAft>
                      </a:pPr>
                      <a:r>
                        <a:rPr lang="en-AU" sz="2000">
                          <a:latin typeface="Times New Roman"/>
                          <a:ea typeface="SimSun"/>
                        </a:rPr>
                        <a:t>Δv</a:t>
                      </a:r>
                      <a:r>
                        <a:rPr lang="en-AU" sz="2000" baseline="-25000">
                          <a:latin typeface="Times New Roman"/>
                          <a:ea typeface="SimSun"/>
                        </a:rPr>
                        <a:t>1</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8,771</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75,095</a:t>
                      </a:r>
                      <a:endParaRPr lang="tr-TR" sz="3200">
                        <a:latin typeface="Times New Roman"/>
                        <a:ea typeface="SimSun"/>
                      </a:endParaRPr>
                    </a:p>
                  </a:txBody>
                  <a:tcPr marL="68580" marR="68580" marT="0" marB="0" anchor="ctr"/>
                </a:tc>
                <a:tc>
                  <a:txBody>
                    <a:bodyPr/>
                    <a:lstStyle/>
                    <a:p>
                      <a:pPr algn="ctr">
                        <a:spcAft>
                          <a:spcPts val="0"/>
                        </a:spcAft>
                      </a:pPr>
                      <a:r>
                        <a:rPr lang="en-AU" sz="2000" dirty="0">
                          <a:latin typeface="Times New Roman"/>
                          <a:ea typeface="SimSun"/>
                        </a:rPr>
                        <a:t>0,237</a:t>
                      </a:r>
                      <a:endParaRPr lang="tr-TR" sz="3200" dirty="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14,759</a:t>
                      </a:r>
                      <a:endParaRPr lang="tr-TR" sz="3200">
                        <a:latin typeface="Times New Roman"/>
                        <a:ea typeface="SimSun"/>
                      </a:endParaRPr>
                    </a:p>
                  </a:txBody>
                  <a:tcPr marL="68580" marR="68580" marT="0" marB="0" anchor="ctr"/>
                </a:tc>
              </a:tr>
              <a:tr h="337012">
                <a:tc>
                  <a:txBody>
                    <a:bodyPr/>
                    <a:lstStyle/>
                    <a:p>
                      <a:pPr algn="ctr">
                        <a:spcAft>
                          <a:spcPts val="0"/>
                        </a:spcAft>
                      </a:pPr>
                      <a:r>
                        <a:rPr lang="en-AU" sz="2000">
                          <a:latin typeface="Times New Roman"/>
                          <a:ea typeface="SimSun"/>
                        </a:rPr>
                        <a:t>Imp</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10232,695</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100421,035</a:t>
                      </a:r>
                      <a:endParaRPr lang="tr-TR" sz="3200">
                        <a:latin typeface="Times New Roman"/>
                        <a:ea typeface="SimSun"/>
                      </a:endParaRPr>
                    </a:p>
                  </a:txBody>
                  <a:tcPr marL="68580" marR="68580" marT="0" marB="0" anchor="ctr"/>
                </a:tc>
                <a:tc>
                  <a:txBody>
                    <a:bodyPr/>
                    <a:lstStyle/>
                    <a:p>
                      <a:pPr algn="ctr">
                        <a:spcAft>
                          <a:spcPts val="0"/>
                        </a:spcAft>
                      </a:pPr>
                      <a:r>
                        <a:rPr lang="en-AU" sz="2000" dirty="0">
                          <a:latin typeface="Times New Roman"/>
                          <a:ea typeface="SimSun"/>
                        </a:rPr>
                        <a:t>532,244</a:t>
                      </a:r>
                      <a:endParaRPr lang="tr-TR" sz="3200" dirty="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19552,068</a:t>
                      </a:r>
                      <a:endParaRPr lang="tr-TR" sz="3200">
                        <a:latin typeface="Times New Roman"/>
                        <a:ea typeface="SimSun"/>
                      </a:endParaRPr>
                    </a:p>
                  </a:txBody>
                  <a:tcPr marL="68580" marR="68580" marT="0" marB="0" anchor="ctr"/>
                </a:tc>
              </a:tr>
              <a:tr h="337012">
                <a:tc>
                  <a:txBody>
                    <a:bodyPr/>
                    <a:lstStyle/>
                    <a:p>
                      <a:pPr algn="ctr">
                        <a:spcAft>
                          <a:spcPts val="0"/>
                        </a:spcAft>
                      </a:pPr>
                      <a:r>
                        <a:rPr lang="en-AU" sz="2000">
                          <a:latin typeface="Times New Roman"/>
                          <a:ea typeface="SimSun"/>
                        </a:rPr>
                        <a:t>E</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74885,498</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1112047,522</a:t>
                      </a:r>
                      <a:endParaRPr lang="tr-TR" sz="3200">
                        <a:latin typeface="Times New Roman"/>
                        <a:ea typeface="SimSun"/>
                      </a:endParaRPr>
                    </a:p>
                  </a:txBody>
                  <a:tcPr marL="68580" marR="68580" marT="0" marB="0" anchor="ctr"/>
                </a:tc>
                <a:tc>
                  <a:txBody>
                    <a:bodyPr/>
                    <a:lstStyle/>
                    <a:p>
                      <a:pPr algn="ctr">
                        <a:spcAft>
                          <a:spcPts val="0"/>
                        </a:spcAft>
                      </a:pPr>
                      <a:r>
                        <a:rPr lang="en-AU" sz="2000" dirty="0">
                          <a:latin typeface="Times New Roman"/>
                          <a:ea typeface="SimSun"/>
                        </a:rPr>
                        <a:t>781,718</a:t>
                      </a:r>
                      <a:endParaRPr lang="tr-TR" sz="3200" dirty="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203235,981</a:t>
                      </a:r>
                      <a:endParaRPr lang="tr-TR" sz="3200">
                        <a:latin typeface="Times New Roman"/>
                        <a:ea typeface="SimSun"/>
                      </a:endParaRPr>
                    </a:p>
                  </a:txBody>
                  <a:tcPr marL="68580" marR="68580" marT="0" marB="0" anchor="ctr"/>
                </a:tc>
              </a:tr>
              <a:tr h="337012">
                <a:tc>
                  <a:txBody>
                    <a:bodyPr/>
                    <a:lstStyle/>
                    <a:p>
                      <a:pPr algn="ctr">
                        <a:spcAft>
                          <a:spcPts val="0"/>
                        </a:spcAft>
                      </a:pPr>
                      <a:r>
                        <a:rPr lang="en-AU" sz="2000" b="1" i="1" dirty="0">
                          <a:latin typeface="Times New Roman"/>
                          <a:ea typeface="SimSun"/>
                        </a:rPr>
                        <a:t>ε</a:t>
                      </a:r>
                      <a:endParaRPr lang="tr-TR" sz="3200" b="1" i="1" dirty="0">
                        <a:latin typeface="Times New Roman"/>
                        <a:ea typeface="SimSun"/>
                      </a:endParaRPr>
                    </a:p>
                  </a:txBody>
                  <a:tcPr marL="68580" marR="68580" marT="0" marB="0" anchor="ctr"/>
                </a:tc>
                <a:tc>
                  <a:txBody>
                    <a:bodyPr/>
                    <a:lstStyle/>
                    <a:p>
                      <a:pPr algn="ctr">
                        <a:spcAft>
                          <a:spcPts val="0"/>
                        </a:spcAft>
                      </a:pPr>
                      <a:r>
                        <a:rPr lang="en-AU" sz="2000" b="1" i="1">
                          <a:latin typeface="Times New Roman"/>
                          <a:ea typeface="SimSun"/>
                        </a:rPr>
                        <a:t>0,200</a:t>
                      </a:r>
                      <a:endParaRPr lang="tr-TR" sz="3200" b="1" i="1">
                        <a:latin typeface="Times New Roman"/>
                        <a:ea typeface="SimSun"/>
                      </a:endParaRPr>
                    </a:p>
                  </a:txBody>
                  <a:tcPr marL="68580" marR="68580" marT="0" marB="0" anchor="ctr"/>
                </a:tc>
                <a:tc>
                  <a:txBody>
                    <a:bodyPr/>
                    <a:lstStyle/>
                    <a:p>
                      <a:pPr algn="ctr">
                        <a:spcAft>
                          <a:spcPts val="0"/>
                        </a:spcAft>
                      </a:pPr>
                      <a:r>
                        <a:rPr lang="en-AU" sz="2000" b="1" i="1" dirty="0">
                          <a:latin typeface="Times New Roman"/>
                          <a:ea typeface="SimSun"/>
                        </a:rPr>
                        <a:t>0,705</a:t>
                      </a:r>
                      <a:endParaRPr lang="tr-TR" sz="3200" b="1" i="1" dirty="0">
                        <a:latin typeface="Times New Roman"/>
                        <a:ea typeface="SimSun"/>
                      </a:endParaRPr>
                    </a:p>
                  </a:txBody>
                  <a:tcPr marL="68580" marR="68580" marT="0" marB="0" anchor="ctr"/>
                </a:tc>
                <a:tc>
                  <a:txBody>
                    <a:bodyPr/>
                    <a:lstStyle/>
                    <a:p>
                      <a:pPr algn="ctr">
                        <a:spcAft>
                          <a:spcPts val="0"/>
                        </a:spcAft>
                      </a:pPr>
                      <a:r>
                        <a:rPr lang="en-AU" sz="2000" b="1" i="1" dirty="0">
                          <a:latin typeface="Times New Roman"/>
                          <a:ea typeface="SimSun"/>
                        </a:rPr>
                        <a:t>0,025</a:t>
                      </a:r>
                      <a:endParaRPr lang="tr-TR" sz="3200" b="1" i="1" dirty="0">
                        <a:latin typeface="Times New Roman"/>
                        <a:ea typeface="SimSun"/>
                      </a:endParaRPr>
                    </a:p>
                  </a:txBody>
                  <a:tcPr marL="68580" marR="68580" marT="0" marB="0" anchor="ctr"/>
                </a:tc>
                <a:tc>
                  <a:txBody>
                    <a:bodyPr/>
                    <a:lstStyle/>
                    <a:p>
                      <a:pPr algn="ctr">
                        <a:spcAft>
                          <a:spcPts val="0"/>
                        </a:spcAft>
                      </a:pPr>
                      <a:r>
                        <a:rPr lang="en-AU" sz="2000" b="1" i="1" dirty="0">
                          <a:latin typeface="Times New Roman"/>
                          <a:ea typeface="SimSun"/>
                        </a:rPr>
                        <a:t>0,142</a:t>
                      </a:r>
                      <a:endParaRPr lang="tr-TR" sz="3200" b="1" i="1" dirty="0">
                        <a:latin typeface="Times New Roman"/>
                        <a:ea typeface="SimSun"/>
                      </a:endParaRPr>
                    </a:p>
                  </a:txBody>
                  <a:tcPr marL="68580" marR="68580" marT="0" marB="0" anchor="ctr"/>
                </a:tc>
              </a:tr>
              <a:tr h="337012">
                <a:tc>
                  <a:txBody>
                    <a:bodyPr/>
                    <a:lstStyle/>
                    <a:p>
                      <a:pPr algn="ctr">
                        <a:spcAft>
                          <a:spcPts val="0"/>
                        </a:spcAft>
                      </a:pPr>
                      <a:r>
                        <a:rPr lang="en-AU" sz="2000" dirty="0">
                          <a:latin typeface="Times New Roman"/>
                          <a:ea typeface="SimSun"/>
                        </a:rPr>
                        <a:t>ν</a:t>
                      </a:r>
                      <a:r>
                        <a:rPr lang="en-AU" sz="2000" baseline="-25000" dirty="0">
                          <a:latin typeface="Times New Roman"/>
                          <a:ea typeface="SimSun"/>
                        </a:rPr>
                        <a:t>1</a:t>
                      </a:r>
                      <a:endParaRPr lang="tr-TR" sz="3200" dirty="0">
                        <a:latin typeface="Times New Roman"/>
                        <a:ea typeface="SimSun"/>
                      </a:endParaRPr>
                    </a:p>
                  </a:txBody>
                  <a:tcPr marL="68580" marR="68580" marT="0" marB="0" anchor="ctr"/>
                </a:tc>
                <a:tc>
                  <a:txBody>
                    <a:bodyPr/>
                    <a:lstStyle/>
                    <a:p>
                      <a:pPr algn="ctr">
                        <a:spcAft>
                          <a:spcPts val="0"/>
                        </a:spcAft>
                      </a:pPr>
                      <a:r>
                        <a:rPr lang="en-AU" sz="2000" dirty="0">
                          <a:latin typeface="Times New Roman"/>
                          <a:ea typeface="SimSun"/>
                        </a:rPr>
                        <a:t>28,290</a:t>
                      </a:r>
                      <a:endParaRPr lang="tr-TR" sz="3200" dirty="0">
                        <a:latin typeface="Times New Roman"/>
                        <a:ea typeface="SimSun"/>
                      </a:endParaRPr>
                    </a:p>
                  </a:txBody>
                  <a:tcPr marL="68580" marR="68580" marT="0" marB="0" anchor="ctr"/>
                </a:tc>
                <a:tc>
                  <a:txBody>
                    <a:bodyPr/>
                    <a:lstStyle/>
                    <a:p>
                      <a:pPr algn="ctr">
                        <a:spcAft>
                          <a:spcPts val="0"/>
                        </a:spcAft>
                      </a:pPr>
                      <a:r>
                        <a:rPr lang="en-AU" sz="2000" dirty="0">
                          <a:latin typeface="Times New Roman"/>
                          <a:ea typeface="SimSun"/>
                        </a:rPr>
                        <a:t>90,471</a:t>
                      </a:r>
                      <a:endParaRPr lang="tr-TR" sz="3200" dirty="0">
                        <a:latin typeface="Times New Roman"/>
                        <a:ea typeface="SimSun"/>
                      </a:endParaRPr>
                    </a:p>
                  </a:txBody>
                  <a:tcPr marL="68580" marR="68580" marT="0" marB="0" anchor="ctr"/>
                </a:tc>
                <a:tc>
                  <a:txBody>
                    <a:bodyPr/>
                    <a:lstStyle/>
                    <a:p>
                      <a:pPr algn="ctr">
                        <a:spcAft>
                          <a:spcPts val="0"/>
                        </a:spcAft>
                      </a:pPr>
                      <a:r>
                        <a:rPr lang="en-AU" sz="2000" dirty="0">
                          <a:latin typeface="Times New Roman"/>
                          <a:ea typeface="SimSun"/>
                        </a:rPr>
                        <a:t>0</a:t>
                      </a:r>
                      <a:endParaRPr lang="tr-TR" sz="3200" dirty="0">
                        <a:latin typeface="Times New Roman"/>
                        <a:ea typeface="SimSun"/>
                      </a:endParaRPr>
                    </a:p>
                  </a:txBody>
                  <a:tcPr marL="68580" marR="68580" marT="0" marB="0" anchor="ctr"/>
                </a:tc>
                <a:tc>
                  <a:txBody>
                    <a:bodyPr/>
                    <a:lstStyle/>
                    <a:p>
                      <a:pPr algn="ctr">
                        <a:spcAft>
                          <a:spcPts val="0"/>
                        </a:spcAft>
                      </a:pPr>
                      <a:r>
                        <a:rPr lang="en-AU" sz="2000" dirty="0">
                          <a:latin typeface="Times New Roman"/>
                          <a:ea typeface="SimSun"/>
                        </a:rPr>
                        <a:t>25,613</a:t>
                      </a:r>
                      <a:endParaRPr lang="tr-TR" sz="3200" dirty="0">
                        <a:latin typeface="Times New Roman"/>
                        <a:ea typeface="SimSun"/>
                      </a:endParaRPr>
                    </a:p>
                  </a:txBody>
                  <a:tcPr marL="68580" marR="68580" marT="0" marB="0" anchor="ctr"/>
                </a:tc>
              </a:tr>
              <a:tr h="337012">
                <a:tc>
                  <a:txBody>
                    <a:bodyPr/>
                    <a:lstStyle/>
                    <a:p>
                      <a:pPr algn="ctr">
                        <a:spcAft>
                          <a:spcPts val="0"/>
                        </a:spcAft>
                      </a:pPr>
                      <a:r>
                        <a:rPr lang="en-AU" sz="2000">
                          <a:latin typeface="Times New Roman"/>
                          <a:ea typeface="SimSun"/>
                        </a:rPr>
                        <a:t>ω</a:t>
                      </a:r>
                      <a:r>
                        <a:rPr lang="en-AU" sz="2000" baseline="-25000">
                          <a:latin typeface="Times New Roman"/>
                          <a:ea typeface="SimSun"/>
                        </a:rPr>
                        <a:t>1</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0,053</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1,724</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-0,487</a:t>
                      </a:r>
                      <a:endParaRPr lang="tr-TR" sz="3200">
                        <a:latin typeface="Times New Roman"/>
                        <a:ea typeface="SimSun"/>
                      </a:endParaRPr>
                    </a:p>
                  </a:txBody>
                  <a:tcPr marL="68580" marR="68580" marT="0" marB="0" anchor="ctr"/>
                </a:tc>
                <a:tc>
                  <a:txBody>
                    <a:bodyPr/>
                    <a:lstStyle/>
                    <a:p>
                      <a:pPr algn="ctr">
                        <a:spcAft>
                          <a:spcPts val="0"/>
                        </a:spcAft>
                      </a:pPr>
                      <a:r>
                        <a:rPr lang="en-AU" sz="2000" dirty="0">
                          <a:latin typeface="Times New Roman"/>
                          <a:ea typeface="SimSun"/>
                        </a:rPr>
                        <a:t>0,270</a:t>
                      </a:r>
                      <a:endParaRPr lang="tr-TR" sz="3200" dirty="0">
                        <a:latin typeface="Times New Roman"/>
                        <a:ea typeface="SimSun"/>
                      </a:endParaRPr>
                    </a:p>
                  </a:txBody>
                  <a:tcPr marL="68580" marR="68580" marT="0" marB="0" anchor="ctr"/>
                </a:tc>
              </a:tr>
              <a:tr h="337012">
                <a:tc>
                  <a:txBody>
                    <a:bodyPr/>
                    <a:lstStyle/>
                    <a:p>
                      <a:pPr algn="ctr">
                        <a:spcAft>
                          <a:spcPts val="0"/>
                        </a:spcAft>
                      </a:pPr>
                      <a:r>
                        <a:rPr lang="en-AU" sz="2000">
                          <a:latin typeface="Times New Roman"/>
                          <a:ea typeface="SimSun"/>
                        </a:rPr>
                        <a:t>ν</a:t>
                      </a:r>
                      <a:r>
                        <a:rPr lang="en-AU" sz="2000" baseline="-25000">
                          <a:latin typeface="Times New Roman"/>
                          <a:ea typeface="SimSun"/>
                        </a:rPr>
                        <a:t>2</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25,234</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69,384</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0,055</a:t>
                      </a:r>
                      <a:endParaRPr lang="tr-TR" sz="3200">
                        <a:latin typeface="Times New Roman"/>
                        <a:ea typeface="SimSun"/>
                      </a:endParaRPr>
                    </a:p>
                  </a:txBody>
                  <a:tcPr marL="68580" marR="68580" marT="0" marB="0" anchor="ctr"/>
                </a:tc>
                <a:tc>
                  <a:txBody>
                    <a:bodyPr/>
                    <a:lstStyle/>
                    <a:p>
                      <a:pPr algn="ctr">
                        <a:spcAft>
                          <a:spcPts val="0"/>
                        </a:spcAft>
                      </a:pPr>
                      <a:r>
                        <a:rPr lang="en-AU" sz="2000" dirty="0">
                          <a:latin typeface="Times New Roman"/>
                          <a:ea typeface="SimSun"/>
                        </a:rPr>
                        <a:t>19,391</a:t>
                      </a:r>
                      <a:endParaRPr lang="tr-TR" sz="3200" dirty="0">
                        <a:latin typeface="Times New Roman"/>
                        <a:ea typeface="SimSun"/>
                      </a:endParaRPr>
                    </a:p>
                  </a:txBody>
                  <a:tcPr marL="68580" marR="68580" marT="0" marB="0" anchor="ctr"/>
                </a:tc>
              </a:tr>
              <a:tr h="337012">
                <a:tc>
                  <a:txBody>
                    <a:bodyPr/>
                    <a:lstStyle/>
                    <a:p>
                      <a:pPr algn="ctr">
                        <a:spcAft>
                          <a:spcPts val="0"/>
                        </a:spcAft>
                      </a:pPr>
                      <a:r>
                        <a:rPr lang="en-AU" sz="2000">
                          <a:latin typeface="Times New Roman"/>
                          <a:ea typeface="SimSun"/>
                        </a:rPr>
                        <a:t>ω</a:t>
                      </a:r>
                      <a:r>
                        <a:rPr lang="en-AU" sz="2000" baseline="-25000">
                          <a:latin typeface="Times New Roman"/>
                          <a:ea typeface="SimSun"/>
                        </a:rPr>
                        <a:t>2</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0,245</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8,085</a:t>
                      </a:r>
                      <a:endParaRPr lang="tr-TR" sz="3200">
                        <a:latin typeface="Times New Roman"/>
                        <a:ea typeface="SimSun"/>
                      </a:endParaRPr>
                    </a:p>
                  </a:txBody>
                  <a:tcPr marL="68580" marR="68580" marT="0" marB="0" anchor="ctr"/>
                </a:tc>
                <a:tc>
                  <a:txBody>
                    <a:bodyPr/>
                    <a:lstStyle/>
                    <a:p>
                      <a:pPr algn="ctr">
                        <a:spcAft>
                          <a:spcPts val="0"/>
                        </a:spcAft>
                      </a:pPr>
                      <a:r>
                        <a:rPr lang="en-AU" sz="2000" dirty="0">
                          <a:latin typeface="Times New Roman"/>
                          <a:ea typeface="SimSun"/>
                        </a:rPr>
                        <a:t>-3,708</a:t>
                      </a:r>
                      <a:endParaRPr lang="tr-TR" sz="3200" dirty="0">
                        <a:latin typeface="Times New Roman"/>
                        <a:ea typeface="SimSun"/>
                      </a:endParaRPr>
                    </a:p>
                  </a:txBody>
                  <a:tcPr marL="68580" marR="68580" marT="0" marB="0" anchor="ctr"/>
                </a:tc>
                <a:tc>
                  <a:txBody>
                    <a:bodyPr/>
                    <a:lstStyle/>
                    <a:p>
                      <a:pPr algn="ctr">
                        <a:spcAft>
                          <a:spcPts val="0"/>
                        </a:spcAft>
                      </a:pPr>
                      <a:r>
                        <a:rPr lang="en-AU" sz="2000" dirty="0">
                          <a:latin typeface="Times New Roman"/>
                          <a:ea typeface="SimSun"/>
                        </a:rPr>
                        <a:t>1,597</a:t>
                      </a:r>
                      <a:endParaRPr lang="tr-TR" sz="3200" dirty="0">
                        <a:latin typeface="Times New Roman"/>
                        <a:ea typeface="SimSun"/>
                      </a:endParaRPr>
                    </a:p>
                  </a:txBody>
                  <a:tcPr marL="68580" marR="68580" marT="0" marB="0" anchor="ctr"/>
                </a:tc>
              </a:tr>
              <a:tr h="337012">
                <a:tc>
                  <a:txBody>
                    <a:bodyPr/>
                    <a:lstStyle/>
                    <a:p>
                      <a:pPr algn="ctr">
                        <a:spcAft>
                          <a:spcPts val="0"/>
                        </a:spcAft>
                      </a:pPr>
                      <a:r>
                        <a:rPr lang="en-AU" sz="2000">
                          <a:latin typeface="Times New Roman"/>
                          <a:ea typeface="SimSun"/>
                        </a:rPr>
                        <a:t>Δv</a:t>
                      </a:r>
                      <a:r>
                        <a:rPr lang="en-AU" sz="2000" baseline="-25000">
                          <a:latin typeface="Times New Roman"/>
                          <a:ea typeface="SimSun"/>
                        </a:rPr>
                        <a:t>2</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14,814</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48,092</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0</a:t>
                      </a:r>
                      <a:endParaRPr lang="tr-TR" sz="3200">
                        <a:latin typeface="Times New Roman"/>
                        <a:ea typeface="SimSun"/>
                      </a:endParaRPr>
                    </a:p>
                  </a:txBody>
                  <a:tcPr marL="68580" marR="68580" marT="0" marB="0" anchor="ctr"/>
                </a:tc>
                <a:tc>
                  <a:txBody>
                    <a:bodyPr/>
                    <a:lstStyle/>
                    <a:p>
                      <a:pPr algn="ctr">
                        <a:spcAft>
                          <a:spcPts val="0"/>
                        </a:spcAft>
                      </a:pPr>
                      <a:r>
                        <a:rPr lang="en-AU" sz="2000" dirty="0">
                          <a:latin typeface="Times New Roman"/>
                          <a:ea typeface="SimSun"/>
                        </a:rPr>
                        <a:t>12,620</a:t>
                      </a:r>
                      <a:endParaRPr lang="tr-TR" sz="3200" dirty="0">
                        <a:latin typeface="Times New Roman"/>
                        <a:ea typeface="SimSun"/>
                      </a:endParaRPr>
                    </a:p>
                  </a:txBody>
                  <a:tcPr marL="68580" marR="68580" marT="0" marB="0" anchor="ctr"/>
                </a:tc>
              </a:tr>
              <a:tr h="337012">
                <a:tc>
                  <a:txBody>
                    <a:bodyPr/>
                    <a:lstStyle/>
                    <a:p>
                      <a:pPr algn="ctr">
                        <a:spcAft>
                          <a:spcPts val="0"/>
                        </a:spcAft>
                      </a:pPr>
                      <a:r>
                        <a:rPr lang="en-AU" sz="2000">
                          <a:latin typeface="Times New Roman"/>
                          <a:ea typeface="SimSun"/>
                        </a:rPr>
                        <a:t>GEV</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0,988</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1,614</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0</a:t>
                      </a:r>
                      <a:endParaRPr lang="tr-TR" sz="3200">
                        <a:latin typeface="Times New Roman"/>
                        <a:ea typeface="SimSun"/>
                      </a:endParaRPr>
                    </a:p>
                  </a:txBody>
                  <a:tcPr marL="68580" marR="68580" marT="0" marB="0" anchor="ctr"/>
                </a:tc>
                <a:tc>
                  <a:txBody>
                    <a:bodyPr/>
                    <a:lstStyle/>
                    <a:p>
                      <a:pPr algn="ctr">
                        <a:spcAft>
                          <a:spcPts val="0"/>
                        </a:spcAft>
                      </a:pPr>
                      <a:r>
                        <a:rPr lang="en-AU" sz="2000" dirty="0">
                          <a:latin typeface="Times New Roman"/>
                          <a:ea typeface="SimSun"/>
                        </a:rPr>
                        <a:t>0,388</a:t>
                      </a:r>
                      <a:endParaRPr lang="tr-TR" sz="3200" dirty="0">
                        <a:latin typeface="Times New Roman"/>
                        <a:ea typeface="SimSun"/>
                      </a:endParaRPr>
                    </a:p>
                  </a:txBody>
                  <a:tcPr marL="68580" marR="68580" marT="0" marB="0" anchor="ctr"/>
                </a:tc>
              </a:tr>
              <a:tr h="147183">
                <a:tc>
                  <a:txBody>
                    <a:bodyPr/>
                    <a:lstStyle/>
                    <a:p>
                      <a:pPr algn="ctr">
                        <a:spcAft>
                          <a:spcPts val="0"/>
                        </a:spcAft>
                      </a:pPr>
                      <a:r>
                        <a:rPr lang="en-AU" sz="2000">
                          <a:latin typeface="Times New Roman"/>
                          <a:ea typeface="SimSun"/>
                        </a:rPr>
                        <a:t>EES</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14,521</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44,215</a:t>
                      </a:r>
                      <a:endParaRPr lang="tr-TR" sz="32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0,002</a:t>
                      </a:r>
                      <a:endParaRPr lang="tr-TR" sz="3200">
                        <a:latin typeface="Times New Roman"/>
                        <a:ea typeface="SimSun"/>
                      </a:endParaRPr>
                    </a:p>
                  </a:txBody>
                  <a:tcPr marL="68580" marR="68580" marT="0" marB="0" anchor="ctr"/>
                </a:tc>
                <a:tc>
                  <a:txBody>
                    <a:bodyPr/>
                    <a:lstStyle/>
                    <a:p>
                      <a:pPr algn="ctr">
                        <a:spcAft>
                          <a:spcPts val="0"/>
                        </a:spcAft>
                      </a:pPr>
                      <a:r>
                        <a:rPr lang="en-AU" sz="2000" dirty="0">
                          <a:latin typeface="Times New Roman"/>
                          <a:ea typeface="SimSun"/>
                        </a:rPr>
                        <a:t>10,938</a:t>
                      </a:r>
                      <a:endParaRPr lang="tr-TR" sz="3200" dirty="0">
                        <a:latin typeface="Times New Roman"/>
                        <a:ea typeface="SimSun"/>
                      </a:endParaRPr>
                    </a:p>
                  </a:txBody>
                  <a:tcPr marL="68580" marR="68580" marT="0" marB="0" anchor="ct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4000" b="1" dirty="0" smtClean="0">
                <a:latin typeface="Euclid" pitchFamily="18" charset="0"/>
              </a:rPr>
              <a:t>Artificial Neural Network Methods</a:t>
            </a:r>
            <a:endParaRPr lang="tr-TR" sz="4000" dirty="0"/>
          </a:p>
        </p:txBody>
      </p:sp>
      <p:sp>
        <p:nvSpPr>
          <p:cNvPr id="3" name="TextBox 2"/>
          <p:cNvSpPr txBox="1"/>
          <p:nvPr/>
        </p:nvSpPr>
        <p:spPr>
          <a:xfrm>
            <a:off x="762000" y="1066800"/>
            <a:ext cx="8001000" cy="3908762"/>
          </a:xfrm>
          <a:prstGeom prst="rect">
            <a:avLst/>
          </a:prstGeom>
          <a:noFill/>
        </p:spPr>
        <p:txBody>
          <a:bodyPr wrap="square" rtlCol="0">
            <a:spAutoFit/>
          </a:bodyPr>
          <a:lstStyle/>
          <a:p>
            <a:pPr algn="just">
              <a:buFont typeface="Wingdings" pitchFamily="2" charset="2"/>
              <a:buChar char="v"/>
            </a:pPr>
            <a:endParaRPr lang="tr-TR" sz="2400" dirty="0" smtClean="0">
              <a:latin typeface="Times New Roman" pitchFamily="18" charset="0"/>
              <a:cs typeface="Times New Roman" pitchFamily="18" charset="0"/>
            </a:endParaRPr>
          </a:p>
          <a:p>
            <a:pPr algn="just">
              <a:buFont typeface="Wingdings" pitchFamily="2" charset="2"/>
              <a:buChar char="v"/>
            </a:pPr>
            <a:r>
              <a:rPr lang="tr-TR" sz="3200" dirty="0" smtClean="0">
                <a:latin typeface="Times New Roman" pitchFamily="18" charset="0"/>
                <a:cs typeface="Times New Roman" pitchFamily="18" charset="0"/>
              </a:rPr>
              <a:t>Artificial Neural Network (ANN)</a:t>
            </a:r>
          </a:p>
          <a:p>
            <a:pPr algn="just">
              <a:buFont typeface="Arial" pitchFamily="34" charset="0"/>
              <a:buChar char="•"/>
            </a:pPr>
            <a:r>
              <a:rPr lang="tr-TR" sz="3200" i="1" dirty="0" smtClean="0">
                <a:latin typeface="Times New Roman" pitchFamily="18" charset="0"/>
                <a:cs typeface="Times New Roman" pitchFamily="18" charset="0"/>
              </a:rPr>
              <a:t>Multi-Layer Feed Forward Neural Network (MFFNN)</a:t>
            </a:r>
          </a:p>
          <a:p>
            <a:pPr algn="just">
              <a:buFont typeface="Arial" pitchFamily="34" charset="0"/>
              <a:buChar char="•"/>
            </a:pPr>
            <a:r>
              <a:rPr lang="en-US" sz="3200" i="1" dirty="0" smtClean="0">
                <a:latin typeface="Times New Roman" pitchFamily="18" charset="0"/>
                <a:cs typeface="Times New Roman" pitchFamily="18" charset="0"/>
              </a:rPr>
              <a:t>Generalized Regression Neural Networks (GRNN)</a:t>
            </a:r>
            <a:endParaRPr lang="tr-TR" sz="3200" i="1" dirty="0" smtClean="0">
              <a:latin typeface="Times New Roman" pitchFamily="18" charset="0"/>
              <a:cs typeface="Times New Roman" pitchFamily="18" charset="0"/>
            </a:endParaRPr>
          </a:p>
          <a:p>
            <a:pPr algn="just">
              <a:buFont typeface="Arial" pitchFamily="34" charset="0"/>
              <a:buChar char="•"/>
            </a:pPr>
            <a:endParaRPr lang="tr-TR"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endParaRPr lang="tr-TR" sz="2400" dirty="0">
              <a:latin typeface="Times New Roman" pitchFamily="18" charset="0"/>
              <a:cs typeface="Times New Roman" pitchFamily="18" charset="0"/>
            </a:endParaRPr>
          </a:p>
        </p:txBody>
      </p:sp>
      <p:pic>
        <p:nvPicPr>
          <p:cNvPr id="53249" name="Picture 1" descr="C:\Users\Can\Desktop\images.jpg"/>
          <p:cNvPicPr>
            <a:picLocks noChangeAspect="1" noChangeArrowheads="1"/>
          </p:cNvPicPr>
          <p:nvPr/>
        </p:nvPicPr>
        <p:blipFill>
          <a:blip r:embed="rId2" cstate="print"/>
          <a:srcRect/>
          <a:stretch>
            <a:fillRect/>
          </a:stretch>
        </p:blipFill>
        <p:spPr bwMode="auto">
          <a:xfrm>
            <a:off x="2514600" y="3657600"/>
            <a:ext cx="4038600" cy="2959584"/>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tr-TR" b="1" dirty="0" smtClean="0">
                <a:latin typeface="Euclid" pitchFamily="18" charset="0"/>
              </a:rPr>
              <a:t>MFFNN</a:t>
            </a:r>
            <a:endParaRPr lang="tr-TR" b="1" dirty="0">
              <a:latin typeface="Euclid" pitchFamily="18" charset="0"/>
            </a:endParaRPr>
          </a:p>
        </p:txBody>
      </p:sp>
      <p:sp>
        <p:nvSpPr>
          <p:cNvPr id="3" name="Rectangle 2"/>
          <p:cNvSpPr/>
          <p:nvPr/>
        </p:nvSpPr>
        <p:spPr>
          <a:xfrm>
            <a:off x="457200" y="838200"/>
            <a:ext cx="8229600" cy="3046988"/>
          </a:xfrm>
          <a:prstGeom prst="rect">
            <a:avLst/>
          </a:prstGeom>
        </p:spPr>
        <p:txBody>
          <a:bodyPr wrap="square">
            <a:spAutoFit/>
          </a:bodyPr>
          <a:lstStyle/>
          <a:p>
            <a:pPr algn="just"/>
            <a:r>
              <a:rPr lang="en-AU" sz="2400" dirty="0" smtClean="0">
                <a:latin typeface="Times New Roman" pitchFamily="18" charset="0"/>
                <a:cs typeface="Times New Roman" pitchFamily="18" charset="0"/>
              </a:rPr>
              <a:t>An M</a:t>
            </a:r>
            <a:r>
              <a:rPr lang="tr-TR" sz="2400" dirty="0" smtClean="0">
                <a:latin typeface="Times New Roman" pitchFamily="18" charset="0"/>
                <a:cs typeface="Times New Roman" pitchFamily="18" charset="0"/>
              </a:rPr>
              <a:t>F</a:t>
            </a:r>
            <a:r>
              <a:rPr lang="en-AU" sz="2400" dirty="0" smtClean="0">
                <a:latin typeface="Times New Roman" pitchFamily="18" charset="0"/>
                <a:cs typeface="Times New Roman" pitchFamily="18" charset="0"/>
              </a:rPr>
              <a:t>FNN consists of at least three layers: input, output and hidden layer. Each neuron in a layer receives weighted inputs from a previous layer and transmits its output to neurons in the next layer. The summations of weighted input signals are calculated and this summation is transferred by a nonlinear activation function. The results of the network are compared with the actual observation results and the network error is trained until the error reaches an acceptable value [</a:t>
            </a:r>
            <a:r>
              <a:rPr lang="tr-TR" sz="2400" dirty="0" smtClean="0">
                <a:latin typeface="Times New Roman" pitchFamily="18" charset="0"/>
                <a:cs typeface="Times New Roman" pitchFamily="18" charset="0"/>
              </a:rPr>
              <a:t>1</a:t>
            </a:r>
            <a:r>
              <a:rPr lang="en-AU" sz="2400" dirty="0" smtClean="0">
                <a:latin typeface="Times New Roman" pitchFamily="18" charset="0"/>
                <a:cs typeface="Times New Roman" pitchFamily="18" charset="0"/>
              </a:rPr>
              <a:t>].</a:t>
            </a:r>
            <a:endParaRPr lang="tr-TR" sz="2400" dirty="0">
              <a:latin typeface="Times New Roman" pitchFamily="18" charset="0"/>
              <a:cs typeface="Times New Roman" pitchFamily="18" charset="0"/>
            </a:endParaRPr>
          </a:p>
        </p:txBody>
      </p:sp>
      <p:pic>
        <p:nvPicPr>
          <p:cNvPr id="4" name="Resim 1"/>
          <p:cNvPicPr/>
          <p:nvPr/>
        </p:nvPicPr>
        <p:blipFill>
          <a:blip r:embed="rId2" cstate="print"/>
          <a:stretch>
            <a:fillRect/>
          </a:stretch>
        </p:blipFill>
        <p:spPr>
          <a:xfrm>
            <a:off x="2209800" y="3810000"/>
            <a:ext cx="5638800" cy="2667000"/>
          </a:xfrm>
          <a:prstGeom prst="rect">
            <a:avLst/>
          </a:prstGeom>
        </p:spPr>
      </p:pic>
      <p:sp>
        <p:nvSpPr>
          <p:cNvPr id="5" name="TextBox 4"/>
          <p:cNvSpPr txBox="1"/>
          <p:nvPr/>
        </p:nvSpPr>
        <p:spPr>
          <a:xfrm>
            <a:off x="685800" y="6550223"/>
            <a:ext cx="8077200" cy="615553"/>
          </a:xfrm>
          <a:prstGeom prst="rect">
            <a:avLst/>
          </a:prstGeom>
          <a:noFill/>
        </p:spPr>
        <p:txBody>
          <a:bodyPr wrap="square" rtlCol="0">
            <a:spAutoFit/>
          </a:bodyPr>
          <a:lstStyle/>
          <a:p>
            <a:r>
              <a:rPr lang="tr-TR" sz="1600" i="1" dirty="0" smtClean="0">
                <a:latin typeface="Times New Roman" pitchFamily="18" charset="0"/>
                <a:cs typeface="Times New Roman" pitchFamily="18" charset="0"/>
              </a:rPr>
              <a:t>[1] </a:t>
            </a:r>
            <a:r>
              <a:rPr lang="en-US" sz="1600" i="1" dirty="0" smtClean="0">
                <a:latin typeface="Times New Roman" pitchFamily="18" charset="0"/>
                <a:cs typeface="Times New Roman" pitchFamily="18" charset="0"/>
              </a:rPr>
              <a:t>E. </a:t>
            </a:r>
            <a:r>
              <a:rPr lang="en-US" sz="1600" i="1" dirty="0" err="1" smtClean="0">
                <a:latin typeface="Times New Roman" pitchFamily="18" charset="0"/>
                <a:cs typeface="Times New Roman" pitchFamily="18" charset="0"/>
              </a:rPr>
              <a:t>Alpaydın</a:t>
            </a:r>
            <a:r>
              <a:rPr lang="en-US" sz="1600" i="1" dirty="0" smtClean="0">
                <a:latin typeface="Times New Roman" pitchFamily="18" charset="0"/>
                <a:cs typeface="Times New Roman" pitchFamily="18" charset="0"/>
              </a:rPr>
              <a:t>, Introduction to Machine Learning, 2nd ed. MIT press, London, 2010.</a:t>
            </a:r>
            <a:endParaRPr lang="tr-TR" sz="1600" i="1" dirty="0" smtClean="0">
              <a:latin typeface="Times New Roman" pitchFamily="18" charset="0"/>
              <a:cs typeface="Times New Roman" pitchFamily="18" charset="0"/>
            </a:endParaRP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latin typeface="Euclid" pitchFamily="18" charset="0"/>
              </a:rPr>
              <a:t>GRNN</a:t>
            </a:r>
            <a:endParaRPr lang="tr-TR" b="1" dirty="0">
              <a:latin typeface="Euclid" pitchFamily="18" charset="0"/>
            </a:endParaRPr>
          </a:p>
        </p:txBody>
      </p:sp>
      <p:sp>
        <p:nvSpPr>
          <p:cNvPr id="3" name="Rectangle 2"/>
          <p:cNvSpPr/>
          <p:nvPr/>
        </p:nvSpPr>
        <p:spPr>
          <a:xfrm>
            <a:off x="533400" y="1447800"/>
            <a:ext cx="8458200" cy="2308324"/>
          </a:xfrm>
          <a:prstGeom prst="rect">
            <a:avLst/>
          </a:prstGeom>
        </p:spPr>
        <p:txBody>
          <a:bodyPr wrap="square">
            <a:spAutoFit/>
          </a:bodyPr>
          <a:lstStyle/>
          <a:p>
            <a:pPr algn="just"/>
            <a:r>
              <a:rPr lang="en-AU" sz="2400" dirty="0" smtClean="0">
                <a:latin typeface="Times New Roman" pitchFamily="18" charset="0"/>
                <a:cs typeface="Times New Roman" pitchFamily="18" charset="0"/>
              </a:rPr>
              <a:t>The main function of a GRNN is to estimate a linear or nonlinear regression surface on independent variables (input vectors) U, given the dependent variables (desired output vectors) X. That is, the network computes the most probable value of an output, O</a:t>
            </a:r>
            <a:r>
              <a:rPr lang="en-AU" sz="2400" baseline="-25000" dirty="0" smtClean="0">
                <a:latin typeface="Times New Roman" pitchFamily="18" charset="0"/>
                <a:cs typeface="Times New Roman" pitchFamily="18" charset="0"/>
              </a:rPr>
              <a:t>x</a:t>
            </a:r>
            <a:r>
              <a:rPr lang="en-AU" sz="2400" dirty="0" smtClean="0">
                <a:latin typeface="Times New Roman" pitchFamily="18" charset="0"/>
                <a:cs typeface="Times New Roman" pitchFamily="18" charset="0"/>
              </a:rPr>
              <a:t>, given only training vectors U. Specifically, the network computes the joint probability density function of U and X</a:t>
            </a:r>
            <a:r>
              <a:rPr lang="tr-TR" sz="2400" dirty="0" smtClean="0">
                <a:latin typeface="Times New Roman" pitchFamily="18" charset="0"/>
                <a:cs typeface="Times New Roman" pitchFamily="18" charset="0"/>
              </a:rPr>
              <a:t> [2].</a:t>
            </a:r>
            <a:endParaRPr lang="tr-TR" sz="2400" dirty="0">
              <a:latin typeface="Times New Roman" pitchFamily="18" charset="0"/>
              <a:cs typeface="Times New Roman" pitchFamily="18" charset="0"/>
            </a:endParaRPr>
          </a:p>
        </p:txBody>
      </p:sp>
      <p:sp>
        <p:nvSpPr>
          <p:cNvPr id="5017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50181" name="Rectangle 5"/>
          <p:cNvSpPr>
            <a:spLocks noChangeArrowheads="1"/>
          </p:cNvSpPr>
          <p:nvPr/>
        </p:nvSpPr>
        <p:spPr bwMode="auto">
          <a:xfrm>
            <a:off x="0" y="13430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TextBox 9"/>
          <p:cNvSpPr txBox="1"/>
          <p:nvPr/>
        </p:nvSpPr>
        <p:spPr>
          <a:xfrm>
            <a:off x="533400" y="6057781"/>
            <a:ext cx="8229600" cy="800219"/>
          </a:xfrm>
          <a:prstGeom prst="rect">
            <a:avLst/>
          </a:prstGeom>
          <a:noFill/>
        </p:spPr>
        <p:txBody>
          <a:bodyPr wrap="square" rtlCol="0">
            <a:spAutoFit/>
          </a:bodyPr>
          <a:lstStyle/>
          <a:p>
            <a:r>
              <a:rPr lang="tr-TR" sz="1400" i="1" dirty="0" smtClean="0">
                <a:latin typeface="Times New Roman" pitchFamily="18" charset="0"/>
                <a:cs typeface="Times New Roman" pitchFamily="18" charset="0"/>
              </a:rPr>
              <a:t>[2] </a:t>
            </a:r>
            <a:r>
              <a:rPr lang="en-US" sz="1400" i="1" dirty="0" smtClean="0">
                <a:latin typeface="Times New Roman" pitchFamily="18" charset="0"/>
                <a:cs typeface="Times New Roman" pitchFamily="18" charset="0"/>
              </a:rPr>
              <a:t>M. </a:t>
            </a:r>
            <a:r>
              <a:rPr lang="en-US" sz="1400" i="1" dirty="0" err="1" smtClean="0">
                <a:latin typeface="Times New Roman" pitchFamily="18" charset="0"/>
                <a:cs typeface="Times New Roman" pitchFamily="18" charset="0"/>
              </a:rPr>
              <a:t>Khashei</a:t>
            </a:r>
            <a:r>
              <a:rPr lang="en-US" sz="1400" i="1" dirty="0" smtClean="0">
                <a:latin typeface="Times New Roman" pitchFamily="18" charset="0"/>
                <a:cs typeface="Times New Roman" pitchFamily="18" charset="0"/>
              </a:rPr>
              <a:t>, A. Z. </a:t>
            </a:r>
            <a:r>
              <a:rPr lang="en-US" sz="1400" i="1" dirty="0" err="1" smtClean="0">
                <a:latin typeface="Times New Roman" pitchFamily="18" charset="0"/>
                <a:cs typeface="Times New Roman" pitchFamily="18" charset="0"/>
              </a:rPr>
              <a:t>Hamadani</a:t>
            </a:r>
            <a:r>
              <a:rPr lang="en-US" sz="1400" i="1" dirty="0" smtClean="0">
                <a:latin typeface="Times New Roman" pitchFamily="18" charset="0"/>
                <a:cs typeface="Times New Roman" pitchFamily="18" charset="0"/>
              </a:rPr>
              <a:t> and B. </a:t>
            </a:r>
            <a:r>
              <a:rPr lang="en-US" sz="1400" i="1" dirty="0" err="1" smtClean="0">
                <a:latin typeface="Times New Roman" pitchFamily="18" charset="0"/>
                <a:cs typeface="Times New Roman" pitchFamily="18" charset="0"/>
              </a:rPr>
              <a:t>Bijari</a:t>
            </a:r>
            <a:r>
              <a:rPr lang="en-US" sz="1400" i="1" dirty="0" smtClean="0">
                <a:latin typeface="Times New Roman" pitchFamily="18" charset="0"/>
                <a:cs typeface="Times New Roman" pitchFamily="18" charset="0"/>
              </a:rPr>
              <a:t>, “A novel hybrid classification model of artificial neural networks and multiple linear regression models,” Expert </a:t>
            </a:r>
            <a:r>
              <a:rPr lang="en-US" sz="1400" i="1" dirty="0" err="1" smtClean="0">
                <a:latin typeface="Times New Roman" pitchFamily="18" charset="0"/>
                <a:cs typeface="Times New Roman" pitchFamily="18" charset="0"/>
              </a:rPr>
              <a:t>Syst</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App.,vol</a:t>
            </a:r>
            <a:r>
              <a:rPr lang="en-US" sz="1400" i="1" dirty="0" smtClean="0">
                <a:latin typeface="Times New Roman" pitchFamily="18" charset="0"/>
                <a:cs typeface="Times New Roman" pitchFamily="18" charset="0"/>
              </a:rPr>
              <a:t>. 39, pp. 2606–20, 2010.</a:t>
            </a:r>
            <a:endParaRPr lang="tr-TR" sz="1400" i="1" dirty="0" smtClean="0">
              <a:latin typeface="Times New Roman" pitchFamily="18" charset="0"/>
              <a:cs typeface="Times New Roman" pitchFamily="18" charset="0"/>
            </a:endParaRPr>
          </a:p>
          <a:p>
            <a:endParaRPr lang="tr-TR" dirty="0"/>
          </a:p>
        </p:txBody>
      </p:sp>
      <p:graphicFrame>
        <p:nvGraphicFramePr>
          <p:cNvPr id="51206" name="Object 6"/>
          <p:cNvGraphicFramePr>
            <a:graphicFrameLocks noChangeAspect="1"/>
          </p:cNvGraphicFramePr>
          <p:nvPr/>
        </p:nvGraphicFramePr>
        <p:xfrm>
          <a:off x="2209800" y="3733800"/>
          <a:ext cx="4343400" cy="2316480"/>
        </p:xfrm>
        <a:graphic>
          <a:graphicData uri="http://schemas.openxmlformats.org/presentationml/2006/ole">
            <mc:AlternateContent xmlns:mc="http://schemas.openxmlformats.org/markup-compatibility/2006">
              <mc:Choice xmlns:v="urn:schemas-microsoft-com:vml" Requires="v">
                <p:oleObj spid="_x0000_s51207" name="Equation" r:id="rId3" imgW="1714320" imgH="914400" progId="Equation.DSMT4">
                  <p:embed/>
                </p:oleObj>
              </mc:Choice>
              <mc:Fallback>
                <p:oleObj name="Equation" r:id="rId3" imgW="1714320" imgH="914400" progId="Equation.DSMT4">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3733800"/>
                        <a:ext cx="4343400" cy="2316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85750"/>
            <a:ext cx="8258175" cy="1143000"/>
          </a:xfrm>
          <a:solidFill>
            <a:schemeClr val="tx2"/>
          </a:solidFill>
        </p:spPr>
        <p:txBody>
          <a:bodyPr>
            <a:normAutofit/>
          </a:bodyPr>
          <a:lstStyle/>
          <a:p>
            <a:pPr eaLnBrk="1" hangingPunct="1">
              <a:defRPr/>
            </a:pPr>
            <a:r>
              <a:rPr lang="en-US" sz="3600" dirty="0" smtClean="0">
                <a:solidFill>
                  <a:srgbClr val="FF6600"/>
                </a:solidFill>
                <a:effectLst>
                  <a:outerShdw blurRad="38100" dist="38100" dir="2700000" algn="tl">
                    <a:srgbClr val="000000">
                      <a:alpha val="43137"/>
                    </a:srgbClr>
                  </a:outerShdw>
                </a:effectLst>
                <a:latin typeface="Baskerville Old Face" pitchFamily="18" charset="0"/>
              </a:rPr>
              <a:t>About OMICS Group Conferences</a:t>
            </a:r>
          </a:p>
        </p:txBody>
      </p:sp>
      <p:sp>
        <p:nvSpPr>
          <p:cNvPr id="3" name="Content Placeholder 2"/>
          <p:cNvSpPr>
            <a:spLocks noGrp="1"/>
          </p:cNvSpPr>
          <p:nvPr>
            <p:ph idx="1"/>
          </p:nvPr>
        </p:nvSpPr>
        <p:spPr>
          <a:xfrm>
            <a:off x="457200" y="1571625"/>
            <a:ext cx="8229600" cy="4483100"/>
          </a:xfrm>
          <a:solidFill>
            <a:schemeClr val="tx2"/>
          </a:solidFill>
          <a:ln>
            <a:solidFill>
              <a:schemeClr val="accent1"/>
            </a:solidFill>
          </a:ln>
        </p:spPr>
        <p:txBody>
          <a:bodyPr>
            <a:normAutofit/>
          </a:bodyPr>
          <a:lstStyle/>
          <a:p>
            <a:pPr eaLnBrk="1" hangingPunct="1">
              <a:buFont typeface="Arial" charset="0"/>
              <a:buNone/>
              <a:defRPr/>
            </a:pPr>
            <a:r>
              <a:rPr lang="en-US" sz="2000" b="1" dirty="0" smtClean="0">
                <a:solidFill>
                  <a:schemeClr val="bg2">
                    <a:lumMod val="50000"/>
                  </a:schemeClr>
                </a:solidFill>
                <a:latin typeface="+mj-lt"/>
              </a:rPr>
              <a:t>     </a:t>
            </a:r>
            <a:r>
              <a:rPr lang="en-US" sz="2000" b="1" dirty="0">
                <a:solidFill>
                  <a:schemeClr val="bg2">
                    <a:lumMod val="50000"/>
                  </a:schemeClr>
                </a:solidFill>
              </a:rPr>
              <a:t>OMICS Group International is a pioneer and leading science event organizer, which publishes around 400 open access journals and conducts over 300 Medical, Clinical, Engineering, Life Sciences, Pharma scientific conferences all over the globe annually with the support of more than 1000 scientific associations and 30,000 editorial board members and 3.5 million followers to its credit.</a:t>
            </a:r>
            <a:br>
              <a:rPr lang="en-US" sz="2000" b="1" dirty="0">
                <a:solidFill>
                  <a:schemeClr val="bg2">
                    <a:lumMod val="50000"/>
                  </a:schemeClr>
                </a:solidFill>
              </a:rPr>
            </a:br>
            <a:endParaRPr lang="en-US" sz="2000" b="1" dirty="0">
              <a:solidFill>
                <a:schemeClr val="bg2">
                  <a:lumMod val="50000"/>
                </a:schemeClr>
              </a:solidFill>
            </a:endParaRPr>
          </a:p>
          <a:p>
            <a:pPr algn="just" eaLnBrk="1" hangingPunct="1">
              <a:buFont typeface="Arial" charset="0"/>
              <a:buNone/>
              <a:defRPr/>
            </a:pPr>
            <a:r>
              <a:rPr lang="en-US" sz="2000" b="1" dirty="0">
                <a:solidFill>
                  <a:schemeClr val="bg2">
                    <a:lumMod val="50000"/>
                  </a:schemeClr>
                </a:solidFill>
              </a:rPr>
              <a:t>    OMICS Group has organized 500 conferences, workshops and national symposiums across the major cities including San Francisco, Las Vegas, San Antonio, Omaha, Orlando, Raleigh, Santa Clara, Chicago, Philadelphia, Baltimore, United Kingdom, Valencia, Dubai, Beijing, Hyderabad, Bengaluru and Mumbai.</a:t>
            </a:r>
          </a:p>
          <a:p>
            <a:pPr eaLnBrk="1" hangingPunct="1">
              <a:defRPr/>
            </a:pPr>
            <a:endParaRPr lang="en-US" b="1" dirty="0">
              <a:solidFill>
                <a:schemeClr val="bg2">
                  <a:lumMod val="50000"/>
                </a:schemeClr>
              </a:solidFill>
            </a:endParaRPr>
          </a:p>
        </p:txBody>
      </p:sp>
      <p:pic>
        <p:nvPicPr>
          <p:cNvPr id="410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0"/>
            <a:ext cx="2133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8571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tr-TR" sz="3000" b="1" dirty="0" smtClean="0">
                <a:latin typeface="Euclid" pitchFamily="18" charset="0"/>
              </a:rPr>
              <a:t>MFFNN &amp; GRNN Comparison for EES Prediction</a:t>
            </a:r>
            <a:endParaRPr lang="tr-TR" sz="3000" b="1" dirty="0">
              <a:latin typeface="Euclid" pitchFamily="18" charset="0"/>
            </a:endParaRPr>
          </a:p>
        </p:txBody>
      </p:sp>
      <p:sp>
        <p:nvSpPr>
          <p:cNvPr id="3" name="TextBox 2"/>
          <p:cNvSpPr txBox="1"/>
          <p:nvPr/>
        </p:nvSpPr>
        <p:spPr>
          <a:xfrm>
            <a:off x="533400" y="990600"/>
            <a:ext cx="8382000" cy="1569660"/>
          </a:xfrm>
          <a:prstGeom prst="rect">
            <a:avLst/>
          </a:prstGeom>
          <a:noFill/>
        </p:spPr>
        <p:txBody>
          <a:bodyPr wrap="square" rtlCol="0">
            <a:spAutoFit/>
          </a:bodyPr>
          <a:lstStyle/>
          <a:p>
            <a:pPr algn="just">
              <a:buFont typeface="Wingdings" pitchFamily="2" charset="2"/>
              <a:buChar char="v"/>
            </a:pPr>
            <a:r>
              <a:rPr lang="tr-TR" dirty="0" smtClean="0"/>
              <a:t> </a:t>
            </a:r>
            <a:r>
              <a:rPr lang="tr-TR" sz="2400" dirty="0" smtClean="0">
                <a:latin typeface="Times New Roman" pitchFamily="18" charset="0"/>
                <a:cs typeface="Times New Roman" pitchFamily="18" charset="0"/>
              </a:rPr>
              <a:t>Two different  training algorithms (trainlm,trainlp) within MFFNN and GRNN were used in order to compare the multiple corelation coefficient (R) and standard error of estimates (SEE) values. </a:t>
            </a:r>
            <a:endParaRPr lang="tr-TR" dirty="0">
              <a:latin typeface="Times New Roman" pitchFamily="18" charset="0"/>
              <a:cs typeface="Times New Roman" pitchFamily="18" charset="0"/>
            </a:endParaRPr>
          </a:p>
        </p:txBody>
      </p:sp>
      <p:sp>
        <p:nvSpPr>
          <p:cNvPr id="8" name="Rectangle 7"/>
          <p:cNvSpPr/>
          <p:nvPr/>
        </p:nvSpPr>
        <p:spPr>
          <a:xfrm>
            <a:off x="381000" y="6019800"/>
            <a:ext cx="8382000" cy="707886"/>
          </a:xfrm>
          <a:prstGeom prst="rect">
            <a:avLst/>
          </a:prstGeom>
        </p:spPr>
        <p:txBody>
          <a:bodyPr wrap="square">
            <a:spAutoFit/>
          </a:bodyPr>
          <a:lstStyle/>
          <a:p>
            <a:pPr algn="ctr"/>
            <a:r>
              <a:rPr lang="en-AU" sz="2000" i="1" dirty="0" smtClean="0">
                <a:latin typeface="Times New Roman" pitchFamily="18" charset="0"/>
                <a:cs typeface="Times New Roman" pitchFamily="18" charset="0"/>
              </a:rPr>
              <a:t>R</a:t>
            </a:r>
            <a:r>
              <a:rPr lang="en-AU" sz="2000" dirty="0" smtClean="0">
                <a:latin typeface="Times New Roman" pitchFamily="18" charset="0"/>
                <a:cs typeface="Times New Roman" pitchFamily="18" charset="0"/>
              </a:rPr>
              <a:t> and </a:t>
            </a:r>
            <a:r>
              <a:rPr lang="en-AU" sz="2000" i="1" dirty="0" smtClean="0">
                <a:latin typeface="Times New Roman" pitchFamily="18" charset="0"/>
                <a:cs typeface="Times New Roman" pitchFamily="18" charset="0"/>
              </a:rPr>
              <a:t>SEE</a:t>
            </a:r>
            <a:r>
              <a:rPr lang="en-AU" sz="2000" dirty="0" smtClean="0">
                <a:latin typeface="Times New Roman" pitchFamily="18" charset="0"/>
                <a:cs typeface="Times New Roman" pitchFamily="18" charset="0"/>
              </a:rPr>
              <a:t> values of the MFFNN and GRNN models by means of 5-fold cross-validation</a:t>
            </a:r>
            <a:r>
              <a:rPr lang="tr-TR" sz="2000" dirty="0" smtClean="0">
                <a:latin typeface="Times New Roman" pitchFamily="18" charset="0"/>
                <a:cs typeface="Times New Roman" pitchFamily="18" charset="0"/>
              </a:rPr>
              <a:t> (EES prediction)</a:t>
            </a:r>
          </a:p>
        </p:txBody>
      </p:sp>
      <p:graphicFrame>
        <p:nvGraphicFramePr>
          <p:cNvPr id="9" name="Table 8"/>
          <p:cNvGraphicFramePr>
            <a:graphicFrameLocks noGrp="1"/>
          </p:cNvGraphicFramePr>
          <p:nvPr/>
        </p:nvGraphicFramePr>
        <p:xfrm>
          <a:off x="1447800" y="2590800"/>
          <a:ext cx="6096000" cy="320548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tr-TR" sz="2000" dirty="0"/>
                    </a:p>
                  </a:txBody>
                  <a:tcPr/>
                </a:tc>
                <a:tc gridSpan="2">
                  <a:txBody>
                    <a:bodyPr/>
                    <a:lstStyle/>
                    <a:p>
                      <a:pPr algn="ctr">
                        <a:spcAft>
                          <a:spcPts val="0"/>
                        </a:spcAft>
                      </a:pPr>
                      <a:r>
                        <a:rPr lang="en-AU" sz="2000" b="1" dirty="0">
                          <a:latin typeface="Times New Roman"/>
                          <a:ea typeface="SimSun"/>
                        </a:rPr>
                        <a:t>MFFNN-based model</a:t>
                      </a:r>
                      <a:endParaRPr lang="tr-TR" sz="2000" dirty="0">
                        <a:latin typeface="Times New Roman"/>
                        <a:ea typeface="SimSun"/>
                      </a:endParaRPr>
                    </a:p>
                  </a:txBody>
                  <a:tcPr marL="68580" marR="68580" marT="0" marB="0" anchor="ctr"/>
                </a:tc>
                <a:tc hMerge="1">
                  <a:txBody>
                    <a:bodyPr/>
                    <a:lstStyle/>
                    <a:p>
                      <a:endParaRPr lang="tr-TR"/>
                    </a:p>
                  </a:txBody>
                  <a:tcPr/>
                </a:tc>
                <a:tc gridSpan="2">
                  <a:txBody>
                    <a:bodyPr/>
                    <a:lstStyle/>
                    <a:p>
                      <a:pPr algn="ctr">
                        <a:spcAft>
                          <a:spcPts val="0"/>
                        </a:spcAft>
                      </a:pPr>
                      <a:r>
                        <a:rPr lang="en-AU" sz="2000" b="1" dirty="0">
                          <a:latin typeface="Times New Roman"/>
                          <a:ea typeface="SimSun"/>
                        </a:rPr>
                        <a:t>GRNN-based </a:t>
                      </a:r>
                      <a:endParaRPr lang="tr-TR" sz="2000" dirty="0">
                        <a:latin typeface="Times New Roman"/>
                        <a:ea typeface="SimSun"/>
                      </a:endParaRPr>
                    </a:p>
                    <a:p>
                      <a:pPr algn="ctr">
                        <a:spcAft>
                          <a:spcPts val="0"/>
                        </a:spcAft>
                      </a:pPr>
                      <a:r>
                        <a:rPr lang="en-AU" sz="2000" b="1" dirty="0">
                          <a:latin typeface="Times New Roman"/>
                          <a:ea typeface="SimSun"/>
                        </a:rPr>
                        <a:t>model</a:t>
                      </a:r>
                      <a:endParaRPr lang="tr-TR" sz="2000" dirty="0">
                        <a:latin typeface="Times New Roman"/>
                        <a:ea typeface="SimSun"/>
                      </a:endParaRPr>
                    </a:p>
                  </a:txBody>
                  <a:tcPr marL="68580" marR="68580" marT="0" marB="0" anchor="ctr"/>
                </a:tc>
                <a:tc hMerge="1">
                  <a:txBody>
                    <a:bodyPr/>
                    <a:lstStyle/>
                    <a:p>
                      <a:endParaRPr lang="tr-TR"/>
                    </a:p>
                  </a:txBody>
                  <a:tcPr/>
                </a:tc>
              </a:tr>
              <a:tr h="370840">
                <a:tc>
                  <a:txBody>
                    <a:bodyPr/>
                    <a:lstStyle/>
                    <a:p>
                      <a:pPr algn="ctr">
                        <a:spcAft>
                          <a:spcPts val="0"/>
                        </a:spcAft>
                      </a:pPr>
                      <a:r>
                        <a:rPr lang="en-AU" sz="2000" b="1">
                          <a:latin typeface="Times New Roman"/>
                          <a:ea typeface="SimSun"/>
                        </a:rPr>
                        <a:t>Folds</a:t>
                      </a:r>
                      <a:endParaRPr lang="tr-TR" sz="2000">
                        <a:latin typeface="Times New Roman"/>
                        <a:ea typeface="SimSun"/>
                      </a:endParaRPr>
                    </a:p>
                  </a:txBody>
                  <a:tcPr marL="68580" marR="68580" marT="0" marB="0" anchor="ctr"/>
                </a:tc>
                <a:tc>
                  <a:txBody>
                    <a:bodyPr/>
                    <a:lstStyle/>
                    <a:p>
                      <a:pPr algn="ctr">
                        <a:spcAft>
                          <a:spcPts val="0"/>
                        </a:spcAft>
                      </a:pPr>
                      <a:r>
                        <a:rPr lang="en-AU" sz="2000" b="1" i="1">
                          <a:latin typeface="Times New Roman"/>
                          <a:ea typeface="SimSun"/>
                        </a:rPr>
                        <a:t>R</a:t>
                      </a:r>
                      <a:endParaRPr lang="tr-TR" sz="2000">
                        <a:latin typeface="Times New Roman"/>
                        <a:ea typeface="SimSun"/>
                      </a:endParaRPr>
                    </a:p>
                  </a:txBody>
                  <a:tcPr marL="68580" marR="68580" marT="0" marB="0" anchor="ctr"/>
                </a:tc>
                <a:tc>
                  <a:txBody>
                    <a:bodyPr/>
                    <a:lstStyle/>
                    <a:p>
                      <a:pPr algn="ctr">
                        <a:spcAft>
                          <a:spcPts val="0"/>
                        </a:spcAft>
                      </a:pPr>
                      <a:r>
                        <a:rPr lang="en-AU" sz="2000" b="1" i="1">
                          <a:latin typeface="Times New Roman"/>
                          <a:ea typeface="SimSun"/>
                        </a:rPr>
                        <a:t>SEE</a:t>
                      </a:r>
                      <a:endParaRPr lang="tr-TR" sz="2000">
                        <a:latin typeface="Times New Roman"/>
                        <a:ea typeface="SimSun"/>
                      </a:endParaRPr>
                    </a:p>
                  </a:txBody>
                  <a:tcPr marL="68580" marR="68580" marT="0" marB="0" anchor="ctr"/>
                </a:tc>
                <a:tc>
                  <a:txBody>
                    <a:bodyPr/>
                    <a:lstStyle/>
                    <a:p>
                      <a:pPr algn="ctr">
                        <a:spcAft>
                          <a:spcPts val="0"/>
                        </a:spcAft>
                      </a:pPr>
                      <a:r>
                        <a:rPr lang="en-AU" sz="2000" b="1" i="1" dirty="0">
                          <a:latin typeface="Times New Roman"/>
                          <a:ea typeface="SimSun"/>
                        </a:rPr>
                        <a:t>R</a:t>
                      </a:r>
                      <a:endParaRPr lang="tr-TR" sz="2000" dirty="0">
                        <a:latin typeface="Times New Roman"/>
                        <a:ea typeface="SimSun"/>
                      </a:endParaRPr>
                    </a:p>
                  </a:txBody>
                  <a:tcPr marL="68580" marR="68580" marT="0" marB="0" anchor="ctr"/>
                </a:tc>
                <a:tc>
                  <a:txBody>
                    <a:bodyPr/>
                    <a:lstStyle/>
                    <a:p>
                      <a:pPr algn="ctr">
                        <a:spcAft>
                          <a:spcPts val="0"/>
                        </a:spcAft>
                      </a:pPr>
                      <a:r>
                        <a:rPr lang="en-AU" sz="2000" b="1" i="1">
                          <a:latin typeface="Times New Roman"/>
                          <a:ea typeface="SimSun"/>
                        </a:rPr>
                        <a:t>SEE</a:t>
                      </a:r>
                      <a:endParaRPr lang="tr-TR" sz="2000">
                        <a:latin typeface="Times New Roman"/>
                        <a:ea typeface="SimSun"/>
                      </a:endParaRPr>
                    </a:p>
                  </a:txBody>
                  <a:tcPr marL="68580" marR="68580" marT="0" marB="0" anchor="ctr"/>
                </a:tc>
              </a:tr>
              <a:tr h="370840">
                <a:tc>
                  <a:txBody>
                    <a:bodyPr/>
                    <a:lstStyle/>
                    <a:p>
                      <a:pPr algn="ctr">
                        <a:spcAft>
                          <a:spcPts val="0"/>
                        </a:spcAft>
                      </a:pPr>
                      <a:r>
                        <a:rPr lang="en-AU" sz="2000" b="1">
                          <a:latin typeface="Times New Roman"/>
                          <a:ea typeface="SimSun"/>
                        </a:rPr>
                        <a:t>Fold 1</a:t>
                      </a:r>
                      <a:endParaRPr lang="tr-TR" sz="20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0,86</a:t>
                      </a:r>
                      <a:endParaRPr lang="tr-TR" sz="20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3,32</a:t>
                      </a:r>
                      <a:endParaRPr lang="tr-TR" sz="2000">
                        <a:latin typeface="Times New Roman"/>
                        <a:ea typeface="SimSun"/>
                      </a:endParaRPr>
                    </a:p>
                  </a:txBody>
                  <a:tcPr marL="68580" marR="68580" marT="0" marB="0" anchor="ctr"/>
                </a:tc>
                <a:tc>
                  <a:txBody>
                    <a:bodyPr/>
                    <a:lstStyle/>
                    <a:p>
                      <a:pPr algn="ctr">
                        <a:spcAft>
                          <a:spcPts val="0"/>
                        </a:spcAft>
                      </a:pPr>
                      <a:r>
                        <a:rPr lang="en-AU" sz="2000" dirty="0">
                          <a:latin typeface="Times New Roman"/>
                          <a:ea typeface="SimSun"/>
                        </a:rPr>
                        <a:t>0,93</a:t>
                      </a:r>
                      <a:endParaRPr lang="tr-TR" sz="2000" dirty="0">
                        <a:latin typeface="Times New Roman"/>
                        <a:ea typeface="SimSun"/>
                      </a:endParaRPr>
                    </a:p>
                  </a:txBody>
                  <a:tcPr marL="68580" marR="68580" marT="0" marB="0" anchor="ctr"/>
                </a:tc>
                <a:tc>
                  <a:txBody>
                    <a:bodyPr/>
                    <a:lstStyle/>
                    <a:p>
                      <a:pPr algn="ctr">
                        <a:spcAft>
                          <a:spcPts val="0"/>
                        </a:spcAft>
                      </a:pPr>
                      <a:r>
                        <a:rPr lang="en-AU" sz="2000" dirty="0">
                          <a:latin typeface="Times New Roman"/>
                          <a:ea typeface="SimSun"/>
                        </a:rPr>
                        <a:t>3,69</a:t>
                      </a:r>
                      <a:endParaRPr lang="tr-TR" sz="2000" dirty="0">
                        <a:latin typeface="Times New Roman"/>
                        <a:ea typeface="SimSun"/>
                      </a:endParaRPr>
                    </a:p>
                  </a:txBody>
                  <a:tcPr marL="68580" marR="68580" marT="0" marB="0" anchor="ctr"/>
                </a:tc>
              </a:tr>
              <a:tr h="370840">
                <a:tc>
                  <a:txBody>
                    <a:bodyPr/>
                    <a:lstStyle/>
                    <a:p>
                      <a:pPr algn="ctr">
                        <a:spcAft>
                          <a:spcPts val="0"/>
                        </a:spcAft>
                      </a:pPr>
                      <a:r>
                        <a:rPr lang="en-AU" sz="2000" b="1">
                          <a:latin typeface="Times New Roman"/>
                          <a:ea typeface="SimSun"/>
                        </a:rPr>
                        <a:t>Fold 2</a:t>
                      </a:r>
                      <a:endParaRPr lang="tr-TR" sz="20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0,87</a:t>
                      </a:r>
                      <a:endParaRPr lang="tr-TR" sz="20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3,63</a:t>
                      </a:r>
                      <a:endParaRPr lang="tr-TR" sz="20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0,88</a:t>
                      </a:r>
                      <a:endParaRPr lang="tr-TR" sz="2000">
                        <a:latin typeface="Times New Roman"/>
                        <a:ea typeface="SimSun"/>
                      </a:endParaRPr>
                    </a:p>
                  </a:txBody>
                  <a:tcPr marL="68580" marR="68580" marT="0" marB="0" anchor="ctr"/>
                </a:tc>
                <a:tc>
                  <a:txBody>
                    <a:bodyPr/>
                    <a:lstStyle/>
                    <a:p>
                      <a:pPr algn="ctr">
                        <a:spcAft>
                          <a:spcPts val="0"/>
                        </a:spcAft>
                      </a:pPr>
                      <a:r>
                        <a:rPr lang="en-AU" sz="2000" dirty="0">
                          <a:latin typeface="Times New Roman"/>
                          <a:ea typeface="SimSun"/>
                        </a:rPr>
                        <a:t>4,55</a:t>
                      </a:r>
                      <a:endParaRPr lang="tr-TR" sz="2000" dirty="0">
                        <a:latin typeface="Times New Roman"/>
                        <a:ea typeface="SimSun"/>
                      </a:endParaRPr>
                    </a:p>
                  </a:txBody>
                  <a:tcPr marL="68580" marR="68580" marT="0" marB="0" anchor="ctr"/>
                </a:tc>
              </a:tr>
              <a:tr h="370840">
                <a:tc>
                  <a:txBody>
                    <a:bodyPr/>
                    <a:lstStyle/>
                    <a:p>
                      <a:pPr algn="ctr">
                        <a:spcAft>
                          <a:spcPts val="0"/>
                        </a:spcAft>
                      </a:pPr>
                      <a:r>
                        <a:rPr lang="en-AU" sz="2000" b="1">
                          <a:latin typeface="Times New Roman"/>
                          <a:ea typeface="SimSun"/>
                        </a:rPr>
                        <a:t>Fold 3</a:t>
                      </a:r>
                      <a:endParaRPr lang="tr-TR" sz="20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0,90</a:t>
                      </a:r>
                      <a:endParaRPr lang="tr-TR" sz="20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3,51</a:t>
                      </a:r>
                      <a:endParaRPr lang="tr-TR" sz="20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0,87</a:t>
                      </a:r>
                      <a:endParaRPr lang="tr-TR" sz="2000">
                        <a:latin typeface="Times New Roman"/>
                        <a:ea typeface="SimSun"/>
                      </a:endParaRPr>
                    </a:p>
                  </a:txBody>
                  <a:tcPr marL="68580" marR="68580" marT="0" marB="0" anchor="ctr"/>
                </a:tc>
                <a:tc>
                  <a:txBody>
                    <a:bodyPr/>
                    <a:lstStyle/>
                    <a:p>
                      <a:pPr algn="ctr">
                        <a:spcAft>
                          <a:spcPts val="0"/>
                        </a:spcAft>
                      </a:pPr>
                      <a:r>
                        <a:rPr lang="en-AU" sz="2000" dirty="0">
                          <a:latin typeface="Times New Roman"/>
                          <a:ea typeface="SimSun"/>
                        </a:rPr>
                        <a:t>3,71</a:t>
                      </a:r>
                      <a:endParaRPr lang="tr-TR" sz="2000" dirty="0">
                        <a:latin typeface="Times New Roman"/>
                        <a:ea typeface="SimSun"/>
                      </a:endParaRPr>
                    </a:p>
                  </a:txBody>
                  <a:tcPr marL="68580" marR="68580" marT="0" marB="0" anchor="ctr"/>
                </a:tc>
              </a:tr>
              <a:tr h="370840">
                <a:tc>
                  <a:txBody>
                    <a:bodyPr/>
                    <a:lstStyle/>
                    <a:p>
                      <a:pPr algn="ctr">
                        <a:spcAft>
                          <a:spcPts val="0"/>
                        </a:spcAft>
                      </a:pPr>
                      <a:r>
                        <a:rPr lang="en-AU" sz="2000" b="1">
                          <a:latin typeface="Times New Roman"/>
                          <a:ea typeface="SimSun"/>
                        </a:rPr>
                        <a:t>Fold 4</a:t>
                      </a:r>
                      <a:endParaRPr lang="tr-TR" sz="20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0,83</a:t>
                      </a:r>
                      <a:endParaRPr lang="tr-TR" sz="20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4,43</a:t>
                      </a:r>
                      <a:endParaRPr lang="tr-TR" sz="20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0,89</a:t>
                      </a:r>
                      <a:endParaRPr lang="tr-TR" sz="2000">
                        <a:latin typeface="Times New Roman"/>
                        <a:ea typeface="SimSun"/>
                      </a:endParaRPr>
                    </a:p>
                  </a:txBody>
                  <a:tcPr marL="68580" marR="68580" marT="0" marB="0" anchor="ctr"/>
                </a:tc>
                <a:tc>
                  <a:txBody>
                    <a:bodyPr/>
                    <a:lstStyle/>
                    <a:p>
                      <a:pPr algn="ctr">
                        <a:spcAft>
                          <a:spcPts val="0"/>
                        </a:spcAft>
                      </a:pPr>
                      <a:r>
                        <a:rPr lang="en-AU" sz="2000" dirty="0">
                          <a:latin typeface="Times New Roman"/>
                          <a:ea typeface="SimSun"/>
                        </a:rPr>
                        <a:t>4,41</a:t>
                      </a:r>
                      <a:endParaRPr lang="tr-TR" sz="2000" dirty="0">
                        <a:latin typeface="Times New Roman"/>
                        <a:ea typeface="SimSun"/>
                      </a:endParaRPr>
                    </a:p>
                  </a:txBody>
                  <a:tcPr marL="68580" marR="68580" marT="0" marB="0" anchor="ctr"/>
                </a:tc>
              </a:tr>
              <a:tr h="370840">
                <a:tc>
                  <a:txBody>
                    <a:bodyPr/>
                    <a:lstStyle/>
                    <a:p>
                      <a:pPr algn="ctr">
                        <a:spcAft>
                          <a:spcPts val="0"/>
                        </a:spcAft>
                      </a:pPr>
                      <a:r>
                        <a:rPr lang="en-AU" sz="2000" b="1">
                          <a:latin typeface="Times New Roman"/>
                          <a:ea typeface="SimSun"/>
                        </a:rPr>
                        <a:t>Fold 5</a:t>
                      </a:r>
                      <a:endParaRPr lang="tr-TR" sz="20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0,93</a:t>
                      </a:r>
                      <a:endParaRPr lang="tr-TR" sz="20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2,19</a:t>
                      </a:r>
                      <a:endParaRPr lang="tr-TR" sz="2000">
                        <a:latin typeface="Times New Roman"/>
                        <a:ea typeface="SimSun"/>
                      </a:endParaRPr>
                    </a:p>
                  </a:txBody>
                  <a:tcPr marL="68580" marR="68580" marT="0" marB="0" anchor="ctr"/>
                </a:tc>
                <a:tc>
                  <a:txBody>
                    <a:bodyPr/>
                    <a:lstStyle/>
                    <a:p>
                      <a:pPr algn="ctr">
                        <a:spcAft>
                          <a:spcPts val="0"/>
                        </a:spcAft>
                      </a:pPr>
                      <a:r>
                        <a:rPr lang="en-AU" sz="2000">
                          <a:latin typeface="Times New Roman"/>
                          <a:ea typeface="SimSun"/>
                        </a:rPr>
                        <a:t>0,91</a:t>
                      </a:r>
                      <a:endParaRPr lang="tr-TR" sz="2000">
                        <a:latin typeface="Times New Roman"/>
                        <a:ea typeface="SimSun"/>
                      </a:endParaRPr>
                    </a:p>
                  </a:txBody>
                  <a:tcPr marL="68580" marR="68580" marT="0" marB="0" anchor="ctr"/>
                </a:tc>
                <a:tc>
                  <a:txBody>
                    <a:bodyPr/>
                    <a:lstStyle/>
                    <a:p>
                      <a:pPr algn="ctr">
                        <a:spcAft>
                          <a:spcPts val="0"/>
                        </a:spcAft>
                      </a:pPr>
                      <a:r>
                        <a:rPr lang="en-AU" sz="2000" dirty="0">
                          <a:latin typeface="Times New Roman"/>
                          <a:ea typeface="SimSun"/>
                        </a:rPr>
                        <a:t>4,75</a:t>
                      </a:r>
                      <a:endParaRPr lang="tr-TR" sz="2000" dirty="0">
                        <a:latin typeface="Times New Roman"/>
                        <a:ea typeface="SimSun"/>
                      </a:endParaRPr>
                    </a:p>
                  </a:txBody>
                  <a:tcPr marL="68580" marR="68580" marT="0" marB="0" anchor="ctr"/>
                </a:tc>
              </a:tr>
              <a:tr h="370840">
                <a:tc>
                  <a:txBody>
                    <a:bodyPr/>
                    <a:lstStyle/>
                    <a:p>
                      <a:pPr algn="ctr">
                        <a:spcAft>
                          <a:spcPts val="0"/>
                        </a:spcAft>
                      </a:pPr>
                      <a:r>
                        <a:rPr lang="en-AU" sz="2000" b="1" dirty="0">
                          <a:latin typeface="Times New Roman"/>
                          <a:ea typeface="SimSun"/>
                        </a:rPr>
                        <a:t>Average</a:t>
                      </a:r>
                      <a:endParaRPr lang="tr-TR" sz="2000" dirty="0">
                        <a:latin typeface="Times New Roman"/>
                        <a:ea typeface="SimSun"/>
                      </a:endParaRPr>
                    </a:p>
                  </a:txBody>
                  <a:tcPr marL="68580" marR="68580" marT="0" marB="0" anchor="ctr"/>
                </a:tc>
                <a:tc>
                  <a:txBody>
                    <a:bodyPr/>
                    <a:lstStyle/>
                    <a:p>
                      <a:pPr algn="ctr">
                        <a:spcAft>
                          <a:spcPts val="0"/>
                        </a:spcAft>
                      </a:pPr>
                      <a:r>
                        <a:rPr lang="en-AU" sz="2000" b="1">
                          <a:latin typeface="Times New Roman"/>
                          <a:ea typeface="SimSun"/>
                        </a:rPr>
                        <a:t>0,88</a:t>
                      </a:r>
                      <a:endParaRPr lang="tr-TR" sz="2000">
                        <a:latin typeface="Times New Roman"/>
                        <a:ea typeface="SimSun"/>
                      </a:endParaRPr>
                    </a:p>
                  </a:txBody>
                  <a:tcPr marL="68580" marR="68580" marT="0" marB="0" anchor="ctr"/>
                </a:tc>
                <a:tc>
                  <a:txBody>
                    <a:bodyPr/>
                    <a:lstStyle/>
                    <a:p>
                      <a:pPr algn="ctr">
                        <a:spcAft>
                          <a:spcPts val="0"/>
                        </a:spcAft>
                      </a:pPr>
                      <a:r>
                        <a:rPr lang="en-AU" sz="2000" b="1" dirty="0">
                          <a:latin typeface="Times New Roman"/>
                          <a:ea typeface="SimSun"/>
                        </a:rPr>
                        <a:t>3,42</a:t>
                      </a:r>
                      <a:endParaRPr lang="tr-TR" sz="2000" dirty="0">
                        <a:latin typeface="Times New Roman"/>
                        <a:ea typeface="SimSun"/>
                      </a:endParaRPr>
                    </a:p>
                  </a:txBody>
                  <a:tcPr marL="68580" marR="68580" marT="0" marB="0" anchor="ctr"/>
                </a:tc>
                <a:tc>
                  <a:txBody>
                    <a:bodyPr/>
                    <a:lstStyle/>
                    <a:p>
                      <a:pPr algn="ctr">
                        <a:spcAft>
                          <a:spcPts val="0"/>
                        </a:spcAft>
                      </a:pPr>
                      <a:r>
                        <a:rPr lang="en-AU" sz="2000" b="1">
                          <a:latin typeface="Times New Roman"/>
                          <a:ea typeface="SimSun"/>
                        </a:rPr>
                        <a:t>0,90</a:t>
                      </a:r>
                      <a:endParaRPr lang="tr-TR" sz="2000">
                        <a:latin typeface="Times New Roman"/>
                        <a:ea typeface="SimSun"/>
                      </a:endParaRPr>
                    </a:p>
                  </a:txBody>
                  <a:tcPr marL="68580" marR="68580" marT="0" marB="0" anchor="ctr"/>
                </a:tc>
                <a:tc>
                  <a:txBody>
                    <a:bodyPr/>
                    <a:lstStyle/>
                    <a:p>
                      <a:pPr algn="ctr">
                        <a:spcAft>
                          <a:spcPts val="0"/>
                        </a:spcAft>
                      </a:pPr>
                      <a:r>
                        <a:rPr lang="en-AU" sz="2000" b="1" dirty="0">
                          <a:latin typeface="Times New Roman"/>
                          <a:ea typeface="SimSun"/>
                        </a:rPr>
                        <a:t>4,22</a:t>
                      </a:r>
                      <a:endParaRPr lang="tr-TR" sz="2000" dirty="0">
                        <a:latin typeface="Times New Roman"/>
                        <a:ea typeface="SimSun"/>
                      </a:endParaRPr>
                    </a:p>
                  </a:txBody>
                  <a:tcPr marL="68580" marR="68580" marT="0" marB="0" anchor="ct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0"/>
            <a:ext cx="8229600" cy="1143000"/>
          </a:xfrm>
        </p:spPr>
        <p:txBody>
          <a:bodyPr>
            <a:normAutofit/>
          </a:bodyPr>
          <a:lstStyle/>
          <a:p>
            <a:r>
              <a:rPr lang="tr-TR" sz="3200" b="1" dirty="0" smtClean="0">
                <a:latin typeface="Times New Roman" pitchFamily="18" charset="0"/>
                <a:cs typeface="Times New Roman" pitchFamily="18" charset="0"/>
              </a:rPr>
              <a:t>Assumptions for Fault Rate Prediction</a:t>
            </a:r>
            <a:endParaRPr lang="tr-TR" sz="3200" b="1" dirty="0">
              <a:latin typeface="Times New Roman" pitchFamily="18" charset="0"/>
              <a:cs typeface="Times New Roman" pitchFamily="18" charset="0"/>
            </a:endParaRPr>
          </a:p>
        </p:txBody>
      </p:sp>
      <p:sp>
        <p:nvSpPr>
          <p:cNvPr id="8" name="TextBox 7"/>
          <p:cNvSpPr txBox="1"/>
          <p:nvPr/>
        </p:nvSpPr>
        <p:spPr>
          <a:xfrm>
            <a:off x="0" y="1010245"/>
            <a:ext cx="9144000" cy="5847755"/>
          </a:xfrm>
          <a:prstGeom prst="rect">
            <a:avLst/>
          </a:prstGeom>
          <a:noFill/>
        </p:spPr>
        <p:txBody>
          <a:bodyPr wrap="square" rtlCol="0">
            <a:spAutoFit/>
          </a:bodyPr>
          <a:lstStyle/>
          <a:p>
            <a:pPr algn="just">
              <a:buFont typeface="Wingdings" pitchFamily="2" charset="2"/>
              <a:buChar char="v"/>
            </a:pPr>
            <a:r>
              <a:rPr lang="tr-TR" sz="2200" dirty="0" smtClean="0">
                <a:latin typeface="Times New Roman" pitchFamily="18" charset="0"/>
                <a:cs typeface="Times New Roman" pitchFamily="18" charset="0"/>
              </a:rPr>
              <a:t>Referring to the case study</a:t>
            </a:r>
            <a:r>
              <a:rPr lang="en-US" sz="2200" dirty="0" smtClean="0">
                <a:latin typeface="Times New Roman" pitchFamily="18" charset="0"/>
                <a:cs typeface="Times New Roman" pitchFamily="18" charset="0"/>
              </a:rPr>
              <a:t>, one of the most important parameter is speed  (EES) of the involvements. In case of absence of skid marks, the biggest clue about the speeds of vehicles is the damage formed on the vehicles. More damage on the vehicle(s), more energy transformed into deformation energy which is defined as crush depth (</a:t>
            </a:r>
            <a:r>
              <a:rPr lang="en-US" sz="2200" dirty="0" err="1" smtClean="0">
                <a:latin typeface="Times New Roman" pitchFamily="18" charset="0"/>
                <a:cs typeface="Times New Roman" pitchFamily="18" charset="0"/>
              </a:rPr>
              <a:t>S</a:t>
            </a:r>
            <a:r>
              <a:rPr lang="en-US" sz="2200" baseline="-25000" dirty="0" err="1" smtClean="0">
                <a:latin typeface="Times New Roman" pitchFamily="18" charset="0"/>
                <a:cs typeface="Times New Roman" pitchFamily="18" charset="0"/>
              </a:rPr>
              <a:t>def</a:t>
            </a:r>
            <a:r>
              <a:rPr lang="en-US" sz="2200" dirty="0" smtClean="0">
                <a:latin typeface="Times New Roman" pitchFamily="18" charset="0"/>
                <a:cs typeface="Times New Roman" pitchFamily="18" charset="0"/>
              </a:rPr>
              <a:t>) in terms of meters. </a:t>
            </a:r>
            <a:endParaRPr lang="tr-TR" sz="2200" dirty="0" smtClean="0">
              <a:latin typeface="Times New Roman" pitchFamily="18" charset="0"/>
              <a:cs typeface="Times New Roman" pitchFamily="18" charset="0"/>
            </a:endParaRPr>
          </a:p>
          <a:p>
            <a:pPr algn="just">
              <a:buFont typeface="Wingdings" pitchFamily="2" charset="2"/>
              <a:buChar char="v"/>
            </a:pPr>
            <a:r>
              <a:rPr lang="tr-TR" sz="2200" dirty="0" smtClean="0">
                <a:latin typeface="Times New Roman" pitchFamily="18" charset="0"/>
                <a:cs typeface="Times New Roman" pitchFamily="18" charset="0"/>
              </a:rPr>
              <a:t>S</a:t>
            </a:r>
            <a:r>
              <a:rPr lang="en-US" sz="2200" dirty="0" err="1" smtClean="0">
                <a:latin typeface="Times New Roman" pitchFamily="18" charset="0"/>
                <a:cs typeface="Times New Roman" pitchFamily="18" charset="0"/>
              </a:rPr>
              <a:t>imilar</a:t>
            </a:r>
            <a:r>
              <a:rPr lang="en-US" sz="2200" dirty="0" smtClean="0">
                <a:latin typeface="Times New Roman" pitchFamily="18" charset="0"/>
                <a:cs typeface="Times New Roman" pitchFamily="18" charset="0"/>
              </a:rPr>
              <a:t> vehicles with ones in real world accident were crashed into each other </a:t>
            </a:r>
            <a:r>
              <a:rPr lang="tr-TR" sz="2200" dirty="0" smtClean="0">
                <a:latin typeface="Times New Roman" pitchFamily="18" charset="0"/>
                <a:cs typeface="Times New Roman" pitchFamily="18" charset="0"/>
              </a:rPr>
              <a:t>in the way they were exposed to various average crush depths on the collision region of each (1000 trials).</a:t>
            </a:r>
            <a:endParaRPr lang="en-US" sz="2200" dirty="0" smtClean="0">
              <a:latin typeface="Times New Roman" pitchFamily="18" charset="0"/>
              <a:cs typeface="Times New Roman" pitchFamily="18" charset="0"/>
            </a:endParaRPr>
          </a:p>
          <a:p>
            <a:pPr algn="just">
              <a:buFont typeface="Wingdings" pitchFamily="2" charset="2"/>
              <a:buChar char="v"/>
            </a:pPr>
            <a:r>
              <a:rPr lang="tr-TR" sz="2200" dirty="0" smtClean="0">
                <a:latin typeface="Times New Roman" pitchFamily="18" charset="0"/>
                <a:cs typeface="Times New Roman" pitchFamily="18" charset="0"/>
              </a:rPr>
              <a:t>The larger the crush depth the bigger the EES value</a:t>
            </a:r>
          </a:p>
          <a:p>
            <a:pPr algn="just">
              <a:buFont typeface="Wingdings" pitchFamily="2" charset="2"/>
              <a:buChar char="v"/>
            </a:pPr>
            <a:r>
              <a:rPr lang="tr-TR" sz="2200" dirty="0" smtClean="0">
                <a:latin typeface="Times New Roman" pitchFamily="18" charset="0"/>
                <a:cs typeface="Times New Roman" pitchFamily="18" charset="0"/>
              </a:rPr>
              <a:t>Thanks to simulation software, since every EES value corresponding to an average deformation amount and every deformation amount corresponding to an average EES value were known, at the accident scene average crush depths were used as main parameter to predict EES values of involvements.</a:t>
            </a:r>
          </a:p>
          <a:p>
            <a:pPr algn="just">
              <a:buFont typeface="Wingdings" pitchFamily="2" charset="2"/>
              <a:buChar char="v"/>
            </a:pPr>
            <a:r>
              <a:rPr lang="tr-TR" sz="2200" dirty="0" smtClean="0">
                <a:latin typeface="Times New Roman" pitchFamily="18" charset="0"/>
                <a:cs typeface="Times New Roman" pitchFamily="18" charset="0"/>
              </a:rPr>
              <a:t>Every average 5 km/h increment in EES of an involvement corresponds to 3 increment in fault rates of the related vehicle.</a:t>
            </a:r>
          </a:p>
          <a:p>
            <a:pPr algn="just">
              <a:buFont typeface="Wingdings" pitchFamily="2" charset="2"/>
              <a:buChar char="v"/>
            </a:pPr>
            <a:r>
              <a:rPr lang="tr-TR" sz="2200" dirty="0" smtClean="0">
                <a:latin typeface="Times New Roman" pitchFamily="18" charset="0"/>
                <a:cs typeface="Times New Roman" pitchFamily="18" charset="0"/>
              </a:rPr>
              <a:t>Every crush depth amounts  versus every EES values and every fault rates were obtained which are to be training data for MFFNN and GRNN.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tr-TR" b="1" dirty="0" smtClean="0">
                <a:latin typeface="Times New Roman" pitchFamily="18" charset="0"/>
                <a:cs typeface="Times New Roman" pitchFamily="18" charset="0"/>
              </a:rPr>
              <a:t/>
            </a:r>
            <a:br>
              <a:rPr lang="tr-TR"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Descriptive </a:t>
            </a:r>
            <a:r>
              <a:rPr lang="tr-TR" b="1" dirty="0" smtClean="0">
                <a:latin typeface="Times New Roman" pitchFamily="18" charset="0"/>
                <a:cs typeface="Times New Roman" pitchFamily="18" charset="0"/>
              </a:rPr>
              <a:t>S</a:t>
            </a:r>
            <a:r>
              <a:rPr lang="en-US" b="1" dirty="0" err="1" smtClean="0">
                <a:latin typeface="Times New Roman" pitchFamily="18" charset="0"/>
                <a:cs typeface="Times New Roman" pitchFamily="18" charset="0"/>
              </a:rPr>
              <a:t>tatistics</a:t>
            </a:r>
            <a:r>
              <a:rPr lang="en-US" b="1" dirty="0" smtClean="0">
                <a:latin typeface="Times New Roman" pitchFamily="18" charset="0"/>
                <a:cs typeface="Times New Roman" pitchFamily="18" charset="0"/>
              </a:rPr>
              <a:t> for the </a:t>
            </a:r>
            <a:r>
              <a:rPr lang="tr-TR" b="1" dirty="0" smtClean="0">
                <a:latin typeface="Times New Roman" pitchFamily="18" charset="0"/>
                <a:cs typeface="Times New Roman" pitchFamily="18" charset="0"/>
              </a:rPr>
              <a:t>S</a:t>
            </a:r>
            <a:r>
              <a:rPr lang="en-US" b="1" dirty="0" err="1" smtClean="0">
                <a:latin typeface="Times New Roman" pitchFamily="18" charset="0"/>
                <a:cs typeface="Times New Roman" pitchFamily="18" charset="0"/>
              </a:rPr>
              <a:t>cenario</a:t>
            </a:r>
            <a:r>
              <a:rPr lang="tr-TR" b="1" dirty="0" smtClean="0">
                <a:latin typeface="Times New Roman" pitchFamily="18" charset="0"/>
                <a:cs typeface="Times New Roman" pitchFamily="18" charset="0"/>
              </a:rPr>
              <a:t/>
            </a:r>
            <a:br>
              <a:rPr lang="tr-TR" b="1" dirty="0" smtClean="0">
                <a:latin typeface="Times New Roman" pitchFamily="18" charset="0"/>
                <a:cs typeface="Times New Roman" pitchFamily="18" charset="0"/>
              </a:rPr>
            </a:br>
            <a:endParaRPr lang="tr-TR" b="1" dirty="0">
              <a:latin typeface="Times New Roman" pitchFamily="18" charset="0"/>
              <a:cs typeface="Times New Roman" pitchFamily="18" charset="0"/>
            </a:endParaRPr>
          </a:p>
        </p:txBody>
      </p:sp>
      <p:graphicFrame>
        <p:nvGraphicFramePr>
          <p:cNvPr id="7" name="Table 6"/>
          <p:cNvGraphicFramePr>
            <a:graphicFrameLocks noGrp="1"/>
          </p:cNvGraphicFramePr>
          <p:nvPr/>
        </p:nvGraphicFramePr>
        <p:xfrm>
          <a:off x="457200" y="1676400"/>
          <a:ext cx="8382003" cy="4300888"/>
        </p:xfrm>
        <a:graphic>
          <a:graphicData uri="http://schemas.openxmlformats.org/drawingml/2006/table">
            <a:tbl>
              <a:tblPr firstRow="1" bandRow="1">
                <a:tableStyleId>{5C22544A-7EE6-4342-B048-85BDC9FD1C3A}</a:tableStyleId>
              </a:tblPr>
              <a:tblGrid>
                <a:gridCol w="1371600"/>
                <a:gridCol w="1066800"/>
                <a:gridCol w="1295400"/>
                <a:gridCol w="1295400"/>
                <a:gridCol w="957945"/>
                <a:gridCol w="1197429"/>
                <a:gridCol w="1197429"/>
              </a:tblGrid>
              <a:tr h="1066800">
                <a:tc>
                  <a:txBody>
                    <a:bodyPr/>
                    <a:lstStyle/>
                    <a:p>
                      <a:endParaRPr lang="tr-TR" sz="2000" dirty="0">
                        <a:latin typeface="Times New Roman" pitchFamily="18" charset="0"/>
                        <a:cs typeface="Times New Roman" pitchFamily="18" charset="0"/>
                      </a:endParaRPr>
                    </a:p>
                  </a:txBody>
                  <a:tcPr anchor="ctr"/>
                </a:tc>
                <a:tc>
                  <a:txBody>
                    <a:bodyPr/>
                    <a:lstStyle/>
                    <a:p>
                      <a:pPr algn="ctr"/>
                      <a:r>
                        <a:rPr lang="en-AU" sz="2000" dirty="0" smtClean="0">
                          <a:latin typeface="Times New Roman" pitchFamily="18" charset="0"/>
                          <a:cs typeface="Times New Roman" pitchFamily="18" charset="0"/>
                        </a:rPr>
                        <a:t>ε</a:t>
                      </a:r>
                      <a:r>
                        <a:rPr lang="tr-TR" sz="2000" baseline="-25000" dirty="0" smtClean="0">
                          <a:latin typeface="Times New Roman" pitchFamily="18" charset="0"/>
                          <a:cs typeface="Times New Roman" pitchFamily="18" charset="0"/>
                        </a:rPr>
                        <a:t>1</a:t>
                      </a:r>
                    </a:p>
                    <a:p>
                      <a:pPr algn="ctr"/>
                      <a:r>
                        <a:rPr lang="tr-TR" sz="2000" dirty="0" smtClean="0">
                          <a:latin typeface="Times New Roman" pitchFamily="18" charset="0"/>
                          <a:cs typeface="Times New Roman" pitchFamily="18" charset="0"/>
                        </a:rPr>
                        <a:t>(m)</a:t>
                      </a:r>
                      <a:endParaRPr lang="tr-TR" sz="2000" dirty="0">
                        <a:latin typeface="Times New Roman" pitchFamily="18" charset="0"/>
                        <a:cs typeface="Times New Roman" pitchFamily="18" charset="0"/>
                      </a:endParaRPr>
                    </a:p>
                  </a:txBody>
                  <a:tcPr anchor="ctr"/>
                </a:tc>
                <a:tc>
                  <a:txBody>
                    <a:bodyPr/>
                    <a:lstStyle/>
                    <a:p>
                      <a:pPr algn="ctr"/>
                      <a:r>
                        <a:rPr lang="en-AU" sz="2000" dirty="0" smtClean="0">
                          <a:latin typeface="Times New Roman" pitchFamily="18" charset="0"/>
                          <a:cs typeface="Times New Roman" pitchFamily="18" charset="0"/>
                        </a:rPr>
                        <a:t>ε</a:t>
                      </a:r>
                      <a:r>
                        <a:rPr lang="tr-TR" sz="2000" baseline="-25000" dirty="0" smtClean="0">
                          <a:latin typeface="Times New Roman" pitchFamily="18" charset="0"/>
                          <a:cs typeface="Times New Roman" pitchFamily="18" charset="0"/>
                        </a:rPr>
                        <a:t>2</a:t>
                      </a:r>
                    </a:p>
                    <a:p>
                      <a:pPr algn="ctr"/>
                      <a:r>
                        <a:rPr lang="tr-TR" sz="2000" dirty="0" smtClean="0">
                          <a:latin typeface="Times New Roman" pitchFamily="18" charset="0"/>
                          <a:cs typeface="Times New Roman" pitchFamily="18" charset="0"/>
                        </a:rPr>
                        <a:t>(m)</a:t>
                      </a:r>
                      <a:endParaRPr lang="tr-TR" sz="2000" dirty="0">
                        <a:latin typeface="Times New Roman" pitchFamily="18" charset="0"/>
                        <a:cs typeface="Times New Roman" pitchFamily="18" charset="0"/>
                      </a:endParaRPr>
                    </a:p>
                  </a:txBody>
                  <a:tcPr anchor="ctr"/>
                </a:tc>
                <a:tc>
                  <a:txBody>
                    <a:bodyPr/>
                    <a:lstStyle/>
                    <a:p>
                      <a:pPr algn="ctr"/>
                      <a:r>
                        <a:rPr lang="tr-TR" sz="2000" dirty="0" smtClean="0">
                          <a:latin typeface="Times New Roman" pitchFamily="18" charset="0"/>
                          <a:cs typeface="Times New Roman" pitchFamily="18" charset="0"/>
                        </a:rPr>
                        <a:t>EES</a:t>
                      </a:r>
                      <a:r>
                        <a:rPr lang="tr-TR" sz="2000" baseline="-25000" dirty="0" smtClean="0">
                          <a:latin typeface="Times New Roman" pitchFamily="18" charset="0"/>
                          <a:cs typeface="Times New Roman" pitchFamily="18" charset="0"/>
                        </a:rPr>
                        <a:t>1</a:t>
                      </a:r>
                    </a:p>
                    <a:p>
                      <a:pPr algn="ctr"/>
                      <a:r>
                        <a:rPr lang="tr-TR" sz="2000" dirty="0" smtClean="0">
                          <a:latin typeface="Times New Roman" pitchFamily="18" charset="0"/>
                          <a:cs typeface="Times New Roman" pitchFamily="18" charset="0"/>
                        </a:rPr>
                        <a:t>(km/h)</a:t>
                      </a:r>
                      <a:endParaRPr lang="tr-TR" sz="2000" dirty="0">
                        <a:latin typeface="Times New Roman" pitchFamily="18" charset="0"/>
                        <a:cs typeface="Times New Roman" pitchFamily="18" charset="0"/>
                      </a:endParaRPr>
                    </a:p>
                  </a:txBody>
                  <a:tcPr anchor="ctr"/>
                </a:tc>
                <a:tc>
                  <a:txBody>
                    <a:bodyPr/>
                    <a:lstStyle/>
                    <a:p>
                      <a:pPr algn="ctr"/>
                      <a:endParaRPr lang="tr-TR" sz="2000" dirty="0" smtClean="0">
                        <a:latin typeface="Times New Roman" pitchFamily="18" charset="0"/>
                        <a:cs typeface="Times New Roman" pitchFamily="18" charset="0"/>
                      </a:endParaRPr>
                    </a:p>
                    <a:p>
                      <a:pPr algn="ctr"/>
                      <a:r>
                        <a:rPr lang="tr-TR" sz="2000" dirty="0" smtClean="0">
                          <a:latin typeface="Times New Roman" pitchFamily="18" charset="0"/>
                          <a:cs typeface="Times New Roman" pitchFamily="18" charset="0"/>
                        </a:rPr>
                        <a:t>EES</a:t>
                      </a:r>
                      <a:r>
                        <a:rPr lang="tr-TR" sz="2000" baseline="-25000" dirty="0" smtClean="0">
                          <a:latin typeface="Times New Roman" pitchFamily="18" charset="0"/>
                          <a:cs typeface="Times New Roman" pitchFamily="18" charset="0"/>
                        </a:rPr>
                        <a:t>2</a:t>
                      </a:r>
                      <a:endParaRPr lang="tr-TR" sz="2000" dirty="0" smtClean="0">
                        <a:latin typeface="Times New Roman" pitchFamily="18" charset="0"/>
                        <a:cs typeface="Times New Roman" pitchFamily="18" charset="0"/>
                      </a:endParaRPr>
                    </a:p>
                    <a:p>
                      <a:pPr algn="ctr"/>
                      <a:r>
                        <a:rPr lang="tr-TR" sz="2000" dirty="0" smtClean="0">
                          <a:latin typeface="Times New Roman" pitchFamily="18" charset="0"/>
                          <a:cs typeface="Times New Roman" pitchFamily="18" charset="0"/>
                        </a:rPr>
                        <a:t>(km/h)</a:t>
                      </a:r>
                    </a:p>
                    <a:p>
                      <a:pPr algn="ctr"/>
                      <a:endParaRPr lang="tr-TR" sz="2000" dirty="0">
                        <a:latin typeface="Times New Roman" pitchFamily="18" charset="0"/>
                        <a:cs typeface="Times New Roman" pitchFamily="18" charset="0"/>
                      </a:endParaRPr>
                    </a:p>
                  </a:txBody>
                  <a:tcPr anchor="ctr"/>
                </a:tc>
                <a:tc>
                  <a:txBody>
                    <a:bodyPr/>
                    <a:lstStyle/>
                    <a:p>
                      <a:pPr algn="ctr"/>
                      <a:r>
                        <a:rPr lang="tr-TR" sz="2000" dirty="0" smtClean="0">
                          <a:latin typeface="Times New Roman" pitchFamily="18" charset="0"/>
                          <a:cs typeface="Times New Roman" pitchFamily="18" charset="0"/>
                        </a:rPr>
                        <a:t>FR</a:t>
                      </a:r>
                      <a:r>
                        <a:rPr lang="tr-TR" sz="2000" baseline="-25000" dirty="0" smtClean="0">
                          <a:latin typeface="Times New Roman" pitchFamily="18" charset="0"/>
                          <a:cs typeface="Times New Roman" pitchFamily="18" charset="0"/>
                        </a:rPr>
                        <a:t>1</a:t>
                      </a:r>
                    </a:p>
                    <a:p>
                      <a:pPr algn="ctr"/>
                      <a:r>
                        <a:rPr lang="tr-TR" sz="2000" dirty="0" smtClean="0">
                          <a:latin typeface="Times New Roman" pitchFamily="18" charset="0"/>
                          <a:cs typeface="Times New Roman" pitchFamily="18" charset="0"/>
                        </a:rPr>
                        <a:t>%</a:t>
                      </a:r>
                      <a:endParaRPr lang="tr-TR" sz="2000" dirty="0">
                        <a:latin typeface="Times New Roman" pitchFamily="18" charset="0"/>
                        <a:cs typeface="Times New Roman" pitchFamily="18" charset="0"/>
                      </a:endParaRPr>
                    </a:p>
                  </a:txBody>
                  <a:tcPr anchor="ctr"/>
                </a:tc>
                <a:tc>
                  <a:txBody>
                    <a:bodyPr/>
                    <a:lstStyle/>
                    <a:p>
                      <a:pPr algn="ctr"/>
                      <a:endParaRPr lang="tr-TR" sz="2000" dirty="0" smtClean="0">
                        <a:latin typeface="Times New Roman" pitchFamily="18" charset="0"/>
                        <a:cs typeface="Times New Roman" pitchFamily="18" charset="0"/>
                      </a:endParaRPr>
                    </a:p>
                    <a:p>
                      <a:pPr algn="ctr"/>
                      <a:r>
                        <a:rPr lang="tr-TR" sz="2000" dirty="0" smtClean="0">
                          <a:latin typeface="Times New Roman" pitchFamily="18" charset="0"/>
                          <a:cs typeface="Times New Roman" pitchFamily="18" charset="0"/>
                        </a:rPr>
                        <a:t>FR</a:t>
                      </a:r>
                      <a:r>
                        <a:rPr lang="tr-TR" sz="2000" baseline="-25000" dirty="0" smtClean="0">
                          <a:latin typeface="Times New Roman" pitchFamily="18" charset="0"/>
                          <a:cs typeface="Times New Roman" pitchFamily="18" charset="0"/>
                        </a:rPr>
                        <a:t>2</a:t>
                      </a:r>
                      <a:endParaRPr lang="tr-TR" sz="2000" dirty="0" smtClean="0">
                        <a:latin typeface="Times New Roman" pitchFamily="18" charset="0"/>
                        <a:cs typeface="Times New Roman" pitchFamily="18" charset="0"/>
                      </a:endParaRPr>
                    </a:p>
                    <a:p>
                      <a:pPr algn="ctr"/>
                      <a:r>
                        <a:rPr lang="tr-TR" sz="2000" dirty="0" smtClean="0">
                          <a:latin typeface="Times New Roman" pitchFamily="18" charset="0"/>
                          <a:cs typeface="Times New Roman" pitchFamily="18" charset="0"/>
                        </a:rPr>
                        <a:t>%</a:t>
                      </a:r>
                    </a:p>
                    <a:p>
                      <a:pPr algn="ctr"/>
                      <a:endParaRPr lang="tr-TR" sz="2000" dirty="0">
                        <a:latin typeface="Times New Roman" pitchFamily="18" charset="0"/>
                        <a:cs typeface="Times New Roman" pitchFamily="18" charset="0"/>
                      </a:endParaRPr>
                    </a:p>
                  </a:txBody>
                  <a:tcPr anchor="ctr"/>
                </a:tc>
              </a:tr>
              <a:tr h="835413">
                <a:tc>
                  <a:txBody>
                    <a:bodyPr/>
                    <a:lstStyle/>
                    <a:p>
                      <a:r>
                        <a:rPr lang="tr-TR" sz="2000" dirty="0" smtClean="0">
                          <a:latin typeface="Times New Roman" pitchFamily="18" charset="0"/>
                          <a:cs typeface="Times New Roman" pitchFamily="18" charset="0"/>
                        </a:rPr>
                        <a:t>Minimum</a:t>
                      </a:r>
                      <a:endParaRPr lang="tr-TR" sz="2000" dirty="0">
                        <a:latin typeface="Times New Roman" pitchFamily="18" charset="0"/>
                        <a:cs typeface="Times New Roman" pitchFamily="18" charset="0"/>
                      </a:endParaRPr>
                    </a:p>
                  </a:txBody>
                  <a:tcPr anchor="ctr"/>
                </a:tc>
                <a:tc>
                  <a:txBody>
                    <a:bodyPr/>
                    <a:lstStyle/>
                    <a:p>
                      <a:pPr algn="ctr">
                        <a:spcAft>
                          <a:spcPts val="0"/>
                        </a:spcAft>
                      </a:pPr>
                      <a:r>
                        <a:rPr lang="en-US" sz="2000" dirty="0" smtClean="0">
                          <a:solidFill>
                            <a:srgbClr val="000000"/>
                          </a:solidFill>
                          <a:latin typeface="Times New Roman" pitchFamily="18" charset="0"/>
                          <a:ea typeface="SimSun"/>
                          <a:cs typeface="Times New Roman" pitchFamily="18" charset="0"/>
                        </a:rPr>
                        <a:t>0</a:t>
                      </a:r>
                      <a:r>
                        <a:rPr lang="tr-TR" sz="2000" dirty="0" smtClean="0">
                          <a:solidFill>
                            <a:srgbClr val="000000"/>
                          </a:solidFill>
                          <a:latin typeface="Times New Roman" pitchFamily="18" charset="0"/>
                          <a:ea typeface="SimSun"/>
                          <a:cs typeface="Times New Roman" pitchFamily="18" charset="0"/>
                        </a:rPr>
                        <a:t>,</a:t>
                      </a:r>
                      <a:r>
                        <a:rPr lang="en-US" sz="2000" dirty="0" smtClean="0">
                          <a:solidFill>
                            <a:srgbClr val="000000"/>
                          </a:solidFill>
                          <a:latin typeface="Times New Roman" pitchFamily="18" charset="0"/>
                          <a:ea typeface="SimSun"/>
                          <a:cs typeface="Times New Roman" pitchFamily="18" charset="0"/>
                        </a:rPr>
                        <a:t>072</a:t>
                      </a:r>
                      <a:endParaRPr lang="tr-TR" sz="2000" dirty="0">
                        <a:latin typeface="Times New Roman" pitchFamily="18" charset="0"/>
                        <a:ea typeface="SimSun"/>
                        <a:cs typeface="Times New Roman" pitchFamily="18" charset="0"/>
                      </a:endParaRPr>
                    </a:p>
                  </a:txBody>
                  <a:tcPr marL="68580" marR="68580" marT="0" marB="0" anchor="ctr"/>
                </a:tc>
                <a:tc>
                  <a:txBody>
                    <a:bodyPr/>
                    <a:lstStyle/>
                    <a:p>
                      <a:pPr algn="ctr">
                        <a:spcAft>
                          <a:spcPts val="0"/>
                        </a:spcAft>
                      </a:pPr>
                      <a:r>
                        <a:rPr lang="en-US" sz="2000" dirty="0" smtClean="0">
                          <a:solidFill>
                            <a:srgbClr val="000000"/>
                          </a:solidFill>
                          <a:latin typeface="Times New Roman" pitchFamily="18" charset="0"/>
                          <a:ea typeface="SimSun"/>
                          <a:cs typeface="Times New Roman" pitchFamily="18" charset="0"/>
                        </a:rPr>
                        <a:t>0</a:t>
                      </a:r>
                      <a:r>
                        <a:rPr lang="tr-TR" sz="2000" dirty="0" smtClean="0">
                          <a:solidFill>
                            <a:srgbClr val="000000"/>
                          </a:solidFill>
                          <a:latin typeface="Times New Roman" pitchFamily="18" charset="0"/>
                          <a:ea typeface="SimSun"/>
                          <a:cs typeface="Times New Roman" pitchFamily="18" charset="0"/>
                        </a:rPr>
                        <a:t>,</a:t>
                      </a:r>
                      <a:r>
                        <a:rPr lang="en-US" sz="2000" dirty="0" smtClean="0">
                          <a:solidFill>
                            <a:srgbClr val="000000"/>
                          </a:solidFill>
                          <a:latin typeface="Times New Roman" pitchFamily="18" charset="0"/>
                          <a:ea typeface="SimSun"/>
                          <a:cs typeface="Times New Roman" pitchFamily="18" charset="0"/>
                        </a:rPr>
                        <a:t>065</a:t>
                      </a:r>
                      <a:endParaRPr lang="tr-TR" sz="2000" dirty="0">
                        <a:latin typeface="Times New Roman" pitchFamily="18" charset="0"/>
                        <a:ea typeface="SimSun"/>
                        <a:cs typeface="Times New Roman" pitchFamily="18" charset="0"/>
                      </a:endParaRPr>
                    </a:p>
                  </a:txBody>
                  <a:tcPr marL="68580" marR="68580" marT="0" marB="0" anchor="ctr"/>
                </a:tc>
                <a:tc>
                  <a:txBody>
                    <a:bodyPr/>
                    <a:lstStyle/>
                    <a:p>
                      <a:pPr algn="ctr">
                        <a:spcAft>
                          <a:spcPts val="0"/>
                        </a:spcAft>
                      </a:pPr>
                      <a:r>
                        <a:rPr lang="en-US" sz="2000" dirty="0">
                          <a:solidFill>
                            <a:srgbClr val="000000"/>
                          </a:solidFill>
                          <a:latin typeface="Times New Roman" pitchFamily="18" charset="0"/>
                          <a:ea typeface="SimSun"/>
                          <a:cs typeface="Times New Roman" pitchFamily="18" charset="0"/>
                        </a:rPr>
                        <a:t>15</a:t>
                      </a:r>
                      <a:endParaRPr lang="tr-TR" sz="2000" dirty="0">
                        <a:latin typeface="Times New Roman" pitchFamily="18" charset="0"/>
                        <a:ea typeface="SimSun"/>
                        <a:cs typeface="Times New Roman" pitchFamily="18" charset="0"/>
                      </a:endParaRPr>
                    </a:p>
                  </a:txBody>
                  <a:tcPr marL="68580" marR="68580" marT="0" marB="0" anchor="ctr"/>
                </a:tc>
                <a:tc>
                  <a:txBody>
                    <a:bodyPr/>
                    <a:lstStyle/>
                    <a:p>
                      <a:pPr algn="ctr">
                        <a:spcAft>
                          <a:spcPts val="0"/>
                        </a:spcAft>
                      </a:pPr>
                      <a:r>
                        <a:rPr lang="en-US" sz="2000" dirty="0">
                          <a:solidFill>
                            <a:srgbClr val="000000"/>
                          </a:solidFill>
                          <a:latin typeface="Times New Roman" pitchFamily="18" charset="0"/>
                          <a:ea typeface="SimSun"/>
                          <a:cs typeface="Times New Roman" pitchFamily="18" charset="0"/>
                        </a:rPr>
                        <a:t>20</a:t>
                      </a:r>
                      <a:endParaRPr lang="tr-TR" sz="2000" dirty="0">
                        <a:latin typeface="Times New Roman" pitchFamily="18" charset="0"/>
                        <a:ea typeface="SimSun"/>
                        <a:cs typeface="Times New Roman" pitchFamily="18" charset="0"/>
                      </a:endParaRPr>
                    </a:p>
                  </a:txBody>
                  <a:tcPr marL="68580" marR="68580" marT="0" marB="0" anchor="ctr"/>
                </a:tc>
                <a:tc>
                  <a:txBody>
                    <a:bodyPr/>
                    <a:lstStyle/>
                    <a:p>
                      <a:pPr algn="ctr">
                        <a:spcAft>
                          <a:spcPts val="0"/>
                        </a:spcAft>
                      </a:pPr>
                      <a:r>
                        <a:rPr lang="en-US" sz="2000" dirty="0">
                          <a:solidFill>
                            <a:srgbClr val="000000"/>
                          </a:solidFill>
                          <a:latin typeface="Times New Roman" pitchFamily="18" charset="0"/>
                          <a:ea typeface="SimSun"/>
                          <a:cs typeface="Times New Roman" pitchFamily="18" charset="0"/>
                        </a:rPr>
                        <a:t>0</a:t>
                      </a:r>
                      <a:endParaRPr lang="tr-TR" sz="2000" dirty="0">
                        <a:latin typeface="Times New Roman" pitchFamily="18" charset="0"/>
                        <a:ea typeface="SimSun"/>
                        <a:cs typeface="Times New Roman" pitchFamily="18" charset="0"/>
                      </a:endParaRPr>
                    </a:p>
                  </a:txBody>
                  <a:tcPr marL="68580" marR="68580" marT="0" marB="0" anchor="ctr"/>
                </a:tc>
                <a:tc>
                  <a:txBody>
                    <a:bodyPr/>
                    <a:lstStyle/>
                    <a:p>
                      <a:pPr algn="ctr">
                        <a:spcAft>
                          <a:spcPts val="0"/>
                        </a:spcAft>
                      </a:pPr>
                      <a:r>
                        <a:rPr lang="en-US" sz="2000">
                          <a:solidFill>
                            <a:srgbClr val="000000"/>
                          </a:solidFill>
                          <a:latin typeface="Times New Roman" pitchFamily="18" charset="0"/>
                          <a:ea typeface="SimSun"/>
                          <a:cs typeface="Times New Roman" pitchFamily="18" charset="0"/>
                        </a:rPr>
                        <a:t>18</a:t>
                      </a:r>
                      <a:endParaRPr lang="tr-TR" sz="2000">
                        <a:latin typeface="Times New Roman" pitchFamily="18" charset="0"/>
                        <a:ea typeface="SimSun"/>
                        <a:cs typeface="Times New Roman" pitchFamily="18" charset="0"/>
                      </a:endParaRPr>
                    </a:p>
                  </a:txBody>
                  <a:tcPr marL="68580" marR="68580" marT="0" marB="0" anchor="ctr"/>
                </a:tc>
              </a:tr>
              <a:tr h="835413">
                <a:tc>
                  <a:txBody>
                    <a:bodyPr/>
                    <a:lstStyle/>
                    <a:p>
                      <a:r>
                        <a:rPr lang="tr-TR" sz="2000" dirty="0" smtClean="0">
                          <a:latin typeface="Times New Roman" pitchFamily="18" charset="0"/>
                          <a:cs typeface="Times New Roman" pitchFamily="18" charset="0"/>
                        </a:rPr>
                        <a:t>Maximum</a:t>
                      </a:r>
                      <a:endParaRPr lang="tr-TR" sz="2000" dirty="0">
                        <a:latin typeface="Times New Roman" pitchFamily="18" charset="0"/>
                        <a:cs typeface="Times New Roman" pitchFamily="18" charset="0"/>
                      </a:endParaRPr>
                    </a:p>
                  </a:txBody>
                  <a:tcPr anchor="ctr"/>
                </a:tc>
                <a:tc>
                  <a:txBody>
                    <a:bodyPr/>
                    <a:lstStyle/>
                    <a:p>
                      <a:pPr algn="ctr">
                        <a:spcAft>
                          <a:spcPts val="0"/>
                        </a:spcAft>
                      </a:pPr>
                      <a:r>
                        <a:rPr lang="en-US" sz="2000" dirty="0" smtClean="0">
                          <a:solidFill>
                            <a:srgbClr val="000000"/>
                          </a:solidFill>
                          <a:latin typeface="Times New Roman" pitchFamily="18" charset="0"/>
                          <a:ea typeface="SimSun"/>
                          <a:cs typeface="Times New Roman" pitchFamily="18" charset="0"/>
                        </a:rPr>
                        <a:t>1</a:t>
                      </a:r>
                      <a:r>
                        <a:rPr lang="tr-TR" sz="2000" dirty="0" smtClean="0">
                          <a:solidFill>
                            <a:srgbClr val="000000"/>
                          </a:solidFill>
                          <a:latin typeface="Times New Roman" pitchFamily="18" charset="0"/>
                          <a:ea typeface="SimSun"/>
                          <a:cs typeface="Times New Roman" pitchFamily="18" charset="0"/>
                        </a:rPr>
                        <a:t>,</a:t>
                      </a:r>
                      <a:r>
                        <a:rPr lang="en-US" sz="2000" dirty="0" smtClean="0">
                          <a:solidFill>
                            <a:srgbClr val="000000"/>
                          </a:solidFill>
                          <a:latin typeface="Times New Roman" pitchFamily="18" charset="0"/>
                          <a:ea typeface="SimSun"/>
                          <a:cs typeface="Times New Roman" pitchFamily="18" charset="0"/>
                        </a:rPr>
                        <a:t>637</a:t>
                      </a:r>
                      <a:endParaRPr lang="tr-TR" sz="2000" dirty="0">
                        <a:latin typeface="Times New Roman" pitchFamily="18" charset="0"/>
                        <a:ea typeface="SimSun"/>
                        <a:cs typeface="Times New Roman" pitchFamily="18" charset="0"/>
                      </a:endParaRPr>
                    </a:p>
                  </a:txBody>
                  <a:tcPr marL="68580" marR="68580" marT="0" marB="0" anchor="ctr"/>
                </a:tc>
                <a:tc>
                  <a:txBody>
                    <a:bodyPr/>
                    <a:lstStyle/>
                    <a:p>
                      <a:pPr algn="ctr">
                        <a:spcAft>
                          <a:spcPts val="0"/>
                        </a:spcAft>
                      </a:pPr>
                      <a:r>
                        <a:rPr lang="en-US" sz="2000" dirty="0" smtClean="0">
                          <a:solidFill>
                            <a:srgbClr val="000000"/>
                          </a:solidFill>
                          <a:latin typeface="Times New Roman" pitchFamily="18" charset="0"/>
                          <a:ea typeface="SimSun"/>
                          <a:cs typeface="Times New Roman" pitchFamily="18" charset="0"/>
                        </a:rPr>
                        <a:t>1</a:t>
                      </a:r>
                      <a:r>
                        <a:rPr lang="tr-TR" sz="2000" dirty="0" smtClean="0">
                          <a:solidFill>
                            <a:srgbClr val="000000"/>
                          </a:solidFill>
                          <a:latin typeface="Times New Roman" pitchFamily="18" charset="0"/>
                          <a:ea typeface="SimSun"/>
                          <a:cs typeface="Times New Roman" pitchFamily="18" charset="0"/>
                        </a:rPr>
                        <a:t>,</a:t>
                      </a:r>
                      <a:r>
                        <a:rPr lang="en-US" sz="2000" dirty="0" smtClean="0">
                          <a:solidFill>
                            <a:srgbClr val="000000"/>
                          </a:solidFill>
                          <a:latin typeface="Times New Roman" pitchFamily="18" charset="0"/>
                          <a:ea typeface="SimSun"/>
                          <a:cs typeface="Times New Roman" pitchFamily="18" charset="0"/>
                        </a:rPr>
                        <a:t>598</a:t>
                      </a:r>
                      <a:endParaRPr lang="tr-TR" sz="2000" dirty="0">
                        <a:latin typeface="Times New Roman" pitchFamily="18" charset="0"/>
                        <a:ea typeface="SimSun"/>
                        <a:cs typeface="Times New Roman" pitchFamily="18" charset="0"/>
                      </a:endParaRPr>
                    </a:p>
                  </a:txBody>
                  <a:tcPr marL="68580" marR="68580" marT="0" marB="0" anchor="ctr"/>
                </a:tc>
                <a:tc>
                  <a:txBody>
                    <a:bodyPr/>
                    <a:lstStyle/>
                    <a:p>
                      <a:pPr algn="ctr">
                        <a:spcAft>
                          <a:spcPts val="0"/>
                        </a:spcAft>
                      </a:pPr>
                      <a:r>
                        <a:rPr lang="en-US" sz="2000">
                          <a:solidFill>
                            <a:srgbClr val="000000"/>
                          </a:solidFill>
                          <a:latin typeface="Times New Roman" pitchFamily="18" charset="0"/>
                          <a:ea typeface="SimSun"/>
                          <a:cs typeface="Times New Roman" pitchFamily="18" charset="0"/>
                        </a:rPr>
                        <a:t>170</a:t>
                      </a:r>
                      <a:endParaRPr lang="tr-TR" sz="2000">
                        <a:latin typeface="Times New Roman" pitchFamily="18" charset="0"/>
                        <a:ea typeface="SimSun"/>
                        <a:cs typeface="Times New Roman" pitchFamily="18" charset="0"/>
                      </a:endParaRPr>
                    </a:p>
                  </a:txBody>
                  <a:tcPr marL="68580" marR="68580" marT="0" marB="0" anchor="ctr"/>
                </a:tc>
                <a:tc>
                  <a:txBody>
                    <a:bodyPr/>
                    <a:lstStyle/>
                    <a:p>
                      <a:pPr algn="ctr">
                        <a:spcAft>
                          <a:spcPts val="0"/>
                        </a:spcAft>
                      </a:pPr>
                      <a:r>
                        <a:rPr lang="en-US" sz="2000" dirty="0">
                          <a:solidFill>
                            <a:srgbClr val="000000"/>
                          </a:solidFill>
                          <a:latin typeface="Times New Roman" pitchFamily="18" charset="0"/>
                          <a:ea typeface="SimSun"/>
                          <a:cs typeface="Times New Roman" pitchFamily="18" charset="0"/>
                        </a:rPr>
                        <a:t>175</a:t>
                      </a:r>
                      <a:endParaRPr lang="tr-TR" sz="2000" dirty="0">
                        <a:latin typeface="Times New Roman" pitchFamily="18" charset="0"/>
                        <a:ea typeface="SimSun"/>
                        <a:cs typeface="Times New Roman" pitchFamily="18" charset="0"/>
                      </a:endParaRPr>
                    </a:p>
                  </a:txBody>
                  <a:tcPr marL="68580" marR="68580" marT="0" marB="0" anchor="ctr"/>
                </a:tc>
                <a:tc>
                  <a:txBody>
                    <a:bodyPr/>
                    <a:lstStyle/>
                    <a:p>
                      <a:pPr algn="ctr">
                        <a:spcAft>
                          <a:spcPts val="0"/>
                        </a:spcAft>
                      </a:pPr>
                      <a:r>
                        <a:rPr lang="en-US" sz="2000" dirty="0">
                          <a:solidFill>
                            <a:srgbClr val="000000"/>
                          </a:solidFill>
                          <a:latin typeface="Times New Roman" pitchFamily="18" charset="0"/>
                          <a:ea typeface="SimSun"/>
                          <a:cs typeface="Times New Roman" pitchFamily="18" charset="0"/>
                        </a:rPr>
                        <a:t>82</a:t>
                      </a:r>
                      <a:endParaRPr lang="tr-TR" sz="2000" dirty="0">
                        <a:latin typeface="Times New Roman" pitchFamily="18" charset="0"/>
                        <a:ea typeface="SimSun"/>
                        <a:cs typeface="Times New Roman" pitchFamily="18" charset="0"/>
                      </a:endParaRPr>
                    </a:p>
                  </a:txBody>
                  <a:tcPr marL="68580" marR="68580" marT="0" marB="0" anchor="ctr"/>
                </a:tc>
                <a:tc>
                  <a:txBody>
                    <a:bodyPr/>
                    <a:lstStyle/>
                    <a:p>
                      <a:pPr algn="ctr">
                        <a:spcAft>
                          <a:spcPts val="0"/>
                        </a:spcAft>
                      </a:pPr>
                      <a:r>
                        <a:rPr lang="en-US" sz="2000" dirty="0">
                          <a:solidFill>
                            <a:srgbClr val="000000"/>
                          </a:solidFill>
                          <a:latin typeface="Times New Roman" pitchFamily="18" charset="0"/>
                          <a:ea typeface="SimSun"/>
                          <a:cs typeface="Times New Roman" pitchFamily="18" charset="0"/>
                        </a:rPr>
                        <a:t>100</a:t>
                      </a:r>
                      <a:endParaRPr lang="tr-TR" sz="2000" dirty="0">
                        <a:latin typeface="Times New Roman" pitchFamily="18" charset="0"/>
                        <a:ea typeface="SimSun"/>
                        <a:cs typeface="Times New Roman" pitchFamily="18" charset="0"/>
                      </a:endParaRPr>
                    </a:p>
                  </a:txBody>
                  <a:tcPr marL="68580" marR="68580" marT="0" marB="0" anchor="ctr"/>
                </a:tc>
              </a:tr>
              <a:tr h="484009">
                <a:tc>
                  <a:txBody>
                    <a:bodyPr/>
                    <a:lstStyle/>
                    <a:p>
                      <a:r>
                        <a:rPr lang="tr-TR" sz="2000" dirty="0" smtClean="0">
                          <a:latin typeface="Times New Roman" pitchFamily="18" charset="0"/>
                          <a:cs typeface="Times New Roman" pitchFamily="18" charset="0"/>
                        </a:rPr>
                        <a:t>Mean</a:t>
                      </a:r>
                      <a:endParaRPr lang="tr-TR" sz="2000" dirty="0">
                        <a:latin typeface="Times New Roman" pitchFamily="18" charset="0"/>
                        <a:cs typeface="Times New Roman" pitchFamily="18" charset="0"/>
                      </a:endParaRPr>
                    </a:p>
                  </a:txBody>
                  <a:tcPr anchor="ctr"/>
                </a:tc>
                <a:tc>
                  <a:txBody>
                    <a:bodyPr/>
                    <a:lstStyle/>
                    <a:p>
                      <a:pPr algn="ctr">
                        <a:spcAft>
                          <a:spcPts val="0"/>
                        </a:spcAft>
                      </a:pPr>
                      <a:r>
                        <a:rPr lang="en-US" sz="2000" dirty="0" smtClean="0">
                          <a:solidFill>
                            <a:srgbClr val="000000"/>
                          </a:solidFill>
                          <a:latin typeface="Times New Roman" pitchFamily="18" charset="0"/>
                          <a:ea typeface="SimSun"/>
                          <a:cs typeface="Times New Roman" pitchFamily="18" charset="0"/>
                        </a:rPr>
                        <a:t>0</a:t>
                      </a:r>
                      <a:r>
                        <a:rPr lang="tr-TR" sz="2000" dirty="0" smtClean="0">
                          <a:solidFill>
                            <a:srgbClr val="000000"/>
                          </a:solidFill>
                          <a:latin typeface="Times New Roman" pitchFamily="18" charset="0"/>
                          <a:ea typeface="SimSun"/>
                          <a:cs typeface="Times New Roman" pitchFamily="18" charset="0"/>
                        </a:rPr>
                        <a:t>,</a:t>
                      </a:r>
                      <a:r>
                        <a:rPr lang="en-US" sz="2000" dirty="0" smtClean="0">
                          <a:solidFill>
                            <a:srgbClr val="000000"/>
                          </a:solidFill>
                          <a:latin typeface="Times New Roman" pitchFamily="18" charset="0"/>
                          <a:ea typeface="SimSun"/>
                          <a:cs typeface="Times New Roman" pitchFamily="18" charset="0"/>
                        </a:rPr>
                        <a:t>849</a:t>
                      </a:r>
                      <a:endParaRPr lang="tr-TR" sz="2000" dirty="0">
                        <a:latin typeface="Times New Roman" pitchFamily="18" charset="0"/>
                        <a:ea typeface="SimSun"/>
                        <a:cs typeface="Times New Roman" pitchFamily="18" charset="0"/>
                      </a:endParaRPr>
                    </a:p>
                  </a:txBody>
                  <a:tcPr marL="68580" marR="68580" marT="0" marB="0" anchor="ctr"/>
                </a:tc>
                <a:tc>
                  <a:txBody>
                    <a:bodyPr/>
                    <a:lstStyle/>
                    <a:p>
                      <a:pPr algn="ctr">
                        <a:spcAft>
                          <a:spcPts val="0"/>
                        </a:spcAft>
                      </a:pPr>
                      <a:r>
                        <a:rPr lang="en-US" sz="2000" dirty="0" smtClean="0">
                          <a:solidFill>
                            <a:srgbClr val="000000"/>
                          </a:solidFill>
                          <a:latin typeface="Times New Roman" pitchFamily="18" charset="0"/>
                          <a:ea typeface="SimSun"/>
                          <a:cs typeface="Times New Roman" pitchFamily="18" charset="0"/>
                        </a:rPr>
                        <a:t>0</a:t>
                      </a:r>
                      <a:r>
                        <a:rPr lang="tr-TR" sz="2000" dirty="0" smtClean="0">
                          <a:solidFill>
                            <a:srgbClr val="000000"/>
                          </a:solidFill>
                          <a:latin typeface="Times New Roman" pitchFamily="18" charset="0"/>
                          <a:ea typeface="SimSun"/>
                          <a:cs typeface="Times New Roman" pitchFamily="18" charset="0"/>
                        </a:rPr>
                        <a:t>,</a:t>
                      </a:r>
                      <a:r>
                        <a:rPr lang="en-US" sz="2000" dirty="0" smtClean="0">
                          <a:solidFill>
                            <a:srgbClr val="000000"/>
                          </a:solidFill>
                          <a:latin typeface="Times New Roman" pitchFamily="18" charset="0"/>
                          <a:ea typeface="SimSun"/>
                          <a:cs typeface="Times New Roman" pitchFamily="18" charset="0"/>
                        </a:rPr>
                        <a:t>774</a:t>
                      </a:r>
                      <a:endParaRPr lang="tr-TR" sz="2000" dirty="0">
                        <a:latin typeface="Times New Roman" pitchFamily="18" charset="0"/>
                        <a:ea typeface="SimSun"/>
                        <a:cs typeface="Times New Roman" pitchFamily="18" charset="0"/>
                      </a:endParaRPr>
                    </a:p>
                  </a:txBody>
                  <a:tcPr marL="68580" marR="68580" marT="0" marB="0" anchor="ctr"/>
                </a:tc>
                <a:tc>
                  <a:txBody>
                    <a:bodyPr/>
                    <a:lstStyle/>
                    <a:p>
                      <a:pPr algn="ctr">
                        <a:spcAft>
                          <a:spcPts val="0"/>
                        </a:spcAft>
                      </a:pPr>
                      <a:r>
                        <a:rPr lang="en-US" sz="2000" dirty="0" smtClean="0">
                          <a:solidFill>
                            <a:srgbClr val="000000"/>
                          </a:solidFill>
                          <a:latin typeface="Times New Roman" pitchFamily="18" charset="0"/>
                          <a:ea typeface="SimSun"/>
                          <a:cs typeface="Times New Roman" pitchFamily="18" charset="0"/>
                        </a:rPr>
                        <a:t>68</a:t>
                      </a:r>
                      <a:r>
                        <a:rPr lang="tr-TR" sz="2000" dirty="0" smtClean="0">
                          <a:solidFill>
                            <a:srgbClr val="000000"/>
                          </a:solidFill>
                          <a:latin typeface="Times New Roman" pitchFamily="18" charset="0"/>
                          <a:ea typeface="SimSun"/>
                          <a:cs typeface="Times New Roman" pitchFamily="18" charset="0"/>
                        </a:rPr>
                        <a:t>,</a:t>
                      </a:r>
                      <a:r>
                        <a:rPr lang="en-US" sz="2000" dirty="0" smtClean="0">
                          <a:solidFill>
                            <a:srgbClr val="000000"/>
                          </a:solidFill>
                          <a:latin typeface="Times New Roman" pitchFamily="18" charset="0"/>
                          <a:ea typeface="SimSun"/>
                          <a:cs typeface="Times New Roman" pitchFamily="18" charset="0"/>
                        </a:rPr>
                        <a:t>818</a:t>
                      </a:r>
                      <a:endParaRPr lang="tr-TR" sz="2000" dirty="0">
                        <a:latin typeface="Times New Roman" pitchFamily="18" charset="0"/>
                        <a:ea typeface="SimSun"/>
                        <a:cs typeface="Times New Roman" pitchFamily="18" charset="0"/>
                      </a:endParaRPr>
                    </a:p>
                  </a:txBody>
                  <a:tcPr marL="68580" marR="68580" marT="0" marB="0" anchor="ctr"/>
                </a:tc>
                <a:tc>
                  <a:txBody>
                    <a:bodyPr/>
                    <a:lstStyle/>
                    <a:p>
                      <a:pPr algn="ctr">
                        <a:spcAft>
                          <a:spcPts val="0"/>
                        </a:spcAft>
                      </a:pPr>
                      <a:r>
                        <a:rPr lang="en-US" sz="2000" dirty="0" smtClean="0">
                          <a:solidFill>
                            <a:srgbClr val="000000"/>
                          </a:solidFill>
                          <a:latin typeface="Times New Roman" pitchFamily="18" charset="0"/>
                          <a:ea typeface="SimSun"/>
                          <a:cs typeface="Times New Roman" pitchFamily="18" charset="0"/>
                        </a:rPr>
                        <a:t>74</a:t>
                      </a:r>
                      <a:r>
                        <a:rPr lang="tr-TR" sz="2000" dirty="0" smtClean="0">
                          <a:solidFill>
                            <a:srgbClr val="000000"/>
                          </a:solidFill>
                          <a:latin typeface="Times New Roman" pitchFamily="18" charset="0"/>
                          <a:ea typeface="SimSun"/>
                          <a:cs typeface="Times New Roman" pitchFamily="18" charset="0"/>
                        </a:rPr>
                        <a:t>,</a:t>
                      </a:r>
                      <a:r>
                        <a:rPr lang="en-US" sz="2000" dirty="0" smtClean="0">
                          <a:solidFill>
                            <a:srgbClr val="000000"/>
                          </a:solidFill>
                          <a:latin typeface="Times New Roman" pitchFamily="18" charset="0"/>
                          <a:ea typeface="SimSun"/>
                          <a:cs typeface="Times New Roman" pitchFamily="18" charset="0"/>
                        </a:rPr>
                        <a:t>108</a:t>
                      </a:r>
                      <a:endParaRPr lang="tr-TR" sz="2000" dirty="0">
                        <a:latin typeface="Times New Roman" pitchFamily="18" charset="0"/>
                        <a:ea typeface="SimSun"/>
                        <a:cs typeface="Times New Roman" pitchFamily="18" charset="0"/>
                      </a:endParaRPr>
                    </a:p>
                  </a:txBody>
                  <a:tcPr marL="68580" marR="68580" marT="0" marB="0" anchor="ctr"/>
                </a:tc>
                <a:tc>
                  <a:txBody>
                    <a:bodyPr/>
                    <a:lstStyle/>
                    <a:p>
                      <a:pPr algn="ctr">
                        <a:spcAft>
                          <a:spcPts val="0"/>
                        </a:spcAft>
                      </a:pPr>
                      <a:r>
                        <a:rPr lang="en-US" sz="2000" dirty="0" smtClean="0">
                          <a:solidFill>
                            <a:srgbClr val="000000"/>
                          </a:solidFill>
                          <a:latin typeface="Times New Roman" pitchFamily="18" charset="0"/>
                          <a:ea typeface="SimSun"/>
                          <a:cs typeface="Times New Roman" pitchFamily="18" charset="0"/>
                        </a:rPr>
                        <a:t>28</a:t>
                      </a:r>
                      <a:r>
                        <a:rPr lang="tr-TR" sz="2000" dirty="0" smtClean="0">
                          <a:solidFill>
                            <a:srgbClr val="000000"/>
                          </a:solidFill>
                          <a:latin typeface="Times New Roman" pitchFamily="18" charset="0"/>
                          <a:ea typeface="SimSun"/>
                          <a:cs typeface="Times New Roman" pitchFamily="18" charset="0"/>
                        </a:rPr>
                        <a:t>,</a:t>
                      </a:r>
                      <a:r>
                        <a:rPr lang="en-US" sz="2000" dirty="0" smtClean="0">
                          <a:solidFill>
                            <a:srgbClr val="000000"/>
                          </a:solidFill>
                          <a:latin typeface="Times New Roman" pitchFamily="18" charset="0"/>
                          <a:ea typeface="SimSun"/>
                          <a:cs typeface="Times New Roman" pitchFamily="18" charset="0"/>
                        </a:rPr>
                        <a:t>028</a:t>
                      </a:r>
                      <a:endParaRPr lang="tr-TR" sz="2000" dirty="0">
                        <a:latin typeface="Times New Roman" pitchFamily="18" charset="0"/>
                        <a:ea typeface="SimSun"/>
                        <a:cs typeface="Times New Roman" pitchFamily="18" charset="0"/>
                      </a:endParaRPr>
                    </a:p>
                  </a:txBody>
                  <a:tcPr marL="68580" marR="68580" marT="0" marB="0" anchor="ctr"/>
                </a:tc>
                <a:tc>
                  <a:txBody>
                    <a:bodyPr/>
                    <a:lstStyle/>
                    <a:p>
                      <a:pPr algn="ctr">
                        <a:spcAft>
                          <a:spcPts val="0"/>
                        </a:spcAft>
                      </a:pPr>
                      <a:r>
                        <a:rPr lang="en-US" sz="2000" dirty="0">
                          <a:solidFill>
                            <a:srgbClr val="000000"/>
                          </a:solidFill>
                          <a:latin typeface="Times New Roman" pitchFamily="18" charset="0"/>
                          <a:ea typeface="SimSun"/>
                          <a:cs typeface="Times New Roman" pitchFamily="18" charset="0"/>
                        </a:rPr>
                        <a:t>72</a:t>
                      </a:r>
                      <a:endParaRPr lang="tr-TR" sz="2000" dirty="0">
                        <a:latin typeface="Times New Roman" pitchFamily="18" charset="0"/>
                        <a:ea typeface="SimSun"/>
                        <a:cs typeface="Times New Roman" pitchFamily="18" charset="0"/>
                      </a:endParaRPr>
                    </a:p>
                  </a:txBody>
                  <a:tcPr marL="68580" marR="68580" marT="0" marB="0" anchor="ctr"/>
                </a:tc>
              </a:tr>
              <a:tr h="835413">
                <a:tc>
                  <a:txBody>
                    <a:bodyPr/>
                    <a:lstStyle/>
                    <a:p>
                      <a:r>
                        <a:rPr lang="tr-TR" sz="2000" dirty="0" smtClean="0">
                          <a:latin typeface="Times New Roman" pitchFamily="18" charset="0"/>
                          <a:cs typeface="Times New Roman" pitchFamily="18" charset="0"/>
                        </a:rPr>
                        <a:t>Std. Dev.</a:t>
                      </a:r>
                      <a:endParaRPr lang="tr-TR" sz="2000" dirty="0">
                        <a:latin typeface="Times New Roman" pitchFamily="18" charset="0"/>
                        <a:cs typeface="Times New Roman" pitchFamily="18" charset="0"/>
                      </a:endParaRPr>
                    </a:p>
                  </a:txBody>
                  <a:tcPr anchor="ctr"/>
                </a:tc>
                <a:tc>
                  <a:txBody>
                    <a:bodyPr/>
                    <a:lstStyle/>
                    <a:p>
                      <a:pPr algn="ctr">
                        <a:spcAft>
                          <a:spcPts val="0"/>
                        </a:spcAft>
                      </a:pPr>
                      <a:r>
                        <a:rPr lang="en-US" sz="2000" dirty="0" smtClean="0">
                          <a:solidFill>
                            <a:srgbClr val="000000"/>
                          </a:solidFill>
                          <a:latin typeface="Times New Roman" pitchFamily="18" charset="0"/>
                          <a:ea typeface="SimSun"/>
                          <a:cs typeface="Times New Roman" pitchFamily="18" charset="0"/>
                        </a:rPr>
                        <a:t>0</a:t>
                      </a:r>
                      <a:r>
                        <a:rPr lang="tr-TR" sz="2000" dirty="0" smtClean="0">
                          <a:solidFill>
                            <a:srgbClr val="000000"/>
                          </a:solidFill>
                          <a:latin typeface="Times New Roman" pitchFamily="18" charset="0"/>
                          <a:ea typeface="SimSun"/>
                          <a:cs typeface="Times New Roman" pitchFamily="18" charset="0"/>
                        </a:rPr>
                        <a:t>,</a:t>
                      </a:r>
                      <a:r>
                        <a:rPr lang="en-US" sz="2000" dirty="0" smtClean="0">
                          <a:solidFill>
                            <a:srgbClr val="000000"/>
                          </a:solidFill>
                          <a:latin typeface="Times New Roman" pitchFamily="18" charset="0"/>
                          <a:ea typeface="SimSun"/>
                          <a:cs typeface="Times New Roman" pitchFamily="18" charset="0"/>
                        </a:rPr>
                        <a:t>421</a:t>
                      </a:r>
                      <a:endParaRPr lang="tr-TR" sz="2000" dirty="0">
                        <a:latin typeface="Times New Roman" pitchFamily="18" charset="0"/>
                        <a:ea typeface="SimSun"/>
                        <a:cs typeface="Times New Roman" pitchFamily="18" charset="0"/>
                      </a:endParaRPr>
                    </a:p>
                  </a:txBody>
                  <a:tcPr marL="68580" marR="68580" marT="0" marB="0" anchor="ctr"/>
                </a:tc>
                <a:tc>
                  <a:txBody>
                    <a:bodyPr/>
                    <a:lstStyle/>
                    <a:p>
                      <a:pPr algn="ctr">
                        <a:spcAft>
                          <a:spcPts val="0"/>
                        </a:spcAft>
                      </a:pPr>
                      <a:r>
                        <a:rPr lang="en-US" sz="2000" dirty="0" smtClean="0">
                          <a:solidFill>
                            <a:srgbClr val="000000"/>
                          </a:solidFill>
                          <a:latin typeface="Times New Roman" pitchFamily="18" charset="0"/>
                          <a:ea typeface="SimSun"/>
                          <a:cs typeface="Times New Roman" pitchFamily="18" charset="0"/>
                        </a:rPr>
                        <a:t>0</a:t>
                      </a:r>
                      <a:r>
                        <a:rPr lang="tr-TR" sz="2000" dirty="0" smtClean="0">
                          <a:solidFill>
                            <a:srgbClr val="000000"/>
                          </a:solidFill>
                          <a:latin typeface="Times New Roman" pitchFamily="18" charset="0"/>
                          <a:ea typeface="SimSun"/>
                          <a:cs typeface="Times New Roman" pitchFamily="18" charset="0"/>
                        </a:rPr>
                        <a:t>,</a:t>
                      </a:r>
                      <a:r>
                        <a:rPr lang="en-US" sz="2000" dirty="0" smtClean="0">
                          <a:solidFill>
                            <a:srgbClr val="000000"/>
                          </a:solidFill>
                          <a:latin typeface="Times New Roman" pitchFamily="18" charset="0"/>
                          <a:ea typeface="SimSun"/>
                          <a:cs typeface="Times New Roman" pitchFamily="18" charset="0"/>
                        </a:rPr>
                        <a:t>408</a:t>
                      </a:r>
                      <a:endParaRPr lang="tr-TR" sz="2000" dirty="0">
                        <a:latin typeface="Times New Roman" pitchFamily="18" charset="0"/>
                        <a:ea typeface="SimSun"/>
                        <a:cs typeface="Times New Roman" pitchFamily="18" charset="0"/>
                      </a:endParaRPr>
                    </a:p>
                  </a:txBody>
                  <a:tcPr marL="68580" marR="68580" marT="0" marB="0" anchor="ctr"/>
                </a:tc>
                <a:tc>
                  <a:txBody>
                    <a:bodyPr/>
                    <a:lstStyle/>
                    <a:p>
                      <a:pPr algn="ctr">
                        <a:spcAft>
                          <a:spcPts val="0"/>
                        </a:spcAft>
                      </a:pPr>
                      <a:r>
                        <a:rPr lang="en-US" sz="2000" dirty="0" smtClean="0">
                          <a:solidFill>
                            <a:srgbClr val="000000"/>
                          </a:solidFill>
                          <a:latin typeface="Times New Roman" pitchFamily="18" charset="0"/>
                          <a:ea typeface="SimSun"/>
                          <a:cs typeface="Times New Roman" pitchFamily="18" charset="0"/>
                        </a:rPr>
                        <a:t>37</a:t>
                      </a:r>
                      <a:r>
                        <a:rPr lang="tr-TR" sz="2000" dirty="0" smtClean="0">
                          <a:solidFill>
                            <a:srgbClr val="000000"/>
                          </a:solidFill>
                          <a:latin typeface="Times New Roman" pitchFamily="18" charset="0"/>
                          <a:ea typeface="SimSun"/>
                          <a:cs typeface="Times New Roman" pitchFamily="18" charset="0"/>
                        </a:rPr>
                        <a:t>,</a:t>
                      </a:r>
                      <a:r>
                        <a:rPr lang="en-US" sz="2000" dirty="0" smtClean="0">
                          <a:solidFill>
                            <a:srgbClr val="000000"/>
                          </a:solidFill>
                          <a:latin typeface="Times New Roman" pitchFamily="18" charset="0"/>
                          <a:ea typeface="SimSun"/>
                          <a:cs typeface="Times New Roman" pitchFamily="18" charset="0"/>
                        </a:rPr>
                        <a:t>198</a:t>
                      </a:r>
                      <a:endParaRPr lang="tr-TR" sz="2000" dirty="0">
                        <a:latin typeface="Times New Roman" pitchFamily="18" charset="0"/>
                        <a:ea typeface="SimSun"/>
                        <a:cs typeface="Times New Roman" pitchFamily="18" charset="0"/>
                      </a:endParaRPr>
                    </a:p>
                  </a:txBody>
                  <a:tcPr marL="68580" marR="68580" marT="0" marB="0" anchor="ctr"/>
                </a:tc>
                <a:tc>
                  <a:txBody>
                    <a:bodyPr/>
                    <a:lstStyle/>
                    <a:p>
                      <a:pPr algn="ctr">
                        <a:spcAft>
                          <a:spcPts val="0"/>
                        </a:spcAft>
                      </a:pPr>
                      <a:r>
                        <a:rPr lang="en-US" sz="2000" dirty="0" smtClean="0">
                          <a:solidFill>
                            <a:srgbClr val="000000"/>
                          </a:solidFill>
                          <a:latin typeface="Times New Roman" pitchFamily="18" charset="0"/>
                          <a:ea typeface="SimSun"/>
                          <a:cs typeface="Times New Roman" pitchFamily="18" charset="0"/>
                        </a:rPr>
                        <a:t>36</a:t>
                      </a:r>
                      <a:r>
                        <a:rPr lang="tr-TR" sz="2000" dirty="0" smtClean="0">
                          <a:solidFill>
                            <a:srgbClr val="000000"/>
                          </a:solidFill>
                          <a:latin typeface="Times New Roman" pitchFamily="18" charset="0"/>
                          <a:ea typeface="SimSun"/>
                          <a:cs typeface="Times New Roman" pitchFamily="18" charset="0"/>
                        </a:rPr>
                        <a:t>,</a:t>
                      </a:r>
                      <a:r>
                        <a:rPr lang="en-US" sz="2000" dirty="0" smtClean="0">
                          <a:solidFill>
                            <a:srgbClr val="000000"/>
                          </a:solidFill>
                          <a:latin typeface="Times New Roman" pitchFamily="18" charset="0"/>
                          <a:ea typeface="SimSun"/>
                          <a:cs typeface="Times New Roman" pitchFamily="18" charset="0"/>
                        </a:rPr>
                        <a:t>672</a:t>
                      </a:r>
                      <a:endParaRPr lang="tr-TR" sz="2000" dirty="0">
                        <a:latin typeface="Times New Roman" pitchFamily="18" charset="0"/>
                        <a:ea typeface="SimSun"/>
                        <a:cs typeface="Times New Roman" pitchFamily="18" charset="0"/>
                      </a:endParaRPr>
                    </a:p>
                  </a:txBody>
                  <a:tcPr marL="68580" marR="68580" marT="0" marB="0" anchor="ctr"/>
                </a:tc>
                <a:tc>
                  <a:txBody>
                    <a:bodyPr/>
                    <a:lstStyle/>
                    <a:p>
                      <a:pPr algn="ctr">
                        <a:spcAft>
                          <a:spcPts val="0"/>
                        </a:spcAft>
                      </a:pPr>
                      <a:r>
                        <a:rPr lang="en-US" sz="2000" dirty="0" smtClean="0">
                          <a:solidFill>
                            <a:srgbClr val="000000"/>
                          </a:solidFill>
                          <a:latin typeface="Times New Roman" pitchFamily="18" charset="0"/>
                          <a:ea typeface="SimSun"/>
                          <a:cs typeface="Times New Roman" pitchFamily="18" charset="0"/>
                        </a:rPr>
                        <a:t>26</a:t>
                      </a:r>
                      <a:r>
                        <a:rPr lang="tr-TR" sz="2000" dirty="0" smtClean="0">
                          <a:solidFill>
                            <a:srgbClr val="000000"/>
                          </a:solidFill>
                          <a:latin typeface="Times New Roman" pitchFamily="18" charset="0"/>
                          <a:ea typeface="SimSun"/>
                          <a:cs typeface="Times New Roman" pitchFamily="18" charset="0"/>
                        </a:rPr>
                        <a:t>,</a:t>
                      </a:r>
                      <a:r>
                        <a:rPr lang="en-US" sz="2000" dirty="0" smtClean="0">
                          <a:solidFill>
                            <a:srgbClr val="000000"/>
                          </a:solidFill>
                          <a:latin typeface="Times New Roman" pitchFamily="18" charset="0"/>
                          <a:ea typeface="SimSun"/>
                          <a:cs typeface="Times New Roman" pitchFamily="18" charset="0"/>
                        </a:rPr>
                        <a:t>786</a:t>
                      </a:r>
                      <a:endParaRPr lang="tr-TR" sz="2000" dirty="0">
                        <a:latin typeface="Times New Roman" pitchFamily="18" charset="0"/>
                        <a:ea typeface="SimSun"/>
                        <a:cs typeface="Times New Roman" pitchFamily="18" charset="0"/>
                      </a:endParaRPr>
                    </a:p>
                  </a:txBody>
                  <a:tcPr marL="68580" marR="68580" marT="0" marB="0" anchor="ctr"/>
                </a:tc>
                <a:tc>
                  <a:txBody>
                    <a:bodyPr/>
                    <a:lstStyle/>
                    <a:p>
                      <a:pPr algn="ctr">
                        <a:spcAft>
                          <a:spcPts val="0"/>
                        </a:spcAft>
                      </a:pPr>
                      <a:r>
                        <a:rPr lang="en-US" sz="2000" dirty="0" smtClean="0">
                          <a:solidFill>
                            <a:srgbClr val="000000"/>
                          </a:solidFill>
                          <a:latin typeface="Times New Roman" pitchFamily="18" charset="0"/>
                          <a:ea typeface="SimSun"/>
                          <a:cs typeface="Times New Roman" pitchFamily="18" charset="0"/>
                        </a:rPr>
                        <a:t>26</a:t>
                      </a:r>
                      <a:r>
                        <a:rPr lang="tr-TR" sz="2000" dirty="0" smtClean="0">
                          <a:solidFill>
                            <a:srgbClr val="000000"/>
                          </a:solidFill>
                          <a:latin typeface="Times New Roman" pitchFamily="18" charset="0"/>
                          <a:ea typeface="SimSun"/>
                          <a:cs typeface="Times New Roman" pitchFamily="18" charset="0"/>
                        </a:rPr>
                        <a:t>,</a:t>
                      </a:r>
                      <a:r>
                        <a:rPr lang="en-US" sz="2000" dirty="0" smtClean="0">
                          <a:solidFill>
                            <a:srgbClr val="000000"/>
                          </a:solidFill>
                          <a:latin typeface="Times New Roman" pitchFamily="18" charset="0"/>
                          <a:ea typeface="SimSun"/>
                          <a:cs typeface="Times New Roman" pitchFamily="18" charset="0"/>
                        </a:rPr>
                        <a:t>797</a:t>
                      </a:r>
                      <a:endParaRPr lang="tr-TR" sz="2000" dirty="0">
                        <a:latin typeface="Times New Roman" pitchFamily="18" charset="0"/>
                        <a:ea typeface="SimSun"/>
                        <a:cs typeface="Times New Roman" pitchFamily="18" charset="0"/>
                      </a:endParaRPr>
                    </a:p>
                  </a:txBody>
                  <a:tcPr marL="68580" marR="68580" marT="0" marB="0" anchor="ct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sz="3600" b="1" dirty="0" smtClean="0">
                <a:latin typeface="Times New Roman" pitchFamily="18" charset="0"/>
                <a:cs typeface="Times New Roman" pitchFamily="18" charset="0"/>
              </a:rPr>
              <a:t>Results of the scenario by means of 5-fold cross-validation</a:t>
            </a:r>
            <a:r>
              <a:rPr lang="tr-TR" sz="3600" b="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(Fault rate prediction)</a:t>
            </a:r>
            <a:r>
              <a:rPr lang="tr-TR" dirty="0" smtClean="0"/>
              <a:t/>
            </a:r>
            <a:br>
              <a:rPr lang="tr-TR" dirty="0" smtClean="0"/>
            </a:br>
            <a:endParaRPr lang="tr-TR" dirty="0"/>
          </a:p>
        </p:txBody>
      </p:sp>
      <p:graphicFrame>
        <p:nvGraphicFramePr>
          <p:cNvPr id="3" name="Table 2"/>
          <p:cNvGraphicFramePr>
            <a:graphicFrameLocks noGrp="1"/>
          </p:cNvGraphicFramePr>
          <p:nvPr/>
        </p:nvGraphicFramePr>
        <p:xfrm>
          <a:off x="304800" y="1524001"/>
          <a:ext cx="8534400" cy="4648200"/>
        </p:xfrm>
        <a:graphic>
          <a:graphicData uri="http://schemas.openxmlformats.org/drawingml/2006/table">
            <a:tbl>
              <a:tblPr firstRow="1" bandRow="1">
                <a:tableStyleId>{5C22544A-7EE6-4342-B048-85BDC9FD1C3A}</a:tableStyleId>
              </a:tblPr>
              <a:tblGrid>
                <a:gridCol w="1706880"/>
                <a:gridCol w="1706880"/>
                <a:gridCol w="1706880"/>
                <a:gridCol w="1706880"/>
                <a:gridCol w="1706880"/>
              </a:tblGrid>
              <a:tr h="530058">
                <a:tc>
                  <a:txBody>
                    <a:bodyPr/>
                    <a:lstStyle/>
                    <a:p>
                      <a:endParaRPr lang="tr-TR" sz="2000" dirty="0">
                        <a:latin typeface="Times New Roman" pitchFamily="18" charset="0"/>
                        <a:cs typeface="Times New Roman" pitchFamily="18" charset="0"/>
                      </a:endParaRPr>
                    </a:p>
                  </a:txBody>
                  <a:tcPr anchor="ctr"/>
                </a:tc>
                <a:tc gridSpan="2">
                  <a:txBody>
                    <a:bodyPr/>
                    <a:lstStyle/>
                    <a:p>
                      <a:pPr algn="ctr"/>
                      <a:r>
                        <a:rPr lang="tr-TR" sz="2000" dirty="0" smtClean="0">
                          <a:latin typeface="Times New Roman" pitchFamily="18" charset="0"/>
                          <a:cs typeface="Times New Roman" pitchFamily="18" charset="0"/>
                        </a:rPr>
                        <a:t>MSE</a:t>
                      </a:r>
                      <a:endParaRPr lang="tr-TR" sz="2000" dirty="0">
                        <a:latin typeface="Times New Roman" pitchFamily="18" charset="0"/>
                        <a:cs typeface="Times New Roman" pitchFamily="18" charset="0"/>
                      </a:endParaRPr>
                    </a:p>
                  </a:txBody>
                  <a:tcPr anchor="ctr"/>
                </a:tc>
                <a:tc hMerge="1">
                  <a:txBody>
                    <a:bodyPr/>
                    <a:lstStyle/>
                    <a:p>
                      <a:endParaRPr lang="tr-TR" dirty="0"/>
                    </a:p>
                  </a:txBody>
                  <a:tcPr/>
                </a:tc>
                <a:tc gridSpan="2">
                  <a:txBody>
                    <a:bodyPr/>
                    <a:lstStyle/>
                    <a:p>
                      <a:pPr algn="ctr"/>
                      <a:r>
                        <a:rPr lang="tr-TR" sz="2000" dirty="0" smtClean="0">
                          <a:latin typeface="Times New Roman" pitchFamily="18" charset="0"/>
                          <a:cs typeface="Times New Roman" pitchFamily="18" charset="0"/>
                        </a:rPr>
                        <a:t>R</a:t>
                      </a:r>
                      <a:endParaRPr lang="tr-TR" sz="2000" dirty="0">
                        <a:latin typeface="Times New Roman" pitchFamily="18" charset="0"/>
                        <a:cs typeface="Times New Roman" pitchFamily="18" charset="0"/>
                      </a:endParaRPr>
                    </a:p>
                  </a:txBody>
                  <a:tcPr anchor="ctr"/>
                </a:tc>
                <a:tc hMerge="1">
                  <a:txBody>
                    <a:bodyPr/>
                    <a:lstStyle/>
                    <a:p>
                      <a:endParaRPr lang="tr-TR" dirty="0"/>
                    </a:p>
                  </a:txBody>
                  <a:tcPr/>
                </a:tc>
              </a:tr>
              <a:tr h="937794">
                <a:tc>
                  <a:txBody>
                    <a:bodyPr/>
                    <a:lstStyle/>
                    <a:p>
                      <a:pPr algn="ctr"/>
                      <a:r>
                        <a:rPr lang="tr-TR" sz="2000" b="1" dirty="0" smtClean="0">
                          <a:latin typeface="Times New Roman" pitchFamily="18" charset="0"/>
                          <a:cs typeface="Times New Roman" pitchFamily="18" charset="0"/>
                        </a:rPr>
                        <a:t>Fold number</a:t>
                      </a:r>
                      <a:endParaRPr lang="tr-TR" sz="2000" b="1" dirty="0">
                        <a:latin typeface="Times New Roman" pitchFamily="18" charset="0"/>
                        <a:cs typeface="Times New Roman" pitchFamily="18" charset="0"/>
                      </a:endParaRPr>
                    </a:p>
                  </a:txBody>
                  <a:tcPr anchor="ctr"/>
                </a:tc>
                <a:tc>
                  <a:txBody>
                    <a:bodyPr/>
                    <a:lstStyle/>
                    <a:p>
                      <a:pPr algn="ctr"/>
                      <a:r>
                        <a:rPr lang="tr-TR" sz="2000" b="1" dirty="0" smtClean="0">
                          <a:latin typeface="Times New Roman" pitchFamily="18" charset="0"/>
                          <a:cs typeface="Times New Roman" pitchFamily="18" charset="0"/>
                        </a:rPr>
                        <a:t>MFFNN</a:t>
                      </a:r>
                      <a:endParaRPr lang="tr-TR" sz="2000" b="1" dirty="0">
                        <a:latin typeface="Times New Roman" pitchFamily="18" charset="0"/>
                        <a:cs typeface="Times New Roman" pitchFamily="18" charset="0"/>
                      </a:endParaRPr>
                    </a:p>
                  </a:txBody>
                  <a:tcPr anchor="ctr"/>
                </a:tc>
                <a:tc>
                  <a:txBody>
                    <a:bodyPr/>
                    <a:lstStyle/>
                    <a:p>
                      <a:pPr algn="ctr"/>
                      <a:r>
                        <a:rPr lang="tr-TR" sz="2000" b="1" dirty="0" smtClean="0">
                          <a:latin typeface="Times New Roman" pitchFamily="18" charset="0"/>
                          <a:cs typeface="Times New Roman" pitchFamily="18" charset="0"/>
                        </a:rPr>
                        <a:t>GRNN</a:t>
                      </a:r>
                      <a:endParaRPr lang="tr-TR" sz="2000" b="1" dirty="0">
                        <a:latin typeface="Times New Roman" pitchFamily="18" charset="0"/>
                        <a:cs typeface="Times New Roman" pitchFamily="18" charset="0"/>
                      </a:endParaRPr>
                    </a:p>
                  </a:txBody>
                  <a:tcPr anchor="ctr"/>
                </a:tc>
                <a:tc>
                  <a:txBody>
                    <a:bodyPr/>
                    <a:lstStyle/>
                    <a:p>
                      <a:pPr algn="ctr"/>
                      <a:r>
                        <a:rPr lang="tr-TR" sz="2000" b="1" dirty="0" smtClean="0">
                          <a:latin typeface="Times New Roman" pitchFamily="18" charset="0"/>
                          <a:cs typeface="Times New Roman" pitchFamily="18" charset="0"/>
                        </a:rPr>
                        <a:t>MFFNN</a:t>
                      </a:r>
                      <a:endParaRPr lang="tr-TR" sz="2000" b="1" dirty="0">
                        <a:latin typeface="Times New Roman" pitchFamily="18" charset="0"/>
                        <a:cs typeface="Times New Roman" pitchFamily="18" charset="0"/>
                      </a:endParaRPr>
                    </a:p>
                  </a:txBody>
                  <a:tcPr anchor="ctr"/>
                </a:tc>
                <a:tc>
                  <a:txBody>
                    <a:bodyPr/>
                    <a:lstStyle/>
                    <a:p>
                      <a:pPr algn="ctr"/>
                      <a:r>
                        <a:rPr lang="tr-TR" sz="2000" b="1" dirty="0" smtClean="0">
                          <a:latin typeface="Times New Roman" pitchFamily="18" charset="0"/>
                          <a:cs typeface="Times New Roman" pitchFamily="18" charset="0"/>
                        </a:rPr>
                        <a:t>GRNN</a:t>
                      </a:r>
                      <a:endParaRPr lang="tr-TR" sz="2000" b="1" dirty="0">
                        <a:latin typeface="Times New Roman" pitchFamily="18" charset="0"/>
                        <a:cs typeface="Times New Roman" pitchFamily="18" charset="0"/>
                      </a:endParaRPr>
                    </a:p>
                  </a:txBody>
                  <a:tcPr anchor="ctr"/>
                </a:tc>
              </a:tr>
              <a:tr h="530058">
                <a:tc>
                  <a:txBody>
                    <a:bodyPr/>
                    <a:lstStyle/>
                    <a:p>
                      <a:pPr algn="ctr"/>
                      <a:r>
                        <a:rPr lang="tr-TR" sz="2000" dirty="0" smtClean="0">
                          <a:latin typeface="Times New Roman" pitchFamily="18" charset="0"/>
                          <a:cs typeface="Times New Roman" pitchFamily="18" charset="0"/>
                        </a:rPr>
                        <a:t>1</a:t>
                      </a:r>
                      <a:endParaRPr lang="tr-TR" sz="2000" dirty="0">
                        <a:latin typeface="Times New Roman" pitchFamily="18" charset="0"/>
                        <a:cs typeface="Times New Roman" pitchFamily="18" charset="0"/>
                      </a:endParaRPr>
                    </a:p>
                  </a:txBody>
                  <a:tcPr anchor="ctr"/>
                </a:tc>
                <a:tc>
                  <a:txBody>
                    <a:bodyPr/>
                    <a:lstStyle/>
                    <a:p>
                      <a:pPr algn="ctr"/>
                      <a:r>
                        <a:rPr lang="tr-TR" sz="2000" dirty="0" smtClean="0">
                          <a:latin typeface="Times New Roman" pitchFamily="18" charset="0"/>
                          <a:cs typeface="Times New Roman" pitchFamily="18" charset="0"/>
                        </a:rPr>
                        <a:t>1,011110</a:t>
                      </a:r>
                      <a:endParaRPr lang="tr-TR" sz="2000" dirty="0">
                        <a:latin typeface="Times New Roman" pitchFamily="18" charset="0"/>
                        <a:cs typeface="Times New Roman" pitchFamily="18" charset="0"/>
                      </a:endParaRPr>
                    </a:p>
                  </a:txBody>
                  <a:tcPr anchor="ctr"/>
                </a:tc>
                <a:tc>
                  <a:txBody>
                    <a:bodyPr/>
                    <a:lstStyle/>
                    <a:p>
                      <a:pPr algn="ctr"/>
                      <a:r>
                        <a:rPr lang="tr-TR" sz="2000" dirty="0" smtClean="0">
                          <a:latin typeface="Times New Roman" pitchFamily="18" charset="0"/>
                          <a:cs typeface="Times New Roman" pitchFamily="18" charset="0"/>
                        </a:rPr>
                        <a:t>2,512337</a:t>
                      </a:r>
                      <a:endParaRPr lang="tr-TR" sz="2000" dirty="0">
                        <a:latin typeface="Times New Roman" pitchFamily="18" charset="0"/>
                        <a:cs typeface="Times New Roman" pitchFamily="18" charset="0"/>
                      </a:endParaRPr>
                    </a:p>
                  </a:txBody>
                  <a:tcPr anchor="ctr"/>
                </a:tc>
                <a:tc>
                  <a:txBody>
                    <a:bodyPr/>
                    <a:lstStyle/>
                    <a:p>
                      <a:pPr algn="ctr"/>
                      <a:r>
                        <a:rPr lang="tr-TR" sz="2000" dirty="0" smtClean="0">
                          <a:latin typeface="Times New Roman" pitchFamily="18" charset="0"/>
                          <a:cs typeface="Times New Roman" pitchFamily="18" charset="0"/>
                        </a:rPr>
                        <a:t>0,999492</a:t>
                      </a:r>
                      <a:endParaRPr lang="tr-TR" sz="2000" dirty="0">
                        <a:latin typeface="Times New Roman" pitchFamily="18" charset="0"/>
                        <a:cs typeface="Times New Roman" pitchFamily="18" charset="0"/>
                      </a:endParaRPr>
                    </a:p>
                  </a:txBody>
                  <a:tcPr anchor="ctr"/>
                </a:tc>
                <a:tc>
                  <a:txBody>
                    <a:bodyPr/>
                    <a:lstStyle/>
                    <a:p>
                      <a:pPr algn="ctr"/>
                      <a:r>
                        <a:rPr lang="tr-TR" sz="2000" dirty="0" smtClean="0">
                          <a:latin typeface="Times New Roman" pitchFamily="18" charset="0"/>
                          <a:cs typeface="Times New Roman" pitchFamily="18" charset="0"/>
                        </a:rPr>
                        <a:t>0,997346</a:t>
                      </a:r>
                      <a:endParaRPr lang="tr-TR" sz="2000" dirty="0">
                        <a:latin typeface="Times New Roman" pitchFamily="18" charset="0"/>
                        <a:cs typeface="Times New Roman" pitchFamily="18" charset="0"/>
                      </a:endParaRPr>
                    </a:p>
                  </a:txBody>
                  <a:tcPr anchor="ctr"/>
                </a:tc>
              </a:tr>
              <a:tr h="530058">
                <a:tc>
                  <a:txBody>
                    <a:bodyPr/>
                    <a:lstStyle/>
                    <a:p>
                      <a:pPr algn="ctr"/>
                      <a:r>
                        <a:rPr lang="tr-TR" sz="2000" dirty="0" smtClean="0">
                          <a:latin typeface="Times New Roman" pitchFamily="18" charset="0"/>
                          <a:cs typeface="Times New Roman" pitchFamily="18" charset="0"/>
                        </a:rPr>
                        <a:t>2</a:t>
                      </a:r>
                      <a:endParaRPr lang="tr-TR" sz="2000" dirty="0">
                        <a:latin typeface="Times New Roman" pitchFamily="18" charset="0"/>
                        <a:cs typeface="Times New Roman" pitchFamily="18" charset="0"/>
                      </a:endParaRPr>
                    </a:p>
                  </a:txBody>
                  <a:tcPr anchor="ctr"/>
                </a:tc>
                <a:tc>
                  <a:txBody>
                    <a:bodyPr/>
                    <a:lstStyle/>
                    <a:p>
                      <a:pPr algn="ctr"/>
                      <a:r>
                        <a:rPr lang="tr-TR" sz="2000" dirty="0" smtClean="0">
                          <a:latin typeface="Times New Roman" pitchFamily="18" charset="0"/>
                          <a:cs typeface="Times New Roman" pitchFamily="18" charset="0"/>
                        </a:rPr>
                        <a:t>1,016606</a:t>
                      </a:r>
                      <a:endParaRPr lang="tr-TR" sz="2000" dirty="0">
                        <a:latin typeface="Times New Roman" pitchFamily="18" charset="0"/>
                        <a:cs typeface="Times New Roman" pitchFamily="18" charset="0"/>
                      </a:endParaRPr>
                    </a:p>
                  </a:txBody>
                  <a:tcPr anchor="ctr"/>
                </a:tc>
                <a:tc>
                  <a:txBody>
                    <a:bodyPr/>
                    <a:lstStyle/>
                    <a:p>
                      <a:pPr algn="ctr"/>
                      <a:r>
                        <a:rPr lang="tr-TR" sz="2000" dirty="0" smtClean="0">
                          <a:latin typeface="Times New Roman" pitchFamily="18" charset="0"/>
                          <a:cs typeface="Times New Roman" pitchFamily="18" charset="0"/>
                        </a:rPr>
                        <a:t>3,517386</a:t>
                      </a:r>
                      <a:endParaRPr lang="tr-TR" sz="2000" dirty="0">
                        <a:latin typeface="Times New Roman" pitchFamily="18" charset="0"/>
                        <a:cs typeface="Times New Roman" pitchFamily="18" charset="0"/>
                      </a:endParaRPr>
                    </a:p>
                  </a:txBody>
                  <a:tcPr anchor="ctr"/>
                </a:tc>
                <a:tc>
                  <a:txBody>
                    <a:bodyPr/>
                    <a:lstStyle/>
                    <a:p>
                      <a:pPr algn="ctr"/>
                      <a:r>
                        <a:rPr lang="tr-TR" sz="2000" dirty="0" smtClean="0">
                          <a:latin typeface="Times New Roman" pitchFamily="18" charset="0"/>
                          <a:cs typeface="Times New Roman" pitchFamily="18" charset="0"/>
                        </a:rPr>
                        <a:t>0,999598</a:t>
                      </a:r>
                      <a:endParaRPr lang="tr-TR" sz="2000" dirty="0">
                        <a:latin typeface="Times New Roman" pitchFamily="18" charset="0"/>
                        <a:cs typeface="Times New Roman" pitchFamily="18" charset="0"/>
                      </a:endParaRPr>
                    </a:p>
                  </a:txBody>
                  <a:tcPr anchor="ctr"/>
                </a:tc>
                <a:tc>
                  <a:txBody>
                    <a:bodyPr/>
                    <a:lstStyle/>
                    <a:p>
                      <a:pPr algn="ctr"/>
                      <a:r>
                        <a:rPr lang="tr-TR" sz="2000" dirty="0" smtClean="0">
                          <a:latin typeface="Times New Roman" pitchFamily="18" charset="0"/>
                          <a:cs typeface="Times New Roman" pitchFamily="18" charset="0"/>
                        </a:rPr>
                        <a:t>0,994529</a:t>
                      </a:r>
                      <a:endParaRPr lang="tr-TR" sz="2000" dirty="0">
                        <a:latin typeface="Times New Roman" pitchFamily="18" charset="0"/>
                        <a:cs typeface="Times New Roman" pitchFamily="18" charset="0"/>
                      </a:endParaRPr>
                    </a:p>
                  </a:txBody>
                  <a:tcPr anchor="ctr"/>
                </a:tc>
              </a:tr>
              <a:tr h="530058">
                <a:tc>
                  <a:txBody>
                    <a:bodyPr/>
                    <a:lstStyle/>
                    <a:p>
                      <a:pPr algn="ctr"/>
                      <a:r>
                        <a:rPr lang="tr-TR" sz="2000" dirty="0" smtClean="0">
                          <a:latin typeface="Times New Roman" pitchFamily="18" charset="0"/>
                          <a:cs typeface="Times New Roman" pitchFamily="18" charset="0"/>
                        </a:rPr>
                        <a:t>3</a:t>
                      </a:r>
                      <a:endParaRPr lang="tr-TR" sz="2000" dirty="0">
                        <a:latin typeface="Times New Roman" pitchFamily="18" charset="0"/>
                        <a:cs typeface="Times New Roman" pitchFamily="18" charset="0"/>
                      </a:endParaRPr>
                    </a:p>
                  </a:txBody>
                  <a:tcPr anchor="ctr"/>
                </a:tc>
                <a:tc>
                  <a:txBody>
                    <a:bodyPr/>
                    <a:lstStyle/>
                    <a:p>
                      <a:pPr algn="ctr"/>
                      <a:r>
                        <a:rPr lang="tr-TR" sz="2000" dirty="0" smtClean="0">
                          <a:latin typeface="Times New Roman" pitchFamily="18" charset="0"/>
                          <a:cs typeface="Times New Roman" pitchFamily="18" charset="0"/>
                        </a:rPr>
                        <a:t>2,100327</a:t>
                      </a:r>
                      <a:endParaRPr lang="tr-TR" sz="2000" dirty="0">
                        <a:latin typeface="Times New Roman" pitchFamily="18" charset="0"/>
                        <a:cs typeface="Times New Roman" pitchFamily="18" charset="0"/>
                      </a:endParaRPr>
                    </a:p>
                  </a:txBody>
                  <a:tcPr anchor="ctr"/>
                </a:tc>
                <a:tc>
                  <a:txBody>
                    <a:bodyPr/>
                    <a:lstStyle/>
                    <a:p>
                      <a:pPr algn="ctr"/>
                      <a:r>
                        <a:rPr lang="tr-TR" sz="2000" dirty="0" smtClean="0">
                          <a:latin typeface="Times New Roman" pitchFamily="18" charset="0"/>
                          <a:cs typeface="Times New Roman" pitchFamily="18" charset="0"/>
                        </a:rPr>
                        <a:t>3,800502</a:t>
                      </a:r>
                      <a:endParaRPr lang="tr-TR" sz="2000" dirty="0">
                        <a:latin typeface="Times New Roman" pitchFamily="18" charset="0"/>
                        <a:cs typeface="Times New Roman" pitchFamily="18" charset="0"/>
                      </a:endParaRPr>
                    </a:p>
                  </a:txBody>
                  <a:tcPr anchor="ctr"/>
                </a:tc>
                <a:tc>
                  <a:txBody>
                    <a:bodyPr/>
                    <a:lstStyle/>
                    <a:p>
                      <a:pPr algn="ctr"/>
                      <a:r>
                        <a:rPr lang="tr-TR" sz="2000" dirty="0" smtClean="0">
                          <a:latin typeface="Times New Roman" pitchFamily="18" charset="0"/>
                          <a:cs typeface="Times New Roman" pitchFamily="18" charset="0"/>
                        </a:rPr>
                        <a:t>0,999190</a:t>
                      </a:r>
                      <a:endParaRPr lang="tr-TR" sz="2000" dirty="0">
                        <a:latin typeface="Times New Roman" pitchFamily="18" charset="0"/>
                        <a:cs typeface="Times New Roman" pitchFamily="18" charset="0"/>
                      </a:endParaRPr>
                    </a:p>
                  </a:txBody>
                  <a:tcPr anchor="ctr"/>
                </a:tc>
                <a:tc>
                  <a:txBody>
                    <a:bodyPr/>
                    <a:lstStyle/>
                    <a:p>
                      <a:pPr algn="ctr"/>
                      <a:r>
                        <a:rPr lang="tr-TR" sz="2000" dirty="0" smtClean="0">
                          <a:latin typeface="Times New Roman" pitchFamily="18" charset="0"/>
                          <a:cs typeface="Times New Roman" pitchFamily="18" charset="0"/>
                        </a:rPr>
                        <a:t>0,993723</a:t>
                      </a:r>
                      <a:endParaRPr lang="tr-TR" sz="2000" dirty="0">
                        <a:latin typeface="Times New Roman" pitchFamily="18" charset="0"/>
                        <a:cs typeface="Times New Roman" pitchFamily="18" charset="0"/>
                      </a:endParaRPr>
                    </a:p>
                  </a:txBody>
                  <a:tcPr anchor="ctr"/>
                </a:tc>
              </a:tr>
              <a:tr h="530058">
                <a:tc>
                  <a:txBody>
                    <a:bodyPr/>
                    <a:lstStyle/>
                    <a:p>
                      <a:pPr algn="ctr"/>
                      <a:r>
                        <a:rPr lang="tr-TR" sz="2000" dirty="0" smtClean="0">
                          <a:latin typeface="Times New Roman" pitchFamily="18" charset="0"/>
                          <a:cs typeface="Times New Roman" pitchFamily="18" charset="0"/>
                        </a:rPr>
                        <a:t>4</a:t>
                      </a:r>
                      <a:endParaRPr lang="tr-TR" sz="2000" dirty="0">
                        <a:latin typeface="Times New Roman" pitchFamily="18" charset="0"/>
                        <a:cs typeface="Times New Roman" pitchFamily="18" charset="0"/>
                      </a:endParaRPr>
                    </a:p>
                  </a:txBody>
                  <a:tcPr anchor="ctr"/>
                </a:tc>
                <a:tc>
                  <a:txBody>
                    <a:bodyPr/>
                    <a:lstStyle/>
                    <a:p>
                      <a:pPr algn="ctr"/>
                      <a:r>
                        <a:rPr lang="tr-TR" sz="2000" dirty="0" smtClean="0">
                          <a:latin typeface="Times New Roman" pitchFamily="18" charset="0"/>
                          <a:cs typeface="Times New Roman" pitchFamily="18" charset="0"/>
                        </a:rPr>
                        <a:t>4,081504</a:t>
                      </a:r>
                      <a:endParaRPr lang="tr-TR" sz="2000" dirty="0">
                        <a:latin typeface="Times New Roman" pitchFamily="18" charset="0"/>
                        <a:cs typeface="Times New Roman" pitchFamily="18" charset="0"/>
                      </a:endParaRPr>
                    </a:p>
                  </a:txBody>
                  <a:tcPr anchor="ctr"/>
                </a:tc>
                <a:tc>
                  <a:txBody>
                    <a:bodyPr/>
                    <a:lstStyle/>
                    <a:p>
                      <a:pPr algn="ctr"/>
                      <a:r>
                        <a:rPr lang="tr-TR" sz="2000" dirty="0" smtClean="0">
                          <a:latin typeface="Times New Roman" pitchFamily="18" charset="0"/>
                          <a:cs typeface="Times New Roman" pitchFamily="18" charset="0"/>
                        </a:rPr>
                        <a:t>4,292495</a:t>
                      </a:r>
                      <a:endParaRPr lang="tr-TR" sz="2000" dirty="0">
                        <a:latin typeface="Times New Roman" pitchFamily="18" charset="0"/>
                        <a:cs typeface="Times New Roman" pitchFamily="18" charset="0"/>
                      </a:endParaRPr>
                    </a:p>
                  </a:txBody>
                  <a:tcPr anchor="ctr"/>
                </a:tc>
                <a:tc>
                  <a:txBody>
                    <a:bodyPr/>
                    <a:lstStyle/>
                    <a:p>
                      <a:pPr algn="ctr"/>
                      <a:r>
                        <a:rPr lang="tr-TR" sz="2000" dirty="0" smtClean="0">
                          <a:latin typeface="Times New Roman" pitchFamily="18" charset="0"/>
                          <a:cs typeface="Times New Roman" pitchFamily="18" charset="0"/>
                        </a:rPr>
                        <a:t>0,998548</a:t>
                      </a:r>
                      <a:endParaRPr lang="tr-TR" sz="2000" dirty="0">
                        <a:latin typeface="Times New Roman" pitchFamily="18" charset="0"/>
                        <a:cs typeface="Times New Roman" pitchFamily="18" charset="0"/>
                      </a:endParaRPr>
                    </a:p>
                  </a:txBody>
                  <a:tcPr anchor="ctr"/>
                </a:tc>
                <a:tc>
                  <a:txBody>
                    <a:bodyPr/>
                    <a:lstStyle/>
                    <a:p>
                      <a:pPr algn="ctr"/>
                      <a:r>
                        <a:rPr lang="tr-TR" sz="2000" dirty="0" smtClean="0">
                          <a:latin typeface="Times New Roman" pitchFamily="18" charset="0"/>
                          <a:cs typeface="Times New Roman" pitchFamily="18" charset="0"/>
                        </a:rPr>
                        <a:t>0,991565</a:t>
                      </a:r>
                      <a:endParaRPr lang="tr-TR" sz="2000" dirty="0">
                        <a:latin typeface="Times New Roman" pitchFamily="18" charset="0"/>
                        <a:cs typeface="Times New Roman" pitchFamily="18" charset="0"/>
                      </a:endParaRPr>
                    </a:p>
                  </a:txBody>
                  <a:tcPr anchor="ctr"/>
                </a:tc>
              </a:tr>
              <a:tr h="530058">
                <a:tc>
                  <a:txBody>
                    <a:bodyPr/>
                    <a:lstStyle/>
                    <a:p>
                      <a:pPr algn="ctr"/>
                      <a:r>
                        <a:rPr lang="tr-TR" sz="2000" dirty="0" smtClean="0">
                          <a:latin typeface="Times New Roman" pitchFamily="18" charset="0"/>
                          <a:cs typeface="Times New Roman" pitchFamily="18" charset="0"/>
                        </a:rPr>
                        <a:t>5</a:t>
                      </a:r>
                      <a:endParaRPr lang="tr-TR" sz="2000" dirty="0">
                        <a:latin typeface="Times New Roman" pitchFamily="18" charset="0"/>
                        <a:cs typeface="Times New Roman" pitchFamily="18" charset="0"/>
                      </a:endParaRPr>
                    </a:p>
                  </a:txBody>
                  <a:tcPr anchor="ctr"/>
                </a:tc>
                <a:tc>
                  <a:txBody>
                    <a:bodyPr/>
                    <a:lstStyle/>
                    <a:p>
                      <a:pPr algn="ctr"/>
                      <a:r>
                        <a:rPr lang="tr-TR" sz="2000" dirty="0" smtClean="0">
                          <a:latin typeface="Times New Roman" pitchFamily="18" charset="0"/>
                          <a:cs typeface="Times New Roman" pitchFamily="18" charset="0"/>
                        </a:rPr>
                        <a:t>0,705644</a:t>
                      </a:r>
                      <a:endParaRPr lang="tr-TR" sz="2000" dirty="0">
                        <a:latin typeface="Times New Roman" pitchFamily="18" charset="0"/>
                        <a:cs typeface="Times New Roman" pitchFamily="18" charset="0"/>
                      </a:endParaRPr>
                    </a:p>
                  </a:txBody>
                  <a:tcPr anchor="ctr"/>
                </a:tc>
                <a:tc>
                  <a:txBody>
                    <a:bodyPr/>
                    <a:lstStyle/>
                    <a:p>
                      <a:pPr algn="ctr"/>
                      <a:r>
                        <a:rPr lang="tr-TR" sz="2000" dirty="0" smtClean="0">
                          <a:latin typeface="Times New Roman" pitchFamily="18" charset="0"/>
                          <a:cs typeface="Times New Roman" pitchFamily="18" charset="0"/>
                        </a:rPr>
                        <a:t>2,934098</a:t>
                      </a:r>
                      <a:endParaRPr lang="tr-TR" sz="2000" dirty="0">
                        <a:latin typeface="Times New Roman" pitchFamily="18" charset="0"/>
                        <a:cs typeface="Times New Roman" pitchFamily="18" charset="0"/>
                      </a:endParaRPr>
                    </a:p>
                  </a:txBody>
                  <a:tcPr anchor="ctr"/>
                </a:tc>
                <a:tc>
                  <a:txBody>
                    <a:bodyPr/>
                    <a:lstStyle/>
                    <a:p>
                      <a:pPr algn="ctr"/>
                      <a:r>
                        <a:rPr lang="tr-TR" sz="2000" dirty="0" smtClean="0">
                          <a:latin typeface="Times New Roman" pitchFamily="18" charset="0"/>
                          <a:cs typeface="Times New Roman" pitchFamily="18" charset="0"/>
                        </a:rPr>
                        <a:t>0,999708</a:t>
                      </a:r>
                      <a:endParaRPr lang="tr-TR" sz="2000" dirty="0">
                        <a:latin typeface="Times New Roman" pitchFamily="18" charset="0"/>
                        <a:cs typeface="Times New Roman" pitchFamily="18" charset="0"/>
                      </a:endParaRPr>
                    </a:p>
                  </a:txBody>
                  <a:tcPr anchor="ctr"/>
                </a:tc>
                <a:tc>
                  <a:txBody>
                    <a:bodyPr/>
                    <a:lstStyle/>
                    <a:p>
                      <a:pPr algn="ctr"/>
                      <a:r>
                        <a:rPr lang="tr-TR" sz="2000" dirty="0" smtClean="0">
                          <a:latin typeface="Times New Roman" pitchFamily="18" charset="0"/>
                          <a:cs typeface="Times New Roman" pitchFamily="18" charset="0"/>
                        </a:rPr>
                        <a:t>0,995829</a:t>
                      </a:r>
                      <a:endParaRPr lang="tr-TR" sz="2000" dirty="0">
                        <a:latin typeface="Times New Roman" pitchFamily="18" charset="0"/>
                        <a:cs typeface="Times New Roman" pitchFamily="18" charset="0"/>
                      </a:endParaRPr>
                    </a:p>
                  </a:txBody>
                  <a:tcPr anchor="ctr"/>
                </a:tc>
              </a:tr>
              <a:tr h="530058">
                <a:tc>
                  <a:txBody>
                    <a:bodyPr/>
                    <a:lstStyle/>
                    <a:p>
                      <a:pPr algn="ctr"/>
                      <a:r>
                        <a:rPr lang="tr-TR" sz="2000" b="1" dirty="0" smtClean="0">
                          <a:latin typeface="Times New Roman" pitchFamily="18" charset="0"/>
                          <a:cs typeface="Times New Roman" pitchFamily="18" charset="0"/>
                        </a:rPr>
                        <a:t>Average</a:t>
                      </a:r>
                      <a:endParaRPr lang="tr-TR" sz="2000" b="1" dirty="0">
                        <a:latin typeface="Times New Roman" pitchFamily="18" charset="0"/>
                        <a:cs typeface="Times New Roman" pitchFamily="18" charset="0"/>
                      </a:endParaRPr>
                    </a:p>
                  </a:txBody>
                  <a:tcPr anchor="ctr"/>
                </a:tc>
                <a:tc>
                  <a:txBody>
                    <a:bodyPr/>
                    <a:lstStyle/>
                    <a:p>
                      <a:pPr algn="ctr"/>
                      <a:r>
                        <a:rPr lang="tr-TR" sz="2000" b="1" dirty="0" smtClean="0">
                          <a:latin typeface="Times New Roman" pitchFamily="18" charset="0"/>
                          <a:cs typeface="Times New Roman" pitchFamily="18" charset="0"/>
                        </a:rPr>
                        <a:t>1,783038</a:t>
                      </a:r>
                      <a:endParaRPr lang="tr-TR" sz="2000" b="1" dirty="0">
                        <a:latin typeface="Times New Roman" pitchFamily="18" charset="0"/>
                        <a:cs typeface="Times New Roman" pitchFamily="18" charset="0"/>
                      </a:endParaRPr>
                    </a:p>
                  </a:txBody>
                  <a:tcPr anchor="ctr"/>
                </a:tc>
                <a:tc>
                  <a:txBody>
                    <a:bodyPr/>
                    <a:lstStyle/>
                    <a:p>
                      <a:pPr algn="ctr"/>
                      <a:r>
                        <a:rPr lang="tr-TR" sz="2000" b="1" dirty="0" smtClean="0">
                          <a:latin typeface="Times New Roman" pitchFamily="18" charset="0"/>
                          <a:cs typeface="Times New Roman" pitchFamily="18" charset="0"/>
                        </a:rPr>
                        <a:t>3,411364</a:t>
                      </a:r>
                      <a:endParaRPr lang="tr-TR" sz="2000" b="1" dirty="0">
                        <a:latin typeface="Times New Roman" pitchFamily="18" charset="0"/>
                        <a:cs typeface="Times New Roman" pitchFamily="18" charset="0"/>
                      </a:endParaRPr>
                    </a:p>
                  </a:txBody>
                  <a:tcPr anchor="ctr"/>
                </a:tc>
                <a:tc>
                  <a:txBody>
                    <a:bodyPr/>
                    <a:lstStyle/>
                    <a:p>
                      <a:pPr algn="ctr"/>
                      <a:r>
                        <a:rPr lang="tr-TR" sz="2000" b="1" dirty="0" smtClean="0">
                          <a:latin typeface="Times New Roman" pitchFamily="18" charset="0"/>
                          <a:cs typeface="Times New Roman" pitchFamily="18" charset="0"/>
                        </a:rPr>
                        <a:t>0,999307</a:t>
                      </a:r>
                      <a:endParaRPr lang="tr-TR" sz="2000" b="1" dirty="0">
                        <a:latin typeface="Times New Roman" pitchFamily="18" charset="0"/>
                        <a:cs typeface="Times New Roman" pitchFamily="18" charset="0"/>
                      </a:endParaRPr>
                    </a:p>
                  </a:txBody>
                  <a:tcPr anchor="ctr"/>
                </a:tc>
                <a:tc>
                  <a:txBody>
                    <a:bodyPr/>
                    <a:lstStyle/>
                    <a:p>
                      <a:pPr algn="ctr"/>
                      <a:r>
                        <a:rPr lang="tr-TR" sz="2000" b="1" dirty="0" smtClean="0">
                          <a:latin typeface="Times New Roman" pitchFamily="18" charset="0"/>
                          <a:cs typeface="Times New Roman" pitchFamily="18" charset="0"/>
                        </a:rPr>
                        <a:t>0,994598</a:t>
                      </a:r>
                      <a:endParaRPr lang="tr-TR" sz="2000" b="1" dirty="0">
                        <a:latin typeface="Times New Roman" pitchFamily="18" charset="0"/>
                        <a:cs typeface="Times New Roman" pitchFamily="18" charset="0"/>
                      </a:endParaRPr>
                    </a:p>
                  </a:txBody>
                  <a:tcPr anchor="ct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latin typeface="Times New Roman" pitchFamily="18" charset="0"/>
                <a:cs typeface="Times New Roman" pitchFamily="18" charset="0"/>
              </a:rPr>
              <a:t>Results and Discussion</a:t>
            </a:r>
            <a:endParaRPr lang="tr-TR" b="1" dirty="0">
              <a:latin typeface="Times New Roman" pitchFamily="18" charset="0"/>
              <a:cs typeface="Times New Roman" pitchFamily="18" charset="0"/>
            </a:endParaRPr>
          </a:p>
        </p:txBody>
      </p:sp>
      <p:sp>
        <p:nvSpPr>
          <p:cNvPr id="4" name="TextBox 3"/>
          <p:cNvSpPr txBox="1"/>
          <p:nvPr/>
        </p:nvSpPr>
        <p:spPr>
          <a:xfrm>
            <a:off x="304800" y="1295400"/>
            <a:ext cx="8686800" cy="5539978"/>
          </a:xfrm>
          <a:prstGeom prst="rect">
            <a:avLst/>
          </a:prstGeom>
          <a:noFill/>
        </p:spPr>
        <p:txBody>
          <a:bodyPr wrap="square" rtlCol="0">
            <a:spAutoFit/>
          </a:bodyPr>
          <a:lstStyle/>
          <a:p>
            <a:pPr algn="just"/>
            <a:r>
              <a:rPr lang="en-US" sz="2800" dirty="0" smtClean="0">
                <a:latin typeface="Times New Roman" pitchFamily="18" charset="0"/>
                <a:cs typeface="Times New Roman" pitchFamily="18" charset="0"/>
              </a:rPr>
              <a:t>The followings can be concluded from </a:t>
            </a:r>
            <a:r>
              <a:rPr lang="tr-TR" sz="2800" dirty="0" smtClean="0">
                <a:latin typeface="Times New Roman" pitchFamily="18" charset="0"/>
                <a:cs typeface="Times New Roman" pitchFamily="18" charset="0"/>
              </a:rPr>
              <a:t>5-fold cross validation results for both EES and FR predictions</a:t>
            </a:r>
            <a:r>
              <a:rPr lang="en-US" sz="2800" dirty="0" smtClean="0">
                <a:latin typeface="Times New Roman" pitchFamily="18" charset="0"/>
                <a:cs typeface="Times New Roman" pitchFamily="18" charset="0"/>
              </a:rPr>
              <a:t>:</a:t>
            </a:r>
            <a:endParaRPr lang="tr-TR" sz="28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buFont typeface="Wingdings" pitchFamily="2" charset="2"/>
              <a:buChar char="v"/>
            </a:pPr>
            <a:r>
              <a:rPr lang="en-US" sz="2800" dirty="0" smtClean="0">
                <a:latin typeface="Times New Roman" pitchFamily="18" charset="0"/>
                <a:cs typeface="Times New Roman" pitchFamily="18" charset="0"/>
              </a:rPr>
              <a:t>In average, MFFNN model performed better results (i.e., higher R and lower MSE) than GRNN prediction model in terms of fault rate prediction. </a:t>
            </a:r>
          </a:p>
          <a:p>
            <a:pPr algn="just">
              <a:buFont typeface="Wingdings" pitchFamily="2" charset="2"/>
              <a:buChar char="v"/>
            </a:pPr>
            <a:r>
              <a:rPr lang="en-US" sz="2800" dirty="0" smtClean="0">
                <a:latin typeface="Times New Roman" pitchFamily="18" charset="0"/>
                <a:cs typeface="Times New Roman" pitchFamily="18" charset="0"/>
              </a:rPr>
              <a:t>For EES prediction, MFFNN gave lower MSE and R values whereas GRNN gave higher for both.</a:t>
            </a:r>
          </a:p>
          <a:p>
            <a:pPr algn="just">
              <a:buFont typeface="Wingdings" pitchFamily="2" charset="2"/>
              <a:buChar char="v"/>
            </a:pPr>
            <a:r>
              <a:rPr lang="en-US" sz="2800" dirty="0" smtClean="0">
                <a:latin typeface="Times New Roman" pitchFamily="18" charset="0"/>
                <a:cs typeface="Times New Roman" pitchFamily="18" charset="0"/>
              </a:rPr>
              <a:t>Since there is no training phase in GRNN, the GRNN model produced results much faster than MFFNN. </a:t>
            </a:r>
          </a:p>
          <a:p>
            <a:pPr algn="just">
              <a:buFont typeface="Wingdings" pitchFamily="2" charset="2"/>
              <a:buChar char="v"/>
            </a:pPr>
            <a:r>
              <a:rPr lang="en-US" sz="2800" dirty="0" smtClean="0">
                <a:latin typeface="Times New Roman" pitchFamily="18" charset="0"/>
                <a:cs typeface="Times New Roman" pitchFamily="18" charset="0"/>
              </a:rPr>
              <a:t>The R values for prediction of fault rates were close to 1 for all folds.</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latin typeface="Euclid" pitchFamily="18" charset="0"/>
                <a:cs typeface="Times New Roman" pitchFamily="18" charset="0"/>
              </a:rPr>
              <a:t>Sample Fault Rate Application Interface on a Portable Device</a:t>
            </a:r>
            <a:endParaRPr lang="tr-TR" b="1" dirty="0">
              <a:latin typeface="Euclid" pitchFamily="18" charset="0"/>
              <a:cs typeface="Times New Roman" pitchFamily="18" charset="0"/>
            </a:endParaRPr>
          </a:p>
        </p:txBody>
      </p:sp>
      <p:pic>
        <p:nvPicPr>
          <p:cNvPr id="57346" name="Picture 2"/>
          <p:cNvPicPr>
            <a:picLocks noChangeAspect="1" noChangeArrowheads="1"/>
          </p:cNvPicPr>
          <p:nvPr/>
        </p:nvPicPr>
        <p:blipFill>
          <a:blip r:embed="rId2" cstate="print"/>
          <a:srcRect/>
          <a:stretch>
            <a:fillRect/>
          </a:stretch>
        </p:blipFill>
        <p:spPr bwMode="auto">
          <a:xfrm>
            <a:off x="228600" y="1524000"/>
            <a:ext cx="8686800" cy="46482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914400"/>
          </a:xfrm>
        </p:spPr>
        <p:txBody>
          <a:bodyPr/>
          <a:lstStyle/>
          <a:p>
            <a:r>
              <a:rPr lang="tr-TR" b="1" dirty="0" smtClean="0">
                <a:latin typeface="Euclid" pitchFamily="18" charset="0"/>
              </a:rPr>
              <a:t>Conclusions</a:t>
            </a:r>
            <a:endParaRPr lang="tr-TR" b="1" dirty="0">
              <a:latin typeface="Euclid" pitchFamily="18" charset="0"/>
            </a:endParaRPr>
          </a:p>
        </p:txBody>
      </p:sp>
      <p:sp>
        <p:nvSpPr>
          <p:cNvPr id="3" name="TextBox 2"/>
          <p:cNvSpPr txBox="1"/>
          <p:nvPr/>
        </p:nvSpPr>
        <p:spPr>
          <a:xfrm>
            <a:off x="0" y="990600"/>
            <a:ext cx="8915400" cy="5632311"/>
          </a:xfrm>
          <a:prstGeom prst="rect">
            <a:avLst/>
          </a:prstGeom>
          <a:noFill/>
        </p:spPr>
        <p:txBody>
          <a:bodyPr wrap="square" rtlCol="0">
            <a:spAutoFit/>
          </a:bodyPr>
          <a:lstStyle/>
          <a:p>
            <a:pPr algn="just">
              <a:buFont typeface="Wingdings" pitchFamily="2" charset="2"/>
              <a:buChar char="v"/>
            </a:pPr>
            <a:r>
              <a:rPr lang="en-US" sz="2400" dirty="0" smtClean="0">
                <a:latin typeface="Times New Roman" pitchFamily="18" charset="0"/>
                <a:cs typeface="Times New Roman" pitchFamily="18" charset="0"/>
              </a:rPr>
              <a:t>A scientific, systematic and initiative-independent approach </a:t>
            </a:r>
            <a:r>
              <a:rPr lang="tr-TR" sz="2400" dirty="0" smtClean="0">
                <a:latin typeface="Times New Roman" pitchFamily="18" charset="0"/>
                <a:cs typeface="Times New Roman" pitchFamily="18" charset="0"/>
              </a:rPr>
              <a:t>was</a:t>
            </a:r>
            <a:r>
              <a:rPr lang="en-US" sz="2400" dirty="0" smtClean="0">
                <a:latin typeface="Times New Roman" pitchFamily="18" charset="0"/>
                <a:cs typeface="Times New Roman" pitchFamily="18" charset="0"/>
              </a:rPr>
              <a:t> tried to </a:t>
            </a:r>
            <a:r>
              <a:rPr lang="tr-TR" sz="2400" dirty="0" smtClean="0">
                <a:latin typeface="Times New Roman" pitchFamily="18" charset="0"/>
                <a:cs typeface="Times New Roman" pitchFamily="18" charset="0"/>
              </a:rPr>
              <a:t>be </a:t>
            </a:r>
            <a:r>
              <a:rPr lang="en-US" sz="2400" dirty="0" smtClean="0">
                <a:latin typeface="Times New Roman" pitchFamily="18" charset="0"/>
                <a:cs typeface="Times New Roman" pitchFamily="18" charset="0"/>
              </a:rPr>
              <a:t>achieve</a:t>
            </a:r>
            <a:r>
              <a:rPr lang="tr-TR" sz="2400" dirty="0" smtClean="0">
                <a:latin typeface="Times New Roman" pitchFamily="18" charset="0"/>
                <a:cs typeface="Times New Roman" pitchFamily="18" charset="0"/>
              </a:rPr>
              <a:t>d</a:t>
            </a:r>
            <a:r>
              <a:rPr lang="en-US" sz="2400" dirty="0" smtClean="0">
                <a:latin typeface="Times New Roman" pitchFamily="18" charset="0"/>
                <a:cs typeface="Times New Roman" pitchFamily="18" charset="0"/>
              </a:rPr>
              <a:t> by simulating </a:t>
            </a:r>
            <a:r>
              <a:rPr lang="tr-TR" sz="2400" dirty="0" smtClean="0">
                <a:latin typeface="Times New Roman" pitchFamily="18" charset="0"/>
                <a:cs typeface="Times New Roman" pitchFamily="18" charset="0"/>
              </a:rPr>
              <a:t>one of the </a:t>
            </a:r>
            <a:r>
              <a:rPr lang="en-US" sz="2400" dirty="0" smtClean="0">
                <a:latin typeface="Times New Roman" pitchFamily="18" charset="0"/>
                <a:cs typeface="Times New Roman" pitchFamily="18" charset="0"/>
              </a:rPr>
              <a:t>most frequent type of accidents and predicting fault rates of involvements.</a:t>
            </a:r>
          </a:p>
          <a:p>
            <a:pPr algn="just">
              <a:buFont typeface="Wingdings" pitchFamily="2" charset="2"/>
              <a:buChar char="v"/>
            </a:pPr>
            <a:r>
              <a:rPr lang="en-US" sz="2400" dirty="0" smtClean="0">
                <a:latin typeface="Times New Roman" pitchFamily="18" charset="0"/>
                <a:cs typeface="Times New Roman" pitchFamily="18" charset="0"/>
              </a:rPr>
              <a:t>Precise fault rate prediction of involvements in terms of neutral decisions is especially beneficial on events like matter for the courts or forensic investigations.</a:t>
            </a:r>
          </a:p>
          <a:p>
            <a:pPr algn="just">
              <a:buFont typeface="Wingdings" pitchFamily="2" charset="2"/>
              <a:buChar char="v"/>
            </a:pPr>
            <a:r>
              <a:rPr lang="en-US" sz="2400" dirty="0" smtClean="0">
                <a:latin typeface="Times New Roman" pitchFamily="18" charset="0"/>
                <a:cs typeface="Times New Roman" pitchFamily="18" charset="0"/>
              </a:rPr>
              <a:t>Deficiencies in THTA</a:t>
            </a:r>
            <a:r>
              <a:rPr lang="tr-TR"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especially in terms of fault rates</a:t>
            </a:r>
            <a:r>
              <a:rPr lang="tr-TR"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can be eliminated with this approach.</a:t>
            </a:r>
          </a:p>
          <a:p>
            <a:pPr algn="just">
              <a:buFont typeface="Wingdings" pitchFamily="2" charset="2"/>
              <a:buChar char="v"/>
            </a:pPr>
            <a:r>
              <a:rPr lang="en-US" sz="2400" dirty="0" smtClean="0">
                <a:latin typeface="Times New Roman" pitchFamily="18" charset="0"/>
                <a:cs typeface="Times New Roman" pitchFamily="18" charset="0"/>
              </a:rPr>
              <a:t>Probable useful approach for insurance companies which just consider 100%, 50% and 0% </a:t>
            </a:r>
            <a:r>
              <a:rPr lang="tr-TR" sz="2400" dirty="0" smtClean="0">
                <a:latin typeface="Times New Roman" pitchFamily="18" charset="0"/>
                <a:cs typeface="Times New Roman" pitchFamily="18" charset="0"/>
              </a:rPr>
              <a:t>fault rate </a:t>
            </a:r>
            <a:r>
              <a:rPr lang="en-US" sz="2400" dirty="0" smtClean="0">
                <a:latin typeface="Times New Roman" pitchFamily="18" charset="0"/>
                <a:cs typeface="Times New Roman" pitchFamily="18" charset="0"/>
              </a:rPr>
              <a:t>situations in case of an accident at present.</a:t>
            </a:r>
          </a:p>
          <a:p>
            <a:pPr algn="just">
              <a:buFont typeface="Wingdings" pitchFamily="2" charset="2"/>
              <a:buChar char="v"/>
            </a:pPr>
            <a:r>
              <a:rPr lang="tr-TR" sz="2400" dirty="0" smtClean="0">
                <a:latin typeface="Times New Roman" pitchFamily="18" charset="0"/>
                <a:cs typeface="Times New Roman" pitchFamily="18" charset="0"/>
              </a:rPr>
              <a:t>Appropriate for implementable and developable interface on portable devices for traffic police and/or experts </a:t>
            </a:r>
          </a:p>
          <a:p>
            <a:pPr algn="just">
              <a:buFont typeface="Wingdings" pitchFamily="2" charset="2"/>
              <a:buChar char="v"/>
            </a:pPr>
            <a:r>
              <a:rPr lang="tr-TR" sz="2400" dirty="0" smtClean="0">
                <a:latin typeface="Times New Roman" pitchFamily="18" charset="0"/>
                <a:cs typeface="Times New Roman" pitchFamily="18" charset="0"/>
              </a:rPr>
              <a:t>Impartial and systematic approach for controversial cases.</a:t>
            </a:r>
          </a:p>
          <a:p>
            <a:pPr algn="just">
              <a:buFont typeface="Wingdings" pitchFamily="2" charset="2"/>
              <a:buChar char="v"/>
            </a:pPr>
            <a:r>
              <a:rPr lang="tr-TR" sz="2400" dirty="0" smtClean="0">
                <a:latin typeface="Times New Roman" pitchFamily="18" charset="0"/>
                <a:cs typeface="Times New Roman" pitchFamily="18" charset="0"/>
              </a:rPr>
              <a:t>Suitable application to commercialize.</a:t>
            </a:r>
            <a:endParaRPr lang="en-US" sz="24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rot="19234281">
            <a:off x="311883" y="2029258"/>
            <a:ext cx="8217993" cy="2862322"/>
          </a:xfrm>
          <a:prstGeom prst="rect">
            <a:avLst/>
          </a:prstGeom>
          <a:noFill/>
        </p:spPr>
        <p:txBody>
          <a:bodyPr wrap="square" rtlCol="0">
            <a:spAutoFit/>
          </a:bodyPr>
          <a:lstStyle/>
          <a:p>
            <a:pPr algn="ctr"/>
            <a:r>
              <a:rPr lang="tr-TR" sz="6000" b="1" dirty="0" smtClean="0">
                <a:solidFill>
                  <a:srgbClr val="7030A0"/>
                </a:solidFill>
                <a:latin typeface="Euclid" pitchFamily="18" charset="0"/>
              </a:rPr>
              <a:t>THANK YOU </a:t>
            </a:r>
          </a:p>
          <a:p>
            <a:pPr algn="ctr"/>
            <a:r>
              <a:rPr lang="tr-TR" sz="6000" b="1" dirty="0" smtClean="0">
                <a:solidFill>
                  <a:srgbClr val="7030A0"/>
                </a:solidFill>
                <a:latin typeface="Euclid" pitchFamily="18" charset="0"/>
              </a:rPr>
              <a:t>FOR</a:t>
            </a:r>
          </a:p>
          <a:p>
            <a:pPr algn="ctr"/>
            <a:r>
              <a:rPr lang="tr-TR" sz="6000" b="1" dirty="0" smtClean="0">
                <a:solidFill>
                  <a:srgbClr val="7030A0"/>
                </a:solidFill>
                <a:latin typeface="Euclid" pitchFamily="18" charset="0"/>
              </a:rPr>
              <a:t>LISTENING</a:t>
            </a:r>
            <a:endParaRPr lang="tr-TR" sz="6000" b="1" dirty="0">
              <a:solidFill>
                <a:srgbClr val="7030A0"/>
              </a:solidFill>
              <a:latin typeface="Euclid"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600200"/>
            <a:ext cx="8686800" cy="2062103"/>
          </a:xfrm>
          <a:prstGeom prst="rect">
            <a:avLst/>
          </a:prstGeom>
          <a:noFill/>
        </p:spPr>
        <p:txBody>
          <a:bodyPr wrap="square" rtlCol="0">
            <a:spAutoFit/>
          </a:bodyPr>
          <a:lstStyle/>
          <a:p>
            <a:pPr algn="ctr"/>
            <a:r>
              <a:rPr lang="en-US" sz="3200" b="1" dirty="0" smtClean="0">
                <a:solidFill>
                  <a:schemeClr val="tx1">
                    <a:lumMod val="95000"/>
                    <a:lumOff val="5000"/>
                  </a:schemeClr>
                </a:solidFill>
                <a:latin typeface="Times New Roman" pitchFamily="18" charset="0"/>
                <a:cs typeface="Times New Roman" pitchFamily="18" charset="0"/>
              </a:rPr>
              <a:t>GRNN and MFFNN Models for Energy Equivalent Speed Prediction and Fault Rate Determination of Involvements in Traffic Accidents: A case study in Turkey</a:t>
            </a:r>
            <a:endParaRPr lang="tr-TR" sz="3200" b="1" dirty="0">
              <a:solidFill>
                <a:schemeClr val="tx1">
                  <a:lumMod val="95000"/>
                  <a:lumOff val="5000"/>
                </a:schemeClr>
              </a:solidFill>
              <a:latin typeface="Times New Roman" pitchFamily="18" charset="0"/>
              <a:cs typeface="Times New Roman" pitchFamily="18" charset="0"/>
            </a:endParaRPr>
          </a:p>
        </p:txBody>
      </p:sp>
      <p:sp>
        <p:nvSpPr>
          <p:cNvPr id="7" name="TextBox 6"/>
          <p:cNvSpPr txBox="1"/>
          <p:nvPr/>
        </p:nvSpPr>
        <p:spPr>
          <a:xfrm>
            <a:off x="2133600" y="5534561"/>
            <a:ext cx="4953000" cy="1077218"/>
          </a:xfrm>
          <a:prstGeom prst="rect">
            <a:avLst/>
          </a:prstGeom>
          <a:noFill/>
        </p:spPr>
        <p:txBody>
          <a:bodyPr wrap="square" rtlCol="0">
            <a:spAutoFit/>
          </a:bodyPr>
          <a:lstStyle/>
          <a:p>
            <a:pPr algn="ctr"/>
            <a:r>
              <a:rPr lang="tr-TR" sz="3200" b="1" dirty="0" smtClean="0">
                <a:latin typeface="Times New Roman" pitchFamily="18" charset="0"/>
                <a:cs typeface="Times New Roman" pitchFamily="18" charset="0"/>
              </a:rPr>
              <a:t>by</a:t>
            </a:r>
          </a:p>
          <a:p>
            <a:pPr algn="ctr"/>
            <a:r>
              <a:rPr lang="tr-TR" sz="3200" b="1" dirty="0" smtClean="0">
                <a:latin typeface="Times New Roman" pitchFamily="18" charset="0"/>
                <a:cs typeface="Times New Roman" pitchFamily="18" charset="0"/>
              </a:rPr>
              <a:t>Ali</a:t>
            </a:r>
            <a:r>
              <a:rPr lang="tr-TR" sz="3200" dirty="0" smtClean="0">
                <a:latin typeface="Times New Roman" pitchFamily="18" charset="0"/>
                <a:cs typeface="Times New Roman" pitchFamily="18" charset="0"/>
              </a:rPr>
              <a:t> </a:t>
            </a:r>
            <a:r>
              <a:rPr lang="tr-TR" sz="3200" b="1" dirty="0" smtClean="0">
                <a:latin typeface="Times New Roman" pitchFamily="18" charset="0"/>
                <a:cs typeface="Times New Roman" pitchFamily="18" charset="0"/>
              </a:rPr>
              <a:t>Can</a:t>
            </a:r>
            <a:r>
              <a:rPr lang="tr-TR" sz="3200" dirty="0" smtClean="0">
                <a:latin typeface="Times New Roman" pitchFamily="18" charset="0"/>
                <a:cs typeface="Times New Roman" pitchFamily="18" charset="0"/>
              </a:rPr>
              <a:t> </a:t>
            </a:r>
            <a:r>
              <a:rPr lang="tr-TR" sz="3200" b="1" dirty="0" smtClean="0">
                <a:latin typeface="Times New Roman" pitchFamily="18" charset="0"/>
                <a:cs typeface="Times New Roman" pitchFamily="18" charset="0"/>
              </a:rPr>
              <a:t>YILMAZ</a:t>
            </a:r>
          </a:p>
        </p:txBody>
      </p:sp>
      <p:pic>
        <p:nvPicPr>
          <p:cNvPr id="1026" name="Picture 2" descr="C:\Users\Can\Desktop\images.jpg"/>
          <p:cNvPicPr>
            <a:picLocks noChangeAspect="1" noChangeArrowheads="1"/>
          </p:cNvPicPr>
          <p:nvPr/>
        </p:nvPicPr>
        <p:blipFill>
          <a:blip r:embed="rId2" cstate="print"/>
          <a:srcRect/>
          <a:stretch>
            <a:fillRect/>
          </a:stretch>
        </p:blipFill>
        <p:spPr bwMode="auto">
          <a:xfrm>
            <a:off x="6324600" y="4002263"/>
            <a:ext cx="2134800" cy="2066459"/>
          </a:xfrm>
          <a:prstGeom prst="rect">
            <a:avLst/>
          </a:prstGeom>
          <a:noFill/>
        </p:spPr>
      </p:pic>
      <p:pic>
        <p:nvPicPr>
          <p:cNvPr id="1027" name="Picture 3" descr="C:\Users\Can\Desktop\images (1).jpg"/>
          <p:cNvPicPr>
            <a:picLocks noChangeAspect="1" noChangeArrowheads="1"/>
          </p:cNvPicPr>
          <p:nvPr/>
        </p:nvPicPr>
        <p:blipFill>
          <a:blip r:embed="rId3" cstate="print"/>
          <a:srcRect/>
          <a:stretch>
            <a:fillRect/>
          </a:stretch>
        </p:blipFill>
        <p:spPr bwMode="auto">
          <a:xfrm>
            <a:off x="762000" y="3962400"/>
            <a:ext cx="2133600" cy="2133600"/>
          </a:xfrm>
          <a:prstGeom prst="rect">
            <a:avLst/>
          </a:prstGeom>
          <a:noFill/>
        </p:spPr>
      </p:pic>
      <p:pic>
        <p:nvPicPr>
          <p:cNvPr id="34817" name="Picture 1" descr="C:\Users\Can\Desktop\cukurova_logo_kucuk.png"/>
          <p:cNvPicPr>
            <a:picLocks noChangeAspect="1" noChangeArrowheads="1"/>
          </p:cNvPicPr>
          <p:nvPr/>
        </p:nvPicPr>
        <p:blipFill>
          <a:blip r:embed="rId4" cstate="print"/>
          <a:srcRect/>
          <a:stretch>
            <a:fillRect/>
          </a:stretch>
        </p:blipFill>
        <p:spPr bwMode="auto">
          <a:xfrm>
            <a:off x="228600" y="0"/>
            <a:ext cx="1601155" cy="1594484"/>
          </a:xfrm>
          <a:prstGeom prst="rect">
            <a:avLst/>
          </a:prstGeom>
          <a:noFill/>
        </p:spPr>
      </p:pic>
      <p:pic>
        <p:nvPicPr>
          <p:cNvPr id="8" name="Picture 2" descr="C:\Users\Can\Desktop\omics-international.png"/>
          <p:cNvPicPr>
            <a:picLocks noChangeAspect="1" noChangeArrowheads="1"/>
          </p:cNvPicPr>
          <p:nvPr/>
        </p:nvPicPr>
        <p:blipFill>
          <a:blip r:embed="rId5" cstate="print"/>
          <a:srcRect/>
          <a:stretch>
            <a:fillRect/>
          </a:stretch>
        </p:blipFill>
        <p:spPr bwMode="auto">
          <a:xfrm>
            <a:off x="5715000" y="228600"/>
            <a:ext cx="3429000" cy="1143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a:bodyPr>
          <a:lstStyle/>
          <a:p>
            <a:r>
              <a:rPr lang="tr-TR" sz="4000" b="1" dirty="0" smtClean="0">
                <a:latin typeface="Euclid" pitchFamily="18" charset="0"/>
              </a:rPr>
              <a:t>*Highway Fatality Trend in Turkey</a:t>
            </a:r>
            <a:endParaRPr lang="tr-TR" sz="4000" b="1" dirty="0">
              <a:latin typeface="Euclid" pitchFamily="18" charset="0"/>
            </a:endParaRPr>
          </a:p>
        </p:txBody>
      </p:sp>
      <p:graphicFrame>
        <p:nvGraphicFramePr>
          <p:cNvPr id="8" name="Chart 7"/>
          <p:cNvGraphicFramePr/>
          <p:nvPr/>
        </p:nvGraphicFramePr>
        <p:xfrm>
          <a:off x="609600" y="914400"/>
          <a:ext cx="8153400" cy="51816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609600" y="6172200"/>
            <a:ext cx="4495800" cy="461665"/>
          </a:xfrm>
          <a:prstGeom prst="rect">
            <a:avLst/>
          </a:prstGeom>
          <a:noFill/>
        </p:spPr>
        <p:txBody>
          <a:bodyPr wrap="square" rtlCol="0">
            <a:spAutoFit/>
          </a:bodyPr>
          <a:lstStyle/>
          <a:p>
            <a:r>
              <a:rPr lang="tr-TR" sz="2400" dirty="0" smtClean="0"/>
              <a:t>*Turkish Statistical Institute, 2015 </a:t>
            </a:r>
            <a:endParaRPr lang="tr-T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AU" b="1" dirty="0" smtClean="0">
                <a:latin typeface="Euclid" pitchFamily="18" charset="0"/>
              </a:rPr>
              <a:t>Vehicular Accident Reconstruction</a:t>
            </a:r>
            <a:endParaRPr lang="tr-TR" b="1" dirty="0">
              <a:latin typeface="Euclid" pitchFamily="18" charset="0"/>
            </a:endParaRPr>
          </a:p>
        </p:txBody>
      </p:sp>
      <p:sp>
        <p:nvSpPr>
          <p:cNvPr id="6" name="TextBox 5"/>
          <p:cNvSpPr txBox="1"/>
          <p:nvPr/>
        </p:nvSpPr>
        <p:spPr>
          <a:xfrm>
            <a:off x="609600" y="1143000"/>
            <a:ext cx="7696200" cy="2246769"/>
          </a:xfrm>
          <a:prstGeom prst="rect">
            <a:avLst/>
          </a:prstGeom>
          <a:noFill/>
        </p:spPr>
        <p:txBody>
          <a:bodyPr wrap="square" rtlCol="0">
            <a:spAutoFit/>
          </a:bodyPr>
          <a:lstStyle/>
          <a:p>
            <a:pPr algn="just">
              <a:buFont typeface="Wingdings" pitchFamily="2" charset="2"/>
              <a:buChar char="v"/>
            </a:pPr>
            <a:r>
              <a:rPr lang="tr-TR" sz="2800" dirty="0" smtClean="0">
                <a:latin typeface="Times New Roman" pitchFamily="18" charset="0"/>
                <a:cs typeface="Times New Roman" pitchFamily="18" charset="0"/>
              </a:rPr>
              <a:t>T</a:t>
            </a:r>
            <a:r>
              <a:rPr lang="en-AU" sz="2800" dirty="0" smtClean="0">
                <a:latin typeface="Times New Roman" pitchFamily="18" charset="0"/>
                <a:cs typeface="Times New Roman" pitchFamily="18" charset="0"/>
              </a:rPr>
              <a:t>he scientific process of investigating, </a:t>
            </a:r>
            <a:r>
              <a:rPr lang="en-US" sz="2800" dirty="0" smtClean="0">
                <a:latin typeface="Times New Roman" pitchFamily="18" charset="0"/>
                <a:cs typeface="Times New Roman" pitchFamily="18" charset="0"/>
              </a:rPr>
              <a:t>analyzing</a:t>
            </a:r>
            <a:r>
              <a:rPr lang="en-AU" sz="2800" dirty="0" smtClean="0">
                <a:latin typeface="Times New Roman" pitchFamily="18" charset="0"/>
                <a:cs typeface="Times New Roman" pitchFamily="18" charset="0"/>
              </a:rPr>
              <a:t> and drawing conclusions about the causes and events during a vehicle collision</a:t>
            </a:r>
            <a:r>
              <a:rPr lang="tr-TR" sz="2800" dirty="0" smtClean="0">
                <a:latin typeface="Times New Roman" pitchFamily="18" charset="0"/>
                <a:cs typeface="Times New Roman" pitchFamily="18" charset="0"/>
              </a:rPr>
              <a:t>.</a:t>
            </a:r>
          </a:p>
          <a:p>
            <a:pPr algn="just"/>
            <a:endParaRPr lang="tr-TR" sz="2800" dirty="0" smtClean="0">
              <a:latin typeface="Times New Roman" pitchFamily="18" charset="0"/>
              <a:cs typeface="Times New Roman" pitchFamily="18" charset="0"/>
            </a:endParaRPr>
          </a:p>
          <a:p>
            <a:pPr algn="just"/>
            <a:endParaRPr lang="tr-TR" sz="2800" dirty="0">
              <a:latin typeface="Times New Roman" pitchFamily="18" charset="0"/>
              <a:cs typeface="Times New Roman" pitchFamily="18" charset="0"/>
            </a:endParaRPr>
          </a:p>
        </p:txBody>
      </p:sp>
      <p:pic>
        <p:nvPicPr>
          <p:cNvPr id="2050" name="Picture 2" descr="C:\Users\Can\Desktop\images (2).jpg"/>
          <p:cNvPicPr>
            <a:picLocks noChangeAspect="1" noChangeArrowheads="1"/>
          </p:cNvPicPr>
          <p:nvPr/>
        </p:nvPicPr>
        <p:blipFill>
          <a:blip r:embed="rId2" cstate="print"/>
          <a:srcRect/>
          <a:stretch>
            <a:fillRect/>
          </a:stretch>
        </p:blipFill>
        <p:spPr bwMode="auto">
          <a:xfrm>
            <a:off x="1447800" y="2590800"/>
            <a:ext cx="6592441" cy="3657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tr-TR" b="1" dirty="0" smtClean="0">
                <a:latin typeface="Euclid" pitchFamily="18" charset="0"/>
              </a:rPr>
              <a:t>Importance</a:t>
            </a:r>
            <a:r>
              <a:rPr lang="tr-TR" dirty="0" smtClean="0"/>
              <a:t> </a:t>
            </a:r>
            <a:r>
              <a:rPr lang="tr-TR" b="1" dirty="0" smtClean="0">
                <a:latin typeface="Euclid" pitchFamily="18" charset="0"/>
              </a:rPr>
              <a:t>and Benefits of Accident Reconstruction</a:t>
            </a:r>
          </a:p>
        </p:txBody>
      </p:sp>
      <p:sp>
        <p:nvSpPr>
          <p:cNvPr id="6" name="TextBox 5"/>
          <p:cNvSpPr txBox="1"/>
          <p:nvPr/>
        </p:nvSpPr>
        <p:spPr>
          <a:xfrm>
            <a:off x="228600" y="1447801"/>
            <a:ext cx="8915400" cy="5262979"/>
          </a:xfrm>
          <a:prstGeom prst="rect">
            <a:avLst/>
          </a:prstGeom>
          <a:noFill/>
        </p:spPr>
        <p:txBody>
          <a:bodyPr wrap="square" rtlCol="0">
            <a:spAutoFit/>
          </a:bodyPr>
          <a:lstStyle/>
          <a:p>
            <a:pPr algn="just">
              <a:buFont typeface="Wingdings" pitchFamily="2" charset="2"/>
              <a:buChar char="ü"/>
            </a:pPr>
            <a:r>
              <a:rPr lang="tr-TR" sz="2800" dirty="0" smtClean="0">
                <a:latin typeface="Times New Roman" pitchFamily="18" charset="0"/>
                <a:cs typeface="Times New Roman" pitchFamily="18" charset="0"/>
              </a:rPr>
              <a:t>I</a:t>
            </a:r>
            <a:r>
              <a:rPr lang="en-US" sz="2800" dirty="0" err="1" smtClean="0">
                <a:latin typeface="Times New Roman" pitchFamily="18" charset="0"/>
                <a:cs typeface="Times New Roman" pitchFamily="18" charset="0"/>
              </a:rPr>
              <a:t>dentify</a:t>
            </a:r>
            <a:r>
              <a:rPr lang="tr-TR" sz="2800" dirty="0" smtClean="0">
                <a:latin typeface="Times New Roman" pitchFamily="18" charset="0"/>
                <a:cs typeface="Times New Roman" pitchFamily="18" charset="0"/>
              </a:rPr>
              <a:t>ing</a:t>
            </a:r>
            <a:r>
              <a:rPr lang="en-US" sz="2800" dirty="0" smtClean="0">
                <a:latin typeface="Times New Roman" pitchFamily="18" charset="0"/>
                <a:cs typeface="Times New Roman" pitchFamily="18" charset="0"/>
              </a:rPr>
              <a:t> the collision causation and contributing factors in different types of collisions</a:t>
            </a:r>
            <a:r>
              <a:rPr lang="tr-T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including the role of the driver(s), vehicle(s), roadway and the environment</a:t>
            </a:r>
            <a:r>
              <a:rPr lang="tr-TR" sz="2800" dirty="0" smtClean="0">
                <a:latin typeface="Times New Roman" pitchFamily="18" charset="0"/>
                <a:cs typeface="Times New Roman" pitchFamily="18" charset="0"/>
              </a:rPr>
              <a:t> and determining precautions to minimize accidents,</a:t>
            </a:r>
          </a:p>
          <a:p>
            <a:pPr algn="just">
              <a:buFont typeface="Wingdings" pitchFamily="2" charset="2"/>
              <a:buChar char="ü"/>
            </a:pPr>
            <a:r>
              <a:rPr lang="tr-TR" sz="2800" dirty="0" smtClean="0">
                <a:latin typeface="Times New Roman" pitchFamily="18" charset="0"/>
                <a:cs typeface="Times New Roman" pitchFamily="18" charset="0"/>
              </a:rPr>
              <a:t>Calculating useful quantities by using softwares based on t</a:t>
            </a:r>
            <a:r>
              <a:rPr lang="en-US" sz="2800" dirty="0" smtClean="0">
                <a:latin typeface="Times New Roman" pitchFamily="18" charset="0"/>
                <a:cs typeface="Times New Roman" pitchFamily="18" charset="0"/>
              </a:rPr>
              <a:t>he laws of physics and engineering principles such as the conservation of linear momentum, work-energy methods, and kinematics</a:t>
            </a:r>
            <a:r>
              <a:rPr lang="tr-TR" sz="2800" dirty="0" smtClean="0">
                <a:latin typeface="Times New Roman" pitchFamily="18" charset="0"/>
                <a:cs typeface="Times New Roman" pitchFamily="18" charset="0"/>
              </a:rPr>
              <a:t>,</a:t>
            </a:r>
          </a:p>
          <a:p>
            <a:pPr algn="just">
              <a:buFont typeface="Wingdings" pitchFamily="2" charset="2"/>
              <a:buChar char="ü"/>
            </a:pPr>
            <a:r>
              <a:rPr lang="tr-TR" sz="2800" dirty="0" smtClean="0">
                <a:latin typeface="Times New Roman" pitchFamily="18" charset="0"/>
                <a:cs typeface="Times New Roman" pitchFamily="18" charset="0"/>
              </a:rPr>
              <a:t>Pr</a:t>
            </a:r>
            <a:r>
              <a:rPr lang="en-US" sz="2800" dirty="0" err="1" smtClean="0">
                <a:latin typeface="Times New Roman" pitchFamily="18" charset="0"/>
                <a:cs typeface="Times New Roman" pitchFamily="18" charset="0"/>
              </a:rPr>
              <a:t>ovi</a:t>
            </a:r>
            <a:r>
              <a:rPr lang="tr-TR" sz="2800" dirty="0" smtClean="0">
                <a:latin typeface="Times New Roman" pitchFamily="18" charset="0"/>
                <a:cs typeface="Times New Roman" pitchFamily="18" charset="0"/>
              </a:rPr>
              <a:t>ding</a:t>
            </a:r>
            <a:r>
              <a:rPr lang="en-US" sz="2800" dirty="0" smtClean="0">
                <a:latin typeface="Times New Roman" pitchFamily="18" charset="0"/>
                <a:cs typeface="Times New Roman" pitchFamily="18" charset="0"/>
              </a:rPr>
              <a:t> analysis</a:t>
            </a:r>
            <a:r>
              <a:rPr lang="tr-TR" sz="2800" dirty="0" smtClean="0">
                <a:latin typeface="Times New Roman" pitchFamily="18" charset="0"/>
                <a:cs typeface="Times New Roman" pitchFamily="18" charset="0"/>
              </a:rPr>
              <a:t> of </a:t>
            </a:r>
            <a:r>
              <a:rPr lang="en-AU" sz="2800" dirty="0" smtClean="0">
                <a:latin typeface="Times New Roman" pitchFamily="18" charset="0"/>
                <a:cs typeface="Times New Roman" pitchFamily="18" charset="0"/>
              </a:rPr>
              <a:t>fault rates of involvements</a:t>
            </a:r>
            <a:r>
              <a:rPr lang="tr-TR" sz="2800" dirty="0" smtClean="0">
                <a:latin typeface="Times New Roman" pitchFamily="18" charset="0"/>
                <a:cs typeface="Times New Roman" pitchFamily="18" charset="0"/>
              </a:rPr>
              <a:t> in a systematic way</a:t>
            </a:r>
            <a:r>
              <a:rPr lang="en-AU" sz="2800" dirty="0" smtClean="0">
                <a:latin typeface="Times New Roman" pitchFamily="18" charset="0"/>
                <a:cs typeface="Times New Roman" pitchFamily="18" charset="0"/>
              </a:rPr>
              <a:t> in terms of </a:t>
            </a:r>
            <a:r>
              <a:rPr lang="en-AU" sz="2800" b="1" u="sng" dirty="0" smtClean="0">
                <a:latin typeface="Times New Roman" pitchFamily="18" charset="0"/>
                <a:cs typeface="Times New Roman" pitchFamily="18" charset="0"/>
              </a:rPr>
              <a:t>neutral decisions </a:t>
            </a:r>
            <a:r>
              <a:rPr lang="en-AU" sz="2800" dirty="0" smtClean="0">
                <a:latin typeface="Times New Roman" pitchFamily="18" charset="0"/>
                <a:cs typeface="Times New Roman" pitchFamily="18" charset="0"/>
              </a:rPr>
              <a:t>especially on events like matter for the courts or forensic investigations</a:t>
            </a:r>
            <a:r>
              <a:rPr lang="tr-TR" sz="2800" dirty="0" smtClean="0">
                <a:latin typeface="Times New Roman" pitchFamily="18" charset="0"/>
                <a:cs typeface="Times New Roman" pitchFamily="18" charset="0"/>
              </a:rPr>
              <a:t>.</a:t>
            </a:r>
          </a:p>
          <a:p>
            <a:pPr algn="just"/>
            <a:endParaRPr lang="tr-TR"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tr-TR" sz="4000" b="1" dirty="0" smtClean="0">
                <a:latin typeface="Euclid" pitchFamily="18" charset="0"/>
              </a:rPr>
              <a:t>Energy Equivalent Speed (EES)</a:t>
            </a:r>
            <a:endParaRPr lang="tr-TR" sz="4000" b="1" dirty="0">
              <a:latin typeface="Euclid" pitchFamily="18" charset="0"/>
            </a:endParaRPr>
          </a:p>
        </p:txBody>
      </p:sp>
      <p:sp>
        <p:nvSpPr>
          <p:cNvPr id="5" name="TextBox 4"/>
          <p:cNvSpPr txBox="1"/>
          <p:nvPr/>
        </p:nvSpPr>
        <p:spPr>
          <a:xfrm>
            <a:off x="685800" y="1219200"/>
            <a:ext cx="7924800" cy="1569660"/>
          </a:xfrm>
          <a:prstGeom prst="rect">
            <a:avLst/>
          </a:prstGeom>
          <a:noFill/>
        </p:spPr>
        <p:txBody>
          <a:bodyPr wrap="square" rtlCol="0">
            <a:spAutoFit/>
          </a:bodyPr>
          <a:lstStyle/>
          <a:p>
            <a:pPr algn="just">
              <a:buFont typeface="Wingdings" pitchFamily="2" charset="2"/>
              <a:buChar char="v"/>
            </a:pPr>
            <a:r>
              <a:rPr lang="en-AU" sz="2400" dirty="0" smtClean="0">
                <a:latin typeface="Times New Roman" pitchFamily="18" charset="0"/>
                <a:cs typeface="Times New Roman" pitchFamily="18" charset="0"/>
              </a:rPr>
              <a:t>The equivalent speed at which a particular vehicle would need to contact any fixed rigid object in order to dissipate the deformation energy corresponding to the observed vehicle residual crush.</a:t>
            </a:r>
            <a:endParaRPr lang="tr-TR" sz="2400" dirty="0">
              <a:latin typeface="Times New Roman" pitchFamily="18" charset="0"/>
              <a:cs typeface="Times New Roman" pitchFamily="18" charset="0"/>
            </a:endParaRPr>
          </a:p>
        </p:txBody>
      </p:sp>
      <p:pic>
        <p:nvPicPr>
          <p:cNvPr id="5122" name="Picture 2" descr="C:\Users\Can\Desktop\indir.jpg"/>
          <p:cNvPicPr>
            <a:picLocks noChangeAspect="1" noChangeArrowheads="1"/>
          </p:cNvPicPr>
          <p:nvPr/>
        </p:nvPicPr>
        <p:blipFill>
          <a:blip r:embed="rId2" cstate="print"/>
          <a:srcRect/>
          <a:stretch>
            <a:fillRect/>
          </a:stretch>
        </p:blipFill>
        <p:spPr bwMode="auto">
          <a:xfrm>
            <a:off x="1752600" y="2743200"/>
            <a:ext cx="5791200" cy="381883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tr-TR" sz="4000" b="1" dirty="0" smtClean="0">
                <a:latin typeface="Euclid" pitchFamily="18" charset="0"/>
              </a:rPr>
              <a:t>Energy Equivalent Speed (EES)</a:t>
            </a:r>
            <a:endParaRPr lang="tr-TR" sz="4000" dirty="0"/>
          </a:p>
        </p:txBody>
      </p:sp>
      <p:sp>
        <p:nvSpPr>
          <p:cNvPr id="5" name="TextBox 4"/>
          <p:cNvSpPr txBox="1"/>
          <p:nvPr/>
        </p:nvSpPr>
        <p:spPr>
          <a:xfrm>
            <a:off x="685800" y="1524000"/>
            <a:ext cx="7848600" cy="1384995"/>
          </a:xfrm>
          <a:prstGeom prst="rect">
            <a:avLst/>
          </a:prstGeom>
          <a:noFill/>
        </p:spPr>
        <p:txBody>
          <a:bodyPr wrap="square" rtlCol="0">
            <a:spAutoFit/>
          </a:bodyPr>
          <a:lstStyle/>
          <a:p>
            <a:pPr algn="just"/>
            <a:r>
              <a:rPr lang="en-AU" sz="2800" dirty="0" smtClean="0">
                <a:latin typeface="Times New Roman" pitchFamily="18" charset="0"/>
                <a:cs typeface="Times New Roman" pitchFamily="18" charset="0"/>
              </a:rPr>
              <a:t>The plastic deformation energy of the damaged car is expressed as a kinetic energy of the car with the virtual velocity value EES</a:t>
            </a:r>
            <a:r>
              <a:rPr lang="tr-TR" sz="2800" dirty="0" smtClean="0">
                <a:latin typeface="Times New Roman" pitchFamily="18" charset="0"/>
                <a:cs typeface="Times New Roman" pitchFamily="18" charset="0"/>
              </a:rPr>
              <a:t>.</a:t>
            </a:r>
            <a:endParaRPr lang="tr-TR" sz="2800" dirty="0">
              <a:latin typeface="Times New Roman" pitchFamily="18" charset="0"/>
              <a:cs typeface="Times New Roman" pitchFamily="18" charset="0"/>
            </a:endParaRPr>
          </a:p>
        </p:txBody>
      </p:sp>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26625" name="Object 1"/>
          <p:cNvGraphicFramePr>
            <a:graphicFrameLocks noChangeAspect="1"/>
          </p:cNvGraphicFramePr>
          <p:nvPr/>
        </p:nvGraphicFramePr>
        <p:xfrm>
          <a:off x="762000" y="3124200"/>
          <a:ext cx="7882021" cy="1676400"/>
        </p:xfrm>
        <a:graphic>
          <a:graphicData uri="http://schemas.openxmlformats.org/presentationml/2006/ole">
            <mc:AlternateContent xmlns:mc="http://schemas.openxmlformats.org/markup-compatibility/2006">
              <mc:Choice xmlns:v="urn:schemas-microsoft-com:vml" Requires="v">
                <p:oleObj spid="_x0000_s26626" name="Equation" r:id="rId3" imgW="3416040" imgH="761760" progId="Equation.DSMT4">
                  <p:embed/>
                </p:oleObj>
              </mc:Choice>
              <mc:Fallback>
                <p:oleObj name="Equation" r:id="rId3" imgW="3416040" imgH="76176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124200"/>
                        <a:ext cx="7882021" cy="167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27" name="Rectangle 3"/>
          <p:cNvSpPr>
            <a:spLocks noChangeArrowheads="1"/>
          </p:cNvSpPr>
          <p:nvPr/>
        </p:nvSpPr>
        <p:spPr bwMode="auto">
          <a:xfrm>
            <a:off x="304800" y="4648200"/>
            <a:ext cx="85344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36525" algn="just" defTabSz="914400" rtl="0" eaLnBrk="1" fontAlgn="base" latinLnBrk="0" hangingPunct="1">
              <a:lnSpc>
                <a:spcPct val="100000"/>
              </a:lnSpc>
              <a:spcBef>
                <a:spcPct val="0"/>
              </a:spcBef>
              <a:spcAft>
                <a:spcPct val="0"/>
              </a:spcAft>
              <a:buClrTx/>
              <a:buSzTx/>
              <a:tabLst/>
            </a:pPr>
            <a:r>
              <a:rPr kumimoji="0" lang="en-AU" sz="2400" b="0" i="0" u="none" strike="noStrike" cap="none" normalizeH="0" baseline="0" dirty="0" smtClean="0">
                <a:ln>
                  <a:noFill/>
                </a:ln>
                <a:solidFill>
                  <a:schemeClr val="tx1"/>
                </a:solidFill>
                <a:effectLst/>
                <a:latin typeface="Times New Roman" pitchFamily="18" charset="0"/>
                <a:cs typeface="Times New Roman" pitchFamily="18" charset="0"/>
              </a:rPr>
              <a:t>where;</a:t>
            </a:r>
            <a:endParaRPr kumimoji="0" lang="tr-T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6525" algn="just" defTabSz="914400" rtl="0" eaLnBrk="0" fontAlgn="base" latinLnBrk="0" hangingPunct="0">
              <a:lnSpc>
                <a:spcPct val="100000"/>
              </a:lnSpc>
              <a:spcBef>
                <a:spcPct val="0"/>
              </a:spcBef>
              <a:spcAft>
                <a:spcPct val="0"/>
              </a:spcAft>
              <a:buClrTx/>
              <a:buSzTx/>
              <a:buFontTx/>
              <a:buNone/>
              <a:tabLst/>
            </a:pPr>
            <a:r>
              <a:rPr kumimoji="0" lang="en-AU" altLang="zh-CN" sz="2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m</a:t>
            </a:r>
            <a:r>
              <a:rPr kumimoji="0" lang="en-AU" altLang="zh-CN" sz="2400" b="0" i="0" u="none" strike="noStrike" cap="none" normalizeH="0" baseline="-30000" dirty="0" smtClean="0">
                <a:ln>
                  <a:noFill/>
                </a:ln>
                <a:solidFill>
                  <a:schemeClr val="tx1"/>
                </a:solidFill>
                <a:effectLst/>
                <a:latin typeface="Times New Roman" pitchFamily="18" charset="0"/>
                <a:ea typeface="SimSun" pitchFamily="2" charset="-122"/>
                <a:cs typeface="Times New Roman" pitchFamily="18" charset="0"/>
              </a:rPr>
              <a:t>1</a:t>
            </a:r>
            <a:r>
              <a:rPr kumimoji="0" lang="en-AU" altLang="zh-CN" sz="2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m</a:t>
            </a:r>
            <a:r>
              <a:rPr kumimoji="0" lang="en-AU" altLang="zh-CN" sz="2400" b="0" i="0" u="none" strike="noStrike" cap="none" normalizeH="0" baseline="-30000" dirty="0" smtClean="0">
                <a:ln>
                  <a:noFill/>
                </a:ln>
                <a:solidFill>
                  <a:schemeClr val="tx1"/>
                </a:solidFill>
                <a:effectLst/>
                <a:latin typeface="Times New Roman" pitchFamily="18" charset="0"/>
                <a:ea typeface="SimSun" pitchFamily="2" charset="-122"/>
                <a:cs typeface="Times New Roman" pitchFamily="18" charset="0"/>
              </a:rPr>
              <a:t>2</a:t>
            </a:r>
            <a:r>
              <a:rPr kumimoji="0" lang="en-AU" altLang="zh-CN" sz="2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mass of each vehicle , kg</a:t>
            </a:r>
            <a:endParaRPr kumimoji="0" lang="tr-TR" altLang="zh-CN"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6525" algn="just" defTabSz="914400" rtl="0" eaLnBrk="0" fontAlgn="base" latinLnBrk="0" hangingPunct="0">
              <a:lnSpc>
                <a:spcPct val="100000"/>
              </a:lnSpc>
              <a:spcBef>
                <a:spcPct val="0"/>
              </a:spcBef>
              <a:spcAft>
                <a:spcPct val="0"/>
              </a:spcAft>
              <a:buClrTx/>
              <a:buSzTx/>
              <a:buFontTx/>
              <a:buNone/>
              <a:tabLst/>
            </a:pPr>
            <a:r>
              <a:rPr kumimoji="0" lang="en-AU" altLang="zh-CN" sz="2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s</a:t>
            </a:r>
            <a:r>
              <a:rPr kumimoji="0" lang="en-AU" altLang="zh-CN" sz="2400" b="0" i="0" u="none" strike="noStrike" cap="none" normalizeH="0" baseline="-30000" dirty="0" smtClean="0">
                <a:ln>
                  <a:noFill/>
                </a:ln>
                <a:solidFill>
                  <a:schemeClr val="tx1"/>
                </a:solidFill>
                <a:effectLst/>
                <a:latin typeface="Times New Roman" pitchFamily="18" charset="0"/>
                <a:ea typeface="SimSun" pitchFamily="2" charset="-122"/>
                <a:cs typeface="Times New Roman" pitchFamily="18" charset="0"/>
              </a:rPr>
              <a:t>Def1</a:t>
            </a:r>
            <a:r>
              <a:rPr kumimoji="0" lang="en-AU" altLang="zh-CN" sz="2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s</a:t>
            </a:r>
            <a:r>
              <a:rPr kumimoji="0" lang="en-AU" altLang="zh-CN" sz="2400" b="0" i="0" u="none" strike="noStrike" cap="none" normalizeH="0" baseline="-30000" dirty="0" smtClean="0">
                <a:ln>
                  <a:noFill/>
                </a:ln>
                <a:solidFill>
                  <a:schemeClr val="tx1"/>
                </a:solidFill>
                <a:effectLst/>
                <a:latin typeface="Times New Roman" pitchFamily="18" charset="0"/>
                <a:ea typeface="SimSun" pitchFamily="2" charset="-122"/>
                <a:cs typeface="Times New Roman" pitchFamily="18" charset="0"/>
              </a:rPr>
              <a:t>Def2</a:t>
            </a:r>
            <a:r>
              <a:rPr kumimoji="0" lang="en-AU" altLang="zh-CN" sz="2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crush depth of each vehicle, outer surface to impact </a:t>
            </a:r>
            <a:r>
              <a:rPr kumimoji="0" lang="tr-TR" altLang="zh-CN" sz="2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r>
              <a:rPr kumimoji="0" lang="en-AU" altLang="zh-CN" sz="2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point in line with impact force, m</a:t>
            </a:r>
            <a:endParaRPr kumimoji="0" lang="tr-TR" altLang="zh-CN"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36525" algn="just" defTabSz="914400" rtl="0" eaLnBrk="0" fontAlgn="base" latinLnBrk="0" hangingPunct="0">
              <a:lnSpc>
                <a:spcPct val="100000"/>
              </a:lnSpc>
              <a:spcBef>
                <a:spcPct val="0"/>
              </a:spcBef>
              <a:spcAft>
                <a:spcPct val="0"/>
              </a:spcAft>
              <a:buClrTx/>
              <a:buSzTx/>
              <a:buFontTx/>
              <a:buNone/>
              <a:tabLst/>
            </a:pPr>
            <a:r>
              <a:rPr kumimoji="0" lang="en-AU" altLang="zh-CN" sz="2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E</a:t>
            </a:r>
            <a:r>
              <a:rPr kumimoji="0" lang="en-AU" altLang="zh-CN" sz="2400" b="0" i="0" u="none" strike="noStrike" cap="none" normalizeH="0" baseline="-30000" dirty="0" smtClean="0">
                <a:ln>
                  <a:noFill/>
                </a:ln>
                <a:solidFill>
                  <a:schemeClr val="tx1"/>
                </a:solidFill>
                <a:effectLst/>
                <a:latin typeface="Times New Roman" pitchFamily="18" charset="0"/>
                <a:ea typeface="SimSun" pitchFamily="2" charset="-122"/>
                <a:cs typeface="Times New Roman" pitchFamily="18" charset="0"/>
              </a:rPr>
              <a:t>D</a:t>
            </a:r>
            <a:r>
              <a:rPr kumimoji="0" lang="en-AU" altLang="zh-CN" sz="2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energy lost by both vehicles in the collision due to damage, J.</a:t>
            </a:r>
            <a:endParaRPr kumimoji="0" lang="en-AU" altLang="zh-CN"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tr-TR" b="1" dirty="0" smtClean="0">
                <a:latin typeface="Euclid" pitchFamily="18" charset="0"/>
              </a:rPr>
              <a:t>Reconstruction &amp; Analysis of a Sample Traffic Accident</a:t>
            </a:r>
            <a:endParaRPr lang="tr-TR" dirty="0"/>
          </a:p>
        </p:txBody>
      </p:sp>
      <p:sp>
        <p:nvSpPr>
          <p:cNvPr id="6" name="TextBox 5"/>
          <p:cNvSpPr txBox="1"/>
          <p:nvPr/>
        </p:nvSpPr>
        <p:spPr>
          <a:xfrm>
            <a:off x="762000" y="1447800"/>
            <a:ext cx="7924800" cy="4401205"/>
          </a:xfrm>
          <a:prstGeom prst="rect">
            <a:avLst/>
          </a:prstGeom>
          <a:noFill/>
        </p:spPr>
        <p:txBody>
          <a:bodyPr wrap="square" rtlCol="0">
            <a:spAutoFit/>
          </a:bodyPr>
          <a:lstStyle/>
          <a:p>
            <a:r>
              <a:rPr lang="tr-TR" sz="2800" dirty="0" smtClean="0">
                <a:latin typeface="Times New Roman" pitchFamily="18" charset="0"/>
                <a:cs typeface="Times New Roman" pitchFamily="18" charset="0"/>
              </a:rPr>
              <a:t>Parameters related to EES calculation are:</a:t>
            </a:r>
          </a:p>
          <a:p>
            <a:endParaRPr lang="tr-TR" sz="2800" dirty="0" smtClean="0">
              <a:latin typeface="Times New Roman" pitchFamily="18" charset="0"/>
              <a:cs typeface="Times New Roman" pitchFamily="18" charset="0"/>
            </a:endParaRPr>
          </a:p>
          <a:p>
            <a:pPr>
              <a:buFont typeface="Wingdings" pitchFamily="2" charset="2"/>
              <a:buChar char="v"/>
            </a:pPr>
            <a:r>
              <a:rPr lang="tr-TR" sz="2800" dirty="0" smtClean="0">
                <a:latin typeface="Times New Roman" pitchFamily="18" charset="0"/>
                <a:cs typeface="Times New Roman" pitchFamily="18" charset="0"/>
              </a:rPr>
              <a:t>Pre-impact (</a:t>
            </a:r>
            <a:r>
              <a:rPr lang="en-AU" sz="2800" dirty="0" smtClean="0"/>
              <a:t>ν</a:t>
            </a:r>
            <a:r>
              <a:rPr lang="en-AU" sz="2800" baseline="-25000" dirty="0" smtClean="0"/>
              <a:t>1</a:t>
            </a:r>
            <a:r>
              <a:rPr lang="tr-TR" sz="2800" dirty="0" smtClean="0"/>
              <a:t>)</a:t>
            </a:r>
            <a:r>
              <a:rPr lang="tr-TR" sz="2800" dirty="0" smtClean="0">
                <a:latin typeface="Times New Roman" pitchFamily="18" charset="0"/>
                <a:cs typeface="Times New Roman" pitchFamily="18" charset="0"/>
              </a:rPr>
              <a:t> &amp; post impact (</a:t>
            </a:r>
            <a:r>
              <a:rPr lang="en-AU" sz="2800" dirty="0" smtClean="0"/>
              <a:t>ν</a:t>
            </a:r>
            <a:r>
              <a:rPr lang="tr-TR" sz="2800" baseline="-25000" dirty="0" smtClean="0"/>
              <a:t>2</a:t>
            </a:r>
            <a:r>
              <a:rPr lang="tr-TR" sz="2800" dirty="0" smtClean="0">
                <a:latin typeface="Times New Roman" pitchFamily="18" charset="0"/>
                <a:cs typeface="Times New Roman" pitchFamily="18" charset="0"/>
              </a:rPr>
              <a:t>) velocity, </a:t>
            </a:r>
            <a:r>
              <a:rPr lang="tr-TR" sz="2800" i="1" dirty="0" smtClean="0">
                <a:latin typeface="Times New Roman" pitchFamily="18" charset="0"/>
                <a:cs typeface="Times New Roman" pitchFamily="18" charset="0"/>
              </a:rPr>
              <a:t>km/h</a:t>
            </a:r>
          </a:p>
          <a:p>
            <a:pPr>
              <a:buFont typeface="Wingdings" pitchFamily="2" charset="2"/>
              <a:buChar char="v"/>
            </a:pPr>
            <a:r>
              <a:rPr lang="tr-TR" sz="2800" dirty="0" smtClean="0">
                <a:latin typeface="Times New Roman" pitchFamily="18" charset="0"/>
                <a:cs typeface="Times New Roman" pitchFamily="18" charset="0"/>
              </a:rPr>
              <a:t>Deformation (</a:t>
            </a:r>
            <a:r>
              <a:rPr lang="en-AU" sz="2800" dirty="0" smtClean="0"/>
              <a:t>ε</a:t>
            </a:r>
            <a:r>
              <a:rPr lang="tr-TR" sz="2800" dirty="0" smtClean="0"/>
              <a:t>)</a:t>
            </a:r>
            <a:r>
              <a:rPr lang="tr-TR" sz="2800" dirty="0" smtClean="0">
                <a:latin typeface="Times New Roman" pitchFamily="18" charset="0"/>
                <a:cs typeface="Times New Roman" pitchFamily="18" charset="0"/>
              </a:rPr>
              <a:t>, </a:t>
            </a:r>
            <a:r>
              <a:rPr lang="tr-TR" sz="2800" i="1" dirty="0" smtClean="0">
                <a:latin typeface="Times New Roman" pitchFamily="18" charset="0"/>
                <a:cs typeface="Times New Roman" pitchFamily="18" charset="0"/>
              </a:rPr>
              <a:t>m</a:t>
            </a:r>
          </a:p>
          <a:p>
            <a:pPr>
              <a:buFont typeface="Wingdings" pitchFamily="2" charset="2"/>
              <a:buChar char="v"/>
            </a:pPr>
            <a:r>
              <a:rPr lang="tr-TR" sz="2800" dirty="0" smtClean="0">
                <a:latin typeface="Times New Roman" pitchFamily="18" charset="0"/>
                <a:cs typeface="Times New Roman" pitchFamily="18" charset="0"/>
              </a:rPr>
              <a:t>Pre-omega (</a:t>
            </a:r>
            <a:r>
              <a:rPr lang="en-AU" sz="2800" dirty="0" smtClean="0"/>
              <a:t>ω</a:t>
            </a:r>
            <a:r>
              <a:rPr lang="en-AU" sz="2800" baseline="-25000" dirty="0" smtClean="0"/>
              <a:t>1</a:t>
            </a:r>
            <a:r>
              <a:rPr lang="tr-TR" sz="2800" dirty="0" smtClean="0">
                <a:latin typeface="Times New Roman" pitchFamily="18" charset="0"/>
                <a:cs typeface="Times New Roman" pitchFamily="18" charset="0"/>
              </a:rPr>
              <a:t>) &amp; post omega (</a:t>
            </a:r>
            <a:r>
              <a:rPr lang="en-AU" sz="2800" dirty="0" smtClean="0"/>
              <a:t>ω</a:t>
            </a:r>
            <a:r>
              <a:rPr lang="en-AU" sz="2800" baseline="-25000" dirty="0" smtClean="0"/>
              <a:t>2</a:t>
            </a:r>
            <a:r>
              <a:rPr lang="tr-TR" sz="2800" dirty="0" smtClean="0">
                <a:latin typeface="Times New Roman" pitchFamily="18" charset="0"/>
                <a:cs typeface="Times New Roman" pitchFamily="18" charset="0"/>
              </a:rPr>
              <a:t>), </a:t>
            </a:r>
            <a:r>
              <a:rPr lang="tr-TR" sz="2800" i="1" dirty="0" smtClean="0">
                <a:latin typeface="Times New Roman" pitchFamily="18" charset="0"/>
                <a:cs typeface="Times New Roman" pitchFamily="18" charset="0"/>
              </a:rPr>
              <a:t>rad/s</a:t>
            </a:r>
          </a:p>
          <a:p>
            <a:pPr>
              <a:buFont typeface="Wingdings" pitchFamily="2" charset="2"/>
              <a:buChar char="v"/>
            </a:pPr>
            <a:r>
              <a:rPr lang="tr-TR" sz="2800" dirty="0" smtClean="0">
                <a:latin typeface="Times New Roman" pitchFamily="18" charset="0"/>
                <a:cs typeface="Times New Roman" pitchFamily="18" charset="0"/>
              </a:rPr>
              <a:t>Impulse (Imp), </a:t>
            </a:r>
            <a:r>
              <a:rPr lang="tr-TR" sz="2800" i="1" dirty="0" smtClean="0">
                <a:latin typeface="Times New Roman" pitchFamily="18" charset="0"/>
                <a:cs typeface="Times New Roman" pitchFamily="18" charset="0"/>
              </a:rPr>
              <a:t>N.s</a:t>
            </a:r>
          </a:p>
          <a:p>
            <a:pPr>
              <a:buFont typeface="Wingdings" pitchFamily="2" charset="2"/>
              <a:buChar char="v"/>
            </a:pPr>
            <a:r>
              <a:rPr lang="tr-TR" sz="2800" dirty="0" smtClean="0">
                <a:latin typeface="Times New Roman" pitchFamily="18" charset="0"/>
                <a:cs typeface="Times New Roman" pitchFamily="18" charset="0"/>
              </a:rPr>
              <a:t>Time (t), </a:t>
            </a:r>
            <a:r>
              <a:rPr lang="tr-TR" sz="2800" i="1" dirty="0" smtClean="0">
                <a:latin typeface="Times New Roman" pitchFamily="18" charset="0"/>
                <a:cs typeface="Times New Roman" pitchFamily="18" charset="0"/>
              </a:rPr>
              <a:t>seconds</a:t>
            </a:r>
          </a:p>
          <a:p>
            <a:pPr>
              <a:buFont typeface="Wingdings" pitchFamily="2" charset="2"/>
              <a:buChar char="v"/>
            </a:pPr>
            <a:r>
              <a:rPr lang="tr-TR" sz="2800" dirty="0" smtClean="0">
                <a:latin typeface="Times New Roman" pitchFamily="18" charset="0"/>
                <a:cs typeface="Times New Roman" pitchFamily="18" charset="0"/>
              </a:rPr>
              <a:t>X, y, z coordinates, </a:t>
            </a:r>
            <a:r>
              <a:rPr lang="tr-TR" sz="2800" i="1" dirty="0" smtClean="0">
                <a:latin typeface="Times New Roman" pitchFamily="18" charset="0"/>
                <a:cs typeface="Times New Roman" pitchFamily="18" charset="0"/>
              </a:rPr>
              <a:t>m</a:t>
            </a:r>
          </a:p>
          <a:p>
            <a:pPr>
              <a:buFont typeface="Wingdings" pitchFamily="2" charset="2"/>
              <a:buChar char="v"/>
            </a:pPr>
            <a:r>
              <a:rPr lang="tr-TR" sz="2800" dirty="0" smtClean="0">
                <a:latin typeface="Times New Roman" pitchFamily="18" charset="0"/>
                <a:cs typeface="Times New Roman" pitchFamily="18" charset="0"/>
              </a:rPr>
              <a:t>Change in velocity (Δv), </a:t>
            </a:r>
            <a:r>
              <a:rPr lang="tr-TR" sz="2800" i="1" dirty="0" smtClean="0">
                <a:latin typeface="Times New Roman" pitchFamily="18" charset="0"/>
                <a:cs typeface="Times New Roman" pitchFamily="18" charset="0"/>
              </a:rPr>
              <a:t>km/h</a:t>
            </a:r>
          </a:p>
          <a:p>
            <a:pPr>
              <a:buFont typeface="Wingdings" pitchFamily="2" charset="2"/>
              <a:buChar char="v"/>
            </a:pPr>
            <a:r>
              <a:rPr lang="tr-TR" sz="2800" dirty="0" smtClean="0">
                <a:latin typeface="Times New Roman" pitchFamily="18" charset="0"/>
                <a:cs typeface="Times New Roman" pitchFamily="18" charset="0"/>
              </a:rPr>
              <a:t>Deformation energy (E), </a:t>
            </a:r>
            <a:r>
              <a:rPr lang="tr-TR" sz="2800" i="1" dirty="0" smtClean="0">
                <a:latin typeface="Times New Roman" pitchFamily="18" charset="0"/>
                <a:cs typeface="Times New Roman" pitchFamily="18" charset="0"/>
              </a:rPr>
              <a:t>J</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3_一般">
  <a:themeElements>
    <a:clrScheme name="一般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fontScheme name="13_一般">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kumimoji="1" dirty="0" err="1" smtClean="0"/>
        </a:defPPr>
      </a:lstStyle>
    </a:txDef>
  </a:objectDefaults>
  <a:extraClrSchemeLst>
    <a:extraClrScheme>
      <a:clrScheme name="一般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一般 2">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一般 3">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997</TotalTime>
  <Words>1807</Words>
  <Application>Microsoft Office PowerPoint</Application>
  <PresentationFormat>On-screen Show (4:3)</PresentationFormat>
  <Paragraphs>325</Paragraphs>
  <Slides>27</Slides>
  <Notes>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27</vt:i4>
      </vt:variant>
    </vt:vector>
  </HeadingPairs>
  <TitlesOfParts>
    <vt:vector size="30" baseType="lpstr">
      <vt:lpstr>Office Theme</vt:lpstr>
      <vt:lpstr>13_一般</vt:lpstr>
      <vt:lpstr>Equation</vt:lpstr>
      <vt:lpstr>About OMICS Group</vt:lpstr>
      <vt:lpstr>About OMICS Group Conferences</vt:lpstr>
      <vt:lpstr>PowerPoint Presentation</vt:lpstr>
      <vt:lpstr>*Highway Fatality Trend in Turkey</vt:lpstr>
      <vt:lpstr>Vehicular Accident Reconstruction</vt:lpstr>
      <vt:lpstr>Importance and Benefits of Accident Reconstruction</vt:lpstr>
      <vt:lpstr>Energy Equivalent Speed (EES)</vt:lpstr>
      <vt:lpstr>Energy Equivalent Speed (EES)</vt:lpstr>
      <vt:lpstr>Reconstruction &amp; Analysis of a Sample Traffic Accident</vt:lpstr>
      <vt:lpstr>Current Status in Turkey</vt:lpstr>
      <vt:lpstr>Current Status in Turkey</vt:lpstr>
      <vt:lpstr>Current Status in Turkey</vt:lpstr>
      <vt:lpstr>Current Status in Turkey</vt:lpstr>
      <vt:lpstr>A Case Study</vt:lpstr>
      <vt:lpstr>A Case Study</vt:lpstr>
      <vt:lpstr>Data Set Constitution for EES</vt:lpstr>
      <vt:lpstr>Artificial Neural Network Methods</vt:lpstr>
      <vt:lpstr>MFFNN</vt:lpstr>
      <vt:lpstr>GRNN</vt:lpstr>
      <vt:lpstr>MFFNN &amp; GRNN Comparison for EES Prediction</vt:lpstr>
      <vt:lpstr>Assumptions for Fault Rate Prediction</vt:lpstr>
      <vt:lpstr> Descriptive Statistics for the Scenario </vt:lpstr>
      <vt:lpstr>Results of the scenario by means of 5-fold cross-validation (Fault rate prediction) </vt:lpstr>
      <vt:lpstr>Results and Discussion</vt:lpstr>
      <vt:lpstr>Sample Fault Rate Application Interface on a Portable Device</vt:lpstr>
      <vt:lpstr>Conclusions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Can</dc:creator>
  <cp:lastModifiedBy>Riya Dhar</cp:lastModifiedBy>
  <cp:revision>116</cp:revision>
  <dcterms:created xsi:type="dcterms:W3CDTF">2006-08-16T00:00:00Z</dcterms:created>
  <dcterms:modified xsi:type="dcterms:W3CDTF">2015-09-24T08:58:41Z</dcterms:modified>
</cp:coreProperties>
</file>