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68" r:id="rId2"/>
    <p:sldId id="369" r:id="rId3"/>
    <p:sldId id="256" r:id="rId4"/>
    <p:sldId id="353" r:id="rId5"/>
    <p:sldId id="272" r:id="rId6"/>
    <p:sldId id="273" r:id="rId7"/>
    <p:sldId id="270" r:id="rId8"/>
    <p:sldId id="271" r:id="rId9"/>
    <p:sldId id="268" r:id="rId10"/>
    <p:sldId id="274" r:id="rId11"/>
    <p:sldId id="275" r:id="rId12"/>
    <p:sldId id="276" r:id="rId13"/>
    <p:sldId id="358" r:id="rId14"/>
    <p:sldId id="363" r:id="rId15"/>
    <p:sldId id="340" r:id="rId16"/>
    <p:sldId id="341" r:id="rId17"/>
    <p:sldId id="346" r:id="rId18"/>
    <p:sldId id="348" r:id="rId19"/>
    <p:sldId id="349" r:id="rId20"/>
    <p:sldId id="362" r:id="rId21"/>
    <p:sldId id="313" r:id="rId22"/>
    <p:sldId id="314" r:id="rId23"/>
    <p:sldId id="277" r:id="rId24"/>
    <p:sldId id="279" r:id="rId25"/>
    <p:sldId id="278" r:id="rId26"/>
    <p:sldId id="311" r:id="rId27"/>
    <p:sldId id="312" r:id="rId28"/>
    <p:sldId id="281" r:id="rId29"/>
    <p:sldId id="286" r:id="rId30"/>
    <p:sldId id="315" r:id="rId31"/>
    <p:sldId id="316" r:id="rId32"/>
    <p:sldId id="280" r:id="rId33"/>
    <p:sldId id="282" r:id="rId34"/>
    <p:sldId id="284" r:id="rId35"/>
    <p:sldId id="283" r:id="rId36"/>
    <p:sldId id="285" r:id="rId37"/>
    <p:sldId id="289" r:id="rId38"/>
    <p:sldId id="359" r:id="rId39"/>
    <p:sldId id="360" r:id="rId40"/>
    <p:sldId id="287" r:id="rId41"/>
    <p:sldId id="288" r:id="rId42"/>
    <p:sldId id="290" r:id="rId43"/>
    <p:sldId id="291" r:id="rId44"/>
    <p:sldId id="292" r:id="rId45"/>
    <p:sldId id="293" r:id="rId46"/>
    <p:sldId id="296" r:id="rId47"/>
    <p:sldId id="364" r:id="rId48"/>
    <p:sldId id="297" r:id="rId49"/>
    <p:sldId id="304" r:id="rId50"/>
    <p:sldId id="298" r:id="rId51"/>
    <p:sldId id="299" r:id="rId52"/>
    <p:sldId id="306" r:id="rId53"/>
    <p:sldId id="301" r:id="rId54"/>
    <p:sldId id="300" r:id="rId55"/>
    <p:sldId id="302" r:id="rId56"/>
    <p:sldId id="332" r:id="rId57"/>
    <p:sldId id="333" r:id="rId58"/>
    <p:sldId id="303" r:id="rId59"/>
    <p:sldId id="305" r:id="rId60"/>
    <p:sldId id="307" r:id="rId61"/>
    <p:sldId id="334" r:id="rId62"/>
    <p:sldId id="308" r:id="rId63"/>
    <p:sldId id="365" r:id="rId64"/>
    <p:sldId id="366" r:id="rId65"/>
    <p:sldId id="317" r:id="rId66"/>
    <p:sldId id="318" r:id="rId67"/>
    <p:sldId id="319" r:id="rId68"/>
    <p:sldId id="323" r:id="rId69"/>
    <p:sldId id="325" r:id="rId70"/>
    <p:sldId id="326" r:id="rId71"/>
    <p:sldId id="327" r:id="rId72"/>
    <p:sldId id="330" r:id="rId73"/>
    <p:sldId id="331" r:id="rId74"/>
    <p:sldId id="320" r:id="rId75"/>
    <p:sldId id="367" r:id="rId76"/>
    <p:sldId id="321" r:id="rId77"/>
    <p:sldId id="322" r:id="rId78"/>
    <p:sldId id="328" r:id="rId79"/>
    <p:sldId id="329" r:id="rId80"/>
    <p:sldId id="335" r:id="rId81"/>
    <p:sldId id="336" r:id="rId82"/>
    <p:sldId id="337" r:id="rId83"/>
    <p:sldId id="338" r:id="rId84"/>
    <p:sldId id="339" r:id="rId85"/>
    <p:sldId id="342" r:id="rId86"/>
    <p:sldId id="343" r:id="rId87"/>
    <p:sldId id="344" r:id="rId88"/>
    <p:sldId id="345" r:id="rId89"/>
    <p:sldId id="347" r:id="rId90"/>
    <p:sldId id="263" r:id="rId91"/>
    <p:sldId id="260" r:id="rId92"/>
    <p:sldId id="261" r:id="rId93"/>
    <p:sldId id="258" r:id="rId94"/>
    <p:sldId id="259" r:id="rId95"/>
    <p:sldId id="351" r:id="rId96"/>
    <p:sldId id="350" r:id="rId97"/>
    <p:sldId id="357" r:id="rId98"/>
    <p:sldId id="352" r:id="rId99"/>
    <p:sldId id="355" r:id="rId100"/>
    <p:sldId id="354" r:id="rId101"/>
    <p:sldId id="356" r:id="rId102"/>
    <p:sldId id="257" r:id="rId103"/>
    <p:sldId id="324" r:id="rId104"/>
    <p:sldId id="370" r:id="rId10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39" d="100"/>
          <a:sy n="39" d="100"/>
        </p:scale>
        <p:origin x="-312" y="-108"/>
      </p:cViewPr>
      <p:guideLst>
        <p:guide orient="horz" pos="2160"/>
        <p:guide pos="2880"/>
      </p:guideLst>
    </p:cSldViewPr>
  </p:slideViewPr>
  <p:notesTextViewPr>
    <p:cViewPr>
      <p:scale>
        <a:sx n="1" d="1"/>
        <a:sy n="1" d="1"/>
      </p:scale>
      <p:origin x="0" y="0"/>
    </p:cViewPr>
  </p:notesTextViewPr>
  <p:sorterViewPr>
    <p:cViewPr>
      <p:scale>
        <a:sx n="100" d="100"/>
        <a:sy n="100" d="100"/>
      </p:scale>
      <p:origin x="0" y="448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I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014875196413429"/>
          <c:y val="2.4388835176412892E-2"/>
          <c:w val="0.74181591600105246"/>
          <c:h val="0.87599564726680135"/>
        </c:manualLayout>
      </c:layout>
      <c:barChart>
        <c:barDir val="col"/>
        <c:grouping val="stacked"/>
        <c:varyColors val="0"/>
        <c:ser>
          <c:idx val="0"/>
          <c:order val="0"/>
          <c:tx>
            <c:strRef>
              <c:f>Hoja1!$B$1</c:f>
              <c:strCache>
                <c:ptCount val="1"/>
                <c:pt idx="0">
                  <c:v>Initial PCI</c:v>
                </c:pt>
              </c:strCache>
            </c:strRef>
          </c:tx>
          <c:spPr>
            <a:noFill/>
          </c:spPr>
          <c:invertIfNegative val="0"/>
          <c:cat>
            <c:strRef>
              <c:f>Hoja1!$A$2:$A$3</c:f>
              <c:strCache>
                <c:ptCount val="2"/>
                <c:pt idx="0">
                  <c:v>OR+BMS</c:v>
                </c:pt>
                <c:pt idx="1">
                  <c:v>DES</c:v>
                </c:pt>
              </c:strCache>
            </c:strRef>
          </c:cat>
          <c:val>
            <c:numRef>
              <c:f>Hoja1!$B$2:$B$3</c:f>
              <c:numCache>
                <c:formatCode>General</c:formatCode>
                <c:ptCount val="2"/>
                <c:pt idx="0">
                  <c:v>970.5</c:v>
                </c:pt>
                <c:pt idx="1">
                  <c:v>973.9</c:v>
                </c:pt>
              </c:numCache>
            </c:numRef>
          </c:val>
        </c:ser>
        <c:ser>
          <c:idx val="1"/>
          <c:order val="1"/>
          <c:tx>
            <c:strRef>
              <c:f>Hoja1!$C$1</c:f>
              <c:strCache>
                <c:ptCount val="1"/>
                <c:pt idx="0">
                  <c:v>Initial Device</c:v>
                </c:pt>
              </c:strCache>
            </c:strRef>
          </c:tx>
          <c:spPr>
            <a:noFill/>
          </c:spPr>
          <c:invertIfNegative val="0"/>
          <c:cat>
            <c:strRef>
              <c:f>Hoja1!$A$2:$A$3</c:f>
              <c:strCache>
                <c:ptCount val="2"/>
                <c:pt idx="0">
                  <c:v>OR+BMS</c:v>
                </c:pt>
                <c:pt idx="1">
                  <c:v>DES</c:v>
                </c:pt>
              </c:strCache>
            </c:strRef>
          </c:cat>
          <c:val>
            <c:numRef>
              <c:f>Hoja1!$C$2:$C$3</c:f>
              <c:numCache>
                <c:formatCode>General</c:formatCode>
                <c:ptCount val="2"/>
                <c:pt idx="0">
                  <c:v>596.29999999999995</c:v>
                </c:pt>
                <c:pt idx="1">
                  <c:v>2623.7</c:v>
                </c:pt>
              </c:numCache>
            </c:numRef>
          </c:val>
        </c:ser>
        <c:ser>
          <c:idx val="2"/>
          <c:order val="2"/>
          <c:tx>
            <c:strRef>
              <c:f>Hoja1!$D$1</c:f>
              <c:strCache>
                <c:ptCount val="1"/>
                <c:pt idx="0">
                  <c:v>Initial Drugs</c:v>
                </c:pt>
              </c:strCache>
            </c:strRef>
          </c:tx>
          <c:spPr>
            <a:noFill/>
          </c:spPr>
          <c:invertIfNegative val="0"/>
          <c:cat>
            <c:strRef>
              <c:f>Hoja1!$A$2:$A$3</c:f>
              <c:strCache>
                <c:ptCount val="2"/>
                <c:pt idx="0">
                  <c:v>OR+BMS</c:v>
                </c:pt>
                <c:pt idx="1">
                  <c:v>DES</c:v>
                </c:pt>
              </c:strCache>
            </c:strRef>
          </c:cat>
          <c:val>
            <c:numRef>
              <c:f>Hoja1!$D$2:$D$3</c:f>
              <c:numCache>
                <c:formatCode>General</c:formatCode>
                <c:ptCount val="2"/>
                <c:pt idx="0">
                  <c:v>761</c:v>
                </c:pt>
                <c:pt idx="1">
                  <c:v>54.7</c:v>
                </c:pt>
              </c:numCache>
            </c:numRef>
          </c:val>
        </c:ser>
        <c:ser>
          <c:idx val="3"/>
          <c:order val="3"/>
          <c:tx>
            <c:strRef>
              <c:f>Hoja1!$E$1</c:f>
              <c:strCache>
                <c:ptCount val="1"/>
                <c:pt idx="0">
                  <c:v>Initial Fees</c:v>
                </c:pt>
              </c:strCache>
            </c:strRef>
          </c:tx>
          <c:spPr>
            <a:noFill/>
          </c:spPr>
          <c:invertIfNegative val="0"/>
          <c:cat>
            <c:strRef>
              <c:f>Hoja1!$A$2:$A$3</c:f>
              <c:strCache>
                <c:ptCount val="2"/>
                <c:pt idx="0">
                  <c:v>OR+BMS</c:v>
                </c:pt>
                <c:pt idx="1">
                  <c:v>DES</c:v>
                </c:pt>
              </c:strCache>
            </c:strRef>
          </c:cat>
          <c:val>
            <c:numRef>
              <c:f>Hoja1!$E$2:$E$3</c:f>
              <c:numCache>
                <c:formatCode>General</c:formatCode>
                <c:ptCount val="2"/>
                <c:pt idx="0">
                  <c:v>2106.4</c:v>
                </c:pt>
                <c:pt idx="1">
                  <c:v>2064.6999999999998</c:v>
                </c:pt>
              </c:numCache>
            </c:numRef>
          </c:val>
        </c:ser>
        <c:ser>
          <c:idx val="4"/>
          <c:order val="4"/>
          <c:tx>
            <c:strRef>
              <c:f>Hoja1!$F$1</c:f>
              <c:strCache>
                <c:ptCount val="1"/>
                <c:pt idx="0">
                  <c:v>Initial Taxes</c:v>
                </c:pt>
              </c:strCache>
            </c:strRef>
          </c:tx>
          <c:spPr>
            <a:noFill/>
          </c:spPr>
          <c:invertIfNegative val="0"/>
          <c:cat>
            <c:strRef>
              <c:f>Hoja1!$A$2:$A$3</c:f>
              <c:strCache>
                <c:ptCount val="2"/>
                <c:pt idx="0">
                  <c:v>OR+BMS</c:v>
                </c:pt>
                <c:pt idx="1">
                  <c:v>DES</c:v>
                </c:pt>
              </c:strCache>
            </c:strRef>
          </c:cat>
          <c:val>
            <c:numRef>
              <c:f>Hoja1!$F$2:$F$3</c:f>
              <c:numCache>
                <c:formatCode>General</c:formatCode>
                <c:ptCount val="2"/>
                <c:pt idx="0">
                  <c:v>931</c:v>
                </c:pt>
                <c:pt idx="1">
                  <c:v>1201.2</c:v>
                </c:pt>
              </c:numCache>
            </c:numRef>
          </c:val>
        </c:ser>
        <c:ser>
          <c:idx val="5"/>
          <c:order val="5"/>
          <c:tx>
            <c:strRef>
              <c:f>Hoja1!$G$1</c:f>
              <c:strCache>
                <c:ptCount val="1"/>
                <c:pt idx="0">
                  <c:v>FU Drugs</c:v>
                </c:pt>
              </c:strCache>
            </c:strRef>
          </c:tx>
          <c:spPr>
            <a:noFill/>
          </c:spPr>
          <c:invertIfNegative val="0"/>
          <c:cat>
            <c:strRef>
              <c:f>Hoja1!$A$2:$A$3</c:f>
              <c:strCache>
                <c:ptCount val="2"/>
                <c:pt idx="0">
                  <c:v>OR+BMS</c:v>
                </c:pt>
                <c:pt idx="1">
                  <c:v>DES</c:v>
                </c:pt>
              </c:strCache>
            </c:strRef>
          </c:cat>
          <c:val>
            <c:numRef>
              <c:f>Hoja1!$G$2:$G$3</c:f>
              <c:numCache>
                <c:formatCode>General</c:formatCode>
                <c:ptCount val="2"/>
                <c:pt idx="0">
                  <c:v>170.1</c:v>
                </c:pt>
                <c:pt idx="1">
                  <c:v>1482.8</c:v>
                </c:pt>
              </c:numCache>
            </c:numRef>
          </c:val>
        </c:ser>
        <c:ser>
          <c:idx val="6"/>
          <c:order val="6"/>
          <c:tx>
            <c:strRef>
              <c:f>Hoja1!$H$1</c:f>
              <c:strCache>
                <c:ptCount val="1"/>
                <c:pt idx="0">
                  <c:v>FU Events</c:v>
                </c:pt>
              </c:strCache>
            </c:strRef>
          </c:tx>
          <c:spPr>
            <a:noFill/>
          </c:spPr>
          <c:invertIfNegative val="0"/>
          <c:cat>
            <c:strRef>
              <c:f>Hoja1!$A$2:$A$3</c:f>
              <c:strCache>
                <c:ptCount val="2"/>
                <c:pt idx="0">
                  <c:v>OR+BMS</c:v>
                </c:pt>
                <c:pt idx="1">
                  <c:v>DES</c:v>
                </c:pt>
              </c:strCache>
            </c:strRef>
          </c:cat>
          <c:val>
            <c:numRef>
              <c:f>Hoja1!$H$2:$H$3</c:f>
              <c:numCache>
                <c:formatCode>General</c:formatCode>
                <c:ptCount val="2"/>
                <c:pt idx="0">
                  <c:v>1179.2</c:v>
                </c:pt>
                <c:pt idx="1">
                  <c:v>2054.3000000000002</c:v>
                </c:pt>
              </c:numCache>
            </c:numRef>
          </c:val>
        </c:ser>
        <c:dLbls>
          <c:showLegendKey val="0"/>
          <c:showVal val="0"/>
          <c:showCatName val="0"/>
          <c:showSerName val="0"/>
          <c:showPercent val="0"/>
          <c:showBubbleSize val="0"/>
        </c:dLbls>
        <c:gapWidth val="60"/>
        <c:overlap val="100"/>
        <c:axId val="120551424"/>
        <c:axId val="132589248"/>
      </c:barChart>
      <c:catAx>
        <c:axId val="120551424"/>
        <c:scaling>
          <c:orientation val="minMax"/>
        </c:scaling>
        <c:delete val="0"/>
        <c:axPos val="b"/>
        <c:majorTickMark val="out"/>
        <c:minorTickMark val="none"/>
        <c:tickLblPos val="nextTo"/>
        <c:crossAx val="132589248"/>
        <c:crosses val="autoZero"/>
        <c:auto val="1"/>
        <c:lblAlgn val="ctr"/>
        <c:lblOffset val="100"/>
        <c:noMultiLvlLbl val="0"/>
      </c:catAx>
      <c:valAx>
        <c:axId val="132589248"/>
        <c:scaling>
          <c:orientation val="minMax"/>
        </c:scaling>
        <c:delete val="0"/>
        <c:axPos val="l"/>
        <c:majorGridlines/>
        <c:numFmt formatCode="General" sourceLinked="1"/>
        <c:majorTickMark val="out"/>
        <c:minorTickMark val="none"/>
        <c:tickLblPos val="nextTo"/>
        <c:txPr>
          <a:bodyPr/>
          <a:lstStyle/>
          <a:p>
            <a:pPr>
              <a:defRPr sz="1400"/>
            </a:pPr>
            <a:endParaRPr lang="en-US"/>
          </a:p>
        </c:txPr>
        <c:crossAx val="120551424"/>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I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Hoja1!$B$1</c:f>
              <c:strCache>
                <c:ptCount val="1"/>
                <c:pt idx="0">
                  <c:v>Control</c:v>
                </c:pt>
              </c:strCache>
            </c:strRef>
          </c:tx>
          <c:spPr>
            <a:solidFill>
              <a:srgbClr val="FF0000"/>
            </a:solidFill>
          </c:spPr>
          <c:invertIfNegative val="0"/>
          <c:cat>
            <c:strRef>
              <c:f>Hoja1!$A$2:$A$5</c:f>
              <c:strCache>
                <c:ptCount val="4"/>
                <c:pt idx="0">
                  <c:v>ORAR 2</c:v>
                </c:pt>
                <c:pt idx="1">
                  <c:v>Stojkovic</c:v>
                </c:pt>
                <c:pt idx="2">
                  <c:v>Cernigliaro</c:v>
                </c:pt>
                <c:pt idx="3">
                  <c:v>ORAR 3</c:v>
                </c:pt>
              </c:strCache>
            </c:strRef>
          </c:cat>
          <c:val>
            <c:numRef>
              <c:f>Hoja1!$B$2:$B$5</c:f>
              <c:numCache>
                <c:formatCode>General</c:formatCode>
                <c:ptCount val="4"/>
                <c:pt idx="0">
                  <c:v>8</c:v>
                </c:pt>
                <c:pt idx="1">
                  <c:v>7</c:v>
                </c:pt>
                <c:pt idx="2">
                  <c:v>28</c:v>
                </c:pt>
                <c:pt idx="3">
                  <c:v>15</c:v>
                </c:pt>
              </c:numCache>
            </c:numRef>
          </c:val>
        </c:ser>
        <c:ser>
          <c:idx val="1"/>
          <c:order val="1"/>
          <c:tx>
            <c:strRef>
              <c:f>Hoja1!$C$1</c:f>
              <c:strCache>
                <c:ptCount val="1"/>
                <c:pt idx="0">
                  <c:v>Placebo</c:v>
                </c:pt>
              </c:strCache>
            </c:strRef>
          </c:tx>
          <c:spPr>
            <a:solidFill>
              <a:srgbClr val="FFFF00"/>
            </a:solidFill>
          </c:spPr>
          <c:invertIfNegative val="0"/>
          <c:cat>
            <c:strRef>
              <c:f>Hoja1!$A$2:$A$5</c:f>
              <c:strCache>
                <c:ptCount val="4"/>
                <c:pt idx="0">
                  <c:v>ORAR 2</c:v>
                </c:pt>
                <c:pt idx="1">
                  <c:v>Stojkovic</c:v>
                </c:pt>
                <c:pt idx="2">
                  <c:v>Cernigliaro</c:v>
                </c:pt>
                <c:pt idx="3">
                  <c:v>ORAR 3</c:v>
                </c:pt>
              </c:strCache>
            </c:strRef>
          </c:cat>
          <c:val>
            <c:numRef>
              <c:f>Hoja1!$C$2:$C$5</c:f>
              <c:numCache>
                <c:formatCode>General</c:formatCode>
                <c:ptCount val="4"/>
                <c:pt idx="0">
                  <c:v>38</c:v>
                </c:pt>
                <c:pt idx="1">
                  <c:v>23</c:v>
                </c:pt>
                <c:pt idx="2">
                  <c:v>44</c:v>
                </c:pt>
                <c:pt idx="3">
                  <c:v>18</c:v>
                </c:pt>
              </c:numCache>
            </c:numRef>
          </c:val>
        </c:ser>
        <c:dLbls>
          <c:showLegendKey val="0"/>
          <c:showVal val="0"/>
          <c:showCatName val="0"/>
          <c:showSerName val="0"/>
          <c:showPercent val="0"/>
          <c:showBubbleSize val="0"/>
        </c:dLbls>
        <c:gapWidth val="150"/>
        <c:axId val="149469184"/>
        <c:axId val="148863168"/>
      </c:barChart>
      <c:catAx>
        <c:axId val="149469184"/>
        <c:scaling>
          <c:orientation val="minMax"/>
        </c:scaling>
        <c:delete val="0"/>
        <c:axPos val="b"/>
        <c:majorTickMark val="out"/>
        <c:minorTickMark val="none"/>
        <c:tickLblPos val="nextTo"/>
        <c:crossAx val="148863168"/>
        <c:crosses val="autoZero"/>
        <c:auto val="1"/>
        <c:lblAlgn val="ctr"/>
        <c:lblOffset val="100"/>
        <c:noMultiLvlLbl val="0"/>
      </c:catAx>
      <c:valAx>
        <c:axId val="148863168"/>
        <c:scaling>
          <c:orientation val="minMax"/>
        </c:scaling>
        <c:delete val="0"/>
        <c:axPos val="l"/>
        <c:majorGridlines/>
        <c:numFmt formatCode="General" sourceLinked="1"/>
        <c:majorTickMark val="out"/>
        <c:minorTickMark val="none"/>
        <c:tickLblPos val="nextTo"/>
        <c:crossAx val="149469184"/>
        <c:crosses val="autoZero"/>
        <c:crossBetween val="between"/>
      </c:valAx>
    </c:plotArea>
    <c:plotVisOnly val="1"/>
    <c:dispBlanksAs val="gap"/>
    <c:showDLblsOverMax val="0"/>
  </c:chart>
  <c:txPr>
    <a:bodyPr/>
    <a:lstStyle/>
    <a:p>
      <a:pPr>
        <a:defRPr sz="1800">
          <a:solidFill>
            <a:schemeClr val="bg1">
              <a:lumMod val="95000"/>
            </a:schemeClr>
          </a:solidFill>
        </a:defRPr>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0.87603</cdr:x>
      <cdr:y>0.60192</cdr:y>
    </cdr:from>
    <cdr:to>
      <cdr:x>0.93388</cdr:x>
      <cdr:y>0.74355</cdr:y>
    </cdr:to>
    <cdr:sp macro="" textlink="">
      <cdr:nvSpPr>
        <cdr:cNvPr id="2" name="1 CuadroTexto"/>
        <cdr:cNvSpPr txBox="1"/>
      </cdr:nvSpPr>
      <cdr:spPr>
        <a:xfrm xmlns:a="http://schemas.openxmlformats.org/drawingml/2006/main">
          <a:off x="7632848" y="1224136"/>
          <a:ext cx="504056"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AR" sz="1400" b="1" dirty="0" smtClean="0"/>
            <a:t>DES</a:t>
          </a:r>
          <a:endParaRPr lang="en-US" sz="1400" b="1" dirty="0"/>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a:p>
        </p:txBody>
      </p:sp>
      <p:sp>
        <p:nvSpPr>
          <p:cNvPr id="4" name="3 Marcador de fecha"/>
          <p:cNvSpPr>
            <a:spLocks noGrp="1"/>
          </p:cNvSpPr>
          <p:nvPr>
            <p:ph type="dt" sz="half" idx="10"/>
          </p:nvPr>
        </p:nvSpPr>
        <p:spPr/>
        <p:txBody>
          <a:bodyPr/>
          <a:lstStyle/>
          <a:p>
            <a:fld id="{3C612710-7E95-4A27-81FB-D3538EA3AC6B}" type="datetimeFigureOut">
              <a:rPr lang="en-US" smtClean="0"/>
              <a:t>9/23/2015</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8C11D3AB-2177-4410-AF69-C1787877AB11}" type="slidenum">
              <a:rPr lang="en-US" smtClean="0"/>
              <a:t>‹#›</a:t>
            </a:fld>
            <a:endParaRPr lang="en-US"/>
          </a:p>
        </p:txBody>
      </p:sp>
    </p:spTree>
    <p:extLst>
      <p:ext uri="{BB962C8B-B14F-4D97-AF65-F5344CB8AC3E}">
        <p14:creationId xmlns:p14="http://schemas.microsoft.com/office/powerpoint/2010/main" val="1272554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fld id="{3C612710-7E95-4A27-81FB-D3538EA3AC6B}" type="datetimeFigureOut">
              <a:rPr lang="en-US" smtClean="0"/>
              <a:t>9/23/2015</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8C11D3AB-2177-4410-AF69-C1787877AB11}" type="slidenum">
              <a:rPr lang="en-US" smtClean="0"/>
              <a:t>‹#›</a:t>
            </a:fld>
            <a:endParaRPr lang="en-US"/>
          </a:p>
        </p:txBody>
      </p:sp>
    </p:spTree>
    <p:extLst>
      <p:ext uri="{BB962C8B-B14F-4D97-AF65-F5344CB8AC3E}">
        <p14:creationId xmlns:p14="http://schemas.microsoft.com/office/powerpoint/2010/main" val="2131333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fld id="{3C612710-7E95-4A27-81FB-D3538EA3AC6B}" type="datetimeFigureOut">
              <a:rPr lang="en-US" smtClean="0"/>
              <a:t>9/23/2015</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8C11D3AB-2177-4410-AF69-C1787877AB11}" type="slidenum">
              <a:rPr lang="en-US" smtClean="0"/>
              <a:t>‹#›</a:t>
            </a:fld>
            <a:endParaRPr lang="en-US"/>
          </a:p>
        </p:txBody>
      </p:sp>
    </p:spTree>
    <p:extLst>
      <p:ext uri="{BB962C8B-B14F-4D97-AF65-F5344CB8AC3E}">
        <p14:creationId xmlns:p14="http://schemas.microsoft.com/office/powerpoint/2010/main" val="380806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fld id="{3C612710-7E95-4A27-81FB-D3538EA3AC6B}" type="datetimeFigureOut">
              <a:rPr lang="en-US" smtClean="0"/>
              <a:t>9/23/2015</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8C11D3AB-2177-4410-AF69-C1787877AB11}" type="slidenum">
              <a:rPr lang="en-US" smtClean="0"/>
              <a:t>‹#›</a:t>
            </a:fld>
            <a:endParaRPr lang="en-US"/>
          </a:p>
        </p:txBody>
      </p:sp>
    </p:spTree>
    <p:extLst>
      <p:ext uri="{BB962C8B-B14F-4D97-AF65-F5344CB8AC3E}">
        <p14:creationId xmlns:p14="http://schemas.microsoft.com/office/powerpoint/2010/main" val="3946756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3C612710-7E95-4A27-81FB-D3538EA3AC6B}" type="datetimeFigureOut">
              <a:rPr lang="en-US" smtClean="0"/>
              <a:t>9/23/2015</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8C11D3AB-2177-4410-AF69-C1787877AB11}" type="slidenum">
              <a:rPr lang="en-US" smtClean="0"/>
              <a:t>‹#›</a:t>
            </a:fld>
            <a:endParaRPr lang="en-US"/>
          </a:p>
        </p:txBody>
      </p:sp>
    </p:spTree>
    <p:extLst>
      <p:ext uri="{BB962C8B-B14F-4D97-AF65-F5344CB8AC3E}">
        <p14:creationId xmlns:p14="http://schemas.microsoft.com/office/powerpoint/2010/main" val="4081902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fecha"/>
          <p:cNvSpPr>
            <a:spLocks noGrp="1"/>
          </p:cNvSpPr>
          <p:nvPr>
            <p:ph type="dt" sz="half" idx="10"/>
          </p:nvPr>
        </p:nvSpPr>
        <p:spPr/>
        <p:txBody>
          <a:bodyPr/>
          <a:lstStyle/>
          <a:p>
            <a:fld id="{3C612710-7E95-4A27-81FB-D3538EA3AC6B}" type="datetimeFigureOut">
              <a:rPr lang="en-US" smtClean="0"/>
              <a:t>9/23/2015</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8C11D3AB-2177-4410-AF69-C1787877AB11}" type="slidenum">
              <a:rPr lang="en-US" smtClean="0"/>
              <a:t>‹#›</a:t>
            </a:fld>
            <a:endParaRPr lang="en-US"/>
          </a:p>
        </p:txBody>
      </p:sp>
    </p:spTree>
    <p:extLst>
      <p:ext uri="{BB962C8B-B14F-4D97-AF65-F5344CB8AC3E}">
        <p14:creationId xmlns:p14="http://schemas.microsoft.com/office/powerpoint/2010/main" val="3329515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6 Marcador de fecha"/>
          <p:cNvSpPr>
            <a:spLocks noGrp="1"/>
          </p:cNvSpPr>
          <p:nvPr>
            <p:ph type="dt" sz="half" idx="10"/>
          </p:nvPr>
        </p:nvSpPr>
        <p:spPr/>
        <p:txBody>
          <a:bodyPr/>
          <a:lstStyle/>
          <a:p>
            <a:fld id="{3C612710-7E95-4A27-81FB-D3538EA3AC6B}" type="datetimeFigureOut">
              <a:rPr lang="en-US" smtClean="0"/>
              <a:t>9/23/2015</a:t>
            </a:fld>
            <a:endParaRPr lang="en-US"/>
          </a:p>
        </p:txBody>
      </p:sp>
      <p:sp>
        <p:nvSpPr>
          <p:cNvPr id="8" name="7 Marcador de pie de página"/>
          <p:cNvSpPr>
            <a:spLocks noGrp="1"/>
          </p:cNvSpPr>
          <p:nvPr>
            <p:ph type="ftr" sz="quarter" idx="11"/>
          </p:nvPr>
        </p:nvSpPr>
        <p:spPr/>
        <p:txBody>
          <a:bodyPr/>
          <a:lstStyle/>
          <a:p>
            <a:endParaRPr lang="en-US"/>
          </a:p>
        </p:txBody>
      </p:sp>
      <p:sp>
        <p:nvSpPr>
          <p:cNvPr id="9" name="8 Marcador de número de diapositiva"/>
          <p:cNvSpPr>
            <a:spLocks noGrp="1"/>
          </p:cNvSpPr>
          <p:nvPr>
            <p:ph type="sldNum" sz="quarter" idx="12"/>
          </p:nvPr>
        </p:nvSpPr>
        <p:spPr/>
        <p:txBody>
          <a:bodyPr/>
          <a:lstStyle/>
          <a:p>
            <a:fld id="{8C11D3AB-2177-4410-AF69-C1787877AB11}" type="slidenum">
              <a:rPr lang="en-US" smtClean="0"/>
              <a:t>‹#›</a:t>
            </a:fld>
            <a:endParaRPr lang="en-US"/>
          </a:p>
        </p:txBody>
      </p:sp>
    </p:spTree>
    <p:extLst>
      <p:ext uri="{BB962C8B-B14F-4D97-AF65-F5344CB8AC3E}">
        <p14:creationId xmlns:p14="http://schemas.microsoft.com/office/powerpoint/2010/main" val="467907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fecha"/>
          <p:cNvSpPr>
            <a:spLocks noGrp="1"/>
          </p:cNvSpPr>
          <p:nvPr>
            <p:ph type="dt" sz="half" idx="10"/>
          </p:nvPr>
        </p:nvSpPr>
        <p:spPr/>
        <p:txBody>
          <a:bodyPr/>
          <a:lstStyle/>
          <a:p>
            <a:fld id="{3C612710-7E95-4A27-81FB-D3538EA3AC6B}" type="datetimeFigureOut">
              <a:rPr lang="en-US" smtClean="0"/>
              <a:t>9/23/2015</a:t>
            </a:fld>
            <a:endParaRPr lang="en-US"/>
          </a:p>
        </p:txBody>
      </p:sp>
      <p:sp>
        <p:nvSpPr>
          <p:cNvPr id="4" name="3 Marcador de pie de página"/>
          <p:cNvSpPr>
            <a:spLocks noGrp="1"/>
          </p:cNvSpPr>
          <p:nvPr>
            <p:ph type="ftr" sz="quarter" idx="11"/>
          </p:nvPr>
        </p:nvSpPr>
        <p:spPr/>
        <p:txBody>
          <a:bodyPr/>
          <a:lstStyle/>
          <a:p>
            <a:endParaRPr lang="en-US"/>
          </a:p>
        </p:txBody>
      </p:sp>
      <p:sp>
        <p:nvSpPr>
          <p:cNvPr id="5" name="4 Marcador de número de diapositiva"/>
          <p:cNvSpPr>
            <a:spLocks noGrp="1"/>
          </p:cNvSpPr>
          <p:nvPr>
            <p:ph type="sldNum" sz="quarter" idx="12"/>
          </p:nvPr>
        </p:nvSpPr>
        <p:spPr/>
        <p:txBody>
          <a:bodyPr/>
          <a:lstStyle/>
          <a:p>
            <a:fld id="{8C11D3AB-2177-4410-AF69-C1787877AB11}" type="slidenum">
              <a:rPr lang="en-US" smtClean="0"/>
              <a:t>‹#›</a:t>
            </a:fld>
            <a:endParaRPr lang="en-US"/>
          </a:p>
        </p:txBody>
      </p:sp>
    </p:spTree>
    <p:extLst>
      <p:ext uri="{BB962C8B-B14F-4D97-AF65-F5344CB8AC3E}">
        <p14:creationId xmlns:p14="http://schemas.microsoft.com/office/powerpoint/2010/main" val="3033075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3C612710-7E95-4A27-81FB-D3538EA3AC6B}" type="datetimeFigureOut">
              <a:rPr lang="en-US" smtClean="0"/>
              <a:t>9/23/2015</a:t>
            </a:fld>
            <a:endParaRPr lang="en-US"/>
          </a:p>
        </p:txBody>
      </p:sp>
      <p:sp>
        <p:nvSpPr>
          <p:cNvPr id="3" name="2 Marcador de pie de página"/>
          <p:cNvSpPr>
            <a:spLocks noGrp="1"/>
          </p:cNvSpPr>
          <p:nvPr>
            <p:ph type="ftr" sz="quarter" idx="11"/>
          </p:nvPr>
        </p:nvSpPr>
        <p:spPr/>
        <p:txBody>
          <a:bodyPr/>
          <a:lstStyle/>
          <a:p>
            <a:endParaRPr lang="en-US"/>
          </a:p>
        </p:txBody>
      </p:sp>
      <p:sp>
        <p:nvSpPr>
          <p:cNvPr id="4" name="3 Marcador de número de diapositiva"/>
          <p:cNvSpPr>
            <a:spLocks noGrp="1"/>
          </p:cNvSpPr>
          <p:nvPr>
            <p:ph type="sldNum" sz="quarter" idx="12"/>
          </p:nvPr>
        </p:nvSpPr>
        <p:spPr/>
        <p:txBody>
          <a:bodyPr/>
          <a:lstStyle/>
          <a:p>
            <a:fld id="{8C11D3AB-2177-4410-AF69-C1787877AB11}" type="slidenum">
              <a:rPr lang="en-US" smtClean="0"/>
              <a:t>‹#›</a:t>
            </a:fld>
            <a:endParaRPr lang="en-US"/>
          </a:p>
        </p:txBody>
      </p:sp>
    </p:spTree>
    <p:extLst>
      <p:ext uri="{BB962C8B-B14F-4D97-AF65-F5344CB8AC3E}">
        <p14:creationId xmlns:p14="http://schemas.microsoft.com/office/powerpoint/2010/main" val="1811449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3C612710-7E95-4A27-81FB-D3538EA3AC6B}" type="datetimeFigureOut">
              <a:rPr lang="en-US" smtClean="0"/>
              <a:t>9/23/2015</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8C11D3AB-2177-4410-AF69-C1787877AB11}" type="slidenum">
              <a:rPr lang="en-US" smtClean="0"/>
              <a:t>‹#›</a:t>
            </a:fld>
            <a:endParaRPr lang="en-US"/>
          </a:p>
        </p:txBody>
      </p:sp>
    </p:spTree>
    <p:extLst>
      <p:ext uri="{BB962C8B-B14F-4D97-AF65-F5344CB8AC3E}">
        <p14:creationId xmlns:p14="http://schemas.microsoft.com/office/powerpoint/2010/main" val="899003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3C612710-7E95-4A27-81FB-D3538EA3AC6B}" type="datetimeFigureOut">
              <a:rPr lang="en-US" smtClean="0"/>
              <a:t>9/23/2015</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8C11D3AB-2177-4410-AF69-C1787877AB11}" type="slidenum">
              <a:rPr lang="en-US" smtClean="0"/>
              <a:t>‹#›</a:t>
            </a:fld>
            <a:endParaRPr lang="en-US"/>
          </a:p>
        </p:txBody>
      </p:sp>
    </p:spTree>
    <p:extLst>
      <p:ext uri="{BB962C8B-B14F-4D97-AF65-F5344CB8AC3E}">
        <p14:creationId xmlns:p14="http://schemas.microsoft.com/office/powerpoint/2010/main" val="2416722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3000">
              <a:srgbClr val="142E4F"/>
            </a:gs>
            <a:gs pos="80000">
              <a:schemeClr val="accent1">
                <a:lumMod val="50000"/>
              </a:schemeClr>
            </a:gs>
            <a:gs pos="19000">
              <a:schemeClr val="tx2">
                <a:lumMod val="50000"/>
              </a:schemeClr>
            </a:gs>
          </a:gsLst>
          <a:lin ang="5400000" scaled="0"/>
          <a:tileRect/>
        </a:gra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612710-7E95-4A27-81FB-D3538EA3AC6B}" type="datetimeFigureOut">
              <a:rPr lang="en-US" smtClean="0"/>
              <a:t>9/23/2015</a:t>
            </a:fld>
            <a:endParaRPr lang="en-U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11D3AB-2177-4410-AF69-C1787877AB11}" type="slidenum">
              <a:rPr lang="en-US" smtClean="0"/>
              <a:t>‹#›</a:t>
            </a:fld>
            <a:endParaRPr lang="en-US"/>
          </a:p>
        </p:txBody>
      </p:sp>
    </p:spTree>
    <p:extLst>
      <p:ext uri="{BB962C8B-B14F-4D97-AF65-F5344CB8AC3E}">
        <p14:creationId xmlns:p14="http://schemas.microsoft.com/office/powerpoint/2010/main" val="24174768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omicsonline.org/scholarly-journals.php" TargetMode="External"/><Relationship Id="rId2" Type="http://schemas.openxmlformats.org/officeDocument/2006/relationships/hyperlink" Target="http://www.omicsonline.org/open-access-publication.php" TargetMode="External"/><Relationship Id="rId1" Type="http://schemas.openxmlformats.org/officeDocument/2006/relationships/slideLayout" Target="../slideLayouts/slideLayout2.xml"/><Relationship Id="rId4" Type="http://schemas.openxmlformats.org/officeDocument/2006/relationships/hyperlink" Target="http://www.omicsonline.org/international-scientific-conferences/"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hyperlink" Target="http://europe.pharmaceuticalconferences.com/"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9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OMICS Group</a:t>
            </a:r>
            <a:endParaRPr lang="en-US" dirty="0"/>
          </a:p>
        </p:txBody>
      </p:sp>
      <p:sp>
        <p:nvSpPr>
          <p:cNvPr id="3" name="Content Placeholder 2"/>
          <p:cNvSpPr>
            <a:spLocks noGrp="1"/>
          </p:cNvSpPr>
          <p:nvPr>
            <p:ph idx="1"/>
          </p:nvPr>
        </p:nvSpPr>
        <p:spPr/>
        <p:txBody>
          <a:bodyPr>
            <a:normAutofit fontScale="70000" lnSpcReduction="20000"/>
          </a:bodyPr>
          <a:lstStyle/>
          <a:p>
            <a:pPr marL="0" indent="0" algn="just">
              <a:buNone/>
            </a:pPr>
            <a:r>
              <a:rPr lang="en-US" dirty="0"/>
              <a:t>OMICS Group is an amalgamation of </a:t>
            </a:r>
            <a:r>
              <a:rPr lang="en-US" dirty="0">
                <a:hlinkClick r:id="rId2"/>
              </a:rPr>
              <a:t>Open Access </a:t>
            </a:r>
            <a:r>
              <a:rPr lang="en-US" dirty="0" smtClean="0">
                <a:hlinkClick r:id="rId2"/>
              </a:rPr>
              <a:t>Publications</a:t>
            </a:r>
            <a:r>
              <a:rPr lang="en-US" dirty="0" smtClean="0"/>
              <a:t> </a:t>
            </a:r>
            <a:r>
              <a:rPr lang="en-US" dirty="0"/>
              <a:t>and worldwide international science conferences and events. Established in the year 2007 with the sole aim of making the information on Sciences and technology ‘Open Access’, OMICS Group publishes 500 online open access </a:t>
            </a:r>
            <a:r>
              <a:rPr lang="en-US" dirty="0">
                <a:hlinkClick r:id="rId3"/>
              </a:rPr>
              <a:t>scholarly journals </a:t>
            </a:r>
            <a:r>
              <a:rPr lang="en-US" dirty="0"/>
              <a:t>in all aspects </a:t>
            </a:r>
            <a:r>
              <a:rPr lang="en-US" dirty="0" smtClean="0"/>
              <a:t>of Science, Engineering, Management </a:t>
            </a:r>
            <a:r>
              <a:rPr lang="en-US" dirty="0"/>
              <a:t>and Technology </a:t>
            </a:r>
            <a:r>
              <a:rPr lang="en-US" dirty="0" smtClean="0"/>
              <a:t>journals. </a:t>
            </a:r>
            <a:r>
              <a:rPr lang="en-US" dirty="0"/>
              <a:t>OMICS Group has been instrumental in taking the knowledge on Science &amp; technology to the doorsteps of ordinary men and women. Research Scholars, Students, Libraries, Educational Institutions, Research centers and the industry are main stakeholders that benefitted greatly from this knowledge dissemination. OMICS Group also organizes 500 </a:t>
            </a:r>
            <a:r>
              <a:rPr lang="en-US" dirty="0">
                <a:hlinkClick r:id="rId4"/>
              </a:rPr>
              <a:t>International conferences</a:t>
            </a:r>
            <a:r>
              <a:rPr lang="en-US" dirty="0"/>
              <a:t> annually across the globe, where knowledge transfer takes place through debates, round table discussions, poster presentations, workshops, symposia and exhibitions.</a:t>
            </a:r>
          </a:p>
        </p:txBody>
      </p:sp>
    </p:spTree>
    <p:extLst>
      <p:ext uri="{BB962C8B-B14F-4D97-AF65-F5344CB8AC3E}">
        <p14:creationId xmlns:p14="http://schemas.microsoft.com/office/powerpoint/2010/main" val="10529328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0" y="404664"/>
            <a:ext cx="9144000" cy="6709529"/>
          </a:xfrm>
          <a:prstGeom prst="rect">
            <a:avLst/>
          </a:prstGeom>
          <a:noFill/>
        </p:spPr>
        <p:txBody>
          <a:bodyPr wrap="square" rtlCol="0">
            <a:spAutoFit/>
          </a:bodyPr>
          <a:lstStyle/>
          <a:p>
            <a:pPr marL="228600" indent="-228600" algn="just">
              <a:buFont typeface="+mj-lt"/>
              <a:buAutoNum type="arabicPeriod"/>
            </a:pP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Versaci</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F et al. Immunosuppressive therapy for the prevention of restenosis after coronary artery stent implantation (IMPRESS Study). J Am </a:t>
            </a: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Coll</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a:t>
            </a: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Cardiol</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2002;40:1935e1942.</a:t>
            </a:r>
          </a:p>
          <a:p>
            <a:pPr marL="228600" indent="-228600" algn="just">
              <a:buFont typeface="+mj-lt"/>
              <a:buAutoNum type="arabicPeriod"/>
            </a:pPr>
            <a:r>
              <a:rPr lang="es-AR" sz="1000" dirty="0" err="1" smtClean="0">
                <a:solidFill>
                  <a:schemeClr val="bg1">
                    <a:lumMod val="95000"/>
                  </a:schemeClr>
                </a:solidFill>
                <a:latin typeface="Microsoft YaHei" panose="020B0503020204020204" pitchFamily="34" charset="-122"/>
                <a:ea typeface="Microsoft YaHei" panose="020B0503020204020204" pitchFamily="34" charset="-122"/>
              </a:rPr>
              <a:t>Waksman</a:t>
            </a:r>
            <a:r>
              <a:rPr lang="es-AR" sz="1000" dirty="0" smtClean="0">
                <a:solidFill>
                  <a:schemeClr val="bg1">
                    <a:lumMod val="95000"/>
                  </a:schemeClr>
                </a:solidFill>
                <a:latin typeface="Microsoft YaHei" panose="020B0503020204020204" pitchFamily="34" charset="-122"/>
                <a:ea typeface="Microsoft YaHei" panose="020B0503020204020204" pitchFamily="34" charset="-122"/>
              </a:rPr>
              <a:t> R et al. Oral </a:t>
            </a:r>
            <a:r>
              <a:rPr lang="es-AR" sz="1000" dirty="0" err="1" smtClean="0">
                <a:solidFill>
                  <a:schemeClr val="bg1">
                    <a:lumMod val="95000"/>
                  </a:schemeClr>
                </a:solidFill>
                <a:latin typeface="Microsoft YaHei" panose="020B0503020204020204" pitchFamily="34" charset="-122"/>
                <a:ea typeface="Microsoft YaHei" panose="020B0503020204020204" pitchFamily="34" charset="-122"/>
              </a:rPr>
              <a:t>rapamune</a:t>
            </a:r>
            <a:r>
              <a:rPr lang="es-AR" sz="1000" dirty="0" smtClean="0">
                <a:solidFill>
                  <a:schemeClr val="bg1">
                    <a:lumMod val="95000"/>
                  </a:schemeClr>
                </a:solidFill>
                <a:latin typeface="Microsoft YaHei" panose="020B0503020204020204" pitchFamily="34" charset="-122"/>
                <a:ea typeface="Microsoft YaHei" panose="020B0503020204020204" pitchFamily="34" charset="-122"/>
              </a:rPr>
              <a:t> to </a:t>
            </a:r>
            <a:r>
              <a:rPr lang="es-AR" sz="1000" dirty="0" err="1" smtClean="0">
                <a:solidFill>
                  <a:schemeClr val="bg1">
                    <a:lumMod val="95000"/>
                  </a:schemeClr>
                </a:solidFill>
                <a:latin typeface="Microsoft YaHei" panose="020B0503020204020204" pitchFamily="34" charset="-122"/>
                <a:ea typeface="Microsoft YaHei" panose="020B0503020204020204" pitchFamily="34" charset="-122"/>
              </a:rPr>
              <a:t>inhibit</a:t>
            </a:r>
            <a:r>
              <a:rPr lang="es-AR" sz="1000" dirty="0" smtClean="0">
                <a:solidFill>
                  <a:schemeClr val="bg1">
                    <a:lumMod val="95000"/>
                  </a:schemeClr>
                </a:solidFill>
                <a:latin typeface="Microsoft YaHei" panose="020B0503020204020204" pitchFamily="34" charset="-122"/>
                <a:ea typeface="Microsoft YaHei" panose="020B0503020204020204" pitchFamily="34" charset="-122"/>
              </a:rPr>
              <a:t> restenosis in </a:t>
            </a:r>
            <a:r>
              <a:rPr lang="es-AR" sz="1000" dirty="0" err="1" smtClean="0">
                <a:solidFill>
                  <a:schemeClr val="bg1">
                    <a:lumMod val="95000"/>
                  </a:schemeClr>
                </a:solidFill>
                <a:latin typeface="Microsoft YaHei" panose="020B0503020204020204" pitchFamily="34" charset="-122"/>
                <a:ea typeface="Microsoft YaHei" panose="020B0503020204020204" pitchFamily="34" charset="-122"/>
              </a:rPr>
              <a:t>patients</a:t>
            </a:r>
            <a:r>
              <a:rPr lang="es-AR" sz="1000"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sz="1000" dirty="0" err="1" smtClean="0">
                <a:solidFill>
                  <a:schemeClr val="bg1">
                    <a:lumMod val="95000"/>
                  </a:schemeClr>
                </a:solidFill>
                <a:latin typeface="Microsoft YaHei" panose="020B0503020204020204" pitchFamily="34" charset="-122"/>
                <a:ea typeface="Microsoft YaHei" panose="020B0503020204020204" pitchFamily="34" charset="-122"/>
              </a:rPr>
              <a:t>with</a:t>
            </a:r>
            <a:r>
              <a:rPr lang="es-AR" sz="1000"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sz="1000" dirty="0" err="1" smtClean="0">
                <a:solidFill>
                  <a:schemeClr val="bg1">
                    <a:lumMod val="95000"/>
                  </a:schemeClr>
                </a:solidFill>
                <a:latin typeface="Microsoft YaHei" panose="020B0503020204020204" pitchFamily="34" charset="-122"/>
                <a:ea typeface="Microsoft YaHei" panose="020B0503020204020204" pitchFamily="34" charset="-122"/>
              </a:rPr>
              <a:t>multiple</a:t>
            </a:r>
            <a:r>
              <a:rPr lang="es-AR" sz="1000" dirty="0" smtClean="0">
                <a:solidFill>
                  <a:schemeClr val="bg1">
                    <a:lumMod val="95000"/>
                  </a:schemeClr>
                </a:solidFill>
                <a:latin typeface="Microsoft YaHei" panose="020B0503020204020204" pitchFamily="34" charset="-122"/>
                <a:ea typeface="Microsoft YaHei" panose="020B0503020204020204" pitchFamily="34" charset="-122"/>
              </a:rPr>
              <a:t> de </a:t>
            </a:r>
            <a:r>
              <a:rPr lang="es-AR" sz="1000" dirty="0" err="1" smtClean="0">
                <a:solidFill>
                  <a:schemeClr val="bg1">
                    <a:lumMod val="95000"/>
                  </a:schemeClr>
                </a:solidFill>
                <a:latin typeface="Microsoft YaHei" panose="020B0503020204020204" pitchFamily="34" charset="-122"/>
                <a:ea typeface="Microsoft YaHei" panose="020B0503020204020204" pitchFamily="34" charset="-122"/>
              </a:rPr>
              <a:t>novo</a:t>
            </a:r>
            <a:r>
              <a:rPr lang="es-AR" sz="1000"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sz="1000" dirty="0" err="1" smtClean="0">
                <a:solidFill>
                  <a:schemeClr val="bg1">
                    <a:lumMod val="95000"/>
                  </a:schemeClr>
                </a:solidFill>
                <a:latin typeface="Microsoft YaHei" panose="020B0503020204020204" pitchFamily="34" charset="-122"/>
                <a:ea typeface="Microsoft YaHei" panose="020B0503020204020204" pitchFamily="34" charset="-122"/>
              </a:rPr>
              <a:t>coronary</a:t>
            </a:r>
            <a:r>
              <a:rPr lang="es-AR" sz="1000"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sz="1000" dirty="0" err="1" smtClean="0">
                <a:solidFill>
                  <a:schemeClr val="bg1">
                    <a:lumMod val="95000"/>
                  </a:schemeClr>
                </a:solidFill>
                <a:latin typeface="Microsoft YaHei" panose="020B0503020204020204" pitchFamily="34" charset="-122"/>
                <a:ea typeface="Microsoft YaHei" panose="020B0503020204020204" pitchFamily="34" charset="-122"/>
              </a:rPr>
              <a:t>lesions</a:t>
            </a:r>
            <a:r>
              <a:rPr lang="es-AR" sz="1000"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sz="1000" dirty="0" err="1" smtClean="0">
                <a:solidFill>
                  <a:schemeClr val="bg1">
                    <a:lumMod val="95000"/>
                  </a:schemeClr>
                </a:solidFill>
                <a:latin typeface="Microsoft YaHei" panose="020B0503020204020204" pitchFamily="34" charset="-122"/>
                <a:ea typeface="Microsoft YaHei" panose="020B0503020204020204" pitchFamily="34" charset="-122"/>
              </a:rPr>
              <a:t>requiring</a:t>
            </a:r>
            <a:r>
              <a:rPr lang="es-AR" sz="1000"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sz="1000" dirty="0" err="1" smtClean="0">
                <a:solidFill>
                  <a:schemeClr val="bg1">
                    <a:lumMod val="95000"/>
                  </a:schemeClr>
                </a:solidFill>
                <a:latin typeface="Microsoft YaHei" panose="020B0503020204020204" pitchFamily="34" charset="-122"/>
                <a:ea typeface="Microsoft YaHei" panose="020B0503020204020204" pitchFamily="34" charset="-122"/>
              </a:rPr>
              <a:t>coronary</a:t>
            </a:r>
            <a:r>
              <a:rPr lang="es-AR" sz="1000"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sz="1000" dirty="0" err="1" smtClean="0">
                <a:solidFill>
                  <a:schemeClr val="bg1">
                    <a:lumMod val="95000"/>
                  </a:schemeClr>
                </a:solidFill>
                <a:latin typeface="Microsoft YaHei" panose="020B0503020204020204" pitchFamily="34" charset="-122"/>
                <a:ea typeface="Microsoft YaHei" panose="020B0503020204020204" pitchFamily="34" charset="-122"/>
              </a:rPr>
              <a:t>stenting</a:t>
            </a:r>
            <a:r>
              <a:rPr lang="es-AR" sz="1000" dirty="0" smtClean="0">
                <a:solidFill>
                  <a:schemeClr val="bg1">
                    <a:lumMod val="95000"/>
                  </a:schemeClr>
                </a:solidFill>
                <a:latin typeface="Microsoft YaHei" panose="020B0503020204020204" pitchFamily="34" charset="-122"/>
                <a:ea typeface="Microsoft YaHei" panose="020B0503020204020204" pitchFamily="34" charset="-122"/>
              </a:rPr>
              <a:t>. J Am </a:t>
            </a:r>
            <a:r>
              <a:rPr lang="es-AR" sz="1000" dirty="0" err="1" smtClean="0">
                <a:solidFill>
                  <a:schemeClr val="bg1">
                    <a:lumMod val="95000"/>
                  </a:schemeClr>
                </a:solidFill>
                <a:latin typeface="Microsoft YaHei" panose="020B0503020204020204" pitchFamily="34" charset="-122"/>
                <a:ea typeface="Microsoft YaHei" panose="020B0503020204020204" pitchFamily="34" charset="-122"/>
              </a:rPr>
              <a:t>Coll</a:t>
            </a:r>
            <a:r>
              <a:rPr lang="es-AR" sz="1000"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sz="1000" dirty="0" err="1" smtClean="0">
                <a:solidFill>
                  <a:schemeClr val="bg1">
                    <a:lumMod val="95000"/>
                  </a:schemeClr>
                </a:solidFill>
                <a:latin typeface="Microsoft YaHei" panose="020B0503020204020204" pitchFamily="34" charset="-122"/>
                <a:ea typeface="Microsoft YaHei" panose="020B0503020204020204" pitchFamily="34" charset="-122"/>
              </a:rPr>
              <a:t>Cardiol</a:t>
            </a:r>
            <a:r>
              <a:rPr lang="es-AR" sz="1000" dirty="0" smtClean="0">
                <a:solidFill>
                  <a:schemeClr val="bg1">
                    <a:lumMod val="95000"/>
                  </a:schemeClr>
                </a:solidFill>
                <a:latin typeface="Microsoft YaHei" panose="020B0503020204020204" pitchFamily="34" charset="-122"/>
                <a:ea typeface="Microsoft YaHei" panose="020B0503020204020204" pitchFamily="34" charset="-122"/>
              </a:rPr>
              <a:t> 2003;41 (</a:t>
            </a:r>
            <a:r>
              <a:rPr lang="es-AR" sz="1000" dirty="0" err="1" smtClean="0">
                <a:solidFill>
                  <a:schemeClr val="bg1">
                    <a:lumMod val="95000"/>
                  </a:schemeClr>
                </a:solidFill>
                <a:latin typeface="Microsoft YaHei" panose="020B0503020204020204" pitchFamily="34" charset="-122"/>
                <a:ea typeface="Microsoft YaHei" panose="020B0503020204020204" pitchFamily="34" charset="-122"/>
              </a:rPr>
              <a:t>Sullp</a:t>
            </a:r>
            <a:r>
              <a:rPr lang="es-AR" sz="1000" dirty="0" smtClean="0">
                <a:solidFill>
                  <a:schemeClr val="bg1">
                    <a:lumMod val="95000"/>
                  </a:schemeClr>
                </a:solidFill>
                <a:latin typeface="Microsoft YaHei" panose="020B0503020204020204" pitchFamily="34" charset="-122"/>
                <a:ea typeface="Microsoft YaHei" panose="020B0503020204020204" pitchFamily="34" charset="-122"/>
              </a:rPr>
              <a:t> A):74A-1198.</a:t>
            </a:r>
          </a:p>
          <a:p>
            <a:pPr marL="228600" indent="-228600" algn="just">
              <a:buFont typeface="+mj-lt"/>
              <a:buAutoNum type="arabicPeriod"/>
            </a:pPr>
            <a:r>
              <a:rPr lang="es-AR" sz="1000" dirty="0" err="1" smtClean="0">
                <a:solidFill>
                  <a:schemeClr val="bg1">
                    <a:lumMod val="95000"/>
                  </a:schemeClr>
                </a:solidFill>
                <a:latin typeface="Microsoft YaHei" panose="020B0503020204020204" pitchFamily="34" charset="-122"/>
                <a:ea typeface="Microsoft YaHei" panose="020B0503020204020204" pitchFamily="34" charset="-122"/>
              </a:rPr>
              <a:t>Rodriguez</a:t>
            </a:r>
            <a:r>
              <a:rPr lang="es-AR" sz="1000" dirty="0" smtClean="0">
                <a:solidFill>
                  <a:schemeClr val="bg1">
                    <a:lumMod val="95000"/>
                  </a:schemeClr>
                </a:solidFill>
                <a:latin typeface="Microsoft YaHei" panose="020B0503020204020204" pitchFamily="34" charset="-122"/>
                <a:ea typeface="Microsoft YaHei" panose="020B0503020204020204" pitchFamily="34" charset="-122"/>
              </a:rPr>
              <a:t> A et al. </a:t>
            </a:r>
            <a:r>
              <a:rPr lang="es-AR" sz="1000" dirty="0" err="1" smtClean="0">
                <a:solidFill>
                  <a:schemeClr val="bg1">
                    <a:lumMod val="95000"/>
                  </a:schemeClr>
                </a:solidFill>
                <a:latin typeface="Microsoft YaHei" panose="020B0503020204020204" pitchFamily="34" charset="-122"/>
                <a:ea typeface="Microsoft YaHei" panose="020B0503020204020204" pitchFamily="34" charset="-122"/>
              </a:rPr>
              <a:t>Pilot</a:t>
            </a:r>
            <a:r>
              <a:rPr lang="es-AR" sz="1000"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sz="1000" dirty="0" err="1" smtClean="0">
                <a:solidFill>
                  <a:schemeClr val="bg1">
                    <a:lumMod val="95000"/>
                  </a:schemeClr>
                </a:solidFill>
                <a:latin typeface="Microsoft YaHei" panose="020B0503020204020204" pitchFamily="34" charset="-122"/>
                <a:ea typeface="Microsoft YaHei" panose="020B0503020204020204" pitchFamily="34" charset="-122"/>
              </a:rPr>
              <a:t>study</a:t>
            </a:r>
            <a:r>
              <a:rPr lang="es-AR" sz="1000"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sz="1000" dirty="0" err="1" smtClean="0">
                <a:solidFill>
                  <a:schemeClr val="bg1">
                    <a:lumMod val="95000"/>
                  </a:schemeClr>
                </a:solidFill>
                <a:latin typeface="Microsoft YaHei" panose="020B0503020204020204" pitchFamily="34" charset="-122"/>
                <a:ea typeface="Microsoft YaHei" panose="020B0503020204020204" pitchFamily="34" charset="-122"/>
              </a:rPr>
              <a:t>with</a:t>
            </a:r>
            <a:r>
              <a:rPr lang="es-AR" sz="1000" dirty="0" smtClean="0">
                <a:solidFill>
                  <a:schemeClr val="bg1">
                    <a:lumMod val="95000"/>
                  </a:schemeClr>
                </a:solidFill>
                <a:latin typeface="Microsoft YaHei" panose="020B0503020204020204" pitchFamily="34" charset="-122"/>
                <a:ea typeface="Microsoft YaHei" panose="020B0503020204020204" pitchFamily="34" charset="-122"/>
              </a:rPr>
              <a:t> oral rapamycin in </a:t>
            </a:r>
            <a:r>
              <a:rPr lang="es-AR" sz="1000" dirty="0" err="1" smtClean="0">
                <a:solidFill>
                  <a:schemeClr val="bg1">
                    <a:lumMod val="95000"/>
                  </a:schemeClr>
                </a:solidFill>
                <a:latin typeface="Microsoft YaHei" panose="020B0503020204020204" pitchFamily="34" charset="-122"/>
                <a:ea typeface="Microsoft YaHei" panose="020B0503020204020204" pitchFamily="34" charset="-122"/>
              </a:rPr>
              <a:t>patients</a:t>
            </a:r>
            <a:r>
              <a:rPr lang="es-AR" sz="1000"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sz="1000" dirty="0" err="1" smtClean="0">
                <a:solidFill>
                  <a:schemeClr val="bg1">
                    <a:lumMod val="95000"/>
                  </a:schemeClr>
                </a:solidFill>
                <a:latin typeface="Microsoft YaHei" panose="020B0503020204020204" pitchFamily="34" charset="-122"/>
                <a:ea typeface="Microsoft YaHei" panose="020B0503020204020204" pitchFamily="34" charset="-122"/>
              </a:rPr>
              <a:t>undergoing</a:t>
            </a:r>
            <a:r>
              <a:rPr lang="es-AR" sz="1000"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sz="1000" dirty="0" err="1" smtClean="0">
                <a:solidFill>
                  <a:schemeClr val="bg1">
                    <a:lumMod val="95000"/>
                  </a:schemeClr>
                </a:solidFill>
                <a:latin typeface="Microsoft YaHei" panose="020B0503020204020204" pitchFamily="34" charset="-122"/>
                <a:ea typeface="Microsoft YaHei" panose="020B0503020204020204" pitchFamily="34" charset="-122"/>
              </a:rPr>
              <a:t>stenting</a:t>
            </a:r>
            <a:r>
              <a:rPr lang="es-AR" sz="1000" dirty="0" smtClean="0">
                <a:solidFill>
                  <a:schemeClr val="bg1">
                    <a:lumMod val="95000"/>
                  </a:schemeClr>
                </a:solidFill>
                <a:latin typeface="Microsoft YaHei" panose="020B0503020204020204" pitchFamily="34" charset="-122"/>
                <a:ea typeface="Microsoft YaHei" panose="020B0503020204020204" pitchFamily="34" charset="-122"/>
              </a:rPr>
              <a:t> in </a:t>
            </a:r>
            <a:r>
              <a:rPr lang="es-AR" sz="1000" dirty="0" err="1" smtClean="0">
                <a:solidFill>
                  <a:schemeClr val="bg1">
                    <a:lumMod val="95000"/>
                  </a:schemeClr>
                </a:solidFill>
                <a:latin typeface="Microsoft YaHei" panose="020B0503020204020204" pitchFamily="34" charset="-122"/>
                <a:ea typeface="Microsoft YaHei" panose="020B0503020204020204" pitchFamily="34" charset="-122"/>
              </a:rPr>
              <a:t>coronary</a:t>
            </a:r>
            <a:r>
              <a:rPr lang="es-AR" sz="1000"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sz="1000" dirty="0" err="1" smtClean="0">
                <a:solidFill>
                  <a:schemeClr val="bg1">
                    <a:lumMod val="95000"/>
                  </a:schemeClr>
                </a:solidFill>
                <a:latin typeface="Microsoft YaHei" panose="020B0503020204020204" pitchFamily="34" charset="-122"/>
                <a:ea typeface="Microsoft YaHei" panose="020B0503020204020204" pitchFamily="34" charset="-122"/>
              </a:rPr>
              <a:t>arteries</a:t>
            </a:r>
            <a:r>
              <a:rPr lang="es-AR" sz="1000" dirty="0" smtClean="0">
                <a:solidFill>
                  <a:schemeClr val="bg1">
                    <a:lumMod val="95000"/>
                  </a:schemeClr>
                </a:solidFill>
                <a:latin typeface="Microsoft YaHei" panose="020B0503020204020204" pitchFamily="34" charset="-122"/>
                <a:ea typeface="Microsoft YaHei" panose="020B0503020204020204" pitchFamily="34" charset="-122"/>
              </a:rPr>
              <a:t>: Buenos Aires </a:t>
            </a:r>
            <a:r>
              <a:rPr lang="es-AR" sz="1000" dirty="0" err="1" smtClean="0">
                <a:solidFill>
                  <a:schemeClr val="bg1">
                    <a:lumMod val="95000"/>
                  </a:schemeClr>
                </a:solidFill>
                <a:latin typeface="Microsoft YaHei" panose="020B0503020204020204" pitchFamily="34" charset="-122"/>
                <a:ea typeface="Microsoft YaHei" panose="020B0503020204020204" pitchFamily="34" charset="-122"/>
              </a:rPr>
              <a:t>experience</a:t>
            </a:r>
            <a:r>
              <a:rPr lang="es-AR" sz="1000" dirty="0" smtClean="0">
                <a:solidFill>
                  <a:schemeClr val="bg1">
                    <a:lumMod val="95000"/>
                  </a:schemeClr>
                </a:solidFill>
                <a:latin typeface="Microsoft YaHei" panose="020B0503020204020204" pitchFamily="34" charset="-122"/>
                <a:ea typeface="Microsoft YaHei" panose="020B0503020204020204" pitchFamily="34" charset="-122"/>
              </a:rPr>
              <a:t> (ORAR trial). J Am </a:t>
            </a:r>
            <a:r>
              <a:rPr lang="es-AR" sz="1000" dirty="0" err="1" smtClean="0">
                <a:solidFill>
                  <a:schemeClr val="bg1">
                    <a:lumMod val="95000"/>
                  </a:schemeClr>
                </a:solidFill>
                <a:latin typeface="Microsoft YaHei" panose="020B0503020204020204" pitchFamily="34" charset="-122"/>
                <a:ea typeface="Microsoft YaHei" panose="020B0503020204020204" pitchFamily="34" charset="-122"/>
              </a:rPr>
              <a:t>Coll</a:t>
            </a:r>
            <a:r>
              <a:rPr lang="es-AR" sz="1000"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sz="1000" dirty="0" err="1" smtClean="0">
                <a:solidFill>
                  <a:schemeClr val="bg1">
                    <a:lumMod val="95000"/>
                  </a:schemeClr>
                </a:solidFill>
                <a:latin typeface="Microsoft YaHei" panose="020B0503020204020204" pitchFamily="34" charset="-122"/>
                <a:ea typeface="Microsoft YaHei" panose="020B0503020204020204" pitchFamily="34" charset="-122"/>
              </a:rPr>
              <a:t>Cardiol</a:t>
            </a:r>
            <a:r>
              <a:rPr lang="es-AR" sz="1000" dirty="0" smtClean="0">
                <a:solidFill>
                  <a:schemeClr val="bg1">
                    <a:lumMod val="95000"/>
                  </a:schemeClr>
                </a:solidFill>
                <a:latin typeface="Microsoft YaHei" panose="020B0503020204020204" pitchFamily="34" charset="-122"/>
                <a:ea typeface="Microsoft YaHei" panose="020B0503020204020204" pitchFamily="34" charset="-122"/>
              </a:rPr>
              <a:t> 2003;41(</a:t>
            </a:r>
            <a:r>
              <a:rPr lang="es-AR" sz="1000" dirty="0" err="1" smtClean="0">
                <a:solidFill>
                  <a:schemeClr val="bg1">
                    <a:lumMod val="95000"/>
                  </a:schemeClr>
                </a:solidFill>
                <a:latin typeface="Microsoft YaHei" panose="020B0503020204020204" pitchFamily="34" charset="-122"/>
                <a:ea typeface="Microsoft YaHei" panose="020B0503020204020204" pitchFamily="34" charset="-122"/>
              </a:rPr>
              <a:t>Suppl</a:t>
            </a:r>
            <a:r>
              <a:rPr lang="es-AR" sz="1000" dirty="0" smtClean="0">
                <a:solidFill>
                  <a:schemeClr val="bg1">
                    <a:lumMod val="95000"/>
                  </a:schemeClr>
                </a:solidFill>
                <a:latin typeface="Microsoft YaHei" panose="020B0503020204020204" pitchFamily="34" charset="-122"/>
                <a:ea typeface="Microsoft YaHei" panose="020B0503020204020204" pitchFamily="34" charset="-122"/>
              </a:rPr>
              <a:t> A):82A-879 .</a:t>
            </a:r>
          </a:p>
          <a:p>
            <a:pPr marL="228600" indent="-228600" algn="just">
              <a:buFont typeface="+mj-lt"/>
              <a:buAutoNum type="arabicPeriod"/>
            </a:pPr>
            <a:r>
              <a:rPr lang="es-AR" sz="1000" dirty="0" err="1" smtClean="0">
                <a:solidFill>
                  <a:schemeClr val="bg1">
                    <a:lumMod val="95000"/>
                  </a:schemeClr>
                </a:solidFill>
                <a:latin typeface="Microsoft YaHei" panose="020B0503020204020204" pitchFamily="34" charset="-122"/>
                <a:ea typeface="Microsoft YaHei" panose="020B0503020204020204" pitchFamily="34" charset="-122"/>
              </a:rPr>
              <a:t>Brara</a:t>
            </a:r>
            <a:r>
              <a:rPr lang="es-AR" sz="1000" dirty="0" smtClean="0">
                <a:solidFill>
                  <a:schemeClr val="bg1">
                    <a:lumMod val="95000"/>
                  </a:schemeClr>
                </a:solidFill>
                <a:latin typeface="Microsoft YaHei" panose="020B0503020204020204" pitchFamily="34" charset="-122"/>
                <a:ea typeface="Microsoft YaHei" panose="020B0503020204020204" pitchFamily="34" charset="-122"/>
              </a:rPr>
              <a:t> PS et al. </a:t>
            </a:r>
            <a:r>
              <a:rPr lang="es-AR" sz="1000" dirty="0" err="1" smtClean="0">
                <a:solidFill>
                  <a:schemeClr val="bg1">
                    <a:lumMod val="95000"/>
                  </a:schemeClr>
                </a:solidFill>
                <a:latin typeface="Microsoft YaHei" panose="020B0503020204020204" pitchFamily="34" charset="-122"/>
                <a:ea typeface="Microsoft YaHei" panose="020B0503020204020204" pitchFamily="34" charset="-122"/>
              </a:rPr>
              <a:t>Pilot</a:t>
            </a:r>
            <a:r>
              <a:rPr lang="es-AR" sz="1000" dirty="0" smtClean="0">
                <a:solidFill>
                  <a:schemeClr val="bg1">
                    <a:lumMod val="95000"/>
                  </a:schemeClr>
                </a:solidFill>
                <a:latin typeface="Microsoft YaHei" panose="020B0503020204020204" pitchFamily="34" charset="-122"/>
                <a:ea typeface="Microsoft YaHei" panose="020B0503020204020204" pitchFamily="34" charset="-122"/>
              </a:rPr>
              <a:t> trial of oral rapamycin </a:t>
            </a:r>
            <a:r>
              <a:rPr lang="es-AR" sz="1000" dirty="0" err="1" smtClean="0">
                <a:solidFill>
                  <a:schemeClr val="bg1">
                    <a:lumMod val="95000"/>
                  </a:schemeClr>
                </a:solidFill>
                <a:latin typeface="Microsoft YaHei" panose="020B0503020204020204" pitchFamily="34" charset="-122"/>
                <a:ea typeface="Microsoft YaHei" panose="020B0503020204020204" pitchFamily="34" charset="-122"/>
              </a:rPr>
              <a:t>for</a:t>
            </a:r>
            <a:r>
              <a:rPr lang="es-AR" sz="1000"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sz="1000" dirty="0" err="1" smtClean="0">
                <a:solidFill>
                  <a:schemeClr val="bg1">
                    <a:lumMod val="95000"/>
                  </a:schemeClr>
                </a:solidFill>
                <a:latin typeface="Microsoft YaHei" panose="020B0503020204020204" pitchFamily="34" charset="-122"/>
                <a:ea typeface="Microsoft YaHei" panose="020B0503020204020204" pitchFamily="34" charset="-122"/>
              </a:rPr>
              <a:t>recalcitrant</a:t>
            </a:r>
            <a:r>
              <a:rPr lang="es-AR" sz="1000" dirty="0" smtClean="0">
                <a:solidFill>
                  <a:schemeClr val="bg1">
                    <a:lumMod val="95000"/>
                  </a:schemeClr>
                </a:solidFill>
                <a:latin typeface="Microsoft YaHei" panose="020B0503020204020204" pitchFamily="34" charset="-122"/>
                <a:ea typeface="Microsoft YaHei" panose="020B0503020204020204" pitchFamily="34" charset="-122"/>
              </a:rPr>
              <a:t> restenosis. </a:t>
            </a:r>
            <a:r>
              <a:rPr lang="es-AR" sz="1000" dirty="0" err="1" smtClean="0">
                <a:solidFill>
                  <a:schemeClr val="bg1">
                    <a:lumMod val="95000"/>
                  </a:schemeClr>
                </a:solidFill>
                <a:latin typeface="Microsoft YaHei" panose="020B0503020204020204" pitchFamily="34" charset="-122"/>
                <a:ea typeface="Microsoft YaHei" panose="020B0503020204020204" pitchFamily="34" charset="-122"/>
              </a:rPr>
              <a:t>Circulation</a:t>
            </a:r>
            <a:r>
              <a:rPr lang="es-AR" sz="1000" dirty="0" smtClean="0">
                <a:solidFill>
                  <a:schemeClr val="bg1">
                    <a:lumMod val="95000"/>
                  </a:schemeClr>
                </a:solidFill>
                <a:latin typeface="Microsoft YaHei" panose="020B0503020204020204" pitchFamily="34" charset="-122"/>
                <a:ea typeface="Microsoft YaHei" panose="020B0503020204020204" pitchFamily="34" charset="-122"/>
              </a:rPr>
              <a:t>. 2003 </a:t>
            </a:r>
            <a:r>
              <a:rPr lang="es-AR" sz="1000" dirty="0" err="1" smtClean="0">
                <a:solidFill>
                  <a:schemeClr val="bg1">
                    <a:lumMod val="95000"/>
                  </a:schemeClr>
                </a:solidFill>
                <a:latin typeface="Microsoft YaHei" panose="020B0503020204020204" pitchFamily="34" charset="-122"/>
                <a:ea typeface="Microsoft YaHei" panose="020B0503020204020204" pitchFamily="34" charset="-122"/>
              </a:rPr>
              <a:t>Apr</a:t>
            </a:r>
            <a:r>
              <a:rPr lang="es-AR" sz="1000" dirty="0" smtClean="0">
                <a:solidFill>
                  <a:schemeClr val="bg1">
                    <a:lumMod val="95000"/>
                  </a:schemeClr>
                </a:solidFill>
                <a:latin typeface="Microsoft YaHei" panose="020B0503020204020204" pitchFamily="34" charset="-122"/>
                <a:ea typeface="Microsoft YaHei" panose="020B0503020204020204" pitchFamily="34" charset="-122"/>
              </a:rPr>
              <a:t> 8;107(13):1722-4. </a:t>
            </a:r>
          </a:p>
          <a:p>
            <a:pPr marL="228600" indent="-228600" algn="just">
              <a:buFont typeface="+mj-lt"/>
              <a:buAutoNum type="arabicPeriod"/>
            </a:pP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Rodriguez AE, Pilot study of oral rapamycin to prevent restenosis in patients undergoing Coronary stent therapy: Argentina Single-Center Study (ORAR Trial). J Invasive </a:t>
            </a: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Cardiol</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2003;15:581e584.</a:t>
            </a:r>
          </a:p>
          <a:p>
            <a:pPr marL="228600" indent="-228600" algn="just">
              <a:buFont typeface="+mj-lt"/>
              <a:buAutoNum type="arabicPeriod"/>
            </a:pP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Guarda</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E et al. Oral rapamycin to prevent human coronary stent restenosis: a pilot study.</a:t>
            </a:r>
            <a:r>
              <a:rPr lang="de-DE" sz="1000" dirty="0" smtClean="0">
                <a:solidFill>
                  <a:schemeClr val="bg1">
                    <a:lumMod val="95000"/>
                  </a:schemeClr>
                </a:solidFill>
                <a:latin typeface="Microsoft YaHei" panose="020B0503020204020204" pitchFamily="34" charset="-122"/>
                <a:ea typeface="Microsoft YaHei" panose="020B0503020204020204" pitchFamily="34" charset="-122"/>
              </a:rPr>
              <a:t> Am Heart J. 2004 Aug;148(2):e9. </a:t>
            </a:r>
            <a:endParaRPr lang="en-US" sz="1000" dirty="0" smtClean="0">
              <a:solidFill>
                <a:schemeClr val="bg1">
                  <a:lumMod val="95000"/>
                </a:schemeClr>
              </a:solidFill>
              <a:latin typeface="Microsoft YaHei" panose="020B0503020204020204" pitchFamily="34" charset="-122"/>
              <a:ea typeface="Microsoft YaHei" panose="020B0503020204020204" pitchFamily="34" charset="-122"/>
            </a:endParaRPr>
          </a:p>
          <a:p>
            <a:pPr marL="228600" indent="-228600" algn="just">
              <a:buFont typeface="+mj-lt"/>
              <a:buAutoNum type="arabicPeriod"/>
            </a:pP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Hausleiter</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J et al. Randomized, double-blind, </a:t>
            </a: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placebocontrolled</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trial of oral sirolimus for restenosis prevention in patients with in-stent restenosis: the Oral Sirolimus to Inhibit Recurrent In-stent Stenosis (OSIRIS) trial. Circulation 2004;110:790e795.</a:t>
            </a:r>
          </a:p>
          <a:p>
            <a:pPr marL="228600" indent="-228600" algn="just">
              <a:buFont typeface="+mj-lt"/>
              <a:buAutoNum type="arabicPeriod"/>
            </a:pP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Rodriguez AE et al. Role of oral rapamycin to prevent restenosis in patients with de novo lesions undergoing coronary stenting: results of the Argentina single </a:t>
            </a: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centre</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study (ORAR trial). Heart. 2005 Nov;91(11):1433-7</a:t>
            </a:r>
          </a:p>
          <a:p>
            <a:pPr marL="228600" indent="-228600" algn="just">
              <a:buFont typeface="+mj-lt"/>
              <a:buAutoNum type="arabicPeriod"/>
            </a:pP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Chaves AJ et al. Pilot study with an intensified oral sirolimus regimen for the prevention of in-stent restenosis in de novo lesions: a serial intravascular ultrasound study. Catheter </a:t>
            </a: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Cardiovasc</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a:t>
            </a: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Interv</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2005 Dec;66(4):535-40. </a:t>
            </a:r>
          </a:p>
          <a:p>
            <a:pPr marL="228600" indent="-228600" algn="just">
              <a:buFont typeface="+mj-lt"/>
              <a:buAutoNum type="arabicPeriod"/>
            </a:pP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Brito</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FS Jr et al. Efficacy and safety of oral sirolimus to inhibit in-stent intimal hyperplasia. Catheter </a:t>
            </a: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Cardiovasc</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a:t>
            </a: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Interv</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2005 Apr;64(4):413-8 </a:t>
            </a:r>
          </a:p>
          <a:p>
            <a:pPr marL="228600" indent="-228600" algn="just">
              <a:buFont typeface="+mj-lt"/>
              <a:buAutoNum type="arabicPeriod"/>
            </a:pP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Rodriguez AE et al. Oral rapamycin after coronary bare-metal stent implantation to prevent restenosis: the Prospective, Randomized Oral Rapamycin in Argentina (ORAR II) Study. J Am </a:t>
            </a: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Coll</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a:t>
            </a: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Cardiol</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2006;47:1522e1529.</a:t>
            </a:r>
          </a:p>
          <a:p>
            <a:pPr marL="228600" indent="-228600" algn="just">
              <a:buFont typeface="+mj-lt"/>
              <a:buAutoNum type="arabicPeriod"/>
            </a:pP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Xiao F et al. [Administration of sirolimus affects vein graft </a:t>
            </a: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neointima</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hyperplasia]. Beijing Da </a:t>
            </a: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Xue</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a:t>
            </a: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Xue</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a:t>
            </a: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Bao</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2006 Oct 18;38(5):515-8</a:t>
            </a:r>
          </a:p>
          <a:p>
            <a:pPr marL="228600" indent="-228600" algn="just">
              <a:buFont typeface="+mj-lt"/>
              <a:buAutoNum type="arabicPeriod"/>
            </a:pP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Rodríguez AE et al. Percutaneous coronary intervention with oral sirolimus and bare metal stents has comparable safety and efficacy to treatment with drug eluting stents, but with significant cost saving: long-term follow-up results from the randomized, controlled ORAR III (Oral Rapamycin in </a:t>
            </a: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ARgentina</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study. Euro Intervention 2009;5:255e264.</a:t>
            </a:r>
          </a:p>
          <a:p>
            <a:pPr marL="228600" indent="-228600" algn="just">
              <a:buFont typeface="+mj-lt"/>
              <a:buAutoNum type="arabicPeriod"/>
            </a:pP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Stojkovic</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S et al.  Systemic rapamycin without loading dose for restenosis prevention after coronary bare metal stent implantation. Catheter </a:t>
            </a: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Cardiovasc</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a:t>
            </a: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Interv</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2010;75:317e325.</a:t>
            </a:r>
          </a:p>
          <a:p>
            <a:pPr marL="228600" indent="-228600" algn="just">
              <a:buFont typeface="+mj-lt"/>
              <a:buAutoNum type="arabicPeriod"/>
            </a:pP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Cernigliaro</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C et al. Preventing restenosis after implantation of bare stents with oral rapamycin: a randomized angiographic and intravascular ultrasound study with a 5-year clinical follow-up. Cardiology 2010;115:77e86.</a:t>
            </a:r>
          </a:p>
          <a:p>
            <a:pPr marL="228600" indent="-228600" algn="just">
              <a:buFont typeface="+mj-lt"/>
              <a:buAutoNum type="arabicPeriod"/>
            </a:pP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Ribichini</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F et al. Immunosuppressive therapy with oral prednisone to prevent restenosis after PCI. A multicenter randomized trial. Am J Med. 2011 May;124(5):434-43</a:t>
            </a:r>
          </a:p>
          <a:p>
            <a:pPr marL="228600" indent="-228600" algn="just">
              <a:buFont typeface="+mj-lt"/>
              <a:buAutoNum type="arabicPeriod"/>
            </a:pP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Rodriguez AE et al. Randomized comparison of cost-saving and effectiveness of oral rapamycin plus bare-metal stents with </a:t>
            </a: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drugeluting</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stents: three-year outcome from the randomized oral rapamycin in Argentina (ORAR) III trial. Catheter </a:t>
            </a: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Cardiovasc</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a:t>
            </a: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Interv</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2012;80:385e394.</a:t>
            </a:r>
          </a:p>
          <a:p>
            <a:pPr marL="228600" indent="-228600" algn="just">
              <a:buFont typeface="+mj-lt"/>
              <a:buAutoNum type="arabicPeriod"/>
            </a:pPr>
            <a:r>
              <a:rPr lang="en-US" sz="1000" dirty="0" err="1">
                <a:solidFill>
                  <a:schemeClr val="bg1">
                    <a:lumMod val="95000"/>
                  </a:schemeClr>
                </a:solidFill>
                <a:latin typeface="Microsoft YaHei" panose="020B0503020204020204" pitchFamily="34" charset="-122"/>
                <a:ea typeface="Microsoft YaHei" panose="020B0503020204020204" pitchFamily="34" charset="-122"/>
              </a:rPr>
              <a:t>Fernandes</a:t>
            </a:r>
            <a:r>
              <a:rPr lang="en-US" sz="1000" dirty="0">
                <a:solidFill>
                  <a:schemeClr val="bg1">
                    <a:lumMod val="95000"/>
                  </a:schemeClr>
                </a:solidFill>
                <a:latin typeface="Microsoft YaHei" panose="020B0503020204020204" pitchFamily="34" charset="-122"/>
                <a:ea typeface="Microsoft YaHei" panose="020B0503020204020204" pitchFamily="34" charset="-122"/>
              </a:rPr>
              <a:t> RW et al. Impact of stenting and oral sirolimus on endothelium-dependent and independent coronary </a:t>
            </a:r>
            <a:r>
              <a:rPr lang="en-US" sz="1000" dirty="0" err="1">
                <a:solidFill>
                  <a:schemeClr val="bg1">
                    <a:lumMod val="95000"/>
                  </a:schemeClr>
                </a:solidFill>
                <a:latin typeface="Microsoft YaHei" panose="020B0503020204020204" pitchFamily="34" charset="-122"/>
                <a:ea typeface="Microsoft YaHei" panose="020B0503020204020204" pitchFamily="34" charset="-122"/>
              </a:rPr>
              <a:t>vasomotion</a:t>
            </a:r>
            <a:r>
              <a:rPr lang="en-US" sz="1000" dirty="0">
                <a:solidFill>
                  <a:schemeClr val="bg1">
                    <a:lumMod val="95000"/>
                  </a:schemeClr>
                </a:solidFill>
                <a:latin typeface="Microsoft YaHei" panose="020B0503020204020204" pitchFamily="34" charset="-122"/>
                <a:ea typeface="Microsoft YaHei" panose="020B0503020204020204" pitchFamily="34" charset="-122"/>
              </a:rPr>
              <a:t>. </a:t>
            </a:r>
            <a:r>
              <a:rPr lang="en-US" sz="1000" dirty="0" err="1">
                <a:solidFill>
                  <a:schemeClr val="bg1">
                    <a:lumMod val="95000"/>
                  </a:schemeClr>
                </a:solidFill>
                <a:latin typeface="Microsoft YaHei" panose="020B0503020204020204" pitchFamily="34" charset="-122"/>
                <a:ea typeface="Microsoft YaHei" panose="020B0503020204020204" pitchFamily="34" charset="-122"/>
              </a:rPr>
              <a:t>Arq</a:t>
            </a:r>
            <a:r>
              <a:rPr lang="en-US" sz="1000" dirty="0">
                <a:solidFill>
                  <a:schemeClr val="bg1">
                    <a:lumMod val="95000"/>
                  </a:schemeClr>
                </a:solidFill>
                <a:latin typeface="Microsoft YaHei" panose="020B0503020204020204" pitchFamily="34" charset="-122"/>
                <a:ea typeface="Microsoft YaHei" panose="020B0503020204020204" pitchFamily="34" charset="-122"/>
              </a:rPr>
              <a:t> Bras </a:t>
            </a:r>
            <a:r>
              <a:rPr lang="en-US" sz="1000" dirty="0" err="1">
                <a:solidFill>
                  <a:schemeClr val="bg1">
                    <a:lumMod val="95000"/>
                  </a:schemeClr>
                </a:solidFill>
                <a:latin typeface="Microsoft YaHei" panose="020B0503020204020204" pitchFamily="34" charset="-122"/>
                <a:ea typeface="Microsoft YaHei" panose="020B0503020204020204" pitchFamily="34" charset="-122"/>
              </a:rPr>
              <a:t>Cardiol</a:t>
            </a:r>
            <a:r>
              <a:rPr lang="en-US" sz="1000" dirty="0">
                <a:solidFill>
                  <a:schemeClr val="bg1">
                    <a:lumMod val="95000"/>
                  </a:schemeClr>
                </a:solidFill>
                <a:latin typeface="Microsoft YaHei" panose="020B0503020204020204" pitchFamily="34" charset="-122"/>
                <a:ea typeface="Microsoft YaHei" panose="020B0503020204020204" pitchFamily="34" charset="-122"/>
              </a:rPr>
              <a:t>. 2012 Apr;98(4):</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290-8</a:t>
            </a:r>
          </a:p>
          <a:p>
            <a:pPr marL="228600" indent="-228600" algn="just">
              <a:buFont typeface="+mj-lt"/>
              <a:buAutoNum type="arabicPeriod"/>
            </a:pP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Ribichini</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F et al. Long-term clinical follow-up of the multicenter, randomized study to test immunosuppressive therapy with oral prednisone for the prevention of restenosis after percutaneous coronary interventions: Cortisone plus BMS or DES </a:t>
            </a: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veRsus</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BMS alone to </a:t>
            </a: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EliminAte</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Restenosis (CEREA DES). </a:t>
            </a: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Eur</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Heart J 2013 Jun;34:1740e1748.</a:t>
            </a:r>
          </a:p>
          <a:p>
            <a:pPr marL="228600" indent="-228600" algn="just">
              <a:buFont typeface="+mj-lt"/>
              <a:buAutoNum type="arabicPeriod"/>
            </a:pP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Dasari</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TW et al. Systematic review of effectiveness of oral sirolimus after bare-metal stenting of coronary arteries for prevention of in-stent restenosis. Am J </a:t>
            </a: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Cardiol</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2013 Nov 1;112(9):1322-7.</a:t>
            </a:r>
          </a:p>
          <a:p>
            <a:pPr marL="228600" indent="-228600" algn="just">
              <a:buFont typeface="+mj-lt"/>
              <a:buAutoNum type="arabicPeriod"/>
            </a:pP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Deftereos</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S et al. Colchicine treatment for the prevention of bare-metal stent restenosis in diabetic patients. J Am </a:t>
            </a: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Coll</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a:t>
            </a: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Cardiol</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2013;61:1679e1685.</a:t>
            </a:r>
          </a:p>
          <a:p>
            <a:pPr marL="228600" indent="-228600" algn="just">
              <a:buFont typeface="+mj-lt"/>
              <a:buAutoNum type="arabicPeriod"/>
            </a:pP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Rodriguez AE et al. Comparison of Cost-Effectiveness of Oral Rapamycin Plus Bare-Metal Stents Versus First Generation of Drug-Eluting Stents (from the Randomized Oral Rapamycin in Argentina [ORAR] 3 Trial). Am J </a:t>
            </a: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Cardiol</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2014 Mar 1;113(5):815-21.</a:t>
            </a:r>
            <a:endParaRPr lang="en-US" sz="1000" dirty="0">
              <a:solidFill>
                <a:schemeClr val="bg1">
                  <a:lumMod val="95000"/>
                </a:schemeClr>
              </a:solidFill>
              <a:latin typeface="Microsoft YaHei" panose="020B0503020204020204" pitchFamily="34" charset="-122"/>
              <a:ea typeface="Microsoft YaHei" panose="020B0503020204020204" pitchFamily="34" charset="-122"/>
            </a:endParaRPr>
          </a:p>
        </p:txBody>
      </p:sp>
      <p:sp>
        <p:nvSpPr>
          <p:cNvPr id="3" name="2 Rectángulo"/>
          <p:cNvSpPr/>
          <p:nvPr/>
        </p:nvSpPr>
        <p:spPr>
          <a:xfrm>
            <a:off x="2699792" y="44624"/>
            <a:ext cx="3807709" cy="369332"/>
          </a:xfrm>
          <a:prstGeom prst="rect">
            <a:avLst/>
          </a:prstGeom>
        </p:spPr>
        <p:txBody>
          <a:bodyPr wrap="none">
            <a:spAutoFit/>
          </a:bodyPr>
          <a:lstStyle/>
          <a:p>
            <a:r>
              <a:rPr lang="es-AR" b="1" dirty="0" err="1" smtClean="0">
                <a:solidFill>
                  <a:srgbClr val="FFFFCC"/>
                </a:solidFill>
                <a:latin typeface="Microsoft YaHei" panose="020B0503020204020204" pitchFamily="34" charset="-122"/>
              </a:rPr>
              <a:t>All</a:t>
            </a:r>
            <a:r>
              <a:rPr lang="es-AR" b="1" dirty="0" smtClean="0">
                <a:solidFill>
                  <a:srgbClr val="FFFFCC"/>
                </a:solidFill>
                <a:latin typeface="Microsoft YaHei" panose="020B0503020204020204" pitchFamily="34" charset="-122"/>
              </a:rPr>
              <a:t> ORAL TREATMENT TRIALS </a:t>
            </a:r>
            <a:endParaRPr lang="en-US" b="1" dirty="0">
              <a:solidFill>
                <a:srgbClr val="FFFFCC"/>
              </a:solidFill>
            </a:endParaRPr>
          </a:p>
        </p:txBody>
      </p:sp>
    </p:spTree>
    <p:extLst>
      <p:ext uri="{BB962C8B-B14F-4D97-AF65-F5344CB8AC3E}">
        <p14:creationId xmlns:p14="http://schemas.microsoft.com/office/powerpoint/2010/main" val="337935139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9534"/>
          <a:stretch/>
        </p:blipFill>
        <p:spPr bwMode="auto">
          <a:xfrm>
            <a:off x="179512" y="560457"/>
            <a:ext cx="5256584" cy="5892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752" y="0"/>
            <a:ext cx="9143248" cy="584775"/>
          </a:xfrm>
          <a:prstGeom prst="rect">
            <a:avLst/>
          </a:prstGeom>
        </p:spPr>
        <p:txBody>
          <a:bodyPr wrap="square">
            <a:spAutoFit/>
          </a:bodyPr>
          <a:lstStyle/>
          <a:p>
            <a:pPr algn="ctr"/>
            <a:r>
              <a:rPr lang="en-US" sz="32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Relationship between DAPT and thrombosis</a:t>
            </a:r>
            <a:endParaRPr lang="en-US" sz="32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2 Rectángulo"/>
          <p:cNvSpPr/>
          <p:nvPr/>
        </p:nvSpPr>
        <p:spPr>
          <a:xfrm>
            <a:off x="2840480" y="6488668"/>
            <a:ext cx="6303520" cy="369332"/>
          </a:xfrm>
          <a:prstGeom prst="rect">
            <a:avLst/>
          </a:prstGeom>
        </p:spPr>
        <p:txBody>
          <a:bodyPr wrap="none">
            <a:spAutoFit/>
          </a:bodyPr>
          <a:lstStyle/>
          <a:p>
            <a:pPr algn="r"/>
            <a:r>
              <a:rPr lang="en-US" dirty="0" smtClean="0">
                <a:solidFill>
                  <a:srgbClr val="FFFF99"/>
                </a:solidFill>
              </a:rPr>
              <a:t>Colombo A and Gerber RT. </a:t>
            </a:r>
            <a:r>
              <a:rPr lang="en-US" dirty="0" err="1" smtClean="0">
                <a:solidFill>
                  <a:srgbClr val="FFFF99"/>
                </a:solidFill>
              </a:rPr>
              <a:t>Circ</a:t>
            </a:r>
            <a:r>
              <a:rPr lang="en-US" dirty="0" smtClean="0">
                <a:solidFill>
                  <a:srgbClr val="FFFF99"/>
                </a:solidFill>
              </a:rPr>
              <a:t> </a:t>
            </a:r>
            <a:r>
              <a:rPr lang="en-US" dirty="0" err="1">
                <a:solidFill>
                  <a:srgbClr val="FFFF99"/>
                </a:solidFill>
              </a:rPr>
              <a:t>Cardiovasc</a:t>
            </a:r>
            <a:r>
              <a:rPr lang="en-US" dirty="0">
                <a:solidFill>
                  <a:srgbClr val="FFFF99"/>
                </a:solidFill>
              </a:rPr>
              <a:t> </a:t>
            </a:r>
            <a:r>
              <a:rPr lang="en-US" dirty="0" err="1">
                <a:solidFill>
                  <a:srgbClr val="FFFF99"/>
                </a:solidFill>
              </a:rPr>
              <a:t>Interv</a:t>
            </a:r>
            <a:r>
              <a:rPr lang="en-US" dirty="0">
                <a:solidFill>
                  <a:srgbClr val="FFFF99"/>
                </a:solidFill>
              </a:rPr>
              <a:t>. 2008;1:226-232</a:t>
            </a:r>
          </a:p>
        </p:txBody>
      </p:sp>
      <p:sp>
        <p:nvSpPr>
          <p:cNvPr id="4" name="3 CuadroTexto"/>
          <p:cNvSpPr txBox="1"/>
          <p:nvPr/>
        </p:nvSpPr>
        <p:spPr>
          <a:xfrm>
            <a:off x="5456238" y="609868"/>
            <a:ext cx="2160240" cy="369332"/>
          </a:xfrm>
          <a:prstGeom prst="rect">
            <a:avLst/>
          </a:prstGeom>
          <a:noFill/>
        </p:spPr>
        <p:txBody>
          <a:bodyPr wrap="square" rtlCol="0">
            <a:spAutoFit/>
          </a:bodyPr>
          <a:lstStyle/>
          <a:p>
            <a:pPr algn="r"/>
            <a:r>
              <a:rPr lang="es-AR" b="1"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Patients</a:t>
            </a:r>
            <a:r>
              <a:rPr lang="es-AR"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AR" b="1"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on</a:t>
            </a:r>
            <a:r>
              <a:rPr lang="es-AR"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DAPT</a:t>
            </a:r>
          </a:p>
        </p:txBody>
      </p:sp>
      <p:sp>
        <p:nvSpPr>
          <p:cNvPr id="7" name="6 CuadroTexto"/>
          <p:cNvSpPr txBox="1"/>
          <p:nvPr/>
        </p:nvSpPr>
        <p:spPr>
          <a:xfrm>
            <a:off x="5458447" y="3536713"/>
            <a:ext cx="2160240" cy="923330"/>
          </a:xfrm>
          <a:prstGeom prst="rect">
            <a:avLst/>
          </a:prstGeom>
          <a:noFill/>
        </p:spPr>
        <p:txBody>
          <a:bodyPr wrap="square" rtlCol="0">
            <a:spAutoFit/>
          </a:bodyPr>
          <a:lstStyle/>
          <a:p>
            <a:pPr algn="r"/>
            <a:r>
              <a:rPr lang="es-AR" b="1"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Thrombosis</a:t>
            </a:r>
            <a:r>
              <a:rPr lang="es-AR"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AR" b="1"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rate</a:t>
            </a:r>
            <a:r>
              <a:rPr lang="es-AR"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a:t>
            </a:r>
            <a:r>
              <a:rPr lang="es-AR" b="1"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with</a:t>
            </a:r>
            <a:r>
              <a:rPr lang="es-AR"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and </a:t>
            </a:r>
            <a:r>
              <a:rPr lang="es-AR" b="1"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without</a:t>
            </a:r>
            <a:r>
              <a:rPr lang="es-AR"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DAPT</a:t>
            </a:r>
          </a:p>
        </p:txBody>
      </p:sp>
    </p:spTree>
    <p:extLst>
      <p:ext uri="{BB962C8B-B14F-4D97-AF65-F5344CB8AC3E}">
        <p14:creationId xmlns:p14="http://schemas.microsoft.com/office/powerpoint/2010/main" val="214986886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602692" y="6488668"/>
            <a:ext cx="7554184" cy="369332"/>
          </a:xfrm>
          <a:prstGeom prst="rect">
            <a:avLst/>
          </a:prstGeom>
        </p:spPr>
        <p:txBody>
          <a:bodyPr wrap="none">
            <a:spAutoFit/>
          </a:bodyPr>
          <a:lstStyle/>
          <a:p>
            <a:r>
              <a:rPr lang="en-US" dirty="0" smtClean="0">
                <a:solidFill>
                  <a:schemeClr val="bg1"/>
                </a:solidFill>
                <a:latin typeface="Arial" panose="020B0604020202020204" pitchFamily="34" charset="0"/>
                <a:cs typeface="Arial" panose="020B0604020202020204" pitchFamily="34" charset="0"/>
              </a:rPr>
              <a:t>AK </a:t>
            </a:r>
            <a:r>
              <a:rPr lang="en-US" dirty="0" err="1" smtClean="0">
                <a:solidFill>
                  <a:schemeClr val="bg1"/>
                </a:solidFill>
                <a:latin typeface="Arial" panose="020B0604020202020204" pitchFamily="34" charset="0"/>
                <a:cs typeface="Arial" panose="020B0604020202020204" pitchFamily="34" charset="0"/>
              </a:rPr>
              <a:t>Chhatriwalla</a:t>
            </a:r>
            <a:r>
              <a:rPr lang="en-US" dirty="0" smtClean="0">
                <a:solidFill>
                  <a:schemeClr val="bg1"/>
                </a:solidFill>
                <a:latin typeface="Arial" panose="020B0604020202020204" pitchFamily="34" charset="0"/>
                <a:cs typeface="Arial" panose="020B0604020202020204" pitchFamily="34" charset="0"/>
              </a:rPr>
              <a:t> </a:t>
            </a:r>
            <a:r>
              <a:rPr lang="en-US" dirty="0">
                <a:solidFill>
                  <a:schemeClr val="bg1"/>
                </a:solidFill>
                <a:latin typeface="Arial" panose="020B0604020202020204" pitchFamily="34" charset="0"/>
                <a:cs typeface="Arial" panose="020B0604020202020204" pitchFamily="34" charset="0"/>
              </a:rPr>
              <a:t>and </a:t>
            </a:r>
            <a:r>
              <a:rPr lang="en-US" dirty="0" smtClean="0">
                <a:solidFill>
                  <a:schemeClr val="bg1"/>
                </a:solidFill>
                <a:latin typeface="Arial" panose="020B0604020202020204" pitchFamily="34" charset="0"/>
                <a:cs typeface="Arial" panose="020B0604020202020204" pitchFamily="34" charset="0"/>
              </a:rPr>
              <a:t>DL Bhatt. </a:t>
            </a:r>
            <a:r>
              <a:rPr lang="en-US" dirty="0" err="1" smtClean="0">
                <a:solidFill>
                  <a:schemeClr val="bg1"/>
                </a:solidFill>
                <a:latin typeface="Arial" panose="020B0604020202020204" pitchFamily="34" charset="0"/>
                <a:cs typeface="Arial" panose="020B0604020202020204" pitchFamily="34" charset="0"/>
              </a:rPr>
              <a:t>Circ</a:t>
            </a:r>
            <a:r>
              <a:rPr lang="en-US" dirty="0" smtClean="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Cardiovasc</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Interv</a:t>
            </a:r>
            <a:r>
              <a:rPr lang="en-US" dirty="0">
                <a:solidFill>
                  <a:schemeClr val="bg1"/>
                </a:solidFill>
                <a:latin typeface="Arial" panose="020B0604020202020204" pitchFamily="34" charset="0"/>
                <a:cs typeface="Arial" panose="020B0604020202020204" pitchFamily="34" charset="0"/>
              </a:rPr>
              <a:t>. 2008;1:217-225</a:t>
            </a:r>
          </a:p>
        </p:txBody>
      </p:sp>
      <p:grpSp>
        <p:nvGrpSpPr>
          <p:cNvPr id="4" name="3 Grupo"/>
          <p:cNvGrpSpPr/>
          <p:nvPr/>
        </p:nvGrpSpPr>
        <p:grpSpPr>
          <a:xfrm>
            <a:off x="0" y="-27384"/>
            <a:ext cx="7020272" cy="5011335"/>
            <a:chOff x="0" y="-27384"/>
            <a:chExt cx="7020272" cy="5011335"/>
          </a:xfrm>
        </p:grpSpPr>
        <p:sp>
          <p:nvSpPr>
            <p:cNvPr id="3" name="2 Rectángulo"/>
            <p:cNvSpPr/>
            <p:nvPr/>
          </p:nvSpPr>
          <p:spPr>
            <a:xfrm>
              <a:off x="0" y="0"/>
              <a:ext cx="7020272" cy="6189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54"/>
            <a:stretch/>
          </p:blipFill>
          <p:spPr bwMode="auto">
            <a:xfrm>
              <a:off x="0" y="309473"/>
              <a:ext cx="7020272" cy="4674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1960" y="-27384"/>
              <a:ext cx="6814230" cy="646331"/>
            </a:xfrm>
            <a:prstGeom prst="rect">
              <a:avLst/>
            </a:prstGeom>
            <a:noFill/>
          </p:spPr>
          <p:txBody>
            <a:bodyPr wrap="square" rtlCol="0">
              <a:spAutoFit/>
            </a:bodyPr>
            <a:lstStyle/>
            <a:p>
              <a:r>
                <a:rPr lang="es-AR" dirty="0" err="1" smtClean="0"/>
                <a:t>Death</a:t>
              </a:r>
              <a:r>
                <a:rPr lang="es-AR" dirty="0" smtClean="0"/>
                <a:t>/MI </a:t>
              </a:r>
              <a:r>
                <a:rPr lang="es-AR" dirty="0" err="1" smtClean="0"/>
                <a:t>or</a:t>
              </a:r>
              <a:r>
                <a:rPr lang="es-AR" dirty="0" smtClean="0"/>
                <a:t> CVA </a:t>
              </a:r>
              <a:r>
                <a:rPr lang="es-AR" dirty="0" err="1" smtClean="0"/>
                <a:t>Relative</a:t>
              </a:r>
              <a:r>
                <a:rPr lang="es-AR" dirty="0" smtClean="0"/>
                <a:t> </a:t>
              </a:r>
              <a:r>
                <a:rPr lang="es-AR" dirty="0" err="1" smtClean="0"/>
                <a:t>risk</a:t>
              </a:r>
              <a:r>
                <a:rPr lang="es-AR" dirty="0" smtClean="0"/>
                <a:t> </a:t>
              </a:r>
              <a:r>
                <a:rPr lang="es-AR" dirty="0" err="1" smtClean="0"/>
                <a:t>reduction</a:t>
              </a:r>
              <a:r>
                <a:rPr lang="es-AR" dirty="0" smtClean="0"/>
                <a:t> </a:t>
              </a:r>
              <a:r>
                <a:rPr lang="es-AR" dirty="0" err="1" smtClean="0"/>
                <a:t>for</a:t>
              </a:r>
              <a:r>
                <a:rPr lang="es-AR" dirty="0" smtClean="0"/>
                <a:t> clopidogrel </a:t>
              </a:r>
              <a:r>
                <a:rPr lang="es-AR" dirty="0" err="1" smtClean="0"/>
                <a:t>compared</a:t>
              </a:r>
              <a:r>
                <a:rPr lang="es-AR" dirty="0" smtClean="0"/>
                <a:t> </a:t>
              </a:r>
              <a:r>
                <a:rPr lang="es-AR" dirty="0" err="1" smtClean="0"/>
                <a:t>with</a:t>
              </a:r>
              <a:r>
                <a:rPr lang="es-AR" dirty="0" smtClean="0"/>
                <a:t> placebo 26.9% (95% CI, 3.9% to 44.4%, p=0.02) (</a:t>
              </a:r>
              <a:r>
                <a:rPr lang="es-AR" b="1" dirty="0" smtClean="0"/>
                <a:t>CREDO TRIAL</a:t>
              </a:r>
              <a:r>
                <a:rPr lang="es-AR" dirty="0" smtClean="0"/>
                <a:t>)	</a:t>
              </a:r>
              <a:endParaRPr lang="en-US" dirty="0"/>
            </a:p>
          </p:txBody>
        </p:sp>
      </p:grpSp>
      <p:grpSp>
        <p:nvGrpSpPr>
          <p:cNvPr id="7" name="6 Grupo"/>
          <p:cNvGrpSpPr/>
          <p:nvPr/>
        </p:nvGrpSpPr>
        <p:grpSpPr>
          <a:xfrm>
            <a:off x="2546248" y="2204864"/>
            <a:ext cx="6615699" cy="4468470"/>
            <a:chOff x="2546248" y="2204864"/>
            <a:chExt cx="6615699" cy="4468470"/>
          </a:xfrm>
        </p:grpSpPr>
        <p:pic>
          <p:nvPicPr>
            <p:cNvPr id="614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4453"/>
            <a:stretch/>
          </p:blipFill>
          <p:spPr bwMode="auto">
            <a:xfrm>
              <a:off x="2546248" y="2204864"/>
              <a:ext cx="6597752" cy="4468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5249722" y="2204864"/>
              <a:ext cx="3912225" cy="400110"/>
            </a:xfrm>
            <a:prstGeom prst="rect">
              <a:avLst/>
            </a:prstGeom>
            <a:noFill/>
          </p:spPr>
          <p:txBody>
            <a:bodyPr wrap="none">
              <a:spAutoFit/>
            </a:bodyPr>
            <a:lstStyle/>
            <a:p>
              <a:pPr algn="r"/>
              <a:r>
                <a:rPr lang="en-US" sz="2000" dirty="0" smtClean="0"/>
                <a:t>Late stent thrombosis. </a:t>
              </a:r>
              <a:r>
                <a:rPr lang="en-US" sz="2000" b="1" dirty="0" smtClean="0"/>
                <a:t>TIMI 38 trial</a:t>
              </a:r>
              <a:endParaRPr lang="en-US" sz="2000" b="1" dirty="0"/>
            </a:p>
          </p:txBody>
        </p:sp>
      </p:grpSp>
    </p:spTree>
    <p:extLst>
      <p:ext uri="{BB962C8B-B14F-4D97-AF65-F5344CB8AC3E}">
        <p14:creationId xmlns:p14="http://schemas.microsoft.com/office/powerpoint/2010/main" val="668118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325752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301" t="11007" r="23495" b="47762"/>
          <a:stretch/>
        </p:blipFill>
        <p:spPr bwMode="auto">
          <a:xfrm>
            <a:off x="3576567" y="76200"/>
            <a:ext cx="5491233" cy="3016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134" t="52083" r="23489" b="6468"/>
          <a:stretch/>
        </p:blipFill>
        <p:spPr bwMode="auto">
          <a:xfrm>
            <a:off x="3554105" y="3200400"/>
            <a:ext cx="5513695" cy="3032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Rectángulo"/>
          <p:cNvSpPr/>
          <p:nvPr/>
        </p:nvSpPr>
        <p:spPr>
          <a:xfrm>
            <a:off x="0" y="3276600"/>
            <a:ext cx="1573892" cy="369332"/>
          </a:xfrm>
          <a:prstGeom prst="rect">
            <a:avLst/>
          </a:prstGeom>
        </p:spPr>
        <p:txBody>
          <a:bodyPr wrap="none">
            <a:spAutoFit/>
          </a:bodyPr>
          <a:lstStyle/>
          <a:p>
            <a:r>
              <a:rPr lang="en-US" b="1" dirty="0">
                <a:solidFill>
                  <a:prstClr val="black"/>
                </a:solidFill>
                <a:latin typeface="Arial" charset="0"/>
                <a:ea typeface="宋体" charset="-122"/>
              </a:rPr>
              <a:t>DES for ACS</a:t>
            </a:r>
            <a:endParaRPr lang="en-US" dirty="0">
              <a:solidFill>
                <a:prstClr val="black"/>
              </a:solidFill>
              <a:latin typeface="Arial" charset="0"/>
              <a:ea typeface="宋体" charset="-122"/>
            </a:endParaRPr>
          </a:p>
        </p:txBody>
      </p:sp>
      <p:sp>
        <p:nvSpPr>
          <p:cNvPr id="8" name="7 Rectángulo"/>
          <p:cNvSpPr/>
          <p:nvPr/>
        </p:nvSpPr>
        <p:spPr>
          <a:xfrm>
            <a:off x="786946" y="1082666"/>
            <a:ext cx="2612409" cy="1169551"/>
          </a:xfrm>
          <a:prstGeom prst="rect">
            <a:avLst/>
          </a:prstGeom>
          <a:solidFill>
            <a:schemeClr val="bg1"/>
          </a:solidFill>
        </p:spPr>
        <p:txBody>
          <a:bodyPr wrap="square">
            <a:spAutoFit/>
          </a:bodyPr>
          <a:lstStyle/>
          <a:p>
            <a:pPr algn="just"/>
            <a:r>
              <a:rPr lang="en-US" sz="1400" dirty="0" err="1" smtClean="0">
                <a:solidFill>
                  <a:srgbClr val="0A2194"/>
                </a:solidFill>
                <a:latin typeface="Arial" charset="0"/>
                <a:ea typeface="宋体" charset="-122"/>
              </a:rPr>
              <a:t>Neointimal</a:t>
            </a:r>
            <a:r>
              <a:rPr lang="en-US" sz="1400" dirty="0" smtClean="0">
                <a:solidFill>
                  <a:srgbClr val="0A2194"/>
                </a:solidFill>
                <a:latin typeface="Arial" charset="0"/>
                <a:ea typeface="宋体" charset="-122"/>
              </a:rPr>
              <a:t> growth</a:t>
            </a:r>
            <a:r>
              <a:rPr lang="en-US" sz="1400" dirty="0">
                <a:solidFill>
                  <a:srgbClr val="0A2194"/>
                </a:solidFill>
                <a:latin typeface="Arial" charset="0"/>
                <a:ea typeface="宋体" charset="-122"/>
              </a:rPr>
              <a:t>, underlying </a:t>
            </a:r>
            <a:r>
              <a:rPr lang="en-US" sz="1400" dirty="0" err="1" smtClean="0">
                <a:solidFill>
                  <a:srgbClr val="0A2194"/>
                </a:solidFill>
                <a:latin typeface="Arial" charset="0"/>
                <a:ea typeface="宋体" charset="-122"/>
              </a:rPr>
              <a:t>fibroatheroma</a:t>
            </a:r>
            <a:r>
              <a:rPr lang="en-US" sz="1400" dirty="0" smtClean="0">
                <a:solidFill>
                  <a:srgbClr val="0A2194"/>
                </a:solidFill>
                <a:latin typeface="Arial" charset="0"/>
                <a:ea typeface="宋体" charset="-122"/>
              </a:rPr>
              <a:t> </a:t>
            </a:r>
            <a:r>
              <a:rPr lang="en-US" sz="1400" dirty="0">
                <a:solidFill>
                  <a:srgbClr val="0A2194"/>
                </a:solidFill>
                <a:latin typeface="Arial" charset="0"/>
                <a:ea typeface="宋体" charset="-122"/>
              </a:rPr>
              <a:t>and All struts are covered with proteoglycan-rich </a:t>
            </a:r>
            <a:r>
              <a:rPr lang="en-US" sz="1400" dirty="0" err="1">
                <a:solidFill>
                  <a:srgbClr val="0A2194"/>
                </a:solidFill>
                <a:latin typeface="Arial" charset="0"/>
                <a:ea typeface="宋体" charset="-122"/>
              </a:rPr>
              <a:t>neointima</a:t>
            </a:r>
            <a:r>
              <a:rPr lang="en-US" sz="1400" dirty="0">
                <a:solidFill>
                  <a:srgbClr val="0A2194"/>
                </a:solidFill>
                <a:latin typeface="Arial" charset="0"/>
                <a:ea typeface="宋体" charset="-122"/>
              </a:rPr>
              <a:t> with absence </a:t>
            </a:r>
            <a:r>
              <a:rPr lang="en-US" sz="1400" dirty="0" smtClean="0">
                <a:solidFill>
                  <a:srgbClr val="0A2194"/>
                </a:solidFill>
                <a:latin typeface="Arial" charset="0"/>
                <a:ea typeface="宋体" charset="-122"/>
              </a:rPr>
              <a:t>of fibrin.</a:t>
            </a:r>
            <a:endParaRPr lang="en-US" sz="1400" dirty="0">
              <a:solidFill>
                <a:srgbClr val="0A2194"/>
              </a:solidFill>
              <a:latin typeface="Arial" charset="0"/>
              <a:ea typeface="宋体" charset="-122"/>
            </a:endParaRPr>
          </a:p>
        </p:txBody>
      </p:sp>
      <p:cxnSp>
        <p:nvCxnSpPr>
          <p:cNvPr id="11" name="10 Conector recto de flecha"/>
          <p:cNvCxnSpPr/>
          <p:nvPr/>
        </p:nvCxnSpPr>
        <p:spPr bwMode="auto">
          <a:xfrm flipV="1">
            <a:off x="3399355" y="914400"/>
            <a:ext cx="4373045" cy="537598"/>
          </a:xfrm>
          <a:prstGeom prst="straightConnector1">
            <a:avLst/>
          </a:prstGeom>
          <a:solidFill>
            <a:schemeClr val="accent1"/>
          </a:solidFill>
          <a:ln w="9525" cap="flat" cmpd="sng" algn="ctr">
            <a:solidFill>
              <a:srgbClr val="C00000"/>
            </a:solidFill>
            <a:prstDash val="solid"/>
            <a:round/>
            <a:headEnd type="none" w="med" len="med"/>
            <a:tailEnd type="arrow"/>
          </a:ln>
          <a:effectLst/>
        </p:spPr>
      </p:cxnSp>
      <p:cxnSp>
        <p:nvCxnSpPr>
          <p:cNvPr id="12" name="11 Conector recto de flecha"/>
          <p:cNvCxnSpPr/>
          <p:nvPr/>
        </p:nvCxnSpPr>
        <p:spPr bwMode="auto">
          <a:xfrm>
            <a:off x="3399355" y="1451998"/>
            <a:ext cx="4373045" cy="800219"/>
          </a:xfrm>
          <a:prstGeom prst="straightConnector1">
            <a:avLst/>
          </a:prstGeom>
          <a:solidFill>
            <a:schemeClr val="accent1"/>
          </a:solidFill>
          <a:ln w="9525" cap="flat" cmpd="sng" algn="ctr">
            <a:solidFill>
              <a:srgbClr val="C00000"/>
            </a:solidFill>
            <a:prstDash val="solid"/>
            <a:round/>
            <a:headEnd type="none" w="med" len="med"/>
            <a:tailEnd type="arrow"/>
          </a:ln>
          <a:effectLst/>
        </p:spPr>
      </p:cxnSp>
      <p:cxnSp>
        <p:nvCxnSpPr>
          <p:cNvPr id="13" name="12 Conector recto de flecha"/>
          <p:cNvCxnSpPr/>
          <p:nvPr/>
        </p:nvCxnSpPr>
        <p:spPr bwMode="auto">
          <a:xfrm>
            <a:off x="3399355" y="1451998"/>
            <a:ext cx="5287445" cy="605402"/>
          </a:xfrm>
          <a:prstGeom prst="straightConnector1">
            <a:avLst/>
          </a:prstGeom>
          <a:solidFill>
            <a:schemeClr val="accent1"/>
          </a:solidFill>
          <a:ln w="9525" cap="flat" cmpd="sng" algn="ctr">
            <a:solidFill>
              <a:srgbClr val="C00000"/>
            </a:solidFill>
            <a:prstDash val="solid"/>
            <a:round/>
            <a:headEnd type="none" w="med" len="med"/>
            <a:tailEnd type="arrow"/>
          </a:ln>
          <a:effectLst/>
        </p:spPr>
      </p:cxnSp>
      <p:sp>
        <p:nvSpPr>
          <p:cNvPr id="14" name="13 Rectángulo"/>
          <p:cNvSpPr/>
          <p:nvPr/>
        </p:nvSpPr>
        <p:spPr>
          <a:xfrm>
            <a:off x="73925" y="152400"/>
            <a:ext cx="2440675" cy="369332"/>
          </a:xfrm>
          <a:prstGeom prst="rect">
            <a:avLst/>
          </a:prstGeom>
          <a:ln>
            <a:solidFill>
              <a:srgbClr val="FFC000"/>
            </a:solidFill>
          </a:ln>
        </p:spPr>
        <p:txBody>
          <a:bodyPr wrap="square">
            <a:spAutoFit/>
          </a:bodyPr>
          <a:lstStyle/>
          <a:p>
            <a:pPr algn="ctr"/>
            <a:r>
              <a:rPr lang="en-US" b="1" dirty="0">
                <a:solidFill>
                  <a:schemeClr val="bg1">
                    <a:lumMod val="95000"/>
                  </a:schemeClr>
                </a:solidFill>
                <a:latin typeface="Arial" charset="0"/>
                <a:ea typeface="宋体" charset="-122"/>
              </a:rPr>
              <a:t>DES </a:t>
            </a:r>
            <a:r>
              <a:rPr lang="en-US" b="1" dirty="0" smtClean="0">
                <a:solidFill>
                  <a:schemeClr val="bg1">
                    <a:lumMod val="95000"/>
                  </a:schemeClr>
                </a:solidFill>
                <a:latin typeface="Arial" charset="0"/>
                <a:ea typeface="宋体" charset="-122"/>
              </a:rPr>
              <a:t>for Stable </a:t>
            </a:r>
            <a:r>
              <a:rPr lang="en-US" b="1" dirty="0">
                <a:solidFill>
                  <a:schemeClr val="bg1">
                    <a:lumMod val="95000"/>
                  </a:schemeClr>
                </a:solidFill>
                <a:latin typeface="Arial" charset="0"/>
                <a:ea typeface="宋体" charset="-122"/>
              </a:rPr>
              <a:t>CAD</a:t>
            </a:r>
            <a:endParaRPr lang="en-US" dirty="0">
              <a:solidFill>
                <a:schemeClr val="bg1">
                  <a:lumMod val="95000"/>
                </a:schemeClr>
              </a:solidFill>
              <a:latin typeface="Arial" charset="0"/>
              <a:ea typeface="宋体" charset="-122"/>
            </a:endParaRPr>
          </a:p>
        </p:txBody>
      </p:sp>
      <p:sp>
        <p:nvSpPr>
          <p:cNvPr id="15" name="14 CuadroTexto"/>
          <p:cNvSpPr txBox="1"/>
          <p:nvPr/>
        </p:nvSpPr>
        <p:spPr>
          <a:xfrm>
            <a:off x="2819400" y="6519446"/>
            <a:ext cx="6400800" cy="338554"/>
          </a:xfrm>
          <a:prstGeom prst="rect">
            <a:avLst/>
          </a:prstGeom>
          <a:noFill/>
        </p:spPr>
        <p:txBody>
          <a:bodyPr wrap="square" rtlCol="0">
            <a:spAutoFit/>
          </a:bodyPr>
          <a:lstStyle/>
          <a:p>
            <a:pPr algn="r"/>
            <a:r>
              <a:rPr lang="es-AR" sz="1600" dirty="0" smtClean="0">
                <a:solidFill>
                  <a:schemeClr val="bg1"/>
                </a:solidFill>
                <a:latin typeface="Arial" charset="0"/>
                <a:ea typeface="宋体" charset="-122"/>
              </a:rPr>
              <a:t>F </a:t>
            </a:r>
            <a:r>
              <a:rPr lang="es-AR" sz="1600" dirty="0" err="1" smtClean="0">
                <a:solidFill>
                  <a:schemeClr val="bg1"/>
                </a:solidFill>
                <a:latin typeface="Arial" charset="0"/>
                <a:ea typeface="宋体" charset="-122"/>
              </a:rPr>
              <a:t>Otsuka</a:t>
            </a:r>
            <a:r>
              <a:rPr lang="es-AR" sz="1600" dirty="0" smtClean="0">
                <a:solidFill>
                  <a:schemeClr val="bg1"/>
                </a:solidFill>
                <a:latin typeface="Arial" charset="0"/>
                <a:ea typeface="宋体" charset="-122"/>
              </a:rPr>
              <a:t>, </a:t>
            </a:r>
            <a:r>
              <a:rPr lang="es-AR" sz="1600" dirty="0" err="1" smtClean="0">
                <a:solidFill>
                  <a:schemeClr val="bg1"/>
                </a:solidFill>
                <a:latin typeface="Arial" charset="0"/>
                <a:ea typeface="宋体" charset="-122"/>
              </a:rPr>
              <a:t>Finn</a:t>
            </a:r>
            <a:r>
              <a:rPr lang="es-AR" sz="1600" dirty="0" smtClean="0">
                <a:solidFill>
                  <a:schemeClr val="bg1"/>
                </a:solidFill>
                <a:latin typeface="Arial" charset="0"/>
                <a:ea typeface="宋体" charset="-122"/>
              </a:rPr>
              <a:t> A, </a:t>
            </a:r>
            <a:r>
              <a:rPr lang="es-AR" sz="1600" dirty="0" err="1" smtClean="0">
                <a:solidFill>
                  <a:schemeClr val="bg1"/>
                </a:solidFill>
                <a:latin typeface="Arial" charset="0"/>
                <a:ea typeface="宋体" charset="-122"/>
              </a:rPr>
              <a:t>Virmani</a:t>
            </a:r>
            <a:r>
              <a:rPr lang="es-AR" sz="1600" dirty="0" smtClean="0">
                <a:solidFill>
                  <a:schemeClr val="bg1"/>
                </a:solidFill>
                <a:latin typeface="Arial" charset="0"/>
                <a:ea typeface="宋体" charset="-122"/>
              </a:rPr>
              <a:t> R et al. </a:t>
            </a:r>
            <a:r>
              <a:rPr lang="es-AR" sz="1600" b="1" i="1" dirty="0" err="1" smtClean="0">
                <a:solidFill>
                  <a:schemeClr val="bg1"/>
                </a:solidFill>
                <a:latin typeface="Arial" charset="0"/>
                <a:ea typeface="宋体" charset="-122"/>
              </a:rPr>
              <a:t>Circulation</a:t>
            </a:r>
            <a:r>
              <a:rPr lang="es-AR" sz="1600" dirty="0" smtClean="0">
                <a:solidFill>
                  <a:schemeClr val="bg1"/>
                </a:solidFill>
                <a:latin typeface="Arial" charset="0"/>
                <a:ea typeface="宋体" charset="-122"/>
              </a:rPr>
              <a:t> 2014; 129:211-223</a:t>
            </a:r>
            <a:endParaRPr lang="en-US" sz="1600" dirty="0">
              <a:solidFill>
                <a:schemeClr val="bg1"/>
              </a:solidFill>
              <a:latin typeface="Arial" charset="0"/>
              <a:ea typeface="宋体" charset="-122"/>
            </a:endParaRPr>
          </a:p>
        </p:txBody>
      </p:sp>
    </p:spTree>
    <p:extLst>
      <p:ext uri="{BB962C8B-B14F-4D97-AF65-F5344CB8AC3E}">
        <p14:creationId xmlns:p14="http://schemas.microsoft.com/office/powerpoint/2010/main" val="2042307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 us meet again..</a:t>
            </a:r>
            <a:endParaRPr lang="en-US" dirty="0"/>
          </a:p>
        </p:txBody>
      </p:sp>
      <p:sp>
        <p:nvSpPr>
          <p:cNvPr id="3" name="Content Placeholder 2"/>
          <p:cNvSpPr>
            <a:spLocks noGrp="1"/>
          </p:cNvSpPr>
          <p:nvPr>
            <p:ph idx="1"/>
          </p:nvPr>
        </p:nvSpPr>
        <p:spPr>
          <a:xfrm>
            <a:off x="0" y="1600200"/>
            <a:ext cx="9144000" cy="4525963"/>
          </a:xfrm>
        </p:spPr>
        <p:txBody>
          <a:bodyPr>
            <a:normAutofit/>
          </a:bodyPr>
          <a:lstStyle/>
          <a:p>
            <a:pPr marL="0" indent="0" algn="ctr">
              <a:buNone/>
            </a:pPr>
            <a:endParaRPr lang="en-US" sz="2800" dirty="0" smtClean="0"/>
          </a:p>
          <a:p>
            <a:pPr marL="0" indent="0" algn="ctr">
              <a:buNone/>
            </a:pPr>
            <a:r>
              <a:rPr lang="en-US" sz="2800" dirty="0" smtClean="0"/>
              <a:t>We </a:t>
            </a:r>
            <a:r>
              <a:rPr lang="en-US" sz="2800" dirty="0"/>
              <a:t>welcome you all to </a:t>
            </a:r>
            <a:r>
              <a:rPr lang="en-US" sz="2800" dirty="0" smtClean="0"/>
              <a:t>our future </a:t>
            </a:r>
            <a:r>
              <a:rPr lang="en-US" sz="2800" dirty="0"/>
              <a:t>conferences of </a:t>
            </a:r>
            <a:r>
              <a:rPr lang="en-US" sz="2800" dirty="0" smtClean="0"/>
              <a:t>OMICS International</a:t>
            </a:r>
            <a:endParaRPr lang="en-US" sz="2800" dirty="0"/>
          </a:p>
          <a:p>
            <a:pPr marL="0" indent="0">
              <a:buNone/>
            </a:pPr>
            <a:r>
              <a:rPr lang="en-IN" sz="2800" dirty="0" smtClean="0"/>
              <a:t>       4</a:t>
            </a:r>
            <a:r>
              <a:rPr lang="en-IN" sz="2800" baseline="30000" dirty="0" smtClean="0"/>
              <a:t>th</a:t>
            </a:r>
            <a:r>
              <a:rPr lang="en-IN" sz="2800" baseline="30000" dirty="0"/>
              <a:t> </a:t>
            </a:r>
            <a:r>
              <a:rPr lang="en-IN" sz="2800" dirty="0"/>
              <a:t>Annual Conference on </a:t>
            </a:r>
            <a:r>
              <a:rPr lang="en-IN" sz="2800" dirty="0" smtClean="0"/>
              <a:t>European Pharma Congress</a:t>
            </a:r>
            <a:endParaRPr lang="en-IN" sz="2800" dirty="0"/>
          </a:p>
          <a:p>
            <a:pPr marL="0" indent="0">
              <a:buNone/>
            </a:pPr>
            <a:r>
              <a:rPr lang="en-IN" sz="2800" dirty="0"/>
              <a:t> </a:t>
            </a:r>
            <a:r>
              <a:rPr lang="en-IN" sz="2800" dirty="0" smtClean="0"/>
              <a:t>                           June 18-20,2016, Berlin, Germany. </a:t>
            </a:r>
          </a:p>
          <a:p>
            <a:pPr marL="0" indent="0">
              <a:buNone/>
            </a:pPr>
            <a:r>
              <a:rPr lang="en-US" sz="2800" dirty="0" smtClean="0"/>
              <a:t>         </a:t>
            </a:r>
            <a:r>
              <a:rPr lang="en-US" sz="2800" dirty="0" smtClean="0">
                <a:hlinkClick r:id="rId2"/>
              </a:rPr>
              <a:t>http</a:t>
            </a:r>
            <a:r>
              <a:rPr lang="en-US" sz="2800" dirty="0">
                <a:hlinkClick r:id="rId2"/>
              </a:rPr>
              <a:t>://</a:t>
            </a:r>
            <a:r>
              <a:rPr lang="en-US" sz="2800" dirty="0" smtClean="0">
                <a:hlinkClick r:id="rId2"/>
              </a:rPr>
              <a:t>europe.pharmaceuticalconferences.com/</a:t>
            </a:r>
            <a:r>
              <a:rPr lang="en-US" sz="2800" dirty="0" smtClean="0"/>
              <a:t> </a:t>
            </a:r>
            <a:endParaRPr lang="en-US" sz="2800" dirty="0"/>
          </a:p>
        </p:txBody>
      </p:sp>
    </p:spTree>
    <p:extLst>
      <p:ext uri="{BB962C8B-B14F-4D97-AF65-F5344CB8AC3E}">
        <p14:creationId xmlns:p14="http://schemas.microsoft.com/office/powerpoint/2010/main" val="1376846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0" y="476672"/>
            <a:ext cx="9144000" cy="6247864"/>
          </a:xfrm>
          <a:prstGeom prst="rect">
            <a:avLst/>
          </a:prstGeom>
          <a:noFill/>
        </p:spPr>
        <p:txBody>
          <a:bodyPr wrap="square" rtlCol="0">
            <a:spAutoFit/>
          </a:bodyPr>
          <a:lstStyle/>
          <a:p>
            <a:pPr marL="228600" indent="-228600" algn="just">
              <a:buFont typeface="+mj-lt"/>
              <a:buAutoNum type="arabicPeriod"/>
            </a:pP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Versaci</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F et al. Immunosuppressive therapy for the prevention of restenosis after coronary artery stent implantation (IMPRESS Study). J Am </a:t>
            </a: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Coll</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a:t>
            </a: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Cardiol</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2002;40:1935e1942.</a:t>
            </a:r>
          </a:p>
          <a:p>
            <a:pPr marL="228600" indent="-228600" algn="just">
              <a:buFont typeface="+mj-lt"/>
              <a:buAutoNum type="arabicPeriod"/>
            </a:pPr>
            <a:r>
              <a:rPr lang="es-AR" sz="1000" dirty="0" err="1" smtClean="0">
                <a:solidFill>
                  <a:schemeClr val="bg1">
                    <a:lumMod val="95000"/>
                  </a:schemeClr>
                </a:solidFill>
                <a:latin typeface="Microsoft YaHei" panose="020B0503020204020204" pitchFamily="34" charset="-122"/>
                <a:ea typeface="Microsoft YaHei" panose="020B0503020204020204" pitchFamily="34" charset="-122"/>
              </a:rPr>
              <a:t>Waksman</a:t>
            </a:r>
            <a:r>
              <a:rPr lang="es-AR" sz="1000" dirty="0" smtClean="0">
                <a:solidFill>
                  <a:schemeClr val="bg1">
                    <a:lumMod val="95000"/>
                  </a:schemeClr>
                </a:solidFill>
                <a:latin typeface="Microsoft YaHei" panose="020B0503020204020204" pitchFamily="34" charset="-122"/>
                <a:ea typeface="Microsoft YaHei" panose="020B0503020204020204" pitchFamily="34" charset="-122"/>
              </a:rPr>
              <a:t> R et al. Oral </a:t>
            </a:r>
            <a:r>
              <a:rPr lang="es-AR" sz="1000" dirty="0" err="1" smtClean="0">
                <a:solidFill>
                  <a:schemeClr val="bg1">
                    <a:lumMod val="95000"/>
                  </a:schemeClr>
                </a:solidFill>
                <a:latin typeface="Microsoft YaHei" panose="020B0503020204020204" pitchFamily="34" charset="-122"/>
                <a:ea typeface="Microsoft YaHei" panose="020B0503020204020204" pitchFamily="34" charset="-122"/>
              </a:rPr>
              <a:t>rapamune</a:t>
            </a:r>
            <a:r>
              <a:rPr lang="es-AR" sz="1000" dirty="0" smtClean="0">
                <a:solidFill>
                  <a:schemeClr val="bg1">
                    <a:lumMod val="95000"/>
                  </a:schemeClr>
                </a:solidFill>
                <a:latin typeface="Microsoft YaHei" panose="020B0503020204020204" pitchFamily="34" charset="-122"/>
                <a:ea typeface="Microsoft YaHei" panose="020B0503020204020204" pitchFamily="34" charset="-122"/>
              </a:rPr>
              <a:t> to </a:t>
            </a:r>
            <a:r>
              <a:rPr lang="es-AR" sz="1000" dirty="0" err="1" smtClean="0">
                <a:solidFill>
                  <a:schemeClr val="bg1">
                    <a:lumMod val="95000"/>
                  </a:schemeClr>
                </a:solidFill>
                <a:latin typeface="Microsoft YaHei" panose="020B0503020204020204" pitchFamily="34" charset="-122"/>
                <a:ea typeface="Microsoft YaHei" panose="020B0503020204020204" pitchFamily="34" charset="-122"/>
              </a:rPr>
              <a:t>inhibit</a:t>
            </a:r>
            <a:r>
              <a:rPr lang="es-AR" sz="1000" dirty="0" smtClean="0">
                <a:solidFill>
                  <a:schemeClr val="bg1">
                    <a:lumMod val="95000"/>
                  </a:schemeClr>
                </a:solidFill>
                <a:latin typeface="Microsoft YaHei" panose="020B0503020204020204" pitchFamily="34" charset="-122"/>
                <a:ea typeface="Microsoft YaHei" panose="020B0503020204020204" pitchFamily="34" charset="-122"/>
              </a:rPr>
              <a:t> restenosis in </a:t>
            </a:r>
            <a:r>
              <a:rPr lang="es-AR" sz="1000" dirty="0" err="1" smtClean="0">
                <a:solidFill>
                  <a:schemeClr val="bg1">
                    <a:lumMod val="95000"/>
                  </a:schemeClr>
                </a:solidFill>
                <a:latin typeface="Microsoft YaHei" panose="020B0503020204020204" pitchFamily="34" charset="-122"/>
                <a:ea typeface="Microsoft YaHei" panose="020B0503020204020204" pitchFamily="34" charset="-122"/>
              </a:rPr>
              <a:t>patients</a:t>
            </a:r>
            <a:r>
              <a:rPr lang="es-AR" sz="1000"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sz="1000" dirty="0" err="1" smtClean="0">
                <a:solidFill>
                  <a:schemeClr val="bg1">
                    <a:lumMod val="95000"/>
                  </a:schemeClr>
                </a:solidFill>
                <a:latin typeface="Microsoft YaHei" panose="020B0503020204020204" pitchFamily="34" charset="-122"/>
                <a:ea typeface="Microsoft YaHei" panose="020B0503020204020204" pitchFamily="34" charset="-122"/>
              </a:rPr>
              <a:t>with</a:t>
            </a:r>
            <a:r>
              <a:rPr lang="es-AR" sz="1000"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sz="1000" dirty="0" err="1" smtClean="0">
                <a:solidFill>
                  <a:schemeClr val="bg1">
                    <a:lumMod val="95000"/>
                  </a:schemeClr>
                </a:solidFill>
                <a:latin typeface="Microsoft YaHei" panose="020B0503020204020204" pitchFamily="34" charset="-122"/>
                <a:ea typeface="Microsoft YaHei" panose="020B0503020204020204" pitchFamily="34" charset="-122"/>
              </a:rPr>
              <a:t>multiple</a:t>
            </a:r>
            <a:r>
              <a:rPr lang="es-AR" sz="1000" dirty="0" smtClean="0">
                <a:solidFill>
                  <a:schemeClr val="bg1">
                    <a:lumMod val="95000"/>
                  </a:schemeClr>
                </a:solidFill>
                <a:latin typeface="Microsoft YaHei" panose="020B0503020204020204" pitchFamily="34" charset="-122"/>
                <a:ea typeface="Microsoft YaHei" panose="020B0503020204020204" pitchFamily="34" charset="-122"/>
              </a:rPr>
              <a:t> de </a:t>
            </a:r>
            <a:r>
              <a:rPr lang="es-AR" sz="1000" dirty="0" err="1" smtClean="0">
                <a:solidFill>
                  <a:schemeClr val="bg1">
                    <a:lumMod val="95000"/>
                  </a:schemeClr>
                </a:solidFill>
                <a:latin typeface="Microsoft YaHei" panose="020B0503020204020204" pitchFamily="34" charset="-122"/>
                <a:ea typeface="Microsoft YaHei" panose="020B0503020204020204" pitchFamily="34" charset="-122"/>
              </a:rPr>
              <a:t>novo</a:t>
            </a:r>
            <a:r>
              <a:rPr lang="es-AR" sz="1000"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sz="1000" dirty="0" err="1" smtClean="0">
                <a:solidFill>
                  <a:schemeClr val="bg1">
                    <a:lumMod val="95000"/>
                  </a:schemeClr>
                </a:solidFill>
                <a:latin typeface="Microsoft YaHei" panose="020B0503020204020204" pitchFamily="34" charset="-122"/>
                <a:ea typeface="Microsoft YaHei" panose="020B0503020204020204" pitchFamily="34" charset="-122"/>
              </a:rPr>
              <a:t>coronary</a:t>
            </a:r>
            <a:r>
              <a:rPr lang="es-AR" sz="1000"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sz="1000" dirty="0" err="1" smtClean="0">
                <a:solidFill>
                  <a:schemeClr val="bg1">
                    <a:lumMod val="95000"/>
                  </a:schemeClr>
                </a:solidFill>
                <a:latin typeface="Microsoft YaHei" panose="020B0503020204020204" pitchFamily="34" charset="-122"/>
                <a:ea typeface="Microsoft YaHei" panose="020B0503020204020204" pitchFamily="34" charset="-122"/>
              </a:rPr>
              <a:t>lesions</a:t>
            </a:r>
            <a:r>
              <a:rPr lang="es-AR" sz="1000"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sz="1000" dirty="0" err="1" smtClean="0">
                <a:solidFill>
                  <a:schemeClr val="bg1">
                    <a:lumMod val="95000"/>
                  </a:schemeClr>
                </a:solidFill>
                <a:latin typeface="Microsoft YaHei" panose="020B0503020204020204" pitchFamily="34" charset="-122"/>
                <a:ea typeface="Microsoft YaHei" panose="020B0503020204020204" pitchFamily="34" charset="-122"/>
              </a:rPr>
              <a:t>requiring</a:t>
            </a:r>
            <a:r>
              <a:rPr lang="es-AR" sz="1000"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sz="1000" dirty="0" err="1" smtClean="0">
                <a:solidFill>
                  <a:schemeClr val="bg1">
                    <a:lumMod val="95000"/>
                  </a:schemeClr>
                </a:solidFill>
                <a:latin typeface="Microsoft YaHei" panose="020B0503020204020204" pitchFamily="34" charset="-122"/>
                <a:ea typeface="Microsoft YaHei" panose="020B0503020204020204" pitchFamily="34" charset="-122"/>
              </a:rPr>
              <a:t>coronary</a:t>
            </a:r>
            <a:r>
              <a:rPr lang="es-AR" sz="1000"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sz="1000" dirty="0" err="1" smtClean="0">
                <a:solidFill>
                  <a:schemeClr val="bg1">
                    <a:lumMod val="95000"/>
                  </a:schemeClr>
                </a:solidFill>
                <a:latin typeface="Microsoft YaHei" panose="020B0503020204020204" pitchFamily="34" charset="-122"/>
                <a:ea typeface="Microsoft YaHei" panose="020B0503020204020204" pitchFamily="34" charset="-122"/>
              </a:rPr>
              <a:t>stenting</a:t>
            </a:r>
            <a:r>
              <a:rPr lang="es-AR" sz="1000" dirty="0" smtClean="0">
                <a:solidFill>
                  <a:schemeClr val="bg1">
                    <a:lumMod val="95000"/>
                  </a:schemeClr>
                </a:solidFill>
                <a:latin typeface="Microsoft YaHei" panose="020B0503020204020204" pitchFamily="34" charset="-122"/>
                <a:ea typeface="Microsoft YaHei" panose="020B0503020204020204" pitchFamily="34" charset="-122"/>
              </a:rPr>
              <a:t>. J Am </a:t>
            </a:r>
            <a:r>
              <a:rPr lang="es-AR" sz="1000" dirty="0" err="1" smtClean="0">
                <a:solidFill>
                  <a:schemeClr val="bg1">
                    <a:lumMod val="95000"/>
                  </a:schemeClr>
                </a:solidFill>
                <a:latin typeface="Microsoft YaHei" panose="020B0503020204020204" pitchFamily="34" charset="-122"/>
                <a:ea typeface="Microsoft YaHei" panose="020B0503020204020204" pitchFamily="34" charset="-122"/>
              </a:rPr>
              <a:t>Coll</a:t>
            </a:r>
            <a:r>
              <a:rPr lang="es-AR" sz="1000"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sz="1000" dirty="0" err="1" smtClean="0">
                <a:solidFill>
                  <a:schemeClr val="bg1">
                    <a:lumMod val="95000"/>
                  </a:schemeClr>
                </a:solidFill>
                <a:latin typeface="Microsoft YaHei" panose="020B0503020204020204" pitchFamily="34" charset="-122"/>
                <a:ea typeface="Microsoft YaHei" panose="020B0503020204020204" pitchFamily="34" charset="-122"/>
              </a:rPr>
              <a:t>Cardiol</a:t>
            </a:r>
            <a:r>
              <a:rPr lang="es-AR" sz="1000" dirty="0" smtClean="0">
                <a:solidFill>
                  <a:schemeClr val="bg1">
                    <a:lumMod val="95000"/>
                  </a:schemeClr>
                </a:solidFill>
                <a:latin typeface="Microsoft YaHei" panose="020B0503020204020204" pitchFamily="34" charset="-122"/>
                <a:ea typeface="Microsoft YaHei" panose="020B0503020204020204" pitchFamily="34" charset="-122"/>
              </a:rPr>
              <a:t> 2003;41 (</a:t>
            </a:r>
            <a:r>
              <a:rPr lang="es-AR" sz="1000" dirty="0" err="1" smtClean="0">
                <a:solidFill>
                  <a:schemeClr val="bg1">
                    <a:lumMod val="95000"/>
                  </a:schemeClr>
                </a:solidFill>
                <a:latin typeface="Microsoft YaHei" panose="020B0503020204020204" pitchFamily="34" charset="-122"/>
                <a:ea typeface="Microsoft YaHei" panose="020B0503020204020204" pitchFamily="34" charset="-122"/>
              </a:rPr>
              <a:t>Sullp</a:t>
            </a:r>
            <a:r>
              <a:rPr lang="es-AR" sz="1000" dirty="0" smtClean="0">
                <a:solidFill>
                  <a:schemeClr val="bg1">
                    <a:lumMod val="95000"/>
                  </a:schemeClr>
                </a:solidFill>
                <a:latin typeface="Microsoft YaHei" panose="020B0503020204020204" pitchFamily="34" charset="-122"/>
                <a:ea typeface="Microsoft YaHei" panose="020B0503020204020204" pitchFamily="34" charset="-122"/>
              </a:rPr>
              <a:t> A):74A-1198.</a:t>
            </a:r>
          </a:p>
          <a:p>
            <a:pPr marL="228600" indent="-228600" algn="just">
              <a:buFont typeface="+mj-lt"/>
              <a:buAutoNum type="arabicPeriod"/>
            </a:pPr>
            <a:r>
              <a:rPr lang="es-AR" sz="1000" dirty="0" err="1" smtClean="0">
                <a:solidFill>
                  <a:schemeClr val="bg1">
                    <a:lumMod val="95000"/>
                  </a:schemeClr>
                </a:solidFill>
                <a:latin typeface="Microsoft YaHei" panose="020B0503020204020204" pitchFamily="34" charset="-122"/>
                <a:ea typeface="Microsoft YaHei" panose="020B0503020204020204" pitchFamily="34" charset="-122"/>
              </a:rPr>
              <a:t>Rodriguez</a:t>
            </a:r>
            <a:r>
              <a:rPr lang="es-AR" sz="1000" dirty="0" smtClean="0">
                <a:solidFill>
                  <a:schemeClr val="bg1">
                    <a:lumMod val="95000"/>
                  </a:schemeClr>
                </a:solidFill>
                <a:latin typeface="Microsoft YaHei" panose="020B0503020204020204" pitchFamily="34" charset="-122"/>
                <a:ea typeface="Microsoft YaHei" panose="020B0503020204020204" pitchFamily="34" charset="-122"/>
              </a:rPr>
              <a:t> A et al. </a:t>
            </a:r>
            <a:r>
              <a:rPr lang="es-AR" sz="1000" dirty="0" err="1" smtClean="0">
                <a:solidFill>
                  <a:schemeClr val="bg1">
                    <a:lumMod val="95000"/>
                  </a:schemeClr>
                </a:solidFill>
                <a:latin typeface="Microsoft YaHei" panose="020B0503020204020204" pitchFamily="34" charset="-122"/>
                <a:ea typeface="Microsoft YaHei" panose="020B0503020204020204" pitchFamily="34" charset="-122"/>
              </a:rPr>
              <a:t>Pilot</a:t>
            </a:r>
            <a:r>
              <a:rPr lang="es-AR" sz="1000"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sz="1000" dirty="0" err="1" smtClean="0">
                <a:solidFill>
                  <a:schemeClr val="bg1">
                    <a:lumMod val="95000"/>
                  </a:schemeClr>
                </a:solidFill>
                <a:latin typeface="Microsoft YaHei" panose="020B0503020204020204" pitchFamily="34" charset="-122"/>
                <a:ea typeface="Microsoft YaHei" panose="020B0503020204020204" pitchFamily="34" charset="-122"/>
              </a:rPr>
              <a:t>study</a:t>
            </a:r>
            <a:r>
              <a:rPr lang="es-AR" sz="1000"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sz="1000" dirty="0" err="1" smtClean="0">
                <a:solidFill>
                  <a:schemeClr val="bg1">
                    <a:lumMod val="95000"/>
                  </a:schemeClr>
                </a:solidFill>
                <a:latin typeface="Microsoft YaHei" panose="020B0503020204020204" pitchFamily="34" charset="-122"/>
                <a:ea typeface="Microsoft YaHei" panose="020B0503020204020204" pitchFamily="34" charset="-122"/>
              </a:rPr>
              <a:t>with</a:t>
            </a:r>
            <a:r>
              <a:rPr lang="es-AR" sz="1000" dirty="0" smtClean="0">
                <a:solidFill>
                  <a:schemeClr val="bg1">
                    <a:lumMod val="95000"/>
                  </a:schemeClr>
                </a:solidFill>
                <a:latin typeface="Microsoft YaHei" panose="020B0503020204020204" pitchFamily="34" charset="-122"/>
                <a:ea typeface="Microsoft YaHei" panose="020B0503020204020204" pitchFamily="34" charset="-122"/>
              </a:rPr>
              <a:t> oral rapamycin in </a:t>
            </a:r>
            <a:r>
              <a:rPr lang="es-AR" sz="1000" dirty="0" err="1" smtClean="0">
                <a:solidFill>
                  <a:schemeClr val="bg1">
                    <a:lumMod val="95000"/>
                  </a:schemeClr>
                </a:solidFill>
                <a:latin typeface="Microsoft YaHei" panose="020B0503020204020204" pitchFamily="34" charset="-122"/>
                <a:ea typeface="Microsoft YaHei" panose="020B0503020204020204" pitchFamily="34" charset="-122"/>
              </a:rPr>
              <a:t>patients</a:t>
            </a:r>
            <a:r>
              <a:rPr lang="es-AR" sz="1000"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sz="1000" dirty="0" err="1" smtClean="0">
                <a:solidFill>
                  <a:schemeClr val="bg1">
                    <a:lumMod val="95000"/>
                  </a:schemeClr>
                </a:solidFill>
                <a:latin typeface="Microsoft YaHei" panose="020B0503020204020204" pitchFamily="34" charset="-122"/>
                <a:ea typeface="Microsoft YaHei" panose="020B0503020204020204" pitchFamily="34" charset="-122"/>
              </a:rPr>
              <a:t>undergoing</a:t>
            </a:r>
            <a:r>
              <a:rPr lang="es-AR" sz="1000"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sz="1000" dirty="0" err="1" smtClean="0">
                <a:solidFill>
                  <a:schemeClr val="bg1">
                    <a:lumMod val="95000"/>
                  </a:schemeClr>
                </a:solidFill>
                <a:latin typeface="Microsoft YaHei" panose="020B0503020204020204" pitchFamily="34" charset="-122"/>
                <a:ea typeface="Microsoft YaHei" panose="020B0503020204020204" pitchFamily="34" charset="-122"/>
              </a:rPr>
              <a:t>stenting</a:t>
            </a:r>
            <a:r>
              <a:rPr lang="es-AR" sz="1000" dirty="0" smtClean="0">
                <a:solidFill>
                  <a:schemeClr val="bg1">
                    <a:lumMod val="95000"/>
                  </a:schemeClr>
                </a:solidFill>
                <a:latin typeface="Microsoft YaHei" panose="020B0503020204020204" pitchFamily="34" charset="-122"/>
                <a:ea typeface="Microsoft YaHei" panose="020B0503020204020204" pitchFamily="34" charset="-122"/>
              </a:rPr>
              <a:t> in </a:t>
            </a:r>
            <a:r>
              <a:rPr lang="es-AR" sz="1000" dirty="0" err="1" smtClean="0">
                <a:solidFill>
                  <a:schemeClr val="bg1">
                    <a:lumMod val="95000"/>
                  </a:schemeClr>
                </a:solidFill>
                <a:latin typeface="Microsoft YaHei" panose="020B0503020204020204" pitchFamily="34" charset="-122"/>
                <a:ea typeface="Microsoft YaHei" panose="020B0503020204020204" pitchFamily="34" charset="-122"/>
              </a:rPr>
              <a:t>coronary</a:t>
            </a:r>
            <a:r>
              <a:rPr lang="es-AR" sz="1000"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sz="1000" dirty="0" err="1" smtClean="0">
                <a:solidFill>
                  <a:schemeClr val="bg1">
                    <a:lumMod val="95000"/>
                  </a:schemeClr>
                </a:solidFill>
                <a:latin typeface="Microsoft YaHei" panose="020B0503020204020204" pitchFamily="34" charset="-122"/>
                <a:ea typeface="Microsoft YaHei" panose="020B0503020204020204" pitchFamily="34" charset="-122"/>
              </a:rPr>
              <a:t>arteries</a:t>
            </a:r>
            <a:r>
              <a:rPr lang="es-AR" sz="1000" dirty="0" smtClean="0">
                <a:solidFill>
                  <a:schemeClr val="bg1">
                    <a:lumMod val="95000"/>
                  </a:schemeClr>
                </a:solidFill>
                <a:latin typeface="Microsoft YaHei" panose="020B0503020204020204" pitchFamily="34" charset="-122"/>
                <a:ea typeface="Microsoft YaHei" panose="020B0503020204020204" pitchFamily="34" charset="-122"/>
              </a:rPr>
              <a:t>: Buenos Aires </a:t>
            </a:r>
            <a:r>
              <a:rPr lang="es-AR" sz="1000" dirty="0" err="1" smtClean="0">
                <a:solidFill>
                  <a:schemeClr val="bg1">
                    <a:lumMod val="95000"/>
                  </a:schemeClr>
                </a:solidFill>
                <a:latin typeface="Microsoft YaHei" panose="020B0503020204020204" pitchFamily="34" charset="-122"/>
                <a:ea typeface="Microsoft YaHei" panose="020B0503020204020204" pitchFamily="34" charset="-122"/>
              </a:rPr>
              <a:t>experience</a:t>
            </a:r>
            <a:r>
              <a:rPr lang="es-AR" sz="1000" dirty="0" smtClean="0">
                <a:solidFill>
                  <a:schemeClr val="bg1">
                    <a:lumMod val="95000"/>
                  </a:schemeClr>
                </a:solidFill>
                <a:latin typeface="Microsoft YaHei" panose="020B0503020204020204" pitchFamily="34" charset="-122"/>
                <a:ea typeface="Microsoft YaHei" panose="020B0503020204020204" pitchFamily="34" charset="-122"/>
              </a:rPr>
              <a:t> (ORAR trial). J Am </a:t>
            </a:r>
            <a:r>
              <a:rPr lang="es-AR" sz="1000" dirty="0" err="1" smtClean="0">
                <a:solidFill>
                  <a:schemeClr val="bg1">
                    <a:lumMod val="95000"/>
                  </a:schemeClr>
                </a:solidFill>
                <a:latin typeface="Microsoft YaHei" panose="020B0503020204020204" pitchFamily="34" charset="-122"/>
                <a:ea typeface="Microsoft YaHei" panose="020B0503020204020204" pitchFamily="34" charset="-122"/>
              </a:rPr>
              <a:t>Coll</a:t>
            </a:r>
            <a:r>
              <a:rPr lang="es-AR" sz="1000"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sz="1000" dirty="0" err="1" smtClean="0">
                <a:solidFill>
                  <a:schemeClr val="bg1">
                    <a:lumMod val="95000"/>
                  </a:schemeClr>
                </a:solidFill>
                <a:latin typeface="Microsoft YaHei" panose="020B0503020204020204" pitchFamily="34" charset="-122"/>
                <a:ea typeface="Microsoft YaHei" panose="020B0503020204020204" pitchFamily="34" charset="-122"/>
              </a:rPr>
              <a:t>Cardiol</a:t>
            </a:r>
            <a:r>
              <a:rPr lang="es-AR" sz="1000" dirty="0" smtClean="0">
                <a:solidFill>
                  <a:schemeClr val="bg1">
                    <a:lumMod val="95000"/>
                  </a:schemeClr>
                </a:solidFill>
                <a:latin typeface="Microsoft YaHei" panose="020B0503020204020204" pitchFamily="34" charset="-122"/>
                <a:ea typeface="Microsoft YaHei" panose="020B0503020204020204" pitchFamily="34" charset="-122"/>
              </a:rPr>
              <a:t> 2003;41(</a:t>
            </a:r>
            <a:r>
              <a:rPr lang="es-AR" sz="1000" dirty="0" err="1" smtClean="0">
                <a:solidFill>
                  <a:schemeClr val="bg1">
                    <a:lumMod val="95000"/>
                  </a:schemeClr>
                </a:solidFill>
                <a:latin typeface="Microsoft YaHei" panose="020B0503020204020204" pitchFamily="34" charset="-122"/>
                <a:ea typeface="Microsoft YaHei" panose="020B0503020204020204" pitchFamily="34" charset="-122"/>
              </a:rPr>
              <a:t>Suppl</a:t>
            </a:r>
            <a:r>
              <a:rPr lang="es-AR" sz="1000" dirty="0" smtClean="0">
                <a:solidFill>
                  <a:schemeClr val="bg1">
                    <a:lumMod val="95000"/>
                  </a:schemeClr>
                </a:solidFill>
                <a:latin typeface="Microsoft YaHei" panose="020B0503020204020204" pitchFamily="34" charset="-122"/>
                <a:ea typeface="Microsoft YaHei" panose="020B0503020204020204" pitchFamily="34" charset="-122"/>
              </a:rPr>
              <a:t> A):82A-879 .</a:t>
            </a:r>
          </a:p>
          <a:p>
            <a:pPr marL="228600" indent="-228600" algn="just">
              <a:buFont typeface="+mj-lt"/>
              <a:buAutoNum type="arabicPeriod"/>
            </a:pPr>
            <a:endParaRPr lang="en-US" sz="1000" dirty="0" smtClean="0">
              <a:solidFill>
                <a:schemeClr val="bg1">
                  <a:lumMod val="95000"/>
                </a:schemeClr>
              </a:solidFill>
              <a:latin typeface="Microsoft YaHei" panose="020B0503020204020204" pitchFamily="34" charset="-122"/>
              <a:ea typeface="Microsoft YaHei" panose="020B0503020204020204" pitchFamily="34" charset="-122"/>
            </a:endParaRPr>
          </a:p>
          <a:p>
            <a:pPr marL="228600" indent="-228600" algn="just">
              <a:buFont typeface="+mj-lt"/>
              <a:buAutoNum type="arabicPeriod"/>
            </a:pP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Rodriguez AE, Pilot study of oral rapamycin to prevent restenosis in patients undergoing Coronary stent therapy: Argentina Single-Center Study (ORAR Trial). J Invasive </a:t>
            </a: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Cardiol</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2003;15:581e584.</a:t>
            </a:r>
          </a:p>
          <a:p>
            <a:pPr marL="228600" indent="-228600" algn="just">
              <a:buFont typeface="+mj-lt"/>
              <a:buAutoNum type="arabicPeriod"/>
            </a:pPr>
            <a:endParaRPr lang="en-US" sz="1000" dirty="0" smtClean="0">
              <a:solidFill>
                <a:schemeClr val="bg1">
                  <a:lumMod val="95000"/>
                </a:schemeClr>
              </a:solidFill>
              <a:latin typeface="Microsoft YaHei" panose="020B0503020204020204" pitchFamily="34" charset="-122"/>
              <a:ea typeface="Microsoft YaHei" panose="020B0503020204020204" pitchFamily="34" charset="-122"/>
            </a:endParaRPr>
          </a:p>
          <a:p>
            <a:pPr marL="228600" indent="-228600" algn="just">
              <a:buFont typeface="+mj-lt"/>
              <a:buAutoNum type="arabicPeriod"/>
            </a:pP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Hausleiter</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J et al. Randomized, double-blind, </a:t>
            </a: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placebocontrolled</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trial of oral sirolimus for restenosis prevention in patients with in-stent restenosis: the Oral Sirolimus to Inhibit Recurrent In-stent Stenosis (OSIRIS) trial. Circulation 2004;110:790e795.</a:t>
            </a:r>
          </a:p>
          <a:p>
            <a:pPr marL="228600" indent="-228600" algn="just">
              <a:buFont typeface="+mj-lt"/>
              <a:buAutoNum type="arabicPeriod"/>
            </a:pP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Rodriguez AE et al. Role of oral rapamycin to prevent restenosis in patients with de novo lesions undergoing coronary stenting: results of the Argentina single </a:t>
            </a: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centre</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study (ORAR trial). Heart. 2005 Nov;91(11):1433-7</a:t>
            </a:r>
            <a:endParaRPr lang="es-AR" sz="1000" dirty="0" smtClean="0">
              <a:solidFill>
                <a:schemeClr val="bg1">
                  <a:lumMod val="95000"/>
                </a:schemeClr>
              </a:solidFill>
              <a:latin typeface="Microsoft YaHei" panose="020B0503020204020204" pitchFamily="34" charset="-122"/>
              <a:ea typeface="Microsoft YaHei" panose="020B0503020204020204" pitchFamily="34" charset="-122"/>
            </a:endParaRPr>
          </a:p>
          <a:p>
            <a:pPr marL="228600" indent="-228600" algn="just">
              <a:buFont typeface="+mj-lt"/>
              <a:buAutoNum type="arabicPeriod"/>
            </a:pP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a:t>
            </a: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Brito</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FS Jr et al. Efficacy and safety of oral sirolimus to inhibit in-stent intimal hyperplasia. Catheter </a:t>
            </a: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Cardiovasc</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a:t>
            </a: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Interv</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2005 Apr;64(4):413-8 </a:t>
            </a:r>
          </a:p>
          <a:p>
            <a:pPr marL="228600" indent="-228600" algn="just">
              <a:buFont typeface="+mj-lt"/>
              <a:buAutoNum type="arabicPeriod"/>
            </a:pP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Rodriguez AE et al. Oral rapamycin after coronary bare-metal stent implantation to prevent restenosis: the Prospective, Randomized Oral Rapamycin in Argentina (ORAR II) Study. J Am </a:t>
            </a: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Coll</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a:t>
            </a: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Cardiol</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2006;47:1522e1529.</a:t>
            </a:r>
          </a:p>
          <a:p>
            <a:pPr marL="228600" indent="-228600" algn="just">
              <a:buFont typeface="+mj-lt"/>
              <a:buAutoNum type="arabicPeriod"/>
            </a:pP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Xiao F et al. [Administration of sirolimus affects vein graft </a:t>
            </a: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neointima</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hyperplasia]. Beijing Da </a:t>
            </a: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Xue</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a:t>
            </a: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Xue</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a:t>
            </a: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Bao</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2006 Oct 18;38(5):515-8</a:t>
            </a:r>
          </a:p>
          <a:p>
            <a:pPr marL="228600" indent="-228600" algn="just">
              <a:buFont typeface="+mj-lt"/>
              <a:buAutoNum type="arabicPeriod"/>
            </a:pP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Rodríguez AE et al. Percutaneous coronary intervention with oral sirolimus and bare metal stents has comparable safety and efficacy to treatment with drug eluting stents, but with significant cost saving: long-term follow-up results from the randomized, controlled ORAR III (Oral Rapamycin in </a:t>
            </a: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ARgentina</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study. Euro Intervention 2009;5:255e264.</a:t>
            </a:r>
          </a:p>
          <a:p>
            <a:pPr marL="228600" indent="-228600" algn="just">
              <a:buFont typeface="+mj-lt"/>
              <a:buAutoNum type="arabicPeriod"/>
            </a:pP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Stojkovic</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S et al.  Systemic rapamycin without loading dose for restenosis prevention after coronary bare metal stent implantation. Catheter </a:t>
            </a: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Cardiovasc</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a:t>
            </a: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Interv</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2010;75:317e325.</a:t>
            </a:r>
          </a:p>
          <a:p>
            <a:pPr marL="228600" indent="-228600" algn="just">
              <a:buFont typeface="+mj-lt"/>
              <a:buAutoNum type="arabicPeriod"/>
            </a:pP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Cernigliaro</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C et al. Preventing restenosis after implantation of bare stents with oral rapamycin: a randomized angiographic and intravascular ultrasound study with a 5-year clinical follow-up. Cardiology 2010;115:77e86.</a:t>
            </a:r>
          </a:p>
          <a:p>
            <a:pPr marL="228600" indent="-228600" algn="just">
              <a:buFont typeface="+mj-lt"/>
              <a:buAutoNum type="arabicPeriod"/>
            </a:pP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Ribichini</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F et al. Immunosuppressive therapy with oral prednisone to prevent restenosis after PCI. A multicenter randomized trial. Am J Med. 2011 May;124(5):434-43</a:t>
            </a:r>
          </a:p>
          <a:p>
            <a:pPr marL="228600" indent="-228600" algn="just">
              <a:buFont typeface="+mj-lt"/>
              <a:buAutoNum type="arabicPeriod"/>
            </a:pP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Rodriguez AE et al. Randomized comparison of cost-saving and effectiveness of oral rapamycin plus bare-metal stents with </a:t>
            </a: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drugeluting</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stents: three-year outcome from the randomized oral rapamycin in Argentina (ORAR) III trial. Catheter </a:t>
            </a: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Cardiovasc</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a:t>
            </a: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Interv</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2012;80:385e394.</a:t>
            </a:r>
          </a:p>
          <a:p>
            <a:pPr marL="228600" indent="-228600" algn="just">
              <a:buFont typeface="+mj-lt"/>
              <a:buAutoNum type="arabicPeriod"/>
            </a:pPr>
            <a:r>
              <a:rPr lang="en-US" sz="1000" dirty="0" err="1">
                <a:solidFill>
                  <a:schemeClr val="bg1">
                    <a:lumMod val="95000"/>
                  </a:schemeClr>
                </a:solidFill>
                <a:latin typeface="Microsoft YaHei" panose="020B0503020204020204" pitchFamily="34" charset="-122"/>
                <a:ea typeface="Microsoft YaHei" panose="020B0503020204020204" pitchFamily="34" charset="-122"/>
              </a:rPr>
              <a:t>Fernandes</a:t>
            </a:r>
            <a:r>
              <a:rPr lang="en-US" sz="1000" dirty="0">
                <a:solidFill>
                  <a:schemeClr val="bg1">
                    <a:lumMod val="95000"/>
                  </a:schemeClr>
                </a:solidFill>
                <a:latin typeface="Microsoft YaHei" panose="020B0503020204020204" pitchFamily="34" charset="-122"/>
                <a:ea typeface="Microsoft YaHei" panose="020B0503020204020204" pitchFamily="34" charset="-122"/>
              </a:rPr>
              <a:t> RW et al. Impact of stenting and oral sirolimus on endothelium-dependent and independent coronary </a:t>
            </a:r>
            <a:r>
              <a:rPr lang="en-US" sz="1000" dirty="0" err="1">
                <a:solidFill>
                  <a:schemeClr val="bg1">
                    <a:lumMod val="95000"/>
                  </a:schemeClr>
                </a:solidFill>
                <a:latin typeface="Microsoft YaHei" panose="020B0503020204020204" pitchFamily="34" charset="-122"/>
                <a:ea typeface="Microsoft YaHei" panose="020B0503020204020204" pitchFamily="34" charset="-122"/>
              </a:rPr>
              <a:t>vasomotion</a:t>
            </a:r>
            <a:r>
              <a:rPr lang="en-US" sz="1000" dirty="0">
                <a:solidFill>
                  <a:schemeClr val="bg1">
                    <a:lumMod val="95000"/>
                  </a:schemeClr>
                </a:solidFill>
                <a:latin typeface="Microsoft YaHei" panose="020B0503020204020204" pitchFamily="34" charset="-122"/>
                <a:ea typeface="Microsoft YaHei" panose="020B0503020204020204" pitchFamily="34" charset="-122"/>
              </a:rPr>
              <a:t>. </a:t>
            </a:r>
            <a:r>
              <a:rPr lang="en-US" sz="1000" dirty="0" err="1">
                <a:solidFill>
                  <a:schemeClr val="bg1">
                    <a:lumMod val="95000"/>
                  </a:schemeClr>
                </a:solidFill>
                <a:latin typeface="Microsoft YaHei" panose="020B0503020204020204" pitchFamily="34" charset="-122"/>
                <a:ea typeface="Microsoft YaHei" panose="020B0503020204020204" pitchFamily="34" charset="-122"/>
              </a:rPr>
              <a:t>Arq</a:t>
            </a:r>
            <a:r>
              <a:rPr lang="en-US" sz="1000" dirty="0">
                <a:solidFill>
                  <a:schemeClr val="bg1">
                    <a:lumMod val="95000"/>
                  </a:schemeClr>
                </a:solidFill>
                <a:latin typeface="Microsoft YaHei" panose="020B0503020204020204" pitchFamily="34" charset="-122"/>
                <a:ea typeface="Microsoft YaHei" panose="020B0503020204020204" pitchFamily="34" charset="-122"/>
              </a:rPr>
              <a:t> Bras </a:t>
            </a:r>
            <a:r>
              <a:rPr lang="en-US" sz="1000" dirty="0" err="1">
                <a:solidFill>
                  <a:schemeClr val="bg1">
                    <a:lumMod val="95000"/>
                  </a:schemeClr>
                </a:solidFill>
                <a:latin typeface="Microsoft YaHei" panose="020B0503020204020204" pitchFamily="34" charset="-122"/>
                <a:ea typeface="Microsoft YaHei" panose="020B0503020204020204" pitchFamily="34" charset="-122"/>
              </a:rPr>
              <a:t>Cardiol</a:t>
            </a:r>
            <a:r>
              <a:rPr lang="en-US" sz="1000" dirty="0">
                <a:solidFill>
                  <a:schemeClr val="bg1">
                    <a:lumMod val="95000"/>
                  </a:schemeClr>
                </a:solidFill>
                <a:latin typeface="Microsoft YaHei" panose="020B0503020204020204" pitchFamily="34" charset="-122"/>
                <a:ea typeface="Microsoft YaHei" panose="020B0503020204020204" pitchFamily="34" charset="-122"/>
              </a:rPr>
              <a:t>. 2012 Apr;98(4):</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290-8</a:t>
            </a:r>
          </a:p>
          <a:p>
            <a:pPr marL="228600" indent="-228600" algn="just">
              <a:buFont typeface="+mj-lt"/>
              <a:buAutoNum type="arabicPeriod"/>
            </a:pP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Ribichini</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F et al. Long-term clinical follow-up of the multicenter, randomized study to test immunosuppressive therapy with oral prednisone for the prevention of restenosis after percutaneous coronary interventions: Cortisone plus BMS or DES </a:t>
            </a: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veRsus</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BMS alone to </a:t>
            </a: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EliminAte</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Restenosis (CEREA DES). </a:t>
            </a: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Eur</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Heart J 2013 Jun;34:1740e1748.</a:t>
            </a:r>
          </a:p>
          <a:p>
            <a:pPr marL="228600" indent="-228600" algn="just">
              <a:buFont typeface="+mj-lt"/>
              <a:buAutoNum type="arabicPeriod"/>
            </a:pP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Dasari</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TW et al. Systematic review of effectiveness of oral sirolimus after bare-metal stenting of coronary arteries for prevention of in-stent restenosis. Am J </a:t>
            </a: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Cardiol</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2013 Nov 1;112(9):1322-7.</a:t>
            </a:r>
          </a:p>
          <a:p>
            <a:pPr marL="228600" indent="-228600" algn="just">
              <a:buFont typeface="+mj-lt"/>
              <a:buAutoNum type="arabicPeriod"/>
            </a:pP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Deftereos</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S et al. Colchicine treatment for the prevention of bare-metal stent restenosis in diabetic patients. J Am </a:t>
            </a: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Coll</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a:t>
            </a: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Cardiol</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2013;61:1679e1685.</a:t>
            </a:r>
          </a:p>
          <a:p>
            <a:pPr marL="228600" indent="-228600" algn="just">
              <a:buFont typeface="+mj-lt"/>
              <a:buAutoNum type="arabicPeriod"/>
            </a:pP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Rodriguez AE et al. Comparison of Cost-Effectiveness of Oral Rapamycin Plus Bare-Metal Stents Versus First Generation of Drug-Eluting Stents (from the Randomized Oral Rapamycin in Argentina [ORAR] 3 Trial). Am J </a:t>
            </a:r>
            <a:r>
              <a:rPr lang="en-US" sz="1000" dirty="0" err="1" smtClean="0">
                <a:solidFill>
                  <a:schemeClr val="bg1">
                    <a:lumMod val="95000"/>
                  </a:schemeClr>
                </a:solidFill>
                <a:latin typeface="Microsoft YaHei" panose="020B0503020204020204" pitchFamily="34" charset="-122"/>
                <a:ea typeface="Microsoft YaHei" panose="020B0503020204020204" pitchFamily="34" charset="-122"/>
              </a:rPr>
              <a:t>Cardiol</a:t>
            </a:r>
            <a:r>
              <a:rPr lang="en-US" sz="1000" dirty="0" smtClean="0">
                <a:solidFill>
                  <a:schemeClr val="bg1">
                    <a:lumMod val="95000"/>
                  </a:schemeClr>
                </a:solidFill>
                <a:latin typeface="Microsoft YaHei" panose="020B0503020204020204" pitchFamily="34" charset="-122"/>
                <a:ea typeface="Microsoft YaHei" panose="020B0503020204020204" pitchFamily="34" charset="-122"/>
              </a:rPr>
              <a:t>. 2014 Mar 1;113(5):815-21.</a:t>
            </a:r>
            <a:endParaRPr lang="en-US" sz="1000" dirty="0">
              <a:solidFill>
                <a:schemeClr val="bg1">
                  <a:lumMod val="95000"/>
                </a:schemeClr>
              </a:solidFill>
              <a:latin typeface="Microsoft YaHei" panose="020B0503020204020204" pitchFamily="34" charset="-122"/>
              <a:ea typeface="Microsoft YaHei" panose="020B0503020204020204" pitchFamily="34" charset="-122"/>
            </a:endParaRPr>
          </a:p>
        </p:txBody>
      </p:sp>
      <p:sp>
        <p:nvSpPr>
          <p:cNvPr id="2" name="1 Rectángulo"/>
          <p:cNvSpPr/>
          <p:nvPr/>
        </p:nvSpPr>
        <p:spPr>
          <a:xfrm>
            <a:off x="3563888" y="44624"/>
            <a:ext cx="1995611" cy="369332"/>
          </a:xfrm>
          <a:prstGeom prst="rect">
            <a:avLst/>
          </a:prstGeom>
        </p:spPr>
        <p:txBody>
          <a:bodyPr wrap="none">
            <a:spAutoFit/>
          </a:bodyPr>
          <a:lstStyle/>
          <a:p>
            <a:r>
              <a:rPr lang="es-AR" b="1" dirty="0" smtClean="0">
                <a:solidFill>
                  <a:srgbClr val="FFFFCC"/>
                </a:solidFill>
                <a:latin typeface="Microsoft YaHei" panose="020B0503020204020204" pitchFamily="34" charset="-122"/>
              </a:rPr>
              <a:t>Positive </a:t>
            </a:r>
            <a:r>
              <a:rPr lang="es-AR" b="1" dirty="0" err="1" smtClean="0">
                <a:solidFill>
                  <a:srgbClr val="FFFFCC"/>
                </a:solidFill>
                <a:latin typeface="Microsoft YaHei" panose="020B0503020204020204" pitchFamily="34" charset="-122"/>
              </a:rPr>
              <a:t>Results</a:t>
            </a:r>
            <a:endParaRPr lang="en-US" b="1" dirty="0">
              <a:solidFill>
                <a:srgbClr val="FFFFCC"/>
              </a:solidFill>
            </a:endParaRPr>
          </a:p>
        </p:txBody>
      </p:sp>
    </p:spTree>
    <p:extLst>
      <p:ext uri="{BB962C8B-B14F-4D97-AF65-F5344CB8AC3E}">
        <p14:creationId xmlns:p14="http://schemas.microsoft.com/office/powerpoint/2010/main" val="10646141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8520" y="0"/>
            <a:ext cx="9144000" cy="404664"/>
          </a:xfrm>
        </p:spPr>
        <p:txBody>
          <a:bodyPr>
            <a:normAutofit fontScale="90000"/>
          </a:bodyPr>
          <a:lstStyle/>
          <a:p>
            <a:pPr algn="r"/>
            <a:r>
              <a:rPr lang="es-AR" sz="2400" dirty="0" smtClean="0">
                <a:solidFill>
                  <a:schemeClr val="bg1">
                    <a:lumMod val="95000"/>
                  </a:schemeClr>
                </a:solidFill>
                <a:latin typeface="Microsoft YaHei" panose="020B0503020204020204" pitchFamily="34" charset="-122"/>
              </a:rPr>
              <a:t>ORAL TREATMENT TO PREVENT RESTENOSIS</a:t>
            </a:r>
            <a:endParaRPr lang="en-US" sz="2400" dirty="0">
              <a:solidFill>
                <a:schemeClr val="bg1">
                  <a:lumMod val="95000"/>
                </a:schemeClr>
              </a:solidFill>
              <a:latin typeface="Microsoft YaHei" panose="020B0503020204020204" pitchFamily="34" charset="-122"/>
            </a:endParaRPr>
          </a:p>
        </p:txBody>
      </p:sp>
      <p:sp>
        <p:nvSpPr>
          <p:cNvPr id="4" name="3 CuadroTexto"/>
          <p:cNvSpPr txBox="1"/>
          <p:nvPr/>
        </p:nvSpPr>
        <p:spPr>
          <a:xfrm>
            <a:off x="-11588" y="4437112"/>
            <a:ext cx="9155588" cy="892552"/>
          </a:xfrm>
          <a:prstGeom prst="rect">
            <a:avLst/>
          </a:prstGeom>
          <a:noFill/>
        </p:spPr>
        <p:txBody>
          <a:bodyPr wrap="square" rtlCol="0">
            <a:spAutoFit/>
          </a:bodyPr>
          <a:lstStyle/>
          <a:p>
            <a:pPr algn="ctr"/>
            <a:r>
              <a:rPr lang="es-AR" sz="2800" b="1" dirty="0" smtClean="0">
                <a:solidFill>
                  <a:srgbClr val="FFFF00"/>
                </a:solidFill>
                <a:latin typeface="Microsoft YaHei" panose="020B0503020204020204" pitchFamily="34" charset="-122"/>
                <a:ea typeface="Microsoft YaHei" panose="020B0503020204020204" pitchFamily="34" charset="-122"/>
              </a:rPr>
              <a:t> </a:t>
            </a:r>
            <a:r>
              <a:rPr lang="es-AR" sz="2800" b="1" dirty="0" err="1" smtClean="0">
                <a:solidFill>
                  <a:srgbClr val="FFFF00"/>
                </a:solidFill>
                <a:latin typeface="Microsoft YaHei" panose="020B0503020204020204" pitchFamily="34" charset="-122"/>
                <a:ea typeface="Microsoft YaHei" panose="020B0503020204020204" pitchFamily="34" charset="-122"/>
              </a:rPr>
              <a:t>Systematic</a:t>
            </a:r>
            <a:r>
              <a:rPr lang="es-AR" sz="2800" b="1" dirty="0" smtClean="0">
                <a:solidFill>
                  <a:srgbClr val="FFFF00"/>
                </a:solidFill>
                <a:latin typeface="Microsoft YaHei" panose="020B0503020204020204" pitchFamily="34" charset="-122"/>
                <a:ea typeface="Microsoft YaHei" panose="020B0503020204020204" pitchFamily="34" charset="-122"/>
              </a:rPr>
              <a:t> </a:t>
            </a:r>
            <a:r>
              <a:rPr lang="es-AR" sz="2800" b="1" dirty="0" err="1" smtClean="0">
                <a:solidFill>
                  <a:srgbClr val="FFFF00"/>
                </a:solidFill>
                <a:latin typeface="Microsoft YaHei" panose="020B0503020204020204" pitchFamily="34" charset="-122"/>
                <a:ea typeface="Microsoft YaHei" panose="020B0503020204020204" pitchFamily="34" charset="-122"/>
              </a:rPr>
              <a:t>Review</a:t>
            </a:r>
            <a:r>
              <a:rPr lang="es-AR" sz="2800" b="1" dirty="0" smtClean="0">
                <a:solidFill>
                  <a:srgbClr val="FFFF00"/>
                </a:solidFill>
                <a:latin typeface="Microsoft YaHei" panose="020B0503020204020204" pitchFamily="34" charset="-122"/>
                <a:ea typeface="Microsoft YaHei" panose="020B0503020204020204" pitchFamily="34" charset="-122"/>
              </a:rPr>
              <a:t> </a:t>
            </a:r>
          </a:p>
          <a:p>
            <a:pPr algn="ctr"/>
            <a:r>
              <a:rPr lang="es-AR" sz="2400" b="1" dirty="0" smtClean="0">
                <a:solidFill>
                  <a:srgbClr val="FFFF00"/>
                </a:solidFill>
                <a:latin typeface="Microsoft YaHei" panose="020B0503020204020204" pitchFamily="34" charset="-122"/>
                <a:ea typeface="Microsoft YaHei" panose="020B0503020204020204" pitchFamily="34" charset="-122"/>
              </a:rPr>
              <a:t>(2/2 positive)</a:t>
            </a:r>
            <a:endParaRPr lang="en-US" sz="2400" b="1" dirty="0">
              <a:solidFill>
                <a:srgbClr val="FFFF00"/>
              </a:solidFill>
              <a:latin typeface="Microsoft YaHei" panose="020B0503020204020204" pitchFamily="34" charset="-122"/>
              <a:ea typeface="Microsoft YaHei" panose="020B0503020204020204" pitchFamily="34" charset="-122"/>
            </a:endParaRPr>
          </a:p>
        </p:txBody>
      </p:sp>
      <p:sp>
        <p:nvSpPr>
          <p:cNvPr id="3" name="2 Rectángulo"/>
          <p:cNvSpPr/>
          <p:nvPr/>
        </p:nvSpPr>
        <p:spPr>
          <a:xfrm>
            <a:off x="25152" y="5315724"/>
            <a:ext cx="9024907" cy="1323439"/>
          </a:xfrm>
          <a:prstGeom prst="rect">
            <a:avLst/>
          </a:prstGeom>
        </p:spPr>
        <p:txBody>
          <a:bodyPr wrap="square">
            <a:spAutoFit/>
          </a:bodyPr>
          <a:lstStyle/>
          <a:p>
            <a:pPr algn="just"/>
            <a:r>
              <a:rPr lang="en-US" sz="1600" dirty="0" err="1" smtClean="0">
                <a:solidFill>
                  <a:schemeClr val="bg1">
                    <a:lumMod val="95000"/>
                  </a:schemeClr>
                </a:solidFill>
                <a:latin typeface="Microsoft YaHei" panose="020B0503020204020204" pitchFamily="34" charset="-122"/>
                <a:ea typeface="Microsoft YaHei" panose="020B0503020204020204" pitchFamily="34" charset="-122"/>
              </a:rPr>
              <a:t>Dasari</a:t>
            </a:r>
            <a:r>
              <a:rPr lang="en-US" sz="1600" dirty="0" smtClean="0">
                <a:solidFill>
                  <a:schemeClr val="bg1">
                    <a:lumMod val="95000"/>
                  </a:schemeClr>
                </a:solidFill>
                <a:latin typeface="Microsoft YaHei" panose="020B0503020204020204" pitchFamily="34" charset="-122"/>
                <a:ea typeface="Microsoft YaHei" panose="020B0503020204020204" pitchFamily="34" charset="-122"/>
              </a:rPr>
              <a:t> TW et al. Systematic review of effectiveness of oral sirolimus after bare-metal stenting of coronary arteries for prevention of in-stent restenosis. Am J </a:t>
            </a:r>
            <a:r>
              <a:rPr lang="en-US" sz="1600" dirty="0" err="1" smtClean="0">
                <a:solidFill>
                  <a:schemeClr val="bg1">
                    <a:lumMod val="95000"/>
                  </a:schemeClr>
                </a:solidFill>
                <a:latin typeface="Microsoft YaHei" panose="020B0503020204020204" pitchFamily="34" charset="-122"/>
                <a:ea typeface="Microsoft YaHei" panose="020B0503020204020204" pitchFamily="34" charset="-122"/>
              </a:rPr>
              <a:t>Cardiol</a:t>
            </a:r>
            <a:r>
              <a:rPr lang="en-US" sz="1600" dirty="0" smtClean="0">
                <a:solidFill>
                  <a:schemeClr val="bg1">
                    <a:lumMod val="95000"/>
                  </a:schemeClr>
                </a:solidFill>
                <a:latin typeface="Microsoft YaHei" panose="020B0503020204020204" pitchFamily="34" charset="-122"/>
                <a:ea typeface="Microsoft YaHei" panose="020B0503020204020204" pitchFamily="34" charset="-122"/>
              </a:rPr>
              <a:t>. 2013 Nov 1;112(9):1322-7.</a:t>
            </a:r>
          </a:p>
          <a:p>
            <a:pPr algn="just"/>
            <a:r>
              <a:rPr lang="en-US" sz="1600" dirty="0" err="1" smtClean="0">
                <a:solidFill>
                  <a:schemeClr val="bg1">
                    <a:lumMod val="95000"/>
                  </a:schemeClr>
                </a:solidFill>
                <a:latin typeface="Microsoft YaHei" panose="020B0503020204020204" pitchFamily="34" charset="-122"/>
                <a:ea typeface="Microsoft YaHei" panose="020B0503020204020204" pitchFamily="34" charset="-122"/>
              </a:rPr>
              <a:t>Sardar</a:t>
            </a:r>
            <a:r>
              <a:rPr lang="en-US" sz="1600" dirty="0" smtClean="0">
                <a:solidFill>
                  <a:schemeClr val="bg1">
                    <a:lumMod val="95000"/>
                  </a:schemeClr>
                </a:solidFill>
                <a:latin typeface="Microsoft YaHei" panose="020B0503020204020204" pitchFamily="34" charset="-122"/>
                <a:ea typeface="Microsoft YaHei" panose="020B0503020204020204" pitchFamily="34" charset="-122"/>
              </a:rPr>
              <a:t> P et al. Steroids </a:t>
            </a:r>
            <a:r>
              <a:rPr lang="en-US" sz="1600" dirty="0">
                <a:solidFill>
                  <a:schemeClr val="bg1">
                    <a:lumMod val="95000"/>
                  </a:schemeClr>
                </a:solidFill>
                <a:latin typeface="Microsoft YaHei" panose="020B0503020204020204" pitchFamily="34" charset="-122"/>
                <a:ea typeface="Microsoft YaHei" panose="020B0503020204020204" pitchFamily="34" charset="-122"/>
              </a:rPr>
              <a:t>for the prevention </a:t>
            </a:r>
            <a:r>
              <a:rPr lang="en-US" sz="1600" dirty="0" smtClean="0">
                <a:solidFill>
                  <a:schemeClr val="bg1">
                    <a:lumMod val="95000"/>
                  </a:schemeClr>
                </a:solidFill>
                <a:latin typeface="Microsoft YaHei" panose="020B0503020204020204" pitchFamily="34" charset="-122"/>
                <a:ea typeface="Microsoft YaHei" panose="020B0503020204020204" pitchFamily="34" charset="-122"/>
              </a:rPr>
              <a:t>of restenosis </a:t>
            </a:r>
            <a:r>
              <a:rPr lang="en-US" sz="1600" dirty="0">
                <a:solidFill>
                  <a:schemeClr val="bg1">
                    <a:lumMod val="95000"/>
                  </a:schemeClr>
                </a:solidFill>
                <a:latin typeface="Microsoft YaHei" panose="020B0503020204020204" pitchFamily="34" charset="-122"/>
                <a:ea typeface="Microsoft YaHei" panose="020B0503020204020204" pitchFamily="34" charset="-122"/>
              </a:rPr>
              <a:t>in bare-metal stents--a systematic review and meta-analysis. J Invasive </a:t>
            </a:r>
            <a:r>
              <a:rPr lang="en-US" sz="1600" dirty="0" err="1" smtClean="0">
                <a:solidFill>
                  <a:schemeClr val="bg1">
                    <a:lumMod val="95000"/>
                  </a:schemeClr>
                </a:solidFill>
                <a:latin typeface="Microsoft YaHei" panose="020B0503020204020204" pitchFamily="34" charset="-122"/>
                <a:ea typeface="Microsoft YaHei" panose="020B0503020204020204" pitchFamily="34" charset="-122"/>
              </a:rPr>
              <a:t>Cardiol</a:t>
            </a:r>
            <a:r>
              <a:rPr lang="en-US" sz="1600" dirty="0" smtClean="0">
                <a:solidFill>
                  <a:schemeClr val="bg1">
                    <a:lumMod val="95000"/>
                  </a:schemeClr>
                </a:solidFill>
                <a:latin typeface="Microsoft YaHei" panose="020B0503020204020204" pitchFamily="34" charset="-122"/>
                <a:ea typeface="Microsoft YaHei" panose="020B0503020204020204" pitchFamily="34" charset="-122"/>
              </a:rPr>
              <a:t> 2012;24(3</a:t>
            </a:r>
            <a:r>
              <a:rPr lang="en-US" sz="1600" dirty="0">
                <a:solidFill>
                  <a:schemeClr val="bg1">
                    <a:lumMod val="95000"/>
                  </a:schemeClr>
                </a:solidFill>
                <a:latin typeface="Microsoft YaHei" panose="020B0503020204020204" pitchFamily="34" charset="-122"/>
                <a:ea typeface="Microsoft YaHei" panose="020B0503020204020204" pitchFamily="34" charset="-122"/>
              </a:rPr>
              <a:t>):98-103</a:t>
            </a:r>
            <a:r>
              <a:rPr lang="en-US" sz="1600" dirty="0" smtClean="0">
                <a:solidFill>
                  <a:schemeClr val="bg1">
                    <a:lumMod val="95000"/>
                  </a:schemeClr>
                </a:solidFill>
                <a:latin typeface="Microsoft YaHei" panose="020B0503020204020204" pitchFamily="34" charset="-122"/>
                <a:ea typeface="Microsoft YaHei" panose="020B0503020204020204" pitchFamily="34" charset="-122"/>
              </a:rPr>
              <a:t>.</a:t>
            </a:r>
            <a:endParaRPr lang="en-US" dirty="0">
              <a:solidFill>
                <a:schemeClr val="bg1">
                  <a:lumMod val="95000"/>
                </a:schemeClr>
              </a:solidFill>
              <a:latin typeface="Microsoft YaHei" panose="020B0503020204020204" pitchFamily="34" charset="-122"/>
              <a:ea typeface="Microsoft YaHei" panose="020B0503020204020204" pitchFamily="34" charset="-122"/>
            </a:endParaRPr>
          </a:p>
        </p:txBody>
      </p:sp>
      <p:sp>
        <p:nvSpPr>
          <p:cNvPr id="5" name="4 CuadroTexto"/>
          <p:cNvSpPr txBox="1"/>
          <p:nvPr/>
        </p:nvSpPr>
        <p:spPr>
          <a:xfrm>
            <a:off x="35496" y="448216"/>
            <a:ext cx="9036496" cy="892552"/>
          </a:xfrm>
          <a:prstGeom prst="rect">
            <a:avLst/>
          </a:prstGeom>
          <a:noFill/>
        </p:spPr>
        <p:txBody>
          <a:bodyPr wrap="square" rtlCol="0">
            <a:spAutoFit/>
          </a:bodyPr>
          <a:lstStyle/>
          <a:p>
            <a:pPr algn="ctr"/>
            <a:r>
              <a:rPr lang="es-AR" sz="2800" b="1" dirty="0" smtClean="0">
                <a:solidFill>
                  <a:srgbClr val="FFFF00"/>
                </a:solidFill>
                <a:latin typeface="Microsoft YaHei" panose="020B0503020204020204" pitchFamily="34" charset="-122"/>
                <a:ea typeface="Microsoft YaHei" panose="020B0503020204020204" pitchFamily="34" charset="-122"/>
              </a:rPr>
              <a:t> </a:t>
            </a:r>
            <a:r>
              <a:rPr lang="es-AR" sz="2800" b="1" dirty="0" err="1" smtClean="0">
                <a:solidFill>
                  <a:srgbClr val="FFFF00"/>
                </a:solidFill>
                <a:latin typeface="Microsoft YaHei" panose="020B0503020204020204" pitchFamily="34" charset="-122"/>
                <a:ea typeface="Microsoft YaHei" panose="020B0503020204020204" pitchFamily="34" charset="-122"/>
              </a:rPr>
              <a:t>Randomized</a:t>
            </a:r>
            <a:r>
              <a:rPr lang="es-AR" sz="2800" b="1" dirty="0" smtClean="0">
                <a:solidFill>
                  <a:srgbClr val="FFFF00"/>
                </a:solidFill>
                <a:latin typeface="Microsoft YaHei" panose="020B0503020204020204" pitchFamily="34" charset="-122"/>
                <a:ea typeface="Microsoft YaHei" panose="020B0503020204020204" pitchFamily="34" charset="-122"/>
              </a:rPr>
              <a:t> </a:t>
            </a:r>
            <a:r>
              <a:rPr lang="es-AR" sz="2800" b="1" dirty="0" err="1" smtClean="0">
                <a:solidFill>
                  <a:srgbClr val="FFFF00"/>
                </a:solidFill>
                <a:latin typeface="Microsoft YaHei" panose="020B0503020204020204" pitchFamily="34" charset="-122"/>
                <a:ea typeface="Microsoft YaHei" panose="020B0503020204020204" pitchFamily="34" charset="-122"/>
              </a:rPr>
              <a:t>Clinical</a:t>
            </a:r>
            <a:r>
              <a:rPr lang="es-AR" sz="2800" b="1" dirty="0" smtClean="0">
                <a:solidFill>
                  <a:srgbClr val="FFFF00"/>
                </a:solidFill>
                <a:latin typeface="Microsoft YaHei" panose="020B0503020204020204" pitchFamily="34" charset="-122"/>
                <a:ea typeface="Microsoft YaHei" panose="020B0503020204020204" pitchFamily="34" charset="-122"/>
              </a:rPr>
              <a:t> </a:t>
            </a:r>
            <a:r>
              <a:rPr lang="es-AR" sz="2800" b="1" dirty="0" err="1" smtClean="0">
                <a:solidFill>
                  <a:srgbClr val="FFFF00"/>
                </a:solidFill>
                <a:latin typeface="Microsoft YaHei" panose="020B0503020204020204" pitchFamily="34" charset="-122"/>
                <a:ea typeface="Microsoft YaHei" panose="020B0503020204020204" pitchFamily="34" charset="-122"/>
              </a:rPr>
              <a:t>Trials</a:t>
            </a:r>
            <a:r>
              <a:rPr lang="es-AR" sz="2800" b="1" dirty="0" smtClean="0">
                <a:solidFill>
                  <a:srgbClr val="FFFF00"/>
                </a:solidFill>
                <a:latin typeface="Microsoft YaHei" panose="020B0503020204020204" pitchFamily="34" charset="-122"/>
                <a:ea typeface="Microsoft YaHei" panose="020B0503020204020204" pitchFamily="34" charset="-122"/>
              </a:rPr>
              <a:t> </a:t>
            </a:r>
          </a:p>
          <a:p>
            <a:pPr algn="ctr"/>
            <a:r>
              <a:rPr lang="es-AR" sz="2400" b="1" dirty="0" smtClean="0">
                <a:solidFill>
                  <a:srgbClr val="FFFF00"/>
                </a:solidFill>
                <a:latin typeface="Microsoft YaHei" panose="020B0503020204020204" pitchFamily="34" charset="-122"/>
                <a:ea typeface="Microsoft YaHei" panose="020B0503020204020204" pitchFamily="34" charset="-122"/>
              </a:rPr>
              <a:t>(8/8 positive)</a:t>
            </a:r>
            <a:endParaRPr lang="en-US" sz="2400" b="1" dirty="0">
              <a:solidFill>
                <a:srgbClr val="FFFF00"/>
              </a:solidFill>
              <a:latin typeface="Microsoft YaHei" panose="020B0503020204020204" pitchFamily="34" charset="-122"/>
              <a:ea typeface="Microsoft YaHei" panose="020B0503020204020204" pitchFamily="34" charset="-122"/>
            </a:endParaRPr>
          </a:p>
        </p:txBody>
      </p:sp>
      <p:cxnSp>
        <p:nvCxnSpPr>
          <p:cNvPr id="6" name="5 Conector recto"/>
          <p:cNvCxnSpPr/>
          <p:nvPr/>
        </p:nvCxnSpPr>
        <p:spPr>
          <a:xfrm>
            <a:off x="2627784" y="404664"/>
            <a:ext cx="6336704"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6 CuadroTexto"/>
          <p:cNvSpPr txBox="1"/>
          <p:nvPr/>
        </p:nvSpPr>
        <p:spPr>
          <a:xfrm>
            <a:off x="36512" y="1143903"/>
            <a:ext cx="9144000" cy="3293209"/>
          </a:xfrm>
          <a:prstGeom prst="rect">
            <a:avLst/>
          </a:prstGeom>
          <a:noFill/>
        </p:spPr>
        <p:txBody>
          <a:bodyPr wrap="square" rtlCol="0">
            <a:spAutoFit/>
          </a:bodyPr>
          <a:lstStyle/>
          <a:p>
            <a:pPr algn="just"/>
            <a:r>
              <a:rPr lang="en-US" sz="1600" b="1" dirty="0" smtClean="0">
                <a:solidFill>
                  <a:srgbClr val="FF0000"/>
                </a:solidFill>
                <a:latin typeface="Microsoft YaHei" panose="020B0503020204020204" pitchFamily="34" charset="-122"/>
                <a:ea typeface="Microsoft YaHei" panose="020B0503020204020204" pitchFamily="34" charset="-122"/>
              </a:rPr>
              <a:t>SIROLIMUS</a:t>
            </a:r>
          </a:p>
          <a:p>
            <a:pPr algn="just"/>
            <a:r>
              <a:rPr lang="en-US" sz="1600" dirty="0" err="1" smtClean="0">
                <a:solidFill>
                  <a:schemeClr val="bg1">
                    <a:lumMod val="95000"/>
                  </a:schemeClr>
                </a:solidFill>
                <a:latin typeface="Microsoft YaHei" panose="020B0503020204020204" pitchFamily="34" charset="-122"/>
                <a:ea typeface="Microsoft YaHei" panose="020B0503020204020204" pitchFamily="34" charset="-122"/>
              </a:rPr>
              <a:t>Hausleiter</a:t>
            </a:r>
            <a:r>
              <a:rPr lang="en-US" sz="1600" dirty="0" smtClean="0">
                <a:solidFill>
                  <a:schemeClr val="bg1">
                    <a:lumMod val="95000"/>
                  </a:schemeClr>
                </a:solidFill>
                <a:latin typeface="Microsoft YaHei" panose="020B0503020204020204" pitchFamily="34" charset="-122"/>
                <a:ea typeface="Microsoft YaHei" panose="020B0503020204020204" pitchFamily="34" charset="-122"/>
              </a:rPr>
              <a:t> J et al. OSIRIS TRIAL. Circulation 2004;110:790e795.</a:t>
            </a:r>
          </a:p>
          <a:p>
            <a:pPr algn="just"/>
            <a:r>
              <a:rPr lang="en-US" sz="1600" dirty="0" smtClean="0">
                <a:solidFill>
                  <a:schemeClr val="bg1"/>
                </a:solidFill>
                <a:latin typeface="Microsoft YaHei" panose="020B0503020204020204" pitchFamily="34" charset="-122"/>
                <a:ea typeface="Microsoft YaHei" panose="020B0503020204020204" pitchFamily="34" charset="-122"/>
              </a:rPr>
              <a:t>Rodriguez AE et al. ORAR 2 TRIAL J Am </a:t>
            </a:r>
            <a:r>
              <a:rPr lang="en-US" sz="1600" dirty="0" err="1" smtClean="0">
                <a:solidFill>
                  <a:schemeClr val="bg1"/>
                </a:solidFill>
                <a:latin typeface="Microsoft YaHei" panose="020B0503020204020204" pitchFamily="34" charset="-122"/>
                <a:ea typeface="Microsoft YaHei" panose="020B0503020204020204" pitchFamily="34" charset="-122"/>
              </a:rPr>
              <a:t>Coll</a:t>
            </a:r>
            <a:r>
              <a:rPr lang="en-US" sz="1600" dirty="0" smtClean="0">
                <a:solidFill>
                  <a:schemeClr val="bg1"/>
                </a:solidFill>
                <a:latin typeface="Microsoft YaHei" panose="020B0503020204020204" pitchFamily="34" charset="-122"/>
                <a:ea typeface="Microsoft YaHei" panose="020B0503020204020204" pitchFamily="34" charset="-122"/>
              </a:rPr>
              <a:t> </a:t>
            </a:r>
            <a:r>
              <a:rPr lang="en-US" sz="1600" dirty="0" err="1" smtClean="0">
                <a:solidFill>
                  <a:schemeClr val="bg1"/>
                </a:solidFill>
                <a:latin typeface="Microsoft YaHei" panose="020B0503020204020204" pitchFamily="34" charset="-122"/>
                <a:ea typeface="Microsoft YaHei" panose="020B0503020204020204" pitchFamily="34" charset="-122"/>
              </a:rPr>
              <a:t>Cardiol</a:t>
            </a:r>
            <a:r>
              <a:rPr lang="en-US" sz="1600" dirty="0" smtClean="0">
                <a:solidFill>
                  <a:schemeClr val="bg1"/>
                </a:solidFill>
                <a:latin typeface="Microsoft YaHei" panose="020B0503020204020204" pitchFamily="34" charset="-122"/>
                <a:ea typeface="Microsoft YaHei" panose="020B0503020204020204" pitchFamily="34" charset="-122"/>
              </a:rPr>
              <a:t> 2006;47:1522e1529.</a:t>
            </a:r>
          </a:p>
          <a:p>
            <a:pPr algn="just"/>
            <a:r>
              <a:rPr lang="en-US" sz="1600" dirty="0" smtClean="0">
                <a:solidFill>
                  <a:schemeClr val="bg1"/>
                </a:solidFill>
                <a:latin typeface="Microsoft YaHei" panose="020B0503020204020204" pitchFamily="34" charset="-122"/>
                <a:ea typeface="Microsoft YaHei" panose="020B0503020204020204" pitchFamily="34" charset="-122"/>
              </a:rPr>
              <a:t>Rodríguez AE et al. ORAR 3 TRIAL. Euro Intervention 2009;5:255e264.</a:t>
            </a:r>
          </a:p>
          <a:p>
            <a:pPr algn="just"/>
            <a:r>
              <a:rPr lang="en-US" sz="1600" dirty="0" err="1" smtClean="0">
                <a:solidFill>
                  <a:schemeClr val="bg1"/>
                </a:solidFill>
                <a:latin typeface="Microsoft YaHei" panose="020B0503020204020204" pitchFamily="34" charset="-122"/>
                <a:ea typeface="Microsoft YaHei" panose="020B0503020204020204" pitchFamily="34" charset="-122"/>
              </a:rPr>
              <a:t>Cernigliaro</a:t>
            </a:r>
            <a:r>
              <a:rPr lang="en-US" sz="1600" dirty="0" smtClean="0">
                <a:solidFill>
                  <a:schemeClr val="bg1"/>
                </a:solidFill>
                <a:latin typeface="Microsoft YaHei" panose="020B0503020204020204" pitchFamily="34" charset="-122"/>
                <a:ea typeface="Microsoft YaHei" panose="020B0503020204020204" pitchFamily="34" charset="-122"/>
              </a:rPr>
              <a:t> C et al. Cardiology </a:t>
            </a:r>
            <a:r>
              <a:rPr lang="en-US" sz="1600" dirty="0" smtClean="0">
                <a:solidFill>
                  <a:schemeClr val="bg1">
                    <a:lumMod val="95000"/>
                  </a:schemeClr>
                </a:solidFill>
                <a:latin typeface="Microsoft YaHei" panose="020B0503020204020204" pitchFamily="34" charset="-122"/>
                <a:ea typeface="Microsoft YaHei" panose="020B0503020204020204" pitchFamily="34" charset="-122"/>
              </a:rPr>
              <a:t>2010;115:77e86.</a:t>
            </a:r>
          </a:p>
          <a:p>
            <a:pPr algn="just"/>
            <a:r>
              <a:rPr lang="en-US" sz="1600" dirty="0" err="1" smtClean="0">
                <a:solidFill>
                  <a:schemeClr val="bg1">
                    <a:lumMod val="95000"/>
                  </a:schemeClr>
                </a:solidFill>
                <a:latin typeface="Microsoft YaHei" panose="020B0503020204020204" pitchFamily="34" charset="-122"/>
                <a:ea typeface="Microsoft YaHei" panose="020B0503020204020204" pitchFamily="34" charset="-122"/>
              </a:rPr>
              <a:t>Stojkovic</a:t>
            </a:r>
            <a:r>
              <a:rPr lang="en-US" sz="1600" dirty="0" smtClean="0">
                <a:solidFill>
                  <a:schemeClr val="bg1">
                    <a:lumMod val="95000"/>
                  </a:schemeClr>
                </a:solidFill>
                <a:latin typeface="Microsoft YaHei" panose="020B0503020204020204" pitchFamily="34" charset="-122"/>
                <a:ea typeface="Microsoft YaHei" panose="020B0503020204020204" pitchFamily="34" charset="-122"/>
              </a:rPr>
              <a:t>  S et al. Catheter </a:t>
            </a:r>
            <a:r>
              <a:rPr lang="en-US" sz="1600" dirty="0" err="1" smtClean="0">
                <a:solidFill>
                  <a:schemeClr val="bg1">
                    <a:lumMod val="95000"/>
                  </a:schemeClr>
                </a:solidFill>
                <a:latin typeface="Microsoft YaHei" panose="020B0503020204020204" pitchFamily="34" charset="-122"/>
                <a:ea typeface="Microsoft YaHei" panose="020B0503020204020204" pitchFamily="34" charset="-122"/>
              </a:rPr>
              <a:t>Cardiovasc</a:t>
            </a:r>
            <a:r>
              <a:rPr lang="en-US" sz="1600" dirty="0" smtClean="0">
                <a:solidFill>
                  <a:schemeClr val="bg1">
                    <a:lumMod val="95000"/>
                  </a:schemeClr>
                </a:solidFill>
                <a:latin typeface="Microsoft YaHei" panose="020B0503020204020204" pitchFamily="34" charset="-122"/>
                <a:ea typeface="Microsoft YaHei" panose="020B0503020204020204" pitchFamily="34" charset="-122"/>
              </a:rPr>
              <a:t> </a:t>
            </a:r>
            <a:r>
              <a:rPr lang="en-US" sz="1600" dirty="0" err="1" smtClean="0">
                <a:solidFill>
                  <a:schemeClr val="bg1">
                    <a:lumMod val="95000"/>
                  </a:schemeClr>
                </a:solidFill>
                <a:latin typeface="Microsoft YaHei" panose="020B0503020204020204" pitchFamily="34" charset="-122"/>
                <a:ea typeface="Microsoft YaHei" panose="020B0503020204020204" pitchFamily="34" charset="-122"/>
              </a:rPr>
              <a:t>Interv</a:t>
            </a:r>
            <a:r>
              <a:rPr lang="en-US" sz="1600" dirty="0" smtClean="0">
                <a:solidFill>
                  <a:schemeClr val="bg1">
                    <a:lumMod val="95000"/>
                  </a:schemeClr>
                </a:solidFill>
                <a:latin typeface="Microsoft YaHei" panose="020B0503020204020204" pitchFamily="34" charset="-122"/>
                <a:ea typeface="Microsoft YaHei" panose="020B0503020204020204" pitchFamily="34" charset="-122"/>
              </a:rPr>
              <a:t> 2010;75:317e325.</a:t>
            </a:r>
          </a:p>
          <a:p>
            <a:pPr algn="just"/>
            <a:endParaRPr lang="es-AR" sz="1600" b="1" dirty="0" smtClean="0">
              <a:solidFill>
                <a:schemeClr val="bg1">
                  <a:lumMod val="95000"/>
                </a:schemeClr>
              </a:solidFill>
              <a:latin typeface="Microsoft YaHei" panose="020B0503020204020204" pitchFamily="34" charset="-122"/>
              <a:ea typeface="Microsoft YaHei" panose="020B0503020204020204" pitchFamily="34" charset="-122"/>
            </a:endParaRPr>
          </a:p>
          <a:p>
            <a:pPr algn="just"/>
            <a:r>
              <a:rPr lang="es-AR" sz="1600" b="1" dirty="0" smtClean="0">
                <a:solidFill>
                  <a:srgbClr val="FF0000"/>
                </a:solidFill>
                <a:latin typeface="Microsoft YaHei" panose="020B0503020204020204" pitchFamily="34" charset="-122"/>
                <a:ea typeface="Microsoft YaHei" panose="020B0503020204020204" pitchFamily="34" charset="-122"/>
              </a:rPr>
              <a:t>PREDNISONE</a:t>
            </a:r>
            <a:endParaRPr lang="en-US" sz="1600" b="1" dirty="0" smtClean="0">
              <a:solidFill>
                <a:srgbClr val="FF0000"/>
              </a:solidFill>
              <a:latin typeface="Microsoft YaHei" panose="020B0503020204020204" pitchFamily="34" charset="-122"/>
              <a:ea typeface="Microsoft YaHei" panose="020B0503020204020204" pitchFamily="34" charset="-122"/>
            </a:endParaRPr>
          </a:p>
          <a:p>
            <a:pPr algn="just"/>
            <a:r>
              <a:rPr lang="en-US" sz="1600" dirty="0" err="1" smtClean="0">
                <a:solidFill>
                  <a:schemeClr val="bg1">
                    <a:lumMod val="95000"/>
                  </a:schemeClr>
                </a:solidFill>
                <a:latin typeface="Microsoft YaHei" panose="020B0503020204020204" pitchFamily="34" charset="-122"/>
                <a:ea typeface="Microsoft YaHei" panose="020B0503020204020204" pitchFamily="34" charset="-122"/>
              </a:rPr>
              <a:t>Versaci</a:t>
            </a:r>
            <a:r>
              <a:rPr lang="en-US" sz="1600" dirty="0" smtClean="0">
                <a:solidFill>
                  <a:schemeClr val="bg1">
                    <a:lumMod val="95000"/>
                  </a:schemeClr>
                </a:solidFill>
                <a:latin typeface="Microsoft YaHei" panose="020B0503020204020204" pitchFamily="34" charset="-122"/>
                <a:ea typeface="Microsoft YaHei" panose="020B0503020204020204" pitchFamily="34" charset="-122"/>
              </a:rPr>
              <a:t> F et al. IMPRESS TRIAL. J Am </a:t>
            </a:r>
            <a:r>
              <a:rPr lang="en-US" sz="1600" dirty="0" err="1" smtClean="0">
                <a:solidFill>
                  <a:schemeClr val="bg1">
                    <a:lumMod val="95000"/>
                  </a:schemeClr>
                </a:solidFill>
                <a:latin typeface="Microsoft YaHei" panose="020B0503020204020204" pitchFamily="34" charset="-122"/>
                <a:ea typeface="Microsoft YaHei" panose="020B0503020204020204" pitchFamily="34" charset="-122"/>
              </a:rPr>
              <a:t>Coll</a:t>
            </a:r>
            <a:r>
              <a:rPr lang="en-US" sz="1600" dirty="0" smtClean="0">
                <a:solidFill>
                  <a:schemeClr val="bg1">
                    <a:lumMod val="95000"/>
                  </a:schemeClr>
                </a:solidFill>
                <a:latin typeface="Microsoft YaHei" panose="020B0503020204020204" pitchFamily="34" charset="-122"/>
                <a:ea typeface="Microsoft YaHei" panose="020B0503020204020204" pitchFamily="34" charset="-122"/>
              </a:rPr>
              <a:t> </a:t>
            </a:r>
            <a:r>
              <a:rPr lang="en-US" sz="1600" dirty="0" err="1" smtClean="0">
                <a:solidFill>
                  <a:schemeClr val="bg1">
                    <a:lumMod val="95000"/>
                  </a:schemeClr>
                </a:solidFill>
                <a:latin typeface="Microsoft YaHei" panose="020B0503020204020204" pitchFamily="34" charset="-122"/>
                <a:ea typeface="Microsoft YaHei" panose="020B0503020204020204" pitchFamily="34" charset="-122"/>
              </a:rPr>
              <a:t>Cardiol</a:t>
            </a:r>
            <a:r>
              <a:rPr lang="en-US" sz="1600" dirty="0" smtClean="0">
                <a:solidFill>
                  <a:schemeClr val="bg1">
                    <a:lumMod val="95000"/>
                  </a:schemeClr>
                </a:solidFill>
                <a:latin typeface="Microsoft YaHei" panose="020B0503020204020204" pitchFamily="34" charset="-122"/>
                <a:ea typeface="Microsoft YaHei" panose="020B0503020204020204" pitchFamily="34" charset="-122"/>
              </a:rPr>
              <a:t> 2002;40:1935e1942.</a:t>
            </a:r>
          </a:p>
          <a:p>
            <a:pPr algn="just"/>
            <a:r>
              <a:rPr lang="en-US" sz="1600" dirty="0" err="1" smtClean="0">
                <a:solidFill>
                  <a:schemeClr val="bg1">
                    <a:lumMod val="95000"/>
                  </a:schemeClr>
                </a:solidFill>
                <a:latin typeface="Microsoft YaHei" panose="020B0503020204020204" pitchFamily="34" charset="-122"/>
                <a:ea typeface="Microsoft YaHei" panose="020B0503020204020204" pitchFamily="34" charset="-122"/>
              </a:rPr>
              <a:t>Ribichini</a:t>
            </a:r>
            <a:r>
              <a:rPr lang="en-US" sz="1600" dirty="0" smtClean="0">
                <a:solidFill>
                  <a:schemeClr val="bg1">
                    <a:lumMod val="95000"/>
                  </a:schemeClr>
                </a:solidFill>
                <a:latin typeface="Microsoft YaHei" panose="020B0503020204020204" pitchFamily="34" charset="-122"/>
                <a:ea typeface="Microsoft YaHei" panose="020B0503020204020204" pitchFamily="34" charset="-122"/>
              </a:rPr>
              <a:t> F et al. CEREA-DES TRIAL. </a:t>
            </a:r>
            <a:r>
              <a:rPr lang="en-US" sz="1600" dirty="0" err="1" smtClean="0">
                <a:solidFill>
                  <a:schemeClr val="bg1">
                    <a:lumMod val="95000"/>
                  </a:schemeClr>
                </a:solidFill>
                <a:latin typeface="Microsoft YaHei" panose="020B0503020204020204" pitchFamily="34" charset="-122"/>
                <a:ea typeface="Microsoft YaHei" panose="020B0503020204020204" pitchFamily="34" charset="-122"/>
              </a:rPr>
              <a:t>Eur</a:t>
            </a:r>
            <a:r>
              <a:rPr lang="en-US" sz="1600" dirty="0" smtClean="0">
                <a:solidFill>
                  <a:schemeClr val="bg1">
                    <a:lumMod val="95000"/>
                  </a:schemeClr>
                </a:solidFill>
                <a:latin typeface="Microsoft YaHei" panose="020B0503020204020204" pitchFamily="34" charset="-122"/>
                <a:ea typeface="Microsoft YaHei" panose="020B0503020204020204" pitchFamily="34" charset="-122"/>
              </a:rPr>
              <a:t> Heart J 2013 Jun;34:1740e1748.</a:t>
            </a:r>
          </a:p>
          <a:p>
            <a:pPr algn="just"/>
            <a:endParaRPr lang="es-AR" sz="1600" dirty="0">
              <a:solidFill>
                <a:schemeClr val="bg1">
                  <a:lumMod val="95000"/>
                </a:schemeClr>
              </a:solidFill>
              <a:latin typeface="Microsoft YaHei" panose="020B0503020204020204" pitchFamily="34" charset="-122"/>
              <a:ea typeface="Microsoft YaHei" panose="020B0503020204020204" pitchFamily="34" charset="-122"/>
            </a:endParaRPr>
          </a:p>
          <a:p>
            <a:pPr algn="just"/>
            <a:r>
              <a:rPr lang="es-AR" sz="1600" b="1" dirty="0" smtClean="0">
                <a:solidFill>
                  <a:srgbClr val="FF0000"/>
                </a:solidFill>
                <a:latin typeface="Microsoft YaHei" panose="020B0503020204020204" pitchFamily="34" charset="-122"/>
                <a:ea typeface="Microsoft YaHei" panose="020B0503020204020204" pitchFamily="34" charset="-122"/>
              </a:rPr>
              <a:t>COLCHICINE</a:t>
            </a:r>
            <a:endParaRPr lang="en-US" sz="1600" b="1" dirty="0" smtClean="0">
              <a:solidFill>
                <a:srgbClr val="FF0000"/>
              </a:solidFill>
              <a:latin typeface="Microsoft YaHei" panose="020B0503020204020204" pitchFamily="34" charset="-122"/>
              <a:ea typeface="Microsoft YaHei" panose="020B0503020204020204" pitchFamily="34" charset="-122"/>
            </a:endParaRPr>
          </a:p>
          <a:p>
            <a:pPr algn="just"/>
            <a:r>
              <a:rPr lang="en-US" sz="1600" dirty="0" err="1" smtClean="0">
                <a:solidFill>
                  <a:schemeClr val="bg1">
                    <a:lumMod val="95000"/>
                  </a:schemeClr>
                </a:solidFill>
                <a:latin typeface="Microsoft YaHei" panose="020B0503020204020204" pitchFamily="34" charset="-122"/>
                <a:ea typeface="Microsoft YaHei" panose="020B0503020204020204" pitchFamily="34" charset="-122"/>
              </a:rPr>
              <a:t>Deftereos</a:t>
            </a:r>
            <a:r>
              <a:rPr lang="en-US" sz="1600" dirty="0" smtClean="0">
                <a:solidFill>
                  <a:schemeClr val="bg1">
                    <a:lumMod val="95000"/>
                  </a:schemeClr>
                </a:solidFill>
                <a:latin typeface="Microsoft YaHei" panose="020B0503020204020204" pitchFamily="34" charset="-122"/>
                <a:ea typeface="Microsoft YaHei" panose="020B0503020204020204" pitchFamily="34" charset="-122"/>
              </a:rPr>
              <a:t> S et al. J Am </a:t>
            </a:r>
            <a:r>
              <a:rPr lang="en-US" sz="1600" dirty="0" err="1" smtClean="0">
                <a:solidFill>
                  <a:schemeClr val="bg1">
                    <a:lumMod val="95000"/>
                  </a:schemeClr>
                </a:solidFill>
                <a:latin typeface="Microsoft YaHei" panose="020B0503020204020204" pitchFamily="34" charset="-122"/>
                <a:ea typeface="Microsoft YaHei" panose="020B0503020204020204" pitchFamily="34" charset="-122"/>
              </a:rPr>
              <a:t>Coll</a:t>
            </a:r>
            <a:r>
              <a:rPr lang="en-US" sz="1600" dirty="0" smtClean="0">
                <a:solidFill>
                  <a:schemeClr val="bg1">
                    <a:lumMod val="95000"/>
                  </a:schemeClr>
                </a:solidFill>
                <a:latin typeface="Microsoft YaHei" panose="020B0503020204020204" pitchFamily="34" charset="-122"/>
                <a:ea typeface="Microsoft YaHei" panose="020B0503020204020204" pitchFamily="34" charset="-122"/>
              </a:rPr>
              <a:t> </a:t>
            </a:r>
            <a:r>
              <a:rPr lang="en-US" sz="1600" dirty="0" err="1" smtClean="0">
                <a:solidFill>
                  <a:schemeClr val="bg1">
                    <a:lumMod val="95000"/>
                  </a:schemeClr>
                </a:solidFill>
                <a:latin typeface="Microsoft YaHei" panose="020B0503020204020204" pitchFamily="34" charset="-122"/>
                <a:ea typeface="Microsoft YaHei" panose="020B0503020204020204" pitchFamily="34" charset="-122"/>
              </a:rPr>
              <a:t>Cardiol</a:t>
            </a:r>
            <a:r>
              <a:rPr lang="en-US" sz="1600" dirty="0" smtClean="0">
                <a:solidFill>
                  <a:schemeClr val="bg1">
                    <a:lumMod val="95000"/>
                  </a:schemeClr>
                </a:solidFill>
                <a:latin typeface="Microsoft YaHei" panose="020B0503020204020204" pitchFamily="34" charset="-122"/>
                <a:ea typeface="Microsoft YaHei" panose="020B0503020204020204" pitchFamily="34" charset="-122"/>
              </a:rPr>
              <a:t> 2013;61:1679e1685.</a:t>
            </a:r>
          </a:p>
        </p:txBody>
      </p:sp>
    </p:spTree>
    <p:extLst>
      <p:ext uri="{BB962C8B-B14F-4D97-AF65-F5344CB8AC3E}">
        <p14:creationId xmlns:p14="http://schemas.microsoft.com/office/powerpoint/2010/main" val="3447494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AR" dirty="0" err="1" smtClean="0">
                <a:solidFill>
                  <a:srgbClr val="FFFF00"/>
                </a:solidFill>
              </a:rPr>
              <a:t>Rationality</a:t>
            </a:r>
            <a:r>
              <a:rPr lang="es-AR" dirty="0" smtClean="0">
                <a:solidFill>
                  <a:srgbClr val="FFFF00"/>
                </a:solidFill>
              </a:rPr>
              <a:t> of OIM </a:t>
            </a:r>
            <a:r>
              <a:rPr lang="es-AR" dirty="0" err="1" smtClean="0">
                <a:solidFill>
                  <a:srgbClr val="FFFF00"/>
                </a:solidFill>
              </a:rPr>
              <a:t>Therapies</a:t>
            </a:r>
            <a:r>
              <a:rPr lang="es-AR" dirty="0" smtClean="0">
                <a:solidFill>
                  <a:srgbClr val="FFFF00"/>
                </a:solidFill>
              </a:rPr>
              <a:t> </a:t>
            </a:r>
            <a:r>
              <a:rPr lang="es-AR" dirty="0" err="1" smtClean="0">
                <a:solidFill>
                  <a:srgbClr val="FFFF00"/>
                </a:solidFill>
              </a:rPr>
              <a:t>After</a:t>
            </a:r>
            <a:r>
              <a:rPr lang="es-AR" dirty="0" smtClean="0">
                <a:solidFill>
                  <a:srgbClr val="FFFF00"/>
                </a:solidFill>
              </a:rPr>
              <a:t> BMS</a:t>
            </a:r>
            <a:endParaRPr lang="en-US" dirty="0">
              <a:solidFill>
                <a:srgbClr val="FFFF00"/>
              </a:solidFill>
            </a:endParaRPr>
          </a:p>
        </p:txBody>
      </p:sp>
      <p:sp>
        <p:nvSpPr>
          <p:cNvPr id="3" name="2 Marcador de contenido"/>
          <p:cNvSpPr>
            <a:spLocks noGrp="1"/>
          </p:cNvSpPr>
          <p:nvPr>
            <p:ph idx="1"/>
          </p:nvPr>
        </p:nvSpPr>
        <p:spPr/>
        <p:txBody>
          <a:bodyPr>
            <a:normAutofit fontScale="85000" lnSpcReduction="20000"/>
          </a:bodyPr>
          <a:lstStyle/>
          <a:p>
            <a:r>
              <a:rPr lang="en-US" i="1" dirty="0" smtClean="0">
                <a:solidFill>
                  <a:schemeClr val="bg1"/>
                </a:solidFill>
                <a:latin typeface="Times New Roman" panose="02020603050405020304" pitchFamily="18" charset="0"/>
                <a:cs typeface="Times New Roman" panose="02020603050405020304" pitchFamily="18" charset="0"/>
              </a:rPr>
              <a:t>#Notwithstanding </a:t>
            </a:r>
            <a:r>
              <a:rPr lang="en-US" i="1" dirty="0">
                <a:solidFill>
                  <a:schemeClr val="bg1"/>
                </a:solidFill>
                <a:latin typeface="Times New Roman" panose="02020603050405020304" pitchFamily="18" charset="0"/>
                <a:cs typeface="Times New Roman" panose="02020603050405020304" pitchFamily="18" charset="0"/>
              </a:rPr>
              <a:t>the </a:t>
            </a:r>
            <a:r>
              <a:rPr lang="en-US" i="1" dirty="0" smtClean="0">
                <a:solidFill>
                  <a:schemeClr val="bg1"/>
                </a:solidFill>
                <a:latin typeface="Times New Roman" panose="02020603050405020304" pitchFamily="18" charset="0"/>
                <a:cs typeface="Times New Roman" panose="02020603050405020304" pitchFamily="18" charset="0"/>
              </a:rPr>
              <a:t>undisputed merits </a:t>
            </a:r>
            <a:r>
              <a:rPr lang="en-US" i="1" dirty="0">
                <a:solidFill>
                  <a:schemeClr val="bg1"/>
                </a:solidFill>
                <a:latin typeface="Times New Roman" panose="02020603050405020304" pitchFamily="18" charset="0"/>
                <a:cs typeface="Times New Roman" panose="02020603050405020304" pitchFamily="18" charset="0"/>
              </a:rPr>
              <a:t>of </a:t>
            </a:r>
            <a:r>
              <a:rPr lang="en-US" i="1" dirty="0" smtClean="0">
                <a:solidFill>
                  <a:schemeClr val="bg1"/>
                </a:solidFill>
                <a:latin typeface="Times New Roman" panose="02020603050405020304" pitchFamily="18" charset="0"/>
                <a:cs typeface="Times New Roman" panose="02020603050405020304" pitchFamily="18" charset="0"/>
              </a:rPr>
              <a:t>DES to prevent restenosis, </a:t>
            </a:r>
            <a:r>
              <a:rPr lang="en-US" i="1" dirty="0">
                <a:solidFill>
                  <a:schemeClr val="bg1"/>
                </a:solidFill>
                <a:latin typeface="Times New Roman" panose="02020603050405020304" pitchFamily="18" charset="0"/>
                <a:cs typeface="Times New Roman" panose="02020603050405020304" pitchFamily="18" charset="0"/>
              </a:rPr>
              <a:t>BMS have not been </a:t>
            </a:r>
            <a:r>
              <a:rPr lang="en-US" i="1" dirty="0" smtClean="0">
                <a:solidFill>
                  <a:schemeClr val="bg1"/>
                </a:solidFill>
                <a:latin typeface="Times New Roman" panose="02020603050405020304" pitchFamily="18" charset="0"/>
                <a:cs typeface="Times New Roman" panose="02020603050405020304" pitchFamily="18" charset="0"/>
              </a:rPr>
              <a:t>abandoned. </a:t>
            </a:r>
          </a:p>
          <a:p>
            <a:r>
              <a:rPr lang="en-US" i="1" dirty="0">
                <a:solidFill>
                  <a:schemeClr val="bg1"/>
                </a:solidFill>
                <a:latin typeface="Times New Roman" panose="02020603050405020304" pitchFamily="18" charset="0"/>
                <a:cs typeface="Times New Roman" panose="02020603050405020304" pitchFamily="18" charset="0"/>
              </a:rPr>
              <a:t>#</a:t>
            </a:r>
            <a:r>
              <a:rPr lang="en-US" i="1" dirty="0" smtClean="0">
                <a:solidFill>
                  <a:schemeClr val="bg1"/>
                </a:solidFill>
                <a:latin typeface="Times New Roman" panose="02020603050405020304" pitchFamily="18" charset="0"/>
                <a:cs typeface="Times New Roman" panose="02020603050405020304" pitchFamily="18" charset="0"/>
              </a:rPr>
              <a:t>Concerns </a:t>
            </a:r>
            <a:r>
              <a:rPr lang="en-US" i="1" dirty="0">
                <a:solidFill>
                  <a:schemeClr val="bg1"/>
                </a:solidFill>
                <a:latin typeface="Times New Roman" panose="02020603050405020304" pitchFamily="18" charset="0"/>
                <a:cs typeface="Times New Roman" panose="02020603050405020304" pitchFamily="18" charset="0"/>
              </a:rPr>
              <a:t>about a higher risk of bleeding or </a:t>
            </a:r>
            <a:r>
              <a:rPr lang="en-US" i="1" dirty="0" smtClean="0">
                <a:solidFill>
                  <a:schemeClr val="bg1"/>
                </a:solidFill>
                <a:latin typeface="Times New Roman" panose="02020603050405020304" pitchFamily="18" charset="0"/>
                <a:cs typeface="Times New Roman" panose="02020603050405020304" pitchFamily="18" charset="0"/>
              </a:rPr>
              <a:t> noncompliance with </a:t>
            </a:r>
            <a:r>
              <a:rPr lang="en-US" i="1" dirty="0">
                <a:solidFill>
                  <a:schemeClr val="bg1"/>
                </a:solidFill>
                <a:latin typeface="Times New Roman" panose="02020603050405020304" pitchFamily="18" charset="0"/>
                <a:cs typeface="Times New Roman" panose="02020603050405020304" pitchFamily="18" charset="0"/>
              </a:rPr>
              <a:t>the mandatory </a:t>
            </a:r>
            <a:r>
              <a:rPr lang="en-US" i="1" dirty="0" smtClean="0">
                <a:solidFill>
                  <a:schemeClr val="bg1"/>
                </a:solidFill>
                <a:latin typeface="Times New Roman" panose="02020603050405020304" pitchFamily="18" charset="0"/>
                <a:cs typeface="Times New Roman" panose="02020603050405020304" pitchFamily="18" charset="0"/>
              </a:rPr>
              <a:t>DAPT therapy suggest some </a:t>
            </a:r>
            <a:r>
              <a:rPr lang="en-US" i="1" dirty="0">
                <a:solidFill>
                  <a:schemeClr val="bg1"/>
                </a:solidFill>
                <a:latin typeface="Times New Roman" panose="02020603050405020304" pitchFamily="18" charset="0"/>
                <a:cs typeface="Times New Roman" panose="02020603050405020304" pitchFamily="18" charset="0"/>
              </a:rPr>
              <a:t>relative contraindications to DES in PCI-patients with </a:t>
            </a:r>
            <a:r>
              <a:rPr lang="en-US" i="1" dirty="0" smtClean="0">
                <a:solidFill>
                  <a:schemeClr val="bg1"/>
                </a:solidFill>
                <a:latin typeface="Times New Roman" panose="02020603050405020304" pitchFamily="18" charset="0"/>
                <a:cs typeface="Times New Roman" panose="02020603050405020304" pitchFamily="18" charset="0"/>
              </a:rPr>
              <a:t>specific clinical </a:t>
            </a:r>
            <a:r>
              <a:rPr lang="en-US" i="1" dirty="0">
                <a:solidFill>
                  <a:schemeClr val="bg1"/>
                </a:solidFill>
                <a:latin typeface="Times New Roman" panose="02020603050405020304" pitchFamily="18" charset="0"/>
                <a:cs typeface="Times New Roman" panose="02020603050405020304" pitchFamily="18" charset="0"/>
              </a:rPr>
              <a:t>and socioeconomic </a:t>
            </a:r>
            <a:r>
              <a:rPr lang="en-US" i="1" dirty="0" smtClean="0">
                <a:solidFill>
                  <a:schemeClr val="bg1"/>
                </a:solidFill>
                <a:latin typeface="Times New Roman" panose="02020603050405020304" pitchFamily="18" charset="0"/>
                <a:cs typeface="Times New Roman" panose="02020603050405020304" pitchFamily="18" charset="0"/>
              </a:rPr>
              <a:t>conditions. </a:t>
            </a:r>
          </a:p>
          <a:p>
            <a:r>
              <a:rPr lang="en-US" i="1" dirty="0">
                <a:solidFill>
                  <a:schemeClr val="bg1"/>
                </a:solidFill>
                <a:latin typeface="Times New Roman" panose="02020603050405020304" pitchFamily="18" charset="0"/>
                <a:cs typeface="Times New Roman" panose="02020603050405020304" pitchFamily="18" charset="0"/>
              </a:rPr>
              <a:t>#</a:t>
            </a:r>
            <a:r>
              <a:rPr lang="en-US" i="1" dirty="0" smtClean="0">
                <a:solidFill>
                  <a:schemeClr val="bg1"/>
                </a:solidFill>
                <a:latin typeface="Times New Roman" panose="02020603050405020304" pitchFamily="18" charset="0"/>
                <a:cs typeface="Times New Roman" panose="02020603050405020304" pitchFamily="18" charset="0"/>
              </a:rPr>
              <a:t>Despite socio economic considerations </a:t>
            </a:r>
            <a:r>
              <a:rPr lang="en-US" i="1" dirty="0">
                <a:solidFill>
                  <a:schemeClr val="bg1"/>
                </a:solidFill>
                <a:latin typeface="Times New Roman" panose="02020603050405020304" pitchFamily="18" charset="0"/>
                <a:cs typeface="Times New Roman" panose="02020603050405020304" pitchFamily="18" charset="0"/>
              </a:rPr>
              <a:t>are more relevant in certain geographic areas, BMS</a:t>
            </a:r>
          </a:p>
          <a:p>
            <a:r>
              <a:rPr lang="en-US" i="1" dirty="0">
                <a:solidFill>
                  <a:schemeClr val="bg1"/>
                </a:solidFill>
                <a:latin typeface="Times New Roman" panose="02020603050405020304" pitchFamily="18" charset="0"/>
                <a:cs typeface="Times New Roman" panose="02020603050405020304" pitchFamily="18" charset="0"/>
              </a:rPr>
              <a:t>are still used in one fourth of patients receiving a PCI in the </a:t>
            </a:r>
            <a:r>
              <a:rPr lang="en-US" i="1" dirty="0" smtClean="0">
                <a:solidFill>
                  <a:schemeClr val="bg1"/>
                </a:solidFill>
                <a:latin typeface="Times New Roman" panose="02020603050405020304" pitchFamily="18" charset="0"/>
                <a:cs typeface="Times New Roman" panose="02020603050405020304" pitchFamily="18" charset="0"/>
              </a:rPr>
              <a:t>US and these patients are at high risk of restenosis.</a:t>
            </a:r>
            <a:endParaRPr lang="en-US" i="1" dirty="0">
              <a:solidFill>
                <a:schemeClr val="bg1"/>
              </a:solidFill>
              <a:latin typeface="Times New Roman" panose="02020603050405020304" pitchFamily="18" charset="0"/>
              <a:cs typeface="Times New Roman" panose="02020603050405020304" pitchFamily="18" charset="0"/>
            </a:endParaRPr>
          </a:p>
        </p:txBody>
      </p:sp>
      <p:sp>
        <p:nvSpPr>
          <p:cNvPr id="5" name="4 CuadroTexto"/>
          <p:cNvSpPr txBox="1"/>
          <p:nvPr/>
        </p:nvSpPr>
        <p:spPr>
          <a:xfrm>
            <a:off x="0" y="6372036"/>
            <a:ext cx="9144000" cy="369332"/>
          </a:xfrm>
          <a:prstGeom prst="rect">
            <a:avLst/>
          </a:prstGeom>
          <a:noFill/>
        </p:spPr>
        <p:txBody>
          <a:bodyPr wrap="square" rtlCol="0">
            <a:spAutoFit/>
          </a:bodyPr>
          <a:lstStyle/>
          <a:p>
            <a:pPr algn="r"/>
            <a:r>
              <a:rPr lang="es-AR" i="1" dirty="0" err="1" smtClean="0">
                <a:solidFill>
                  <a:srgbClr val="FFFF00"/>
                </a:solidFill>
                <a:latin typeface="Microsoft YaHei" panose="020B0503020204020204" pitchFamily="34" charset="-122"/>
                <a:ea typeface="Microsoft YaHei" panose="020B0503020204020204" pitchFamily="34" charset="-122"/>
              </a:rPr>
              <a:t>Cassese</a:t>
            </a:r>
            <a:r>
              <a:rPr lang="es-AR" i="1" dirty="0" smtClean="0">
                <a:solidFill>
                  <a:srgbClr val="FFFF00"/>
                </a:solidFill>
                <a:latin typeface="Microsoft YaHei" panose="020B0503020204020204" pitchFamily="34" charset="-122"/>
                <a:ea typeface="Microsoft YaHei" panose="020B0503020204020204" pitchFamily="34" charset="-122"/>
              </a:rPr>
              <a:t>, S, </a:t>
            </a:r>
            <a:r>
              <a:rPr lang="es-AR" i="1" dirty="0" err="1" smtClean="0">
                <a:solidFill>
                  <a:srgbClr val="FFFF00"/>
                </a:solidFill>
                <a:latin typeface="Microsoft YaHei" panose="020B0503020204020204" pitchFamily="34" charset="-122"/>
                <a:ea typeface="Microsoft YaHei" panose="020B0503020204020204" pitchFamily="34" charset="-122"/>
              </a:rPr>
              <a:t>Rodriguez</a:t>
            </a:r>
            <a:r>
              <a:rPr lang="es-AR" i="1" dirty="0" smtClean="0">
                <a:solidFill>
                  <a:srgbClr val="FFFF00"/>
                </a:solidFill>
                <a:latin typeface="Microsoft YaHei" panose="020B0503020204020204" pitchFamily="34" charset="-122"/>
                <a:ea typeface="Microsoft YaHei" panose="020B0503020204020204" pitchFamily="34" charset="-122"/>
              </a:rPr>
              <a:t>  AE et al. </a:t>
            </a:r>
            <a:r>
              <a:rPr lang="es-AR" i="1" dirty="0" err="1">
                <a:solidFill>
                  <a:srgbClr val="FFFF00"/>
                </a:solidFill>
                <a:latin typeface="Microsoft YaHei" panose="020B0503020204020204" pitchFamily="34" charset="-122"/>
                <a:ea typeface="Microsoft YaHei" panose="020B0503020204020204" pitchFamily="34" charset="-122"/>
              </a:rPr>
              <a:t>Atherosclerosis</a:t>
            </a:r>
            <a:r>
              <a:rPr lang="es-AR" i="1" dirty="0">
                <a:solidFill>
                  <a:srgbClr val="FFFF00"/>
                </a:solidFill>
                <a:latin typeface="Microsoft YaHei" panose="020B0503020204020204" pitchFamily="34" charset="-122"/>
                <a:ea typeface="Microsoft YaHei" panose="020B0503020204020204" pitchFamily="34" charset="-122"/>
              </a:rPr>
              <a:t>. 2014 Dec;237(2):</a:t>
            </a:r>
            <a:r>
              <a:rPr lang="es-AR" i="1" dirty="0" smtClean="0">
                <a:solidFill>
                  <a:srgbClr val="FFFF00"/>
                </a:solidFill>
                <a:latin typeface="Microsoft YaHei" panose="020B0503020204020204" pitchFamily="34" charset="-122"/>
                <a:ea typeface="Microsoft YaHei" panose="020B0503020204020204" pitchFamily="34" charset="-122"/>
              </a:rPr>
              <a:t>410-7</a:t>
            </a:r>
            <a:endParaRPr lang="es-AR" i="1" dirty="0">
              <a:solidFill>
                <a:srgbClr val="FFFF00"/>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8594100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normAutofit/>
          </a:bodyPr>
          <a:lstStyle/>
          <a:p>
            <a:r>
              <a:rPr lang="es-AR" sz="5400" dirty="0" err="1" smtClean="0">
                <a:solidFill>
                  <a:schemeClr val="bg1"/>
                </a:solidFill>
              </a:rPr>
              <a:t>Drug</a:t>
            </a:r>
            <a:r>
              <a:rPr lang="es-AR" sz="5400" dirty="0" smtClean="0">
                <a:solidFill>
                  <a:schemeClr val="bg1"/>
                </a:solidFill>
              </a:rPr>
              <a:t> </a:t>
            </a:r>
            <a:r>
              <a:rPr lang="es-AR" sz="5400" dirty="0" err="1" smtClean="0">
                <a:solidFill>
                  <a:schemeClr val="bg1"/>
                </a:solidFill>
              </a:rPr>
              <a:t>Eluting</a:t>
            </a:r>
            <a:r>
              <a:rPr lang="es-AR" sz="5400" dirty="0" smtClean="0">
                <a:solidFill>
                  <a:schemeClr val="bg1"/>
                </a:solidFill>
              </a:rPr>
              <a:t> </a:t>
            </a:r>
            <a:r>
              <a:rPr lang="es-AR" sz="5400" dirty="0" err="1" smtClean="0">
                <a:solidFill>
                  <a:schemeClr val="bg1"/>
                </a:solidFill>
              </a:rPr>
              <a:t>Stents</a:t>
            </a:r>
            <a:r>
              <a:rPr lang="es-AR" sz="5400" dirty="0" smtClean="0">
                <a:solidFill>
                  <a:schemeClr val="bg1"/>
                </a:solidFill>
              </a:rPr>
              <a:t> and </a:t>
            </a:r>
            <a:r>
              <a:rPr lang="es-AR" sz="5400" dirty="0" err="1" smtClean="0">
                <a:solidFill>
                  <a:schemeClr val="bg1"/>
                </a:solidFill>
              </a:rPr>
              <a:t>Bleeding</a:t>
            </a:r>
            <a:r>
              <a:rPr lang="es-AR" sz="5400" dirty="0" smtClean="0">
                <a:solidFill>
                  <a:schemeClr val="bg1"/>
                </a:solidFill>
              </a:rPr>
              <a:t> </a:t>
            </a:r>
            <a:r>
              <a:rPr lang="es-AR" sz="5400" dirty="0" err="1" smtClean="0">
                <a:solidFill>
                  <a:schemeClr val="bg1"/>
                </a:solidFill>
              </a:rPr>
              <a:t>Risk</a:t>
            </a:r>
            <a:r>
              <a:rPr lang="es-AR" sz="5400" dirty="0" smtClean="0">
                <a:solidFill>
                  <a:schemeClr val="bg1"/>
                </a:solidFill>
              </a:rPr>
              <a:t> </a:t>
            </a:r>
            <a:r>
              <a:rPr lang="es-AR" sz="5400" dirty="0" err="1" smtClean="0">
                <a:solidFill>
                  <a:schemeClr val="bg1"/>
                </a:solidFill>
              </a:rPr>
              <a:t>with</a:t>
            </a:r>
            <a:r>
              <a:rPr lang="es-AR" sz="5400" dirty="0" smtClean="0">
                <a:solidFill>
                  <a:schemeClr val="bg1"/>
                </a:solidFill>
              </a:rPr>
              <a:t> </a:t>
            </a:r>
            <a:r>
              <a:rPr lang="es-AR" sz="5400" dirty="0">
                <a:solidFill>
                  <a:schemeClr val="bg1"/>
                </a:solidFill>
              </a:rPr>
              <a:t>L</a:t>
            </a:r>
            <a:r>
              <a:rPr lang="es-AR" sz="5400" dirty="0" smtClean="0">
                <a:solidFill>
                  <a:schemeClr val="bg1"/>
                </a:solidFill>
              </a:rPr>
              <a:t>ong </a:t>
            </a:r>
            <a:r>
              <a:rPr lang="es-AR" sz="5400" dirty="0" err="1">
                <a:solidFill>
                  <a:schemeClr val="bg1"/>
                </a:solidFill>
              </a:rPr>
              <a:t>T</a:t>
            </a:r>
            <a:r>
              <a:rPr lang="es-AR" sz="5400" dirty="0" err="1" smtClean="0">
                <a:solidFill>
                  <a:schemeClr val="bg1"/>
                </a:solidFill>
              </a:rPr>
              <a:t>erm</a:t>
            </a:r>
            <a:r>
              <a:rPr lang="es-AR" sz="5400" dirty="0" smtClean="0">
                <a:solidFill>
                  <a:schemeClr val="bg1"/>
                </a:solidFill>
              </a:rPr>
              <a:t> Use of DAPT</a:t>
            </a:r>
            <a:endParaRPr lang="en-US" sz="5400" dirty="0">
              <a:solidFill>
                <a:schemeClr val="bg1"/>
              </a:solidFill>
            </a:endParaRPr>
          </a:p>
        </p:txBody>
      </p:sp>
    </p:spTree>
    <p:extLst>
      <p:ext uri="{BB962C8B-B14F-4D97-AF65-F5344CB8AC3E}">
        <p14:creationId xmlns:p14="http://schemas.microsoft.com/office/powerpoint/2010/main" val="11847497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479341" y="21098"/>
            <a:ext cx="4623779" cy="400110"/>
          </a:xfrm>
          <a:prstGeom prst="rect">
            <a:avLst/>
          </a:prstGeom>
          <a:noFill/>
        </p:spPr>
        <p:txBody>
          <a:bodyPr wrap="square" rtlCol="0">
            <a:spAutoFit/>
          </a:bodyPr>
          <a:lstStyle/>
          <a:p>
            <a:pPr algn="r"/>
            <a:r>
              <a:rPr lang="es-AR" sz="2000" i="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DAPT </a:t>
            </a:r>
            <a:r>
              <a:rPr lang="es-AR" sz="2000" i="1" dirty="0" err="1"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duration</a:t>
            </a:r>
            <a:r>
              <a:rPr lang="es-AR" sz="2000"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AR" sz="2000" i="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DAPT Trial </a:t>
            </a:r>
            <a:endParaRPr lang="en-US" sz="2000"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269" t="11914" r="17479" b="5875"/>
          <a:stretch/>
        </p:blipFill>
        <p:spPr bwMode="auto">
          <a:xfrm>
            <a:off x="573427" y="548680"/>
            <a:ext cx="8031021" cy="5868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4991159" y="6525344"/>
            <a:ext cx="4136196" cy="338554"/>
          </a:xfrm>
          <a:prstGeom prst="rect">
            <a:avLst/>
          </a:prstGeom>
        </p:spPr>
        <p:txBody>
          <a:bodyPr wrap="none">
            <a:spAutoFit/>
          </a:bodyPr>
          <a:lstStyle/>
          <a:p>
            <a:pPr algn="r"/>
            <a:r>
              <a:rPr lang="en-US" sz="1600" dirty="0" smtClean="0">
                <a:solidFill>
                  <a:schemeClr val="bg1"/>
                </a:solidFill>
                <a:latin typeface="Arial" panose="020B0604020202020204" pitchFamily="34" charset="0"/>
                <a:cs typeface="Arial" panose="020B0604020202020204" pitchFamily="34" charset="0"/>
              </a:rPr>
              <a:t>L </a:t>
            </a:r>
            <a:r>
              <a:rPr lang="en-US" sz="1600" dirty="0">
                <a:solidFill>
                  <a:schemeClr val="bg1"/>
                </a:solidFill>
                <a:latin typeface="Arial" panose="020B0604020202020204" pitchFamily="34" charset="0"/>
                <a:cs typeface="Arial" panose="020B0604020202020204" pitchFamily="34" charset="0"/>
              </a:rPr>
              <a:t>Mauri AHA </a:t>
            </a:r>
            <a:r>
              <a:rPr lang="en-US" sz="1600" dirty="0" smtClean="0">
                <a:solidFill>
                  <a:schemeClr val="bg1"/>
                </a:solidFill>
                <a:latin typeface="Arial" panose="020B0604020202020204" pitchFamily="34" charset="0"/>
                <a:cs typeface="Arial" panose="020B0604020202020204" pitchFamily="34" charset="0"/>
              </a:rPr>
              <a:t>NEJM , November </a:t>
            </a:r>
            <a:r>
              <a:rPr lang="en-US" sz="1600" dirty="0">
                <a:solidFill>
                  <a:schemeClr val="bg1"/>
                </a:solidFill>
                <a:latin typeface="Arial" panose="020B0604020202020204" pitchFamily="34" charset="0"/>
                <a:cs typeface="Arial" panose="020B0604020202020204" pitchFamily="34" charset="0"/>
              </a:rPr>
              <a:t>16, 2014, </a:t>
            </a:r>
          </a:p>
        </p:txBody>
      </p:sp>
    </p:spTree>
    <p:extLst>
      <p:ext uri="{BB962C8B-B14F-4D97-AF65-F5344CB8AC3E}">
        <p14:creationId xmlns:p14="http://schemas.microsoft.com/office/powerpoint/2010/main" val="4883942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479341" y="21098"/>
            <a:ext cx="4623779" cy="400110"/>
          </a:xfrm>
          <a:prstGeom prst="rect">
            <a:avLst/>
          </a:prstGeom>
          <a:noFill/>
        </p:spPr>
        <p:txBody>
          <a:bodyPr wrap="square" rtlCol="0">
            <a:spAutoFit/>
          </a:bodyPr>
          <a:lstStyle/>
          <a:p>
            <a:pPr algn="r"/>
            <a:r>
              <a:rPr lang="es-AR" sz="2000" i="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DAPT </a:t>
            </a:r>
            <a:r>
              <a:rPr lang="es-AR" sz="2000" i="1" dirty="0" err="1"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duration</a:t>
            </a:r>
            <a:r>
              <a:rPr lang="es-AR" sz="2000"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AR" sz="2000" i="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DAPT Trial </a:t>
            </a:r>
            <a:endParaRPr lang="en-US" sz="2000"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610" t="11492" r="17933" b="5876"/>
          <a:stretch/>
        </p:blipFill>
        <p:spPr bwMode="auto">
          <a:xfrm>
            <a:off x="611560" y="476672"/>
            <a:ext cx="7954992" cy="5917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5104972" y="6525344"/>
            <a:ext cx="4022383" cy="338554"/>
          </a:xfrm>
          <a:prstGeom prst="rect">
            <a:avLst/>
          </a:prstGeom>
        </p:spPr>
        <p:txBody>
          <a:bodyPr wrap="none">
            <a:spAutoFit/>
          </a:bodyPr>
          <a:lstStyle/>
          <a:p>
            <a:pPr algn="r"/>
            <a:r>
              <a:rPr lang="en-US" sz="1600" dirty="0" smtClean="0">
                <a:solidFill>
                  <a:schemeClr val="bg1"/>
                </a:solidFill>
                <a:latin typeface="Arial" panose="020B0604020202020204" pitchFamily="34" charset="0"/>
                <a:cs typeface="Arial" panose="020B0604020202020204" pitchFamily="34" charset="0"/>
              </a:rPr>
              <a:t>L </a:t>
            </a:r>
            <a:r>
              <a:rPr lang="en-US" sz="1600" dirty="0">
                <a:solidFill>
                  <a:schemeClr val="bg1"/>
                </a:solidFill>
                <a:latin typeface="Arial" panose="020B0604020202020204" pitchFamily="34" charset="0"/>
                <a:cs typeface="Arial" panose="020B0604020202020204" pitchFamily="34" charset="0"/>
              </a:rPr>
              <a:t>Mauri AHA </a:t>
            </a:r>
            <a:r>
              <a:rPr lang="en-US" sz="1600" dirty="0" smtClean="0">
                <a:solidFill>
                  <a:schemeClr val="bg1"/>
                </a:solidFill>
                <a:latin typeface="Arial" panose="020B0604020202020204" pitchFamily="34" charset="0"/>
                <a:cs typeface="Arial" panose="020B0604020202020204" pitchFamily="34" charset="0"/>
              </a:rPr>
              <a:t>,NEJM, </a:t>
            </a:r>
            <a:r>
              <a:rPr lang="en-US" sz="1600" dirty="0">
                <a:solidFill>
                  <a:schemeClr val="bg1"/>
                </a:solidFill>
                <a:latin typeface="Arial" panose="020B0604020202020204" pitchFamily="34" charset="0"/>
                <a:cs typeface="Arial" panose="020B0604020202020204" pitchFamily="34" charset="0"/>
              </a:rPr>
              <a:t>November 16, 2014</a:t>
            </a:r>
            <a:r>
              <a:rPr lang="en-US" sz="1600" dirty="0" smtClean="0">
                <a:solidFill>
                  <a:schemeClr val="bg1"/>
                </a:solidFill>
                <a:latin typeface="Arial" panose="020B0604020202020204" pitchFamily="34" charset="0"/>
                <a:cs typeface="Arial" panose="020B0604020202020204" pitchFamily="34" charset="0"/>
              </a:rPr>
              <a:t>,</a:t>
            </a:r>
            <a:endParaRPr lang="en-US"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05966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4198503" y="6546830"/>
            <a:ext cx="4964821" cy="338554"/>
          </a:xfrm>
          <a:prstGeom prst="rect">
            <a:avLst/>
          </a:prstGeom>
        </p:spPr>
        <p:txBody>
          <a:bodyPr wrap="none">
            <a:spAutoFit/>
          </a:bodyPr>
          <a:lstStyle/>
          <a:p>
            <a:pPr algn="r"/>
            <a:r>
              <a:rPr lang="en-US" sz="1600" dirty="0" smtClean="0">
                <a:solidFill>
                  <a:schemeClr val="bg1">
                    <a:lumMod val="95000"/>
                  </a:schemeClr>
                </a:solidFill>
                <a:latin typeface="Arial" panose="020B0604020202020204" pitchFamily="34" charset="0"/>
                <a:cs typeface="Arial" panose="020B0604020202020204" pitchFamily="34" charset="0"/>
              </a:rPr>
              <a:t>M. </a:t>
            </a:r>
            <a:r>
              <a:rPr lang="en-US" sz="1600" dirty="0" err="1" smtClean="0">
                <a:solidFill>
                  <a:schemeClr val="bg1">
                    <a:lumMod val="95000"/>
                  </a:schemeClr>
                </a:solidFill>
                <a:latin typeface="Arial" panose="020B0604020202020204" pitchFamily="34" charset="0"/>
                <a:cs typeface="Arial" panose="020B0604020202020204" pitchFamily="34" charset="0"/>
              </a:rPr>
              <a:t>Bonaca</a:t>
            </a:r>
            <a:r>
              <a:rPr lang="en-US" sz="1600" dirty="0" smtClean="0">
                <a:solidFill>
                  <a:schemeClr val="bg1">
                    <a:lumMod val="95000"/>
                  </a:schemeClr>
                </a:solidFill>
                <a:latin typeface="Arial" panose="020B0604020202020204" pitchFamily="34" charset="0"/>
                <a:cs typeface="Arial" panose="020B0604020202020204" pitchFamily="34" charset="0"/>
              </a:rPr>
              <a:t> et al</a:t>
            </a:r>
            <a:r>
              <a:rPr lang="en-US" sz="1600" dirty="0">
                <a:solidFill>
                  <a:schemeClr val="bg1">
                    <a:lumMod val="95000"/>
                  </a:schemeClr>
                </a:solidFill>
                <a:latin typeface="Arial" panose="020B0604020202020204" pitchFamily="34" charset="0"/>
                <a:cs typeface="Arial" panose="020B0604020202020204" pitchFamily="34" charset="0"/>
              </a:rPr>
              <a:t>. N </a:t>
            </a:r>
            <a:r>
              <a:rPr lang="en-US" sz="1600" dirty="0" err="1">
                <a:solidFill>
                  <a:schemeClr val="bg1">
                    <a:lumMod val="95000"/>
                  </a:schemeClr>
                </a:solidFill>
                <a:latin typeface="Arial" panose="020B0604020202020204" pitchFamily="34" charset="0"/>
                <a:cs typeface="Arial" panose="020B0604020202020204" pitchFamily="34" charset="0"/>
              </a:rPr>
              <a:t>Engl</a:t>
            </a:r>
            <a:r>
              <a:rPr lang="en-US" sz="1600" dirty="0">
                <a:solidFill>
                  <a:schemeClr val="bg1">
                    <a:lumMod val="95000"/>
                  </a:schemeClr>
                </a:solidFill>
                <a:latin typeface="Arial" panose="020B0604020202020204" pitchFamily="34" charset="0"/>
                <a:cs typeface="Arial" panose="020B0604020202020204" pitchFamily="34" charset="0"/>
              </a:rPr>
              <a:t> J Med 2015;372:1791-800</a:t>
            </a:r>
          </a:p>
        </p:txBody>
      </p:sp>
      <p:sp>
        <p:nvSpPr>
          <p:cNvPr id="5" name="4 CuadroTexto"/>
          <p:cNvSpPr txBox="1"/>
          <p:nvPr/>
        </p:nvSpPr>
        <p:spPr>
          <a:xfrm>
            <a:off x="4211961" y="21098"/>
            <a:ext cx="4891160" cy="400110"/>
          </a:xfrm>
          <a:prstGeom prst="rect">
            <a:avLst/>
          </a:prstGeom>
          <a:noFill/>
        </p:spPr>
        <p:txBody>
          <a:bodyPr wrap="square" rtlCol="0">
            <a:spAutoFit/>
          </a:bodyPr>
          <a:lstStyle/>
          <a:p>
            <a:pPr algn="r"/>
            <a:r>
              <a:rPr lang="es-AR" sz="2000" i="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DAPT </a:t>
            </a:r>
            <a:r>
              <a:rPr lang="es-AR" sz="2000" i="1" dirty="0" err="1"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duration</a:t>
            </a:r>
            <a:r>
              <a:rPr lang="es-AR" sz="2000"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AR" sz="2000" i="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PEGASUS TIMI 54 Trial </a:t>
            </a:r>
            <a:endParaRPr lang="en-US" sz="2000"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3895" y="476672"/>
            <a:ext cx="7046497"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467544" y="5601434"/>
            <a:ext cx="8208912" cy="707886"/>
          </a:xfrm>
          <a:prstGeom prst="rect">
            <a:avLst/>
          </a:prstGeom>
          <a:solidFill>
            <a:schemeClr val="tx1">
              <a:lumMod val="65000"/>
              <a:lumOff val="35000"/>
            </a:schemeClr>
          </a:solidFill>
        </p:spPr>
        <p:txBody>
          <a:bodyPr wrap="square">
            <a:spAutoFit/>
          </a:bodyPr>
          <a:lstStyle/>
          <a:p>
            <a:pPr algn="just"/>
            <a:r>
              <a:rPr lang="en-US" sz="20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Kaplan–Meier Rates of Cardiovascular Death, Myocardial Infarction, and Stroke through 3 Years, </a:t>
            </a:r>
            <a:r>
              <a:rPr lang="en-US" sz="20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According to </a:t>
            </a:r>
            <a:r>
              <a:rPr lang="en-US" sz="20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Study Group.</a:t>
            </a:r>
          </a:p>
        </p:txBody>
      </p:sp>
    </p:spTree>
    <p:extLst>
      <p:ext uri="{BB962C8B-B14F-4D97-AF65-F5344CB8AC3E}">
        <p14:creationId xmlns:p14="http://schemas.microsoft.com/office/powerpoint/2010/main" val="37676133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3 Rectángulo"/>
          <p:cNvSpPr/>
          <p:nvPr/>
        </p:nvSpPr>
        <p:spPr>
          <a:xfrm>
            <a:off x="4198503" y="6546830"/>
            <a:ext cx="4964821" cy="338554"/>
          </a:xfrm>
          <a:prstGeom prst="rect">
            <a:avLst/>
          </a:prstGeom>
        </p:spPr>
        <p:txBody>
          <a:bodyPr wrap="none">
            <a:spAutoFit/>
          </a:bodyPr>
          <a:lstStyle/>
          <a:p>
            <a:pPr algn="r"/>
            <a:r>
              <a:rPr lang="en-US" sz="1600" dirty="0" smtClean="0">
                <a:solidFill>
                  <a:schemeClr val="bg1">
                    <a:lumMod val="95000"/>
                  </a:schemeClr>
                </a:solidFill>
                <a:latin typeface="Arial" panose="020B0604020202020204" pitchFamily="34" charset="0"/>
                <a:cs typeface="Arial" panose="020B0604020202020204" pitchFamily="34" charset="0"/>
              </a:rPr>
              <a:t>M. </a:t>
            </a:r>
            <a:r>
              <a:rPr lang="en-US" sz="1600" dirty="0" err="1" smtClean="0">
                <a:solidFill>
                  <a:schemeClr val="bg1">
                    <a:lumMod val="95000"/>
                  </a:schemeClr>
                </a:solidFill>
                <a:latin typeface="Arial" panose="020B0604020202020204" pitchFamily="34" charset="0"/>
                <a:cs typeface="Arial" panose="020B0604020202020204" pitchFamily="34" charset="0"/>
              </a:rPr>
              <a:t>Bonaca</a:t>
            </a:r>
            <a:r>
              <a:rPr lang="en-US" sz="1600" dirty="0" smtClean="0">
                <a:solidFill>
                  <a:schemeClr val="bg1">
                    <a:lumMod val="95000"/>
                  </a:schemeClr>
                </a:solidFill>
                <a:latin typeface="Arial" panose="020B0604020202020204" pitchFamily="34" charset="0"/>
                <a:cs typeface="Arial" panose="020B0604020202020204" pitchFamily="34" charset="0"/>
              </a:rPr>
              <a:t> et al</a:t>
            </a:r>
            <a:r>
              <a:rPr lang="en-US" sz="1600" dirty="0">
                <a:solidFill>
                  <a:schemeClr val="bg1">
                    <a:lumMod val="95000"/>
                  </a:schemeClr>
                </a:solidFill>
                <a:latin typeface="Arial" panose="020B0604020202020204" pitchFamily="34" charset="0"/>
                <a:cs typeface="Arial" panose="020B0604020202020204" pitchFamily="34" charset="0"/>
              </a:rPr>
              <a:t>. N </a:t>
            </a:r>
            <a:r>
              <a:rPr lang="en-US" sz="1600" dirty="0" err="1">
                <a:solidFill>
                  <a:schemeClr val="bg1">
                    <a:lumMod val="95000"/>
                  </a:schemeClr>
                </a:solidFill>
                <a:latin typeface="Arial" panose="020B0604020202020204" pitchFamily="34" charset="0"/>
                <a:cs typeface="Arial" panose="020B0604020202020204" pitchFamily="34" charset="0"/>
              </a:rPr>
              <a:t>Engl</a:t>
            </a:r>
            <a:r>
              <a:rPr lang="en-US" sz="1600" dirty="0">
                <a:solidFill>
                  <a:schemeClr val="bg1">
                    <a:lumMod val="95000"/>
                  </a:schemeClr>
                </a:solidFill>
                <a:latin typeface="Arial" panose="020B0604020202020204" pitchFamily="34" charset="0"/>
                <a:cs typeface="Arial" panose="020B0604020202020204" pitchFamily="34" charset="0"/>
              </a:rPr>
              <a:t> J Med 2015;372:1791-800</a:t>
            </a:r>
          </a:p>
        </p:txBody>
      </p:sp>
      <p:sp>
        <p:nvSpPr>
          <p:cNvPr id="5" name="4 CuadroTexto"/>
          <p:cNvSpPr txBox="1"/>
          <p:nvPr/>
        </p:nvSpPr>
        <p:spPr>
          <a:xfrm>
            <a:off x="4211961" y="21098"/>
            <a:ext cx="4891160" cy="400110"/>
          </a:xfrm>
          <a:prstGeom prst="rect">
            <a:avLst/>
          </a:prstGeom>
          <a:noFill/>
        </p:spPr>
        <p:txBody>
          <a:bodyPr wrap="square" rtlCol="0">
            <a:spAutoFit/>
          </a:bodyPr>
          <a:lstStyle/>
          <a:p>
            <a:pPr algn="r"/>
            <a:r>
              <a:rPr lang="es-AR" sz="2000" i="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DAPT </a:t>
            </a:r>
            <a:r>
              <a:rPr lang="es-AR" sz="2000" i="1" dirty="0" err="1"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duration</a:t>
            </a:r>
            <a:r>
              <a:rPr lang="es-AR" sz="2000"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AR" sz="2000" i="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PEGASUS TIMI 54 Trial </a:t>
            </a:r>
            <a:endParaRPr lang="en-US" sz="2000"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840" y="692696"/>
            <a:ext cx="8991664" cy="4344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467543" y="5108991"/>
            <a:ext cx="8344817" cy="1200329"/>
          </a:xfrm>
          <a:prstGeom prst="rect">
            <a:avLst/>
          </a:prstGeom>
          <a:solidFill>
            <a:schemeClr val="tx1">
              <a:lumMod val="65000"/>
              <a:lumOff val="35000"/>
            </a:schemeClr>
          </a:solidFill>
        </p:spPr>
        <p:txBody>
          <a:bodyPr wrap="square">
            <a:spAutoFit/>
          </a:bodyPr>
          <a:lstStyle/>
          <a:p>
            <a:pPr algn="ctr"/>
            <a:r>
              <a:rPr lang="en-US" sz="2400" b="1" i="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Hazard Ratios and Rates of the Primary End Point and Individual Components for Each Dose of </a:t>
            </a:r>
            <a:r>
              <a:rPr lang="en-US" sz="2400" b="1" i="1" dirty="0" err="1">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Ticagrelor</a:t>
            </a:r>
            <a:r>
              <a:rPr lang="en-US" sz="2400" b="1" i="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and for the </a:t>
            </a:r>
            <a:r>
              <a:rPr lang="en-US" sz="2400" b="1" i="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Two Doses </a:t>
            </a:r>
            <a:r>
              <a:rPr lang="en-US" sz="2400" b="1" i="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Pooled</a:t>
            </a:r>
          </a:p>
        </p:txBody>
      </p:sp>
    </p:spTree>
    <p:extLst>
      <p:ext uri="{BB962C8B-B14F-4D97-AF65-F5344CB8AC3E}">
        <p14:creationId xmlns:p14="http://schemas.microsoft.com/office/powerpoint/2010/main" val="3870256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4198503" y="6546830"/>
            <a:ext cx="4964821" cy="338554"/>
          </a:xfrm>
          <a:prstGeom prst="rect">
            <a:avLst/>
          </a:prstGeom>
        </p:spPr>
        <p:txBody>
          <a:bodyPr wrap="none">
            <a:spAutoFit/>
          </a:bodyPr>
          <a:lstStyle/>
          <a:p>
            <a:pPr algn="r"/>
            <a:r>
              <a:rPr lang="en-US" sz="1600" dirty="0" smtClean="0">
                <a:solidFill>
                  <a:schemeClr val="bg1"/>
                </a:solidFill>
                <a:latin typeface="Arial" panose="020B0604020202020204" pitchFamily="34" charset="0"/>
                <a:cs typeface="Arial" panose="020B0604020202020204" pitchFamily="34" charset="0"/>
              </a:rPr>
              <a:t>M. </a:t>
            </a:r>
            <a:r>
              <a:rPr lang="en-US" sz="1600" dirty="0" err="1" smtClean="0">
                <a:solidFill>
                  <a:schemeClr val="bg1"/>
                </a:solidFill>
                <a:latin typeface="Arial" panose="020B0604020202020204" pitchFamily="34" charset="0"/>
                <a:cs typeface="Arial" panose="020B0604020202020204" pitchFamily="34" charset="0"/>
              </a:rPr>
              <a:t>Bonaca</a:t>
            </a:r>
            <a:r>
              <a:rPr lang="en-US" sz="1600" dirty="0" smtClean="0">
                <a:solidFill>
                  <a:schemeClr val="bg1"/>
                </a:solidFill>
                <a:latin typeface="Arial" panose="020B0604020202020204" pitchFamily="34" charset="0"/>
                <a:cs typeface="Arial" panose="020B0604020202020204" pitchFamily="34" charset="0"/>
              </a:rPr>
              <a:t> et al</a:t>
            </a:r>
            <a:r>
              <a:rPr lang="en-US" sz="1600" dirty="0">
                <a:solidFill>
                  <a:schemeClr val="bg1"/>
                </a:solidFill>
                <a:latin typeface="Arial" panose="020B0604020202020204" pitchFamily="34" charset="0"/>
                <a:cs typeface="Arial" panose="020B0604020202020204" pitchFamily="34" charset="0"/>
              </a:rPr>
              <a:t>. N </a:t>
            </a:r>
            <a:r>
              <a:rPr lang="en-US" sz="1600" dirty="0" err="1">
                <a:solidFill>
                  <a:schemeClr val="bg1"/>
                </a:solidFill>
                <a:latin typeface="Arial" panose="020B0604020202020204" pitchFamily="34" charset="0"/>
                <a:cs typeface="Arial" panose="020B0604020202020204" pitchFamily="34" charset="0"/>
              </a:rPr>
              <a:t>Engl</a:t>
            </a:r>
            <a:r>
              <a:rPr lang="en-US" sz="1600" dirty="0">
                <a:solidFill>
                  <a:schemeClr val="bg1"/>
                </a:solidFill>
                <a:latin typeface="Arial" panose="020B0604020202020204" pitchFamily="34" charset="0"/>
                <a:cs typeface="Arial" panose="020B0604020202020204" pitchFamily="34" charset="0"/>
              </a:rPr>
              <a:t> J Med 2015;372:1791-800</a:t>
            </a:r>
          </a:p>
        </p:txBody>
      </p:sp>
      <p:sp>
        <p:nvSpPr>
          <p:cNvPr id="5" name="4 CuadroTexto"/>
          <p:cNvSpPr txBox="1"/>
          <p:nvPr/>
        </p:nvSpPr>
        <p:spPr>
          <a:xfrm>
            <a:off x="4211961" y="21098"/>
            <a:ext cx="4891160" cy="400110"/>
          </a:xfrm>
          <a:prstGeom prst="rect">
            <a:avLst/>
          </a:prstGeom>
          <a:noFill/>
        </p:spPr>
        <p:txBody>
          <a:bodyPr wrap="square" rtlCol="0">
            <a:spAutoFit/>
          </a:bodyPr>
          <a:lstStyle/>
          <a:p>
            <a:pPr algn="r"/>
            <a:r>
              <a:rPr lang="es-AR" sz="2000" i="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DAPT </a:t>
            </a:r>
            <a:r>
              <a:rPr lang="es-AR" sz="2000" i="1" dirty="0" err="1"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duration</a:t>
            </a:r>
            <a:r>
              <a:rPr lang="es-AR" sz="2000"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AR" sz="2000" i="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PEGASUS TIMI 54 Trial </a:t>
            </a:r>
            <a:endParaRPr lang="en-US" sz="2000"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69891"/>
            <a:ext cx="8078862" cy="5551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539552" y="6069598"/>
            <a:ext cx="8078862" cy="461665"/>
          </a:xfrm>
          <a:prstGeom prst="rect">
            <a:avLst/>
          </a:prstGeom>
          <a:solidFill>
            <a:schemeClr val="tx1">
              <a:lumMod val="65000"/>
              <a:lumOff val="35000"/>
            </a:schemeClr>
          </a:solidFill>
        </p:spPr>
        <p:txBody>
          <a:bodyPr wrap="square">
            <a:spAutoFit/>
          </a:bodyPr>
          <a:lstStyle/>
          <a:p>
            <a:pPr algn="ctr"/>
            <a:r>
              <a:rPr lang="en-US" sz="2400" b="1" i="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Safety End Points as 3-Year Kaplan–Meier Estimates</a:t>
            </a:r>
            <a:endParaRPr lang="en-US" sz="2400" i="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9" name="8 Conector recto"/>
          <p:cNvCxnSpPr/>
          <p:nvPr/>
        </p:nvCxnSpPr>
        <p:spPr>
          <a:xfrm flipV="1">
            <a:off x="827584" y="3212976"/>
            <a:ext cx="1512168" cy="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10 Conector recto"/>
          <p:cNvCxnSpPr/>
          <p:nvPr/>
        </p:nvCxnSpPr>
        <p:spPr>
          <a:xfrm flipV="1">
            <a:off x="979984" y="3605629"/>
            <a:ext cx="1503784" cy="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11 Conector recto"/>
          <p:cNvCxnSpPr/>
          <p:nvPr/>
        </p:nvCxnSpPr>
        <p:spPr>
          <a:xfrm>
            <a:off x="979984" y="3861048"/>
            <a:ext cx="121575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12 Conector recto"/>
          <p:cNvCxnSpPr/>
          <p:nvPr/>
        </p:nvCxnSpPr>
        <p:spPr>
          <a:xfrm>
            <a:off x="971600" y="4077073"/>
            <a:ext cx="93610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21 Conector recto"/>
          <p:cNvCxnSpPr/>
          <p:nvPr/>
        </p:nvCxnSpPr>
        <p:spPr>
          <a:xfrm flipV="1">
            <a:off x="827584" y="5445224"/>
            <a:ext cx="612068" cy="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23 Conector recto"/>
          <p:cNvCxnSpPr/>
          <p:nvPr/>
        </p:nvCxnSpPr>
        <p:spPr>
          <a:xfrm flipV="1">
            <a:off x="683568" y="5661248"/>
            <a:ext cx="1368152" cy="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857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OMICS International Conferences</a:t>
            </a:r>
            <a:endParaRPr lang="en-US" dirty="0"/>
          </a:p>
        </p:txBody>
      </p:sp>
      <p:sp>
        <p:nvSpPr>
          <p:cNvPr id="3" name="Content Placeholder 2"/>
          <p:cNvSpPr>
            <a:spLocks noGrp="1"/>
          </p:cNvSpPr>
          <p:nvPr>
            <p:ph idx="1"/>
          </p:nvPr>
        </p:nvSpPr>
        <p:spPr/>
        <p:txBody>
          <a:bodyPr>
            <a:normAutofit fontScale="77500" lnSpcReduction="20000"/>
          </a:bodyPr>
          <a:lstStyle/>
          <a:p>
            <a:pPr marL="0" indent="0" algn="just">
              <a:buNone/>
            </a:pPr>
            <a:r>
              <a:rPr lang="en-US" dirty="0"/>
              <a:t>OMICS International is a pioneer and leading science </a:t>
            </a:r>
            <a:r>
              <a:rPr lang="en-US" dirty="0" smtClean="0"/>
              <a:t>event organizer</a:t>
            </a:r>
            <a:r>
              <a:rPr lang="en-US" dirty="0"/>
              <a:t>, which publishes around 500 open access </a:t>
            </a:r>
            <a:r>
              <a:rPr lang="en-US" dirty="0" smtClean="0"/>
              <a:t>journals and </a:t>
            </a:r>
            <a:r>
              <a:rPr lang="en-US" dirty="0"/>
              <a:t>conducts over 500 Medical, Clinical, Engineering, </a:t>
            </a:r>
            <a:r>
              <a:rPr lang="en-US" dirty="0" smtClean="0"/>
              <a:t>Life Sciences</a:t>
            </a:r>
            <a:r>
              <a:rPr lang="en-US" dirty="0"/>
              <a:t>, </a:t>
            </a:r>
            <a:r>
              <a:rPr lang="en-US" dirty="0" err="1"/>
              <a:t>Pharma</a:t>
            </a:r>
            <a:r>
              <a:rPr lang="en-US" dirty="0"/>
              <a:t> scientific conferences all over the </a:t>
            </a:r>
            <a:r>
              <a:rPr lang="en-US" dirty="0" smtClean="0"/>
              <a:t>globe annually </a:t>
            </a:r>
            <a:r>
              <a:rPr lang="en-US" dirty="0"/>
              <a:t>with the support of more than 1000 </a:t>
            </a:r>
            <a:r>
              <a:rPr lang="en-US" dirty="0" smtClean="0"/>
              <a:t>scientific associations </a:t>
            </a:r>
            <a:r>
              <a:rPr lang="en-US" dirty="0"/>
              <a:t>and 30,000 editorial board members and </a:t>
            </a:r>
            <a:r>
              <a:rPr lang="en-US" dirty="0" smtClean="0"/>
              <a:t>3.5 million </a:t>
            </a:r>
            <a:r>
              <a:rPr lang="en-US" dirty="0"/>
              <a:t>followers to its credit</a:t>
            </a:r>
            <a:r>
              <a:rPr lang="en-US" dirty="0" smtClean="0"/>
              <a:t>.</a:t>
            </a:r>
          </a:p>
          <a:p>
            <a:pPr marL="0" indent="0" algn="just">
              <a:buNone/>
            </a:pPr>
            <a:endParaRPr lang="en-US" dirty="0" smtClean="0"/>
          </a:p>
          <a:p>
            <a:pPr marL="0" indent="0" algn="just">
              <a:buNone/>
            </a:pPr>
            <a:r>
              <a:rPr lang="en-US" dirty="0" smtClean="0"/>
              <a:t>OMICS </a:t>
            </a:r>
            <a:r>
              <a:rPr lang="en-US" dirty="0"/>
              <a:t>Group has organized 500 conferences, </a:t>
            </a:r>
            <a:r>
              <a:rPr lang="en-US" dirty="0" smtClean="0"/>
              <a:t>workshops and </a:t>
            </a:r>
            <a:r>
              <a:rPr lang="en-US" dirty="0"/>
              <a:t>national symposiums across the major cities </a:t>
            </a:r>
            <a:r>
              <a:rPr lang="en-US" dirty="0" smtClean="0"/>
              <a:t>including San </a:t>
            </a:r>
            <a:r>
              <a:rPr lang="en-US" dirty="0"/>
              <a:t>Francisco, Las Vegas, San Antonio, Omaha, </a:t>
            </a:r>
            <a:r>
              <a:rPr lang="en-US" dirty="0" smtClean="0"/>
              <a:t>Orlando, Raleigh</a:t>
            </a:r>
            <a:r>
              <a:rPr lang="en-US" dirty="0"/>
              <a:t>, Santa Clara, Chicago, Philadelphia, </a:t>
            </a:r>
            <a:r>
              <a:rPr lang="en-US" dirty="0" smtClean="0"/>
              <a:t>Baltimore, United </a:t>
            </a:r>
            <a:r>
              <a:rPr lang="en-US" dirty="0"/>
              <a:t>Kingdom, Valencia, Dubai, Beijing, </a:t>
            </a:r>
            <a:r>
              <a:rPr lang="en-US" dirty="0" smtClean="0"/>
              <a:t>Hyderabad, Bengaluru </a:t>
            </a:r>
            <a:r>
              <a:rPr lang="en-US" dirty="0"/>
              <a:t>and Mumbai.</a:t>
            </a:r>
          </a:p>
        </p:txBody>
      </p:sp>
    </p:spTree>
    <p:extLst>
      <p:ext uri="{BB962C8B-B14F-4D97-AF65-F5344CB8AC3E}">
        <p14:creationId xmlns:p14="http://schemas.microsoft.com/office/powerpoint/2010/main" val="28594266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8520" y="0"/>
            <a:ext cx="9144000" cy="404664"/>
          </a:xfrm>
        </p:spPr>
        <p:txBody>
          <a:bodyPr>
            <a:normAutofit fontScale="90000"/>
          </a:bodyPr>
          <a:lstStyle/>
          <a:p>
            <a:pPr algn="r"/>
            <a:r>
              <a:rPr lang="es-AR" sz="2400" dirty="0" smtClean="0">
                <a:solidFill>
                  <a:schemeClr val="bg1">
                    <a:lumMod val="95000"/>
                  </a:schemeClr>
                </a:solidFill>
                <a:latin typeface="Microsoft YaHei" panose="020B0503020204020204" pitchFamily="34" charset="-122"/>
              </a:rPr>
              <a:t>ORAL TREATMENT TO PREVENT RESTENOSIS</a:t>
            </a:r>
            <a:endParaRPr lang="en-US" sz="2400" dirty="0">
              <a:solidFill>
                <a:schemeClr val="bg1">
                  <a:lumMod val="95000"/>
                </a:schemeClr>
              </a:solidFill>
              <a:latin typeface="Microsoft YaHei" panose="020B0503020204020204" pitchFamily="34" charset="-122"/>
            </a:endParaRPr>
          </a:p>
        </p:txBody>
      </p:sp>
      <p:sp>
        <p:nvSpPr>
          <p:cNvPr id="4" name="3 CuadroTexto"/>
          <p:cNvSpPr txBox="1"/>
          <p:nvPr/>
        </p:nvSpPr>
        <p:spPr>
          <a:xfrm>
            <a:off x="-11588" y="4437112"/>
            <a:ext cx="9155588" cy="892552"/>
          </a:xfrm>
          <a:prstGeom prst="rect">
            <a:avLst/>
          </a:prstGeom>
          <a:noFill/>
        </p:spPr>
        <p:txBody>
          <a:bodyPr wrap="square" rtlCol="0">
            <a:spAutoFit/>
          </a:bodyPr>
          <a:lstStyle/>
          <a:p>
            <a:pPr algn="ctr"/>
            <a:r>
              <a:rPr lang="es-AR" sz="2800" b="1" dirty="0" smtClean="0">
                <a:solidFill>
                  <a:srgbClr val="FFFF00"/>
                </a:solidFill>
                <a:latin typeface="Microsoft YaHei" panose="020B0503020204020204" pitchFamily="34" charset="-122"/>
                <a:ea typeface="Microsoft YaHei" panose="020B0503020204020204" pitchFamily="34" charset="-122"/>
              </a:rPr>
              <a:t> </a:t>
            </a:r>
            <a:r>
              <a:rPr lang="es-AR" sz="2800" b="1" dirty="0" err="1" smtClean="0">
                <a:solidFill>
                  <a:srgbClr val="FFFF00"/>
                </a:solidFill>
                <a:latin typeface="Microsoft YaHei" panose="020B0503020204020204" pitchFamily="34" charset="-122"/>
                <a:ea typeface="Microsoft YaHei" panose="020B0503020204020204" pitchFamily="34" charset="-122"/>
              </a:rPr>
              <a:t>Systematic</a:t>
            </a:r>
            <a:r>
              <a:rPr lang="es-AR" sz="2800" b="1" dirty="0" smtClean="0">
                <a:solidFill>
                  <a:srgbClr val="FFFF00"/>
                </a:solidFill>
                <a:latin typeface="Microsoft YaHei" panose="020B0503020204020204" pitchFamily="34" charset="-122"/>
                <a:ea typeface="Microsoft YaHei" panose="020B0503020204020204" pitchFamily="34" charset="-122"/>
              </a:rPr>
              <a:t> </a:t>
            </a:r>
            <a:r>
              <a:rPr lang="es-AR" sz="2800" b="1" dirty="0" err="1" smtClean="0">
                <a:solidFill>
                  <a:srgbClr val="FFFF00"/>
                </a:solidFill>
                <a:latin typeface="Microsoft YaHei" panose="020B0503020204020204" pitchFamily="34" charset="-122"/>
                <a:ea typeface="Microsoft YaHei" panose="020B0503020204020204" pitchFamily="34" charset="-122"/>
              </a:rPr>
              <a:t>Review</a:t>
            </a:r>
            <a:r>
              <a:rPr lang="es-AR" sz="2800" b="1" dirty="0" smtClean="0">
                <a:solidFill>
                  <a:srgbClr val="FFFF00"/>
                </a:solidFill>
                <a:latin typeface="Microsoft YaHei" panose="020B0503020204020204" pitchFamily="34" charset="-122"/>
                <a:ea typeface="Microsoft YaHei" panose="020B0503020204020204" pitchFamily="34" charset="-122"/>
              </a:rPr>
              <a:t> </a:t>
            </a:r>
          </a:p>
          <a:p>
            <a:pPr algn="ctr"/>
            <a:r>
              <a:rPr lang="es-AR" sz="2400" b="1" dirty="0" smtClean="0">
                <a:solidFill>
                  <a:srgbClr val="FFFF00"/>
                </a:solidFill>
                <a:latin typeface="Microsoft YaHei" panose="020B0503020204020204" pitchFamily="34" charset="-122"/>
                <a:ea typeface="Microsoft YaHei" panose="020B0503020204020204" pitchFamily="34" charset="-122"/>
              </a:rPr>
              <a:t>(2/2 positive)</a:t>
            </a:r>
            <a:endParaRPr lang="en-US" sz="2400" b="1" dirty="0">
              <a:solidFill>
                <a:srgbClr val="FFFF00"/>
              </a:solidFill>
              <a:latin typeface="Microsoft YaHei" panose="020B0503020204020204" pitchFamily="34" charset="-122"/>
              <a:ea typeface="Microsoft YaHei" panose="020B0503020204020204" pitchFamily="34" charset="-122"/>
            </a:endParaRPr>
          </a:p>
        </p:txBody>
      </p:sp>
      <p:sp>
        <p:nvSpPr>
          <p:cNvPr id="3" name="2 Rectángulo"/>
          <p:cNvSpPr/>
          <p:nvPr/>
        </p:nvSpPr>
        <p:spPr>
          <a:xfrm>
            <a:off x="25152" y="5315724"/>
            <a:ext cx="9024907" cy="1323439"/>
          </a:xfrm>
          <a:prstGeom prst="rect">
            <a:avLst/>
          </a:prstGeom>
        </p:spPr>
        <p:txBody>
          <a:bodyPr wrap="square">
            <a:spAutoFit/>
          </a:bodyPr>
          <a:lstStyle/>
          <a:p>
            <a:pPr algn="just"/>
            <a:r>
              <a:rPr lang="en-US" sz="1600" dirty="0" err="1" smtClean="0">
                <a:solidFill>
                  <a:prstClr val="white">
                    <a:lumMod val="95000"/>
                  </a:prstClr>
                </a:solidFill>
                <a:latin typeface="Microsoft YaHei" panose="020B0503020204020204" pitchFamily="34" charset="-122"/>
                <a:ea typeface="Microsoft YaHei" panose="020B0503020204020204" pitchFamily="34" charset="-122"/>
              </a:rPr>
              <a:t>Dasari</a:t>
            </a:r>
            <a:r>
              <a:rPr lang="en-US" sz="1600" dirty="0" smtClean="0">
                <a:solidFill>
                  <a:prstClr val="white">
                    <a:lumMod val="95000"/>
                  </a:prstClr>
                </a:solidFill>
                <a:latin typeface="Microsoft YaHei" panose="020B0503020204020204" pitchFamily="34" charset="-122"/>
                <a:ea typeface="Microsoft YaHei" panose="020B0503020204020204" pitchFamily="34" charset="-122"/>
              </a:rPr>
              <a:t> TW et al. Systematic review of effectiveness of oral sirolimus after bare-metal stenting of coronary arteries for prevention of in-stent restenosis. Am J </a:t>
            </a:r>
            <a:r>
              <a:rPr lang="en-US" sz="1600" dirty="0" err="1" smtClean="0">
                <a:solidFill>
                  <a:prstClr val="white">
                    <a:lumMod val="95000"/>
                  </a:prstClr>
                </a:solidFill>
                <a:latin typeface="Microsoft YaHei" panose="020B0503020204020204" pitchFamily="34" charset="-122"/>
                <a:ea typeface="Microsoft YaHei" panose="020B0503020204020204" pitchFamily="34" charset="-122"/>
              </a:rPr>
              <a:t>Cardiol</a:t>
            </a:r>
            <a:r>
              <a:rPr lang="en-US" sz="1600" dirty="0" smtClean="0">
                <a:solidFill>
                  <a:prstClr val="white">
                    <a:lumMod val="95000"/>
                  </a:prstClr>
                </a:solidFill>
                <a:latin typeface="Microsoft YaHei" panose="020B0503020204020204" pitchFamily="34" charset="-122"/>
                <a:ea typeface="Microsoft YaHei" panose="020B0503020204020204" pitchFamily="34" charset="-122"/>
              </a:rPr>
              <a:t>. 2013 Nov 1;112(9):1322-7.</a:t>
            </a:r>
          </a:p>
          <a:p>
            <a:pPr algn="just"/>
            <a:r>
              <a:rPr lang="en-US" sz="1600" dirty="0" err="1" smtClean="0">
                <a:solidFill>
                  <a:prstClr val="white">
                    <a:lumMod val="95000"/>
                  </a:prstClr>
                </a:solidFill>
                <a:latin typeface="Microsoft YaHei" panose="020B0503020204020204" pitchFamily="34" charset="-122"/>
                <a:ea typeface="Microsoft YaHei" panose="020B0503020204020204" pitchFamily="34" charset="-122"/>
              </a:rPr>
              <a:t>Sardar</a:t>
            </a:r>
            <a:r>
              <a:rPr lang="en-US" sz="1600" dirty="0" smtClean="0">
                <a:solidFill>
                  <a:prstClr val="white">
                    <a:lumMod val="95000"/>
                  </a:prstClr>
                </a:solidFill>
                <a:latin typeface="Microsoft YaHei" panose="020B0503020204020204" pitchFamily="34" charset="-122"/>
                <a:ea typeface="Microsoft YaHei" panose="020B0503020204020204" pitchFamily="34" charset="-122"/>
              </a:rPr>
              <a:t> P et al. Steroids </a:t>
            </a:r>
            <a:r>
              <a:rPr lang="en-US" sz="1600" dirty="0">
                <a:solidFill>
                  <a:prstClr val="white">
                    <a:lumMod val="95000"/>
                  </a:prstClr>
                </a:solidFill>
                <a:latin typeface="Microsoft YaHei" panose="020B0503020204020204" pitchFamily="34" charset="-122"/>
                <a:ea typeface="Microsoft YaHei" panose="020B0503020204020204" pitchFamily="34" charset="-122"/>
              </a:rPr>
              <a:t>for the prevention </a:t>
            </a:r>
            <a:r>
              <a:rPr lang="en-US" sz="1600" dirty="0" smtClean="0">
                <a:solidFill>
                  <a:prstClr val="white">
                    <a:lumMod val="95000"/>
                  </a:prstClr>
                </a:solidFill>
                <a:latin typeface="Microsoft YaHei" panose="020B0503020204020204" pitchFamily="34" charset="-122"/>
                <a:ea typeface="Microsoft YaHei" panose="020B0503020204020204" pitchFamily="34" charset="-122"/>
              </a:rPr>
              <a:t>of restenosis </a:t>
            </a:r>
            <a:r>
              <a:rPr lang="en-US" sz="1600" dirty="0">
                <a:solidFill>
                  <a:prstClr val="white">
                    <a:lumMod val="95000"/>
                  </a:prstClr>
                </a:solidFill>
                <a:latin typeface="Microsoft YaHei" panose="020B0503020204020204" pitchFamily="34" charset="-122"/>
                <a:ea typeface="Microsoft YaHei" panose="020B0503020204020204" pitchFamily="34" charset="-122"/>
              </a:rPr>
              <a:t>in bare-metal stents--a systematic review and meta-analysis. J Invasive </a:t>
            </a:r>
            <a:r>
              <a:rPr lang="en-US" sz="1600" dirty="0" err="1" smtClean="0">
                <a:solidFill>
                  <a:prstClr val="white">
                    <a:lumMod val="95000"/>
                  </a:prstClr>
                </a:solidFill>
                <a:latin typeface="Microsoft YaHei" panose="020B0503020204020204" pitchFamily="34" charset="-122"/>
                <a:ea typeface="Microsoft YaHei" panose="020B0503020204020204" pitchFamily="34" charset="-122"/>
              </a:rPr>
              <a:t>Cardiol</a:t>
            </a:r>
            <a:r>
              <a:rPr lang="en-US" sz="1600" dirty="0" smtClean="0">
                <a:solidFill>
                  <a:prstClr val="white">
                    <a:lumMod val="95000"/>
                  </a:prstClr>
                </a:solidFill>
                <a:latin typeface="Microsoft YaHei" panose="020B0503020204020204" pitchFamily="34" charset="-122"/>
                <a:ea typeface="Microsoft YaHei" panose="020B0503020204020204" pitchFamily="34" charset="-122"/>
              </a:rPr>
              <a:t> 2012;24(3</a:t>
            </a:r>
            <a:r>
              <a:rPr lang="en-US" sz="1600" dirty="0">
                <a:solidFill>
                  <a:prstClr val="white">
                    <a:lumMod val="95000"/>
                  </a:prstClr>
                </a:solidFill>
                <a:latin typeface="Microsoft YaHei" panose="020B0503020204020204" pitchFamily="34" charset="-122"/>
                <a:ea typeface="Microsoft YaHei" panose="020B0503020204020204" pitchFamily="34" charset="-122"/>
              </a:rPr>
              <a:t>):98-103</a:t>
            </a:r>
            <a:r>
              <a:rPr lang="en-US" sz="1600" dirty="0" smtClean="0">
                <a:solidFill>
                  <a:prstClr val="white">
                    <a:lumMod val="95000"/>
                  </a:prstClr>
                </a:solidFill>
                <a:latin typeface="Microsoft YaHei" panose="020B0503020204020204" pitchFamily="34" charset="-122"/>
                <a:ea typeface="Microsoft YaHei" panose="020B0503020204020204" pitchFamily="34" charset="-122"/>
              </a:rPr>
              <a:t>.</a:t>
            </a:r>
            <a:endParaRPr lang="en-US" dirty="0">
              <a:solidFill>
                <a:prstClr val="white">
                  <a:lumMod val="95000"/>
                </a:prstClr>
              </a:solidFill>
              <a:latin typeface="Microsoft YaHei" panose="020B0503020204020204" pitchFamily="34" charset="-122"/>
              <a:ea typeface="Microsoft YaHei" panose="020B0503020204020204" pitchFamily="34" charset="-122"/>
            </a:endParaRPr>
          </a:p>
        </p:txBody>
      </p:sp>
      <p:sp>
        <p:nvSpPr>
          <p:cNvPr id="5" name="4 CuadroTexto"/>
          <p:cNvSpPr txBox="1"/>
          <p:nvPr/>
        </p:nvSpPr>
        <p:spPr>
          <a:xfrm>
            <a:off x="35496" y="448216"/>
            <a:ext cx="9036496" cy="892552"/>
          </a:xfrm>
          <a:prstGeom prst="rect">
            <a:avLst/>
          </a:prstGeom>
          <a:noFill/>
        </p:spPr>
        <p:txBody>
          <a:bodyPr wrap="square" rtlCol="0">
            <a:spAutoFit/>
          </a:bodyPr>
          <a:lstStyle/>
          <a:p>
            <a:pPr algn="ctr"/>
            <a:r>
              <a:rPr lang="es-AR" sz="2800" b="1" dirty="0" smtClean="0">
                <a:solidFill>
                  <a:srgbClr val="FFFF00"/>
                </a:solidFill>
                <a:latin typeface="Microsoft YaHei" panose="020B0503020204020204" pitchFamily="34" charset="-122"/>
                <a:ea typeface="Microsoft YaHei" panose="020B0503020204020204" pitchFamily="34" charset="-122"/>
              </a:rPr>
              <a:t> </a:t>
            </a:r>
            <a:r>
              <a:rPr lang="es-AR" sz="2800" b="1" dirty="0" err="1" smtClean="0">
                <a:solidFill>
                  <a:srgbClr val="FFFF00"/>
                </a:solidFill>
                <a:latin typeface="Microsoft YaHei" panose="020B0503020204020204" pitchFamily="34" charset="-122"/>
                <a:ea typeface="Microsoft YaHei" panose="020B0503020204020204" pitchFamily="34" charset="-122"/>
              </a:rPr>
              <a:t>Randomized</a:t>
            </a:r>
            <a:r>
              <a:rPr lang="es-AR" sz="2800" b="1" dirty="0" smtClean="0">
                <a:solidFill>
                  <a:srgbClr val="FFFF00"/>
                </a:solidFill>
                <a:latin typeface="Microsoft YaHei" panose="020B0503020204020204" pitchFamily="34" charset="-122"/>
                <a:ea typeface="Microsoft YaHei" panose="020B0503020204020204" pitchFamily="34" charset="-122"/>
              </a:rPr>
              <a:t> </a:t>
            </a:r>
            <a:r>
              <a:rPr lang="es-AR" sz="2800" b="1" dirty="0" err="1" smtClean="0">
                <a:solidFill>
                  <a:srgbClr val="FFFF00"/>
                </a:solidFill>
                <a:latin typeface="Microsoft YaHei" panose="020B0503020204020204" pitchFamily="34" charset="-122"/>
                <a:ea typeface="Microsoft YaHei" panose="020B0503020204020204" pitchFamily="34" charset="-122"/>
              </a:rPr>
              <a:t>Clinical</a:t>
            </a:r>
            <a:r>
              <a:rPr lang="es-AR" sz="2800" b="1" dirty="0" smtClean="0">
                <a:solidFill>
                  <a:srgbClr val="FFFF00"/>
                </a:solidFill>
                <a:latin typeface="Microsoft YaHei" panose="020B0503020204020204" pitchFamily="34" charset="-122"/>
                <a:ea typeface="Microsoft YaHei" panose="020B0503020204020204" pitchFamily="34" charset="-122"/>
              </a:rPr>
              <a:t> </a:t>
            </a:r>
            <a:r>
              <a:rPr lang="es-AR" sz="2800" b="1" dirty="0" err="1" smtClean="0">
                <a:solidFill>
                  <a:srgbClr val="FFFF00"/>
                </a:solidFill>
                <a:latin typeface="Microsoft YaHei" panose="020B0503020204020204" pitchFamily="34" charset="-122"/>
                <a:ea typeface="Microsoft YaHei" panose="020B0503020204020204" pitchFamily="34" charset="-122"/>
              </a:rPr>
              <a:t>Trials</a:t>
            </a:r>
            <a:r>
              <a:rPr lang="es-AR" sz="2800" b="1" dirty="0" smtClean="0">
                <a:solidFill>
                  <a:srgbClr val="FFFF00"/>
                </a:solidFill>
                <a:latin typeface="Microsoft YaHei" panose="020B0503020204020204" pitchFamily="34" charset="-122"/>
                <a:ea typeface="Microsoft YaHei" panose="020B0503020204020204" pitchFamily="34" charset="-122"/>
              </a:rPr>
              <a:t> </a:t>
            </a:r>
          </a:p>
          <a:p>
            <a:pPr algn="ctr"/>
            <a:r>
              <a:rPr lang="es-AR" sz="2400" b="1" dirty="0" smtClean="0">
                <a:solidFill>
                  <a:srgbClr val="FFFF00"/>
                </a:solidFill>
                <a:latin typeface="Microsoft YaHei" panose="020B0503020204020204" pitchFamily="34" charset="-122"/>
                <a:ea typeface="Microsoft YaHei" panose="020B0503020204020204" pitchFamily="34" charset="-122"/>
              </a:rPr>
              <a:t>(8/8 positive)</a:t>
            </a:r>
            <a:endParaRPr lang="en-US" sz="2400" b="1" dirty="0">
              <a:solidFill>
                <a:srgbClr val="FFFF00"/>
              </a:solidFill>
              <a:latin typeface="Microsoft YaHei" panose="020B0503020204020204" pitchFamily="34" charset="-122"/>
              <a:ea typeface="Microsoft YaHei" panose="020B0503020204020204" pitchFamily="34" charset="-122"/>
            </a:endParaRPr>
          </a:p>
        </p:txBody>
      </p:sp>
      <p:cxnSp>
        <p:nvCxnSpPr>
          <p:cNvPr id="6" name="5 Conector recto"/>
          <p:cNvCxnSpPr/>
          <p:nvPr/>
        </p:nvCxnSpPr>
        <p:spPr>
          <a:xfrm>
            <a:off x="2627784" y="404664"/>
            <a:ext cx="6336704"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6 CuadroTexto"/>
          <p:cNvSpPr txBox="1"/>
          <p:nvPr/>
        </p:nvSpPr>
        <p:spPr>
          <a:xfrm>
            <a:off x="36512" y="1143903"/>
            <a:ext cx="9144000" cy="3293209"/>
          </a:xfrm>
          <a:prstGeom prst="rect">
            <a:avLst/>
          </a:prstGeom>
          <a:noFill/>
        </p:spPr>
        <p:txBody>
          <a:bodyPr wrap="square" rtlCol="0">
            <a:spAutoFit/>
          </a:bodyPr>
          <a:lstStyle/>
          <a:p>
            <a:pPr algn="just"/>
            <a:r>
              <a:rPr lang="en-US" sz="1600" b="1" dirty="0" smtClean="0">
                <a:solidFill>
                  <a:srgbClr val="FF0000"/>
                </a:solidFill>
                <a:latin typeface="Microsoft YaHei" panose="020B0503020204020204" pitchFamily="34" charset="-122"/>
                <a:ea typeface="Microsoft YaHei" panose="020B0503020204020204" pitchFamily="34" charset="-122"/>
              </a:rPr>
              <a:t>SIROLIMUS</a:t>
            </a:r>
          </a:p>
          <a:p>
            <a:pPr algn="just"/>
            <a:r>
              <a:rPr lang="en-US" sz="1600" dirty="0" err="1" smtClean="0">
                <a:solidFill>
                  <a:prstClr val="white">
                    <a:lumMod val="95000"/>
                  </a:prstClr>
                </a:solidFill>
                <a:latin typeface="Microsoft YaHei" panose="020B0503020204020204" pitchFamily="34" charset="-122"/>
                <a:ea typeface="Microsoft YaHei" panose="020B0503020204020204" pitchFamily="34" charset="-122"/>
              </a:rPr>
              <a:t>Hausleiter</a:t>
            </a:r>
            <a:r>
              <a:rPr lang="en-US" sz="1600" dirty="0" smtClean="0">
                <a:solidFill>
                  <a:prstClr val="white">
                    <a:lumMod val="95000"/>
                  </a:prstClr>
                </a:solidFill>
                <a:latin typeface="Microsoft YaHei" panose="020B0503020204020204" pitchFamily="34" charset="-122"/>
                <a:ea typeface="Microsoft YaHei" panose="020B0503020204020204" pitchFamily="34" charset="-122"/>
              </a:rPr>
              <a:t> J et al. OSIRIS TRIAL. Circulation 2004;110:790e795.</a:t>
            </a:r>
          </a:p>
          <a:p>
            <a:pPr algn="just"/>
            <a:r>
              <a:rPr lang="en-US" sz="1600" b="1" i="1" dirty="0" smtClean="0">
                <a:solidFill>
                  <a:prstClr val="white">
                    <a:lumMod val="95000"/>
                  </a:prstClr>
                </a:solidFill>
                <a:latin typeface="Microsoft YaHei" panose="020B0503020204020204" pitchFamily="34" charset="-122"/>
                <a:ea typeface="Microsoft YaHei" panose="020B0503020204020204" pitchFamily="34" charset="-122"/>
              </a:rPr>
              <a:t>Rodriguez AE et al. ORAR 2 TRIAL J Am </a:t>
            </a:r>
            <a:r>
              <a:rPr lang="en-US" sz="1600" b="1" i="1" dirty="0" err="1" smtClean="0">
                <a:solidFill>
                  <a:prstClr val="white">
                    <a:lumMod val="95000"/>
                  </a:prstClr>
                </a:solidFill>
                <a:latin typeface="Microsoft YaHei" panose="020B0503020204020204" pitchFamily="34" charset="-122"/>
                <a:ea typeface="Microsoft YaHei" panose="020B0503020204020204" pitchFamily="34" charset="-122"/>
              </a:rPr>
              <a:t>Coll</a:t>
            </a:r>
            <a:r>
              <a:rPr lang="en-US" sz="1600" b="1" i="1" dirty="0" smtClean="0">
                <a:solidFill>
                  <a:prstClr val="white">
                    <a:lumMod val="95000"/>
                  </a:prstClr>
                </a:solidFill>
                <a:latin typeface="Microsoft YaHei" panose="020B0503020204020204" pitchFamily="34" charset="-122"/>
                <a:ea typeface="Microsoft YaHei" panose="020B0503020204020204" pitchFamily="34" charset="-122"/>
              </a:rPr>
              <a:t> </a:t>
            </a:r>
            <a:r>
              <a:rPr lang="en-US" sz="1600" b="1" i="1" dirty="0" err="1" smtClean="0">
                <a:solidFill>
                  <a:prstClr val="white">
                    <a:lumMod val="95000"/>
                  </a:prstClr>
                </a:solidFill>
                <a:latin typeface="Microsoft YaHei" panose="020B0503020204020204" pitchFamily="34" charset="-122"/>
                <a:ea typeface="Microsoft YaHei" panose="020B0503020204020204" pitchFamily="34" charset="-122"/>
              </a:rPr>
              <a:t>Cardiol</a:t>
            </a:r>
            <a:r>
              <a:rPr lang="en-US" sz="1600" b="1" i="1" dirty="0" smtClean="0">
                <a:solidFill>
                  <a:prstClr val="white">
                    <a:lumMod val="95000"/>
                  </a:prstClr>
                </a:solidFill>
                <a:latin typeface="Microsoft YaHei" panose="020B0503020204020204" pitchFamily="34" charset="-122"/>
                <a:ea typeface="Microsoft YaHei" panose="020B0503020204020204" pitchFamily="34" charset="-122"/>
              </a:rPr>
              <a:t> 2006;47:1522e1529</a:t>
            </a:r>
            <a:r>
              <a:rPr lang="en-US" sz="1600" dirty="0" smtClean="0">
                <a:solidFill>
                  <a:prstClr val="white">
                    <a:lumMod val="95000"/>
                  </a:prstClr>
                </a:solidFill>
                <a:latin typeface="Microsoft YaHei" panose="020B0503020204020204" pitchFamily="34" charset="-122"/>
                <a:ea typeface="Microsoft YaHei" panose="020B0503020204020204" pitchFamily="34" charset="-122"/>
              </a:rPr>
              <a:t>.</a:t>
            </a:r>
          </a:p>
          <a:p>
            <a:pPr algn="just"/>
            <a:r>
              <a:rPr lang="en-US" sz="1600" b="1" i="1" dirty="0" smtClean="0">
                <a:solidFill>
                  <a:srgbClr val="FFFF00"/>
                </a:solidFill>
                <a:latin typeface="Microsoft YaHei" panose="020B0503020204020204" pitchFamily="34" charset="-122"/>
                <a:ea typeface="Microsoft YaHei" panose="020B0503020204020204" pitchFamily="34" charset="-122"/>
              </a:rPr>
              <a:t>Rodríguez AE et al. ORAR 3 TRIAL. Euro Intervention 2009;5:255e264</a:t>
            </a:r>
            <a:r>
              <a:rPr lang="en-US" sz="1600" dirty="0" smtClean="0">
                <a:solidFill>
                  <a:prstClr val="white">
                    <a:lumMod val="95000"/>
                  </a:prstClr>
                </a:solidFill>
                <a:latin typeface="Microsoft YaHei" panose="020B0503020204020204" pitchFamily="34" charset="-122"/>
                <a:ea typeface="Microsoft YaHei" panose="020B0503020204020204" pitchFamily="34" charset="-122"/>
              </a:rPr>
              <a:t>.</a:t>
            </a:r>
          </a:p>
          <a:p>
            <a:pPr algn="just"/>
            <a:r>
              <a:rPr lang="en-US" sz="1600" dirty="0" err="1" smtClean="0">
                <a:solidFill>
                  <a:prstClr val="white">
                    <a:lumMod val="95000"/>
                  </a:prstClr>
                </a:solidFill>
                <a:latin typeface="Microsoft YaHei" panose="020B0503020204020204" pitchFamily="34" charset="-122"/>
                <a:ea typeface="Microsoft YaHei" panose="020B0503020204020204" pitchFamily="34" charset="-122"/>
              </a:rPr>
              <a:t>Cernigliaro</a:t>
            </a:r>
            <a:r>
              <a:rPr lang="en-US" sz="1600" dirty="0" smtClean="0">
                <a:solidFill>
                  <a:prstClr val="white">
                    <a:lumMod val="95000"/>
                  </a:prstClr>
                </a:solidFill>
                <a:latin typeface="Microsoft YaHei" panose="020B0503020204020204" pitchFamily="34" charset="-122"/>
                <a:ea typeface="Microsoft YaHei" panose="020B0503020204020204" pitchFamily="34" charset="-122"/>
              </a:rPr>
              <a:t> C et al. Cardiology 2010;115:77e86.</a:t>
            </a:r>
          </a:p>
          <a:p>
            <a:pPr algn="just"/>
            <a:r>
              <a:rPr lang="en-US" sz="1600" dirty="0" err="1" smtClean="0">
                <a:solidFill>
                  <a:prstClr val="white">
                    <a:lumMod val="95000"/>
                  </a:prstClr>
                </a:solidFill>
                <a:latin typeface="Microsoft YaHei" panose="020B0503020204020204" pitchFamily="34" charset="-122"/>
                <a:ea typeface="Microsoft YaHei" panose="020B0503020204020204" pitchFamily="34" charset="-122"/>
              </a:rPr>
              <a:t>Stojkovic</a:t>
            </a:r>
            <a:r>
              <a:rPr lang="en-US" sz="1600" dirty="0" smtClean="0">
                <a:solidFill>
                  <a:prstClr val="white">
                    <a:lumMod val="95000"/>
                  </a:prstClr>
                </a:solidFill>
                <a:latin typeface="Microsoft YaHei" panose="020B0503020204020204" pitchFamily="34" charset="-122"/>
                <a:ea typeface="Microsoft YaHei" panose="020B0503020204020204" pitchFamily="34" charset="-122"/>
              </a:rPr>
              <a:t>  S et al. Catheter </a:t>
            </a:r>
            <a:r>
              <a:rPr lang="en-US" sz="1600" dirty="0" err="1" smtClean="0">
                <a:solidFill>
                  <a:prstClr val="white">
                    <a:lumMod val="95000"/>
                  </a:prstClr>
                </a:solidFill>
                <a:latin typeface="Microsoft YaHei" panose="020B0503020204020204" pitchFamily="34" charset="-122"/>
                <a:ea typeface="Microsoft YaHei" panose="020B0503020204020204" pitchFamily="34" charset="-122"/>
              </a:rPr>
              <a:t>Cardiovasc</a:t>
            </a:r>
            <a:r>
              <a:rPr lang="en-US" sz="1600" dirty="0" smtClean="0">
                <a:solidFill>
                  <a:prstClr val="white">
                    <a:lumMod val="95000"/>
                  </a:prstClr>
                </a:solidFill>
                <a:latin typeface="Microsoft YaHei" panose="020B0503020204020204" pitchFamily="34" charset="-122"/>
                <a:ea typeface="Microsoft YaHei" panose="020B0503020204020204" pitchFamily="34" charset="-122"/>
              </a:rPr>
              <a:t> </a:t>
            </a:r>
            <a:r>
              <a:rPr lang="en-US" sz="1600" dirty="0" err="1" smtClean="0">
                <a:solidFill>
                  <a:prstClr val="white">
                    <a:lumMod val="95000"/>
                  </a:prstClr>
                </a:solidFill>
                <a:latin typeface="Microsoft YaHei" panose="020B0503020204020204" pitchFamily="34" charset="-122"/>
                <a:ea typeface="Microsoft YaHei" panose="020B0503020204020204" pitchFamily="34" charset="-122"/>
              </a:rPr>
              <a:t>Interv</a:t>
            </a:r>
            <a:r>
              <a:rPr lang="en-US" sz="1600" dirty="0" smtClean="0">
                <a:solidFill>
                  <a:prstClr val="white">
                    <a:lumMod val="95000"/>
                  </a:prstClr>
                </a:solidFill>
                <a:latin typeface="Microsoft YaHei" panose="020B0503020204020204" pitchFamily="34" charset="-122"/>
                <a:ea typeface="Microsoft YaHei" panose="020B0503020204020204" pitchFamily="34" charset="-122"/>
              </a:rPr>
              <a:t> 2010;75:317e325.</a:t>
            </a:r>
          </a:p>
          <a:p>
            <a:pPr algn="just"/>
            <a:endParaRPr lang="es-AR" sz="1600" b="1" dirty="0" smtClean="0">
              <a:solidFill>
                <a:prstClr val="white">
                  <a:lumMod val="95000"/>
                </a:prstClr>
              </a:solidFill>
              <a:latin typeface="Microsoft YaHei" panose="020B0503020204020204" pitchFamily="34" charset="-122"/>
              <a:ea typeface="Microsoft YaHei" panose="020B0503020204020204" pitchFamily="34" charset="-122"/>
            </a:endParaRPr>
          </a:p>
          <a:p>
            <a:pPr algn="just"/>
            <a:r>
              <a:rPr lang="es-AR" sz="1600" b="1" dirty="0" smtClean="0">
                <a:solidFill>
                  <a:srgbClr val="FF0000"/>
                </a:solidFill>
                <a:latin typeface="Microsoft YaHei" panose="020B0503020204020204" pitchFamily="34" charset="-122"/>
                <a:ea typeface="Microsoft YaHei" panose="020B0503020204020204" pitchFamily="34" charset="-122"/>
              </a:rPr>
              <a:t>PREDNISONE</a:t>
            </a:r>
            <a:endParaRPr lang="en-US" sz="1600" b="1" dirty="0" smtClean="0">
              <a:solidFill>
                <a:srgbClr val="FF0000"/>
              </a:solidFill>
              <a:latin typeface="Microsoft YaHei" panose="020B0503020204020204" pitchFamily="34" charset="-122"/>
              <a:ea typeface="Microsoft YaHei" panose="020B0503020204020204" pitchFamily="34" charset="-122"/>
            </a:endParaRPr>
          </a:p>
          <a:p>
            <a:pPr algn="just"/>
            <a:r>
              <a:rPr lang="en-US" sz="1600" dirty="0" err="1" smtClean="0">
                <a:solidFill>
                  <a:prstClr val="white">
                    <a:lumMod val="95000"/>
                  </a:prstClr>
                </a:solidFill>
                <a:latin typeface="Microsoft YaHei" panose="020B0503020204020204" pitchFamily="34" charset="-122"/>
                <a:ea typeface="Microsoft YaHei" panose="020B0503020204020204" pitchFamily="34" charset="-122"/>
              </a:rPr>
              <a:t>Versaci</a:t>
            </a:r>
            <a:r>
              <a:rPr lang="en-US" sz="1600" dirty="0" smtClean="0">
                <a:solidFill>
                  <a:prstClr val="white">
                    <a:lumMod val="95000"/>
                  </a:prstClr>
                </a:solidFill>
                <a:latin typeface="Microsoft YaHei" panose="020B0503020204020204" pitchFamily="34" charset="-122"/>
                <a:ea typeface="Microsoft YaHei" panose="020B0503020204020204" pitchFamily="34" charset="-122"/>
              </a:rPr>
              <a:t> F et al. IMPRESS TRIAL. J Am </a:t>
            </a:r>
            <a:r>
              <a:rPr lang="en-US" sz="1600" dirty="0" err="1" smtClean="0">
                <a:solidFill>
                  <a:prstClr val="white">
                    <a:lumMod val="95000"/>
                  </a:prstClr>
                </a:solidFill>
                <a:latin typeface="Microsoft YaHei" panose="020B0503020204020204" pitchFamily="34" charset="-122"/>
                <a:ea typeface="Microsoft YaHei" panose="020B0503020204020204" pitchFamily="34" charset="-122"/>
              </a:rPr>
              <a:t>Coll</a:t>
            </a:r>
            <a:r>
              <a:rPr lang="en-US" sz="1600" dirty="0" smtClean="0">
                <a:solidFill>
                  <a:prstClr val="white">
                    <a:lumMod val="95000"/>
                  </a:prstClr>
                </a:solidFill>
                <a:latin typeface="Microsoft YaHei" panose="020B0503020204020204" pitchFamily="34" charset="-122"/>
                <a:ea typeface="Microsoft YaHei" panose="020B0503020204020204" pitchFamily="34" charset="-122"/>
              </a:rPr>
              <a:t> </a:t>
            </a:r>
            <a:r>
              <a:rPr lang="en-US" sz="1600" dirty="0" err="1" smtClean="0">
                <a:solidFill>
                  <a:prstClr val="white">
                    <a:lumMod val="95000"/>
                  </a:prstClr>
                </a:solidFill>
                <a:latin typeface="Microsoft YaHei" panose="020B0503020204020204" pitchFamily="34" charset="-122"/>
                <a:ea typeface="Microsoft YaHei" panose="020B0503020204020204" pitchFamily="34" charset="-122"/>
              </a:rPr>
              <a:t>Cardiol</a:t>
            </a:r>
            <a:r>
              <a:rPr lang="en-US" sz="1600" dirty="0" smtClean="0">
                <a:solidFill>
                  <a:prstClr val="white">
                    <a:lumMod val="95000"/>
                  </a:prstClr>
                </a:solidFill>
                <a:latin typeface="Microsoft YaHei" panose="020B0503020204020204" pitchFamily="34" charset="-122"/>
                <a:ea typeface="Microsoft YaHei" panose="020B0503020204020204" pitchFamily="34" charset="-122"/>
              </a:rPr>
              <a:t> 2002;40:1935e1942.</a:t>
            </a:r>
          </a:p>
          <a:p>
            <a:pPr algn="just"/>
            <a:r>
              <a:rPr lang="en-US" sz="1600" dirty="0" err="1" smtClean="0">
                <a:solidFill>
                  <a:prstClr val="white">
                    <a:lumMod val="95000"/>
                  </a:prstClr>
                </a:solidFill>
                <a:latin typeface="Microsoft YaHei" panose="020B0503020204020204" pitchFamily="34" charset="-122"/>
                <a:ea typeface="Microsoft YaHei" panose="020B0503020204020204" pitchFamily="34" charset="-122"/>
              </a:rPr>
              <a:t>Ribichini</a:t>
            </a:r>
            <a:r>
              <a:rPr lang="en-US" sz="1600" dirty="0" smtClean="0">
                <a:solidFill>
                  <a:prstClr val="white">
                    <a:lumMod val="95000"/>
                  </a:prstClr>
                </a:solidFill>
                <a:latin typeface="Microsoft YaHei" panose="020B0503020204020204" pitchFamily="34" charset="-122"/>
                <a:ea typeface="Microsoft YaHei" panose="020B0503020204020204" pitchFamily="34" charset="-122"/>
              </a:rPr>
              <a:t> F et al. CEREA-DES TRIAL. </a:t>
            </a:r>
            <a:r>
              <a:rPr lang="en-US" sz="1600" dirty="0" err="1" smtClean="0">
                <a:solidFill>
                  <a:prstClr val="white">
                    <a:lumMod val="95000"/>
                  </a:prstClr>
                </a:solidFill>
                <a:latin typeface="Microsoft YaHei" panose="020B0503020204020204" pitchFamily="34" charset="-122"/>
                <a:ea typeface="Microsoft YaHei" panose="020B0503020204020204" pitchFamily="34" charset="-122"/>
              </a:rPr>
              <a:t>Eur</a:t>
            </a:r>
            <a:r>
              <a:rPr lang="en-US" sz="1600" dirty="0" smtClean="0">
                <a:solidFill>
                  <a:prstClr val="white">
                    <a:lumMod val="95000"/>
                  </a:prstClr>
                </a:solidFill>
                <a:latin typeface="Microsoft YaHei" panose="020B0503020204020204" pitchFamily="34" charset="-122"/>
                <a:ea typeface="Microsoft YaHei" panose="020B0503020204020204" pitchFamily="34" charset="-122"/>
              </a:rPr>
              <a:t> Heart J 2013 Jun;34:1740e1748.</a:t>
            </a:r>
          </a:p>
          <a:p>
            <a:pPr algn="just"/>
            <a:endParaRPr lang="es-AR" sz="1600" dirty="0">
              <a:solidFill>
                <a:prstClr val="white">
                  <a:lumMod val="95000"/>
                </a:prstClr>
              </a:solidFill>
              <a:latin typeface="Microsoft YaHei" panose="020B0503020204020204" pitchFamily="34" charset="-122"/>
              <a:ea typeface="Microsoft YaHei" panose="020B0503020204020204" pitchFamily="34" charset="-122"/>
            </a:endParaRPr>
          </a:p>
          <a:p>
            <a:pPr algn="just"/>
            <a:r>
              <a:rPr lang="es-AR" sz="1600" b="1" dirty="0" smtClean="0">
                <a:solidFill>
                  <a:srgbClr val="FF0000"/>
                </a:solidFill>
                <a:latin typeface="Microsoft YaHei" panose="020B0503020204020204" pitchFamily="34" charset="-122"/>
                <a:ea typeface="Microsoft YaHei" panose="020B0503020204020204" pitchFamily="34" charset="-122"/>
              </a:rPr>
              <a:t>COLCHICINE</a:t>
            </a:r>
            <a:endParaRPr lang="en-US" sz="1600" b="1" dirty="0" smtClean="0">
              <a:solidFill>
                <a:srgbClr val="FF0000"/>
              </a:solidFill>
              <a:latin typeface="Microsoft YaHei" panose="020B0503020204020204" pitchFamily="34" charset="-122"/>
              <a:ea typeface="Microsoft YaHei" panose="020B0503020204020204" pitchFamily="34" charset="-122"/>
            </a:endParaRPr>
          </a:p>
          <a:p>
            <a:pPr algn="just"/>
            <a:r>
              <a:rPr lang="en-US" sz="1600" dirty="0" err="1" smtClean="0">
                <a:solidFill>
                  <a:prstClr val="white">
                    <a:lumMod val="95000"/>
                  </a:prstClr>
                </a:solidFill>
                <a:latin typeface="Microsoft YaHei" panose="020B0503020204020204" pitchFamily="34" charset="-122"/>
                <a:ea typeface="Microsoft YaHei" panose="020B0503020204020204" pitchFamily="34" charset="-122"/>
              </a:rPr>
              <a:t>Deftereos</a:t>
            </a:r>
            <a:r>
              <a:rPr lang="en-US" sz="1600" dirty="0" smtClean="0">
                <a:solidFill>
                  <a:prstClr val="white">
                    <a:lumMod val="95000"/>
                  </a:prstClr>
                </a:solidFill>
                <a:latin typeface="Microsoft YaHei" panose="020B0503020204020204" pitchFamily="34" charset="-122"/>
                <a:ea typeface="Microsoft YaHei" panose="020B0503020204020204" pitchFamily="34" charset="-122"/>
              </a:rPr>
              <a:t> S et al. J Am </a:t>
            </a:r>
            <a:r>
              <a:rPr lang="en-US" sz="1600" dirty="0" err="1" smtClean="0">
                <a:solidFill>
                  <a:prstClr val="white">
                    <a:lumMod val="95000"/>
                  </a:prstClr>
                </a:solidFill>
                <a:latin typeface="Microsoft YaHei" panose="020B0503020204020204" pitchFamily="34" charset="-122"/>
                <a:ea typeface="Microsoft YaHei" panose="020B0503020204020204" pitchFamily="34" charset="-122"/>
              </a:rPr>
              <a:t>Coll</a:t>
            </a:r>
            <a:r>
              <a:rPr lang="en-US" sz="1600" dirty="0" smtClean="0">
                <a:solidFill>
                  <a:prstClr val="white">
                    <a:lumMod val="95000"/>
                  </a:prstClr>
                </a:solidFill>
                <a:latin typeface="Microsoft YaHei" panose="020B0503020204020204" pitchFamily="34" charset="-122"/>
                <a:ea typeface="Microsoft YaHei" panose="020B0503020204020204" pitchFamily="34" charset="-122"/>
              </a:rPr>
              <a:t> </a:t>
            </a:r>
            <a:r>
              <a:rPr lang="en-US" sz="1600" dirty="0" err="1" smtClean="0">
                <a:solidFill>
                  <a:prstClr val="white">
                    <a:lumMod val="95000"/>
                  </a:prstClr>
                </a:solidFill>
                <a:latin typeface="Microsoft YaHei" panose="020B0503020204020204" pitchFamily="34" charset="-122"/>
                <a:ea typeface="Microsoft YaHei" panose="020B0503020204020204" pitchFamily="34" charset="-122"/>
              </a:rPr>
              <a:t>Cardiol</a:t>
            </a:r>
            <a:r>
              <a:rPr lang="en-US" sz="1600" dirty="0" smtClean="0">
                <a:solidFill>
                  <a:prstClr val="white">
                    <a:lumMod val="95000"/>
                  </a:prstClr>
                </a:solidFill>
                <a:latin typeface="Microsoft YaHei" panose="020B0503020204020204" pitchFamily="34" charset="-122"/>
                <a:ea typeface="Microsoft YaHei" panose="020B0503020204020204" pitchFamily="34" charset="-122"/>
              </a:rPr>
              <a:t> 2013;61:1679e1685.</a:t>
            </a:r>
          </a:p>
        </p:txBody>
      </p:sp>
    </p:spTree>
    <p:extLst>
      <p:ext uri="{BB962C8B-B14F-4D97-AF65-F5344CB8AC3E}">
        <p14:creationId xmlns:p14="http://schemas.microsoft.com/office/powerpoint/2010/main" val="35323300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Elipse"/>
          <p:cNvSpPr/>
          <p:nvPr/>
        </p:nvSpPr>
        <p:spPr>
          <a:xfrm>
            <a:off x="3016208" y="40945"/>
            <a:ext cx="3029758" cy="1091820"/>
          </a:xfrm>
          <a:prstGeom prst="ellipse">
            <a:avLst/>
          </a:prstGeom>
          <a:gradFill>
            <a:gsLst>
              <a:gs pos="0">
                <a:srgbClr val="DDEBCF"/>
              </a:gs>
              <a:gs pos="50000">
                <a:srgbClr val="9CB86E"/>
              </a:gs>
              <a:gs pos="100000">
                <a:srgbClr val="92D050"/>
              </a:gs>
            </a:gsLst>
            <a:lin ang="54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AR" sz="1600" b="1" dirty="0" smtClean="0">
                <a:solidFill>
                  <a:schemeClr val="tx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1274 </a:t>
            </a:r>
            <a:r>
              <a:rPr lang="es-AR" sz="1600" b="1" dirty="0" err="1" smtClean="0">
                <a:solidFill>
                  <a:schemeClr val="tx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patients</a:t>
            </a:r>
            <a:endParaRPr lang="es-AR" sz="1600" b="1" dirty="0" smtClean="0">
              <a:solidFill>
                <a:schemeClr val="tx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p>
            <a:pPr algn="ctr"/>
            <a:r>
              <a:rPr lang="es-AR" sz="1600" dirty="0" err="1" smtClean="0">
                <a:solidFill>
                  <a:schemeClr val="tx1"/>
                </a:solidFill>
                <a:latin typeface="Microsoft YaHei" panose="020B0503020204020204" pitchFamily="34" charset="-122"/>
                <a:ea typeface="Microsoft YaHei" panose="020B0503020204020204" pitchFamily="34" charset="-122"/>
              </a:rPr>
              <a:t>Screened</a:t>
            </a:r>
            <a:r>
              <a:rPr lang="es-AR" sz="1600" dirty="0" smtClean="0">
                <a:solidFill>
                  <a:schemeClr val="tx1"/>
                </a:solidFill>
                <a:latin typeface="Microsoft YaHei" panose="020B0503020204020204" pitchFamily="34" charset="-122"/>
                <a:ea typeface="Microsoft YaHei" panose="020B0503020204020204" pitchFamily="34" charset="-122"/>
              </a:rPr>
              <a:t> </a:t>
            </a:r>
            <a:r>
              <a:rPr lang="es-AR" sz="1600" dirty="0" err="1" smtClean="0">
                <a:solidFill>
                  <a:schemeClr val="tx1"/>
                </a:solidFill>
                <a:latin typeface="Microsoft YaHei" panose="020B0503020204020204" pitchFamily="34" charset="-122"/>
                <a:ea typeface="Microsoft YaHei" panose="020B0503020204020204" pitchFamily="34" charset="-122"/>
              </a:rPr>
              <a:t>for</a:t>
            </a:r>
            <a:r>
              <a:rPr lang="es-AR" sz="1600" dirty="0" smtClean="0">
                <a:solidFill>
                  <a:schemeClr val="tx1"/>
                </a:solidFill>
                <a:latin typeface="Microsoft YaHei" panose="020B0503020204020204" pitchFamily="34" charset="-122"/>
                <a:ea typeface="Microsoft YaHei" panose="020B0503020204020204" pitchFamily="34" charset="-122"/>
              </a:rPr>
              <a:t> </a:t>
            </a:r>
            <a:r>
              <a:rPr lang="es-AR" sz="1600" dirty="0" err="1" smtClean="0">
                <a:solidFill>
                  <a:schemeClr val="tx1"/>
                </a:solidFill>
                <a:latin typeface="Microsoft YaHei" panose="020B0503020204020204" pitchFamily="34" charset="-122"/>
                <a:ea typeface="Microsoft YaHei" panose="020B0503020204020204" pitchFamily="34" charset="-122"/>
              </a:rPr>
              <a:t>inclusion</a:t>
            </a:r>
            <a:r>
              <a:rPr lang="es-AR" sz="1600" dirty="0" smtClean="0">
                <a:solidFill>
                  <a:schemeClr val="tx1"/>
                </a:solidFill>
                <a:latin typeface="Microsoft YaHei" panose="020B0503020204020204" pitchFamily="34" charset="-122"/>
                <a:ea typeface="Microsoft YaHei" panose="020B0503020204020204" pitchFamily="34" charset="-122"/>
              </a:rPr>
              <a:t> in ORAR III</a:t>
            </a:r>
            <a:endParaRPr lang="en-US" sz="1600" dirty="0">
              <a:solidFill>
                <a:schemeClr val="tx1"/>
              </a:solidFill>
              <a:latin typeface="Microsoft YaHei" panose="020B0503020204020204" pitchFamily="34" charset="-122"/>
              <a:ea typeface="Microsoft YaHei" panose="020B0503020204020204" pitchFamily="34" charset="-122"/>
            </a:endParaRPr>
          </a:p>
        </p:txBody>
      </p:sp>
      <p:sp>
        <p:nvSpPr>
          <p:cNvPr id="5" name="4 Rectángulo redondeado"/>
          <p:cNvSpPr/>
          <p:nvPr/>
        </p:nvSpPr>
        <p:spPr>
          <a:xfrm>
            <a:off x="5153444" y="1196752"/>
            <a:ext cx="3883052" cy="1881091"/>
          </a:xfrm>
          <a:prstGeom prst="roundRect">
            <a:avLst/>
          </a:prstGeom>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AR" sz="1600" dirty="0" smtClean="0">
                <a:solidFill>
                  <a:schemeClr val="tx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102 </a:t>
            </a:r>
            <a:r>
              <a:rPr lang="es-AR" sz="1600" dirty="0" err="1" smtClean="0">
                <a:solidFill>
                  <a:schemeClr val="tx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patients</a:t>
            </a:r>
            <a:r>
              <a:rPr lang="es-AR" sz="1600" dirty="0" smtClean="0">
                <a:solidFill>
                  <a:schemeClr val="tx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 </a:t>
            </a:r>
            <a:r>
              <a:rPr lang="es-AR" sz="1600" dirty="0" err="1" smtClean="0">
                <a:solidFill>
                  <a:schemeClr val="tx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met</a:t>
            </a:r>
            <a:r>
              <a:rPr lang="es-AR" sz="1600" dirty="0" smtClean="0">
                <a:solidFill>
                  <a:schemeClr val="tx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 </a:t>
            </a:r>
            <a:r>
              <a:rPr lang="es-AR" sz="1600" dirty="0" err="1" smtClean="0">
                <a:solidFill>
                  <a:schemeClr val="tx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angiographic</a:t>
            </a:r>
            <a:r>
              <a:rPr lang="es-AR" sz="1600" dirty="0" smtClean="0">
                <a:solidFill>
                  <a:schemeClr val="tx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 </a:t>
            </a:r>
            <a:r>
              <a:rPr lang="es-AR" sz="1600" dirty="0" err="1" smtClean="0">
                <a:solidFill>
                  <a:schemeClr val="tx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exclusion</a:t>
            </a:r>
            <a:r>
              <a:rPr lang="es-AR" sz="1600" dirty="0" smtClean="0">
                <a:solidFill>
                  <a:schemeClr val="tx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 </a:t>
            </a:r>
            <a:r>
              <a:rPr lang="es-AR" sz="1600" dirty="0" err="1" smtClean="0">
                <a:solidFill>
                  <a:schemeClr val="tx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criteria</a:t>
            </a:r>
            <a:r>
              <a:rPr lang="es-AR" sz="1600" dirty="0" smtClean="0">
                <a:solidFill>
                  <a:schemeClr val="tx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p>
          <a:p>
            <a:r>
              <a:rPr lang="es-AR" sz="1600" dirty="0" smtClean="0">
                <a:solidFill>
                  <a:schemeClr val="tx1"/>
                </a:solidFill>
                <a:latin typeface="Microsoft YaHei" panose="020B0503020204020204" pitchFamily="34" charset="-122"/>
                <a:ea typeface="Microsoft YaHei" panose="020B0503020204020204" pitchFamily="34" charset="-122"/>
              </a:rPr>
              <a:t>Target </a:t>
            </a:r>
            <a:r>
              <a:rPr lang="es-AR" sz="1600" dirty="0" err="1" smtClean="0">
                <a:solidFill>
                  <a:schemeClr val="tx1"/>
                </a:solidFill>
                <a:latin typeface="Microsoft YaHei" panose="020B0503020204020204" pitchFamily="34" charset="-122"/>
                <a:ea typeface="Microsoft YaHei" panose="020B0503020204020204" pitchFamily="34" charset="-122"/>
              </a:rPr>
              <a:t>vessel</a:t>
            </a:r>
            <a:r>
              <a:rPr lang="es-AR" sz="1600" dirty="0" smtClean="0">
                <a:solidFill>
                  <a:schemeClr val="tx1"/>
                </a:solidFill>
                <a:latin typeface="Microsoft YaHei" panose="020B0503020204020204" pitchFamily="34" charset="-122"/>
                <a:ea typeface="Microsoft YaHei" panose="020B0503020204020204" pitchFamily="34" charset="-122"/>
              </a:rPr>
              <a:t> </a:t>
            </a:r>
            <a:r>
              <a:rPr lang="es-AR" sz="1600" dirty="0" err="1" smtClean="0">
                <a:solidFill>
                  <a:schemeClr val="tx1"/>
                </a:solidFill>
                <a:latin typeface="Microsoft YaHei" panose="020B0503020204020204" pitchFamily="34" charset="-122"/>
                <a:ea typeface="Microsoft YaHei" panose="020B0503020204020204" pitchFamily="34" charset="-122"/>
              </a:rPr>
              <a:t>size</a:t>
            </a:r>
            <a:r>
              <a:rPr lang="es-AR" sz="1600" dirty="0" smtClean="0">
                <a:solidFill>
                  <a:schemeClr val="tx1"/>
                </a:solidFill>
                <a:latin typeface="Microsoft YaHei" panose="020B0503020204020204" pitchFamily="34" charset="-122"/>
                <a:ea typeface="Microsoft YaHei" panose="020B0503020204020204" pitchFamily="34" charset="-122"/>
              </a:rPr>
              <a:t> &lt;2.5 mm (visual)</a:t>
            </a:r>
          </a:p>
          <a:p>
            <a:r>
              <a:rPr lang="es-AR" sz="1600" dirty="0" err="1" smtClean="0">
                <a:solidFill>
                  <a:schemeClr val="tx1"/>
                </a:solidFill>
                <a:latin typeface="Microsoft YaHei" panose="020B0503020204020204" pitchFamily="34" charset="-122"/>
                <a:ea typeface="Microsoft YaHei" panose="020B0503020204020204" pitchFamily="34" charset="-122"/>
              </a:rPr>
              <a:t>Chronic</a:t>
            </a:r>
            <a:r>
              <a:rPr lang="es-AR" sz="1600" dirty="0" smtClean="0">
                <a:solidFill>
                  <a:schemeClr val="tx1"/>
                </a:solidFill>
                <a:latin typeface="Microsoft YaHei" panose="020B0503020204020204" pitchFamily="34" charset="-122"/>
                <a:ea typeface="Microsoft YaHei" panose="020B0503020204020204" pitchFamily="34" charset="-122"/>
              </a:rPr>
              <a:t> total </a:t>
            </a:r>
            <a:r>
              <a:rPr lang="es-AR" sz="1600" dirty="0" err="1" smtClean="0">
                <a:solidFill>
                  <a:schemeClr val="tx1"/>
                </a:solidFill>
                <a:latin typeface="Microsoft YaHei" panose="020B0503020204020204" pitchFamily="34" charset="-122"/>
                <a:ea typeface="Microsoft YaHei" panose="020B0503020204020204" pitchFamily="34" charset="-122"/>
              </a:rPr>
              <a:t>occlusion</a:t>
            </a:r>
            <a:endParaRPr lang="es-AR" sz="1600" dirty="0" smtClean="0">
              <a:solidFill>
                <a:schemeClr val="tx1"/>
              </a:solidFill>
              <a:latin typeface="Microsoft YaHei" panose="020B0503020204020204" pitchFamily="34" charset="-122"/>
              <a:ea typeface="Microsoft YaHei" panose="020B0503020204020204" pitchFamily="34" charset="-122"/>
            </a:endParaRPr>
          </a:p>
          <a:p>
            <a:r>
              <a:rPr lang="es-AR" sz="1600" dirty="0" smtClean="0">
                <a:solidFill>
                  <a:schemeClr val="tx1"/>
                </a:solidFill>
                <a:latin typeface="Microsoft YaHei" panose="020B0503020204020204" pitchFamily="34" charset="-122"/>
                <a:ea typeface="Microsoft YaHei" panose="020B0503020204020204" pitchFamily="34" charset="-122"/>
              </a:rPr>
              <a:t>Non </a:t>
            </a:r>
            <a:r>
              <a:rPr lang="es-AR" sz="1600" dirty="0" err="1" smtClean="0">
                <a:solidFill>
                  <a:schemeClr val="tx1"/>
                </a:solidFill>
                <a:latin typeface="Microsoft YaHei" panose="020B0503020204020204" pitchFamily="34" charset="-122"/>
                <a:ea typeface="Microsoft YaHei" panose="020B0503020204020204" pitchFamily="34" charset="-122"/>
              </a:rPr>
              <a:t>significant</a:t>
            </a:r>
            <a:r>
              <a:rPr lang="es-AR" sz="1600" dirty="0" smtClean="0">
                <a:solidFill>
                  <a:schemeClr val="tx1"/>
                </a:solidFill>
                <a:latin typeface="Microsoft YaHei" panose="020B0503020204020204" pitchFamily="34" charset="-122"/>
                <a:ea typeface="Microsoft YaHei" panose="020B0503020204020204" pitchFamily="34" charset="-122"/>
              </a:rPr>
              <a:t> CAD</a:t>
            </a:r>
          </a:p>
          <a:p>
            <a:r>
              <a:rPr lang="es-AR" sz="1600" dirty="0" err="1" smtClean="0">
                <a:solidFill>
                  <a:schemeClr val="tx1"/>
                </a:solidFill>
                <a:latin typeface="Microsoft YaHei" panose="020B0503020204020204" pitchFamily="34" charset="-122"/>
                <a:ea typeface="Microsoft YaHei" panose="020B0503020204020204" pitchFamily="34" charset="-122"/>
              </a:rPr>
              <a:t>Diffuse</a:t>
            </a:r>
            <a:r>
              <a:rPr lang="es-AR" sz="1600" dirty="0" smtClean="0">
                <a:solidFill>
                  <a:schemeClr val="tx1"/>
                </a:solidFill>
                <a:latin typeface="Microsoft YaHei" panose="020B0503020204020204" pitchFamily="34" charset="-122"/>
                <a:ea typeface="Microsoft YaHei" panose="020B0503020204020204" pitchFamily="34" charset="-122"/>
              </a:rPr>
              <a:t> CAD</a:t>
            </a:r>
          </a:p>
          <a:p>
            <a:r>
              <a:rPr lang="es-AR" sz="1600" dirty="0" smtClean="0">
                <a:solidFill>
                  <a:schemeClr val="tx1"/>
                </a:solidFill>
                <a:latin typeface="Microsoft YaHei" panose="020B0503020204020204" pitchFamily="34" charset="-122"/>
                <a:ea typeface="Microsoft YaHei" panose="020B0503020204020204" pitchFamily="34" charset="-122"/>
              </a:rPr>
              <a:t>ISR</a:t>
            </a:r>
            <a:endParaRPr lang="en-US" sz="1600" dirty="0">
              <a:solidFill>
                <a:schemeClr val="tx1"/>
              </a:solidFill>
              <a:latin typeface="Microsoft YaHei" panose="020B0503020204020204" pitchFamily="34" charset="-122"/>
              <a:ea typeface="Microsoft YaHei" panose="020B0503020204020204" pitchFamily="34" charset="-122"/>
            </a:endParaRPr>
          </a:p>
        </p:txBody>
      </p:sp>
      <p:sp>
        <p:nvSpPr>
          <p:cNvPr id="6" name="5 Rectángulo redondeado"/>
          <p:cNvSpPr/>
          <p:nvPr/>
        </p:nvSpPr>
        <p:spPr>
          <a:xfrm>
            <a:off x="2987824" y="3356992"/>
            <a:ext cx="3111690" cy="928047"/>
          </a:xfrm>
          <a:prstGeom prst="roundRect">
            <a:avLst/>
          </a:prstGeom>
          <a:solidFill>
            <a:schemeClr val="tx2">
              <a:lumMod val="60000"/>
              <a:lumOff val="40000"/>
            </a:schemeClr>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AR" dirty="0" smtClean="0">
                <a:solidFill>
                  <a:schemeClr val="tx1"/>
                </a:solidFill>
                <a:latin typeface="Microsoft YaHei" panose="020B0503020204020204" pitchFamily="34" charset="-122"/>
                <a:ea typeface="Microsoft YaHei" panose="020B0503020204020204" pitchFamily="34" charset="-122"/>
              </a:rPr>
              <a:t>487 </a:t>
            </a:r>
            <a:r>
              <a:rPr lang="es-AR" dirty="0" err="1" smtClean="0">
                <a:solidFill>
                  <a:schemeClr val="tx1"/>
                </a:solidFill>
                <a:latin typeface="Microsoft YaHei" panose="020B0503020204020204" pitchFamily="34" charset="-122"/>
                <a:ea typeface="Microsoft YaHei" panose="020B0503020204020204" pitchFamily="34" charset="-122"/>
              </a:rPr>
              <a:t>patients</a:t>
            </a:r>
            <a:r>
              <a:rPr lang="es-AR" dirty="0" smtClean="0">
                <a:solidFill>
                  <a:schemeClr val="tx1"/>
                </a:solidFill>
                <a:latin typeface="Microsoft YaHei" panose="020B0503020204020204" pitchFamily="34" charset="-122"/>
                <a:ea typeface="Microsoft YaHei" panose="020B0503020204020204" pitchFamily="34" charset="-122"/>
              </a:rPr>
              <a:t> </a:t>
            </a:r>
            <a:r>
              <a:rPr lang="es-AR" dirty="0" err="1" smtClean="0">
                <a:solidFill>
                  <a:schemeClr val="tx1"/>
                </a:solidFill>
                <a:latin typeface="Microsoft YaHei" panose="020B0503020204020204" pitchFamily="34" charset="-122"/>
                <a:ea typeface="Microsoft YaHei" panose="020B0503020204020204" pitchFamily="34" charset="-122"/>
              </a:rPr>
              <a:t>excluded</a:t>
            </a:r>
            <a:r>
              <a:rPr lang="es-AR" dirty="0" smtClean="0">
                <a:solidFill>
                  <a:schemeClr val="tx1"/>
                </a:solidFill>
                <a:latin typeface="Microsoft YaHei" panose="020B0503020204020204" pitchFamily="34" charset="-122"/>
                <a:ea typeface="Microsoft YaHei" panose="020B0503020204020204" pitchFamily="34" charset="-122"/>
              </a:rPr>
              <a:t>, </a:t>
            </a:r>
            <a:r>
              <a:rPr lang="es-AR" dirty="0" err="1" smtClean="0">
                <a:solidFill>
                  <a:schemeClr val="tx1"/>
                </a:solidFill>
                <a:latin typeface="Microsoft YaHei" panose="020B0503020204020204" pitchFamily="34" charset="-122"/>
                <a:ea typeface="Microsoft YaHei" panose="020B0503020204020204" pitchFamily="34" charset="-122"/>
              </a:rPr>
              <a:t>unable</a:t>
            </a:r>
            <a:r>
              <a:rPr lang="es-AR" dirty="0" smtClean="0">
                <a:solidFill>
                  <a:schemeClr val="tx1"/>
                </a:solidFill>
                <a:latin typeface="Microsoft YaHei" panose="020B0503020204020204" pitchFamily="34" charset="-122"/>
                <a:ea typeface="Microsoft YaHei" panose="020B0503020204020204" pitchFamily="34" charset="-122"/>
              </a:rPr>
              <a:t> </a:t>
            </a:r>
            <a:r>
              <a:rPr lang="es-AR" dirty="0" err="1" smtClean="0">
                <a:solidFill>
                  <a:schemeClr val="tx1"/>
                </a:solidFill>
                <a:latin typeface="Microsoft YaHei" panose="020B0503020204020204" pitchFamily="34" charset="-122"/>
                <a:ea typeface="Microsoft YaHei" panose="020B0503020204020204" pitchFamily="34" charset="-122"/>
              </a:rPr>
              <a:t>for</a:t>
            </a:r>
            <a:r>
              <a:rPr lang="es-AR" dirty="0" smtClean="0">
                <a:solidFill>
                  <a:schemeClr val="tx1"/>
                </a:solidFill>
                <a:latin typeface="Microsoft YaHei" panose="020B0503020204020204" pitchFamily="34" charset="-122"/>
                <a:ea typeface="Microsoft YaHei" panose="020B0503020204020204" pitchFamily="34" charset="-122"/>
              </a:rPr>
              <a:t> PCI </a:t>
            </a:r>
            <a:r>
              <a:rPr lang="es-AR" dirty="0" err="1" smtClean="0">
                <a:solidFill>
                  <a:schemeClr val="tx1"/>
                </a:solidFill>
                <a:latin typeface="Microsoft YaHei" panose="020B0503020204020204" pitchFamily="34" charset="-122"/>
                <a:ea typeface="Microsoft YaHei" panose="020B0503020204020204" pitchFamily="34" charset="-122"/>
              </a:rPr>
              <a:t>with</a:t>
            </a:r>
            <a:r>
              <a:rPr lang="es-AR" dirty="0" smtClean="0">
                <a:solidFill>
                  <a:schemeClr val="tx1"/>
                </a:solidFill>
                <a:latin typeface="Microsoft YaHei" panose="020B0503020204020204" pitchFamily="34" charset="-122"/>
                <a:ea typeface="Microsoft YaHei" panose="020B0503020204020204" pitchFamily="34" charset="-122"/>
              </a:rPr>
              <a:t> </a:t>
            </a:r>
            <a:r>
              <a:rPr lang="es-AR" dirty="0" err="1" smtClean="0">
                <a:solidFill>
                  <a:schemeClr val="tx1"/>
                </a:solidFill>
                <a:latin typeface="Microsoft YaHei" panose="020B0503020204020204" pitchFamily="34" charset="-122"/>
                <a:ea typeface="Microsoft YaHei" panose="020B0503020204020204" pitchFamily="34" charset="-122"/>
              </a:rPr>
              <a:t>multiple</a:t>
            </a:r>
            <a:r>
              <a:rPr lang="es-AR" dirty="0" smtClean="0">
                <a:solidFill>
                  <a:schemeClr val="tx1"/>
                </a:solidFill>
                <a:latin typeface="Microsoft YaHei" panose="020B0503020204020204" pitchFamily="34" charset="-122"/>
                <a:ea typeface="Microsoft YaHei" panose="020B0503020204020204" pitchFamily="34" charset="-122"/>
              </a:rPr>
              <a:t> DES</a:t>
            </a:r>
            <a:endParaRPr lang="en-US" dirty="0">
              <a:solidFill>
                <a:schemeClr val="tx1"/>
              </a:solidFill>
              <a:latin typeface="Microsoft YaHei" panose="020B0503020204020204" pitchFamily="34" charset="-122"/>
              <a:ea typeface="Microsoft YaHei" panose="020B0503020204020204" pitchFamily="34" charset="-122"/>
            </a:endParaRPr>
          </a:p>
        </p:txBody>
      </p:sp>
      <p:sp>
        <p:nvSpPr>
          <p:cNvPr id="7" name="6 Rectángulo redondeado"/>
          <p:cNvSpPr/>
          <p:nvPr/>
        </p:nvSpPr>
        <p:spPr>
          <a:xfrm>
            <a:off x="2222322" y="4437112"/>
            <a:ext cx="4653934" cy="1152128"/>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AR" sz="2800" b="1" dirty="0" smtClean="0">
                <a:solidFill>
                  <a:schemeClr val="accent4">
                    <a:lumMod val="75000"/>
                  </a:schemeClr>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200 </a:t>
            </a:r>
            <a:r>
              <a:rPr lang="es-AR" sz="2800" b="1" dirty="0" err="1" smtClean="0">
                <a:solidFill>
                  <a:schemeClr val="accent4">
                    <a:lumMod val="75000"/>
                  </a:schemeClr>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patients</a:t>
            </a:r>
            <a:r>
              <a:rPr lang="es-AR" sz="2800" b="1" dirty="0" smtClean="0">
                <a:solidFill>
                  <a:schemeClr val="accent4">
                    <a:lumMod val="75000"/>
                  </a:schemeClr>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 </a:t>
            </a:r>
            <a:r>
              <a:rPr lang="es-AR" sz="2800" b="1" dirty="0" err="1" smtClean="0">
                <a:solidFill>
                  <a:schemeClr val="accent4">
                    <a:lumMod val="75000"/>
                  </a:schemeClr>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included</a:t>
            </a:r>
            <a:r>
              <a:rPr lang="es-AR" sz="2800" b="1" dirty="0" smtClean="0">
                <a:solidFill>
                  <a:schemeClr val="accent4">
                    <a:lumMod val="75000"/>
                  </a:schemeClr>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 in ORAR III RCT</a:t>
            </a:r>
          </a:p>
        </p:txBody>
      </p:sp>
      <p:sp>
        <p:nvSpPr>
          <p:cNvPr id="8" name="7 Rectángulo redondeado"/>
          <p:cNvSpPr/>
          <p:nvPr/>
        </p:nvSpPr>
        <p:spPr>
          <a:xfrm>
            <a:off x="35496" y="1196752"/>
            <a:ext cx="3907277" cy="1881091"/>
          </a:xfrm>
          <a:prstGeom prst="roundRect">
            <a:avLst/>
          </a:prstGeom>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AR" sz="1600" dirty="0">
                <a:solidFill>
                  <a:schemeClr val="tx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485 </a:t>
            </a:r>
            <a:r>
              <a:rPr lang="es-AR" sz="1600" dirty="0" err="1">
                <a:solidFill>
                  <a:schemeClr val="tx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patients</a:t>
            </a:r>
            <a:r>
              <a:rPr lang="es-AR" sz="1600" dirty="0">
                <a:solidFill>
                  <a:schemeClr val="tx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 </a:t>
            </a:r>
            <a:r>
              <a:rPr lang="es-AR" sz="1600" dirty="0" err="1">
                <a:solidFill>
                  <a:schemeClr val="tx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met</a:t>
            </a:r>
            <a:r>
              <a:rPr lang="es-AR" sz="1600" dirty="0">
                <a:solidFill>
                  <a:schemeClr val="tx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 </a:t>
            </a:r>
            <a:r>
              <a:rPr lang="es-AR" sz="1600" dirty="0" err="1">
                <a:solidFill>
                  <a:schemeClr val="tx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clinical</a:t>
            </a:r>
            <a:r>
              <a:rPr lang="es-AR" sz="1600" dirty="0">
                <a:solidFill>
                  <a:schemeClr val="tx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 </a:t>
            </a:r>
            <a:r>
              <a:rPr lang="es-AR" sz="1600" dirty="0" err="1">
                <a:solidFill>
                  <a:schemeClr val="tx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exclusion</a:t>
            </a:r>
            <a:r>
              <a:rPr lang="es-AR" sz="1600" dirty="0">
                <a:solidFill>
                  <a:schemeClr val="tx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 </a:t>
            </a:r>
            <a:r>
              <a:rPr lang="es-AR" sz="1600" dirty="0" err="1">
                <a:solidFill>
                  <a:schemeClr val="tx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criteria</a:t>
            </a:r>
            <a:r>
              <a:rPr lang="es-AR" sz="1600" dirty="0">
                <a:solidFill>
                  <a:schemeClr val="tx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p>
          <a:p>
            <a:pPr algn="ctr"/>
            <a:endParaRPr lang="es-AR" sz="1600" dirty="0">
              <a:solidFill>
                <a:schemeClr val="tx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p>
            <a:r>
              <a:rPr lang="es-AR" sz="1600" dirty="0">
                <a:solidFill>
                  <a:schemeClr val="tx1"/>
                </a:solidFill>
                <a:latin typeface="Microsoft YaHei" panose="020B0503020204020204" pitchFamily="34" charset="-122"/>
                <a:ea typeface="Microsoft YaHei" panose="020B0503020204020204" pitchFamily="34" charset="-122"/>
              </a:rPr>
              <a:t>AMI &lt; 24 </a:t>
            </a:r>
            <a:r>
              <a:rPr lang="es-AR" sz="1600" dirty="0" err="1">
                <a:solidFill>
                  <a:schemeClr val="tx1"/>
                </a:solidFill>
                <a:latin typeface="Microsoft YaHei" panose="020B0503020204020204" pitchFamily="34" charset="-122"/>
                <a:ea typeface="Microsoft YaHei" panose="020B0503020204020204" pitchFamily="34" charset="-122"/>
              </a:rPr>
              <a:t>hours</a:t>
            </a:r>
            <a:r>
              <a:rPr lang="es-AR" sz="1600" dirty="0">
                <a:solidFill>
                  <a:schemeClr val="tx1"/>
                </a:solidFill>
                <a:latin typeface="Microsoft YaHei" panose="020B0503020204020204" pitchFamily="34" charset="-122"/>
                <a:ea typeface="Microsoft YaHei" panose="020B0503020204020204" pitchFamily="34" charset="-122"/>
              </a:rPr>
              <a:t>.</a:t>
            </a:r>
          </a:p>
          <a:p>
            <a:r>
              <a:rPr lang="es-AR" sz="1600" dirty="0" err="1">
                <a:solidFill>
                  <a:schemeClr val="tx1"/>
                </a:solidFill>
                <a:latin typeface="Microsoft YaHei" panose="020B0503020204020204" pitchFamily="34" charset="-122"/>
                <a:ea typeface="Microsoft YaHei" panose="020B0503020204020204" pitchFamily="34" charset="-122"/>
              </a:rPr>
              <a:t>Participation</a:t>
            </a:r>
            <a:r>
              <a:rPr lang="es-AR" sz="1600" dirty="0">
                <a:solidFill>
                  <a:schemeClr val="tx1"/>
                </a:solidFill>
                <a:latin typeface="Microsoft YaHei" panose="020B0503020204020204" pitchFamily="34" charset="-122"/>
                <a:ea typeface="Microsoft YaHei" panose="020B0503020204020204" pitchFamily="34" charset="-122"/>
              </a:rPr>
              <a:t> in </a:t>
            </a:r>
            <a:r>
              <a:rPr lang="es-AR" sz="1600" dirty="0" err="1">
                <a:solidFill>
                  <a:schemeClr val="tx1"/>
                </a:solidFill>
                <a:latin typeface="Microsoft YaHei" panose="020B0503020204020204" pitchFamily="34" charset="-122"/>
                <a:ea typeface="Microsoft YaHei" panose="020B0503020204020204" pitchFamily="34" charset="-122"/>
              </a:rPr>
              <a:t>another</a:t>
            </a:r>
            <a:r>
              <a:rPr lang="es-AR" sz="1600" dirty="0">
                <a:solidFill>
                  <a:schemeClr val="tx1"/>
                </a:solidFill>
                <a:latin typeface="Microsoft YaHei" panose="020B0503020204020204" pitchFamily="34" charset="-122"/>
                <a:ea typeface="Microsoft YaHei" panose="020B0503020204020204" pitchFamily="34" charset="-122"/>
              </a:rPr>
              <a:t> trial.</a:t>
            </a:r>
          </a:p>
          <a:p>
            <a:r>
              <a:rPr lang="es-AR" sz="1600" dirty="0" err="1">
                <a:solidFill>
                  <a:schemeClr val="tx1"/>
                </a:solidFill>
                <a:latin typeface="Microsoft YaHei" panose="020B0503020204020204" pitchFamily="34" charset="-122"/>
                <a:ea typeface="Microsoft YaHei" panose="020B0503020204020204" pitchFamily="34" charset="-122"/>
              </a:rPr>
              <a:t>Refuses</a:t>
            </a:r>
            <a:r>
              <a:rPr lang="es-AR" sz="1600" dirty="0">
                <a:solidFill>
                  <a:schemeClr val="tx1"/>
                </a:solidFill>
                <a:latin typeface="Microsoft YaHei" panose="020B0503020204020204" pitchFamily="34" charset="-122"/>
                <a:ea typeface="Microsoft YaHei" panose="020B0503020204020204" pitchFamily="34" charset="-122"/>
              </a:rPr>
              <a:t> </a:t>
            </a:r>
            <a:r>
              <a:rPr lang="es-AR" sz="1600" dirty="0" err="1">
                <a:solidFill>
                  <a:schemeClr val="tx1"/>
                </a:solidFill>
                <a:latin typeface="Microsoft YaHei" panose="020B0503020204020204" pitchFamily="34" charset="-122"/>
                <a:ea typeface="Microsoft YaHei" panose="020B0503020204020204" pitchFamily="34" charset="-122"/>
              </a:rPr>
              <a:t>to</a:t>
            </a:r>
            <a:r>
              <a:rPr lang="es-AR" sz="1600" dirty="0">
                <a:solidFill>
                  <a:schemeClr val="tx1"/>
                </a:solidFill>
                <a:latin typeface="Microsoft YaHei" panose="020B0503020204020204" pitchFamily="34" charset="-122"/>
                <a:ea typeface="Microsoft YaHei" panose="020B0503020204020204" pitchFamily="34" charset="-122"/>
              </a:rPr>
              <a:t> be </a:t>
            </a:r>
            <a:r>
              <a:rPr lang="es-AR" sz="1600" dirty="0" err="1">
                <a:solidFill>
                  <a:schemeClr val="tx1"/>
                </a:solidFill>
                <a:latin typeface="Microsoft YaHei" panose="020B0503020204020204" pitchFamily="34" charset="-122"/>
                <a:ea typeface="Microsoft YaHei" panose="020B0503020204020204" pitchFamily="34" charset="-122"/>
              </a:rPr>
              <a:t>included</a:t>
            </a:r>
            <a:r>
              <a:rPr lang="es-AR" sz="1600" dirty="0">
                <a:solidFill>
                  <a:schemeClr val="tx1"/>
                </a:solidFill>
                <a:latin typeface="Microsoft YaHei" panose="020B0503020204020204" pitchFamily="34" charset="-122"/>
                <a:ea typeface="Microsoft YaHei" panose="020B0503020204020204" pitchFamily="34" charset="-122"/>
              </a:rPr>
              <a:t> in </a:t>
            </a:r>
            <a:r>
              <a:rPr lang="es-AR" sz="1600" dirty="0" err="1">
                <a:solidFill>
                  <a:schemeClr val="tx1"/>
                </a:solidFill>
                <a:latin typeface="Microsoft YaHei" panose="020B0503020204020204" pitchFamily="34" charset="-122"/>
                <a:ea typeface="Microsoft YaHei" panose="020B0503020204020204" pitchFamily="34" charset="-122"/>
              </a:rPr>
              <a:t>the</a:t>
            </a:r>
            <a:r>
              <a:rPr lang="es-AR" sz="1600" dirty="0">
                <a:solidFill>
                  <a:schemeClr val="tx1"/>
                </a:solidFill>
                <a:latin typeface="Microsoft YaHei" panose="020B0503020204020204" pitchFamily="34" charset="-122"/>
                <a:ea typeface="Microsoft YaHei" panose="020B0503020204020204" pitchFamily="34" charset="-122"/>
              </a:rPr>
              <a:t> trial</a:t>
            </a:r>
          </a:p>
          <a:p>
            <a:r>
              <a:rPr lang="es-AR" sz="1600" dirty="0" err="1">
                <a:solidFill>
                  <a:schemeClr val="tx1"/>
                </a:solidFill>
                <a:latin typeface="Microsoft YaHei" panose="020B0503020204020204" pitchFamily="34" charset="-122"/>
                <a:ea typeface="Microsoft YaHei" panose="020B0503020204020204" pitchFamily="34" charset="-122"/>
              </a:rPr>
              <a:t>Commorbidities</a:t>
            </a:r>
            <a:endParaRPr lang="es-AR" sz="1600" dirty="0">
              <a:solidFill>
                <a:schemeClr val="tx1"/>
              </a:solidFill>
              <a:latin typeface="Microsoft YaHei" panose="020B0503020204020204" pitchFamily="34" charset="-122"/>
              <a:ea typeface="Microsoft YaHei" panose="020B0503020204020204" pitchFamily="34" charset="-122"/>
            </a:endParaRPr>
          </a:p>
        </p:txBody>
      </p:sp>
      <p:sp>
        <p:nvSpPr>
          <p:cNvPr id="9" name="8 Flecha abajo"/>
          <p:cNvSpPr/>
          <p:nvPr/>
        </p:nvSpPr>
        <p:spPr>
          <a:xfrm>
            <a:off x="3455252" y="1503553"/>
            <a:ext cx="2196868" cy="2789543"/>
          </a:xfrm>
          <a:prstGeom prst="downArrow">
            <a:avLst/>
          </a:prstGeom>
          <a:gradFill>
            <a:gsLst>
              <a:gs pos="58000">
                <a:srgbClr val="FFE000"/>
              </a:gs>
              <a:gs pos="29000">
                <a:srgbClr val="E6AF00"/>
              </a:gs>
              <a:gs pos="79000">
                <a:srgbClr val="FFFF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icrosoft YaHei" panose="020B0503020204020204" pitchFamily="34" charset="-122"/>
              <a:ea typeface="Microsoft YaHei" panose="020B0503020204020204" pitchFamily="34" charset="-122"/>
            </a:endParaRPr>
          </a:p>
        </p:txBody>
      </p:sp>
      <p:sp>
        <p:nvSpPr>
          <p:cNvPr id="12" name="11 Rectángulo redondeado"/>
          <p:cNvSpPr/>
          <p:nvPr/>
        </p:nvSpPr>
        <p:spPr>
          <a:xfrm>
            <a:off x="2411759" y="5661248"/>
            <a:ext cx="1531013"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600" b="1" dirty="0" smtClean="0">
                <a:solidFill>
                  <a:srgbClr val="002060"/>
                </a:solidFill>
                <a:latin typeface="Microsoft YaHei" panose="020B0503020204020204" pitchFamily="34" charset="-122"/>
                <a:ea typeface="Microsoft YaHei" panose="020B0503020204020204" pitchFamily="34" charset="-122"/>
              </a:rPr>
              <a:t>OR+BMS 100 </a:t>
            </a:r>
            <a:r>
              <a:rPr lang="es-AR" sz="1600" b="1" dirty="0" err="1" smtClean="0">
                <a:solidFill>
                  <a:srgbClr val="002060"/>
                </a:solidFill>
                <a:latin typeface="Microsoft YaHei" panose="020B0503020204020204" pitchFamily="34" charset="-122"/>
                <a:ea typeface="Microsoft YaHei" panose="020B0503020204020204" pitchFamily="34" charset="-122"/>
              </a:rPr>
              <a:t>pts</a:t>
            </a:r>
            <a:endParaRPr lang="en-US" sz="1600" b="1" dirty="0">
              <a:solidFill>
                <a:srgbClr val="002060"/>
              </a:solidFill>
              <a:latin typeface="Microsoft YaHei" panose="020B0503020204020204" pitchFamily="34" charset="-122"/>
              <a:ea typeface="Microsoft YaHei" panose="020B0503020204020204" pitchFamily="34" charset="-122"/>
            </a:endParaRPr>
          </a:p>
        </p:txBody>
      </p:sp>
      <p:sp>
        <p:nvSpPr>
          <p:cNvPr id="13" name="12 Rectángulo redondeado"/>
          <p:cNvSpPr/>
          <p:nvPr/>
        </p:nvSpPr>
        <p:spPr>
          <a:xfrm>
            <a:off x="5153444" y="5661248"/>
            <a:ext cx="1578796"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600" b="1" dirty="0" smtClean="0">
                <a:solidFill>
                  <a:srgbClr val="002060"/>
                </a:solidFill>
                <a:latin typeface="Microsoft YaHei" panose="020B0503020204020204" pitchFamily="34" charset="-122"/>
                <a:ea typeface="Microsoft YaHei" panose="020B0503020204020204" pitchFamily="34" charset="-122"/>
              </a:rPr>
              <a:t>1° Gen. DES</a:t>
            </a:r>
          </a:p>
          <a:p>
            <a:pPr algn="ctr"/>
            <a:r>
              <a:rPr lang="es-AR" sz="1600" b="1" dirty="0" smtClean="0">
                <a:solidFill>
                  <a:srgbClr val="002060"/>
                </a:solidFill>
                <a:latin typeface="Microsoft YaHei" panose="020B0503020204020204" pitchFamily="34" charset="-122"/>
                <a:ea typeface="Microsoft YaHei" panose="020B0503020204020204" pitchFamily="34" charset="-122"/>
              </a:rPr>
              <a:t> 100 </a:t>
            </a:r>
            <a:r>
              <a:rPr lang="es-AR" sz="1600" b="1" dirty="0" err="1" smtClean="0">
                <a:solidFill>
                  <a:srgbClr val="002060"/>
                </a:solidFill>
                <a:latin typeface="Microsoft YaHei" panose="020B0503020204020204" pitchFamily="34" charset="-122"/>
                <a:ea typeface="Microsoft YaHei" panose="020B0503020204020204" pitchFamily="34" charset="-122"/>
              </a:rPr>
              <a:t>pts</a:t>
            </a:r>
            <a:endParaRPr lang="en-US" sz="1600" b="1" dirty="0">
              <a:solidFill>
                <a:srgbClr val="002060"/>
              </a:solidFill>
              <a:latin typeface="Microsoft YaHei" panose="020B0503020204020204" pitchFamily="34" charset="-122"/>
              <a:ea typeface="Microsoft YaHei" panose="020B0503020204020204" pitchFamily="34" charset="-122"/>
            </a:endParaRPr>
          </a:p>
        </p:txBody>
      </p:sp>
      <p:sp>
        <p:nvSpPr>
          <p:cNvPr id="14" name="13 Rectángulo"/>
          <p:cNvSpPr/>
          <p:nvPr/>
        </p:nvSpPr>
        <p:spPr>
          <a:xfrm>
            <a:off x="2483768" y="6516052"/>
            <a:ext cx="6682342" cy="369332"/>
          </a:xfrm>
          <a:prstGeom prst="rect">
            <a:avLst/>
          </a:prstGeom>
        </p:spPr>
        <p:txBody>
          <a:bodyPr wrap="none">
            <a:spAutoFit/>
          </a:bodyPr>
          <a:lstStyle/>
          <a:p>
            <a:pPr algn="r"/>
            <a:r>
              <a:rPr lang="en-US" i="1" dirty="0" smtClean="0">
                <a:solidFill>
                  <a:schemeClr val="bg1">
                    <a:lumMod val="95000"/>
                  </a:schemeClr>
                </a:solidFill>
                <a:latin typeface="Microsoft YaHei" panose="020B0503020204020204" pitchFamily="34" charset="-122"/>
                <a:ea typeface="Microsoft YaHei" panose="020B0503020204020204" pitchFamily="34" charset="-122"/>
              </a:rPr>
              <a:t>Rodriguez AE et al. Am J </a:t>
            </a:r>
            <a:r>
              <a:rPr lang="en-US" i="1" dirty="0" err="1" smtClean="0">
                <a:solidFill>
                  <a:schemeClr val="bg1">
                    <a:lumMod val="95000"/>
                  </a:schemeClr>
                </a:solidFill>
                <a:latin typeface="Microsoft YaHei" panose="020B0503020204020204" pitchFamily="34" charset="-122"/>
                <a:ea typeface="Microsoft YaHei" panose="020B0503020204020204" pitchFamily="34" charset="-122"/>
              </a:rPr>
              <a:t>Cardiol</a:t>
            </a:r>
            <a:r>
              <a:rPr lang="en-US" i="1" dirty="0" smtClean="0">
                <a:solidFill>
                  <a:schemeClr val="bg1">
                    <a:lumMod val="95000"/>
                  </a:schemeClr>
                </a:solidFill>
                <a:latin typeface="Microsoft YaHei" panose="020B0503020204020204" pitchFamily="34" charset="-122"/>
                <a:ea typeface="Microsoft YaHei" panose="020B0503020204020204" pitchFamily="34" charset="-122"/>
              </a:rPr>
              <a:t>. 2014 Mar 1;113(5):815-21</a:t>
            </a:r>
            <a:endParaRPr lang="en-US" i="1" dirty="0">
              <a:solidFill>
                <a:schemeClr val="bg1">
                  <a:lumMod val="95000"/>
                </a:schemeClr>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252415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50"/>
                                  </p:stCondLst>
                                  <p:childTnLst>
                                    <p:set>
                                      <p:cBhvr>
                                        <p:cTn id="9" dur="1" fill="hold">
                                          <p:stCondLst>
                                            <p:cond delay="9"/>
                                          </p:stCondLst>
                                        </p:cTn>
                                        <p:tgtEl>
                                          <p:spTgt spid="5"/>
                                        </p:tgtEl>
                                        <p:attrNameLst>
                                          <p:attrName>style.visibility</p:attrName>
                                        </p:attrNameLst>
                                      </p:cBhvr>
                                      <p:to>
                                        <p:strVal val="visible"/>
                                      </p:to>
                                    </p:set>
                                  </p:childTnLst>
                                </p:cTn>
                              </p:par>
                            </p:childTnLst>
                          </p:cTn>
                        </p:par>
                        <p:par>
                          <p:cTn id="10" fill="hold">
                            <p:stCondLst>
                              <p:cond delay="260"/>
                            </p:stCondLst>
                            <p:childTnLst>
                              <p:par>
                                <p:cTn id="11" presetID="1" presetClass="entr" presetSubtype="0" fill="hold" grpId="0" nodeType="afterEffect">
                                  <p:stCondLst>
                                    <p:cond delay="50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par>
                          <p:cTn id="18" fill="hold">
                            <p:stCondLst>
                              <p:cond delay="500"/>
                            </p:stCondLst>
                            <p:childTnLst>
                              <p:par>
                                <p:cTn id="19" presetID="1" presetClass="entr" presetSubtype="0" fill="hold" grpId="0" nodeType="afterEffect">
                                  <p:stCondLst>
                                    <p:cond delay="100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4"/>
          <p:cNvSpPr txBox="1">
            <a:spLocks noChangeArrowheads="1"/>
          </p:cNvSpPr>
          <p:nvPr/>
        </p:nvSpPr>
        <p:spPr bwMode="auto">
          <a:xfrm>
            <a:off x="179387" y="1759596"/>
            <a:ext cx="8785225" cy="3972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1pPr>
            <a:lvl2pPr marL="742950" indent="-28575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2pPr>
            <a:lvl3pPr marL="11430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3pPr>
            <a:lvl4pPr marL="16002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4pPr>
            <a:lvl5pPr marL="20574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5pPr>
            <a:lvl6pPr marL="25146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6pPr>
            <a:lvl7pPr marL="29718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7pPr>
            <a:lvl8pPr marL="34290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8pPr>
            <a:lvl9pPr marL="38862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9pPr>
          </a:lstStyle>
          <a:p>
            <a:pPr algn="ctr">
              <a:buClr>
                <a:srgbClr val="000000"/>
              </a:buClr>
              <a:buSzPct val="100000"/>
              <a:buFont typeface="Wingdings" pitchFamily="2" charset="2"/>
              <a:buNone/>
            </a:pPr>
            <a:r>
              <a:rPr lang="en-GB" sz="2800" b="1" dirty="0">
                <a:solidFill>
                  <a:schemeClr val="bg1">
                    <a:lumMod val="95000"/>
                  </a:schemeClr>
                </a:solidFill>
                <a:latin typeface="Microsoft YaHei" panose="020B0503020204020204" pitchFamily="34" charset="-122"/>
                <a:ea typeface="Microsoft YaHei" panose="020B0503020204020204" pitchFamily="34" charset="-122"/>
              </a:rPr>
              <a:t>BACKGROUND</a:t>
            </a:r>
          </a:p>
          <a:p>
            <a:pPr algn="just">
              <a:buClr>
                <a:srgbClr val="000000"/>
              </a:buClr>
              <a:buSzPct val="100000"/>
              <a:buFont typeface="Wingdings" pitchFamily="2" charset="2"/>
              <a:buNone/>
            </a:pPr>
            <a:endParaRPr lang="en-GB" sz="2800" dirty="0">
              <a:solidFill>
                <a:schemeClr val="bg1">
                  <a:lumMod val="95000"/>
                </a:schemeClr>
              </a:solidFill>
              <a:latin typeface="Microsoft YaHei" panose="020B0503020204020204" pitchFamily="34" charset="-122"/>
              <a:ea typeface="Microsoft YaHei" panose="020B0503020204020204" pitchFamily="34" charset="-122"/>
            </a:endParaRPr>
          </a:p>
          <a:p>
            <a:pPr algn="just">
              <a:buClr>
                <a:srgbClr val="000000"/>
              </a:buClr>
              <a:buSzPct val="100000"/>
            </a:pPr>
            <a:r>
              <a:rPr lang="en-GB" sz="2800" dirty="0">
                <a:solidFill>
                  <a:schemeClr val="bg1">
                    <a:lumMod val="95000"/>
                  </a:schemeClr>
                </a:solidFill>
                <a:latin typeface="Microsoft YaHei" panose="020B0503020204020204" pitchFamily="34" charset="-122"/>
                <a:ea typeface="Microsoft YaHei" panose="020B0503020204020204" pitchFamily="34" charset="-122"/>
              </a:rPr>
              <a:t>Results from </a:t>
            </a:r>
            <a:r>
              <a:rPr lang="en-GB" sz="2800" dirty="0" smtClean="0">
                <a:solidFill>
                  <a:schemeClr val="bg1">
                    <a:lumMod val="95000"/>
                  </a:schemeClr>
                </a:solidFill>
                <a:latin typeface="Microsoft YaHei" panose="020B0503020204020204" pitchFamily="34" charset="-122"/>
                <a:ea typeface="Microsoft YaHei" panose="020B0503020204020204" pitchFamily="34" charset="-122"/>
              </a:rPr>
              <a:t>one (</a:t>
            </a:r>
            <a:r>
              <a:rPr lang="es-ES_tradnl" sz="2800" i="1" dirty="0" err="1">
                <a:solidFill>
                  <a:schemeClr val="bg1">
                    <a:lumMod val="95000"/>
                  </a:schemeClr>
                </a:solidFill>
                <a:latin typeface="Microsoft YaHei" panose="020B0503020204020204" pitchFamily="34" charset="-122"/>
                <a:ea typeface="Microsoft YaHei" panose="020B0503020204020204" pitchFamily="34" charset="-122"/>
              </a:rPr>
              <a:t>EuroIntervention</a:t>
            </a:r>
            <a:r>
              <a:rPr lang="es-ES_tradnl" sz="2800" i="1" dirty="0">
                <a:solidFill>
                  <a:schemeClr val="bg1">
                    <a:lumMod val="95000"/>
                  </a:schemeClr>
                </a:solidFill>
                <a:latin typeface="Microsoft YaHei" panose="020B0503020204020204" pitchFamily="34" charset="-122"/>
                <a:ea typeface="Microsoft YaHei" panose="020B0503020204020204" pitchFamily="34" charset="-122"/>
              </a:rPr>
              <a:t>. 2009 Jun;5(2):255-6</a:t>
            </a:r>
            <a:r>
              <a:rPr lang="es-ES_tradnl" sz="2800" dirty="0">
                <a:solidFill>
                  <a:schemeClr val="bg1">
                    <a:lumMod val="95000"/>
                  </a:schemeClr>
                </a:solidFill>
                <a:latin typeface="Microsoft YaHei" panose="020B0503020204020204" pitchFamily="34" charset="-122"/>
                <a:ea typeface="Microsoft YaHei" panose="020B0503020204020204" pitchFamily="34" charset="-122"/>
              </a:rPr>
              <a:t>) </a:t>
            </a:r>
            <a:r>
              <a:rPr lang="en-US" sz="2800" dirty="0" smtClean="0">
                <a:solidFill>
                  <a:schemeClr val="bg1">
                    <a:lumMod val="95000"/>
                  </a:schemeClr>
                </a:solidFill>
                <a:latin typeface="Microsoft YaHei" panose="020B0503020204020204" pitchFamily="34" charset="-122"/>
                <a:ea typeface="Microsoft YaHei" panose="020B0503020204020204" pitchFamily="34" charset="-122"/>
              </a:rPr>
              <a:t>and three years (</a:t>
            </a:r>
            <a:r>
              <a:rPr lang="en-US" sz="2800" i="1" dirty="0">
                <a:solidFill>
                  <a:schemeClr val="bg1">
                    <a:lumMod val="95000"/>
                  </a:schemeClr>
                </a:solidFill>
                <a:latin typeface="Microsoft YaHei" panose="020B0503020204020204" pitchFamily="34" charset="-122"/>
                <a:ea typeface="Microsoft YaHei" panose="020B0503020204020204" pitchFamily="34" charset="-122"/>
              </a:rPr>
              <a:t>Catheter </a:t>
            </a:r>
            <a:r>
              <a:rPr lang="en-US" sz="2800" i="1" dirty="0" err="1">
                <a:solidFill>
                  <a:schemeClr val="bg1">
                    <a:lumMod val="95000"/>
                  </a:schemeClr>
                </a:solidFill>
                <a:latin typeface="Microsoft YaHei" panose="020B0503020204020204" pitchFamily="34" charset="-122"/>
                <a:ea typeface="Microsoft YaHei" panose="020B0503020204020204" pitchFamily="34" charset="-122"/>
              </a:rPr>
              <a:t>Cardiovasc</a:t>
            </a:r>
            <a:r>
              <a:rPr lang="en-US" sz="2800" i="1" dirty="0">
                <a:solidFill>
                  <a:schemeClr val="bg1">
                    <a:lumMod val="95000"/>
                  </a:schemeClr>
                </a:solidFill>
                <a:latin typeface="Microsoft YaHei" panose="020B0503020204020204" pitchFamily="34" charset="-122"/>
                <a:ea typeface="Microsoft YaHei" panose="020B0503020204020204" pitchFamily="34" charset="-122"/>
              </a:rPr>
              <a:t> </a:t>
            </a:r>
            <a:r>
              <a:rPr lang="en-US" sz="2800" i="1" dirty="0" err="1">
                <a:solidFill>
                  <a:schemeClr val="bg1">
                    <a:lumMod val="95000"/>
                  </a:schemeClr>
                </a:solidFill>
                <a:latin typeface="Microsoft YaHei" panose="020B0503020204020204" pitchFamily="34" charset="-122"/>
                <a:ea typeface="Microsoft YaHei" panose="020B0503020204020204" pitchFamily="34" charset="-122"/>
              </a:rPr>
              <a:t>Interv</a:t>
            </a:r>
            <a:r>
              <a:rPr lang="en-US" sz="2800" i="1" dirty="0">
                <a:solidFill>
                  <a:schemeClr val="bg1">
                    <a:lumMod val="95000"/>
                  </a:schemeClr>
                </a:solidFill>
                <a:latin typeface="Microsoft YaHei" panose="020B0503020204020204" pitchFamily="34" charset="-122"/>
                <a:ea typeface="Microsoft YaHei" panose="020B0503020204020204" pitchFamily="34" charset="-122"/>
              </a:rPr>
              <a:t> </a:t>
            </a:r>
            <a:r>
              <a:rPr lang="en-US" sz="2800" i="1" dirty="0" smtClean="0">
                <a:solidFill>
                  <a:schemeClr val="bg1">
                    <a:lumMod val="95000"/>
                  </a:schemeClr>
                </a:solidFill>
                <a:latin typeface="Microsoft YaHei" panose="020B0503020204020204" pitchFamily="34" charset="-122"/>
                <a:ea typeface="Microsoft YaHei" panose="020B0503020204020204" pitchFamily="34" charset="-122"/>
              </a:rPr>
              <a:t>2012;80:385e394</a:t>
            </a:r>
            <a:r>
              <a:rPr lang="en-US" sz="2800" dirty="0" smtClean="0">
                <a:solidFill>
                  <a:schemeClr val="bg1">
                    <a:lumMod val="95000"/>
                  </a:schemeClr>
                </a:solidFill>
                <a:latin typeface="Microsoft YaHei" panose="020B0503020204020204" pitchFamily="34" charset="-122"/>
                <a:ea typeface="Microsoft YaHei" panose="020B0503020204020204" pitchFamily="34" charset="-122"/>
              </a:rPr>
              <a:t>) of FU were published and </a:t>
            </a:r>
            <a:r>
              <a:rPr lang="en-US" sz="2800" dirty="0">
                <a:solidFill>
                  <a:schemeClr val="bg1">
                    <a:lumMod val="95000"/>
                  </a:schemeClr>
                </a:solidFill>
                <a:latin typeface="Microsoft YaHei" panose="020B0503020204020204" pitchFamily="34" charset="-122"/>
                <a:ea typeface="Microsoft YaHei" panose="020B0503020204020204" pitchFamily="34" charset="-122"/>
              </a:rPr>
              <a:t>showed that the strategy of OR plus BMS has no significant differences in </a:t>
            </a:r>
            <a:r>
              <a:rPr lang="en-US" sz="2800" dirty="0" smtClean="0">
                <a:solidFill>
                  <a:schemeClr val="bg1">
                    <a:lumMod val="95000"/>
                  </a:schemeClr>
                </a:solidFill>
                <a:latin typeface="Microsoft YaHei" panose="020B0503020204020204" pitchFamily="34" charset="-122"/>
                <a:ea typeface="Microsoft YaHei" panose="020B0503020204020204" pitchFamily="34" charset="-122"/>
              </a:rPr>
              <a:t>MACE </a:t>
            </a:r>
            <a:r>
              <a:rPr lang="en-US" sz="2800" dirty="0">
                <a:solidFill>
                  <a:schemeClr val="bg1">
                    <a:lumMod val="95000"/>
                  </a:schemeClr>
                </a:solidFill>
                <a:latin typeface="Microsoft YaHei" panose="020B0503020204020204" pitchFamily="34" charset="-122"/>
                <a:ea typeface="Microsoft YaHei" panose="020B0503020204020204" pitchFamily="34" charset="-122"/>
              </a:rPr>
              <a:t>or TVR in </a:t>
            </a:r>
            <a:r>
              <a:rPr lang="en-US" sz="2800" dirty="0" smtClean="0">
                <a:solidFill>
                  <a:schemeClr val="bg1">
                    <a:lumMod val="95000"/>
                  </a:schemeClr>
                </a:solidFill>
                <a:latin typeface="Microsoft YaHei" panose="020B0503020204020204" pitchFamily="34" charset="-122"/>
                <a:ea typeface="Microsoft YaHei" panose="020B0503020204020204" pitchFamily="34" charset="-122"/>
              </a:rPr>
              <a:t>comparison </a:t>
            </a:r>
            <a:r>
              <a:rPr lang="en-US" sz="2800" dirty="0">
                <a:solidFill>
                  <a:schemeClr val="bg1">
                    <a:lumMod val="95000"/>
                  </a:schemeClr>
                </a:solidFill>
                <a:latin typeface="Microsoft YaHei" panose="020B0503020204020204" pitchFamily="34" charset="-122"/>
                <a:ea typeface="Microsoft YaHei" panose="020B0503020204020204" pitchFamily="34" charset="-122"/>
              </a:rPr>
              <a:t>with DES therapy, although costs were significantly higher with DES. </a:t>
            </a:r>
            <a:endParaRPr lang="es-ES_tradnl" sz="2800" dirty="0">
              <a:solidFill>
                <a:schemeClr val="bg1">
                  <a:lumMod val="95000"/>
                </a:schemeClr>
              </a:solidFill>
              <a:latin typeface="Microsoft YaHei" panose="020B0503020204020204" pitchFamily="34" charset="-122"/>
              <a:ea typeface="Microsoft YaHei" panose="020B0503020204020204" pitchFamily="34" charset="-122"/>
            </a:endParaRPr>
          </a:p>
        </p:txBody>
      </p:sp>
      <p:pic>
        <p:nvPicPr>
          <p:cNvPr id="11" name="Picture 2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8" y="6165304"/>
            <a:ext cx="1261920" cy="697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2" name="11 Rectángulo"/>
          <p:cNvSpPr/>
          <p:nvPr/>
        </p:nvSpPr>
        <p:spPr>
          <a:xfrm>
            <a:off x="2483768" y="6516052"/>
            <a:ext cx="6682342" cy="369332"/>
          </a:xfrm>
          <a:prstGeom prst="rect">
            <a:avLst/>
          </a:prstGeom>
        </p:spPr>
        <p:txBody>
          <a:bodyPr wrap="none">
            <a:spAutoFit/>
          </a:bodyPr>
          <a:lstStyle/>
          <a:p>
            <a:pPr algn="r"/>
            <a:r>
              <a:rPr lang="en-US" i="1" dirty="0" smtClean="0">
                <a:solidFill>
                  <a:schemeClr val="bg1">
                    <a:lumMod val="95000"/>
                  </a:schemeClr>
                </a:solidFill>
                <a:latin typeface="Microsoft YaHei" panose="020B0503020204020204" pitchFamily="34" charset="-122"/>
                <a:ea typeface="Microsoft YaHei" panose="020B0503020204020204" pitchFamily="34" charset="-122"/>
              </a:rPr>
              <a:t>Rodriguez AE et al. Am J </a:t>
            </a:r>
            <a:r>
              <a:rPr lang="en-US" i="1" dirty="0" err="1" smtClean="0">
                <a:solidFill>
                  <a:schemeClr val="bg1">
                    <a:lumMod val="95000"/>
                  </a:schemeClr>
                </a:solidFill>
                <a:latin typeface="Microsoft YaHei" panose="020B0503020204020204" pitchFamily="34" charset="-122"/>
                <a:ea typeface="Microsoft YaHei" panose="020B0503020204020204" pitchFamily="34" charset="-122"/>
              </a:rPr>
              <a:t>Cardiol</a:t>
            </a:r>
            <a:r>
              <a:rPr lang="en-US" i="1" dirty="0" smtClean="0">
                <a:solidFill>
                  <a:schemeClr val="bg1">
                    <a:lumMod val="95000"/>
                  </a:schemeClr>
                </a:solidFill>
                <a:latin typeface="Microsoft YaHei" panose="020B0503020204020204" pitchFamily="34" charset="-122"/>
                <a:ea typeface="Microsoft YaHei" panose="020B0503020204020204" pitchFamily="34" charset="-122"/>
              </a:rPr>
              <a:t>. 2014 Mar 1;113(5):815-21</a:t>
            </a:r>
            <a:endParaRPr lang="en-US" i="1" dirty="0">
              <a:solidFill>
                <a:schemeClr val="bg1">
                  <a:lumMod val="95000"/>
                </a:schemeClr>
              </a:solidFill>
              <a:latin typeface="Microsoft YaHei" panose="020B0503020204020204" pitchFamily="34" charset="-122"/>
              <a:ea typeface="Microsoft YaHei" panose="020B0503020204020204" pitchFamily="34" charset="-122"/>
            </a:endParaRPr>
          </a:p>
        </p:txBody>
      </p:sp>
      <p:sp>
        <p:nvSpPr>
          <p:cNvPr id="7" name="6 Rectángulo"/>
          <p:cNvSpPr/>
          <p:nvPr/>
        </p:nvSpPr>
        <p:spPr>
          <a:xfrm>
            <a:off x="2339752" y="0"/>
            <a:ext cx="6768752" cy="1569660"/>
          </a:xfrm>
          <a:prstGeom prst="rect">
            <a:avLst/>
          </a:prstGeom>
        </p:spPr>
        <p:txBody>
          <a:bodyPr wrap="square">
            <a:spAutoFit/>
          </a:bodyPr>
          <a:lstStyle/>
          <a:p>
            <a:pPr algn="r"/>
            <a:r>
              <a:rPr lang="en-US" sz="2400" dirty="0">
                <a:solidFill>
                  <a:schemeClr val="bg1">
                    <a:lumMod val="95000"/>
                  </a:schemeClr>
                </a:solidFill>
                <a:latin typeface="Microsoft YaHei" panose="020B0503020204020204" pitchFamily="34" charset="-122"/>
                <a:ea typeface="Microsoft YaHei" panose="020B0503020204020204" pitchFamily="34" charset="-122"/>
              </a:rPr>
              <a:t>Comparison of Cost-Effectiveness of Oral Rapamycin </a:t>
            </a:r>
            <a:r>
              <a:rPr lang="en-US" sz="2400" dirty="0" smtClean="0">
                <a:solidFill>
                  <a:schemeClr val="bg1">
                    <a:lumMod val="95000"/>
                  </a:schemeClr>
                </a:solidFill>
                <a:latin typeface="Microsoft YaHei" panose="020B0503020204020204" pitchFamily="34" charset="-122"/>
                <a:ea typeface="Microsoft YaHei" panose="020B0503020204020204" pitchFamily="34" charset="-122"/>
              </a:rPr>
              <a:t>Plus Bare-Metal </a:t>
            </a:r>
            <a:r>
              <a:rPr lang="en-US" sz="2400" dirty="0">
                <a:solidFill>
                  <a:schemeClr val="bg1">
                    <a:lumMod val="95000"/>
                  </a:schemeClr>
                </a:solidFill>
                <a:latin typeface="Microsoft YaHei" panose="020B0503020204020204" pitchFamily="34" charset="-122"/>
                <a:ea typeface="Microsoft YaHei" panose="020B0503020204020204" pitchFamily="34" charset="-122"/>
              </a:rPr>
              <a:t>Stents Versus First Generation of Drug-Eluting </a:t>
            </a:r>
            <a:r>
              <a:rPr lang="en-US" sz="2400" dirty="0" smtClean="0">
                <a:solidFill>
                  <a:schemeClr val="bg1">
                    <a:lumMod val="95000"/>
                  </a:schemeClr>
                </a:solidFill>
                <a:latin typeface="Microsoft YaHei" panose="020B0503020204020204" pitchFamily="34" charset="-122"/>
                <a:ea typeface="Microsoft YaHei" panose="020B0503020204020204" pitchFamily="34" charset="-122"/>
              </a:rPr>
              <a:t>Stents </a:t>
            </a:r>
          </a:p>
          <a:p>
            <a:pPr algn="r"/>
            <a:r>
              <a:rPr lang="es-AR" sz="2400" dirty="0" smtClean="0">
                <a:solidFill>
                  <a:schemeClr val="bg1">
                    <a:lumMod val="95000"/>
                  </a:schemeClr>
                </a:solidFill>
                <a:latin typeface="Microsoft YaHei" panose="020B0503020204020204" pitchFamily="34" charset="-122"/>
                <a:ea typeface="Microsoft YaHei" panose="020B0503020204020204" pitchFamily="34" charset="-122"/>
              </a:rPr>
              <a:t>5 </a:t>
            </a:r>
            <a:r>
              <a:rPr lang="es-AR" sz="2400" dirty="0" err="1" smtClean="0">
                <a:solidFill>
                  <a:schemeClr val="bg1">
                    <a:lumMod val="95000"/>
                  </a:schemeClr>
                </a:solidFill>
                <a:latin typeface="Microsoft YaHei" panose="020B0503020204020204" pitchFamily="34" charset="-122"/>
                <a:ea typeface="Microsoft YaHei" panose="020B0503020204020204" pitchFamily="34" charset="-122"/>
              </a:rPr>
              <a:t>years</a:t>
            </a:r>
            <a:r>
              <a:rPr lang="es-AR" sz="2400" dirty="0" smtClean="0">
                <a:solidFill>
                  <a:schemeClr val="bg1">
                    <a:lumMod val="95000"/>
                  </a:schemeClr>
                </a:solidFill>
                <a:latin typeface="Microsoft YaHei" panose="020B0503020204020204" pitchFamily="34" charset="-122"/>
                <a:ea typeface="Microsoft YaHei" panose="020B0503020204020204" pitchFamily="34" charset="-122"/>
              </a:rPr>
              <a:t> FU </a:t>
            </a:r>
            <a:r>
              <a:rPr lang="es-AR" sz="2400" dirty="0" err="1" smtClean="0">
                <a:solidFill>
                  <a:schemeClr val="bg1">
                    <a:lumMod val="95000"/>
                  </a:schemeClr>
                </a:solidFill>
                <a:latin typeface="Microsoft YaHei" panose="020B0503020204020204" pitchFamily="34" charset="-122"/>
                <a:ea typeface="Microsoft YaHei" panose="020B0503020204020204" pitchFamily="34" charset="-122"/>
              </a:rPr>
              <a:t>from</a:t>
            </a:r>
            <a:r>
              <a:rPr lang="es-AR" sz="2400" dirty="0" smtClean="0">
                <a:solidFill>
                  <a:schemeClr val="bg1">
                    <a:lumMod val="95000"/>
                  </a:schemeClr>
                </a:solidFill>
                <a:latin typeface="Microsoft YaHei" panose="020B0503020204020204" pitchFamily="34" charset="-122"/>
                <a:ea typeface="Microsoft YaHei" panose="020B0503020204020204" pitchFamily="34" charset="-122"/>
              </a:rPr>
              <a:t> ORAR 3 RCT</a:t>
            </a:r>
            <a:endParaRPr lang="en-US" sz="2400" dirty="0">
              <a:solidFill>
                <a:schemeClr val="bg1">
                  <a:lumMod val="95000"/>
                </a:schemeClr>
              </a:solidFill>
              <a:latin typeface="Microsoft YaHei" panose="020B0503020204020204" pitchFamily="34" charset="-122"/>
              <a:ea typeface="Microsoft YaHei" panose="020B0503020204020204" pitchFamily="34" charset="-122"/>
            </a:endParaRPr>
          </a:p>
        </p:txBody>
      </p:sp>
      <p:cxnSp>
        <p:nvCxnSpPr>
          <p:cNvPr id="8" name="7 Conector recto"/>
          <p:cNvCxnSpPr/>
          <p:nvPr/>
        </p:nvCxnSpPr>
        <p:spPr>
          <a:xfrm>
            <a:off x="359371" y="1628800"/>
            <a:ext cx="864096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66451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43668" y="1844824"/>
            <a:ext cx="8856663"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algn="ctr"/>
            <a:r>
              <a:rPr lang="es-AR" sz="2800" b="1" dirty="0">
                <a:solidFill>
                  <a:schemeClr val="bg1">
                    <a:lumMod val="95000"/>
                  </a:schemeClr>
                </a:solidFill>
                <a:latin typeface="Microsoft YaHei" panose="020B0503020204020204" pitchFamily="34" charset="-122"/>
                <a:ea typeface="Microsoft YaHei" panose="020B0503020204020204" pitchFamily="34" charset="-122"/>
              </a:rPr>
              <a:t>OBJECTIVES</a:t>
            </a:r>
            <a:endParaRPr lang="es-AR" sz="2800" dirty="0">
              <a:solidFill>
                <a:schemeClr val="bg1">
                  <a:lumMod val="95000"/>
                </a:schemeClr>
              </a:solidFill>
              <a:latin typeface="Microsoft YaHei" panose="020B0503020204020204" pitchFamily="34" charset="-122"/>
              <a:ea typeface="Microsoft YaHei" panose="020B0503020204020204" pitchFamily="34" charset="-122"/>
            </a:endParaRPr>
          </a:p>
          <a:p>
            <a:pPr marL="342900" indent="-342900" algn="ctr"/>
            <a:endParaRPr lang="es-AR" sz="2800" dirty="0">
              <a:solidFill>
                <a:schemeClr val="bg1">
                  <a:lumMod val="95000"/>
                </a:schemeClr>
              </a:solidFill>
              <a:latin typeface="Microsoft YaHei" panose="020B0503020204020204" pitchFamily="34" charset="-122"/>
              <a:ea typeface="Microsoft YaHei" panose="020B0503020204020204" pitchFamily="34" charset="-122"/>
            </a:endParaRPr>
          </a:p>
          <a:p>
            <a:pPr marL="342900" indent="-342900" algn="ctr"/>
            <a:r>
              <a:rPr lang="en-US" sz="2800" dirty="0" smtClean="0">
                <a:solidFill>
                  <a:schemeClr val="bg1">
                    <a:lumMod val="95000"/>
                  </a:schemeClr>
                </a:solidFill>
                <a:latin typeface="Microsoft YaHei" panose="020B0503020204020204" pitchFamily="34" charset="-122"/>
                <a:ea typeface="Microsoft YaHei" panose="020B0503020204020204" pitchFamily="34" charset="-122"/>
              </a:rPr>
              <a:t>To </a:t>
            </a:r>
            <a:r>
              <a:rPr lang="en-US" sz="2800" dirty="0">
                <a:solidFill>
                  <a:schemeClr val="bg1">
                    <a:lumMod val="95000"/>
                  </a:schemeClr>
                </a:solidFill>
                <a:latin typeface="Microsoft YaHei" panose="020B0503020204020204" pitchFamily="34" charset="-122"/>
                <a:ea typeface="Microsoft YaHei" panose="020B0503020204020204" pitchFamily="34" charset="-122"/>
              </a:rPr>
              <a:t>compare </a:t>
            </a:r>
            <a:r>
              <a:rPr lang="en-US" sz="2800" u="sng" dirty="0">
                <a:solidFill>
                  <a:schemeClr val="bg1">
                    <a:lumMod val="95000"/>
                  </a:schemeClr>
                </a:solidFill>
                <a:latin typeface="Microsoft YaHei" panose="020B0503020204020204" pitchFamily="34" charset="-122"/>
                <a:ea typeface="Microsoft YaHei" panose="020B0503020204020204" pitchFamily="34" charset="-122"/>
              </a:rPr>
              <a:t>cost-saving results </a:t>
            </a:r>
            <a:r>
              <a:rPr lang="en-US" sz="2800" dirty="0">
                <a:solidFill>
                  <a:schemeClr val="bg1">
                    <a:lumMod val="95000"/>
                  </a:schemeClr>
                </a:solidFill>
                <a:latin typeface="Microsoft YaHei" panose="020B0503020204020204" pitchFamily="34" charset="-122"/>
                <a:ea typeface="Microsoft YaHei" panose="020B0503020204020204" pitchFamily="34" charset="-122"/>
              </a:rPr>
              <a:t>of OR plus BMS vs. DES treatments for de-novo coronary lesions and,</a:t>
            </a:r>
          </a:p>
          <a:p>
            <a:pPr marL="342900" indent="-342900" algn="ctr"/>
            <a:endParaRPr lang="en-US" sz="2800" dirty="0">
              <a:solidFill>
                <a:schemeClr val="bg1">
                  <a:lumMod val="95000"/>
                </a:schemeClr>
              </a:solidFill>
              <a:latin typeface="Microsoft YaHei" panose="020B0503020204020204" pitchFamily="34" charset="-122"/>
              <a:ea typeface="Microsoft YaHei" panose="020B0503020204020204" pitchFamily="34" charset="-122"/>
            </a:endParaRPr>
          </a:p>
          <a:p>
            <a:pPr marL="342900" indent="-342900" algn="ctr"/>
            <a:r>
              <a:rPr lang="en-US" sz="2800" dirty="0">
                <a:solidFill>
                  <a:schemeClr val="bg1">
                    <a:lumMod val="95000"/>
                  </a:schemeClr>
                </a:solidFill>
                <a:latin typeface="Microsoft YaHei" panose="020B0503020204020204" pitchFamily="34" charset="-122"/>
                <a:ea typeface="Microsoft YaHei" panose="020B0503020204020204" pitchFamily="34" charset="-122"/>
              </a:rPr>
              <a:t>to evaluate the </a:t>
            </a:r>
            <a:r>
              <a:rPr lang="en-US" sz="2800" u="sng" dirty="0">
                <a:solidFill>
                  <a:schemeClr val="bg1">
                    <a:lumMod val="95000"/>
                  </a:schemeClr>
                </a:solidFill>
                <a:latin typeface="Microsoft YaHei" panose="020B0503020204020204" pitchFamily="34" charset="-122"/>
                <a:ea typeface="Microsoft YaHei" panose="020B0503020204020204" pitchFamily="34" charset="-122"/>
              </a:rPr>
              <a:t>safety and efficacy </a:t>
            </a:r>
            <a:r>
              <a:rPr lang="en-US" sz="2800" dirty="0">
                <a:solidFill>
                  <a:schemeClr val="bg1">
                    <a:lumMod val="95000"/>
                  </a:schemeClr>
                </a:solidFill>
                <a:latin typeface="Microsoft YaHei" panose="020B0503020204020204" pitchFamily="34" charset="-122"/>
                <a:ea typeface="Microsoft YaHei" panose="020B0503020204020204" pitchFamily="34" charset="-122"/>
              </a:rPr>
              <a:t>of both, including </a:t>
            </a:r>
            <a:r>
              <a:rPr lang="en-US" sz="2800" dirty="0" smtClean="0">
                <a:solidFill>
                  <a:schemeClr val="bg1">
                    <a:lumMod val="95000"/>
                  </a:schemeClr>
                </a:solidFill>
                <a:latin typeface="Microsoft YaHei" panose="020B0503020204020204" pitchFamily="34" charset="-122"/>
                <a:ea typeface="Microsoft YaHei" panose="020B0503020204020204" pitchFamily="34" charset="-122"/>
              </a:rPr>
              <a:t>MACE</a:t>
            </a:r>
            <a:r>
              <a:rPr lang="en-US" sz="2800" dirty="0">
                <a:solidFill>
                  <a:schemeClr val="bg1">
                    <a:lumMod val="95000"/>
                  </a:schemeClr>
                </a:solidFill>
                <a:latin typeface="Microsoft YaHei" panose="020B0503020204020204" pitchFamily="34" charset="-122"/>
                <a:ea typeface="Microsoft YaHei" panose="020B0503020204020204" pitchFamily="34" charset="-122"/>
              </a:rPr>
              <a:t>, TVR and TLR. </a:t>
            </a:r>
            <a:endParaRPr lang="es-ES" sz="2800" dirty="0">
              <a:solidFill>
                <a:schemeClr val="bg1">
                  <a:lumMod val="95000"/>
                </a:schemeClr>
              </a:solidFill>
              <a:latin typeface="Microsoft YaHei" panose="020B0503020204020204" pitchFamily="34" charset="-122"/>
              <a:ea typeface="Microsoft YaHei" panose="020B0503020204020204" pitchFamily="34" charset="-122"/>
            </a:endParaRPr>
          </a:p>
        </p:txBody>
      </p:sp>
      <p:pic>
        <p:nvPicPr>
          <p:cNvPr id="8" name="Picture 2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8" y="6165304"/>
            <a:ext cx="1261920" cy="697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1 Rectángulo"/>
          <p:cNvSpPr/>
          <p:nvPr/>
        </p:nvSpPr>
        <p:spPr>
          <a:xfrm>
            <a:off x="2483768" y="6516052"/>
            <a:ext cx="6682342" cy="369332"/>
          </a:xfrm>
          <a:prstGeom prst="rect">
            <a:avLst/>
          </a:prstGeom>
        </p:spPr>
        <p:txBody>
          <a:bodyPr wrap="none">
            <a:spAutoFit/>
          </a:bodyPr>
          <a:lstStyle/>
          <a:p>
            <a:pPr algn="just"/>
            <a:r>
              <a:rPr lang="en-US" i="1" dirty="0" smtClean="0">
                <a:solidFill>
                  <a:schemeClr val="bg1">
                    <a:lumMod val="95000"/>
                  </a:schemeClr>
                </a:solidFill>
                <a:latin typeface="Microsoft YaHei" panose="020B0503020204020204" pitchFamily="34" charset="-122"/>
                <a:ea typeface="Microsoft YaHei" panose="020B0503020204020204" pitchFamily="34" charset="-122"/>
              </a:rPr>
              <a:t>Rodriguez AE et al. Am J </a:t>
            </a:r>
            <a:r>
              <a:rPr lang="en-US" i="1" dirty="0" err="1" smtClean="0">
                <a:solidFill>
                  <a:schemeClr val="bg1">
                    <a:lumMod val="95000"/>
                  </a:schemeClr>
                </a:solidFill>
                <a:latin typeface="Microsoft YaHei" panose="020B0503020204020204" pitchFamily="34" charset="-122"/>
                <a:ea typeface="Microsoft YaHei" panose="020B0503020204020204" pitchFamily="34" charset="-122"/>
              </a:rPr>
              <a:t>Cardiol</a:t>
            </a:r>
            <a:r>
              <a:rPr lang="en-US" i="1" dirty="0" smtClean="0">
                <a:solidFill>
                  <a:schemeClr val="bg1">
                    <a:lumMod val="95000"/>
                  </a:schemeClr>
                </a:solidFill>
                <a:latin typeface="Microsoft YaHei" panose="020B0503020204020204" pitchFamily="34" charset="-122"/>
                <a:ea typeface="Microsoft YaHei" panose="020B0503020204020204" pitchFamily="34" charset="-122"/>
              </a:rPr>
              <a:t>. 2014 Mar 1;113(5):815-21</a:t>
            </a:r>
            <a:endParaRPr lang="en-US" i="1" dirty="0">
              <a:solidFill>
                <a:schemeClr val="bg1">
                  <a:lumMod val="95000"/>
                </a:schemeClr>
              </a:solidFill>
              <a:latin typeface="Microsoft YaHei" panose="020B0503020204020204" pitchFamily="34" charset="-122"/>
              <a:ea typeface="Microsoft YaHei" panose="020B0503020204020204" pitchFamily="34" charset="-122"/>
            </a:endParaRPr>
          </a:p>
        </p:txBody>
      </p:sp>
      <p:sp>
        <p:nvSpPr>
          <p:cNvPr id="10" name="9 Rectángulo"/>
          <p:cNvSpPr/>
          <p:nvPr/>
        </p:nvSpPr>
        <p:spPr>
          <a:xfrm>
            <a:off x="2339752" y="0"/>
            <a:ext cx="6768752" cy="1569660"/>
          </a:xfrm>
          <a:prstGeom prst="rect">
            <a:avLst/>
          </a:prstGeom>
        </p:spPr>
        <p:txBody>
          <a:bodyPr wrap="square">
            <a:spAutoFit/>
          </a:bodyPr>
          <a:lstStyle/>
          <a:p>
            <a:pPr algn="r"/>
            <a:r>
              <a:rPr lang="en-US" sz="2400" dirty="0">
                <a:solidFill>
                  <a:schemeClr val="bg1">
                    <a:lumMod val="95000"/>
                  </a:schemeClr>
                </a:solidFill>
                <a:latin typeface="Microsoft YaHei" panose="020B0503020204020204" pitchFamily="34" charset="-122"/>
                <a:ea typeface="Microsoft YaHei" panose="020B0503020204020204" pitchFamily="34" charset="-122"/>
              </a:rPr>
              <a:t>Comparison of Cost-Effectiveness of Oral Rapamycin </a:t>
            </a:r>
            <a:r>
              <a:rPr lang="en-US" sz="2400" dirty="0" smtClean="0">
                <a:solidFill>
                  <a:schemeClr val="bg1">
                    <a:lumMod val="95000"/>
                  </a:schemeClr>
                </a:solidFill>
                <a:latin typeface="Microsoft YaHei" panose="020B0503020204020204" pitchFamily="34" charset="-122"/>
                <a:ea typeface="Microsoft YaHei" panose="020B0503020204020204" pitchFamily="34" charset="-122"/>
              </a:rPr>
              <a:t>Plus Bare-Metal </a:t>
            </a:r>
            <a:r>
              <a:rPr lang="en-US" sz="2400" dirty="0">
                <a:solidFill>
                  <a:schemeClr val="bg1">
                    <a:lumMod val="95000"/>
                  </a:schemeClr>
                </a:solidFill>
                <a:latin typeface="Microsoft YaHei" panose="020B0503020204020204" pitchFamily="34" charset="-122"/>
                <a:ea typeface="Microsoft YaHei" panose="020B0503020204020204" pitchFamily="34" charset="-122"/>
              </a:rPr>
              <a:t>Stents Versus First Generation of Drug-Eluting </a:t>
            </a:r>
            <a:r>
              <a:rPr lang="en-US" sz="2400" dirty="0" smtClean="0">
                <a:solidFill>
                  <a:schemeClr val="bg1">
                    <a:lumMod val="95000"/>
                  </a:schemeClr>
                </a:solidFill>
                <a:latin typeface="Microsoft YaHei" panose="020B0503020204020204" pitchFamily="34" charset="-122"/>
                <a:ea typeface="Microsoft YaHei" panose="020B0503020204020204" pitchFamily="34" charset="-122"/>
              </a:rPr>
              <a:t>Stents </a:t>
            </a:r>
          </a:p>
          <a:p>
            <a:pPr algn="r"/>
            <a:r>
              <a:rPr lang="es-AR" sz="2400" dirty="0" smtClean="0">
                <a:solidFill>
                  <a:schemeClr val="bg1">
                    <a:lumMod val="95000"/>
                  </a:schemeClr>
                </a:solidFill>
                <a:latin typeface="Microsoft YaHei" panose="020B0503020204020204" pitchFamily="34" charset="-122"/>
                <a:ea typeface="Microsoft YaHei" panose="020B0503020204020204" pitchFamily="34" charset="-122"/>
              </a:rPr>
              <a:t>5 </a:t>
            </a:r>
            <a:r>
              <a:rPr lang="es-AR" sz="2400" dirty="0" err="1" smtClean="0">
                <a:solidFill>
                  <a:schemeClr val="bg1">
                    <a:lumMod val="95000"/>
                  </a:schemeClr>
                </a:solidFill>
                <a:latin typeface="Microsoft YaHei" panose="020B0503020204020204" pitchFamily="34" charset="-122"/>
                <a:ea typeface="Microsoft YaHei" panose="020B0503020204020204" pitchFamily="34" charset="-122"/>
              </a:rPr>
              <a:t>years</a:t>
            </a:r>
            <a:r>
              <a:rPr lang="es-AR" sz="2400" dirty="0" smtClean="0">
                <a:solidFill>
                  <a:schemeClr val="bg1">
                    <a:lumMod val="95000"/>
                  </a:schemeClr>
                </a:solidFill>
                <a:latin typeface="Microsoft YaHei" panose="020B0503020204020204" pitchFamily="34" charset="-122"/>
                <a:ea typeface="Microsoft YaHei" panose="020B0503020204020204" pitchFamily="34" charset="-122"/>
              </a:rPr>
              <a:t> FU </a:t>
            </a:r>
            <a:r>
              <a:rPr lang="es-AR" sz="2400" dirty="0" err="1" smtClean="0">
                <a:solidFill>
                  <a:schemeClr val="bg1">
                    <a:lumMod val="95000"/>
                  </a:schemeClr>
                </a:solidFill>
                <a:latin typeface="Microsoft YaHei" panose="020B0503020204020204" pitchFamily="34" charset="-122"/>
                <a:ea typeface="Microsoft YaHei" panose="020B0503020204020204" pitchFamily="34" charset="-122"/>
              </a:rPr>
              <a:t>from</a:t>
            </a:r>
            <a:r>
              <a:rPr lang="es-AR" sz="2400" dirty="0" smtClean="0">
                <a:solidFill>
                  <a:schemeClr val="bg1">
                    <a:lumMod val="95000"/>
                  </a:schemeClr>
                </a:solidFill>
                <a:latin typeface="Microsoft YaHei" panose="020B0503020204020204" pitchFamily="34" charset="-122"/>
                <a:ea typeface="Microsoft YaHei" panose="020B0503020204020204" pitchFamily="34" charset="-122"/>
              </a:rPr>
              <a:t> ORAR 3 RCT</a:t>
            </a:r>
            <a:endParaRPr lang="en-US" sz="2400" dirty="0">
              <a:solidFill>
                <a:schemeClr val="bg1">
                  <a:lumMod val="95000"/>
                </a:schemeClr>
              </a:solidFill>
              <a:latin typeface="Microsoft YaHei" panose="020B0503020204020204" pitchFamily="34" charset="-122"/>
              <a:ea typeface="Microsoft YaHei" panose="020B0503020204020204" pitchFamily="34" charset="-122"/>
            </a:endParaRPr>
          </a:p>
        </p:txBody>
      </p:sp>
      <p:cxnSp>
        <p:nvCxnSpPr>
          <p:cNvPr id="11" name="10 Conector recto"/>
          <p:cNvCxnSpPr/>
          <p:nvPr/>
        </p:nvCxnSpPr>
        <p:spPr>
          <a:xfrm>
            <a:off x="359371" y="1628800"/>
            <a:ext cx="864096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930469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75188" y="728112"/>
            <a:ext cx="9036050" cy="55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800" b="1" dirty="0">
                <a:solidFill>
                  <a:schemeClr val="bg1">
                    <a:lumMod val="95000"/>
                  </a:schemeClr>
                </a:solidFill>
                <a:latin typeface="Microsoft YaHei" panose="020B0503020204020204" pitchFamily="34" charset="-122"/>
                <a:ea typeface="Microsoft YaHei" panose="020B0503020204020204" pitchFamily="34" charset="-122"/>
              </a:rPr>
              <a:t>METHODS</a:t>
            </a:r>
            <a:r>
              <a:rPr lang="en-US" dirty="0">
                <a:solidFill>
                  <a:schemeClr val="bg1">
                    <a:lumMod val="95000"/>
                  </a:schemeClr>
                </a:solidFill>
                <a:latin typeface="Microsoft YaHei" panose="020B0503020204020204" pitchFamily="34" charset="-122"/>
                <a:ea typeface="Microsoft YaHei" panose="020B0503020204020204" pitchFamily="34" charset="-122"/>
              </a:rPr>
              <a:t> </a:t>
            </a:r>
          </a:p>
          <a:p>
            <a:pPr algn="just"/>
            <a:endParaRPr lang="en-US" dirty="0">
              <a:solidFill>
                <a:schemeClr val="bg1">
                  <a:lumMod val="95000"/>
                </a:schemeClr>
              </a:solidFill>
              <a:effectLst>
                <a:outerShdw blurRad="38100" dist="38100" dir="2700000" algn="tl">
                  <a:srgbClr val="C0C0C0"/>
                </a:outerShdw>
              </a:effectLst>
              <a:latin typeface="Microsoft YaHei" panose="020B0503020204020204" pitchFamily="34" charset="-122"/>
              <a:ea typeface="Microsoft YaHei" panose="020B0503020204020204" pitchFamily="34" charset="-122"/>
            </a:endParaRPr>
          </a:p>
          <a:p>
            <a:pPr algn="just"/>
            <a:r>
              <a:rPr lang="en-US" dirty="0">
                <a:solidFill>
                  <a:schemeClr val="bg1">
                    <a:lumMod val="95000"/>
                  </a:schemeClr>
                </a:solidFill>
                <a:latin typeface="Microsoft YaHei" panose="020B0503020204020204" pitchFamily="34" charset="-122"/>
                <a:ea typeface="Microsoft YaHei" panose="020B0503020204020204" pitchFamily="34" charset="-122"/>
              </a:rPr>
              <a:t>From January 2006 to September 2007 in three hospitals in Buenos Aires, Argentina, 200 patients </a:t>
            </a:r>
            <a:r>
              <a:rPr lang="en-US" dirty="0" err="1">
                <a:solidFill>
                  <a:schemeClr val="bg1">
                    <a:lumMod val="95000"/>
                  </a:schemeClr>
                </a:solidFill>
                <a:latin typeface="Microsoft YaHei" panose="020B0503020204020204" pitchFamily="34" charset="-122"/>
                <a:ea typeface="Microsoft YaHei" panose="020B0503020204020204" pitchFamily="34" charset="-122"/>
              </a:rPr>
              <a:t>pts</a:t>
            </a:r>
            <a:r>
              <a:rPr lang="en-US" dirty="0">
                <a:solidFill>
                  <a:schemeClr val="bg1">
                    <a:lumMod val="95000"/>
                  </a:schemeClr>
                </a:solidFill>
                <a:latin typeface="Microsoft YaHei" panose="020B0503020204020204" pitchFamily="34" charset="-122"/>
                <a:ea typeface="Microsoft YaHei" panose="020B0503020204020204" pitchFamily="34" charset="-122"/>
              </a:rPr>
              <a:t> were randomized either to OR (n=100) or DES (n=100). </a:t>
            </a:r>
            <a:r>
              <a:rPr lang="en-US" b="1" dirty="0">
                <a:solidFill>
                  <a:srgbClr val="FFC000"/>
                </a:solidFill>
                <a:latin typeface="Microsoft YaHei" panose="020B0503020204020204" pitchFamily="34" charset="-122"/>
                <a:ea typeface="Microsoft YaHei" panose="020B0503020204020204" pitchFamily="34" charset="-122"/>
              </a:rPr>
              <a:t>OR was given as a bolus of 10 mg </a:t>
            </a:r>
            <a:r>
              <a:rPr lang="en-US" b="1" dirty="0" smtClean="0">
                <a:solidFill>
                  <a:srgbClr val="FFC000"/>
                </a:solidFill>
                <a:latin typeface="Microsoft YaHei" panose="020B0503020204020204" pitchFamily="34" charset="-122"/>
                <a:ea typeface="Microsoft YaHei" panose="020B0503020204020204" pitchFamily="34" charset="-122"/>
              </a:rPr>
              <a:t>the </a:t>
            </a:r>
            <a:r>
              <a:rPr lang="en-US" b="1" dirty="0">
                <a:solidFill>
                  <a:srgbClr val="FFC000"/>
                </a:solidFill>
                <a:latin typeface="Microsoft YaHei" panose="020B0503020204020204" pitchFamily="34" charset="-122"/>
                <a:ea typeface="Microsoft YaHei" panose="020B0503020204020204" pitchFamily="34" charset="-122"/>
              </a:rPr>
              <a:t>day before PCI followed by daily doses of 3 mg during the following 13 days.</a:t>
            </a:r>
            <a:r>
              <a:rPr lang="en-US" dirty="0">
                <a:solidFill>
                  <a:srgbClr val="FFC000"/>
                </a:solidFill>
                <a:latin typeface="Microsoft YaHei" panose="020B0503020204020204" pitchFamily="34" charset="-122"/>
                <a:ea typeface="Microsoft YaHei" panose="020B0503020204020204" pitchFamily="34" charset="-122"/>
              </a:rPr>
              <a:t> </a:t>
            </a:r>
          </a:p>
          <a:p>
            <a:pPr algn="just"/>
            <a:endParaRPr lang="en-US" b="1" dirty="0">
              <a:solidFill>
                <a:srgbClr val="FFC000"/>
              </a:solidFill>
              <a:latin typeface="Microsoft YaHei" panose="020B0503020204020204" pitchFamily="34" charset="-122"/>
              <a:ea typeface="Microsoft YaHei" panose="020B0503020204020204" pitchFamily="34" charset="-122"/>
            </a:endParaRPr>
          </a:p>
          <a:p>
            <a:pPr algn="just"/>
            <a:r>
              <a:rPr lang="en-US" b="1" dirty="0">
                <a:solidFill>
                  <a:srgbClr val="FFC000"/>
                </a:solidFill>
                <a:latin typeface="Microsoft YaHei" panose="020B0503020204020204" pitchFamily="34" charset="-122"/>
                <a:ea typeface="Microsoft YaHei" panose="020B0503020204020204" pitchFamily="34" charset="-122"/>
              </a:rPr>
              <a:t>DES group received clopidogrel</a:t>
            </a:r>
            <a:r>
              <a:rPr lang="en-US" dirty="0">
                <a:solidFill>
                  <a:srgbClr val="FFC000"/>
                </a:solidFill>
                <a:latin typeface="Microsoft YaHei" panose="020B0503020204020204" pitchFamily="34" charset="-122"/>
                <a:ea typeface="Microsoft YaHei" panose="020B0503020204020204" pitchFamily="34" charset="-122"/>
              </a:rPr>
              <a:t> </a:t>
            </a:r>
            <a:r>
              <a:rPr lang="en-US" b="1" dirty="0">
                <a:solidFill>
                  <a:srgbClr val="FFC000"/>
                </a:solidFill>
                <a:latin typeface="Microsoft YaHei" panose="020B0503020204020204" pitchFamily="34" charset="-122"/>
                <a:ea typeface="Microsoft YaHei" panose="020B0503020204020204" pitchFamily="34" charset="-122"/>
              </a:rPr>
              <a:t>for at least one year </a:t>
            </a:r>
            <a:r>
              <a:rPr lang="en-US" dirty="0">
                <a:solidFill>
                  <a:srgbClr val="FFC000"/>
                </a:solidFill>
                <a:latin typeface="Microsoft YaHei" panose="020B0503020204020204" pitchFamily="34" charset="-122"/>
                <a:ea typeface="Microsoft YaHei" panose="020B0503020204020204" pitchFamily="34" charset="-122"/>
              </a:rPr>
              <a:t>and OR group for one month</a:t>
            </a:r>
            <a:r>
              <a:rPr lang="en-US" dirty="0">
                <a:solidFill>
                  <a:schemeClr val="bg1">
                    <a:lumMod val="95000"/>
                  </a:schemeClr>
                </a:solidFill>
                <a:latin typeface="Microsoft YaHei" panose="020B0503020204020204" pitchFamily="34" charset="-122"/>
                <a:ea typeface="Microsoft YaHei" panose="020B0503020204020204" pitchFamily="34" charset="-122"/>
              </a:rPr>
              <a:t>.  DES used in the trial were </a:t>
            </a:r>
            <a:r>
              <a:rPr lang="en-US" dirty="0" err="1">
                <a:solidFill>
                  <a:schemeClr val="bg1">
                    <a:lumMod val="95000"/>
                  </a:schemeClr>
                </a:solidFill>
                <a:latin typeface="Microsoft YaHei" panose="020B0503020204020204" pitchFamily="34" charset="-122"/>
                <a:ea typeface="Microsoft YaHei" panose="020B0503020204020204" pitchFamily="34" charset="-122"/>
              </a:rPr>
              <a:t>Paclitaxel</a:t>
            </a:r>
            <a:r>
              <a:rPr lang="en-US" dirty="0">
                <a:solidFill>
                  <a:schemeClr val="bg1">
                    <a:lumMod val="95000"/>
                  </a:schemeClr>
                </a:solidFill>
                <a:latin typeface="Microsoft YaHei" panose="020B0503020204020204" pitchFamily="34" charset="-122"/>
                <a:ea typeface="Microsoft YaHei" panose="020B0503020204020204" pitchFamily="34" charset="-122"/>
              </a:rPr>
              <a:t> </a:t>
            </a:r>
            <a:r>
              <a:rPr lang="en-US" dirty="0" smtClean="0">
                <a:solidFill>
                  <a:schemeClr val="bg1">
                    <a:lumMod val="95000"/>
                  </a:schemeClr>
                </a:solidFill>
                <a:latin typeface="Microsoft YaHei" panose="020B0503020204020204" pitchFamily="34" charset="-122"/>
                <a:ea typeface="Microsoft YaHei" panose="020B0503020204020204" pitchFamily="34" charset="-122"/>
              </a:rPr>
              <a:t>(Boston Scientific), </a:t>
            </a:r>
            <a:r>
              <a:rPr lang="en-US" dirty="0" err="1">
                <a:solidFill>
                  <a:schemeClr val="bg1">
                    <a:lumMod val="95000"/>
                  </a:schemeClr>
                </a:solidFill>
                <a:latin typeface="Microsoft YaHei" panose="020B0503020204020204" pitchFamily="34" charset="-122"/>
                <a:ea typeface="Microsoft YaHei" panose="020B0503020204020204" pitchFamily="34" charset="-122"/>
              </a:rPr>
              <a:t>Sirolimus</a:t>
            </a:r>
            <a:r>
              <a:rPr lang="en-US" dirty="0">
                <a:solidFill>
                  <a:schemeClr val="bg1">
                    <a:lumMod val="95000"/>
                  </a:schemeClr>
                </a:solidFill>
                <a:latin typeface="Microsoft YaHei" panose="020B0503020204020204" pitchFamily="34" charset="-122"/>
                <a:ea typeface="Microsoft YaHei" panose="020B0503020204020204" pitchFamily="34" charset="-122"/>
              </a:rPr>
              <a:t> </a:t>
            </a:r>
            <a:r>
              <a:rPr lang="en-US" dirty="0" smtClean="0">
                <a:solidFill>
                  <a:schemeClr val="bg1">
                    <a:lumMod val="95000"/>
                  </a:schemeClr>
                </a:solidFill>
                <a:latin typeface="Microsoft YaHei" panose="020B0503020204020204" pitchFamily="34" charset="-122"/>
                <a:ea typeface="Microsoft YaHei" panose="020B0503020204020204" pitchFamily="34" charset="-122"/>
              </a:rPr>
              <a:t>(</a:t>
            </a:r>
            <a:r>
              <a:rPr lang="en-US" dirty="0" err="1" smtClean="0">
                <a:solidFill>
                  <a:schemeClr val="bg1">
                    <a:lumMod val="95000"/>
                  </a:schemeClr>
                </a:solidFill>
                <a:latin typeface="Microsoft YaHei" panose="020B0503020204020204" pitchFamily="34" charset="-122"/>
                <a:ea typeface="Microsoft YaHei" panose="020B0503020204020204" pitchFamily="34" charset="-122"/>
              </a:rPr>
              <a:t>Cordis</a:t>
            </a:r>
            <a:r>
              <a:rPr lang="en-US" dirty="0" smtClean="0">
                <a:solidFill>
                  <a:schemeClr val="bg1">
                    <a:lumMod val="95000"/>
                  </a:schemeClr>
                </a:solidFill>
                <a:latin typeface="Microsoft YaHei" panose="020B0503020204020204" pitchFamily="34" charset="-122"/>
                <a:ea typeface="Microsoft YaHei" panose="020B0503020204020204" pitchFamily="34" charset="-122"/>
              </a:rPr>
              <a:t>) </a:t>
            </a:r>
            <a:r>
              <a:rPr lang="en-US" dirty="0">
                <a:solidFill>
                  <a:schemeClr val="bg1">
                    <a:lumMod val="95000"/>
                  </a:schemeClr>
                </a:solidFill>
                <a:latin typeface="Microsoft YaHei" panose="020B0503020204020204" pitchFamily="34" charset="-122"/>
                <a:ea typeface="Microsoft YaHei" panose="020B0503020204020204" pitchFamily="34" charset="-122"/>
              </a:rPr>
              <a:t>and </a:t>
            </a:r>
            <a:r>
              <a:rPr lang="en-US" dirty="0" err="1">
                <a:solidFill>
                  <a:schemeClr val="bg1">
                    <a:lumMod val="95000"/>
                  </a:schemeClr>
                </a:solidFill>
                <a:latin typeface="Microsoft YaHei" panose="020B0503020204020204" pitchFamily="34" charset="-122"/>
                <a:ea typeface="Microsoft YaHei" panose="020B0503020204020204" pitchFamily="34" charset="-122"/>
              </a:rPr>
              <a:t>Zotarolimus</a:t>
            </a:r>
            <a:r>
              <a:rPr lang="en-US" dirty="0">
                <a:solidFill>
                  <a:schemeClr val="bg1">
                    <a:lumMod val="95000"/>
                  </a:schemeClr>
                </a:solidFill>
                <a:latin typeface="Microsoft YaHei" panose="020B0503020204020204" pitchFamily="34" charset="-122"/>
                <a:ea typeface="Microsoft YaHei" panose="020B0503020204020204" pitchFamily="34" charset="-122"/>
              </a:rPr>
              <a:t> </a:t>
            </a:r>
            <a:r>
              <a:rPr lang="en-US" dirty="0" smtClean="0">
                <a:solidFill>
                  <a:schemeClr val="bg1">
                    <a:lumMod val="95000"/>
                  </a:schemeClr>
                </a:solidFill>
                <a:latin typeface="Microsoft YaHei" panose="020B0503020204020204" pitchFamily="34" charset="-122"/>
                <a:ea typeface="Microsoft YaHei" panose="020B0503020204020204" pitchFamily="34" charset="-122"/>
              </a:rPr>
              <a:t>(Medtronic) </a:t>
            </a:r>
            <a:r>
              <a:rPr lang="en-US" dirty="0">
                <a:solidFill>
                  <a:schemeClr val="bg1">
                    <a:lumMod val="95000"/>
                  </a:schemeClr>
                </a:solidFill>
                <a:latin typeface="Microsoft YaHei" panose="020B0503020204020204" pitchFamily="34" charset="-122"/>
                <a:ea typeface="Microsoft YaHei" panose="020B0503020204020204" pitchFamily="34" charset="-122"/>
              </a:rPr>
              <a:t>eluting stents, all commercially available in Argentina. </a:t>
            </a:r>
            <a:r>
              <a:rPr lang="en-US" b="1" dirty="0" smtClean="0">
                <a:solidFill>
                  <a:schemeClr val="bg1">
                    <a:lumMod val="95000"/>
                  </a:schemeClr>
                </a:solidFill>
                <a:latin typeface="Microsoft YaHei" panose="020B0503020204020204" pitchFamily="34" charset="-122"/>
                <a:ea typeface="Microsoft YaHei" panose="020B0503020204020204" pitchFamily="34" charset="-122"/>
              </a:rPr>
              <a:t>Follow Up angiogram was only clinically indicated. </a:t>
            </a:r>
            <a:endParaRPr lang="en-US" b="1" dirty="0">
              <a:solidFill>
                <a:schemeClr val="bg1">
                  <a:lumMod val="95000"/>
                </a:schemeClr>
              </a:solidFill>
              <a:latin typeface="Microsoft YaHei" panose="020B0503020204020204" pitchFamily="34" charset="-122"/>
              <a:ea typeface="Microsoft YaHei" panose="020B0503020204020204" pitchFamily="34" charset="-122"/>
            </a:endParaRPr>
          </a:p>
          <a:p>
            <a:pPr algn="just"/>
            <a:endParaRPr lang="en-US" dirty="0">
              <a:solidFill>
                <a:schemeClr val="bg1">
                  <a:lumMod val="95000"/>
                </a:schemeClr>
              </a:solidFill>
              <a:latin typeface="Microsoft YaHei" panose="020B0503020204020204" pitchFamily="34" charset="-122"/>
              <a:ea typeface="Microsoft YaHei" panose="020B0503020204020204" pitchFamily="34" charset="-122"/>
            </a:endParaRPr>
          </a:p>
          <a:p>
            <a:pPr algn="just"/>
            <a:r>
              <a:rPr lang="en-US" b="1" dirty="0">
                <a:solidFill>
                  <a:schemeClr val="bg1">
                    <a:lumMod val="95000"/>
                  </a:schemeClr>
                </a:solidFill>
                <a:latin typeface="Microsoft YaHei" panose="020B0503020204020204" pitchFamily="34" charset="-122"/>
                <a:ea typeface="Microsoft YaHei" panose="020B0503020204020204" pitchFamily="34" charset="-122"/>
              </a:rPr>
              <a:t>Costs expressed in US dollars</a:t>
            </a:r>
            <a:r>
              <a:rPr lang="en-US" dirty="0">
                <a:solidFill>
                  <a:schemeClr val="bg1">
                    <a:lumMod val="95000"/>
                  </a:schemeClr>
                </a:solidFill>
                <a:latin typeface="Microsoft YaHei" panose="020B0503020204020204" pitchFamily="34" charset="-122"/>
                <a:ea typeface="Microsoft YaHei" panose="020B0503020204020204" pitchFamily="34" charset="-122"/>
              </a:rPr>
              <a:t>, included procedural, hospitalization, medications at hospital, repeat revascularization procedures at follow up and professional fees. </a:t>
            </a:r>
          </a:p>
          <a:p>
            <a:pPr algn="just"/>
            <a:endParaRPr lang="en-US" dirty="0">
              <a:solidFill>
                <a:schemeClr val="bg1">
                  <a:lumMod val="95000"/>
                </a:schemeClr>
              </a:solidFill>
              <a:latin typeface="Microsoft YaHei" panose="020B0503020204020204" pitchFamily="34" charset="-122"/>
              <a:ea typeface="Microsoft YaHei" panose="020B0503020204020204" pitchFamily="34" charset="-122"/>
            </a:endParaRPr>
          </a:p>
          <a:p>
            <a:pPr algn="just"/>
            <a:r>
              <a:rPr lang="en-US" b="1" dirty="0" smtClean="0">
                <a:solidFill>
                  <a:schemeClr val="bg1">
                    <a:lumMod val="95000"/>
                  </a:schemeClr>
                </a:solidFill>
                <a:latin typeface="Microsoft YaHei" panose="020B0503020204020204" pitchFamily="34" charset="-122"/>
                <a:ea typeface="Microsoft YaHei" panose="020B0503020204020204" pitchFamily="34" charset="-122"/>
              </a:rPr>
              <a:t>Clinical Exclusion Criteria </a:t>
            </a:r>
            <a:r>
              <a:rPr lang="en-US" dirty="0">
                <a:solidFill>
                  <a:schemeClr val="bg1">
                    <a:lumMod val="95000"/>
                  </a:schemeClr>
                </a:solidFill>
                <a:latin typeface="Microsoft YaHei" panose="020B0503020204020204" pitchFamily="34" charset="-122"/>
                <a:ea typeface="Microsoft YaHei" panose="020B0503020204020204" pitchFamily="34" charset="-122"/>
              </a:rPr>
              <a:t>were AMI in the last 24 hours, in-stent </a:t>
            </a:r>
            <a:r>
              <a:rPr lang="en-US" dirty="0" err="1" smtClean="0">
                <a:solidFill>
                  <a:schemeClr val="bg1">
                    <a:lumMod val="95000"/>
                  </a:schemeClr>
                </a:solidFill>
                <a:latin typeface="Microsoft YaHei" panose="020B0503020204020204" pitchFamily="34" charset="-122"/>
                <a:ea typeface="Microsoft YaHei" panose="020B0503020204020204" pitchFamily="34" charset="-122"/>
              </a:rPr>
              <a:t>restenosis</a:t>
            </a:r>
            <a:r>
              <a:rPr lang="en-US" dirty="0" smtClean="0">
                <a:solidFill>
                  <a:schemeClr val="bg1">
                    <a:lumMod val="95000"/>
                  </a:schemeClr>
                </a:solidFill>
                <a:latin typeface="Microsoft YaHei" panose="020B0503020204020204" pitchFamily="34" charset="-122"/>
                <a:ea typeface="Microsoft YaHei" panose="020B0503020204020204" pitchFamily="34" charset="-122"/>
              </a:rPr>
              <a:t>, </a:t>
            </a:r>
            <a:r>
              <a:rPr lang="en-US" dirty="0">
                <a:solidFill>
                  <a:schemeClr val="bg1">
                    <a:lumMod val="95000"/>
                  </a:schemeClr>
                </a:solidFill>
                <a:latin typeface="Microsoft YaHei" panose="020B0503020204020204" pitchFamily="34" charset="-122"/>
                <a:ea typeface="Microsoft YaHei" panose="020B0503020204020204" pitchFamily="34" charset="-122"/>
              </a:rPr>
              <a:t>previous PCI in the last six </a:t>
            </a:r>
            <a:r>
              <a:rPr lang="en-US" dirty="0" smtClean="0">
                <a:solidFill>
                  <a:schemeClr val="bg1">
                    <a:lumMod val="95000"/>
                  </a:schemeClr>
                </a:solidFill>
                <a:latin typeface="Microsoft YaHei" panose="020B0503020204020204" pitchFamily="34" charset="-122"/>
                <a:ea typeface="Microsoft YaHei" panose="020B0503020204020204" pitchFamily="34" charset="-122"/>
              </a:rPr>
              <a:t>months and short life expectancy. </a:t>
            </a:r>
          </a:p>
          <a:p>
            <a:pPr algn="just"/>
            <a:endParaRPr lang="es-ES" dirty="0">
              <a:solidFill>
                <a:schemeClr val="bg1">
                  <a:lumMod val="95000"/>
                </a:schemeClr>
              </a:solidFill>
              <a:latin typeface="Microsoft YaHei" panose="020B0503020204020204" pitchFamily="34" charset="-122"/>
              <a:ea typeface="Microsoft YaHei" panose="020B0503020204020204" pitchFamily="34" charset="-122"/>
            </a:endParaRPr>
          </a:p>
        </p:txBody>
      </p:sp>
      <p:sp>
        <p:nvSpPr>
          <p:cNvPr id="11" name="10 Rectángulo"/>
          <p:cNvSpPr/>
          <p:nvPr/>
        </p:nvSpPr>
        <p:spPr>
          <a:xfrm>
            <a:off x="2483768" y="6516052"/>
            <a:ext cx="6682342" cy="369332"/>
          </a:xfrm>
          <a:prstGeom prst="rect">
            <a:avLst/>
          </a:prstGeom>
        </p:spPr>
        <p:txBody>
          <a:bodyPr wrap="none">
            <a:spAutoFit/>
          </a:bodyPr>
          <a:lstStyle/>
          <a:p>
            <a:pPr algn="just"/>
            <a:r>
              <a:rPr lang="en-US" i="1" dirty="0" smtClean="0">
                <a:solidFill>
                  <a:schemeClr val="bg1">
                    <a:lumMod val="95000"/>
                  </a:schemeClr>
                </a:solidFill>
                <a:latin typeface="Microsoft YaHei" panose="020B0503020204020204" pitchFamily="34" charset="-122"/>
                <a:ea typeface="Microsoft YaHei" panose="020B0503020204020204" pitchFamily="34" charset="-122"/>
              </a:rPr>
              <a:t>Rodriguez AE et al. Am J </a:t>
            </a:r>
            <a:r>
              <a:rPr lang="en-US" i="1" dirty="0" err="1" smtClean="0">
                <a:solidFill>
                  <a:schemeClr val="bg1">
                    <a:lumMod val="95000"/>
                  </a:schemeClr>
                </a:solidFill>
                <a:latin typeface="Microsoft YaHei" panose="020B0503020204020204" pitchFamily="34" charset="-122"/>
                <a:ea typeface="Microsoft YaHei" panose="020B0503020204020204" pitchFamily="34" charset="-122"/>
              </a:rPr>
              <a:t>Cardiol</a:t>
            </a:r>
            <a:r>
              <a:rPr lang="en-US" i="1" dirty="0" smtClean="0">
                <a:solidFill>
                  <a:schemeClr val="bg1">
                    <a:lumMod val="95000"/>
                  </a:schemeClr>
                </a:solidFill>
                <a:latin typeface="Microsoft YaHei" panose="020B0503020204020204" pitchFamily="34" charset="-122"/>
                <a:ea typeface="Microsoft YaHei" panose="020B0503020204020204" pitchFamily="34" charset="-122"/>
              </a:rPr>
              <a:t>. 2014 Mar 1;113(5):815-21</a:t>
            </a:r>
            <a:endParaRPr lang="en-US" i="1" dirty="0">
              <a:solidFill>
                <a:schemeClr val="bg1">
                  <a:lumMod val="95000"/>
                </a:schemeClr>
              </a:solidFill>
              <a:latin typeface="Microsoft YaHei" panose="020B0503020204020204" pitchFamily="34" charset="-122"/>
              <a:ea typeface="Microsoft YaHei" panose="020B0503020204020204" pitchFamily="34" charset="-122"/>
            </a:endParaRPr>
          </a:p>
        </p:txBody>
      </p:sp>
      <p:sp>
        <p:nvSpPr>
          <p:cNvPr id="6" name="5 Rectángulo"/>
          <p:cNvSpPr/>
          <p:nvPr/>
        </p:nvSpPr>
        <p:spPr>
          <a:xfrm>
            <a:off x="2339752" y="0"/>
            <a:ext cx="6768752" cy="461665"/>
          </a:xfrm>
          <a:prstGeom prst="rect">
            <a:avLst/>
          </a:prstGeom>
        </p:spPr>
        <p:txBody>
          <a:bodyPr wrap="square">
            <a:spAutoFit/>
          </a:bodyPr>
          <a:lstStyle/>
          <a:p>
            <a:pPr algn="r"/>
            <a:r>
              <a:rPr lang="es-AR" sz="2400" dirty="0" smtClean="0">
                <a:solidFill>
                  <a:schemeClr val="bg1">
                    <a:lumMod val="95000"/>
                  </a:schemeClr>
                </a:solidFill>
                <a:latin typeface="Microsoft YaHei" panose="020B0503020204020204" pitchFamily="34" charset="-122"/>
                <a:ea typeface="Microsoft YaHei" panose="020B0503020204020204" pitchFamily="34" charset="-122"/>
              </a:rPr>
              <a:t>5 </a:t>
            </a:r>
            <a:r>
              <a:rPr lang="es-AR" sz="2400" dirty="0" err="1" smtClean="0">
                <a:solidFill>
                  <a:schemeClr val="bg1">
                    <a:lumMod val="95000"/>
                  </a:schemeClr>
                </a:solidFill>
                <a:latin typeface="Microsoft YaHei" panose="020B0503020204020204" pitchFamily="34" charset="-122"/>
                <a:ea typeface="Microsoft YaHei" panose="020B0503020204020204" pitchFamily="34" charset="-122"/>
              </a:rPr>
              <a:t>years</a:t>
            </a:r>
            <a:r>
              <a:rPr lang="es-AR" sz="2400" dirty="0" smtClean="0">
                <a:solidFill>
                  <a:schemeClr val="bg1">
                    <a:lumMod val="95000"/>
                  </a:schemeClr>
                </a:solidFill>
                <a:latin typeface="Microsoft YaHei" panose="020B0503020204020204" pitchFamily="34" charset="-122"/>
                <a:ea typeface="Microsoft YaHei" panose="020B0503020204020204" pitchFamily="34" charset="-122"/>
              </a:rPr>
              <a:t> FU </a:t>
            </a:r>
            <a:r>
              <a:rPr lang="es-AR" sz="2400" dirty="0" err="1" smtClean="0">
                <a:solidFill>
                  <a:schemeClr val="bg1">
                    <a:lumMod val="95000"/>
                  </a:schemeClr>
                </a:solidFill>
                <a:latin typeface="Microsoft YaHei" panose="020B0503020204020204" pitchFamily="34" charset="-122"/>
                <a:ea typeface="Microsoft YaHei" panose="020B0503020204020204" pitchFamily="34" charset="-122"/>
              </a:rPr>
              <a:t>from</a:t>
            </a:r>
            <a:r>
              <a:rPr lang="es-AR" sz="2400" dirty="0" smtClean="0">
                <a:solidFill>
                  <a:schemeClr val="bg1">
                    <a:lumMod val="95000"/>
                  </a:schemeClr>
                </a:solidFill>
                <a:latin typeface="Microsoft YaHei" panose="020B0503020204020204" pitchFamily="34" charset="-122"/>
                <a:ea typeface="Microsoft YaHei" panose="020B0503020204020204" pitchFamily="34" charset="-122"/>
              </a:rPr>
              <a:t> ORAR 3 RCT</a:t>
            </a:r>
            <a:endParaRPr lang="en-US" sz="2400" dirty="0">
              <a:solidFill>
                <a:schemeClr val="bg1">
                  <a:lumMod val="95000"/>
                </a:schemeClr>
              </a:solidFill>
              <a:latin typeface="Microsoft YaHei" panose="020B0503020204020204" pitchFamily="34" charset="-122"/>
              <a:ea typeface="Microsoft YaHei" panose="020B0503020204020204" pitchFamily="34" charset="-122"/>
            </a:endParaRPr>
          </a:p>
        </p:txBody>
      </p:sp>
      <p:cxnSp>
        <p:nvCxnSpPr>
          <p:cNvPr id="7" name="6 Conector recto"/>
          <p:cNvCxnSpPr/>
          <p:nvPr/>
        </p:nvCxnSpPr>
        <p:spPr>
          <a:xfrm>
            <a:off x="4572000" y="620688"/>
            <a:ext cx="4428331"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800462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Rectángulo"/>
          <p:cNvSpPr/>
          <p:nvPr/>
        </p:nvSpPr>
        <p:spPr>
          <a:xfrm>
            <a:off x="107505" y="3938280"/>
            <a:ext cx="8940670" cy="1938992"/>
          </a:xfrm>
          <a:prstGeom prst="rect">
            <a:avLst/>
          </a:prstGeom>
        </p:spPr>
        <p:txBody>
          <a:bodyPr wrap="square">
            <a:spAutoFit/>
          </a:bodyPr>
          <a:lstStyle/>
          <a:p>
            <a:pPr algn="just"/>
            <a:r>
              <a:rPr lang="en-US" sz="2000" b="1" dirty="0" smtClean="0">
                <a:solidFill>
                  <a:schemeClr val="bg1">
                    <a:lumMod val="95000"/>
                  </a:schemeClr>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Secondary end points </a:t>
            </a:r>
            <a:r>
              <a:rPr lang="en-US" sz="2000" dirty="0" smtClean="0">
                <a:solidFill>
                  <a:schemeClr val="bg1">
                    <a:lumMod val="95000"/>
                  </a:schemeClr>
                </a:solidFill>
                <a:latin typeface="Microsoft YaHei" panose="020B0503020204020204" pitchFamily="34" charset="-122"/>
                <a:ea typeface="Microsoft YaHei" panose="020B0503020204020204" pitchFamily="34" charset="-122"/>
              </a:rPr>
              <a:t>included safety end points defined by a composite of death from any cause, myocardial infarction (MI) or stroke (MACE). Target Vessel Revascularization (TVR) </a:t>
            </a:r>
            <a:r>
              <a:rPr lang="en-US" sz="2000" dirty="0">
                <a:solidFill>
                  <a:schemeClr val="bg1">
                    <a:lumMod val="95000"/>
                  </a:schemeClr>
                </a:solidFill>
                <a:latin typeface="Microsoft YaHei" panose="020B0503020204020204" pitchFamily="34" charset="-122"/>
                <a:ea typeface="Microsoft YaHei" panose="020B0503020204020204" pitchFamily="34" charset="-122"/>
              </a:rPr>
              <a:t>and </a:t>
            </a:r>
            <a:r>
              <a:rPr lang="en-US" sz="2000" dirty="0" smtClean="0">
                <a:solidFill>
                  <a:schemeClr val="bg1">
                    <a:lumMod val="95000"/>
                  </a:schemeClr>
                </a:solidFill>
                <a:latin typeface="Microsoft YaHei" panose="020B0503020204020204" pitchFamily="34" charset="-122"/>
                <a:ea typeface="Microsoft YaHei" panose="020B0503020204020204" pitchFamily="34" charset="-122"/>
              </a:rPr>
              <a:t>Target Lesion Revascularization </a:t>
            </a:r>
            <a:r>
              <a:rPr lang="en-US" sz="2000" dirty="0">
                <a:solidFill>
                  <a:schemeClr val="bg1">
                    <a:lumMod val="95000"/>
                  </a:schemeClr>
                </a:solidFill>
                <a:latin typeface="Microsoft YaHei" panose="020B0503020204020204" pitchFamily="34" charset="-122"/>
                <a:ea typeface="Microsoft YaHei" panose="020B0503020204020204" pitchFamily="34" charset="-122"/>
              </a:rPr>
              <a:t>(TLR) were analyzed separately as efficacy end points and were not included as part of the MACE </a:t>
            </a:r>
            <a:r>
              <a:rPr lang="en-US" sz="2000" dirty="0" smtClean="0">
                <a:solidFill>
                  <a:schemeClr val="bg1">
                    <a:lumMod val="95000"/>
                  </a:schemeClr>
                </a:solidFill>
                <a:latin typeface="Microsoft YaHei" panose="020B0503020204020204" pitchFamily="34" charset="-122"/>
                <a:ea typeface="Microsoft YaHei" panose="020B0503020204020204" pitchFamily="34" charset="-122"/>
              </a:rPr>
              <a:t>definition.</a:t>
            </a:r>
            <a:endParaRPr lang="en-US" sz="2000" dirty="0">
              <a:solidFill>
                <a:schemeClr val="bg1">
                  <a:lumMod val="95000"/>
                </a:schemeClr>
              </a:solidFill>
              <a:latin typeface="Microsoft YaHei" panose="020B0503020204020204" pitchFamily="34" charset="-122"/>
              <a:ea typeface="Microsoft YaHei" panose="020B0503020204020204" pitchFamily="34" charset="-122"/>
            </a:endParaRPr>
          </a:p>
          <a:p>
            <a:pPr algn="just"/>
            <a:r>
              <a:rPr lang="en-US" sz="2000" dirty="0" smtClean="0">
                <a:solidFill>
                  <a:schemeClr val="bg1">
                    <a:lumMod val="95000"/>
                  </a:schemeClr>
                </a:solidFill>
                <a:latin typeface="Microsoft YaHei" panose="020B0503020204020204" pitchFamily="34" charset="-122"/>
                <a:ea typeface="Microsoft YaHei" panose="020B0503020204020204" pitchFamily="34" charset="-122"/>
              </a:rPr>
              <a:t>Target </a:t>
            </a:r>
            <a:r>
              <a:rPr lang="en-US" sz="2000" dirty="0">
                <a:solidFill>
                  <a:schemeClr val="bg1">
                    <a:lumMod val="95000"/>
                  </a:schemeClr>
                </a:solidFill>
                <a:latin typeface="Microsoft YaHei" panose="020B0503020204020204" pitchFamily="34" charset="-122"/>
                <a:ea typeface="Microsoft YaHei" panose="020B0503020204020204" pitchFamily="34" charset="-122"/>
              </a:rPr>
              <a:t>vessel failure (TVF) was defined as cardiac death, </a:t>
            </a:r>
            <a:r>
              <a:rPr lang="en-US" sz="2000" dirty="0" smtClean="0">
                <a:solidFill>
                  <a:schemeClr val="bg1">
                    <a:lumMod val="95000"/>
                  </a:schemeClr>
                </a:solidFill>
                <a:latin typeface="Microsoft YaHei" panose="020B0503020204020204" pitchFamily="34" charset="-122"/>
                <a:ea typeface="Microsoft YaHei" panose="020B0503020204020204" pitchFamily="34" charset="-122"/>
              </a:rPr>
              <a:t>MI and TVR.</a:t>
            </a:r>
            <a:endParaRPr lang="en-US" sz="2000" dirty="0">
              <a:solidFill>
                <a:schemeClr val="bg1">
                  <a:lumMod val="95000"/>
                </a:schemeClr>
              </a:solidFill>
              <a:latin typeface="Microsoft YaHei" panose="020B0503020204020204" pitchFamily="34" charset="-122"/>
              <a:ea typeface="Microsoft YaHei" panose="020B0503020204020204" pitchFamily="34" charset="-122"/>
            </a:endParaRPr>
          </a:p>
        </p:txBody>
      </p:sp>
      <p:sp>
        <p:nvSpPr>
          <p:cNvPr id="10" name="9 Rectángulo"/>
          <p:cNvSpPr/>
          <p:nvPr/>
        </p:nvSpPr>
        <p:spPr>
          <a:xfrm>
            <a:off x="107505" y="2204864"/>
            <a:ext cx="8940670" cy="1323439"/>
          </a:xfrm>
          <a:prstGeom prst="rect">
            <a:avLst/>
          </a:prstGeom>
        </p:spPr>
        <p:txBody>
          <a:bodyPr wrap="square">
            <a:spAutoFit/>
          </a:bodyPr>
          <a:lstStyle/>
          <a:p>
            <a:pPr algn="just"/>
            <a:r>
              <a:rPr lang="en-US" sz="2000" dirty="0">
                <a:solidFill>
                  <a:schemeClr val="bg1">
                    <a:lumMod val="95000"/>
                  </a:schemeClr>
                </a:solidFill>
                <a:latin typeface="Microsoft YaHei" panose="020B0503020204020204" pitchFamily="34" charset="-122"/>
                <a:ea typeface="Microsoft YaHei" panose="020B0503020204020204" pitchFamily="34" charset="-122"/>
              </a:rPr>
              <a:t>The </a:t>
            </a:r>
            <a:r>
              <a:rPr lang="en-US" sz="2000" b="1" dirty="0">
                <a:solidFill>
                  <a:schemeClr val="bg1">
                    <a:lumMod val="95000"/>
                  </a:schemeClr>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primary end point </a:t>
            </a:r>
            <a:r>
              <a:rPr lang="en-US" sz="2000" dirty="0" smtClean="0">
                <a:solidFill>
                  <a:schemeClr val="bg1">
                    <a:lumMod val="95000"/>
                  </a:schemeClr>
                </a:solidFill>
                <a:latin typeface="Microsoft YaHei" panose="020B0503020204020204" pitchFamily="34" charset="-122"/>
                <a:ea typeface="Microsoft YaHei" panose="020B0503020204020204" pitchFamily="34" charset="-122"/>
              </a:rPr>
              <a:t>was </a:t>
            </a:r>
            <a:r>
              <a:rPr lang="en-US" sz="2000" dirty="0">
                <a:solidFill>
                  <a:schemeClr val="bg1">
                    <a:lumMod val="95000"/>
                  </a:schemeClr>
                </a:solidFill>
                <a:latin typeface="Microsoft YaHei" panose="020B0503020204020204" pitchFamily="34" charset="-122"/>
                <a:ea typeface="Microsoft YaHei" panose="020B0503020204020204" pitchFamily="34" charset="-122"/>
              </a:rPr>
              <a:t>to compare overall costs (included in-hospital and follow-up) of both </a:t>
            </a:r>
            <a:r>
              <a:rPr lang="en-US" sz="2000" dirty="0" smtClean="0">
                <a:solidFill>
                  <a:schemeClr val="bg1">
                    <a:lumMod val="95000"/>
                  </a:schemeClr>
                </a:solidFill>
                <a:latin typeface="Microsoft YaHei" panose="020B0503020204020204" pitchFamily="34" charset="-122"/>
                <a:ea typeface="Microsoft YaHei" panose="020B0503020204020204" pitchFamily="34" charset="-122"/>
              </a:rPr>
              <a:t>revascularization strategies </a:t>
            </a:r>
            <a:r>
              <a:rPr lang="en-US" sz="2000" dirty="0">
                <a:solidFill>
                  <a:schemeClr val="bg1">
                    <a:lumMod val="95000"/>
                  </a:schemeClr>
                </a:solidFill>
                <a:latin typeface="Microsoft YaHei" panose="020B0503020204020204" pitchFamily="34" charset="-122"/>
                <a:ea typeface="Microsoft YaHei" panose="020B0503020204020204" pitchFamily="34" charset="-122"/>
              </a:rPr>
              <a:t>(OR and DES) at 1, </a:t>
            </a:r>
            <a:r>
              <a:rPr lang="en-US" sz="2000" b="1" dirty="0">
                <a:solidFill>
                  <a:schemeClr val="bg1">
                    <a:lumMod val="95000"/>
                  </a:schemeClr>
                </a:solidFill>
                <a:latin typeface="Microsoft YaHei" panose="020B0503020204020204" pitchFamily="34" charset="-122"/>
                <a:ea typeface="Microsoft YaHei" panose="020B0503020204020204" pitchFamily="34" charset="-122"/>
              </a:rPr>
              <a:t>3</a:t>
            </a:r>
            <a:r>
              <a:rPr lang="en-US" sz="2000" dirty="0">
                <a:solidFill>
                  <a:schemeClr val="bg1">
                    <a:lumMod val="95000"/>
                  </a:schemeClr>
                </a:solidFill>
                <a:latin typeface="Microsoft YaHei" panose="020B0503020204020204" pitchFamily="34" charset="-122"/>
                <a:ea typeface="Microsoft YaHei" panose="020B0503020204020204" pitchFamily="34" charset="-122"/>
              </a:rPr>
              <a:t> and 5 years follow-up. This </a:t>
            </a:r>
            <a:r>
              <a:rPr lang="en-US" sz="2000" dirty="0" smtClean="0">
                <a:solidFill>
                  <a:schemeClr val="bg1">
                    <a:lumMod val="95000"/>
                  </a:schemeClr>
                </a:solidFill>
                <a:latin typeface="Microsoft YaHei" panose="020B0503020204020204" pitchFamily="34" charset="-122"/>
                <a:ea typeface="Microsoft YaHei" panose="020B0503020204020204" pitchFamily="34" charset="-122"/>
              </a:rPr>
              <a:t>was </a:t>
            </a:r>
            <a:r>
              <a:rPr lang="en-US" sz="2000" dirty="0">
                <a:solidFill>
                  <a:schemeClr val="bg1">
                    <a:lumMod val="95000"/>
                  </a:schemeClr>
                </a:solidFill>
                <a:latin typeface="Microsoft YaHei" panose="020B0503020204020204" pitchFamily="34" charset="-122"/>
                <a:ea typeface="Microsoft YaHei" panose="020B0503020204020204" pitchFamily="34" charset="-122"/>
              </a:rPr>
              <a:t>selected on the hypothesis of similar efficacy for </a:t>
            </a:r>
            <a:r>
              <a:rPr lang="en-US" sz="2000" dirty="0" smtClean="0">
                <a:solidFill>
                  <a:schemeClr val="bg1">
                    <a:lumMod val="95000"/>
                  </a:schemeClr>
                </a:solidFill>
                <a:latin typeface="Microsoft YaHei" panose="020B0503020204020204" pitchFamily="34" charset="-122"/>
                <a:ea typeface="Microsoft YaHei" panose="020B0503020204020204" pitchFamily="34" charset="-122"/>
              </a:rPr>
              <a:t>both strategies</a:t>
            </a:r>
            <a:r>
              <a:rPr lang="en-US" sz="2000" dirty="0">
                <a:solidFill>
                  <a:schemeClr val="bg1">
                    <a:lumMod val="95000"/>
                  </a:schemeClr>
                </a:solidFill>
                <a:latin typeface="Microsoft YaHei" panose="020B0503020204020204" pitchFamily="34" charset="-122"/>
                <a:ea typeface="Microsoft YaHei" panose="020B0503020204020204" pitchFamily="34" charset="-122"/>
              </a:rPr>
              <a:t>.</a:t>
            </a:r>
          </a:p>
        </p:txBody>
      </p:sp>
      <p:pic>
        <p:nvPicPr>
          <p:cNvPr id="11" name="Picture 2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8" y="6165304"/>
            <a:ext cx="1261920" cy="697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2" name="11 Rectángulo"/>
          <p:cNvSpPr/>
          <p:nvPr/>
        </p:nvSpPr>
        <p:spPr>
          <a:xfrm>
            <a:off x="2483768" y="6516052"/>
            <a:ext cx="6682342" cy="369332"/>
          </a:xfrm>
          <a:prstGeom prst="rect">
            <a:avLst/>
          </a:prstGeom>
        </p:spPr>
        <p:txBody>
          <a:bodyPr wrap="none">
            <a:spAutoFit/>
          </a:bodyPr>
          <a:lstStyle/>
          <a:p>
            <a:pPr algn="just"/>
            <a:r>
              <a:rPr lang="en-US" i="1" dirty="0" smtClean="0">
                <a:solidFill>
                  <a:schemeClr val="bg1">
                    <a:lumMod val="95000"/>
                  </a:schemeClr>
                </a:solidFill>
                <a:latin typeface="Microsoft YaHei" panose="020B0503020204020204" pitchFamily="34" charset="-122"/>
                <a:ea typeface="Microsoft YaHei" panose="020B0503020204020204" pitchFamily="34" charset="-122"/>
              </a:rPr>
              <a:t>Rodriguez AE et al. Am J </a:t>
            </a:r>
            <a:r>
              <a:rPr lang="en-US" i="1" dirty="0" err="1" smtClean="0">
                <a:solidFill>
                  <a:schemeClr val="bg1">
                    <a:lumMod val="95000"/>
                  </a:schemeClr>
                </a:solidFill>
                <a:latin typeface="Microsoft YaHei" panose="020B0503020204020204" pitchFamily="34" charset="-122"/>
                <a:ea typeface="Microsoft YaHei" panose="020B0503020204020204" pitchFamily="34" charset="-122"/>
              </a:rPr>
              <a:t>Cardiol</a:t>
            </a:r>
            <a:r>
              <a:rPr lang="en-US" i="1" dirty="0" smtClean="0">
                <a:solidFill>
                  <a:schemeClr val="bg1">
                    <a:lumMod val="95000"/>
                  </a:schemeClr>
                </a:solidFill>
                <a:latin typeface="Microsoft YaHei" panose="020B0503020204020204" pitchFamily="34" charset="-122"/>
                <a:ea typeface="Microsoft YaHei" panose="020B0503020204020204" pitchFamily="34" charset="-122"/>
              </a:rPr>
              <a:t>. 2014 Mar 1;113(5):815-21</a:t>
            </a:r>
            <a:endParaRPr lang="en-US" i="1" dirty="0">
              <a:solidFill>
                <a:schemeClr val="bg1">
                  <a:lumMod val="95000"/>
                </a:schemeClr>
              </a:solidFill>
              <a:latin typeface="Microsoft YaHei" panose="020B0503020204020204" pitchFamily="34" charset="-122"/>
              <a:ea typeface="Microsoft YaHei" panose="020B0503020204020204" pitchFamily="34" charset="-122"/>
            </a:endParaRPr>
          </a:p>
        </p:txBody>
      </p:sp>
      <p:sp>
        <p:nvSpPr>
          <p:cNvPr id="8" name="7 Rectángulo"/>
          <p:cNvSpPr/>
          <p:nvPr/>
        </p:nvSpPr>
        <p:spPr>
          <a:xfrm>
            <a:off x="2339752" y="0"/>
            <a:ext cx="6768752" cy="1569660"/>
          </a:xfrm>
          <a:prstGeom prst="rect">
            <a:avLst/>
          </a:prstGeom>
        </p:spPr>
        <p:txBody>
          <a:bodyPr wrap="square">
            <a:spAutoFit/>
          </a:bodyPr>
          <a:lstStyle/>
          <a:p>
            <a:pPr algn="r"/>
            <a:r>
              <a:rPr lang="en-US" sz="2400" dirty="0">
                <a:solidFill>
                  <a:schemeClr val="bg1">
                    <a:lumMod val="95000"/>
                  </a:schemeClr>
                </a:solidFill>
                <a:latin typeface="Microsoft YaHei" panose="020B0503020204020204" pitchFamily="34" charset="-122"/>
                <a:ea typeface="Microsoft YaHei" panose="020B0503020204020204" pitchFamily="34" charset="-122"/>
              </a:rPr>
              <a:t>Comparison of Cost-Effectiveness of Oral Rapamycin </a:t>
            </a:r>
            <a:r>
              <a:rPr lang="en-US" sz="2400" dirty="0" smtClean="0">
                <a:solidFill>
                  <a:schemeClr val="bg1">
                    <a:lumMod val="95000"/>
                  </a:schemeClr>
                </a:solidFill>
                <a:latin typeface="Microsoft YaHei" panose="020B0503020204020204" pitchFamily="34" charset="-122"/>
                <a:ea typeface="Microsoft YaHei" panose="020B0503020204020204" pitchFamily="34" charset="-122"/>
              </a:rPr>
              <a:t>Plus Bare-Metal </a:t>
            </a:r>
            <a:r>
              <a:rPr lang="en-US" sz="2400" dirty="0">
                <a:solidFill>
                  <a:schemeClr val="bg1">
                    <a:lumMod val="95000"/>
                  </a:schemeClr>
                </a:solidFill>
                <a:latin typeface="Microsoft YaHei" panose="020B0503020204020204" pitchFamily="34" charset="-122"/>
                <a:ea typeface="Microsoft YaHei" panose="020B0503020204020204" pitchFamily="34" charset="-122"/>
              </a:rPr>
              <a:t>Stents Versus First Generation of Drug-Eluting </a:t>
            </a:r>
            <a:r>
              <a:rPr lang="en-US" sz="2400" dirty="0" smtClean="0">
                <a:solidFill>
                  <a:schemeClr val="bg1">
                    <a:lumMod val="95000"/>
                  </a:schemeClr>
                </a:solidFill>
                <a:latin typeface="Microsoft YaHei" panose="020B0503020204020204" pitchFamily="34" charset="-122"/>
                <a:ea typeface="Microsoft YaHei" panose="020B0503020204020204" pitchFamily="34" charset="-122"/>
              </a:rPr>
              <a:t>Stents </a:t>
            </a:r>
          </a:p>
          <a:p>
            <a:pPr algn="r"/>
            <a:r>
              <a:rPr lang="es-AR" sz="2400" dirty="0" smtClean="0">
                <a:solidFill>
                  <a:schemeClr val="bg1">
                    <a:lumMod val="95000"/>
                  </a:schemeClr>
                </a:solidFill>
                <a:latin typeface="Microsoft YaHei" panose="020B0503020204020204" pitchFamily="34" charset="-122"/>
                <a:ea typeface="Microsoft YaHei" panose="020B0503020204020204" pitchFamily="34" charset="-122"/>
              </a:rPr>
              <a:t>5 </a:t>
            </a:r>
            <a:r>
              <a:rPr lang="es-AR" sz="2400" dirty="0" err="1" smtClean="0">
                <a:solidFill>
                  <a:schemeClr val="bg1">
                    <a:lumMod val="95000"/>
                  </a:schemeClr>
                </a:solidFill>
                <a:latin typeface="Microsoft YaHei" panose="020B0503020204020204" pitchFamily="34" charset="-122"/>
                <a:ea typeface="Microsoft YaHei" panose="020B0503020204020204" pitchFamily="34" charset="-122"/>
              </a:rPr>
              <a:t>years</a:t>
            </a:r>
            <a:r>
              <a:rPr lang="es-AR" sz="2400" dirty="0" smtClean="0">
                <a:solidFill>
                  <a:schemeClr val="bg1">
                    <a:lumMod val="95000"/>
                  </a:schemeClr>
                </a:solidFill>
                <a:latin typeface="Microsoft YaHei" panose="020B0503020204020204" pitchFamily="34" charset="-122"/>
                <a:ea typeface="Microsoft YaHei" panose="020B0503020204020204" pitchFamily="34" charset="-122"/>
              </a:rPr>
              <a:t> FU </a:t>
            </a:r>
            <a:r>
              <a:rPr lang="es-AR" sz="2400" dirty="0" err="1" smtClean="0">
                <a:solidFill>
                  <a:schemeClr val="bg1">
                    <a:lumMod val="95000"/>
                  </a:schemeClr>
                </a:solidFill>
                <a:latin typeface="Microsoft YaHei" panose="020B0503020204020204" pitchFamily="34" charset="-122"/>
                <a:ea typeface="Microsoft YaHei" panose="020B0503020204020204" pitchFamily="34" charset="-122"/>
              </a:rPr>
              <a:t>from</a:t>
            </a:r>
            <a:r>
              <a:rPr lang="es-AR" sz="2400" dirty="0" smtClean="0">
                <a:solidFill>
                  <a:schemeClr val="bg1">
                    <a:lumMod val="95000"/>
                  </a:schemeClr>
                </a:solidFill>
                <a:latin typeface="Microsoft YaHei" panose="020B0503020204020204" pitchFamily="34" charset="-122"/>
                <a:ea typeface="Microsoft YaHei" panose="020B0503020204020204" pitchFamily="34" charset="-122"/>
              </a:rPr>
              <a:t> ORAR 3 RCT</a:t>
            </a:r>
            <a:endParaRPr lang="en-US" sz="2400" dirty="0">
              <a:solidFill>
                <a:schemeClr val="bg1">
                  <a:lumMod val="95000"/>
                </a:schemeClr>
              </a:solidFill>
              <a:latin typeface="Microsoft YaHei" panose="020B0503020204020204" pitchFamily="34" charset="-122"/>
              <a:ea typeface="Microsoft YaHei" panose="020B0503020204020204" pitchFamily="34" charset="-122"/>
            </a:endParaRPr>
          </a:p>
        </p:txBody>
      </p:sp>
      <p:cxnSp>
        <p:nvCxnSpPr>
          <p:cNvPr id="15" name="14 Conector recto"/>
          <p:cNvCxnSpPr/>
          <p:nvPr/>
        </p:nvCxnSpPr>
        <p:spPr>
          <a:xfrm>
            <a:off x="359371" y="1628800"/>
            <a:ext cx="864096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7352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510613738"/>
              </p:ext>
            </p:extLst>
          </p:nvPr>
        </p:nvGraphicFramePr>
        <p:xfrm>
          <a:off x="-348" y="836712"/>
          <a:ext cx="9108852" cy="5068210"/>
        </p:xfrm>
        <a:graphic>
          <a:graphicData uri="http://schemas.openxmlformats.org/drawingml/2006/table">
            <a:tbl>
              <a:tblPr firstRow="1" firstCol="1" bandRow="1">
                <a:tableStyleId>{0E3FDE45-AF77-4B5C-9715-49D594BDF05E}</a:tableStyleId>
              </a:tblPr>
              <a:tblGrid>
                <a:gridCol w="3844290"/>
                <a:gridCol w="1949907"/>
                <a:gridCol w="2294075"/>
                <a:gridCol w="1020580"/>
              </a:tblGrid>
              <a:tr h="371242">
                <a:tc gridSpan="4">
                  <a:txBody>
                    <a:bodyPr/>
                    <a:lstStyle/>
                    <a:p>
                      <a:pPr>
                        <a:lnSpc>
                          <a:spcPct val="115000"/>
                        </a:lnSpc>
                        <a:spcAft>
                          <a:spcPts val="0"/>
                        </a:spcAft>
                        <a:tabLst>
                          <a:tab pos="798195" algn="l"/>
                        </a:tabLst>
                      </a:pPr>
                      <a:r>
                        <a:rPr lang="en-US" sz="1600" dirty="0" smtClean="0">
                          <a:solidFill>
                            <a:schemeClr val="bg1">
                              <a:lumMod val="95000"/>
                            </a:schemeClr>
                          </a:solidFill>
                          <a:effectLst/>
                          <a:latin typeface="Microsoft YaHei" panose="020B0503020204020204" pitchFamily="34" charset="-122"/>
                          <a:ea typeface="Microsoft YaHei" panose="020B0503020204020204" pitchFamily="34" charset="-122"/>
                        </a:rPr>
                        <a:t>Baseline </a:t>
                      </a:r>
                      <a:r>
                        <a:rPr lang="en-US" sz="1600" dirty="0">
                          <a:solidFill>
                            <a:schemeClr val="bg1">
                              <a:lumMod val="95000"/>
                            </a:schemeClr>
                          </a:solidFill>
                          <a:effectLst/>
                          <a:latin typeface="Microsoft YaHei" panose="020B0503020204020204" pitchFamily="34" charset="-122"/>
                          <a:ea typeface="Microsoft YaHei" panose="020B0503020204020204" pitchFamily="34" charset="-122"/>
                        </a:rPr>
                        <a:t>Clinical, Demographic and </a:t>
                      </a:r>
                      <a:r>
                        <a:rPr lang="en-US" sz="1600" dirty="0" smtClean="0">
                          <a:solidFill>
                            <a:schemeClr val="bg1">
                              <a:lumMod val="95000"/>
                            </a:schemeClr>
                          </a:solidFill>
                          <a:effectLst/>
                          <a:latin typeface="Microsoft YaHei" panose="020B0503020204020204" pitchFamily="34" charset="-122"/>
                          <a:ea typeface="Microsoft YaHei" panose="020B0503020204020204" pitchFamily="34" charset="-122"/>
                        </a:rPr>
                        <a:t>Angiographic Characteristics (</a:t>
                      </a:r>
                      <a:r>
                        <a:rPr lang="en-US" sz="1600" dirty="0" err="1" smtClean="0">
                          <a:solidFill>
                            <a:schemeClr val="bg1">
                              <a:lumMod val="95000"/>
                            </a:schemeClr>
                          </a:solidFill>
                          <a:effectLst/>
                          <a:latin typeface="Microsoft YaHei" panose="020B0503020204020204" pitchFamily="34" charset="-122"/>
                          <a:ea typeface="Microsoft YaHei" panose="020B0503020204020204" pitchFamily="34" charset="-122"/>
                        </a:rPr>
                        <a:t>cont</a:t>
                      </a:r>
                      <a:r>
                        <a:rPr lang="en-US" sz="1600" dirty="0" smtClean="0">
                          <a:solidFill>
                            <a:schemeClr val="bg1">
                              <a:lumMod val="95000"/>
                            </a:schemeClr>
                          </a:solidFill>
                          <a:effectLst/>
                          <a:latin typeface="Microsoft YaHei" panose="020B0503020204020204" pitchFamily="34" charset="-122"/>
                          <a:ea typeface="Microsoft YaHei" panose="020B0503020204020204" pitchFamily="34" charset="-122"/>
                        </a:rPr>
                        <a:t>)</a:t>
                      </a:r>
                      <a:endParaRPr lang="en-US" sz="1600" dirty="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nchor="ctr"/>
                </a:tc>
                <a:tc hMerge="1">
                  <a:txBody>
                    <a:bodyPr/>
                    <a:lstStyle/>
                    <a:p>
                      <a:endParaRPr lang="en-US"/>
                    </a:p>
                  </a:txBody>
                  <a:tcPr/>
                </a:tc>
                <a:tc hMerge="1">
                  <a:txBody>
                    <a:bodyPr/>
                    <a:lstStyle/>
                    <a:p>
                      <a:endParaRPr lang="en-US"/>
                    </a:p>
                  </a:txBody>
                  <a:tcPr/>
                </a:tc>
                <a:tc hMerge="1">
                  <a:txBody>
                    <a:bodyPr/>
                    <a:lstStyle/>
                    <a:p>
                      <a:endParaRPr lang="en-US"/>
                    </a:p>
                  </a:txBody>
                  <a:tcPr/>
                </a:tc>
              </a:tr>
              <a:tr h="371242">
                <a:tc>
                  <a:txBody>
                    <a:bodyPr/>
                    <a:lstStyle/>
                    <a:p>
                      <a:pPr algn="l">
                        <a:lnSpc>
                          <a:spcPct val="115000"/>
                        </a:lnSpc>
                        <a:spcAft>
                          <a:spcPts val="0"/>
                        </a:spcAft>
                        <a:tabLst>
                          <a:tab pos="798195" algn="l"/>
                        </a:tabLst>
                      </a:pPr>
                      <a:r>
                        <a:rPr lang="en-US" sz="1600" dirty="0">
                          <a:solidFill>
                            <a:schemeClr val="bg1">
                              <a:lumMod val="95000"/>
                            </a:schemeClr>
                          </a:solidFill>
                          <a:effectLst/>
                          <a:latin typeface="Microsoft YaHei" panose="020B0503020204020204" pitchFamily="34" charset="-122"/>
                          <a:ea typeface="Microsoft YaHei" panose="020B0503020204020204" pitchFamily="34" charset="-122"/>
                        </a:rPr>
                        <a:t>Characteristics n (%)</a:t>
                      </a:r>
                      <a:endParaRPr lang="en-US" sz="1600" dirty="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nchor="ctr"/>
                </a:tc>
                <a:tc>
                  <a:txBody>
                    <a:bodyPr/>
                    <a:lstStyle/>
                    <a:p>
                      <a:pPr algn="ct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OR+BMS </a:t>
                      </a:r>
                    </a:p>
                    <a:p>
                      <a:pPr algn="ct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(n=100 pts)</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DES </a:t>
                      </a:r>
                    </a:p>
                    <a:p>
                      <a:pPr algn="ct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(n=100 pts)</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P value</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nchor="ctr"/>
                </a:tc>
              </a:tr>
              <a:tr h="140044">
                <a:tc>
                  <a:txBody>
                    <a:bodyPr/>
                    <a:lstStyle/>
                    <a:p>
                      <a:pPr algn="ctr">
                        <a:lnSpc>
                          <a:spcPct val="115000"/>
                        </a:lnSpc>
                        <a:spcAft>
                          <a:spcPts val="0"/>
                        </a:spcAft>
                        <a:tabLst>
                          <a:tab pos="798195" algn="l"/>
                        </a:tabLst>
                      </a:pPr>
                      <a:r>
                        <a:rPr lang="en-US" sz="1200">
                          <a:solidFill>
                            <a:schemeClr val="bg1">
                              <a:lumMod val="95000"/>
                            </a:schemeClr>
                          </a:solidFill>
                          <a:effectLst/>
                          <a:latin typeface="Microsoft YaHei" panose="020B0503020204020204" pitchFamily="34" charset="-122"/>
                          <a:ea typeface="Microsoft YaHei" panose="020B0503020204020204" pitchFamily="34" charset="-122"/>
                        </a:rPr>
                        <a:t> </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nchor="ctr"/>
                </a:tc>
                <a:tc>
                  <a:txBody>
                    <a:bodyPr/>
                    <a:lstStyle/>
                    <a:p>
                      <a:pPr algn="ctr">
                        <a:lnSpc>
                          <a:spcPct val="115000"/>
                        </a:lnSpc>
                        <a:spcAft>
                          <a:spcPts val="0"/>
                        </a:spcAft>
                        <a:tabLst>
                          <a:tab pos="798195" algn="l"/>
                        </a:tabLst>
                      </a:pPr>
                      <a:r>
                        <a:rPr lang="en-US" sz="1200">
                          <a:solidFill>
                            <a:schemeClr val="bg1">
                              <a:lumMod val="95000"/>
                            </a:schemeClr>
                          </a:solidFill>
                          <a:effectLst/>
                          <a:latin typeface="Microsoft YaHei" panose="020B0503020204020204" pitchFamily="34" charset="-122"/>
                          <a:ea typeface="Microsoft YaHei" panose="020B0503020204020204" pitchFamily="34" charset="-122"/>
                        </a:rPr>
                        <a:t> </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200">
                          <a:solidFill>
                            <a:schemeClr val="bg1">
                              <a:lumMod val="95000"/>
                            </a:schemeClr>
                          </a:solidFill>
                          <a:effectLst/>
                          <a:latin typeface="Microsoft YaHei" panose="020B0503020204020204" pitchFamily="34" charset="-122"/>
                          <a:ea typeface="Microsoft YaHei" panose="020B0503020204020204" pitchFamily="34" charset="-122"/>
                        </a:rPr>
                        <a:t> </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200">
                          <a:solidFill>
                            <a:schemeClr val="bg1">
                              <a:lumMod val="95000"/>
                            </a:schemeClr>
                          </a:solidFill>
                          <a:effectLst/>
                          <a:latin typeface="Microsoft YaHei" panose="020B0503020204020204" pitchFamily="34" charset="-122"/>
                          <a:ea typeface="Microsoft YaHei" panose="020B0503020204020204" pitchFamily="34" charset="-122"/>
                        </a:rPr>
                        <a:t> </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nchor="ctr"/>
                </a:tc>
              </a:tr>
              <a:tr h="180001">
                <a:tc>
                  <a:txBody>
                    <a:bodyPr/>
                    <a:lstStyle/>
                    <a:p>
                      <a:pPr algn="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Age (years)</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62.1 +/- 10.1</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63.4 +/- 10.6</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0.30</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r>
              <a:tr h="180001">
                <a:tc>
                  <a:txBody>
                    <a:bodyPr/>
                    <a:lstStyle/>
                    <a:p>
                      <a:pPr algn="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Age &gt; 65 years</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40%</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48%</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0.31</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r>
              <a:tr h="180001">
                <a:tc>
                  <a:txBody>
                    <a:bodyPr/>
                    <a:lstStyle/>
                    <a:p>
                      <a:pPr algn="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Male gender</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83 (83.0%)</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81 (81.0%)</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1.00</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r>
              <a:tr h="180001">
                <a:tc>
                  <a:txBody>
                    <a:bodyPr/>
                    <a:lstStyle/>
                    <a:p>
                      <a:pPr algn="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Hypertension</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69 (69.0%)</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72 (72.0%)</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0.93</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r>
              <a:tr h="180001">
                <a:tc>
                  <a:txBody>
                    <a:bodyPr/>
                    <a:lstStyle/>
                    <a:p>
                      <a:pPr algn="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Dyslipemia</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71 (71.0%)</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81 (81.0%)</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0.61</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r>
              <a:tr h="180001">
                <a:tc>
                  <a:txBody>
                    <a:bodyPr/>
                    <a:lstStyle/>
                    <a:p>
                      <a:pPr algn="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Current smokers</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21 (21.0%)</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17 (17.0%)</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0.67</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r>
              <a:tr h="180001">
                <a:tc>
                  <a:txBody>
                    <a:bodyPr/>
                    <a:lstStyle/>
                    <a:p>
                      <a:pPr algn="r">
                        <a:lnSpc>
                          <a:spcPct val="115000"/>
                        </a:lnSpc>
                        <a:spcAft>
                          <a:spcPts val="0"/>
                        </a:spcAft>
                        <a:tabLst>
                          <a:tab pos="798195" algn="l"/>
                        </a:tabLst>
                      </a:pPr>
                      <a:r>
                        <a:rPr lang="en-US" sz="1600" dirty="0">
                          <a:solidFill>
                            <a:schemeClr val="bg1">
                              <a:lumMod val="95000"/>
                            </a:schemeClr>
                          </a:solidFill>
                          <a:effectLst/>
                          <a:latin typeface="Microsoft YaHei" panose="020B0503020204020204" pitchFamily="34" charset="-122"/>
                          <a:ea typeface="Microsoft YaHei" panose="020B0503020204020204" pitchFamily="34" charset="-122"/>
                        </a:rPr>
                        <a:t>Diabetes Mellitus</a:t>
                      </a:r>
                      <a:endParaRPr lang="en-US" sz="1600" dirty="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600" dirty="0">
                          <a:solidFill>
                            <a:schemeClr val="bg1">
                              <a:lumMod val="95000"/>
                            </a:schemeClr>
                          </a:solidFill>
                          <a:effectLst/>
                          <a:latin typeface="Microsoft YaHei" panose="020B0503020204020204" pitchFamily="34" charset="-122"/>
                          <a:ea typeface="Microsoft YaHei" panose="020B0503020204020204" pitchFamily="34" charset="-122"/>
                        </a:rPr>
                        <a:t>24 (24.0%)</a:t>
                      </a:r>
                      <a:endParaRPr lang="en-US" sz="1600" dirty="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600" dirty="0">
                          <a:solidFill>
                            <a:schemeClr val="bg1">
                              <a:lumMod val="95000"/>
                            </a:schemeClr>
                          </a:solidFill>
                          <a:effectLst/>
                          <a:latin typeface="Microsoft YaHei" panose="020B0503020204020204" pitchFamily="34" charset="-122"/>
                          <a:ea typeface="Microsoft YaHei" panose="020B0503020204020204" pitchFamily="34" charset="-122"/>
                        </a:rPr>
                        <a:t>33 (33.0%)</a:t>
                      </a:r>
                      <a:endParaRPr lang="en-US" sz="1600" dirty="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600" dirty="0">
                          <a:solidFill>
                            <a:schemeClr val="bg1">
                              <a:lumMod val="95000"/>
                            </a:schemeClr>
                          </a:solidFill>
                          <a:effectLst/>
                          <a:latin typeface="Microsoft YaHei" panose="020B0503020204020204" pitchFamily="34" charset="-122"/>
                          <a:ea typeface="Microsoft YaHei" panose="020B0503020204020204" pitchFamily="34" charset="-122"/>
                        </a:rPr>
                        <a:t>0.36</a:t>
                      </a:r>
                      <a:endParaRPr lang="en-US" sz="1600" dirty="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r>
              <a:tr h="180001">
                <a:tc>
                  <a:txBody>
                    <a:bodyPr/>
                    <a:lstStyle/>
                    <a:p>
                      <a:pPr algn="r">
                        <a:lnSpc>
                          <a:spcPct val="115000"/>
                        </a:lnSpc>
                        <a:spcAft>
                          <a:spcPts val="0"/>
                        </a:spcAft>
                        <a:tabLst>
                          <a:tab pos="798195" algn="l"/>
                        </a:tabLst>
                      </a:pPr>
                      <a:r>
                        <a:rPr lang="en-US" sz="1600" dirty="0">
                          <a:solidFill>
                            <a:schemeClr val="bg1">
                              <a:lumMod val="95000"/>
                            </a:schemeClr>
                          </a:solidFill>
                          <a:effectLst/>
                          <a:latin typeface="Microsoft YaHei" panose="020B0503020204020204" pitchFamily="34" charset="-122"/>
                          <a:ea typeface="Microsoft YaHei" panose="020B0503020204020204" pitchFamily="34" charset="-122"/>
                        </a:rPr>
                        <a:t>Previous CVA</a:t>
                      </a:r>
                      <a:endParaRPr lang="en-US" sz="1600" dirty="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600" dirty="0">
                          <a:solidFill>
                            <a:schemeClr val="bg1">
                              <a:lumMod val="95000"/>
                            </a:schemeClr>
                          </a:solidFill>
                          <a:effectLst/>
                          <a:latin typeface="Microsoft YaHei" panose="020B0503020204020204" pitchFamily="34" charset="-122"/>
                          <a:ea typeface="Microsoft YaHei" panose="020B0503020204020204" pitchFamily="34" charset="-122"/>
                        </a:rPr>
                        <a:t>2 (2.0%)</a:t>
                      </a:r>
                      <a:endParaRPr lang="en-US" sz="1600" dirty="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2 (2.0%)</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1.00</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r>
              <a:tr h="180001">
                <a:tc>
                  <a:txBody>
                    <a:bodyPr/>
                    <a:lstStyle/>
                    <a:p>
                      <a:pPr algn="r">
                        <a:lnSpc>
                          <a:spcPct val="115000"/>
                        </a:lnSpc>
                        <a:spcAft>
                          <a:spcPts val="0"/>
                        </a:spcAft>
                        <a:tabLst>
                          <a:tab pos="798195" algn="l"/>
                        </a:tabLst>
                      </a:pPr>
                      <a:r>
                        <a:rPr lang="en-US" sz="1600" dirty="0">
                          <a:solidFill>
                            <a:schemeClr val="bg1">
                              <a:lumMod val="95000"/>
                            </a:schemeClr>
                          </a:solidFill>
                          <a:effectLst/>
                          <a:latin typeface="Microsoft YaHei" panose="020B0503020204020204" pitchFamily="34" charset="-122"/>
                          <a:ea typeface="Microsoft YaHei" panose="020B0503020204020204" pitchFamily="34" charset="-122"/>
                        </a:rPr>
                        <a:t>Previous MI</a:t>
                      </a:r>
                      <a:endParaRPr lang="en-US" sz="1600" dirty="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26 (26.0%)</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33 (33.0%)</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0.51</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r>
              <a:tr h="180001">
                <a:tc>
                  <a:txBody>
                    <a:bodyPr/>
                    <a:lstStyle/>
                    <a:p>
                      <a:pPr algn="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Previous Coronary Revascularization</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12 (12.0%)</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13 (13.0%)</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1.00</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r>
              <a:tr h="180001">
                <a:tc>
                  <a:txBody>
                    <a:bodyPr/>
                    <a:lstStyle/>
                    <a:p>
                      <a:pPr algn="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Unstable Angina (ACC/AHA class)</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62 (62.0%)</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56 (56.0%)</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0.74</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r>
              <a:tr h="180001">
                <a:tc>
                  <a:txBody>
                    <a:bodyPr/>
                    <a:lstStyle/>
                    <a:p>
                      <a:pPr algn="r">
                        <a:lnSpc>
                          <a:spcPct val="115000"/>
                        </a:lnSpc>
                        <a:spcAft>
                          <a:spcPts val="0"/>
                        </a:spcAft>
                        <a:tabLst>
                          <a:tab pos="798195" algn="l"/>
                        </a:tabLst>
                      </a:pPr>
                      <a:r>
                        <a:rPr lang="en-US" sz="1600" dirty="0">
                          <a:solidFill>
                            <a:schemeClr val="bg1">
                              <a:lumMod val="95000"/>
                            </a:schemeClr>
                          </a:solidFill>
                          <a:effectLst/>
                          <a:latin typeface="Microsoft YaHei" panose="020B0503020204020204" pitchFamily="34" charset="-122"/>
                          <a:ea typeface="Microsoft YaHei" panose="020B0503020204020204" pitchFamily="34" charset="-122"/>
                        </a:rPr>
                        <a:t>Stent diameter (mm)</a:t>
                      </a:r>
                      <a:endParaRPr lang="en-US" sz="1600" dirty="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2.78 +/- 0.4</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2.76 +/- 0.4</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0.66</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r>
              <a:tr h="180001">
                <a:tc>
                  <a:txBody>
                    <a:bodyPr/>
                    <a:lstStyle/>
                    <a:p>
                      <a:pPr algn="r">
                        <a:lnSpc>
                          <a:spcPct val="115000"/>
                        </a:lnSpc>
                        <a:spcAft>
                          <a:spcPts val="0"/>
                        </a:spcAft>
                        <a:tabLst>
                          <a:tab pos="798195" algn="l"/>
                        </a:tabLst>
                      </a:pPr>
                      <a:r>
                        <a:rPr lang="en-US" sz="1600" dirty="0">
                          <a:solidFill>
                            <a:schemeClr val="bg1">
                              <a:lumMod val="95000"/>
                            </a:schemeClr>
                          </a:solidFill>
                          <a:effectLst/>
                          <a:latin typeface="Microsoft YaHei" panose="020B0503020204020204" pitchFamily="34" charset="-122"/>
                          <a:ea typeface="Microsoft YaHei" panose="020B0503020204020204" pitchFamily="34" charset="-122"/>
                        </a:rPr>
                        <a:t>MVD</a:t>
                      </a:r>
                      <a:endParaRPr lang="en-US" sz="1600" dirty="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48 (48%)</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51 (51%)</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600" dirty="0">
                          <a:solidFill>
                            <a:schemeClr val="bg1">
                              <a:lumMod val="95000"/>
                            </a:schemeClr>
                          </a:solidFill>
                          <a:effectLst/>
                          <a:latin typeface="Microsoft YaHei" panose="020B0503020204020204" pitchFamily="34" charset="-122"/>
                          <a:ea typeface="Microsoft YaHei" panose="020B0503020204020204" pitchFamily="34" charset="-122"/>
                        </a:rPr>
                        <a:t>0.90</a:t>
                      </a:r>
                      <a:endParaRPr lang="en-US" sz="1600" dirty="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r>
              <a:tr h="180001">
                <a:tc>
                  <a:txBody>
                    <a:bodyPr/>
                    <a:lstStyle/>
                    <a:p>
                      <a:pPr algn="r">
                        <a:lnSpc>
                          <a:spcPct val="115000"/>
                        </a:lnSpc>
                        <a:spcAft>
                          <a:spcPts val="0"/>
                        </a:spcAft>
                        <a:tabLst>
                          <a:tab pos="798195" algn="l"/>
                        </a:tabLst>
                      </a:pPr>
                      <a:r>
                        <a:rPr lang="es-AR" sz="1600" dirty="0" err="1" smtClean="0">
                          <a:solidFill>
                            <a:schemeClr val="bg1">
                              <a:lumMod val="95000"/>
                            </a:schemeClr>
                          </a:solidFill>
                          <a:effectLst/>
                          <a:latin typeface="Microsoft YaHei" panose="020B0503020204020204" pitchFamily="34" charset="-122"/>
                          <a:ea typeface="Microsoft YaHei" panose="020B0503020204020204" pitchFamily="34" charset="-122"/>
                          <a:cs typeface="Times New Roman"/>
                        </a:rPr>
                        <a:t>EuroSCORE</a:t>
                      </a:r>
                      <a:endParaRPr lang="en-US" sz="1600" dirty="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s-AR" sz="1600" dirty="0" smtClean="0">
                          <a:solidFill>
                            <a:schemeClr val="bg1">
                              <a:lumMod val="95000"/>
                            </a:schemeClr>
                          </a:solidFill>
                          <a:effectLst/>
                          <a:latin typeface="Microsoft YaHei" panose="020B0503020204020204" pitchFamily="34" charset="-122"/>
                          <a:ea typeface="Microsoft YaHei" panose="020B0503020204020204" pitchFamily="34" charset="-122"/>
                          <a:cs typeface="Times New Roman"/>
                        </a:rPr>
                        <a:t>3.63</a:t>
                      </a:r>
                      <a:r>
                        <a:rPr lang="es-AR" sz="1600" baseline="0" dirty="0" smtClean="0">
                          <a:solidFill>
                            <a:schemeClr val="bg1">
                              <a:lumMod val="95000"/>
                            </a:schemeClr>
                          </a:solidFill>
                          <a:effectLst/>
                          <a:latin typeface="Microsoft YaHei" panose="020B0503020204020204" pitchFamily="34" charset="-122"/>
                          <a:ea typeface="Microsoft YaHei" panose="020B0503020204020204" pitchFamily="34" charset="-122"/>
                          <a:cs typeface="Times New Roman"/>
                        </a:rPr>
                        <a:t> +/- 2.7</a:t>
                      </a:r>
                      <a:endParaRPr lang="en-US" sz="1600" dirty="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s-AR" sz="1600" dirty="0" smtClean="0">
                          <a:solidFill>
                            <a:schemeClr val="bg1">
                              <a:lumMod val="95000"/>
                            </a:schemeClr>
                          </a:solidFill>
                          <a:effectLst/>
                          <a:latin typeface="Microsoft YaHei" panose="020B0503020204020204" pitchFamily="34" charset="-122"/>
                          <a:ea typeface="Microsoft YaHei" panose="020B0503020204020204" pitchFamily="34" charset="-122"/>
                          <a:cs typeface="Times New Roman"/>
                        </a:rPr>
                        <a:t>3.41</a:t>
                      </a:r>
                      <a:r>
                        <a:rPr lang="es-AR" sz="1600" baseline="0" dirty="0" smtClean="0">
                          <a:solidFill>
                            <a:schemeClr val="bg1">
                              <a:lumMod val="95000"/>
                            </a:schemeClr>
                          </a:solidFill>
                          <a:effectLst/>
                          <a:latin typeface="Microsoft YaHei" panose="020B0503020204020204" pitchFamily="34" charset="-122"/>
                          <a:ea typeface="Microsoft YaHei" panose="020B0503020204020204" pitchFamily="34" charset="-122"/>
                          <a:cs typeface="Times New Roman"/>
                        </a:rPr>
                        <a:t> +/-2.6</a:t>
                      </a:r>
                      <a:endParaRPr lang="en-US" sz="1600" dirty="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s-AR" sz="1600" dirty="0" smtClean="0">
                          <a:solidFill>
                            <a:schemeClr val="bg1">
                              <a:lumMod val="95000"/>
                            </a:schemeClr>
                          </a:solidFill>
                          <a:effectLst/>
                          <a:latin typeface="Microsoft YaHei" panose="020B0503020204020204" pitchFamily="34" charset="-122"/>
                          <a:ea typeface="Microsoft YaHei" panose="020B0503020204020204" pitchFamily="34" charset="-122"/>
                          <a:cs typeface="Times New Roman"/>
                        </a:rPr>
                        <a:t>0.56</a:t>
                      </a:r>
                      <a:endParaRPr lang="en-US" sz="1600" dirty="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r>
            </a:tbl>
          </a:graphicData>
        </a:graphic>
      </p:graphicFrame>
      <p:graphicFrame>
        <p:nvGraphicFramePr>
          <p:cNvPr id="5" name="4 Tabla"/>
          <p:cNvGraphicFramePr>
            <a:graphicFrameLocks noGrp="1"/>
          </p:cNvGraphicFramePr>
          <p:nvPr>
            <p:extLst>
              <p:ext uri="{D42A27DB-BD31-4B8C-83A1-F6EECF244321}">
                <p14:modId xmlns:p14="http://schemas.microsoft.com/office/powerpoint/2010/main" val="3739416465"/>
              </p:ext>
            </p:extLst>
          </p:nvPr>
        </p:nvGraphicFramePr>
        <p:xfrm>
          <a:off x="-349" y="3652640"/>
          <a:ext cx="9108852" cy="280416"/>
        </p:xfrm>
        <a:graphic>
          <a:graphicData uri="http://schemas.openxmlformats.org/drawingml/2006/table">
            <a:tbl>
              <a:tblPr firstRow="1" firstCol="1" bandRow="1">
                <a:tableStyleId>{5C22544A-7EE6-4342-B048-85BDC9FD1C3A}</a:tableStyleId>
              </a:tblPr>
              <a:tblGrid>
                <a:gridCol w="3844290"/>
                <a:gridCol w="1949907"/>
                <a:gridCol w="2294075"/>
                <a:gridCol w="1020580"/>
              </a:tblGrid>
              <a:tr h="180001">
                <a:tc>
                  <a:txBody>
                    <a:bodyPr/>
                    <a:lstStyle/>
                    <a:p>
                      <a:pPr algn="r">
                        <a:lnSpc>
                          <a:spcPct val="115000"/>
                        </a:lnSpc>
                        <a:spcAft>
                          <a:spcPts val="0"/>
                        </a:spcAft>
                        <a:tabLst>
                          <a:tab pos="798195" algn="l"/>
                        </a:tabLst>
                      </a:pPr>
                      <a:r>
                        <a:rPr lang="en-US" sz="1600" dirty="0">
                          <a:solidFill>
                            <a:srgbClr val="FF0000"/>
                          </a:solidFill>
                          <a:effectLst/>
                          <a:latin typeface="Microsoft YaHei" panose="020B0503020204020204" pitchFamily="34" charset="-122"/>
                          <a:ea typeface="Microsoft YaHei" panose="020B0503020204020204" pitchFamily="34" charset="-122"/>
                        </a:rPr>
                        <a:t>Diabetes Mellitus</a:t>
                      </a:r>
                      <a:endParaRPr lang="en-US" sz="1600" dirty="0">
                        <a:solidFill>
                          <a:srgbClr val="FF0000"/>
                        </a:solidFill>
                        <a:effectLst/>
                        <a:latin typeface="Microsoft YaHei" panose="020B0503020204020204" pitchFamily="34" charset="-122"/>
                        <a:ea typeface="Microsoft YaHei" panose="020B0503020204020204" pitchFamily="34" charset="-122"/>
                        <a:cs typeface="Times New Roman"/>
                      </a:endParaRPr>
                    </a:p>
                  </a:txBody>
                  <a:tcPr marL="41160" marR="41160" marT="0" marB="0">
                    <a:solidFill>
                      <a:srgbClr val="FFFF00"/>
                    </a:solidFill>
                  </a:tcPr>
                </a:tc>
                <a:tc>
                  <a:txBody>
                    <a:bodyPr/>
                    <a:lstStyle/>
                    <a:p>
                      <a:pPr algn="ctr">
                        <a:lnSpc>
                          <a:spcPct val="115000"/>
                        </a:lnSpc>
                        <a:spcAft>
                          <a:spcPts val="0"/>
                        </a:spcAft>
                        <a:tabLst>
                          <a:tab pos="798195" algn="l"/>
                        </a:tabLst>
                      </a:pPr>
                      <a:r>
                        <a:rPr lang="en-US" sz="1600" dirty="0">
                          <a:solidFill>
                            <a:srgbClr val="FF0000"/>
                          </a:solidFill>
                          <a:effectLst/>
                          <a:latin typeface="Microsoft YaHei" panose="020B0503020204020204" pitchFamily="34" charset="-122"/>
                          <a:ea typeface="Microsoft YaHei" panose="020B0503020204020204" pitchFamily="34" charset="-122"/>
                        </a:rPr>
                        <a:t>24 (24.0%)</a:t>
                      </a:r>
                      <a:endParaRPr lang="en-US" sz="1600" dirty="0">
                        <a:solidFill>
                          <a:srgbClr val="FF0000"/>
                        </a:solidFill>
                        <a:effectLst/>
                        <a:latin typeface="Microsoft YaHei" panose="020B0503020204020204" pitchFamily="34" charset="-122"/>
                        <a:ea typeface="Microsoft YaHei" panose="020B0503020204020204" pitchFamily="34" charset="-122"/>
                        <a:cs typeface="Times New Roman"/>
                      </a:endParaRPr>
                    </a:p>
                  </a:txBody>
                  <a:tcPr marL="41160" marR="41160" marT="0" marB="0">
                    <a:solidFill>
                      <a:srgbClr val="FFFF00"/>
                    </a:solidFill>
                  </a:tcPr>
                </a:tc>
                <a:tc>
                  <a:txBody>
                    <a:bodyPr/>
                    <a:lstStyle/>
                    <a:p>
                      <a:pPr algn="ctr">
                        <a:lnSpc>
                          <a:spcPct val="115000"/>
                        </a:lnSpc>
                        <a:spcAft>
                          <a:spcPts val="0"/>
                        </a:spcAft>
                        <a:tabLst>
                          <a:tab pos="798195" algn="l"/>
                        </a:tabLst>
                      </a:pPr>
                      <a:r>
                        <a:rPr lang="en-US" sz="1600" dirty="0">
                          <a:solidFill>
                            <a:srgbClr val="FF0000"/>
                          </a:solidFill>
                          <a:effectLst/>
                          <a:latin typeface="Microsoft YaHei" panose="020B0503020204020204" pitchFamily="34" charset="-122"/>
                          <a:ea typeface="Microsoft YaHei" panose="020B0503020204020204" pitchFamily="34" charset="-122"/>
                        </a:rPr>
                        <a:t>33 (33.0%)</a:t>
                      </a:r>
                      <a:endParaRPr lang="en-US" sz="1600" dirty="0">
                        <a:solidFill>
                          <a:srgbClr val="FF0000"/>
                        </a:solidFill>
                        <a:effectLst/>
                        <a:latin typeface="Microsoft YaHei" panose="020B0503020204020204" pitchFamily="34" charset="-122"/>
                        <a:ea typeface="Microsoft YaHei" panose="020B0503020204020204" pitchFamily="34" charset="-122"/>
                        <a:cs typeface="Times New Roman"/>
                      </a:endParaRPr>
                    </a:p>
                  </a:txBody>
                  <a:tcPr marL="41160" marR="41160" marT="0" marB="0">
                    <a:solidFill>
                      <a:srgbClr val="FFFF00"/>
                    </a:solidFill>
                  </a:tcPr>
                </a:tc>
                <a:tc>
                  <a:txBody>
                    <a:bodyPr/>
                    <a:lstStyle/>
                    <a:p>
                      <a:pPr algn="ctr">
                        <a:lnSpc>
                          <a:spcPct val="115000"/>
                        </a:lnSpc>
                        <a:spcAft>
                          <a:spcPts val="0"/>
                        </a:spcAft>
                        <a:tabLst>
                          <a:tab pos="798195" algn="l"/>
                        </a:tabLst>
                      </a:pPr>
                      <a:r>
                        <a:rPr lang="en-US" sz="1600" dirty="0">
                          <a:solidFill>
                            <a:srgbClr val="FF0000"/>
                          </a:solidFill>
                          <a:effectLst/>
                          <a:latin typeface="Microsoft YaHei" panose="020B0503020204020204" pitchFamily="34" charset="-122"/>
                          <a:ea typeface="Microsoft YaHei" panose="020B0503020204020204" pitchFamily="34" charset="-122"/>
                        </a:rPr>
                        <a:t>0.36</a:t>
                      </a:r>
                      <a:endParaRPr lang="en-US" sz="1600" dirty="0">
                        <a:solidFill>
                          <a:srgbClr val="FF0000"/>
                        </a:solidFill>
                        <a:effectLst/>
                        <a:latin typeface="Microsoft YaHei" panose="020B0503020204020204" pitchFamily="34" charset="-122"/>
                        <a:ea typeface="Microsoft YaHei" panose="020B0503020204020204" pitchFamily="34" charset="-122"/>
                        <a:cs typeface="Times New Roman"/>
                      </a:endParaRPr>
                    </a:p>
                  </a:txBody>
                  <a:tcPr marL="41160" marR="41160" marT="0" marB="0">
                    <a:solidFill>
                      <a:srgbClr val="FFFF00"/>
                    </a:solidFill>
                  </a:tcPr>
                </a:tc>
              </a:tr>
            </a:tbl>
          </a:graphicData>
        </a:graphic>
      </p:graphicFrame>
      <p:sp>
        <p:nvSpPr>
          <p:cNvPr id="8" name="7 Rectángulo"/>
          <p:cNvSpPr/>
          <p:nvPr/>
        </p:nvSpPr>
        <p:spPr>
          <a:xfrm>
            <a:off x="3414931" y="6516052"/>
            <a:ext cx="5729069" cy="369332"/>
          </a:xfrm>
          <a:prstGeom prst="rect">
            <a:avLst/>
          </a:prstGeom>
        </p:spPr>
        <p:txBody>
          <a:bodyPr wrap="none">
            <a:spAutoFit/>
          </a:bodyPr>
          <a:lstStyle/>
          <a:p>
            <a:pPr algn="r"/>
            <a:r>
              <a:rPr lang="en-US" i="1" dirty="0" smtClean="0">
                <a:solidFill>
                  <a:schemeClr val="bg1">
                    <a:lumMod val="95000"/>
                  </a:schemeClr>
                </a:solidFill>
              </a:rPr>
              <a:t>Rodriguez AE et al. Am J </a:t>
            </a:r>
            <a:r>
              <a:rPr lang="en-US" i="1" dirty="0" err="1" smtClean="0">
                <a:solidFill>
                  <a:schemeClr val="bg1">
                    <a:lumMod val="95000"/>
                  </a:schemeClr>
                </a:solidFill>
              </a:rPr>
              <a:t>Cardiol</a:t>
            </a:r>
            <a:r>
              <a:rPr lang="en-US" i="1" dirty="0" smtClean="0">
                <a:solidFill>
                  <a:schemeClr val="bg1">
                    <a:lumMod val="95000"/>
                  </a:schemeClr>
                </a:solidFill>
              </a:rPr>
              <a:t>. 2014 Mar 1;113(5):815-21</a:t>
            </a:r>
            <a:endParaRPr lang="en-US" i="1" dirty="0">
              <a:solidFill>
                <a:schemeClr val="bg1">
                  <a:lumMod val="95000"/>
                </a:schemeClr>
              </a:solidFill>
            </a:endParaRPr>
          </a:p>
        </p:txBody>
      </p:sp>
      <p:sp>
        <p:nvSpPr>
          <p:cNvPr id="9" name="8 Rectángulo"/>
          <p:cNvSpPr/>
          <p:nvPr/>
        </p:nvSpPr>
        <p:spPr>
          <a:xfrm>
            <a:off x="2339752" y="0"/>
            <a:ext cx="6768752" cy="461665"/>
          </a:xfrm>
          <a:prstGeom prst="rect">
            <a:avLst/>
          </a:prstGeom>
        </p:spPr>
        <p:txBody>
          <a:bodyPr wrap="square">
            <a:spAutoFit/>
          </a:bodyPr>
          <a:lstStyle/>
          <a:p>
            <a:pPr algn="r"/>
            <a:r>
              <a:rPr lang="es-AR" sz="2400" dirty="0" smtClean="0">
                <a:solidFill>
                  <a:schemeClr val="bg1">
                    <a:lumMod val="95000"/>
                  </a:schemeClr>
                </a:solidFill>
                <a:latin typeface="Microsoft YaHei" panose="020B0503020204020204" pitchFamily="34" charset="-122"/>
                <a:ea typeface="Microsoft YaHei" panose="020B0503020204020204" pitchFamily="34" charset="-122"/>
              </a:rPr>
              <a:t>5 </a:t>
            </a:r>
            <a:r>
              <a:rPr lang="es-AR" sz="2400" dirty="0" err="1" smtClean="0">
                <a:solidFill>
                  <a:schemeClr val="bg1">
                    <a:lumMod val="95000"/>
                  </a:schemeClr>
                </a:solidFill>
                <a:latin typeface="Microsoft YaHei" panose="020B0503020204020204" pitchFamily="34" charset="-122"/>
                <a:ea typeface="Microsoft YaHei" panose="020B0503020204020204" pitchFamily="34" charset="-122"/>
              </a:rPr>
              <a:t>years</a:t>
            </a:r>
            <a:r>
              <a:rPr lang="es-AR" sz="2400" dirty="0" smtClean="0">
                <a:solidFill>
                  <a:schemeClr val="bg1">
                    <a:lumMod val="95000"/>
                  </a:schemeClr>
                </a:solidFill>
                <a:latin typeface="Microsoft YaHei" panose="020B0503020204020204" pitchFamily="34" charset="-122"/>
                <a:ea typeface="Microsoft YaHei" panose="020B0503020204020204" pitchFamily="34" charset="-122"/>
              </a:rPr>
              <a:t> FU </a:t>
            </a:r>
            <a:r>
              <a:rPr lang="es-AR" sz="2400" dirty="0" err="1" smtClean="0">
                <a:solidFill>
                  <a:schemeClr val="bg1">
                    <a:lumMod val="95000"/>
                  </a:schemeClr>
                </a:solidFill>
                <a:latin typeface="Microsoft YaHei" panose="020B0503020204020204" pitchFamily="34" charset="-122"/>
                <a:ea typeface="Microsoft YaHei" panose="020B0503020204020204" pitchFamily="34" charset="-122"/>
              </a:rPr>
              <a:t>from</a:t>
            </a:r>
            <a:r>
              <a:rPr lang="es-AR" sz="2400" dirty="0" smtClean="0">
                <a:solidFill>
                  <a:schemeClr val="bg1">
                    <a:lumMod val="95000"/>
                  </a:schemeClr>
                </a:solidFill>
                <a:latin typeface="Microsoft YaHei" panose="020B0503020204020204" pitchFamily="34" charset="-122"/>
                <a:ea typeface="Microsoft YaHei" panose="020B0503020204020204" pitchFamily="34" charset="-122"/>
              </a:rPr>
              <a:t> ORAR 3 RCT</a:t>
            </a:r>
            <a:endParaRPr lang="en-US" sz="2400" dirty="0">
              <a:solidFill>
                <a:schemeClr val="bg1">
                  <a:lumMod val="95000"/>
                </a:schemeClr>
              </a:solidFill>
              <a:latin typeface="Microsoft YaHei" panose="020B0503020204020204" pitchFamily="34" charset="-122"/>
              <a:ea typeface="Microsoft YaHei" panose="020B0503020204020204" pitchFamily="34" charset="-122"/>
            </a:endParaRPr>
          </a:p>
        </p:txBody>
      </p:sp>
      <p:cxnSp>
        <p:nvCxnSpPr>
          <p:cNvPr id="10" name="9 Conector recto"/>
          <p:cNvCxnSpPr/>
          <p:nvPr/>
        </p:nvCxnSpPr>
        <p:spPr>
          <a:xfrm>
            <a:off x="4572000" y="620688"/>
            <a:ext cx="4428331"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046931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538821298"/>
              </p:ext>
            </p:extLst>
          </p:nvPr>
        </p:nvGraphicFramePr>
        <p:xfrm>
          <a:off x="395785" y="1874730"/>
          <a:ext cx="8352430" cy="2894986"/>
        </p:xfrm>
        <a:graphic>
          <a:graphicData uri="http://schemas.openxmlformats.org/drawingml/2006/table">
            <a:tbl>
              <a:tblPr firstRow="1" firstCol="1" bandRow="1">
                <a:tableStyleId>{3B4B98B0-60AC-42C2-AFA5-B58CD77FA1E5}</a:tableStyleId>
              </a:tblPr>
              <a:tblGrid>
                <a:gridCol w="3455779"/>
                <a:gridCol w="1857254"/>
                <a:gridCol w="2103569"/>
                <a:gridCol w="935828"/>
              </a:tblGrid>
              <a:tr h="371242">
                <a:tc gridSpan="4">
                  <a:txBody>
                    <a:bodyPr/>
                    <a:lstStyle/>
                    <a:p>
                      <a:pPr>
                        <a:lnSpc>
                          <a:spcPct val="115000"/>
                        </a:lnSpc>
                        <a:spcAft>
                          <a:spcPts val="0"/>
                        </a:spcAft>
                        <a:tabLst>
                          <a:tab pos="798195" algn="l"/>
                        </a:tabLst>
                      </a:pPr>
                      <a:r>
                        <a:rPr lang="en-US" sz="1600" dirty="0" smtClean="0">
                          <a:solidFill>
                            <a:schemeClr val="bg1">
                              <a:lumMod val="95000"/>
                            </a:schemeClr>
                          </a:solidFill>
                          <a:effectLst/>
                          <a:latin typeface="Microsoft YaHei" panose="020B0503020204020204" pitchFamily="34" charset="-122"/>
                          <a:ea typeface="Microsoft YaHei" panose="020B0503020204020204" pitchFamily="34" charset="-122"/>
                        </a:rPr>
                        <a:t>Baseline </a:t>
                      </a:r>
                      <a:r>
                        <a:rPr lang="en-US" sz="1600" dirty="0">
                          <a:solidFill>
                            <a:schemeClr val="bg1">
                              <a:lumMod val="95000"/>
                            </a:schemeClr>
                          </a:solidFill>
                          <a:effectLst/>
                          <a:latin typeface="Microsoft YaHei" panose="020B0503020204020204" pitchFamily="34" charset="-122"/>
                          <a:ea typeface="Microsoft YaHei" panose="020B0503020204020204" pitchFamily="34" charset="-122"/>
                        </a:rPr>
                        <a:t>Clinical, Demographic and </a:t>
                      </a:r>
                      <a:r>
                        <a:rPr lang="en-US" sz="1600" dirty="0" smtClean="0">
                          <a:solidFill>
                            <a:schemeClr val="bg1">
                              <a:lumMod val="95000"/>
                            </a:schemeClr>
                          </a:solidFill>
                          <a:effectLst/>
                          <a:latin typeface="Microsoft YaHei" panose="020B0503020204020204" pitchFamily="34" charset="-122"/>
                          <a:ea typeface="Microsoft YaHei" panose="020B0503020204020204" pitchFamily="34" charset="-122"/>
                        </a:rPr>
                        <a:t>Angiographic Characteristics (</a:t>
                      </a:r>
                      <a:r>
                        <a:rPr lang="en-US" sz="1600" dirty="0" err="1" smtClean="0">
                          <a:solidFill>
                            <a:schemeClr val="bg1">
                              <a:lumMod val="95000"/>
                            </a:schemeClr>
                          </a:solidFill>
                          <a:effectLst/>
                          <a:latin typeface="Microsoft YaHei" panose="020B0503020204020204" pitchFamily="34" charset="-122"/>
                          <a:ea typeface="Microsoft YaHei" panose="020B0503020204020204" pitchFamily="34" charset="-122"/>
                        </a:rPr>
                        <a:t>cont</a:t>
                      </a:r>
                      <a:r>
                        <a:rPr lang="en-US" sz="1600" dirty="0" smtClean="0">
                          <a:solidFill>
                            <a:schemeClr val="bg1">
                              <a:lumMod val="95000"/>
                            </a:schemeClr>
                          </a:solidFill>
                          <a:effectLst/>
                          <a:latin typeface="Microsoft YaHei" panose="020B0503020204020204" pitchFamily="34" charset="-122"/>
                          <a:ea typeface="Microsoft YaHei" panose="020B0503020204020204" pitchFamily="34" charset="-122"/>
                        </a:rPr>
                        <a:t>)</a:t>
                      </a:r>
                      <a:endParaRPr lang="en-US" sz="1600" dirty="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nchor="ctr"/>
                </a:tc>
                <a:tc hMerge="1">
                  <a:txBody>
                    <a:bodyPr/>
                    <a:lstStyle/>
                    <a:p>
                      <a:endParaRPr lang="en-US"/>
                    </a:p>
                  </a:txBody>
                  <a:tcPr/>
                </a:tc>
                <a:tc hMerge="1">
                  <a:txBody>
                    <a:bodyPr/>
                    <a:lstStyle/>
                    <a:p>
                      <a:endParaRPr lang="en-US"/>
                    </a:p>
                  </a:txBody>
                  <a:tcPr/>
                </a:tc>
                <a:tc hMerge="1">
                  <a:txBody>
                    <a:bodyPr/>
                    <a:lstStyle/>
                    <a:p>
                      <a:endParaRPr lang="en-US"/>
                    </a:p>
                  </a:txBody>
                  <a:tcPr/>
                </a:tc>
              </a:tr>
              <a:tr h="371242">
                <a:tc>
                  <a:txBody>
                    <a:bodyPr/>
                    <a:lstStyle/>
                    <a:p>
                      <a:pPr algn="l">
                        <a:lnSpc>
                          <a:spcPct val="115000"/>
                        </a:lnSpc>
                        <a:spcAft>
                          <a:spcPts val="0"/>
                        </a:spcAft>
                        <a:tabLst>
                          <a:tab pos="798195" algn="l"/>
                        </a:tabLst>
                      </a:pPr>
                      <a:r>
                        <a:rPr lang="en-US" sz="1600" dirty="0">
                          <a:solidFill>
                            <a:schemeClr val="bg1">
                              <a:lumMod val="95000"/>
                            </a:schemeClr>
                          </a:solidFill>
                          <a:effectLst/>
                          <a:latin typeface="Microsoft YaHei" panose="020B0503020204020204" pitchFamily="34" charset="-122"/>
                          <a:ea typeface="Microsoft YaHei" panose="020B0503020204020204" pitchFamily="34" charset="-122"/>
                        </a:rPr>
                        <a:t>Characteristics n (%)</a:t>
                      </a:r>
                      <a:endParaRPr lang="en-US" sz="1600" dirty="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nchor="ctr"/>
                </a:tc>
                <a:tc>
                  <a:txBody>
                    <a:bodyPr/>
                    <a:lstStyle/>
                    <a:p>
                      <a:pPr algn="ctr">
                        <a:lnSpc>
                          <a:spcPct val="115000"/>
                        </a:lnSpc>
                        <a:spcAft>
                          <a:spcPts val="0"/>
                        </a:spcAft>
                        <a:tabLst>
                          <a:tab pos="798195" algn="l"/>
                        </a:tabLst>
                      </a:pPr>
                      <a:r>
                        <a:rPr lang="en-US" sz="1600" dirty="0">
                          <a:solidFill>
                            <a:schemeClr val="bg1">
                              <a:lumMod val="95000"/>
                            </a:schemeClr>
                          </a:solidFill>
                          <a:effectLst/>
                          <a:latin typeface="Microsoft YaHei" panose="020B0503020204020204" pitchFamily="34" charset="-122"/>
                          <a:ea typeface="Microsoft YaHei" panose="020B0503020204020204" pitchFamily="34" charset="-122"/>
                        </a:rPr>
                        <a:t>OR+BMS </a:t>
                      </a:r>
                    </a:p>
                    <a:p>
                      <a:pPr algn="ctr">
                        <a:lnSpc>
                          <a:spcPct val="115000"/>
                        </a:lnSpc>
                        <a:spcAft>
                          <a:spcPts val="0"/>
                        </a:spcAft>
                        <a:tabLst>
                          <a:tab pos="798195" algn="l"/>
                        </a:tabLst>
                      </a:pPr>
                      <a:r>
                        <a:rPr lang="en-US" sz="1600" dirty="0">
                          <a:solidFill>
                            <a:schemeClr val="bg1">
                              <a:lumMod val="95000"/>
                            </a:schemeClr>
                          </a:solidFill>
                          <a:effectLst/>
                          <a:latin typeface="Microsoft YaHei" panose="020B0503020204020204" pitchFamily="34" charset="-122"/>
                          <a:ea typeface="Microsoft YaHei" panose="020B0503020204020204" pitchFamily="34" charset="-122"/>
                        </a:rPr>
                        <a:t>(n=100 </a:t>
                      </a:r>
                      <a:r>
                        <a:rPr lang="en-US" sz="1600" dirty="0" err="1">
                          <a:solidFill>
                            <a:schemeClr val="bg1">
                              <a:lumMod val="95000"/>
                            </a:schemeClr>
                          </a:solidFill>
                          <a:effectLst/>
                          <a:latin typeface="Microsoft YaHei" panose="020B0503020204020204" pitchFamily="34" charset="-122"/>
                          <a:ea typeface="Microsoft YaHei" panose="020B0503020204020204" pitchFamily="34" charset="-122"/>
                        </a:rPr>
                        <a:t>pts</a:t>
                      </a:r>
                      <a:r>
                        <a:rPr lang="en-US" sz="1600" dirty="0">
                          <a:solidFill>
                            <a:schemeClr val="bg1">
                              <a:lumMod val="95000"/>
                            </a:schemeClr>
                          </a:solidFill>
                          <a:effectLst/>
                          <a:latin typeface="Microsoft YaHei" panose="020B0503020204020204" pitchFamily="34" charset="-122"/>
                          <a:ea typeface="Microsoft YaHei" panose="020B0503020204020204" pitchFamily="34" charset="-122"/>
                        </a:rPr>
                        <a:t>)</a:t>
                      </a:r>
                      <a:endParaRPr lang="en-US" sz="1600" dirty="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DES </a:t>
                      </a:r>
                    </a:p>
                    <a:p>
                      <a:pPr algn="ct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(n=100 pts)</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P value</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nchor="ctr"/>
                </a:tc>
              </a:tr>
              <a:tr h="180001">
                <a:tc>
                  <a:txBody>
                    <a:bodyPr/>
                    <a:lstStyle/>
                    <a:p>
                      <a:pPr algn="r">
                        <a:lnSpc>
                          <a:spcPct val="115000"/>
                        </a:lnSpc>
                        <a:spcAft>
                          <a:spcPts val="0"/>
                        </a:spcAft>
                        <a:tabLst>
                          <a:tab pos="798195" algn="l"/>
                        </a:tabLst>
                      </a:pPr>
                      <a:r>
                        <a:rPr lang="en-US" sz="1600" dirty="0">
                          <a:solidFill>
                            <a:schemeClr val="bg1">
                              <a:lumMod val="95000"/>
                            </a:schemeClr>
                          </a:solidFill>
                          <a:effectLst/>
                          <a:latin typeface="Microsoft YaHei" panose="020B0503020204020204" pitchFamily="34" charset="-122"/>
                          <a:ea typeface="Microsoft YaHei" panose="020B0503020204020204" pitchFamily="34" charset="-122"/>
                        </a:rPr>
                        <a:t>N° of treated vessels</a:t>
                      </a:r>
                      <a:endParaRPr lang="en-US" sz="1600" dirty="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131</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142</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0.70</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r>
              <a:tr h="180001">
                <a:tc>
                  <a:txBody>
                    <a:bodyPr/>
                    <a:lstStyle/>
                    <a:p>
                      <a:pPr algn="r">
                        <a:lnSpc>
                          <a:spcPct val="115000"/>
                        </a:lnSpc>
                        <a:spcAft>
                          <a:spcPts val="0"/>
                        </a:spcAft>
                        <a:tabLst>
                          <a:tab pos="798195" algn="l"/>
                        </a:tabLst>
                      </a:pPr>
                      <a:r>
                        <a:rPr lang="en-US" sz="1600" dirty="0">
                          <a:solidFill>
                            <a:schemeClr val="bg1">
                              <a:lumMod val="95000"/>
                            </a:schemeClr>
                          </a:solidFill>
                          <a:effectLst/>
                          <a:latin typeface="Microsoft YaHei" panose="020B0503020204020204" pitchFamily="34" charset="-122"/>
                          <a:ea typeface="Microsoft YaHei" panose="020B0503020204020204" pitchFamily="34" charset="-122"/>
                        </a:rPr>
                        <a:t>N° of treated lesions</a:t>
                      </a:r>
                      <a:endParaRPr lang="en-US" sz="1600" dirty="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158</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170</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0.75</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r>
              <a:tr h="180001">
                <a:tc>
                  <a:txBody>
                    <a:bodyPr/>
                    <a:lstStyle/>
                    <a:p>
                      <a:pPr algn="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N° of stents per patient</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1.71</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1.76</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0.91</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r>
              <a:tr h="180001">
                <a:tc>
                  <a:txBody>
                    <a:bodyPr/>
                    <a:lstStyle/>
                    <a:p>
                      <a:pPr algn="r">
                        <a:lnSpc>
                          <a:spcPct val="115000"/>
                        </a:lnSpc>
                        <a:spcAft>
                          <a:spcPts val="0"/>
                        </a:spcAft>
                        <a:tabLst>
                          <a:tab pos="798195" algn="l"/>
                        </a:tabLst>
                      </a:pPr>
                      <a:r>
                        <a:rPr lang="en-US" sz="1600" dirty="0">
                          <a:solidFill>
                            <a:schemeClr val="bg1">
                              <a:lumMod val="95000"/>
                            </a:schemeClr>
                          </a:solidFill>
                          <a:effectLst/>
                          <a:latin typeface="Microsoft YaHei" panose="020B0503020204020204" pitchFamily="34" charset="-122"/>
                          <a:ea typeface="Microsoft YaHei" panose="020B0503020204020204" pitchFamily="34" charset="-122"/>
                        </a:rPr>
                        <a:t>Reference diameter &lt; 2.5 mm</a:t>
                      </a:r>
                      <a:endParaRPr lang="en-US" sz="1600" dirty="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600" dirty="0">
                          <a:solidFill>
                            <a:schemeClr val="bg1">
                              <a:lumMod val="95000"/>
                            </a:schemeClr>
                          </a:solidFill>
                          <a:effectLst/>
                          <a:latin typeface="Microsoft YaHei" panose="020B0503020204020204" pitchFamily="34" charset="-122"/>
                          <a:ea typeface="Microsoft YaHei" panose="020B0503020204020204" pitchFamily="34" charset="-122"/>
                        </a:rPr>
                        <a:t>36.1%</a:t>
                      </a:r>
                      <a:endParaRPr lang="en-US" sz="1600" dirty="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28.2%</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0.32</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r>
              <a:tr h="180001">
                <a:tc>
                  <a:txBody>
                    <a:bodyPr/>
                    <a:lstStyle/>
                    <a:p>
                      <a:pPr algn="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Overlapping stents per vessel</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600" dirty="0">
                          <a:solidFill>
                            <a:schemeClr val="bg1">
                              <a:lumMod val="95000"/>
                            </a:schemeClr>
                          </a:solidFill>
                          <a:effectLst/>
                          <a:latin typeface="Microsoft YaHei" panose="020B0503020204020204" pitchFamily="34" charset="-122"/>
                          <a:ea typeface="Microsoft YaHei" panose="020B0503020204020204" pitchFamily="34" charset="-122"/>
                        </a:rPr>
                        <a:t>24.4% (32/131)</a:t>
                      </a:r>
                      <a:endParaRPr lang="en-US" sz="1600" dirty="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600" dirty="0">
                          <a:solidFill>
                            <a:schemeClr val="bg1">
                              <a:lumMod val="95000"/>
                            </a:schemeClr>
                          </a:solidFill>
                          <a:effectLst/>
                          <a:latin typeface="Microsoft YaHei" panose="020B0503020204020204" pitchFamily="34" charset="-122"/>
                          <a:ea typeface="Microsoft YaHei" panose="020B0503020204020204" pitchFamily="34" charset="-122"/>
                        </a:rPr>
                        <a:t>14.8% (21/142)</a:t>
                      </a:r>
                      <a:endParaRPr lang="en-US" sz="1600" dirty="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600" dirty="0">
                          <a:solidFill>
                            <a:schemeClr val="bg1">
                              <a:lumMod val="95000"/>
                            </a:schemeClr>
                          </a:solidFill>
                          <a:effectLst/>
                          <a:latin typeface="Microsoft YaHei" panose="020B0503020204020204" pitchFamily="34" charset="-122"/>
                          <a:ea typeface="Microsoft YaHei" panose="020B0503020204020204" pitchFamily="34" charset="-122"/>
                        </a:rPr>
                        <a:t>0.28</a:t>
                      </a:r>
                      <a:endParaRPr lang="en-US" sz="1600" dirty="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r>
              <a:tr h="180001">
                <a:tc>
                  <a:txBody>
                    <a:bodyPr/>
                    <a:lstStyle/>
                    <a:p>
                      <a:pPr algn="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Stent length (mm)</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19.1 +/- 4.3</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21.4 +/- 5.2</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0.001</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r>
              <a:tr h="180001">
                <a:tc>
                  <a:txBody>
                    <a:bodyPr/>
                    <a:lstStyle/>
                    <a:p>
                      <a:pPr algn="r">
                        <a:lnSpc>
                          <a:spcPct val="115000"/>
                        </a:lnSpc>
                        <a:spcAft>
                          <a:spcPts val="0"/>
                        </a:spcAft>
                        <a:tabLst>
                          <a:tab pos="798195" algn="l"/>
                        </a:tabLst>
                      </a:pPr>
                      <a:r>
                        <a:rPr lang="en-US" sz="1600" dirty="0">
                          <a:solidFill>
                            <a:schemeClr val="bg1">
                              <a:lumMod val="95000"/>
                            </a:schemeClr>
                          </a:solidFill>
                          <a:effectLst/>
                          <a:latin typeface="Microsoft YaHei" panose="020B0503020204020204" pitchFamily="34" charset="-122"/>
                          <a:ea typeface="Microsoft YaHei" panose="020B0503020204020204" pitchFamily="34" charset="-122"/>
                        </a:rPr>
                        <a:t>Stent diameter (mm)</a:t>
                      </a:r>
                      <a:endParaRPr lang="en-US" sz="1600" dirty="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2.78 +/- 0.4</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2.76 +/- 0.4</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c>
                  <a:txBody>
                    <a:bodyPr/>
                    <a:lstStyle/>
                    <a:p>
                      <a:pPr algn="ctr">
                        <a:lnSpc>
                          <a:spcPct val="115000"/>
                        </a:lnSpc>
                        <a:spcAft>
                          <a:spcPts val="0"/>
                        </a:spcAft>
                        <a:tabLst>
                          <a:tab pos="798195" algn="l"/>
                        </a:tabLst>
                      </a:pPr>
                      <a:r>
                        <a:rPr lang="en-US" sz="1600" dirty="0">
                          <a:solidFill>
                            <a:schemeClr val="bg1">
                              <a:lumMod val="95000"/>
                            </a:schemeClr>
                          </a:solidFill>
                          <a:effectLst/>
                          <a:latin typeface="Microsoft YaHei" panose="020B0503020204020204" pitchFamily="34" charset="-122"/>
                          <a:ea typeface="Microsoft YaHei" panose="020B0503020204020204" pitchFamily="34" charset="-122"/>
                        </a:rPr>
                        <a:t>0.66</a:t>
                      </a:r>
                      <a:endParaRPr lang="en-US" sz="1600" dirty="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41160" marR="41160" marT="0" marB="0"/>
                </a:tc>
              </a:tr>
            </a:tbl>
          </a:graphicData>
        </a:graphic>
      </p:graphicFrame>
      <p:graphicFrame>
        <p:nvGraphicFramePr>
          <p:cNvPr id="2" name="1 Tabla"/>
          <p:cNvGraphicFramePr>
            <a:graphicFrameLocks noGrp="1"/>
          </p:cNvGraphicFramePr>
          <p:nvPr>
            <p:extLst>
              <p:ext uri="{D42A27DB-BD31-4B8C-83A1-F6EECF244321}">
                <p14:modId xmlns:p14="http://schemas.microsoft.com/office/powerpoint/2010/main" val="549265270"/>
              </p:ext>
            </p:extLst>
          </p:nvPr>
        </p:nvGraphicFramePr>
        <p:xfrm>
          <a:off x="396034" y="3573016"/>
          <a:ext cx="8352430" cy="560832"/>
        </p:xfrm>
        <a:graphic>
          <a:graphicData uri="http://schemas.openxmlformats.org/drawingml/2006/table">
            <a:tbl>
              <a:tblPr firstRow="1" firstCol="1" bandRow="1">
                <a:tableStyleId>{5C22544A-7EE6-4342-B048-85BDC9FD1C3A}</a:tableStyleId>
              </a:tblPr>
              <a:tblGrid>
                <a:gridCol w="3455779"/>
                <a:gridCol w="1857254"/>
                <a:gridCol w="2103569"/>
                <a:gridCol w="935828"/>
              </a:tblGrid>
              <a:tr h="180001">
                <a:tc>
                  <a:txBody>
                    <a:bodyPr/>
                    <a:lstStyle/>
                    <a:p>
                      <a:pPr algn="r">
                        <a:lnSpc>
                          <a:spcPct val="115000"/>
                        </a:lnSpc>
                        <a:spcAft>
                          <a:spcPts val="0"/>
                        </a:spcAft>
                        <a:tabLst>
                          <a:tab pos="798195" algn="l"/>
                        </a:tabLst>
                      </a:pPr>
                      <a:r>
                        <a:rPr lang="en-US" sz="1600" b="1" dirty="0">
                          <a:solidFill>
                            <a:srgbClr val="FF0000"/>
                          </a:solidFill>
                          <a:effectLst/>
                          <a:latin typeface="Microsoft YaHei" panose="020B0503020204020204" pitchFamily="34" charset="-122"/>
                          <a:ea typeface="Microsoft YaHei" panose="020B0503020204020204" pitchFamily="34" charset="-122"/>
                        </a:rPr>
                        <a:t>Reference diameter &lt; 2.5 mm</a:t>
                      </a:r>
                      <a:endParaRPr lang="en-US" sz="1600" b="1" dirty="0">
                        <a:solidFill>
                          <a:srgbClr val="FF0000"/>
                        </a:solidFill>
                        <a:effectLst/>
                        <a:latin typeface="Microsoft YaHei" panose="020B0503020204020204" pitchFamily="34" charset="-122"/>
                        <a:ea typeface="Microsoft YaHei" panose="020B0503020204020204" pitchFamily="34" charset="-122"/>
                        <a:cs typeface="Times New Roman"/>
                      </a:endParaRPr>
                    </a:p>
                  </a:txBody>
                  <a:tcPr marL="41160" marR="41160" marT="0" marB="0">
                    <a:solidFill>
                      <a:srgbClr val="FFFF00"/>
                    </a:solidFill>
                  </a:tcPr>
                </a:tc>
                <a:tc>
                  <a:txBody>
                    <a:bodyPr/>
                    <a:lstStyle/>
                    <a:p>
                      <a:pPr algn="ctr">
                        <a:lnSpc>
                          <a:spcPct val="115000"/>
                        </a:lnSpc>
                        <a:spcAft>
                          <a:spcPts val="0"/>
                        </a:spcAft>
                        <a:tabLst>
                          <a:tab pos="798195" algn="l"/>
                        </a:tabLst>
                      </a:pPr>
                      <a:r>
                        <a:rPr lang="en-US" sz="1600" b="1" dirty="0">
                          <a:solidFill>
                            <a:srgbClr val="FF0000"/>
                          </a:solidFill>
                          <a:effectLst/>
                          <a:latin typeface="Microsoft YaHei" panose="020B0503020204020204" pitchFamily="34" charset="-122"/>
                          <a:ea typeface="Microsoft YaHei" panose="020B0503020204020204" pitchFamily="34" charset="-122"/>
                        </a:rPr>
                        <a:t>36.1%</a:t>
                      </a:r>
                      <a:endParaRPr lang="en-US" sz="1600" b="1" dirty="0">
                        <a:solidFill>
                          <a:srgbClr val="FF0000"/>
                        </a:solidFill>
                        <a:effectLst/>
                        <a:latin typeface="Microsoft YaHei" panose="020B0503020204020204" pitchFamily="34" charset="-122"/>
                        <a:ea typeface="Microsoft YaHei" panose="020B0503020204020204" pitchFamily="34" charset="-122"/>
                        <a:cs typeface="Times New Roman"/>
                      </a:endParaRPr>
                    </a:p>
                  </a:txBody>
                  <a:tcPr marL="41160" marR="41160" marT="0" marB="0">
                    <a:solidFill>
                      <a:srgbClr val="FFFF00"/>
                    </a:solidFill>
                  </a:tcPr>
                </a:tc>
                <a:tc>
                  <a:txBody>
                    <a:bodyPr/>
                    <a:lstStyle/>
                    <a:p>
                      <a:pPr algn="ctr">
                        <a:lnSpc>
                          <a:spcPct val="115000"/>
                        </a:lnSpc>
                        <a:spcAft>
                          <a:spcPts val="0"/>
                        </a:spcAft>
                        <a:tabLst>
                          <a:tab pos="798195" algn="l"/>
                        </a:tabLst>
                      </a:pPr>
                      <a:r>
                        <a:rPr lang="en-US" sz="1600" b="1">
                          <a:solidFill>
                            <a:srgbClr val="FF0000"/>
                          </a:solidFill>
                          <a:effectLst/>
                          <a:latin typeface="Microsoft YaHei" panose="020B0503020204020204" pitchFamily="34" charset="-122"/>
                          <a:ea typeface="Microsoft YaHei" panose="020B0503020204020204" pitchFamily="34" charset="-122"/>
                        </a:rPr>
                        <a:t>28.2%</a:t>
                      </a:r>
                      <a:endParaRPr lang="en-US" sz="1600" b="1">
                        <a:solidFill>
                          <a:srgbClr val="FF0000"/>
                        </a:solidFill>
                        <a:effectLst/>
                        <a:latin typeface="Microsoft YaHei" panose="020B0503020204020204" pitchFamily="34" charset="-122"/>
                        <a:ea typeface="Microsoft YaHei" panose="020B0503020204020204" pitchFamily="34" charset="-122"/>
                        <a:cs typeface="Times New Roman"/>
                      </a:endParaRPr>
                    </a:p>
                  </a:txBody>
                  <a:tcPr marL="41160" marR="41160" marT="0" marB="0">
                    <a:solidFill>
                      <a:srgbClr val="FFFF00"/>
                    </a:solidFill>
                  </a:tcPr>
                </a:tc>
                <a:tc>
                  <a:txBody>
                    <a:bodyPr/>
                    <a:lstStyle/>
                    <a:p>
                      <a:pPr algn="ctr">
                        <a:lnSpc>
                          <a:spcPct val="115000"/>
                        </a:lnSpc>
                        <a:spcAft>
                          <a:spcPts val="0"/>
                        </a:spcAft>
                        <a:tabLst>
                          <a:tab pos="798195" algn="l"/>
                        </a:tabLst>
                      </a:pPr>
                      <a:r>
                        <a:rPr lang="en-US" sz="1600" b="1">
                          <a:solidFill>
                            <a:srgbClr val="FF0000"/>
                          </a:solidFill>
                          <a:effectLst/>
                          <a:latin typeface="Microsoft YaHei" panose="020B0503020204020204" pitchFamily="34" charset="-122"/>
                          <a:ea typeface="Microsoft YaHei" panose="020B0503020204020204" pitchFamily="34" charset="-122"/>
                        </a:rPr>
                        <a:t>0.32</a:t>
                      </a:r>
                      <a:endParaRPr lang="en-US" sz="1600" b="1">
                        <a:solidFill>
                          <a:srgbClr val="FF0000"/>
                        </a:solidFill>
                        <a:effectLst/>
                        <a:latin typeface="Microsoft YaHei" panose="020B0503020204020204" pitchFamily="34" charset="-122"/>
                        <a:ea typeface="Microsoft YaHei" panose="020B0503020204020204" pitchFamily="34" charset="-122"/>
                        <a:cs typeface="Times New Roman"/>
                      </a:endParaRPr>
                    </a:p>
                  </a:txBody>
                  <a:tcPr marL="41160" marR="41160" marT="0" marB="0">
                    <a:solidFill>
                      <a:srgbClr val="FFFF00"/>
                    </a:solidFill>
                  </a:tcPr>
                </a:tc>
              </a:tr>
              <a:tr h="180001">
                <a:tc>
                  <a:txBody>
                    <a:bodyPr/>
                    <a:lstStyle/>
                    <a:p>
                      <a:pPr algn="r">
                        <a:lnSpc>
                          <a:spcPct val="115000"/>
                        </a:lnSpc>
                        <a:spcAft>
                          <a:spcPts val="0"/>
                        </a:spcAft>
                        <a:tabLst>
                          <a:tab pos="798195" algn="l"/>
                        </a:tabLst>
                      </a:pPr>
                      <a:r>
                        <a:rPr lang="en-US" sz="1600" b="1" dirty="0">
                          <a:solidFill>
                            <a:srgbClr val="FF0000"/>
                          </a:solidFill>
                          <a:effectLst/>
                          <a:latin typeface="Microsoft YaHei" panose="020B0503020204020204" pitchFamily="34" charset="-122"/>
                          <a:ea typeface="Microsoft YaHei" panose="020B0503020204020204" pitchFamily="34" charset="-122"/>
                        </a:rPr>
                        <a:t>Overlapping stents per vessel</a:t>
                      </a:r>
                      <a:endParaRPr lang="en-US" sz="1600" b="1" dirty="0">
                        <a:solidFill>
                          <a:srgbClr val="FF0000"/>
                        </a:solidFill>
                        <a:effectLst/>
                        <a:latin typeface="Microsoft YaHei" panose="020B0503020204020204" pitchFamily="34" charset="-122"/>
                        <a:ea typeface="Microsoft YaHei" panose="020B0503020204020204" pitchFamily="34" charset="-122"/>
                        <a:cs typeface="Times New Roman"/>
                      </a:endParaRPr>
                    </a:p>
                  </a:txBody>
                  <a:tcPr marL="41160" marR="41160" marT="0" marB="0">
                    <a:solidFill>
                      <a:srgbClr val="FFFF00"/>
                    </a:solidFill>
                  </a:tcPr>
                </a:tc>
                <a:tc>
                  <a:txBody>
                    <a:bodyPr/>
                    <a:lstStyle/>
                    <a:p>
                      <a:pPr algn="ctr">
                        <a:lnSpc>
                          <a:spcPct val="115000"/>
                        </a:lnSpc>
                        <a:spcAft>
                          <a:spcPts val="0"/>
                        </a:spcAft>
                        <a:tabLst>
                          <a:tab pos="798195" algn="l"/>
                        </a:tabLst>
                      </a:pPr>
                      <a:r>
                        <a:rPr lang="en-US" sz="1600" b="1" dirty="0">
                          <a:solidFill>
                            <a:srgbClr val="FF0000"/>
                          </a:solidFill>
                          <a:effectLst/>
                          <a:latin typeface="Microsoft YaHei" panose="020B0503020204020204" pitchFamily="34" charset="-122"/>
                          <a:ea typeface="Microsoft YaHei" panose="020B0503020204020204" pitchFamily="34" charset="-122"/>
                        </a:rPr>
                        <a:t>24.4% (32/131)</a:t>
                      </a:r>
                      <a:endParaRPr lang="en-US" sz="1600" b="1" dirty="0">
                        <a:solidFill>
                          <a:srgbClr val="FF0000"/>
                        </a:solidFill>
                        <a:effectLst/>
                        <a:latin typeface="Microsoft YaHei" panose="020B0503020204020204" pitchFamily="34" charset="-122"/>
                        <a:ea typeface="Microsoft YaHei" panose="020B0503020204020204" pitchFamily="34" charset="-122"/>
                        <a:cs typeface="Times New Roman"/>
                      </a:endParaRPr>
                    </a:p>
                  </a:txBody>
                  <a:tcPr marL="41160" marR="41160" marT="0" marB="0">
                    <a:solidFill>
                      <a:srgbClr val="FFFF00"/>
                    </a:solidFill>
                  </a:tcPr>
                </a:tc>
                <a:tc>
                  <a:txBody>
                    <a:bodyPr/>
                    <a:lstStyle/>
                    <a:p>
                      <a:pPr algn="ctr">
                        <a:lnSpc>
                          <a:spcPct val="115000"/>
                        </a:lnSpc>
                        <a:spcAft>
                          <a:spcPts val="0"/>
                        </a:spcAft>
                        <a:tabLst>
                          <a:tab pos="798195" algn="l"/>
                        </a:tabLst>
                      </a:pPr>
                      <a:r>
                        <a:rPr lang="en-US" sz="1600" b="1" dirty="0">
                          <a:solidFill>
                            <a:srgbClr val="FF0000"/>
                          </a:solidFill>
                          <a:effectLst/>
                          <a:latin typeface="Microsoft YaHei" panose="020B0503020204020204" pitchFamily="34" charset="-122"/>
                          <a:ea typeface="Microsoft YaHei" panose="020B0503020204020204" pitchFamily="34" charset="-122"/>
                        </a:rPr>
                        <a:t>14.8% (21/142)</a:t>
                      </a:r>
                      <a:endParaRPr lang="en-US" sz="1600" b="1" dirty="0">
                        <a:solidFill>
                          <a:srgbClr val="FF0000"/>
                        </a:solidFill>
                        <a:effectLst/>
                        <a:latin typeface="Microsoft YaHei" panose="020B0503020204020204" pitchFamily="34" charset="-122"/>
                        <a:ea typeface="Microsoft YaHei" panose="020B0503020204020204" pitchFamily="34" charset="-122"/>
                        <a:cs typeface="Times New Roman"/>
                      </a:endParaRPr>
                    </a:p>
                  </a:txBody>
                  <a:tcPr marL="41160" marR="41160" marT="0" marB="0">
                    <a:solidFill>
                      <a:srgbClr val="FFFF00"/>
                    </a:solidFill>
                  </a:tcPr>
                </a:tc>
                <a:tc>
                  <a:txBody>
                    <a:bodyPr/>
                    <a:lstStyle/>
                    <a:p>
                      <a:pPr algn="ctr">
                        <a:lnSpc>
                          <a:spcPct val="115000"/>
                        </a:lnSpc>
                        <a:spcAft>
                          <a:spcPts val="0"/>
                        </a:spcAft>
                        <a:tabLst>
                          <a:tab pos="798195" algn="l"/>
                        </a:tabLst>
                      </a:pPr>
                      <a:r>
                        <a:rPr lang="en-US" sz="1600" b="1" dirty="0">
                          <a:solidFill>
                            <a:srgbClr val="FF0000"/>
                          </a:solidFill>
                          <a:effectLst/>
                          <a:latin typeface="Microsoft YaHei" panose="020B0503020204020204" pitchFamily="34" charset="-122"/>
                          <a:ea typeface="Microsoft YaHei" panose="020B0503020204020204" pitchFamily="34" charset="-122"/>
                        </a:rPr>
                        <a:t>0.28</a:t>
                      </a:r>
                      <a:endParaRPr lang="en-US" sz="1600" b="1" dirty="0">
                        <a:solidFill>
                          <a:srgbClr val="FF0000"/>
                        </a:solidFill>
                        <a:effectLst/>
                        <a:latin typeface="Microsoft YaHei" panose="020B0503020204020204" pitchFamily="34" charset="-122"/>
                        <a:ea typeface="Microsoft YaHei" panose="020B0503020204020204" pitchFamily="34" charset="-122"/>
                        <a:cs typeface="Times New Roman"/>
                      </a:endParaRPr>
                    </a:p>
                  </a:txBody>
                  <a:tcPr marL="41160" marR="41160" marT="0" marB="0">
                    <a:solidFill>
                      <a:srgbClr val="FFFF00"/>
                    </a:solidFill>
                  </a:tcPr>
                </a:tc>
              </a:tr>
            </a:tbl>
          </a:graphicData>
        </a:graphic>
      </p:graphicFrame>
      <p:sp>
        <p:nvSpPr>
          <p:cNvPr id="5" name="4 Rectángulo"/>
          <p:cNvSpPr/>
          <p:nvPr/>
        </p:nvSpPr>
        <p:spPr>
          <a:xfrm>
            <a:off x="2426162" y="6516052"/>
            <a:ext cx="6682342" cy="369332"/>
          </a:xfrm>
          <a:prstGeom prst="rect">
            <a:avLst/>
          </a:prstGeom>
        </p:spPr>
        <p:txBody>
          <a:bodyPr wrap="none">
            <a:spAutoFit/>
          </a:bodyPr>
          <a:lstStyle/>
          <a:p>
            <a:pPr algn="r"/>
            <a:r>
              <a:rPr lang="en-US" i="1" dirty="0" smtClean="0">
                <a:solidFill>
                  <a:schemeClr val="bg1">
                    <a:lumMod val="95000"/>
                  </a:schemeClr>
                </a:solidFill>
                <a:latin typeface="Microsoft YaHei" panose="020B0503020204020204" pitchFamily="34" charset="-122"/>
                <a:ea typeface="Microsoft YaHei" panose="020B0503020204020204" pitchFamily="34" charset="-122"/>
              </a:rPr>
              <a:t>Rodriguez AE et al. Am J </a:t>
            </a:r>
            <a:r>
              <a:rPr lang="en-US" i="1" dirty="0" err="1" smtClean="0">
                <a:solidFill>
                  <a:schemeClr val="bg1">
                    <a:lumMod val="95000"/>
                  </a:schemeClr>
                </a:solidFill>
                <a:latin typeface="Microsoft YaHei" panose="020B0503020204020204" pitchFamily="34" charset="-122"/>
                <a:ea typeface="Microsoft YaHei" panose="020B0503020204020204" pitchFamily="34" charset="-122"/>
              </a:rPr>
              <a:t>Cardiol</a:t>
            </a:r>
            <a:r>
              <a:rPr lang="en-US" i="1" dirty="0" smtClean="0">
                <a:solidFill>
                  <a:schemeClr val="bg1">
                    <a:lumMod val="95000"/>
                  </a:schemeClr>
                </a:solidFill>
                <a:latin typeface="Microsoft YaHei" panose="020B0503020204020204" pitchFamily="34" charset="-122"/>
                <a:ea typeface="Microsoft YaHei" panose="020B0503020204020204" pitchFamily="34" charset="-122"/>
              </a:rPr>
              <a:t>. 2014 Mar 1;113(5):815-21</a:t>
            </a:r>
            <a:endParaRPr lang="en-US" i="1" dirty="0">
              <a:solidFill>
                <a:schemeClr val="bg1">
                  <a:lumMod val="95000"/>
                </a:schemeClr>
              </a:solidFill>
              <a:latin typeface="Microsoft YaHei" panose="020B0503020204020204" pitchFamily="34" charset="-122"/>
              <a:ea typeface="Microsoft YaHei" panose="020B0503020204020204" pitchFamily="34" charset="-122"/>
            </a:endParaRPr>
          </a:p>
        </p:txBody>
      </p:sp>
      <p:sp>
        <p:nvSpPr>
          <p:cNvPr id="8" name="7 Rectángulo"/>
          <p:cNvSpPr/>
          <p:nvPr/>
        </p:nvSpPr>
        <p:spPr>
          <a:xfrm>
            <a:off x="2339752" y="0"/>
            <a:ext cx="6768752" cy="461665"/>
          </a:xfrm>
          <a:prstGeom prst="rect">
            <a:avLst/>
          </a:prstGeom>
        </p:spPr>
        <p:txBody>
          <a:bodyPr wrap="square">
            <a:spAutoFit/>
          </a:bodyPr>
          <a:lstStyle/>
          <a:p>
            <a:pPr algn="r"/>
            <a:r>
              <a:rPr lang="es-AR" sz="2400" dirty="0" smtClean="0">
                <a:solidFill>
                  <a:schemeClr val="bg1">
                    <a:lumMod val="95000"/>
                  </a:schemeClr>
                </a:solidFill>
                <a:latin typeface="Microsoft YaHei" panose="020B0503020204020204" pitchFamily="34" charset="-122"/>
                <a:ea typeface="Microsoft YaHei" panose="020B0503020204020204" pitchFamily="34" charset="-122"/>
              </a:rPr>
              <a:t>5 </a:t>
            </a:r>
            <a:r>
              <a:rPr lang="es-AR" sz="2400" dirty="0" err="1" smtClean="0">
                <a:solidFill>
                  <a:schemeClr val="bg1">
                    <a:lumMod val="95000"/>
                  </a:schemeClr>
                </a:solidFill>
                <a:latin typeface="Microsoft YaHei" panose="020B0503020204020204" pitchFamily="34" charset="-122"/>
                <a:ea typeface="Microsoft YaHei" panose="020B0503020204020204" pitchFamily="34" charset="-122"/>
              </a:rPr>
              <a:t>years</a:t>
            </a:r>
            <a:r>
              <a:rPr lang="es-AR" sz="2400" dirty="0" smtClean="0">
                <a:solidFill>
                  <a:schemeClr val="bg1">
                    <a:lumMod val="95000"/>
                  </a:schemeClr>
                </a:solidFill>
                <a:latin typeface="Microsoft YaHei" panose="020B0503020204020204" pitchFamily="34" charset="-122"/>
                <a:ea typeface="Microsoft YaHei" panose="020B0503020204020204" pitchFamily="34" charset="-122"/>
              </a:rPr>
              <a:t> FU </a:t>
            </a:r>
            <a:r>
              <a:rPr lang="es-AR" sz="2400" dirty="0" err="1" smtClean="0">
                <a:solidFill>
                  <a:schemeClr val="bg1">
                    <a:lumMod val="95000"/>
                  </a:schemeClr>
                </a:solidFill>
                <a:latin typeface="Microsoft YaHei" panose="020B0503020204020204" pitchFamily="34" charset="-122"/>
                <a:ea typeface="Microsoft YaHei" panose="020B0503020204020204" pitchFamily="34" charset="-122"/>
              </a:rPr>
              <a:t>from</a:t>
            </a:r>
            <a:r>
              <a:rPr lang="es-AR" sz="2400" dirty="0" smtClean="0">
                <a:solidFill>
                  <a:schemeClr val="bg1">
                    <a:lumMod val="95000"/>
                  </a:schemeClr>
                </a:solidFill>
                <a:latin typeface="Microsoft YaHei" panose="020B0503020204020204" pitchFamily="34" charset="-122"/>
                <a:ea typeface="Microsoft YaHei" panose="020B0503020204020204" pitchFamily="34" charset="-122"/>
              </a:rPr>
              <a:t> ORAR 3 RCT</a:t>
            </a:r>
            <a:endParaRPr lang="en-US" sz="2400" dirty="0">
              <a:solidFill>
                <a:schemeClr val="bg1">
                  <a:lumMod val="95000"/>
                </a:schemeClr>
              </a:solidFill>
              <a:latin typeface="Microsoft YaHei" panose="020B0503020204020204" pitchFamily="34" charset="-122"/>
              <a:ea typeface="Microsoft YaHei" panose="020B0503020204020204" pitchFamily="34" charset="-122"/>
            </a:endParaRPr>
          </a:p>
        </p:txBody>
      </p:sp>
      <p:cxnSp>
        <p:nvCxnSpPr>
          <p:cNvPr id="9" name="8 Conector recto"/>
          <p:cNvCxnSpPr/>
          <p:nvPr/>
        </p:nvCxnSpPr>
        <p:spPr>
          <a:xfrm>
            <a:off x="4572000" y="620688"/>
            <a:ext cx="4428331"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52603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259632" y="1155032"/>
            <a:ext cx="6878211" cy="48662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6 Gráfico"/>
          <p:cNvGraphicFramePr/>
          <p:nvPr>
            <p:extLst>
              <p:ext uri="{D42A27DB-BD31-4B8C-83A1-F6EECF244321}">
                <p14:modId xmlns:p14="http://schemas.microsoft.com/office/powerpoint/2010/main" val="2298558778"/>
              </p:ext>
            </p:extLst>
          </p:nvPr>
        </p:nvGraphicFramePr>
        <p:xfrm>
          <a:off x="1270196" y="1332772"/>
          <a:ext cx="6969992" cy="4449618"/>
        </p:xfrm>
        <a:graphic>
          <a:graphicData uri="http://schemas.openxmlformats.org/drawingml/2006/chart">
            <c:chart xmlns:c="http://schemas.openxmlformats.org/drawingml/2006/chart" xmlns:r="http://schemas.openxmlformats.org/officeDocument/2006/relationships" r:id="rId2"/>
          </a:graphicData>
        </a:graphic>
      </p:graphicFrame>
      <p:sp>
        <p:nvSpPr>
          <p:cNvPr id="16" name="15 Rectángulo"/>
          <p:cNvSpPr/>
          <p:nvPr/>
        </p:nvSpPr>
        <p:spPr>
          <a:xfrm>
            <a:off x="2489392" y="5006320"/>
            <a:ext cx="1579417" cy="327805"/>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16 Rectángulo"/>
          <p:cNvSpPr/>
          <p:nvPr/>
        </p:nvSpPr>
        <p:spPr>
          <a:xfrm>
            <a:off x="5048546" y="5003449"/>
            <a:ext cx="1579417" cy="327805"/>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17 Rectángulo"/>
          <p:cNvSpPr/>
          <p:nvPr/>
        </p:nvSpPr>
        <p:spPr>
          <a:xfrm>
            <a:off x="6699476" y="4520108"/>
            <a:ext cx="195662" cy="163902"/>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18 Rectángulo"/>
          <p:cNvSpPr/>
          <p:nvPr/>
        </p:nvSpPr>
        <p:spPr>
          <a:xfrm>
            <a:off x="5031306" y="1926687"/>
            <a:ext cx="1579417" cy="600397"/>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19 Rectángulo"/>
          <p:cNvSpPr/>
          <p:nvPr/>
        </p:nvSpPr>
        <p:spPr>
          <a:xfrm>
            <a:off x="2486460" y="3449967"/>
            <a:ext cx="1579417" cy="97509"/>
          </a:xfrm>
          <a:prstGeom prst="rect">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20 Rectángulo"/>
          <p:cNvSpPr/>
          <p:nvPr/>
        </p:nvSpPr>
        <p:spPr>
          <a:xfrm>
            <a:off x="2489390" y="3880316"/>
            <a:ext cx="1579417" cy="701874"/>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21 Rectángulo"/>
          <p:cNvSpPr/>
          <p:nvPr/>
        </p:nvSpPr>
        <p:spPr>
          <a:xfrm>
            <a:off x="2489392" y="4582190"/>
            <a:ext cx="1579417" cy="206520"/>
          </a:xfrm>
          <a:prstGeom prst="rect">
            <a:avLst/>
          </a:prstGeom>
          <a:solidFill>
            <a:srgbClr val="FF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22 Rectángulo"/>
          <p:cNvSpPr/>
          <p:nvPr/>
        </p:nvSpPr>
        <p:spPr>
          <a:xfrm>
            <a:off x="2489391" y="4799283"/>
            <a:ext cx="1579417" cy="204166"/>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23 Rectángulo"/>
          <p:cNvSpPr/>
          <p:nvPr/>
        </p:nvSpPr>
        <p:spPr>
          <a:xfrm>
            <a:off x="5048546" y="4160929"/>
            <a:ext cx="1579417" cy="84252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24 Rectángulo"/>
          <p:cNvSpPr/>
          <p:nvPr/>
        </p:nvSpPr>
        <p:spPr>
          <a:xfrm>
            <a:off x="6718688" y="4160929"/>
            <a:ext cx="176450" cy="163902"/>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25 Rectángulo"/>
          <p:cNvSpPr/>
          <p:nvPr/>
        </p:nvSpPr>
        <p:spPr>
          <a:xfrm>
            <a:off x="6718689" y="3833392"/>
            <a:ext cx="176450" cy="153319"/>
          </a:xfrm>
          <a:prstGeom prst="rect">
            <a:avLst/>
          </a:prstGeom>
          <a:solidFill>
            <a:srgbClr val="FF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26 Rectángulo"/>
          <p:cNvSpPr/>
          <p:nvPr/>
        </p:nvSpPr>
        <p:spPr>
          <a:xfrm flipV="1">
            <a:off x="5048546" y="4160927"/>
            <a:ext cx="1579417" cy="45719"/>
          </a:xfrm>
          <a:prstGeom prst="rect">
            <a:avLst/>
          </a:prstGeom>
          <a:solidFill>
            <a:srgbClr val="FF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27 Rectángulo"/>
          <p:cNvSpPr/>
          <p:nvPr/>
        </p:nvSpPr>
        <p:spPr>
          <a:xfrm>
            <a:off x="6710064" y="3474872"/>
            <a:ext cx="176448" cy="145208"/>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28 Rectángulo"/>
          <p:cNvSpPr/>
          <p:nvPr/>
        </p:nvSpPr>
        <p:spPr>
          <a:xfrm>
            <a:off x="5048546" y="3451869"/>
            <a:ext cx="1579417" cy="709058"/>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29 Rectángulo"/>
          <p:cNvSpPr/>
          <p:nvPr/>
        </p:nvSpPr>
        <p:spPr>
          <a:xfrm>
            <a:off x="6718691" y="3122887"/>
            <a:ext cx="167822" cy="137044"/>
          </a:xfrm>
          <a:prstGeom prst="rect">
            <a:avLst/>
          </a:prstGeom>
          <a:solidFill>
            <a:srgbClr val="9322F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30 Rectángulo"/>
          <p:cNvSpPr/>
          <p:nvPr/>
        </p:nvSpPr>
        <p:spPr>
          <a:xfrm>
            <a:off x="5039919" y="3062242"/>
            <a:ext cx="1579417" cy="395377"/>
          </a:xfrm>
          <a:prstGeom prst="rect">
            <a:avLst/>
          </a:prstGeom>
          <a:solidFill>
            <a:srgbClr val="9322F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31 Rectángulo"/>
          <p:cNvSpPr/>
          <p:nvPr/>
        </p:nvSpPr>
        <p:spPr>
          <a:xfrm>
            <a:off x="2489389" y="3542445"/>
            <a:ext cx="1579417" cy="337871"/>
          </a:xfrm>
          <a:prstGeom prst="rect">
            <a:avLst/>
          </a:prstGeom>
          <a:solidFill>
            <a:srgbClr val="9322F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32 Rectángulo"/>
          <p:cNvSpPr/>
          <p:nvPr/>
        </p:nvSpPr>
        <p:spPr>
          <a:xfrm>
            <a:off x="6718690" y="2751951"/>
            <a:ext cx="167822" cy="163901"/>
          </a:xfrm>
          <a:prstGeom prst="rect">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33 Rectángulo"/>
          <p:cNvSpPr/>
          <p:nvPr/>
        </p:nvSpPr>
        <p:spPr>
          <a:xfrm>
            <a:off x="5039918" y="2540027"/>
            <a:ext cx="1579417" cy="522215"/>
          </a:xfrm>
          <a:prstGeom prst="rect">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34 Rectángulo"/>
          <p:cNvSpPr/>
          <p:nvPr/>
        </p:nvSpPr>
        <p:spPr>
          <a:xfrm>
            <a:off x="2486459" y="3120009"/>
            <a:ext cx="1579417" cy="327805"/>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35 Rectángulo"/>
          <p:cNvSpPr/>
          <p:nvPr/>
        </p:nvSpPr>
        <p:spPr>
          <a:xfrm>
            <a:off x="6718690" y="2402003"/>
            <a:ext cx="182200" cy="163902"/>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1" name="40 Conector recto"/>
          <p:cNvCxnSpPr/>
          <p:nvPr/>
        </p:nvCxnSpPr>
        <p:spPr>
          <a:xfrm>
            <a:off x="6718691" y="4402465"/>
            <a:ext cx="1438367"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3" name="42 Conector recto"/>
          <p:cNvCxnSpPr/>
          <p:nvPr/>
        </p:nvCxnSpPr>
        <p:spPr>
          <a:xfrm>
            <a:off x="6699476" y="2984886"/>
            <a:ext cx="1044449"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7" name="36 Conector recto"/>
          <p:cNvCxnSpPr/>
          <p:nvPr/>
        </p:nvCxnSpPr>
        <p:spPr>
          <a:xfrm>
            <a:off x="6699476" y="4066331"/>
            <a:ext cx="1438367"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 name="1 CuadroTexto"/>
          <p:cNvSpPr txBox="1"/>
          <p:nvPr/>
        </p:nvSpPr>
        <p:spPr>
          <a:xfrm>
            <a:off x="3419872" y="1520177"/>
            <a:ext cx="2130199" cy="369332"/>
          </a:xfrm>
          <a:prstGeom prst="rect">
            <a:avLst/>
          </a:prstGeom>
          <a:noFill/>
        </p:spPr>
        <p:txBody>
          <a:bodyPr wrap="square" rtlCol="0">
            <a:spAutoFit/>
          </a:bodyPr>
          <a:lstStyle/>
          <a:p>
            <a:pPr algn="ctr"/>
            <a:r>
              <a:rPr lang="es-AR" i="1" dirty="0" smtClean="0">
                <a:latin typeface="Microsoft YaHei" panose="020B0503020204020204" pitchFamily="34" charset="-122"/>
                <a:ea typeface="Microsoft YaHei" panose="020B0503020204020204" pitchFamily="34" charset="-122"/>
              </a:rPr>
              <a:t> </a:t>
            </a:r>
            <a:r>
              <a:rPr lang="es-AR" i="1" dirty="0" smtClean="0">
                <a:solidFill>
                  <a:srgbClr val="FF0000"/>
                </a:solidFill>
                <a:latin typeface="Microsoft YaHei" panose="020B0503020204020204" pitchFamily="34" charset="-122"/>
                <a:ea typeface="Microsoft YaHei" panose="020B0503020204020204" pitchFamily="34" charset="-122"/>
              </a:rPr>
              <a:t>p&lt;0.001</a:t>
            </a:r>
            <a:endParaRPr lang="en-US" i="1" dirty="0">
              <a:solidFill>
                <a:srgbClr val="FF0000"/>
              </a:solidFill>
              <a:latin typeface="Microsoft YaHei" panose="020B0503020204020204" pitchFamily="34" charset="-122"/>
              <a:ea typeface="Microsoft YaHei" panose="020B0503020204020204" pitchFamily="34" charset="-122"/>
            </a:endParaRPr>
          </a:p>
        </p:txBody>
      </p:sp>
      <p:sp>
        <p:nvSpPr>
          <p:cNvPr id="46" name="45 Rectángulo"/>
          <p:cNvSpPr/>
          <p:nvPr/>
        </p:nvSpPr>
        <p:spPr>
          <a:xfrm>
            <a:off x="3253182" y="6488668"/>
            <a:ext cx="5921365" cy="369332"/>
          </a:xfrm>
          <a:prstGeom prst="rect">
            <a:avLst/>
          </a:prstGeom>
        </p:spPr>
        <p:txBody>
          <a:bodyPr wrap="none">
            <a:spAutoFit/>
          </a:bodyPr>
          <a:lstStyle/>
          <a:p>
            <a:pPr algn="r"/>
            <a:r>
              <a:rPr lang="en-US" i="1" dirty="0" smtClean="0">
                <a:solidFill>
                  <a:schemeClr val="bg1">
                    <a:lumMod val="95000"/>
                  </a:schemeClr>
                </a:solidFill>
                <a:latin typeface="Microsoft YaHei" panose="020B0503020204020204" pitchFamily="34" charset="-122"/>
                <a:ea typeface="Microsoft YaHei" panose="020B0503020204020204" pitchFamily="34" charset="-122"/>
              </a:rPr>
              <a:t>Rodriguez</a:t>
            </a:r>
            <a:r>
              <a:rPr lang="en-US" i="1" dirty="0" smtClean="0">
                <a:solidFill>
                  <a:schemeClr val="bg1">
                    <a:lumMod val="95000"/>
                  </a:schemeClr>
                </a:solidFill>
              </a:rPr>
              <a:t> AE et al. Am J </a:t>
            </a:r>
            <a:r>
              <a:rPr lang="en-US" i="1" dirty="0" err="1" smtClean="0">
                <a:solidFill>
                  <a:schemeClr val="bg1">
                    <a:lumMod val="95000"/>
                  </a:schemeClr>
                </a:solidFill>
              </a:rPr>
              <a:t>Cardiol</a:t>
            </a:r>
            <a:r>
              <a:rPr lang="en-US" i="1" dirty="0" smtClean="0">
                <a:solidFill>
                  <a:schemeClr val="bg1">
                    <a:lumMod val="95000"/>
                  </a:schemeClr>
                </a:solidFill>
              </a:rPr>
              <a:t>. 2014 Mar 1;113(5):815-21</a:t>
            </a:r>
            <a:endParaRPr lang="en-US" i="1" dirty="0">
              <a:solidFill>
                <a:schemeClr val="bg1">
                  <a:lumMod val="95000"/>
                </a:schemeClr>
              </a:solidFill>
            </a:endParaRPr>
          </a:p>
        </p:txBody>
      </p:sp>
      <p:cxnSp>
        <p:nvCxnSpPr>
          <p:cNvPr id="38" name="37 Conector recto"/>
          <p:cNvCxnSpPr/>
          <p:nvPr/>
        </p:nvCxnSpPr>
        <p:spPr>
          <a:xfrm>
            <a:off x="4572000" y="620688"/>
            <a:ext cx="4536504"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9" name="38 Rectángulo"/>
          <p:cNvSpPr/>
          <p:nvPr/>
        </p:nvSpPr>
        <p:spPr>
          <a:xfrm>
            <a:off x="4874979" y="1359"/>
            <a:ext cx="4266168" cy="461665"/>
          </a:xfrm>
          <a:prstGeom prst="rect">
            <a:avLst/>
          </a:prstGeom>
        </p:spPr>
        <p:txBody>
          <a:bodyPr wrap="none">
            <a:spAutoFit/>
          </a:bodyPr>
          <a:lstStyle/>
          <a:p>
            <a:pPr algn="ctr"/>
            <a:r>
              <a:rPr lang="es-AR" sz="2400" dirty="0" smtClean="0">
                <a:solidFill>
                  <a:schemeClr val="bg1">
                    <a:lumMod val="95000"/>
                  </a:schemeClr>
                </a:solidFill>
                <a:latin typeface="Microsoft YaHei" panose="020B0503020204020204" pitchFamily="34" charset="-122"/>
                <a:ea typeface="Microsoft YaHei" panose="020B0503020204020204" pitchFamily="34" charset="-122"/>
              </a:rPr>
              <a:t>COSTS </a:t>
            </a:r>
            <a:r>
              <a:rPr lang="es-AR" sz="2400" dirty="0" err="1" smtClean="0">
                <a:solidFill>
                  <a:schemeClr val="bg1">
                    <a:lumMod val="95000"/>
                  </a:schemeClr>
                </a:solidFill>
                <a:latin typeface="Microsoft YaHei" panose="020B0503020204020204" pitchFamily="34" charset="-122"/>
                <a:ea typeface="Microsoft YaHei" panose="020B0503020204020204" pitchFamily="34" charset="-122"/>
              </a:rPr>
              <a:t>during</a:t>
            </a:r>
            <a:r>
              <a:rPr lang="es-AR" sz="2400" dirty="0" smtClean="0">
                <a:solidFill>
                  <a:schemeClr val="bg1">
                    <a:lumMod val="95000"/>
                  </a:schemeClr>
                </a:solidFill>
                <a:latin typeface="Microsoft YaHei" panose="020B0503020204020204" pitchFamily="34" charset="-122"/>
                <a:ea typeface="Microsoft YaHei" panose="020B0503020204020204" pitchFamily="34" charset="-122"/>
              </a:rPr>
              <a:t> ORAR 3 RCT. </a:t>
            </a:r>
            <a:endParaRPr lang="en-US" sz="24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5653390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down)">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down)">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down)">
                                      <p:cBhvr>
                                        <p:cTn id="39" dur="500"/>
                                        <p:tgtEl>
                                          <p:spTgt spid="32"/>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ipe(down)">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wipe(down)">
                                      <p:cBhvr>
                                        <p:cTn id="50" dur="500"/>
                                        <p:tgtEl>
                                          <p:spTgt spid="3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down)">
                                      <p:cBhvr>
                                        <p:cTn id="55" dur="500"/>
                                        <p:tgtEl>
                                          <p:spTgt spid="35"/>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down)">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P spid="20" grpId="0" animBg="1"/>
      <p:bldP spid="21" grpId="0" animBg="1"/>
      <p:bldP spid="22" grpId="0" animBg="1"/>
      <p:bldP spid="23" grpId="0" animBg="1"/>
      <p:bldP spid="24" grpId="0" animBg="1"/>
      <p:bldP spid="27" grpId="0" animBg="1"/>
      <p:bldP spid="29" grpId="0" animBg="1"/>
      <p:bldP spid="31" grpId="0" animBg="1"/>
      <p:bldP spid="32" grpId="0" animBg="1"/>
      <p:bldP spid="34" grpId="0" animBg="1"/>
      <p:bldP spid="35" grpId="0" animBg="1"/>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3131840" y="548680"/>
            <a:ext cx="5904656"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5 Rectángulo"/>
          <p:cNvSpPr/>
          <p:nvPr/>
        </p:nvSpPr>
        <p:spPr>
          <a:xfrm>
            <a:off x="2948415" y="15007"/>
            <a:ext cx="6088081" cy="461665"/>
          </a:xfrm>
          <a:prstGeom prst="rect">
            <a:avLst/>
          </a:prstGeom>
        </p:spPr>
        <p:txBody>
          <a:bodyPr wrap="square">
            <a:spAutoFit/>
          </a:bodyPr>
          <a:lstStyle/>
          <a:p>
            <a:pPr algn="r"/>
            <a:r>
              <a:rPr lang="es-AR" sz="2400" b="1" dirty="0" smtClean="0">
                <a:solidFill>
                  <a:schemeClr val="bg1">
                    <a:lumMod val="95000"/>
                  </a:schemeClr>
                </a:solidFill>
              </a:rPr>
              <a:t>Kaplan </a:t>
            </a:r>
            <a:r>
              <a:rPr lang="es-AR" sz="2400" b="1" dirty="0" err="1" smtClean="0">
                <a:solidFill>
                  <a:schemeClr val="bg1">
                    <a:lumMod val="95000"/>
                  </a:schemeClr>
                </a:solidFill>
              </a:rPr>
              <a:t>Meier</a:t>
            </a:r>
            <a:r>
              <a:rPr lang="es-AR" sz="2400" b="1" dirty="0" smtClean="0">
                <a:solidFill>
                  <a:schemeClr val="bg1">
                    <a:lumMod val="95000"/>
                  </a:schemeClr>
                </a:solidFill>
              </a:rPr>
              <a:t> </a:t>
            </a:r>
            <a:r>
              <a:rPr lang="es-AR" sz="2400" b="1" dirty="0" err="1" smtClean="0">
                <a:solidFill>
                  <a:schemeClr val="bg1">
                    <a:lumMod val="95000"/>
                  </a:schemeClr>
                </a:solidFill>
              </a:rPr>
              <a:t>survival</a:t>
            </a:r>
            <a:r>
              <a:rPr lang="es-AR" sz="2400" b="1" dirty="0" smtClean="0">
                <a:solidFill>
                  <a:schemeClr val="bg1">
                    <a:lumMod val="95000"/>
                  </a:schemeClr>
                </a:solidFill>
              </a:rPr>
              <a:t> curves in ORAR 3 RCT</a:t>
            </a:r>
            <a:endParaRPr lang="en-US" sz="2400" b="1" dirty="0"/>
          </a:p>
        </p:txBody>
      </p:sp>
      <p:pic>
        <p:nvPicPr>
          <p:cNvPr id="41986" name="Picture 2" descr="C:\Users\Matias RG\Desktop\AJC\Figure 3.tif"/>
          <p:cNvPicPr>
            <a:picLocks noChangeAspect="1" noChangeArrowheads="1"/>
          </p:cNvPicPr>
          <p:nvPr/>
        </p:nvPicPr>
        <p:blipFill rotWithShape="1">
          <a:blip r:embed="rId2">
            <a:extLst>
              <a:ext uri="{28A0092B-C50C-407E-A947-70E740481C1C}">
                <a14:useLocalDpi xmlns:a14="http://schemas.microsoft.com/office/drawing/2010/main" val="0"/>
              </a:ext>
            </a:extLst>
          </a:blip>
          <a:srcRect l="4842" t="50000" r="48482" b="6366"/>
          <a:stretch/>
        </p:blipFill>
        <p:spPr bwMode="auto">
          <a:xfrm>
            <a:off x="39975" y="620688"/>
            <a:ext cx="5874974" cy="4551432"/>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2" name="1 Grupo"/>
          <p:cNvGrpSpPr/>
          <p:nvPr/>
        </p:nvGrpSpPr>
        <p:grpSpPr>
          <a:xfrm>
            <a:off x="2493903" y="2417251"/>
            <a:ext cx="6682342" cy="4440749"/>
            <a:chOff x="2493903" y="2417251"/>
            <a:chExt cx="6682342" cy="4440749"/>
          </a:xfrm>
        </p:grpSpPr>
        <p:sp>
          <p:nvSpPr>
            <p:cNvPr id="7" name="6 Rectángulo"/>
            <p:cNvSpPr/>
            <p:nvPr/>
          </p:nvSpPr>
          <p:spPr>
            <a:xfrm>
              <a:off x="2493903" y="6488668"/>
              <a:ext cx="6682342" cy="369332"/>
            </a:xfrm>
            <a:prstGeom prst="rect">
              <a:avLst/>
            </a:prstGeom>
          </p:spPr>
          <p:txBody>
            <a:bodyPr wrap="none">
              <a:spAutoFit/>
            </a:bodyPr>
            <a:lstStyle/>
            <a:p>
              <a:pPr algn="just"/>
              <a:r>
                <a:rPr lang="en-US" i="1" dirty="0" smtClean="0">
                  <a:solidFill>
                    <a:schemeClr val="bg1">
                      <a:lumMod val="95000"/>
                    </a:schemeClr>
                  </a:solidFill>
                  <a:latin typeface="Microsoft YaHei" panose="020B0503020204020204" pitchFamily="34" charset="-122"/>
                  <a:ea typeface="Microsoft YaHei" panose="020B0503020204020204" pitchFamily="34" charset="-122"/>
                </a:rPr>
                <a:t>Rodriguez AE et al. Am J </a:t>
              </a:r>
              <a:r>
                <a:rPr lang="en-US" i="1" dirty="0" err="1" smtClean="0">
                  <a:solidFill>
                    <a:schemeClr val="bg1">
                      <a:lumMod val="95000"/>
                    </a:schemeClr>
                  </a:solidFill>
                  <a:latin typeface="Microsoft YaHei" panose="020B0503020204020204" pitchFamily="34" charset="-122"/>
                  <a:ea typeface="Microsoft YaHei" panose="020B0503020204020204" pitchFamily="34" charset="-122"/>
                </a:rPr>
                <a:t>Cardiol</a:t>
              </a:r>
              <a:r>
                <a:rPr lang="en-US" i="1" dirty="0" smtClean="0">
                  <a:solidFill>
                    <a:schemeClr val="bg1">
                      <a:lumMod val="95000"/>
                    </a:schemeClr>
                  </a:solidFill>
                  <a:latin typeface="Microsoft YaHei" panose="020B0503020204020204" pitchFamily="34" charset="-122"/>
                  <a:ea typeface="Microsoft YaHei" panose="020B0503020204020204" pitchFamily="34" charset="-122"/>
                </a:rPr>
                <a:t>. 2014 Mar 1;113(5):815-21</a:t>
              </a:r>
              <a:endParaRPr lang="en-US" i="1" dirty="0">
                <a:solidFill>
                  <a:schemeClr val="bg1">
                    <a:lumMod val="95000"/>
                  </a:schemeClr>
                </a:solidFill>
                <a:latin typeface="Microsoft YaHei" panose="020B0503020204020204" pitchFamily="34" charset="-122"/>
                <a:ea typeface="Microsoft YaHei" panose="020B0503020204020204" pitchFamily="34" charset="-122"/>
              </a:endParaRPr>
            </a:p>
          </p:txBody>
        </p:sp>
        <p:pic>
          <p:nvPicPr>
            <p:cNvPr id="8" name="Picture 2" descr="C:\Users\Matias RG\Desktop\AJC\Figure 3.tif"/>
            <p:cNvPicPr>
              <a:picLocks noChangeAspect="1" noChangeArrowheads="1"/>
            </p:cNvPicPr>
            <p:nvPr/>
          </p:nvPicPr>
          <p:blipFill rotWithShape="1">
            <a:blip r:embed="rId2">
              <a:extLst>
                <a:ext uri="{28A0092B-C50C-407E-A947-70E740481C1C}">
                  <a14:useLocalDpi xmlns:a14="http://schemas.microsoft.com/office/drawing/2010/main" val="0"/>
                </a:ext>
              </a:extLst>
            </a:blip>
            <a:srcRect l="51937" t="50000" b="6395"/>
            <a:stretch/>
          </p:blipFill>
          <p:spPr bwMode="auto">
            <a:xfrm>
              <a:off x="3131840" y="2417251"/>
              <a:ext cx="5906454" cy="4440749"/>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98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53756" t="25138" r="37402" b="70120"/>
            <a:stretch/>
          </p:blipFill>
          <p:spPr bwMode="auto">
            <a:xfrm>
              <a:off x="7525996" y="4162279"/>
              <a:ext cx="1150460" cy="346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52787" t="15194" r="35944" b="80064"/>
            <a:stretch/>
          </p:blipFill>
          <p:spPr bwMode="auto">
            <a:xfrm>
              <a:off x="7138255" y="3514206"/>
              <a:ext cx="1466193" cy="346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963408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ctrTitle"/>
          </p:nvPr>
        </p:nvSpPr>
        <p:spPr>
          <a:xfrm>
            <a:off x="179512" y="44625"/>
            <a:ext cx="8784976" cy="1368151"/>
          </a:xfrm>
        </p:spPr>
        <p:txBody>
          <a:bodyPr>
            <a:normAutofit/>
          </a:bodyPr>
          <a:lstStyle/>
          <a:p>
            <a:r>
              <a:rPr lang="en-US" altLang="zh-CN" sz="4000" dirty="0">
                <a:solidFill>
                  <a:schemeClr val="bg1">
                    <a:lumMod val="95000"/>
                  </a:schemeClr>
                </a:solidFill>
                <a:latin typeface="Arial" panose="020B0604020202020204" pitchFamily="34" charset="0"/>
                <a:ea typeface="Microsoft YaHei" pitchFamily="34" charset="-122"/>
                <a:cs typeface="Arial" panose="020B0604020202020204" pitchFamily="34" charset="0"/>
              </a:rPr>
              <a:t>Oral Immunosuppressive Therapy to Prevent In-Stent </a:t>
            </a:r>
            <a:r>
              <a:rPr lang="en-US" altLang="zh-CN" sz="4000" dirty="0" smtClean="0">
                <a:solidFill>
                  <a:schemeClr val="bg1">
                    <a:lumMod val="95000"/>
                  </a:schemeClr>
                </a:solidFill>
                <a:latin typeface="Arial" panose="020B0604020202020204" pitchFamily="34" charset="0"/>
                <a:ea typeface="Microsoft YaHei" pitchFamily="34" charset="-122"/>
                <a:cs typeface="Arial" panose="020B0604020202020204" pitchFamily="34" charset="0"/>
              </a:rPr>
              <a:t>Restenosis</a:t>
            </a:r>
            <a:endParaRPr lang="zh-CN" altLang="en-US" sz="4000" dirty="0" smtClean="0">
              <a:solidFill>
                <a:schemeClr val="bg1">
                  <a:lumMod val="95000"/>
                </a:schemeClr>
              </a:solidFill>
              <a:latin typeface="Arial" panose="020B0604020202020204" pitchFamily="34" charset="0"/>
              <a:ea typeface="Microsoft YaHei" pitchFamily="34" charset="-122"/>
              <a:cs typeface="Arial" panose="020B0604020202020204" pitchFamily="34" charset="0"/>
            </a:endParaRPr>
          </a:p>
        </p:txBody>
      </p:sp>
      <p:sp>
        <p:nvSpPr>
          <p:cNvPr id="5" name="副标题 2"/>
          <p:cNvSpPr>
            <a:spLocks noGrp="1"/>
          </p:cNvSpPr>
          <p:nvPr>
            <p:ph type="subTitle" idx="1"/>
          </p:nvPr>
        </p:nvSpPr>
        <p:spPr>
          <a:xfrm>
            <a:off x="0" y="2060848"/>
            <a:ext cx="9144000" cy="1752600"/>
          </a:xfrm>
        </p:spPr>
        <p:txBody>
          <a:bodyPr>
            <a:noAutofit/>
          </a:bodyPr>
          <a:lstStyle/>
          <a:p>
            <a:r>
              <a:rPr lang="en-US" altLang="zh-CN" sz="2000" b="1" dirty="0">
                <a:solidFill>
                  <a:schemeClr val="bg1">
                    <a:lumMod val="95000"/>
                  </a:schemeClr>
                </a:solidFill>
                <a:latin typeface="Arial" panose="020B0604020202020204" pitchFamily="34" charset="0"/>
                <a:ea typeface="Microsoft YaHei" pitchFamily="34" charset="-122"/>
                <a:cs typeface="Arial" panose="020B0604020202020204" pitchFamily="34" charset="0"/>
              </a:rPr>
              <a:t>Alfredo E Rodriguez, MD, PhD, FACC, FSCAI</a:t>
            </a:r>
          </a:p>
          <a:p>
            <a:r>
              <a:rPr lang="en-US" altLang="zh-CN" sz="2000" dirty="0" smtClean="0">
                <a:solidFill>
                  <a:schemeClr val="bg1">
                    <a:lumMod val="95000"/>
                  </a:schemeClr>
                </a:solidFill>
                <a:latin typeface="Arial" panose="020B0604020202020204" pitchFamily="34" charset="0"/>
                <a:ea typeface="Microsoft YaHei" pitchFamily="34" charset="-122"/>
                <a:cs typeface="Arial" panose="020B0604020202020204" pitchFamily="34" charset="0"/>
              </a:rPr>
              <a:t>Chair </a:t>
            </a:r>
            <a:endParaRPr lang="en-US" altLang="zh-CN" sz="2000" dirty="0">
              <a:solidFill>
                <a:schemeClr val="bg1">
                  <a:lumMod val="95000"/>
                </a:schemeClr>
              </a:solidFill>
              <a:latin typeface="Arial" panose="020B0604020202020204" pitchFamily="34" charset="0"/>
              <a:ea typeface="Microsoft YaHei" pitchFamily="34" charset="-122"/>
              <a:cs typeface="Arial" panose="020B0604020202020204" pitchFamily="34" charset="0"/>
            </a:endParaRPr>
          </a:p>
          <a:p>
            <a:r>
              <a:rPr lang="en-US" altLang="zh-CN" sz="2000" dirty="0">
                <a:solidFill>
                  <a:schemeClr val="bg1">
                    <a:lumMod val="95000"/>
                  </a:schemeClr>
                </a:solidFill>
                <a:latin typeface="Arial" panose="020B0604020202020204" pitchFamily="34" charset="0"/>
                <a:ea typeface="Microsoft YaHei" pitchFamily="34" charset="-122"/>
                <a:cs typeface="Arial" panose="020B0604020202020204" pitchFamily="34" charset="0"/>
              </a:rPr>
              <a:t>Centro de </a:t>
            </a:r>
            <a:r>
              <a:rPr lang="en-US" altLang="zh-CN" sz="2000" dirty="0" err="1">
                <a:solidFill>
                  <a:schemeClr val="bg1">
                    <a:lumMod val="95000"/>
                  </a:schemeClr>
                </a:solidFill>
                <a:latin typeface="Arial" panose="020B0604020202020204" pitchFamily="34" charset="0"/>
                <a:ea typeface="Microsoft YaHei" pitchFamily="34" charset="-122"/>
                <a:cs typeface="Arial" panose="020B0604020202020204" pitchFamily="34" charset="0"/>
              </a:rPr>
              <a:t>Estudios</a:t>
            </a:r>
            <a:r>
              <a:rPr lang="en-US" altLang="zh-CN" sz="2000" dirty="0">
                <a:solidFill>
                  <a:schemeClr val="bg1">
                    <a:lumMod val="95000"/>
                  </a:schemeClr>
                </a:solidFill>
                <a:latin typeface="Arial" panose="020B0604020202020204" pitchFamily="34" charset="0"/>
                <a:ea typeface="Microsoft YaHei" pitchFamily="34" charset="-122"/>
                <a:cs typeface="Arial" panose="020B0604020202020204" pitchFamily="34" charset="0"/>
              </a:rPr>
              <a:t> en </a:t>
            </a:r>
            <a:r>
              <a:rPr lang="en-US" altLang="zh-CN" sz="2000" dirty="0" err="1">
                <a:solidFill>
                  <a:schemeClr val="bg1">
                    <a:lumMod val="95000"/>
                  </a:schemeClr>
                </a:solidFill>
                <a:latin typeface="Arial" panose="020B0604020202020204" pitchFamily="34" charset="0"/>
                <a:ea typeface="Microsoft YaHei" pitchFamily="34" charset="-122"/>
                <a:cs typeface="Arial" panose="020B0604020202020204" pitchFamily="34" charset="0"/>
              </a:rPr>
              <a:t>Cardiología</a:t>
            </a:r>
            <a:r>
              <a:rPr lang="en-US" altLang="zh-CN" sz="2000" dirty="0">
                <a:solidFill>
                  <a:schemeClr val="bg1">
                    <a:lumMod val="95000"/>
                  </a:schemeClr>
                </a:solidFill>
                <a:latin typeface="Arial" panose="020B0604020202020204" pitchFamily="34" charset="0"/>
                <a:ea typeface="Microsoft YaHei" pitchFamily="34" charset="-122"/>
                <a:cs typeface="Arial" panose="020B0604020202020204" pitchFamily="34" charset="0"/>
              </a:rPr>
              <a:t> </a:t>
            </a:r>
            <a:r>
              <a:rPr lang="en-US" altLang="zh-CN" sz="2000" dirty="0" err="1">
                <a:solidFill>
                  <a:schemeClr val="bg1">
                    <a:lumMod val="95000"/>
                  </a:schemeClr>
                </a:solidFill>
                <a:latin typeface="Arial" panose="020B0604020202020204" pitchFamily="34" charset="0"/>
                <a:ea typeface="Microsoft YaHei" pitchFamily="34" charset="-122"/>
                <a:cs typeface="Arial" panose="020B0604020202020204" pitchFamily="34" charset="0"/>
              </a:rPr>
              <a:t>Intervencionista</a:t>
            </a:r>
            <a:r>
              <a:rPr lang="en-US" altLang="zh-CN" sz="2000" dirty="0">
                <a:solidFill>
                  <a:schemeClr val="bg1">
                    <a:lumMod val="95000"/>
                  </a:schemeClr>
                </a:solidFill>
                <a:latin typeface="Arial" panose="020B0604020202020204" pitchFamily="34" charset="0"/>
                <a:ea typeface="Microsoft YaHei" pitchFamily="34" charset="-122"/>
                <a:cs typeface="Arial" panose="020B0604020202020204" pitchFamily="34" charset="0"/>
              </a:rPr>
              <a:t> (CECI)</a:t>
            </a:r>
          </a:p>
          <a:p>
            <a:r>
              <a:rPr lang="en-US" altLang="zh-CN" sz="2000" dirty="0" smtClean="0">
                <a:solidFill>
                  <a:schemeClr val="bg1">
                    <a:lumMod val="95000"/>
                  </a:schemeClr>
                </a:solidFill>
                <a:latin typeface="Arial" panose="020B0604020202020204" pitchFamily="34" charset="0"/>
                <a:ea typeface="Microsoft YaHei" pitchFamily="34" charset="-122"/>
                <a:cs typeface="Arial" panose="020B0604020202020204" pitchFamily="34" charset="0"/>
              </a:rPr>
              <a:t>Head </a:t>
            </a:r>
            <a:r>
              <a:rPr lang="en-US" altLang="zh-CN" sz="2000" dirty="0">
                <a:solidFill>
                  <a:schemeClr val="bg1">
                    <a:lumMod val="95000"/>
                  </a:schemeClr>
                </a:solidFill>
                <a:latin typeface="Arial" panose="020B0604020202020204" pitchFamily="34" charset="0"/>
                <a:ea typeface="Microsoft YaHei" pitchFamily="34" charset="-122"/>
                <a:cs typeface="Arial" panose="020B0604020202020204" pitchFamily="34" charset="0"/>
              </a:rPr>
              <a:t>Interventional Cardiology </a:t>
            </a:r>
            <a:r>
              <a:rPr lang="en-US" altLang="zh-CN" sz="2000" dirty="0" smtClean="0">
                <a:solidFill>
                  <a:schemeClr val="bg1">
                    <a:lumMod val="95000"/>
                  </a:schemeClr>
                </a:solidFill>
                <a:latin typeface="Arial" panose="020B0604020202020204" pitchFamily="34" charset="0"/>
                <a:ea typeface="Microsoft YaHei" pitchFamily="34" charset="-122"/>
                <a:cs typeface="Arial" panose="020B0604020202020204" pitchFamily="34" charset="0"/>
              </a:rPr>
              <a:t>Department</a:t>
            </a:r>
          </a:p>
          <a:p>
            <a:r>
              <a:rPr lang="es-AR" altLang="zh-CN" sz="2000" dirty="0" smtClean="0">
                <a:solidFill>
                  <a:schemeClr val="bg1">
                    <a:lumMod val="95000"/>
                  </a:schemeClr>
                </a:solidFill>
                <a:latin typeface="Arial" panose="020B0604020202020204" pitchFamily="34" charset="0"/>
                <a:ea typeface="Microsoft YaHei" pitchFamily="34" charset="-122"/>
                <a:cs typeface="Arial" panose="020B0604020202020204" pitchFamily="34" charset="0"/>
              </a:rPr>
              <a:t>Director</a:t>
            </a:r>
          </a:p>
          <a:p>
            <a:r>
              <a:rPr lang="es-AR" altLang="zh-CN" sz="2000" dirty="0" err="1" smtClean="0">
                <a:solidFill>
                  <a:schemeClr val="bg1">
                    <a:lumMod val="95000"/>
                  </a:schemeClr>
                </a:solidFill>
                <a:latin typeface="Arial" panose="020B0604020202020204" pitchFamily="34" charset="0"/>
                <a:ea typeface="Microsoft YaHei" pitchFamily="34" charset="-122"/>
                <a:cs typeface="Arial" panose="020B0604020202020204" pitchFamily="34" charset="0"/>
              </a:rPr>
              <a:t>Cardiology</a:t>
            </a:r>
            <a:r>
              <a:rPr lang="es-AR" altLang="zh-CN" sz="2000" dirty="0" smtClean="0">
                <a:solidFill>
                  <a:schemeClr val="bg1">
                    <a:lumMod val="95000"/>
                  </a:schemeClr>
                </a:solidFill>
                <a:latin typeface="Arial" panose="020B0604020202020204" pitchFamily="34" charset="0"/>
                <a:ea typeface="Microsoft YaHei" pitchFamily="34" charset="-122"/>
                <a:cs typeface="Arial" panose="020B0604020202020204" pitchFamily="34" charset="0"/>
              </a:rPr>
              <a:t> </a:t>
            </a:r>
            <a:r>
              <a:rPr lang="es-AR" altLang="zh-CN" sz="2000" dirty="0" err="1" smtClean="0">
                <a:solidFill>
                  <a:schemeClr val="bg1">
                    <a:lumMod val="95000"/>
                  </a:schemeClr>
                </a:solidFill>
                <a:latin typeface="Arial" panose="020B0604020202020204" pitchFamily="34" charset="0"/>
                <a:ea typeface="Microsoft YaHei" pitchFamily="34" charset="-122"/>
                <a:cs typeface="Arial" panose="020B0604020202020204" pitchFamily="34" charset="0"/>
              </a:rPr>
              <a:t>Fellow</a:t>
            </a:r>
            <a:r>
              <a:rPr lang="es-AR" altLang="zh-CN" sz="2000" dirty="0" smtClean="0">
                <a:solidFill>
                  <a:schemeClr val="bg1">
                    <a:lumMod val="95000"/>
                  </a:schemeClr>
                </a:solidFill>
                <a:latin typeface="Arial" panose="020B0604020202020204" pitchFamily="34" charset="0"/>
                <a:ea typeface="Microsoft YaHei" pitchFamily="34" charset="-122"/>
                <a:cs typeface="Arial" panose="020B0604020202020204" pitchFamily="34" charset="0"/>
              </a:rPr>
              <a:t> </a:t>
            </a:r>
            <a:r>
              <a:rPr lang="es-AR" altLang="zh-CN" sz="2000" dirty="0" err="1" smtClean="0">
                <a:solidFill>
                  <a:schemeClr val="bg1">
                    <a:lumMod val="95000"/>
                  </a:schemeClr>
                </a:solidFill>
                <a:latin typeface="Arial" panose="020B0604020202020204" pitchFamily="34" charset="0"/>
                <a:ea typeface="Microsoft YaHei" pitchFamily="34" charset="-122"/>
                <a:cs typeface="Arial" panose="020B0604020202020204" pitchFamily="34" charset="0"/>
              </a:rPr>
              <a:t>Trainning</a:t>
            </a:r>
            <a:r>
              <a:rPr lang="es-AR" altLang="zh-CN" sz="2000" dirty="0" smtClean="0">
                <a:solidFill>
                  <a:schemeClr val="bg1">
                    <a:lumMod val="95000"/>
                  </a:schemeClr>
                </a:solidFill>
                <a:latin typeface="Arial" panose="020B0604020202020204" pitchFamily="34" charset="0"/>
                <a:ea typeface="Microsoft YaHei" pitchFamily="34" charset="-122"/>
                <a:cs typeface="Arial" panose="020B0604020202020204" pitchFamily="34" charset="0"/>
              </a:rPr>
              <a:t> </a:t>
            </a:r>
            <a:r>
              <a:rPr lang="es-AR" altLang="zh-CN" sz="2000" dirty="0" err="1" smtClean="0">
                <a:solidFill>
                  <a:schemeClr val="bg1">
                    <a:lumMod val="95000"/>
                  </a:schemeClr>
                </a:solidFill>
                <a:latin typeface="Arial" panose="020B0604020202020204" pitchFamily="34" charset="0"/>
                <a:ea typeface="Microsoft YaHei" pitchFamily="34" charset="-122"/>
                <a:cs typeface="Arial" panose="020B0604020202020204" pitchFamily="34" charset="0"/>
              </a:rPr>
              <a:t>Program</a:t>
            </a:r>
            <a:endParaRPr lang="es-AR" altLang="zh-CN" sz="2000" dirty="0" smtClean="0">
              <a:solidFill>
                <a:schemeClr val="bg1">
                  <a:lumMod val="95000"/>
                </a:schemeClr>
              </a:solidFill>
              <a:latin typeface="Arial" panose="020B0604020202020204" pitchFamily="34" charset="0"/>
              <a:ea typeface="Microsoft YaHei" pitchFamily="34" charset="-122"/>
              <a:cs typeface="Arial" panose="020B0604020202020204" pitchFamily="34" charset="0"/>
            </a:endParaRPr>
          </a:p>
          <a:p>
            <a:r>
              <a:rPr lang="es-AR" altLang="zh-CN" sz="2000" dirty="0" smtClean="0">
                <a:solidFill>
                  <a:schemeClr val="bg1">
                    <a:lumMod val="95000"/>
                  </a:schemeClr>
                </a:solidFill>
                <a:latin typeface="Arial" panose="020B0604020202020204" pitchFamily="34" charset="0"/>
                <a:ea typeface="Microsoft YaHei" pitchFamily="34" charset="-122"/>
                <a:cs typeface="Arial" panose="020B0604020202020204" pitchFamily="34" charset="0"/>
              </a:rPr>
              <a:t>Otamendi Hospital</a:t>
            </a:r>
          </a:p>
          <a:p>
            <a:r>
              <a:rPr lang="es-AR" altLang="zh-CN" sz="2000" dirty="0" smtClean="0">
                <a:solidFill>
                  <a:schemeClr val="bg1">
                    <a:lumMod val="95000"/>
                  </a:schemeClr>
                </a:solidFill>
                <a:latin typeface="Arial" panose="020B0604020202020204" pitchFamily="34" charset="0"/>
                <a:ea typeface="Microsoft YaHei" pitchFamily="34" charset="-122"/>
                <a:cs typeface="Arial" panose="020B0604020202020204" pitchFamily="34" charset="0"/>
              </a:rPr>
              <a:t>Buenos Aires </a:t>
            </a:r>
            <a:r>
              <a:rPr lang="es-AR" altLang="zh-CN" sz="2000" dirty="0" err="1" smtClean="0">
                <a:solidFill>
                  <a:schemeClr val="bg1">
                    <a:lumMod val="95000"/>
                  </a:schemeClr>
                </a:solidFill>
                <a:latin typeface="Arial" panose="020B0604020202020204" pitchFamily="34" charset="0"/>
                <a:ea typeface="Microsoft YaHei" pitchFamily="34" charset="-122"/>
                <a:cs typeface="Arial" panose="020B0604020202020204" pitchFamily="34" charset="0"/>
              </a:rPr>
              <a:t>School</a:t>
            </a:r>
            <a:r>
              <a:rPr lang="es-AR" altLang="zh-CN" sz="2000" dirty="0" smtClean="0">
                <a:solidFill>
                  <a:schemeClr val="bg1">
                    <a:lumMod val="95000"/>
                  </a:schemeClr>
                </a:solidFill>
                <a:latin typeface="Arial" panose="020B0604020202020204" pitchFamily="34" charset="0"/>
                <a:ea typeface="Microsoft YaHei" pitchFamily="34" charset="-122"/>
                <a:cs typeface="Arial" panose="020B0604020202020204" pitchFamily="34" charset="0"/>
              </a:rPr>
              <a:t> of Medicine</a:t>
            </a:r>
            <a:endParaRPr lang="en-US" altLang="zh-CN" sz="2000" dirty="0">
              <a:solidFill>
                <a:schemeClr val="bg1">
                  <a:lumMod val="95000"/>
                </a:schemeClr>
              </a:solidFill>
              <a:latin typeface="Arial" panose="020B0604020202020204" pitchFamily="34" charset="0"/>
              <a:ea typeface="Microsoft YaHei" pitchFamily="34" charset="-122"/>
              <a:cs typeface="Arial" panose="020B0604020202020204" pitchFamily="34" charset="0"/>
            </a:endParaRPr>
          </a:p>
          <a:p>
            <a:r>
              <a:rPr lang="en-US" altLang="zh-CN" sz="2000" dirty="0" smtClean="0">
                <a:solidFill>
                  <a:schemeClr val="bg1">
                    <a:lumMod val="95000"/>
                  </a:schemeClr>
                </a:solidFill>
                <a:latin typeface="Arial" panose="020B0604020202020204" pitchFamily="34" charset="0"/>
                <a:ea typeface="Microsoft YaHei" pitchFamily="34" charset="-122"/>
                <a:cs typeface="Arial" panose="020B0604020202020204" pitchFamily="34" charset="0"/>
              </a:rPr>
              <a:t>Buenos Aires, Argentina</a:t>
            </a:r>
            <a:endParaRPr lang="zh-CN" altLang="en-US" sz="2000" dirty="0" smtClean="0">
              <a:solidFill>
                <a:schemeClr val="bg1">
                  <a:lumMod val="95000"/>
                </a:schemeClr>
              </a:solidFill>
              <a:latin typeface="Arial" panose="020B0604020202020204" pitchFamily="34" charset="0"/>
              <a:ea typeface="Microsoft YaHei" pitchFamily="34" charset="-122"/>
              <a:cs typeface="Arial" panose="020B0604020202020204" pitchFamily="34" charset="0"/>
            </a:endParaRPr>
          </a:p>
        </p:txBody>
      </p:sp>
      <p:sp>
        <p:nvSpPr>
          <p:cNvPr id="2" name="1 CuadroTexto"/>
          <p:cNvSpPr txBox="1"/>
          <p:nvPr/>
        </p:nvSpPr>
        <p:spPr>
          <a:xfrm>
            <a:off x="0" y="5931277"/>
            <a:ext cx="9144000" cy="954107"/>
          </a:xfrm>
          <a:prstGeom prst="rect">
            <a:avLst/>
          </a:prstGeom>
          <a:solidFill>
            <a:schemeClr val="tx2">
              <a:lumMod val="50000"/>
            </a:schemeClr>
          </a:solidFill>
        </p:spPr>
        <p:txBody>
          <a:bodyPr wrap="square" rtlCol="0">
            <a:spAutoFit/>
          </a:bodyPr>
          <a:lstStyle/>
          <a:p>
            <a:pPr algn="ctr"/>
            <a:r>
              <a:rPr lang="es-AR" sz="2800" b="1" dirty="0" err="1" smtClean="0">
                <a:solidFill>
                  <a:srgbClr val="FFFF00"/>
                </a:solidFill>
              </a:rPr>
              <a:t>European</a:t>
            </a:r>
            <a:r>
              <a:rPr lang="es-AR" sz="2800" b="1" dirty="0" smtClean="0">
                <a:solidFill>
                  <a:srgbClr val="FFFF00"/>
                </a:solidFill>
              </a:rPr>
              <a:t> </a:t>
            </a:r>
            <a:r>
              <a:rPr lang="es-AR" sz="2800" b="1" dirty="0" err="1" smtClean="0">
                <a:solidFill>
                  <a:srgbClr val="FFFF00"/>
                </a:solidFill>
              </a:rPr>
              <a:t>Pharma</a:t>
            </a:r>
            <a:r>
              <a:rPr lang="es-AR" sz="2800" b="1" dirty="0" smtClean="0">
                <a:solidFill>
                  <a:srgbClr val="FFFF00"/>
                </a:solidFill>
              </a:rPr>
              <a:t> </a:t>
            </a:r>
            <a:r>
              <a:rPr lang="es-AR" sz="2800" b="1" dirty="0" err="1" smtClean="0">
                <a:solidFill>
                  <a:srgbClr val="FFFF00"/>
                </a:solidFill>
              </a:rPr>
              <a:t>Congress</a:t>
            </a:r>
            <a:r>
              <a:rPr lang="es-AR" sz="2800" b="1" dirty="0" smtClean="0">
                <a:solidFill>
                  <a:srgbClr val="FFFF00"/>
                </a:solidFill>
              </a:rPr>
              <a:t> – </a:t>
            </a:r>
            <a:r>
              <a:rPr lang="es-AR" sz="2800" b="1" dirty="0" err="1" smtClean="0">
                <a:solidFill>
                  <a:srgbClr val="FFFF00"/>
                </a:solidFill>
              </a:rPr>
              <a:t>August</a:t>
            </a:r>
            <a:r>
              <a:rPr lang="es-AR" sz="2800" b="1" dirty="0" smtClean="0">
                <a:solidFill>
                  <a:srgbClr val="FFFF00"/>
                </a:solidFill>
              </a:rPr>
              <a:t> 25-27, 2015 Valencia, España</a:t>
            </a:r>
            <a:endParaRPr lang="en-US" sz="2800" b="1" dirty="0">
              <a:solidFill>
                <a:srgbClr val="FFFF00"/>
              </a:solidFill>
            </a:endParaRPr>
          </a:p>
        </p:txBody>
      </p:sp>
    </p:spTree>
    <p:extLst>
      <p:ext uri="{BB962C8B-B14F-4D97-AF65-F5344CB8AC3E}">
        <p14:creationId xmlns:p14="http://schemas.microsoft.com/office/powerpoint/2010/main" val="13519390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3 Marcador de contenido"/>
          <p:cNvGraphicFramePr>
            <a:graphicFrameLocks/>
          </p:cNvGraphicFramePr>
          <p:nvPr>
            <p:extLst>
              <p:ext uri="{D42A27DB-BD31-4B8C-83A1-F6EECF244321}">
                <p14:modId xmlns:p14="http://schemas.microsoft.com/office/powerpoint/2010/main" val="718347215"/>
              </p:ext>
            </p:extLst>
          </p:nvPr>
        </p:nvGraphicFramePr>
        <p:xfrm>
          <a:off x="72008" y="980728"/>
          <a:ext cx="9036496" cy="4942332"/>
        </p:xfrm>
        <a:graphic>
          <a:graphicData uri="http://schemas.openxmlformats.org/drawingml/2006/table">
            <a:tbl>
              <a:tblPr firstRow="1" firstCol="1" bandRow="1"/>
              <a:tblGrid>
                <a:gridCol w="3038848"/>
                <a:gridCol w="1409447"/>
                <a:gridCol w="1199530"/>
                <a:gridCol w="89965"/>
                <a:gridCol w="599765"/>
                <a:gridCol w="989611"/>
                <a:gridCol w="974619"/>
                <a:gridCol w="734711"/>
              </a:tblGrid>
              <a:tr h="28193">
                <a:tc gridSpan="8">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nSpc>
                          <a:spcPct val="115000"/>
                        </a:lnSpc>
                        <a:spcAft>
                          <a:spcPts val="0"/>
                        </a:spcAft>
                        <a:tabLst>
                          <a:tab pos="798195" algn="l"/>
                        </a:tabLst>
                      </a:pPr>
                      <a:r>
                        <a:rPr lang="en-US" sz="1800" dirty="0" smtClean="0">
                          <a:effectLst/>
                          <a:latin typeface="Microsoft YaHei" panose="020B0503020204020204" pitchFamily="34" charset="-122"/>
                          <a:ea typeface="Microsoft YaHei" panose="020B0503020204020204" pitchFamily="34" charset="-122"/>
                        </a:rPr>
                        <a:t>Incidence </a:t>
                      </a:r>
                      <a:r>
                        <a:rPr lang="en-US" sz="1800" dirty="0">
                          <a:effectLst/>
                          <a:latin typeface="Microsoft YaHei" panose="020B0503020204020204" pitchFamily="34" charset="-122"/>
                          <a:ea typeface="Microsoft YaHei" panose="020B0503020204020204" pitchFamily="34" charset="-122"/>
                        </a:rPr>
                        <a:t>of clinical endpoints at </a:t>
                      </a:r>
                      <a:r>
                        <a:rPr lang="en-US" sz="1800" dirty="0" smtClean="0">
                          <a:effectLst/>
                          <a:latin typeface="Microsoft YaHei" panose="020B0503020204020204" pitchFamily="34" charset="-122"/>
                          <a:ea typeface="Microsoft YaHei" panose="020B0503020204020204" pitchFamily="34" charset="-122"/>
                        </a:rPr>
                        <a:t>1</a:t>
                      </a:r>
                      <a:r>
                        <a:rPr lang="en-US" sz="1800" baseline="0" dirty="0" smtClean="0">
                          <a:effectLst/>
                          <a:latin typeface="Microsoft YaHei" panose="020B0503020204020204" pitchFamily="34" charset="-122"/>
                          <a:ea typeface="Microsoft YaHei" panose="020B0503020204020204" pitchFamily="34" charset="-122"/>
                        </a:rPr>
                        <a:t> and 5</a:t>
                      </a:r>
                      <a:r>
                        <a:rPr lang="en-US" sz="1800" dirty="0" smtClean="0">
                          <a:effectLst/>
                          <a:latin typeface="Microsoft YaHei" panose="020B0503020204020204" pitchFamily="34" charset="-122"/>
                          <a:ea typeface="Microsoft YaHei" panose="020B0503020204020204" pitchFamily="34" charset="-122"/>
                        </a:rPr>
                        <a:t> </a:t>
                      </a:r>
                      <a:r>
                        <a:rPr lang="en-US" sz="1800" dirty="0">
                          <a:effectLst/>
                          <a:latin typeface="Microsoft YaHei" panose="020B0503020204020204" pitchFamily="34" charset="-122"/>
                          <a:ea typeface="Microsoft YaHei" panose="020B0503020204020204" pitchFamily="34" charset="-122"/>
                        </a:rPr>
                        <a:t>years of follow </a:t>
                      </a:r>
                      <a:r>
                        <a:rPr lang="en-US" sz="1800" dirty="0" smtClean="0">
                          <a:effectLst/>
                          <a:latin typeface="Microsoft YaHei" panose="020B0503020204020204" pitchFamily="34" charset="-122"/>
                          <a:ea typeface="Microsoft YaHei" panose="020B0503020204020204" pitchFamily="34" charset="-122"/>
                        </a:rPr>
                        <a:t>up</a:t>
                      </a:r>
                      <a:r>
                        <a:rPr lang="en-US" sz="1800" baseline="0" dirty="0" smtClean="0">
                          <a:effectLst/>
                          <a:latin typeface="Microsoft YaHei" panose="020B0503020204020204" pitchFamily="34" charset="-122"/>
                          <a:ea typeface="Microsoft YaHei" panose="020B0503020204020204" pitchFamily="34" charset="-122"/>
                        </a:rPr>
                        <a:t> </a:t>
                      </a:r>
                      <a:endParaRPr lang="en-US" sz="18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45999">
                <a:tc rowSpan="2">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lnSpc>
                          <a:spcPct val="115000"/>
                        </a:lnSpc>
                        <a:spcAft>
                          <a:spcPts val="0"/>
                        </a:spcAft>
                        <a:tabLst>
                          <a:tab pos="798195" algn="l"/>
                        </a:tabLst>
                      </a:pPr>
                      <a:r>
                        <a:rPr lang="en-US" sz="1600" dirty="0">
                          <a:effectLst/>
                          <a:latin typeface="Microsoft YaHei" panose="020B0503020204020204" pitchFamily="34" charset="-122"/>
                          <a:ea typeface="Microsoft YaHei" panose="020B0503020204020204" pitchFamily="34" charset="-122"/>
                        </a:rPr>
                        <a:t>Event</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rowSpan="2">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n-US" sz="1800" dirty="0">
                          <a:effectLst/>
                          <a:latin typeface="Microsoft YaHei" panose="020B0503020204020204" pitchFamily="34" charset="-122"/>
                          <a:ea typeface="Microsoft YaHei" panose="020B0503020204020204" pitchFamily="34" charset="-122"/>
                        </a:rPr>
                        <a:t>OR+BMS </a:t>
                      </a:r>
                      <a:r>
                        <a:rPr lang="en-US" sz="1800" dirty="0" smtClean="0">
                          <a:effectLst/>
                          <a:latin typeface="Microsoft YaHei" panose="020B0503020204020204" pitchFamily="34" charset="-122"/>
                          <a:ea typeface="Microsoft YaHei" panose="020B0503020204020204" pitchFamily="34" charset="-122"/>
                        </a:rPr>
                        <a:t>n=100 (%)</a:t>
                      </a:r>
                      <a:endParaRPr lang="en-US" sz="1800" dirty="0">
                        <a:effectLst/>
                        <a:latin typeface="Microsoft YaHei" panose="020B0503020204020204" pitchFamily="34" charset="-122"/>
                        <a:ea typeface="Microsoft YaHei" panose="020B0503020204020204" pitchFamily="34" charset="-122"/>
                        <a:cs typeface="Times New Roman"/>
                      </a:endParaRPr>
                    </a:p>
                  </a:txBody>
                  <a:tcPr marL="51936" marR="51936"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rowSpan="2" gridSpan="2">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n-US" sz="1800" dirty="0">
                          <a:effectLst/>
                          <a:latin typeface="Microsoft YaHei" panose="020B0503020204020204" pitchFamily="34" charset="-122"/>
                          <a:ea typeface="Microsoft YaHei" panose="020B0503020204020204" pitchFamily="34" charset="-122"/>
                        </a:rPr>
                        <a:t>DES </a:t>
                      </a:r>
                      <a:endParaRPr lang="en-US" sz="1800" dirty="0" smtClean="0">
                        <a:effectLst/>
                        <a:latin typeface="Microsoft YaHei" panose="020B0503020204020204" pitchFamily="34" charset="-122"/>
                        <a:ea typeface="Microsoft YaHei" panose="020B0503020204020204" pitchFamily="34" charset="-122"/>
                      </a:endParaRPr>
                    </a:p>
                    <a:p>
                      <a:pPr algn="ctr">
                        <a:lnSpc>
                          <a:spcPct val="115000"/>
                        </a:lnSpc>
                        <a:spcAft>
                          <a:spcPts val="0"/>
                        </a:spcAft>
                        <a:tabLst>
                          <a:tab pos="798195" algn="l"/>
                        </a:tabLst>
                      </a:pPr>
                      <a:r>
                        <a:rPr lang="en-US" sz="1800" dirty="0" smtClean="0">
                          <a:effectLst/>
                          <a:latin typeface="Microsoft YaHei" panose="020B0503020204020204" pitchFamily="34" charset="-122"/>
                          <a:ea typeface="Microsoft YaHei" panose="020B0503020204020204" pitchFamily="34" charset="-122"/>
                        </a:rPr>
                        <a:t>n=100</a:t>
                      </a:r>
                      <a:r>
                        <a:rPr lang="en-US" sz="1800" dirty="0">
                          <a:effectLst/>
                          <a:latin typeface="Microsoft YaHei" panose="020B0503020204020204" pitchFamily="34" charset="-122"/>
                          <a:ea typeface="Microsoft YaHei" panose="020B0503020204020204" pitchFamily="34" charset="-122"/>
                        </a:rPr>
                        <a:t>, </a:t>
                      </a:r>
                      <a:r>
                        <a:rPr lang="en-US" sz="1800" dirty="0" smtClean="0">
                          <a:effectLst/>
                          <a:latin typeface="Microsoft YaHei" panose="020B0503020204020204" pitchFamily="34" charset="-122"/>
                          <a:ea typeface="Microsoft YaHei" panose="020B0503020204020204" pitchFamily="34" charset="-122"/>
                        </a:rPr>
                        <a:t>(%)</a:t>
                      </a:r>
                      <a:endParaRPr lang="en-US" sz="1800" dirty="0">
                        <a:effectLst/>
                        <a:latin typeface="Microsoft YaHei" panose="020B0503020204020204" pitchFamily="34" charset="-122"/>
                        <a:ea typeface="Microsoft YaHei" panose="020B0503020204020204" pitchFamily="34" charset="-122"/>
                        <a:cs typeface="Times New Roman"/>
                      </a:endParaRPr>
                    </a:p>
                  </a:txBody>
                  <a:tcPr marL="51936" marR="51936"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rowSpan="2" hMerge="1">
                  <a:txBody>
                    <a:bodyPr/>
                    <a:lstStyle/>
                    <a:p>
                      <a:pPr algn="ctr">
                        <a:lnSpc>
                          <a:spcPct val="115000"/>
                        </a:lnSpc>
                        <a:spcAft>
                          <a:spcPts val="0"/>
                        </a:spcAft>
                        <a:tabLst>
                          <a:tab pos="798195" algn="l"/>
                        </a:tabLst>
                      </a:pPr>
                      <a:endParaRPr lang="en-US" sz="1800">
                        <a:effectLst/>
                        <a:latin typeface="Calibri"/>
                        <a:ea typeface="Calibri"/>
                        <a:cs typeface="Times New Roman"/>
                      </a:endParaRPr>
                    </a:p>
                  </a:txBody>
                  <a:tcPr marL="51936" marR="51936" marT="0" marB="0" anchor="ctr"/>
                </a:tc>
                <a:tc rowSpan="2">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n-US" sz="1800" dirty="0">
                          <a:effectLst/>
                          <a:latin typeface="Microsoft YaHei" panose="020B0503020204020204" pitchFamily="34" charset="-122"/>
                          <a:ea typeface="Microsoft YaHei" panose="020B0503020204020204" pitchFamily="34" charset="-122"/>
                        </a:rPr>
                        <a:t>RR</a:t>
                      </a:r>
                      <a:endParaRPr lang="en-US" sz="1800" dirty="0">
                        <a:effectLst/>
                        <a:latin typeface="Microsoft YaHei" panose="020B0503020204020204" pitchFamily="34" charset="-122"/>
                        <a:ea typeface="Microsoft YaHei" panose="020B0503020204020204" pitchFamily="34" charset="-122"/>
                        <a:cs typeface="Times New Roman"/>
                      </a:endParaRPr>
                    </a:p>
                  </a:txBody>
                  <a:tcPr marL="51936" marR="51936"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gridSpan="2">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n-US" sz="1800" dirty="0">
                          <a:effectLst/>
                          <a:latin typeface="Microsoft YaHei" panose="020B0503020204020204" pitchFamily="34" charset="-122"/>
                          <a:ea typeface="Microsoft YaHei" panose="020B0503020204020204" pitchFamily="34" charset="-122"/>
                        </a:rPr>
                        <a:t>CI 95%</a:t>
                      </a:r>
                      <a:endParaRPr lang="en-US" sz="18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xBody>
                    <a:bodyPr/>
                    <a:lstStyle/>
                    <a:p>
                      <a:endParaRPr lang="en-US"/>
                    </a:p>
                  </a:txBody>
                  <a:tcPr/>
                </a:tc>
                <a:tc rowSpan="2">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n-US" sz="1800" dirty="0">
                          <a:effectLst/>
                          <a:latin typeface="Microsoft YaHei" panose="020B0503020204020204" pitchFamily="34" charset="-122"/>
                          <a:ea typeface="Microsoft YaHei" panose="020B0503020204020204" pitchFamily="34" charset="-122"/>
                        </a:rPr>
                        <a:t>Chi</a:t>
                      </a:r>
                      <a:r>
                        <a:rPr lang="en-US" sz="1800" baseline="30000" dirty="0">
                          <a:effectLst/>
                          <a:latin typeface="Microsoft YaHei" panose="020B0503020204020204" pitchFamily="34" charset="-122"/>
                          <a:ea typeface="Microsoft YaHei" panose="020B0503020204020204" pitchFamily="34" charset="-122"/>
                        </a:rPr>
                        <a:t>2</a:t>
                      </a:r>
                      <a:endParaRPr lang="en-US" sz="1800" dirty="0">
                        <a:effectLst/>
                        <a:latin typeface="Microsoft YaHei" panose="020B0503020204020204" pitchFamily="34" charset="-122"/>
                        <a:ea typeface="Microsoft YaHei" panose="020B0503020204020204" pitchFamily="34" charset="-122"/>
                        <a:cs typeface="Times New Roman"/>
                      </a:endParaRPr>
                    </a:p>
                  </a:txBody>
                  <a:tcPr marL="51936" marR="51936"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145999">
                <a:tc vMerge="1">
                  <a:txBody>
                    <a:bodyPr/>
                    <a:lstStyle/>
                    <a:p>
                      <a:endParaRPr lang="en-US"/>
                    </a:p>
                  </a:txBody>
                  <a:tcPr/>
                </a:tc>
                <a:tc vMerge="1">
                  <a:txBody>
                    <a:bodyPr/>
                    <a:lstStyle/>
                    <a:p>
                      <a:endParaRPr lang="en-US"/>
                    </a:p>
                  </a:txBody>
                  <a:tcPr/>
                </a:tc>
                <a:tc gridSpan="2" vMerge="1">
                  <a:txBody>
                    <a:bodyPr/>
                    <a:lstStyle/>
                    <a:p>
                      <a:endParaRPr lang="en-US"/>
                    </a:p>
                  </a:txBody>
                  <a:tcPr/>
                </a:tc>
                <a:tc hMerge="1" vMerge="1">
                  <a:txBody>
                    <a:bodyPr/>
                    <a:lstStyle/>
                    <a:p>
                      <a:endParaRPr lang="en-US"/>
                    </a:p>
                  </a:txBody>
                  <a:tcPr/>
                </a:tc>
                <a:tc vMerge="1">
                  <a:txBody>
                    <a:bodyPr/>
                    <a:lstStyle/>
                    <a:p>
                      <a:endParaRPr lang="en-US"/>
                    </a:p>
                  </a:txBody>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n-US" sz="1800">
                          <a:effectLst/>
                          <a:latin typeface="Microsoft YaHei" panose="020B0503020204020204" pitchFamily="34" charset="-122"/>
                          <a:ea typeface="Microsoft YaHei" panose="020B0503020204020204" pitchFamily="34" charset="-122"/>
                        </a:rPr>
                        <a:t>Inferior</a:t>
                      </a:r>
                      <a:endParaRPr lang="en-US" sz="180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n-US" sz="1800" dirty="0">
                          <a:effectLst/>
                          <a:latin typeface="Microsoft YaHei" panose="020B0503020204020204" pitchFamily="34" charset="-122"/>
                          <a:ea typeface="Microsoft YaHei" panose="020B0503020204020204" pitchFamily="34" charset="-122"/>
                        </a:rPr>
                        <a:t>Superior</a:t>
                      </a:r>
                      <a:endParaRPr lang="en-US" sz="18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vMerge="1">
                  <a:txBody>
                    <a:bodyPr/>
                    <a:lstStyle/>
                    <a:p>
                      <a:endParaRPr lang="en-US"/>
                    </a:p>
                  </a:txBody>
                  <a:tcPr/>
                </a:tc>
              </a:tr>
              <a:tr h="145999">
                <a:tc gridSpan="8">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nSpc>
                          <a:spcPct val="115000"/>
                        </a:lnSpc>
                        <a:spcAft>
                          <a:spcPts val="0"/>
                        </a:spcAft>
                        <a:tabLst>
                          <a:tab pos="798195" algn="l"/>
                        </a:tabLst>
                      </a:pPr>
                      <a:r>
                        <a:rPr lang="en-US" sz="1600" dirty="0">
                          <a:effectLst/>
                          <a:latin typeface="Microsoft YaHei" panose="020B0503020204020204" pitchFamily="34" charset="-122"/>
                          <a:ea typeface="Microsoft YaHei" panose="020B0503020204020204" pitchFamily="34" charset="-122"/>
                        </a:rPr>
                        <a:t>Death</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45999">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r">
                        <a:lnSpc>
                          <a:spcPct val="115000"/>
                        </a:lnSpc>
                        <a:spcAft>
                          <a:spcPts val="0"/>
                        </a:spcAft>
                        <a:tabLst>
                          <a:tab pos="798195" algn="l"/>
                        </a:tabLst>
                      </a:pPr>
                      <a:r>
                        <a:rPr lang="en-US" sz="1600" dirty="0">
                          <a:effectLst/>
                          <a:latin typeface="Microsoft YaHei" panose="020B0503020204020204" pitchFamily="34" charset="-122"/>
                          <a:ea typeface="Microsoft YaHei" panose="020B0503020204020204" pitchFamily="34" charset="-122"/>
                        </a:rPr>
                        <a:t>0-1 years</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n-US" sz="1800" dirty="0">
                          <a:effectLst/>
                          <a:latin typeface="Microsoft YaHei" panose="020B0503020204020204" pitchFamily="34" charset="-122"/>
                          <a:ea typeface="Microsoft YaHei" panose="020B0503020204020204" pitchFamily="34" charset="-122"/>
                        </a:rPr>
                        <a:t>3 (</a:t>
                      </a:r>
                      <a:r>
                        <a:rPr lang="en-US" sz="1800" dirty="0" smtClean="0">
                          <a:effectLst/>
                          <a:latin typeface="Microsoft YaHei" panose="020B0503020204020204" pitchFamily="34" charset="-122"/>
                          <a:ea typeface="Microsoft YaHei" panose="020B0503020204020204" pitchFamily="34" charset="-122"/>
                        </a:rPr>
                        <a:t>3.0)</a:t>
                      </a:r>
                      <a:endParaRPr lang="en-US" sz="18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gridSpan="2">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n-US" sz="1800" dirty="0">
                          <a:effectLst/>
                          <a:latin typeface="Microsoft YaHei" panose="020B0503020204020204" pitchFamily="34" charset="-122"/>
                          <a:ea typeface="Microsoft YaHei" panose="020B0503020204020204" pitchFamily="34" charset="-122"/>
                        </a:rPr>
                        <a:t>7 (</a:t>
                      </a:r>
                      <a:r>
                        <a:rPr lang="en-US" sz="1800" dirty="0" smtClean="0">
                          <a:effectLst/>
                          <a:latin typeface="Microsoft YaHei" panose="020B0503020204020204" pitchFamily="34" charset="-122"/>
                          <a:ea typeface="Microsoft YaHei" panose="020B0503020204020204" pitchFamily="34" charset="-122"/>
                        </a:rPr>
                        <a:t>7.0)</a:t>
                      </a:r>
                      <a:endParaRPr lang="en-US" sz="18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hMerge="1">
                  <a:txBody>
                    <a:bodyPr/>
                    <a:lstStyle/>
                    <a:p>
                      <a:pPr algn="ctr">
                        <a:lnSpc>
                          <a:spcPct val="115000"/>
                        </a:lnSpc>
                        <a:spcAft>
                          <a:spcPts val="0"/>
                        </a:spcAft>
                        <a:tabLst>
                          <a:tab pos="798195" algn="l"/>
                        </a:tabLst>
                      </a:pPr>
                      <a:endParaRPr lang="en-US" sz="1800">
                        <a:effectLst/>
                        <a:latin typeface="Calibri"/>
                        <a:ea typeface="Calibri"/>
                        <a:cs typeface="Times New Roman"/>
                      </a:endParaRPr>
                    </a:p>
                  </a:txBody>
                  <a:tcPr marL="51936" marR="51936" marT="0" marB="0"/>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s-AR" sz="1800" dirty="0" smtClean="0">
                          <a:effectLst/>
                          <a:latin typeface="Microsoft YaHei" panose="020B0503020204020204" pitchFamily="34" charset="-122"/>
                          <a:ea typeface="Microsoft YaHei" panose="020B0503020204020204" pitchFamily="34" charset="-122"/>
                          <a:cs typeface="+mn-cs"/>
                        </a:rPr>
                        <a:t>2.33</a:t>
                      </a:r>
                      <a:endParaRPr lang="en-US" sz="18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n-US" sz="1800" dirty="0" smtClean="0">
                          <a:effectLst/>
                          <a:latin typeface="Microsoft YaHei" panose="020B0503020204020204" pitchFamily="34" charset="-122"/>
                          <a:ea typeface="Microsoft YaHei" panose="020B0503020204020204" pitchFamily="34" charset="-122"/>
                        </a:rPr>
                        <a:t>0.62</a:t>
                      </a:r>
                      <a:endParaRPr lang="en-US" sz="18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s-AR" sz="1800" dirty="0" smtClean="0">
                          <a:effectLst/>
                          <a:latin typeface="Microsoft YaHei" panose="020B0503020204020204" pitchFamily="34" charset="-122"/>
                          <a:ea typeface="Microsoft YaHei" panose="020B0503020204020204" pitchFamily="34" charset="-122"/>
                          <a:cs typeface="+mn-cs"/>
                        </a:rPr>
                        <a:t>8.76</a:t>
                      </a:r>
                      <a:endParaRPr lang="en-US" sz="18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n-US" sz="1800" dirty="0" smtClean="0">
                          <a:effectLst/>
                          <a:latin typeface="Microsoft YaHei" panose="020B0503020204020204" pitchFamily="34" charset="-122"/>
                          <a:ea typeface="Microsoft YaHei" panose="020B0503020204020204" pitchFamily="34" charset="-122"/>
                        </a:rPr>
                        <a:t>0.16</a:t>
                      </a:r>
                      <a:endParaRPr lang="en-US" sz="18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145999">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r">
                        <a:lnSpc>
                          <a:spcPct val="115000"/>
                        </a:lnSpc>
                        <a:spcAft>
                          <a:spcPts val="0"/>
                        </a:spcAft>
                        <a:tabLst>
                          <a:tab pos="798195" algn="l"/>
                        </a:tabLst>
                      </a:pPr>
                      <a:r>
                        <a:rPr lang="en-US" sz="1600" dirty="0" smtClean="0">
                          <a:effectLst/>
                          <a:latin typeface="Microsoft YaHei" panose="020B0503020204020204" pitchFamily="34" charset="-122"/>
                          <a:ea typeface="Microsoft YaHei" panose="020B0503020204020204" pitchFamily="34" charset="-122"/>
                        </a:rPr>
                        <a:t>1-5 </a:t>
                      </a:r>
                      <a:r>
                        <a:rPr lang="en-US" sz="1600" dirty="0">
                          <a:effectLst/>
                          <a:latin typeface="Microsoft YaHei" panose="020B0503020204020204" pitchFamily="34" charset="-122"/>
                          <a:ea typeface="Microsoft YaHei" panose="020B0503020204020204" pitchFamily="34" charset="-122"/>
                        </a:rPr>
                        <a:t>years</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n-US" sz="1800" dirty="0">
                          <a:effectLst/>
                          <a:latin typeface="Microsoft YaHei" panose="020B0503020204020204" pitchFamily="34" charset="-122"/>
                          <a:ea typeface="Microsoft YaHei" panose="020B0503020204020204" pitchFamily="34" charset="-122"/>
                        </a:rPr>
                        <a:t>3</a:t>
                      </a:r>
                      <a:r>
                        <a:rPr lang="en-US" sz="1800" dirty="0" smtClean="0">
                          <a:effectLst/>
                          <a:latin typeface="Microsoft YaHei" panose="020B0503020204020204" pitchFamily="34" charset="-122"/>
                          <a:ea typeface="Microsoft YaHei" panose="020B0503020204020204" pitchFamily="34" charset="-122"/>
                        </a:rPr>
                        <a:t> (3.0)</a:t>
                      </a:r>
                      <a:endParaRPr lang="en-US" sz="18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gridSpan="2">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n-US" sz="1800" dirty="0" smtClean="0">
                          <a:effectLst/>
                          <a:latin typeface="Microsoft YaHei" panose="020B0503020204020204" pitchFamily="34" charset="-122"/>
                          <a:ea typeface="Microsoft YaHei" panose="020B0503020204020204" pitchFamily="34" charset="-122"/>
                        </a:rPr>
                        <a:t>9</a:t>
                      </a:r>
                      <a:r>
                        <a:rPr lang="en-US" sz="1800" baseline="0" dirty="0" smtClean="0">
                          <a:effectLst/>
                          <a:latin typeface="Microsoft YaHei" panose="020B0503020204020204" pitchFamily="34" charset="-122"/>
                          <a:ea typeface="Microsoft YaHei" panose="020B0503020204020204" pitchFamily="34" charset="-122"/>
                        </a:rPr>
                        <a:t> </a:t>
                      </a:r>
                      <a:r>
                        <a:rPr lang="en-US" sz="1800" dirty="0" smtClean="0">
                          <a:effectLst/>
                          <a:latin typeface="Microsoft YaHei" panose="020B0503020204020204" pitchFamily="34" charset="-122"/>
                          <a:ea typeface="Microsoft YaHei" panose="020B0503020204020204" pitchFamily="34" charset="-122"/>
                        </a:rPr>
                        <a:t>(9.0)</a:t>
                      </a:r>
                      <a:endParaRPr lang="en-US" sz="18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xBody>
                    <a:bodyPr/>
                    <a:lstStyle/>
                    <a:p>
                      <a:pPr algn="ctr">
                        <a:lnSpc>
                          <a:spcPct val="115000"/>
                        </a:lnSpc>
                        <a:spcAft>
                          <a:spcPts val="0"/>
                        </a:spcAft>
                        <a:tabLst>
                          <a:tab pos="798195" algn="l"/>
                        </a:tabLst>
                      </a:pPr>
                      <a:endParaRPr lang="en-US" sz="1800">
                        <a:effectLst/>
                        <a:latin typeface="Calibri"/>
                        <a:ea typeface="Calibri"/>
                        <a:cs typeface="Times New Roman"/>
                      </a:endParaRPr>
                    </a:p>
                  </a:txBody>
                  <a:tcPr marL="51936" marR="51936" marT="0" marB="0"/>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s-AR" sz="1800" dirty="0" smtClean="0">
                          <a:effectLst/>
                          <a:latin typeface="Microsoft YaHei" panose="020B0503020204020204" pitchFamily="34" charset="-122"/>
                          <a:ea typeface="Microsoft YaHei" panose="020B0503020204020204" pitchFamily="34" charset="-122"/>
                          <a:cs typeface="+mn-cs"/>
                        </a:rPr>
                        <a:t>3.00</a:t>
                      </a:r>
                      <a:endParaRPr lang="en-US" sz="18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n-US" sz="1800" dirty="0" smtClean="0">
                          <a:effectLst/>
                          <a:latin typeface="Microsoft YaHei" panose="020B0503020204020204" pitchFamily="34" charset="-122"/>
                          <a:ea typeface="Microsoft YaHei" panose="020B0503020204020204" pitchFamily="34" charset="-122"/>
                        </a:rPr>
                        <a:t>0.83</a:t>
                      </a:r>
                      <a:endParaRPr lang="en-US" sz="18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n-US" sz="1800" dirty="0" smtClean="0">
                          <a:effectLst/>
                          <a:latin typeface="Microsoft YaHei" panose="020B0503020204020204" pitchFamily="34" charset="-122"/>
                          <a:ea typeface="Microsoft YaHei" panose="020B0503020204020204" pitchFamily="34" charset="-122"/>
                        </a:rPr>
                        <a:t>10.7</a:t>
                      </a:r>
                      <a:endParaRPr lang="en-US" sz="18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n-US" sz="1800" dirty="0" smtClean="0">
                          <a:effectLst/>
                          <a:latin typeface="Microsoft YaHei" panose="020B0503020204020204" pitchFamily="34" charset="-122"/>
                          <a:ea typeface="Microsoft YaHei" panose="020B0503020204020204" pitchFamily="34" charset="-122"/>
                        </a:rPr>
                        <a:t>0.06</a:t>
                      </a:r>
                      <a:endParaRPr lang="en-US" sz="18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145999">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r">
                        <a:lnSpc>
                          <a:spcPct val="115000"/>
                        </a:lnSpc>
                        <a:spcAft>
                          <a:spcPts val="0"/>
                        </a:spcAft>
                        <a:tabLst>
                          <a:tab pos="798195" algn="l"/>
                        </a:tabLst>
                      </a:pPr>
                      <a:r>
                        <a:rPr lang="es-AR" sz="1600" dirty="0" smtClean="0">
                          <a:effectLst/>
                          <a:latin typeface="Microsoft YaHei" panose="020B0503020204020204" pitchFamily="34" charset="-122"/>
                          <a:ea typeface="Microsoft YaHei" panose="020B0503020204020204" pitchFamily="34" charset="-122"/>
                          <a:cs typeface="Times New Roman"/>
                        </a:rPr>
                        <a:t>0-5 </a:t>
                      </a:r>
                      <a:r>
                        <a:rPr lang="es-AR" sz="1600" dirty="0" err="1" smtClean="0">
                          <a:effectLst/>
                          <a:latin typeface="Microsoft YaHei" panose="020B0503020204020204" pitchFamily="34" charset="-122"/>
                          <a:ea typeface="Microsoft YaHei" panose="020B0503020204020204" pitchFamily="34" charset="-122"/>
                          <a:cs typeface="Times New Roman"/>
                        </a:rPr>
                        <a:t>years</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s-AR" sz="1800" dirty="0" smtClean="0">
                          <a:effectLst/>
                          <a:latin typeface="Microsoft YaHei" panose="020B0503020204020204" pitchFamily="34" charset="-122"/>
                          <a:ea typeface="Microsoft YaHei" panose="020B0503020204020204" pitchFamily="34" charset="-122"/>
                          <a:cs typeface="Times New Roman"/>
                        </a:rPr>
                        <a:t>6 (6.0)</a:t>
                      </a:r>
                      <a:endParaRPr lang="en-US" sz="18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gridSpan="2">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s-AR" sz="1800" dirty="0" smtClean="0">
                          <a:effectLst/>
                          <a:latin typeface="Microsoft YaHei" panose="020B0503020204020204" pitchFamily="34" charset="-122"/>
                          <a:ea typeface="Microsoft YaHei" panose="020B0503020204020204" pitchFamily="34" charset="-122"/>
                          <a:cs typeface="Times New Roman"/>
                        </a:rPr>
                        <a:t>16 (16.0)</a:t>
                      </a:r>
                      <a:endParaRPr lang="en-US" sz="18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hMerge="1">
                  <a:txBody>
                    <a:bodyPr/>
                    <a:lstStyle/>
                    <a:p>
                      <a:endParaRPr lang="en-US" dirty="0"/>
                    </a:p>
                  </a:txBody>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s-AR" sz="1800" dirty="0" smtClean="0">
                          <a:effectLst/>
                          <a:latin typeface="Microsoft YaHei" panose="020B0503020204020204" pitchFamily="34" charset="-122"/>
                          <a:ea typeface="Microsoft YaHei" panose="020B0503020204020204" pitchFamily="34" charset="-122"/>
                          <a:cs typeface="Times New Roman"/>
                        </a:rPr>
                        <a:t>2.66</a:t>
                      </a:r>
                      <a:endParaRPr lang="en-US" sz="18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s-AR" sz="1800" dirty="0" smtClean="0">
                          <a:effectLst/>
                          <a:latin typeface="Microsoft YaHei" panose="020B0503020204020204" pitchFamily="34" charset="-122"/>
                          <a:ea typeface="Microsoft YaHei" panose="020B0503020204020204" pitchFamily="34" charset="-122"/>
                          <a:cs typeface="Times New Roman"/>
                        </a:rPr>
                        <a:t>1.08</a:t>
                      </a:r>
                      <a:endParaRPr lang="en-US" sz="18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s-AR" sz="1800" dirty="0" smtClean="0">
                          <a:effectLst/>
                          <a:latin typeface="Microsoft YaHei" panose="020B0503020204020204" pitchFamily="34" charset="-122"/>
                          <a:ea typeface="Microsoft YaHei" panose="020B0503020204020204" pitchFamily="34" charset="-122"/>
                          <a:cs typeface="Times New Roman"/>
                        </a:rPr>
                        <a:t>6.53</a:t>
                      </a:r>
                      <a:endParaRPr lang="en-US" sz="18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s-AR" sz="1800" dirty="0" smtClean="0">
                          <a:effectLst/>
                          <a:latin typeface="Microsoft YaHei" panose="020B0503020204020204" pitchFamily="34" charset="-122"/>
                          <a:ea typeface="Microsoft YaHei" panose="020B0503020204020204" pitchFamily="34" charset="-122"/>
                          <a:cs typeface="Times New Roman"/>
                        </a:rPr>
                        <a:t>0.02</a:t>
                      </a:r>
                      <a:endParaRPr lang="en-US" sz="18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145999">
                <a:tc gridSpan="8">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nSpc>
                          <a:spcPct val="115000"/>
                        </a:lnSpc>
                        <a:spcAft>
                          <a:spcPts val="0"/>
                        </a:spcAft>
                        <a:tabLst>
                          <a:tab pos="798195" algn="l"/>
                        </a:tabLst>
                      </a:pPr>
                      <a:r>
                        <a:rPr lang="en-US" sz="1600" dirty="0" smtClean="0">
                          <a:effectLst/>
                          <a:latin typeface="Microsoft YaHei" panose="020B0503020204020204" pitchFamily="34" charset="-122"/>
                          <a:ea typeface="Microsoft YaHei" panose="020B0503020204020204" pitchFamily="34" charset="-122"/>
                        </a:rPr>
                        <a:t>MI  (Q and non Q)</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45999">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r">
                        <a:lnSpc>
                          <a:spcPct val="115000"/>
                        </a:lnSpc>
                        <a:spcAft>
                          <a:spcPts val="0"/>
                        </a:spcAft>
                        <a:tabLst>
                          <a:tab pos="798195" algn="l"/>
                        </a:tabLst>
                      </a:pPr>
                      <a:r>
                        <a:rPr lang="en-US" sz="1600" dirty="0">
                          <a:effectLst/>
                          <a:latin typeface="Microsoft YaHei" panose="020B0503020204020204" pitchFamily="34" charset="-122"/>
                          <a:ea typeface="Microsoft YaHei" panose="020B0503020204020204" pitchFamily="34" charset="-122"/>
                        </a:rPr>
                        <a:t>0-1 years</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n-US" sz="1800" dirty="0">
                          <a:effectLst/>
                          <a:latin typeface="Microsoft YaHei" panose="020B0503020204020204" pitchFamily="34" charset="-122"/>
                          <a:ea typeface="Microsoft YaHei" panose="020B0503020204020204" pitchFamily="34" charset="-122"/>
                        </a:rPr>
                        <a:t>6 (</a:t>
                      </a:r>
                      <a:r>
                        <a:rPr lang="en-US" sz="1800" dirty="0" smtClean="0">
                          <a:effectLst/>
                          <a:latin typeface="Microsoft YaHei" panose="020B0503020204020204" pitchFamily="34" charset="-122"/>
                          <a:ea typeface="Microsoft YaHei" panose="020B0503020204020204" pitchFamily="34" charset="-122"/>
                        </a:rPr>
                        <a:t>6.0)</a:t>
                      </a:r>
                      <a:endParaRPr lang="en-US" sz="18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n-US" sz="1800" dirty="0">
                          <a:effectLst/>
                          <a:latin typeface="Microsoft YaHei" panose="020B0503020204020204" pitchFamily="34" charset="-122"/>
                          <a:ea typeface="Microsoft YaHei" panose="020B0503020204020204" pitchFamily="34" charset="-122"/>
                        </a:rPr>
                        <a:t>9 (</a:t>
                      </a:r>
                      <a:r>
                        <a:rPr lang="en-US" sz="1800" dirty="0" smtClean="0">
                          <a:effectLst/>
                          <a:latin typeface="Microsoft YaHei" panose="020B0503020204020204" pitchFamily="34" charset="-122"/>
                          <a:ea typeface="Microsoft YaHei" panose="020B0503020204020204" pitchFamily="34" charset="-122"/>
                        </a:rPr>
                        <a:t>9.0)</a:t>
                      </a:r>
                      <a:endParaRPr lang="en-US" sz="18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gridSpan="2">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s-AR" sz="1800" dirty="0" smtClean="0">
                          <a:effectLst/>
                          <a:latin typeface="Microsoft YaHei" panose="020B0503020204020204" pitchFamily="34" charset="-122"/>
                          <a:ea typeface="Microsoft YaHei" panose="020B0503020204020204" pitchFamily="34" charset="-122"/>
                          <a:cs typeface="+mn-cs"/>
                        </a:rPr>
                        <a:t>1.5</a:t>
                      </a:r>
                      <a:endParaRPr lang="en-US" sz="18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hMerge="1">
                  <a:txBody>
                    <a:bodyPr/>
                    <a:lstStyle/>
                    <a:p>
                      <a:endParaRPr lang="en-US"/>
                    </a:p>
                  </a:txBody>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n-US" sz="1800" dirty="0" smtClean="0">
                          <a:effectLst/>
                          <a:latin typeface="Microsoft YaHei" panose="020B0503020204020204" pitchFamily="34" charset="-122"/>
                          <a:ea typeface="Microsoft YaHei" panose="020B0503020204020204" pitchFamily="34" charset="-122"/>
                        </a:rPr>
                        <a:t>0.55</a:t>
                      </a:r>
                      <a:endParaRPr lang="en-US" sz="18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s-AR" sz="1800" dirty="0" smtClean="0">
                          <a:effectLst/>
                          <a:latin typeface="Microsoft YaHei" panose="020B0503020204020204" pitchFamily="34" charset="-122"/>
                          <a:ea typeface="Microsoft YaHei" panose="020B0503020204020204" pitchFamily="34" charset="-122"/>
                          <a:cs typeface="+mn-cs"/>
                        </a:rPr>
                        <a:t>4.05</a:t>
                      </a:r>
                      <a:endParaRPr lang="en-US" sz="18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n-US" sz="1800" dirty="0">
                          <a:effectLst/>
                          <a:latin typeface="Microsoft YaHei" panose="020B0503020204020204" pitchFamily="34" charset="-122"/>
                          <a:ea typeface="Microsoft YaHei" panose="020B0503020204020204" pitchFamily="34" charset="-122"/>
                        </a:rPr>
                        <a:t>0.63</a:t>
                      </a:r>
                      <a:endParaRPr lang="en-US" sz="18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145999">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r">
                        <a:lnSpc>
                          <a:spcPct val="115000"/>
                        </a:lnSpc>
                        <a:spcAft>
                          <a:spcPts val="0"/>
                        </a:spcAft>
                        <a:tabLst>
                          <a:tab pos="798195" algn="l"/>
                        </a:tabLst>
                      </a:pPr>
                      <a:r>
                        <a:rPr lang="es-AR" sz="1600" dirty="0" smtClean="0">
                          <a:effectLst/>
                          <a:latin typeface="Microsoft YaHei" panose="020B0503020204020204" pitchFamily="34" charset="-122"/>
                          <a:ea typeface="Microsoft YaHei" panose="020B0503020204020204" pitchFamily="34" charset="-122"/>
                          <a:cs typeface="Times New Roman"/>
                        </a:rPr>
                        <a:t>1-5 </a:t>
                      </a:r>
                      <a:r>
                        <a:rPr lang="es-AR" sz="1600" dirty="0" err="1" smtClean="0">
                          <a:effectLst/>
                          <a:latin typeface="Microsoft YaHei" panose="020B0503020204020204" pitchFamily="34" charset="-122"/>
                          <a:ea typeface="Microsoft YaHei" panose="020B0503020204020204" pitchFamily="34" charset="-122"/>
                          <a:cs typeface="Times New Roman"/>
                        </a:rPr>
                        <a:t>years</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s-AR" sz="1800" dirty="0" smtClean="0">
                          <a:effectLst/>
                          <a:latin typeface="Microsoft YaHei" panose="020B0503020204020204" pitchFamily="34" charset="-122"/>
                          <a:ea typeface="Microsoft YaHei" panose="020B0503020204020204" pitchFamily="34" charset="-122"/>
                          <a:cs typeface="Times New Roman"/>
                        </a:rPr>
                        <a:t>0 (0.0)</a:t>
                      </a:r>
                      <a:endParaRPr lang="en-US" sz="18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s-AR" sz="1800" dirty="0" smtClean="0">
                          <a:effectLst/>
                          <a:latin typeface="Microsoft YaHei" panose="020B0503020204020204" pitchFamily="34" charset="-122"/>
                          <a:ea typeface="Microsoft YaHei" panose="020B0503020204020204" pitchFamily="34" charset="-122"/>
                          <a:cs typeface="Times New Roman"/>
                        </a:rPr>
                        <a:t>3 (3.0)</a:t>
                      </a:r>
                      <a:endParaRPr lang="en-US" sz="18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gridSpan="2">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s-AR" sz="1800" dirty="0" smtClean="0">
                          <a:effectLst/>
                          <a:latin typeface="Microsoft YaHei" panose="020B0503020204020204" pitchFamily="34" charset="-122"/>
                          <a:ea typeface="Microsoft YaHei" panose="020B0503020204020204" pitchFamily="34" charset="-122"/>
                          <a:cs typeface="Times New Roman"/>
                        </a:rPr>
                        <a:t>4.0</a:t>
                      </a:r>
                      <a:endParaRPr lang="en-US" sz="18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xBody>
                    <a:bodyPr/>
                    <a:lstStyle/>
                    <a:p>
                      <a:endParaRPr lang="en-US"/>
                    </a:p>
                  </a:txBody>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s-AR" sz="1800" dirty="0" smtClean="0">
                          <a:effectLst/>
                          <a:latin typeface="Microsoft YaHei" panose="020B0503020204020204" pitchFamily="34" charset="-122"/>
                          <a:ea typeface="Microsoft YaHei" panose="020B0503020204020204" pitchFamily="34" charset="-122"/>
                          <a:cs typeface="Times New Roman"/>
                        </a:rPr>
                        <a:t>0.45</a:t>
                      </a:r>
                      <a:endParaRPr lang="en-US" sz="18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s-AR" sz="1800" dirty="0" smtClean="0">
                          <a:effectLst/>
                          <a:latin typeface="Microsoft YaHei" panose="020B0503020204020204" pitchFamily="34" charset="-122"/>
                          <a:ea typeface="Microsoft YaHei" panose="020B0503020204020204" pitchFamily="34" charset="-122"/>
                          <a:cs typeface="Times New Roman"/>
                        </a:rPr>
                        <a:t>35.1</a:t>
                      </a:r>
                      <a:endParaRPr lang="en-US" sz="18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s-AR" sz="1800" dirty="0" smtClean="0">
                          <a:effectLst/>
                          <a:latin typeface="Microsoft YaHei" panose="020B0503020204020204" pitchFamily="34" charset="-122"/>
                          <a:ea typeface="Microsoft YaHei" panose="020B0503020204020204" pitchFamily="34" charset="-122"/>
                          <a:cs typeface="Times New Roman"/>
                        </a:rPr>
                        <a:t>0.36</a:t>
                      </a:r>
                      <a:endParaRPr lang="en-US" sz="18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145999">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r">
                        <a:lnSpc>
                          <a:spcPct val="115000"/>
                        </a:lnSpc>
                        <a:spcAft>
                          <a:spcPts val="0"/>
                        </a:spcAft>
                        <a:tabLst>
                          <a:tab pos="798195" algn="l"/>
                        </a:tabLst>
                      </a:pPr>
                      <a:r>
                        <a:rPr lang="en-US" sz="1600" dirty="0" smtClean="0">
                          <a:effectLst/>
                          <a:latin typeface="Microsoft YaHei" panose="020B0503020204020204" pitchFamily="34" charset="-122"/>
                          <a:ea typeface="Microsoft YaHei" panose="020B0503020204020204" pitchFamily="34" charset="-122"/>
                        </a:rPr>
                        <a:t>0-5 </a:t>
                      </a:r>
                      <a:r>
                        <a:rPr lang="en-US" sz="1600" dirty="0">
                          <a:effectLst/>
                          <a:latin typeface="Microsoft YaHei" panose="020B0503020204020204" pitchFamily="34" charset="-122"/>
                          <a:ea typeface="Microsoft YaHei" panose="020B0503020204020204" pitchFamily="34" charset="-122"/>
                        </a:rPr>
                        <a:t>years</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n-US" sz="1800" dirty="0">
                          <a:effectLst/>
                          <a:latin typeface="Microsoft YaHei" panose="020B0503020204020204" pitchFamily="34" charset="-122"/>
                          <a:ea typeface="Microsoft YaHei" panose="020B0503020204020204" pitchFamily="34" charset="-122"/>
                        </a:rPr>
                        <a:t>6 (</a:t>
                      </a:r>
                      <a:r>
                        <a:rPr lang="en-US" sz="1800" dirty="0" smtClean="0">
                          <a:effectLst/>
                          <a:latin typeface="Microsoft YaHei" panose="020B0503020204020204" pitchFamily="34" charset="-122"/>
                          <a:ea typeface="Microsoft YaHei" panose="020B0503020204020204" pitchFamily="34" charset="-122"/>
                        </a:rPr>
                        <a:t>6.0)</a:t>
                      </a:r>
                      <a:endParaRPr lang="en-US" sz="18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n-US" sz="1800" dirty="0" smtClean="0">
                          <a:effectLst/>
                          <a:latin typeface="Microsoft YaHei" panose="020B0503020204020204" pitchFamily="34" charset="-122"/>
                          <a:ea typeface="Microsoft YaHei" panose="020B0503020204020204" pitchFamily="34" charset="-122"/>
                        </a:rPr>
                        <a:t>12 </a:t>
                      </a:r>
                      <a:r>
                        <a:rPr lang="en-US" sz="1800" dirty="0">
                          <a:effectLst/>
                          <a:latin typeface="Microsoft YaHei" panose="020B0503020204020204" pitchFamily="34" charset="-122"/>
                          <a:ea typeface="Microsoft YaHei" panose="020B0503020204020204" pitchFamily="34" charset="-122"/>
                        </a:rPr>
                        <a:t>(</a:t>
                      </a:r>
                      <a:r>
                        <a:rPr lang="en-US" sz="1800" dirty="0" smtClean="0">
                          <a:effectLst/>
                          <a:latin typeface="Microsoft YaHei" panose="020B0503020204020204" pitchFamily="34" charset="-122"/>
                          <a:ea typeface="Microsoft YaHei" panose="020B0503020204020204" pitchFamily="34" charset="-122"/>
                        </a:rPr>
                        <a:t>12.0)</a:t>
                      </a:r>
                      <a:endParaRPr lang="en-US" sz="18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gridSpan="2">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s-AR" sz="1800" dirty="0" smtClean="0">
                          <a:effectLst/>
                          <a:latin typeface="Microsoft YaHei" panose="020B0503020204020204" pitchFamily="34" charset="-122"/>
                          <a:ea typeface="Microsoft YaHei" panose="020B0503020204020204" pitchFamily="34" charset="-122"/>
                          <a:cs typeface="+mn-cs"/>
                        </a:rPr>
                        <a:t>2.33</a:t>
                      </a:r>
                      <a:endParaRPr lang="en-US" sz="18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hMerge="1">
                  <a:txBody>
                    <a:bodyPr/>
                    <a:lstStyle/>
                    <a:p>
                      <a:endParaRPr lang="en-US"/>
                    </a:p>
                  </a:txBody>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n-US" sz="1800" dirty="0" smtClean="0">
                          <a:effectLst/>
                          <a:latin typeface="Microsoft YaHei" panose="020B0503020204020204" pitchFamily="34" charset="-122"/>
                          <a:ea typeface="Microsoft YaHei" panose="020B0503020204020204" pitchFamily="34" charset="-122"/>
                        </a:rPr>
                        <a:t>0.93</a:t>
                      </a:r>
                      <a:endParaRPr lang="en-US" sz="18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s-AR" sz="1800" dirty="0" smtClean="0">
                          <a:effectLst/>
                          <a:latin typeface="Microsoft YaHei" panose="020B0503020204020204" pitchFamily="34" charset="-122"/>
                          <a:ea typeface="Microsoft YaHei" panose="020B0503020204020204" pitchFamily="34" charset="-122"/>
                          <a:cs typeface="+mn-cs"/>
                        </a:rPr>
                        <a:t>5.82</a:t>
                      </a:r>
                      <a:endParaRPr lang="en-US" sz="18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n-US" sz="1800" dirty="0" smtClean="0">
                          <a:effectLst/>
                          <a:latin typeface="Microsoft YaHei" panose="020B0503020204020204" pitchFamily="34" charset="-122"/>
                          <a:ea typeface="Microsoft YaHei" panose="020B0503020204020204" pitchFamily="34" charset="-122"/>
                        </a:rPr>
                        <a:t>0.10</a:t>
                      </a:r>
                      <a:endParaRPr lang="en-US" sz="18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145999">
                <a:tc gridSpan="8">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nSpc>
                          <a:spcPct val="115000"/>
                        </a:lnSpc>
                        <a:spcAft>
                          <a:spcPts val="0"/>
                        </a:spcAft>
                        <a:tabLst>
                          <a:tab pos="798195" algn="l"/>
                        </a:tabLst>
                      </a:pPr>
                      <a:r>
                        <a:rPr lang="en-US" sz="1600" dirty="0">
                          <a:effectLst/>
                          <a:latin typeface="Microsoft YaHei" panose="020B0503020204020204" pitchFamily="34" charset="-122"/>
                          <a:ea typeface="Microsoft YaHei" panose="020B0503020204020204" pitchFamily="34" charset="-122"/>
                        </a:rPr>
                        <a:t>Death, </a:t>
                      </a:r>
                      <a:r>
                        <a:rPr lang="en-US" sz="1600" dirty="0" smtClean="0">
                          <a:effectLst/>
                          <a:latin typeface="Microsoft YaHei" panose="020B0503020204020204" pitchFamily="34" charset="-122"/>
                          <a:ea typeface="Microsoft YaHei" panose="020B0503020204020204" pitchFamily="34" charset="-122"/>
                        </a:rPr>
                        <a:t>MI </a:t>
                      </a:r>
                      <a:r>
                        <a:rPr lang="en-US" sz="1600" dirty="0">
                          <a:effectLst/>
                          <a:latin typeface="Microsoft YaHei" panose="020B0503020204020204" pitchFamily="34" charset="-122"/>
                          <a:ea typeface="Microsoft YaHei" panose="020B0503020204020204" pitchFamily="34" charset="-122"/>
                        </a:rPr>
                        <a:t>and </a:t>
                      </a:r>
                      <a:r>
                        <a:rPr lang="en-US" sz="1600" dirty="0" smtClean="0">
                          <a:effectLst/>
                          <a:latin typeface="Microsoft YaHei" panose="020B0503020204020204" pitchFamily="34" charset="-122"/>
                          <a:ea typeface="Microsoft YaHei" panose="020B0503020204020204" pitchFamily="34" charset="-122"/>
                        </a:rPr>
                        <a:t>Stroke</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45999">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r">
                        <a:lnSpc>
                          <a:spcPct val="115000"/>
                        </a:lnSpc>
                        <a:spcAft>
                          <a:spcPts val="0"/>
                        </a:spcAft>
                        <a:tabLst>
                          <a:tab pos="798195" algn="l"/>
                        </a:tabLst>
                      </a:pPr>
                      <a:r>
                        <a:rPr lang="en-US" sz="1600" dirty="0">
                          <a:effectLst/>
                          <a:latin typeface="Microsoft YaHei" panose="020B0503020204020204" pitchFamily="34" charset="-122"/>
                          <a:ea typeface="Microsoft YaHei" panose="020B0503020204020204" pitchFamily="34" charset="-122"/>
                        </a:rPr>
                        <a:t>0-1 years</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n-US" sz="1800" dirty="0">
                          <a:effectLst/>
                          <a:latin typeface="Microsoft YaHei" panose="020B0503020204020204" pitchFamily="34" charset="-122"/>
                          <a:ea typeface="Microsoft YaHei" panose="020B0503020204020204" pitchFamily="34" charset="-122"/>
                        </a:rPr>
                        <a:t>9 (</a:t>
                      </a:r>
                      <a:r>
                        <a:rPr lang="en-US" sz="1800" dirty="0" smtClean="0">
                          <a:effectLst/>
                          <a:latin typeface="Microsoft YaHei" panose="020B0503020204020204" pitchFamily="34" charset="-122"/>
                          <a:ea typeface="Microsoft YaHei" panose="020B0503020204020204" pitchFamily="34" charset="-122"/>
                        </a:rPr>
                        <a:t>9.0)</a:t>
                      </a:r>
                      <a:endParaRPr lang="en-US" sz="18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n-US" sz="1800" dirty="0">
                          <a:effectLst/>
                          <a:latin typeface="Microsoft YaHei" panose="020B0503020204020204" pitchFamily="34" charset="-122"/>
                          <a:ea typeface="Microsoft YaHei" panose="020B0503020204020204" pitchFamily="34" charset="-122"/>
                        </a:rPr>
                        <a:t>15 (</a:t>
                      </a:r>
                      <a:r>
                        <a:rPr lang="en-US" sz="1800" dirty="0" smtClean="0">
                          <a:effectLst/>
                          <a:latin typeface="Microsoft YaHei" panose="020B0503020204020204" pitchFamily="34" charset="-122"/>
                          <a:ea typeface="Microsoft YaHei" panose="020B0503020204020204" pitchFamily="34" charset="-122"/>
                        </a:rPr>
                        <a:t>15.0)</a:t>
                      </a:r>
                      <a:endParaRPr lang="en-US" sz="18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gridSpan="2">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s-AR" sz="1800" dirty="0" smtClean="0">
                          <a:effectLst/>
                          <a:latin typeface="Microsoft YaHei" panose="020B0503020204020204" pitchFamily="34" charset="-122"/>
                          <a:ea typeface="Microsoft YaHei" panose="020B0503020204020204" pitchFamily="34" charset="-122"/>
                          <a:cs typeface="+mn-cs"/>
                        </a:rPr>
                        <a:t>1.66</a:t>
                      </a:r>
                      <a:endParaRPr lang="en-US" sz="18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hMerge="1">
                  <a:txBody>
                    <a:bodyPr/>
                    <a:lstStyle/>
                    <a:p>
                      <a:endParaRPr lang="en-US"/>
                    </a:p>
                  </a:txBody>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n-US" sz="1800" dirty="0" smtClean="0">
                          <a:effectLst/>
                          <a:latin typeface="Microsoft YaHei" panose="020B0503020204020204" pitchFamily="34" charset="-122"/>
                          <a:ea typeface="Microsoft YaHei" panose="020B0503020204020204" pitchFamily="34" charset="-122"/>
                        </a:rPr>
                        <a:t>0.76</a:t>
                      </a:r>
                      <a:endParaRPr lang="en-US" sz="18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s-AR" sz="1800" dirty="0" smtClean="0">
                          <a:effectLst/>
                          <a:latin typeface="Microsoft YaHei" panose="020B0503020204020204" pitchFamily="34" charset="-122"/>
                          <a:ea typeface="Microsoft YaHei" panose="020B0503020204020204" pitchFamily="34" charset="-122"/>
                          <a:cs typeface="+mn-cs"/>
                        </a:rPr>
                        <a:t>3.63</a:t>
                      </a:r>
                      <a:endParaRPr lang="en-US" sz="18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n-US" sz="1800" dirty="0">
                          <a:effectLst/>
                          <a:latin typeface="Microsoft YaHei" panose="020B0503020204020204" pitchFamily="34" charset="-122"/>
                          <a:ea typeface="Microsoft YaHei" panose="020B0503020204020204" pitchFamily="34" charset="-122"/>
                        </a:rPr>
                        <a:t>0.34</a:t>
                      </a:r>
                      <a:endParaRPr lang="en-US" sz="18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145999">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r">
                        <a:lnSpc>
                          <a:spcPct val="115000"/>
                        </a:lnSpc>
                        <a:spcAft>
                          <a:spcPts val="0"/>
                        </a:spcAft>
                        <a:tabLst>
                          <a:tab pos="798195" algn="l"/>
                        </a:tabLst>
                      </a:pPr>
                      <a:r>
                        <a:rPr lang="es-AR" sz="1600" dirty="0" smtClean="0">
                          <a:effectLst/>
                          <a:latin typeface="Microsoft YaHei" panose="020B0503020204020204" pitchFamily="34" charset="-122"/>
                          <a:ea typeface="Microsoft YaHei" panose="020B0503020204020204" pitchFamily="34" charset="-122"/>
                          <a:cs typeface="Times New Roman"/>
                        </a:rPr>
                        <a:t>1-5 </a:t>
                      </a:r>
                      <a:r>
                        <a:rPr lang="es-AR" sz="1600" dirty="0" err="1" smtClean="0">
                          <a:effectLst/>
                          <a:latin typeface="Microsoft YaHei" panose="020B0503020204020204" pitchFamily="34" charset="-122"/>
                          <a:ea typeface="Microsoft YaHei" panose="020B0503020204020204" pitchFamily="34" charset="-122"/>
                          <a:cs typeface="Times New Roman"/>
                        </a:rPr>
                        <a:t>years</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s-AR" sz="1800" dirty="0" smtClean="0">
                          <a:effectLst/>
                          <a:latin typeface="Microsoft YaHei" panose="020B0503020204020204" pitchFamily="34" charset="-122"/>
                          <a:ea typeface="Microsoft YaHei" panose="020B0503020204020204" pitchFamily="34" charset="-122"/>
                          <a:cs typeface="Times New Roman"/>
                        </a:rPr>
                        <a:t>3 (3.0)</a:t>
                      </a:r>
                      <a:endParaRPr lang="en-US" sz="18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s-AR" sz="1800" dirty="0" smtClean="0">
                          <a:effectLst/>
                          <a:latin typeface="Microsoft YaHei" panose="020B0503020204020204" pitchFamily="34" charset="-122"/>
                          <a:ea typeface="Microsoft YaHei" panose="020B0503020204020204" pitchFamily="34" charset="-122"/>
                          <a:cs typeface="Times New Roman"/>
                        </a:rPr>
                        <a:t>10 (10.0)</a:t>
                      </a:r>
                      <a:endParaRPr lang="en-US" sz="18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gridSpan="2">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s-AR" sz="1800" dirty="0" smtClean="0">
                          <a:effectLst/>
                          <a:latin typeface="Microsoft YaHei" panose="020B0503020204020204" pitchFamily="34" charset="-122"/>
                          <a:ea typeface="Microsoft YaHei" panose="020B0503020204020204" pitchFamily="34" charset="-122"/>
                          <a:cs typeface="Times New Roman"/>
                        </a:rPr>
                        <a:t>3.33</a:t>
                      </a:r>
                      <a:endParaRPr lang="en-US" sz="18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xBody>
                    <a:bodyPr/>
                    <a:lstStyle/>
                    <a:p>
                      <a:endParaRPr lang="en-US"/>
                    </a:p>
                  </a:txBody>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s-AR" sz="1800" dirty="0" smtClean="0">
                          <a:effectLst/>
                          <a:latin typeface="Microsoft YaHei" panose="020B0503020204020204" pitchFamily="34" charset="-122"/>
                          <a:ea typeface="Microsoft YaHei" panose="020B0503020204020204" pitchFamily="34" charset="-122"/>
                          <a:cs typeface="Times New Roman"/>
                        </a:rPr>
                        <a:t>0.94</a:t>
                      </a:r>
                      <a:endParaRPr lang="en-US" sz="18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s-AR" sz="1800" dirty="0" smtClean="0">
                          <a:effectLst/>
                          <a:latin typeface="Microsoft YaHei" panose="020B0503020204020204" pitchFamily="34" charset="-122"/>
                          <a:ea typeface="Microsoft YaHei" panose="020B0503020204020204" pitchFamily="34" charset="-122"/>
                          <a:cs typeface="Times New Roman"/>
                        </a:rPr>
                        <a:t>11.75</a:t>
                      </a:r>
                      <a:endParaRPr lang="en-US" sz="18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s-AR" sz="1800" dirty="0" smtClean="0">
                          <a:effectLst/>
                          <a:latin typeface="Microsoft YaHei" panose="020B0503020204020204" pitchFamily="34" charset="-122"/>
                          <a:ea typeface="Microsoft YaHei" panose="020B0503020204020204" pitchFamily="34" charset="-122"/>
                          <a:cs typeface="Times New Roman"/>
                        </a:rPr>
                        <a:t>0.08</a:t>
                      </a:r>
                      <a:endParaRPr lang="en-US" sz="18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145999">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r">
                        <a:lnSpc>
                          <a:spcPct val="115000"/>
                        </a:lnSpc>
                        <a:spcAft>
                          <a:spcPts val="0"/>
                        </a:spcAft>
                        <a:tabLst>
                          <a:tab pos="798195" algn="l"/>
                        </a:tabLst>
                      </a:pPr>
                      <a:r>
                        <a:rPr lang="en-US" sz="1600" dirty="0" smtClean="0">
                          <a:effectLst/>
                          <a:latin typeface="Microsoft YaHei" panose="020B0503020204020204" pitchFamily="34" charset="-122"/>
                          <a:ea typeface="Microsoft YaHei" panose="020B0503020204020204" pitchFamily="34" charset="-122"/>
                        </a:rPr>
                        <a:t>0-5 </a:t>
                      </a:r>
                      <a:r>
                        <a:rPr lang="en-US" sz="1600" dirty="0">
                          <a:effectLst/>
                          <a:latin typeface="Microsoft YaHei" panose="020B0503020204020204" pitchFamily="34" charset="-122"/>
                          <a:ea typeface="Microsoft YaHei" panose="020B0503020204020204" pitchFamily="34" charset="-122"/>
                        </a:rPr>
                        <a:t>years</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n-US" sz="1800" dirty="0" smtClean="0">
                          <a:effectLst/>
                          <a:latin typeface="Microsoft YaHei" panose="020B0503020204020204" pitchFamily="34" charset="-122"/>
                          <a:ea typeface="Microsoft YaHei" panose="020B0503020204020204" pitchFamily="34" charset="-122"/>
                        </a:rPr>
                        <a:t>12 </a:t>
                      </a:r>
                      <a:r>
                        <a:rPr lang="en-US" sz="1800" dirty="0">
                          <a:effectLst/>
                          <a:latin typeface="Microsoft YaHei" panose="020B0503020204020204" pitchFamily="34" charset="-122"/>
                          <a:ea typeface="Microsoft YaHei" panose="020B0503020204020204" pitchFamily="34" charset="-122"/>
                        </a:rPr>
                        <a:t>(</a:t>
                      </a:r>
                      <a:r>
                        <a:rPr lang="en-US" sz="1800" dirty="0" smtClean="0">
                          <a:effectLst/>
                          <a:latin typeface="Microsoft YaHei" panose="020B0503020204020204" pitchFamily="34" charset="-122"/>
                          <a:ea typeface="Microsoft YaHei" panose="020B0503020204020204" pitchFamily="34" charset="-122"/>
                        </a:rPr>
                        <a:t>12.0)</a:t>
                      </a:r>
                      <a:endParaRPr lang="en-US" sz="18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n-US" sz="1800" dirty="0" smtClean="0">
                          <a:effectLst/>
                          <a:latin typeface="Microsoft YaHei" panose="020B0503020204020204" pitchFamily="34" charset="-122"/>
                          <a:ea typeface="Microsoft YaHei" panose="020B0503020204020204" pitchFamily="34" charset="-122"/>
                        </a:rPr>
                        <a:t>25 </a:t>
                      </a:r>
                      <a:r>
                        <a:rPr lang="en-US" sz="1800" dirty="0">
                          <a:effectLst/>
                          <a:latin typeface="Microsoft YaHei" panose="020B0503020204020204" pitchFamily="34" charset="-122"/>
                          <a:ea typeface="Microsoft YaHei" panose="020B0503020204020204" pitchFamily="34" charset="-122"/>
                        </a:rPr>
                        <a:t>(</a:t>
                      </a:r>
                      <a:r>
                        <a:rPr lang="en-US" sz="1800" dirty="0" smtClean="0">
                          <a:effectLst/>
                          <a:latin typeface="Microsoft YaHei" panose="020B0503020204020204" pitchFamily="34" charset="-122"/>
                          <a:ea typeface="Microsoft YaHei" panose="020B0503020204020204" pitchFamily="34" charset="-122"/>
                        </a:rPr>
                        <a:t>25.0)</a:t>
                      </a:r>
                      <a:endParaRPr lang="en-US" sz="18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gridSpan="2">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s-AR" sz="1800" dirty="0" smtClean="0">
                          <a:effectLst/>
                          <a:latin typeface="Microsoft YaHei" panose="020B0503020204020204" pitchFamily="34" charset="-122"/>
                          <a:ea typeface="Microsoft YaHei" panose="020B0503020204020204" pitchFamily="34" charset="-122"/>
                          <a:cs typeface="+mn-cs"/>
                        </a:rPr>
                        <a:t>2.08</a:t>
                      </a:r>
                      <a:endParaRPr lang="en-US" sz="18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hMerge="1">
                  <a:txBody>
                    <a:bodyPr/>
                    <a:lstStyle/>
                    <a:p>
                      <a:endParaRPr lang="en-US"/>
                    </a:p>
                  </a:txBody>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s-AR" sz="1800" dirty="0" smtClean="0">
                          <a:effectLst/>
                          <a:latin typeface="Microsoft YaHei" panose="020B0503020204020204" pitchFamily="34" charset="-122"/>
                          <a:ea typeface="Microsoft YaHei" panose="020B0503020204020204" pitchFamily="34" charset="-122"/>
                          <a:cs typeface="+mn-cs"/>
                        </a:rPr>
                        <a:t>1.10</a:t>
                      </a:r>
                      <a:endParaRPr lang="en-US" sz="18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s-AR" sz="1800" dirty="0" smtClean="0">
                          <a:effectLst/>
                          <a:latin typeface="Microsoft YaHei" panose="020B0503020204020204" pitchFamily="34" charset="-122"/>
                          <a:ea typeface="Microsoft YaHei" panose="020B0503020204020204" pitchFamily="34" charset="-122"/>
                          <a:cs typeface="+mn-cs"/>
                        </a:rPr>
                        <a:t>3.91</a:t>
                      </a:r>
                      <a:endParaRPr lang="en-US" sz="18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n-US" sz="1800" dirty="0" smtClean="0">
                          <a:effectLst/>
                          <a:latin typeface="Microsoft YaHei" panose="020B0503020204020204" pitchFamily="34" charset="-122"/>
                          <a:ea typeface="Microsoft YaHei" panose="020B0503020204020204" pitchFamily="34" charset="-122"/>
                        </a:rPr>
                        <a:t>0.01</a:t>
                      </a:r>
                      <a:endParaRPr lang="en-US" sz="18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cxnSp>
        <p:nvCxnSpPr>
          <p:cNvPr id="7" name="6 Conector recto"/>
          <p:cNvCxnSpPr/>
          <p:nvPr/>
        </p:nvCxnSpPr>
        <p:spPr>
          <a:xfrm>
            <a:off x="3779912" y="548680"/>
            <a:ext cx="532859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7 Rectángulo"/>
          <p:cNvSpPr/>
          <p:nvPr/>
        </p:nvSpPr>
        <p:spPr>
          <a:xfrm>
            <a:off x="1827718" y="15007"/>
            <a:ext cx="7316281" cy="461665"/>
          </a:xfrm>
          <a:prstGeom prst="rect">
            <a:avLst/>
          </a:prstGeom>
        </p:spPr>
        <p:txBody>
          <a:bodyPr wrap="square">
            <a:spAutoFit/>
          </a:bodyPr>
          <a:lstStyle/>
          <a:p>
            <a:pPr algn="r"/>
            <a:r>
              <a:rPr lang="es-AR" sz="2400" dirty="0" err="1" smtClean="0">
                <a:solidFill>
                  <a:schemeClr val="bg1">
                    <a:lumMod val="95000"/>
                  </a:schemeClr>
                </a:solidFill>
              </a:rPr>
              <a:t>Event</a:t>
            </a:r>
            <a:r>
              <a:rPr lang="es-AR" sz="2400" dirty="0" smtClean="0">
                <a:solidFill>
                  <a:schemeClr val="bg1">
                    <a:lumMod val="95000"/>
                  </a:schemeClr>
                </a:solidFill>
              </a:rPr>
              <a:t> </a:t>
            </a:r>
            <a:r>
              <a:rPr lang="es-AR" sz="2400" dirty="0" err="1" smtClean="0">
                <a:solidFill>
                  <a:schemeClr val="bg1">
                    <a:lumMod val="95000"/>
                  </a:schemeClr>
                </a:solidFill>
              </a:rPr>
              <a:t>progression</a:t>
            </a:r>
            <a:r>
              <a:rPr lang="es-AR" sz="2400" dirty="0" smtClean="0">
                <a:solidFill>
                  <a:schemeClr val="bg1">
                    <a:lumMod val="95000"/>
                  </a:schemeClr>
                </a:solidFill>
              </a:rPr>
              <a:t> </a:t>
            </a:r>
            <a:r>
              <a:rPr lang="es-AR" sz="2400" dirty="0" err="1" smtClean="0">
                <a:solidFill>
                  <a:schemeClr val="bg1">
                    <a:lumMod val="95000"/>
                  </a:schemeClr>
                </a:solidFill>
              </a:rPr>
              <a:t>during</a:t>
            </a:r>
            <a:r>
              <a:rPr lang="es-AR" sz="2400" dirty="0" smtClean="0">
                <a:solidFill>
                  <a:schemeClr val="bg1">
                    <a:lumMod val="95000"/>
                  </a:schemeClr>
                </a:solidFill>
              </a:rPr>
              <a:t> ORAR 3 RCT</a:t>
            </a:r>
            <a:endParaRPr lang="en-US" sz="2400" dirty="0"/>
          </a:p>
        </p:txBody>
      </p:sp>
      <p:sp>
        <p:nvSpPr>
          <p:cNvPr id="9" name="8 Rectángulo"/>
          <p:cNvSpPr/>
          <p:nvPr/>
        </p:nvSpPr>
        <p:spPr>
          <a:xfrm>
            <a:off x="2411760" y="6516052"/>
            <a:ext cx="6768752" cy="369332"/>
          </a:xfrm>
          <a:prstGeom prst="rect">
            <a:avLst/>
          </a:prstGeom>
        </p:spPr>
        <p:txBody>
          <a:bodyPr wrap="square">
            <a:spAutoFit/>
          </a:bodyPr>
          <a:lstStyle/>
          <a:p>
            <a:pPr algn="r"/>
            <a:r>
              <a:rPr lang="en-US" i="1" dirty="0" smtClean="0">
                <a:solidFill>
                  <a:schemeClr val="bg1">
                    <a:lumMod val="95000"/>
                  </a:schemeClr>
                </a:solidFill>
                <a:latin typeface="Microsoft YaHei" panose="020B0503020204020204" pitchFamily="34" charset="-122"/>
                <a:ea typeface="Microsoft YaHei" panose="020B0503020204020204" pitchFamily="34" charset="-122"/>
              </a:rPr>
              <a:t>Rodriguez AE et al. Am J </a:t>
            </a:r>
            <a:r>
              <a:rPr lang="en-US" i="1" dirty="0" err="1" smtClean="0">
                <a:solidFill>
                  <a:schemeClr val="bg1">
                    <a:lumMod val="95000"/>
                  </a:schemeClr>
                </a:solidFill>
                <a:latin typeface="Microsoft YaHei" panose="020B0503020204020204" pitchFamily="34" charset="-122"/>
                <a:ea typeface="Microsoft YaHei" panose="020B0503020204020204" pitchFamily="34" charset="-122"/>
              </a:rPr>
              <a:t>Cardiol</a:t>
            </a:r>
            <a:r>
              <a:rPr lang="en-US" i="1" dirty="0" smtClean="0">
                <a:solidFill>
                  <a:schemeClr val="bg1">
                    <a:lumMod val="95000"/>
                  </a:schemeClr>
                </a:solidFill>
                <a:latin typeface="Microsoft YaHei" panose="020B0503020204020204" pitchFamily="34" charset="-122"/>
                <a:ea typeface="Microsoft YaHei" panose="020B0503020204020204" pitchFamily="34" charset="-122"/>
              </a:rPr>
              <a:t>. 2014 Mar 1;113(5):815-21</a:t>
            </a:r>
            <a:endParaRPr lang="en-US" i="1" dirty="0">
              <a:solidFill>
                <a:schemeClr val="bg1">
                  <a:lumMod val="95000"/>
                </a:schemeClr>
              </a:solidFill>
              <a:latin typeface="Microsoft YaHei" panose="020B0503020204020204" pitchFamily="34" charset="-122"/>
              <a:ea typeface="Microsoft YaHei" panose="020B0503020204020204" pitchFamily="34" charset="-122"/>
            </a:endParaRPr>
          </a:p>
        </p:txBody>
      </p:sp>
      <p:sp>
        <p:nvSpPr>
          <p:cNvPr id="10" name="9 Elipse"/>
          <p:cNvSpPr/>
          <p:nvPr/>
        </p:nvSpPr>
        <p:spPr>
          <a:xfrm>
            <a:off x="3071784" y="5229200"/>
            <a:ext cx="2724351"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80287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Rectángulo"/>
          <p:cNvSpPr/>
          <p:nvPr/>
        </p:nvSpPr>
        <p:spPr>
          <a:xfrm>
            <a:off x="2483768" y="6516052"/>
            <a:ext cx="6682342" cy="369332"/>
          </a:xfrm>
          <a:prstGeom prst="rect">
            <a:avLst/>
          </a:prstGeom>
        </p:spPr>
        <p:txBody>
          <a:bodyPr wrap="none">
            <a:spAutoFit/>
          </a:bodyPr>
          <a:lstStyle/>
          <a:p>
            <a:pPr algn="r"/>
            <a:r>
              <a:rPr lang="en-US" i="1" dirty="0" smtClean="0">
                <a:solidFill>
                  <a:schemeClr val="bg1">
                    <a:lumMod val="95000"/>
                  </a:schemeClr>
                </a:solidFill>
                <a:latin typeface="Microsoft YaHei" panose="020B0503020204020204" pitchFamily="34" charset="-122"/>
                <a:ea typeface="Microsoft YaHei" panose="020B0503020204020204" pitchFamily="34" charset="-122"/>
              </a:rPr>
              <a:t>Rodriguez AE et al. Am J </a:t>
            </a:r>
            <a:r>
              <a:rPr lang="en-US" i="1" dirty="0" err="1" smtClean="0">
                <a:solidFill>
                  <a:schemeClr val="bg1">
                    <a:lumMod val="95000"/>
                  </a:schemeClr>
                </a:solidFill>
                <a:latin typeface="Microsoft YaHei" panose="020B0503020204020204" pitchFamily="34" charset="-122"/>
                <a:ea typeface="Microsoft YaHei" panose="020B0503020204020204" pitchFamily="34" charset="-122"/>
              </a:rPr>
              <a:t>Cardiol</a:t>
            </a:r>
            <a:r>
              <a:rPr lang="en-US" i="1" dirty="0" smtClean="0">
                <a:solidFill>
                  <a:schemeClr val="bg1">
                    <a:lumMod val="95000"/>
                  </a:schemeClr>
                </a:solidFill>
                <a:latin typeface="Microsoft YaHei" panose="020B0503020204020204" pitchFamily="34" charset="-122"/>
                <a:ea typeface="Microsoft YaHei" panose="020B0503020204020204" pitchFamily="34" charset="-122"/>
              </a:rPr>
              <a:t>. 2014 Mar 1;113(5):815-21</a:t>
            </a:r>
            <a:endParaRPr lang="en-US" i="1" dirty="0">
              <a:solidFill>
                <a:schemeClr val="bg1">
                  <a:lumMod val="95000"/>
                </a:schemeClr>
              </a:solidFill>
              <a:latin typeface="Microsoft YaHei" panose="020B0503020204020204" pitchFamily="34" charset="-122"/>
              <a:ea typeface="Microsoft YaHei" panose="020B0503020204020204" pitchFamily="34" charset="-122"/>
            </a:endParaRPr>
          </a:p>
        </p:txBody>
      </p:sp>
      <p:graphicFrame>
        <p:nvGraphicFramePr>
          <p:cNvPr id="6" name="3 Marcador de contenido"/>
          <p:cNvGraphicFramePr>
            <a:graphicFrameLocks/>
          </p:cNvGraphicFramePr>
          <p:nvPr>
            <p:extLst>
              <p:ext uri="{D42A27DB-BD31-4B8C-83A1-F6EECF244321}">
                <p14:modId xmlns:p14="http://schemas.microsoft.com/office/powerpoint/2010/main" val="3283316233"/>
              </p:ext>
            </p:extLst>
          </p:nvPr>
        </p:nvGraphicFramePr>
        <p:xfrm>
          <a:off x="107504" y="1131169"/>
          <a:ext cx="8928993" cy="4358635"/>
        </p:xfrm>
        <a:graphic>
          <a:graphicData uri="http://schemas.openxmlformats.org/drawingml/2006/table">
            <a:tbl>
              <a:tblPr firstRow="1" firstCol="1" bandRow="1"/>
              <a:tblGrid>
                <a:gridCol w="2177084"/>
                <a:gridCol w="1848090"/>
                <a:gridCol w="1555462"/>
                <a:gridCol w="88895"/>
                <a:gridCol w="592630"/>
                <a:gridCol w="977839"/>
                <a:gridCol w="963023"/>
                <a:gridCol w="725970"/>
              </a:tblGrid>
              <a:tr h="145999">
                <a:tc gridSpan="8">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nSpc>
                          <a:spcPct val="115000"/>
                        </a:lnSpc>
                        <a:spcAft>
                          <a:spcPts val="0"/>
                        </a:spcAft>
                        <a:tabLst>
                          <a:tab pos="798195" algn="l"/>
                        </a:tabLst>
                      </a:pPr>
                      <a:r>
                        <a:rPr lang="en-US" sz="1600" dirty="0" smtClean="0">
                          <a:effectLst/>
                          <a:latin typeface="Microsoft YaHei" panose="020B0503020204020204" pitchFamily="34" charset="-122"/>
                          <a:ea typeface="Microsoft YaHei" panose="020B0503020204020204" pitchFamily="34" charset="-122"/>
                        </a:rPr>
                        <a:t>Incidence </a:t>
                      </a:r>
                      <a:r>
                        <a:rPr lang="en-US" sz="1600" dirty="0">
                          <a:effectLst/>
                          <a:latin typeface="Microsoft YaHei" panose="020B0503020204020204" pitchFamily="34" charset="-122"/>
                          <a:ea typeface="Microsoft YaHei" panose="020B0503020204020204" pitchFamily="34" charset="-122"/>
                        </a:rPr>
                        <a:t>of clinical endpoints at 1 and </a:t>
                      </a:r>
                      <a:r>
                        <a:rPr lang="en-US" sz="1600" dirty="0" smtClean="0">
                          <a:effectLst/>
                          <a:latin typeface="Microsoft YaHei" panose="020B0503020204020204" pitchFamily="34" charset="-122"/>
                          <a:ea typeface="Microsoft YaHei" panose="020B0503020204020204" pitchFamily="34" charset="-122"/>
                        </a:rPr>
                        <a:t>5 </a:t>
                      </a:r>
                      <a:r>
                        <a:rPr lang="en-US" sz="1600" dirty="0">
                          <a:effectLst/>
                          <a:latin typeface="Microsoft YaHei" panose="020B0503020204020204" pitchFamily="34" charset="-122"/>
                          <a:ea typeface="Microsoft YaHei" panose="020B0503020204020204" pitchFamily="34" charset="-122"/>
                        </a:rPr>
                        <a:t>years of follow up.</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45999">
                <a:tc rowSpan="2">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lnSpc>
                          <a:spcPct val="115000"/>
                        </a:lnSpc>
                        <a:spcAft>
                          <a:spcPts val="0"/>
                        </a:spcAft>
                        <a:tabLst>
                          <a:tab pos="798195" algn="l"/>
                        </a:tabLst>
                      </a:pPr>
                      <a:r>
                        <a:rPr lang="en-US" sz="1600" dirty="0">
                          <a:effectLst/>
                          <a:latin typeface="Microsoft YaHei" panose="020B0503020204020204" pitchFamily="34" charset="-122"/>
                          <a:ea typeface="Microsoft YaHei" panose="020B0503020204020204" pitchFamily="34" charset="-122"/>
                        </a:rPr>
                        <a:t>Event</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rowSpan="2">
                  <a:txBody>
                    <a:bodyPr/>
                    <a:lstStyle/>
                    <a:p>
                      <a:pPr algn="ctr">
                        <a:lnSpc>
                          <a:spcPct val="115000"/>
                        </a:lnSpc>
                        <a:spcAft>
                          <a:spcPts val="0"/>
                        </a:spcAft>
                        <a:tabLst>
                          <a:tab pos="798195" algn="l"/>
                        </a:tabLst>
                      </a:pPr>
                      <a:r>
                        <a:rPr lang="en-US" sz="1600" dirty="0">
                          <a:effectLst/>
                          <a:latin typeface="Microsoft YaHei" panose="020B0503020204020204" pitchFamily="34" charset="-122"/>
                          <a:ea typeface="Microsoft YaHei" panose="020B0503020204020204" pitchFamily="34" charset="-122"/>
                        </a:rPr>
                        <a:t>OR+BMS </a:t>
                      </a:r>
                      <a:endParaRPr lang="en-US" sz="1600" dirty="0" smtClean="0">
                        <a:effectLst/>
                        <a:latin typeface="Microsoft YaHei" panose="020B0503020204020204" pitchFamily="34" charset="-122"/>
                        <a:ea typeface="Microsoft YaHei" panose="020B0503020204020204" pitchFamily="34" charset="-122"/>
                      </a:endParaRPr>
                    </a:p>
                    <a:p>
                      <a:pPr algn="ctr">
                        <a:lnSpc>
                          <a:spcPct val="115000"/>
                        </a:lnSpc>
                        <a:spcAft>
                          <a:spcPts val="0"/>
                        </a:spcAft>
                        <a:tabLst>
                          <a:tab pos="798195" algn="l"/>
                        </a:tabLst>
                      </a:pPr>
                      <a:r>
                        <a:rPr lang="en-US" sz="1600" dirty="0" smtClean="0">
                          <a:effectLst/>
                          <a:latin typeface="Microsoft YaHei" panose="020B0503020204020204" pitchFamily="34" charset="-122"/>
                          <a:ea typeface="Microsoft YaHei" panose="020B0503020204020204" pitchFamily="34" charset="-122"/>
                        </a:rPr>
                        <a:t>n=100</a:t>
                      </a:r>
                      <a:r>
                        <a:rPr lang="en-US" sz="1600" baseline="0" dirty="0" smtClean="0">
                          <a:effectLst/>
                          <a:latin typeface="Microsoft YaHei" panose="020B0503020204020204" pitchFamily="34" charset="-122"/>
                          <a:ea typeface="Microsoft YaHei" panose="020B0503020204020204" pitchFamily="34" charset="-122"/>
                        </a:rPr>
                        <a:t> (</a:t>
                      </a:r>
                      <a:r>
                        <a:rPr lang="en-US" sz="1600" dirty="0" smtClean="0">
                          <a:effectLst/>
                          <a:latin typeface="Microsoft YaHei" panose="020B0503020204020204" pitchFamily="34" charset="-122"/>
                          <a:ea typeface="Microsoft YaHei" panose="020B0503020204020204" pitchFamily="34" charset="-122"/>
                        </a:rPr>
                        <a:t>%)</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rowSpan="2" gridSpan="2">
                  <a:txBody>
                    <a:bodyPr/>
                    <a:lstStyle/>
                    <a:p>
                      <a:pPr algn="ctr">
                        <a:lnSpc>
                          <a:spcPct val="115000"/>
                        </a:lnSpc>
                        <a:spcAft>
                          <a:spcPts val="0"/>
                        </a:spcAft>
                        <a:tabLst>
                          <a:tab pos="798195" algn="l"/>
                        </a:tabLst>
                      </a:pPr>
                      <a:r>
                        <a:rPr lang="en-US" sz="1600" dirty="0">
                          <a:effectLst/>
                          <a:latin typeface="Microsoft YaHei" panose="020B0503020204020204" pitchFamily="34" charset="-122"/>
                          <a:ea typeface="Microsoft YaHei" panose="020B0503020204020204" pitchFamily="34" charset="-122"/>
                        </a:rPr>
                        <a:t>DES </a:t>
                      </a:r>
                      <a:endParaRPr lang="en-US" sz="1600" dirty="0" smtClean="0">
                        <a:effectLst/>
                        <a:latin typeface="Microsoft YaHei" panose="020B0503020204020204" pitchFamily="34" charset="-122"/>
                        <a:ea typeface="Microsoft YaHei" panose="020B0503020204020204" pitchFamily="34" charset="-122"/>
                      </a:endParaRPr>
                    </a:p>
                    <a:p>
                      <a:pPr algn="ctr">
                        <a:lnSpc>
                          <a:spcPct val="115000"/>
                        </a:lnSpc>
                        <a:spcAft>
                          <a:spcPts val="0"/>
                        </a:spcAft>
                        <a:tabLst>
                          <a:tab pos="798195" algn="l"/>
                        </a:tabLst>
                      </a:pPr>
                      <a:r>
                        <a:rPr lang="en-US" sz="1600" dirty="0" smtClean="0">
                          <a:effectLst/>
                          <a:latin typeface="Microsoft YaHei" panose="020B0503020204020204" pitchFamily="34" charset="-122"/>
                          <a:ea typeface="Microsoft YaHei" panose="020B0503020204020204" pitchFamily="34" charset="-122"/>
                        </a:rPr>
                        <a:t>n=100 (%)</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rowSpan="2" hMerge="1">
                  <a:txBody>
                    <a:bodyPr/>
                    <a:lstStyle/>
                    <a:p>
                      <a:pPr algn="ctr">
                        <a:lnSpc>
                          <a:spcPct val="115000"/>
                        </a:lnSpc>
                        <a:spcAft>
                          <a:spcPts val="0"/>
                        </a:spcAft>
                        <a:tabLst>
                          <a:tab pos="798195" algn="l"/>
                        </a:tabLst>
                      </a:pPr>
                      <a:endParaRPr lang="en-US" sz="1800">
                        <a:effectLst/>
                        <a:latin typeface="Calibri"/>
                        <a:ea typeface="Calibri"/>
                        <a:cs typeface="Times New Roman"/>
                      </a:endParaRPr>
                    </a:p>
                  </a:txBody>
                  <a:tcPr marL="51936" marR="51936" marT="0" marB="0" anchor="ctr"/>
                </a:tc>
                <a:tc rowSpan="2">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n-US" sz="1600" dirty="0">
                          <a:effectLst/>
                          <a:latin typeface="Microsoft YaHei" panose="020B0503020204020204" pitchFamily="34" charset="-122"/>
                          <a:ea typeface="Microsoft YaHei" panose="020B0503020204020204" pitchFamily="34" charset="-122"/>
                        </a:rPr>
                        <a:t>RR</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gridSpan="2">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n-US" sz="1600" dirty="0">
                          <a:effectLst/>
                          <a:latin typeface="Microsoft YaHei" panose="020B0503020204020204" pitchFamily="34" charset="-122"/>
                          <a:ea typeface="Microsoft YaHei" panose="020B0503020204020204" pitchFamily="34" charset="-122"/>
                        </a:rPr>
                        <a:t>CI 95%</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xBody>
                    <a:bodyPr/>
                    <a:lstStyle/>
                    <a:p>
                      <a:endParaRPr lang="en-US"/>
                    </a:p>
                  </a:txBody>
                  <a:tcPr/>
                </a:tc>
                <a:tc rowSpan="2">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n-US" sz="1600" dirty="0">
                          <a:effectLst/>
                          <a:latin typeface="Microsoft YaHei" panose="020B0503020204020204" pitchFamily="34" charset="-122"/>
                          <a:ea typeface="Microsoft YaHei" panose="020B0503020204020204" pitchFamily="34" charset="-122"/>
                        </a:rPr>
                        <a:t>Chi</a:t>
                      </a:r>
                      <a:r>
                        <a:rPr lang="en-US" sz="1600" baseline="30000" dirty="0">
                          <a:effectLst/>
                          <a:latin typeface="Microsoft YaHei" panose="020B0503020204020204" pitchFamily="34" charset="-122"/>
                          <a:ea typeface="Microsoft YaHei" panose="020B0503020204020204" pitchFamily="34" charset="-122"/>
                        </a:rPr>
                        <a:t>2</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145999">
                <a:tc vMerge="1">
                  <a:txBody>
                    <a:bodyPr/>
                    <a:lstStyle/>
                    <a:p>
                      <a:endParaRPr lang="en-US"/>
                    </a:p>
                  </a:txBody>
                  <a:tcPr/>
                </a:tc>
                <a:tc vMerge="1">
                  <a:txBody>
                    <a:bodyPr/>
                    <a:lstStyle/>
                    <a:p>
                      <a:endParaRPr lang="en-US"/>
                    </a:p>
                  </a:txBody>
                  <a:tcPr/>
                </a:tc>
                <a:tc gridSpan="2" vMerge="1">
                  <a:txBody>
                    <a:bodyPr/>
                    <a:lstStyle/>
                    <a:p>
                      <a:endParaRPr lang="en-US"/>
                    </a:p>
                  </a:txBody>
                  <a:tcPr/>
                </a:tc>
                <a:tc hMerge="1" vMerge="1">
                  <a:txBody>
                    <a:bodyPr/>
                    <a:lstStyle/>
                    <a:p>
                      <a:endParaRPr lang="en-US"/>
                    </a:p>
                  </a:txBody>
                  <a:tcPr/>
                </a:tc>
                <a:tc vMerge="1">
                  <a:txBody>
                    <a:bodyPr/>
                    <a:lstStyle/>
                    <a:p>
                      <a:endParaRPr lang="en-US"/>
                    </a:p>
                  </a:txBody>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n-US" sz="1600">
                          <a:effectLst/>
                          <a:latin typeface="Microsoft YaHei" panose="020B0503020204020204" pitchFamily="34" charset="-122"/>
                          <a:ea typeface="Microsoft YaHei" panose="020B0503020204020204" pitchFamily="34" charset="-122"/>
                        </a:rPr>
                        <a:t>Inferior</a:t>
                      </a:r>
                      <a:endParaRPr lang="en-US" sz="160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n-US" sz="1600" dirty="0">
                          <a:effectLst/>
                          <a:latin typeface="Microsoft YaHei" panose="020B0503020204020204" pitchFamily="34" charset="-122"/>
                          <a:ea typeface="Microsoft YaHei" panose="020B0503020204020204" pitchFamily="34" charset="-122"/>
                        </a:rPr>
                        <a:t>Superior</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vMerge="1">
                  <a:txBody>
                    <a:bodyPr/>
                    <a:lstStyle/>
                    <a:p>
                      <a:endParaRPr lang="en-US"/>
                    </a:p>
                  </a:txBody>
                  <a:tcPr/>
                </a:tc>
              </a:tr>
              <a:tr h="332781">
                <a:tc gridSpan="8">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nSpc>
                          <a:spcPct val="115000"/>
                        </a:lnSpc>
                        <a:spcAft>
                          <a:spcPts val="0"/>
                        </a:spcAft>
                        <a:tabLst>
                          <a:tab pos="798195" algn="l"/>
                        </a:tabLst>
                      </a:pPr>
                      <a:r>
                        <a:rPr lang="en-US" sz="1600" dirty="0" smtClean="0">
                          <a:effectLst/>
                          <a:latin typeface="Microsoft YaHei" panose="020B0503020204020204" pitchFamily="34" charset="-122"/>
                          <a:ea typeface="Microsoft YaHei" panose="020B0503020204020204" pitchFamily="34" charset="-122"/>
                        </a:rPr>
                        <a:t>TVF</a:t>
                      </a:r>
                      <a:r>
                        <a:rPr lang="en-US" sz="1600" dirty="0">
                          <a:effectLst/>
                          <a:latin typeface="Microsoft YaHei" panose="020B0503020204020204" pitchFamily="34" charset="-122"/>
                          <a:ea typeface="Microsoft YaHei" panose="020B0503020204020204" pitchFamily="34" charset="-122"/>
                        </a:rPr>
                        <a:t> </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en-US"/>
                    </a:p>
                  </a:txBody>
                  <a:tcPr/>
                </a:tc>
                <a:tc hMerge="1">
                  <a:txBody>
                    <a:bodyPr/>
                    <a:lstStyle/>
                    <a:p>
                      <a:endParaRPr lang="en-US"/>
                    </a:p>
                  </a:txBody>
                  <a:tcPr/>
                </a:tc>
                <a:tc hMerge="1">
                  <a:txBody>
                    <a:bodyPr/>
                    <a:lstStyle/>
                    <a:p>
                      <a:pPr algn="ctr">
                        <a:lnSpc>
                          <a:spcPct val="115000"/>
                        </a:lnSpc>
                        <a:spcAft>
                          <a:spcPts val="0"/>
                        </a:spcAft>
                        <a:tabLst>
                          <a:tab pos="798195" algn="l"/>
                        </a:tabLst>
                      </a:pPr>
                      <a:endParaRPr lang="en-US" sz="1800">
                        <a:effectLst/>
                        <a:latin typeface="Calibri"/>
                        <a:ea typeface="Calibri"/>
                        <a:cs typeface="Times New Roman"/>
                      </a:endParaRPr>
                    </a:p>
                  </a:txBody>
                  <a:tcPr marL="51936" marR="51936" marT="0" marB="0"/>
                </a:tc>
                <a:tc hMerge="1">
                  <a:txBody>
                    <a:bodyPr/>
                    <a:lstStyle/>
                    <a:p>
                      <a:pPr algn="ctr">
                        <a:lnSpc>
                          <a:spcPct val="115000"/>
                        </a:lnSpc>
                        <a:spcAft>
                          <a:spcPts val="0"/>
                        </a:spcAft>
                        <a:tabLst>
                          <a:tab pos="798195" algn="l"/>
                        </a:tabLst>
                      </a:pPr>
                      <a:endParaRPr lang="en-US" sz="1800" dirty="0">
                        <a:effectLst/>
                        <a:latin typeface="Calibri"/>
                        <a:ea typeface="Calibri"/>
                        <a:cs typeface="Times New Roman"/>
                      </a:endParaRPr>
                    </a:p>
                  </a:txBody>
                  <a:tcPr marL="51936" marR="51936" marT="0" marB="0"/>
                </a:tc>
                <a:tc hMerge="1">
                  <a:txBody>
                    <a:bodyPr/>
                    <a:lstStyle/>
                    <a:p>
                      <a:pPr algn="ctr">
                        <a:lnSpc>
                          <a:spcPct val="115000"/>
                        </a:lnSpc>
                        <a:spcAft>
                          <a:spcPts val="0"/>
                        </a:spcAft>
                        <a:tabLst>
                          <a:tab pos="798195" algn="l"/>
                        </a:tabLst>
                      </a:pPr>
                      <a:endParaRPr lang="en-US" sz="1800" dirty="0">
                        <a:effectLst/>
                        <a:latin typeface="Calibri"/>
                        <a:ea typeface="Calibri"/>
                        <a:cs typeface="Times New Roman"/>
                      </a:endParaRPr>
                    </a:p>
                  </a:txBody>
                  <a:tcPr marL="51936" marR="51936" marT="0" marB="0"/>
                </a:tc>
                <a:tc hMerge="1">
                  <a:txBody>
                    <a:bodyPr/>
                    <a:lstStyle/>
                    <a:p>
                      <a:pPr algn="ctr">
                        <a:lnSpc>
                          <a:spcPct val="115000"/>
                        </a:lnSpc>
                        <a:spcAft>
                          <a:spcPts val="0"/>
                        </a:spcAft>
                        <a:tabLst>
                          <a:tab pos="798195" algn="l"/>
                        </a:tabLst>
                      </a:pPr>
                      <a:endParaRPr lang="en-US" sz="1800" dirty="0">
                        <a:effectLst/>
                        <a:latin typeface="Calibri"/>
                        <a:ea typeface="Calibri"/>
                        <a:cs typeface="Times New Roman"/>
                      </a:endParaRPr>
                    </a:p>
                  </a:txBody>
                  <a:tcPr marL="51936" marR="51936" marT="0" marB="0"/>
                </a:tc>
                <a:tc hMerge="1">
                  <a:txBody>
                    <a:bodyPr/>
                    <a:lstStyle/>
                    <a:p>
                      <a:pPr algn="ctr">
                        <a:lnSpc>
                          <a:spcPct val="115000"/>
                        </a:lnSpc>
                        <a:spcAft>
                          <a:spcPts val="0"/>
                        </a:spcAft>
                        <a:tabLst>
                          <a:tab pos="798195" algn="l"/>
                        </a:tabLst>
                      </a:pPr>
                      <a:endParaRPr lang="en-US" sz="1800" dirty="0">
                        <a:effectLst/>
                        <a:latin typeface="Calibri"/>
                        <a:ea typeface="Calibri"/>
                        <a:cs typeface="Times New Roman"/>
                      </a:endParaRPr>
                    </a:p>
                  </a:txBody>
                  <a:tcPr marL="51936" marR="51936" marT="0" marB="0"/>
                </a:tc>
              </a:tr>
              <a:tr h="145999">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r">
                        <a:lnSpc>
                          <a:spcPct val="115000"/>
                        </a:lnSpc>
                        <a:spcAft>
                          <a:spcPts val="0"/>
                        </a:spcAft>
                        <a:tabLst>
                          <a:tab pos="798195" algn="l"/>
                        </a:tabLst>
                      </a:pPr>
                      <a:r>
                        <a:rPr lang="en-US" sz="1600">
                          <a:effectLst/>
                          <a:latin typeface="Microsoft YaHei" panose="020B0503020204020204" pitchFamily="34" charset="-122"/>
                          <a:ea typeface="Microsoft YaHei" panose="020B0503020204020204" pitchFamily="34" charset="-122"/>
                        </a:rPr>
                        <a:t>0-1 years</a:t>
                      </a:r>
                      <a:endParaRPr lang="en-US" sz="160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gn="ctr">
                        <a:lnSpc>
                          <a:spcPct val="115000"/>
                        </a:lnSpc>
                        <a:spcAft>
                          <a:spcPts val="0"/>
                        </a:spcAft>
                        <a:tabLst>
                          <a:tab pos="798195" algn="l"/>
                        </a:tabLst>
                      </a:pPr>
                      <a:r>
                        <a:rPr lang="en-US" sz="1600" dirty="0">
                          <a:effectLst/>
                          <a:latin typeface="Microsoft YaHei" panose="020B0503020204020204" pitchFamily="34" charset="-122"/>
                          <a:ea typeface="Microsoft YaHei" panose="020B0503020204020204" pitchFamily="34" charset="-122"/>
                        </a:rPr>
                        <a:t>21 (</a:t>
                      </a:r>
                      <a:r>
                        <a:rPr lang="en-US" sz="1600" dirty="0" smtClean="0">
                          <a:effectLst/>
                          <a:latin typeface="Microsoft YaHei" panose="020B0503020204020204" pitchFamily="34" charset="-122"/>
                          <a:ea typeface="Microsoft YaHei" panose="020B0503020204020204" pitchFamily="34" charset="-122"/>
                        </a:rPr>
                        <a:t>21.0)</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gridSpan="2">
                  <a:txBody>
                    <a:bodyPr/>
                    <a:lstStyle/>
                    <a:p>
                      <a:pPr algn="ctr">
                        <a:lnSpc>
                          <a:spcPct val="115000"/>
                        </a:lnSpc>
                        <a:spcAft>
                          <a:spcPts val="0"/>
                        </a:spcAft>
                        <a:tabLst>
                          <a:tab pos="798195" algn="l"/>
                        </a:tabLst>
                      </a:pPr>
                      <a:r>
                        <a:rPr lang="en-US" sz="1600" dirty="0">
                          <a:effectLst/>
                          <a:latin typeface="Microsoft YaHei" panose="020B0503020204020204" pitchFamily="34" charset="-122"/>
                          <a:ea typeface="Microsoft YaHei" panose="020B0503020204020204" pitchFamily="34" charset="-122"/>
                        </a:rPr>
                        <a:t>23 (</a:t>
                      </a:r>
                      <a:r>
                        <a:rPr lang="en-US" sz="1600" dirty="0" smtClean="0">
                          <a:effectLst/>
                          <a:latin typeface="Microsoft YaHei" panose="020B0503020204020204" pitchFamily="34" charset="-122"/>
                          <a:ea typeface="Microsoft YaHei" panose="020B0503020204020204" pitchFamily="34" charset="-122"/>
                        </a:rPr>
                        <a:t>23.0)</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hMerge="1">
                  <a:txBody>
                    <a:bodyPr/>
                    <a:lstStyle/>
                    <a:p>
                      <a:pPr algn="ctr">
                        <a:lnSpc>
                          <a:spcPct val="115000"/>
                        </a:lnSpc>
                        <a:spcAft>
                          <a:spcPts val="0"/>
                        </a:spcAft>
                        <a:tabLst>
                          <a:tab pos="798195" algn="l"/>
                        </a:tabLst>
                      </a:pPr>
                      <a:endParaRPr lang="en-US" sz="1800">
                        <a:effectLst/>
                        <a:latin typeface="Calibri"/>
                        <a:ea typeface="Calibri"/>
                        <a:cs typeface="Times New Roman"/>
                      </a:endParaRPr>
                    </a:p>
                  </a:txBody>
                  <a:tcPr marL="51936" marR="51936" marT="0" marB="0"/>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s-AR" sz="1600" dirty="0" smtClean="0">
                          <a:effectLst/>
                          <a:latin typeface="Microsoft YaHei" panose="020B0503020204020204" pitchFamily="34" charset="-122"/>
                          <a:ea typeface="Microsoft YaHei" panose="020B0503020204020204" pitchFamily="34" charset="-122"/>
                          <a:cs typeface="+mn-cs"/>
                        </a:rPr>
                        <a:t>1.09</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n-US" sz="1600" dirty="0" smtClean="0">
                          <a:effectLst/>
                          <a:latin typeface="Microsoft YaHei" panose="020B0503020204020204" pitchFamily="34" charset="-122"/>
                          <a:ea typeface="Microsoft YaHei" panose="020B0503020204020204" pitchFamily="34" charset="-122"/>
                        </a:rPr>
                        <a:t>0.64</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s-AR" sz="1600" dirty="0" smtClean="0">
                          <a:effectLst/>
                          <a:latin typeface="Microsoft YaHei" panose="020B0503020204020204" pitchFamily="34" charset="-122"/>
                          <a:ea typeface="Microsoft YaHei" panose="020B0503020204020204" pitchFamily="34" charset="-122"/>
                          <a:cs typeface="+mn-cs"/>
                        </a:rPr>
                        <a:t>1.84</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n-US" sz="1600" dirty="0">
                          <a:effectLst/>
                          <a:latin typeface="Microsoft YaHei" panose="020B0503020204020204" pitchFamily="34" charset="-122"/>
                          <a:ea typeface="Microsoft YaHei" panose="020B0503020204020204" pitchFamily="34" charset="-122"/>
                        </a:rPr>
                        <a:t>0.73</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145999">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r">
                        <a:lnSpc>
                          <a:spcPct val="115000"/>
                        </a:lnSpc>
                        <a:spcAft>
                          <a:spcPts val="0"/>
                        </a:spcAft>
                        <a:tabLst>
                          <a:tab pos="798195" algn="l"/>
                        </a:tabLst>
                      </a:pPr>
                      <a:r>
                        <a:rPr lang="es-AR" sz="1600" dirty="0" smtClean="0">
                          <a:effectLst/>
                          <a:latin typeface="Microsoft YaHei" panose="020B0503020204020204" pitchFamily="34" charset="-122"/>
                          <a:ea typeface="Microsoft YaHei" panose="020B0503020204020204" pitchFamily="34" charset="-122"/>
                          <a:cs typeface="Times New Roman"/>
                        </a:rPr>
                        <a:t>1-5 </a:t>
                      </a:r>
                      <a:r>
                        <a:rPr lang="es-AR" sz="1600" dirty="0" err="1" smtClean="0">
                          <a:effectLst/>
                          <a:latin typeface="Microsoft YaHei" panose="020B0503020204020204" pitchFamily="34" charset="-122"/>
                          <a:ea typeface="Microsoft YaHei" panose="020B0503020204020204" pitchFamily="34" charset="-122"/>
                          <a:cs typeface="Times New Roman"/>
                        </a:rPr>
                        <a:t>years</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gn="ctr">
                        <a:lnSpc>
                          <a:spcPct val="115000"/>
                        </a:lnSpc>
                        <a:spcAft>
                          <a:spcPts val="0"/>
                        </a:spcAft>
                        <a:tabLst>
                          <a:tab pos="798195" algn="l"/>
                        </a:tabLst>
                      </a:pPr>
                      <a:r>
                        <a:rPr lang="es-AR" sz="1600" dirty="0" smtClean="0">
                          <a:effectLst/>
                          <a:latin typeface="Microsoft YaHei" panose="020B0503020204020204" pitchFamily="34" charset="-122"/>
                          <a:ea typeface="Microsoft YaHei" panose="020B0503020204020204" pitchFamily="34" charset="-122"/>
                          <a:cs typeface="Times New Roman"/>
                        </a:rPr>
                        <a:t>5 (5.0)</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gridSpan="2">
                  <a:txBody>
                    <a:bodyPr/>
                    <a:lstStyle/>
                    <a:p>
                      <a:pPr algn="ctr">
                        <a:lnSpc>
                          <a:spcPct val="115000"/>
                        </a:lnSpc>
                        <a:spcAft>
                          <a:spcPts val="0"/>
                        </a:spcAft>
                        <a:tabLst>
                          <a:tab pos="798195" algn="l"/>
                        </a:tabLst>
                      </a:pPr>
                      <a:r>
                        <a:rPr lang="es-AR" sz="1600" dirty="0" smtClean="0">
                          <a:effectLst/>
                          <a:latin typeface="Microsoft YaHei" panose="020B0503020204020204" pitchFamily="34" charset="-122"/>
                          <a:ea typeface="Microsoft YaHei" panose="020B0503020204020204" pitchFamily="34" charset="-122"/>
                          <a:cs typeface="Times New Roman"/>
                        </a:rPr>
                        <a:t>13</a:t>
                      </a:r>
                      <a:r>
                        <a:rPr lang="es-AR" sz="1600" baseline="0" dirty="0" smtClean="0">
                          <a:effectLst/>
                          <a:latin typeface="Microsoft YaHei" panose="020B0503020204020204" pitchFamily="34" charset="-122"/>
                          <a:ea typeface="Microsoft YaHei" panose="020B0503020204020204" pitchFamily="34" charset="-122"/>
                          <a:cs typeface="Times New Roman"/>
                        </a:rPr>
                        <a:t> (13.0)</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hMerge="1">
                  <a:txBody>
                    <a:bodyPr/>
                    <a:lstStyle/>
                    <a:p>
                      <a:endParaRPr lang="en-US"/>
                    </a:p>
                  </a:txBody>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s-AR" sz="1600" dirty="0" smtClean="0">
                          <a:effectLst/>
                          <a:latin typeface="Microsoft YaHei" panose="020B0503020204020204" pitchFamily="34" charset="-122"/>
                          <a:ea typeface="Microsoft YaHei" panose="020B0503020204020204" pitchFamily="34" charset="-122"/>
                          <a:cs typeface="Times New Roman"/>
                        </a:rPr>
                        <a:t>2.6</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s-AR" sz="1600" dirty="0" smtClean="0">
                          <a:effectLst/>
                          <a:latin typeface="Microsoft YaHei" panose="020B0503020204020204" pitchFamily="34" charset="-122"/>
                          <a:ea typeface="Microsoft YaHei" panose="020B0503020204020204" pitchFamily="34" charset="-122"/>
                          <a:cs typeface="Times New Roman"/>
                        </a:rPr>
                        <a:t>0.96</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s-AR" sz="1600" dirty="0" smtClean="0">
                          <a:effectLst/>
                          <a:latin typeface="Microsoft YaHei" panose="020B0503020204020204" pitchFamily="34" charset="-122"/>
                          <a:ea typeface="Microsoft YaHei" panose="020B0503020204020204" pitchFamily="34" charset="-122"/>
                          <a:cs typeface="Times New Roman"/>
                        </a:rPr>
                        <a:t>7.02</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s-AR" sz="1600" dirty="0" smtClean="0">
                          <a:effectLst/>
                          <a:latin typeface="Microsoft YaHei" panose="020B0503020204020204" pitchFamily="34" charset="-122"/>
                          <a:ea typeface="Microsoft YaHei" panose="020B0503020204020204" pitchFamily="34" charset="-122"/>
                          <a:cs typeface="Times New Roman"/>
                        </a:rPr>
                        <a:t>0.08</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145999">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r">
                        <a:lnSpc>
                          <a:spcPct val="115000"/>
                        </a:lnSpc>
                        <a:spcAft>
                          <a:spcPts val="0"/>
                        </a:spcAft>
                        <a:tabLst>
                          <a:tab pos="798195" algn="l"/>
                        </a:tabLst>
                      </a:pPr>
                      <a:r>
                        <a:rPr lang="en-US" sz="1600" dirty="0" smtClean="0">
                          <a:effectLst/>
                          <a:latin typeface="Microsoft YaHei" panose="020B0503020204020204" pitchFamily="34" charset="-122"/>
                          <a:ea typeface="Microsoft YaHei" panose="020B0503020204020204" pitchFamily="34" charset="-122"/>
                        </a:rPr>
                        <a:t>0-5 </a:t>
                      </a:r>
                      <a:r>
                        <a:rPr lang="en-US" sz="1600" dirty="0">
                          <a:effectLst/>
                          <a:latin typeface="Microsoft YaHei" panose="020B0503020204020204" pitchFamily="34" charset="-122"/>
                          <a:ea typeface="Microsoft YaHei" panose="020B0503020204020204" pitchFamily="34" charset="-122"/>
                        </a:rPr>
                        <a:t>years</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gn="ctr">
                        <a:lnSpc>
                          <a:spcPct val="115000"/>
                        </a:lnSpc>
                        <a:spcAft>
                          <a:spcPts val="0"/>
                        </a:spcAft>
                        <a:tabLst>
                          <a:tab pos="798195" algn="l"/>
                        </a:tabLst>
                      </a:pPr>
                      <a:r>
                        <a:rPr lang="en-US" sz="1600" dirty="0" smtClean="0">
                          <a:effectLst/>
                          <a:latin typeface="Microsoft YaHei" panose="020B0503020204020204" pitchFamily="34" charset="-122"/>
                          <a:ea typeface="Microsoft YaHei" panose="020B0503020204020204" pitchFamily="34" charset="-122"/>
                        </a:rPr>
                        <a:t>26 </a:t>
                      </a:r>
                      <a:r>
                        <a:rPr lang="en-US" sz="1600" dirty="0">
                          <a:effectLst/>
                          <a:latin typeface="Microsoft YaHei" panose="020B0503020204020204" pitchFamily="34" charset="-122"/>
                          <a:ea typeface="Microsoft YaHei" panose="020B0503020204020204" pitchFamily="34" charset="-122"/>
                        </a:rPr>
                        <a:t>(</a:t>
                      </a:r>
                      <a:r>
                        <a:rPr lang="en-US" sz="1600" dirty="0" smtClean="0">
                          <a:effectLst/>
                          <a:latin typeface="Microsoft YaHei" panose="020B0503020204020204" pitchFamily="34" charset="-122"/>
                          <a:ea typeface="Microsoft YaHei" panose="020B0503020204020204" pitchFamily="34" charset="-122"/>
                        </a:rPr>
                        <a:t>26.0)</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gridSpan="2">
                  <a:txBody>
                    <a:bodyPr/>
                    <a:lstStyle/>
                    <a:p>
                      <a:pPr algn="ctr">
                        <a:lnSpc>
                          <a:spcPct val="115000"/>
                        </a:lnSpc>
                        <a:spcAft>
                          <a:spcPts val="0"/>
                        </a:spcAft>
                        <a:tabLst>
                          <a:tab pos="798195" algn="l"/>
                        </a:tabLst>
                      </a:pPr>
                      <a:r>
                        <a:rPr lang="en-US" sz="1600" dirty="0" smtClean="0">
                          <a:effectLst/>
                          <a:latin typeface="Microsoft YaHei" panose="020B0503020204020204" pitchFamily="34" charset="-122"/>
                          <a:ea typeface="Microsoft YaHei" panose="020B0503020204020204" pitchFamily="34" charset="-122"/>
                        </a:rPr>
                        <a:t>36 </a:t>
                      </a:r>
                      <a:r>
                        <a:rPr lang="en-US" sz="1600" dirty="0">
                          <a:effectLst/>
                          <a:latin typeface="Microsoft YaHei" panose="020B0503020204020204" pitchFamily="34" charset="-122"/>
                          <a:ea typeface="Microsoft YaHei" panose="020B0503020204020204" pitchFamily="34" charset="-122"/>
                        </a:rPr>
                        <a:t>(</a:t>
                      </a:r>
                      <a:r>
                        <a:rPr lang="en-US" sz="1600" dirty="0" smtClean="0">
                          <a:effectLst/>
                          <a:latin typeface="Microsoft YaHei" panose="020B0503020204020204" pitchFamily="34" charset="-122"/>
                          <a:ea typeface="Microsoft YaHei" panose="020B0503020204020204" pitchFamily="34" charset="-122"/>
                        </a:rPr>
                        <a:t>32.0)</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hMerge="1">
                  <a:txBody>
                    <a:bodyPr/>
                    <a:lstStyle/>
                    <a:p>
                      <a:pPr algn="ctr">
                        <a:lnSpc>
                          <a:spcPct val="115000"/>
                        </a:lnSpc>
                        <a:spcAft>
                          <a:spcPts val="0"/>
                        </a:spcAft>
                        <a:tabLst>
                          <a:tab pos="798195" algn="l"/>
                        </a:tabLst>
                      </a:pPr>
                      <a:endParaRPr lang="en-US" sz="1800">
                        <a:effectLst/>
                        <a:latin typeface="Calibri"/>
                        <a:ea typeface="Calibri"/>
                        <a:cs typeface="Times New Roman"/>
                      </a:endParaRPr>
                    </a:p>
                  </a:txBody>
                  <a:tcPr marL="51936" marR="51936" marT="0" marB="0"/>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s-AR" sz="1600" dirty="0" smtClean="0">
                          <a:effectLst/>
                          <a:latin typeface="Microsoft YaHei" panose="020B0503020204020204" pitchFamily="34" charset="-122"/>
                          <a:ea typeface="Microsoft YaHei" panose="020B0503020204020204" pitchFamily="34" charset="-122"/>
                          <a:cs typeface="+mn-cs"/>
                        </a:rPr>
                        <a:t>1.38</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n-US" sz="1600" dirty="0" smtClean="0">
                          <a:effectLst/>
                          <a:latin typeface="Microsoft YaHei" panose="020B0503020204020204" pitchFamily="34" charset="-122"/>
                          <a:ea typeface="Microsoft YaHei" panose="020B0503020204020204" pitchFamily="34" charset="-122"/>
                        </a:rPr>
                        <a:t>0.90</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s-AR" sz="1600" dirty="0" smtClean="0">
                          <a:effectLst/>
                          <a:latin typeface="Microsoft YaHei" panose="020B0503020204020204" pitchFamily="34" charset="-122"/>
                          <a:ea typeface="Microsoft YaHei" panose="020B0503020204020204" pitchFamily="34" charset="-122"/>
                          <a:cs typeface="+mn-cs"/>
                        </a:rPr>
                        <a:t>2.11</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n-US" sz="1600" dirty="0" smtClean="0">
                          <a:effectLst/>
                          <a:latin typeface="Microsoft YaHei" panose="020B0503020204020204" pitchFamily="34" charset="-122"/>
                          <a:ea typeface="Microsoft YaHei" panose="020B0503020204020204" pitchFamily="34" charset="-122"/>
                        </a:rPr>
                        <a:t>0.08</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80446">
                <a:tc gridSpan="8">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nSpc>
                          <a:spcPct val="115000"/>
                        </a:lnSpc>
                        <a:spcAft>
                          <a:spcPts val="0"/>
                        </a:spcAft>
                        <a:tabLst>
                          <a:tab pos="798195" algn="l"/>
                        </a:tabLst>
                      </a:pPr>
                      <a:r>
                        <a:rPr lang="en-US" sz="1600" dirty="0" smtClean="0">
                          <a:effectLst/>
                          <a:latin typeface="Microsoft YaHei" panose="020B0503020204020204" pitchFamily="34" charset="-122"/>
                          <a:ea typeface="Microsoft YaHei" panose="020B0503020204020204" pitchFamily="34" charset="-122"/>
                        </a:rPr>
                        <a:t>TLR</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en-US"/>
                    </a:p>
                  </a:txBody>
                  <a:tcPr/>
                </a:tc>
                <a:tc hMerge="1">
                  <a:txBody>
                    <a:bodyPr/>
                    <a:lstStyle/>
                    <a:p>
                      <a:endParaRPr lang="en-US"/>
                    </a:p>
                  </a:txBody>
                  <a:tcPr/>
                </a:tc>
                <a:tc hMerge="1">
                  <a:txBody>
                    <a:bodyPr/>
                    <a:lstStyle/>
                    <a:p>
                      <a:pPr algn="ctr">
                        <a:lnSpc>
                          <a:spcPct val="115000"/>
                        </a:lnSpc>
                        <a:spcAft>
                          <a:spcPts val="0"/>
                        </a:spcAft>
                        <a:tabLst>
                          <a:tab pos="798195" algn="l"/>
                        </a:tabLst>
                      </a:pPr>
                      <a:endParaRPr lang="en-US" sz="1800">
                        <a:effectLst/>
                        <a:latin typeface="Calibri"/>
                        <a:ea typeface="Calibri"/>
                        <a:cs typeface="Times New Roman"/>
                      </a:endParaRPr>
                    </a:p>
                  </a:txBody>
                  <a:tcPr marL="51936" marR="51936" marT="0" marB="0"/>
                </a:tc>
                <a:tc hMerge="1">
                  <a:txBody>
                    <a:bodyPr/>
                    <a:lstStyle/>
                    <a:p>
                      <a:pPr algn="ctr">
                        <a:lnSpc>
                          <a:spcPct val="115000"/>
                        </a:lnSpc>
                        <a:spcAft>
                          <a:spcPts val="0"/>
                        </a:spcAft>
                        <a:tabLst>
                          <a:tab pos="798195" algn="l"/>
                        </a:tabLst>
                      </a:pPr>
                      <a:endParaRPr lang="en-US" sz="1800" dirty="0">
                        <a:effectLst/>
                        <a:latin typeface="Calibri"/>
                        <a:ea typeface="Calibri"/>
                        <a:cs typeface="Times New Roman"/>
                      </a:endParaRPr>
                    </a:p>
                  </a:txBody>
                  <a:tcPr marL="51936" marR="51936" marT="0" marB="0"/>
                </a:tc>
                <a:tc hMerge="1">
                  <a:txBody>
                    <a:bodyPr/>
                    <a:lstStyle/>
                    <a:p>
                      <a:pPr algn="ctr">
                        <a:lnSpc>
                          <a:spcPct val="115000"/>
                        </a:lnSpc>
                        <a:spcAft>
                          <a:spcPts val="0"/>
                        </a:spcAft>
                        <a:tabLst>
                          <a:tab pos="798195" algn="l"/>
                        </a:tabLst>
                      </a:pPr>
                      <a:endParaRPr lang="en-US" sz="1800" dirty="0">
                        <a:effectLst/>
                        <a:latin typeface="Calibri"/>
                        <a:ea typeface="Calibri"/>
                        <a:cs typeface="Times New Roman"/>
                      </a:endParaRPr>
                    </a:p>
                  </a:txBody>
                  <a:tcPr marL="51936" marR="51936" marT="0" marB="0"/>
                </a:tc>
                <a:tc hMerge="1">
                  <a:txBody>
                    <a:bodyPr/>
                    <a:lstStyle/>
                    <a:p>
                      <a:pPr algn="ctr">
                        <a:lnSpc>
                          <a:spcPct val="115000"/>
                        </a:lnSpc>
                        <a:spcAft>
                          <a:spcPts val="0"/>
                        </a:spcAft>
                        <a:tabLst>
                          <a:tab pos="798195" algn="l"/>
                        </a:tabLst>
                      </a:pPr>
                      <a:endParaRPr lang="en-US" sz="1800" dirty="0">
                        <a:effectLst/>
                        <a:latin typeface="Calibri"/>
                        <a:ea typeface="Calibri"/>
                        <a:cs typeface="Times New Roman"/>
                      </a:endParaRPr>
                    </a:p>
                  </a:txBody>
                  <a:tcPr marL="51936" marR="51936" marT="0" marB="0"/>
                </a:tc>
                <a:tc hMerge="1">
                  <a:txBody>
                    <a:bodyPr/>
                    <a:lstStyle/>
                    <a:p>
                      <a:pPr algn="ctr">
                        <a:lnSpc>
                          <a:spcPct val="115000"/>
                        </a:lnSpc>
                        <a:spcAft>
                          <a:spcPts val="0"/>
                        </a:spcAft>
                        <a:tabLst>
                          <a:tab pos="798195" algn="l"/>
                        </a:tabLst>
                      </a:pPr>
                      <a:endParaRPr lang="en-US" sz="1800" dirty="0">
                        <a:effectLst/>
                        <a:latin typeface="Calibri"/>
                        <a:ea typeface="Calibri"/>
                        <a:cs typeface="Times New Roman"/>
                      </a:endParaRPr>
                    </a:p>
                  </a:txBody>
                  <a:tcPr marL="51936" marR="51936" marT="0" marB="0"/>
                </a:tc>
              </a:tr>
              <a:tr h="145999">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r">
                        <a:lnSpc>
                          <a:spcPct val="115000"/>
                        </a:lnSpc>
                        <a:spcAft>
                          <a:spcPts val="0"/>
                        </a:spcAft>
                        <a:tabLst>
                          <a:tab pos="798195" algn="l"/>
                        </a:tabLst>
                      </a:pPr>
                      <a:r>
                        <a:rPr lang="en-US" sz="1600" dirty="0">
                          <a:effectLst/>
                          <a:latin typeface="Microsoft YaHei" panose="020B0503020204020204" pitchFamily="34" charset="-122"/>
                          <a:ea typeface="Microsoft YaHei" panose="020B0503020204020204" pitchFamily="34" charset="-122"/>
                        </a:rPr>
                        <a:t>0-1 years</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gn="ctr">
                        <a:lnSpc>
                          <a:spcPct val="115000"/>
                        </a:lnSpc>
                        <a:spcAft>
                          <a:spcPts val="0"/>
                        </a:spcAft>
                        <a:tabLst>
                          <a:tab pos="798195" algn="l"/>
                        </a:tabLst>
                      </a:pPr>
                      <a:r>
                        <a:rPr lang="en-US" sz="1600" dirty="0" smtClean="0">
                          <a:effectLst/>
                          <a:latin typeface="Microsoft YaHei" panose="020B0503020204020204" pitchFamily="34" charset="-122"/>
                          <a:ea typeface="Microsoft YaHei" panose="020B0503020204020204" pitchFamily="34" charset="-122"/>
                        </a:rPr>
                        <a:t>11/158 </a:t>
                      </a:r>
                      <a:r>
                        <a:rPr lang="en-US" sz="1600" dirty="0">
                          <a:effectLst/>
                          <a:latin typeface="Microsoft YaHei" panose="020B0503020204020204" pitchFamily="34" charset="-122"/>
                          <a:ea typeface="Microsoft YaHei" panose="020B0503020204020204" pitchFamily="34" charset="-122"/>
                        </a:rPr>
                        <a:t>(</a:t>
                      </a:r>
                      <a:r>
                        <a:rPr lang="en-US" sz="1600" dirty="0" smtClean="0">
                          <a:effectLst/>
                          <a:latin typeface="Microsoft YaHei" panose="020B0503020204020204" pitchFamily="34" charset="-122"/>
                          <a:ea typeface="Microsoft YaHei" panose="020B0503020204020204" pitchFamily="34" charset="-122"/>
                        </a:rPr>
                        <a:t>7.0)</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gridSpan="2">
                  <a:txBody>
                    <a:bodyPr/>
                    <a:lstStyle/>
                    <a:p>
                      <a:pPr algn="ctr">
                        <a:lnSpc>
                          <a:spcPct val="115000"/>
                        </a:lnSpc>
                        <a:spcAft>
                          <a:spcPts val="0"/>
                        </a:spcAft>
                        <a:tabLst>
                          <a:tab pos="798195" algn="l"/>
                        </a:tabLst>
                      </a:pPr>
                      <a:r>
                        <a:rPr lang="en-US" sz="1600" dirty="0" smtClean="0">
                          <a:effectLst/>
                          <a:latin typeface="Microsoft YaHei" panose="020B0503020204020204" pitchFamily="34" charset="-122"/>
                          <a:ea typeface="Microsoft YaHei" panose="020B0503020204020204" pitchFamily="34" charset="-122"/>
                        </a:rPr>
                        <a:t>14/170 </a:t>
                      </a:r>
                      <a:r>
                        <a:rPr lang="en-US" sz="1600" dirty="0">
                          <a:effectLst/>
                          <a:latin typeface="Microsoft YaHei" panose="020B0503020204020204" pitchFamily="34" charset="-122"/>
                          <a:ea typeface="Microsoft YaHei" panose="020B0503020204020204" pitchFamily="34" charset="-122"/>
                        </a:rPr>
                        <a:t>(</a:t>
                      </a:r>
                      <a:r>
                        <a:rPr lang="en-US" sz="1600" dirty="0" smtClean="0">
                          <a:effectLst/>
                          <a:latin typeface="Microsoft YaHei" panose="020B0503020204020204" pitchFamily="34" charset="-122"/>
                          <a:ea typeface="Microsoft YaHei" panose="020B0503020204020204" pitchFamily="34" charset="-122"/>
                        </a:rPr>
                        <a:t>8.2)</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hMerge="1">
                  <a:txBody>
                    <a:bodyPr/>
                    <a:lstStyle/>
                    <a:p>
                      <a:pPr algn="ctr">
                        <a:lnSpc>
                          <a:spcPct val="115000"/>
                        </a:lnSpc>
                        <a:spcAft>
                          <a:spcPts val="0"/>
                        </a:spcAft>
                        <a:tabLst>
                          <a:tab pos="798195" algn="l"/>
                        </a:tabLst>
                      </a:pPr>
                      <a:endParaRPr lang="en-US" sz="1800">
                        <a:effectLst/>
                        <a:latin typeface="Calibri"/>
                        <a:ea typeface="Calibri"/>
                        <a:cs typeface="Times New Roman"/>
                      </a:endParaRPr>
                    </a:p>
                  </a:txBody>
                  <a:tcPr marL="51936" marR="51936" marT="0" marB="0"/>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s-AR" sz="1600" dirty="0" smtClean="0">
                          <a:effectLst/>
                          <a:latin typeface="Microsoft YaHei" panose="020B0503020204020204" pitchFamily="34" charset="-122"/>
                          <a:ea typeface="Microsoft YaHei" panose="020B0503020204020204" pitchFamily="34" charset="-122"/>
                          <a:cs typeface="+mn-cs"/>
                        </a:rPr>
                        <a:t>1.18</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n-US" sz="1600" dirty="0" smtClean="0">
                          <a:effectLst/>
                          <a:latin typeface="Microsoft YaHei" panose="020B0503020204020204" pitchFamily="34" charset="-122"/>
                          <a:ea typeface="Microsoft YaHei" panose="020B0503020204020204" pitchFamily="34" charset="-122"/>
                        </a:rPr>
                        <a:t>0.55</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s-AR" sz="1600" dirty="0" smtClean="0">
                          <a:effectLst/>
                          <a:latin typeface="Microsoft YaHei" panose="020B0503020204020204" pitchFamily="34" charset="-122"/>
                          <a:ea typeface="Microsoft YaHei" panose="020B0503020204020204" pitchFamily="34" charset="-122"/>
                          <a:cs typeface="+mn-cs"/>
                        </a:rPr>
                        <a:t>2.52</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n-US" sz="1600" dirty="0" smtClean="0">
                          <a:effectLst/>
                          <a:latin typeface="Microsoft YaHei" panose="020B0503020204020204" pitchFamily="34" charset="-122"/>
                          <a:ea typeface="Microsoft YaHei" panose="020B0503020204020204" pitchFamily="34" charset="-122"/>
                        </a:rPr>
                        <a:t>0.84</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145999">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r">
                        <a:lnSpc>
                          <a:spcPct val="115000"/>
                        </a:lnSpc>
                        <a:spcAft>
                          <a:spcPts val="0"/>
                        </a:spcAft>
                        <a:tabLst>
                          <a:tab pos="798195" algn="l"/>
                        </a:tabLst>
                      </a:pPr>
                      <a:r>
                        <a:rPr lang="es-AR" sz="1600" dirty="0" smtClean="0">
                          <a:effectLst/>
                          <a:latin typeface="Microsoft YaHei" panose="020B0503020204020204" pitchFamily="34" charset="-122"/>
                          <a:ea typeface="Microsoft YaHei" panose="020B0503020204020204" pitchFamily="34" charset="-122"/>
                          <a:cs typeface="Times New Roman"/>
                        </a:rPr>
                        <a:t>1-5 </a:t>
                      </a:r>
                      <a:r>
                        <a:rPr lang="es-AR" sz="1600" dirty="0" err="1" smtClean="0">
                          <a:effectLst/>
                          <a:latin typeface="Microsoft YaHei" panose="020B0503020204020204" pitchFamily="34" charset="-122"/>
                          <a:ea typeface="Microsoft YaHei" panose="020B0503020204020204" pitchFamily="34" charset="-122"/>
                          <a:cs typeface="Times New Roman"/>
                        </a:rPr>
                        <a:t>years</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gn="ctr">
                        <a:lnSpc>
                          <a:spcPct val="115000"/>
                        </a:lnSpc>
                        <a:spcAft>
                          <a:spcPts val="0"/>
                        </a:spcAft>
                        <a:tabLst>
                          <a:tab pos="798195" algn="l"/>
                        </a:tabLst>
                      </a:pPr>
                      <a:r>
                        <a:rPr lang="es-AR" sz="1600" dirty="0" smtClean="0">
                          <a:effectLst/>
                          <a:latin typeface="Microsoft YaHei" panose="020B0503020204020204" pitchFamily="34" charset="-122"/>
                          <a:ea typeface="Microsoft YaHei" panose="020B0503020204020204" pitchFamily="34" charset="-122"/>
                          <a:cs typeface="Times New Roman"/>
                        </a:rPr>
                        <a:t>5/158 (3.1)</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gridSpan="2">
                  <a:txBody>
                    <a:bodyPr/>
                    <a:lstStyle/>
                    <a:p>
                      <a:pPr algn="ctr">
                        <a:lnSpc>
                          <a:spcPct val="115000"/>
                        </a:lnSpc>
                        <a:spcAft>
                          <a:spcPts val="0"/>
                        </a:spcAft>
                        <a:tabLst>
                          <a:tab pos="798195" algn="l"/>
                        </a:tabLst>
                      </a:pPr>
                      <a:r>
                        <a:rPr lang="es-AR" sz="1600" dirty="0" smtClean="0">
                          <a:effectLst/>
                          <a:latin typeface="Microsoft YaHei" panose="020B0503020204020204" pitchFamily="34" charset="-122"/>
                          <a:ea typeface="Microsoft YaHei" panose="020B0503020204020204" pitchFamily="34" charset="-122"/>
                          <a:cs typeface="Times New Roman"/>
                        </a:rPr>
                        <a:t>16/170 (9.4)</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hMerge="1">
                  <a:txBody>
                    <a:bodyPr/>
                    <a:lstStyle/>
                    <a:p>
                      <a:endParaRPr lang="en-US"/>
                    </a:p>
                  </a:txBody>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s-AR" sz="1600" dirty="0" smtClean="0">
                          <a:effectLst/>
                          <a:latin typeface="Microsoft YaHei" panose="020B0503020204020204" pitchFamily="34" charset="-122"/>
                          <a:ea typeface="Microsoft YaHei" panose="020B0503020204020204" pitchFamily="34" charset="-122"/>
                          <a:cs typeface="Times New Roman"/>
                        </a:rPr>
                        <a:t>2.95</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s-AR" sz="1600" dirty="0" smtClean="0">
                          <a:effectLst/>
                          <a:latin typeface="Microsoft YaHei" panose="020B0503020204020204" pitchFamily="34" charset="-122"/>
                          <a:ea typeface="Microsoft YaHei" panose="020B0503020204020204" pitchFamily="34" charset="-122"/>
                          <a:cs typeface="Times New Roman"/>
                        </a:rPr>
                        <a:t>1.10</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s-AR" sz="1600" dirty="0" smtClean="0">
                          <a:effectLst/>
                          <a:latin typeface="Microsoft YaHei" panose="020B0503020204020204" pitchFamily="34" charset="-122"/>
                          <a:ea typeface="Microsoft YaHei" panose="020B0503020204020204" pitchFamily="34" charset="-122"/>
                          <a:cs typeface="Times New Roman"/>
                        </a:rPr>
                        <a:t>7.87</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s-AR" sz="1600" dirty="0" smtClean="0">
                          <a:effectLst/>
                          <a:latin typeface="Microsoft YaHei" panose="020B0503020204020204" pitchFamily="34" charset="-122"/>
                          <a:ea typeface="Microsoft YaHei" panose="020B0503020204020204" pitchFamily="34" charset="-122"/>
                          <a:cs typeface="Times New Roman"/>
                        </a:rPr>
                        <a:t>0.03</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145999">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r">
                        <a:lnSpc>
                          <a:spcPct val="115000"/>
                        </a:lnSpc>
                        <a:spcAft>
                          <a:spcPts val="0"/>
                        </a:spcAft>
                        <a:tabLst>
                          <a:tab pos="798195" algn="l"/>
                        </a:tabLst>
                      </a:pPr>
                      <a:r>
                        <a:rPr lang="en-US" sz="1600" dirty="0" smtClean="0">
                          <a:effectLst/>
                          <a:latin typeface="Microsoft YaHei" panose="020B0503020204020204" pitchFamily="34" charset="-122"/>
                          <a:ea typeface="Microsoft YaHei" panose="020B0503020204020204" pitchFamily="34" charset="-122"/>
                        </a:rPr>
                        <a:t>0-5 </a:t>
                      </a:r>
                      <a:r>
                        <a:rPr lang="en-US" sz="1600" dirty="0">
                          <a:effectLst/>
                          <a:latin typeface="Microsoft YaHei" panose="020B0503020204020204" pitchFamily="34" charset="-122"/>
                          <a:ea typeface="Microsoft YaHei" panose="020B0503020204020204" pitchFamily="34" charset="-122"/>
                        </a:rPr>
                        <a:t>years</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gn="ctr">
                        <a:lnSpc>
                          <a:spcPct val="115000"/>
                        </a:lnSpc>
                        <a:spcAft>
                          <a:spcPts val="0"/>
                        </a:spcAft>
                        <a:tabLst>
                          <a:tab pos="798195" algn="l"/>
                        </a:tabLst>
                      </a:pPr>
                      <a:r>
                        <a:rPr lang="en-US" sz="1600" dirty="0" smtClean="0">
                          <a:effectLst/>
                          <a:latin typeface="Microsoft YaHei" panose="020B0503020204020204" pitchFamily="34" charset="-122"/>
                          <a:ea typeface="Microsoft YaHei" panose="020B0503020204020204" pitchFamily="34" charset="-122"/>
                        </a:rPr>
                        <a:t>16/158</a:t>
                      </a:r>
                      <a:r>
                        <a:rPr lang="en-US" sz="1600" baseline="0" dirty="0" smtClean="0">
                          <a:effectLst/>
                          <a:latin typeface="Microsoft YaHei" panose="020B0503020204020204" pitchFamily="34" charset="-122"/>
                          <a:ea typeface="Microsoft YaHei" panose="020B0503020204020204" pitchFamily="34" charset="-122"/>
                        </a:rPr>
                        <a:t> </a:t>
                      </a:r>
                      <a:r>
                        <a:rPr lang="en-US" sz="1600" dirty="0" smtClean="0">
                          <a:effectLst/>
                          <a:latin typeface="Microsoft YaHei" panose="020B0503020204020204" pitchFamily="34" charset="-122"/>
                          <a:ea typeface="Microsoft YaHei" panose="020B0503020204020204" pitchFamily="34" charset="-122"/>
                        </a:rPr>
                        <a:t>(10.1)</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gridSpan="2">
                  <a:txBody>
                    <a:bodyPr/>
                    <a:lstStyle/>
                    <a:p>
                      <a:pPr algn="ctr">
                        <a:lnSpc>
                          <a:spcPct val="115000"/>
                        </a:lnSpc>
                        <a:spcAft>
                          <a:spcPts val="0"/>
                        </a:spcAft>
                        <a:tabLst>
                          <a:tab pos="798195" algn="l"/>
                        </a:tabLst>
                      </a:pPr>
                      <a:r>
                        <a:rPr lang="en-US" sz="1600" dirty="0" smtClean="0">
                          <a:effectLst/>
                          <a:latin typeface="Microsoft YaHei" panose="020B0503020204020204" pitchFamily="34" charset="-122"/>
                          <a:ea typeface="Microsoft YaHei" panose="020B0503020204020204" pitchFamily="34" charset="-122"/>
                        </a:rPr>
                        <a:t>30/170 </a:t>
                      </a:r>
                      <a:r>
                        <a:rPr lang="en-US" sz="1600" dirty="0">
                          <a:effectLst/>
                          <a:latin typeface="Microsoft YaHei" panose="020B0503020204020204" pitchFamily="34" charset="-122"/>
                          <a:ea typeface="Microsoft YaHei" panose="020B0503020204020204" pitchFamily="34" charset="-122"/>
                        </a:rPr>
                        <a:t>(</a:t>
                      </a:r>
                      <a:r>
                        <a:rPr lang="en-US" sz="1600" dirty="0" smtClean="0">
                          <a:effectLst/>
                          <a:latin typeface="Microsoft YaHei" panose="020B0503020204020204" pitchFamily="34" charset="-122"/>
                          <a:ea typeface="Microsoft YaHei" panose="020B0503020204020204" pitchFamily="34" charset="-122"/>
                        </a:rPr>
                        <a:t>17.6)</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hMerge="1">
                  <a:txBody>
                    <a:bodyPr/>
                    <a:lstStyle/>
                    <a:p>
                      <a:pPr algn="ctr">
                        <a:lnSpc>
                          <a:spcPct val="115000"/>
                        </a:lnSpc>
                        <a:spcAft>
                          <a:spcPts val="0"/>
                        </a:spcAft>
                        <a:tabLst>
                          <a:tab pos="798195" algn="l"/>
                        </a:tabLst>
                      </a:pPr>
                      <a:endParaRPr lang="en-US" sz="1800">
                        <a:effectLst/>
                        <a:latin typeface="Calibri"/>
                        <a:ea typeface="Calibri"/>
                        <a:cs typeface="Times New Roman"/>
                      </a:endParaRPr>
                    </a:p>
                  </a:txBody>
                  <a:tcPr marL="51936" marR="51936" marT="0" marB="0"/>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s-AR" sz="1600" dirty="0" smtClean="0">
                          <a:effectLst/>
                          <a:latin typeface="Microsoft YaHei" panose="020B0503020204020204" pitchFamily="34" charset="-122"/>
                          <a:ea typeface="Microsoft YaHei" panose="020B0503020204020204" pitchFamily="34" charset="-122"/>
                          <a:cs typeface="+mn-cs"/>
                        </a:rPr>
                        <a:t>1.74</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n-US" sz="1600" dirty="0" smtClean="0">
                          <a:effectLst/>
                          <a:latin typeface="Microsoft YaHei" panose="020B0503020204020204" pitchFamily="34" charset="-122"/>
                          <a:ea typeface="Microsoft YaHei" panose="020B0503020204020204" pitchFamily="34" charset="-122"/>
                        </a:rPr>
                        <a:t>0.98</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s-AR" sz="1600" dirty="0" smtClean="0">
                          <a:effectLst/>
                          <a:latin typeface="Microsoft YaHei" panose="020B0503020204020204" pitchFamily="34" charset="-122"/>
                          <a:ea typeface="Microsoft YaHei" panose="020B0503020204020204" pitchFamily="34" charset="-122"/>
                          <a:cs typeface="+mn-cs"/>
                        </a:rPr>
                        <a:t>3.07</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n-US" sz="1600" dirty="0" smtClean="0">
                          <a:effectLst/>
                          <a:latin typeface="Microsoft YaHei" panose="020B0503020204020204" pitchFamily="34" charset="-122"/>
                          <a:ea typeface="Microsoft YaHei" panose="020B0503020204020204" pitchFamily="34" charset="-122"/>
                        </a:rPr>
                        <a:t>0.05</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145999">
                <a:tc gridSpan="8">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nSpc>
                          <a:spcPct val="115000"/>
                        </a:lnSpc>
                        <a:spcAft>
                          <a:spcPts val="0"/>
                        </a:spcAft>
                        <a:tabLst>
                          <a:tab pos="798195" algn="l"/>
                        </a:tabLst>
                      </a:pPr>
                      <a:r>
                        <a:rPr lang="en-US" sz="1600" dirty="0">
                          <a:effectLst/>
                          <a:latin typeface="Microsoft YaHei" panose="020B0503020204020204" pitchFamily="34" charset="-122"/>
                          <a:ea typeface="Microsoft YaHei" panose="020B0503020204020204" pitchFamily="34" charset="-122"/>
                        </a:rPr>
                        <a:t>TVR</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45999">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r">
                        <a:lnSpc>
                          <a:spcPct val="115000"/>
                        </a:lnSpc>
                        <a:spcAft>
                          <a:spcPts val="0"/>
                        </a:spcAft>
                        <a:tabLst>
                          <a:tab pos="798195" algn="l"/>
                        </a:tabLst>
                      </a:pPr>
                      <a:r>
                        <a:rPr lang="en-US" sz="1600" dirty="0">
                          <a:effectLst/>
                          <a:latin typeface="Microsoft YaHei" panose="020B0503020204020204" pitchFamily="34" charset="-122"/>
                          <a:ea typeface="Microsoft YaHei" panose="020B0503020204020204" pitchFamily="34" charset="-122"/>
                        </a:rPr>
                        <a:t>0-1 years</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gn="ctr">
                        <a:lnSpc>
                          <a:spcPct val="115000"/>
                        </a:lnSpc>
                        <a:spcAft>
                          <a:spcPts val="0"/>
                        </a:spcAft>
                        <a:tabLst>
                          <a:tab pos="798195" algn="l"/>
                        </a:tabLst>
                      </a:pPr>
                      <a:r>
                        <a:rPr lang="en-US" sz="1600" dirty="0" smtClean="0">
                          <a:effectLst/>
                          <a:latin typeface="Microsoft YaHei" panose="020B0503020204020204" pitchFamily="34" charset="-122"/>
                          <a:ea typeface="Microsoft YaHei" panose="020B0503020204020204" pitchFamily="34" charset="-122"/>
                        </a:rPr>
                        <a:t>14/131</a:t>
                      </a:r>
                      <a:r>
                        <a:rPr lang="en-US" sz="1600" baseline="0" dirty="0" smtClean="0">
                          <a:effectLst/>
                          <a:latin typeface="Microsoft YaHei" panose="020B0503020204020204" pitchFamily="34" charset="-122"/>
                          <a:ea typeface="Microsoft YaHei" panose="020B0503020204020204" pitchFamily="34" charset="-122"/>
                        </a:rPr>
                        <a:t> (10.6)</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pPr algn="ctr">
                        <a:lnSpc>
                          <a:spcPct val="115000"/>
                        </a:lnSpc>
                        <a:spcAft>
                          <a:spcPts val="0"/>
                        </a:spcAft>
                        <a:tabLst>
                          <a:tab pos="798195" algn="l"/>
                        </a:tabLst>
                      </a:pPr>
                      <a:r>
                        <a:rPr lang="en-US" sz="1600" dirty="0" smtClean="0">
                          <a:effectLst/>
                          <a:latin typeface="Microsoft YaHei" panose="020B0503020204020204" pitchFamily="34" charset="-122"/>
                          <a:ea typeface="Microsoft YaHei" panose="020B0503020204020204" pitchFamily="34" charset="-122"/>
                        </a:rPr>
                        <a:t>15/</a:t>
                      </a:r>
                      <a:r>
                        <a:rPr lang="en-US" sz="1600" baseline="0" dirty="0" smtClean="0">
                          <a:effectLst/>
                          <a:latin typeface="Microsoft YaHei" panose="020B0503020204020204" pitchFamily="34" charset="-122"/>
                          <a:ea typeface="Microsoft YaHei" panose="020B0503020204020204" pitchFamily="34" charset="-122"/>
                        </a:rPr>
                        <a:t> 142 (</a:t>
                      </a:r>
                      <a:r>
                        <a:rPr lang="en-US" sz="1600" dirty="0" smtClean="0">
                          <a:effectLst/>
                          <a:latin typeface="Microsoft YaHei" panose="020B0503020204020204" pitchFamily="34" charset="-122"/>
                          <a:ea typeface="Microsoft YaHei" panose="020B0503020204020204" pitchFamily="34" charset="-122"/>
                        </a:rPr>
                        <a:t>10.5)</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gridSpan="2">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s-AR" sz="1600" dirty="0" smtClean="0">
                          <a:effectLst/>
                          <a:latin typeface="Microsoft YaHei" panose="020B0503020204020204" pitchFamily="34" charset="-122"/>
                          <a:ea typeface="Microsoft YaHei" panose="020B0503020204020204" pitchFamily="34" charset="-122"/>
                          <a:cs typeface="+mn-cs"/>
                        </a:rPr>
                        <a:t>0.98</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hMerge="1">
                  <a:txBody>
                    <a:bodyPr/>
                    <a:lstStyle/>
                    <a:p>
                      <a:endParaRPr lang="en-US"/>
                    </a:p>
                  </a:txBody>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n-US" sz="1600" dirty="0" smtClean="0">
                          <a:effectLst/>
                          <a:latin typeface="Microsoft YaHei" panose="020B0503020204020204" pitchFamily="34" charset="-122"/>
                          <a:ea typeface="Microsoft YaHei" panose="020B0503020204020204" pitchFamily="34" charset="-122"/>
                        </a:rPr>
                        <a:t>0.49</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s-AR" sz="1600" dirty="0" smtClean="0">
                          <a:effectLst/>
                          <a:latin typeface="Microsoft YaHei" panose="020B0503020204020204" pitchFamily="34" charset="-122"/>
                          <a:ea typeface="Microsoft YaHei" panose="020B0503020204020204" pitchFamily="34" charset="-122"/>
                          <a:cs typeface="+mn-cs"/>
                        </a:rPr>
                        <a:t>1.96</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n-US" sz="1600" dirty="0">
                          <a:effectLst/>
                          <a:latin typeface="Microsoft YaHei" panose="020B0503020204020204" pitchFamily="34" charset="-122"/>
                          <a:ea typeface="Microsoft YaHei" panose="020B0503020204020204" pitchFamily="34" charset="-122"/>
                        </a:rPr>
                        <a:t>0.86</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145999">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r">
                        <a:lnSpc>
                          <a:spcPct val="115000"/>
                        </a:lnSpc>
                        <a:spcAft>
                          <a:spcPts val="0"/>
                        </a:spcAft>
                        <a:tabLst>
                          <a:tab pos="798195" algn="l"/>
                        </a:tabLst>
                      </a:pPr>
                      <a:r>
                        <a:rPr lang="es-AR" sz="1600" dirty="0" smtClean="0">
                          <a:effectLst/>
                          <a:latin typeface="Microsoft YaHei" panose="020B0503020204020204" pitchFamily="34" charset="-122"/>
                          <a:ea typeface="Microsoft YaHei" panose="020B0503020204020204" pitchFamily="34" charset="-122"/>
                          <a:cs typeface="Times New Roman"/>
                        </a:rPr>
                        <a:t>1-5 </a:t>
                      </a:r>
                      <a:r>
                        <a:rPr lang="es-AR" sz="1600" dirty="0" err="1" smtClean="0">
                          <a:effectLst/>
                          <a:latin typeface="Microsoft YaHei" panose="020B0503020204020204" pitchFamily="34" charset="-122"/>
                          <a:ea typeface="Microsoft YaHei" panose="020B0503020204020204" pitchFamily="34" charset="-122"/>
                          <a:cs typeface="Times New Roman"/>
                        </a:rPr>
                        <a:t>years</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gn="ctr">
                        <a:lnSpc>
                          <a:spcPct val="115000"/>
                        </a:lnSpc>
                        <a:spcAft>
                          <a:spcPts val="0"/>
                        </a:spcAft>
                        <a:tabLst>
                          <a:tab pos="798195" algn="l"/>
                        </a:tabLst>
                      </a:pPr>
                      <a:r>
                        <a:rPr lang="es-AR" sz="1600" dirty="0" smtClean="0">
                          <a:effectLst/>
                          <a:latin typeface="Microsoft YaHei" panose="020B0503020204020204" pitchFamily="34" charset="-122"/>
                          <a:ea typeface="Microsoft YaHei" panose="020B0503020204020204" pitchFamily="34" charset="-122"/>
                          <a:cs typeface="Times New Roman"/>
                        </a:rPr>
                        <a:t>5/131</a:t>
                      </a:r>
                      <a:r>
                        <a:rPr lang="es-AR" sz="1600" baseline="0" dirty="0" smtClean="0">
                          <a:effectLst/>
                          <a:latin typeface="Microsoft YaHei" panose="020B0503020204020204" pitchFamily="34" charset="-122"/>
                          <a:ea typeface="Microsoft YaHei" panose="020B0503020204020204" pitchFamily="34" charset="-122"/>
                          <a:cs typeface="Times New Roman"/>
                        </a:rPr>
                        <a:t> (3.8)</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algn="ctr">
                        <a:lnSpc>
                          <a:spcPct val="115000"/>
                        </a:lnSpc>
                        <a:spcAft>
                          <a:spcPts val="0"/>
                        </a:spcAft>
                        <a:tabLst>
                          <a:tab pos="798195" algn="l"/>
                        </a:tabLst>
                      </a:pPr>
                      <a:r>
                        <a:rPr lang="es-AR" sz="1600" dirty="0" smtClean="0">
                          <a:effectLst/>
                          <a:latin typeface="Microsoft YaHei" panose="020B0503020204020204" pitchFamily="34" charset="-122"/>
                          <a:ea typeface="Microsoft YaHei" panose="020B0503020204020204" pitchFamily="34" charset="-122"/>
                          <a:cs typeface="Times New Roman"/>
                        </a:rPr>
                        <a:t>15/142 (10.5)</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gridSpan="2">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s-AR" sz="1600" dirty="0" smtClean="0">
                          <a:effectLst/>
                          <a:latin typeface="Microsoft YaHei" panose="020B0503020204020204" pitchFamily="34" charset="-122"/>
                          <a:ea typeface="Microsoft YaHei" panose="020B0503020204020204" pitchFamily="34" charset="-122"/>
                          <a:cs typeface="Times New Roman"/>
                        </a:rPr>
                        <a:t>2.78</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hMerge="1">
                  <a:txBody>
                    <a:bodyPr/>
                    <a:lstStyle/>
                    <a:p>
                      <a:endParaRPr lang="en-US"/>
                    </a:p>
                  </a:txBody>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s-AR" sz="1600" dirty="0" smtClean="0">
                          <a:effectLst/>
                          <a:latin typeface="Microsoft YaHei" panose="020B0503020204020204" pitchFamily="34" charset="-122"/>
                          <a:ea typeface="Microsoft YaHei" panose="020B0503020204020204" pitchFamily="34" charset="-122"/>
                          <a:cs typeface="Times New Roman"/>
                        </a:rPr>
                        <a:t>1.04</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s-AR" sz="1600" dirty="0" smtClean="0">
                          <a:effectLst/>
                          <a:latin typeface="Microsoft YaHei" panose="020B0503020204020204" pitchFamily="34" charset="-122"/>
                          <a:ea typeface="Microsoft YaHei" panose="020B0503020204020204" pitchFamily="34" charset="-122"/>
                          <a:cs typeface="Times New Roman"/>
                        </a:rPr>
                        <a:t>7.46</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s-AR" sz="1600" dirty="0" smtClean="0">
                          <a:effectLst/>
                          <a:latin typeface="Microsoft YaHei" panose="020B0503020204020204" pitchFamily="34" charset="-122"/>
                          <a:ea typeface="Microsoft YaHei" panose="020B0503020204020204" pitchFamily="34" charset="-122"/>
                          <a:cs typeface="Times New Roman"/>
                        </a:rPr>
                        <a:t>0.02</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145999">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r">
                        <a:lnSpc>
                          <a:spcPct val="115000"/>
                        </a:lnSpc>
                        <a:spcAft>
                          <a:spcPts val="0"/>
                        </a:spcAft>
                        <a:tabLst>
                          <a:tab pos="798195" algn="l"/>
                        </a:tabLst>
                      </a:pPr>
                      <a:r>
                        <a:rPr lang="en-US" sz="1600" dirty="0" smtClean="0">
                          <a:effectLst/>
                          <a:latin typeface="Microsoft YaHei" panose="020B0503020204020204" pitchFamily="34" charset="-122"/>
                          <a:ea typeface="Microsoft YaHei" panose="020B0503020204020204" pitchFamily="34" charset="-122"/>
                        </a:rPr>
                        <a:t>0-5 </a:t>
                      </a:r>
                      <a:r>
                        <a:rPr lang="en-US" sz="1600" dirty="0">
                          <a:effectLst/>
                          <a:latin typeface="Microsoft YaHei" panose="020B0503020204020204" pitchFamily="34" charset="-122"/>
                          <a:ea typeface="Microsoft YaHei" panose="020B0503020204020204" pitchFamily="34" charset="-122"/>
                        </a:rPr>
                        <a:t>years</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gn="ctr">
                        <a:lnSpc>
                          <a:spcPct val="115000"/>
                        </a:lnSpc>
                        <a:spcAft>
                          <a:spcPts val="0"/>
                        </a:spcAft>
                        <a:tabLst>
                          <a:tab pos="798195" algn="l"/>
                        </a:tabLst>
                      </a:pPr>
                      <a:r>
                        <a:rPr lang="en-US" sz="1600" dirty="0" smtClean="0">
                          <a:effectLst/>
                          <a:latin typeface="Microsoft YaHei" panose="020B0503020204020204" pitchFamily="34" charset="-122"/>
                          <a:ea typeface="Microsoft YaHei" panose="020B0503020204020204" pitchFamily="34" charset="-122"/>
                        </a:rPr>
                        <a:t>19/131 </a:t>
                      </a:r>
                      <a:r>
                        <a:rPr lang="en-US" sz="1600" dirty="0">
                          <a:effectLst/>
                          <a:latin typeface="Microsoft YaHei" panose="020B0503020204020204" pitchFamily="34" charset="-122"/>
                          <a:ea typeface="Microsoft YaHei" panose="020B0503020204020204" pitchFamily="34" charset="-122"/>
                        </a:rPr>
                        <a:t>(</a:t>
                      </a:r>
                      <a:r>
                        <a:rPr lang="en-US" sz="1600" dirty="0" smtClean="0">
                          <a:effectLst/>
                          <a:latin typeface="Microsoft YaHei" panose="020B0503020204020204" pitchFamily="34" charset="-122"/>
                          <a:ea typeface="Microsoft YaHei" panose="020B0503020204020204" pitchFamily="34" charset="-122"/>
                        </a:rPr>
                        <a:t>14.5)</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p>
                      <a:pPr algn="ctr">
                        <a:lnSpc>
                          <a:spcPct val="115000"/>
                        </a:lnSpc>
                        <a:spcAft>
                          <a:spcPts val="0"/>
                        </a:spcAft>
                        <a:tabLst>
                          <a:tab pos="798195" algn="l"/>
                        </a:tabLst>
                      </a:pPr>
                      <a:r>
                        <a:rPr lang="en-US" sz="1600" dirty="0" smtClean="0">
                          <a:effectLst/>
                          <a:latin typeface="Microsoft YaHei" panose="020B0503020204020204" pitchFamily="34" charset="-122"/>
                          <a:ea typeface="Microsoft YaHei" panose="020B0503020204020204" pitchFamily="34" charset="-122"/>
                        </a:rPr>
                        <a:t>30/142</a:t>
                      </a:r>
                      <a:r>
                        <a:rPr lang="en-US" sz="1600" baseline="0" dirty="0" smtClean="0">
                          <a:effectLst/>
                          <a:latin typeface="Microsoft YaHei" panose="020B0503020204020204" pitchFamily="34" charset="-122"/>
                          <a:ea typeface="Microsoft YaHei" panose="020B0503020204020204" pitchFamily="34" charset="-122"/>
                        </a:rPr>
                        <a:t> (21.1)</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gridSpan="2">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s-AR" sz="1600" dirty="0" smtClean="0">
                          <a:effectLst/>
                          <a:latin typeface="Microsoft YaHei" panose="020B0503020204020204" pitchFamily="34" charset="-122"/>
                          <a:ea typeface="Microsoft YaHei" panose="020B0503020204020204" pitchFamily="34" charset="-122"/>
                          <a:cs typeface="Times New Roman"/>
                        </a:rPr>
                        <a:t>1.45</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hMerge="1">
                  <a:txBody>
                    <a:bodyPr/>
                    <a:lstStyle/>
                    <a:p>
                      <a:endParaRPr lang="en-US"/>
                    </a:p>
                  </a:txBody>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n-US" sz="1600" dirty="0" smtClean="0">
                          <a:effectLst/>
                          <a:latin typeface="Microsoft YaHei" panose="020B0503020204020204" pitchFamily="34" charset="-122"/>
                          <a:ea typeface="Microsoft YaHei" panose="020B0503020204020204" pitchFamily="34" charset="-122"/>
                        </a:rPr>
                        <a:t>0.86</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s-AR" sz="1600" dirty="0" smtClean="0">
                          <a:effectLst/>
                          <a:latin typeface="Microsoft YaHei" panose="020B0503020204020204" pitchFamily="34" charset="-122"/>
                          <a:ea typeface="Microsoft YaHei" panose="020B0503020204020204" pitchFamily="34" charset="-122"/>
                          <a:cs typeface="+mn-cs"/>
                        </a:rPr>
                        <a:t>2.45</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lnSpc>
                          <a:spcPct val="115000"/>
                        </a:lnSpc>
                        <a:spcAft>
                          <a:spcPts val="0"/>
                        </a:spcAft>
                        <a:tabLst>
                          <a:tab pos="798195" algn="l"/>
                        </a:tabLst>
                      </a:pPr>
                      <a:r>
                        <a:rPr lang="en-US" sz="1600" dirty="0" smtClean="0">
                          <a:effectLst/>
                          <a:latin typeface="Microsoft YaHei" panose="020B0503020204020204" pitchFamily="34" charset="-122"/>
                          <a:ea typeface="Microsoft YaHei" panose="020B0503020204020204" pitchFamily="34" charset="-122"/>
                        </a:rPr>
                        <a:t>0.16</a:t>
                      </a:r>
                      <a:endParaRPr lang="en-US" sz="1600" dirty="0">
                        <a:effectLst/>
                        <a:latin typeface="Microsoft YaHei" panose="020B0503020204020204" pitchFamily="34" charset="-122"/>
                        <a:ea typeface="Microsoft YaHei" panose="020B0503020204020204" pitchFamily="34" charset="-122"/>
                        <a:cs typeface="Times New Roman"/>
                      </a:endParaRPr>
                    </a:p>
                  </a:txBody>
                  <a:tcPr marL="51936" marR="5193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sp>
        <p:nvSpPr>
          <p:cNvPr id="11" name="10 Elipse"/>
          <p:cNvSpPr/>
          <p:nvPr/>
        </p:nvSpPr>
        <p:spPr>
          <a:xfrm>
            <a:off x="2433024" y="3717032"/>
            <a:ext cx="3219096"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11 Elipse"/>
          <p:cNvSpPr/>
          <p:nvPr/>
        </p:nvSpPr>
        <p:spPr>
          <a:xfrm>
            <a:off x="2339752" y="4869160"/>
            <a:ext cx="3252313"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2 CuadroTexto"/>
          <p:cNvSpPr txBox="1"/>
          <p:nvPr/>
        </p:nvSpPr>
        <p:spPr>
          <a:xfrm>
            <a:off x="2195737" y="5445224"/>
            <a:ext cx="4752527" cy="830997"/>
          </a:xfrm>
          <a:prstGeom prst="rect">
            <a:avLst/>
          </a:prstGeom>
          <a:solidFill>
            <a:srgbClr val="FF0000"/>
          </a:solidFill>
        </p:spPr>
        <p:txBody>
          <a:bodyPr wrap="square" rtlCol="0">
            <a:spAutoFit/>
          </a:bodyPr>
          <a:lstStyle/>
          <a:p>
            <a:pPr algn="ctr"/>
            <a:r>
              <a:rPr lang="es-AR" sz="2400" b="1" dirty="0" smtClean="0">
                <a:solidFill>
                  <a:schemeClr val="bg1">
                    <a:lumMod val="95000"/>
                  </a:schemeClr>
                </a:solidFill>
                <a:latin typeface="Microsoft YaHei" panose="020B0503020204020204" pitchFamily="34" charset="-122"/>
                <a:ea typeface="Microsoft YaHei" panose="020B0503020204020204" pitchFamily="34" charset="-122"/>
              </a:rPr>
              <a:t>LATE CATCH-UP</a:t>
            </a:r>
          </a:p>
          <a:p>
            <a:pPr algn="ctr"/>
            <a:r>
              <a:rPr lang="es-AR" sz="2400" b="1" dirty="0" err="1" smtClean="0">
                <a:solidFill>
                  <a:schemeClr val="bg1">
                    <a:lumMod val="95000"/>
                  </a:schemeClr>
                </a:solidFill>
                <a:latin typeface="Microsoft YaHei" panose="020B0503020204020204" pitchFamily="34" charset="-122"/>
                <a:ea typeface="Microsoft YaHei" panose="020B0503020204020204" pitchFamily="34" charset="-122"/>
              </a:rPr>
              <a:t>after</a:t>
            </a:r>
            <a:r>
              <a:rPr lang="es-AR" sz="2400" b="1" dirty="0" smtClean="0">
                <a:solidFill>
                  <a:schemeClr val="bg1">
                    <a:lumMod val="95000"/>
                  </a:schemeClr>
                </a:solidFill>
                <a:latin typeface="Microsoft YaHei" panose="020B0503020204020204" pitchFamily="34" charset="-122"/>
                <a:ea typeface="Microsoft YaHei" panose="020B0503020204020204" pitchFamily="34" charset="-122"/>
              </a:rPr>
              <a:t> 1 </a:t>
            </a:r>
            <a:r>
              <a:rPr lang="es-AR" sz="2400" b="1" dirty="0" err="1" smtClean="0">
                <a:solidFill>
                  <a:schemeClr val="bg1">
                    <a:lumMod val="95000"/>
                  </a:schemeClr>
                </a:solidFill>
                <a:latin typeface="Microsoft YaHei" panose="020B0503020204020204" pitchFamily="34" charset="-122"/>
                <a:ea typeface="Microsoft YaHei" panose="020B0503020204020204" pitchFamily="34" charset="-122"/>
              </a:rPr>
              <a:t>year</a:t>
            </a:r>
            <a:r>
              <a:rPr lang="es-AR" sz="2400" b="1" dirty="0" smtClean="0">
                <a:solidFill>
                  <a:schemeClr val="bg1">
                    <a:lumMod val="95000"/>
                  </a:schemeClr>
                </a:solidFill>
                <a:latin typeface="Microsoft YaHei" panose="020B0503020204020204" pitchFamily="34" charset="-122"/>
                <a:ea typeface="Microsoft YaHei" panose="020B0503020204020204" pitchFamily="34" charset="-122"/>
              </a:rPr>
              <a:t>… </a:t>
            </a:r>
            <a:endParaRPr lang="en-US" sz="2400" b="1" dirty="0">
              <a:solidFill>
                <a:schemeClr val="bg1">
                  <a:lumMod val="95000"/>
                </a:schemeClr>
              </a:solidFill>
              <a:latin typeface="Microsoft YaHei" panose="020B0503020204020204" pitchFamily="34" charset="-122"/>
              <a:ea typeface="Microsoft YaHei" panose="020B0503020204020204" pitchFamily="34" charset="-122"/>
            </a:endParaRPr>
          </a:p>
        </p:txBody>
      </p:sp>
      <p:cxnSp>
        <p:nvCxnSpPr>
          <p:cNvPr id="10" name="9 Conector recto"/>
          <p:cNvCxnSpPr/>
          <p:nvPr/>
        </p:nvCxnSpPr>
        <p:spPr>
          <a:xfrm>
            <a:off x="3779912" y="548680"/>
            <a:ext cx="532859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3" name="12 Rectángulo"/>
          <p:cNvSpPr/>
          <p:nvPr/>
        </p:nvSpPr>
        <p:spPr>
          <a:xfrm>
            <a:off x="1827718" y="15007"/>
            <a:ext cx="7316281" cy="461665"/>
          </a:xfrm>
          <a:prstGeom prst="rect">
            <a:avLst/>
          </a:prstGeom>
        </p:spPr>
        <p:txBody>
          <a:bodyPr wrap="square">
            <a:spAutoFit/>
          </a:bodyPr>
          <a:lstStyle/>
          <a:p>
            <a:pPr algn="r"/>
            <a:r>
              <a:rPr lang="es-AR" sz="2400" dirty="0" err="1" smtClean="0">
                <a:solidFill>
                  <a:schemeClr val="bg1">
                    <a:lumMod val="95000"/>
                  </a:schemeClr>
                </a:solidFill>
              </a:rPr>
              <a:t>Event</a:t>
            </a:r>
            <a:r>
              <a:rPr lang="es-AR" sz="2400" dirty="0" smtClean="0">
                <a:solidFill>
                  <a:schemeClr val="bg1">
                    <a:lumMod val="95000"/>
                  </a:schemeClr>
                </a:solidFill>
              </a:rPr>
              <a:t> </a:t>
            </a:r>
            <a:r>
              <a:rPr lang="es-AR" sz="2400" dirty="0" err="1" smtClean="0">
                <a:solidFill>
                  <a:schemeClr val="bg1">
                    <a:lumMod val="95000"/>
                  </a:schemeClr>
                </a:solidFill>
              </a:rPr>
              <a:t>progression</a:t>
            </a:r>
            <a:r>
              <a:rPr lang="es-AR" sz="2400" dirty="0" smtClean="0">
                <a:solidFill>
                  <a:schemeClr val="bg1">
                    <a:lumMod val="95000"/>
                  </a:schemeClr>
                </a:solidFill>
              </a:rPr>
              <a:t> </a:t>
            </a:r>
            <a:r>
              <a:rPr lang="es-AR" sz="2400" dirty="0" err="1" smtClean="0">
                <a:solidFill>
                  <a:schemeClr val="bg1">
                    <a:lumMod val="95000"/>
                  </a:schemeClr>
                </a:solidFill>
              </a:rPr>
              <a:t>during</a:t>
            </a:r>
            <a:r>
              <a:rPr lang="es-AR" sz="2400" dirty="0" smtClean="0">
                <a:solidFill>
                  <a:schemeClr val="bg1">
                    <a:lumMod val="95000"/>
                  </a:schemeClr>
                </a:solidFill>
              </a:rPr>
              <a:t> ORAR 3 RCT</a:t>
            </a:r>
            <a:endParaRPr lang="en-US" sz="2400" dirty="0"/>
          </a:p>
        </p:txBody>
      </p:sp>
    </p:spTree>
    <p:extLst>
      <p:ext uri="{BB962C8B-B14F-4D97-AF65-F5344CB8AC3E}">
        <p14:creationId xmlns:p14="http://schemas.microsoft.com/office/powerpoint/2010/main" val="10931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5" name="4 Conector recto"/>
          <p:cNvCxnSpPr/>
          <p:nvPr/>
        </p:nvCxnSpPr>
        <p:spPr>
          <a:xfrm>
            <a:off x="4572000" y="620688"/>
            <a:ext cx="4536504"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aphicFrame>
        <p:nvGraphicFramePr>
          <p:cNvPr id="6" name="5 Tabla"/>
          <p:cNvGraphicFramePr>
            <a:graphicFrameLocks noGrp="1"/>
          </p:cNvGraphicFramePr>
          <p:nvPr>
            <p:extLst>
              <p:ext uri="{D42A27DB-BD31-4B8C-83A1-F6EECF244321}">
                <p14:modId xmlns:p14="http://schemas.microsoft.com/office/powerpoint/2010/main" val="2071338326"/>
              </p:ext>
            </p:extLst>
          </p:nvPr>
        </p:nvGraphicFramePr>
        <p:xfrm>
          <a:off x="0" y="620688"/>
          <a:ext cx="9108504" cy="5852160"/>
        </p:xfrm>
        <a:graphic>
          <a:graphicData uri="http://schemas.openxmlformats.org/drawingml/2006/table">
            <a:tbl>
              <a:tblPr firstRow="1" firstCol="1" bandRow="1">
                <a:tableStyleId>{0E3FDE45-AF77-4B5C-9715-49D594BDF05E}</a:tableStyleId>
              </a:tblPr>
              <a:tblGrid>
                <a:gridCol w="3275856"/>
                <a:gridCol w="2304256"/>
                <a:gridCol w="2558999"/>
                <a:gridCol w="969393"/>
              </a:tblGrid>
              <a:tr h="72008">
                <a:tc>
                  <a:txBody>
                    <a:bodyPr/>
                    <a:lstStyle/>
                    <a:p>
                      <a:pPr algn="ctr">
                        <a:lnSpc>
                          <a:spcPct val="200000"/>
                        </a:lnSpc>
                        <a:spcAft>
                          <a:spcPts val="0"/>
                        </a:spcAft>
                      </a:pPr>
                      <a:r>
                        <a:rPr lang="en-US" sz="1600" dirty="0">
                          <a:solidFill>
                            <a:schemeClr val="bg1">
                              <a:lumMod val="95000"/>
                            </a:schemeClr>
                          </a:solidFill>
                          <a:effectLst/>
                          <a:latin typeface="Microsoft YaHei" panose="020B0503020204020204" pitchFamily="34" charset="-122"/>
                          <a:ea typeface="Microsoft YaHei" panose="020B0503020204020204" pitchFamily="34" charset="-122"/>
                        </a:rPr>
                        <a:t>US dollars</a:t>
                      </a:r>
                      <a:endParaRPr lang="en-US" sz="1600" dirty="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2861" marR="62861" marT="0" marB="0"/>
                </a:tc>
                <a:tc>
                  <a:txBody>
                    <a:bodyPr/>
                    <a:lstStyle/>
                    <a:p>
                      <a:pPr algn="ctr">
                        <a:lnSpc>
                          <a:spcPct val="200000"/>
                        </a:lnSpc>
                        <a:spcAft>
                          <a:spcPts val="0"/>
                        </a:spcAft>
                      </a:pPr>
                      <a:r>
                        <a:rPr lang="en-US" sz="1600" dirty="0" smtClean="0">
                          <a:solidFill>
                            <a:schemeClr val="bg1">
                              <a:lumMod val="95000"/>
                            </a:schemeClr>
                          </a:solidFill>
                          <a:effectLst/>
                          <a:latin typeface="Microsoft YaHei" panose="020B0503020204020204" pitchFamily="34" charset="-122"/>
                          <a:ea typeface="Microsoft YaHei" panose="020B0503020204020204" pitchFamily="34" charset="-122"/>
                        </a:rPr>
                        <a:t>OR+BMS (100 </a:t>
                      </a:r>
                      <a:r>
                        <a:rPr lang="en-US" sz="1600" dirty="0" err="1" smtClean="0">
                          <a:solidFill>
                            <a:schemeClr val="bg1">
                              <a:lumMod val="95000"/>
                            </a:schemeClr>
                          </a:solidFill>
                          <a:effectLst/>
                          <a:latin typeface="Microsoft YaHei" panose="020B0503020204020204" pitchFamily="34" charset="-122"/>
                          <a:ea typeface="Microsoft YaHei" panose="020B0503020204020204" pitchFamily="34" charset="-122"/>
                        </a:rPr>
                        <a:t>pt</a:t>
                      </a:r>
                      <a:r>
                        <a:rPr lang="en-US" sz="1600" dirty="0" smtClean="0">
                          <a:solidFill>
                            <a:schemeClr val="bg1">
                              <a:lumMod val="95000"/>
                            </a:schemeClr>
                          </a:solidFill>
                          <a:effectLst/>
                          <a:latin typeface="Microsoft YaHei" panose="020B0503020204020204" pitchFamily="34" charset="-122"/>
                          <a:ea typeface="Microsoft YaHei" panose="020B0503020204020204" pitchFamily="34" charset="-122"/>
                        </a:rPr>
                        <a:t>)</a:t>
                      </a:r>
                      <a:endParaRPr lang="en-US" sz="1600" dirty="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2861" marR="62861" marT="0" marB="0"/>
                </a:tc>
                <a:tc>
                  <a:txBody>
                    <a:bodyPr/>
                    <a:lstStyle/>
                    <a:p>
                      <a:pPr algn="ctr">
                        <a:lnSpc>
                          <a:spcPct val="200000"/>
                        </a:lnSpc>
                        <a:spcAft>
                          <a:spcPts val="0"/>
                        </a:spcAft>
                      </a:pPr>
                      <a:r>
                        <a:rPr lang="en-US" sz="1600" dirty="0" smtClean="0">
                          <a:solidFill>
                            <a:schemeClr val="bg1">
                              <a:lumMod val="95000"/>
                            </a:schemeClr>
                          </a:solidFill>
                          <a:effectLst/>
                          <a:latin typeface="Microsoft YaHei" panose="020B0503020204020204" pitchFamily="34" charset="-122"/>
                          <a:ea typeface="Microsoft YaHei" panose="020B0503020204020204" pitchFamily="34" charset="-122"/>
                        </a:rPr>
                        <a:t>DES (100 </a:t>
                      </a:r>
                      <a:r>
                        <a:rPr lang="en-US" sz="1600" dirty="0" err="1" smtClean="0">
                          <a:solidFill>
                            <a:schemeClr val="bg1">
                              <a:lumMod val="95000"/>
                            </a:schemeClr>
                          </a:solidFill>
                          <a:effectLst/>
                          <a:latin typeface="Microsoft YaHei" panose="020B0503020204020204" pitchFamily="34" charset="-122"/>
                          <a:ea typeface="Microsoft YaHei" panose="020B0503020204020204" pitchFamily="34" charset="-122"/>
                        </a:rPr>
                        <a:t>pt</a:t>
                      </a:r>
                      <a:r>
                        <a:rPr lang="en-US" sz="1600" dirty="0" smtClean="0">
                          <a:solidFill>
                            <a:schemeClr val="bg1">
                              <a:lumMod val="95000"/>
                            </a:schemeClr>
                          </a:solidFill>
                          <a:effectLst/>
                          <a:latin typeface="Microsoft YaHei" panose="020B0503020204020204" pitchFamily="34" charset="-122"/>
                          <a:ea typeface="Microsoft YaHei" panose="020B0503020204020204" pitchFamily="34" charset="-122"/>
                        </a:rPr>
                        <a:t>)</a:t>
                      </a:r>
                      <a:endParaRPr lang="en-US" sz="1600" dirty="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2861" marR="62861"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P</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2861" marR="62861" marT="0" marB="0"/>
                </a:tc>
              </a:tr>
              <a:tr h="167704">
                <a:tc>
                  <a:txBody>
                    <a:bodyPr/>
                    <a:lstStyle/>
                    <a:p>
                      <a:pPr>
                        <a:lnSpc>
                          <a:spcPct val="200000"/>
                        </a:lnSpc>
                        <a:spcAft>
                          <a:spcPts val="0"/>
                        </a:spcAft>
                      </a:pPr>
                      <a:r>
                        <a:rPr lang="en-US" sz="1600" dirty="0">
                          <a:solidFill>
                            <a:schemeClr val="bg1">
                              <a:lumMod val="95000"/>
                            </a:schemeClr>
                          </a:solidFill>
                          <a:effectLst/>
                          <a:latin typeface="Microsoft YaHei" panose="020B0503020204020204" pitchFamily="34" charset="-122"/>
                          <a:ea typeface="Microsoft YaHei" panose="020B0503020204020204" pitchFamily="34" charset="-122"/>
                        </a:rPr>
                        <a:t>Initial Procedure</a:t>
                      </a:r>
                      <a:endParaRPr lang="en-US" sz="1600" dirty="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2861" marR="62861"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 </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2861" marR="62861"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 </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2861" marR="62861"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 </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2861" marR="62861" marT="0" marB="0"/>
                </a:tc>
              </a:tr>
              <a:tr h="184080">
                <a:tc>
                  <a:txBody>
                    <a:bodyPr/>
                    <a:lstStyle/>
                    <a:p>
                      <a:pPr algn="r">
                        <a:lnSpc>
                          <a:spcPct val="200000"/>
                        </a:lnSpc>
                        <a:spcAft>
                          <a:spcPts val="0"/>
                        </a:spcAft>
                      </a:pPr>
                      <a:r>
                        <a:rPr lang="en-US" sz="1600" dirty="0" smtClean="0">
                          <a:solidFill>
                            <a:schemeClr val="bg1">
                              <a:lumMod val="95000"/>
                            </a:schemeClr>
                          </a:solidFill>
                          <a:effectLst/>
                          <a:latin typeface="Microsoft YaHei" panose="020B0503020204020204" pitchFamily="34" charset="-122"/>
                          <a:ea typeface="Microsoft YaHei" panose="020B0503020204020204" pitchFamily="34" charset="-122"/>
                        </a:rPr>
                        <a:t>PCI procedure</a:t>
                      </a:r>
                      <a:endParaRPr lang="en-US" sz="1600" dirty="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2861" marR="62861" marT="0" marB="0"/>
                </a:tc>
                <a:tc>
                  <a:txBody>
                    <a:bodyPr/>
                    <a:lstStyle/>
                    <a:p>
                      <a:pPr algn="ctr">
                        <a:lnSpc>
                          <a:spcPct val="200000"/>
                        </a:lnSpc>
                        <a:spcAft>
                          <a:spcPts val="0"/>
                        </a:spcAft>
                      </a:pPr>
                      <a:r>
                        <a:rPr lang="en-US" sz="1600" dirty="0">
                          <a:solidFill>
                            <a:schemeClr val="bg1">
                              <a:lumMod val="95000"/>
                            </a:schemeClr>
                          </a:solidFill>
                          <a:effectLst/>
                          <a:latin typeface="Microsoft YaHei" panose="020B0503020204020204" pitchFamily="34" charset="-122"/>
                          <a:ea typeface="Microsoft YaHei" panose="020B0503020204020204" pitchFamily="34" charset="-122"/>
                        </a:rPr>
                        <a:t>970.5 +/- 43.7</a:t>
                      </a:r>
                      <a:endParaRPr lang="en-US" sz="1600" dirty="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2861" marR="62861" marT="0" marB="0"/>
                </a:tc>
                <a:tc>
                  <a:txBody>
                    <a:bodyPr/>
                    <a:lstStyle/>
                    <a:p>
                      <a:pPr algn="ctr">
                        <a:lnSpc>
                          <a:spcPct val="200000"/>
                        </a:lnSpc>
                        <a:spcAft>
                          <a:spcPts val="0"/>
                        </a:spcAft>
                      </a:pPr>
                      <a:r>
                        <a:rPr lang="en-US" sz="1600" dirty="0">
                          <a:solidFill>
                            <a:schemeClr val="bg1">
                              <a:lumMod val="95000"/>
                            </a:schemeClr>
                          </a:solidFill>
                          <a:effectLst/>
                          <a:latin typeface="Microsoft YaHei" panose="020B0503020204020204" pitchFamily="34" charset="-122"/>
                          <a:ea typeface="Microsoft YaHei" panose="020B0503020204020204" pitchFamily="34" charset="-122"/>
                        </a:rPr>
                        <a:t>973.9 +/- 52.9</a:t>
                      </a:r>
                      <a:endParaRPr lang="en-US" sz="1600" dirty="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2861" marR="62861"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0.35</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2861" marR="62861" marT="0" marB="0"/>
                </a:tc>
              </a:tr>
              <a:tr h="56440">
                <a:tc>
                  <a:txBody>
                    <a:bodyPr/>
                    <a:lstStyle/>
                    <a:p>
                      <a:pPr algn="r">
                        <a:lnSpc>
                          <a:spcPct val="200000"/>
                        </a:lnSpc>
                        <a:spcAft>
                          <a:spcPts val="0"/>
                        </a:spcAft>
                      </a:pPr>
                      <a:r>
                        <a:rPr lang="en-US" sz="1600" dirty="0">
                          <a:solidFill>
                            <a:schemeClr val="bg1">
                              <a:lumMod val="95000"/>
                            </a:schemeClr>
                          </a:solidFill>
                          <a:effectLst/>
                          <a:latin typeface="Microsoft YaHei" panose="020B0503020204020204" pitchFamily="34" charset="-122"/>
                          <a:ea typeface="Microsoft YaHei" panose="020B0503020204020204" pitchFamily="34" charset="-122"/>
                        </a:rPr>
                        <a:t>Stent (BMS or DES)</a:t>
                      </a:r>
                      <a:endParaRPr lang="en-US" sz="1600" dirty="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2861" marR="62861"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596.3 +/- 304.6</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2861" marR="62861"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2,623.7 +/- 1,397.4</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2861" marR="62861"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&lt;0.001</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2861" marR="62861" marT="0" marB="0"/>
                </a:tc>
              </a:tr>
              <a:tr h="0">
                <a:tc>
                  <a:txBody>
                    <a:bodyPr/>
                    <a:lstStyle/>
                    <a:p>
                      <a:pPr algn="r">
                        <a:lnSpc>
                          <a:spcPct val="200000"/>
                        </a:lnSpc>
                        <a:spcAft>
                          <a:spcPts val="0"/>
                        </a:spcAft>
                      </a:pPr>
                      <a:r>
                        <a:rPr lang="en-US" sz="1600" dirty="0">
                          <a:solidFill>
                            <a:schemeClr val="bg1">
                              <a:lumMod val="95000"/>
                            </a:schemeClr>
                          </a:solidFill>
                          <a:effectLst/>
                          <a:latin typeface="Microsoft YaHei" panose="020B0503020204020204" pitchFamily="34" charset="-122"/>
                          <a:ea typeface="Microsoft YaHei" panose="020B0503020204020204" pitchFamily="34" charset="-122"/>
                        </a:rPr>
                        <a:t>Drugs#</a:t>
                      </a:r>
                      <a:endParaRPr lang="en-US" sz="1600" dirty="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2861" marR="62861"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761.0 +/- 14.9</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2861" marR="62861"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54.7 +/- 1.2</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2861" marR="62861"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&lt;0.001</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2861" marR="62861" marT="0" marB="0"/>
                </a:tc>
              </a:tr>
              <a:tr h="0">
                <a:tc>
                  <a:txBody>
                    <a:bodyPr/>
                    <a:lstStyle/>
                    <a:p>
                      <a:pPr algn="r">
                        <a:lnSpc>
                          <a:spcPct val="200000"/>
                        </a:lnSpc>
                        <a:spcAft>
                          <a:spcPts val="0"/>
                        </a:spcAft>
                      </a:pPr>
                      <a:r>
                        <a:rPr lang="en-US" sz="1600" dirty="0">
                          <a:solidFill>
                            <a:schemeClr val="bg1">
                              <a:lumMod val="95000"/>
                            </a:schemeClr>
                          </a:solidFill>
                          <a:effectLst/>
                          <a:latin typeface="Microsoft YaHei" panose="020B0503020204020204" pitchFamily="34" charset="-122"/>
                          <a:ea typeface="Microsoft YaHei" panose="020B0503020204020204" pitchFamily="34" charset="-122"/>
                        </a:rPr>
                        <a:t>Professional fees</a:t>
                      </a:r>
                      <a:endParaRPr lang="en-US" sz="1600" dirty="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2861" marR="62861"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603.5 +/- 17.2</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2861" marR="62861"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605.2 +/- 19.0</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2861" marR="62861"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0.52</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2861" marR="62861" marT="0" marB="0"/>
                </a:tc>
              </a:tr>
              <a:tr h="98256">
                <a:tc>
                  <a:txBody>
                    <a:bodyPr/>
                    <a:lstStyle/>
                    <a:p>
                      <a:pPr algn="r">
                        <a:lnSpc>
                          <a:spcPct val="200000"/>
                        </a:lnSpc>
                        <a:spcAft>
                          <a:spcPts val="0"/>
                        </a:spcAft>
                      </a:pPr>
                      <a:r>
                        <a:rPr lang="en-US" sz="1600" dirty="0">
                          <a:solidFill>
                            <a:schemeClr val="bg1">
                              <a:lumMod val="95000"/>
                            </a:schemeClr>
                          </a:solidFill>
                          <a:effectLst/>
                          <a:latin typeface="Microsoft YaHei" panose="020B0503020204020204" pitchFamily="34" charset="-122"/>
                          <a:ea typeface="Microsoft YaHei" panose="020B0503020204020204" pitchFamily="34" charset="-122"/>
                        </a:rPr>
                        <a:t>Hospital fees</a:t>
                      </a:r>
                      <a:endParaRPr lang="en-US" sz="1600" dirty="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2861" marR="62861"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1,502.9 +/- 637.0</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2861" marR="62861"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1,459.5 +/- 1,199.3</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2861" marR="62861"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0.74</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2861" marR="62861" marT="0" marB="0"/>
                </a:tc>
              </a:tr>
              <a:tr h="42624">
                <a:tc>
                  <a:txBody>
                    <a:bodyPr/>
                    <a:lstStyle/>
                    <a:p>
                      <a:pPr algn="r">
                        <a:lnSpc>
                          <a:spcPct val="200000"/>
                        </a:lnSpc>
                        <a:spcAft>
                          <a:spcPts val="0"/>
                        </a:spcAft>
                      </a:pPr>
                      <a:r>
                        <a:rPr lang="en-US" sz="1600" dirty="0">
                          <a:solidFill>
                            <a:schemeClr val="bg1">
                              <a:lumMod val="95000"/>
                            </a:schemeClr>
                          </a:solidFill>
                          <a:effectLst/>
                          <a:latin typeface="Microsoft YaHei" panose="020B0503020204020204" pitchFamily="34" charset="-122"/>
                          <a:ea typeface="Microsoft YaHei" panose="020B0503020204020204" pitchFamily="34" charset="-122"/>
                        </a:rPr>
                        <a:t>Overall initial costs </a:t>
                      </a:r>
                      <a:r>
                        <a:rPr lang="en-US" sz="1600" dirty="0" smtClean="0">
                          <a:solidFill>
                            <a:schemeClr val="bg1">
                              <a:lumMod val="95000"/>
                            </a:schemeClr>
                          </a:solidFill>
                          <a:effectLst/>
                          <a:latin typeface="Microsoft YaHei" panose="020B0503020204020204" pitchFamily="34" charset="-122"/>
                          <a:ea typeface="Microsoft YaHei" panose="020B0503020204020204" pitchFamily="34" charset="-122"/>
                        </a:rPr>
                        <a:t>+ taxes</a:t>
                      </a:r>
                      <a:r>
                        <a:rPr lang="en-US" sz="1600" dirty="0">
                          <a:solidFill>
                            <a:schemeClr val="bg1">
                              <a:lumMod val="95000"/>
                            </a:schemeClr>
                          </a:solidFill>
                          <a:effectLst/>
                          <a:latin typeface="Microsoft YaHei" panose="020B0503020204020204" pitchFamily="34" charset="-122"/>
                          <a:ea typeface="Microsoft YaHei" panose="020B0503020204020204" pitchFamily="34" charset="-122"/>
                        </a:rPr>
                        <a:t>*</a:t>
                      </a:r>
                      <a:endParaRPr lang="en-US" sz="1600" dirty="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2861" marR="62861"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5,365.5 +/- 876.0</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2861" marR="62861"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6,921.5 +/- 2,251.4</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2861" marR="62861"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&lt;0.001</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2861" marR="62861" marT="0" marB="0"/>
                </a:tc>
              </a:tr>
              <a:tr h="59000">
                <a:tc>
                  <a:txBody>
                    <a:bodyPr/>
                    <a:lstStyle/>
                    <a:p>
                      <a:pP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Follow-up</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2861" marR="62861"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 </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2861" marR="62861"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 </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2861" marR="62861"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 </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2861" marR="62861" marT="0" marB="0"/>
                </a:tc>
              </a:tr>
              <a:tr h="0">
                <a:tc>
                  <a:txBody>
                    <a:bodyPr/>
                    <a:lstStyle/>
                    <a:p>
                      <a:pPr algn="r">
                        <a:lnSpc>
                          <a:spcPct val="200000"/>
                        </a:lnSpc>
                        <a:spcAft>
                          <a:spcPts val="0"/>
                        </a:spcAft>
                      </a:pPr>
                      <a:r>
                        <a:rPr lang="en-US" sz="1600" dirty="0">
                          <a:solidFill>
                            <a:schemeClr val="bg1">
                              <a:lumMod val="95000"/>
                            </a:schemeClr>
                          </a:solidFill>
                          <a:effectLst/>
                          <a:latin typeface="Microsoft YaHei" panose="020B0503020204020204" pitchFamily="34" charset="-122"/>
                          <a:ea typeface="Microsoft YaHei" panose="020B0503020204020204" pitchFamily="34" charset="-122"/>
                        </a:rPr>
                        <a:t>Out of hospital to 1 year</a:t>
                      </a:r>
                      <a:endParaRPr lang="en-US" sz="1600" dirty="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2861" marR="62861"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883+/- 2,111.8</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2861" marR="62861"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1,594.5 +/- 2,338.2</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2861" marR="62861" marT="0" marB="0"/>
                </a:tc>
                <a:tc>
                  <a:txBody>
                    <a:bodyPr/>
                    <a:lstStyle/>
                    <a:p>
                      <a:pPr algn="ctr">
                        <a:lnSpc>
                          <a:spcPct val="200000"/>
                        </a:lnSpc>
                        <a:spcAft>
                          <a:spcPts val="0"/>
                        </a:spcAft>
                      </a:pPr>
                      <a:r>
                        <a:rPr lang="es-AR" sz="1600">
                          <a:solidFill>
                            <a:schemeClr val="bg1">
                              <a:lumMod val="95000"/>
                            </a:schemeClr>
                          </a:solidFill>
                          <a:effectLst/>
                          <a:latin typeface="Microsoft YaHei" panose="020B0503020204020204" pitchFamily="34" charset="-122"/>
                          <a:ea typeface="Microsoft YaHei" panose="020B0503020204020204" pitchFamily="34" charset="-122"/>
                        </a:rPr>
                        <a:t>0.02</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2861" marR="62861" marT="0" marB="0"/>
                </a:tc>
              </a:tr>
              <a:tr h="0">
                <a:tc>
                  <a:txBody>
                    <a:bodyPr/>
                    <a:lstStyle/>
                    <a:p>
                      <a:pPr algn="r">
                        <a:lnSpc>
                          <a:spcPct val="200000"/>
                        </a:lnSpc>
                        <a:spcAft>
                          <a:spcPts val="0"/>
                        </a:spcAft>
                      </a:pPr>
                      <a:r>
                        <a:rPr lang="en-US" sz="1600" dirty="0">
                          <a:solidFill>
                            <a:schemeClr val="bg1">
                              <a:lumMod val="95000"/>
                            </a:schemeClr>
                          </a:solidFill>
                          <a:effectLst/>
                          <a:latin typeface="Microsoft YaHei" panose="020B0503020204020204" pitchFamily="34" charset="-122"/>
                          <a:ea typeface="Microsoft YaHei" panose="020B0503020204020204" pitchFamily="34" charset="-122"/>
                        </a:rPr>
                        <a:t>1-5 years</a:t>
                      </a:r>
                      <a:endParaRPr lang="en-US" sz="1600" dirty="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2861" marR="62861"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6,633 +/- 2,138.1</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2861" marR="62861"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10,417 +/- 5,361.2</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2861" marR="62861"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&lt;0.001</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2861" marR="62861" marT="0" marB="0"/>
                </a:tc>
              </a:tr>
              <a:tr h="46795">
                <a:tc>
                  <a:txBody>
                    <a:bodyPr/>
                    <a:lstStyle/>
                    <a:p>
                      <a:pPr algn="r">
                        <a:lnSpc>
                          <a:spcPct val="200000"/>
                        </a:lnSpc>
                        <a:spcAft>
                          <a:spcPts val="0"/>
                        </a:spcAft>
                      </a:pPr>
                      <a:r>
                        <a:rPr lang="en-US" sz="1600" dirty="0">
                          <a:solidFill>
                            <a:schemeClr val="bg1">
                              <a:lumMod val="95000"/>
                            </a:schemeClr>
                          </a:solidFill>
                          <a:effectLst/>
                          <a:latin typeface="Microsoft YaHei" panose="020B0503020204020204" pitchFamily="34" charset="-122"/>
                          <a:ea typeface="Microsoft YaHei" panose="020B0503020204020204" pitchFamily="34" charset="-122"/>
                        </a:rPr>
                        <a:t>0-5 years**</a:t>
                      </a:r>
                      <a:endParaRPr lang="en-US" sz="1600" dirty="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2861" marR="62861"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7,516.1 +/- 2,734.3</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2861" marR="62861"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12,011.5 +/- 6,090.12</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2861" marR="62861" marT="0" marB="0"/>
                </a:tc>
                <a:tc>
                  <a:txBody>
                    <a:bodyPr/>
                    <a:lstStyle/>
                    <a:p>
                      <a:pPr algn="ctr">
                        <a:lnSpc>
                          <a:spcPct val="200000"/>
                        </a:lnSpc>
                        <a:spcAft>
                          <a:spcPts val="0"/>
                        </a:spcAft>
                      </a:pPr>
                      <a:r>
                        <a:rPr lang="en-US" sz="1600" dirty="0">
                          <a:solidFill>
                            <a:schemeClr val="bg1">
                              <a:lumMod val="95000"/>
                            </a:schemeClr>
                          </a:solidFill>
                          <a:effectLst/>
                          <a:latin typeface="Microsoft YaHei" panose="020B0503020204020204" pitchFamily="34" charset="-122"/>
                          <a:ea typeface="Microsoft YaHei" panose="020B0503020204020204" pitchFamily="34" charset="-122"/>
                        </a:rPr>
                        <a:t>&lt;0.001</a:t>
                      </a:r>
                      <a:endParaRPr lang="en-US" sz="1600" dirty="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2861" marR="62861" marT="0" marB="0"/>
                </a:tc>
              </a:tr>
            </a:tbl>
          </a:graphicData>
        </a:graphic>
      </p:graphicFrame>
      <p:sp>
        <p:nvSpPr>
          <p:cNvPr id="7" name="6 Rectángulo"/>
          <p:cNvSpPr/>
          <p:nvPr/>
        </p:nvSpPr>
        <p:spPr>
          <a:xfrm>
            <a:off x="2483768" y="6516052"/>
            <a:ext cx="6682342" cy="369332"/>
          </a:xfrm>
          <a:prstGeom prst="rect">
            <a:avLst/>
          </a:prstGeom>
        </p:spPr>
        <p:txBody>
          <a:bodyPr wrap="none">
            <a:spAutoFit/>
          </a:bodyPr>
          <a:lstStyle/>
          <a:p>
            <a:pPr algn="just"/>
            <a:r>
              <a:rPr lang="en-US" i="1" dirty="0" smtClean="0">
                <a:solidFill>
                  <a:schemeClr val="bg1">
                    <a:lumMod val="95000"/>
                  </a:schemeClr>
                </a:solidFill>
                <a:latin typeface="Microsoft YaHei" panose="020B0503020204020204" pitchFamily="34" charset="-122"/>
                <a:ea typeface="Microsoft YaHei" panose="020B0503020204020204" pitchFamily="34" charset="-122"/>
              </a:rPr>
              <a:t>Rodriguez AE et al. Am J </a:t>
            </a:r>
            <a:r>
              <a:rPr lang="en-US" i="1" dirty="0" err="1" smtClean="0">
                <a:solidFill>
                  <a:schemeClr val="bg1">
                    <a:lumMod val="95000"/>
                  </a:schemeClr>
                </a:solidFill>
                <a:latin typeface="Microsoft YaHei" panose="020B0503020204020204" pitchFamily="34" charset="-122"/>
                <a:ea typeface="Microsoft YaHei" panose="020B0503020204020204" pitchFamily="34" charset="-122"/>
              </a:rPr>
              <a:t>Cardiol</a:t>
            </a:r>
            <a:r>
              <a:rPr lang="en-US" i="1" dirty="0" smtClean="0">
                <a:solidFill>
                  <a:schemeClr val="bg1">
                    <a:lumMod val="95000"/>
                  </a:schemeClr>
                </a:solidFill>
                <a:latin typeface="Microsoft YaHei" panose="020B0503020204020204" pitchFamily="34" charset="-122"/>
                <a:ea typeface="Microsoft YaHei" panose="020B0503020204020204" pitchFamily="34" charset="-122"/>
              </a:rPr>
              <a:t>. 2014 Mar 1;113(5):815-21</a:t>
            </a:r>
            <a:endParaRPr lang="en-US" i="1" dirty="0">
              <a:solidFill>
                <a:schemeClr val="bg1">
                  <a:lumMod val="95000"/>
                </a:schemeClr>
              </a:solidFill>
              <a:latin typeface="Microsoft YaHei" panose="020B0503020204020204" pitchFamily="34" charset="-122"/>
              <a:ea typeface="Microsoft YaHei" panose="020B0503020204020204" pitchFamily="34" charset="-122"/>
            </a:endParaRPr>
          </a:p>
        </p:txBody>
      </p:sp>
      <p:sp>
        <p:nvSpPr>
          <p:cNvPr id="8" name="7 Rectángulo"/>
          <p:cNvSpPr/>
          <p:nvPr/>
        </p:nvSpPr>
        <p:spPr>
          <a:xfrm>
            <a:off x="4874979" y="1359"/>
            <a:ext cx="4266168" cy="461665"/>
          </a:xfrm>
          <a:prstGeom prst="rect">
            <a:avLst/>
          </a:prstGeom>
        </p:spPr>
        <p:txBody>
          <a:bodyPr wrap="none">
            <a:spAutoFit/>
          </a:bodyPr>
          <a:lstStyle/>
          <a:p>
            <a:pPr algn="ctr"/>
            <a:r>
              <a:rPr lang="es-AR" sz="2400" dirty="0" smtClean="0">
                <a:solidFill>
                  <a:schemeClr val="bg1">
                    <a:lumMod val="95000"/>
                  </a:schemeClr>
                </a:solidFill>
                <a:latin typeface="Microsoft YaHei" panose="020B0503020204020204" pitchFamily="34" charset="-122"/>
                <a:ea typeface="Microsoft YaHei" panose="020B0503020204020204" pitchFamily="34" charset="-122"/>
              </a:rPr>
              <a:t>COSTS </a:t>
            </a:r>
            <a:r>
              <a:rPr lang="es-AR" sz="2400" dirty="0" err="1" smtClean="0">
                <a:solidFill>
                  <a:schemeClr val="bg1">
                    <a:lumMod val="95000"/>
                  </a:schemeClr>
                </a:solidFill>
                <a:latin typeface="Microsoft YaHei" panose="020B0503020204020204" pitchFamily="34" charset="-122"/>
                <a:ea typeface="Microsoft YaHei" panose="020B0503020204020204" pitchFamily="34" charset="-122"/>
              </a:rPr>
              <a:t>during</a:t>
            </a:r>
            <a:r>
              <a:rPr lang="es-AR" sz="2400" dirty="0" smtClean="0">
                <a:solidFill>
                  <a:schemeClr val="bg1">
                    <a:lumMod val="95000"/>
                  </a:schemeClr>
                </a:solidFill>
                <a:latin typeface="Microsoft YaHei" panose="020B0503020204020204" pitchFamily="34" charset="-122"/>
                <a:ea typeface="Microsoft YaHei" panose="020B0503020204020204" pitchFamily="34" charset="-122"/>
              </a:rPr>
              <a:t> ORAR 3 RCT. </a:t>
            </a:r>
            <a:endParaRPr lang="en-US" sz="24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035441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3" name="2 Conector recto"/>
          <p:cNvCxnSpPr/>
          <p:nvPr/>
        </p:nvCxnSpPr>
        <p:spPr>
          <a:xfrm>
            <a:off x="4499992" y="548680"/>
            <a:ext cx="4464496"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 name="3 Rectángulo"/>
          <p:cNvSpPr/>
          <p:nvPr/>
        </p:nvSpPr>
        <p:spPr>
          <a:xfrm>
            <a:off x="2188624" y="15007"/>
            <a:ext cx="6847872" cy="461665"/>
          </a:xfrm>
          <a:prstGeom prst="rect">
            <a:avLst/>
          </a:prstGeom>
        </p:spPr>
        <p:txBody>
          <a:bodyPr wrap="square">
            <a:spAutoFit/>
          </a:bodyPr>
          <a:lstStyle/>
          <a:p>
            <a:pPr algn="r"/>
            <a:r>
              <a:rPr lang="es-AR" sz="2400" dirty="0" smtClean="0">
                <a:solidFill>
                  <a:schemeClr val="bg1">
                    <a:lumMod val="95000"/>
                  </a:schemeClr>
                </a:solidFill>
              </a:rPr>
              <a:t>Causes of </a:t>
            </a:r>
            <a:r>
              <a:rPr lang="es-AR" sz="2400" dirty="0" err="1" smtClean="0">
                <a:solidFill>
                  <a:schemeClr val="bg1">
                    <a:lumMod val="95000"/>
                  </a:schemeClr>
                </a:solidFill>
              </a:rPr>
              <a:t>death</a:t>
            </a:r>
            <a:r>
              <a:rPr lang="es-AR" sz="2400" dirty="0" smtClean="0">
                <a:solidFill>
                  <a:schemeClr val="bg1">
                    <a:lumMod val="95000"/>
                  </a:schemeClr>
                </a:solidFill>
              </a:rPr>
              <a:t> in ORAR 3 RCT</a:t>
            </a:r>
            <a:endParaRPr lang="en-US" sz="2400" dirty="0"/>
          </a:p>
        </p:txBody>
      </p:sp>
      <p:sp>
        <p:nvSpPr>
          <p:cNvPr id="5" name="4 Rectángulo"/>
          <p:cNvSpPr/>
          <p:nvPr/>
        </p:nvSpPr>
        <p:spPr>
          <a:xfrm>
            <a:off x="2483768" y="6516052"/>
            <a:ext cx="6682342" cy="369332"/>
          </a:xfrm>
          <a:prstGeom prst="rect">
            <a:avLst/>
          </a:prstGeom>
        </p:spPr>
        <p:txBody>
          <a:bodyPr wrap="none">
            <a:spAutoFit/>
          </a:bodyPr>
          <a:lstStyle/>
          <a:p>
            <a:pPr algn="just"/>
            <a:r>
              <a:rPr lang="en-US" i="1" dirty="0" smtClean="0">
                <a:solidFill>
                  <a:schemeClr val="bg1">
                    <a:lumMod val="95000"/>
                  </a:schemeClr>
                </a:solidFill>
                <a:latin typeface="Microsoft YaHei" panose="020B0503020204020204" pitchFamily="34" charset="-122"/>
                <a:ea typeface="Microsoft YaHei" panose="020B0503020204020204" pitchFamily="34" charset="-122"/>
              </a:rPr>
              <a:t>Rodriguez AE et al. Am J </a:t>
            </a:r>
            <a:r>
              <a:rPr lang="en-US" i="1" dirty="0" err="1" smtClean="0">
                <a:solidFill>
                  <a:schemeClr val="bg1">
                    <a:lumMod val="95000"/>
                  </a:schemeClr>
                </a:solidFill>
                <a:latin typeface="Microsoft YaHei" panose="020B0503020204020204" pitchFamily="34" charset="-122"/>
                <a:ea typeface="Microsoft YaHei" panose="020B0503020204020204" pitchFamily="34" charset="-122"/>
              </a:rPr>
              <a:t>Cardiol</a:t>
            </a:r>
            <a:r>
              <a:rPr lang="en-US" i="1" dirty="0" smtClean="0">
                <a:solidFill>
                  <a:schemeClr val="bg1">
                    <a:lumMod val="95000"/>
                  </a:schemeClr>
                </a:solidFill>
                <a:latin typeface="Microsoft YaHei" panose="020B0503020204020204" pitchFamily="34" charset="-122"/>
                <a:ea typeface="Microsoft YaHei" panose="020B0503020204020204" pitchFamily="34" charset="-122"/>
              </a:rPr>
              <a:t>. 2014 Mar 1;113(5):815-21</a:t>
            </a:r>
            <a:endParaRPr lang="en-US" i="1" dirty="0">
              <a:solidFill>
                <a:schemeClr val="bg1">
                  <a:lumMod val="95000"/>
                </a:schemeClr>
              </a:solidFill>
              <a:latin typeface="Microsoft YaHei" panose="020B0503020204020204" pitchFamily="34" charset="-122"/>
              <a:ea typeface="Microsoft YaHei" panose="020B0503020204020204" pitchFamily="34" charset="-122"/>
            </a:endParaRPr>
          </a:p>
        </p:txBody>
      </p:sp>
      <p:graphicFrame>
        <p:nvGraphicFramePr>
          <p:cNvPr id="7" name="6 Tabla"/>
          <p:cNvGraphicFramePr>
            <a:graphicFrameLocks noGrp="1"/>
          </p:cNvGraphicFramePr>
          <p:nvPr>
            <p:extLst>
              <p:ext uri="{D42A27DB-BD31-4B8C-83A1-F6EECF244321}">
                <p14:modId xmlns:p14="http://schemas.microsoft.com/office/powerpoint/2010/main" val="1826130514"/>
              </p:ext>
            </p:extLst>
          </p:nvPr>
        </p:nvGraphicFramePr>
        <p:xfrm>
          <a:off x="359531" y="1556792"/>
          <a:ext cx="8424938" cy="3931920"/>
        </p:xfrm>
        <a:graphic>
          <a:graphicData uri="http://schemas.openxmlformats.org/drawingml/2006/table">
            <a:tbl>
              <a:tblPr firstRow="1" bandRow="1">
                <a:tableStyleId>{3B4B98B0-60AC-42C2-AFA5-B58CD77FA1E5}</a:tableStyleId>
              </a:tblPr>
              <a:tblGrid>
                <a:gridCol w="4860541"/>
                <a:gridCol w="3564397"/>
              </a:tblGrid>
              <a:tr h="144016">
                <a:tc>
                  <a:txBody>
                    <a:bodyPr/>
                    <a:lstStyle/>
                    <a:p>
                      <a:pPr algn="ctr"/>
                      <a:r>
                        <a:rPr lang="es-AR" sz="1800" b="1" dirty="0" smtClean="0">
                          <a:solidFill>
                            <a:schemeClr val="bg1">
                              <a:lumMod val="95000"/>
                            </a:schemeClr>
                          </a:solidFill>
                          <a:latin typeface="Microsoft YaHei" panose="020B0503020204020204" pitchFamily="34" charset="-122"/>
                          <a:ea typeface="Microsoft YaHei" panose="020B0503020204020204" pitchFamily="34" charset="-122"/>
                        </a:rPr>
                        <a:t>OR+BMS (6 pt)</a:t>
                      </a:r>
                      <a:endParaRPr lang="en-US" sz="1800" b="1" dirty="0">
                        <a:solidFill>
                          <a:schemeClr val="bg1">
                            <a:lumMod val="95000"/>
                          </a:schemeClr>
                        </a:solidFill>
                        <a:latin typeface="Microsoft YaHei" panose="020B0503020204020204" pitchFamily="34" charset="-122"/>
                        <a:ea typeface="Microsoft YaHei" panose="020B0503020204020204" pitchFamily="34" charset="-122"/>
                      </a:endParaRPr>
                    </a:p>
                  </a:txBody>
                  <a:tcPr/>
                </a:tc>
                <a:tc>
                  <a:txBody>
                    <a:bodyPr/>
                    <a:lstStyle/>
                    <a:p>
                      <a:pPr algn="ctr"/>
                      <a:r>
                        <a:rPr lang="es-AR" sz="1800" b="1" dirty="0" smtClean="0">
                          <a:solidFill>
                            <a:schemeClr val="bg1">
                              <a:lumMod val="95000"/>
                            </a:schemeClr>
                          </a:solidFill>
                          <a:latin typeface="Microsoft YaHei" panose="020B0503020204020204" pitchFamily="34" charset="-122"/>
                          <a:ea typeface="Microsoft YaHei" panose="020B0503020204020204" pitchFamily="34" charset="-122"/>
                        </a:rPr>
                        <a:t>DES (16 pt) </a:t>
                      </a:r>
                      <a:endParaRPr lang="en-US" sz="1800" b="1" dirty="0">
                        <a:solidFill>
                          <a:schemeClr val="bg1">
                            <a:lumMod val="95000"/>
                          </a:schemeClr>
                        </a:solidFill>
                        <a:latin typeface="Microsoft YaHei" panose="020B0503020204020204" pitchFamily="34" charset="-122"/>
                        <a:ea typeface="Microsoft YaHei" panose="020B0503020204020204" pitchFamily="34" charset="-122"/>
                      </a:endParaRPr>
                    </a:p>
                  </a:txBody>
                  <a:tcPr/>
                </a:tc>
              </a:tr>
              <a:tr h="133216">
                <a:tc>
                  <a:txBody>
                    <a:bodyPr/>
                    <a:lstStyle/>
                    <a:p>
                      <a:pPr algn="l"/>
                      <a:r>
                        <a:rPr lang="es-AR" sz="1800" dirty="0" smtClean="0">
                          <a:solidFill>
                            <a:schemeClr val="bg1">
                              <a:lumMod val="95000"/>
                            </a:schemeClr>
                          </a:solidFill>
                          <a:latin typeface="Microsoft YaHei" panose="020B0503020204020204" pitchFamily="34" charset="-122"/>
                          <a:ea typeface="Microsoft YaHei" panose="020B0503020204020204" pitchFamily="34" charset="-122"/>
                        </a:rPr>
                        <a:t>Small</a:t>
                      </a:r>
                      <a:r>
                        <a:rPr lang="es-AR" sz="1800" baseline="0"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sz="1800" baseline="0" dirty="0" err="1" smtClean="0">
                          <a:solidFill>
                            <a:schemeClr val="bg1">
                              <a:lumMod val="95000"/>
                            </a:schemeClr>
                          </a:solidFill>
                          <a:latin typeface="Microsoft YaHei" panose="020B0503020204020204" pitchFamily="34" charset="-122"/>
                          <a:ea typeface="Microsoft YaHei" panose="020B0503020204020204" pitchFamily="34" charset="-122"/>
                        </a:rPr>
                        <a:t>cells</a:t>
                      </a:r>
                      <a:r>
                        <a:rPr lang="es-AR" sz="1800" baseline="0" dirty="0" smtClean="0">
                          <a:solidFill>
                            <a:schemeClr val="bg1">
                              <a:lumMod val="95000"/>
                            </a:schemeClr>
                          </a:solidFill>
                          <a:latin typeface="Microsoft YaHei" panose="020B0503020204020204" pitchFamily="34" charset="-122"/>
                          <a:ea typeface="Microsoft YaHei" panose="020B0503020204020204" pitchFamily="34" charset="-122"/>
                        </a:rPr>
                        <a:t> carcinoma (1 pt)</a:t>
                      </a:r>
                      <a:endParaRPr lang="en-US" sz="1800" dirty="0">
                        <a:solidFill>
                          <a:schemeClr val="bg1">
                            <a:lumMod val="95000"/>
                          </a:schemeClr>
                        </a:solidFill>
                        <a:latin typeface="Microsoft YaHei" panose="020B0503020204020204" pitchFamily="34" charset="-122"/>
                        <a:ea typeface="Microsoft YaHei" panose="020B0503020204020204" pitchFamily="34" charset="-122"/>
                      </a:endParaRPr>
                    </a:p>
                  </a:txBody>
                  <a:tcPr/>
                </a:tc>
                <a:tc>
                  <a:txBody>
                    <a:bodyPr/>
                    <a:lstStyle/>
                    <a:p>
                      <a:pPr algn="r"/>
                      <a:r>
                        <a:rPr lang="es-AR" sz="1800" dirty="0" smtClean="0">
                          <a:solidFill>
                            <a:schemeClr val="bg1">
                              <a:lumMod val="95000"/>
                            </a:schemeClr>
                          </a:solidFill>
                          <a:latin typeface="Microsoft YaHei" panose="020B0503020204020204" pitchFamily="34" charset="-122"/>
                          <a:ea typeface="Microsoft YaHei" panose="020B0503020204020204" pitchFamily="34" charset="-122"/>
                        </a:rPr>
                        <a:t>Suicide </a:t>
                      </a:r>
                      <a:endParaRPr lang="en-US" sz="1800" dirty="0">
                        <a:solidFill>
                          <a:schemeClr val="bg1">
                            <a:lumMod val="95000"/>
                          </a:schemeClr>
                        </a:solidFill>
                        <a:latin typeface="Microsoft YaHei" panose="020B0503020204020204" pitchFamily="34" charset="-122"/>
                        <a:ea typeface="Microsoft YaHei" panose="020B0503020204020204" pitchFamily="34" charset="-122"/>
                      </a:endParaRPr>
                    </a:p>
                  </a:txBody>
                  <a:tcPr/>
                </a:tc>
              </a:tr>
              <a:tr h="122416">
                <a:tc>
                  <a:txBody>
                    <a:bodyPr/>
                    <a:lstStyle/>
                    <a:p>
                      <a:pPr algn="l"/>
                      <a:r>
                        <a:rPr lang="es-AR" sz="1800" dirty="0" smtClean="0">
                          <a:solidFill>
                            <a:schemeClr val="bg1">
                              <a:lumMod val="95000"/>
                            </a:schemeClr>
                          </a:solidFill>
                          <a:latin typeface="Microsoft YaHei" panose="020B0503020204020204" pitchFamily="34" charset="-122"/>
                          <a:ea typeface="Microsoft YaHei" panose="020B0503020204020204" pitchFamily="34" charset="-122"/>
                        </a:rPr>
                        <a:t>Sepsis</a:t>
                      </a:r>
                      <a:r>
                        <a:rPr lang="es-AR" sz="1800" baseline="0" dirty="0" smtClean="0">
                          <a:solidFill>
                            <a:schemeClr val="bg1">
                              <a:lumMod val="95000"/>
                            </a:schemeClr>
                          </a:solidFill>
                          <a:latin typeface="Microsoft YaHei" panose="020B0503020204020204" pitchFamily="34" charset="-122"/>
                          <a:ea typeface="Microsoft YaHei" panose="020B0503020204020204" pitchFamily="34" charset="-122"/>
                        </a:rPr>
                        <a:t> post </a:t>
                      </a:r>
                      <a:r>
                        <a:rPr lang="es-AR" sz="1800" baseline="0" dirty="0" err="1" smtClean="0">
                          <a:solidFill>
                            <a:schemeClr val="bg1">
                              <a:lumMod val="95000"/>
                            </a:schemeClr>
                          </a:solidFill>
                          <a:latin typeface="Microsoft YaHei" panose="020B0503020204020204" pitchFamily="34" charset="-122"/>
                          <a:ea typeface="Microsoft YaHei" panose="020B0503020204020204" pitchFamily="34" charset="-122"/>
                        </a:rPr>
                        <a:t>aortic</a:t>
                      </a:r>
                      <a:r>
                        <a:rPr lang="es-AR" sz="1800" baseline="0"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sz="1800" baseline="0" dirty="0" err="1" smtClean="0">
                          <a:solidFill>
                            <a:schemeClr val="bg1">
                              <a:lumMod val="95000"/>
                            </a:schemeClr>
                          </a:solidFill>
                          <a:latin typeface="Microsoft YaHei" panose="020B0503020204020204" pitchFamily="34" charset="-122"/>
                          <a:ea typeface="Microsoft YaHei" panose="020B0503020204020204" pitchFamily="34" charset="-122"/>
                        </a:rPr>
                        <a:t>valve</a:t>
                      </a:r>
                      <a:r>
                        <a:rPr lang="es-AR" sz="1800" baseline="0"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sz="1800" baseline="0" dirty="0" err="1" smtClean="0">
                          <a:solidFill>
                            <a:schemeClr val="bg1">
                              <a:lumMod val="95000"/>
                            </a:schemeClr>
                          </a:solidFill>
                          <a:latin typeface="Microsoft YaHei" panose="020B0503020204020204" pitchFamily="34" charset="-122"/>
                          <a:ea typeface="Microsoft YaHei" panose="020B0503020204020204" pitchFamily="34" charset="-122"/>
                        </a:rPr>
                        <a:t>replacement</a:t>
                      </a:r>
                      <a:r>
                        <a:rPr lang="es-AR" sz="1800" baseline="0" dirty="0" smtClean="0">
                          <a:solidFill>
                            <a:schemeClr val="bg1">
                              <a:lumMod val="95000"/>
                            </a:schemeClr>
                          </a:solidFill>
                          <a:latin typeface="Microsoft YaHei" panose="020B0503020204020204" pitchFamily="34" charset="-122"/>
                          <a:ea typeface="Microsoft YaHei" panose="020B0503020204020204" pitchFamily="34" charset="-122"/>
                        </a:rPr>
                        <a:t> (1 pt)</a:t>
                      </a:r>
                      <a:endParaRPr lang="en-US" sz="1800" dirty="0">
                        <a:solidFill>
                          <a:schemeClr val="bg1">
                            <a:lumMod val="95000"/>
                          </a:schemeClr>
                        </a:solidFill>
                        <a:latin typeface="Microsoft YaHei" panose="020B0503020204020204" pitchFamily="34" charset="-122"/>
                        <a:ea typeface="Microsoft YaHei" panose="020B0503020204020204" pitchFamily="34" charset="-122"/>
                      </a:endParaRPr>
                    </a:p>
                  </a:txBody>
                  <a:tcPr/>
                </a:tc>
                <a:tc>
                  <a:txBody>
                    <a:bodyPr/>
                    <a:lstStyle/>
                    <a:p>
                      <a:pPr algn="r"/>
                      <a:r>
                        <a:rPr lang="es-AR" sz="1800" dirty="0" err="1" smtClean="0">
                          <a:solidFill>
                            <a:schemeClr val="bg1">
                              <a:lumMod val="95000"/>
                            </a:schemeClr>
                          </a:solidFill>
                          <a:latin typeface="Microsoft YaHei" panose="020B0503020204020204" pitchFamily="34" charset="-122"/>
                          <a:ea typeface="Microsoft YaHei" panose="020B0503020204020204" pitchFamily="34" charset="-122"/>
                        </a:rPr>
                        <a:t>Lung</a:t>
                      </a:r>
                      <a:r>
                        <a:rPr lang="es-AR" sz="1800" dirty="0" smtClean="0">
                          <a:solidFill>
                            <a:schemeClr val="bg1">
                              <a:lumMod val="95000"/>
                            </a:schemeClr>
                          </a:solidFill>
                          <a:latin typeface="Microsoft YaHei" panose="020B0503020204020204" pitchFamily="34" charset="-122"/>
                          <a:ea typeface="Microsoft YaHei" panose="020B0503020204020204" pitchFamily="34" charset="-122"/>
                        </a:rPr>
                        <a:t> adenocarcinoma (2</a:t>
                      </a:r>
                      <a:r>
                        <a:rPr lang="es-AR" sz="1800" baseline="0" dirty="0" smtClean="0">
                          <a:solidFill>
                            <a:schemeClr val="bg1">
                              <a:lumMod val="95000"/>
                            </a:schemeClr>
                          </a:solidFill>
                          <a:latin typeface="Microsoft YaHei" panose="020B0503020204020204" pitchFamily="34" charset="-122"/>
                          <a:ea typeface="Microsoft YaHei" panose="020B0503020204020204" pitchFamily="34" charset="-122"/>
                        </a:rPr>
                        <a:t> pt)</a:t>
                      </a:r>
                      <a:endParaRPr lang="en-US" sz="1800" dirty="0">
                        <a:solidFill>
                          <a:schemeClr val="bg1">
                            <a:lumMod val="95000"/>
                          </a:schemeClr>
                        </a:solidFill>
                        <a:latin typeface="Microsoft YaHei" panose="020B0503020204020204" pitchFamily="34" charset="-122"/>
                        <a:ea typeface="Microsoft YaHei" panose="020B0503020204020204" pitchFamily="34" charset="-122"/>
                      </a:endParaRPr>
                    </a:p>
                  </a:txBody>
                  <a:tcPr/>
                </a:tc>
              </a:tr>
              <a:tr h="0">
                <a:tc>
                  <a:txBody>
                    <a:bodyPr/>
                    <a:lstStyle/>
                    <a:p>
                      <a:pPr algn="l"/>
                      <a:r>
                        <a:rPr lang="es-AR" sz="1800" dirty="0" err="1" smtClean="0">
                          <a:solidFill>
                            <a:schemeClr val="bg1">
                              <a:lumMod val="95000"/>
                            </a:schemeClr>
                          </a:solidFill>
                          <a:latin typeface="Microsoft YaHei" panose="020B0503020204020204" pitchFamily="34" charset="-122"/>
                          <a:ea typeface="Microsoft YaHei" panose="020B0503020204020204" pitchFamily="34" charset="-122"/>
                        </a:rPr>
                        <a:t>Pneumonia</a:t>
                      </a:r>
                      <a:r>
                        <a:rPr lang="es-AR" sz="1800" dirty="0" smtClean="0">
                          <a:solidFill>
                            <a:schemeClr val="bg1">
                              <a:lumMod val="95000"/>
                            </a:schemeClr>
                          </a:solidFill>
                          <a:latin typeface="Microsoft YaHei" panose="020B0503020204020204" pitchFamily="34" charset="-122"/>
                          <a:ea typeface="Microsoft YaHei" panose="020B0503020204020204" pitchFamily="34" charset="-122"/>
                        </a:rPr>
                        <a:t> (1 pt)</a:t>
                      </a:r>
                      <a:endParaRPr lang="en-US" sz="1800" dirty="0">
                        <a:solidFill>
                          <a:schemeClr val="bg1">
                            <a:lumMod val="95000"/>
                          </a:schemeClr>
                        </a:solidFill>
                        <a:latin typeface="Microsoft YaHei" panose="020B0503020204020204" pitchFamily="34" charset="-122"/>
                        <a:ea typeface="Microsoft YaHei" panose="020B0503020204020204" pitchFamily="34" charset="-122"/>
                      </a:endParaRPr>
                    </a:p>
                  </a:txBody>
                  <a:tcPr/>
                </a:tc>
                <a:tc>
                  <a:txBody>
                    <a:bodyPr/>
                    <a:lstStyle/>
                    <a:p>
                      <a:pPr algn="r"/>
                      <a:r>
                        <a:rPr lang="es-AR" sz="1800" dirty="0" err="1" smtClean="0">
                          <a:solidFill>
                            <a:schemeClr val="bg1">
                              <a:lumMod val="95000"/>
                            </a:schemeClr>
                          </a:solidFill>
                          <a:latin typeface="Microsoft YaHei" panose="020B0503020204020204" pitchFamily="34" charset="-122"/>
                          <a:ea typeface="Microsoft YaHei" panose="020B0503020204020204" pitchFamily="34" charset="-122"/>
                        </a:rPr>
                        <a:t>Sudden</a:t>
                      </a:r>
                      <a:r>
                        <a:rPr lang="es-AR" sz="1800"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sz="1800" dirty="0" err="1" smtClean="0">
                          <a:solidFill>
                            <a:schemeClr val="bg1">
                              <a:lumMod val="95000"/>
                            </a:schemeClr>
                          </a:solidFill>
                          <a:latin typeface="Microsoft YaHei" panose="020B0503020204020204" pitchFamily="34" charset="-122"/>
                          <a:ea typeface="Microsoft YaHei" panose="020B0503020204020204" pitchFamily="34" charset="-122"/>
                        </a:rPr>
                        <a:t>death</a:t>
                      </a:r>
                      <a:r>
                        <a:rPr lang="es-AR" sz="1800" dirty="0" smtClean="0">
                          <a:solidFill>
                            <a:schemeClr val="bg1">
                              <a:lumMod val="95000"/>
                            </a:schemeClr>
                          </a:solidFill>
                          <a:latin typeface="Microsoft YaHei" panose="020B0503020204020204" pitchFamily="34" charset="-122"/>
                          <a:ea typeface="Microsoft YaHei" panose="020B0503020204020204" pitchFamily="34" charset="-122"/>
                        </a:rPr>
                        <a:t> (5</a:t>
                      </a:r>
                      <a:r>
                        <a:rPr lang="es-AR" sz="1800" baseline="0" dirty="0" smtClean="0">
                          <a:solidFill>
                            <a:schemeClr val="bg1">
                              <a:lumMod val="95000"/>
                            </a:schemeClr>
                          </a:solidFill>
                          <a:latin typeface="Microsoft YaHei" panose="020B0503020204020204" pitchFamily="34" charset="-122"/>
                          <a:ea typeface="Microsoft YaHei" panose="020B0503020204020204" pitchFamily="34" charset="-122"/>
                        </a:rPr>
                        <a:t> pt)</a:t>
                      </a:r>
                      <a:endParaRPr lang="en-US" sz="1800" dirty="0">
                        <a:solidFill>
                          <a:schemeClr val="bg1">
                            <a:lumMod val="95000"/>
                          </a:schemeClr>
                        </a:solidFill>
                        <a:latin typeface="Microsoft YaHei" panose="020B0503020204020204" pitchFamily="34" charset="-122"/>
                        <a:ea typeface="Microsoft YaHei" panose="020B0503020204020204" pitchFamily="34" charset="-122"/>
                      </a:endParaRPr>
                    </a:p>
                  </a:txBody>
                  <a:tcPr/>
                </a:tc>
              </a:tr>
              <a:tr h="0">
                <a:tc>
                  <a:txBody>
                    <a:bodyPr/>
                    <a:lstStyle/>
                    <a:p>
                      <a:pPr algn="l"/>
                      <a:r>
                        <a:rPr lang="es-AR" sz="1800" dirty="0" err="1" smtClean="0">
                          <a:solidFill>
                            <a:schemeClr val="bg1">
                              <a:lumMod val="95000"/>
                            </a:schemeClr>
                          </a:solidFill>
                          <a:latin typeface="Microsoft YaHei" panose="020B0503020204020204" pitchFamily="34" charset="-122"/>
                          <a:ea typeface="Microsoft YaHei" panose="020B0503020204020204" pitchFamily="34" charset="-122"/>
                        </a:rPr>
                        <a:t>Lung</a:t>
                      </a:r>
                      <a:r>
                        <a:rPr lang="es-AR" sz="1800" dirty="0" smtClean="0">
                          <a:solidFill>
                            <a:schemeClr val="bg1">
                              <a:lumMod val="95000"/>
                            </a:schemeClr>
                          </a:solidFill>
                          <a:latin typeface="Microsoft YaHei" panose="020B0503020204020204" pitchFamily="34" charset="-122"/>
                          <a:ea typeface="Microsoft YaHei" panose="020B0503020204020204" pitchFamily="34" charset="-122"/>
                        </a:rPr>
                        <a:t> adenocarcinoma (1 pt)</a:t>
                      </a:r>
                      <a:endParaRPr lang="en-US" sz="1800" dirty="0">
                        <a:solidFill>
                          <a:schemeClr val="bg1">
                            <a:lumMod val="95000"/>
                          </a:schemeClr>
                        </a:solidFill>
                        <a:latin typeface="Microsoft YaHei" panose="020B0503020204020204" pitchFamily="34" charset="-122"/>
                        <a:ea typeface="Microsoft YaHei" panose="020B0503020204020204" pitchFamily="34" charset="-122"/>
                      </a:endParaRPr>
                    </a:p>
                  </a:txBody>
                  <a:tcPr/>
                </a:tc>
                <a:tc>
                  <a:txBody>
                    <a:bodyPr/>
                    <a:lstStyle/>
                    <a:p>
                      <a:pPr algn="r"/>
                      <a:r>
                        <a:rPr lang="es-AR" sz="1800" dirty="0" smtClean="0">
                          <a:solidFill>
                            <a:schemeClr val="bg1">
                              <a:lumMod val="95000"/>
                            </a:schemeClr>
                          </a:solidFill>
                          <a:latin typeface="Microsoft YaHei" panose="020B0503020204020204" pitchFamily="34" charset="-122"/>
                          <a:ea typeface="Microsoft YaHei" panose="020B0503020204020204" pitchFamily="34" charset="-122"/>
                        </a:rPr>
                        <a:t>CVA (1 pt)</a:t>
                      </a:r>
                      <a:endParaRPr lang="en-US" sz="1800" dirty="0">
                        <a:solidFill>
                          <a:schemeClr val="bg1">
                            <a:lumMod val="95000"/>
                          </a:schemeClr>
                        </a:solidFill>
                        <a:latin typeface="Microsoft YaHei" panose="020B0503020204020204" pitchFamily="34" charset="-122"/>
                        <a:ea typeface="Microsoft YaHei" panose="020B0503020204020204" pitchFamily="34" charset="-122"/>
                      </a:endParaRPr>
                    </a:p>
                  </a:txBody>
                  <a:tcPr/>
                </a:tc>
              </a:tr>
              <a:tr h="132184">
                <a:tc>
                  <a:txBody>
                    <a:bodyPr/>
                    <a:lstStyle/>
                    <a:p>
                      <a:pPr algn="l"/>
                      <a:r>
                        <a:rPr lang="es-AR" sz="1800" dirty="0" smtClean="0">
                          <a:solidFill>
                            <a:schemeClr val="bg1">
                              <a:lumMod val="95000"/>
                            </a:schemeClr>
                          </a:solidFill>
                          <a:latin typeface="Microsoft YaHei" panose="020B0503020204020204" pitchFamily="34" charset="-122"/>
                          <a:ea typeface="Microsoft YaHei" panose="020B0503020204020204" pitchFamily="34" charset="-122"/>
                        </a:rPr>
                        <a:t>COPD and CRF (1 pt)</a:t>
                      </a:r>
                      <a:endParaRPr lang="en-US" sz="1800" dirty="0">
                        <a:solidFill>
                          <a:schemeClr val="bg1">
                            <a:lumMod val="95000"/>
                          </a:schemeClr>
                        </a:solidFill>
                        <a:latin typeface="Microsoft YaHei" panose="020B0503020204020204" pitchFamily="34" charset="-122"/>
                        <a:ea typeface="Microsoft YaHei" panose="020B0503020204020204" pitchFamily="34" charset="-122"/>
                      </a:endParaRPr>
                    </a:p>
                  </a:txBody>
                  <a:tcPr/>
                </a:tc>
                <a:tc>
                  <a:txBody>
                    <a:bodyPr/>
                    <a:lstStyle/>
                    <a:p>
                      <a:pPr algn="r"/>
                      <a:r>
                        <a:rPr lang="es-AR" sz="1800" dirty="0" smtClean="0">
                          <a:solidFill>
                            <a:schemeClr val="bg1">
                              <a:lumMod val="95000"/>
                            </a:schemeClr>
                          </a:solidFill>
                          <a:latin typeface="Microsoft YaHei" panose="020B0503020204020204" pitchFamily="34" charset="-122"/>
                          <a:ea typeface="Microsoft YaHei" panose="020B0503020204020204" pitchFamily="34" charset="-122"/>
                        </a:rPr>
                        <a:t>Post CABG (2 pt)</a:t>
                      </a:r>
                      <a:endParaRPr lang="en-US" sz="1800" dirty="0">
                        <a:solidFill>
                          <a:schemeClr val="bg1">
                            <a:lumMod val="95000"/>
                          </a:schemeClr>
                        </a:solidFill>
                        <a:latin typeface="Microsoft YaHei" panose="020B0503020204020204" pitchFamily="34" charset="-122"/>
                        <a:ea typeface="Microsoft YaHei" panose="020B0503020204020204" pitchFamily="34" charset="-122"/>
                      </a:endParaRPr>
                    </a:p>
                  </a:txBody>
                  <a:tcPr/>
                </a:tc>
              </a:tr>
              <a:tr h="121384">
                <a:tc>
                  <a:txBody>
                    <a:bodyPr/>
                    <a:lstStyle/>
                    <a:p>
                      <a:pPr algn="l"/>
                      <a:r>
                        <a:rPr lang="es-AR" sz="1800" dirty="0" err="1" smtClean="0">
                          <a:solidFill>
                            <a:schemeClr val="bg1">
                              <a:lumMod val="95000"/>
                            </a:schemeClr>
                          </a:solidFill>
                          <a:latin typeface="Microsoft YaHei" panose="020B0503020204020204" pitchFamily="34" charset="-122"/>
                          <a:ea typeface="Microsoft YaHei" panose="020B0503020204020204" pitchFamily="34" charset="-122"/>
                        </a:rPr>
                        <a:t>Sudden</a:t>
                      </a:r>
                      <a:r>
                        <a:rPr lang="es-AR" sz="1800"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sz="1800" dirty="0" err="1" smtClean="0">
                          <a:solidFill>
                            <a:schemeClr val="bg1">
                              <a:lumMod val="95000"/>
                            </a:schemeClr>
                          </a:solidFill>
                          <a:latin typeface="Microsoft YaHei" panose="020B0503020204020204" pitchFamily="34" charset="-122"/>
                          <a:ea typeface="Microsoft YaHei" panose="020B0503020204020204" pitchFamily="34" charset="-122"/>
                        </a:rPr>
                        <a:t>death</a:t>
                      </a:r>
                      <a:r>
                        <a:rPr lang="es-AR" sz="1800" dirty="0" smtClean="0">
                          <a:solidFill>
                            <a:schemeClr val="bg1">
                              <a:lumMod val="95000"/>
                            </a:schemeClr>
                          </a:solidFill>
                          <a:latin typeface="Microsoft YaHei" panose="020B0503020204020204" pitchFamily="34" charset="-122"/>
                          <a:ea typeface="Microsoft YaHei" panose="020B0503020204020204" pitchFamily="34" charset="-122"/>
                        </a:rPr>
                        <a:t> (1</a:t>
                      </a:r>
                      <a:r>
                        <a:rPr lang="es-AR" sz="1800" baseline="0" dirty="0" smtClean="0">
                          <a:solidFill>
                            <a:schemeClr val="bg1">
                              <a:lumMod val="95000"/>
                            </a:schemeClr>
                          </a:solidFill>
                          <a:latin typeface="Microsoft YaHei" panose="020B0503020204020204" pitchFamily="34" charset="-122"/>
                          <a:ea typeface="Microsoft YaHei" panose="020B0503020204020204" pitchFamily="34" charset="-122"/>
                        </a:rPr>
                        <a:t> pt)</a:t>
                      </a:r>
                      <a:endParaRPr lang="en-US" sz="1800" dirty="0">
                        <a:solidFill>
                          <a:schemeClr val="bg1">
                            <a:lumMod val="95000"/>
                          </a:schemeClr>
                        </a:solidFill>
                        <a:latin typeface="Microsoft YaHei" panose="020B0503020204020204" pitchFamily="34" charset="-122"/>
                        <a:ea typeface="Microsoft YaHei" panose="020B0503020204020204" pitchFamily="34" charset="-122"/>
                      </a:endParaRP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s-AR" sz="1800" dirty="0" smtClean="0">
                          <a:solidFill>
                            <a:schemeClr val="bg1">
                              <a:lumMod val="95000"/>
                            </a:schemeClr>
                          </a:solidFill>
                          <a:latin typeface="Microsoft YaHei" panose="020B0503020204020204" pitchFamily="34" charset="-122"/>
                          <a:ea typeface="Microsoft YaHei" panose="020B0503020204020204" pitchFamily="34" charset="-122"/>
                        </a:rPr>
                        <a:t>Post </a:t>
                      </a:r>
                      <a:r>
                        <a:rPr lang="es-AR" sz="1800" dirty="0" err="1" smtClean="0">
                          <a:solidFill>
                            <a:schemeClr val="bg1">
                              <a:lumMod val="95000"/>
                            </a:schemeClr>
                          </a:solidFill>
                          <a:latin typeface="Microsoft YaHei" panose="020B0503020204020204" pitchFamily="34" charset="-122"/>
                          <a:ea typeface="Microsoft YaHei" panose="020B0503020204020204" pitchFamily="34" charset="-122"/>
                        </a:rPr>
                        <a:t>aortic</a:t>
                      </a:r>
                      <a:r>
                        <a:rPr lang="es-AR" sz="1800"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sz="1800" dirty="0" err="1" smtClean="0">
                          <a:solidFill>
                            <a:schemeClr val="bg1">
                              <a:lumMod val="95000"/>
                            </a:schemeClr>
                          </a:solidFill>
                          <a:latin typeface="Microsoft YaHei" panose="020B0503020204020204" pitchFamily="34" charset="-122"/>
                          <a:ea typeface="Microsoft YaHei" panose="020B0503020204020204" pitchFamily="34" charset="-122"/>
                        </a:rPr>
                        <a:t>valve</a:t>
                      </a:r>
                      <a:r>
                        <a:rPr lang="es-AR" sz="1800"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sz="1800" dirty="0" err="1" smtClean="0">
                          <a:solidFill>
                            <a:schemeClr val="bg1">
                              <a:lumMod val="95000"/>
                            </a:schemeClr>
                          </a:solidFill>
                          <a:latin typeface="Microsoft YaHei" panose="020B0503020204020204" pitchFamily="34" charset="-122"/>
                          <a:ea typeface="Microsoft YaHei" panose="020B0503020204020204" pitchFamily="34" charset="-122"/>
                        </a:rPr>
                        <a:t>replacement</a:t>
                      </a:r>
                      <a:r>
                        <a:rPr lang="es-AR" sz="1800" dirty="0" smtClean="0">
                          <a:solidFill>
                            <a:schemeClr val="bg1">
                              <a:lumMod val="95000"/>
                            </a:schemeClr>
                          </a:solidFill>
                          <a:latin typeface="Microsoft YaHei" panose="020B0503020204020204" pitchFamily="34" charset="-122"/>
                          <a:ea typeface="Microsoft YaHei" panose="020B0503020204020204" pitchFamily="34" charset="-122"/>
                        </a:rPr>
                        <a:t> (1pt)</a:t>
                      </a:r>
                      <a:endParaRPr lang="en-US" sz="1800" dirty="0" smtClean="0">
                        <a:solidFill>
                          <a:schemeClr val="bg1">
                            <a:lumMod val="95000"/>
                          </a:schemeClr>
                        </a:solidFill>
                        <a:latin typeface="Microsoft YaHei" panose="020B0503020204020204" pitchFamily="34" charset="-122"/>
                        <a:ea typeface="Microsoft YaHei" panose="020B0503020204020204" pitchFamily="34" charset="-122"/>
                      </a:endParaRPr>
                    </a:p>
                  </a:txBody>
                  <a:tcPr/>
                </a:tc>
              </a:tr>
              <a:tr h="0">
                <a:tc>
                  <a:txBody>
                    <a:bodyPr/>
                    <a:lstStyle/>
                    <a:p>
                      <a:pPr algn="ctr"/>
                      <a:endParaRPr lang="en-US" sz="1800" dirty="0">
                        <a:solidFill>
                          <a:schemeClr val="bg1">
                            <a:lumMod val="95000"/>
                          </a:schemeClr>
                        </a:solidFill>
                        <a:latin typeface="Microsoft YaHei" panose="020B0503020204020204" pitchFamily="34" charset="-122"/>
                        <a:ea typeface="Microsoft YaHei" panose="020B0503020204020204" pitchFamily="34" charset="-122"/>
                      </a:endParaRPr>
                    </a:p>
                  </a:txBody>
                  <a:tcPr/>
                </a:tc>
                <a:tc>
                  <a:txBody>
                    <a:bodyPr/>
                    <a:lstStyle/>
                    <a:p>
                      <a:pPr algn="r"/>
                      <a:r>
                        <a:rPr lang="es-AR" sz="1800" dirty="0" err="1" smtClean="0">
                          <a:solidFill>
                            <a:schemeClr val="bg1">
                              <a:lumMod val="95000"/>
                            </a:schemeClr>
                          </a:solidFill>
                          <a:latin typeface="Microsoft YaHei" panose="020B0503020204020204" pitchFamily="34" charset="-122"/>
                          <a:ea typeface="Microsoft YaHei" panose="020B0503020204020204" pitchFamily="34" charset="-122"/>
                        </a:rPr>
                        <a:t>Colorectal</a:t>
                      </a:r>
                      <a:r>
                        <a:rPr lang="es-AR" sz="1800" baseline="0"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sz="1800" baseline="0" dirty="0" err="1" smtClean="0">
                          <a:solidFill>
                            <a:schemeClr val="bg1">
                              <a:lumMod val="95000"/>
                            </a:schemeClr>
                          </a:solidFill>
                          <a:latin typeface="Microsoft YaHei" panose="020B0503020204020204" pitchFamily="34" charset="-122"/>
                          <a:ea typeface="Microsoft YaHei" panose="020B0503020204020204" pitchFamily="34" charset="-122"/>
                        </a:rPr>
                        <a:t>cancer</a:t>
                      </a:r>
                      <a:r>
                        <a:rPr lang="es-AR" sz="1800" baseline="0" dirty="0" smtClean="0">
                          <a:solidFill>
                            <a:schemeClr val="bg1">
                              <a:lumMod val="95000"/>
                            </a:schemeClr>
                          </a:solidFill>
                          <a:latin typeface="Microsoft YaHei" panose="020B0503020204020204" pitchFamily="34" charset="-122"/>
                          <a:ea typeface="Microsoft YaHei" panose="020B0503020204020204" pitchFamily="34" charset="-122"/>
                        </a:rPr>
                        <a:t> (2 pt)</a:t>
                      </a:r>
                      <a:endParaRPr lang="en-US" sz="1800" dirty="0">
                        <a:solidFill>
                          <a:schemeClr val="bg1">
                            <a:lumMod val="95000"/>
                          </a:schemeClr>
                        </a:solidFill>
                        <a:latin typeface="Microsoft YaHei" panose="020B0503020204020204" pitchFamily="34" charset="-122"/>
                        <a:ea typeface="Microsoft YaHei" panose="020B0503020204020204" pitchFamily="34" charset="-122"/>
                      </a:endParaRPr>
                    </a:p>
                  </a:txBody>
                  <a:tcPr/>
                </a:tc>
              </a:tr>
              <a:tr h="0">
                <a:tc>
                  <a:txBody>
                    <a:bodyPr/>
                    <a:lstStyle/>
                    <a:p>
                      <a:pPr algn="ctr"/>
                      <a:endParaRPr lang="en-US" sz="1800" dirty="0">
                        <a:solidFill>
                          <a:schemeClr val="bg1">
                            <a:lumMod val="95000"/>
                          </a:schemeClr>
                        </a:solidFill>
                        <a:latin typeface="Microsoft YaHei" panose="020B0503020204020204" pitchFamily="34" charset="-122"/>
                        <a:ea typeface="Microsoft YaHei" panose="020B0503020204020204" pitchFamily="34" charset="-122"/>
                      </a:endParaRP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s-AR" sz="1800" dirty="0" err="1" smtClean="0">
                          <a:solidFill>
                            <a:schemeClr val="bg1">
                              <a:lumMod val="95000"/>
                            </a:schemeClr>
                          </a:solidFill>
                          <a:latin typeface="Microsoft YaHei" panose="020B0503020204020204" pitchFamily="34" charset="-122"/>
                          <a:ea typeface="Microsoft YaHei" panose="020B0503020204020204" pitchFamily="34" charset="-122"/>
                        </a:rPr>
                        <a:t>Myocardial</a:t>
                      </a:r>
                      <a:r>
                        <a:rPr lang="es-AR" sz="1800" baseline="0"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sz="1800" baseline="0" dirty="0" err="1" smtClean="0">
                          <a:solidFill>
                            <a:schemeClr val="bg1">
                              <a:lumMod val="95000"/>
                            </a:schemeClr>
                          </a:solidFill>
                          <a:latin typeface="Microsoft YaHei" panose="020B0503020204020204" pitchFamily="34" charset="-122"/>
                          <a:ea typeface="Microsoft YaHei" panose="020B0503020204020204" pitchFamily="34" charset="-122"/>
                        </a:rPr>
                        <a:t>infarction</a:t>
                      </a:r>
                      <a:r>
                        <a:rPr lang="es-AR" sz="1800" baseline="0" dirty="0" smtClean="0">
                          <a:solidFill>
                            <a:schemeClr val="bg1">
                              <a:lumMod val="95000"/>
                            </a:schemeClr>
                          </a:solidFill>
                          <a:latin typeface="Microsoft YaHei" panose="020B0503020204020204" pitchFamily="34" charset="-122"/>
                          <a:ea typeface="Microsoft YaHei" panose="020B0503020204020204" pitchFamily="34" charset="-122"/>
                        </a:rPr>
                        <a:t> (1 pt)</a:t>
                      </a:r>
                      <a:endParaRPr lang="en-US" sz="1800" dirty="0" smtClean="0">
                        <a:solidFill>
                          <a:schemeClr val="bg1">
                            <a:lumMod val="95000"/>
                          </a:schemeClr>
                        </a:solidFill>
                        <a:latin typeface="Microsoft YaHei" panose="020B0503020204020204" pitchFamily="34" charset="-122"/>
                        <a:ea typeface="Microsoft YaHei" panose="020B0503020204020204" pitchFamily="34" charset="-122"/>
                      </a:endParaRPr>
                    </a:p>
                  </a:txBody>
                  <a:tcPr/>
                </a:tc>
              </a:tr>
              <a:tr h="0">
                <a:tc>
                  <a:txBody>
                    <a:bodyPr/>
                    <a:lstStyle/>
                    <a:p>
                      <a:pPr algn="ctr"/>
                      <a:endParaRPr lang="en-US" sz="1800" dirty="0">
                        <a:solidFill>
                          <a:schemeClr val="bg1">
                            <a:lumMod val="95000"/>
                          </a:schemeClr>
                        </a:solidFill>
                        <a:latin typeface="Microsoft YaHei" panose="020B0503020204020204" pitchFamily="34" charset="-122"/>
                        <a:ea typeface="Microsoft YaHei" panose="020B0503020204020204" pitchFamily="34" charset="-122"/>
                      </a:endParaRP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s-AR" sz="1800" dirty="0" err="1" smtClean="0">
                          <a:solidFill>
                            <a:schemeClr val="bg1">
                              <a:lumMod val="95000"/>
                            </a:schemeClr>
                          </a:solidFill>
                          <a:latin typeface="Microsoft YaHei" panose="020B0503020204020204" pitchFamily="34" charset="-122"/>
                          <a:ea typeface="Microsoft YaHei" panose="020B0503020204020204" pitchFamily="34" charset="-122"/>
                        </a:rPr>
                        <a:t>Pneumonia</a:t>
                      </a:r>
                      <a:r>
                        <a:rPr lang="es-AR" sz="1800" dirty="0" smtClean="0">
                          <a:solidFill>
                            <a:schemeClr val="bg1">
                              <a:lumMod val="95000"/>
                            </a:schemeClr>
                          </a:solidFill>
                          <a:latin typeface="Microsoft YaHei" panose="020B0503020204020204" pitchFamily="34" charset="-122"/>
                          <a:ea typeface="Microsoft YaHei" panose="020B0503020204020204" pitchFamily="34" charset="-122"/>
                        </a:rPr>
                        <a:t> (1 pt)</a:t>
                      </a:r>
                      <a:endParaRPr lang="en-US" sz="1800" dirty="0" smtClean="0">
                        <a:solidFill>
                          <a:schemeClr val="bg1">
                            <a:lumMod val="95000"/>
                          </a:schemeClr>
                        </a:solidFill>
                        <a:latin typeface="Microsoft YaHei" panose="020B0503020204020204" pitchFamily="34" charset="-122"/>
                        <a:ea typeface="Microsoft YaHei" panose="020B0503020204020204" pitchFamily="34" charset="-122"/>
                      </a:endParaRPr>
                    </a:p>
                  </a:txBody>
                  <a:tcPr/>
                </a:tc>
              </a:tr>
            </a:tbl>
          </a:graphicData>
        </a:graphic>
      </p:graphicFrame>
    </p:spTree>
    <p:extLst>
      <p:ext uri="{BB962C8B-B14F-4D97-AF65-F5344CB8AC3E}">
        <p14:creationId xmlns:p14="http://schemas.microsoft.com/office/powerpoint/2010/main" val="1328318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Users\Matias RG\Desktop\AJC\Figure 2.tif"/>
          <p:cNvPicPr>
            <a:picLocks noChangeAspect="1" noChangeArrowheads="1"/>
          </p:cNvPicPr>
          <p:nvPr/>
        </p:nvPicPr>
        <p:blipFill rotWithShape="1">
          <a:blip r:embed="rId2">
            <a:extLst>
              <a:ext uri="{28A0092B-C50C-407E-A947-70E740481C1C}">
                <a14:useLocalDpi xmlns:a14="http://schemas.microsoft.com/office/drawing/2010/main" val="0"/>
              </a:ext>
            </a:extLst>
          </a:blip>
          <a:srcRect l="2479" t="2396" r="1967" b="4063"/>
          <a:stretch/>
        </p:blipFill>
        <p:spPr bwMode="auto">
          <a:xfrm>
            <a:off x="805218" y="1471902"/>
            <a:ext cx="7465325" cy="4981434"/>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3" name="2 Conector recto"/>
          <p:cNvCxnSpPr/>
          <p:nvPr/>
        </p:nvCxnSpPr>
        <p:spPr>
          <a:xfrm>
            <a:off x="251520" y="1255594"/>
            <a:ext cx="864096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 name="3 Rectángulo"/>
          <p:cNvSpPr/>
          <p:nvPr/>
        </p:nvSpPr>
        <p:spPr>
          <a:xfrm>
            <a:off x="2483768" y="5715"/>
            <a:ext cx="6660232" cy="1200329"/>
          </a:xfrm>
          <a:prstGeom prst="rect">
            <a:avLst/>
          </a:prstGeom>
        </p:spPr>
        <p:txBody>
          <a:bodyPr wrap="square">
            <a:spAutoFit/>
          </a:bodyPr>
          <a:lstStyle/>
          <a:p>
            <a:pPr algn="r"/>
            <a:r>
              <a:rPr lang="es-AR" sz="2400" dirty="0" err="1" smtClean="0">
                <a:solidFill>
                  <a:schemeClr val="bg1">
                    <a:lumMod val="95000"/>
                  </a:schemeClr>
                </a:solidFill>
                <a:latin typeface="Microsoft YaHei" panose="020B0503020204020204" pitchFamily="34" charset="-122"/>
                <a:ea typeface="Microsoft YaHei" panose="020B0503020204020204" pitchFamily="34" charset="-122"/>
              </a:rPr>
              <a:t>Bootstrap</a:t>
            </a:r>
            <a:r>
              <a:rPr lang="es-AR" sz="2400"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sz="2400" dirty="0" err="1" smtClean="0">
                <a:solidFill>
                  <a:schemeClr val="bg1">
                    <a:lumMod val="95000"/>
                  </a:schemeClr>
                </a:solidFill>
                <a:latin typeface="Microsoft YaHei" panose="020B0503020204020204" pitchFamily="34" charset="-122"/>
                <a:ea typeface="Microsoft YaHei" panose="020B0503020204020204" pitchFamily="34" charset="-122"/>
              </a:rPr>
              <a:t>analysis</a:t>
            </a:r>
            <a:r>
              <a:rPr lang="es-AR" sz="2400" dirty="0" smtClean="0">
                <a:solidFill>
                  <a:schemeClr val="bg1">
                    <a:lumMod val="95000"/>
                  </a:schemeClr>
                </a:solidFill>
                <a:latin typeface="Microsoft YaHei" panose="020B0503020204020204" pitchFamily="34" charset="-122"/>
                <a:ea typeface="Microsoft YaHei" panose="020B0503020204020204" pitchFamily="34" charset="-122"/>
              </a:rPr>
              <a:t> in </a:t>
            </a:r>
            <a:r>
              <a:rPr lang="es-AR" sz="2400" dirty="0" err="1" smtClean="0">
                <a:solidFill>
                  <a:schemeClr val="bg1">
                    <a:lumMod val="95000"/>
                  </a:schemeClr>
                </a:solidFill>
                <a:latin typeface="Microsoft YaHei" panose="020B0503020204020204" pitchFamily="34" charset="-122"/>
                <a:ea typeface="Microsoft YaHei" panose="020B0503020204020204" pitchFamily="34" charset="-122"/>
              </a:rPr>
              <a:t>patients</a:t>
            </a:r>
            <a:r>
              <a:rPr lang="es-AR" sz="2400"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sz="2400" dirty="0" err="1" smtClean="0">
                <a:solidFill>
                  <a:schemeClr val="bg1">
                    <a:lumMod val="95000"/>
                  </a:schemeClr>
                </a:solidFill>
                <a:latin typeface="Microsoft YaHei" panose="020B0503020204020204" pitchFamily="34" charset="-122"/>
                <a:ea typeface="Microsoft YaHei" panose="020B0503020204020204" pitchFamily="34" charset="-122"/>
              </a:rPr>
              <a:t>with</a:t>
            </a:r>
            <a:r>
              <a:rPr lang="es-AR" sz="2400"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sz="2400" dirty="0" err="1" smtClean="0">
                <a:solidFill>
                  <a:schemeClr val="bg1">
                    <a:lumMod val="95000"/>
                  </a:schemeClr>
                </a:solidFill>
                <a:latin typeface="Microsoft YaHei" panose="020B0503020204020204" pitchFamily="34" charset="-122"/>
                <a:ea typeface="Microsoft YaHei" panose="020B0503020204020204" pitchFamily="34" charset="-122"/>
              </a:rPr>
              <a:t>cardiac</a:t>
            </a:r>
            <a:r>
              <a:rPr lang="es-AR" sz="2400" dirty="0" smtClean="0">
                <a:solidFill>
                  <a:schemeClr val="bg1">
                    <a:lumMod val="95000"/>
                  </a:schemeClr>
                </a:solidFill>
                <a:latin typeface="Microsoft YaHei" panose="020B0503020204020204" pitchFamily="34" charset="-122"/>
                <a:ea typeface="Microsoft YaHei" panose="020B0503020204020204" pitchFamily="34" charset="-122"/>
              </a:rPr>
              <a:t> adverse </a:t>
            </a:r>
            <a:r>
              <a:rPr lang="es-AR" sz="2400" dirty="0" err="1" smtClean="0">
                <a:solidFill>
                  <a:schemeClr val="bg1">
                    <a:lumMod val="95000"/>
                  </a:schemeClr>
                </a:solidFill>
                <a:latin typeface="Microsoft YaHei" panose="020B0503020204020204" pitchFamily="34" charset="-122"/>
                <a:ea typeface="Microsoft YaHei" panose="020B0503020204020204" pitchFamily="34" charset="-122"/>
              </a:rPr>
              <a:t>events</a:t>
            </a:r>
            <a:r>
              <a:rPr lang="es-AR" sz="2400" dirty="0" smtClean="0">
                <a:solidFill>
                  <a:schemeClr val="bg1">
                    <a:lumMod val="95000"/>
                  </a:schemeClr>
                </a:solidFill>
                <a:latin typeface="Microsoft YaHei" panose="020B0503020204020204" pitchFamily="34" charset="-122"/>
                <a:ea typeface="Microsoft YaHei" panose="020B0503020204020204" pitchFamily="34" charset="-122"/>
              </a:rPr>
              <a:t> in </a:t>
            </a:r>
            <a:r>
              <a:rPr lang="es-AR" sz="2400" dirty="0" err="1" smtClean="0">
                <a:solidFill>
                  <a:schemeClr val="bg1">
                    <a:lumMod val="95000"/>
                  </a:schemeClr>
                </a:solidFill>
                <a:latin typeface="Microsoft YaHei" panose="020B0503020204020204" pitchFamily="34" charset="-122"/>
                <a:ea typeface="Microsoft YaHei" panose="020B0503020204020204" pitchFamily="34" charset="-122"/>
              </a:rPr>
              <a:t>both</a:t>
            </a:r>
            <a:r>
              <a:rPr lang="es-AR" sz="2400"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sz="2400" dirty="0" err="1" smtClean="0">
                <a:solidFill>
                  <a:schemeClr val="bg1">
                    <a:lumMod val="95000"/>
                  </a:schemeClr>
                </a:solidFill>
                <a:latin typeface="Microsoft YaHei" panose="020B0503020204020204" pitchFamily="34" charset="-122"/>
                <a:ea typeface="Microsoft YaHei" panose="020B0503020204020204" pitchFamily="34" charset="-122"/>
              </a:rPr>
              <a:t>groups</a:t>
            </a:r>
            <a:r>
              <a:rPr lang="es-AR" sz="2400" dirty="0" smtClean="0">
                <a:solidFill>
                  <a:schemeClr val="bg1">
                    <a:lumMod val="95000"/>
                  </a:schemeClr>
                </a:solidFill>
                <a:latin typeface="Microsoft YaHei" panose="020B0503020204020204" pitchFamily="34" charset="-122"/>
                <a:ea typeface="Microsoft YaHei" panose="020B0503020204020204" pitchFamily="34" charset="-122"/>
              </a:rPr>
              <a:t> </a:t>
            </a:r>
          </a:p>
          <a:p>
            <a:pPr algn="r"/>
            <a:r>
              <a:rPr lang="es-AR" sz="2400" dirty="0" smtClean="0">
                <a:solidFill>
                  <a:schemeClr val="bg1">
                    <a:lumMod val="95000"/>
                  </a:schemeClr>
                </a:solidFill>
                <a:latin typeface="Microsoft YaHei" panose="020B0503020204020204" pitchFamily="34" charset="-122"/>
                <a:ea typeface="Microsoft YaHei" panose="020B0503020204020204" pitchFamily="34" charset="-122"/>
              </a:rPr>
              <a:t>ORAR 3 RCT</a:t>
            </a:r>
            <a:endParaRPr lang="en-US" sz="2400" dirty="0">
              <a:latin typeface="Microsoft YaHei" panose="020B0503020204020204" pitchFamily="34" charset="-122"/>
              <a:ea typeface="Microsoft YaHei" panose="020B0503020204020204" pitchFamily="34" charset="-122"/>
            </a:endParaRPr>
          </a:p>
        </p:txBody>
      </p:sp>
      <p:sp>
        <p:nvSpPr>
          <p:cNvPr id="5" name="4 Rectángulo"/>
          <p:cNvSpPr/>
          <p:nvPr/>
        </p:nvSpPr>
        <p:spPr>
          <a:xfrm>
            <a:off x="2426162" y="6516052"/>
            <a:ext cx="6682342" cy="369332"/>
          </a:xfrm>
          <a:prstGeom prst="rect">
            <a:avLst/>
          </a:prstGeom>
        </p:spPr>
        <p:txBody>
          <a:bodyPr wrap="none">
            <a:spAutoFit/>
          </a:bodyPr>
          <a:lstStyle/>
          <a:p>
            <a:pPr algn="just"/>
            <a:r>
              <a:rPr lang="en-US" i="1" dirty="0" smtClean="0">
                <a:solidFill>
                  <a:schemeClr val="bg1">
                    <a:lumMod val="95000"/>
                  </a:schemeClr>
                </a:solidFill>
                <a:latin typeface="Microsoft YaHei" panose="020B0503020204020204" pitchFamily="34" charset="-122"/>
                <a:ea typeface="Microsoft YaHei" panose="020B0503020204020204" pitchFamily="34" charset="-122"/>
              </a:rPr>
              <a:t>Rodriguez AE et al. Am J </a:t>
            </a:r>
            <a:r>
              <a:rPr lang="en-US" i="1" dirty="0" err="1" smtClean="0">
                <a:solidFill>
                  <a:schemeClr val="bg1">
                    <a:lumMod val="95000"/>
                  </a:schemeClr>
                </a:solidFill>
                <a:latin typeface="Microsoft YaHei" panose="020B0503020204020204" pitchFamily="34" charset="-122"/>
                <a:ea typeface="Microsoft YaHei" panose="020B0503020204020204" pitchFamily="34" charset="-122"/>
              </a:rPr>
              <a:t>Cardiol</a:t>
            </a:r>
            <a:r>
              <a:rPr lang="en-US" i="1" dirty="0" smtClean="0">
                <a:solidFill>
                  <a:schemeClr val="bg1">
                    <a:lumMod val="95000"/>
                  </a:schemeClr>
                </a:solidFill>
                <a:latin typeface="Microsoft YaHei" panose="020B0503020204020204" pitchFamily="34" charset="-122"/>
                <a:ea typeface="Microsoft YaHei" panose="020B0503020204020204" pitchFamily="34" charset="-122"/>
              </a:rPr>
              <a:t>. 2014 Mar 1;113(5):815-21</a:t>
            </a:r>
            <a:endParaRPr lang="en-US" i="1" dirty="0">
              <a:solidFill>
                <a:schemeClr val="bg1">
                  <a:lumMod val="95000"/>
                </a:schemeClr>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95327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3821311543"/>
              </p:ext>
            </p:extLst>
          </p:nvPr>
        </p:nvGraphicFramePr>
        <p:xfrm>
          <a:off x="35496" y="1200120"/>
          <a:ext cx="8964489" cy="4389120"/>
        </p:xfrm>
        <a:graphic>
          <a:graphicData uri="http://schemas.openxmlformats.org/drawingml/2006/table">
            <a:tbl>
              <a:tblPr firstRow="1" firstCol="1" bandRow="1">
                <a:tableStyleId>{3B4B98B0-60AC-42C2-AFA5-B58CD77FA1E5}</a:tableStyleId>
              </a:tblPr>
              <a:tblGrid>
                <a:gridCol w="1800201"/>
                <a:gridCol w="1512168"/>
                <a:gridCol w="1440160"/>
                <a:gridCol w="720080"/>
                <a:gridCol w="1296144"/>
                <a:gridCol w="1478894"/>
                <a:gridCol w="716842"/>
              </a:tblGrid>
              <a:tr h="0">
                <a:tc>
                  <a:txBody>
                    <a:bodyPr/>
                    <a:lstStyle/>
                    <a:p>
                      <a:pPr>
                        <a:lnSpc>
                          <a:spcPct val="200000"/>
                        </a:lnSpc>
                        <a:spcAft>
                          <a:spcPts val="0"/>
                        </a:spcAft>
                      </a:pPr>
                      <a:endParaRPr lang="en-US" sz="1600" dirty="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8580" marR="68580" marT="0" marB="0"/>
                </a:tc>
                <a:tc gridSpan="2">
                  <a:txBody>
                    <a:bodyPr/>
                    <a:lstStyle/>
                    <a:p>
                      <a:pPr algn="ctr">
                        <a:lnSpc>
                          <a:spcPct val="200000"/>
                        </a:lnSpc>
                        <a:spcAft>
                          <a:spcPts val="0"/>
                        </a:spcAft>
                      </a:pPr>
                      <a:r>
                        <a:rPr lang="es-AR" sz="1600" dirty="0" err="1" smtClean="0">
                          <a:solidFill>
                            <a:schemeClr val="bg1">
                              <a:lumMod val="95000"/>
                            </a:schemeClr>
                          </a:solidFill>
                          <a:effectLst/>
                          <a:latin typeface="Microsoft YaHei" panose="020B0503020204020204" pitchFamily="34" charset="-122"/>
                          <a:ea typeface="Microsoft YaHei" panose="020B0503020204020204" pitchFamily="34" charset="-122"/>
                          <a:cs typeface="Times New Roman"/>
                        </a:rPr>
                        <a:t>Patients</a:t>
                      </a:r>
                      <a:r>
                        <a:rPr lang="es-AR" sz="1600" dirty="0" smtClean="0">
                          <a:solidFill>
                            <a:schemeClr val="bg1">
                              <a:lumMod val="95000"/>
                            </a:schemeClr>
                          </a:solidFill>
                          <a:effectLst/>
                          <a:latin typeface="Microsoft YaHei" panose="020B0503020204020204" pitchFamily="34" charset="-122"/>
                          <a:ea typeface="Microsoft YaHei" panose="020B0503020204020204" pitchFamily="34" charset="-122"/>
                          <a:cs typeface="Times New Roman"/>
                        </a:rPr>
                        <a:t> &lt; 65 </a:t>
                      </a:r>
                      <a:r>
                        <a:rPr lang="es-AR" sz="1600" dirty="0" err="1" smtClean="0">
                          <a:solidFill>
                            <a:schemeClr val="bg1">
                              <a:lumMod val="95000"/>
                            </a:schemeClr>
                          </a:solidFill>
                          <a:effectLst/>
                          <a:latin typeface="Microsoft YaHei" panose="020B0503020204020204" pitchFamily="34" charset="-122"/>
                          <a:ea typeface="Microsoft YaHei" panose="020B0503020204020204" pitchFamily="34" charset="-122"/>
                          <a:cs typeface="Times New Roman"/>
                        </a:rPr>
                        <a:t>years</a:t>
                      </a:r>
                      <a:endParaRPr lang="en-US" sz="1600" dirty="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8580" marR="68580" marT="0" marB="0"/>
                </a:tc>
                <a:tc hMerge="1">
                  <a:txBody>
                    <a:bodyPr/>
                    <a:lstStyle/>
                    <a:p>
                      <a:pPr algn="ctr">
                        <a:lnSpc>
                          <a:spcPct val="200000"/>
                        </a:lnSpc>
                        <a:spcAft>
                          <a:spcPts val="0"/>
                        </a:spcAft>
                      </a:pPr>
                      <a:endParaRPr lang="en-US" sz="1400" dirty="0">
                        <a:solidFill>
                          <a:schemeClr val="bg1">
                            <a:lumMod val="95000"/>
                          </a:schemeClr>
                        </a:solidFill>
                        <a:effectLst/>
                        <a:latin typeface="Calibri"/>
                        <a:ea typeface="Calibri"/>
                        <a:cs typeface="Times New Roman"/>
                      </a:endParaRPr>
                    </a:p>
                  </a:txBody>
                  <a:tcPr marL="68580" marR="68580" marT="0" marB="0"/>
                </a:tc>
                <a:tc>
                  <a:txBody>
                    <a:bodyPr/>
                    <a:lstStyle/>
                    <a:p>
                      <a:pPr algn="ctr">
                        <a:lnSpc>
                          <a:spcPct val="200000"/>
                        </a:lnSpc>
                        <a:spcAft>
                          <a:spcPts val="0"/>
                        </a:spcAft>
                      </a:pPr>
                      <a:endParaRPr lang="en-US" sz="1600" dirty="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8580" marR="68580" marT="0" marB="0"/>
                </a:tc>
                <a:tc gridSpan="2">
                  <a:txBody>
                    <a:bodyPr/>
                    <a:lstStyle/>
                    <a:p>
                      <a:pPr algn="ctr">
                        <a:lnSpc>
                          <a:spcPct val="200000"/>
                        </a:lnSpc>
                        <a:spcAft>
                          <a:spcPts val="0"/>
                        </a:spcAft>
                      </a:pPr>
                      <a:r>
                        <a:rPr lang="es-AR" sz="1600" dirty="0" err="1" smtClean="0">
                          <a:solidFill>
                            <a:schemeClr val="bg1">
                              <a:lumMod val="95000"/>
                            </a:schemeClr>
                          </a:solidFill>
                          <a:effectLst/>
                          <a:latin typeface="Microsoft YaHei" panose="020B0503020204020204" pitchFamily="34" charset="-122"/>
                          <a:ea typeface="Microsoft YaHei" panose="020B0503020204020204" pitchFamily="34" charset="-122"/>
                          <a:cs typeface="Times New Roman"/>
                        </a:rPr>
                        <a:t>Patients</a:t>
                      </a:r>
                      <a:r>
                        <a:rPr lang="es-AR" sz="1600" dirty="0" smtClean="0">
                          <a:solidFill>
                            <a:schemeClr val="bg1">
                              <a:lumMod val="95000"/>
                            </a:schemeClr>
                          </a:solidFill>
                          <a:effectLst/>
                          <a:latin typeface="Microsoft YaHei" panose="020B0503020204020204" pitchFamily="34" charset="-122"/>
                          <a:ea typeface="Microsoft YaHei" panose="020B0503020204020204" pitchFamily="34" charset="-122"/>
                          <a:cs typeface="Times New Roman"/>
                        </a:rPr>
                        <a:t> ≥ 65</a:t>
                      </a:r>
                      <a:r>
                        <a:rPr lang="es-AR" sz="1600" baseline="0" dirty="0" smtClean="0">
                          <a:solidFill>
                            <a:schemeClr val="bg1">
                              <a:lumMod val="95000"/>
                            </a:schemeClr>
                          </a:solidFill>
                          <a:effectLst/>
                          <a:latin typeface="Microsoft YaHei" panose="020B0503020204020204" pitchFamily="34" charset="-122"/>
                          <a:ea typeface="Microsoft YaHei" panose="020B0503020204020204" pitchFamily="34" charset="-122"/>
                          <a:cs typeface="Times New Roman"/>
                        </a:rPr>
                        <a:t> </a:t>
                      </a:r>
                      <a:r>
                        <a:rPr lang="es-AR" sz="1600" baseline="0" dirty="0" err="1" smtClean="0">
                          <a:solidFill>
                            <a:schemeClr val="bg1">
                              <a:lumMod val="95000"/>
                            </a:schemeClr>
                          </a:solidFill>
                          <a:effectLst/>
                          <a:latin typeface="Microsoft YaHei" panose="020B0503020204020204" pitchFamily="34" charset="-122"/>
                          <a:ea typeface="Microsoft YaHei" panose="020B0503020204020204" pitchFamily="34" charset="-122"/>
                          <a:cs typeface="Times New Roman"/>
                        </a:rPr>
                        <a:t>years</a:t>
                      </a:r>
                      <a:endParaRPr lang="en-US" sz="1600" dirty="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8580" marR="68580" marT="0" marB="0"/>
                </a:tc>
                <a:tc hMerge="1">
                  <a:txBody>
                    <a:bodyPr/>
                    <a:lstStyle/>
                    <a:p>
                      <a:pPr algn="ctr">
                        <a:lnSpc>
                          <a:spcPct val="200000"/>
                        </a:lnSpc>
                        <a:spcAft>
                          <a:spcPts val="0"/>
                        </a:spcAft>
                      </a:pPr>
                      <a:endParaRPr lang="en-US" sz="1400" dirty="0">
                        <a:solidFill>
                          <a:schemeClr val="bg1">
                            <a:lumMod val="95000"/>
                          </a:schemeClr>
                        </a:solidFill>
                        <a:effectLst/>
                        <a:latin typeface="Calibri"/>
                        <a:ea typeface="Calibri"/>
                        <a:cs typeface="Times New Roman"/>
                      </a:endParaRPr>
                    </a:p>
                  </a:txBody>
                  <a:tcPr marL="68580" marR="68580" marT="0" marB="0"/>
                </a:tc>
                <a:tc>
                  <a:txBody>
                    <a:bodyPr/>
                    <a:lstStyle/>
                    <a:p>
                      <a:pPr algn="ctr">
                        <a:lnSpc>
                          <a:spcPct val="200000"/>
                        </a:lnSpc>
                        <a:spcAft>
                          <a:spcPts val="0"/>
                        </a:spcAft>
                      </a:pPr>
                      <a:endParaRPr lang="en-US" sz="1600" dirty="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8580" marR="68580" marT="0" marB="0"/>
                </a:tc>
              </a:tr>
              <a:tr h="0">
                <a:tc>
                  <a:txBody>
                    <a:bodyPr/>
                    <a:lstStyle/>
                    <a:p>
                      <a:pP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 </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8580" marR="68580" marT="0" marB="0"/>
                </a:tc>
                <a:tc>
                  <a:txBody>
                    <a:bodyPr/>
                    <a:lstStyle/>
                    <a:p>
                      <a:pPr algn="ctr">
                        <a:lnSpc>
                          <a:spcPct val="200000"/>
                        </a:lnSpc>
                        <a:spcAft>
                          <a:spcPts val="0"/>
                        </a:spcAft>
                      </a:pPr>
                      <a:r>
                        <a:rPr lang="en-US" sz="1600" dirty="0" smtClean="0">
                          <a:solidFill>
                            <a:schemeClr val="bg1">
                              <a:lumMod val="95000"/>
                            </a:schemeClr>
                          </a:solidFill>
                          <a:effectLst/>
                          <a:latin typeface="Microsoft YaHei" panose="020B0503020204020204" pitchFamily="34" charset="-122"/>
                          <a:ea typeface="Microsoft YaHei" panose="020B0503020204020204" pitchFamily="34" charset="-122"/>
                        </a:rPr>
                        <a:t>OR </a:t>
                      </a:r>
                      <a:endParaRPr lang="en-US" sz="1600" dirty="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8580" marR="68580"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DES</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8580" marR="68580"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P</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8580" marR="68580"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OR</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8580" marR="68580"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DES</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8580" marR="68580" marT="0" marB="0"/>
                </a:tc>
                <a:tc>
                  <a:txBody>
                    <a:bodyPr/>
                    <a:lstStyle/>
                    <a:p>
                      <a:pPr algn="ctr">
                        <a:lnSpc>
                          <a:spcPct val="200000"/>
                        </a:lnSpc>
                        <a:spcAft>
                          <a:spcPts val="0"/>
                        </a:spcAft>
                      </a:pPr>
                      <a:r>
                        <a:rPr lang="en-US" sz="1600" dirty="0">
                          <a:solidFill>
                            <a:schemeClr val="bg1">
                              <a:lumMod val="95000"/>
                            </a:schemeClr>
                          </a:solidFill>
                          <a:effectLst/>
                          <a:latin typeface="Microsoft YaHei" panose="020B0503020204020204" pitchFamily="34" charset="-122"/>
                          <a:ea typeface="Microsoft YaHei" panose="020B0503020204020204" pitchFamily="34" charset="-122"/>
                        </a:rPr>
                        <a:t>P</a:t>
                      </a:r>
                      <a:endParaRPr lang="en-US" sz="1600" dirty="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8580" marR="68580" marT="0" marB="0"/>
                </a:tc>
              </a:tr>
              <a:tr h="0">
                <a:tc>
                  <a:txBody>
                    <a:bodyPr/>
                    <a:lstStyle/>
                    <a:p>
                      <a:pP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 </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8580" marR="68580"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n=60 (%)</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8580" marR="68580"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n=52 (%)</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8580" marR="68580" marT="0" marB="0"/>
                </a:tc>
                <a:tc>
                  <a:txBody>
                    <a:bodyPr/>
                    <a:lstStyle/>
                    <a:p>
                      <a:pPr algn="ctr">
                        <a:lnSpc>
                          <a:spcPct val="200000"/>
                        </a:lnSpc>
                        <a:spcAft>
                          <a:spcPts val="0"/>
                        </a:spcAft>
                      </a:pPr>
                      <a:r>
                        <a:rPr lang="en-US" sz="1600" dirty="0">
                          <a:solidFill>
                            <a:schemeClr val="bg1">
                              <a:lumMod val="95000"/>
                            </a:schemeClr>
                          </a:solidFill>
                          <a:effectLst/>
                          <a:latin typeface="Microsoft YaHei" panose="020B0503020204020204" pitchFamily="34" charset="-122"/>
                          <a:ea typeface="Microsoft YaHei" panose="020B0503020204020204" pitchFamily="34" charset="-122"/>
                        </a:rPr>
                        <a:t> </a:t>
                      </a:r>
                      <a:endParaRPr lang="en-US" sz="1600" dirty="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8580" marR="68580"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n=40 (%)</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8580" marR="68580"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n=48 (%)</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8580" marR="68580"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 </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8580" marR="68580" marT="0" marB="0"/>
                </a:tc>
              </a:tr>
              <a:tr h="0">
                <a:tc>
                  <a:txBody>
                    <a:bodyPr/>
                    <a:lstStyle/>
                    <a:p>
                      <a:pPr>
                        <a:lnSpc>
                          <a:spcPct val="200000"/>
                        </a:lnSpc>
                        <a:spcAft>
                          <a:spcPts val="0"/>
                        </a:spcAft>
                      </a:pPr>
                      <a:r>
                        <a:rPr lang="en-US" sz="1600" dirty="0">
                          <a:solidFill>
                            <a:schemeClr val="bg1">
                              <a:lumMod val="95000"/>
                            </a:schemeClr>
                          </a:solidFill>
                          <a:effectLst/>
                          <a:latin typeface="Microsoft YaHei" panose="020B0503020204020204" pitchFamily="34" charset="-122"/>
                          <a:ea typeface="Microsoft YaHei" panose="020B0503020204020204" pitchFamily="34" charset="-122"/>
                        </a:rPr>
                        <a:t>Death</a:t>
                      </a:r>
                      <a:endParaRPr lang="en-US" sz="1600" dirty="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8580" marR="68580" marT="0" marB="0"/>
                </a:tc>
                <a:tc>
                  <a:txBody>
                    <a:bodyPr/>
                    <a:lstStyle/>
                    <a:p>
                      <a:pPr algn="ctr">
                        <a:lnSpc>
                          <a:spcPct val="200000"/>
                        </a:lnSpc>
                        <a:spcAft>
                          <a:spcPts val="0"/>
                        </a:spcAft>
                      </a:pPr>
                      <a:r>
                        <a:rPr lang="en-US" sz="1600" dirty="0">
                          <a:solidFill>
                            <a:schemeClr val="bg1">
                              <a:lumMod val="95000"/>
                            </a:schemeClr>
                          </a:solidFill>
                          <a:effectLst/>
                          <a:latin typeface="Microsoft YaHei" panose="020B0503020204020204" pitchFamily="34" charset="-122"/>
                          <a:ea typeface="Microsoft YaHei" panose="020B0503020204020204" pitchFamily="34" charset="-122"/>
                        </a:rPr>
                        <a:t>2 (3.3)</a:t>
                      </a:r>
                      <a:endParaRPr lang="en-US" sz="1600" dirty="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8580" marR="68580"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5 (9.6)</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8580" marR="68580"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0.32</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8580" marR="68580"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4 (10.0)</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8580" marR="68580"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11 (22.9)</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8580" marR="68580"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0.10</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8580" marR="68580" marT="0" marB="0"/>
                </a:tc>
              </a:tr>
              <a:tr h="0">
                <a:tc>
                  <a:txBody>
                    <a:bodyPr/>
                    <a:lstStyle/>
                    <a:p>
                      <a:pPr>
                        <a:lnSpc>
                          <a:spcPct val="200000"/>
                        </a:lnSpc>
                        <a:spcAft>
                          <a:spcPts val="0"/>
                        </a:spcAft>
                      </a:pPr>
                      <a:r>
                        <a:rPr lang="en-US" sz="1600" dirty="0" smtClean="0">
                          <a:solidFill>
                            <a:schemeClr val="bg1">
                              <a:lumMod val="95000"/>
                            </a:schemeClr>
                          </a:solidFill>
                          <a:effectLst/>
                          <a:latin typeface="Microsoft YaHei" panose="020B0503020204020204" pitchFamily="34" charset="-122"/>
                          <a:ea typeface="Microsoft YaHei" panose="020B0503020204020204" pitchFamily="34" charset="-122"/>
                        </a:rPr>
                        <a:t>MI</a:t>
                      </a:r>
                      <a:endParaRPr lang="en-US" sz="1600" dirty="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8580" marR="68580"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6 (10.0)</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8580" marR="68580"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6 (11.5)</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8580" marR="68580"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0.79</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8580" marR="68580"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0 (0.0)</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8580" marR="68580"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6 (12.5)</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8580" marR="68580"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0.05</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8580" marR="68580" marT="0" marB="0"/>
                </a:tc>
              </a:tr>
              <a:tr h="0">
                <a:tc>
                  <a:txBody>
                    <a:bodyPr/>
                    <a:lstStyle/>
                    <a:p>
                      <a:pPr>
                        <a:lnSpc>
                          <a:spcPct val="200000"/>
                        </a:lnSpc>
                        <a:spcAft>
                          <a:spcPts val="0"/>
                        </a:spcAft>
                      </a:pPr>
                      <a:r>
                        <a:rPr lang="en-US" sz="1600" dirty="0" err="1" smtClean="0">
                          <a:solidFill>
                            <a:schemeClr val="bg1">
                              <a:lumMod val="95000"/>
                            </a:schemeClr>
                          </a:solidFill>
                          <a:effectLst/>
                          <a:latin typeface="Microsoft YaHei" panose="020B0503020204020204" pitchFamily="34" charset="-122"/>
                          <a:ea typeface="Microsoft YaHei" panose="020B0503020204020204" pitchFamily="34" charset="-122"/>
                        </a:rPr>
                        <a:t>Death+MI+CVA</a:t>
                      </a:r>
                      <a:endParaRPr lang="en-US" sz="1600" dirty="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8580" marR="68580"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8(13.3)</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8580" marR="68580"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11 (21.2)</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8580" marR="68580"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0.27</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8580" marR="68580"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4 (10.0)</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8580" marR="68580"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14 (29.2)</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8580" marR="68580"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0.026</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8580" marR="68580" marT="0" marB="0"/>
                </a:tc>
              </a:tr>
              <a:tr h="0">
                <a:tc>
                  <a:txBody>
                    <a:bodyPr/>
                    <a:lstStyle/>
                    <a:p>
                      <a:pPr>
                        <a:lnSpc>
                          <a:spcPct val="200000"/>
                        </a:lnSpc>
                        <a:spcAft>
                          <a:spcPts val="0"/>
                        </a:spcAft>
                      </a:pPr>
                      <a:r>
                        <a:rPr lang="en-US" sz="1600" dirty="0" smtClean="0">
                          <a:solidFill>
                            <a:schemeClr val="bg1">
                              <a:lumMod val="95000"/>
                            </a:schemeClr>
                          </a:solidFill>
                          <a:effectLst/>
                          <a:latin typeface="Microsoft YaHei" panose="020B0503020204020204" pitchFamily="34" charset="-122"/>
                          <a:ea typeface="Microsoft YaHei" panose="020B0503020204020204" pitchFamily="34" charset="-122"/>
                        </a:rPr>
                        <a:t>TVF</a:t>
                      </a:r>
                      <a:endParaRPr lang="en-US" sz="1600" dirty="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8580" marR="68580"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16 (26.7)</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8580" marR="68580"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15 (28.8)</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8580" marR="68580"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0.79</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8580" marR="68580"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10 (25.0)</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8580" marR="68580"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21 (43.8)</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8580" marR="68580"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0.06</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8580" marR="68580" marT="0" marB="0"/>
                </a:tc>
              </a:tr>
              <a:tr h="0">
                <a:tc>
                  <a:txBody>
                    <a:bodyPr/>
                    <a:lstStyle/>
                    <a:p>
                      <a:pPr>
                        <a:lnSpc>
                          <a:spcPct val="200000"/>
                        </a:lnSpc>
                        <a:spcAft>
                          <a:spcPts val="0"/>
                        </a:spcAft>
                      </a:pPr>
                      <a:r>
                        <a:rPr lang="es-AR" sz="1600" dirty="0" smtClean="0">
                          <a:solidFill>
                            <a:schemeClr val="bg1">
                              <a:lumMod val="95000"/>
                            </a:schemeClr>
                          </a:solidFill>
                          <a:effectLst/>
                          <a:latin typeface="Microsoft YaHei" panose="020B0503020204020204" pitchFamily="34" charset="-122"/>
                          <a:ea typeface="Microsoft YaHei" panose="020B0503020204020204" pitchFamily="34" charset="-122"/>
                          <a:cs typeface="+mn-cs"/>
                        </a:rPr>
                        <a:t>TVR</a:t>
                      </a:r>
                      <a:endParaRPr lang="en-US" sz="1600" dirty="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8580" marR="68580"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12/81 (14.8)</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8580" marR="68580"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12/69 (17.4)</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8580" marR="68580"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0.66</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8580" marR="68580"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7/50 (14.0)</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8580" marR="68580"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18/73 (24.6)</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8580" marR="68580"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0.17</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8580" marR="68580" marT="0" marB="0"/>
                </a:tc>
              </a:tr>
              <a:tr h="0">
                <a:tc>
                  <a:txBody>
                    <a:bodyPr/>
                    <a:lstStyle/>
                    <a:p>
                      <a:pPr>
                        <a:lnSpc>
                          <a:spcPct val="200000"/>
                        </a:lnSpc>
                        <a:spcAft>
                          <a:spcPts val="0"/>
                        </a:spcAft>
                      </a:pPr>
                      <a:r>
                        <a:rPr lang="es-AR" sz="1600" dirty="0" smtClean="0">
                          <a:solidFill>
                            <a:schemeClr val="bg1">
                              <a:lumMod val="95000"/>
                            </a:schemeClr>
                          </a:solidFill>
                          <a:effectLst/>
                          <a:latin typeface="Microsoft YaHei" panose="020B0503020204020204" pitchFamily="34" charset="-122"/>
                          <a:ea typeface="Microsoft YaHei" panose="020B0503020204020204" pitchFamily="34" charset="-122"/>
                          <a:cs typeface="+mn-cs"/>
                        </a:rPr>
                        <a:t>TLR</a:t>
                      </a:r>
                      <a:endParaRPr lang="en-US" sz="1600" dirty="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8580" marR="68580" marT="0" marB="0"/>
                </a:tc>
                <a:tc>
                  <a:txBody>
                    <a:bodyPr/>
                    <a:lstStyle/>
                    <a:p>
                      <a:pPr algn="ctr">
                        <a:lnSpc>
                          <a:spcPct val="200000"/>
                        </a:lnSpc>
                        <a:spcAft>
                          <a:spcPts val="0"/>
                        </a:spcAft>
                      </a:pPr>
                      <a:r>
                        <a:rPr lang="en-US" sz="1600" dirty="0">
                          <a:solidFill>
                            <a:schemeClr val="bg1">
                              <a:lumMod val="95000"/>
                            </a:schemeClr>
                          </a:solidFill>
                          <a:effectLst/>
                          <a:latin typeface="Microsoft YaHei" panose="020B0503020204020204" pitchFamily="34" charset="-122"/>
                          <a:ea typeface="Microsoft YaHei" panose="020B0503020204020204" pitchFamily="34" charset="-122"/>
                        </a:rPr>
                        <a:t>9/97 (9.3)</a:t>
                      </a:r>
                      <a:endParaRPr lang="en-US" sz="1600" dirty="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8580" marR="68580"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12/82 (14.6)</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8580" marR="68580" marT="0" marB="0"/>
                </a:tc>
                <a:tc>
                  <a:txBody>
                    <a:bodyPr/>
                    <a:lstStyle/>
                    <a:p>
                      <a:pPr algn="ctr">
                        <a:lnSpc>
                          <a:spcPct val="200000"/>
                        </a:lnSpc>
                        <a:spcAft>
                          <a:spcPts val="0"/>
                        </a:spcAft>
                      </a:pPr>
                      <a:r>
                        <a:rPr lang="en-US" sz="1600" dirty="0">
                          <a:solidFill>
                            <a:schemeClr val="bg1">
                              <a:lumMod val="95000"/>
                            </a:schemeClr>
                          </a:solidFill>
                          <a:effectLst/>
                          <a:latin typeface="Microsoft YaHei" panose="020B0503020204020204" pitchFamily="34" charset="-122"/>
                          <a:ea typeface="Microsoft YaHei" panose="020B0503020204020204" pitchFamily="34" charset="-122"/>
                        </a:rPr>
                        <a:t>0.26</a:t>
                      </a:r>
                      <a:endParaRPr lang="en-US" sz="1600" dirty="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8580" marR="68580" marT="0" marB="0"/>
                </a:tc>
                <a:tc>
                  <a:txBody>
                    <a:bodyPr/>
                    <a:lstStyle/>
                    <a:p>
                      <a:pPr algn="ctr">
                        <a:lnSpc>
                          <a:spcPct val="200000"/>
                        </a:lnSpc>
                        <a:spcAft>
                          <a:spcPts val="0"/>
                        </a:spcAft>
                      </a:pPr>
                      <a:r>
                        <a:rPr lang="en-US" sz="1600" dirty="0">
                          <a:solidFill>
                            <a:schemeClr val="bg1">
                              <a:lumMod val="95000"/>
                            </a:schemeClr>
                          </a:solidFill>
                          <a:effectLst/>
                          <a:latin typeface="Microsoft YaHei" panose="020B0503020204020204" pitchFamily="34" charset="-122"/>
                          <a:ea typeface="Microsoft YaHei" panose="020B0503020204020204" pitchFamily="34" charset="-122"/>
                        </a:rPr>
                        <a:t>7/61 (11.5)</a:t>
                      </a:r>
                      <a:endParaRPr lang="en-US" sz="1600" dirty="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8580" marR="68580" marT="0" marB="0"/>
                </a:tc>
                <a:tc>
                  <a:txBody>
                    <a:bodyPr/>
                    <a:lstStyle/>
                    <a:p>
                      <a:pPr algn="ctr">
                        <a:lnSpc>
                          <a:spcPct val="200000"/>
                        </a:lnSpc>
                        <a:spcAft>
                          <a:spcPts val="0"/>
                        </a:spcAft>
                      </a:pPr>
                      <a:r>
                        <a:rPr lang="en-US" sz="1600">
                          <a:solidFill>
                            <a:schemeClr val="bg1">
                              <a:lumMod val="95000"/>
                            </a:schemeClr>
                          </a:solidFill>
                          <a:effectLst/>
                          <a:latin typeface="Microsoft YaHei" panose="020B0503020204020204" pitchFamily="34" charset="-122"/>
                          <a:ea typeface="Microsoft YaHei" panose="020B0503020204020204" pitchFamily="34" charset="-122"/>
                        </a:rPr>
                        <a:t>18/88 (20.5)</a:t>
                      </a:r>
                      <a:endParaRPr lang="en-US" sz="160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8580" marR="68580" marT="0" marB="0"/>
                </a:tc>
                <a:tc>
                  <a:txBody>
                    <a:bodyPr/>
                    <a:lstStyle/>
                    <a:p>
                      <a:pPr algn="ctr">
                        <a:lnSpc>
                          <a:spcPct val="200000"/>
                        </a:lnSpc>
                        <a:spcAft>
                          <a:spcPts val="0"/>
                        </a:spcAft>
                      </a:pPr>
                      <a:r>
                        <a:rPr lang="en-US" sz="1600" dirty="0">
                          <a:solidFill>
                            <a:schemeClr val="bg1">
                              <a:lumMod val="95000"/>
                            </a:schemeClr>
                          </a:solidFill>
                          <a:effectLst/>
                          <a:latin typeface="Microsoft YaHei" panose="020B0503020204020204" pitchFamily="34" charset="-122"/>
                          <a:ea typeface="Microsoft YaHei" panose="020B0503020204020204" pitchFamily="34" charset="-122"/>
                        </a:rPr>
                        <a:t>0.14</a:t>
                      </a:r>
                      <a:endParaRPr lang="en-US" sz="1600" dirty="0">
                        <a:solidFill>
                          <a:schemeClr val="bg1">
                            <a:lumMod val="95000"/>
                          </a:schemeClr>
                        </a:solidFill>
                        <a:effectLst/>
                        <a:latin typeface="Microsoft YaHei" panose="020B0503020204020204" pitchFamily="34" charset="-122"/>
                        <a:ea typeface="Microsoft YaHei" panose="020B0503020204020204" pitchFamily="34" charset="-122"/>
                        <a:cs typeface="Times New Roman"/>
                      </a:endParaRPr>
                    </a:p>
                  </a:txBody>
                  <a:tcPr marL="68580" marR="68580" marT="0" marB="0"/>
                </a:tc>
              </a:tr>
            </a:tbl>
          </a:graphicData>
        </a:graphic>
      </p:graphicFrame>
      <p:cxnSp>
        <p:nvCxnSpPr>
          <p:cNvPr id="3" name="2 Conector recto"/>
          <p:cNvCxnSpPr/>
          <p:nvPr/>
        </p:nvCxnSpPr>
        <p:spPr>
          <a:xfrm>
            <a:off x="3635896" y="836712"/>
            <a:ext cx="5400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 name="3 Rectángulo"/>
          <p:cNvSpPr/>
          <p:nvPr/>
        </p:nvSpPr>
        <p:spPr>
          <a:xfrm>
            <a:off x="3491880" y="15007"/>
            <a:ext cx="5652120" cy="830997"/>
          </a:xfrm>
          <a:prstGeom prst="rect">
            <a:avLst/>
          </a:prstGeom>
        </p:spPr>
        <p:txBody>
          <a:bodyPr wrap="square">
            <a:spAutoFit/>
          </a:bodyPr>
          <a:lstStyle/>
          <a:p>
            <a:pPr algn="r"/>
            <a:r>
              <a:rPr lang="es-AR" sz="2400" b="1" dirty="0" err="1" smtClean="0">
                <a:solidFill>
                  <a:schemeClr val="bg1">
                    <a:lumMod val="95000"/>
                  </a:schemeClr>
                </a:solidFill>
              </a:rPr>
              <a:t>Clinical</a:t>
            </a:r>
            <a:r>
              <a:rPr lang="es-AR" sz="2400" b="1" dirty="0" smtClean="0">
                <a:solidFill>
                  <a:schemeClr val="bg1">
                    <a:lumMod val="95000"/>
                  </a:schemeClr>
                </a:solidFill>
              </a:rPr>
              <a:t> </a:t>
            </a:r>
            <a:r>
              <a:rPr lang="es-AR" sz="2400" b="1" dirty="0" err="1" smtClean="0">
                <a:solidFill>
                  <a:schemeClr val="bg1">
                    <a:lumMod val="95000"/>
                  </a:schemeClr>
                </a:solidFill>
              </a:rPr>
              <a:t>Outcome</a:t>
            </a:r>
            <a:r>
              <a:rPr lang="es-AR" sz="2400" b="1" dirty="0" smtClean="0">
                <a:solidFill>
                  <a:schemeClr val="bg1">
                    <a:lumMod val="95000"/>
                  </a:schemeClr>
                </a:solidFill>
              </a:rPr>
              <a:t> </a:t>
            </a:r>
            <a:r>
              <a:rPr lang="es-AR" sz="2400" b="1" dirty="0" err="1" smtClean="0">
                <a:solidFill>
                  <a:schemeClr val="bg1">
                    <a:lumMod val="95000"/>
                  </a:schemeClr>
                </a:solidFill>
              </a:rPr>
              <a:t>according</a:t>
            </a:r>
            <a:r>
              <a:rPr lang="es-AR" sz="2400" b="1" dirty="0" smtClean="0">
                <a:solidFill>
                  <a:schemeClr val="bg1">
                    <a:lumMod val="95000"/>
                  </a:schemeClr>
                </a:solidFill>
              </a:rPr>
              <a:t> to AGE in ORAR 3 RCT</a:t>
            </a:r>
            <a:endParaRPr lang="en-US" sz="2400" b="1" dirty="0"/>
          </a:p>
        </p:txBody>
      </p:sp>
      <p:sp>
        <p:nvSpPr>
          <p:cNvPr id="5" name="4 Rectángulo"/>
          <p:cNvSpPr/>
          <p:nvPr/>
        </p:nvSpPr>
        <p:spPr>
          <a:xfrm>
            <a:off x="2440865" y="6488668"/>
            <a:ext cx="6682342" cy="369332"/>
          </a:xfrm>
          <a:prstGeom prst="rect">
            <a:avLst/>
          </a:prstGeom>
        </p:spPr>
        <p:txBody>
          <a:bodyPr wrap="none">
            <a:spAutoFit/>
          </a:bodyPr>
          <a:lstStyle/>
          <a:p>
            <a:pPr algn="just"/>
            <a:r>
              <a:rPr lang="en-US" i="1" dirty="0" smtClean="0">
                <a:solidFill>
                  <a:schemeClr val="bg1">
                    <a:lumMod val="95000"/>
                  </a:schemeClr>
                </a:solidFill>
                <a:latin typeface="Microsoft YaHei" panose="020B0503020204020204" pitchFamily="34" charset="-122"/>
                <a:ea typeface="Microsoft YaHei" panose="020B0503020204020204" pitchFamily="34" charset="-122"/>
              </a:rPr>
              <a:t>Rodriguez AE et al. Am J </a:t>
            </a:r>
            <a:r>
              <a:rPr lang="en-US" i="1" dirty="0" err="1" smtClean="0">
                <a:solidFill>
                  <a:schemeClr val="bg1">
                    <a:lumMod val="95000"/>
                  </a:schemeClr>
                </a:solidFill>
                <a:latin typeface="Microsoft YaHei" panose="020B0503020204020204" pitchFamily="34" charset="-122"/>
                <a:ea typeface="Microsoft YaHei" panose="020B0503020204020204" pitchFamily="34" charset="-122"/>
              </a:rPr>
              <a:t>Cardiol</a:t>
            </a:r>
            <a:r>
              <a:rPr lang="en-US" i="1" dirty="0" smtClean="0">
                <a:solidFill>
                  <a:schemeClr val="bg1">
                    <a:lumMod val="95000"/>
                  </a:schemeClr>
                </a:solidFill>
                <a:latin typeface="Microsoft YaHei" panose="020B0503020204020204" pitchFamily="34" charset="-122"/>
                <a:ea typeface="Microsoft YaHei" panose="020B0503020204020204" pitchFamily="34" charset="-122"/>
              </a:rPr>
              <a:t>. 2014 Mar 1;113(5):815-21</a:t>
            </a:r>
            <a:endParaRPr lang="en-US" i="1" dirty="0">
              <a:solidFill>
                <a:schemeClr val="bg1">
                  <a:lumMod val="95000"/>
                </a:schemeClr>
              </a:solidFill>
              <a:latin typeface="Microsoft YaHei" panose="020B0503020204020204" pitchFamily="34" charset="-122"/>
              <a:ea typeface="Microsoft YaHei" panose="020B0503020204020204" pitchFamily="34" charset="-122"/>
            </a:endParaRPr>
          </a:p>
        </p:txBody>
      </p:sp>
      <p:sp>
        <p:nvSpPr>
          <p:cNvPr id="7" name="6 Rectángulo"/>
          <p:cNvSpPr/>
          <p:nvPr/>
        </p:nvSpPr>
        <p:spPr>
          <a:xfrm>
            <a:off x="5508104" y="1196752"/>
            <a:ext cx="3456384" cy="4392488"/>
          </a:xfrm>
          <a:prstGeom prst="rect">
            <a:avLst/>
          </a:prstGeom>
          <a:solidFill>
            <a:srgbClr val="FF0000">
              <a:alpha val="3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7 Rayo"/>
          <p:cNvSpPr/>
          <p:nvPr/>
        </p:nvSpPr>
        <p:spPr>
          <a:xfrm rot="4487599">
            <a:off x="8806115" y="2940668"/>
            <a:ext cx="432048" cy="360040"/>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8 Rayo"/>
          <p:cNvSpPr/>
          <p:nvPr/>
        </p:nvSpPr>
        <p:spPr>
          <a:xfrm rot="4487599">
            <a:off x="8806115" y="3428144"/>
            <a:ext cx="432048" cy="360040"/>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9 Rayo"/>
          <p:cNvSpPr/>
          <p:nvPr/>
        </p:nvSpPr>
        <p:spPr>
          <a:xfrm rot="4487599">
            <a:off x="8806115" y="3915620"/>
            <a:ext cx="432048" cy="360040"/>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10 CuadroTexto"/>
          <p:cNvSpPr txBox="1"/>
          <p:nvPr/>
        </p:nvSpPr>
        <p:spPr>
          <a:xfrm>
            <a:off x="2200417" y="5775647"/>
            <a:ext cx="4752527" cy="461665"/>
          </a:xfrm>
          <a:prstGeom prst="rect">
            <a:avLst/>
          </a:prstGeom>
          <a:solidFill>
            <a:srgbClr val="FF0000"/>
          </a:solidFill>
        </p:spPr>
        <p:txBody>
          <a:bodyPr wrap="square" rtlCol="0">
            <a:spAutoFit/>
          </a:bodyPr>
          <a:lstStyle/>
          <a:p>
            <a:pPr algn="ctr"/>
            <a:r>
              <a:rPr lang="es-AR" sz="2400" b="1" dirty="0" err="1" smtClean="0">
                <a:solidFill>
                  <a:schemeClr val="bg1">
                    <a:lumMod val="95000"/>
                  </a:schemeClr>
                </a:solidFill>
                <a:latin typeface="Microsoft YaHei" panose="020B0503020204020204" pitchFamily="34" charset="-122"/>
                <a:ea typeface="Microsoft YaHei" panose="020B0503020204020204" pitchFamily="34" charset="-122"/>
              </a:rPr>
              <a:t>Is</a:t>
            </a:r>
            <a:r>
              <a:rPr lang="es-AR" sz="2400" b="1"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sz="2400" b="1" dirty="0" err="1" smtClean="0">
                <a:solidFill>
                  <a:schemeClr val="bg1">
                    <a:lumMod val="95000"/>
                  </a:schemeClr>
                </a:solidFill>
                <a:latin typeface="Microsoft YaHei" panose="020B0503020204020204" pitchFamily="34" charset="-122"/>
                <a:ea typeface="Microsoft YaHei" panose="020B0503020204020204" pitchFamily="34" charset="-122"/>
              </a:rPr>
              <a:t>here</a:t>
            </a:r>
            <a:r>
              <a:rPr lang="es-AR" sz="2400" b="1"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sz="2400" b="1" dirty="0" err="1" smtClean="0">
                <a:solidFill>
                  <a:schemeClr val="bg1">
                    <a:lumMod val="95000"/>
                  </a:schemeClr>
                </a:solidFill>
                <a:latin typeface="Microsoft YaHei" panose="020B0503020204020204" pitchFamily="34" charset="-122"/>
                <a:ea typeface="Microsoft YaHei" panose="020B0503020204020204" pitchFamily="34" charset="-122"/>
              </a:rPr>
              <a:t>room</a:t>
            </a:r>
            <a:r>
              <a:rPr lang="es-AR" sz="2400" b="1"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sz="2400" b="1" dirty="0" err="1" smtClean="0">
                <a:solidFill>
                  <a:schemeClr val="bg1">
                    <a:lumMod val="95000"/>
                  </a:schemeClr>
                </a:solidFill>
                <a:latin typeface="Microsoft YaHei" panose="020B0503020204020204" pitchFamily="34" charset="-122"/>
                <a:ea typeface="Microsoft YaHei" panose="020B0503020204020204" pitchFamily="34" charset="-122"/>
              </a:rPr>
              <a:t>for</a:t>
            </a:r>
            <a:r>
              <a:rPr lang="es-AR" sz="2400" b="1" dirty="0" smtClean="0">
                <a:solidFill>
                  <a:schemeClr val="bg1">
                    <a:lumMod val="95000"/>
                  </a:schemeClr>
                </a:solidFill>
                <a:latin typeface="Microsoft YaHei" panose="020B0503020204020204" pitchFamily="34" charset="-122"/>
                <a:ea typeface="Microsoft YaHei" panose="020B0503020204020204" pitchFamily="34" charset="-122"/>
              </a:rPr>
              <a:t> OIT?? </a:t>
            </a:r>
            <a:endParaRPr lang="en-US" sz="2400" b="1" dirty="0">
              <a:solidFill>
                <a:schemeClr val="bg1">
                  <a:lumMod val="95000"/>
                </a:schemeClr>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252177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5" name="4 Conector recto"/>
          <p:cNvCxnSpPr/>
          <p:nvPr/>
        </p:nvCxnSpPr>
        <p:spPr>
          <a:xfrm>
            <a:off x="2843808" y="548680"/>
            <a:ext cx="619268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5 Rectángulo"/>
          <p:cNvSpPr/>
          <p:nvPr/>
        </p:nvSpPr>
        <p:spPr>
          <a:xfrm>
            <a:off x="1340644" y="15007"/>
            <a:ext cx="7803356" cy="461665"/>
          </a:xfrm>
          <a:prstGeom prst="rect">
            <a:avLst/>
          </a:prstGeom>
        </p:spPr>
        <p:txBody>
          <a:bodyPr wrap="square">
            <a:spAutoFit/>
          </a:bodyPr>
          <a:lstStyle/>
          <a:p>
            <a:pPr algn="r"/>
            <a:r>
              <a:rPr lang="es-AR" sz="2400" dirty="0" smtClean="0">
                <a:solidFill>
                  <a:schemeClr val="bg1">
                    <a:lumMod val="95000"/>
                  </a:schemeClr>
                </a:solidFill>
                <a:latin typeface="Microsoft YaHei" panose="020B0503020204020204" pitchFamily="34" charset="-122"/>
                <a:ea typeface="Microsoft YaHei" panose="020B0503020204020204" pitchFamily="34" charset="-122"/>
              </a:rPr>
              <a:t>Kaplan </a:t>
            </a:r>
            <a:r>
              <a:rPr lang="es-AR" sz="2400" dirty="0" err="1" smtClean="0">
                <a:solidFill>
                  <a:schemeClr val="bg1">
                    <a:lumMod val="95000"/>
                  </a:schemeClr>
                </a:solidFill>
                <a:latin typeface="Microsoft YaHei" panose="020B0503020204020204" pitchFamily="34" charset="-122"/>
                <a:ea typeface="Microsoft YaHei" panose="020B0503020204020204" pitchFamily="34" charset="-122"/>
              </a:rPr>
              <a:t>Meier</a:t>
            </a:r>
            <a:r>
              <a:rPr lang="es-AR" sz="2400"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sz="2400" dirty="0" err="1" smtClean="0">
                <a:solidFill>
                  <a:schemeClr val="bg1">
                    <a:lumMod val="95000"/>
                  </a:schemeClr>
                </a:solidFill>
                <a:latin typeface="Microsoft YaHei" panose="020B0503020204020204" pitchFamily="34" charset="-122"/>
                <a:ea typeface="Microsoft YaHei" panose="020B0503020204020204" pitchFamily="34" charset="-122"/>
              </a:rPr>
              <a:t>survival</a:t>
            </a:r>
            <a:r>
              <a:rPr lang="es-AR" sz="2400" dirty="0" smtClean="0">
                <a:solidFill>
                  <a:schemeClr val="bg1">
                    <a:lumMod val="95000"/>
                  </a:schemeClr>
                </a:solidFill>
                <a:latin typeface="Microsoft YaHei" panose="020B0503020204020204" pitchFamily="34" charset="-122"/>
                <a:ea typeface="Microsoft YaHei" panose="020B0503020204020204" pitchFamily="34" charset="-122"/>
              </a:rPr>
              <a:t> curves in ORAR 3 RCT</a:t>
            </a:r>
            <a:endParaRPr lang="en-US" sz="2400" dirty="0">
              <a:latin typeface="Microsoft YaHei" panose="020B0503020204020204" pitchFamily="34" charset="-122"/>
              <a:ea typeface="Microsoft YaHei" panose="020B0503020204020204" pitchFamily="34" charset="-122"/>
            </a:endParaRPr>
          </a:p>
        </p:txBody>
      </p:sp>
      <p:sp>
        <p:nvSpPr>
          <p:cNvPr id="7" name="6 Rectángulo"/>
          <p:cNvSpPr/>
          <p:nvPr/>
        </p:nvSpPr>
        <p:spPr>
          <a:xfrm>
            <a:off x="2498170" y="6516052"/>
            <a:ext cx="6682342" cy="369332"/>
          </a:xfrm>
          <a:prstGeom prst="rect">
            <a:avLst/>
          </a:prstGeom>
        </p:spPr>
        <p:txBody>
          <a:bodyPr wrap="none">
            <a:spAutoFit/>
          </a:bodyPr>
          <a:lstStyle/>
          <a:p>
            <a:pPr algn="just"/>
            <a:r>
              <a:rPr lang="en-US" i="1" dirty="0" smtClean="0">
                <a:solidFill>
                  <a:schemeClr val="bg1">
                    <a:lumMod val="95000"/>
                  </a:schemeClr>
                </a:solidFill>
                <a:latin typeface="Microsoft YaHei" panose="020B0503020204020204" pitchFamily="34" charset="-122"/>
                <a:ea typeface="Microsoft YaHei" panose="020B0503020204020204" pitchFamily="34" charset="-122"/>
              </a:rPr>
              <a:t>Rodriguez AE et al. Am J </a:t>
            </a:r>
            <a:r>
              <a:rPr lang="en-US" i="1" dirty="0" err="1" smtClean="0">
                <a:solidFill>
                  <a:schemeClr val="bg1">
                    <a:lumMod val="95000"/>
                  </a:schemeClr>
                </a:solidFill>
                <a:latin typeface="Microsoft YaHei" panose="020B0503020204020204" pitchFamily="34" charset="-122"/>
                <a:ea typeface="Microsoft YaHei" panose="020B0503020204020204" pitchFamily="34" charset="-122"/>
              </a:rPr>
              <a:t>Cardiol</a:t>
            </a:r>
            <a:r>
              <a:rPr lang="en-US" i="1" dirty="0" smtClean="0">
                <a:solidFill>
                  <a:schemeClr val="bg1">
                    <a:lumMod val="95000"/>
                  </a:schemeClr>
                </a:solidFill>
                <a:latin typeface="Microsoft YaHei" panose="020B0503020204020204" pitchFamily="34" charset="-122"/>
                <a:ea typeface="Microsoft YaHei" panose="020B0503020204020204" pitchFamily="34" charset="-122"/>
              </a:rPr>
              <a:t>. 2014 Mar 1;113(5):815-21</a:t>
            </a:r>
            <a:endParaRPr lang="en-US" i="1" dirty="0">
              <a:solidFill>
                <a:schemeClr val="bg1">
                  <a:lumMod val="95000"/>
                </a:schemeClr>
              </a:solidFill>
              <a:latin typeface="Microsoft YaHei" panose="020B0503020204020204" pitchFamily="34" charset="-122"/>
              <a:ea typeface="Microsoft YaHei" panose="020B0503020204020204" pitchFamily="34" charset="-122"/>
            </a:endParaRPr>
          </a:p>
        </p:txBody>
      </p:sp>
      <p:pic>
        <p:nvPicPr>
          <p:cNvPr id="43010" name="Picture 2" descr="C:\Users\Matias RG\Desktop\AJC\Figure 3.tif"/>
          <p:cNvPicPr>
            <a:picLocks noChangeAspect="1" noChangeArrowheads="1"/>
          </p:cNvPicPr>
          <p:nvPr/>
        </p:nvPicPr>
        <p:blipFill rotWithShape="1">
          <a:blip r:embed="rId2">
            <a:extLst>
              <a:ext uri="{28A0092B-C50C-407E-A947-70E740481C1C}">
                <a14:useLocalDpi xmlns:a14="http://schemas.microsoft.com/office/drawing/2010/main" val="0"/>
              </a:ext>
            </a:extLst>
          </a:blip>
          <a:srcRect l="4253" r="48853" b="55891"/>
          <a:stretch/>
        </p:blipFill>
        <p:spPr bwMode="auto">
          <a:xfrm>
            <a:off x="45174" y="604539"/>
            <a:ext cx="5795247" cy="4517490"/>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2" descr="C:\Users\Matias RG\Desktop\AJC\Figure 3.tif"/>
          <p:cNvPicPr>
            <a:picLocks noChangeAspect="1" noChangeArrowheads="1"/>
          </p:cNvPicPr>
          <p:nvPr/>
        </p:nvPicPr>
        <p:blipFill rotWithShape="1">
          <a:blip r:embed="rId2">
            <a:extLst>
              <a:ext uri="{28A0092B-C50C-407E-A947-70E740481C1C}">
                <a14:useLocalDpi xmlns:a14="http://schemas.microsoft.com/office/drawing/2010/main" val="0"/>
              </a:ext>
            </a:extLst>
          </a:blip>
          <a:srcRect l="52191" b="56184"/>
          <a:stretch/>
        </p:blipFill>
        <p:spPr bwMode="auto">
          <a:xfrm>
            <a:off x="3261802" y="2222084"/>
            <a:ext cx="6045208" cy="4591292"/>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205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a:off x="2843808" y="404664"/>
            <a:ext cx="619268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1 Título"/>
          <p:cNvSpPr>
            <a:spLocks noGrp="1"/>
          </p:cNvSpPr>
          <p:nvPr>
            <p:ph type="title"/>
          </p:nvPr>
        </p:nvSpPr>
        <p:spPr>
          <a:xfrm>
            <a:off x="0" y="0"/>
            <a:ext cx="9144000" cy="404664"/>
          </a:xfrm>
        </p:spPr>
        <p:txBody>
          <a:bodyPr>
            <a:normAutofit fontScale="90000"/>
          </a:bodyPr>
          <a:lstStyle/>
          <a:p>
            <a:pPr algn="r"/>
            <a:r>
              <a:rPr lang="es-AR" sz="2400" dirty="0" smtClean="0">
                <a:solidFill>
                  <a:schemeClr val="bg1">
                    <a:lumMod val="95000"/>
                  </a:schemeClr>
                </a:solidFill>
                <a:latin typeface="Microsoft YaHei" panose="020B0503020204020204" pitchFamily="34" charset="-122"/>
              </a:rPr>
              <a:t>ORAL TREATMENT TO PREVENT RESTENOSIS</a:t>
            </a:r>
            <a:endParaRPr lang="en-US" sz="2400" dirty="0">
              <a:solidFill>
                <a:schemeClr val="bg1">
                  <a:lumMod val="95000"/>
                </a:schemeClr>
              </a:solidFill>
              <a:latin typeface="Microsoft YaHei" panose="020B0503020204020204" pitchFamily="34" charset="-122"/>
            </a:endParaRPr>
          </a:p>
        </p:txBody>
      </p:sp>
      <p:grpSp>
        <p:nvGrpSpPr>
          <p:cNvPr id="2" name="1 Grupo"/>
          <p:cNvGrpSpPr/>
          <p:nvPr/>
        </p:nvGrpSpPr>
        <p:grpSpPr>
          <a:xfrm>
            <a:off x="72008" y="2041056"/>
            <a:ext cx="9036496" cy="3836216"/>
            <a:chOff x="179512" y="620688"/>
            <a:chExt cx="8270543" cy="3188144"/>
          </a:xfrm>
        </p:grpSpPr>
        <p:pic>
          <p:nvPicPr>
            <p:cNvPr id="471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957" t="18535" r="9478" b="56545"/>
            <a:stretch/>
          </p:blipFill>
          <p:spPr bwMode="auto">
            <a:xfrm>
              <a:off x="179512" y="620688"/>
              <a:ext cx="8270543" cy="1822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957" t="57320" r="9478" b="23706"/>
            <a:stretch/>
          </p:blipFill>
          <p:spPr bwMode="auto">
            <a:xfrm>
              <a:off x="179512" y="2420888"/>
              <a:ext cx="8270543" cy="1387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2 CuadroTexto"/>
          <p:cNvSpPr txBox="1"/>
          <p:nvPr/>
        </p:nvSpPr>
        <p:spPr>
          <a:xfrm>
            <a:off x="1403648" y="677887"/>
            <a:ext cx="6336704" cy="461665"/>
          </a:xfrm>
          <a:prstGeom prst="rect">
            <a:avLst/>
          </a:prstGeom>
          <a:noFill/>
        </p:spPr>
        <p:txBody>
          <a:bodyPr wrap="square" rtlCol="0">
            <a:spAutoFit/>
          </a:bodyPr>
          <a:lstStyle/>
          <a:p>
            <a:pPr algn="ctr"/>
            <a:r>
              <a:rPr lang="es-AR" sz="2400" b="1" dirty="0" smtClean="0">
                <a:solidFill>
                  <a:schemeClr val="bg1">
                    <a:lumMod val="95000"/>
                  </a:schemeClr>
                </a:solidFill>
                <a:latin typeface="Microsoft YaHei" panose="020B0503020204020204" pitchFamily="34" charset="-122"/>
                <a:ea typeface="Microsoft YaHei" panose="020B0503020204020204" pitchFamily="34" charset="-122"/>
              </a:rPr>
              <a:t>PREDNISONE </a:t>
            </a:r>
            <a:r>
              <a:rPr lang="es-AR" sz="2400" b="1" dirty="0" err="1" smtClean="0">
                <a:solidFill>
                  <a:schemeClr val="bg1">
                    <a:lumMod val="95000"/>
                  </a:schemeClr>
                </a:solidFill>
                <a:latin typeface="Microsoft YaHei" panose="020B0503020204020204" pitchFamily="34" charset="-122"/>
                <a:ea typeface="Microsoft YaHei" panose="020B0503020204020204" pitchFamily="34" charset="-122"/>
              </a:rPr>
              <a:t>Randomized</a:t>
            </a:r>
            <a:r>
              <a:rPr lang="es-AR" sz="2400" b="1"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sz="2400" b="1" dirty="0" err="1" smtClean="0">
                <a:solidFill>
                  <a:schemeClr val="bg1">
                    <a:lumMod val="95000"/>
                  </a:schemeClr>
                </a:solidFill>
                <a:latin typeface="Microsoft YaHei" panose="020B0503020204020204" pitchFamily="34" charset="-122"/>
                <a:ea typeface="Microsoft YaHei" panose="020B0503020204020204" pitchFamily="34" charset="-122"/>
              </a:rPr>
              <a:t>Clinical</a:t>
            </a:r>
            <a:r>
              <a:rPr lang="es-AR" sz="2400" b="1"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sz="2400" b="1" dirty="0" err="1" smtClean="0">
                <a:solidFill>
                  <a:schemeClr val="bg1">
                    <a:lumMod val="95000"/>
                  </a:schemeClr>
                </a:solidFill>
                <a:latin typeface="Microsoft YaHei" panose="020B0503020204020204" pitchFamily="34" charset="-122"/>
                <a:ea typeface="Microsoft YaHei" panose="020B0503020204020204" pitchFamily="34" charset="-122"/>
              </a:rPr>
              <a:t>Trials</a:t>
            </a:r>
            <a:endParaRPr lang="en-US" sz="2400" b="1" dirty="0">
              <a:solidFill>
                <a:schemeClr val="bg1">
                  <a:lumMod val="95000"/>
                </a:schemeClr>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2814580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3 Conector recto"/>
          <p:cNvCxnSpPr/>
          <p:nvPr/>
        </p:nvCxnSpPr>
        <p:spPr>
          <a:xfrm>
            <a:off x="2951312" y="2060848"/>
            <a:ext cx="619268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 name="1 Rectángulo"/>
          <p:cNvSpPr/>
          <p:nvPr/>
        </p:nvSpPr>
        <p:spPr>
          <a:xfrm>
            <a:off x="3203848" y="6516052"/>
            <a:ext cx="5926302" cy="369332"/>
          </a:xfrm>
          <a:prstGeom prst="rect">
            <a:avLst/>
          </a:prstGeom>
        </p:spPr>
        <p:txBody>
          <a:bodyPr wrap="none">
            <a:spAutoFit/>
          </a:bodyPr>
          <a:lstStyle/>
          <a:p>
            <a:r>
              <a:rPr lang="en-US" i="1" dirty="0" err="1" smtClean="0">
                <a:solidFill>
                  <a:prstClr val="white"/>
                </a:solidFill>
                <a:latin typeface="Microsoft YaHei" panose="020B0503020204020204" pitchFamily="34" charset="-122"/>
                <a:ea typeface="Microsoft YaHei" panose="020B0503020204020204" pitchFamily="34" charset="-122"/>
              </a:rPr>
              <a:t>Ribichini</a:t>
            </a:r>
            <a:r>
              <a:rPr lang="en-US" i="1" dirty="0" smtClean="0">
                <a:solidFill>
                  <a:prstClr val="white"/>
                </a:solidFill>
                <a:latin typeface="Microsoft YaHei" panose="020B0503020204020204" pitchFamily="34" charset="-122"/>
                <a:ea typeface="Microsoft YaHei" panose="020B0503020204020204" pitchFamily="34" charset="-122"/>
              </a:rPr>
              <a:t> F et al. </a:t>
            </a:r>
            <a:r>
              <a:rPr lang="en-US" i="1" dirty="0" err="1" smtClean="0">
                <a:solidFill>
                  <a:prstClr val="white"/>
                </a:solidFill>
                <a:latin typeface="Microsoft YaHei" panose="020B0503020204020204" pitchFamily="34" charset="-122"/>
                <a:ea typeface="Microsoft YaHei" panose="020B0503020204020204" pitchFamily="34" charset="-122"/>
              </a:rPr>
              <a:t>Eur</a:t>
            </a:r>
            <a:r>
              <a:rPr lang="en-US" i="1" dirty="0" smtClean="0">
                <a:solidFill>
                  <a:prstClr val="white"/>
                </a:solidFill>
                <a:latin typeface="Microsoft YaHei" panose="020B0503020204020204" pitchFamily="34" charset="-122"/>
                <a:ea typeface="Microsoft YaHei" panose="020B0503020204020204" pitchFamily="34" charset="-122"/>
              </a:rPr>
              <a:t> Heart J. 2013 Jun;34(23):1740-8.</a:t>
            </a:r>
            <a:endParaRPr lang="en-US" i="1" dirty="0">
              <a:solidFill>
                <a:prstClr val="white"/>
              </a:solidFill>
              <a:latin typeface="Microsoft YaHei" panose="020B0503020204020204" pitchFamily="34" charset="-122"/>
              <a:ea typeface="Microsoft YaHei" panose="020B0503020204020204" pitchFamily="34" charset="-122"/>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7411" y="2149131"/>
            <a:ext cx="6178925" cy="4304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内容占位符 4"/>
          <p:cNvSpPr txBox="1">
            <a:spLocks/>
          </p:cNvSpPr>
          <p:nvPr/>
        </p:nvSpPr>
        <p:spPr bwMode="auto">
          <a:xfrm>
            <a:off x="1907704" y="0"/>
            <a:ext cx="7236296" cy="220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pitchFamily="34" charset="0"/>
              <a:buChar char="•"/>
              <a:defRPr sz="3200" kern="1200">
                <a:solidFill>
                  <a:srgbClr val="8EB4E3"/>
                </a:solidFill>
                <a:latin typeface="Arial" pitchFamily="34" charset="0"/>
                <a:ea typeface="Microsoft YaHei" pitchFamily="34" charset="-122"/>
                <a:cs typeface="Arial" pitchFamily="34" charset="0"/>
              </a:defRPr>
            </a:lvl1pPr>
            <a:lvl2pPr marL="742950" indent="-285750" algn="l" rtl="0" eaLnBrk="1" fontAlgn="base" hangingPunct="1">
              <a:spcBef>
                <a:spcPct val="20000"/>
              </a:spcBef>
              <a:spcAft>
                <a:spcPct val="0"/>
              </a:spcAft>
              <a:buFont typeface="Arial" pitchFamily="34" charset="0"/>
              <a:buChar char="–"/>
              <a:defRPr sz="2800" kern="1200">
                <a:solidFill>
                  <a:srgbClr val="8EB4E3"/>
                </a:solidFill>
                <a:latin typeface="Arial" pitchFamily="34" charset="0"/>
                <a:ea typeface="Microsoft YaHei" pitchFamily="34" charset="-122"/>
                <a:cs typeface="Arial" pitchFamily="34" charset="0"/>
              </a:defRPr>
            </a:lvl2pPr>
            <a:lvl3pPr marL="1143000" indent="-228600" algn="l" rtl="0" eaLnBrk="1" fontAlgn="base" hangingPunct="1">
              <a:spcBef>
                <a:spcPct val="20000"/>
              </a:spcBef>
              <a:spcAft>
                <a:spcPct val="0"/>
              </a:spcAft>
              <a:buFont typeface="Arial" pitchFamily="34" charset="0"/>
              <a:buChar char="•"/>
              <a:defRPr sz="2400" kern="1200">
                <a:solidFill>
                  <a:srgbClr val="8EB4E3"/>
                </a:solidFill>
                <a:latin typeface="Arial" pitchFamily="34" charset="0"/>
                <a:ea typeface="Microsoft YaHei" pitchFamily="34" charset="-122"/>
                <a:cs typeface="Arial" pitchFamily="34" charset="0"/>
              </a:defRPr>
            </a:lvl3pPr>
            <a:lvl4pPr marL="1600200" indent="-228600" algn="l" rtl="0" eaLnBrk="1" fontAlgn="base" hangingPunct="1">
              <a:spcBef>
                <a:spcPct val="20000"/>
              </a:spcBef>
              <a:spcAft>
                <a:spcPct val="0"/>
              </a:spcAft>
              <a:buFont typeface="Arial" pitchFamily="34" charset="0"/>
              <a:buChar char="–"/>
              <a:defRPr sz="2000" kern="1200">
                <a:solidFill>
                  <a:srgbClr val="8EB4E3"/>
                </a:solidFill>
                <a:latin typeface="Arial" pitchFamily="34" charset="0"/>
                <a:ea typeface="Microsoft YaHei" pitchFamily="34" charset="-122"/>
                <a:cs typeface="Arial" pitchFamily="34" charset="0"/>
              </a:defRPr>
            </a:lvl4pPr>
            <a:lvl5pPr marL="2057400" indent="-228600" algn="l" rtl="0" eaLnBrk="1" fontAlgn="base" hangingPunct="1">
              <a:spcBef>
                <a:spcPct val="20000"/>
              </a:spcBef>
              <a:spcAft>
                <a:spcPct val="0"/>
              </a:spcAft>
              <a:buFont typeface="Arial" pitchFamily="34" charset="0"/>
              <a:buChar char="»"/>
              <a:defRPr sz="2000" kern="1200">
                <a:solidFill>
                  <a:srgbClr val="8EB4E3"/>
                </a:solidFill>
                <a:latin typeface="Arial" pitchFamily="34" charset="0"/>
                <a:ea typeface="Microsoft YaHei" pitchFamily="34" charset="-122"/>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en-US" altLang="zh-CN" sz="2000" smtClean="0">
                <a:solidFill>
                  <a:prstClr val="white"/>
                </a:solidFill>
                <a:latin typeface="Microsoft YaHei" pitchFamily="34" charset="-122"/>
              </a:rPr>
              <a:t>Long-term clinical follow-up of the multicenter, randomized study to test immunosuppressive therapy with oral prednisone for the prevention of restenosis after percutaneous coronary interventions: Cortisone plus BMS or DES veRsus BMS alone to EliminAte Restenosis (CEREA-DES)</a:t>
            </a:r>
            <a:endParaRPr lang="zh-CN" altLang="en-US" sz="2000" dirty="0" smtClean="0">
              <a:solidFill>
                <a:prstClr val="white"/>
              </a:solidFill>
              <a:latin typeface="Microsoft YaHei" pitchFamily="34" charset="-122"/>
            </a:endParaRPr>
          </a:p>
        </p:txBody>
      </p:sp>
    </p:spTree>
    <p:extLst>
      <p:ext uri="{BB962C8B-B14F-4D97-AF65-F5344CB8AC3E}">
        <p14:creationId xmlns:p14="http://schemas.microsoft.com/office/powerpoint/2010/main" val="667778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92" t="6798" r="1793" b="3501"/>
          <a:stretch/>
        </p:blipFill>
        <p:spPr bwMode="auto">
          <a:xfrm>
            <a:off x="165451" y="980728"/>
            <a:ext cx="8871045" cy="5117911"/>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p:cNvSpPr/>
          <p:nvPr/>
        </p:nvSpPr>
        <p:spPr>
          <a:xfrm>
            <a:off x="3203848" y="6516052"/>
            <a:ext cx="5926302" cy="369332"/>
          </a:xfrm>
          <a:prstGeom prst="rect">
            <a:avLst/>
          </a:prstGeom>
        </p:spPr>
        <p:txBody>
          <a:bodyPr wrap="none">
            <a:spAutoFit/>
          </a:bodyPr>
          <a:lstStyle/>
          <a:p>
            <a:r>
              <a:rPr lang="en-US" i="1" dirty="0" err="1" smtClean="0">
                <a:solidFill>
                  <a:prstClr val="white"/>
                </a:solidFill>
                <a:latin typeface="Microsoft YaHei" panose="020B0503020204020204" pitchFamily="34" charset="-122"/>
                <a:ea typeface="Microsoft YaHei" panose="020B0503020204020204" pitchFamily="34" charset="-122"/>
              </a:rPr>
              <a:t>Ribichini</a:t>
            </a:r>
            <a:r>
              <a:rPr lang="en-US" i="1" dirty="0" smtClean="0">
                <a:solidFill>
                  <a:prstClr val="white"/>
                </a:solidFill>
                <a:latin typeface="Microsoft YaHei" panose="020B0503020204020204" pitchFamily="34" charset="-122"/>
                <a:ea typeface="Microsoft YaHei" panose="020B0503020204020204" pitchFamily="34" charset="-122"/>
              </a:rPr>
              <a:t> F et al. </a:t>
            </a:r>
            <a:r>
              <a:rPr lang="en-US" i="1" dirty="0" err="1" smtClean="0">
                <a:solidFill>
                  <a:prstClr val="white"/>
                </a:solidFill>
                <a:latin typeface="Microsoft YaHei" panose="020B0503020204020204" pitchFamily="34" charset="-122"/>
                <a:ea typeface="Microsoft YaHei" panose="020B0503020204020204" pitchFamily="34" charset="-122"/>
              </a:rPr>
              <a:t>Eur</a:t>
            </a:r>
            <a:r>
              <a:rPr lang="en-US" i="1" dirty="0" smtClean="0">
                <a:solidFill>
                  <a:prstClr val="white"/>
                </a:solidFill>
                <a:latin typeface="Microsoft YaHei" panose="020B0503020204020204" pitchFamily="34" charset="-122"/>
                <a:ea typeface="Microsoft YaHei" panose="020B0503020204020204" pitchFamily="34" charset="-122"/>
              </a:rPr>
              <a:t> Heart J. 2013 Jun;34(23):1740-8.</a:t>
            </a:r>
            <a:endParaRPr lang="en-US" i="1" dirty="0">
              <a:solidFill>
                <a:prstClr val="white"/>
              </a:solidFill>
              <a:latin typeface="Microsoft YaHei" panose="020B0503020204020204" pitchFamily="34" charset="-122"/>
              <a:ea typeface="Microsoft YaHei" panose="020B0503020204020204" pitchFamily="34" charset="-122"/>
            </a:endParaRPr>
          </a:p>
        </p:txBody>
      </p:sp>
      <p:sp>
        <p:nvSpPr>
          <p:cNvPr id="2" name="1 Rectángulo"/>
          <p:cNvSpPr/>
          <p:nvPr/>
        </p:nvSpPr>
        <p:spPr>
          <a:xfrm>
            <a:off x="5837480" y="-27384"/>
            <a:ext cx="3271024" cy="707886"/>
          </a:xfrm>
          <a:prstGeom prst="rect">
            <a:avLst/>
          </a:prstGeom>
        </p:spPr>
        <p:txBody>
          <a:bodyPr wrap="none">
            <a:spAutoFit/>
          </a:bodyPr>
          <a:lstStyle/>
          <a:p>
            <a:pPr algn="r"/>
            <a:r>
              <a:rPr lang="en-US" sz="2000" dirty="0" smtClean="0">
                <a:solidFill>
                  <a:prstClr val="white"/>
                </a:solidFill>
                <a:latin typeface="Microsoft YaHei" panose="020B0503020204020204" pitchFamily="34" charset="-122"/>
                <a:ea typeface="Microsoft YaHei" panose="020B0503020204020204" pitchFamily="34" charset="-122"/>
              </a:rPr>
              <a:t>CEREA-DES</a:t>
            </a:r>
          </a:p>
          <a:p>
            <a:pPr algn="r"/>
            <a:r>
              <a:rPr lang="en-US" sz="2000" dirty="0" smtClean="0">
                <a:solidFill>
                  <a:prstClr val="white"/>
                </a:solidFill>
                <a:latin typeface="Microsoft YaHei" panose="020B0503020204020204" pitchFamily="34" charset="-122"/>
                <a:ea typeface="Microsoft YaHei" panose="020B0503020204020204" pitchFamily="34" charset="-122"/>
              </a:rPr>
              <a:t>Long-term clinical events</a:t>
            </a:r>
            <a:endParaRPr lang="en-US" sz="2000" dirty="0">
              <a:solidFill>
                <a:prstClr val="white"/>
              </a:solidFill>
              <a:latin typeface="Microsoft YaHei" panose="020B0503020204020204" pitchFamily="34" charset="-122"/>
              <a:ea typeface="Microsoft YaHei" panose="020B0503020204020204" pitchFamily="34" charset="-122"/>
            </a:endParaRPr>
          </a:p>
        </p:txBody>
      </p:sp>
      <p:cxnSp>
        <p:nvCxnSpPr>
          <p:cNvPr id="7" name="6 Conector recto"/>
          <p:cNvCxnSpPr/>
          <p:nvPr/>
        </p:nvCxnSpPr>
        <p:spPr>
          <a:xfrm>
            <a:off x="2915816" y="764704"/>
            <a:ext cx="619268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941168"/>
            <a:ext cx="3273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78972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627784" y="2204864"/>
            <a:ext cx="3888432" cy="707886"/>
          </a:xfrm>
          <a:prstGeom prst="rect">
            <a:avLst/>
          </a:prstGeom>
          <a:noFill/>
        </p:spPr>
        <p:txBody>
          <a:bodyPr wrap="square" rtlCol="0">
            <a:spAutoFit/>
          </a:bodyPr>
          <a:lstStyle/>
          <a:p>
            <a:pPr algn="ctr"/>
            <a:r>
              <a:rPr lang="es-AR" sz="2000" b="1" dirty="0" smtClean="0">
                <a:solidFill>
                  <a:schemeClr val="bg1">
                    <a:lumMod val="95000"/>
                  </a:schemeClr>
                </a:solidFill>
                <a:latin typeface="Arial" panose="020B0604020202020204" pitchFamily="34" charset="0"/>
                <a:cs typeface="Arial" panose="020B0604020202020204" pitchFamily="34" charset="0"/>
              </a:rPr>
              <a:t>Alfredo E. </a:t>
            </a:r>
            <a:r>
              <a:rPr lang="es-AR" sz="2000" b="1" dirty="0" err="1" smtClean="0">
                <a:solidFill>
                  <a:schemeClr val="bg1">
                    <a:lumMod val="95000"/>
                  </a:schemeClr>
                </a:solidFill>
                <a:latin typeface="Arial" panose="020B0604020202020204" pitchFamily="34" charset="0"/>
                <a:cs typeface="Arial" panose="020B0604020202020204" pitchFamily="34" charset="0"/>
              </a:rPr>
              <a:t>Rodriguez</a:t>
            </a:r>
            <a:r>
              <a:rPr lang="es-AR" sz="2000" b="1" dirty="0" smtClean="0">
                <a:solidFill>
                  <a:schemeClr val="bg1">
                    <a:lumMod val="95000"/>
                  </a:schemeClr>
                </a:solidFill>
                <a:latin typeface="Arial" panose="020B0604020202020204" pitchFamily="34" charset="0"/>
                <a:cs typeface="Arial" panose="020B0604020202020204" pitchFamily="34" charset="0"/>
              </a:rPr>
              <a:t> declares no </a:t>
            </a:r>
            <a:r>
              <a:rPr lang="es-AR" sz="2000" b="1" dirty="0" err="1" smtClean="0">
                <a:solidFill>
                  <a:schemeClr val="bg1">
                    <a:lumMod val="95000"/>
                  </a:schemeClr>
                </a:solidFill>
                <a:latin typeface="Arial" panose="020B0604020202020204" pitchFamily="34" charset="0"/>
                <a:cs typeface="Arial" panose="020B0604020202020204" pitchFamily="34" charset="0"/>
              </a:rPr>
              <a:t>conflicts</a:t>
            </a:r>
            <a:r>
              <a:rPr lang="es-AR" sz="2000" b="1" dirty="0" smtClean="0">
                <a:solidFill>
                  <a:schemeClr val="bg1">
                    <a:lumMod val="95000"/>
                  </a:schemeClr>
                </a:solidFill>
                <a:latin typeface="Arial" panose="020B0604020202020204" pitchFamily="34" charset="0"/>
                <a:cs typeface="Arial" panose="020B0604020202020204" pitchFamily="34" charset="0"/>
              </a:rPr>
              <a:t> of </a:t>
            </a:r>
            <a:r>
              <a:rPr lang="es-AR" sz="2000" b="1" dirty="0" err="1" smtClean="0">
                <a:solidFill>
                  <a:schemeClr val="bg1">
                    <a:lumMod val="95000"/>
                  </a:schemeClr>
                </a:solidFill>
                <a:latin typeface="Arial" panose="020B0604020202020204" pitchFamily="34" charset="0"/>
                <a:cs typeface="Arial" panose="020B0604020202020204" pitchFamily="34" charset="0"/>
              </a:rPr>
              <a:t>interest</a:t>
            </a:r>
            <a:endParaRPr lang="en-US" sz="2000" b="1" dirty="0">
              <a:solidFill>
                <a:schemeClr val="bg1">
                  <a:lumMod val="9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013740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5" name="4 Conector recto"/>
          <p:cNvCxnSpPr/>
          <p:nvPr/>
        </p:nvCxnSpPr>
        <p:spPr>
          <a:xfrm>
            <a:off x="323528" y="1124744"/>
            <a:ext cx="864096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 name="1 Rectángulo"/>
          <p:cNvSpPr/>
          <p:nvPr/>
        </p:nvSpPr>
        <p:spPr>
          <a:xfrm>
            <a:off x="2483768" y="56818"/>
            <a:ext cx="6660231" cy="1015663"/>
          </a:xfrm>
          <a:prstGeom prst="rect">
            <a:avLst/>
          </a:prstGeom>
        </p:spPr>
        <p:txBody>
          <a:bodyPr wrap="square">
            <a:spAutoFit/>
          </a:bodyPr>
          <a:lstStyle/>
          <a:p>
            <a:pPr algn="r"/>
            <a:r>
              <a:rPr lang="en-US" sz="2000" b="1" dirty="0">
                <a:solidFill>
                  <a:schemeClr val="bg1">
                    <a:lumMod val="95000"/>
                  </a:schemeClr>
                </a:solidFill>
                <a:latin typeface="Microsoft YaHei" panose="020B0503020204020204" pitchFamily="34" charset="-122"/>
                <a:ea typeface="Microsoft YaHei" panose="020B0503020204020204" pitchFamily="34" charset="-122"/>
              </a:rPr>
              <a:t>Systematic Review of Effectiveness of Oral Sirolimus After </a:t>
            </a:r>
            <a:r>
              <a:rPr lang="en-US" sz="2000" b="1" dirty="0" smtClean="0">
                <a:solidFill>
                  <a:schemeClr val="bg1">
                    <a:lumMod val="95000"/>
                  </a:schemeClr>
                </a:solidFill>
                <a:latin typeface="Microsoft YaHei" panose="020B0503020204020204" pitchFamily="34" charset="-122"/>
                <a:ea typeface="Microsoft YaHei" panose="020B0503020204020204" pitchFamily="34" charset="-122"/>
              </a:rPr>
              <a:t>Bare-Metal Stenting </a:t>
            </a:r>
            <a:r>
              <a:rPr lang="en-US" sz="2000" b="1" dirty="0">
                <a:solidFill>
                  <a:schemeClr val="bg1">
                    <a:lumMod val="95000"/>
                  </a:schemeClr>
                </a:solidFill>
                <a:latin typeface="Microsoft YaHei" panose="020B0503020204020204" pitchFamily="34" charset="-122"/>
                <a:ea typeface="Microsoft YaHei" panose="020B0503020204020204" pitchFamily="34" charset="-122"/>
              </a:rPr>
              <a:t>of Coronary Arteries for Prevention of In-Stent </a:t>
            </a:r>
            <a:r>
              <a:rPr lang="en-US" sz="2000" b="1" dirty="0" smtClean="0">
                <a:solidFill>
                  <a:schemeClr val="bg1">
                    <a:lumMod val="95000"/>
                  </a:schemeClr>
                </a:solidFill>
                <a:latin typeface="Microsoft YaHei" panose="020B0503020204020204" pitchFamily="34" charset="-122"/>
                <a:ea typeface="Microsoft YaHei" panose="020B0503020204020204" pitchFamily="34" charset="-122"/>
              </a:rPr>
              <a:t>Restenosis</a:t>
            </a:r>
          </a:p>
        </p:txBody>
      </p:sp>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756" t="11007" r="50219" b="14179"/>
          <a:stretch/>
        </p:blipFill>
        <p:spPr bwMode="auto">
          <a:xfrm>
            <a:off x="2051720" y="1231812"/>
            <a:ext cx="4968552" cy="5221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10 Rectángulo"/>
          <p:cNvSpPr/>
          <p:nvPr/>
        </p:nvSpPr>
        <p:spPr>
          <a:xfrm>
            <a:off x="2987824" y="6516052"/>
            <a:ext cx="6156818" cy="369332"/>
          </a:xfrm>
          <a:prstGeom prst="rect">
            <a:avLst/>
          </a:prstGeom>
        </p:spPr>
        <p:txBody>
          <a:bodyPr wrap="square">
            <a:spAutoFit/>
          </a:bodyPr>
          <a:lstStyle/>
          <a:p>
            <a:pPr algn="r"/>
            <a:r>
              <a:rPr lang="en-US" i="1" dirty="0" err="1" smtClean="0">
                <a:solidFill>
                  <a:schemeClr val="bg1">
                    <a:lumMod val="95000"/>
                  </a:schemeClr>
                </a:solidFill>
                <a:latin typeface="Microsoft YaHei" panose="020B0503020204020204" pitchFamily="34" charset="-122"/>
                <a:ea typeface="Microsoft YaHei" panose="020B0503020204020204" pitchFamily="34" charset="-122"/>
              </a:rPr>
              <a:t>Dasari</a:t>
            </a:r>
            <a:r>
              <a:rPr lang="en-US" i="1" dirty="0" smtClean="0">
                <a:solidFill>
                  <a:schemeClr val="bg1">
                    <a:lumMod val="95000"/>
                  </a:schemeClr>
                </a:solidFill>
                <a:latin typeface="Microsoft YaHei" panose="020B0503020204020204" pitchFamily="34" charset="-122"/>
                <a:ea typeface="Microsoft YaHei" panose="020B0503020204020204" pitchFamily="34" charset="-122"/>
              </a:rPr>
              <a:t> T et al. Am </a:t>
            </a:r>
            <a:r>
              <a:rPr lang="en-US" i="1" dirty="0">
                <a:solidFill>
                  <a:schemeClr val="bg1">
                    <a:lumMod val="95000"/>
                  </a:schemeClr>
                </a:solidFill>
                <a:latin typeface="Microsoft YaHei" panose="020B0503020204020204" pitchFamily="34" charset="-122"/>
                <a:ea typeface="Microsoft YaHei" panose="020B0503020204020204" pitchFamily="34" charset="-122"/>
              </a:rPr>
              <a:t>J </a:t>
            </a:r>
            <a:r>
              <a:rPr lang="en-US" i="1" dirty="0" err="1" smtClean="0">
                <a:solidFill>
                  <a:schemeClr val="bg1">
                    <a:lumMod val="95000"/>
                  </a:schemeClr>
                </a:solidFill>
                <a:latin typeface="Microsoft YaHei" panose="020B0503020204020204" pitchFamily="34" charset="-122"/>
                <a:ea typeface="Microsoft YaHei" panose="020B0503020204020204" pitchFamily="34" charset="-122"/>
              </a:rPr>
              <a:t>Cardiol</a:t>
            </a:r>
            <a:r>
              <a:rPr lang="en-US" i="1" dirty="0" smtClean="0">
                <a:solidFill>
                  <a:schemeClr val="bg1">
                    <a:lumMod val="95000"/>
                  </a:schemeClr>
                </a:solidFill>
                <a:latin typeface="Microsoft YaHei" panose="020B0503020204020204" pitchFamily="34" charset="-122"/>
                <a:ea typeface="Microsoft YaHei" panose="020B0503020204020204" pitchFamily="34" charset="-122"/>
              </a:rPr>
              <a:t> 2013;112:1322e1327</a:t>
            </a:r>
            <a:endParaRPr lang="en-US" i="1" dirty="0">
              <a:solidFill>
                <a:schemeClr val="bg1">
                  <a:lumMod val="95000"/>
                </a:schemeClr>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03060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8" name="7 Conector recto"/>
          <p:cNvCxnSpPr/>
          <p:nvPr/>
        </p:nvCxnSpPr>
        <p:spPr>
          <a:xfrm>
            <a:off x="2843808" y="404664"/>
            <a:ext cx="619268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1 Título"/>
          <p:cNvSpPr>
            <a:spLocks noGrp="1"/>
          </p:cNvSpPr>
          <p:nvPr>
            <p:ph type="title"/>
          </p:nvPr>
        </p:nvSpPr>
        <p:spPr>
          <a:xfrm>
            <a:off x="0" y="0"/>
            <a:ext cx="9144000" cy="404664"/>
          </a:xfrm>
        </p:spPr>
        <p:txBody>
          <a:bodyPr>
            <a:normAutofit fontScale="90000"/>
          </a:bodyPr>
          <a:lstStyle/>
          <a:p>
            <a:pPr algn="r"/>
            <a:r>
              <a:rPr lang="es-AR" sz="2400" dirty="0" smtClean="0">
                <a:solidFill>
                  <a:schemeClr val="bg1">
                    <a:lumMod val="95000"/>
                  </a:schemeClr>
                </a:solidFill>
                <a:latin typeface="Microsoft YaHei" panose="020B0503020204020204" pitchFamily="34" charset="-122"/>
              </a:rPr>
              <a:t>ORAL TREATMENT TO PREVENT RESTENOSIS</a:t>
            </a:r>
            <a:endParaRPr lang="en-US" sz="2400" dirty="0">
              <a:solidFill>
                <a:schemeClr val="bg1">
                  <a:lumMod val="95000"/>
                </a:schemeClr>
              </a:solidFill>
              <a:latin typeface="Microsoft YaHei" panose="020B0503020204020204" pitchFamily="34" charset="-122"/>
            </a:endParaRPr>
          </a:p>
        </p:txBody>
      </p:sp>
      <p:pic>
        <p:nvPicPr>
          <p:cNvPr id="4608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8462" t="26073" r="8987" b="10495"/>
          <a:stretch/>
        </p:blipFill>
        <p:spPr bwMode="auto">
          <a:xfrm>
            <a:off x="-4024" y="548680"/>
            <a:ext cx="9184536" cy="3967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2987824" y="6516052"/>
            <a:ext cx="6156818" cy="369332"/>
          </a:xfrm>
          <a:prstGeom prst="rect">
            <a:avLst/>
          </a:prstGeom>
        </p:spPr>
        <p:txBody>
          <a:bodyPr wrap="square">
            <a:spAutoFit/>
          </a:bodyPr>
          <a:lstStyle/>
          <a:p>
            <a:pPr algn="r"/>
            <a:r>
              <a:rPr lang="en-US" i="1" dirty="0" err="1" smtClean="0">
                <a:solidFill>
                  <a:schemeClr val="bg1">
                    <a:lumMod val="95000"/>
                  </a:schemeClr>
                </a:solidFill>
                <a:latin typeface="Microsoft YaHei" panose="020B0503020204020204" pitchFamily="34" charset="-122"/>
                <a:ea typeface="Microsoft YaHei" panose="020B0503020204020204" pitchFamily="34" charset="-122"/>
              </a:rPr>
              <a:t>Dasari</a:t>
            </a:r>
            <a:r>
              <a:rPr lang="en-US" i="1" dirty="0" smtClean="0">
                <a:solidFill>
                  <a:schemeClr val="bg1">
                    <a:lumMod val="95000"/>
                  </a:schemeClr>
                </a:solidFill>
                <a:latin typeface="Microsoft YaHei" panose="020B0503020204020204" pitchFamily="34" charset="-122"/>
                <a:ea typeface="Microsoft YaHei" panose="020B0503020204020204" pitchFamily="34" charset="-122"/>
              </a:rPr>
              <a:t> T et al. Am </a:t>
            </a:r>
            <a:r>
              <a:rPr lang="en-US" i="1" dirty="0">
                <a:solidFill>
                  <a:schemeClr val="bg1">
                    <a:lumMod val="95000"/>
                  </a:schemeClr>
                </a:solidFill>
                <a:latin typeface="Microsoft YaHei" panose="020B0503020204020204" pitchFamily="34" charset="-122"/>
                <a:ea typeface="Microsoft YaHei" panose="020B0503020204020204" pitchFamily="34" charset="-122"/>
              </a:rPr>
              <a:t>J </a:t>
            </a:r>
            <a:r>
              <a:rPr lang="en-US" i="1" dirty="0" err="1" smtClean="0">
                <a:solidFill>
                  <a:schemeClr val="bg1">
                    <a:lumMod val="95000"/>
                  </a:schemeClr>
                </a:solidFill>
                <a:latin typeface="Microsoft YaHei" panose="020B0503020204020204" pitchFamily="34" charset="-122"/>
                <a:ea typeface="Microsoft YaHei" panose="020B0503020204020204" pitchFamily="34" charset="-122"/>
              </a:rPr>
              <a:t>Cardiol</a:t>
            </a:r>
            <a:r>
              <a:rPr lang="en-US" i="1" dirty="0" smtClean="0">
                <a:solidFill>
                  <a:schemeClr val="bg1">
                    <a:lumMod val="95000"/>
                  </a:schemeClr>
                </a:solidFill>
                <a:latin typeface="Microsoft YaHei" panose="020B0503020204020204" pitchFamily="34" charset="-122"/>
                <a:ea typeface="Microsoft YaHei" panose="020B0503020204020204" pitchFamily="34" charset="-122"/>
              </a:rPr>
              <a:t> 2013;112:1322e1327</a:t>
            </a:r>
            <a:endParaRPr lang="en-US" i="1" dirty="0">
              <a:solidFill>
                <a:schemeClr val="bg1">
                  <a:lumMod val="95000"/>
                </a:schemeClr>
              </a:solidFill>
              <a:latin typeface="Microsoft YaHei" panose="020B0503020204020204" pitchFamily="34" charset="-122"/>
              <a:ea typeface="Microsoft YaHei" panose="020B0503020204020204" pitchFamily="34" charset="-122"/>
            </a:endParaRPr>
          </a:p>
        </p:txBody>
      </p:sp>
      <p:sp>
        <p:nvSpPr>
          <p:cNvPr id="3" name="2 CuadroTexto"/>
          <p:cNvSpPr txBox="1"/>
          <p:nvPr/>
        </p:nvSpPr>
        <p:spPr>
          <a:xfrm>
            <a:off x="-24424" y="1918573"/>
            <a:ext cx="3012248" cy="707886"/>
          </a:xfrm>
          <a:prstGeom prst="rect">
            <a:avLst/>
          </a:prstGeom>
          <a:solidFill>
            <a:schemeClr val="bg2"/>
          </a:solidFill>
          <a:ln>
            <a:solidFill>
              <a:srgbClr val="FF0000"/>
            </a:solidFill>
          </a:ln>
        </p:spPr>
        <p:txBody>
          <a:bodyPr wrap="square" rtlCol="0">
            <a:spAutoFit/>
          </a:bodyPr>
          <a:lstStyle/>
          <a:p>
            <a:pPr algn="ctr"/>
            <a:r>
              <a:rPr lang="es-AR" sz="2000" b="1" dirty="0" smtClean="0">
                <a:solidFill>
                  <a:srgbClr val="002060"/>
                </a:solidFill>
                <a:latin typeface="Microsoft YaHei" panose="020B0503020204020204" pitchFamily="34" charset="-122"/>
                <a:ea typeface="Microsoft YaHei" panose="020B0503020204020204" pitchFamily="34" charset="-122"/>
              </a:rPr>
              <a:t>3 </a:t>
            </a:r>
            <a:r>
              <a:rPr lang="es-AR" sz="2000" b="1" dirty="0" err="1" smtClean="0">
                <a:solidFill>
                  <a:srgbClr val="002060"/>
                </a:solidFill>
                <a:latin typeface="Microsoft YaHei" panose="020B0503020204020204" pitchFamily="34" charset="-122"/>
                <a:ea typeface="Microsoft YaHei" panose="020B0503020204020204" pitchFamily="34" charset="-122"/>
              </a:rPr>
              <a:t>from</a:t>
            </a:r>
            <a:r>
              <a:rPr lang="es-AR" sz="2000" b="1" dirty="0" smtClean="0">
                <a:solidFill>
                  <a:srgbClr val="002060"/>
                </a:solidFill>
                <a:latin typeface="Microsoft YaHei" panose="020B0503020204020204" pitchFamily="34" charset="-122"/>
                <a:ea typeface="Microsoft YaHei" panose="020B0503020204020204" pitchFamily="34" charset="-122"/>
              </a:rPr>
              <a:t> 4 RCT </a:t>
            </a:r>
            <a:r>
              <a:rPr lang="es-AR" sz="2000" b="1" dirty="0" err="1" smtClean="0">
                <a:solidFill>
                  <a:srgbClr val="002060"/>
                </a:solidFill>
                <a:latin typeface="Microsoft YaHei" panose="020B0503020204020204" pitchFamily="34" charset="-122"/>
                <a:ea typeface="Microsoft YaHei" panose="020B0503020204020204" pitchFamily="34" charset="-122"/>
              </a:rPr>
              <a:t>with</a:t>
            </a:r>
            <a:r>
              <a:rPr lang="es-AR" sz="2000" b="1" dirty="0" smtClean="0">
                <a:solidFill>
                  <a:srgbClr val="002060"/>
                </a:solidFill>
                <a:latin typeface="Microsoft YaHei" panose="020B0503020204020204" pitchFamily="34" charset="-122"/>
                <a:ea typeface="Microsoft YaHei" panose="020B0503020204020204" pitchFamily="34" charset="-122"/>
              </a:rPr>
              <a:t> 30 </a:t>
            </a:r>
            <a:r>
              <a:rPr lang="es-AR" sz="2000" b="1" dirty="0" err="1" smtClean="0">
                <a:solidFill>
                  <a:srgbClr val="002060"/>
                </a:solidFill>
                <a:latin typeface="Microsoft YaHei" panose="020B0503020204020204" pitchFamily="34" charset="-122"/>
                <a:ea typeface="Microsoft YaHei" panose="020B0503020204020204" pitchFamily="34" charset="-122"/>
              </a:rPr>
              <a:t>months</a:t>
            </a:r>
            <a:r>
              <a:rPr lang="es-AR" sz="2000" b="1" dirty="0" smtClean="0">
                <a:solidFill>
                  <a:srgbClr val="002060"/>
                </a:solidFill>
                <a:latin typeface="Microsoft YaHei" panose="020B0503020204020204" pitchFamily="34" charset="-122"/>
                <a:ea typeface="Microsoft YaHei" panose="020B0503020204020204" pitchFamily="34" charset="-122"/>
              </a:rPr>
              <a:t> of FU </a:t>
            </a:r>
            <a:r>
              <a:rPr lang="es-AR" sz="2000" b="1" dirty="0" err="1" smtClean="0">
                <a:solidFill>
                  <a:srgbClr val="002060"/>
                </a:solidFill>
                <a:latin typeface="Microsoft YaHei" panose="020B0503020204020204" pitchFamily="34" charset="-122"/>
                <a:ea typeface="Microsoft YaHei" panose="020B0503020204020204" pitchFamily="34" charset="-122"/>
              </a:rPr>
              <a:t>or</a:t>
            </a:r>
            <a:r>
              <a:rPr lang="es-AR" sz="2000" b="1" dirty="0" smtClean="0">
                <a:solidFill>
                  <a:srgbClr val="002060"/>
                </a:solidFill>
                <a:latin typeface="Microsoft YaHei" panose="020B0503020204020204" pitchFamily="34" charset="-122"/>
                <a:ea typeface="Microsoft YaHei" panose="020B0503020204020204" pitchFamily="34" charset="-122"/>
              </a:rPr>
              <a:t> more</a:t>
            </a:r>
            <a:endParaRPr lang="en-US" sz="2000" b="1" dirty="0">
              <a:solidFill>
                <a:srgbClr val="002060"/>
              </a:solidFill>
              <a:latin typeface="Microsoft YaHei" panose="020B0503020204020204" pitchFamily="34" charset="-122"/>
              <a:ea typeface="Microsoft YaHei" panose="020B0503020204020204" pitchFamily="34" charset="-122"/>
            </a:endParaRPr>
          </a:p>
        </p:txBody>
      </p:sp>
      <p:sp>
        <p:nvSpPr>
          <p:cNvPr id="10" name="9 CuadroTexto"/>
          <p:cNvSpPr txBox="1"/>
          <p:nvPr/>
        </p:nvSpPr>
        <p:spPr>
          <a:xfrm>
            <a:off x="3275856" y="2122732"/>
            <a:ext cx="2606195" cy="707886"/>
          </a:xfrm>
          <a:prstGeom prst="rect">
            <a:avLst/>
          </a:prstGeom>
          <a:solidFill>
            <a:schemeClr val="bg2"/>
          </a:solidFill>
          <a:ln>
            <a:solidFill>
              <a:srgbClr val="FF0000"/>
            </a:solidFill>
          </a:ln>
        </p:spPr>
        <p:txBody>
          <a:bodyPr wrap="square" rtlCol="0">
            <a:spAutoFit/>
          </a:bodyPr>
          <a:lstStyle/>
          <a:p>
            <a:pPr algn="ctr"/>
            <a:r>
              <a:rPr lang="es-AR" sz="2000" b="1" dirty="0" smtClean="0">
                <a:solidFill>
                  <a:srgbClr val="002060"/>
                </a:solidFill>
                <a:latin typeface="Microsoft YaHei" panose="020B0503020204020204" pitchFamily="34" charset="-122"/>
                <a:ea typeface="Microsoft YaHei" panose="020B0503020204020204" pitchFamily="34" charset="-122"/>
              </a:rPr>
              <a:t>3 RCT </a:t>
            </a:r>
            <a:r>
              <a:rPr lang="es-AR" sz="2000" b="1" dirty="0" smtClean="0">
                <a:solidFill>
                  <a:srgbClr val="002060"/>
                </a:solidFill>
                <a:latin typeface="Microsoft YaHei" panose="020B0503020204020204" pitchFamily="34" charset="-122"/>
                <a:ea typeface="Microsoft YaHei" panose="020B0503020204020204" pitchFamily="34" charset="-122"/>
                <a:sym typeface="Wingdings" panose="05000000000000000000" pitchFamily="2" charset="2"/>
              </a:rPr>
              <a:t> vs BMS</a:t>
            </a:r>
          </a:p>
          <a:p>
            <a:pPr algn="ctr"/>
            <a:r>
              <a:rPr lang="es-AR" sz="2000" b="1" dirty="0" smtClean="0">
                <a:solidFill>
                  <a:srgbClr val="002060"/>
                </a:solidFill>
                <a:latin typeface="Microsoft YaHei" panose="020B0503020204020204" pitchFamily="34" charset="-122"/>
                <a:ea typeface="Microsoft YaHei" panose="020B0503020204020204" pitchFamily="34" charset="-122"/>
                <a:sym typeface="Wingdings" panose="05000000000000000000" pitchFamily="2" charset="2"/>
              </a:rPr>
              <a:t>1 RCT  vs DES </a:t>
            </a:r>
            <a:endParaRPr lang="en-US" sz="2000" b="1" dirty="0">
              <a:solidFill>
                <a:srgbClr val="002060"/>
              </a:solidFill>
              <a:latin typeface="Microsoft YaHei" panose="020B0503020204020204" pitchFamily="34" charset="-122"/>
              <a:ea typeface="Microsoft YaHei" panose="020B0503020204020204" pitchFamily="34" charset="-122"/>
            </a:endParaRPr>
          </a:p>
        </p:txBody>
      </p:sp>
      <p:sp>
        <p:nvSpPr>
          <p:cNvPr id="11" name="10 CuadroTexto"/>
          <p:cNvSpPr txBox="1"/>
          <p:nvPr/>
        </p:nvSpPr>
        <p:spPr>
          <a:xfrm>
            <a:off x="6102036" y="2996434"/>
            <a:ext cx="3078476" cy="1015663"/>
          </a:xfrm>
          <a:prstGeom prst="rect">
            <a:avLst/>
          </a:prstGeom>
          <a:solidFill>
            <a:schemeClr val="bg2"/>
          </a:solidFill>
          <a:ln>
            <a:solidFill>
              <a:srgbClr val="FF0000"/>
            </a:solidFill>
          </a:ln>
        </p:spPr>
        <p:txBody>
          <a:bodyPr wrap="square" rtlCol="0">
            <a:spAutoFit/>
          </a:bodyPr>
          <a:lstStyle/>
          <a:p>
            <a:pPr algn="ctr"/>
            <a:r>
              <a:rPr lang="es-AR" sz="2000" b="1" dirty="0" smtClean="0">
                <a:solidFill>
                  <a:srgbClr val="002060"/>
                </a:solidFill>
                <a:latin typeface="Microsoft YaHei" panose="020B0503020204020204" pitchFamily="34" charset="-122"/>
                <a:ea typeface="Microsoft YaHei" panose="020B0503020204020204" pitchFamily="34" charset="-122"/>
              </a:rPr>
              <a:t>Rapamycin oral </a:t>
            </a:r>
            <a:r>
              <a:rPr lang="es-AR" sz="2000" b="1" dirty="0" err="1" smtClean="0">
                <a:solidFill>
                  <a:srgbClr val="002060"/>
                </a:solidFill>
                <a:latin typeface="Microsoft YaHei" panose="020B0503020204020204" pitchFamily="34" charset="-122"/>
                <a:ea typeface="Microsoft YaHei" panose="020B0503020204020204" pitchFamily="34" charset="-122"/>
              </a:rPr>
              <a:t>dose</a:t>
            </a:r>
            <a:endParaRPr lang="es-AR" sz="2000" b="1" dirty="0" smtClean="0">
              <a:solidFill>
                <a:srgbClr val="002060"/>
              </a:solidFill>
              <a:latin typeface="Microsoft YaHei" panose="020B0503020204020204" pitchFamily="34" charset="-122"/>
              <a:ea typeface="Microsoft YaHei" panose="020B0503020204020204" pitchFamily="34" charset="-122"/>
            </a:endParaRPr>
          </a:p>
          <a:p>
            <a:pPr algn="ctr"/>
            <a:r>
              <a:rPr lang="es-AR" sz="2000" b="1" dirty="0" smtClean="0">
                <a:solidFill>
                  <a:srgbClr val="002060"/>
                </a:solidFill>
                <a:latin typeface="Microsoft YaHei" panose="020B0503020204020204" pitchFamily="34" charset="-122"/>
                <a:ea typeface="Microsoft YaHei" panose="020B0503020204020204" pitchFamily="34" charset="-122"/>
              </a:rPr>
              <a:t>2-3 mg/</a:t>
            </a:r>
            <a:r>
              <a:rPr lang="es-AR" sz="2000" b="1" dirty="0" err="1" smtClean="0">
                <a:solidFill>
                  <a:srgbClr val="002060"/>
                </a:solidFill>
                <a:latin typeface="Microsoft YaHei" panose="020B0503020204020204" pitchFamily="34" charset="-122"/>
                <a:ea typeface="Microsoft YaHei" panose="020B0503020204020204" pitchFamily="34" charset="-122"/>
              </a:rPr>
              <a:t>day</a:t>
            </a:r>
            <a:r>
              <a:rPr lang="es-AR" sz="2000" b="1" dirty="0" smtClean="0">
                <a:solidFill>
                  <a:srgbClr val="002060"/>
                </a:solidFill>
                <a:latin typeface="Microsoft YaHei" panose="020B0503020204020204" pitchFamily="34" charset="-122"/>
                <a:ea typeface="Microsoft YaHei" panose="020B0503020204020204" pitchFamily="34" charset="-122"/>
              </a:rPr>
              <a:t> (14-30 </a:t>
            </a:r>
            <a:r>
              <a:rPr lang="es-AR" sz="2000" b="1" dirty="0" err="1" smtClean="0">
                <a:solidFill>
                  <a:srgbClr val="002060"/>
                </a:solidFill>
                <a:latin typeface="Microsoft YaHei" panose="020B0503020204020204" pitchFamily="34" charset="-122"/>
                <a:ea typeface="Microsoft YaHei" panose="020B0503020204020204" pitchFamily="34" charset="-122"/>
              </a:rPr>
              <a:t>days</a:t>
            </a:r>
            <a:r>
              <a:rPr lang="es-AR" sz="2000" b="1" dirty="0" smtClean="0">
                <a:solidFill>
                  <a:srgbClr val="002060"/>
                </a:solidFill>
                <a:latin typeface="Microsoft YaHei" panose="020B0503020204020204" pitchFamily="34" charset="-122"/>
                <a:ea typeface="Microsoft YaHei" panose="020B0503020204020204" pitchFamily="34" charset="-122"/>
              </a:rPr>
              <a:t>) </a:t>
            </a:r>
            <a:endParaRPr lang="en-US" sz="2000" b="1" dirty="0">
              <a:solidFill>
                <a:srgbClr val="002060"/>
              </a:solidFill>
              <a:latin typeface="Microsoft YaHei" panose="020B0503020204020204" pitchFamily="34" charset="-122"/>
              <a:ea typeface="Microsoft YaHei" panose="020B0503020204020204" pitchFamily="34" charset="-122"/>
            </a:endParaRPr>
          </a:p>
        </p:txBody>
      </p:sp>
      <p:graphicFrame>
        <p:nvGraphicFramePr>
          <p:cNvPr id="4" name="3 Gráfico"/>
          <p:cNvGraphicFramePr/>
          <p:nvPr>
            <p:extLst>
              <p:ext uri="{D42A27DB-BD31-4B8C-83A1-F6EECF244321}">
                <p14:modId xmlns:p14="http://schemas.microsoft.com/office/powerpoint/2010/main" val="582724533"/>
              </p:ext>
            </p:extLst>
          </p:nvPr>
        </p:nvGraphicFramePr>
        <p:xfrm>
          <a:off x="215382" y="4509120"/>
          <a:ext cx="8712968" cy="2033702"/>
        </p:xfrm>
        <a:graphic>
          <a:graphicData uri="http://schemas.openxmlformats.org/drawingml/2006/chart">
            <c:chart xmlns:c="http://schemas.openxmlformats.org/drawingml/2006/chart" xmlns:r="http://schemas.openxmlformats.org/officeDocument/2006/relationships" r:id="rId3"/>
          </a:graphicData>
        </a:graphic>
      </p:graphicFrame>
      <p:sp>
        <p:nvSpPr>
          <p:cNvPr id="13" name="1 CuadroTexto"/>
          <p:cNvSpPr txBox="1"/>
          <p:nvPr/>
        </p:nvSpPr>
        <p:spPr>
          <a:xfrm>
            <a:off x="5796002" y="5733256"/>
            <a:ext cx="612068" cy="28803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AR" sz="1400" b="1" dirty="0" smtClean="0">
                <a:latin typeface="Microsoft YaHei" panose="020B0503020204020204" pitchFamily="34" charset="-122"/>
                <a:ea typeface="Microsoft YaHei" panose="020B0503020204020204" pitchFamily="34" charset="-122"/>
              </a:rPr>
              <a:t>BMS</a:t>
            </a:r>
            <a:endParaRPr lang="en-US" sz="1400" b="1" dirty="0">
              <a:latin typeface="Microsoft YaHei" panose="020B0503020204020204" pitchFamily="34" charset="-122"/>
              <a:ea typeface="Microsoft YaHei" panose="020B0503020204020204" pitchFamily="34" charset="-122"/>
            </a:endParaRPr>
          </a:p>
        </p:txBody>
      </p:sp>
      <p:sp>
        <p:nvSpPr>
          <p:cNvPr id="14" name="1 CuadroTexto"/>
          <p:cNvSpPr txBox="1"/>
          <p:nvPr/>
        </p:nvSpPr>
        <p:spPr>
          <a:xfrm>
            <a:off x="3815782" y="5733256"/>
            <a:ext cx="612068" cy="28803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AR" sz="1400" b="1" dirty="0" smtClean="0">
                <a:latin typeface="Microsoft YaHei" panose="020B0503020204020204" pitchFamily="34" charset="-122"/>
                <a:ea typeface="Microsoft YaHei" panose="020B0503020204020204" pitchFamily="34" charset="-122"/>
              </a:rPr>
              <a:t>BMS</a:t>
            </a:r>
            <a:endParaRPr lang="en-US" sz="1400" b="1" dirty="0">
              <a:latin typeface="Microsoft YaHei" panose="020B0503020204020204" pitchFamily="34" charset="-122"/>
              <a:ea typeface="Microsoft YaHei" panose="020B0503020204020204" pitchFamily="34" charset="-122"/>
            </a:endParaRPr>
          </a:p>
        </p:txBody>
      </p:sp>
      <p:sp>
        <p:nvSpPr>
          <p:cNvPr id="15" name="1 CuadroTexto"/>
          <p:cNvSpPr txBox="1"/>
          <p:nvPr/>
        </p:nvSpPr>
        <p:spPr>
          <a:xfrm>
            <a:off x="1763554" y="5733256"/>
            <a:ext cx="612068" cy="28803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AR" sz="1400" b="1" dirty="0" smtClean="0">
                <a:latin typeface="Microsoft YaHei" panose="020B0503020204020204" pitchFamily="34" charset="-122"/>
                <a:ea typeface="Microsoft YaHei" panose="020B0503020204020204" pitchFamily="34" charset="-122"/>
              </a:rPr>
              <a:t>BMS</a:t>
            </a:r>
            <a:endParaRPr lang="en-US" sz="1400" b="1" dirty="0">
              <a:latin typeface="Microsoft YaHei" panose="020B0503020204020204" pitchFamily="34" charset="-122"/>
              <a:ea typeface="Microsoft YaHei" panose="020B0503020204020204" pitchFamily="34" charset="-122"/>
            </a:endParaRPr>
          </a:p>
        </p:txBody>
      </p:sp>
      <p:sp>
        <p:nvSpPr>
          <p:cNvPr id="5" name="4 CuadroTexto"/>
          <p:cNvSpPr txBox="1"/>
          <p:nvPr/>
        </p:nvSpPr>
        <p:spPr>
          <a:xfrm>
            <a:off x="3131840" y="4725144"/>
            <a:ext cx="2880320" cy="369332"/>
          </a:xfrm>
          <a:prstGeom prst="rect">
            <a:avLst/>
          </a:prstGeom>
          <a:noFill/>
        </p:spPr>
        <p:txBody>
          <a:bodyPr wrap="square" rtlCol="0">
            <a:spAutoFit/>
          </a:bodyPr>
          <a:lstStyle/>
          <a:p>
            <a:pPr algn="ctr"/>
            <a:r>
              <a:rPr lang="es-AR" b="1" dirty="0" smtClean="0">
                <a:solidFill>
                  <a:schemeClr val="bg1">
                    <a:lumMod val="95000"/>
                  </a:schemeClr>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TVR</a:t>
            </a:r>
            <a:endParaRPr lang="en-US" b="1" dirty="0">
              <a:solidFill>
                <a:schemeClr val="bg1">
                  <a:lumMod val="95000"/>
                </a:schemeClr>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959155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Graphic spid="4" grpId="0">
        <p:bldAsOne/>
      </p:bldGraphic>
      <p:bldP spid="13" grpId="0"/>
      <p:bldP spid="14" grpId="0"/>
      <p:bldP spid="15"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1403648" y="2852936"/>
            <a:ext cx="619268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 name="1 Rectángulo"/>
          <p:cNvSpPr/>
          <p:nvPr/>
        </p:nvSpPr>
        <p:spPr>
          <a:xfrm>
            <a:off x="1691680" y="116632"/>
            <a:ext cx="5688632" cy="2677656"/>
          </a:xfrm>
          <a:prstGeom prst="rect">
            <a:avLst/>
          </a:prstGeom>
        </p:spPr>
        <p:txBody>
          <a:bodyPr wrap="square">
            <a:spAutoFit/>
          </a:bodyPr>
          <a:lstStyle/>
          <a:p>
            <a:pPr algn="ctr"/>
            <a:r>
              <a:rPr lang="en-US" sz="2800" b="1" dirty="0" err="1">
                <a:solidFill>
                  <a:schemeClr val="bg1"/>
                </a:solidFill>
                <a:latin typeface="Microsoft YaHei" panose="020B0503020204020204" pitchFamily="34" charset="-122"/>
                <a:ea typeface="Microsoft YaHei" panose="020B0503020204020204" pitchFamily="34" charset="-122"/>
              </a:rPr>
              <a:t>ORAl</a:t>
            </a:r>
            <a:r>
              <a:rPr lang="en-US" sz="2800" b="1" dirty="0">
                <a:solidFill>
                  <a:schemeClr val="bg1"/>
                </a:solidFill>
                <a:latin typeface="Microsoft YaHei" panose="020B0503020204020204" pitchFamily="34" charset="-122"/>
                <a:ea typeface="Microsoft YaHei" panose="020B0503020204020204" pitchFamily="34" charset="-122"/>
              </a:rPr>
              <a:t> </a:t>
            </a:r>
            <a:r>
              <a:rPr lang="en-US" sz="2800" b="1" dirty="0" err="1">
                <a:solidFill>
                  <a:schemeClr val="bg1"/>
                </a:solidFill>
                <a:latin typeface="Microsoft YaHei" panose="020B0503020204020204" pitchFamily="34" charset="-122"/>
                <a:ea typeface="Microsoft YaHei" panose="020B0503020204020204" pitchFamily="34" charset="-122"/>
              </a:rPr>
              <a:t>iMmunosuppressive</a:t>
            </a:r>
            <a:r>
              <a:rPr lang="en-US" sz="2800" b="1" dirty="0">
                <a:solidFill>
                  <a:schemeClr val="bg1"/>
                </a:solidFill>
                <a:latin typeface="Microsoft YaHei" panose="020B0503020204020204" pitchFamily="34" charset="-122"/>
                <a:ea typeface="Microsoft YaHei" panose="020B0503020204020204" pitchFamily="34" charset="-122"/>
              </a:rPr>
              <a:t> therapy to prevent in-Stent </a:t>
            </a:r>
            <a:r>
              <a:rPr lang="en-US" sz="2800" b="1" dirty="0" err="1">
                <a:solidFill>
                  <a:schemeClr val="bg1"/>
                </a:solidFill>
                <a:latin typeface="Microsoft YaHei" panose="020B0503020204020204" pitchFamily="34" charset="-122"/>
                <a:ea typeface="Microsoft YaHei" panose="020B0503020204020204" pitchFamily="34" charset="-122"/>
              </a:rPr>
              <a:t>rEstenosiS</a:t>
            </a:r>
            <a:endParaRPr lang="en-US" sz="2800" b="1" dirty="0">
              <a:solidFill>
                <a:schemeClr val="bg1"/>
              </a:solidFill>
              <a:latin typeface="Microsoft YaHei" panose="020B0503020204020204" pitchFamily="34" charset="-122"/>
              <a:ea typeface="Microsoft YaHei" panose="020B0503020204020204" pitchFamily="34" charset="-122"/>
            </a:endParaRPr>
          </a:p>
          <a:p>
            <a:pPr algn="ctr"/>
            <a:r>
              <a:rPr lang="en-US" sz="2800" b="1" dirty="0">
                <a:solidFill>
                  <a:schemeClr val="bg1"/>
                </a:solidFill>
                <a:latin typeface="Microsoft YaHei" panose="020B0503020204020204" pitchFamily="34" charset="-122"/>
                <a:ea typeface="Microsoft YaHei" panose="020B0503020204020204" pitchFamily="34" charset="-122"/>
              </a:rPr>
              <a:t>(RAMSES) cooperation: a patient-level meta-analysis of randomized trials</a:t>
            </a:r>
            <a:endParaRPr lang="en-US" sz="2800" dirty="0">
              <a:solidFill>
                <a:schemeClr val="bg1"/>
              </a:solidFill>
              <a:latin typeface="Microsoft YaHei" panose="020B0503020204020204" pitchFamily="34" charset="-122"/>
              <a:ea typeface="Microsoft YaHei" panose="020B0503020204020204" pitchFamily="34" charset="-122"/>
            </a:endParaRPr>
          </a:p>
        </p:txBody>
      </p:sp>
      <p:sp>
        <p:nvSpPr>
          <p:cNvPr id="7" name="6 CuadroTexto"/>
          <p:cNvSpPr txBox="1"/>
          <p:nvPr/>
        </p:nvSpPr>
        <p:spPr>
          <a:xfrm>
            <a:off x="3779912" y="6444044"/>
            <a:ext cx="5364088" cy="369332"/>
          </a:xfrm>
          <a:prstGeom prst="rect">
            <a:avLst/>
          </a:prstGeom>
          <a:noFill/>
        </p:spPr>
        <p:txBody>
          <a:bodyPr wrap="square" rtlCol="0">
            <a:spAutoFit/>
          </a:bodyPr>
          <a:lstStyle/>
          <a:p>
            <a:pPr algn="r"/>
            <a:r>
              <a:rPr lang="es-AR" i="1" dirty="0" err="1">
                <a:solidFill>
                  <a:schemeClr val="bg1">
                    <a:lumMod val="95000"/>
                  </a:schemeClr>
                </a:solidFill>
                <a:latin typeface="Microsoft YaHei" panose="020B0503020204020204" pitchFamily="34" charset="-122"/>
                <a:ea typeface="Microsoft YaHei" panose="020B0503020204020204" pitchFamily="34" charset="-122"/>
              </a:rPr>
              <a:t>Atherosclerosis</a:t>
            </a:r>
            <a:r>
              <a:rPr lang="es-AR" i="1" dirty="0">
                <a:solidFill>
                  <a:schemeClr val="bg1">
                    <a:lumMod val="95000"/>
                  </a:schemeClr>
                </a:solidFill>
                <a:latin typeface="Microsoft YaHei" panose="020B0503020204020204" pitchFamily="34" charset="-122"/>
                <a:ea typeface="Microsoft YaHei" panose="020B0503020204020204" pitchFamily="34" charset="-122"/>
              </a:rPr>
              <a:t>. 2014 Dec;237(2):410-7</a:t>
            </a:r>
            <a:endParaRPr lang="en-US" i="1" dirty="0">
              <a:solidFill>
                <a:schemeClr val="bg1">
                  <a:lumMod val="95000"/>
                </a:schemeClr>
              </a:solidFill>
              <a:latin typeface="Microsoft YaHei" panose="020B0503020204020204" pitchFamily="34" charset="-122"/>
              <a:ea typeface="Microsoft YaHei" panose="020B0503020204020204" pitchFamily="34" charset="-122"/>
            </a:endParaRPr>
          </a:p>
        </p:txBody>
      </p:sp>
      <p:sp>
        <p:nvSpPr>
          <p:cNvPr id="3" name="2 Rectángulo"/>
          <p:cNvSpPr/>
          <p:nvPr/>
        </p:nvSpPr>
        <p:spPr>
          <a:xfrm>
            <a:off x="0" y="3086250"/>
            <a:ext cx="9144000" cy="923330"/>
          </a:xfrm>
          <a:prstGeom prst="rect">
            <a:avLst/>
          </a:prstGeom>
        </p:spPr>
        <p:txBody>
          <a:bodyPr wrap="square">
            <a:spAutoFit/>
          </a:bodyPr>
          <a:lstStyle/>
          <a:p>
            <a:pPr algn="just"/>
            <a:r>
              <a:rPr lang="en-US" dirty="0">
                <a:solidFill>
                  <a:schemeClr val="bg1"/>
                </a:solidFill>
                <a:latin typeface="Microsoft YaHei" panose="020B0503020204020204" pitchFamily="34" charset="-122"/>
                <a:ea typeface="Microsoft YaHei" panose="020B0503020204020204" pitchFamily="34" charset="-122"/>
              </a:rPr>
              <a:t>Cassese S, De Luca G, </a:t>
            </a:r>
            <a:r>
              <a:rPr lang="en-US" dirty="0" err="1">
                <a:solidFill>
                  <a:schemeClr val="bg1"/>
                </a:solidFill>
                <a:latin typeface="Microsoft YaHei" panose="020B0503020204020204" pitchFamily="34" charset="-122"/>
                <a:ea typeface="Microsoft YaHei" panose="020B0503020204020204" pitchFamily="34" charset="-122"/>
              </a:rPr>
              <a:t>Ribichini</a:t>
            </a:r>
            <a:r>
              <a:rPr lang="en-US" dirty="0">
                <a:solidFill>
                  <a:schemeClr val="bg1"/>
                </a:solidFill>
                <a:latin typeface="Microsoft YaHei" panose="020B0503020204020204" pitchFamily="34" charset="-122"/>
                <a:ea typeface="Microsoft YaHei" panose="020B0503020204020204" pitchFamily="34" charset="-122"/>
              </a:rPr>
              <a:t> F, </a:t>
            </a:r>
            <a:r>
              <a:rPr lang="en-US" dirty="0" err="1">
                <a:solidFill>
                  <a:schemeClr val="bg1"/>
                </a:solidFill>
                <a:latin typeface="Microsoft YaHei" panose="020B0503020204020204" pitchFamily="34" charset="-122"/>
                <a:ea typeface="Microsoft YaHei" panose="020B0503020204020204" pitchFamily="34" charset="-122"/>
              </a:rPr>
              <a:t>Cernigliaro</a:t>
            </a:r>
            <a:r>
              <a:rPr lang="en-US" dirty="0">
                <a:solidFill>
                  <a:schemeClr val="bg1"/>
                </a:solidFill>
                <a:latin typeface="Microsoft YaHei" panose="020B0503020204020204" pitchFamily="34" charset="-122"/>
                <a:ea typeface="Microsoft YaHei" panose="020B0503020204020204" pitchFamily="34" charset="-122"/>
              </a:rPr>
              <a:t> C, Sansa M, </a:t>
            </a:r>
            <a:r>
              <a:rPr lang="en-US" dirty="0" err="1">
                <a:solidFill>
                  <a:schemeClr val="bg1"/>
                </a:solidFill>
                <a:latin typeface="Microsoft YaHei" panose="020B0503020204020204" pitchFamily="34" charset="-122"/>
                <a:ea typeface="Microsoft YaHei" panose="020B0503020204020204" pitchFamily="34" charset="-122"/>
              </a:rPr>
              <a:t>Versaci</a:t>
            </a:r>
            <a:r>
              <a:rPr lang="en-US" dirty="0">
                <a:solidFill>
                  <a:schemeClr val="bg1"/>
                </a:solidFill>
                <a:latin typeface="Microsoft YaHei" panose="020B0503020204020204" pitchFamily="34" charset="-122"/>
                <a:ea typeface="Microsoft YaHei" panose="020B0503020204020204" pitchFamily="34" charset="-122"/>
              </a:rPr>
              <a:t> F, </a:t>
            </a:r>
            <a:r>
              <a:rPr lang="en-US" dirty="0" err="1">
                <a:solidFill>
                  <a:schemeClr val="bg1"/>
                </a:solidFill>
                <a:latin typeface="Microsoft YaHei" panose="020B0503020204020204" pitchFamily="34" charset="-122"/>
                <a:ea typeface="Microsoft YaHei" panose="020B0503020204020204" pitchFamily="34" charset="-122"/>
              </a:rPr>
              <a:t>Proietti</a:t>
            </a:r>
            <a:r>
              <a:rPr lang="en-US" dirty="0">
                <a:solidFill>
                  <a:schemeClr val="bg1"/>
                </a:solidFill>
                <a:latin typeface="Microsoft YaHei" panose="020B0503020204020204" pitchFamily="34" charset="-122"/>
                <a:ea typeface="Microsoft YaHei" panose="020B0503020204020204" pitchFamily="34" charset="-122"/>
              </a:rPr>
              <a:t> I, </a:t>
            </a:r>
            <a:r>
              <a:rPr lang="en-US" dirty="0" err="1">
                <a:solidFill>
                  <a:schemeClr val="bg1"/>
                </a:solidFill>
                <a:latin typeface="Microsoft YaHei" panose="020B0503020204020204" pitchFamily="34" charset="-122"/>
                <a:ea typeface="Microsoft YaHei" panose="020B0503020204020204" pitchFamily="34" charset="-122"/>
              </a:rPr>
              <a:t>Stankovic</a:t>
            </a:r>
            <a:r>
              <a:rPr lang="en-US" dirty="0">
                <a:solidFill>
                  <a:schemeClr val="bg1"/>
                </a:solidFill>
                <a:latin typeface="Microsoft YaHei" panose="020B0503020204020204" pitchFamily="34" charset="-122"/>
                <a:ea typeface="Microsoft YaHei" panose="020B0503020204020204" pitchFamily="34" charset="-122"/>
              </a:rPr>
              <a:t> G, </a:t>
            </a:r>
            <a:r>
              <a:rPr lang="en-US" dirty="0" err="1">
                <a:solidFill>
                  <a:schemeClr val="bg1"/>
                </a:solidFill>
                <a:latin typeface="Microsoft YaHei" panose="020B0503020204020204" pitchFamily="34" charset="-122"/>
                <a:ea typeface="Microsoft YaHei" panose="020B0503020204020204" pitchFamily="34" charset="-122"/>
              </a:rPr>
              <a:t>Stojkovic</a:t>
            </a:r>
            <a:r>
              <a:rPr lang="en-US" dirty="0">
                <a:solidFill>
                  <a:schemeClr val="bg1"/>
                </a:solidFill>
                <a:latin typeface="Microsoft YaHei" panose="020B0503020204020204" pitchFamily="34" charset="-122"/>
                <a:ea typeface="Microsoft YaHei" panose="020B0503020204020204" pitchFamily="34" charset="-122"/>
              </a:rPr>
              <a:t> S, Fernandez-Pereira C, </a:t>
            </a:r>
            <a:r>
              <a:rPr lang="en-US" dirty="0" err="1">
                <a:solidFill>
                  <a:schemeClr val="bg1"/>
                </a:solidFill>
                <a:latin typeface="Microsoft YaHei" panose="020B0503020204020204" pitchFamily="34" charset="-122"/>
                <a:ea typeface="Microsoft YaHei" panose="020B0503020204020204" pitchFamily="34" charset="-122"/>
              </a:rPr>
              <a:t>Tomai</a:t>
            </a:r>
            <a:r>
              <a:rPr lang="en-US" dirty="0">
                <a:solidFill>
                  <a:schemeClr val="bg1"/>
                </a:solidFill>
                <a:latin typeface="Microsoft YaHei" panose="020B0503020204020204" pitchFamily="34" charset="-122"/>
                <a:ea typeface="Microsoft YaHei" panose="020B0503020204020204" pitchFamily="34" charset="-122"/>
              </a:rPr>
              <a:t> F, </a:t>
            </a:r>
            <a:r>
              <a:rPr lang="en-US" dirty="0" err="1">
                <a:solidFill>
                  <a:schemeClr val="bg1"/>
                </a:solidFill>
                <a:latin typeface="Microsoft YaHei" panose="020B0503020204020204" pitchFamily="34" charset="-122"/>
                <a:ea typeface="Microsoft YaHei" panose="020B0503020204020204" pitchFamily="34" charset="-122"/>
              </a:rPr>
              <a:t>Vassanelli</a:t>
            </a:r>
            <a:r>
              <a:rPr lang="en-US" dirty="0">
                <a:solidFill>
                  <a:schemeClr val="bg1"/>
                </a:solidFill>
                <a:latin typeface="Microsoft YaHei" panose="020B0503020204020204" pitchFamily="34" charset="-122"/>
                <a:ea typeface="Microsoft YaHei" panose="020B0503020204020204" pitchFamily="34" charset="-122"/>
              </a:rPr>
              <a:t> C, </a:t>
            </a:r>
            <a:r>
              <a:rPr lang="en-US" dirty="0" err="1">
                <a:solidFill>
                  <a:schemeClr val="bg1"/>
                </a:solidFill>
                <a:latin typeface="Microsoft YaHei" panose="020B0503020204020204" pitchFamily="34" charset="-122"/>
                <a:ea typeface="Microsoft YaHei" panose="020B0503020204020204" pitchFamily="34" charset="-122"/>
              </a:rPr>
              <a:t>Antoniucci</a:t>
            </a:r>
            <a:r>
              <a:rPr lang="en-US" dirty="0">
                <a:solidFill>
                  <a:schemeClr val="bg1"/>
                </a:solidFill>
                <a:latin typeface="Microsoft YaHei" panose="020B0503020204020204" pitchFamily="34" charset="-122"/>
                <a:ea typeface="Microsoft YaHei" panose="020B0503020204020204" pitchFamily="34" charset="-122"/>
              </a:rPr>
              <a:t> D, </a:t>
            </a:r>
            <a:r>
              <a:rPr lang="en-US" dirty="0" err="1">
                <a:solidFill>
                  <a:schemeClr val="bg1"/>
                </a:solidFill>
                <a:latin typeface="Microsoft YaHei" panose="020B0503020204020204" pitchFamily="34" charset="-122"/>
                <a:ea typeface="Microsoft YaHei" panose="020B0503020204020204" pitchFamily="34" charset="-122"/>
              </a:rPr>
              <a:t>Serruys</a:t>
            </a:r>
            <a:r>
              <a:rPr lang="en-US" dirty="0">
                <a:solidFill>
                  <a:schemeClr val="bg1"/>
                </a:solidFill>
                <a:latin typeface="Microsoft YaHei" panose="020B0503020204020204" pitchFamily="34" charset="-122"/>
                <a:ea typeface="Microsoft YaHei" panose="020B0503020204020204" pitchFamily="34" charset="-122"/>
              </a:rPr>
              <a:t> PW, </a:t>
            </a:r>
            <a:r>
              <a:rPr lang="en-US" dirty="0" err="1">
                <a:solidFill>
                  <a:schemeClr val="bg1"/>
                </a:solidFill>
                <a:latin typeface="Microsoft YaHei" panose="020B0503020204020204" pitchFamily="34" charset="-122"/>
                <a:ea typeface="Microsoft YaHei" panose="020B0503020204020204" pitchFamily="34" charset="-122"/>
              </a:rPr>
              <a:t>Kastrati</a:t>
            </a:r>
            <a:r>
              <a:rPr lang="en-US" dirty="0">
                <a:solidFill>
                  <a:schemeClr val="bg1"/>
                </a:solidFill>
                <a:latin typeface="Microsoft YaHei" panose="020B0503020204020204" pitchFamily="34" charset="-122"/>
                <a:ea typeface="Microsoft YaHei" panose="020B0503020204020204" pitchFamily="34" charset="-122"/>
              </a:rPr>
              <a:t> A, </a:t>
            </a:r>
            <a:r>
              <a:rPr lang="en-US" b="1" dirty="0">
                <a:solidFill>
                  <a:schemeClr val="bg1"/>
                </a:solidFill>
                <a:latin typeface="Microsoft YaHei" panose="020B0503020204020204" pitchFamily="34" charset="-122"/>
                <a:ea typeface="Microsoft YaHei" panose="020B0503020204020204" pitchFamily="34" charset="-122"/>
              </a:rPr>
              <a:t>Rodriguez AE.</a:t>
            </a:r>
          </a:p>
        </p:txBody>
      </p:sp>
    </p:spTree>
    <p:extLst>
      <p:ext uri="{BB962C8B-B14F-4D97-AF65-F5344CB8AC3E}">
        <p14:creationId xmlns:p14="http://schemas.microsoft.com/office/powerpoint/2010/main" val="36267995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3 Conector recto"/>
          <p:cNvCxnSpPr/>
          <p:nvPr/>
        </p:nvCxnSpPr>
        <p:spPr>
          <a:xfrm>
            <a:off x="2951312" y="529683"/>
            <a:ext cx="619268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4 Rectángulo"/>
          <p:cNvSpPr/>
          <p:nvPr/>
        </p:nvSpPr>
        <p:spPr>
          <a:xfrm>
            <a:off x="3438469" y="6463"/>
            <a:ext cx="5688632" cy="523220"/>
          </a:xfrm>
          <a:prstGeom prst="rect">
            <a:avLst/>
          </a:prstGeom>
        </p:spPr>
        <p:txBody>
          <a:bodyPr wrap="square">
            <a:spAutoFit/>
          </a:bodyPr>
          <a:lstStyle/>
          <a:p>
            <a:pPr algn="r"/>
            <a:r>
              <a:rPr lang="en-US" sz="2800" b="1" dirty="0" smtClean="0">
                <a:solidFill>
                  <a:schemeClr val="bg1"/>
                </a:solidFill>
                <a:latin typeface="Microsoft YaHei" panose="020B0503020204020204" pitchFamily="34" charset="-122"/>
                <a:ea typeface="Microsoft YaHei" panose="020B0503020204020204" pitchFamily="34" charset="-122"/>
              </a:rPr>
              <a:t>RAMSES meta-analysis</a:t>
            </a:r>
            <a:endParaRPr lang="en-US" sz="2800" dirty="0">
              <a:solidFill>
                <a:schemeClr val="bg1"/>
              </a:solidFill>
              <a:latin typeface="Microsoft YaHei" panose="020B0503020204020204" pitchFamily="34" charset="-122"/>
              <a:ea typeface="Microsoft YaHei" panose="020B0503020204020204" pitchFamily="34" charset="-122"/>
            </a:endParaRPr>
          </a:p>
        </p:txBody>
      </p:sp>
      <p:sp>
        <p:nvSpPr>
          <p:cNvPr id="7" name="6 CuadroTexto"/>
          <p:cNvSpPr txBox="1"/>
          <p:nvPr/>
        </p:nvSpPr>
        <p:spPr>
          <a:xfrm>
            <a:off x="0" y="6444044"/>
            <a:ext cx="9144000" cy="369332"/>
          </a:xfrm>
          <a:prstGeom prst="rect">
            <a:avLst/>
          </a:prstGeom>
          <a:noFill/>
        </p:spPr>
        <p:txBody>
          <a:bodyPr wrap="square" rtlCol="0">
            <a:spAutoFit/>
          </a:bodyPr>
          <a:lstStyle/>
          <a:p>
            <a:pPr algn="r"/>
            <a:r>
              <a:rPr lang="es-AR" i="1" dirty="0" err="1" smtClean="0">
                <a:solidFill>
                  <a:schemeClr val="bg1">
                    <a:lumMod val="95000"/>
                  </a:schemeClr>
                </a:solidFill>
                <a:latin typeface="Microsoft YaHei" panose="020B0503020204020204" pitchFamily="34" charset="-122"/>
                <a:ea typeface="Microsoft YaHei" panose="020B0503020204020204" pitchFamily="34" charset="-122"/>
              </a:rPr>
              <a:t>Cassese</a:t>
            </a:r>
            <a:r>
              <a:rPr lang="es-AR" i="1"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i="1" dirty="0" err="1" smtClean="0">
                <a:solidFill>
                  <a:schemeClr val="bg1">
                    <a:lumMod val="95000"/>
                  </a:schemeClr>
                </a:solidFill>
                <a:latin typeface="Microsoft YaHei" panose="020B0503020204020204" pitchFamily="34" charset="-122"/>
                <a:ea typeface="Microsoft YaHei" panose="020B0503020204020204" pitchFamily="34" charset="-122"/>
              </a:rPr>
              <a:t>Kastrati</a:t>
            </a:r>
            <a:r>
              <a:rPr lang="es-AR" i="1"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i="1" dirty="0" err="1" smtClean="0">
                <a:solidFill>
                  <a:schemeClr val="bg1">
                    <a:lumMod val="95000"/>
                  </a:schemeClr>
                </a:solidFill>
                <a:latin typeface="Microsoft YaHei" panose="020B0503020204020204" pitchFamily="34" charset="-122"/>
                <a:ea typeface="Microsoft YaHei" panose="020B0503020204020204" pitchFamily="34" charset="-122"/>
              </a:rPr>
              <a:t>Rodriguez</a:t>
            </a:r>
            <a:r>
              <a:rPr lang="es-AR" i="1" dirty="0" smtClean="0">
                <a:solidFill>
                  <a:schemeClr val="bg1">
                    <a:lumMod val="95000"/>
                  </a:schemeClr>
                </a:solidFill>
                <a:latin typeface="Microsoft YaHei" panose="020B0503020204020204" pitchFamily="34" charset="-122"/>
                <a:ea typeface="Microsoft YaHei" panose="020B0503020204020204" pitchFamily="34" charset="-122"/>
              </a:rPr>
              <a:t> et al. </a:t>
            </a:r>
            <a:r>
              <a:rPr lang="es-AR" i="1" dirty="0" err="1">
                <a:solidFill>
                  <a:schemeClr val="bg1">
                    <a:lumMod val="95000"/>
                  </a:schemeClr>
                </a:solidFill>
                <a:latin typeface="Microsoft YaHei" panose="020B0503020204020204" pitchFamily="34" charset="-122"/>
                <a:ea typeface="Microsoft YaHei" panose="020B0503020204020204" pitchFamily="34" charset="-122"/>
              </a:rPr>
              <a:t>Atherosclerosis</a:t>
            </a:r>
            <a:r>
              <a:rPr lang="es-AR" i="1" dirty="0">
                <a:solidFill>
                  <a:schemeClr val="bg1">
                    <a:lumMod val="95000"/>
                  </a:schemeClr>
                </a:solidFill>
                <a:latin typeface="Microsoft YaHei" panose="020B0503020204020204" pitchFamily="34" charset="-122"/>
                <a:ea typeface="Microsoft YaHei" panose="020B0503020204020204" pitchFamily="34" charset="-122"/>
              </a:rPr>
              <a:t>. 2014 Dec;237(2):</a:t>
            </a:r>
            <a:r>
              <a:rPr lang="es-AR" i="1" dirty="0" smtClean="0">
                <a:solidFill>
                  <a:schemeClr val="bg1">
                    <a:lumMod val="95000"/>
                  </a:schemeClr>
                </a:solidFill>
                <a:latin typeface="Microsoft YaHei" panose="020B0503020204020204" pitchFamily="34" charset="-122"/>
                <a:ea typeface="Microsoft YaHei" panose="020B0503020204020204" pitchFamily="34" charset="-122"/>
              </a:rPr>
              <a:t>410-7</a:t>
            </a:r>
            <a:endParaRPr lang="es-AR" i="1" dirty="0">
              <a:solidFill>
                <a:schemeClr val="bg1">
                  <a:lumMod val="95000"/>
                </a:schemeClr>
              </a:solidFill>
              <a:latin typeface="Microsoft YaHei" panose="020B0503020204020204" pitchFamily="34" charset="-122"/>
              <a:ea typeface="Microsoft YaHei" panose="020B0503020204020204" pitchFamily="34" charset="-122"/>
            </a:endParaRPr>
          </a:p>
        </p:txBody>
      </p:sp>
      <p:pic>
        <p:nvPicPr>
          <p:cNvPr id="27649" name="Picture 1" descr="SF_1"/>
          <p:cNvPicPr>
            <a:picLocks noChangeAspect="1" noChangeArrowheads="1"/>
          </p:cNvPicPr>
          <p:nvPr/>
        </p:nvPicPr>
        <p:blipFill rotWithShape="1">
          <a:blip r:embed="rId2">
            <a:extLst>
              <a:ext uri="{28A0092B-C50C-407E-A947-70E740481C1C}">
                <a14:useLocalDpi xmlns:a14="http://schemas.microsoft.com/office/drawing/2010/main" val="0"/>
              </a:ext>
            </a:extLst>
          </a:blip>
          <a:srcRect l="9239" t="4357" b="12614"/>
          <a:stretch/>
        </p:blipFill>
        <p:spPr bwMode="auto">
          <a:xfrm>
            <a:off x="866999" y="1268760"/>
            <a:ext cx="7377409" cy="5063807"/>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Rectángulo"/>
          <p:cNvSpPr/>
          <p:nvPr/>
        </p:nvSpPr>
        <p:spPr>
          <a:xfrm>
            <a:off x="1187624" y="827420"/>
            <a:ext cx="6768752" cy="369332"/>
          </a:xfrm>
          <a:prstGeom prst="rect">
            <a:avLst/>
          </a:prstGeom>
        </p:spPr>
        <p:txBody>
          <a:bodyPr wrap="square">
            <a:spAutoFit/>
          </a:bodyPr>
          <a:lstStyle/>
          <a:p>
            <a:pPr algn="ctr"/>
            <a:r>
              <a:rPr lang="en-US" b="1" dirty="0" smtClean="0">
                <a:solidFill>
                  <a:srgbClr val="FFFF00"/>
                </a:solidFill>
                <a:latin typeface="Microsoft YaHei" panose="020B0503020204020204" pitchFamily="34" charset="-122"/>
                <a:ea typeface="Microsoft YaHei" panose="020B0503020204020204" pitchFamily="34" charset="-122"/>
              </a:rPr>
              <a:t>PRISMA flow chart for the trial selection process.</a:t>
            </a:r>
            <a:endParaRPr lang="en-US" b="1" dirty="0">
              <a:solidFill>
                <a:srgbClr val="FFFF00"/>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462173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3 Conector recto"/>
          <p:cNvCxnSpPr/>
          <p:nvPr/>
        </p:nvCxnSpPr>
        <p:spPr>
          <a:xfrm>
            <a:off x="2951312" y="529683"/>
            <a:ext cx="619268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4 Rectángulo"/>
          <p:cNvSpPr/>
          <p:nvPr/>
        </p:nvSpPr>
        <p:spPr>
          <a:xfrm>
            <a:off x="3438469" y="6463"/>
            <a:ext cx="5688632" cy="523220"/>
          </a:xfrm>
          <a:prstGeom prst="rect">
            <a:avLst/>
          </a:prstGeom>
        </p:spPr>
        <p:txBody>
          <a:bodyPr wrap="square">
            <a:spAutoFit/>
          </a:bodyPr>
          <a:lstStyle/>
          <a:p>
            <a:pPr algn="r"/>
            <a:r>
              <a:rPr lang="en-US" sz="2800" b="1" dirty="0" smtClean="0">
                <a:solidFill>
                  <a:prstClr val="white"/>
                </a:solidFill>
                <a:latin typeface="Microsoft YaHei" panose="020B0503020204020204" pitchFamily="34" charset="-122"/>
                <a:ea typeface="Microsoft YaHei" panose="020B0503020204020204" pitchFamily="34" charset="-122"/>
              </a:rPr>
              <a:t>RAMSES meta-analysis</a:t>
            </a:r>
            <a:endParaRPr lang="en-US" sz="2800" dirty="0">
              <a:solidFill>
                <a:prstClr val="white"/>
              </a:solidFill>
              <a:latin typeface="Microsoft YaHei" panose="020B0503020204020204" pitchFamily="34" charset="-122"/>
              <a:ea typeface="Microsoft YaHei" panose="020B0503020204020204" pitchFamily="34" charset="-122"/>
            </a:endParaRPr>
          </a:p>
        </p:txBody>
      </p:sp>
      <p:sp>
        <p:nvSpPr>
          <p:cNvPr id="3" name="2 CuadroTexto"/>
          <p:cNvSpPr txBox="1"/>
          <p:nvPr/>
        </p:nvSpPr>
        <p:spPr>
          <a:xfrm>
            <a:off x="2483768" y="908720"/>
            <a:ext cx="1800200" cy="1200329"/>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AR" b="1" dirty="0">
                <a:solidFill>
                  <a:srgbClr val="002060"/>
                </a:solidFill>
                <a:latin typeface="Microsoft YaHei" panose="020B0503020204020204" pitchFamily="34" charset="-122"/>
                <a:ea typeface="Microsoft YaHei" panose="020B0503020204020204" pitchFamily="34" charset="-122"/>
              </a:rPr>
              <a:t>5</a:t>
            </a:r>
            <a:r>
              <a:rPr lang="es-AR" b="1" dirty="0" smtClean="0">
                <a:solidFill>
                  <a:srgbClr val="002060"/>
                </a:solidFill>
                <a:latin typeface="Microsoft YaHei" panose="020B0503020204020204" pitchFamily="34" charset="-122"/>
                <a:ea typeface="Microsoft YaHei" panose="020B0503020204020204" pitchFamily="34" charset="-122"/>
              </a:rPr>
              <a:t> RCT</a:t>
            </a:r>
          </a:p>
          <a:p>
            <a:pPr algn="ctr"/>
            <a:r>
              <a:rPr lang="es-AR" dirty="0" smtClean="0">
                <a:solidFill>
                  <a:srgbClr val="002060"/>
                </a:solidFill>
                <a:latin typeface="Microsoft YaHei" panose="020B0503020204020204" pitchFamily="34" charset="-122"/>
                <a:ea typeface="Microsoft YaHei" panose="020B0503020204020204" pitchFamily="34" charset="-122"/>
              </a:rPr>
              <a:t>OIT+BMS</a:t>
            </a:r>
          </a:p>
          <a:p>
            <a:pPr algn="ctr"/>
            <a:r>
              <a:rPr lang="es-AR" dirty="0" smtClean="0">
                <a:solidFill>
                  <a:srgbClr val="002060"/>
                </a:solidFill>
                <a:latin typeface="Microsoft YaHei" panose="020B0503020204020204" pitchFamily="34" charset="-122"/>
                <a:ea typeface="Microsoft YaHei" panose="020B0503020204020204" pitchFamily="34" charset="-122"/>
              </a:rPr>
              <a:t>Vs.</a:t>
            </a:r>
          </a:p>
          <a:p>
            <a:pPr algn="ctr"/>
            <a:r>
              <a:rPr lang="es-AR" dirty="0" smtClean="0">
                <a:solidFill>
                  <a:srgbClr val="002060"/>
                </a:solidFill>
                <a:latin typeface="Microsoft YaHei" panose="020B0503020204020204" pitchFamily="34" charset="-122"/>
                <a:ea typeface="Microsoft YaHei" panose="020B0503020204020204" pitchFamily="34" charset="-122"/>
              </a:rPr>
              <a:t>BMS</a:t>
            </a:r>
          </a:p>
        </p:txBody>
      </p:sp>
      <p:sp>
        <p:nvSpPr>
          <p:cNvPr id="8" name="7 CuadroTexto"/>
          <p:cNvSpPr txBox="1"/>
          <p:nvPr/>
        </p:nvSpPr>
        <p:spPr>
          <a:xfrm>
            <a:off x="2483768" y="2948751"/>
            <a:ext cx="1800200" cy="1200329"/>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AR" b="1" dirty="0">
                <a:solidFill>
                  <a:srgbClr val="002060"/>
                </a:solidFill>
                <a:latin typeface="Microsoft YaHei" panose="020B0503020204020204" pitchFamily="34" charset="-122"/>
                <a:ea typeface="Microsoft YaHei" panose="020B0503020204020204" pitchFamily="34" charset="-122"/>
              </a:rPr>
              <a:t>1</a:t>
            </a:r>
            <a:r>
              <a:rPr lang="es-AR" b="1" dirty="0" smtClean="0">
                <a:solidFill>
                  <a:srgbClr val="002060"/>
                </a:solidFill>
                <a:latin typeface="Microsoft YaHei" panose="020B0503020204020204" pitchFamily="34" charset="-122"/>
                <a:ea typeface="Microsoft YaHei" panose="020B0503020204020204" pitchFamily="34" charset="-122"/>
              </a:rPr>
              <a:t> RCT</a:t>
            </a:r>
          </a:p>
          <a:p>
            <a:pPr algn="ctr"/>
            <a:r>
              <a:rPr lang="es-AR" dirty="0" smtClean="0">
                <a:solidFill>
                  <a:srgbClr val="002060"/>
                </a:solidFill>
                <a:latin typeface="Microsoft YaHei" panose="020B0503020204020204" pitchFamily="34" charset="-122"/>
                <a:ea typeface="Microsoft YaHei" panose="020B0503020204020204" pitchFamily="34" charset="-122"/>
              </a:rPr>
              <a:t>OIT+BMS</a:t>
            </a:r>
          </a:p>
          <a:p>
            <a:pPr algn="ctr"/>
            <a:r>
              <a:rPr lang="es-AR" dirty="0" smtClean="0">
                <a:solidFill>
                  <a:srgbClr val="002060"/>
                </a:solidFill>
                <a:latin typeface="Microsoft YaHei" panose="020B0503020204020204" pitchFamily="34" charset="-122"/>
                <a:ea typeface="Microsoft YaHei" panose="020B0503020204020204" pitchFamily="34" charset="-122"/>
              </a:rPr>
              <a:t>Vs.</a:t>
            </a:r>
          </a:p>
          <a:p>
            <a:pPr algn="ctr"/>
            <a:r>
              <a:rPr lang="es-AR" dirty="0" smtClean="0">
                <a:solidFill>
                  <a:srgbClr val="002060"/>
                </a:solidFill>
                <a:latin typeface="Microsoft YaHei" panose="020B0503020204020204" pitchFamily="34" charset="-122"/>
                <a:ea typeface="Microsoft YaHei" panose="020B0503020204020204" pitchFamily="34" charset="-122"/>
              </a:rPr>
              <a:t>DES</a:t>
            </a:r>
          </a:p>
        </p:txBody>
      </p:sp>
      <p:sp>
        <p:nvSpPr>
          <p:cNvPr id="9" name="8 CuadroTexto"/>
          <p:cNvSpPr txBox="1"/>
          <p:nvPr/>
        </p:nvSpPr>
        <p:spPr>
          <a:xfrm>
            <a:off x="2483768" y="4653136"/>
            <a:ext cx="1800200" cy="1754326"/>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AR" b="1" dirty="0">
                <a:solidFill>
                  <a:srgbClr val="002060"/>
                </a:solidFill>
                <a:latin typeface="Microsoft YaHei" panose="020B0503020204020204" pitchFamily="34" charset="-122"/>
                <a:ea typeface="Microsoft YaHei" panose="020B0503020204020204" pitchFamily="34" charset="-122"/>
              </a:rPr>
              <a:t>1</a:t>
            </a:r>
            <a:r>
              <a:rPr lang="es-AR" b="1" dirty="0" smtClean="0">
                <a:solidFill>
                  <a:srgbClr val="002060"/>
                </a:solidFill>
                <a:latin typeface="Microsoft YaHei" panose="020B0503020204020204" pitchFamily="34" charset="-122"/>
                <a:ea typeface="Microsoft YaHei" panose="020B0503020204020204" pitchFamily="34" charset="-122"/>
              </a:rPr>
              <a:t> RCT</a:t>
            </a:r>
          </a:p>
          <a:p>
            <a:pPr algn="ctr"/>
            <a:r>
              <a:rPr lang="es-AR" dirty="0" smtClean="0">
                <a:solidFill>
                  <a:srgbClr val="002060"/>
                </a:solidFill>
                <a:latin typeface="Microsoft YaHei" panose="020B0503020204020204" pitchFamily="34" charset="-122"/>
                <a:ea typeface="Microsoft YaHei" panose="020B0503020204020204" pitchFamily="34" charset="-122"/>
              </a:rPr>
              <a:t>OIT+BMS</a:t>
            </a:r>
          </a:p>
          <a:p>
            <a:pPr algn="ctr"/>
            <a:r>
              <a:rPr lang="es-AR" dirty="0" smtClean="0">
                <a:solidFill>
                  <a:srgbClr val="002060"/>
                </a:solidFill>
                <a:latin typeface="Microsoft YaHei" panose="020B0503020204020204" pitchFamily="34" charset="-122"/>
                <a:ea typeface="Microsoft YaHei" panose="020B0503020204020204" pitchFamily="34" charset="-122"/>
              </a:rPr>
              <a:t>Vs.</a:t>
            </a:r>
          </a:p>
          <a:p>
            <a:pPr algn="ctr"/>
            <a:r>
              <a:rPr lang="es-AR" dirty="0" smtClean="0">
                <a:solidFill>
                  <a:srgbClr val="002060"/>
                </a:solidFill>
                <a:latin typeface="Microsoft YaHei" panose="020B0503020204020204" pitchFamily="34" charset="-122"/>
                <a:ea typeface="Microsoft YaHei" panose="020B0503020204020204" pitchFamily="34" charset="-122"/>
              </a:rPr>
              <a:t>DES</a:t>
            </a:r>
          </a:p>
          <a:p>
            <a:pPr algn="ctr"/>
            <a:r>
              <a:rPr lang="es-AR" dirty="0" smtClean="0">
                <a:solidFill>
                  <a:srgbClr val="002060"/>
                </a:solidFill>
                <a:latin typeface="Microsoft YaHei" panose="020B0503020204020204" pitchFamily="34" charset="-122"/>
                <a:ea typeface="Microsoft YaHei" panose="020B0503020204020204" pitchFamily="34" charset="-122"/>
              </a:rPr>
              <a:t>Vs. </a:t>
            </a:r>
          </a:p>
          <a:p>
            <a:pPr algn="ctr"/>
            <a:r>
              <a:rPr lang="es-AR" dirty="0" smtClean="0">
                <a:solidFill>
                  <a:srgbClr val="002060"/>
                </a:solidFill>
                <a:latin typeface="Microsoft YaHei" panose="020B0503020204020204" pitchFamily="34" charset="-122"/>
                <a:ea typeface="Microsoft YaHei" panose="020B0503020204020204" pitchFamily="34" charset="-122"/>
              </a:rPr>
              <a:t>BMS</a:t>
            </a:r>
          </a:p>
        </p:txBody>
      </p:sp>
      <p:sp>
        <p:nvSpPr>
          <p:cNvPr id="6" name="5 CuadroTexto"/>
          <p:cNvSpPr txBox="1"/>
          <p:nvPr/>
        </p:nvSpPr>
        <p:spPr>
          <a:xfrm>
            <a:off x="4716016" y="620688"/>
            <a:ext cx="1980728" cy="369332"/>
          </a:xfrm>
          <a:prstGeom prst="rect">
            <a:avLst/>
          </a:prstGeom>
          <a:noFill/>
        </p:spPr>
        <p:txBody>
          <a:bodyPr wrap="square" rtlCol="0">
            <a:spAutoFit/>
          </a:bodyPr>
          <a:lstStyle/>
          <a:p>
            <a:r>
              <a:rPr lang="es-AR" dirty="0" err="1" smtClean="0">
                <a:solidFill>
                  <a:srgbClr val="1F497D">
                    <a:lumMod val="20000"/>
                    <a:lumOff val="80000"/>
                  </a:srgbClr>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Prednisone</a:t>
            </a:r>
            <a:endParaRPr lang="en-US" dirty="0">
              <a:solidFill>
                <a:srgbClr val="1F497D">
                  <a:lumMod val="20000"/>
                  <a:lumOff val="80000"/>
                </a:srgbClr>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11" name="10 CuadroTexto"/>
          <p:cNvSpPr txBox="1"/>
          <p:nvPr/>
        </p:nvSpPr>
        <p:spPr>
          <a:xfrm>
            <a:off x="4499992" y="3347700"/>
            <a:ext cx="1800200" cy="369332"/>
          </a:xfrm>
          <a:prstGeom prst="rect">
            <a:avLst/>
          </a:prstGeom>
          <a:noFill/>
        </p:spPr>
        <p:txBody>
          <a:bodyPr wrap="square" rtlCol="0">
            <a:spAutoFit/>
          </a:bodyPr>
          <a:lstStyle/>
          <a:p>
            <a:pPr algn="ctr"/>
            <a:r>
              <a:rPr lang="es-AR" dirty="0" smtClean="0">
                <a:solidFill>
                  <a:srgbClr val="1F497D">
                    <a:lumMod val="20000"/>
                    <a:lumOff val="80000"/>
                  </a:srgbClr>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Rapamycin</a:t>
            </a:r>
          </a:p>
        </p:txBody>
      </p:sp>
      <p:sp>
        <p:nvSpPr>
          <p:cNvPr id="12" name="11 CuadroTexto"/>
          <p:cNvSpPr txBox="1"/>
          <p:nvPr/>
        </p:nvSpPr>
        <p:spPr>
          <a:xfrm>
            <a:off x="4716016" y="5157192"/>
            <a:ext cx="1980728" cy="369332"/>
          </a:xfrm>
          <a:prstGeom prst="rect">
            <a:avLst/>
          </a:prstGeom>
          <a:noFill/>
        </p:spPr>
        <p:txBody>
          <a:bodyPr wrap="square" rtlCol="0">
            <a:spAutoFit/>
          </a:bodyPr>
          <a:lstStyle/>
          <a:p>
            <a:r>
              <a:rPr lang="es-AR" dirty="0" err="1" smtClean="0">
                <a:solidFill>
                  <a:srgbClr val="1F497D">
                    <a:lumMod val="20000"/>
                    <a:lumOff val="80000"/>
                  </a:srgbClr>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Prednisone</a:t>
            </a:r>
            <a:endParaRPr lang="en-US" dirty="0">
              <a:solidFill>
                <a:srgbClr val="1F497D">
                  <a:lumMod val="20000"/>
                  <a:lumOff val="80000"/>
                </a:srgbClr>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13" name="12 CuadroTexto"/>
          <p:cNvSpPr txBox="1"/>
          <p:nvPr/>
        </p:nvSpPr>
        <p:spPr>
          <a:xfrm>
            <a:off x="4516642" y="1907540"/>
            <a:ext cx="1800200" cy="369332"/>
          </a:xfrm>
          <a:prstGeom prst="rect">
            <a:avLst/>
          </a:prstGeom>
          <a:noFill/>
        </p:spPr>
        <p:txBody>
          <a:bodyPr wrap="square" rtlCol="0">
            <a:spAutoFit/>
          </a:bodyPr>
          <a:lstStyle/>
          <a:p>
            <a:pPr algn="ctr"/>
            <a:r>
              <a:rPr lang="es-AR" dirty="0" smtClean="0">
                <a:solidFill>
                  <a:srgbClr val="1F497D">
                    <a:lumMod val="20000"/>
                    <a:lumOff val="80000"/>
                  </a:srgbClr>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Rapamycin</a:t>
            </a:r>
          </a:p>
        </p:txBody>
      </p:sp>
      <p:sp>
        <p:nvSpPr>
          <p:cNvPr id="10" name="9 CuadroTexto"/>
          <p:cNvSpPr txBox="1"/>
          <p:nvPr/>
        </p:nvSpPr>
        <p:spPr>
          <a:xfrm>
            <a:off x="7020272" y="548680"/>
            <a:ext cx="1584176" cy="523220"/>
          </a:xfrm>
          <a:prstGeom prst="rect">
            <a:avLst/>
          </a:prstGeom>
          <a:noFill/>
        </p:spPr>
        <p:txBody>
          <a:bodyPr wrap="square" rtlCol="0">
            <a:spAutoFit/>
          </a:bodyPr>
          <a:lstStyle/>
          <a:p>
            <a:pPr algn="ctr"/>
            <a:r>
              <a:rPr lang="es-AR" sz="1400" b="1" dirty="0" smtClean="0">
                <a:solidFill>
                  <a:prstClr val="white"/>
                </a:solidFill>
                <a:latin typeface="Microsoft YaHei" panose="020B0503020204020204" pitchFamily="34" charset="-122"/>
                <a:ea typeface="Microsoft YaHei" panose="020B0503020204020204" pitchFamily="34" charset="-122"/>
              </a:rPr>
              <a:t>IMPRESS </a:t>
            </a:r>
          </a:p>
          <a:p>
            <a:pPr algn="ctr"/>
            <a:r>
              <a:rPr lang="es-AR" sz="1400" dirty="0" smtClean="0">
                <a:solidFill>
                  <a:prstClr val="white"/>
                </a:solidFill>
                <a:latin typeface="Microsoft YaHei" panose="020B0503020204020204" pitchFamily="34" charset="-122"/>
                <a:ea typeface="Microsoft YaHei" panose="020B0503020204020204" pitchFamily="34" charset="-122"/>
              </a:rPr>
              <a:t>(41 vs 43)</a:t>
            </a:r>
            <a:endParaRPr lang="en-US" sz="1400" dirty="0">
              <a:solidFill>
                <a:prstClr val="white"/>
              </a:solidFill>
              <a:latin typeface="Microsoft YaHei" panose="020B0503020204020204" pitchFamily="34" charset="-122"/>
              <a:ea typeface="Microsoft YaHei" panose="020B0503020204020204" pitchFamily="34" charset="-122"/>
            </a:endParaRPr>
          </a:p>
        </p:txBody>
      </p:sp>
      <p:sp>
        <p:nvSpPr>
          <p:cNvPr id="16" name="15 CuadroTexto"/>
          <p:cNvSpPr txBox="1"/>
          <p:nvPr/>
        </p:nvSpPr>
        <p:spPr>
          <a:xfrm>
            <a:off x="7020272" y="5138028"/>
            <a:ext cx="1584176" cy="738664"/>
          </a:xfrm>
          <a:prstGeom prst="rect">
            <a:avLst/>
          </a:prstGeom>
          <a:noFill/>
        </p:spPr>
        <p:txBody>
          <a:bodyPr wrap="square" rtlCol="0">
            <a:spAutoFit/>
          </a:bodyPr>
          <a:lstStyle/>
          <a:p>
            <a:pPr algn="ctr"/>
            <a:r>
              <a:rPr lang="es-AR" sz="1400" b="1" dirty="0" smtClean="0">
                <a:solidFill>
                  <a:prstClr val="white">
                    <a:lumMod val="95000"/>
                  </a:prstClr>
                </a:solidFill>
                <a:latin typeface="Microsoft YaHei" panose="020B0503020204020204" pitchFamily="34" charset="-122"/>
                <a:ea typeface="Microsoft YaHei" panose="020B0503020204020204" pitchFamily="34" charset="-122"/>
              </a:rPr>
              <a:t>CEREA-DES</a:t>
            </a:r>
            <a:r>
              <a:rPr lang="es-AR" sz="1400" dirty="0" smtClean="0">
                <a:solidFill>
                  <a:prstClr val="white">
                    <a:lumMod val="95000"/>
                  </a:prstClr>
                </a:solidFill>
                <a:latin typeface="Microsoft YaHei" panose="020B0503020204020204" pitchFamily="34" charset="-122"/>
                <a:ea typeface="Microsoft YaHei" panose="020B0503020204020204" pitchFamily="34" charset="-122"/>
              </a:rPr>
              <a:t> </a:t>
            </a:r>
          </a:p>
          <a:p>
            <a:pPr algn="ctr"/>
            <a:r>
              <a:rPr lang="es-AR" sz="1400" dirty="0" smtClean="0">
                <a:solidFill>
                  <a:prstClr val="white">
                    <a:lumMod val="95000"/>
                  </a:prstClr>
                </a:solidFill>
                <a:latin typeface="Microsoft YaHei" panose="020B0503020204020204" pitchFamily="34" charset="-122"/>
                <a:ea typeface="Microsoft YaHei" panose="020B0503020204020204" pitchFamily="34" charset="-122"/>
              </a:rPr>
              <a:t>(125 vs 125 vs 125)</a:t>
            </a:r>
            <a:endParaRPr lang="en-US" sz="1400" dirty="0">
              <a:solidFill>
                <a:prstClr val="white">
                  <a:lumMod val="95000"/>
                </a:prstClr>
              </a:solidFill>
              <a:latin typeface="Microsoft YaHei" panose="020B0503020204020204" pitchFamily="34" charset="-122"/>
              <a:ea typeface="Microsoft YaHei" panose="020B0503020204020204" pitchFamily="34" charset="-122"/>
            </a:endParaRPr>
          </a:p>
        </p:txBody>
      </p:sp>
      <p:sp>
        <p:nvSpPr>
          <p:cNvPr id="17" name="16 CuadroTexto"/>
          <p:cNvSpPr txBox="1"/>
          <p:nvPr/>
        </p:nvSpPr>
        <p:spPr>
          <a:xfrm>
            <a:off x="6408205" y="1181070"/>
            <a:ext cx="2844315" cy="1815882"/>
          </a:xfrm>
          <a:prstGeom prst="rect">
            <a:avLst/>
          </a:prstGeom>
          <a:noFill/>
        </p:spPr>
        <p:txBody>
          <a:bodyPr wrap="square" rtlCol="0">
            <a:spAutoFit/>
          </a:bodyPr>
          <a:lstStyle/>
          <a:p>
            <a:pPr algn="ctr"/>
            <a:r>
              <a:rPr lang="es-AR" sz="1400" b="1" dirty="0" err="1" smtClean="0">
                <a:solidFill>
                  <a:prstClr val="white"/>
                </a:solidFill>
                <a:latin typeface="Microsoft YaHei" panose="020B0503020204020204" pitchFamily="34" charset="-122"/>
                <a:ea typeface="Microsoft YaHei" panose="020B0503020204020204" pitchFamily="34" charset="-122"/>
              </a:rPr>
              <a:t>Cernigliaro</a:t>
            </a:r>
            <a:r>
              <a:rPr lang="es-AR" sz="1400" b="1" dirty="0" smtClean="0">
                <a:solidFill>
                  <a:prstClr val="white"/>
                </a:solidFill>
                <a:latin typeface="Microsoft YaHei" panose="020B0503020204020204" pitchFamily="34" charset="-122"/>
                <a:ea typeface="Microsoft YaHei" panose="020B0503020204020204" pitchFamily="34" charset="-122"/>
              </a:rPr>
              <a:t> et al </a:t>
            </a:r>
          </a:p>
          <a:p>
            <a:pPr algn="ctr"/>
            <a:r>
              <a:rPr lang="es-AR" sz="1400" dirty="0" smtClean="0">
                <a:solidFill>
                  <a:prstClr val="white"/>
                </a:solidFill>
                <a:latin typeface="Microsoft YaHei" panose="020B0503020204020204" pitchFamily="34" charset="-122"/>
                <a:ea typeface="Microsoft YaHei" panose="020B0503020204020204" pitchFamily="34" charset="-122"/>
              </a:rPr>
              <a:t>(54 vs 54)</a:t>
            </a:r>
          </a:p>
          <a:p>
            <a:pPr algn="ctr"/>
            <a:r>
              <a:rPr lang="es-AR" sz="1400" b="1" dirty="0" smtClean="0">
                <a:solidFill>
                  <a:prstClr val="white"/>
                </a:solidFill>
                <a:latin typeface="Microsoft YaHei" panose="020B0503020204020204" pitchFamily="34" charset="-122"/>
                <a:ea typeface="Microsoft YaHei" panose="020B0503020204020204" pitchFamily="34" charset="-122"/>
              </a:rPr>
              <a:t>ORAR II </a:t>
            </a:r>
          </a:p>
          <a:p>
            <a:pPr algn="ctr"/>
            <a:r>
              <a:rPr lang="es-AR" sz="1400" dirty="0" smtClean="0">
                <a:solidFill>
                  <a:prstClr val="white"/>
                </a:solidFill>
                <a:latin typeface="Microsoft YaHei" panose="020B0503020204020204" pitchFamily="34" charset="-122"/>
                <a:ea typeface="Microsoft YaHei" panose="020B0503020204020204" pitchFamily="34" charset="-122"/>
              </a:rPr>
              <a:t>(50 vs 50)</a:t>
            </a:r>
          </a:p>
          <a:p>
            <a:pPr algn="ctr"/>
            <a:r>
              <a:rPr lang="es-AR" sz="1400" b="1" dirty="0" err="1" smtClean="0">
                <a:solidFill>
                  <a:prstClr val="white"/>
                </a:solidFill>
                <a:latin typeface="Microsoft YaHei" panose="020B0503020204020204" pitchFamily="34" charset="-122"/>
                <a:ea typeface="Microsoft YaHei" panose="020B0503020204020204" pitchFamily="34" charset="-122"/>
              </a:rPr>
              <a:t>Stojkovic</a:t>
            </a:r>
            <a:r>
              <a:rPr lang="es-AR" sz="1400" b="1" dirty="0" smtClean="0">
                <a:solidFill>
                  <a:prstClr val="white"/>
                </a:solidFill>
                <a:latin typeface="Microsoft YaHei" panose="020B0503020204020204" pitchFamily="34" charset="-122"/>
                <a:ea typeface="Microsoft YaHei" panose="020B0503020204020204" pitchFamily="34" charset="-122"/>
              </a:rPr>
              <a:t> et al </a:t>
            </a:r>
          </a:p>
          <a:p>
            <a:pPr algn="ctr"/>
            <a:r>
              <a:rPr lang="es-AR" sz="1400" dirty="0" smtClean="0">
                <a:solidFill>
                  <a:prstClr val="white"/>
                </a:solidFill>
                <a:latin typeface="Microsoft YaHei" panose="020B0503020204020204" pitchFamily="34" charset="-122"/>
                <a:ea typeface="Microsoft YaHei" panose="020B0503020204020204" pitchFamily="34" charset="-122"/>
              </a:rPr>
              <a:t>(35 vs 37)</a:t>
            </a:r>
          </a:p>
          <a:p>
            <a:pPr algn="ctr"/>
            <a:r>
              <a:rPr lang="es-AR" sz="1400" b="1" dirty="0" smtClean="0">
                <a:solidFill>
                  <a:prstClr val="white"/>
                </a:solidFill>
                <a:latin typeface="Microsoft YaHei" panose="020B0503020204020204" pitchFamily="34" charset="-122"/>
                <a:ea typeface="Microsoft YaHei" panose="020B0503020204020204" pitchFamily="34" charset="-122"/>
              </a:rPr>
              <a:t>OSIRIS</a:t>
            </a:r>
          </a:p>
          <a:p>
            <a:pPr algn="ctr"/>
            <a:r>
              <a:rPr lang="es-AR" sz="1400" dirty="0" smtClean="0">
                <a:solidFill>
                  <a:prstClr val="white"/>
                </a:solidFill>
                <a:latin typeface="Microsoft YaHei" panose="020B0503020204020204" pitchFamily="34" charset="-122"/>
                <a:ea typeface="Microsoft YaHei" panose="020B0503020204020204" pitchFamily="34" charset="-122"/>
              </a:rPr>
              <a:t>(203 vs 102)</a:t>
            </a:r>
            <a:endParaRPr lang="en-US" sz="1400" dirty="0">
              <a:solidFill>
                <a:prstClr val="white"/>
              </a:solidFill>
              <a:latin typeface="Microsoft YaHei" panose="020B0503020204020204" pitchFamily="34" charset="-122"/>
              <a:ea typeface="Microsoft YaHei" panose="020B0503020204020204" pitchFamily="34" charset="-122"/>
            </a:endParaRPr>
          </a:p>
        </p:txBody>
      </p:sp>
      <p:sp>
        <p:nvSpPr>
          <p:cNvPr id="18" name="17 CuadroTexto"/>
          <p:cNvSpPr txBox="1"/>
          <p:nvPr/>
        </p:nvSpPr>
        <p:spPr>
          <a:xfrm>
            <a:off x="7020272" y="3337828"/>
            <a:ext cx="1584176" cy="523220"/>
          </a:xfrm>
          <a:prstGeom prst="rect">
            <a:avLst/>
          </a:prstGeom>
          <a:noFill/>
        </p:spPr>
        <p:txBody>
          <a:bodyPr wrap="square" rtlCol="0">
            <a:spAutoFit/>
          </a:bodyPr>
          <a:lstStyle/>
          <a:p>
            <a:pPr algn="ctr"/>
            <a:r>
              <a:rPr lang="es-AR" sz="1400" b="1" dirty="0" smtClean="0">
                <a:solidFill>
                  <a:prstClr val="white"/>
                </a:solidFill>
                <a:latin typeface="Microsoft YaHei" panose="020B0503020204020204" pitchFamily="34" charset="-122"/>
                <a:ea typeface="Microsoft YaHei" panose="020B0503020204020204" pitchFamily="34" charset="-122"/>
              </a:rPr>
              <a:t>ORAR III </a:t>
            </a:r>
          </a:p>
          <a:p>
            <a:pPr algn="ctr"/>
            <a:r>
              <a:rPr lang="es-AR" sz="1400" dirty="0" smtClean="0">
                <a:solidFill>
                  <a:prstClr val="white"/>
                </a:solidFill>
                <a:latin typeface="Microsoft YaHei" panose="020B0503020204020204" pitchFamily="34" charset="-122"/>
                <a:ea typeface="Microsoft YaHei" panose="020B0503020204020204" pitchFamily="34" charset="-122"/>
              </a:rPr>
              <a:t>(100 vs 100)</a:t>
            </a:r>
            <a:endParaRPr lang="en-US" sz="1400" dirty="0">
              <a:solidFill>
                <a:prstClr val="white"/>
              </a:solidFill>
              <a:latin typeface="Microsoft YaHei" panose="020B0503020204020204" pitchFamily="34" charset="-122"/>
              <a:ea typeface="Microsoft YaHei" panose="020B0503020204020204" pitchFamily="34" charset="-122"/>
            </a:endParaRPr>
          </a:p>
        </p:txBody>
      </p:sp>
      <p:sp>
        <p:nvSpPr>
          <p:cNvPr id="19" name="18 CuadroTexto"/>
          <p:cNvSpPr txBox="1"/>
          <p:nvPr/>
        </p:nvSpPr>
        <p:spPr>
          <a:xfrm>
            <a:off x="107504" y="3102059"/>
            <a:ext cx="2160240" cy="83099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s-AR" sz="2400" b="1" dirty="0" smtClean="0">
                <a:solidFill>
                  <a:prstClr val="white">
                    <a:lumMod val="95000"/>
                  </a:prstClr>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RAMSES </a:t>
            </a:r>
          </a:p>
          <a:p>
            <a:pPr algn="ctr"/>
            <a:r>
              <a:rPr lang="es-AR" sz="2400" b="1" dirty="0" err="1" smtClean="0">
                <a:solidFill>
                  <a:prstClr val="white">
                    <a:lumMod val="95000"/>
                  </a:prstClr>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population</a:t>
            </a:r>
            <a:endParaRPr lang="en-US" sz="2400" b="1" dirty="0">
              <a:solidFill>
                <a:prstClr val="white">
                  <a:lumMod val="95000"/>
                </a:prstClr>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cxnSp>
        <p:nvCxnSpPr>
          <p:cNvPr id="15" name="14 Conector recto de flecha"/>
          <p:cNvCxnSpPr/>
          <p:nvPr/>
        </p:nvCxnSpPr>
        <p:spPr>
          <a:xfrm>
            <a:off x="6316842" y="836712"/>
            <a:ext cx="847446"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22 Conector recto de flecha"/>
          <p:cNvCxnSpPr/>
          <p:nvPr/>
        </p:nvCxnSpPr>
        <p:spPr>
          <a:xfrm>
            <a:off x="6316842" y="2060848"/>
            <a:ext cx="847446"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23 Conector recto de flecha"/>
          <p:cNvCxnSpPr/>
          <p:nvPr/>
        </p:nvCxnSpPr>
        <p:spPr>
          <a:xfrm>
            <a:off x="6300192" y="3573016"/>
            <a:ext cx="847446"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24 Conector recto de flecha"/>
          <p:cNvCxnSpPr/>
          <p:nvPr/>
        </p:nvCxnSpPr>
        <p:spPr>
          <a:xfrm>
            <a:off x="6300192" y="5373216"/>
            <a:ext cx="847446"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20 CuadroTexto"/>
          <p:cNvSpPr txBox="1"/>
          <p:nvPr/>
        </p:nvSpPr>
        <p:spPr>
          <a:xfrm>
            <a:off x="0" y="6444044"/>
            <a:ext cx="9144000" cy="369332"/>
          </a:xfrm>
          <a:prstGeom prst="rect">
            <a:avLst/>
          </a:prstGeom>
          <a:noFill/>
        </p:spPr>
        <p:txBody>
          <a:bodyPr wrap="square" rtlCol="0">
            <a:spAutoFit/>
          </a:bodyPr>
          <a:lstStyle/>
          <a:p>
            <a:pPr algn="r"/>
            <a:r>
              <a:rPr lang="es-AR" i="1" dirty="0" err="1" smtClean="0">
                <a:solidFill>
                  <a:schemeClr val="bg1">
                    <a:lumMod val="95000"/>
                  </a:schemeClr>
                </a:solidFill>
                <a:latin typeface="Microsoft YaHei" panose="020B0503020204020204" pitchFamily="34" charset="-122"/>
                <a:ea typeface="Microsoft YaHei" panose="020B0503020204020204" pitchFamily="34" charset="-122"/>
              </a:rPr>
              <a:t>Cassese</a:t>
            </a:r>
            <a:r>
              <a:rPr lang="es-AR" i="1"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i="1" dirty="0" err="1" smtClean="0">
                <a:solidFill>
                  <a:schemeClr val="bg1">
                    <a:lumMod val="95000"/>
                  </a:schemeClr>
                </a:solidFill>
                <a:latin typeface="Microsoft YaHei" panose="020B0503020204020204" pitchFamily="34" charset="-122"/>
                <a:ea typeface="Microsoft YaHei" panose="020B0503020204020204" pitchFamily="34" charset="-122"/>
              </a:rPr>
              <a:t>Kastrati</a:t>
            </a:r>
            <a:r>
              <a:rPr lang="es-AR" i="1"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i="1" dirty="0" err="1" smtClean="0">
                <a:solidFill>
                  <a:schemeClr val="bg1">
                    <a:lumMod val="95000"/>
                  </a:schemeClr>
                </a:solidFill>
                <a:latin typeface="Microsoft YaHei" panose="020B0503020204020204" pitchFamily="34" charset="-122"/>
                <a:ea typeface="Microsoft YaHei" panose="020B0503020204020204" pitchFamily="34" charset="-122"/>
              </a:rPr>
              <a:t>Rodriguez</a:t>
            </a:r>
            <a:r>
              <a:rPr lang="es-AR" i="1" dirty="0" smtClean="0">
                <a:solidFill>
                  <a:schemeClr val="bg1">
                    <a:lumMod val="95000"/>
                  </a:schemeClr>
                </a:solidFill>
                <a:latin typeface="Microsoft YaHei" panose="020B0503020204020204" pitchFamily="34" charset="-122"/>
                <a:ea typeface="Microsoft YaHei" panose="020B0503020204020204" pitchFamily="34" charset="-122"/>
              </a:rPr>
              <a:t> et al. </a:t>
            </a:r>
            <a:r>
              <a:rPr lang="es-AR" i="1" dirty="0" err="1">
                <a:solidFill>
                  <a:schemeClr val="bg1">
                    <a:lumMod val="95000"/>
                  </a:schemeClr>
                </a:solidFill>
                <a:latin typeface="Microsoft YaHei" panose="020B0503020204020204" pitchFamily="34" charset="-122"/>
                <a:ea typeface="Microsoft YaHei" panose="020B0503020204020204" pitchFamily="34" charset="-122"/>
              </a:rPr>
              <a:t>Atherosclerosis</a:t>
            </a:r>
            <a:r>
              <a:rPr lang="es-AR" i="1" dirty="0">
                <a:solidFill>
                  <a:schemeClr val="bg1">
                    <a:lumMod val="95000"/>
                  </a:schemeClr>
                </a:solidFill>
                <a:latin typeface="Microsoft YaHei" panose="020B0503020204020204" pitchFamily="34" charset="-122"/>
                <a:ea typeface="Microsoft YaHei" panose="020B0503020204020204" pitchFamily="34" charset="-122"/>
              </a:rPr>
              <a:t>. 2014 Dec;237(2):</a:t>
            </a:r>
            <a:r>
              <a:rPr lang="es-AR" i="1" dirty="0" smtClean="0">
                <a:solidFill>
                  <a:schemeClr val="bg1">
                    <a:lumMod val="95000"/>
                  </a:schemeClr>
                </a:solidFill>
                <a:latin typeface="Microsoft YaHei" panose="020B0503020204020204" pitchFamily="34" charset="-122"/>
                <a:ea typeface="Microsoft YaHei" panose="020B0503020204020204" pitchFamily="34" charset="-122"/>
              </a:rPr>
              <a:t>410-7</a:t>
            </a:r>
            <a:endParaRPr lang="es-AR" i="1" dirty="0">
              <a:solidFill>
                <a:schemeClr val="bg1">
                  <a:lumMod val="95000"/>
                </a:schemeClr>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3798660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par>
                                <p:cTn id="39" presetID="10"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down)">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par>
                                <p:cTn id="52" presetID="10" presetClass="entr" presetSubtype="0"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down)">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500"/>
                                        <p:tgtEl>
                                          <p:spTgt spid="16"/>
                                        </p:tgtEl>
                                      </p:cBhvr>
                                    </p:animEffect>
                                  </p:childTnLst>
                                </p:cTn>
                              </p:par>
                              <p:par>
                                <p:cTn id="65" presetID="10" presetClass="entr" presetSubtype="0"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6" grpId="0"/>
      <p:bldP spid="11" grpId="0"/>
      <p:bldP spid="12" grpId="0"/>
      <p:bldP spid="13" grpId="0"/>
      <p:bldP spid="10" grpId="0"/>
      <p:bldP spid="16" grpId="0"/>
      <p:bldP spid="17" grpId="0"/>
      <p:bldP spid="18" grpId="0"/>
      <p:bldP spid="1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3 Conector recto"/>
          <p:cNvCxnSpPr/>
          <p:nvPr/>
        </p:nvCxnSpPr>
        <p:spPr>
          <a:xfrm>
            <a:off x="2951312" y="529683"/>
            <a:ext cx="619268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4 Rectángulo"/>
          <p:cNvSpPr/>
          <p:nvPr/>
        </p:nvSpPr>
        <p:spPr>
          <a:xfrm>
            <a:off x="3438469" y="6463"/>
            <a:ext cx="5688632" cy="523220"/>
          </a:xfrm>
          <a:prstGeom prst="rect">
            <a:avLst/>
          </a:prstGeom>
        </p:spPr>
        <p:txBody>
          <a:bodyPr wrap="square">
            <a:spAutoFit/>
          </a:bodyPr>
          <a:lstStyle/>
          <a:p>
            <a:pPr algn="r"/>
            <a:r>
              <a:rPr lang="en-US" sz="2800" b="1" dirty="0" smtClean="0">
                <a:solidFill>
                  <a:schemeClr val="bg1"/>
                </a:solidFill>
                <a:latin typeface="Microsoft YaHei" panose="020B0503020204020204" pitchFamily="34" charset="-122"/>
                <a:ea typeface="Microsoft YaHei" panose="020B0503020204020204" pitchFamily="34" charset="-122"/>
              </a:rPr>
              <a:t>RAMSES meta-analysis</a:t>
            </a:r>
            <a:endParaRPr lang="en-US" sz="2800" dirty="0">
              <a:solidFill>
                <a:schemeClr val="bg1"/>
              </a:solidFill>
              <a:latin typeface="Microsoft YaHei" panose="020B0503020204020204" pitchFamily="34" charset="-122"/>
              <a:ea typeface="Microsoft YaHei" panose="020B0503020204020204" pitchFamily="34" charset="-122"/>
            </a:endParaRPr>
          </a:p>
        </p:txBody>
      </p:sp>
      <p:graphicFrame>
        <p:nvGraphicFramePr>
          <p:cNvPr id="6" name="5 Tabla"/>
          <p:cNvGraphicFramePr>
            <a:graphicFrameLocks noGrp="1"/>
          </p:cNvGraphicFramePr>
          <p:nvPr>
            <p:extLst>
              <p:ext uri="{D42A27DB-BD31-4B8C-83A1-F6EECF244321}">
                <p14:modId xmlns:p14="http://schemas.microsoft.com/office/powerpoint/2010/main" val="2707195158"/>
              </p:ext>
            </p:extLst>
          </p:nvPr>
        </p:nvGraphicFramePr>
        <p:xfrm>
          <a:off x="107504" y="980728"/>
          <a:ext cx="8784976" cy="4822595"/>
        </p:xfrm>
        <a:graphic>
          <a:graphicData uri="http://schemas.openxmlformats.org/drawingml/2006/table">
            <a:tbl>
              <a:tblPr firstRow="1" firstCol="1" lastRow="1" lastCol="1" bandRow="1" bandCol="1">
                <a:tableStyleId>{69012ECD-51FC-41F1-AA8D-1B2483CD663E}</a:tableStyleId>
              </a:tblPr>
              <a:tblGrid>
                <a:gridCol w="1440160"/>
                <a:gridCol w="1220878"/>
                <a:gridCol w="1161704"/>
                <a:gridCol w="1161704"/>
                <a:gridCol w="1280250"/>
                <a:gridCol w="1207530"/>
                <a:gridCol w="1312750"/>
              </a:tblGrid>
              <a:tr h="729429">
                <a:tc>
                  <a:txBody>
                    <a:bodyPr/>
                    <a:lstStyle/>
                    <a:p>
                      <a:pPr algn="l">
                        <a:lnSpc>
                          <a:spcPct val="150000"/>
                        </a:lnSpc>
                        <a:spcAft>
                          <a:spcPts val="0"/>
                        </a:spcAft>
                      </a:pPr>
                      <a:r>
                        <a:rPr lang="en-GB" sz="1200" dirty="0">
                          <a:effectLst/>
                          <a:latin typeface="Microsoft YaHei" panose="020B0503020204020204" pitchFamily="34" charset="-122"/>
                          <a:ea typeface="Microsoft YaHei" panose="020B0503020204020204" pitchFamily="34" charset="-122"/>
                        </a:rPr>
                        <a:t>Trial</a:t>
                      </a:r>
                      <a:endParaRPr lang="en-US" sz="1200" dirty="0">
                        <a:effectLst/>
                        <a:latin typeface="Microsoft YaHei" panose="020B0503020204020204" pitchFamily="34" charset="-122"/>
                        <a:ea typeface="Microsoft YaHei" panose="020B0503020204020204" pitchFamily="34" charset="-122"/>
                      </a:endParaRPr>
                    </a:p>
                  </a:txBody>
                  <a:tcPr marL="54707" marR="54707" marT="0" marB="0" anchor="ctr"/>
                </a:tc>
                <a:tc>
                  <a:txBody>
                    <a:bodyPr/>
                    <a:lstStyle/>
                    <a:p>
                      <a:pPr algn="l">
                        <a:spcAft>
                          <a:spcPts val="0"/>
                        </a:spcAft>
                      </a:pPr>
                      <a:r>
                        <a:rPr lang="en-GB" sz="1200">
                          <a:effectLst/>
                          <a:latin typeface="Microsoft YaHei" panose="020B0503020204020204" pitchFamily="34" charset="-122"/>
                          <a:ea typeface="Microsoft YaHei" panose="020B0503020204020204" pitchFamily="34" charset="-122"/>
                        </a:rPr>
                        <a:t>Random sequence generation</a:t>
                      </a:r>
                      <a:endParaRPr lang="en-US" sz="1200">
                        <a:effectLst/>
                        <a:latin typeface="Microsoft YaHei" panose="020B0503020204020204" pitchFamily="34" charset="-122"/>
                        <a:ea typeface="Microsoft YaHei" panose="020B0503020204020204" pitchFamily="34" charset="-122"/>
                      </a:endParaRPr>
                    </a:p>
                  </a:txBody>
                  <a:tcPr marL="54707" marR="54707" marT="0" marB="0" anchor="ctr"/>
                </a:tc>
                <a:tc>
                  <a:txBody>
                    <a:bodyPr/>
                    <a:lstStyle/>
                    <a:p>
                      <a:pPr algn="l">
                        <a:spcAft>
                          <a:spcPts val="0"/>
                        </a:spcAft>
                      </a:pPr>
                      <a:r>
                        <a:rPr lang="en-GB" sz="1200" dirty="0">
                          <a:effectLst/>
                          <a:latin typeface="Microsoft YaHei" panose="020B0503020204020204" pitchFamily="34" charset="-122"/>
                          <a:ea typeface="Microsoft YaHei" panose="020B0503020204020204" pitchFamily="34" charset="-122"/>
                        </a:rPr>
                        <a:t>Blinding of participants</a:t>
                      </a:r>
                      <a:endParaRPr lang="en-US" sz="1200" dirty="0">
                        <a:effectLst/>
                        <a:latin typeface="Microsoft YaHei" panose="020B0503020204020204" pitchFamily="34" charset="-122"/>
                        <a:ea typeface="Microsoft YaHei" panose="020B0503020204020204" pitchFamily="34" charset="-122"/>
                      </a:endParaRPr>
                    </a:p>
                  </a:txBody>
                  <a:tcPr marL="54707" marR="54707" marT="0" marB="0" anchor="ctr"/>
                </a:tc>
                <a:tc>
                  <a:txBody>
                    <a:bodyPr/>
                    <a:lstStyle/>
                    <a:p>
                      <a:pPr algn="l">
                        <a:spcAft>
                          <a:spcPts val="0"/>
                        </a:spcAft>
                      </a:pPr>
                      <a:r>
                        <a:rPr lang="en-GB" sz="1200">
                          <a:effectLst/>
                          <a:latin typeface="Microsoft YaHei" panose="020B0503020204020204" pitchFamily="34" charset="-122"/>
                          <a:ea typeface="Microsoft YaHei" panose="020B0503020204020204" pitchFamily="34" charset="-122"/>
                        </a:rPr>
                        <a:t>Blinding of outcome assessment</a:t>
                      </a:r>
                      <a:r>
                        <a:rPr lang="en-GB" sz="1200" baseline="30000">
                          <a:effectLst/>
                          <a:latin typeface="Microsoft YaHei" panose="020B0503020204020204" pitchFamily="34" charset="-122"/>
                          <a:ea typeface="Microsoft YaHei" panose="020B0503020204020204" pitchFamily="34" charset="-122"/>
                        </a:rPr>
                        <a:t>*</a:t>
                      </a:r>
                      <a:endParaRPr lang="en-US" sz="1200">
                        <a:effectLst/>
                        <a:latin typeface="Microsoft YaHei" panose="020B0503020204020204" pitchFamily="34" charset="-122"/>
                        <a:ea typeface="Microsoft YaHei" panose="020B0503020204020204" pitchFamily="34" charset="-122"/>
                      </a:endParaRPr>
                    </a:p>
                  </a:txBody>
                  <a:tcPr marL="54707" marR="54707" marT="0" marB="0" anchor="ctr"/>
                </a:tc>
                <a:tc>
                  <a:txBody>
                    <a:bodyPr/>
                    <a:lstStyle/>
                    <a:p>
                      <a:pPr algn="l">
                        <a:spcAft>
                          <a:spcPts val="0"/>
                        </a:spcAft>
                      </a:pPr>
                      <a:r>
                        <a:rPr lang="en-GB" sz="1200">
                          <a:effectLst/>
                          <a:latin typeface="Microsoft YaHei" panose="020B0503020204020204" pitchFamily="34" charset="-122"/>
                          <a:ea typeface="Microsoft YaHei" panose="020B0503020204020204" pitchFamily="34" charset="-122"/>
                        </a:rPr>
                        <a:t>Description of incomplete outcome data</a:t>
                      </a:r>
                      <a:endParaRPr lang="en-US" sz="1200">
                        <a:effectLst/>
                        <a:latin typeface="Microsoft YaHei" panose="020B0503020204020204" pitchFamily="34" charset="-122"/>
                        <a:ea typeface="Microsoft YaHei" panose="020B0503020204020204" pitchFamily="34" charset="-122"/>
                      </a:endParaRPr>
                    </a:p>
                  </a:txBody>
                  <a:tcPr marL="54707" marR="54707" marT="0" marB="0" anchor="ctr"/>
                </a:tc>
                <a:tc>
                  <a:txBody>
                    <a:bodyPr/>
                    <a:lstStyle/>
                    <a:p>
                      <a:pPr algn="l">
                        <a:spcAft>
                          <a:spcPts val="0"/>
                        </a:spcAft>
                      </a:pPr>
                      <a:r>
                        <a:rPr lang="en-GB" sz="1200" dirty="0">
                          <a:effectLst/>
                          <a:latin typeface="Microsoft YaHei" panose="020B0503020204020204" pitchFamily="34" charset="-122"/>
                          <a:ea typeface="Microsoft YaHei" panose="020B0503020204020204" pitchFamily="34" charset="-122"/>
                        </a:rPr>
                        <a:t>Sample size calculation</a:t>
                      </a:r>
                      <a:endParaRPr lang="en-US" sz="1200" dirty="0">
                        <a:effectLst/>
                        <a:latin typeface="Microsoft YaHei" panose="020B0503020204020204" pitchFamily="34" charset="-122"/>
                        <a:ea typeface="Microsoft YaHei" panose="020B0503020204020204" pitchFamily="34" charset="-122"/>
                      </a:endParaRPr>
                    </a:p>
                  </a:txBody>
                  <a:tcPr marL="54707" marR="54707" marT="0" marB="0" anchor="ctr"/>
                </a:tc>
                <a:tc>
                  <a:txBody>
                    <a:bodyPr/>
                    <a:lstStyle/>
                    <a:p>
                      <a:pPr algn="l">
                        <a:spcAft>
                          <a:spcPts val="0"/>
                        </a:spcAft>
                      </a:pPr>
                      <a:r>
                        <a:rPr lang="en-GB" sz="1200">
                          <a:effectLst/>
                          <a:latin typeface="Microsoft YaHei" panose="020B0503020204020204" pitchFamily="34" charset="-122"/>
                          <a:ea typeface="Microsoft YaHei" panose="020B0503020204020204" pitchFamily="34" charset="-122"/>
                        </a:rPr>
                        <a:t>Trial funding</a:t>
                      </a:r>
                      <a:endParaRPr lang="en-US" sz="1200">
                        <a:effectLst/>
                        <a:latin typeface="Microsoft YaHei" panose="020B0503020204020204" pitchFamily="34" charset="-122"/>
                        <a:ea typeface="Microsoft YaHei" panose="020B0503020204020204" pitchFamily="34" charset="-122"/>
                      </a:endParaRPr>
                    </a:p>
                  </a:txBody>
                  <a:tcPr marL="54707" marR="54707" marT="0" marB="0" anchor="ctr"/>
                </a:tc>
              </a:tr>
              <a:tr h="583543">
                <a:tc>
                  <a:txBody>
                    <a:bodyPr/>
                    <a:lstStyle/>
                    <a:p>
                      <a:pPr algn="l">
                        <a:spcAft>
                          <a:spcPts val="0"/>
                        </a:spcAft>
                      </a:pPr>
                      <a:r>
                        <a:rPr lang="de-DE" sz="1200" dirty="0">
                          <a:solidFill>
                            <a:schemeClr val="bg1"/>
                          </a:solidFill>
                          <a:effectLst/>
                          <a:latin typeface="Microsoft YaHei" panose="020B0503020204020204" pitchFamily="34" charset="-122"/>
                          <a:ea typeface="Microsoft YaHei" panose="020B0503020204020204" pitchFamily="34" charset="-122"/>
                        </a:rPr>
                        <a:t>CEREA </a:t>
                      </a:r>
                      <a:r>
                        <a:rPr lang="de-DE" sz="1200" dirty="0" smtClean="0">
                          <a:solidFill>
                            <a:schemeClr val="bg1"/>
                          </a:solidFill>
                          <a:effectLst/>
                          <a:latin typeface="Microsoft YaHei" panose="020B0503020204020204" pitchFamily="34" charset="-122"/>
                          <a:ea typeface="Microsoft YaHei" panose="020B0503020204020204" pitchFamily="34" charset="-122"/>
                        </a:rPr>
                        <a:t>DES</a:t>
                      </a:r>
                      <a:endParaRPr lang="en-US" sz="1200" dirty="0">
                        <a:solidFill>
                          <a:schemeClr val="bg1"/>
                        </a:solidFill>
                        <a:effectLst/>
                        <a:latin typeface="Microsoft YaHei" panose="020B0503020204020204" pitchFamily="34" charset="-122"/>
                        <a:ea typeface="Microsoft YaHei" panose="020B0503020204020204" pitchFamily="34" charset="-122"/>
                      </a:endParaRPr>
                    </a:p>
                  </a:txBody>
                  <a:tcPr marL="54707" marR="54707" marT="0" marB="0" anchor="ctr"/>
                </a:tc>
                <a:tc>
                  <a:txBody>
                    <a:bodyPr/>
                    <a:lstStyle/>
                    <a:p>
                      <a:pPr algn="l">
                        <a:spcAft>
                          <a:spcPts val="0"/>
                        </a:spcAft>
                      </a:pPr>
                      <a:r>
                        <a:rPr lang="en-GB" sz="1200" b="0" dirty="0">
                          <a:solidFill>
                            <a:schemeClr val="bg1"/>
                          </a:solidFill>
                          <a:effectLst/>
                          <a:latin typeface="Microsoft YaHei" panose="020B0503020204020204" pitchFamily="34" charset="-122"/>
                          <a:ea typeface="Microsoft YaHei" panose="020B0503020204020204" pitchFamily="34" charset="-122"/>
                        </a:rPr>
                        <a:t>Yes</a:t>
                      </a:r>
                      <a:endParaRPr lang="en-US" sz="1200" b="0" dirty="0">
                        <a:solidFill>
                          <a:schemeClr val="bg1"/>
                        </a:solidFill>
                        <a:effectLst/>
                        <a:latin typeface="Microsoft YaHei" panose="020B0503020204020204" pitchFamily="34" charset="-122"/>
                        <a:ea typeface="Microsoft YaHei" panose="020B0503020204020204" pitchFamily="34" charset="-122"/>
                      </a:endParaRPr>
                    </a:p>
                    <a:p>
                      <a:pPr algn="l">
                        <a:spcAft>
                          <a:spcPts val="0"/>
                        </a:spcAft>
                      </a:pPr>
                      <a:r>
                        <a:rPr lang="en-GB" sz="1200" b="0" dirty="0">
                          <a:solidFill>
                            <a:schemeClr val="bg1"/>
                          </a:solidFill>
                          <a:effectLst/>
                          <a:latin typeface="Microsoft YaHei" panose="020B0503020204020204" pitchFamily="34" charset="-122"/>
                          <a:ea typeface="Microsoft YaHei" panose="020B0503020204020204" pitchFamily="34" charset="-122"/>
                        </a:rPr>
                        <a:t>(computer-generated)</a:t>
                      </a:r>
                      <a:endParaRPr lang="en-US" sz="1200" b="0" dirty="0">
                        <a:solidFill>
                          <a:schemeClr val="bg1"/>
                        </a:solidFill>
                        <a:effectLst/>
                        <a:latin typeface="Microsoft YaHei" panose="020B0503020204020204" pitchFamily="34" charset="-122"/>
                        <a:ea typeface="Microsoft YaHei" panose="020B0503020204020204" pitchFamily="34" charset="-122"/>
                      </a:endParaRPr>
                    </a:p>
                  </a:txBody>
                  <a:tcPr marL="54707" marR="54707" marT="0" marB="0" anchor="ctr"/>
                </a:tc>
                <a:tc>
                  <a:txBody>
                    <a:bodyPr/>
                    <a:lstStyle/>
                    <a:p>
                      <a:pPr algn="l">
                        <a:spcAft>
                          <a:spcPts val="0"/>
                        </a:spcAft>
                      </a:pPr>
                      <a:r>
                        <a:rPr lang="en-GB" sz="1200" b="0" dirty="0">
                          <a:solidFill>
                            <a:schemeClr val="bg1"/>
                          </a:solidFill>
                          <a:effectLst/>
                          <a:latin typeface="Microsoft YaHei" panose="020B0503020204020204" pitchFamily="34" charset="-122"/>
                          <a:ea typeface="Microsoft YaHei" panose="020B0503020204020204" pitchFamily="34" charset="-122"/>
                        </a:rPr>
                        <a:t>No</a:t>
                      </a:r>
                      <a:endParaRPr lang="en-US" sz="1200" b="0" dirty="0">
                        <a:solidFill>
                          <a:schemeClr val="bg1"/>
                        </a:solidFill>
                        <a:effectLst/>
                        <a:latin typeface="Microsoft YaHei" panose="020B0503020204020204" pitchFamily="34" charset="-122"/>
                        <a:ea typeface="Microsoft YaHei" panose="020B0503020204020204" pitchFamily="34" charset="-122"/>
                      </a:endParaRPr>
                    </a:p>
                  </a:txBody>
                  <a:tcPr marL="54707" marR="54707" marT="0" marB="0" anchor="ctr"/>
                </a:tc>
                <a:tc>
                  <a:txBody>
                    <a:bodyPr/>
                    <a:lstStyle/>
                    <a:p>
                      <a:pPr algn="l">
                        <a:spcAft>
                          <a:spcPts val="0"/>
                        </a:spcAft>
                      </a:pPr>
                      <a:r>
                        <a:rPr lang="en-GB" sz="1200" b="0">
                          <a:solidFill>
                            <a:schemeClr val="bg1"/>
                          </a:solidFill>
                          <a:effectLst/>
                          <a:latin typeface="Microsoft YaHei" panose="020B0503020204020204" pitchFamily="34" charset="-122"/>
                          <a:ea typeface="Microsoft YaHei" panose="020B0503020204020204" pitchFamily="34" charset="-122"/>
                        </a:rPr>
                        <a:t>Yes</a:t>
                      </a:r>
                      <a:endParaRPr lang="en-US" sz="1200" b="0">
                        <a:solidFill>
                          <a:schemeClr val="bg1"/>
                        </a:solidFill>
                        <a:effectLst/>
                        <a:latin typeface="Microsoft YaHei" panose="020B0503020204020204" pitchFamily="34" charset="-122"/>
                        <a:ea typeface="Microsoft YaHei" panose="020B0503020204020204" pitchFamily="34" charset="-122"/>
                      </a:endParaRPr>
                    </a:p>
                    <a:p>
                      <a:pPr algn="l">
                        <a:spcAft>
                          <a:spcPts val="0"/>
                        </a:spcAft>
                      </a:pPr>
                      <a:r>
                        <a:rPr lang="en-GB" sz="1200" b="0">
                          <a:solidFill>
                            <a:schemeClr val="bg1"/>
                          </a:solidFill>
                          <a:effectLst/>
                          <a:latin typeface="Microsoft YaHei" panose="020B0503020204020204" pitchFamily="34" charset="-122"/>
                          <a:ea typeface="Microsoft YaHei" panose="020B0503020204020204" pitchFamily="34" charset="-122"/>
                        </a:rPr>
                        <a:t>(Independent CEC)</a:t>
                      </a:r>
                      <a:endParaRPr lang="en-US" sz="1200" b="0">
                        <a:solidFill>
                          <a:schemeClr val="bg1"/>
                        </a:solidFill>
                        <a:effectLst/>
                        <a:latin typeface="Microsoft YaHei" panose="020B0503020204020204" pitchFamily="34" charset="-122"/>
                        <a:ea typeface="Microsoft YaHei" panose="020B0503020204020204" pitchFamily="34" charset="-122"/>
                      </a:endParaRPr>
                    </a:p>
                  </a:txBody>
                  <a:tcPr marL="54707" marR="54707" marT="0" marB="0" anchor="ctr"/>
                </a:tc>
                <a:tc>
                  <a:txBody>
                    <a:bodyPr/>
                    <a:lstStyle/>
                    <a:p>
                      <a:pPr algn="l">
                        <a:spcAft>
                          <a:spcPts val="0"/>
                        </a:spcAft>
                      </a:pPr>
                      <a:r>
                        <a:rPr lang="en-GB" sz="1200" b="0">
                          <a:solidFill>
                            <a:schemeClr val="bg1"/>
                          </a:solidFill>
                          <a:effectLst/>
                          <a:latin typeface="Microsoft YaHei" panose="020B0503020204020204" pitchFamily="34" charset="-122"/>
                          <a:ea typeface="Microsoft YaHei" panose="020B0503020204020204" pitchFamily="34" charset="-122"/>
                        </a:rPr>
                        <a:t>Yes</a:t>
                      </a:r>
                      <a:endParaRPr lang="en-US" sz="1200" b="0">
                        <a:solidFill>
                          <a:schemeClr val="bg1"/>
                        </a:solidFill>
                        <a:effectLst/>
                        <a:latin typeface="Microsoft YaHei" panose="020B0503020204020204" pitchFamily="34" charset="-122"/>
                        <a:ea typeface="Microsoft YaHei" panose="020B0503020204020204" pitchFamily="34" charset="-122"/>
                      </a:endParaRPr>
                    </a:p>
                    <a:p>
                      <a:pPr algn="l">
                        <a:spcAft>
                          <a:spcPts val="0"/>
                        </a:spcAft>
                      </a:pPr>
                      <a:r>
                        <a:rPr lang="en-GB" sz="1200" b="0">
                          <a:solidFill>
                            <a:schemeClr val="bg1"/>
                          </a:solidFill>
                          <a:effectLst/>
                          <a:latin typeface="Microsoft YaHei" panose="020B0503020204020204" pitchFamily="34" charset="-122"/>
                          <a:ea typeface="Microsoft YaHei" panose="020B0503020204020204" pitchFamily="34" charset="-122"/>
                        </a:rPr>
                        <a:t>(flow diagram)</a:t>
                      </a:r>
                      <a:endParaRPr lang="en-US" sz="1200" b="0">
                        <a:solidFill>
                          <a:schemeClr val="bg1"/>
                        </a:solidFill>
                        <a:effectLst/>
                        <a:latin typeface="Microsoft YaHei" panose="020B0503020204020204" pitchFamily="34" charset="-122"/>
                        <a:ea typeface="Microsoft YaHei" panose="020B0503020204020204" pitchFamily="34" charset="-122"/>
                      </a:endParaRPr>
                    </a:p>
                  </a:txBody>
                  <a:tcPr marL="54707" marR="54707" marT="0" marB="0" anchor="ctr"/>
                </a:tc>
                <a:tc>
                  <a:txBody>
                    <a:bodyPr/>
                    <a:lstStyle/>
                    <a:p>
                      <a:pPr algn="l">
                        <a:spcAft>
                          <a:spcPts val="0"/>
                        </a:spcAft>
                      </a:pPr>
                      <a:r>
                        <a:rPr lang="en-GB" sz="1200" b="0">
                          <a:solidFill>
                            <a:schemeClr val="bg1"/>
                          </a:solidFill>
                          <a:effectLst/>
                          <a:latin typeface="Microsoft YaHei" panose="020B0503020204020204" pitchFamily="34" charset="-122"/>
                          <a:ea typeface="Microsoft YaHei" panose="020B0503020204020204" pitchFamily="34" charset="-122"/>
                        </a:rPr>
                        <a:t>Yes</a:t>
                      </a:r>
                      <a:endParaRPr lang="en-US" sz="1200" b="0">
                        <a:solidFill>
                          <a:schemeClr val="bg1"/>
                        </a:solidFill>
                        <a:effectLst/>
                        <a:latin typeface="Microsoft YaHei" panose="020B0503020204020204" pitchFamily="34" charset="-122"/>
                        <a:ea typeface="Microsoft YaHei" panose="020B0503020204020204" pitchFamily="34" charset="-122"/>
                      </a:endParaRPr>
                    </a:p>
                    <a:p>
                      <a:pPr algn="l">
                        <a:spcAft>
                          <a:spcPts val="0"/>
                        </a:spcAft>
                      </a:pPr>
                      <a:r>
                        <a:rPr lang="en-GB" sz="1200" b="0">
                          <a:solidFill>
                            <a:schemeClr val="bg1"/>
                          </a:solidFill>
                          <a:effectLst/>
                          <a:latin typeface="Microsoft YaHei" panose="020B0503020204020204" pitchFamily="34" charset="-122"/>
                          <a:ea typeface="Microsoft YaHei" panose="020B0503020204020204" pitchFamily="34" charset="-122"/>
                        </a:rPr>
                        <a:t>(superiority design)</a:t>
                      </a:r>
                      <a:endParaRPr lang="en-US" sz="1200" b="0">
                        <a:solidFill>
                          <a:schemeClr val="bg1"/>
                        </a:solidFill>
                        <a:effectLst/>
                        <a:latin typeface="Microsoft YaHei" panose="020B0503020204020204" pitchFamily="34" charset="-122"/>
                        <a:ea typeface="Microsoft YaHei" panose="020B0503020204020204" pitchFamily="34" charset="-122"/>
                      </a:endParaRPr>
                    </a:p>
                  </a:txBody>
                  <a:tcPr marL="54707" marR="54707" marT="0" marB="0" anchor="ctr"/>
                </a:tc>
                <a:tc>
                  <a:txBody>
                    <a:bodyPr/>
                    <a:lstStyle/>
                    <a:p>
                      <a:pPr algn="l">
                        <a:spcAft>
                          <a:spcPts val="0"/>
                        </a:spcAft>
                      </a:pPr>
                      <a:r>
                        <a:rPr lang="en-GB" sz="1200" b="0">
                          <a:solidFill>
                            <a:schemeClr val="bg1"/>
                          </a:solidFill>
                          <a:effectLst/>
                          <a:latin typeface="Microsoft YaHei" panose="020B0503020204020204" pitchFamily="34" charset="-122"/>
                          <a:ea typeface="Microsoft YaHei" panose="020B0503020204020204" pitchFamily="34" charset="-122"/>
                        </a:rPr>
                        <a:t>Yes (Public health research grant)</a:t>
                      </a:r>
                      <a:endParaRPr lang="en-US" sz="1200" b="0">
                        <a:solidFill>
                          <a:schemeClr val="bg1"/>
                        </a:solidFill>
                        <a:effectLst/>
                        <a:latin typeface="Microsoft YaHei" panose="020B0503020204020204" pitchFamily="34" charset="-122"/>
                        <a:ea typeface="Microsoft YaHei" panose="020B0503020204020204" pitchFamily="34" charset="-122"/>
                      </a:endParaRPr>
                    </a:p>
                  </a:txBody>
                  <a:tcPr marL="54707" marR="54707" marT="0" marB="0" anchor="ctr"/>
                </a:tc>
              </a:tr>
              <a:tr h="437657">
                <a:tc>
                  <a:txBody>
                    <a:bodyPr/>
                    <a:lstStyle/>
                    <a:p>
                      <a:pPr algn="l">
                        <a:spcAft>
                          <a:spcPts val="0"/>
                        </a:spcAft>
                      </a:pPr>
                      <a:r>
                        <a:rPr lang="de-DE" sz="1200" dirty="0">
                          <a:solidFill>
                            <a:schemeClr val="bg1"/>
                          </a:solidFill>
                          <a:effectLst/>
                          <a:latin typeface="Microsoft YaHei" panose="020B0503020204020204" pitchFamily="34" charset="-122"/>
                          <a:ea typeface="Microsoft YaHei" panose="020B0503020204020204" pitchFamily="34" charset="-122"/>
                        </a:rPr>
                        <a:t>Cernigliaro et al</a:t>
                      </a:r>
                      <a:r>
                        <a:rPr lang="de-DE" sz="1200" dirty="0" smtClean="0">
                          <a:solidFill>
                            <a:schemeClr val="bg1"/>
                          </a:solidFill>
                          <a:effectLst/>
                          <a:latin typeface="Microsoft YaHei" panose="020B0503020204020204" pitchFamily="34" charset="-122"/>
                          <a:ea typeface="Microsoft YaHei" panose="020B0503020204020204" pitchFamily="34" charset="-122"/>
                        </a:rPr>
                        <a:t>.</a:t>
                      </a:r>
                      <a:endParaRPr lang="en-US" sz="1200" dirty="0">
                        <a:solidFill>
                          <a:schemeClr val="bg1"/>
                        </a:solidFill>
                        <a:effectLst/>
                        <a:latin typeface="Microsoft YaHei" panose="020B0503020204020204" pitchFamily="34" charset="-122"/>
                        <a:ea typeface="Microsoft YaHei" panose="020B0503020204020204" pitchFamily="34" charset="-122"/>
                      </a:endParaRPr>
                    </a:p>
                  </a:txBody>
                  <a:tcPr marL="54707" marR="54707" marT="0" marB="0" anchor="ctr"/>
                </a:tc>
                <a:tc>
                  <a:txBody>
                    <a:bodyPr/>
                    <a:lstStyle/>
                    <a:p>
                      <a:pPr algn="l">
                        <a:spcAft>
                          <a:spcPts val="0"/>
                        </a:spcAft>
                      </a:pPr>
                      <a:r>
                        <a:rPr lang="en-GB" sz="1200" b="0">
                          <a:solidFill>
                            <a:schemeClr val="bg1"/>
                          </a:solidFill>
                          <a:effectLst/>
                          <a:latin typeface="Microsoft YaHei" panose="020B0503020204020204" pitchFamily="34" charset="-122"/>
                          <a:ea typeface="Microsoft YaHei" panose="020B0503020204020204" pitchFamily="34" charset="-122"/>
                        </a:rPr>
                        <a:t>Yes</a:t>
                      </a:r>
                      <a:endParaRPr lang="en-US" sz="1200" b="0">
                        <a:solidFill>
                          <a:schemeClr val="bg1"/>
                        </a:solidFill>
                        <a:effectLst/>
                        <a:latin typeface="Microsoft YaHei" panose="020B0503020204020204" pitchFamily="34" charset="-122"/>
                        <a:ea typeface="Microsoft YaHei" panose="020B0503020204020204" pitchFamily="34" charset="-122"/>
                      </a:endParaRPr>
                    </a:p>
                    <a:p>
                      <a:pPr algn="l">
                        <a:spcAft>
                          <a:spcPts val="0"/>
                        </a:spcAft>
                      </a:pPr>
                      <a:r>
                        <a:rPr lang="en-GB" sz="1200" b="0">
                          <a:solidFill>
                            <a:schemeClr val="bg1"/>
                          </a:solidFill>
                          <a:effectLst/>
                          <a:latin typeface="Microsoft YaHei" panose="020B0503020204020204" pitchFamily="34" charset="-122"/>
                          <a:ea typeface="Microsoft YaHei" panose="020B0503020204020204" pitchFamily="34" charset="-122"/>
                        </a:rPr>
                        <a:t>(computer-generated)</a:t>
                      </a:r>
                      <a:endParaRPr lang="en-US" sz="1200" b="0">
                        <a:solidFill>
                          <a:schemeClr val="bg1"/>
                        </a:solidFill>
                        <a:effectLst/>
                        <a:latin typeface="Microsoft YaHei" panose="020B0503020204020204" pitchFamily="34" charset="-122"/>
                        <a:ea typeface="Microsoft YaHei" panose="020B0503020204020204" pitchFamily="34" charset="-122"/>
                      </a:endParaRPr>
                    </a:p>
                  </a:txBody>
                  <a:tcPr marL="54707" marR="54707" marT="0" marB="0" anchor="ctr"/>
                </a:tc>
                <a:tc>
                  <a:txBody>
                    <a:bodyPr/>
                    <a:lstStyle/>
                    <a:p>
                      <a:pPr algn="l">
                        <a:spcAft>
                          <a:spcPts val="0"/>
                        </a:spcAft>
                      </a:pPr>
                      <a:r>
                        <a:rPr lang="en-GB" sz="1200" b="0" dirty="0">
                          <a:solidFill>
                            <a:schemeClr val="bg1"/>
                          </a:solidFill>
                          <a:effectLst/>
                          <a:latin typeface="Microsoft YaHei" panose="020B0503020204020204" pitchFamily="34" charset="-122"/>
                          <a:ea typeface="Microsoft YaHei" panose="020B0503020204020204" pitchFamily="34" charset="-122"/>
                        </a:rPr>
                        <a:t>Yes</a:t>
                      </a:r>
                      <a:endParaRPr lang="en-US" sz="1200" b="0" dirty="0">
                        <a:solidFill>
                          <a:schemeClr val="bg1"/>
                        </a:solidFill>
                        <a:effectLst/>
                        <a:latin typeface="Microsoft YaHei" panose="020B0503020204020204" pitchFamily="34" charset="-122"/>
                        <a:ea typeface="Microsoft YaHei" panose="020B0503020204020204" pitchFamily="34" charset="-122"/>
                      </a:endParaRPr>
                    </a:p>
                  </a:txBody>
                  <a:tcPr marL="54707" marR="54707" marT="0" marB="0" anchor="ctr"/>
                </a:tc>
                <a:tc>
                  <a:txBody>
                    <a:bodyPr/>
                    <a:lstStyle/>
                    <a:p>
                      <a:pPr algn="l">
                        <a:spcAft>
                          <a:spcPts val="0"/>
                        </a:spcAft>
                      </a:pPr>
                      <a:r>
                        <a:rPr lang="en-GB" sz="1200" b="0" dirty="0">
                          <a:solidFill>
                            <a:schemeClr val="bg1"/>
                          </a:solidFill>
                          <a:effectLst/>
                          <a:latin typeface="Microsoft YaHei" panose="020B0503020204020204" pitchFamily="34" charset="-122"/>
                          <a:ea typeface="Microsoft YaHei" panose="020B0503020204020204" pitchFamily="34" charset="-122"/>
                        </a:rPr>
                        <a:t>Yes</a:t>
                      </a:r>
                      <a:endParaRPr lang="en-US" sz="1200" b="0" dirty="0">
                        <a:solidFill>
                          <a:schemeClr val="bg1"/>
                        </a:solidFill>
                        <a:effectLst/>
                        <a:latin typeface="Microsoft YaHei" panose="020B0503020204020204" pitchFamily="34" charset="-122"/>
                        <a:ea typeface="Microsoft YaHei" panose="020B0503020204020204" pitchFamily="34" charset="-122"/>
                      </a:endParaRPr>
                    </a:p>
                    <a:p>
                      <a:pPr algn="l">
                        <a:spcAft>
                          <a:spcPts val="0"/>
                        </a:spcAft>
                      </a:pPr>
                      <a:r>
                        <a:rPr lang="en-GB" sz="1200" b="0" dirty="0">
                          <a:solidFill>
                            <a:schemeClr val="bg1"/>
                          </a:solidFill>
                          <a:effectLst/>
                          <a:latin typeface="Microsoft YaHei" panose="020B0503020204020204" pitchFamily="34" charset="-122"/>
                          <a:ea typeface="Microsoft YaHei" panose="020B0503020204020204" pitchFamily="34" charset="-122"/>
                        </a:rPr>
                        <a:t>(Independent CEC)</a:t>
                      </a:r>
                      <a:endParaRPr lang="en-US" sz="1200" b="0" dirty="0">
                        <a:solidFill>
                          <a:schemeClr val="bg1"/>
                        </a:solidFill>
                        <a:effectLst/>
                        <a:latin typeface="Microsoft YaHei" panose="020B0503020204020204" pitchFamily="34" charset="-122"/>
                        <a:ea typeface="Microsoft YaHei" panose="020B0503020204020204" pitchFamily="34" charset="-122"/>
                      </a:endParaRPr>
                    </a:p>
                  </a:txBody>
                  <a:tcPr marL="54707" marR="54707" marT="0" marB="0" anchor="ctr"/>
                </a:tc>
                <a:tc>
                  <a:txBody>
                    <a:bodyPr/>
                    <a:lstStyle/>
                    <a:p>
                      <a:pPr algn="l">
                        <a:spcAft>
                          <a:spcPts val="0"/>
                        </a:spcAft>
                      </a:pPr>
                      <a:r>
                        <a:rPr lang="en-GB" sz="1200" b="0">
                          <a:solidFill>
                            <a:schemeClr val="bg1"/>
                          </a:solidFill>
                          <a:effectLst/>
                          <a:latin typeface="Microsoft YaHei" panose="020B0503020204020204" pitchFamily="34" charset="-122"/>
                          <a:ea typeface="Microsoft YaHei" panose="020B0503020204020204" pitchFamily="34" charset="-122"/>
                        </a:rPr>
                        <a:t>Yes</a:t>
                      </a:r>
                      <a:endParaRPr lang="en-US" sz="1200" b="0">
                        <a:solidFill>
                          <a:schemeClr val="bg1"/>
                        </a:solidFill>
                        <a:effectLst/>
                        <a:latin typeface="Microsoft YaHei" panose="020B0503020204020204" pitchFamily="34" charset="-122"/>
                        <a:ea typeface="Microsoft YaHei" panose="020B0503020204020204" pitchFamily="34" charset="-122"/>
                      </a:endParaRPr>
                    </a:p>
                    <a:p>
                      <a:pPr algn="l">
                        <a:spcAft>
                          <a:spcPts val="0"/>
                        </a:spcAft>
                      </a:pPr>
                      <a:r>
                        <a:rPr lang="en-GB" sz="1200" b="0">
                          <a:solidFill>
                            <a:schemeClr val="bg1"/>
                          </a:solidFill>
                          <a:effectLst/>
                          <a:latin typeface="Microsoft YaHei" panose="020B0503020204020204" pitchFamily="34" charset="-122"/>
                          <a:ea typeface="Microsoft YaHei" panose="020B0503020204020204" pitchFamily="34" charset="-122"/>
                        </a:rPr>
                        <a:t>(flow diagram)</a:t>
                      </a:r>
                      <a:endParaRPr lang="en-US" sz="1200" b="0">
                        <a:solidFill>
                          <a:schemeClr val="bg1"/>
                        </a:solidFill>
                        <a:effectLst/>
                        <a:latin typeface="Microsoft YaHei" panose="020B0503020204020204" pitchFamily="34" charset="-122"/>
                        <a:ea typeface="Microsoft YaHei" panose="020B0503020204020204" pitchFamily="34" charset="-122"/>
                      </a:endParaRPr>
                    </a:p>
                  </a:txBody>
                  <a:tcPr marL="54707" marR="54707" marT="0" marB="0" anchor="ctr"/>
                </a:tc>
                <a:tc>
                  <a:txBody>
                    <a:bodyPr/>
                    <a:lstStyle/>
                    <a:p>
                      <a:pPr algn="l">
                        <a:spcAft>
                          <a:spcPts val="0"/>
                        </a:spcAft>
                      </a:pPr>
                      <a:r>
                        <a:rPr lang="en-GB" sz="1200" b="0">
                          <a:solidFill>
                            <a:schemeClr val="bg1"/>
                          </a:solidFill>
                          <a:effectLst/>
                          <a:latin typeface="Microsoft YaHei" panose="020B0503020204020204" pitchFamily="34" charset="-122"/>
                          <a:ea typeface="Microsoft YaHei" panose="020B0503020204020204" pitchFamily="34" charset="-122"/>
                        </a:rPr>
                        <a:t>Yes</a:t>
                      </a:r>
                      <a:endParaRPr lang="en-US" sz="1200" b="0">
                        <a:solidFill>
                          <a:schemeClr val="bg1"/>
                        </a:solidFill>
                        <a:effectLst/>
                        <a:latin typeface="Microsoft YaHei" panose="020B0503020204020204" pitchFamily="34" charset="-122"/>
                        <a:ea typeface="Microsoft YaHei" panose="020B0503020204020204" pitchFamily="34" charset="-122"/>
                      </a:endParaRPr>
                    </a:p>
                    <a:p>
                      <a:pPr algn="l">
                        <a:spcAft>
                          <a:spcPts val="0"/>
                        </a:spcAft>
                      </a:pPr>
                      <a:r>
                        <a:rPr lang="en-GB" sz="1200" b="0">
                          <a:solidFill>
                            <a:schemeClr val="bg1"/>
                          </a:solidFill>
                          <a:effectLst/>
                          <a:latin typeface="Microsoft YaHei" panose="020B0503020204020204" pitchFamily="34" charset="-122"/>
                          <a:ea typeface="Microsoft YaHei" panose="020B0503020204020204" pitchFamily="34" charset="-122"/>
                        </a:rPr>
                        <a:t>(superiority design)</a:t>
                      </a:r>
                      <a:endParaRPr lang="en-US" sz="1200" b="0">
                        <a:solidFill>
                          <a:schemeClr val="bg1"/>
                        </a:solidFill>
                        <a:effectLst/>
                        <a:latin typeface="Microsoft YaHei" panose="020B0503020204020204" pitchFamily="34" charset="-122"/>
                        <a:ea typeface="Microsoft YaHei" panose="020B0503020204020204" pitchFamily="34" charset="-122"/>
                      </a:endParaRPr>
                    </a:p>
                  </a:txBody>
                  <a:tcPr marL="54707" marR="54707" marT="0" marB="0" anchor="ctr"/>
                </a:tc>
                <a:tc>
                  <a:txBody>
                    <a:bodyPr/>
                    <a:lstStyle/>
                    <a:p>
                      <a:pPr algn="l">
                        <a:spcAft>
                          <a:spcPts val="0"/>
                        </a:spcAft>
                      </a:pPr>
                      <a:r>
                        <a:rPr lang="en-GB" sz="1200" b="0">
                          <a:solidFill>
                            <a:schemeClr val="bg1"/>
                          </a:solidFill>
                          <a:effectLst/>
                          <a:latin typeface="Microsoft YaHei" panose="020B0503020204020204" pitchFamily="34" charset="-122"/>
                          <a:ea typeface="Microsoft YaHei" panose="020B0503020204020204" pitchFamily="34" charset="-122"/>
                        </a:rPr>
                        <a:t>No (Investigator driven)</a:t>
                      </a:r>
                      <a:endParaRPr lang="en-US" sz="1200" b="0">
                        <a:solidFill>
                          <a:schemeClr val="bg1"/>
                        </a:solidFill>
                        <a:effectLst/>
                        <a:latin typeface="Microsoft YaHei" panose="020B0503020204020204" pitchFamily="34" charset="-122"/>
                        <a:ea typeface="Microsoft YaHei" panose="020B0503020204020204" pitchFamily="34" charset="-122"/>
                      </a:endParaRPr>
                    </a:p>
                  </a:txBody>
                  <a:tcPr marL="54707" marR="54707" marT="0" marB="0" anchor="ctr"/>
                </a:tc>
              </a:tr>
              <a:tr h="437657">
                <a:tc>
                  <a:txBody>
                    <a:bodyPr/>
                    <a:lstStyle/>
                    <a:p>
                      <a:pPr algn="l">
                        <a:spcAft>
                          <a:spcPts val="0"/>
                        </a:spcAft>
                      </a:pPr>
                      <a:r>
                        <a:rPr lang="de-DE" sz="1200" dirty="0" smtClean="0">
                          <a:solidFill>
                            <a:schemeClr val="bg1"/>
                          </a:solidFill>
                          <a:effectLst/>
                          <a:latin typeface="Microsoft YaHei" panose="020B0503020204020204" pitchFamily="34" charset="-122"/>
                          <a:ea typeface="Microsoft YaHei" panose="020B0503020204020204" pitchFamily="34" charset="-122"/>
                        </a:rPr>
                        <a:t>IMPRESS</a:t>
                      </a:r>
                      <a:endParaRPr lang="en-US" sz="1200" dirty="0">
                        <a:solidFill>
                          <a:schemeClr val="bg1"/>
                        </a:solidFill>
                        <a:effectLst/>
                        <a:latin typeface="Microsoft YaHei" panose="020B0503020204020204" pitchFamily="34" charset="-122"/>
                        <a:ea typeface="Microsoft YaHei" panose="020B0503020204020204" pitchFamily="34" charset="-122"/>
                      </a:endParaRPr>
                    </a:p>
                  </a:txBody>
                  <a:tcPr marL="54707" marR="54707" marT="0" marB="0" anchor="ctr"/>
                </a:tc>
                <a:tc>
                  <a:txBody>
                    <a:bodyPr/>
                    <a:lstStyle/>
                    <a:p>
                      <a:pPr algn="l">
                        <a:spcAft>
                          <a:spcPts val="0"/>
                        </a:spcAft>
                      </a:pPr>
                      <a:r>
                        <a:rPr lang="en-GB" sz="1200" b="0">
                          <a:solidFill>
                            <a:schemeClr val="bg1"/>
                          </a:solidFill>
                          <a:effectLst/>
                          <a:latin typeface="Microsoft YaHei" panose="020B0503020204020204" pitchFamily="34" charset="-122"/>
                          <a:ea typeface="Microsoft YaHei" panose="020B0503020204020204" pitchFamily="34" charset="-122"/>
                        </a:rPr>
                        <a:t>Yes</a:t>
                      </a:r>
                      <a:endParaRPr lang="en-US" sz="1200" b="0">
                        <a:solidFill>
                          <a:schemeClr val="bg1"/>
                        </a:solidFill>
                        <a:effectLst/>
                        <a:latin typeface="Microsoft YaHei" panose="020B0503020204020204" pitchFamily="34" charset="-122"/>
                        <a:ea typeface="Microsoft YaHei" panose="020B0503020204020204" pitchFamily="34" charset="-122"/>
                      </a:endParaRPr>
                    </a:p>
                    <a:p>
                      <a:pPr algn="l">
                        <a:spcAft>
                          <a:spcPts val="0"/>
                        </a:spcAft>
                      </a:pPr>
                      <a:r>
                        <a:rPr lang="en-GB" sz="1200" b="0">
                          <a:solidFill>
                            <a:schemeClr val="bg1"/>
                          </a:solidFill>
                          <a:effectLst/>
                          <a:latin typeface="Microsoft YaHei" panose="020B0503020204020204" pitchFamily="34" charset="-122"/>
                          <a:ea typeface="Microsoft YaHei" panose="020B0503020204020204" pitchFamily="34" charset="-122"/>
                        </a:rPr>
                        <a:t>(computer-generated)</a:t>
                      </a:r>
                      <a:endParaRPr lang="en-US" sz="1200" b="0">
                        <a:solidFill>
                          <a:schemeClr val="bg1"/>
                        </a:solidFill>
                        <a:effectLst/>
                        <a:latin typeface="Microsoft YaHei" panose="020B0503020204020204" pitchFamily="34" charset="-122"/>
                        <a:ea typeface="Microsoft YaHei" panose="020B0503020204020204" pitchFamily="34" charset="-122"/>
                      </a:endParaRPr>
                    </a:p>
                  </a:txBody>
                  <a:tcPr marL="54707" marR="54707" marT="0" marB="0" anchor="ctr"/>
                </a:tc>
                <a:tc>
                  <a:txBody>
                    <a:bodyPr/>
                    <a:lstStyle/>
                    <a:p>
                      <a:pPr algn="l">
                        <a:spcAft>
                          <a:spcPts val="0"/>
                        </a:spcAft>
                      </a:pPr>
                      <a:r>
                        <a:rPr lang="en-GB" sz="1200" b="0">
                          <a:solidFill>
                            <a:schemeClr val="bg1"/>
                          </a:solidFill>
                          <a:effectLst/>
                          <a:latin typeface="Microsoft YaHei" panose="020B0503020204020204" pitchFamily="34" charset="-122"/>
                          <a:ea typeface="Microsoft YaHei" panose="020B0503020204020204" pitchFamily="34" charset="-122"/>
                        </a:rPr>
                        <a:t>Yes</a:t>
                      </a:r>
                      <a:endParaRPr lang="en-US" sz="1200" b="0">
                        <a:solidFill>
                          <a:schemeClr val="bg1"/>
                        </a:solidFill>
                        <a:effectLst/>
                        <a:latin typeface="Microsoft YaHei" panose="020B0503020204020204" pitchFamily="34" charset="-122"/>
                        <a:ea typeface="Microsoft YaHei" panose="020B0503020204020204" pitchFamily="34" charset="-122"/>
                      </a:endParaRPr>
                    </a:p>
                  </a:txBody>
                  <a:tcPr marL="54707" marR="54707" marT="0" marB="0" anchor="ctr"/>
                </a:tc>
                <a:tc>
                  <a:txBody>
                    <a:bodyPr/>
                    <a:lstStyle/>
                    <a:p>
                      <a:pPr algn="l">
                        <a:spcAft>
                          <a:spcPts val="0"/>
                        </a:spcAft>
                      </a:pPr>
                      <a:r>
                        <a:rPr lang="en-GB" sz="1200" b="0" dirty="0">
                          <a:solidFill>
                            <a:schemeClr val="bg1"/>
                          </a:solidFill>
                          <a:effectLst/>
                          <a:latin typeface="Microsoft YaHei" panose="020B0503020204020204" pitchFamily="34" charset="-122"/>
                          <a:ea typeface="Microsoft YaHei" panose="020B0503020204020204" pitchFamily="34" charset="-122"/>
                        </a:rPr>
                        <a:t>Yes</a:t>
                      </a:r>
                      <a:endParaRPr lang="en-US" sz="1200" b="0" dirty="0">
                        <a:solidFill>
                          <a:schemeClr val="bg1"/>
                        </a:solidFill>
                        <a:effectLst/>
                        <a:latin typeface="Microsoft YaHei" panose="020B0503020204020204" pitchFamily="34" charset="-122"/>
                        <a:ea typeface="Microsoft YaHei" panose="020B0503020204020204" pitchFamily="34" charset="-122"/>
                      </a:endParaRPr>
                    </a:p>
                    <a:p>
                      <a:pPr algn="l">
                        <a:spcAft>
                          <a:spcPts val="0"/>
                        </a:spcAft>
                      </a:pPr>
                      <a:r>
                        <a:rPr lang="en-GB" sz="1200" b="0" dirty="0">
                          <a:solidFill>
                            <a:schemeClr val="bg1"/>
                          </a:solidFill>
                          <a:effectLst/>
                          <a:latin typeface="Microsoft YaHei" panose="020B0503020204020204" pitchFamily="34" charset="-122"/>
                          <a:ea typeface="Microsoft YaHei" panose="020B0503020204020204" pitchFamily="34" charset="-122"/>
                        </a:rPr>
                        <a:t>(Independent CEC)</a:t>
                      </a:r>
                      <a:endParaRPr lang="en-US" sz="1200" b="0" dirty="0">
                        <a:solidFill>
                          <a:schemeClr val="bg1"/>
                        </a:solidFill>
                        <a:effectLst/>
                        <a:latin typeface="Microsoft YaHei" panose="020B0503020204020204" pitchFamily="34" charset="-122"/>
                        <a:ea typeface="Microsoft YaHei" panose="020B0503020204020204" pitchFamily="34" charset="-122"/>
                      </a:endParaRPr>
                    </a:p>
                  </a:txBody>
                  <a:tcPr marL="54707" marR="54707" marT="0" marB="0" anchor="ctr"/>
                </a:tc>
                <a:tc>
                  <a:txBody>
                    <a:bodyPr/>
                    <a:lstStyle/>
                    <a:p>
                      <a:pPr algn="l">
                        <a:spcAft>
                          <a:spcPts val="0"/>
                        </a:spcAft>
                      </a:pPr>
                      <a:r>
                        <a:rPr lang="en-GB" sz="1200" b="0">
                          <a:solidFill>
                            <a:schemeClr val="bg1"/>
                          </a:solidFill>
                          <a:effectLst/>
                          <a:latin typeface="Microsoft YaHei" panose="020B0503020204020204" pitchFamily="34" charset="-122"/>
                          <a:ea typeface="Microsoft YaHei" panose="020B0503020204020204" pitchFamily="34" charset="-122"/>
                        </a:rPr>
                        <a:t>Yes</a:t>
                      </a:r>
                      <a:endParaRPr lang="en-US" sz="1200" b="0">
                        <a:solidFill>
                          <a:schemeClr val="bg1"/>
                        </a:solidFill>
                        <a:effectLst/>
                        <a:latin typeface="Microsoft YaHei" panose="020B0503020204020204" pitchFamily="34" charset="-122"/>
                        <a:ea typeface="Microsoft YaHei" panose="020B0503020204020204" pitchFamily="34" charset="-122"/>
                      </a:endParaRPr>
                    </a:p>
                  </a:txBody>
                  <a:tcPr marL="54707" marR="54707" marT="0" marB="0" anchor="ctr"/>
                </a:tc>
                <a:tc>
                  <a:txBody>
                    <a:bodyPr/>
                    <a:lstStyle/>
                    <a:p>
                      <a:pPr algn="l">
                        <a:spcAft>
                          <a:spcPts val="0"/>
                        </a:spcAft>
                      </a:pPr>
                      <a:r>
                        <a:rPr lang="en-GB" sz="1200" b="0">
                          <a:solidFill>
                            <a:schemeClr val="bg1"/>
                          </a:solidFill>
                          <a:effectLst/>
                          <a:latin typeface="Microsoft YaHei" panose="020B0503020204020204" pitchFamily="34" charset="-122"/>
                          <a:ea typeface="Microsoft YaHei" panose="020B0503020204020204" pitchFamily="34" charset="-122"/>
                        </a:rPr>
                        <a:t>Yes</a:t>
                      </a:r>
                      <a:endParaRPr lang="en-US" sz="1200" b="0">
                        <a:solidFill>
                          <a:schemeClr val="bg1"/>
                        </a:solidFill>
                        <a:effectLst/>
                        <a:latin typeface="Microsoft YaHei" panose="020B0503020204020204" pitchFamily="34" charset="-122"/>
                        <a:ea typeface="Microsoft YaHei" panose="020B0503020204020204" pitchFamily="34" charset="-122"/>
                      </a:endParaRPr>
                    </a:p>
                    <a:p>
                      <a:pPr algn="l">
                        <a:spcAft>
                          <a:spcPts val="0"/>
                        </a:spcAft>
                      </a:pPr>
                      <a:r>
                        <a:rPr lang="en-GB" sz="1200" b="0">
                          <a:solidFill>
                            <a:schemeClr val="bg1"/>
                          </a:solidFill>
                          <a:effectLst/>
                          <a:latin typeface="Microsoft YaHei" panose="020B0503020204020204" pitchFamily="34" charset="-122"/>
                          <a:ea typeface="Microsoft YaHei" panose="020B0503020204020204" pitchFamily="34" charset="-122"/>
                        </a:rPr>
                        <a:t>(superiority design)</a:t>
                      </a:r>
                      <a:endParaRPr lang="en-US" sz="1200" b="0">
                        <a:solidFill>
                          <a:schemeClr val="bg1"/>
                        </a:solidFill>
                        <a:effectLst/>
                        <a:latin typeface="Microsoft YaHei" panose="020B0503020204020204" pitchFamily="34" charset="-122"/>
                        <a:ea typeface="Microsoft YaHei" panose="020B0503020204020204" pitchFamily="34" charset="-122"/>
                      </a:endParaRPr>
                    </a:p>
                  </a:txBody>
                  <a:tcPr marL="54707" marR="54707" marT="0" marB="0" anchor="ctr"/>
                </a:tc>
                <a:tc>
                  <a:txBody>
                    <a:bodyPr/>
                    <a:lstStyle/>
                    <a:p>
                      <a:pPr algn="l">
                        <a:spcAft>
                          <a:spcPts val="0"/>
                        </a:spcAft>
                      </a:pPr>
                      <a:r>
                        <a:rPr lang="en-GB" sz="1200" b="0">
                          <a:solidFill>
                            <a:schemeClr val="bg1"/>
                          </a:solidFill>
                          <a:effectLst/>
                          <a:latin typeface="Microsoft YaHei" panose="020B0503020204020204" pitchFamily="34" charset="-122"/>
                          <a:ea typeface="Microsoft YaHei" panose="020B0503020204020204" pitchFamily="34" charset="-122"/>
                        </a:rPr>
                        <a:t>No (Investigator driven)</a:t>
                      </a:r>
                      <a:endParaRPr lang="en-US" sz="1200" b="0">
                        <a:solidFill>
                          <a:schemeClr val="bg1"/>
                        </a:solidFill>
                        <a:effectLst/>
                        <a:latin typeface="Microsoft YaHei" panose="020B0503020204020204" pitchFamily="34" charset="-122"/>
                        <a:ea typeface="Microsoft YaHei" panose="020B0503020204020204" pitchFamily="34" charset="-122"/>
                      </a:endParaRPr>
                    </a:p>
                  </a:txBody>
                  <a:tcPr marL="54707" marR="54707" marT="0" marB="0" anchor="ctr"/>
                </a:tc>
              </a:tr>
              <a:tr h="583543">
                <a:tc>
                  <a:txBody>
                    <a:bodyPr/>
                    <a:lstStyle/>
                    <a:p>
                      <a:pPr algn="l">
                        <a:spcAft>
                          <a:spcPts val="0"/>
                        </a:spcAft>
                      </a:pPr>
                      <a:r>
                        <a:rPr lang="de-DE" sz="1200" dirty="0">
                          <a:solidFill>
                            <a:schemeClr val="bg1"/>
                          </a:solidFill>
                          <a:effectLst/>
                          <a:latin typeface="Microsoft YaHei" panose="020B0503020204020204" pitchFamily="34" charset="-122"/>
                          <a:ea typeface="Microsoft YaHei" panose="020B0503020204020204" pitchFamily="34" charset="-122"/>
                        </a:rPr>
                        <a:t>ORAR </a:t>
                      </a:r>
                      <a:r>
                        <a:rPr lang="de-DE" sz="1200" dirty="0" smtClean="0">
                          <a:solidFill>
                            <a:schemeClr val="bg1"/>
                          </a:solidFill>
                          <a:effectLst/>
                          <a:latin typeface="Microsoft YaHei" panose="020B0503020204020204" pitchFamily="34" charset="-122"/>
                          <a:ea typeface="Microsoft YaHei" panose="020B0503020204020204" pitchFamily="34" charset="-122"/>
                        </a:rPr>
                        <a:t>II</a:t>
                      </a:r>
                      <a:endParaRPr lang="en-US" sz="1200" dirty="0">
                        <a:solidFill>
                          <a:schemeClr val="bg1"/>
                        </a:solidFill>
                        <a:effectLst/>
                        <a:latin typeface="Microsoft YaHei" panose="020B0503020204020204" pitchFamily="34" charset="-122"/>
                        <a:ea typeface="Microsoft YaHei" panose="020B0503020204020204" pitchFamily="34" charset="-122"/>
                      </a:endParaRPr>
                    </a:p>
                  </a:txBody>
                  <a:tcPr marL="54707" marR="54707" marT="0" marB="0" anchor="ctr"/>
                </a:tc>
                <a:tc>
                  <a:txBody>
                    <a:bodyPr/>
                    <a:lstStyle/>
                    <a:p>
                      <a:pPr algn="l">
                        <a:spcAft>
                          <a:spcPts val="0"/>
                        </a:spcAft>
                      </a:pPr>
                      <a:r>
                        <a:rPr lang="en-GB" sz="1200" b="0" dirty="0">
                          <a:solidFill>
                            <a:schemeClr val="bg1"/>
                          </a:solidFill>
                          <a:effectLst/>
                          <a:latin typeface="Microsoft YaHei" panose="020B0503020204020204" pitchFamily="34" charset="-122"/>
                          <a:ea typeface="Microsoft YaHei" panose="020B0503020204020204" pitchFamily="34" charset="-122"/>
                        </a:rPr>
                        <a:t>Yes</a:t>
                      </a:r>
                      <a:endParaRPr lang="en-US" sz="1200" b="0" dirty="0">
                        <a:solidFill>
                          <a:schemeClr val="bg1"/>
                        </a:solidFill>
                        <a:effectLst/>
                        <a:latin typeface="Microsoft YaHei" panose="020B0503020204020204" pitchFamily="34" charset="-122"/>
                        <a:ea typeface="Microsoft YaHei" panose="020B0503020204020204" pitchFamily="34" charset="-122"/>
                      </a:endParaRPr>
                    </a:p>
                    <a:p>
                      <a:pPr algn="l">
                        <a:spcAft>
                          <a:spcPts val="0"/>
                        </a:spcAft>
                      </a:pPr>
                      <a:r>
                        <a:rPr lang="en-GB" sz="1200" b="0" dirty="0">
                          <a:solidFill>
                            <a:schemeClr val="bg1"/>
                          </a:solidFill>
                          <a:effectLst/>
                          <a:latin typeface="Microsoft YaHei" panose="020B0503020204020204" pitchFamily="34" charset="-122"/>
                          <a:ea typeface="Microsoft YaHei" panose="020B0503020204020204" pitchFamily="34" charset="-122"/>
                        </a:rPr>
                        <a:t>(central random list)</a:t>
                      </a:r>
                      <a:endParaRPr lang="en-US" sz="1200" b="0" dirty="0">
                        <a:solidFill>
                          <a:schemeClr val="bg1"/>
                        </a:solidFill>
                        <a:effectLst/>
                        <a:latin typeface="Microsoft YaHei" panose="020B0503020204020204" pitchFamily="34" charset="-122"/>
                        <a:ea typeface="Microsoft YaHei" panose="020B0503020204020204" pitchFamily="34" charset="-122"/>
                      </a:endParaRPr>
                    </a:p>
                  </a:txBody>
                  <a:tcPr marL="54707" marR="54707" marT="0" marB="0" anchor="ctr"/>
                </a:tc>
                <a:tc>
                  <a:txBody>
                    <a:bodyPr/>
                    <a:lstStyle/>
                    <a:p>
                      <a:pPr algn="l">
                        <a:spcAft>
                          <a:spcPts val="0"/>
                        </a:spcAft>
                      </a:pPr>
                      <a:r>
                        <a:rPr lang="en-GB" sz="1200" b="0" dirty="0">
                          <a:solidFill>
                            <a:schemeClr val="bg1"/>
                          </a:solidFill>
                          <a:effectLst/>
                          <a:latin typeface="Microsoft YaHei" panose="020B0503020204020204" pitchFamily="34" charset="-122"/>
                          <a:ea typeface="Microsoft YaHei" panose="020B0503020204020204" pitchFamily="34" charset="-122"/>
                        </a:rPr>
                        <a:t>No</a:t>
                      </a:r>
                      <a:endParaRPr lang="en-US" sz="1200" b="0" dirty="0">
                        <a:solidFill>
                          <a:schemeClr val="bg1"/>
                        </a:solidFill>
                        <a:effectLst/>
                        <a:latin typeface="Microsoft YaHei" panose="020B0503020204020204" pitchFamily="34" charset="-122"/>
                        <a:ea typeface="Microsoft YaHei" panose="020B0503020204020204" pitchFamily="34" charset="-122"/>
                      </a:endParaRPr>
                    </a:p>
                  </a:txBody>
                  <a:tcPr marL="54707" marR="54707" marT="0" marB="0" anchor="ctr"/>
                </a:tc>
                <a:tc>
                  <a:txBody>
                    <a:bodyPr/>
                    <a:lstStyle/>
                    <a:p>
                      <a:pPr algn="l">
                        <a:spcAft>
                          <a:spcPts val="0"/>
                        </a:spcAft>
                      </a:pPr>
                      <a:r>
                        <a:rPr lang="en-GB" sz="1200" b="0">
                          <a:solidFill>
                            <a:schemeClr val="bg1"/>
                          </a:solidFill>
                          <a:effectLst/>
                          <a:latin typeface="Microsoft YaHei" panose="020B0503020204020204" pitchFamily="34" charset="-122"/>
                          <a:ea typeface="Microsoft YaHei" panose="020B0503020204020204" pitchFamily="34" charset="-122"/>
                        </a:rPr>
                        <a:t>Yes</a:t>
                      </a:r>
                      <a:endParaRPr lang="en-US" sz="1200" b="0">
                        <a:solidFill>
                          <a:schemeClr val="bg1"/>
                        </a:solidFill>
                        <a:effectLst/>
                        <a:latin typeface="Microsoft YaHei" panose="020B0503020204020204" pitchFamily="34" charset="-122"/>
                        <a:ea typeface="Microsoft YaHei" panose="020B0503020204020204" pitchFamily="34" charset="-122"/>
                      </a:endParaRPr>
                    </a:p>
                    <a:p>
                      <a:pPr algn="l">
                        <a:spcAft>
                          <a:spcPts val="0"/>
                        </a:spcAft>
                      </a:pPr>
                      <a:r>
                        <a:rPr lang="en-GB" sz="1200" b="0">
                          <a:solidFill>
                            <a:schemeClr val="bg1"/>
                          </a:solidFill>
                          <a:effectLst/>
                          <a:latin typeface="Microsoft YaHei" panose="020B0503020204020204" pitchFamily="34" charset="-122"/>
                          <a:ea typeface="Microsoft YaHei" panose="020B0503020204020204" pitchFamily="34" charset="-122"/>
                        </a:rPr>
                        <a:t>(Independent CEC)</a:t>
                      </a:r>
                      <a:endParaRPr lang="en-US" sz="1200" b="0">
                        <a:solidFill>
                          <a:schemeClr val="bg1"/>
                        </a:solidFill>
                        <a:effectLst/>
                        <a:latin typeface="Microsoft YaHei" panose="020B0503020204020204" pitchFamily="34" charset="-122"/>
                        <a:ea typeface="Microsoft YaHei" panose="020B0503020204020204" pitchFamily="34" charset="-122"/>
                      </a:endParaRPr>
                    </a:p>
                  </a:txBody>
                  <a:tcPr marL="54707" marR="54707" marT="0" marB="0" anchor="ctr"/>
                </a:tc>
                <a:tc>
                  <a:txBody>
                    <a:bodyPr/>
                    <a:lstStyle/>
                    <a:p>
                      <a:pPr algn="l">
                        <a:spcAft>
                          <a:spcPts val="0"/>
                        </a:spcAft>
                      </a:pPr>
                      <a:r>
                        <a:rPr lang="en-GB" sz="1200" b="0" dirty="0">
                          <a:solidFill>
                            <a:schemeClr val="bg1"/>
                          </a:solidFill>
                          <a:effectLst/>
                          <a:latin typeface="Microsoft YaHei" panose="020B0503020204020204" pitchFamily="34" charset="-122"/>
                          <a:ea typeface="Microsoft YaHei" panose="020B0503020204020204" pitchFamily="34" charset="-122"/>
                        </a:rPr>
                        <a:t>Yes</a:t>
                      </a:r>
                      <a:endParaRPr lang="en-US" sz="1200" b="0" dirty="0">
                        <a:solidFill>
                          <a:schemeClr val="bg1"/>
                        </a:solidFill>
                        <a:effectLst/>
                        <a:latin typeface="Microsoft YaHei" panose="020B0503020204020204" pitchFamily="34" charset="-122"/>
                        <a:ea typeface="Microsoft YaHei" panose="020B0503020204020204" pitchFamily="34" charset="-122"/>
                      </a:endParaRPr>
                    </a:p>
                  </a:txBody>
                  <a:tcPr marL="54707" marR="54707" marT="0" marB="0" anchor="ctr"/>
                </a:tc>
                <a:tc>
                  <a:txBody>
                    <a:bodyPr/>
                    <a:lstStyle/>
                    <a:p>
                      <a:pPr algn="l">
                        <a:spcAft>
                          <a:spcPts val="0"/>
                        </a:spcAft>
                      </a:pPr>
                      <a:r>
                        <a:rPr lang="en-GB" sz="1200" b="0" dirty="0">
                          <a:solidFill>
                            <a:schemeClr val="bg1"/>
                          </a:solidFill>
                          <a:effectLst/>
                          <a:latin typeface="Microsoft YaHei" panose="020B0503020204020204" pitchFamily="34" charset="-122"/>
                          <a:ea typeface="Microsoft YaHei" panose="020B0503020204020204" pitchFamily="34" charset="-122"/>
                        </a:rPr>
                        <a:t>Yes</a:t>
                      </a:r>
                      <a:endParaRPr lang="en-US" sz="1200" b="0" dirty="0">
                        <a:solidFill>
                          <a:schemeClr val="bg1"/>
                        </a:solidFill>
                        <a:effectLst/>
                        <a:latin typeface="Microsoft YaHei" panose="020B0503020204020204" pitchFamily="34" charset="-122"/>
                        <a:ea typeface="Microsoft YaHei" panose="020B0503020204020204" pitchFamily="34" charset="-122"/>
                      </a:endParaRPr>
                    </a:p>
                    <a:p>
                      <a:pPr algn="l">
                        <a:spcAft>
                          <a:spcPts val="0"/>
                        </a:spcAft>
                      </a:pPr>
                      <a:r>
                        <a:rPr lang="en-GB" sz="1200" b="0" dirty="0">
                          <a:solidFill>
                            <a:schemeClr val="bg1"/>
                          </a:solidFill>
                          <a:effectLst/>
                          <a:latin typeface="Microsoft YaHei" panose="020B0503020204020204" pitchFamily="34" charset="-122"/>
                          <a:ea typeface="Microsoft YaHei" panose="020B0503020204020204" pitchFamily="34" charset="-122"/>
                        </a:rPr>
                        <a:t>(superiority design)</a:t>
                      </a:r>
                      <a:endParaRPr lang="en-US" sz="1200" b="0" dirty="0">
                        <a:solidFill>
                          <a:schemeClr val="bg1"/>
                        </a:solidFill>
                        <a:effectLst/>
                        <a:latin typeface="Microsoft YaHei" panose="020B0503020204020204" pitchFamily="34" charset="-122"/>
                        <a:ea typeface="Microsoft YaHei" panose="020B0503020204020204" pitchFamily="34" charset="-122"/>
                      </a:endParaRPr>
                    </a:p>
                  </a:txBody>
                  <a:tcPr marL="54707" marR="54707" marT="0" marB="0" anchor="ctr"/>
                </a:tc>
                <a:tc>
                  <a:txBody>
                    <a:bodyPr/>
                    <a:lstStyle/>
                    <a:p>
                      <a:pPr algn="l">
                        <a:spcAft>
                          <a:spcPts val="0"/>
                        </a:spcAft>
                      </a:pPr>
                      <a:r>
                        <a:rPr lang="en-GB" sz="1200" b="0">
                          <a:solidFill>
                            <a:schemeClr val="bg1"/>
                          </a:solidFill>
                          <a:effectLst/>
                          <a:latin typeface="Microsoft YaHei" panose="020B0503020204020204" pitchFamily="34" charset="-122"/>
                          <a:ea typeface="Microsoft YaHei" panose="020B0503020204020204" pitchFamily="34" charset="-122"/>
                        </a:rPr>
                        <a:t>No (Investigator driven)</a:t>
                      </a:r>
                      <a:endParaRPr lang="en-US" sz="1200" b="0">
                        <a:solidFill>
                          <a:schemeClr val="bg1"/>
                        </a:solidFill>
                        <a:effectLst/>
                        <a:latin typeface="Microsoft YaHei" panose="020B0503020204020204" pitchFamily="34" charset="-122"/>
                        <a:ea typeface="Microsoft YaHei" panose="020B0503020204020204" pitchFamily="34" charset="-122"/>
                      </a:endParaRPr>
                    </a:p>
                  </a:txBody>
                  <a:tcPr marL="54707" marR="54707" marT="0" marB="0" anchor="ctr"/>
                </a:tc>
              </a:tr>
              <a:tr h="583543">
                <a:tc>
                  <a:txBody>
                    <a:bodyPr/>
                    <a:lstStyle/>
                    <a:p>
                      <a:pPr algn="l">
                        <a:spcAft>
                          <a:spcPts val="0"/>
                        </a:spcAft>
                      </a:pPr>
                      <a:r>
                        <a:rPr lang="en-US" sz="1200" dirty="0">
                          <a:solidFill>
                            <a:schemeClr val="bg1"/>
                          </a:solidFill>
                          <a:effectLst/>
                          <a:latin typeface="Microsoft YaHei" panose="020B0503020204020204" pitchFamily="34" charset="-122"/>
                          <a:ea typeface="Microsoft YaHei" panose="020B0503020204020204" pitchFamily="34" charset="-122"/>
                        </a:rPr>
                        <a:t>ORAR </a:t>
                      </a:r>
                      <a:r>
                        <a:rPr lang="en-US" sz="1200" dirty="0" smtClean="0">
                          <a:solidFill>
                            <a:schemeClr val="bg1"/>
                          </a:solidFill>
                          <a:effectLst/>
                          <a:latin typeface="Microsoft YaHei" panose="020B0503020204020204" pitchFamily="34" charset="-122"/>
                          <a:ea typeface="Microsoft YaHei" panose="020B0503020204020204" pitchFamily="34" charset="-122"/>
                        </a:rPr>
                        <a:t>III</a:t>
                      </a:r>
                      <a:endParaRPr lang="en-US" sz="1200" dirty="0">
                        <a:solidFill>
                          <a:schemeClr val="bg1"/>
                        </a:solidFill>
                        <a:effectLst/>
                        <a:latin typeface="Microsoft YaHei" panose="020B0503020204020204" pitchFamily="34" charset="-122"/>
                        <a:ea typeface="Microsoft YaHei" panose="020B0503020204020204" pitchFamily="34" charset="-122"/>
                      </a:endParaRPr>
                    </a:p>
                  </a:txBody>
                  <a:tcPr marL="54707" marR="54707" marT="0" marB="0" anchor="ctr"/>
                </a:tc>
                <a:tc>
                  <a:txBody>
                    <a:bodyPr/>
                    <a:lstStyle/>
                    <a:p>
                      <a:pPr algn="l">
                        <a:spcAft>
                          <a:spcPts val="0"/>
                        </a:spcAft>
                      </a:pPr>
                      <a:r>
                        <a:rPr lang="en-GB" sz="1200" b="0">
                          <a:solidFill>
                            <a:schemeClr val="bg1"/>
                          </a:solidFill>
                          <a:effectLst/>
                          <a:latin typeface="Microsoft YaHei" panose="020B0503020204020204" pitchFamily="34" charset="-122"/>
                          <a:ea typeface="Microsoft YaHei" panose="020B0503020204020204" pitchFamily="34" charset="-122"/>
                        </a:rPr>
                        <a:t>Yes</a:t>
                      </a:r>
                      <a:endParaRPr lang="en-US" sz="1200" b="0">
                        <a:solidFill>
                          <a:schemeClr val="bg1"/>
                        </a:solidFill>
                        <a:effectLst/>
                        <a:latin typeface="Microsoft YaHei" panose="020B0503020204020204" pitchFamily="34" charset="-122"/>
                        <a:ea typeface="Microsoft YaHei" panose="020B0503020204020204" pitchFamily="34" charset="-122"/>
                      </a:endParaRPr>
                    </a:p>
                    <a:p>
                      <a:pPr algn="l">
                        <a:spcAft>
                          <a:spcPts val="0"/>
                        </a:spcAft>
                      </a:pPr>
                      <a:r>
                        <a:rPr lang="en-GB" sz="1200" b="0">
                          <a:solidFill>
                            <a:schemeClr val="bg1"/>
                          </a:solidFill>
                          <a:effectLst/>
                          <a:latin typeface="Microsoft YaHei" panose="020B0503020204020204" pitchFamily="34" charset="-122"/>
                          <a:ea typeface="Microsoft YaHei" panose="020B0503020204020204" pitchFamily="34" charset="-122"/>
                        </a:rPr>
                        <a:t>(central random list)</a:t>
                      </a:r>
                      <a:endParaRPr lang="en-US" sz="1200" b="0">
                        <a:solidFill>
                          <a:schemeClr val="bg1"/>
                        </a:solidFill>
                        <a:effectLst/>
                        <a:latin typeface="Microsoft YaHei" panose="020B0503020204020204" pitchFamily="34" charset="-122"/>
                        <a:ea typeface="Microsoft YaHei" panose="020B0503020204020204" pitchFamily="34" charset="-122"/>
                      </a:endParaRPr>
                    </a:p>
                  </a:txBody>
                  <a:tcPr marL="54707" marR="54707" marT="0" marB="0" anchor="ctr"/>
                </a:tc>
                <a:tc>
                  <a:txBody>
                    <a:bodyPr/>
                    <a:lstStyle/>
                    <a:p>
                      <a:pPr algn="l">
                        <a:spcAft>
                          <a:spcPts val="0"/>
                        </a:spcAft>
                      </a:pPr>
                      <a:r>
                        <a:rPr lang="en-GB" sz="1200" b="0">
                          <a:solidFill>
                            <a:schemeClr val="bg1"/>
                          </a:solidFill>
                          <a:effectLst/>
                          <a:latin typeface="Microsoft YaHei" panose="020B0503020204020204" pitchFamily="34" charset="-122"/>
                          <a:ea typeface="Microsoft YaHei" panose="020B0503020204020204" pitchFamily="34" charset="-122"/>
                        </a:rPr>
                        <a:t>Yes</a:t>
                      </a:r>
                      <a:endParaRPr lang="en-US" sz="1200" b="0">
                        <a:solidFill>
                          <a:schemeClr val="bg1"/>
                        </a:solidFill>
                        <a:effectLst/>
                        <a:latin typeface="Microsoft YaHei" panose="020B0503020204020204" pitchFamily="34" charset="-122"/>
                        <a:ea typeface="Microsoft YaHei" panose="020B0503020204020204" pitchFamily="34" charset="-122"/>
                      </a:endParaRPr>
                    </a:p>
                  </a:txBody>
                  <a:tcPr marL="54707" marR="54707" marT="0" marB="0" anchor="ctr"/>
                </a:tc>
                <a:tc>
                  <a:txBody>
                    <a:bodyPr/>
                    <a:lstStyle/>
                    <a:p>
                      <a:pPr algn="l">
                        <a:spcAft>
                          <a:spcPts val="0"/>
                        </a:spcAft>
                      </a:pPr>
                      <a:r>
                        <a:rPr lang="en-GB" sz="1200" b="0">
                          <a:solidFill>
                            <a:schemeClr val="bg1"/>
                          </a:solidFill>
                          <a:effectLst/>
                          <a:latin typeface="Microsoft YaHei" panose="020B0503020204020204" pitchFamily="34" charset="-122"/>
                          <a:ea typeface="Microsoft YaHei" panose="020B0503020204020204" pitchFamily="34" charset="-122"/>
                        </a:rPr>
                        <a:t>Yes</a:t>
                      </a:r>
                      <a:endParaRPr lang="en-US" sz="1200" b="0">
                        <a:solidFill>
                          <a:schemeClr val="bg1"/>
                        </a:solidFill>
                        <a:effectLst/>
                        <a:latin typeface="Microsoft YaHei" panose="020B0503020204020204" pitchFamily="34" charset="-122"/>
                        <a:ea typeface="Microsoft YaHei" panose="020B0503020204020204" pitchFamily="34" charset="-122"/>
                      </a:endParaRPr>
                    </a:p>
                    <a:p>
                      <a:pPr algn="l">
                        <a:spcAft>
                          <a:spcPts val="0"/>
                        </a:spcAft>
                      </a:pPr>
                      <a:r>
                        <a:rPr lang="en-GB" sz="1200" b="0">
                          <a:solidFill>
                            <a:schemeClr val="bg1"/>
                          </a:solidFill>
                          <a:effectLst/>
                          <a:latin typeface="Microsoft YaHei" panose="020B0503020204020204" pitchFamily="34" charset="-122"/>
                          <a:ea typeface="Microsoft YaHei" panose="020B0503020204020204" pitchFamily="34" charset="-122"/>
                        </a:rPr>
                        <a:t>(Independent CEC)</a:t>
                      </a:r>
                      <a:endParaRPr lang="en-US" sz="1200" b="0">
                        <a:solidFill>
                          <a:schemeClr val="bg1"/>
                        </a:solidFill>
                        <a:effectLst/>
                        <a:latin typeface="Microsoft YaHei" panose="020B0503020204020204" pitchFamily="34" charset="-122"/>
                        <a:ea typeface="Microsoft YaHei" panose="020B0503020204020204" pitchFamily="34" charset="-122"/>
                      </a:endParaRPr>
                    </a:p>
                  </a:txBody>
                  <a:tcPr marL="54707" marR="54707" marT="0" marB="0" anchor="ctr"/>
                </a:tc>
                <a:tc>
                  <a:txBody>
                    <a:bodyPr/>
                    <a:lstStyle/>
                    <a:p>
                      <a:pPr algn="l">
                        <a:spcAft>
                          <a:spcPts val="0"/>
                        </a:spcAft>
                      </a:pPr>
                      <a:r>
                        <a:rPr lang="en-GB" sz="1200" b="0">
                          <a:solidFill>
                            <a:schemeClr val="bg1"/>
                          </a:solidFill>
                          <a:effectLst/>
                          <a:latin typeface="Microsoft YaHei" panose="020B0503020204020204" pitchFamily="34" charset="-122"/>
                          <a:ea typeface="Microsoft YaHei" panose="020B0503020204020204" pitchFamily="34" charset="-122"/>
                        </a:rPr>
                        <a:t>Yes</a:t>
                      </a:r>
                      <a:endParaRPr lang="en-US" sz="1200" b="0">
                        <a:solidFill>
                          <a:schemeClr val="bg1"/>
                        </a:solidFill>
                        <a:effectLst/>
                        <a:latin typeface="Microsoft YaHei" panose="020B0503020204020204" pitchFamily="34" charset="-122"/>
                        <a:ea typeface="Microsoft YaHei" panose="020B0503020204020204" pitchFamily="34" charset="-122"/>
                      </a:endParaRPr>
                    </a:p>
                    <a:p>
                      <a:pPr algn="l">
                        <a:spcAft>
                          <a:spcPts val="0"/>
                        </a:spcAft>
                      </a:pPr>
                      <a:r>
                        <a:rPr lang="en-GB" sz="1200" b="0">
                          <a:solidFill>
                            <a:schemeClr val="bg1"/>
                          </a:solidFill>
                          <a:effectLst/>
                          <a:latin typeface="Microsoft YaHei" panose="020B0503020204020204" pitchFamily="34" charset="-122"/>
                          <a:ea typeface="Microsoft YaHei" panose="020B0503020204020204" pitchFamily="34" charset="-122"/>
                        </a:rPr>
                        <a:t>(flow diagram)</a:t>
                      </a:r>
                      <a:endParaRPr lang="en-US" sz="1200" b="0">
                        <a:solidFill>
                          <a:schemeClr val="bg1"/>
                        </a:solidFill>
                        <a:effectLst/>
                        <a:latin typeface="Microsoft YaHei" panose="020B0503020204020204" pitchFamily="34" charset="-122"/>
                        <a:ea typeface="Microsoft YaHei" panose="020B0503020204020204" pitchFamily="34" charset="-122"/>
                      </a:endParaRPr>
                    </a:p>
                  </a:txBody>
                  <a:tcPr marL="54707" marR="54707" marT="0" marB="0" anchor="ctr"/>
                </a:tc>
                <a:tc>
                  <a:txBody>
                    <a:bodyPr/>
                    <a:lstStyle/>
                    <a:p>
                      <a:pPr algn="l">
                        <a:spcAft>
                          <a:spcPts val="0"/>
                        </a:spcAft>
                      </a:pPr>
                      <a:r>
                        <a:rPr lang="en-GB" sz="1200" b="0" dirty="0">
                          <a:solidFill>
                            <a:schemeClr val="bg1"/>
                          </a:solidFill>
                          <a:effectLst/>
                          <a:latin typeface="Microsoft YaHei" panose="020B0503020204020204" pitchFamily="34" charset="-122"/>
                          <a:ea typeface="Microsoft YaHei" panose="020B0503020204020204" pitchFamily="34" charset="-122"/>
                        </a:rPr>
                        <a:t>Yes</a:t>
                      </a:r>
                      <a:endParaRPr lang="en-US" sz="1200" b="0" dirty="0">
                        <a:solidFill>
                          <a:schemeClr val="bg1"/>
                        </a:solidFill>
                        <a:effectLst/>
                        <a:latin typeface="Microsoft YaHei" panose="020B0503020204020204" pitchFamily="34" charset="-122"/>
                        <a:ea typeface="Microsoft YaHei" panose="020B0503020204020204" pitchFamily="34" charset="-122"/>
                      </a:endParaRPr>
                    </a:p>
                    <a:p>
                      <a:pPr algn="l">
                        <a:spcAft>
                          <a:spcPts val="0"/>
                        </a:spcAft>
                      </a:pPr>
                      <a:r>
                        <a:rPr lang="en-GB" sz="1200" b="0" dirty="0">
                          <a:solidFill>
                            <a:schemeClr val="bg1"/>
                          </a:solidFill>
                          <a:effectLst/>
                          <a:latin typeface="Microsoft YaHei" panose="020B0503020204020204" pitchFamily="34" charset="-122"/>
                          <a:ea typeface="Microsoft YaHei" panose="020B0503020204020204" pitchFamily="34" charset="-122"/>
                        </a:rPr>
                        <a:t>(non-inferiority design)</a:t>
                      </a:r>
                      <a:endParaRPr lang="en-US" sz="1200" b="0" dirty="0">
                        <a:solidFill>
                          <a:schemeClr val="bg1"/>
                        </a:solidFill>
                        <a:effectLst/>
                        <a:latin typeface="Microsoft YaHei" panose="020B0503020204020204" pitchFamily="34" charset="-122"/>
                        <a:ea typeface="Microsoft YaHei" panose="020B0503020204020204" pitchFamily="34" charset="-122"/>
                      </a:endParaRPr>
                    </a:p>
                  </a:txBody>
                  <a:tcPr marL="54707" marR="54707" marT="0" marB="0" anchor="ctr"/>
                </a:tc>
                <a:tc>
                  <a:txBody>
                    <a:bodyPr/>
                    <a:lstStyle/>
                    <a:p>
                      <a:pPr algn="l">
                        <a:spcAft>
                          <a:spcPts val="0"/>
                        </a:spcAft>
                      </a:pPr>
                      <a:r>
                        <a:rPr lang="en-GB" sz="1200" b="0">
                          <a:solidFill>
                            <a:schemeClr val="bg1"/>
                          </a:solidFill>
                          <a:effectLst/>
                          <a:latin typeface="Microsoft YaHei" panose="020B0503020204020204" pitchFamily="34" charset="-122"/>
                          <a:ea typeface="Microsoft YaHei" panose="020B0503020204020204" pitchFamily="34" charset="-122"/>
                        </a:rPr>
                        <a:t>No (Investigator driven)</a:t>
                      </a:r>
                      <a:endParaRPr lang="en-US" sz="1200" b="0">
                        <a:solidFill>
                          <a:schemeClr val="bg1"/>
                        </a:solidFill>
                        <a:effectLst/>
                        <a:latin typeface="Microsoft YaHei" panose="020B0503020204020204" pitchFamily="34" charset="-122"/>
                        <a:ea typeface="Microsoft YaHei" panose="020B0503020204020204" pitchFamily="34" charset="-122"/>
                      </a:endParaRPr>
                    </a:p>
                  </a:txBody>
                  <a:tcPr marL="54707" marR="54707" marT="0" marB="0" anchor="ctr"/>
                </a:tc>
              </a:tr>
              <a:tr h="437657">
                <a:tc>
                  <a:txBody>
                    <a:bodyPr/>
                    <a:lstStyle/>
                    <a:p>
                      <a:pPr algn="l">
                        <a:spcAft>
                          <a:spcPts val="0"/>
                        </a:spcAft>
                      </a:pPr>
                      <a:r>
                        <a:rPr lang="de-DE" sz="1200" dirty="0" smtClean="0">
                          <a:solidFill>
                            <a:schemeClr val="bg1"/>
                          </a:solidFill>
                          <a:effectLst/>
                          <a:latin typeface="Microsoft YaHei" panose="020B0503020204020204" pitchFamily="34" charset="-122"/>
                          <a:ea typeface="Microsoft YaHei" panose="020B0503020204020204" pitchFamily="34" charset="-122"/>
                        </a:rPr>
                        <a:t>OSIRIS</a:t>
                      </a:r>
                      <a:endParaRPr lang="en-US" sz="1200" dirty="0">
                        <a:solidFill>
                          <a:schemeClr val="bg1"/>
                        </a:solidFill>
                        <a:effectLst/>
                        <a:latin typeface="Microsoft YaHei" panose="020B0503020204020204" pitchFamily="34" charset="-122"/>
                        <a:ea typeface="Microsoft YaHei" panose="020B0503020204020204" pitchFamily="34" charset="-122"/>
                      </a:endParaRPr>
                    </a:p>
                  </a:txBody>
                  <a:tcPr marL="54707" marR="54707" marT="0" marB="0" anchor="ctr"/>
                </a:tc>
                <a:tc>
                  <a:txBody>
                    <a:bodyPr/>
                    <a:lstStyle/>
                    <a:p>
                      <a:pPr algn="l">
                        <a:spcAft>
                          <a:spcPts val="0"/>
                        </a:spcAft>
                      </a:pPr>
                      <a:r>
                        <a:rPr lang="en-GB" sz="1200" b="0">
                          <a:solidFill>
                            <a:schemeClr val="bg1"/>
                          </a:solidFill>
                          <a:effectLst/>
                          <a:latin typeface="Microsoft YaHei" panose="020B0503020204020204" pitchFamily="34" charset="-122"/>
                          <a:ea typeface="Microsoft YaHei" panose="020B0503020204020204" pitchFamily="34" charset="-122"/>
                        </a:rPr>
                        <a:t>Yes</a:t>
                      </a:r>
                      <a:endParaRPr lang="en-US" sz="1200" b="0">
                        <a:solidFill>
                          <a:schemeClr val="bg1"/>
                        </a:solidFill>
                        <a:effectLst/>
                        <a:latin typeface="Microsoft YaHei" panose="020B0503020204020204" pitchFamily="34" charset="-122"/>
                        <a:ea typeface="Microsoft YaHei" panose="020B0503020204020204" pitchFamily="34" charset="-122"/>
                      </a:endParaRPr>
                    </a:p>
                    <a:p>
                      <a:pPr algn="l">
                        <a:spcAft>
                          <a:spcPts val="0"/>
                        </a:spcAft>
                      </a:pPr>
                      <a:r>
                        <a:rPr lang="en-GB" sz="1200" b="0">
                          <a:solidFill>
                            <a:schemeClr val="bg1"/>
                          </a:solidFill>
                          <a:effectLst/>
                          <a:latin typeface="Microsoft YaHei" panose="020B0503020204020204" pitchFamily="34" charset="-122"/>
                          <a:ea typeface="Microsoft YaHei" panose="020B0503020204020204" pitchFamily="34" charset="-122"/>
                        </a:rPr>
                        <a:t>(central random list)</a:t>
                      </a:r>
                      <a:endParaRPr lang="en-US" sz="1200" b="0">
                        <a:solidFill>
                          <a:schemeClr val="bg1"/>
                        </a:solidFill>
                        <a:effectLst/>
                        <a:latin typeface="Microsoft YaHei" panose="020B0503020204020204" pitchFamily="34" charset="-122"/>
                        <a:ea typeface="Microsoft YaHei" panose="020B0503020204020204" pitchFamily="34" charset="-122"/>
                      </a:endParaRPr>
                    </a:p>
                  </a:txBody>
                  <a:tcPr marL="54707" marR="54707" marT="0" marB="0" anchor="ctr"/>
                </a:tc>
                <a:tc>
                  <a:txBody>
                    <a:bodyPr/>
                    <a:lstStyle/>
                    <a:p>
                      <a:pPr algn="l">
                        <a:spcAft>
                          <a:spcPts val="0"/>
                        </a:spcAft>
                      </a:pPr>
                      <a:r>
                        <a:rPr lang="en-GB" sz="1200" b="0">
                          <a:solidFill>
                            <a:schemeClr val="bg1"/>
                          </a:solidFill>
                          <a:effectLst/>
                          <a:latin typeface="Microsoft YaHei" panose="020B0503020204020204" pitchFamily="34" charset="-122"/>
                          <a:ea typeface="Microsoft YaHei" panose="020B0503020204020204" pitchFamily="34" charset="-122"/>
                        </a:rPr>
                        <a:t>Yes</a:t>
                      </a:r>
                      <a:endParaRPr lang="en-US" sz="1200" b="0">
                        <a:solidFill>
                          <a:schemeClr val="bg1"/>
                        </a:solidFill>
                        <a:effectLst/>
                        <a:latin typeface="Microsoft YaHei" panose="020B0503020204020204" pitchFamily="34" charset="-122"/>
                        <a:ea typeface="Microsoft YaHei" panose="020B0503020204020204" pitchFamily="34" charset="-122"/>
                      </a:endParaRPr>
                    </a:p>
                  </a:txBody>
                  <a:tcPr marL="54707" marR="54707" marT="0" marB="0" anchor="ctr"/>
                </a:tc>
                <a:tc>
                  <a:txBody>
                    <a:bodyPr/>
                    <a:lstStyle/>
                    <a:p>
                      <a:pPr algn="l">
                        <a:spcAft>
                          <a:spcPts val="0"/>
                        </a:spcAft>
                      </a:pPr>
                      <a:r>
                        <a:rPr lang="en-GB" sz="1200" b="0">
                          <a:solidFill>
                            <a:schemeClr val="bg1"/>
                          </a:solidFill>
                          <a:effectLst/>
                          <a:latin typeface="Microsoft YaHei" panose="020B0503020204020204" pitchFamily="34" charset="-122"/>
                          <a:ea typeface="Microsoft YaHei" panose="020B0503020204020204" pitchFamily="34" charset="-122"/>
                        </a:rPr>
                        <a:t>Yes</a:t>
                      </a:r>
                      <a:endParaRPr lang="en-US" sz="1200" b="0">
                        <a:solidFill>
                          <a:schemeClr val="bg1"/>
                        </a:solidFill>
                        <a:effectLst/>
                        <a:latin typeface="Microsoft YaHei" panose="020B0503020204020204" pitchFamily="34" charset="-122"/>
                        <a:ea typeface="Microsoft YaHei" panose="020B0503020204020204" pitchFamily="34" charset="-122"/>
                      </a:endParaRPr>
                    </a:p>
                    <a:p>
                      <a:pPr algn="l">
                        <a:spcAft>
                          <a:spcPts val="0"/>
                        </a:spcAft>
                      </a:pPr>
                      <a:r>
                        <a:rPr lang="en-GB" sz="1200" b="0">
                          <a:solidFill>
                            <a:schemeClr val="bg1"/>
                          </a:solidFill>
                          <a:effectLst/>
                          <a:latin typeface="Microsoft YaHei" panose="020B0503020204020204" pitchFamily="34" charset="-122"/>
                          <a:ea typeface="Microsoft YaHei" panose="020B0503020204020204" pitchFamily="34" charset="-122"/>
                        </a:rPr>
                        <a:t>(Independent CEC)</a:t>
                      </a:r>
                      <a:endParaRPr lang="en-US" sz="1200" b="0">
                        <a:solidFill>
                          <a:schemeClr val="bg1"/>
                        </a:solidFill>
                        <a:effectLst/>
                        <a:latin typeface="Microsoft YaHei" panose="020B0503020204020204" pitchFamily="34" charset="-122"/>
                        <a:ea typeface="Microsoft YaHei" panose="020B0503020204020204" pitchFamily="34" charset="-122"/>
                      </a:endParaRPr>
                    </a:p>
                  </a:txBody>
                  <a:tcPr marL="54707" marR="54707" marT="0" marB="0" anchor="ctr"/>
                </a:tc>
                <a:tc>
                  <a:txBody>
                    <a:bodyPr/>
                    <a:lstStyle/>
                    <a:p>
                      <a:pPr algn="l">
                        <a:spcAft>
                          <a:spcPts val="0"/>
                        </a:spcAft>
                      </a:pPr>
                      <a:r>
                        <a:rPr lang="en-GB" sz="1200" b="0">
                          <a:solidFill>
                            <a:schemeClr val="bg1"/>
                          </a:solidFill>
                          <a:effectLst/>
                          <a:latin typeface="Microsoft YaHei" panose="020B0503020204020204" pitchFamily="34" charset="-122"/>
                          <a:ea typeface="Microsoft YaHei" panose="020B0503020204020204" pitchFamily="34" charset="-122"/>
                        </a:rPr>
                        <a:t>Yes</a:t>
                      </a:r>
                      <a:endParaRPr lang="en-US" sz="1200" b="0">
                        <a:solidFill>
                          <a:schemeClr val="bg1"/>
                        </a:solidFill>
                        <a:effectLst/>
                        <a:latin typeface="Microsoft YaHei" panose="020B0503020204020204" pitchFamily="34" charset="-122"/>
                        <a:ea typeface="Microsoft YaHei" panose="020B0503020204020204" pitchFamily="34" charset="-122"/>
                      </a:endParaRPr>
                    </a:p>
                  </a:txBody>
                  <a:tcPr marL="54707" marR="54707" marT="0" marB="0" anchor="ctr"/>
                </a:tc>
                <a:tc>
                  <a:txBody>
                    <a:bodyPr/>
                    <a:lstStyle/>
                    <a:p>
                      <a:pPr algn="l">
                        <a:spcAft>
                          <a:spcPts val="0"/>
                        </a:spcAft>
                      </a:pPr>
                      <a:r>
                        <a:rPr lang="en-GB" sz="1200" b="0">
                          <a:solidFill>
                            <a:schemeClr val="bg1"/>
                          </a:solidFill>
                          <a:effectLst/>
                          <a:latin typeface="Microsoft YaHei" panose="020B0503020204020204" pitchFamily="34" charset="-122"/>
                          <a:ea typeface="Microsoft YaHei" panose="020B0503020204020204" pitchFamily="34" charset="-122"/>
                        </a:rPr>
                        <a:t>Yes</a:t>
                      </a:r>
                      <a:endParaRPr lang="en-US" sz="1200" b="0">
                        <a:solidFill>
                          <a:schemeClr val="bg1"/>
                        </a:solidFill>
                        <a:effectLst/>
                        <a:latin typeface="Microsoft YaHei" panose="020B0503020204020204" pitchFamily="34" charset="-122"/>
                        <a:ea typeface="Microsoft YaHei" panose="020B0503020204020204" pitchFamily="34" charset="-122"/>
                      </a:endParaRPr>
                    </a:p>
                    <a:p>
                      <a:pPr algn="l">
                        <a:spcAft>
                          <a:spcPts val="0"/>
                        </a:spcAft>
                      </a:pPr>
                      <a:r>
                        <a:rPr lang="en-GB" sz="1200" b="0">
                          <a:solidFill>
                            <a:schemeClr val="bg1"/>
                          </a:solidFill>
                          <a:effectLst/>
                          <a:latin typeface="Microsoft YaHei" panose="020B0503020204020204" pitchFamily="34" charset="-122"/>
                          <a:ea typeface="Microsoft YaHei" panose="020B0503020204020204" pitchFamily="34" charset="-122"/>
                        </a:rPr>
                        <a:t>(superiority design)</a:t>
                      </a:r>
                      <a:endParaRPr lang="en-US" sz="1200" b="0">
                        <a:solidFill>
                          <a:schemeClr val="bg1"/>
                        </a:solidFill>
                        <a:effectLst/>
                        <a:latin typeface="Microsoft YaHei" panose="020B0503020204020204" pitchFamily="34" charset="-122"/>
                        <a:ea typeface="Microsoft YaHei" panose="020B0503020204020204" pitchFamily="34" charset="-122"/>
                      </a:endParaRPr>
                    </a:p>
                  </a:txBody>
                  <a:tcPr marL="54707" marR="54707" marT="0" marB="0" anchor="ctr"/>
                </a:tc>
                <a:tc>
                  <a:txBody>
                    <a:bodyPr/>
                    <a:lstStyle/>
                    <a:p>
                      <a:pPr algn="l">
                        <a:spcAft>
                          <a:spcPts val="0"/>
                        </a:spcAft>
                      </a:pPr>
                      <a:r>
                        <a:rPr lang="en-GB" sz="1200" b="0" dirty="0">
                          <a:solidFill>
                            <a:schemeClr val="bg1"/>
                          </a:solidFill>
                          <a:effectLst/>
                          <a:latin typeface="Microsoft YaHei" panose="020B0503020204020204" pitchFamily="34" charset="-122"/>
                          <a:ea typeface="Microsoft YaHei" panose="020B0503020204020204" pitchFamily="34" charset="-122"/>
                        </a:rPr>
                        <a:t>No (Investigator driven)</a:t>
                      </a:r>
                      <a:endParaRPr lang="en-US" sz="1200" b="0" dirty="0">
                        <a:solidFill>
                          <a:schemeClr val="bg1"/>
                        </a:solidFill>
                        <a:effectLst/>
                        <a:latin typeface="Microsoft YaHei" panose="020B0503020204020204" pitchFamily="34" charset="-122"/>
                        <a:ea typeface="Microsoft YaHei" panose="020B0503020204020204" pitchFamily="34" charset="-122"/>
                      </a:endParaRPr>
                    </a:p>
                  </a:txBody>
                  <a:tcPr marL="54707" marR="54707" marT="0" marB="0" anchor="ctr"/>
                </a:tc>
              </a:tr>
              <a:tr h="437657">
                <a:tc>
                  <a:txBody>
                    <a:bodyPr/>
                    <a:lstStyle/>
                    <a:p>
                      <a:pPr algn="l">
                        <a:spcAft>
                          <a:spcPts val="0"/>
                        </a:spcAft>
                      </a:pPr>
                      <a:r>
                        <a:rPr lang="de-DE" sz="1200" dirty="0">
                          <a:solidFill>
                            <a:schemeClr val="bg1"/>
                          </a:solidFill>
                          <a:effectLst/>
                          <a:latin typeface="Microsoft YaHei" panose="020B0503020204020204" pitchFamily="34" charset="-122"/>
                          <a:ea typeface="Microsoft YaHei" panose="020B0503020204020204" pitchFamily="34" charset="-122"/>
                        </a:rPr>
                        <a:t>Stojkovic et al</a:t>
                      </a:r>
                      <a:r>
                        <a:rPr lang="de-DE" sz="1200" dirty="0" smtClean="0">
                          <a:solidFill>
                            <a:schemeClr val="bg1"/>
                          </a:solidFill>
                          <a:effectLst/>
                          <a:latin typeface="Microsoft YaHei" panose="020B0503020204020204" pitchFamily="34" charset="-122"/>
                          <a:ea typeface="Microsoft YaHei" panose="020B0503020204020204" pitchFamily="34" charset="-122"/>
                        </a:rPr>
                        <a:t>.</a:t>
                      </a:r>
                      <a:endParaRPr lang="en-US" sz="1200" dirty="0">
                        <a:solidFill>
                          <a:schemeClr val="bg1"/>
                        </a:solidFill>
                        <a:effectLst/>
                        <a:latin typeface="Microsoft YaHei" panose="020B0503020204020204" pitchFamily="34" charset="-122"/>
                        <a:ea typeface="Microsoft YaHei" panose="020B0503020204020204" pitchFamily="34" charset="-122"/>
                      </a:endParaRPr>
                    </a:p>
                  </a:txBody>
                  <a:tcPr marL="54707" marR="54707" marT="0" marB="0" anchor="ctr"/>
                </a:tc>
                <a:tc>
                  <a:txBody>
                    <a:bodyPr/>
                    <a:lstStyle/>
                    <a:p>
                      <a:pPr algn="l">
                        <a:spcAft>
                          <a:spcPts val="0"/>
                        </a:spcAft>
                      </a:pPr>
                      <a:r>
                        <a:rPr lang="en-GB" sz="1200" b="0" dirty="0">
                          <a:solidFill>
                            <a:schemeClr val="bg1"/>
                          </a:solidFill>
                          <a:effectLst/>
                          <a:latin typeface="Microsoft YaHei" panose="020B0503020204020204" pitchFamily="34" charset="-122"/>
                          <a:ea typeface="Microsoft YaHei" panose="020B0503020204020204" pitchFamily="34" charset="-122"/>
                        </a:rPr>
                        <a:t>Yes</a:t>
                      </a:r>
                      <a:endParaRPr lang="en-US" sz="1200" b="0" dirty="0">
                        <a:solidFill>
                          <a:schemeClr val="bg1"/>
                        </a:solidFill>
                        <a:effectLst/>
                        <a:latin typeface="Microsoft YaHei" panose="020B0503020204020204" pitchFamily="34" charset="-122"/>
                        <a:ea typeface="Microsoft YaHei" panose="020B0503020204020204" pitchFamily="34" charset="-122"/>
                      </a:endParaRPr>
                    </a:p>
                  </a:txBody>
                  <a:tcPr marL="54707" marR="54707" marT="0" marB="0" anchor="ctr"/>
                </a:tc>
                <a:tc>
                  <a:txBody>
                    <a:bodyPr/>
                    <a:lstStyle/>
                    <a:p>
                      <a:pPr algn="l">
                        <a:spcAft>
                          <a:spcPts val="0"/>
                        </a:spcAft>
                      </a:pPr>
                      <a:r>
                        <a:rPr lang="en-GB" sz="1200" b="0" dirty="0">
                          <a:solidFill>
                            <a:schemeClr val="bg1"/>
                          </a:solidFill>
                          <a:effectLst/>
                          <a:latin typeface="Microsoft YaHei" panose="020B0503020204020204" pitchFamily="34" charset="-122"/>
                          <a:ea typeface="Microsoft YaHei" panose="020B0503020204020204" pitchFamily="34" charset="-122"/>
                        </a:rPr>
                        <a:t>No</a:t>
                      </a:r>
                      <a:endParaRPr lang="en-US" sz="1200" b="0" dirty="0">
                        <a:solidFill>
                          <a:schemeClr val="bg1"/>
                        </a:solidFill>
                        <a:effectLst/>
                        <a:latin typeface="Microsoft YaHei" panose="020B0503020204020204" pitchFamily="34" charset="-122"/>
                        <a:ea typeface="Microsoft YaHei" panose="020B0503020204020204" pitchFamily="34" charset="-122"/>
                      </a:endParaRPr>
                    </a:p>
                  </a:txBody>
                  <a:tcPr marL="54707" marR="54707" marT="0" marB="0" anchor="ctr"/>
                </a:tc>
                <a:tc>
                  <a:txBody>
                    <a:bodyPr/>
                    <a:lstStyle/>
                    <a:p>
                      <a:pPr algn="l">
                        <a:spcAft>
                          <a:spcPts val="0"/>
                        </a:spcAft>
                      </a:pPr>
                      <a:r>
                        <a:rPr lang="en-GB" sz="1200" b="0">
                          <a:solidFill>
                            <a:schemeClr val="bg1"/>
                          </a:solidFill>
                          <a:effectLst/>
                          <a:latin typeface="Microsoft YaHei" panose="020B0503020204020204" pitchFamily="34" charset="-122"/>
                          <a:ea typeface="Microsoft YaHei" panose="020B0503020204020204" pitchFamily="34" charset="-122"/>
                        </a:rPr>
                        <a:t>Yes</a:t>
                      </a:r>
                      <a:endParaRPr lang="en-US" sz="1200" b="0">
                        <a:solidFill>
                          <a:schemeClr val="bg1"/>
                        </a:solidFill>
                        <a:effectLst/>
                        <a:latin typeface="Microsoft YaHei" panose="020B0503020204020204" pitchFamily="34" charset="-122"/>
                        <a:ea typeface="Microsoft YaHei" panose="020B0503020204020204" pitchFamily="34" charset="-122"/>
                      </a:endParaRPr>
                    </a:p>
                    <a:p>
                      <a:pPr algn="l">
                        <a:spcAft>
                          <a:spcPts val="0"/>
                        </a:spcAft>
                      </a:pPr>
                      <a:r>
                        <a:rPr lang="en-GB" sz="1200" b="0">
                          <a:solidFill>
                            <a:schemeClr val="bg1"/>
                          </a:solidFill>
                          <a:effectLst/>
                          <a:latin typeface="Microsoft YaHei" panose="020B0503020204020204" pitchFamily="34" charset="-122"/>
                          <a:ea typeface="Microsoft YaHei" panose="020B0503020204020204" pitchFamily="34" charset="-122"/>
                        </a:rPr>
                        <a:t>(Independent CEC)</a:t>
                      </a:r>
                      <a:endParaRPr lang="en-US" sz="1200" b="0">
                        <a:solidFill>
                          <a:schemeClr val="bg1"/>
                        </a:solidFill>
                        <a:effectLst/>
                        <a:latin typeface="Microsoft YaHei" panose="020B0503020204020204" pitchFamily="34" charset="-122"/>
                        <a:ea typeface="Microsoft YaHei" panose="020B0503020204020204" pitchFamily="34" charset="-122"/>
                      </a:endParaRPr>
                    </a:p>
                  </a:txBody>
                  <a:tcPr marL="54707" marR="54707" marT="0" marB="0" anchor="ctr"/>
                </a:tc>
                <a:tc>
                  <a:txBody>
                    <a:bodyPr/>
                    <a:lstStyle/>
                    <a:p>
                      <a:pPr algn="l">
                        <a:spcAft>
                          <a:spcPts val="0"/>
                        </a:spcAft>
                      </a:pPr>
                      <a:r>
                        <a:rPr lang="en-GB" sz="1200" b="0" dirty="0">
                          <a:solidFill>
                            <a:schemeClr val="bg1"/>
                          </a:solidFill>
                          <a:effectLst/>
                          <a:latin typeface="Microsoft YaHei" panose="020B0503020204020204" pitchFamily="34" charset="-122"/>
                          <a:ea typeface="Microsoft YaHei" panose="020B0503020204020204" pitchFamily="34" charset="-122"/>
                        </a:rPr>
                        <a:t>Yes</a:t>
                      </a:r>
                      <a:endParaRPr lang="en-US" sz="1200" b="0" dirty="0">
                        <a:solidFill>
                          <a:schemeClr val="bg1"/>
                        </a:solidFill>
                        <a:effectLst/>
                        <a:latin typeface="Microsoft YaHei" panose="020B0503020204020204" pitchFamily="34" charset="-122"/>
                        <a:ea typeface="Microsoft YaHei" panose="020B0503020204020204" pitchFamily="34" charset="-122"/>
                      </a:endParaRPr>
                    </a:p>
                  </a:txBody>
                  <a:tcPr marL="54707" marR="54707" marT="0" marB="0" anchor="ctr"/>
                </a:tc>
                <a:tc>
                  <a:txBody>
                    <a:bodyPr/>
                    <a:lstStyle/>
                    <a:p>
                      <a:pPr algn="l">
                        <a:spcAft>
                          <a:spcPts val="0"/>
                        </a:spcAft>
                      </a:pPr>
                      <a:r>
                        <a:rPr lang="en-GB" sz="1200" b="0">
                          <a:solidFill>
                            <a:schemeClr val="bg1"/>
                          </a:solidFill>
                          <a:effectLst/>
                          <a:latin typeface="Microsoft YaHei" panose="020B0503020204020204" pitchFamily="34" charset="-122"/>
                          <a:ea typeface="Microsoft YaHei" panose="020B0503020204020204" pitchFamily="34" charset="-122"/>
                        </a:rPr>
                        <a:t>Yes</a:t>
                      </a:r>
                      <a:endParaRPr lang="en-US" sz="1200" b="0">
                        <a:solidFill>
                          <a:schemeClr val="bg1"/>
                        </a:solidFill>
                        <a:effectLst/>
                        <a:latin typeface="Microsoft YaHei" panose="020B0503020204020204" pitchFamily="34" charset="-122"/>
                        <a:ea typeface="Microsoft YaHei" panose="020B0503020204020204" pitchFamily="34" charset="-122"/>
                      </a:endParaRPr>
                    </a:p>
                    <a:p>
                      <a:pPr algn="l">
                        <a:spcAft>
                          <a:spcPts val="0"/>
                        </a:spcAft>
                      </a:pPr>
                      <a:r>
                        <a:rPr lang="en-GB" sz="1200" b="0">
                          <a:solidFill>
                            <a:schemeClr val="bg1"/>
                          </a:solidFill>
                          <a:effectLst/>
                          <a:latin typeface="Microsoft YaHei" panose="020B0503020204020204" pitchFamily="34" charset="-122"/>
                          <a:ea typeface="Microsoft YaHei" panose="020B0503020204020204" pitchFamily="34" charset="-122"/>
                        </a:rPr>
                        <a:t>(superiority design)</a:t>
                      </a:r>
                      <a:endParaRPr lang="en-US" sz="1200" b="0">
                        <a:solidFill>
                          <a:schemeClr val="bg1"/>
                        </a:solidFill>
                        <a:effectLst/>
                        <a:latin typeface="Microsoft YaHei" panose="020B0503020204020204" pitchFamily="34" charset="-122"/>
                        <a:ea typeface="Microsoft YaHei" panose="020B0503020204020204" pitchFamily="34" charset="-122"/>
                      </a:endParaRPr>
                    </a:p>
                  </a:txBody>
                  <a:tcPr marL="54707" marR="54707" marT="0" marB="0" anchor="ctr"/>
                </a:tc>
                <a:tc>
                  <a:txBody>
                    <a:bodyPr/>
                    <a:lstStyle/>
                    <a:p>
                      <a:pPr algn="l">
                        <a:spcAft>
                          <a:spcPts val="0"/>
                        </a:spcAft>
                      </a:pPr>
                      <a:r>
                        <a:rPr lang="en-GB" sz="1200" b="0" dirty="0">
                          <a:solidFill>
                            <a:schemeClr val="bg1"/>
                          </a:solidFill>
                          <a:effectLst/>
                          <a:latin typeface="Microsoft YaHei" panose="020B0503020204020204" pitchFamily="34" charset="-122"/>
                          <a:ea typeface="Microsoft YaHei" panose="020B0503020204020204" pitchFamily="34" charset="-122"/>
                        </a:rPr>
                        <a:t>No (Investigator driven)</a:t>
                      </a:r>
                      <a:endParaRPr lang="en-US" sz="1200" b="0" dirty="0">
                        <a:solidFill>
                          <a:schemeClr val="bg1"/>
                        </a:solidFill>
                        <a:effectLst/>
                        <a:latin typeface="Microsoft YaHei" panose="020B0503020204020204" pitchFamily="34" charset="-122"/>
                        <a:ea typeface="Microsoft YaHei" panose="020B0503020204020204" pitchFamily="34" charset="-122"/>
                      </a:endParaRPr>
                    </a:p>
                  </a:txBody>
                  <a:tcPr marL="54707" marR="54707" marT="0" marB="0" anchor="ctr"/>
                </a:tc>
              </a:tr>
            </a:tbl>
          </a:graphicData>
        </a:graphic>
      </p:graphicFrame>
      <p:sp>
        <p:nvSpPr>
          <p:cNvPr id="8" name="7 Rectángulo"/>
          <p:cNvSpPr/>
          <p:nvPr/>
        </p:nvSpPr>
        <p:spPr>
          <a:xfrm>
            <a:off x="2915816" y="5939988"/>
            <a:ext cx="3201004" cy="369332"/>
          </a:xfrm>
          <a:prstGeom prst="rect">
            <a:avLst/>
          </a:prstGeom>
        </p:spPr>
        <p:txBody>
          <a:bodyPr wrap="none">
            <a:spAutoFit/>
          </a:bodyPr>
          <a:lstStyle/>
          <a:p>
            <a:r>
              <a:rPr lang="en-GB" b="1" dirty="0">
                <a:solidFill>
                  <a:schemeClr val="bg1"/>
                </a:solidFill>
                <a:latin typeface="Microsoft YaHei" panose="020B0503020204020204" pitchFamily="34" charset="-122"/>
                <a:ea typeface="Microsoft YaHei" panose="020B0503020204020204" pitchFamily="34" charset="-122"/>
              </a:rPr>
              <a:t>Assessment of risk of bias</a:t>
            </a:r>
            <a:endParaRPr lang="en-US" dirty="0">
              <a:solidFill>
                <a:schemeClr val="bg1"/>
              </a:solidFill>
              <a:latin typeface="Microsoft YaHei" panose="020B0503020204020204" pitchFamily="34" charset="-122"/>
              <a:ea typeface="Microsoft YaHei" panose="020B0503020204020204" pitchFamily="34" charset="-122"/>
            </a:endParaRPr>
          </a:p>
        </p:txBody>
      </p:sp>
      <p:sp>
        <p:nvSpPr>
          <p:cNvPr id="9" name="8 CuadroTexto"/>
          <p:cNvSpPr txBox="1"/>
          <p:nvPr/>
        </p:nvSpPr>
        <p:spPr>
          <a:xfrm>
            <a:off x="0" y="6444044"/>
            <a:ext cx="9144000" cy="369332"/>
          </a:xfrm>
          <a:prstGeom prst="rect">
            <a:avLst/>
          </a:prstGeom>
          <a:noFill/>
        </p:spPr>
        <p:txBody>
          <a:bodyPr wrap="square" rtlCol="0">
            <a:spAutoFit/>
          </a:bodyPr>
          <a:lstStyle/>
          <a:p>
            <a:pPr algn="r"/>
            <a:r>
              <a:rPr lang="es-AR" i="1" dirty="0" err="1" smtClean="0">
                <a:solidFill>
                  <a:schemeClr val="bg1">
                    <a:lumMod val="95000"/>
                  </a:schemeClr>
                </a:solidFill>
                <a:latin typeface="Microsoft YaHei" panose="020B0503020204020204" pitchFamily="34" charset="-122"/>
                <a:ea typeface="Microsoft YaHei" panose="020B0503020204020204" pitchFamily="34" charset="-122"/>
              </a:rPr>
              <a:t>Cassese</a:t>
            </a:r>
            <a:r>
              <a:rPr lang="es-AR" i="1"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i="1" dirty="0" err="1" smtClean="0">
                <a:solidFill>
                  <a:schemeClr val="bg1">
                    <a:lumMod val="95000"/>
                  </a:schemeClr>
                </a:solidFill>
                <a:latin typeface="Microsoft YaHei" panose="020B0503020204020204" pitchFamily="34" charset="-122"/>
                <a:ea typeface="Microsoft YaHei" panose="020B0503020204020204" pitchFamily="34" charset="-122"/>
              </a:rPr>
              <a:t>Kastrati</a:t>
            </a:r>
            <a:r>
              <a:rPr lang="es-AR" i="1"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i="1" dirty="0" err="1" smtClean="0">
                <a:solidFill>
                  <a:schemeClr val="bg1">
                    <a:lumMod val="95000"/>
                  </a:schemeClr>
                </a:solidFill>
                <a:latin typeface="Microsoft YaHei" panose="020B0503020204020204" pitchFamily="34" charset="-122"/>
                <a:ea typeface="Microsoft YaHei" panose="020B0503020204020204" pitchFamily="34" charset="-122"/>
              </a:rPr>
              <a:t>Rodriguez</a:t>
            </a:r>
            <a:r>
              <a:rPr lang="es-AR" i="1" dirty="0" smtClean="0">
                <a:solidFill>
                  <a:schemeClr val="bg1">
                    <a:lumMod val="95000"/>
                  </a:schemeClr>
                </a:solidFill>
                <a:latin typeface="Microsoft YaHei" panose="020B0503020204020204" pitchFamily="34" charset="-122"/>
                <a:ea typeface="Microsoft YaHei" panose="020B0503020204020204" pitchFamily="34" charset="-122"/>
              </a:rPr>
              <a:t> et al. </a:t>
            </a:r>
            <a:r>
              <a:rPr lang="es-AR" i="1" dirty="0" err="1">
                <a:solidFill>
                  <a:schemeClr val="bg1">
                    <a:lumMod val="95000"/>
                  </a:schemeClr>
                </a:solidFill>
                <a:latin typeface="Microsoft YaHei" panose="020B0503020204020204" pitchFamily="34" charset="-122"/>
                <a:ea typeface="Microsoft YaHei" panose="020B0503020204020204" pitchFamily="34" charset="-122"/>
              </a:rPr>
              <a:t>Atherosclerosis</a:t>
            </a:r>
            <a:r>
              <a:rPr lang="es-AR" i="1" dirty="0">
                <a:solidFill>
                  <a:schemeClr val="bg1">
                    <a:lumMod val="95000"/>
                  </a:schemeClr>
                </a:solidFill>
                <a:latin typeface="Microsoft YaHei" panose="020B0503020204020204" pitchFamily="34" charset="-122"/>
                <a:ea typeface="Microsoft YaHei" panose="020B0503020204020204" pitchFamily="34" charset="-122"/>
              </a:rPr>
              <a:t>. 2014 Dec;237(2):</a:t>
            </a:r>
            <a:r>
              <a:rPr lang="es-AR" i="1" dirty="0" smtClean="0">
                <a:solidFill>
                  <a:schemeClr val="bg1">
                    <a:lumMod val="95000"/>
                  </a:schemeClr>
                </a:solidFill>
                <a:latin typeface="Microsoft YaHei" panose="020B0503020204020204" pitchFamily="34" charset="-122"/>
                <a:ea typeface="Microsoft YaHei" panose="020B0503020204020204" pitchFamily="34" charset="-122"/>
              </a:rPr>
              <a:t>410-7</a:t>
            </a:r>
            <a:endParaRPr lang="es-AR" i="1" dirty="0">
              <a:solidFill>
                <a:schemeClr val="bg1">
                  <a:lumMod val="95000"/>
                </a:schemeClr>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8669266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4" name="3 Conector recto"/>
          <p:cNvCxnSpPr/>
          <p:nvPr/>
        </p:nvCxnSpPr>
        <p:spPr>
          <a:xfrm>
            <a:off x="2951312" y="529683"/>
            <a:ext cx="619268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4 Rectángulo"/>
          <p:cNvSpPr/>
          <p:nvPr/>
        </p:nvSpPr>
        <p:spPr>
          <a:xfrm>
            <a:off x="3438469" y="6463"/>
            <a:ext cx="5688632" cy="523220"/>
          </a:xfrm>
          <a:prstGeom prst="rect">
            <a:avLst/>
          </a:prstGeom>
        </p:spPr>
        <p:txBody>
          <a:bodyPr wrap="square">
            <a:spAutoFit/>
          </a:bodyPr>
          <a:lstStyle/>
          <a:p>
            <a:pPr algn="r"/>
            <a:r>
              <a:rPr lang="en-US" sz="2800" b="1" dirty="0" smtClean="0">
                <a:solidFill>
                  <a:schemeClr val="bg1"/>
                </a:solidFill>
                <a:latin typeface="Microsoft YaHei" panose="020B0503020204020204" pitchFamily="34" charset="-122"/>
                <a:ea typeface="Microsoft YaHei" panose="020B0503020204020204" pitchFamily="34" charset="-122"/>
              </a:rPr>
              <a:t>RAMSES meta-analysis</a:t>
            </a:r>
            <a:endParaRPr lang="en-US" sz="2800" dirty="0">
              <a:solidFill>
                <a:schemeClr val="bg1"/>
              </a:solidFill>
              <a:latin typeface="Microsoft YaHei" panose="020B0503020204020204" pitchFamily="34" charset="-122"/>
              <a:ea typeface="Microsoft YaHei" panose="020B0503020204020204" pitchFamily="34" charset="-122"/>
            </a:endParaRPr>
          </a:p>
        </p:txBody>
      </p:sp>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580" t="25933" r="13149" b="27799"/>
          <a:stretch/>
        </p:blipFill>
        <p:spPr bwMode="auto">
          <a:xfrm>
            <a:off x="179512" y="2060848"/>
            <a:ext cx="8719353" cy="396044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179512" y="1054477"/>
            <a:ext cx="8640960" cy="830997"/>
          </a:xfrm>
          <a:prstGeom prst="rect">
            <a:avLst/>
          </a:prstGeom>
        </p:spPr>
        <p:txBody>
          <a:bodyPr wrap="square">
            <a:spAutoFit/>
          </a:bodyPr>
          <a:lstStyle/>
          <a:p>
            <a:pPr algn="ctr"/>
            <a:r>
              <a:rPr lang="en-US" sz="2400" b="1" dirty="0">
                <a:solidFill>
                  <a:schemeClr val="bg1"/>
                </a:solidFill>
                <a:latin typeface="Microsoft YaHei" panose="020B0503020204020204" pitchFamily="34" charset="-122"/>
                <a:ea typeface="Microsoft YaHei" panose="020B0503020204020204" pitchFamily="34" charset="-122"/>
              </a:rPr>
              <a:t>Characteristics of patients included in the meta-analysis stratified by trials</a:t>
            </a:r>
            <a:endParaRPr lang="en-US" sz="2400" dirty="0">
              <a:solidFill>
                <a:schemeClr val="bg1"/>
              </a:solidFill>
              <a:latin typeface="Microsoft YaHei" panose="020B0503020204020204" pitchFamily="34" charset="-122"/>
              <a:ea typeface="Microsoft YaHei" panose="020B0503020204020204" pitchFamily="34" charset="-122"/>
            </a:endParaRPr>
          </a:p>
        </p:txBody>
      </p:sp>
      <p:sp>
        <p:nvSpPr>
          <p:cNvPr id="8" name="7 CuadroTexto"/>
          <p:cNvSpPr txBox="1"/>
          <p:nvPr/>
        </p:nvSpPr>
        <p:spPr>
          <a:xfrm>
            <a:off x="0" y="6444044"/>
            <a:ext cx="9144000" cy="369332"/>
          </a:xfrm>
          <a:prstGeom prst="rect">
            <a:avLst/>
          </a:prstGeom>
          <a:noFill/>
        </p:spPr>
        <p:txBody>
          <a:bodyPr wrap="square" rtlCol="0">
            <a:spAutoFit/>
          </a:bodyPr>
          <a:lstStyle/>
          <a:p>
            <a:pPr algn="r"/>
            <a:r>
              <a:rPr lang="es-AR" i="1" dirty="0" err="1" smtClean="0">
                <a:solidFill>
                  <a:schemeClr val="bg1">
                    <a:lumMod val="95000"/>
                  </a:schemeClr>
                </a:solidFill>
                <a:latin typeface="Microsoft YaHei" panose="020B0503020204020204" pitchFamily="34" charset="-122"/>
                <a:ea typeface="Microsoft YaHei" panose="020B0503020204020204" pitchFamily="34" charset="-122"/>
              </a:rPr>
              <a:t>Cassese</a:t>
            </a:r>
            <a:r>
              <a:rPr lang="es-AR" i="1"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i="1" dirty="0" err="1" smtClean="0">
                <a:solidFill>
                  <a:schemeClr val="bg1">
                    <a:lumMod val="95000"/>
                  </a:schemeClr>
                </a:solidFill>
                <a:latin typeface="Microsoft YaHei" panose="020B0503020204020204" pitchFamily="34" charset="-122"/>
                <a:ea typeface="Microsoft YaHei" panose="020B0503020204020204" pitchFamily="34" charset="-122"/>
              </a:rPr>
              <a:t>Kastrati</a:t>
            </a:r>
            <a:r>
              <a:rPr lang="es-AR" i="1"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i="1" dirty="0" err="1" smtClean="0">
                <a:solidFill>
                  <a:schemeClr val="bg1">
                    <a:lumMod val="95000"/>
                  </a:schemeClr>
                </a:solidFill>
                <a:latin typeface="Microsoft YaHei" panose="020B0503020204020204" pitchFamily="34" charset="-122"/>
                <a:ea typeface="Microsoft YaHei" panose="020B0503020204020204" pitchFamily="34" charset="-122"/>
              </a:rPr>
              <a:t>Rodriguez</a:t>
            </a:r>
            <a:r>
              <a:rPr lang="es-AR" i="1" dirty="0" smtClean="0">
                <a:solidFill>
                  <a:schemeClr val="bg1">
                    <a:lumMod val="95000"/>
                  </a:schemeClr>
                </a:solidFill>
                <a:latin typeface="Microsoft YaHei" panose="020B0503020204020204" pitchFamily="34" charset="-122"/>
                <a:ea typeface="Microsoft YaHei" panose="020B0503020204020204" pitchFamily="34" charset="-122"/>
              </a:rPr>
              <a:t> et al. </a:t>
            </a:r>
            <a:r>
              <a:rPr lang="es-AR" i="1" dirty="0" err="1">
                <a:solidFill>
                  <a:schemeClr val="bg1">
                    <a:lumMod val="95000"/>
                  </a:schemeClr>
                </a:solidFill>
                <a:latin typeface="Microsoft YaHei" panose="020B0503020204020204" pitchFamily="34" charset="-122"/>
                <a:ea typeface="Microsoft YaHei" panose="020B0503020204020204" pitchFamily="34" charset="-122"/>
              </a:rPr>
              <a:t>Atherosclerosis</a:t>
            </a:r>
            <a:r>
              <a:rPr lang="es-AR" i="1" dirty="0">
                <a:solidFill>
                  <a:schemeClr val="bg1">
                    <a:lumMod val="95000"/>
                  </a:schemeClr>
                </a:solidFill>
                <a:latin typeface="Microsoft YaHei" panose="020B0503020204020204" pitchFamily="34" charset="-122"/>
                <a:ea typeface="Microsoft YaHei" panose="020B0503020204020204" pitchFamily="34" charset="-122"/>
              </a:rPr>
              <a:t>. 2014 Dec;237(2):</a:t>
            </a:r>
            <a:r>
              <a:rPr lang="es-AR" i="1" dirty="0" smtClean="0">
                <a:solidFill>
                  <a:schemeClr val="bg1">
                    <a:lumMod val="95000"/>
                  </a:schemeClr>
                </a:solidFill>
                <a:latin typeface="Microsoft YaHei" panose="020B0503020204020204" pitchFamily="34" charset="-122"/>
                <a:ea typeface="Microsoft YaHei" panose="020B0503020204020204" pitchFamily="34" charset="-122"/>
              </a:rPr>
              <a:t>410-7</a:t>
            </a:r>
            <a:endParaRPr lang="es-AR" i="1" dirty="0">
              <a:solidFill>
                <a:schemeClr val="bg1">
                  <a:lumMod val="95000"/>
                </a:schemeClr>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966748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err="1" smtClean="0">
                <a:solidFill>
                  <a:srgbClr val="FF0000"/>
                </a:solidFill>
              </a:rPr>
              <a:t>End</a:t>
            </a:r>
            <a:r>
              <a:rPr lang="es-AR" dirty="0" smtClean="0">
                <a:solidFill>
                  <a:srgbClr val="FF0000"/>
                </a:solidFill>
              </a:rPr>
              <a:t> </a:t>
            </a:r>
            <a:r>
              <a:rPr lang="es-AR" dirty="0" err="1" smtClean="0">
                <a:solidFill>
                  <a:srgbClr val="FF0000"/>
                </a:solidFill>
              </a:rPr>
              <a:t>Points</a:t>
            </a:r>
            <a:endParaRPr lang="en-US" dirty="0">
              <a:solidFill>
                <a:srgbClr val="FF0000"/>
              </a:solidFill>
            </a:endParaRPr>
          </a:p>
        </p:txBody>
      </p:sp>
      <p:sp>
        <p:nvSpPr>
          <p:cNvPr id="3" name="2 Marcador de contenido"/>
          <p:cNvSpPr>
            <a:spLocks noGrp="1"/>
          </p:cNvSpPr>
          <p:nvPr>
            <p:ph idx="1"/>
          </p:nvPr>
        </p:nvSpPr>
        <p:spPr/>
        <p:txBody>
          <a:bodyPr>
            <a:normAutofit fontScale="85000" lnSpcReduction="20000"/>
          </a:bodyPr>
          <a:lstStyle/>
          <a:p>
            <a:r>
              <a:rPr lang="en-US" dirty="0" smtClean="0">
                <a:solidFill>
                  <a:srgbClr val="FFFF00"/>
                </a:solidFill>
              </a:rPr>
              <a:t>#Primary </a:t>
            </a:r>
            <a:r>
              <a:rPr lang="en-US" dirty="0">
                <a:solidFill>
                  <a:srgbClr val="FFFF00"/>
                </a:solidFill>
              </a:rPr>
              <a:t>endpoints </a:t>
            </a:r>
            <a:r>
              <a:rPr lang="en-US" dirty="0">
                <a:solidFill>
                  <a:schemeClr val="bg1"/>
                </a:solidFill>
              </a:rPr>
              <a:t>were target lesion revascularization (</a:t>
            </a:r>
            <a:r>
              <a:rPr lang="en-US" dirty="0" smtClean="0">
                <a:solidFill>
                  <a:schemeClr val="bg1"/>
                </a:solidFill>
              </a:rPr>
              <a:t>TLR) and </a:t>
            </a:r>
            <a:r>
              <a:rPr lang="en-US" dirty="0">
                <a:solidFill>
                  <a:schemeClr val="bg1"/>
                </a:solidFill>
              </a:rPr>
              <a:t>the composite of death/myocardial infarction (MI</a:t>
            </a:r>
            <a:r>
              <a:rPr lang="en-US" dirty="0" smtClean="0">
                <a:solidFill>
                  <a:schemeClr val="bg1"/>
                </a:solidFill>
              </a:rPr>
              <a:t>).</a:t>
            </a:r>
          </a:p>
          <a:p>
            <a:endParaRPr lang="en-US" dirty="0"/>
          </a:p>
          <a:p>
            <a:r>
              <a:rPr lang="en-US" dirty="0" smtClean="0">
                <a:solidFill>
                  <a:srgbClr val="FFFF00"/>
                </a:solidFill>
              </a:rPr>
              <a:t># Secondary endpoints </a:t>
            </a:r>
            <a:r>
              <a:rPr lang="en-US" dirty="0">
                <a:solidFill>
                  <a:schemeClr val="bg1"/>
                </a:solidFill>
              </a:rPr>
              <a:t>were death, MI, stent thrombosis (ST) and in-stent </a:t>
            </a:r>
            <a:r>
              <a:rPr lang="en-US" dirty="0" smtClean="0">
                <a:solidFill>
                  <a:schemeClr val="bg1"/>
                </a:solidFill>
              </a:rPr>
              <a:t>late lumen </a:t>
            </a:r>
            <a:r>
              <a:rPr lang="en-US" dirty="0">
                <a:solidFill>
                  <a:schemeClr val="bg1"/>
                </a:solidFill>
              </a:rPr>
              <a:t>loss at angiographic surveillance. </a:t>
            </a:r>
            <a:endParaRPr lang="en-US" dirty="0" smtClean="0">
              <a:solidFill>
                <a:schemeClr val="bg1"/>
              </a:solidFill>
            </a:endParaRPr>
          </a:p>
          <a:p>
            <a:endParaRPr lang="en-US" dirty="0"/>
          </a:p>
          <a:p>
            <a:r>
              <a:rPr lang="en-US" dirty="0" smtClean="0">
                <a:solidFill>
                  <a:srgbClr val="FFFF00"/>
                </a:solidFill>
              </a:rPr>
              <a:t>#All </a:t>
            </a:r>
            <a:r>
              <a:rPr lang="en-US" dirty="0">
                <a:solidFill>
                  <a:srgbClr val="FFFF00"/>
                </a:solidFill>
              </a:rPr>
              <a:t>endpoints </a:t>
            </a:r>
            <a:r>
              <a:rPr lang="en-US" dirty="0">
                <a:solidFill>
                  <a:schemeClr val="bg1"/>
                </a:solidFill>
              </a:rPr>
              <a:t>were </a:t>
            </a:r>
            <a:r>
              <a:rPr lang="en-US" dirty="0" smtClean="0">
                <a:solidFill>
                  <a:schemeClr val="bg1"/>
                </a:solidFill>
              </a:rPr>
              <a:t>evaluated according </a:t>
            </a:r>
            <a:r>
              <a:rPr lang="en-US" dirty="0">
                <a:solidFill>
                  <a:schemeClr val="bg1"/>
                </a:solidFill>
              </a:rPr>
              <a:t>to per protocol definitions and events count </a:t>
            </a:r>
            <a:r>
              <a:rPr lang="en-US" dirty="0" smtClean="0">
                <a:solidFill>
                  <a:schemeClr val="bg1"/>
                </a:solidFill>
              </a:rPr>
              <a:t>was hierarchical</a:t>
            </a:r>
            <a:r>
              <a:rPr lang="en-US" dirty="0">
                <a:solidFill>
                  <a:schemeClr val="bg1"/>
                </a:solidFill>
              </a:rPr>
              <a:t>, considering always the most severe event when more</a:t>
            </a:r>
          </a:p>
          <a:p>
            <a:pPr marL="0" indent="0">
              <a:buNone/>
            </a:pPr>
            <a:r>
              <a:rPr lang="en-US" dirty="0" smtClean="0">
                <a:solidFill>
                  <a:schemeClr val="bg1"/>
                </a:solidFill>
              </a:rPr>
              <a:t>     than </a:t>
            </a:r>
            <a:r>
              <a:rPr lang="en-US" dirty="0">
                <a:solidFill>
                  <a:schemeClr val="bg1"/>
                </a:solidFill>
              </a:rPr>
              <a:t>one occurred.</a:t>
            </a:r>
          </a:p>
        </p:txBody>
      </p:sp>
    </p:spTree>
    <p:extLst>
      <p:ext uri="{BB962C8B-B14F-4D97-AF65-F5344CB8AC3E}">
        <p14:creationId xmlns:p14="http://schemas.microsoft.com/office/powerpoint/2010/main" val="176177921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3 Conector recto"/>
          <p:cNvCxnSpPr/>
          <p:nvPr/>
        </p:nvCxnSpPr>
        <p:spPr>
          <a:xfrm>
            <a:off x="2951312" y="529683"/>
            <a:ext cx="619268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4 Rectángulo"/>
          <p:cNvSpPr/>
          <p:nvPr/>
        </p:nvSpPr>
        <p:spPr>
          <a:xfrm>
            <a:off x="3438469" y="6463"/>
            <a:ext cx="5688632" cy="523220"/>
          </a:xfrm>
          <a:prstGeom prst="rect">
            <a:avLst/>
          </a:prstGeom>
        </p:spPr>
        <p:txBody>
          <a:bodyPr wrap="square">
            <a:spAutoFit/>
          </a:bodyPr>
          <a:lstStyle/>
          <a:p>
            <a:pPr algn="r"/>
            <a:r>
              <a:rPr lang="en-US" sz="2800" b="1" dirty="0" smtClean="0">
                <a:solidFill>
                  <a:schemeClr val="bg1"/>
                </a:solidFill>
                <a:latin typeface="Microsoft YaHei" panose="020B0503020204020204" pitchFamily="34" charset="-122"/>
                <a:ea typeface="Microsoft YaHei" panose="020B0503020204020204" pitchFamily="34" charset="-122"/>
              </a:rPr>
              <a:t>RAMSES meta-analysis</a:t>
            </a:r>
            <a:endParaRPr lang="en-US" sz="2800" dirty="0">
              <a:solidFill>
                <a:schemeClr val="bg1"/>
              </a:solidFill>
              <a:latin typeface="Microsoft YaHei" panose="020B0503020204020204" pitchFamily="34" charset="-122"/>
              <a:ea typeface="Microsoft YaHei" panose="020B0503020204020204" pitchFamily="34" charset="-122"/>
            </a:endParaRPr>
          </a:p>
        </p:txBody>
      </p:sp>
      <p:pic>
        <p:nvPicPr>
          <p:cNvPr id="19458" name="Picture 2" descr="C:\Users\Matias RG\Downloads\F_1A.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104" y="882098"/>
            <a:ext cx="7236296" cy="542722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5 CuadroTexto"/>
          <p:cNvSpPr txBox="1"/>
          <p:nvPr/>
        </p:nvSpPr>
        <p:spPr>
          <a:xfrm>
            <a:off x="0" y="6444044"/>
            <a:ext cx="9144000" cy="369332"/>
          </a:xfrm>
          <a:prstGeom prst="rect">
            <a:avLst/>
          </a:prstGeom>
          <a:noFill/>
        </p:spPr>
        <p:txBody>
          <a:bodyPr wrap="square" rtlCol="0">
            <a:spAutoFit/>
          </a:bodyPr>
          <a:lstStyle/>
          <a:p>
            <a:pPr algn="r"/>
            <a:r>
              <a:rPr lang="es-AR" i="1" dirty="0" err="1" smtClean="0">
                <a:solidFill>
                  <a:schemeClr val="bg1">
                    <a:lumMod val="95000"/>
                  </a:schemeClr>
                </a:solidFill>
                <a:latin typeface="Microsoft YaHei" panose="020B0503020204020204" pitchFamily="34" charset="-122"/>
                <a:ea typeface="Microsoft YaHei" panose="020B0503020204020204" pitchFamily="34" charset="-122"/>
              </a:rPr>
              <a:t>Cassese</a:t>
            </a:r>
            <a:r>
              <a:rPr lang="es-AR" i="1"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i="1" dirty="0" err="1" smtClean="0">
                <a:solidFill>
                  <a:schemeClr val="bg1">
                    <a:lumMod val="95000"/>
                  </a:schemeClr>
                </a:solidFill>
                <a:latin typeface="Microsoft YaHei" panose="020B0503020204020204" pitchFamily="34" charset="-122"/>
                <a:ea typeface="Microsoft YaHei" panose="020B0503020204020204" pitchFamily="34" charset="-122"/>
              </a:rPr>
              <a:t>Kastrati</a:t>
            </a:r>
            <a:r>
              <a:rPr lang="es-AR" i="1"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i="1" dirty="0" err="1" smtClean="0">
                <a:solidFill>
                  <a:schemeClr val="bg1">
                    <a:lumMod val="95000"/>
                  </a:schemeClr>
                </a:solidFill>
                <a:latin typeface="Microsoft YaHei" panose="020B0503020204020204" pitchFamily="34" charset="-122"/>
                <a:ea typeface="Microsoft YaHei" panose="020B0503020204020204" pitchFamily="34" charset="-122"/>
              </a:rPr>
              <a:t>Rodriguez</a:t>
            </a:r>
            <a:r>
              <a:rPr lang="es-AR" i="1" dirty="0" smtClean="0">
                <a:solidFill>
                  <a:schemeClr val="bg1">
                    <a:lumMod val="95000"/>
                  </a:schemeClr>
                </a:solidFill>
                <a:latin typeface="Microsoft YaHei" panose="020B0503020204020204" pitchFamily="34" charset="-122"/>
                <a:ea typeface="Microsoft YaHei" panose="020B0503020204020204" pitchFamily="34" charset="-122"/>
              </a:rPr>
              <a:t> et al. </a:t>
            </a:r>
            <a:r>
              <a:rPr lang="es-AR" i="1" dirty="0" err="1">
                <a:solidFill>
                  <a:schemeClr val="bg1">
                    <a:lumMod val="95000"/>
                  </a:schemeClr>
                </a:solidFill>
                <a:latin typeface="Microsoft YaHei" panose="020B0503020204020204" pitchFamily="34" charset="-122"/>
                <a:ea typeface="Microsoft YaHei" panose="020B0503020204020204" pitchFamily="34" charset="-122"/>
              </a:rPr>
              <a:t>Atherosclerosis</a:t>
            </a:r>
            <a:r>
              <a:rPr lang="es-AR" i="1" dirty="0">
                <a:solidFill>
                  <a:schemeClr val="bg1">
                    <a:lumMod val="95000"/>
                  </a:schemeClr>
                </a:solidFill>
                <a:latin typeface="Microsoft YaHei" panose="020B0503020204020204" pitchFamily="34" charset="-122"/>
                <a:ea typeface="Microsoft YaHei" panose="020B0503020204020204" pitchFamily="34" charset="-122"/>
              </a:rPr>
              <a:t>. 2014 Dec;237(2):</a:t>
            </a:r>
            <a:r>
              <a:rPr lang="es-AR" i="1" dirty="0" smtClean="0">
                <a:solidFill>
                  <a:schemeClr val="bg1">
                    <a:lumMod val="95000"/>
                  </a:schemeClr>
                </a:solidFill>
                <a:latin typeface="Microsoft YaHei" panose="020B0503020204020204" pitchFamily="34" charset="-122"/>
                <a:ea typeface="Microsoft YaHei" panose="020B0503020204020204" pitchFamily="34" charset="-122"/>
              </a:rPr>
              <a:t>410-7</a:t>
            </a:r>
            <a:endParaRPr lang="es-AR" i="1" dirty="0">
              <a:solidFill>
                <a:schemeClr val="bg1">
                  <a:lumMod val="95000"/>
                </a:schemeClr>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834538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3 Conector recto"/>
          <p:cNvCxnSpPr/>
          <p:nvPr/>
        </p:nvCxnSpPr>
        <p:spPr>
          <a:xfrm>
            <a:off x="2951312" y="529683"/>
            <a:ext cx="619268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4 Rectángulo"/>
          <p:cNvSpPr/>
          <p:nvPr/>
        </p:nvSpPr>
        <p:spPr>
          <a:xfrm>
            <a:off x="3438469" y="6463"/>
            <a:ext cx="5688632" cy="523220"/>
          </a:xfrm>
          <a:prstGeom prst="rect">
            <a:avLst/>
          </a:prstGeom>
        </p:spPr>
        <p:txBody>
          <a:bodyPr wrap="square">
            <a:spAutoFit/>
          </a:bodyPr>
          <a:lstStyle/>
          <a:p>
            <a:pPr algn="r"/>
            <a:r>
              <a:rPr lang="en-US" sz="2800" b="1" dirty="0" smtClean="0">
                <a:solidFill>
                  <a:schemeClr val="bg1"/>
                </a:solidFill>
                <a:latin typeface="Microsoft YaHei" panose="020B0503020204020204" pitchFamily="34" charset="-122"/>
                <a:ea typeface="Microsoft YaHei" panose="020B0503020204020204" pitchFamily="34" charset="-122"/>
              </a:rPr>
              <a:t>RAMSES meta-analysis</a:t>
            </a:r>
            <a:endParaRPr lang="en-US" sz="2800" dirty="0">
              <a:solidFill>
                <a:schemeClr val="bg1"/>
              </a:solidFill>
              <a:latin typeface="Microsoft YaHei" panose="020B0503020204020204" pitchFamily="34" charset="-122"/>
              <a:ea typeface="Microsoft YaHei" panose="020B0503020204020204" pitchFamily="34" charset="-122"/>
            </a:endParaRPr>
          </a:p>
        </p:txBody>
      </p:sp>
      <p:pic>
        <p:nvPicPr>
          <p:cNvPr id="28673" name="Picture 1" descr="SF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894" y="980728"/>
            <a:ext cx="7434211" cy="5577967"/>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CuadroTexto"/>
          <p:cNvSpPr txBox="1"/>
          <p:nvPr/>
        </p:nvSpPr>
        <p:spPr>
          <a:xfrm>
            <a:off x="0" y="6546830"/>
            <a:ext cx="9144000" cy="338554"/>
          </a:xfrm>
          <a:prstGeom prst="rect">
            <a:avLst/>
          </a:prstGeom>
          <a:noFill/>
        </p:spPr>
        <p:txBody>
          <a:bodyPr wrap="square" rtlCol="0">
            <a:spAutoFit/>
          </a:bodyPr>
          <a:lstStyle/>
          <a:p>
            <a:pPr algn="r"/>
            <a:r>
              <a:rPr lang="es-AR" sz="1600" i="1"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Cassese</a:t>
            </a:r>
            <a:r>
              <a:rPr lang="es-AR" sz="1600" i="1"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a:t>
            </a:r>
            <a:r>
              <a:rPr lang="es-AR" sz="1600" i="1"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Kastrati</a:t>
            </a:r>
            <a:r>
              <a:rPr lang="es-AR" sz="1600" i="1"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a:t>
            </a:r>
            <a:r>
              <a:rPr lang="es-AR" sz="1600" i="1"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Rodriguez</a:t>
            </a:r>
            <a:r>
              <a:rPr lang="es-AR" sz="1600" i="1"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et al. </a:t>
            </a:r>
            <a:r>
              <a:rPr lang="es-AR" sz="1600" i="1" dirty="0" err="1">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Atherosclerosis</a:t>
            </a:r>
            <a:r>
              <a:rPr lang="es-AR" sz="1600" i="1" dirty="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2014 Dec;237(2):</a:t>
            </a:r>
            <a:r>
              <a:rPr lang="es-AR" sz="1600" i="1"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410-7</a:t>
            </a:r>
            <a:endParaRPr lang="es-AR" sz="1600" i="1" dirty="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endParaRPr>
          </a:p>
        </p:txBody>
      </p:sp>
      <p:sp>
        <p:nvSpPr>
          <p:cNvPr id="2" name="1 Rectángulo"/>
          <p:cNvSpPr/>
          <p:nvPr/>
        </p:nvSpPr>
        <p:spPr>
          <a:xfrm>
            <a:off x="2166186" y="611396"/>
            <a:ext cx="4782078" cy="369332"/>
          </a:xfrm>
          <a:prstGeom prst="rect">
            <a:avLst/>
          </a:prstGeom>
        </p:spPr>
        <p:txBody>
          <a:bodyPr wrap="none">
            <a:spAutoFit/>
          </a:bodyPr>
          <a:lstStyle/>
          <a:p>
            <a:r>
              <a:rPr lang="en-US" b="1" i="1" dirty="0">
                <a:solidFill>
                  <a:srgbClr val="FFFF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Analysis of TLR for BMS+OIT versus BMS</a:t>
            </a:r>
          </a:p>
        </p:txBody>
      </p:sp>
    </p:spTree>
    <p:extLst>
      <p:ext uri="{BB962C8B-B14F-4D97-AF65-F5344CB8AC3E}">
        <p14:creationId xmlns:p14="http://schemas.microsoft.com/office/powerpoint/2010/main" val="3751332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574"/>
            <a:ext cx="9143999"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720" t="20709" b="6214"/>
          <a:stretch/>
        </p:blipFill>
        <p:spPr bwMode="auto">
          <a:xfrm>
            <a:off x="0" y="2060848"/>
            <a:ext cx="9144000" cy="4679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16138" t="27684" r="35075" b="64599"/>
          <a:stretch/>
        </p:blipFill>
        <p:spPr bwMode="auto">
          <a:xfrm>
            <a:off x="1763688" y="620688"/>
            <a:ext cx="4461120" cy="396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Elipse"/>
          <p:cNvSpPr/>
          <p:nvPr/>
        </p:nvSpPr>
        <p:spPr>
          <a:xfrm>
            <a:off x="0" y="476672"/>
            <a:ext cx="1475656" cy="10081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5 Conector recto"/>
          <p:cNvCxnSpPr/>
          <p:nvPr/>
        </p:nvCxnSpPr>
        <p:spPr>
          <a:xfrm>
            <a:off x="1907704" y="1017431"/>
            <a:ext cx="4032448"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78551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3 Conector recto"/>
          <p:cNvCxnSpPr/>
          <p:nvPr/>
        </p:nvCxnSpPr>
        <p:spPr>
          <a:xfrm>
            <a:off x="2951312" y="529683"/>
            <a:ext cx="619268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4 Rectángulo"/>
          <p:cNvSpPr/>
          <p:nvPr/>
        </p:nvSpPr>
        <p:spPr>
          <a:xfrm>
            <a:off x="3438469" y="6463"/>
            <a:ext cx="5688632" cy="523220"/>
          </a:xfrm>
          <a:prstGeom prst="rect">
            <a:avLst/>
          </a:prstGeom>
        </p:spPr>
        <p:txBody>
          <a:bodyPr wrap="square">
            <a:spAutoFit/>
          </a:bodyPr>
          <a:lstStyle/>
          <a:p>
            <a:pPr algn="r"/>
            <a:r>
              <a:rPr lang="en-US" sz="2800" b="1" dirty="0" smtClean="0">
                <a:solidFill>
                  <a:schemeClr val="bg1"/>
                </a:solidFill>
                <a:latin typeface="Microsoft YaHei" panose="020B0503020204020204" pitchFamily="34" charset="-122"/>
                <a:ea typeface="Microsoft YaHei" panose="020B0503020204020204" pitchFamily="34" charset="-122"/>
              </a:rPr>
              <a:t>RAMSES meta-analysis</a:t>
            </a:r>
            <a:endParaRPr lang="en-US" sz="2800" dirty="0">
              <a:solidFill>
                <a:schemeClr val="bg1"/>
              </a:solidFill>
              <a:latin typeface="Microsoft YaHei" panose="020B0503020204020204" pitchFamily="34" charset="-122"/>
              <a:ea typeface="Microsoft YaHei" panose="020B0503020204020204" pitchFamily="34" charset="-122"/>
            </a:endParaRPr>
          </a:p>
        </p:txBody>
      </p:sp>
      <p:pic>
        <p:nvPicPr>
          <p:cNvPr id="23554" name="Picture 2" descr="C:\Users\Matias RG\Downloads\F_3A.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764704"/>
            <a:ext cx="7464270" cy="559820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5 CuadroTexto"/>
          <p:cNvSpPr txBox="1"/>
          <p:nvPr/>
        </p:nvSpPr>
        <p:spPr>
          <a:xfrm>
            <a:off x="0" y="6444044"/>
            <a:ext cx="9144000" cy="369332"/>
          </a:xfrm>
          <a:prstGeom prst="rect">
            <a:avLst/>
          </a:prstGeom>
          <a:noFill/>
        </p:spPr>
        <p:txBody>
          <a:bodyPr wrap="square" rtlCol="0">
            <a:spAutoFit/>
          </a:bodyPr>
          <a:lstStyle/>
          <a:p>
            <a:pPr algn="r"/>
            <a:r>
              <a:rPr lang="es-AR" i="1" dirty="0" err="1" smtClean="0">
                <a:solidFill>
                  <a:schemeClr val="bg1">
                    <a:lumMod val="95000"/>
                  </a:schemeClr>
                </a:solidFill>
                <a:latin typeface="Microsoft YaHei" panose="020B0503020204020204" pitchFamily="34" charset="-122"/>
                <a:ea typeface="Microsoft YaHei" panose="020B0503020204020204" pitchFamily="34" charset="-122"/>
              </a:rPr>
              <a:t>Cassese</a:t>
            </a:r>
            <a:r>
              <a:rPr lang="es-AR" i="1"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i="1" dirty="0" err="1" smtClean="0">
                <a:solidFill>
                  <a:schemeClr val="bg1">
                    <a:lumMod val="95000"/>
                  </a:schemeClr>
                </a:solidFill>
                <a:latin typeface="Microsoft YaHei" panose="020B0503020204020204" pitchFamily="34" charset="-122"/>
                <a:ea typeface="Microsoft YaHei" panose="020B0503020204020204" pitchFamily="34" charset="-122"/>
              </a:rPr>
              <a:t>Kastrati</a:t>
            </a:r>
            <a:r>
              <a:rPr lang="es-AR" i="1"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i="1" dirty="0" err="1" smtClean="0">
                <a:solidFill>
                  <a:schemeClr val="bg1">
                    <a:lumMod val="95000"/>
                  </a:schemeClr>
                </a:solidFill>
                <a:latin typeface="Microsoft YaHei" panose="020B0503020204020204" pitchFamily="34" charset="-122"/>
                <a:ea typeface="Microsoft YaHei" panose="020B0503020204020204" pitchFamily="34" charset="-122"/>
              </a:rPr>
              <a:t>Rodriguez</a:t>
            </a:r>
            <a:r>
              <a:rPr lang="es-AR" i="1" dirty="0" smtClean="0">
                <a:solidFill>
                  <a:schemeClr val="bg1">
                    <a:lumMod val="95000"/>
                  </a:schemeClr>
                </a:solidFill>
                <a:latin typeface="Microsoft YaHei" panose="020B0503020204020204" pitchFamily="34" charset="-122"/>
                <a:ea typeface="Microsoft YaHei" panose="020B0503020204020204" pitchFamily="34" charset="-122"/>
              </a:rPr>
              <a:t> et al. </a:t>
            </a:r>
            <a:r>
              <a:rPr lang="es-AR" i="1" dirty="0" err="1">
                <a:solidFill>
                  <a:schemeClr val="bg1">
                    <a:lumMod val="95000"/>
                  </a:schemeClr>
                </a:solidFill>
                <a:latin typeface="Microsoft YaHei" panose="020B0503020204020204" pitchFamily="34" charset="-122"/>
                <a:ea typeface="Microsoft YaHei" panose="020B0503020204020204" pitchFamily="34" charset="-122"/>
              </a:rPr>
              <a:t>Atherosclerosis</a:t>
            </a:r>
            <a:r>
              <a:rPr lang="es-AR" i="1" dirty="0">
                <a:solidFill>
                  <a:schemeClr val="bg1">
                    <a:lumMod val="95000"/>
                  </a:schemeClr>
                </a:solidFill>
                <a:latin typeface="Microsoft YaHei" panose="020B0503020204020204" pitchFamily="34" charset="-122"/>
                <a:ea typeface="Microsoft YaHei" panose="020B0503020204020204" pitchFamily="34" charset="-122"/>
              </a:rPr>
              <a:t>. 2014 Dec;237(2):</a:t>
            </a:r>
            <a:r>
              <a:rPr lang="es-AR" i="1" dirty="0" smtClean="0">
                <a:solidFill>
                  <a:schemeClr val="bg1">
                    <a:lumMod val="95000"/>
                  </a:schemeClr>
                </a:solidFill>
                <a:latin typeface="Microsoft YaHei" panose="020B0503020204020204" pitchFamily="34" charset="-122"/>
                <a:ea typeface="Microsoft YaHei" panose="020B0503020204020204" pitchFamily="34" charset="-122"/>
              </a:rPr>
              <a:t>410-7</a:t>
            </a:r>
            <a:endParaRPr lang="es-AR" i="1" dirty="0">
              <a:solidFill>
                <a:schemeClr val="bg1">
                  <a:lumMod val="95000"/>
                </a:schemeClr>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8075813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tias RG\Downloads\F_4A.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850404"/>
            <a:ext cx="7278555" cy="545891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5" name="4 Conector recto"/>
          <p:cNvCxnSpPr/>
          <p:nvPr/>
        </p:nvCxnSpPr>
        <p:spPr>
          <a:xfrm>
            <a:off x="2951312" y="529683"/>
            <a:ext cx="619268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5 Rectángulo"/>
          <p:cNvSpPr/>
          <p:nvPr/>
        </p:nvSpPr>
        <p:spPr>
          <a:xfrm>
            <a:off x="3438469" y="6463"/>
            <a:ext cx="5688632" cy="523220"/>
          </a:xfrm>
          <a:prstGeom prst="rect">
            <a:avLst/>
          </a:prstGeom>
        </p:spPr>
        <p:txBody>
          <a:bodyPr wrap="square">
            <a:spAutoFit/>
          </a:bodyPr>
          <a:lstStyle/>
          <a:p>
            <a:pPr algn="r"/>
            <a:r>
              <a:rPr lang="en-US" sz="2800" b="1" dirty="0" smtClean="0">
                <a:solidFill>
                  <a:prstClr val="white"/>
                </a:solidFill>
                <a:latin typeface="Microsoft YaHei" panose="020B0503020204020204" pitchFamily="34" charset="-122"/>
                <a:ea typeface="Microsoft YaHei" panose="020B0503020204020204" pitchFamily="34" charset="-122"/>
              </a:rPr>
              <a:t>RAMSES meta-analysis</a:t>
            </a:r>
            <a:endParaRPr lang="en-US" sz="2800" dirty="0">
              <a:solidFill>
                <a:prstClr val="white"/>
              </a:solidFill>
              <a:latin typeface="Microsoft YaHei" panose="020B0503020204020204" pitchFamily="34" charset="-122"/>
              <a:ea typeface="Microsoft YaHei" panose="020B0503020204020204" pitchFamily="34" charset="-122"/>
            </a:endParaRPr>
          </a:p>
        </p:txBody>
      </p:sp>
      <p:sp>
        <p:nvSpPr>
          <p:cNvPr id="8" name="7 CuadroTexto"/>
          <p:cNvSpPr txBox="1"/>
          <p:nvPr/>
        </p:nvSpPr>
        <p:spPr>
          <a:xfrm>
            <a:off x="0" y="6444044"/>
            <a:ext cx="9144000" cy="369332"/>
          </a:xfrm>
          <a:prstGeom prst="rect">
            <a:avLst/>
          </a:prstGeom>
          <a:noFill/>
        </p:spPr>
        <p:txBody>
          <a:bodyPr wrap="square" rtlCol="0">
            <a:spAutoFit/>
          </a:bodyPr>
          <a:lstStyle/>
          <a:p>
            <a:pPr algn="r"/>
            <a:r>
              <a:rPr lang="es-AR" i="1" dirty="0" err="1" smtClean="0">
                <a:solidFill>
                  <a:schemeClr val="bg1">
                    <a:lumMod val="95000"/>
                  </a:schemeClr>
                </a:solidFill>
                <a:latin typeface="Microsoft YaHei" panose="020B0503020204020204" pitchFamily="34" charset="-122"/>
                <a:ea typeface="Microsoft YaHei" panose="020B0503020204020204" pitchFamily="34" charset="-122"/>
              </a:rPr>
              <a:t>Cassese</a:t>
            </a:r>
            <a:r>
              <a:rPr lang="es-AR" i="1"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i="1" dirty="0" err="1" smtClean="0">
                <a:solidFill>
                  <a:schemeClr val="bg1">
                    <a:lumMod val="95000"/>
                  </a:schemeClr>
                </a:solidFill>
                <a:latin typeface="Microsoft YaHei" panose="020B0503020204020204" pitchFamily="34" charset="-122"/>
                <a:ea typeface="Microsoft YaHei" panose="020B0503020204020204" pitchFamily="34" charset="-122"/>
              </a:rPr>
              <a:t>Kastrati</a:t>
            </a:r>
            <a:r>
              <a:rPr lang="es-AR" i="1"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i="1" dirty="0" err="1" smtClean="0">
                <a:solidFill>
                  <a:schemeClr val="bg1">
                    <a:lumMod val="95000"/>
                  </a:schemeClr>
                </a:solidFill>
                <a:latin typeface="Microsoft YaHei" panose="020B0503020204020204" pitchFamily="34" charset="-122"/>
                <a:ea typeface="Microsoft YaHei" panose="020B0503020204020204" pitchFamily="34" charset="-122"/>
              </a:rPr>
              <a:t>Rodriguez</a:t>
            </a:r>
            <a:r>
              <a:rPr lang="es-AR" i="1" dirty="0" smtClean="0">
                <a:solidFill>
                  <a:schemeClr val="bg1">
                    <a:lumMod val="95000"/>
                  </a:schemeClr>
                </a:solidFill>
                <a:latin typeface="Microsoft YaHei" panose="020B0503020204020204" pitchFamily="34" charset="-122"/>
                <a:ea typeface="Microsoft YaHei" panose="020B0503020204020204" pitchFamily="34" charset="-122"/>
              </a:rPr>
              <a:t> et al. </a:t>
            </a:r>
            <a:r>
              <a:rPr lang="es-AR" i="1" dirty="0" err="1">
                <a:solidFill>
                  <a:schemeClr val="bg1">
                    <a:lumMod val="95000"/>
                  </a:schemeClr>
                </a:solidFill>
                <a:latin typeface="Microsoft YaHei" panose="020B0503020204020204" pitchFamily="34" charset="-122"/>
                <a:ea typeface="Microsoft YaHei" panose="020B0503020204020204" pitchFamily="34" charset="-122"/>
              </a:rPr>
              <a:t>Atherosclerosis</a:t>
            </a:r>
            <a:r>
              <a:rPr lang="es-AR" i="1" dirty="0">
                <a:solidFill>
                  <a:schemeClr val="bg1">
                    <a:lumMod val="95000"/>
                  </a:schemeClr>
                </a:solidFill>
                <a:latin typeface="Microsoft YaHei" panose="020B0503020204020204" pitchFamily="34" charset="-122"/>
                <a:ea typeface="Microsoft YaHei" panose="020B0503020204020204" pitchFamily="34" charset="-122"/>
              </a:rPr>
              <a:t>. 2014 Dec;237(2):</a:t>
            </a:r>
            <a:r>
              <a:rPr lang="es-AR" i="1" dirty="0" smtClean="0">
                <a:solidFill>
                  <a:schemeClr val="bg1">
                    <a:lumMod val="95000"/>
                  </a:schemeClr>
                </a:solidFill>
                <a:latin typeface="Microsoft YaHei" panose="020B0503020204020204" pitchFamily="34" charset="-122"/>
                <a:ea typeface="Microsoft YaHei" panose="020B0503020204020204" pitchFamily="34" charset="-122"/>
              </a:rPr>
              <a:t>410-7</a:t>
            </a:r>
            <a:endParaRPr lang="es-AR" i="1" dirty="0">
              <a:solidFill>
                <a:schemeClr val="bg1">
                  <a:lumMod val="95000"/>
                </a:schemeClr>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9238354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3 Conector recto"/>
          <p:cNvCxnSpPr/>
          <p:nvPr/>
        </p:nvCxnSpPr>
        <p:spPr>
          <a:xfrm>
            <a:off x="2951312" y="529683"/>
            <a:ext cx="619268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4 Rectángulo"/>
          <p:cNvSpPr/>
          <p:nvPr/>
        </p:nvSpPr>
        <p:spPr>
          <a:xfrm>
            <a:off x="3438469" y="6463"/>
            <a:ext cx="5688632" cy="523220"/>
          </a:xfrm>
          <a:prstGeom prst="rect">
            <a:avLst/>
          </a:prstGeom>
        </p:spPr>
        <p:txBody>
          <a:bodyPr wrap="square">
            <a:spAutoFit/>
          </a:bodyPr>
          <a:lstStyle/>
          <a:p>
            <a:pPr algn="r"/>
            <a:r>
              <a:rPr lang="en-US" sz="2800" b="1" dirty="0" smtClean="0">
                <a:solidFill>
                  <a:schemeClr val="bg1"/>
                </a:solidFill>
                <a:latin typeface="Microsoft YaHei" panose="020B0503020204020204" pitchFamily="34" charset="-122"/>
                <a:ea typeface="Microsoft YaHei" panose="020B0503020204020204" pitchFamily="34" charset="-122"/>
              </a:rPr>
              <a:t>RAMSES meta-analysis</a:t>
            </a:r>
            <a:endParaRPr lang="en-US" sz="2800" dirty="0">
              <a:solidFill>
                <a:schemeClr val="bg1"/>
              </a:solidFill>
              <a:latin typeface="Microsoft YaHei" panose="020B0503020204020204" pitchFamily="34" charset="-122"/>
              <a:ea typeface="Microsoft YaHei" panose="020B0503020204020204" pitchFamily="34" charset="-122"/>
            </a:endParaRPr>
          </a:p>
        </p:txBody>
      </p:sp>
      <p:pic>
        <p:nvPicPr>
          <p:cNvPr id="29697" name="Picture 1" descr="SF_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031" y="990020"/>
            <a:ext cx="7377377" cy="5535324"/>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CuadroTexto"/>
          <p:cNvSpPr txBox="1"/>
          <p:nvPr/>
        </p:nvSpPr>
        <p:spPr>
          <a:xfrm>
            <a:off x="0" y="6546830"/>
            <a:ext cx="9144000" cy="338554"/>
          </a:xfrm>
          <a:prstGeom prst="rect">
            <a:avLst/>
          </a:prstGeom>
          <a:noFill/>
        </p:spPr>
        <p:txBody>
          <a:bodyPr wrap="square" rtlCol="0">
            <a:spAutoFit/>
          </a:bodyPr>
          <a:lstStyle/>
          <a:p>
            <a:pPr algn="r"/>
            <a:r>
              <a:rPr lang="es-AR" sz="1600" i="1" dirty="0" err="1" smtClean="0">
                <a:solidFill>
                  <a:schemeClr val="bg1">
                    <a:lumMod val="95000"/>
                  </a:schemeClr>
                </a:solidFill>
                <a:latin typeface="Microsoft YaHei" panose="020B0503020204020204" pitchFamily="34" charset="-122"/>
                <a:ea typeface="Microsoft YaHei" panose="020B0503020204020204" pitchFamily="34" charset="-122"/>
              </a:rPr>
              <a:t>Cassese</a:t>
            </a:r>
            <a:r>
              <a:rPr lang="es-AR" sz="1600" i="1"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sz="1600" i="1" dirty="0" err="1" smtClean="0">
                <a:solidFill>
                  <a:schemeClr val="bg1">
                    <a:lumMod val="95000"/>
                  </a:schemeClr>
                </a:solidFill>
                <a:latin typeface="Microsoft YaHei" panose="020B0503020204020204" pitchFamily="34" charset="-122"/>
                <a:ea typeface="Microsoft YaHei" panose="020B0503020204020204" pitchFamily="34" charset="-122"/>
              </a:rPr>
              <a:t>Kastrati</a:t>
            </a:r>
            <a:r>
              <a:rPr lang="es-AR" sz="1600" i="1"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sz="1600" i="1" dirty="0" err="1" smtClean="0">
                <a:solidFill>
                  <a:schemeClr val="bg1">
                    <a:lumMod val="95000"/>
                  </a:schemeClr>
                </a:solidFill>
                <a:latin typeface="Microsoft YaHei" panose="020B0503020204020204" pitchFamily="34" charset="-122"/>
                <a:ea typeface="Microsoft YaHei" panose="020B0503020204020204" pitchFamily="34" charset="-122"/>
              </a:rPr>
              <a:t>Rodriguez</a:t>
            </a:r>
            <a:r>
              <a:rPr lang="es-AR" sz="1600" i="1" dirty="0" smtClean="0">
                <a:solidFill>
                  <a:schemeClr val="bg1">
                    <a:lumMod val="95000"/>
                  </a:schemeClr>
                </a:solidFill>
                <a:latin typeface="Microsoft YaHei" panose="020B0503020204020204" pitchFamily="34" charset="-122"/>
                <a:ea typeface="Microsoft YaHei" panose="020B0503020204020204" pitchFamily="34" charset="-122"/>
              </a:rPr>
              <a:t> et al. </a:t>
            </a:r>
            <a:r>
              <a:rPr lang="es-AR" sz="1600" i="1" dirty="0" err="1">
                <a:solidFill>
                  <a:schemeClr val="bg1">
                    <a:lumMod val="95000"/>
                  </a:schemeClr>
                </a:solidFill>
                <a:latin typeface="Microsoft YaHei" panose="020B0503020204020204" pitchFamily="34" charset="-122"/>
                <a:ea typeface="Microsoft YaHei" panose="020B0503020204020204" pitchFamily="34" charset="-122"/>
              </a:rPr>
              <a:t>Atherosclerosis</a:t>
            </a:r>
            <a:r>
              <a:rPr lang="es-AR" sz="1600" i="1" dirty="0">
                <a:solidFill>
                  <a:schemeClr val="bg1">
                    <a:lumMod val="95000"/>
                  </a:schemeClr>
                </a:solidFill>
                <a:latin typeface="Microsoft YaHei" panose="020B0503020204020204" pitchFamily="34" charset="-122"/>
                <a:ea typeface="Microsoft YaHei" panose="020B0503020204020204" pitchFamily="34" charset="-122"/>
              </a:rPr>
              <a:t>. 2014 Dec;237(2):</a:t>
            </a:r>
            <a:r>
              <a:rPr lang="es-AR" sz="1600" i="1" dirty="0" smtClean="0">
                <a:solidFill>
                  <a:schemeClr val="bg1">
                    <a:lumMod val="95000"/>
                  </a:schemeClr>
                </a:solidFill>
                <a:latin typeface="Microsoft YaHei" panose="020B0503020204020204" pitchFamily="34" charset="-122"/>
                <a:ea typeface="Microsoft YaHei" panose="020B0503020204020204" pitchFamily="34" charset="-122"/>
              </a:rPr>
              <a:t>410-7</a:t>
            </a:r>
            <a:endParaRPr lang="es-AR" sz="1600" i="1" dirty="0">
              <a:solidFill>
                <a:schemeClr val="bg1">
                  <a:lumMod val="95000"/>
                </a:schemeClr>
              </a:solidFill>
              <a:latin typeface="Microsoft YaHei" panose="020B0503020204020204" pitchFamily="34" charset="-122"/>
              <a:ea typeface="Microsoft YaHei" panose="020B0503020204020204" pitchFamily="34" charset="-122"/>
            </a:endParaRPr>
          </a:p>
        </p:txBody>
      </p:sp>
      <p:sp>
        <p:nvSpPr>
          <p:cNvPr id="2" name="1 Rectángulo"/>
          <p:cNvSpPr/>
          <p:nvPr/>
        </p:nvSpPr>
        <p:spPr>
          <a:xfrm>
            <a:off x="1619672" y="611396"/>
            <a:ext cx="5899372" cy="400110"/>
          </a:xfrm>
          <a:prstGeom prst="rect">
            <a:avLst/>
          </a:prstGeom>
        </p:spPr>
        <p:txBody>
          <a:bodyPr wrap="none">
            <a:spAutoFit/>
          </a:bodyPr>
          <a:lstStyle/>
          <a:p>
            <a:r>
              <a:rPr lang="en-US" sz="2000" b="1" i="1" dirty="0">
                <a:solidFill>
                  <a:srgbClr val="FFFF99"/>
                </a:solidFill>
                <a:latin typeface="Arial" panose="020B0604020202020204" pitchFamily="34" charset="0"/>
                <a:cs typeface="Arial" panose="020B0604020202020204" pitchFamily="34" charset="0"/>
              </a:rPr>
              <a:t>Analysis of death/MI for BMS+OIT versus BMS.</a:t>
            </a:r>
          </a:p>
        </p:txBody>
      </p:sp>
    </p:spTree>
    <p:extLst>
      <p:ext uri="{BB962C8B-B14F-4D97-AF65-F5344CB8AC3E}">
        <p14:creationId xmlns:p14="http://schemas.microsoft.com/office/powerpoint/2010/main" val="3578400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4" name="3 Conector recto"/>
          <p:cNvCxnSpPr/>
          <p:nvPr/>
        </p:nvCxnSpPr>
        <p:spPr>
          <a:xfrm>
            <a:off x="2951312" y="529683"/>
            <a:ext cx="619268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4 Rectángulo"/>
          <p:cNvSpPr/>
          <p:nvPr/>
        </p:nvSpPr>
        <p:spPr>
          <a:xfrm>
            <a:off x="3438469" y="6463"/>
            <a:ext cx="5688632" cy="523220"/>
          </a:xfrm>
          <a:prstGeom prst="rect">
            <a:avLst/>
          </a:prstGeom>
        </p:spPr>
        <p:txBody>
          <a:bodyPr wrap="square">
            <a:spAutoFit/>
          </a:bodyPr>
          <a:lstStyle/>
          <a:p>
            <a:pPr algn="r"/>
            <a:r>
              <a:rPr lang="en-US" sz="2800" b="1" dirty="0" smtClean="0">
                <a:solidFill>
                  <a:schemeClr val="bg1"/>
                </a:solidFill>
                <a:latin typeface="Microsoft YaHei" panose="020B0503020204020204" pitchFamily="34" charset="-122"/>
                <a:ea typeface="Microsoft YaHei" panose="020B0503020204020204" pitchFamily="34" charset="-122"/>
              </a:rPr>
              <a:t>RAMSES meta-analysis</a:t>
            </a:r>
            <a:endParaRPr lang="en-US" sz="2800" dirty="0">
              <a:solidFill>
                <a:schemeClr val="bg1"/>
              </a:solidFill>
              <a:latin typeface="Microsoft YaHei" panose="020B0503020204020204" pitchFamily="34" charset="-122"/>
              <a:ea typeface="Microsoft YaHei" panose="020B0503020204020204" pitchFamily="34" charset="-122"/>
            </a:endParaRPr>
          </a:p>
        </p:txBody>
      </p:sp>
      <p:pic>
        <p:nvPicPr>
          <p:cNvPr id="21506" name="Picture 2" descr="C:\Users\Matias RG\Downloads\F_2A.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9999" y="1052736"/>
            <a:ext cx="6660232" cy="499517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5 CuadroTexto"/>
          <p:cNvSpPr txBox="1"/>
          <p:nvPr/>
        </p:nvSpPr>
        <p:spPr>
          <a:xfrm>
            <a:off x="0" y="6444044"/>
            <a:ext cx="9144000" cy="369332"/>
          </a:xfrm>
          <a:prstGeom prst="rect">
            <a:avLst/>
          </a:prstGeom>
          <a:noFill/>
        </p:spPr>
        <p:txBody>
          <a:bodyPr wrap="square" rtlCol="0">
            <a:spAutoFit/>
          </a:bodyPr>
          <a:lstStyle/>
          <a:p>
            <a:pPr algn="r"/>
            <a:r>
              <a:rPr lang="es-AR" i="1" dirty="0" err="1" smtClean="0">
                <a:solidFill>
                  <a:schemeClr val="bg1">
                    <a:lumMod val="95000"/>
                  </a:schemeClr>
                </a:solidFill>
                <a:latin typeface="Microsoft YaHei" panose="020B0503020204020204" pitchFamily="34" charset="-122"/>
                <a:ea typeface="Microsoft YaHei" panose="020B0503020204020204" pitchFamily="34" charset="-122"/>
              </a:rPr>
              <a:t>Cassese</a:t>
            </a:r>
            <a:r>
              <a:rPr lang="es-AR" i="1"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i="1" dirty="0" err="1" smtClean="0">
                <a:solidFill>
                  <a:schemeClr val="bg1">
                    <a:lumMod val="95000"/>
                  </a:schemeClr>
                </a:solidFill>
                <a:latin typeface="Microsoft YaHei" panose="020B0503020204020204" pitchFamily="34" charset="-122"/>
                <a:ea typeface="Microsoft YaHei" panose="020B0503020204020204" pitchFamily="34" charset="-122"/>
              </a:rPr>
              <a:t>Kastrati</a:t>
            </a:r>
            <a:r>
              <a:rPr lang="es-AR" i="1"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i="1" dirty="0" err="1" smtClean="0">
                <a:solidFill>
                  <a:schemeClr val="bg1">
                    <a:lumMod val="95000"/>
                  </a:schemeClr>
                </a:solidFill>
                <a:latin typeface="Microsoft YaHei" panose="020B0503020204020204" pitchFamily="34" charset="-122"/>
                <a:ea typeface="Microsoft YaHei" panose="020B0503020204020204" pitchFamily="34" charset="-122"/>
              </a:rPr>
              <a:t>Rodriguez</a:t>
            </a:r>
            <a:r>
              <a:rPr lang="es-AR" i="1" dirty="0" smtClean="0">
                <a:solidFill>
                  <a:schemeClr val="bg1">
                    <a:lumMod val="95000"/>
                  </a:schemeClr>
                </a:solidFill>
                <a:latin typeface="Microsoft YaHei" panose="020B0503020204020204" pitchFamily="34" charset="-122"/>
                <a:ea typeface="Microsoft YaHei" panose="020B0503020204020204" pitchFamily="34" charset="-122"/>
              </a:rPr>
              <a:t> et al. </a:t>
            </a:r>
            <a:r>
              <a:rPr lang="es-AR" i="1" dirty="0" err="1">
                <a:solidFill>
                  <a:schemeClr val="bg1">
                    <a:lumMod val="95000"/>
                  </a:schemeClr>
                </a:solidFill>
                <a:latin typeface="Microsoft YaHei" panose="020B0503020204020204" pitchFamily="34" charset="-122"/>
                <a:ea typeface="Microsoft YaHei" panose="020B0503020204020204" pitchFamily="34" charset="-122"/>
              </a:rPr>
              <a:t>Atherosclerosis</a:t>
            </a:r>
            <a:r>
              <a:rPr lang="es-AR" i="1" dirty="0">
                <a:solidFill>
                  <a:schemeClr val="bg1">
                    <a:lumMod val="95000"/>
                  </a:schemeClr>
                </a:solidFill>
                <a:latin typeface="Microsoft YaHei" panose="020B0503020204020204" pitchFamily="34" charset="-122"/>
                <a:ea typeface="Microsoft YaHei" panose="020B0503020204020204" pitchFamily="34" charset="-122"/>
              </a:rPr>
              <a:t>. 2014 Dec;237(2):</a:t>
            </a:r>
            <a:r>
              <a:rPr lang="es-AR" i="1" dirty="0" smtClean="0">
                <a:solidFill>
                  <a:schemeClr val="bg1">
                    <a:lumMod val="95000"/>
                  </a:schemeClr>
                </a:solidFill>
                <a:latin typeface="Microsoft YaHei" panose="020B0503020204020204" pitchFamily="34" charset="-122"/>
                <a:ea typeface="Microsoft YaHei" panose="020B0503020204020204" pitchFamily="34" charset="-122"/>
              </a:rPr>
              <a:t>410-7</a:t>
            </a:r>
            <a:endParaRPr lang="es-AR" i="1" dirty="0">
              <a:solidFill>
                <a:schemeClr val="bg1">
                  <a:lumMod val="95000"/>
                </a:schemeClr>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5666943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4" name="3 Conector recto"/>
          <p:cNvCxnSpPr/>
          <p:nvPr/>
        </p:nvCxnSpPr>
        <p:spPr>
          <a:xfrm>
            <a:off x="2951312" y="529683"/>
            <a:ext cx="619268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4 Rectángulo"/>
          <p:cNvSpPr/>
          <p:nvPr/>
        </p:nvSpPr>
        <p:spPr>
          <a:xfrm>
            <a:off x="3438469" y="6463"/>
            <a:ext cx="5688632" cy="523220"/>
          </a:xfrm>
          <a:prstGeom prst="rect">
            <a:avLst/>
          </a:prstGeom>
        </p:spPr>
        <p:txBody>
          <a:bodyPr wrap="square">
            <a:spAutoFit/>
          </a:bodyPr>
          <a:lstStyle/>
          <a:p>
            <a:pPr algn="r"/>
            <a:r>
              <a:rPr lang="en-US" sz="2800" b="1" dirty="0" smtClean="0">
                <a:solidFill>
                  <a:schemeClr val="bg1"/>
                </a:solidFill>
                <a:latin typeface="Microsoft YaHei" panose="020B0503020204020204" pitchFamily="34" charset="-122"/>
                <a:ea typeface="Microsoft YaHei" panose="020B0503020204020204" pitchFamily="34" charset="-122"/>
              </a:rPr>
              <a:t>RAMSES meta-analysis</a:t>
            </a:r>
            <a:endParaRPr lang="en-US" sz="2800" dirty="0">
              <a:solidFill>
                <a:schemeClr val="bg1"/>
              </a:solidFill>
              <a:latin typeface="Microsoft YaHei" panose="020B0503020204020204" pitchFamily="34" charset="-122"/>
              <a:ea typeface="Microsoft YaHei" panose="020B0503020204020204" pitchFamily="34" charset="-122"/>
            </a:endParaRPr>
          </a:p>
        </p:txBody>
      </p:sp>
      <p:pic>
        <p:nvPicPr>
          <p:cNvPr id="20482" name="Picture 2" descr="C:\Users\Matias RG\Downloads\F_1B.TIF"/>
          <p:cNvPicPr>
            <a:picLocks noChangeAspect="1" noChangeArrowheads="1"/>
          </p:cNvPicPr>
          <p:nvPr/>
        </p:nvPicPr>
        <p:blipFill rotWithShape="1">
          <a:blip r:embed="rId2">
            <a:extLst>
              <a:ext uri="{28A0092B-C50C-407E-A947-70E740481C1C}">
                <a14:useLocalDpi xmlns:a14="http://schemas.microsoft.com/office/drawing/2010/main" val="0"/>
              </a:ext>
            </a:extLst>
          </a:blip>
          <a:srcRect b="5243"/>
          <a:stretch/>
        </p:blipFill>
        <p:spPr bwMode="auto">
          <a:xfrm>
            <a:off x="1080120" y="1155338"/>
            <a:ext cx="6948264" cy="493795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5 CuadroTexto"/>
          <p:cNvSpPr txBox="1"/>
          <p:nvPr/>
        </p:nvSpPr>
        <p:spPr>
          <a:xfrm>
            <a:off x="0" y="6444044"/>
            <a:ext cx="9144000" cy="369332"/>
          </a:xfrm>
          <a:prstGeom prst="rect">
            <a:avLst/>
          </a:prstGeom>
          <a:noFill/>
        </p:spPr>
        <p:txBody>
          <a:bodyPr wrap="square" rtlCol="0">
            <a:spAutoFit/>
          </a:bodyPr>
          <a:lstStyle/>
          <a:p>
            <a:pPr algn="r"/>
            <a:r>
              <a:rPr lang="es-AR" i="1" dirty="0" err="1" smtClean="0">
                <a:solidFill>
                  <a:schemeClr val="bg1">
                    <a:lumMod val="95000"/>
                  </a:schemeClr>
                </a:solidFill>
                <a:latin typeface="Microsoft YaHei" panose="020B0503020204020204" pitchFamily="34" charset="-122"/>
                <a:ea typeface="Microsoft YaHei" panose="020B0503020204020204" pitchFamily="34" charset="-122"/>
              </a:rPr>
              <a:t>Cassese</a:t>
            </a:r>
            <a:r>
              <a:rPr lang="es-AR" i="1"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i="1" dirty="0" err="1" smtClean="0">
                <a:solidFill>
                  <a:schemeClr val="bg1">
                    <a:lumMod val="95000"/>
                  </a:schemeClr>
                </a:solidFill>
                <a:latin typeface="Microsoft YaHei" panose="020B0503020204020204" pitchFamily="34" charset="-122"/>
                <a:ea typeface="Microsoft YaHei" panose="020B0503020204020204" pitchFamily="34" charset="-122"/>
              </a:rPr>
              <a:t>Kastrati</a:t>
            </a:r>
            <a:r>
              <a:rPr lang="es-AR" i="1"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i="1" dirty="0" err="1" smtClean="0">
                <a:solidFill>
                  <a:schemeClr val="bg1">
                    <a:lumMod val="95000"/>
                  </a:schemeClr>
                </a:solidFill>
                <a:latin typeface="Microsoft YaHei" panose="020B0503020204020204" pitchFamily="34" charset="-122"/>
                <a:ea typeface="Microsoft YaHei" panose="020B0503020204020204" pitchFamily="34" charset="-122"/>
              </a:rPr>
              <a:t>Rodriguez</a:t>
            </a:r>
            <a:r>
              <a:rPr lang="es-AR" i="1" dirty="0" smtClean="0">
                <a:solidFill>
                  <a:schemeClr val="bg1">
                    <a:lumMod val="95000"/>
                  </a:schemeClr>
                </a:solidFill>
                <a:latin typeface="Microsoft YaHei" panose="020B0503020204020204" pitchFamily="34" charset="-122"/>
                <a:ea typeface="Microsoft YaHei" panose="020B0503020204020204" pitchFamily="34" charset="-122"/>
              </a:rPr>
              <a:t> et al. </a:t>
            </a:r>
            <a:r>
              <a:rPr lang="es-AR" i="1" dirty="0" err="1">
                <a:solidFill>
                  <a:schemeClr val="bg1">
                    <a:lumMod val="95000"/>
                  </a:schemeClr>
                </a:solidFill>
                <a:latin typeface="Microsoft YaHei" panose="020B0503020204020204" pitchFamily="34" charset="-122"/>
                <a:ea typeface="Microsoft YaHei" panose="020B0503020204020204" pitchFamily="34" charset="-122"/>
              </a:rPr>
              <a:t>Atherosclerosis</a:t>
            </a:r>
            <a:r>
              <a:rPr lang="es-AR" i="1" dirty="0">
                <a:solidFill>
                  <a:schemeClr val="bg1">
                    <a:lumMod val="95000"/>
                  </a:schemeClr>
                </a:solidFill>
                <a:latin typeface="Microsoft YaHei" panose="020B0503020204020204" pitchFamily="34" charset="-122"/>
                <a:ea typeface="Microsoft YaHei" panose="020B0503020204020204" pitchFamily="34" charset="-122"/>
              </a:rPr>
              <a:t>. 2014 Dec;237(2):</a:t>
            </a:r>
            <a:r>
              <a:rPr lang="es-AR" i="1" dirty="0" smtClean="0">
                <a:solidFill>
                  <a:schemeClr val="bg1">
                    <a:lumMod val="95000"/>
                  </a:schemeClr>
                </a:solidFill>
                <a:latin typeface="Microsoft YaHei" panose="020B0503020204020204" pitchFamily="34" charset="-122"/>
                <a:ea typeface="Microsoft YaHei" panose="020B0503020204020204" pitchFamily="34" charset="-122"/>
              </a:rPr>
              <a:t>410-7</a:t>
            </a:r>
            <a:endParaRPr lang="es-AR" i="1" dirty="0">
              <a:solidFill>
                <a:schemeClr val="bg1">
                  <a:lumMod val="95000"/>
                </a:schemeClr>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516512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4" name="3 Conector recto"/>
          <p:cNvCxnSpPr/>
          <p:nvPr/>
        </p:nvCxnSpPr>
        <p:spPr>
          <a:xfrm>
            <a:off x="2951312" y="529683"/>
            <a:ext cx="619268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4 Rectángulo"/>
          <p:cNvSpPr/>
          <p:nvPr/>
        </p:nvSpPr>
        <p:spPr>
          <a:xfrm>
            <a:off x="3438469" y="6463"/>
            <a:ext cx="5688632" cy="523220"/>
          </a:xfrm>
          <a:prstGeom prst="rect">
            <a:avLst/>
          </a:prstGeom>
        </p:spPr>
        <p:txBody>
          <a:bodyPr wrap="square">
            <a:spAutoFit/>
          </a:bodyPr>
          <a:lstStyle/>
          <a:p>
            <a:pPr algn="r"/>
            <a:r>
              <a:rPr lang="en-US" sz="2800" b="1" dirty="0" smtClean="0">
                <a:solidFill>
                  <a:schemeClr val="bg1"/>
                </a:solidFill>
                <a:latin typeface="Microsoft YaHei" panose="020B0503020204020204" pitchFamily="34" charset="-122"/>
                <a:ea typeface="Microsoft YaHei" panose="020B0503020204020204" pitchFamily="34" charset="-122"/>
              </a:rPr>
              <a:t>RAMSES meta-analysis</a:t>
            </a:r>
            <a:endParaRPr lang="en-US" sz="2800" dirty="0">
              <a:solidFill>
                <a:schemeClr val="bg1"/>
              </a:solidFill>
              <a:latin typeface="Microsoft YaHei" panose="020B0503020204020204" pitchFamily="34" charset="-122"/>
              <a:ea typeface="Microsoft YaHei" panose="020B0503020204020204" pitchFamily="34" charset="-122"/>
            </a:endParaRPr>
          </a:p>
        </p:txBody>
      </p:sp>
      <p:pic>
        <p:nvPicPr>
          <p:cNvPr id="22530" name="Picture 2" descr="C:\Users\Matias RG\Downloads\F_2B.TIF"/>
          <p:cNvPicPr>
            <a:picLocks noChangeAspect="1" noChangeArrowheads="1"/>
          </p:cNvPicPr>
          <p:nvPr/>
        </p:nvPicPr>
        <p:blipFill rotWithShape="1">
          <a:blip r:embed="rId2">
            <a:extLst>
              <a:ext uri="{28A0092B-C50C-407E-A947-70E740481C1C}">
                <a14:useLocalDpi xmlns:a14="http://schemas.microsoft.com/office/drawing/2010/main" val="0"/>
              </a:ext>
            </a:extLst>
          </a:blip>
          <a:srcRect b="6036"/>
          <a:stretch/>
        </p:blipFill>
        <p:spPr bwMode="auto">
          <a:xfrm>
            <a:off x="1080120" y="955304"/>
            <a:ext cx="7020272" cy="494739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5 CuadroTexto"/>
          <p:cNvSpPr txBox="1"/>
          <p:nvPr/>
        </p:nvSpPr>
        <p:spPr>
          <a:xfrm>
            <a:off x="0" y="6444044"/>
            <a:ext cx="9144000" cy="369332"/>
          </a:xfrm>
          <a:prstGeom prst="rect">
            <a:avLst/>
          </a:prstGeom>
          <a:noFill/>
        </p:spPr>
        <p:txBody>
          <a:bodyPr wrap="square" rtlCol="0">
            <a:spAutoFit/>
          </a:bodyPr>
          <a:lstStyle/>
          <a:p>
            <a:pPr algn="r"/>
            <a:r>
              <a:rPr lang="es-AR" i="1" dirty="0" err="1" smtClean="0">
                <a:solidFill>
                  <a:schemeClr val="bg1">
                    <a:lumMod val="95000"/>
                  </a:schemeClr>
                </a:solidFill>
                <a:latin typeface="Microsoft YaHei" panose="020B0503020204020204" pitchFamily="34" charset="-122"/>
                <a:ea typeface="Microsoft YaHei" panose="020B0503020204020204" pitchFamily="34" charset="-122"/>
              </a:rPr>
              <a:t>Cassese</a:t>
            </a:r>
            <a:r>
              <a:rPr lang="es-AR" i="1"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i="1" dirty="0" err="1" smtClean="0">
                <a:solidFill>
                  <a:schemeClr val="bg1">
                    <a:lumMod val="95000"/>
                  </a:schemeClr>
                </a:solidFill>
                <a:latin typeface="Microsoft YaHei" panose="020B0503020204020204" pitchFamily="34" charset="-122"/>
                <a:ea typeface="Microsoft YaHei" panose="020B0503020204020204" pitchFamily="34" charset="-122"/>
              </a:rPr>
              <a:t>Kastrati</a:t>
            </a:r>
            <a:r>
              <a:rPr lang="es-AR" i="1"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i="1" dirty="0" err="1" smtClean="0">
                <a:solidFill>
                  <a:schemeClr val="bg1">
                    <a:lumMod val="95000"/>
                  </a:schemeClr>
                </a:solidFill>
                <a:latin typeface="Microsoft YaHei" panose="020B0503020204020204" pitchFamily="34" charset="-122"/>
                <a:ea typeface="Microsoft YaHei" panose="020B0503020204020204" pitchFamily="34" charset="-122"/>
              </a:rPr>
              <a:t>Rodriguez</a:t>
            </a:r>
            <a:r>
              <a:rPr lang="es-AR" i="1" dirty="0" smtClean="0">
                <a:solidFill>
                  <a:schemeClr val="bg1">
                    <a:lumMod val="95000"/>
                  </a:schemeClr>
                </a:solidFill>
                <a:latin typeface="Microsoft YaHei" panose="020B0503020204020204" pitchFamily="34" charset="-122"/>
                <a:ea typeface="Microsoft YaHei" panose="020B0503020204020204" pitchFamily="34" charset="-122"/>
              </a:rPr>
              <a:t> et al. </a:t>
            </a:r>
            <a:r>
              <a:rPr lang="es-AR" i="1" dirty="0" err="1">
                <a:solidFill>
                  <a:schemeClr val="bg1">
                    <a:lumMod val="95000"/>
                  </a:schemeClr>
                </a:solidFill>
                <a:latin typeface="Microsoft YaHei" panose="020B0503020204020204" pitchFamily="34" charset="-122"/>
                <a:ea typeface="Microsoft YaHei" panose="020B0503020204020204" pitchFamily="34" charset="-122"/>
              </a:rPr>
              <a:t>Atherosclerosis</a:t>
            </a:r>
            <a:r>
              <a:rPr lang="es-AR" i="1" dirty="0">
                <a:solidFill>
                  <a:schemeClr val="bg1">
                    <a:lumMod val="95000"/>
                  </a:schemeClr>
                </a:solidFill>
                <a:latin typeface="Microsoft YaHei" panose="020B0503020204020204" pitchFamily="34" charset="-122"/>
                <a:ea typeface="Microsoft YaHei" panose="020B0503020204020204" pitchFamily="34" charset="-122"/>
              </a:rPr>
              <a:t>. 2014 Dec;237(2):</a:t>
            </a:r>
            <a:r>
              <a:rPr lang="es-AR" i="1" dirty="0" smtClean="0">
                <a:solidFill>
                  <a:schemeClr val="bg1">
                    <a:lumMod val="95000"/>
                  </a:schemeClr>
                </a:solidFill>
                <a:latin typeface="Microsoft YaHei" panose="020B0503020204020204" pitchFamily="34" charset="-122"/>
                <a:ea typeface="Microsoft YaHei" panose="020B0503020204020204" pitchFamily="34" charset="-122"/>
              </a:rPr>
              <a:t>410-7</a:t>
            </a:r>
            <a:endParaRPr lang="es-AR" i="1" dirty="0">
              <a:solidFill>
                <a:schemeClr val="bg1">
                  <a:lumMod val="95000"/>
                </a:schemeClr>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5560661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620688"/>
            <a:ext cx="8858250" cy="596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142875" y="0"/>
            <a:ext cx="8858250" cy="646331"/>
          </a:xfrm>
          <a:prstGeom prst="rect">
            <a:avLst/>
          </a:prstGeom>
        </p:spPr>
        <p:txBody>
          <a:bodyPr wrap="square">
            <a:spAutoFit/>
          </a:bodyPr>
          <a:lstStyle/>
          <a:p>
            <a:pPr algn="r"/>
            <a:r>
              <a:rPr lang="en-US" b="1" dirty="0">
                <a:solidFill>
                  <a:srgbClr val="FFFF99"/>
                </a:solidFill>
                <a:latin typeface="Arial" panose="020B0604020202020204" pitchFamily="34" charset="0"/>
                <a:cs typeface="Arial" panose="020B0604020202020204" pitchFamily="34" charset="0"/>
              </a:rPr>
              <a:t>Survival curves for primary and secondary endpoints according to the treatment received (BMS+OIT [prednisone or sirolimus] or BMS). </a:t>
            </a:r>
            <a:endParaRPr lang="en-US" dirty="0">
              <a:solidFill>
                <a:srgbClr val="FFFF99"/>
              </a:solidFill>
              <a:latin typeface="Arial" panose="020B0604020202020204" pitchFamily="34" charset="0"/>
              <a:cs typeface="Arial" panose="020B0604020202020204" pitchFamily="34" charset="0"/>
            </a:endParaRPr>
          </a:p>
        </p:txBody>
      </p:sp>
      <p:sp>
        <p:nvSpPr>
          <p:cNvPr id="6" name="5 CuadroTexto"/>
          <p:cNvSpPr txBox="1"/>
          <p:nvPr/>
        </p:nvSpPr>
        <p:spPr>
          <a:xfrm>
            <a:off x="0" y="6516052"/>
            <a:ext cx="9144000" cy="338554"/>
          </a:xfrm>
          <a:prstGeom prst="rect">
            <a:avLst/>
          </a:prstGeom>
          <a:noFill/>
        </p:spPr>
        <p:txBody>
          <a:bodyPr wrap="square" rtlCol="0">
            <a:spAutoFit/>
          </a:bodyPr>
          <a:lstStyle/>
          <a:p>
            <a:pPr algn="r"/>
            <a:r>
              <a:rPr lang="es-AR" sz="1600" i="1"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Cassese</a:t>
            </a:r>
            <a:r>
              <a:rPr lang="es-AR" sz="1600" i="1"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a:t>
            </a:r>
            <a:r>
              <a:rPr lang="es-AR" sz="1600" i="1"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Kastrati</a:t>
            </a:r>
            <a:r>
              <a:rPr lang="es-AR" sz="1600" i="1"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a:t>
            </a:r>
            <a:r>
              <a:rPr lang="es-AR" sz="1600" i="1"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Rodriguez</a:t>
            </a:r>
            <a:r>
              <a:rPr lang="es-AR" sz="1600" i="1"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et al. </a:t>
            </a:r>
            <a:r>
              <a:rPr lang="es-AR" sz="1600" i="1" dirty="0" err="1">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Atherosclerosis</a:t>
            </a:r>
            <a:r>
              <a:rPr lang="es-AR" sz="1600" i="1" dirty="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2014 Dec;237(2):</a:t>
            </a:r>
            <a:r>
              <a:rPr lang="es-AR" sz="1600" i="1"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410-7</a:t>
            </a:r>
            <a:endParaRPr lang="es-AR" sz="1600" i="1" dirty="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endParaRPr>
          </a:p>
        </p:txBody>
      </p:sp>
    </p:spTree>
    <p:extLst>
      <p:ext uri="{BB962C8B-B14F-4D97-AF65-F5344CB8AC3E}">
        <p14:creationId xmlns:p14="http://schemas.microsoft.com/office/powerpoint/2010/main" val="358508911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63" y="596602"/>
            <a:ext cx="8982075" cy="600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80963" y="0"/>
            <a:ext cx="9063037" cy="646331"/>
          </a:xfrm>
          <a:prstGeom prst="rect">
            <a:avLst/>
          </a:prstGeom>
        </p:spPr>
        <p:txBody>
          <a:bodyPr wrap="square">
            <a:spAutoFit/>
          </a:bodyPr>
          <a:lstStyle/>
          <a:p>
            <a:pPr algn="r"/>
            <a:r>
              <a:rPr lang="en-US" b="1" dirty="0">
                <a:solidFill>
                  <a:srgbClr val="FFFF99"/>
                </a:solidFill>
                <a:latin typeface="Arial" panose="020B0604020202020204" pitchFamily="34" charset="0"/>
                <a:cs typeface="Arial" panose="020B0604020202020204" pitchFamily="34" charset="0"/>
              </a:rPr>
              <a:t>Survival curves for primary and secondary endpoints according to the treatment received (BMS+OIT [prednisone or sirolimus] or DES). </a:t>
            </a:r>
            <a:endParaRPr lang="en-US" dirty="0">
              <a:solidFill>
                <a:srgbClr val="FFFF99"/>
              </a:solidFill>
              <a:latin typeface="Arial" panose="020B0604020202020204" pitchFamily="34" charset="0"/>
              <a:cs typeface="Arial" panose="020B0604020202020204" pitchFamily="34" charset="0"/>
            </a:endParaRPr>
          </a:p>
        </p:txBody>
      </p:sp>
      <p:sp>
        <p:nvSpPr>
          <p:cNvPr id="6" name="5 CuadroTexto"/>
          <p:cNvSpPr txBox="1"/>
          <p:nvPr/>
        </p:nvSpPr>
        <p:spPr>
          <a:xfrm>
            <a:off x="0" y="6516052"/>
            <a:ext cx="9144000" cy="338554"/>
          </a:xfrm>
          <a:prstGeom prst="rect">
            <a:avLst/>
          </a:prstGeom>
          <a:noFill/>
        </p:spPr>
        <p:txBody>
          <a:bodyPr wrap="square" rtlCol="0">
            <a:spAutoFit/>
          </a:bodyPr>
          <a:lstStyle/>
          <a:p>
            <a:pPr algn="r"/>
            <a:r>
              <a:rPr lang="es-AR" sz="1600" i="1"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Cassese</a:t>
            </a:r>
            <a:r>
              <a:rPr lang="es-AR" sz="1600" i="1"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a:t>
            </a:r>
            <a:r>
              <a:rPr lang="es-AR" sz="1600" i="1"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Kastrati</a:t>
            </a:r>
            <a:r>
              <a:rPr lang="es-AR" sz="1600" i="1"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a:t>
            </a:r>
            <a:r>
              <a:rPr lang="es-AR" sz="1600" i="1"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Rodriguez</a:t>
            </a:r>
            <a:r>
              <a:rPr lang="es-AR" sz="1600" i="1"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et al. </a:t>
            </a:r>
            <a:r>
              <a:rPr lang="es-AR" sz="1600" i="1" dirty="0" err="1">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Atherosclerosis</a:t>
            </a:r>
            <a:r>
              <a:rPr lang="es-AR" sz="1600" i="1" dirty="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2014 Dec;237(2):</a:t>
            </a:r>
            <a:r>
              <a:rPr lang="es-AR" sz="1600" i="1"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410-7</a:t>
            </a:r>
            <a:endParaRPr lang="es-AR" sz="1600" i="1" dirty="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endParaRPr>
          </a:p>
        </p:txBody>
      </p:sp>
    </p:spTree>
    <p:extLst>
      <p:ext uri="{BB962C8B-B14F-4D97-AF65-F5344CB8AC3E}">
        <p14:creationId xmlns:p14="http://schemas.microsoft.com/office/powerpoint/2010/main" val="2346602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4" name="3 Conector recto"/>
          <p:cNvCxnSpPr/>
          <p:nvPr/>
        </p:nvCxnSpPr>
        <p:spPr>
          <a:xfrm>
            <a:off x="2951312" y="529683"/>
            <a:ext cx="619268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4 Rectángulo"/>
          <p:cNvSpPr/>
          <p:nvPr/>
        </p:nvSpPr>
        <p:spPr>
          <a:xfrm>
            <a:off x="3438469" y="6463"/>
            <a:ext cx="5688632" cy="523220"/>
          </a:xfrm>
          <a:prstGeom prst="rect">
            <a:avLst/>
          </a:prstGeom>
        </p:spPr>
        <p:txBody>
          <a:bodyPr wrap="square">
            <a:spAutoFit/>
          </a:bodyPr>
          <a:lstStyle/>
          <a:p>
            <a:pPr algn="r"/>
            <a:r>
              <a:rPr lang="en-US" sz="2800" b="1" dirty="0" smtClean="0">
                <a:solidFill>
                  <a:schemeClr val="bg1"/>
                </a:solidFill>
                <a:latin typeface="Microsoft YaHei" panose="020B0503020204020204" pitchFamily="34" charset="-122"/>
                <a:ea typeface="Microsoft YaHei" panose="020B0503020204020204" pitchFamily="34" charset="-122"/>
              </a:rPr>
              <a:t>RAMSES meta-analysis</a:t>
            </a:r>
            <a:endParaRPr lang="en-US" sz="2800" dirty="0">
              <a:solidFill>
                <a:schemeClr val="bg1"/>
              </a:solidFill>
              <a:latin typeface="Microsoft YaHei" panose="020B0503020204020204" pitchFamily="34" charset="-122"/>
              <a:ea typeface="Microsoft YaHei" panose="020B0503020204020204" pitchFamily="34" charset="-122"/>
            </a:endParaRPr>
          </a:p>
        </p:txBody>
      </p:sp>
      <p:pic>
        <p:nvPicPr>
          <p:cNvPr id="25602" name="Picture 2" descr="C:\Users\Matias RG\Downloads\F_7.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850" y="836712"/>
            <a:ext cx="7260299" cy="544522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5 CuadroTexto"/>
          <p:cNvSpPr txBox="1"/>
          <p:nvPr/>
        </p:nvSpPr>
        <p:spPr>
          <a:xfrm>
            <a:off x="0" y="6444044"/>
            <a:ext cx="9144000" cy="369332"/>
          </a:xfrm>
          <a:prstGeom prst="rect">
            <a:avLst/>
          </a:prstGeom>
          <a:noFill/>
        </p:spPr>
        <p:txBody>
          <a:bodyPr wrap="square" rtlCol="0">
            <a:spAutoFit/>
          </a:bodyPr>
          <a:lstStyle/>
          <a:p>
            <a:pPr algn="r"/>
            <a:r>
              <a:rPr lang="es-AR" i="1" dirty="0" err="1" smtClean="0">
                <a:solidFill>
                  <a:schemeClr val="bg1">
                    <a:lumMod val="95000"/>
                  </a:schemeClr>
                </a:solidFill>
                <a:latin typeface="Microsoft YaHei" panose="020B0503020204020204" pitchFamily="34" charset="-122"/>
                <a:ea typeface="Microsoft YaHei" panose="020B0503020204020204" pitchFamily="34" charset="-122"/>
              </a:rPr>
              <a:t>Cassese</a:t>
            </a:r>
            <a:r>
              <a:rPr lang="es-AR" i="1"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i="1" dirty="0" err="1" smtClean="0">
                <a:solidFill>
                  <a:schemeClr val="bg1">
                    <a:lumMod val="95000"/>
                  </a:schemeClr>
                </a:solidFill>
                <a:latin typeface="Microsoft YaHei" panose="020B0503020204020204" pitchFamily="34" charset="-122"/>
                <a:ea typeface="Microsoft YaHei" panose="020B0503020204020204" pitchFamily="34" charset="-122"/>
              </a:rPr>
              <a:t>Kastrati</a:t>
            </a:r>
            <a:r>
              <a:rPr lang="es-AR" i="1"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i="1" dirty="0" err="1" smtClean="0">
                <a:solidFill>
                  <a:schemeClr val="bg1">
                    <a:lumMod val="95000"/>
                  </a:schemeClr>
                </a:solidFill>
                <a:latin typeface="Microsoft YaHei" panose="020B0503020204020204" pitchFamily="34" charset="-122"/>
                <a:ea typeface="Microsoft YaHei" panose="020B0503020204020204" pitchFamily="34" charset="-122"/>
              </a:rPr>
              <a:t>Rodriguez</a:t>
            </a:r>
            <a:r>
              <a:rPr lang="es-AR" i="1" dirty="0" smtClean="0">
                <a:solidFill>
                  <a:schemeClr val="bg1">
                    <a:lumMod val="95000"/>
                  </a:schemeClr>
                </a:solidFill>
                <a:latin typeface="Microsoft YaHei" panose="020B0503020204020204" pitchFamily="34" charset="-122"/>
                <a:ea typeface="Microsoft YaHei" panose="020B0503020204020204" pitchFamily="34" charset="-122"/>
              </a:rPr>
              <a:t> et al. </a:t>
            </a:r>
            <a:r>
              <a:rPr lang="es-AR" i="1" dirty="0" err="1">
                <a:solidFill>
                  <a:schemeClr val="bg1">
                    <a:lumMod val="95000"/>
                  </a:schemeClr>
                </a:solidFill>
                <a:latin typeface="Microsoft YaHei" panose="020B0503020204020204" pitchFamily="34" charset="-122"/>
                <a:ea typeface="Microsoft YaHei" panose="020B0503020204020204" pitchFamily="34" charset="-122"/>
              </a:rPr>
              <a:t>Atherosclerosis</a:t>
            </a:r>
            <a:r>
              <a:rPr lang="es-AR" i="1" dirty="0">
                <a:solidFill>
                  <a:schemeClr val="bg1">
                    <a:lumMod val="95000"/>
                  </a:schemeClr>
                </a:solidFill>
                <a:latin typeface="Microsoft YaHei" panose="020B0503020204020204" pitchFamily="34" charset="-122"/>
                <a:ea typeface="Microsoft YaHei" panose="020B0503020204020204" pitchFamily="34" charset="-122"/>
              </a:rPr>
              <a:t>. 2014 Dec;237(2):</a:t>
            </a:r>
            <a:r>
              <a:rPr lang="es-AR" i="1" dirty="0" smtClean="0">
                <a:solidFill>
                  <a:schemeClr val="bg1">
                    <a:lumMod val="95000"/>
                  </a:schemeClr>
                </a:solidFill>
                <a:latin typeface="Microsoft YaHei" panose="020B0503020204020204" pitchFamily="34" charset="-122"/>
                <a:ea typeface="Microsoft YaHei" panose="020B0503020204020204" pitchFamily="34" charset="-122"/>
              </a:rPr>
              <a:t>410-7</a:t>
            </a:r>
            <a:endParaRPr lang="es-AR" i="1" dirty="0">
              <a:solidFill>
                <a:schemeClr val="bg1">
                  <a:lumMod val="95000"/>
                </a:schemeClr>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1401581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atias RG\Downloads\F_5.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096" y="836712"/>
            <a:ext cx="7452320" cy="558924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5" name="4 Conector recto"/>
          <p:cNvCxnSpPr/>
          <p:nvPr/>
        </p:nvCxnSpPr>
        <p:spPr>
          <a:xfrm>
            <a:off x="2951312" y="529683"/>
            <a:ext cx="619268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5 Rectángulo"/>
          <p:cNvSpPr/>
          <p:nvPr/>
        </p:nvSpPr>
        <p:spPr>
          <a:xfrm>
            <a:off x="3438469" y="6463"/>
            <a:ext cx="5688632" cy="523220"/>
          </a:xfrm>
          <a:prstGeom prst="rect">
            <a:avLst/>
          </a:prstGeom>
        </p:spPr>
        <p:txBody>
          <a:bodyPr wrap="square">
            <a:spAutoFit/>
          </a:bodyPr>
          <a:lstStyle/>
          <a:p>
            <a:pPr algn="r"/>
            <a:r>
              <a:rPr lang="en-US" sz="2800" b="1" dirty="0" smtClean="0">
                <a:solidFill>
                  <a:prstClr val="white"/>
                </a:solidFill>
                <a:latin typeface="Microsoft YaHei" panose="020B0503020204020204" pitchFamily="34" charset="-122"/>
                <a:ea typeface="Microsoft YaHei" panose="020B0503020204020204" pitchFamily="34" charset="-122"/>
              </a:rPr>
              <a:t>RAMSES meta-analysis</a:t>
            </a:r>
            <a:endParaRPr lang="en-US" sz="2800" dirty="0">
              <a:solidFill>
                <a:prstClr val="white"/>
              </a:solidFill>
              <a:latin typeface="Microsoft YaHei" panose="020B0503020204020204" pitchFamily="34" charset="-122"/>
              <a:ea typeface="Microsoft YaHei" panose="020B0503020204020204" pitchFamily="34" charset="-122"/>
            </a:endParaRPr>
          </a:p>
        </p:txBody>
      </p:sp>
      <p:sp>
        <p:nvSpPr>
          <p:cNvPr id="8" name="7 CuadroTexto"/>
          <p:cNvSpPr txBox="1"/>
          <p:nvPr/>
        </p:nvSpPr>
        <p:spPr>
          <a:xfrm>
            <a:off x="0" y="6444044"/>
            <a:ext cx="9144000" cy="369332"/>
          </a:xfrm>
          <a:prstGeom prst="rect">
            <a:avLst/>
          </a:prstGeom>
          <a:noFill/>
        </p:spPr>
        <p:txBody>
          <a:bodyPr wrap="square" rtlCol="0">
            <a:spAutoFit/>
          </a:bodyPr>
          <a:lstStyle/>
          <a:p>
            <a:pPr algn="r"/>
            <a:r>
              <a:rPr lang="es-AR" i="1" dirty="0" err="1" smtClean="0">
                <a:solidFill>
                  <a:schemeClr val="bg1">
                    <a:lumMod val="95000"/>
                  </a:schemeClr>
                </a:solidFill>
                <a:latin typeface="Microsoft YaHei" panose="020B0503020204020204" pitchFamily="34" charset="-122"/>
                <a:ea typeface="Microsoft YaHei" panose="020B0503020204020204" pitchFamily="34" charset="-122"/>
              </a:rPr>
              <a:t>Cassese</a:t>
            </a:r>
            <a:r>
              <a:rPr lang="es-AR" i="1"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i="1" dirty="0" err="1" smtClean="0">
                <a:solidFill>
                  <a:schemeClr val="bg1">
                    <a:lumMod val="95000"/>
                  </a:schemeClr>
                </a:solidFill>
                <a:latin typeface="Microsoft YaHei" panose="020B0503020204020204" pitchFamily="34" charset="-122"/>
                <a:ea typeface="Microsoft YaHei" panose="020B0503020204020204" pitchFamily="34" charset="-122"/>
              </a:rPr>
              <a:t>Kastrati</a:t>
            </a:r>
            <a:r>
              <a:rPr lang="es-AR" i="1"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i="1" dirty="0" err="1" smtClean="0">
                <a:solidFill>
                  <a:schemeClr val="bg1">
                    <a:lumMod val="95000"/>
                  </a:schemeClr>
                </a:solidFill>
                <a:latin typeface="Microsoft YaHei" panose="020B0503020204020204" pitchFamily="34" charset="-122"/>
                <a:ea typeface="Microsoft YaHei" panose="020B0503020204020204" pitchFamily="34" charset="-122"/>
              </a:rPr>
              <a:t>Rodriguez</a:t>
            </a:r>
            <a:r>
              <a:rPr lang="es-AR" i="1" dirty="0" smtClean="0">
                <a:solidFill>
                  <a:schemeClr val="bg1">
                    <a:lumMod val="95000"/>
                  </a:schemeClr>
                </a:solidFill>
                <a:latin typeface="Microsoft YaHei" panose="020B0503020204020204" pitchFamily="34" charset="-122"/>
                <a:ea typeface="Microsoft YaHei" panose="020B0503020204020204" pitchFamily="34" charset="-122"/>
              </a:rPr>
              <a:t> et al. </a:t>
            </a:r>
            <a:r>
              <a:rPr lang="es-AR" i="1" dirty="0" err="1">
                <a:solidFill>
                  <a:schemeClr val="bg1">
                    <a:lumMod val="95000"/>
                  </a:schemeClr>
                </a:solidFill>
                <a:latin typeface="Microsoft YaHei" panose="020B0503020204020204" pitchFamily="34" charset="-122"/>
                <a:ea typeface="Microsoft YaHei" panose="020B0503020204020204" pitchFamily="34" charset="-122"/>
              </a:rPr>
              <a:t>Atherosclerosis</a:t>
            </a:r>
            <a:r>
              <a:rPr lang="es-AR" i="1" dirty="0">
                <a:solidFill>
                  <a:schemeClr val="bg1">
                    <a:lumMod val="95000"/>
                  </a:schemeClr>
                </a:solidFill>
                <a:latin typeface="Microsoft YaHei" panose="020B0503020204020204" pitchFamily="34" charset="-122"/>
                <a:ea typeface="Microsoft YaHei" panose="020B0503020204020204" pitchFamily="34" charset="-122"/>
              </a:rPr>
              <a:t>. 2014 Dec;237(2):</a:t>
            </a:r>
            <a:r>
              <a:rPr lang="es-AR" i="1" dirty="0" smtClean="0">
                <a:solidFill>
                  <a:schemeClr val="bg1">
                    <a:lumMod val="95000"/>
                  </a:schemeClr>
                </a:solidFill>
                <a:latin typeface="Microsoft YaHei" panose="020B0503020204020204" pitchFamily="34" charset="-122"/>
                <a:ea typeface="Microsoft YaHei" panose="020B0503020204020204" pitchFamily="34" charset="-122"/>
              </a:rPr>
              <a:t>410-7</a:t>
            </a:r>
            <a:endParaRPr lang="es-AR" i="1" dirty="0">
              <a:solidFill>
                <a:schemeClr val="bg1">
                  <a:lumMod val="95000"/>
                </a:schemeClr>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1424983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BEBA8EAE-BF5A-486C-A8C5-ECC9F3942E4B}">
                <a14:imgProps xmlns:a14="http://schemas.microsoft.com/office/drawing/2010/main">
                  <a14:imgLayer r:embed="rId3">
                    <a14:imgEffect>
                      <a14:artisticChalkSketch/>
                    </a14:imgEffect>
                  </a14:imgLayer>
                </a14:imgProps>
              </a:ext>
              <a:ext uri="{28A0092B-C50C-407E-A947-70E740481C1C}">
                <a14:useLocalDpi xmlns:a14="http://schemas.microsoft.com/office/drawing/2010/main" val="0"/>
              </a:ext>
            </a:extLst>
          </a:blip>
          <a:srcRect/>
          <a:stretch>
            <a:fillRect/>
          </a:stretch>
        </p:blipFill>
        <p:spPr bwMode="auto">
          <a:xfrm>
            <a:off x="1" y="7574"/>
            <a:ext cx="9143999"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artisticChalkSketch/>
                    </a14:imgEffect>
                  </a14:imgLayer>
                </a14:imgProps>
              </a:ext>
              <a:ext uri="{28A0092B-C50C-407E-A947-70E740481C1C}">
                <a14:useLocalDpi xmlns:a14="http://schemas.microsoft.com/office/drawing/2010/main" val="0"/>
              </a:ext>
            </a:extLst>
          </a:blip>
          <a:srcRect l="19720" t="20709" b="6214"/>
          <a:stretch/>
        </p:blipFill>
        <p:spPr bwMode="auto">
          <a:xfrm>
            <a:off x="0" y="2060848"/>
            <a:ext cx="9144000" cy="4679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22623" t="36147" r="1330" b="55084"/>
          <a:stretch/>
        </p:blipFill>
        <p:spPr bwMode="auto">
          <a:xfrm>
            <a:off x="36512" y="3284984"/>
            <a:ext cx="9144000" cy="592784"/>
          </a:xfrm>
          <a:prstGeom prst="rect">
            <a:avLst/>
          </a:prstGeom>
          <a:noFill/>
          <a:ln w="9525">
            <a:solidFill>
              <a:srgbClr val="FF0000"/>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5" name="Picture 6"/>
          <p:cNvPicPr>
            <a:picLocks noChangeAspect="1" noChangeArrowheads="1"/>
          </p:cNvPicPr>
          <p:nvPr/>
        </p:nvPicPr>
        <p:blipFill rotWithShape="1">
          <a:blip r:embed="rId7">
            <a:extLst>
              <a:ext uri="{BEBA8EAE-BF5A-486C-A8C5-ECC9F3942E4B}">
                <a14:imgProps xmlns:a14="http://schemas.microsoft.com/office/drawing/2010/main">
                  <a14:imgLayer r:embed="rId8">
                    <a14:imgEffect>
                      <a14:artisticChalkSketch/>
                    </a14:imgEffect>
                  </a14:imgLayer>
                </a14:imgProps>
              </a:ext>
              <a:ext uri="{28A0092B-C50C-407E-A947-70E740481C1C}">
                <a14:useLocalDpi xmlns:a14="http://schemas.microsoft.com/office/drawing/2010/main" val="0"/>
              </a:ext>
            </a:extLst>
          </a:blip>
          <a:srcRect l="16138" t="27684" r="35075" b="64599"/>
          <a:stretch/>
        </p:blipFill>
        <p:spPr bwMode="auto">
          <a:xfrm>
            <a:off x="1763688" y="620688"/>
            <a:ext cx="4461120" cy="396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Elipse"/>
          <p:cNvSpPr/>
          <p:nvPr/>
        </p:nvSpPr>
        <p:spPr>
          <a:xfrm>
            <a:off x="0" y="476672"/>
            <a:ext cx="1475656" cy="10081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405654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3 Conector recto"/>
          <p:cNvCxnSpPr/>
          <p:nvPr/>
        </p:nvCxnSpPr>
        <p:spPr>
          <a:xfrm>
            <a:off x="2951312" y="529683"/>
            <a:ext cx="619268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4 Rectángulo"/>
          <p:cNvSpPr/>
          <p:nvPr/>
        </p:nvSpPr>
        <p:spPr>
          <a:xfrm>
            <a:off x="3438469" y="6463"/>
            <a:ext cx="5688632" cy="523220"/>
          </a:xfrm>
          <a:prstGeom prst="rect">
            <a:avLst/>
          </a:prstGeom>
        </p:spPr>
        <p:txBody>
          <a:bodyPr wrap="square">
            <a:spAutoFit/>
          </a:bodyPr>
          <a:lstStyle/>
          <a:p>
            <a:pPr algn="r"/>
            <a:r>
              <a:rPr lang="en-US" sz="2800" b="1" dirty="0" smtClean="0">
                <a:solidFill>
                  <a:schemeClr val="bg1"/>
                </a:solidFill>
                <a:latin typeface="Microsoft YaHei" panose="020B0503020204020204" pitchFamily="34" charset="-122"/>
                <a:ea typeface="Microsoft YaHei" panose="020B0503020204020204" pitchFamily="34" charset="-122"/>
              </a:rPr>
              <a:t>RAMSES meta-analysis</a:t>
            </a:r>
            <a:endParaRPr lang="en-US" sz="2800" dirty="0">
              <a:solidFill>
                <a:schemeClr val="bg1"/>
              </a:solidFill>
              <a:latin typeface="Microsoft YaHei" panose="020B0503020204020204" pitchFamily="34" charset="-122"/>
              <a:ea typeface="Microsoft YaHei" panose="020B0503020204020204" pitchFamily="34" charset="-122"/>
            </a:endParaRPr>
          </a:p>
        </p:txBody>
      </p:sp>
      <p:pic>
        <p:nvPicPr>
          <p:cNvPr id="24578" name="Picture 2" descr="C:\Users\Matias RG\Downloads\F_6.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096" y="774086"/>
            <a:ext cx="7380312" cy="553523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5 CuadroTexto"/>
          <p:cNvSpPr txBox="1"/>
          <p:nvPr/>
        </p:nvSpPr>
        <p:spPr>
          <a:xfrm>
            <a:off x="0" y="6444044"/>
            <a:ext cx="9144000" cy="369332"/>
          </a:xfrm>
          <a:prstGeom prst="rect">
            <a:avLst/>
          </a:prstGeom>
          <a:noFill/>
        </p:spPr>
        <p:txBody>
          <a:bodyPr wrap="square" rtlCol="0">
            <a:spAutoFit/>
          </a:bodyPr>
          <a:lstStyle/>
          <a:p>
            <a:pPr algn="r"/>
            <a:r>
              <a:rPr lang="es-AR" i="1" dirty="0" err="1" smtClean="0">
                <a:solidFill>
                  <a:schemeClr val="bg1">
                    <a:lumMod val="95000"/>
                  </a:schemeClr>
                </a:solidFill>
                <a:latin typeface="Microsoft YaHei" panose="020B0503020204020204" pitchFamily="34" charset="-122"/>
                <a:ea typeface="Microsoft YaHei" panose="020B0503020204020204" pitchFamily="34" charset="-122"/>
              </a:rPr>
              <a:t>Cassese</a:t>
            </a:r>
            <a:r>
              <a:rPr lang="es-AR" i="1"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i="1" dirty="0" err="1" smtClean="0">
                <a:solidFill>
                  <a:schemeClr val="bg1">
                    <a:lumMod val="95000"/>
                  </a:schemeClr>
                </a:solidFill>
                <a:latin typeface="Microsoft YaHei" panose="020B0503020204020204" pitchFamily="34" charset="-122"/>
                <a:ea typeface="Microsoft YaHei" panose="020B0503020204020204" pitchFamily="34" charset="-122"/>
              </a:rPr>
              <a:t>Kastrati</a:t>
            </a:r>
            <a:r>
              <a:rPr lang="es-AR" i="1"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i="1" dirty="0" err="1" smtClean="0">
                <a:solidFill>
                  <a:schemeClr val="bg1">
                    <a:lumMod val="95000"/>
                  </a:schemeClr>
                </a:solidFill>
                <a:latin typeface="Microsoft YaHei" panose="020B0503020204020204" pitchFamily="34" charset="-122"/>
                <a:ea typeface="Microsoft YaHei" panose="020B0503020204020204" pitchFamily="34" charset="-122"/>
              </a:rPr>
              <a:t>Rodriguez</a:t>
            </a:r>
            <a:r>
              <a:rPr lang="es-AR" i="1" dirty="0" smtClean="0">
                <a:solidFill>
                  <a:schemeClr val="bg1">
                    <a:lumMod val="95000"/>
                  </a:schemeClr>
                </a:solidFill>
                <a:latin typeface="Microsoft YaHei" panose="020B0503020204020204" pitchFamily="34" charset="-122"/>
                <a:ea typeface="Microsoft YaHei" panose="020B0503020204020204" pitchFamily="34" charset="-122"/>
              </a:rPr>
              <a:t> et al. </a:t>
            </a:r>
            <a:r>
              <a:rPr lang="es-AR" i="1" dirty="0" err="1">
                <a:solidFill>
                  <a:schemeClr val="bg1">
                    <a:lumMod val="95000"/>
                  </a:schemeClr>
                </a:solidFill>
                <a:latin typeface="Microsoft YaHei" panose="020B0503020204020204" pitchFamily="34" charset="-122"/>
                <a:ea typeface="Microsoft YaHei" panose="020B0503020204020204" pitchFamily="34" charset="-122"/>
              </a:rPr>
              <a:t>Atherosclerosis</a:t>
            </a:r>
            <a:r>
              <a:rPr lang="es-AR" i="1" dirty="0">
                <a:solidFill>
                  <a:schemeClr val="bg1">
                    <a:lumMod val="95000"/>
                  </a:schemeClr>
                </a:solidFill>
                <a:latin typeface="Microsoft YaHei" panose="020B0503020204020204" pitchFamily="34" charset="-122"/>
                <a:ea typeface="Microsoft YaHei" panose="020B0503020204020204" pitchFamily="34" charset="-122"/>
              </a:rPr>
              <a:t>. 2014 Dec;237(2):</a:t>
            </a:r>
            <a:r>
              <a:rPr lang="es-AR" i="1" dirty="0" smtClean="0">
                <a:solidFill>
                  <a:schemeClr val="bg1">
                    <a:lumMod val="95000"/>
                  </a:schemeClr>
                </a:solidFill>
                <a:latin typeface="Microsoft YaHei" panose="020B0503020204020204" pitchFamily="34" charset="-122"/>
                <a:ea typeface="Microsoft YaHei" panose="020B0503020204020204" pitchFamily="34" charset="-122"/>
              </a:rPr>
              <a:t>410-7</a:t>
            </a:r>
            <a:endParaRPr lang="es-AR" i="1" dirty="0">
              <a:solidFill>
                <a:schemeClr val="bg1">
                  <a:lumMod val="95000"/>
                </a:schemeClr>
              </a:solidFill>
              <a:latin typeface="Microsoft YaHei" panose="020B0503020204020204" pitchFamily="34" charset="-122"/>
              <a:ea typeface="Microsoft YaHei" panose="020B0503020204020204" pitchFamily="34" charset="-122"/>
            </a:endParaRPr>
          </a:p>
        </p:txBody>
      </p:sp>
      <p:sp>
        <p:nvSpPr>
          <p:cNvPr id="2" name="1 CuadroTexto"/>
          <p:cNvSpPr txBox="1"/>
          <p:nvPr/>
        </p:nvSpPr>
        <p:spPr>
          <a:xfrm>
            <a:off x="876626" y="774086"/>
            <a:ext cx="899592" cy="461665"/>
          </a:xfrm>
          <a:prstGeom prst="rect">
            <a:avLst/>
          </a:prstGeom>
          <a:noFill/>
        </p:spPr>
        <p:txBody>
          <a:bodyPr wrap="square" rtlCol="0">
            <a:spAutoFit/>
          </a:bodyPr>
          <a:lstStyle/>
          <a:p>
            <a:r>
              <a:rPr lang="es-AR" sz="2400" b="1" dirty="0" smtClean="0">
                <a:latin typeface="Arial" panose="020B0604020202020204" pitchFamily="34" charset="0"/>
                <a:cs typeface="Arial" panose="020B0604020202020204" pitchFamily="34" charset="0"/>
              </a:rPr>
              <a:t>TLR</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26432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4612" y="689939"/>
            <a:ext cx="7367880" cy="5638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4 Conector recto"/>
          <p:cNvCxnSpPr/>
          <p:nvPr/>
        </p:nvCxnSpPr>
        <p:spPr>
          <a:xfrm>
            <a:off x="2915816" y="548680"/>
            <a:ext cx="619268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5 Rectángulo"/>
          <p:cNvSpPr/>
          <p:nvPr/>
        </p:nvSpPr>
        <p:spPr>
          <a:xfrm>
            <a:off x="3438469" y="6463"/>
            <a:ext cx="5688632" cy="523220"/>
          </a:xfrm>
          <a:prstGeom prst="rect">
            <a:avLst/>
          </a:prstGeom>
        </p:spPr>
        <p:txBody>
          <a:bodyPr wrap="square">
            <a:spAutoFit/>
          </a:bodyPr>
          <a:lstStyle/>
          <a:p>
            <a:pPr algn="r"/>
            <a:r>
              <a:rPr lang="en-US" sz="2800" b="1" dirty="0" smtClean="0">
                <a:solidFill>
                  <a:schemeClr val="bg1"/>
                </a:solidFill>
                <a:latin typeface="Microsoft YaHei" panose="020B0503020204020204" pitchFamily="34" charset="-122"/>
                <a:ea typeface="Microsoft YaHei" panose="020B0503020204020204" pitchFamily="34" charset="-122"/>
              </a:rPr>
              <a:t>RAMSES meta-analysis</a:t>
            </a:r>
            <a:endParaRPr lang="en-US" sz="2800" dirty="0">
              <a:solidFill>
                <a:schemeClr val="bg1"/>
              </a:solidFill>
              <a:latin typeface="Microsoft YaHei" panose="020B0503020204020204" pitchFamily="34" charset="-122"/>
              <a:ea typeface="Microsoft YaHei" panose="020B0503020204020204" pitchFamily="34" charset="-122"/>
            </a:endParaRPr>
          </a:p>
        </p:txBody>
      </p:sp>
      <p:sp>
        <p:nvSpPr>
          <p:cNvPr id="7" name="6 CuadroTexto"/>
          <p:cNvSpPr txBox="1"/>
          <p:nvPr/>
        </p:nvSpPr>
        <p:spPr>
          <a:xfrm>
            <a:off x="864096" y="682076"/>
            <a:ext cx="1463126" cy="461665"/>
          </a:xfrm>
          <a:prstGeom prst="rect">
            <a:avLst/>
          </a:prstGeom>
          <a:noFill/>
        </p:spPr>
        <p:txBody>
          <a:bodyPr wrap="square" rtlCol="0">
            <a:spAutoFit/>
          </a:bodyPr>
          <a:lstStyle/>
          <a:p>
            <a:r>
              <a:rPr lang="es-AR" sz="2400" b="1" dirty="0" err="1" smtClean="0">
                <a:latin typeface="Arial" panose="020B0604020202020204" pitchFamily="34" charset="0"/>
                <a:cs typeface="Arial" panose="020B0604020202020204" pitchFamily="34" charset="0"/>
              </a:rPr>
              <a:t>Death</a:t>
            </a:r>
            <a:r>
              <a:rPr lang="es-AR" sz="2400" b="1" dirty="0" smtClean="0">
                <a:latin typeface="Arial" panose="020B0604020202020204" pitchFamily="34" charset="0"/>
                <a:cs typeface="Arial" panose="020B0604020202020204" pitchFamily="34" charset="0"/>
              </a:rPr>
              <a:t>/MI</a:t>
            </a:r>
            <a:endParaRPr lang="en-US" sz="2400" b="1" dirty="0">
              <a:latin typeface="Arial" panose="020B0604020202020204" pitchFamily="34" charset="0"/>
              <a:cs typeface="Arial" panose="020B0604020202020204" pitchFamily="34" charset="0"/>
            </a:endParaRPr>
          </a:p>
        </p:txBody>
      </p:sp>
      <p:sp>
        <p:nvSpPr>
          <p:cNvPr id="8" name="7 CuadroTexto"/>
          <p:cNvSpPr txBox="1"/>
          <p:nvPr/>
        </p:nvSpPr>
        <p:spPr>
          <a:xfrm>
            <a:off x="0" y="6444044"/>
            <a:ext cx="9144000" cy="369332"/>
          </a:xfrm>
          <a:prstGeom prst="rect">
            <a:avLst/>
          </a:prstGeom>
          <a:noFill/>
        </p:spPr>
        <p:txBody>
          <a:bodyPr wrap="square" rtlCol="0">
            <a:spAutoFit/>
          </a:bodyPr>
          <a:lstStyle/>
          <a:p>
            <a:pPr algn="r"/>
            <a:r>
              <a:rPr lang="es-AR" i="1" dirty="0" err="1" smtClean="0">
                <a:solidFill>
                  <a:schemeClr val="bg1">
                    <a:lumMod val="95000"/>
                  </a:schemeClr>
                </a:solidFill>
                <a:latin typeface="Microsoft YaHei" panose="020B0503020204020204" pitchFamily="34" charset="-122"/>
                <a:ea typeface="Microsoft YaHei" panose="020B0503020204020204" pitchFamily="34" charset="-122"/>
              </a:rPr>
              <a:t>Cassese</a:t>
            </a:r>
            <a:r>
              <a:rPr lang="es-AR" i="1"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i="1" dirty="0" err="1" smtClean="0">
                <a:solidFill>
                  <a:schemeClr val="bg1">
                    <a:lumMod val="95000"/>
                  </a:schemeClr>
                </a:solidFill>
                <a:latin typeface="Microsoft YaHei" panose="020B0503020204020204" pitchFamily="34" charset="-122"/>
                <a:ea typeface="Microsoft YaHei" panose="020B0503020204020204" pitchFamily="34" charset="-122"/>
              </a:rPr>
              <a:t>Kastrati</a:t>
            </a:r>
            <a:r>
              <a:rPr lang="es-AR" i="1"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i="1" dirty="0" err="1" smtClean="0">
                <a:solidFill>
                  <a:schemeClr val="bg1">
                    <a:lumMod val="95000"/>
                  </a:schemeClr>
                </a:solidFill>
                <a:latin typeface="Microsoft YaHei" panose="020B0503020204020204" pitchFamily="34" charset="-122"/>
                <a:ea typeface="Microsoft YaHei" panose="020B0503020204020204" pitchFamily="34" charset="-122"/>
              </a:rPr>
              <a:t>Rodriguez</a:t>
            </a:r>
            <a:r>
              <a:rPr lang="es-AR" i="1" dirty="0" smtClean="0">
                <a:solidFill>
                  <a:schemeClr val="bg1">
                    <a:lumMod val="95000"/>
                  </a:schemeClr>
                </a:solidFill>
                <a:latin typeface="Microsoft YaHei" panose="020B0503020204020204" pitchFamily="34" charset="-122"/>
                <a:ea typeface="Microsoft YaHei" panose="020B0503020204020204" pitchFamily="34" charset="-122"/>
              </a:rPr>
              <a:t> et al. </a:t>
            </a:r>
            <a:r>
              <a:rPr lang="es-AR" i="1" dirty="0" err="1">
                <a:solidFill>
                  <a:schemeClr val="bg1">
                    <a:lumMod val="95000"/>
                  </a:schemeClr>
                </a:solidFill>
                <a:latin typeface="Microsoft YaHei" panose="020B0503020204020204" pitchFamily="34" charset="-122"/>
                <a:ea typeface="Microsoft YaHei" panose="020B0503020204020204" pitchFamily="34" charset="-122"/>
              </a:rPr>
              <a:t>Atherosclerosis</a:t>
            </a:r>
            <a:r>
              <a:rPr lang="es-AR" i="1" dirty="0">
                <a:solidFill>
                  <a:schemeClr val="bg1">
                    <a:lumMod val="95000"/>
                  </a:schemeClr>
                </a:solidFill>
                <a:latin typeface="Microsoft YaHei" panose="020B0503020204020204" pitchFamily="34" charset="-122"/>
                <a:ea typeface="Microsoft YaHei" panose="020B0503020204020204" pitchFamily="34" charset="-122"/>
              </a:rPr>
              <a:t>. 2014 Dec;237(2):</a:t>
            </a:r>
            <a:r>
              <a:rPr lang="es-AR" i="1" dirty="0" smtClean="0">
                <a:solidFill>
                  <a:schemeClr val="bg1">
                    <a:lumMod val="95000"/>
                  </a:schemeClr>
                </a:solidFill>
                <a:latin typeface="Microsoft YaHei" panose="020B0503020204020204" pitchFamily="34" charset="-122"/>
                <a:ea typeface="Microsoft YaHei" panose="020B0503020204020204" pitchFamily="34" charset="-122"/>
              </a:rPr>
              <a:t>410-7</a:t>
            </a:r>
            <a:endParaRPr lang="es-AR" i="1" dirty="0">
              <a:solidFill>
                <a:schemeClr val="bg1">
                  <a:lumMod val="95000"/>
                </a:schemeClr>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062760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1" descr="SF_4"/>
          <p:cNvPicPr>
            <a:picLocks noChangeAspect="1" noChangeArrowheads="1"/>
          </p:cNvPicPr>
          <p:nvPr/>
        </p:nvPicPr>
        <p:blipFill rotWithShape="1">
          <a:blip r:embed="rId2">
            <a:extLst>
              <a:ext uri="{28A0092B-C50C-407E-A947-70E740481C1C}">
                <a14:useLocalDpi xmlns:a14="http://schemas.microsoft.com/office/drawing/2010/main" val="0"/>
              </a:ext>
            </a:extLst>
          </a:blip>
          <a:srcRect l="4483" t="14161" r="5634" b="5486"/>
          <a:stretch/>
        </p:blipFill>
        <p:spPr bwMode="auto">
          <a:xfrm>
            <a:off x="791580" y="1321957"/>
            <a:ext cx="7560840" cy="5071557"/>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4 Conector recto"/>
          <p:cNvCxnSpPr/>
          <p:nvPr/>
        </p:nvCxnSpPr>
        <p:spPr>
          <a:xfrm>
            <a:off x="2951312" y="529683"/>
            <a:ext cx="619268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5 Rectángulo"/>
          <p:cNvSpPr/>
          <p:nvPr/>
        </p:nvSpPr>
        <p:spPr>
          <a:xfrm>
            <a:off x="3438469" y="6463"/>
            <a:ext cx="5688632" cy="523220"/>
          </a:xfrm>
          <a:prstGeom prst="rect">
            <a:avLst/>
          </a:prstGeom>
        </p:spPr>
        <p:txBody>
          <a:bodyPr wrap="square">
            <a:spAutoFit/>
          </a:bodyPr>
          <a:lstStyle/>
          <a:p>
            <a:pPr algn="r"/>
            <a:r>
              <a:rPr lang="en-US" sz="2800" b="1" dirty="0" smtClean="0">
                <a:solidFill>
                  <a:schemeClr val="bg1"/>
                </a:solidFill>
                <a:latin typeface="Microsoft YaHei" panose="020B0503020204020204" pitchFamily="34" charset="-122"/>
                <a:ea typeface="Microsoft YaHei" panose="020B0503020204020204" pitchFamily="34" charset="-122"/>
              </a:rPr>
              <a:t>RAMSES meta-analysis</a:t>
            </a:r>
            <a:endParaRPr lang="en-US" sz="2800" dirty="0">
              <a:solidFill>
                <a:schemeClr val="bg1"/>
              </a:solidFill>
              <a:latin typeface="Microsoft YaHei" panose="020B0503020204020204" pitchFamily="34" charset="-122"/>
              <a:ea typeface="Microsoft YaHei" panose="020B0503020204020204" pitchFamily="34" charset="-122"/>
            </a:endParaRPr>
          </a:p>
        </p:txBody>
      </p:sp>
      <p:sp>
        <p:nvSpPr>
          <p:cNvPr id="8" name="7 Rectángulo"/>
          <p:cNvSpPr/>
          <p:nvPr/>
        </p:nvSpPr>
        <p:spPr>
          <a:xfrm>
            <a:off x="1187624" y="755412"/>
            <a:ext cx="6768752" cy="369332"/>
          </a:xfrm>
          <a:prstGeom prst="rect">
            <a:avLst/>
          </a:prstGeom>
        </p:spPr>
        <p:txBody>
          <a:bodyPr wrap="square">
            <a:spAutoFit/>
          </a:bodyPr>
          <a:lstStyle/>
          <a:p>
            <a:pPr algn="ctr"/>
            <a:r>
              <a:rPr lang="es-AR" b="1" dirty="0" err="1" smtClean="0">
                <a:solidFill>
                  <a:srgbClr val="FFFF00"/>
                </a:solidFill>
                <a:latin typeface="Microsoft YaHei" panose="020B0503020204020204" pitchFamily="34" charset="-122"/>
                <a:ea typeface="Microsoft YaHei" panose="020B0503020204020204" pitchFamily="34" charset="-122"/>
              </a:rPr>
              <a:t>Side</a:t>
            </a:r>
            <a:r>
              <a:rPr lang="es-AR" b="1" dirty="0" smtClean="0">
                <a:solidFill>
                  <a:srgbClr val="FFFF00"/>
                </a:solidFill>
                <a:latin typeface="Microsoft YaHei" panose="020B0503020204020204" pitchFamily="34" charset="-122"/>
                <a:ea typeface="Microsoft YaHei" panose="020B0503020204020204" pitchFamily="34" charset="-122"/>
              </a:rPr>
              <a:t> </a:t>
            </a:r>
            <a:r>
              <a:rPr lang="es-AR" b="1" dirty="0" err="1" smtClean="0">
                <a:solidFill>
                  <a:srgbClr val="FFFF00"/>
                </a:solidFill>
                <a:latin typeface="Microsoft YaHei" panose="020B0503020204020204" pitchFamily="34" charset="-122"/>
                <a:ea typeface="Microsoft YaHei" panose="020B0503020204020204" pitchFamily="34" charset="-122"/>
              </a:rPr>
              <a:t>effects</a:t>
            </a:r>
            <a:r>
              <a:rPr lang="es-AR" b="1" dirty="0" smtClean="0">
                <a:solidFill>
                  <a:srgbClr val="FFFF00"/>
                </a:solidFill>
                <a:latin typeface="Microsoft YaHei" panose="020B0503020204020204" pitchFamily="34" charset="-122"/>
                <a:ea typeface="Microsoft YaHei" panose="020B0503020204020204" pitchFamily="34" charset="-122"/>
              </a:rPr>
              <a:t> </a:t>
            </a:r>
            <a:r>
              <a:rPr lang="es-AR" b="1" dirty="0" err="1" smtClean="0">
                <a:solidFill>
                  <a:srgbClr val="FFFF00"/>
                </a:solidFill>
                <a:latin typeface="Microsoft YaHei" panose="020B0503020204020204" pitchFamily="34" charset="-122"/>
                <a:ea typeface="Microsoft YaHei" panose="020B0503020204020204" pitchFamily="34" charset="-122"/>
              </a:rPr>
              <a:t>associated</a:t>
            </a:r>
            <a:r>
              <a:rPr lang="es-AR" b="1" dirty="0" smtClean="0">
                <a:solidFill>
                  <a:srgbClr val="FFFF00"/>
                </a:solidFill>
                <a:latin typeface="Microsoft YaHei" panose="020B0503020204020204" pitchFamily="34" charset="-122"/>
                <a:ea typeface="Microsoft YaHei" panose="020B0503020204020204" pitchFamily="34" charset="-122"/>
              </a:rPr>
              <a:t> </a:t>
            </a:r>
            <a:r>
              <a:rPr lang="es-AR" b="1" dirty="0" err="1" smtClean="0">
                <a:solidFill>
                  <a:srgbClr val="FFFF00"/>
                </a:solidFill>
                <a:latin typeface="Microsoft YaHei" panose="020B0503020204020204" pitchFamily="34" charset="-122"/>
                <a:ea typeface="Microsoft YaHei" panose="020B0503020204020204" pitchFamily="34" charset="-122"/>
              </a:rPr>
              <a:t>with</a:t>
            </a:r>
            <a:r>
              <a:rPr lang="es-AR" b="1" dirty="0" smtClean="0">
                <a:solidFill>
                  <a:srgbClr val="FFFF00"/>
                </a:solidFill>
                <a:latin typeface="Microsoft YaHei" panose="020B0503020204020204" pitchFamily="34" charset="-122"/>
                <a:ea typeface="Microsoft YaHei" panose="020B0503020204020204" pitchFamily="34" charset="-122"/>
              </a:rPr>
              <a:t> OIT</a:t>
            </a:r>
            <a:endParaRPr lang="en-US" b="1" dirty="0">
              <a:solidFill>
                <a:srgbClr val="FFFF00"/>
              </a:solidFill>
              <a:latin typeface="Microsoft YaHei" panose="020B0503020204020204" pitchFamily="34" charset="-122"/>
              <a:ea typeface="Microsoft YaHei" panose="020B0503020204020204" pitchFamily="34" charset="-122"/>
            </a:endParaRPr>
          </a:p>
        </p:txBody>
      </p:sp>
      <p:sp>
        <p:nvSpPr>
          <p:cNvPr id="9" name="8 CuadroTexto"/>
          <p:cNvSpPr txBox="1"/>
          <p:nvPr/>
        </p:nvSpPr>
        <p:spPr>
          <a:xfrm>
            <a:off x="0" y="6444044"/>
            <a:ext cx="9144000" cy="369332"/>
          </a:xfrm>
          <a:prstGeom prst="rect">
            <a:avLst/>
          </a:prstGeom>
          <a:noFill/>
        </p:spPr>
        <p:txBody>
          <a:bodyPr wrap="square" rtlCol="0">
            <a:spAutoFit/>
          </a:bodyPr>
          <a:lstStyle/>
          <a:p>
            <a:pPr algn="r"/>
            <a:r>
              <a:rPr lang="es-AR" i="1" dirty="0" err="1" smtClean="0">
                <a:solidFill>
                  <a:schemeClr val="bg1">
                    <a:lumMod val="95000"/>
                  </a:schemeClr>
                </a:solidFill>
                <a:latin typeface="Microsoft YaHei" panose="020B0503020204020204" pitchFamily="34" charset="-122"/>
                <a:ea typeface="Microsoft YaHei" panose="020B0503020204020204" pitchFamily="34" charset="-122"/>
              </a:rPr>
              <a:t>Cassese</a:t>
            </a:r>
            <a:r>
              <a:rPr lang="es-AR" i="1"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i="1" dirty="0" err="1" smtClean="0">
                <a:solidFill>
                  <a:schemeClr val="bg1">
                    <a:lumMod val="95000"/>
                  </a:schemeClr>
                </a:solidFill>
                <a:latin typeface="Microsoft YaHei" panose="020B0503020204020204" pitchFamily="34" charset="-122"/>
                <a:ea typeface="Microsoft YaHei" panose="020B0503020204020204" pitchFamily="34" charset="-122"/>
              </a:rPr>
              <a:t>Kastrati</a:t>
            </a:r>
            <a:r>
              <a:rPr lang="es-AR" i="1" dirty="0" smtClean="0">
                <a:solidFill>
                  <a:schemeClr val="bg1">
                    <a:lumMod val="95000"/>
                  </a:schemeClr>
                </a:solidFill>
                <a:latin typeface="Microsoft YaHei" panose="020B0503020204020204" pitchFamily="34" charset="-122"/>
                <a:ea typeface="Microsoft YaHei" panose="020B0503020204020204" pitchFamily="34" charset="-122"/>
              </a:rPr>
              <a:t>, </a:t>
            </a:r>
            <a:r>
              <a:rPr lang="es-AR" i="1" dirty="0" err="1" smtClean="0">
                <a:solidFill>
                  <a:schemeClr val="bg1">
                    <a:lumMod val="95000"/>
                  </a:schemeClr>
                </a:solidFill>
                <a:latin typeface="Microsoft YaHei" panose="020B0503020204020204" pitchFamily="34" charset="-122"/>
                <a:ea typeface="Microsoft YaHei" panose="020B0503020204020204" pitchFamily="34" charset="-122"/>
              </a:rPr>
              <a:t>Rodriguez</a:t>
            </a:r>
            <a:r>
              <a:rPr lang="es-AR" i="1" dirty="0" smtClean="0">
                <a:solidFill>
                  <a:schemeClr val="bg1">
                    <a:lumMod val="95000"/>
                  </a:schemeClr>
                </a:solidFill>
                <a:latin typeface="Microsoft YaHei" panose="020B0503020204020204" pitchFamily="34" charset="-122"/>
                <a:ea typeface="Microsoft YaHei" panose="020B0503020204020204" pitchFamily="34" charset="-122"/>
              </a:rPr>
              <a:t> et al. </a:t>
            </a:r>
            <a:r>
              <a:rPr lang="es-AR" i="1" dirty="0" err="1">
                <a:solidFill>
                  <a:schemeClr val="bg1">
                    <a:lumMod val="95000"/>
                  </a:schemeClr>
                </a:solidFill>
                <a:latin typeface="Microsoft YaHei" panose="020B0503020204020204" pitchFamily="34" charset="-122"/>
                <a:ea typeface="Microsoft YaHei" panose="020B0503020204020204" pitchFamily="34" charset="-122"/>
              </a:rPr>
              <a:t>Atherosclerosis</a:t>
            </a:r>
            <a:r>
              <a:rPr lang="es-AR" i="1" dirty="0">
                <a:solidFill>
                  <a:schemeClr val="bg1">
                    <a:lumMod val="95000"/>
                  </a:schemeClr>
                </a:solidFill>
                <a:latin typeface="Microsoft YaHei" panose="020B0503020204020204" pitchFamily="34" charset="-122"/>
                <a:ea typeface="Microsoft YaHei" panose="020B0503020204020204" pitchFamily="34" charset="-122"/>
              </a:rPr>
              <a:t>. 2014 Dec;237(2):</a:t>
            </a:r>
            <a:r>
              <a:rPr lang="es-AR" i="1" dirty="0" smtClean="0">
                <a:solidFill>
                  <a:schemeClr val="bg1">
                    <a:lumMod val="95000"/>
                  </a:schemeClr>
                </a:solidFill>
                <a:latin typeface="Microsoft YaHei" panose="020B0503020204020204" pitchFamily="34" charset="-122"/>
                <a:ea typeface="Microsoft YaHei" panose="020B0503020204020204" pitchFamily="34" charset="-122"/>
              </a:rPr>
              <a:t>410-7</a:t>
            </a:r>
            <a:endParaRPr lang="es-AR" i="1" dirty="0">
              <a:solidFill>
                <a:schemeClr val="bg1">
                  <a:lumMod val="95000"/>
                </a:schemeClr>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814266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25760" y="6488668"/>
            <a:ext cx="9036496" cy="369332"/>
          </a:xfrm>
          <a:prstGeom prst="rect">
            <a:avLst/>
          </a:prstGeom>
        </p:spPr>
        <p:txBody>
          <a:bodyPr wrap="square">
            <a:spAutoFit/>
          </a:bodyPr>
          <a:lstStyle/>
          <a:p>
            <a:pPr algn="r"/>
            <a:r>
              <a:rPr lang="en-US" i="1" dirty="0" err="1" smtClean="0">
                <a:solidFill>
                  <a:prstClr val="white">
                    <a:lumMod val="95000"/>
                  </a:prstClr>
                </a:solidFill>
                <a:latin typeface="Microsoft YaHei" panose="020B0503020204020204" pitchFamily="34" charset="-122"/>
                <a:ea typeface="Microsoft YaHei" panose="020B0503020204020204" pitchFamily="34" charset="-122"/>
              </a:rPr>
              <a:t>Deftereos</a:t>
            </a:r>
            <a:r>
              <a:rPr lang="en-US" i="1" dirty="0" smtClean="0">
                <a:solidFill>
                  <a:prstClr val="white">
                    <a:lumMod val="95000"/>
                  </a:prstClr>
                </a:solidFill>
                <a:latin typeface="Microsoft YaHei" panose="020B0503020204020204" pitchFamily="34" charset="-122"/>
                <a:ea typeface="Microsoft YaHei" panose="020B0503020204020204" pitchFamily="34" charset="-122"/>
              </a:rPr>
              <a:t> S et al. J Am </a:t>
            </a:r>
            <a:r>
              <a:rPr lang="en-US" i="1" dirty="0" err="1" smtClean="0">
                <a:solidFill>
                  <a:prstClr val="white">
                    <a:lumMod val="95000"/>
                  </a:prstClr>
                </a:solidFill>
                <a:latin typeface="Microsoft YaHei" panose="020B0503020204020204" pitchFamily="34" charset="-122"/>
                <a:ea typeface="Microsoft YaHei" panose="020B0503020204020204" pitchFamily="34" charset="-122"/>
              </a:rPr>
              <a:t>Coll</a:t>
            </a:r>
            <a:r>
              <a:rPr lang="en-US" i="1" dirty="0" smtClean="0">
                <a:solidFill>
                  <a:prstClr val="white">
                    <a:lumMod val="95000"/>
                  </a:prstClr>
                </a:solidFill>
                <a:latin typeface="Microsoft YaHei" panose="020B0503020204020204" pitchFamily="34" charset="-122"/>
                <a:ea typeface="Microsoft YaHei" panose="020B0503020204020204" pitchFamily="34" charset="-122"/>
              </a:rPr>
              <a:t> </a:t>
            </a:r>
            <a:r>
              <a:rPr lang="en-US" i="1" dirty="0" err="1" smtClean="0">
                <a:solidFill>
                  <a:prstClr val="white">
                    <a:lumMod val="95000"/>
                  </a:prstClr>
                </a:solidFill>
                <a:latin typeface="Microsoft YaHei" panose="020B0503020204020204" pitchFamily="34" charset="-122"/>
                <a:ea typeface="Microsoft YaHei" panose="020B0503020204020204" pitchFamily="34" charset="-122"/>
              </a:rPr>
              <a:t>Cardiol</a:t>
            </a:r>
            <a:r>
              <a:rPr lang="en-US" i="1" dirty="0" smtClean="0">
                <a:solidFill>
                  <a:prstClr val="white">
                    <a:lumMod val="95000"/>
                  </a:prstClr>
                </a:solidFill>
                <a:latin typeface="Microsoft YaHei" panose="020B0503020204020204" pitchFamily="34" charset="-122"/>
                <a:ea typeface="Microsoft YaHei" panose="020B0503020204020204" pitchFamily="34" charset="-122"/>
              </a:rPr>
              <a:t>. 2013 Apr 23;61(16):1679-85. </a:t>
            </a:r>
          </a:p>
        </p:txBody>
      </p:sp>
      <p:sp>
        <p:nvSpPr>
          <p:cNvPr id="5" name="4 Rectángulo"/>
          <p:cNvSpPr/>
          <p:nvPr/>
        </p:nvSpPr>
        <p:spPr>
          <a:xfrm>
            <a:off x="1979712" y="27781"/>
            <a:ext cx="6984776" cy="1384995"/>
          </a:xfrm>
          <a:prstGeom prst="rect">
            <a:avLst/>
          </a:prstGeom>
        </p:spPr>
        <p:txBody>
          <a:bodyPr wrap="square">
            <a:spAutoFit/>
          </a:bodyPr>
          <a:lstStyle/>
          <a:p>
            <a:pPr algn="r"/>
            <a:r>
              <a:rPr lang="en-US" sz="2800" dirty="0" smtClean="0">
                <a:solidFill>
                  <a:prstClr val="white">
                    <a:lumMod val="95000"/>
                  </a:prstClr>
                </a:solidFill>
                <a:latin typeface="Microsoft YaHei" panose="020B0503020204020204" pitchFamily="34" charset="-122"/>
                <a:ea typeface="Microsoft YaHei" panose="020B0503020204020204" pitchFamily="34" charset="-122"/>
              </a:rPr>
              <a:t>Colchicine Treatment for the Prevention of Bare-Metal Stent Restenosis in Diabetic Patients</a:t>
            </a:r>
            <a:endParaRPr lang="en-US" sz="2800" dirty="0">
              <a:solidFill>
                <a:prstClr val="white">
                  <a:lumMod val="95000"/>
                </a:prstClr>
              </a:solidFill>
              <a:latin typeface="Microsoft YaHei" panose="020B0503020204020204" pitchFamily="34" charset="-122"/>
              <a:ea typeface="Microsoft YaHei" panose="020B0503020204020204" pitchFamily="34" charset="-122"/>
            </a:endParaRPr>
          </a:p>
        </p:txBody>
      </p:sp>
      <p:cxnSp>
        <p:nvCxnSpPr>
          <p:cNvPr id="7" name="6 Conector recto"/>
          <p:cNvCxnSpPr/>
          <p:nvPr/>
        </p:nvCxnSpPr>
        <p:spPr>
          <a:xfrm>
            <a:off x="323528" y="1412776"/>
            <a:ext cx="864096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1" name="10 CuadroTexto"/>
          <p:cNvSpPr txBox="1"/>
          <p:nvPr/>
        </p:nvSpPr>
        <p:spPr>
          <a:xfrm>
            <a:off x="323528" y="1552724"/>
            <a:ext cx="8640960" cy="2308324"/>
          </a:xfrm>
          <a:prstGeom prst="rect">
            <a:avLst/>
          </a:prstGeom>
          <a:noFill/>
        </p:spPr>
        <p:txBody>
          <a:bodyPr wrap="square" rtlCol="0">
            <a:spAutoFit/>
          </a:bodyPr>
          <a:lstStyle/>
          <a:p>
            <a:pPr marL="285750" indent="-285750" algn="just">
              <a:buFont typeface="Arial" panose="020B0604020202020204" pitchFamily="34" charset="0"/>
              <a:buChar char="•"/>
            </a:pPr>
            <a:r>
              <a:rPr lang="es-AR" dirty="0" err="1" smtClean="0">
                <a:solidFill>
                  <a:prstClr val="white">
                    <a:lumMod val="95000"/>
                  </a:prstClr>
                </a:solidFill>
                <a:latin typeface="Microsoft YaHei" panose="020B0503020204020204" pitchFamily="34" charset="-122"/>
                <a:ea typeface="Microsoft YaHei" panose="020B0503020204020204" pitchFamily="34" charset="-122"/>
              </a:rPr>
              <a:t>Double</a:t>
            </a:r>
            <a:r>
              <a:rPr lang="es-AR" dirty="0" smtClean="0">
                <a:solidFill>
                  <a:prstClr val="white">
                    <a:lumMod val="95000"/>
                  </a:prstClr>
                </a:solidFill>
                <a:latin typeface="Microsoft YaHei" panose="020B0503020204020204" pitchFamily="34" charset="-122"/>
                <a:ea typeface="Microsoft YaHei" panose="020B0503020204020204" pitchFamily="34" charset="-122"/>
              </a:rPr>
              <a:t> </a:t>
            </a:r>
            <a:r>
              <a:rPr lang="es-AR" dirty="0" err="1" smtClean="0">
                <a:solidFill>
                  <a:prstClr val="white">
                    <a:lumMod val="95000"/>
                  </a:prstClr>
                </a:solidFill>
                <a:latin typeface="Microsoft YaHei" panose="020B0503020204020204" pitchFamily="34" charset="-122"/>
                <a:ea typeface="Microsoft YaHei" panose="020B0503020204020204" pitchFamily="34" charset="-122"/>
              </a:rPr>
              <a:t>blind</a:t>
            </a:r>
            <a:r>
              <a:rPr lang="es-AR" dirty="0" smtClean="0">
                <a:solidFill>
                  <a:prstClr val="white">
                    <a:lumMod val="95000"/>
                  </a:prstClr>
                </a:solidFill>
                <a:latin typeface="Microsoft YaHei" panose="020B0503020204020204" pitchFamily="34" charset="-122"/>
                <a:ea typeface="Microsoft YaHei" panose="020B0503020204020204" pitchFamily="34" charset="-122"/>
              </a:rPr>
              <a:t>, </a:t>
            </a:r>
            <a:r>
              <a:rPr lang="es-AR" dirty="0" err="1" smtClean="0">
                <a:solidFill>
                  <a:prstClr val="white">
                    <a:lumMod val="95000"/>
                  </a:prstClr>
                </a:solidFill>
                <a:latin typeface="Microsoft YaHei" panose="020B0503020204020204" pitchFamily="34" charset="-122"/>
                <a:ea typeface="Microsoft YaHei" panose="020B0503020204020204" pitchFamily="34" charset="-122"/>
              </a:rPr>
              <a:t>prospective</a:t>
            </a:r>
            <a:r>
              <a:rPr lang="es-AR" dirty="0" smtClean="0">
                <a:solidFill>
                  <a:prstClr val="white">
                    <a:lumMod val="95000"/>
                  </a:prstClr>
                </a:solidFill>
                <a:latin typeface="Microsoft YaHei" panose="020B0503020204020204" pitchFamily="34" charset="-122"/>
                <a:ea typeface="Microsoft YaHei" panose="020B0503020204020204" pitchFamily="34" charset="-122"/>
              </a:rPr>
              <a:t>, placebo </a:t>
            </a:r>
            <a:r>
              <a:rPr lang="es-AR" dirty="0" err="1" smtClean="0">
                <a:solidFill>
                  <a:prstClr val="white">
                    <a:lumMod val="95000"/>
                  </a:prstClr>
                </a:solidFill>
                <a:latin typeface="Microsoft YaHei" panose="020B0503020204020204" pitchFamily="34" charset="-122"/>
                <a:ea typeface="Microsoft YaHei" panose="020B0503020204020204" pitchFamily="34" charset="-122"/>
              </a:rPr>
              <a:t>controlled</a:t>
            </a:r>
            <a:r>
              <a:rPr lang="es-AR" dirty="0" smtClean="0">
                <a:solidFill>
                  <a:prstClr val="white">
                    <a:lumMod val="95000"/>
                  </a:prstClr>
                </a:solidFill>
                <a:latin typeface="Microsoft YaHei" panose="020B0503020204020204" pitchFamily="34" charset="-122"/>
                <a:ea typeface="Microsoft YaHei" panose="020B0503020204020204" pitchFamily="34" charset="-122"/>
              </a:rPr>
              <a:t> </a:t>
            </a:r>
            <a:r>
              <a:rPr lang="es-AR" dirty="0" err="1" smtClean="0">
                <a:solidFill>
                  <a:prstClr val="white">
                    <a:lumMod val="95000"/>
                  </a:prstClr>
                </a:solidFill>
                <a:latin typeface="Microsoft YaHei" panose="020B0503020204020204" pitchFamily="34" charset="-122"/>
                <a:ea typeface="Microsoft YaHei" panose="020B0503020204020204" pitchFamily="34" charset="-122"/>
              </a:rPr>
              <a:t>study</a:t>
            </a:r>
            <a:r>
              <a:rPr lang="es-AR" dirty="0" smtClean="0">
                <a:solidFill>
                  <a:prstClr val="white">
                    <a:lumMod val="95000"/>
                  </a:prstClr>
                </a:solidFill>
                <a:latin typeface="Microsoft YaHei" panose="020B0503020204020204" pitchFamily="34" charset="-122"/>
                <a:ea typeface="Microsoft YaHei" panose="020B0503020204020204" pitchFamily="34" charset="-122"/>
              </a:rPr>
              <a:t> </a:t>
            </a:r>
            <a:r>
              <a:rPr lang="es-AR" dirty="0" err="1" smtClean="0">
                <a:solidFill>
                  <a:prstClr val="white">
                    <a:lumMod val="95000"/>
                  </a:prstClr>
                </a:solidFill>
                <a:latin typeface="Microsoft YaHei" panose="020B0503020204020204" pitchFamily="34" charset="-122"/>
                <a:ea typeface="Microsoft YaHei" panose="020B0503020204020204" pitchFamily="34" charset="-122"/>
              </a:rPr>
              <a:t>included</a:t>
            </a:r>
            <a:r>
              <a:rPr lang="es-AR" dirty="0" smtClean="0">
                <a:solidFill>
                  <a:prstClr val="white">
                    <a:lumMod val="95000"/>
                  </a:prstClr>
                </a:solidFill>
                <a:latin typeface="Microsoft YaHei" panose="020B0503020204020204" pitchFamily="34" charset="-122"/>
                <a:ea typeface="Microsoft YaHei" panose="020B0503020204020204" pitchFamily="34" charset="-122"/>
              </a:rPr>
              <a:t> 196 </a:t>
            </a:r>
            <a:r>
              <a:rPr lang="es-AR" dirty="0" err="1" smtClean="0">
                <a:solidFill>
                  <a:prstClr val="white">
                    <a:lumMod val="95000"/>
                  </a:prstClr>
                </a:solidFill>
                <a:latin typeface="Microsoft YaHei" panose="020B0503020204020204" pitchFamily="34" charset="-122"/>
                <a:ea typeface="Microsoft YaHei" panose="020B0503020204020204" pitchFamily="34" charset="-122"/>
              </a:rPr>
              <a:t>diabetic</a:t>
            </a:r>
            <a:r>
              <a:rPr lang="es-AR" dirty="0">
                <a:solidFill>
                  <a:prstClr val="white">
                    <a:lumMod val="95000"/>
                  </a:prstClr>
                </a:solidFill>
                <a:latin typeface="Microsoft YaHei" panose="020B0503020204020204" pitchFamily="34" charset="-122"/>
                <a:ea typeface="Microsoft YaHei" panose="020B0503020204020204" pitchFamily="34" charset="-122"/>
              </a:rPr>
              <a:t> </a:t>
            </a:r>
            <a:r>
              <a:rPr lang="es-AR" dirty="0" smtClean="0">
                <a:solidFill>
                  <a:prstClr val="white">
                    <a:lumMod val="95000"/>
                  </a:prstClr>
                </a:solidFill>
                <a:latin typeface="Microsoft YaHei" panose="020B0503020204020204" pitchFamily="34" charset="-122"/>
                <a:ea typeface="Microsoft YaHei" panose="020B0503020204020204" pitchFamily="34" charset="-122"/>
              </a:rPr>
              <a:t>pt </a:t>
            </a:r>
            <a:r>
              <a:rPr lang="es-AR" dirty="0" err="1" smtClean="0">
                <a:solidFill>
                  <a:prstClr val="white">
                    <a:lumMod val="95000"/>
                  </a:prstClr>
                </a:solidFill>
                <a:latin typeface="Microsoft YaHei" panose="020B0503020204020204" pitchFamily="34" charset="-122"/>
                <a:ea typeface="Microsoft YaHei" panose="020B0503020204020204" pitchFamily="34" charset="-122"/>
              </a:rPr>
              <a:t>treated</a:t>
            </a:r>
            <a:r>
              <a:rPr lang="es-AR" dirty="0" smtClean="0">
                <a:solidFill>
                  <a:prstClr val="white">
                    <a:lumMod val="95000"/>
                  </a:prstClr>
                </a:solidFill>
                <a:latin typeface="Microsoft YaHei" panose="020B0503020204020204" pitchFamily="34" charset="-122"/>
                <a:ea typeface="Microsoft YaHei" panose="020B0503020204020204" pitchFamily="34" charset="-122"/>
              </a:rPr>
              <a:t> </a:t>
            </a:r>
            <a:r>
              <a:rPr lang="es-AR" dirty="0" err="1" smtClean="0">
                <a:solidFill>
                  <a:prstClr val="white">
                    <a:lumMod val="95000"/>
                  </a:prstClr>
                </a:solidFill>
                <a:latin typeface="Microsoft YaHei" panose="020B0503020204020204" pitchFamily="34" charset="-122"/>
                <a:ea typeface="Microsoft YaHei" panose="020B0503020204020204" pitchFamily="34" charset="-122"/>
              </a:rPr>
              <a:t>with</a:t>
            </a:r>
            <a:r>
              <a:rPr lang="es-AR" dirty="0" smtClean="0">
                <a:solidFill>
                  <a:prstClr val="white">
                    <a:lumMod val="95000"/>
                  </a:prstClr>
                </a:solidFill>
                <a:latin typeface="Microsoft YaHei" panose="020B0503020204020204" pitchFamily="34" charset="-122"/>
                <a:ea typeface="Microsoft YaHei" panose="020B0503020204020204" pitchFamily="34" charset="-122"/>
              </a:rPr>
              <a:t> BMS </a:t>
            </a:r>
            <a:r>
              <a:rPr lang="es-AR" dirty="0" err="1" smtClean="0">
                <a:solidFill>
                  <a:prstClr val="white">
                    <a:lumMod val="95000"/>
                  </a:prstClr>
                </a:solidFill>
                <a:latin typeface="Microsoft YaHei" panose="020B0503020204020204" pitchFamily="34" charset="-122"/>
                <a:ea typeface="Microsoft YaHei" panose="020B0503020204020204" pitchFamily="34" charset="-122"/>
              </a:rPr>
              <a:t>randomly</a:t>
            </a:r>
            <a:r>
              <a:rPr lang="es-AR" dirty="0" smtClean="0">
                <a:solidFill>
                  <a:prstClr val="white">
                    <a:lumMod val="95000"/>
                  </a:prstClr>
                </a:solidFill>
                <a:latin typeface="Microsoft YaHei" panose="020B0503020204020204" pitchFamily="34" charset="-122"/>
                <a:ea typeface="Microsoft YaHei" panose="020B0503020204020204" pitchFamily="34" charset="-122"/>
              </a:rPr>
              <a:t> </a:t>
            </a:r>
            <a:r>
              <a:rPr lang="es-AR" dirty="0" err="1" smtClean="0">
                <a:solidFill>
                  <a:prstClr val="white">
                    <a:lumMod val="95000"/>
                  </a:prstClr>
                </a:solidFill>
                <a:latin typeface="Microsoft YaHei" panose="020B0503020204020204" pitchFamily="34" charset="-122"/>
                <a:ea typeface="Microsoft YaHei" panose="020B0503020204020204" pitchFamily="34" charset="-122"/>
              </a:rPr>
              <a:t>asigned</a:t>
            </a:r>
            <a:r>
              <a:rPr lang="es-AR" dirty="0" smtClean="0">
                <a:solidFill>
                  <a:prstClr val="white">
                    <a:lumMod val="95000"/>
                  </a:prstClr>
                </a:solidFill>
                <a:latin typeface="Microsoft YaHei" panose="020B0503020204020204" pitchFamily="34" charset="-122"/>
                <a:ea typeface="Microsoft YaHei" panose="020B0503020204020204" pitchFamily="34" charset="-122"/>
              </a:rPr>
              <a:t> to </a:t>
            </a:r>
            <a:r>
              <a:rPr lang="es-AR" dirty="0" err="1" smtClean="0">
                <a:solidFill>
                  <a:prstClr val="white">
                    <a:lumMod val="95000"/>
                  </a:prstClr>
                </a:solidFill>
                <a:latin typeface="Microsoft YaHei" panose="020B0503020204020204" pitchFamily="34" charset="-122"/>
                <a:ea typeface="Microsoft YaHei" panose="020B0503020204020204" pitchFamily="34" charset="-122"/>
              </a:rPr>
              <a:t>colchicine</a:t>
            </a:r>
            <a:r>
              <a:rPr lang="es-AR" dirty="0" smtClean="0">
                <a:solidFill>
                  <a:prstClr val="white">
                    <a:lumMod val="95000"/>
                  </a:prstClr>
                </a:solidFill>
                <a:latin typeface="Microsoft YaHei" panose="020B0503020204020204" pitchFamily="34" charset="-122"/>
                <a:ea typeface="Microsoft YaHei" panose="020B0503020204020204" pitchFamily="34" charset="-122"/>
              </a:rPr>
              <a:t> 0.5 mg (n=100) </a:t>
            </a:r>
            <a:r>
              <a:rPr lang="es-AR" dirty="0" err="1" smtClean="0">
                <a:solidFill>
                  <a:prstClr val="white">
                    <a:lumMod val="95000"/>
                  </a:prstClr>
                </a:solidFill>
                <a:latin typeface="Microsoft YaHei" panose="020B0503020204020204" pitchFamily="34" charset="-122"/>
                <a:ea typeface="Microsoft YaHei" panose="020B0503020204020204" pitchFamily="34" charset="-122"/>
              </a:rPr>
              <a:t>or</a:t>
            </a:r>
            <a:r>
              <a:rPr lang="es-AR" dirty="0" smtClean="0">
                <a:solidFill>
                  <a:prstClr val="white">
                    <a:lumMod val="95000"/>
                  </a:prstClr>
                </a:solidFill>
                <a:latin typeface="Microsoft YaHei" panose="020B0503020204020204" pitchFamily="34" charset="-122"/>
                <a:ea typeface="Microsoft YaHei" panose="020B0503020204020204" pitchFamily="34" charset="-122"/>
              </a:rPr>
              <a:t> placebo (n=96) </a:t>
            </a:r>
            <a:r>
              <a:rPr lang="es-AR" dirty="0" err="1" smtClean="0">
                <a:solidFill>
                  <a:prstClr val="white">
                    <a:lumMod val="95000"/>
                  </a:prstClr>
                </a:solidFill>
                <a:latin typeface="Microsoft YaHei" panose="020B0503020204020204" pitchFamily="34" charset="-122"/>
                <a:ea typeface="Microsoft YaHei" panose="020B0503020204020204" pitchFamily="34" charset="-122"/>
              </a:rPr>
              <a:t>twice</a:t>
            </a:r>
            <a:r>
              <a:rPr lang="es-AR" dirty="0" smtClean="0">
                <a:solidFill>
                  <a:prstClr val="white">
                    <a:lumMod val="95000"/>
                  </a:prstClr>
                </a:solidFill>
                <a:latin typeface="Microsoft YaHei" panose="020B0503020204020204" pitchFamily="34" charset="-122"/>
                <a:ea typeface="Microsoft YaHei" panose="020B0503020204020204" pitchFamily="34" charset="-122"/>
              </a:rPr>
              <a:t> </a:t>
            </a:r>
            <a:r>
              <a:rPr lang="es-AR" dirty="0" err="1" smtClean="0">
                <a:solidFill>
                  <a:prstClr val="white">
                    <a:lumMod val="95000"/>
                  </a:prstClr>
                </a:solidFill>
                <a:latin typeface="Microsoft YaHei" panose="020B0503020204020204" pitchFamily="34" charset="-122"/>
                <a:ea typeface="Microsoft YaHei" panose="020B0503020204020204" pitchFamily="34" charset="-122"/>
              </a:rPr>
              <a:t>daily</a:t>
            </a:r>
            <a:r>
              <a:rPr lang="es-AR" dirty="0" smtClean="0">
                <a:solidFill>
                  <a:prstClr val="white">
                    <a:lumMod val="95000"/>
                  </a:prstClr>
                </a:solidFill>
                <a:latin typeface="Microsoft YaHei" panose="020B0503020204020204" pitchFamily="34" charset="-122"/>
                <a:ea typeface="Microsoft YaHei" panose="020B0503020204020204" pitchFamily="34" charset="-122"/>
              </a:rPr>
              <a:t> </a:t>
            </a:r>
            <a:r>
              <a:rPr lang="es-AR" dirty="0" err="1" smtClean="0">
                <a:solidFill>
                  <a:prstClr val="white">
                    <a:lumMod val="95000"/>
                  </a:prstClr>
                </a:solidFill>
                <a:latin typeface="Microsoft YaHei" panose="020B0503020204020204" pitchFamily="34" charset="-122"/>
                <a:ea typeface="Microsoft YaHei" panose="020B0503020204020204" pitchFamily="34" charset="-122"/>
              </a:rPr>
              <a:t>for</a:t>
            </a:r>
            <a:r>
              <a:rPr lang="es-AR" dirty="0" smtClean="0">
                <a:solidFill>
                  <a:prstClr val="white">
                    <a:lumMod val="95000"/>
                  </a:prstClr>
                </a:solidFill>
                <a:latin typeface="Microsoft YaHei" panose="020B0503020204020204" pitchFamily="34" charset="-122"/>
                <a:ea typeface="Microsoft YaHei" panose="020B0503020204020204" pitchFamily="34" charset="-122"/>
              </a:rPr>
              <a:t> 6 </a:t>
            </a:r>
            <a:r>
              <a:rPr lang="es-AR" dirty="0" err="1" smtClean="0">
                <a:solidFill>
                  <a:prstClr val="white">
                    <a:lumMod val="95000"/>
                  </a:prstClr>
                </a:solidFill>
                <a:latin typeface="Microsoft YaHei" panose="020B0503020204020204" pitchFamily="34" charset="-122"/>
                <a:ea typeface="Microsoft YaHei" panose="020B0503020204020204" pitchFamily="34" charset="-122"/>
              </a:rPr>
              <a:t>months</a:t>
            </a:r>
            <a:r>
              <a:rPr lang="es-AR" dirty="0" smtClean="0">
                <a:solidFill>
                  <a:prstClr val="white">
                    <a:lumMod val="95000"/>
                  </a:prstClr>
                </a:solidFill>
                <a:latin typeface="Microsoft YaHei" panose="020B0503020204020204" pitchFamily="34" charset="-122"/>
                <a:ea typeface="Microsoft YaHei" panose="020B0503020204020204" pitchFamily="34" charset="-122"/>
              </a:rPr>
              <a:t>.</a:t>
            </a:r>
          </a:p>
          <a:p>
            <a:pPr marL="285750" indent="-285750" algn="just">
              <a:buFont typeface="Arial" panose="020B0604020202020204" pitchFamily="34" charset="0"/>
              <a:buChar char="•"/>
            </a:pPr>
            <a:r>
              <a:rPr lang="es-AR" dirty="0" err="1" smtClean="0">
                <a:solidFill>
                  <a:prstClr val="white">
                    <a:lumMod val="95000"/>
                  </a:prstClr>
                </a:solidFill>
                <a:latin typeface="Microsoft YaHei" panose="020B0503020204020204" pitchFamily="34" charset="-122"/>
                <a:ea typeface="Microsoft YaHei" panose="020B0503020204020204" pitchFamily="34" charset="-122"/>
              </a:rPr>
              <a:t>Angiography</a:t>
            </a:r>
            <a:r>
              <a:rPr lang="es-AR" dirty="0" smtClean="0">
                <a:solidFill>
                  <a:prstClr val="white">
                    <a:lumMod val="95000"/>
                  </a:prstClr>
                </a:solidFill>
                <a:latin typeface="Microsoft YaHei" panose="020B0503020204020204" pitchFamily="34" charset="-122"/>
                <a:ea typeface="Microsoft YaHei" panose="020B0503020204020204" pitchFamily="34" charset="-122"/>
              </a:rPr>
              <a:t> and IVUS to monitor restenosis 6 </a:t>
            </a:r>
            <a:r>
              <a:rPr lang="es-AR" dirty="0" err="1" smtClean="0">
                <a:solidFill>
                  <a:prstClr val="white">
                    <a:lumMod val="95000"/>
                  </a:prstClr>
                </a:solidFill>
                <a:latin typeface="Microsoft YaHei" panose="020B0503020204020204" pitchFamily="34" charset="-122"/>
                <a:ea typeface="Microsoft YaHei" panose="020B0503020204020204" pitchFamily="34" charset="-122"/>
              </a:rPr>
              <a:t>months</a:t>
            </a:r>
            <a:r>
              <a:rPr lang="es-AR" dirty="0" smtClean="0">
                <a:solidFill>
                  <a:prstClr val="white">
                    <a:lumMod val="95000"/>
                  </a:prstClr>
                </a:solidFill>
                <a:latin typeface="Microsoft YaHei" panose="020B0503020204020204" pitchFamily="34" charset="-122"/>
                <a:ea typeface="Microsoft YaHei" panose="020B0503020204020204" pitchFamily="34" charset="-122"/>
              </a:rPr>
              <a:t> </a:t>
            </a:r>
            <a:r>
              <a:rPr lang="es-AR" dirty="0" err="1" smtClean="0">
                <a:solidFill>
                  <a:prstClr val="white">
                    <a:lumMod val="95000"/>
                  </a:prstClr>
                </a:solidFill>
                <a:latin typeface="Microsoft YaHei" panose="020B0503020204020204" pitchFamily="34" charset="-122"/>
                <a:ea typeface="Microsoft YaHei" panose="020B0503020204020204" pitchFamily="34" charset="-122"/>
              </a:rPr>
              <a:t>after</a:t>
            </a:r>
            <a:r>
              <a:rPr lang="es-AR" dirty="0" smtClean="0">
                <a:solidFill>
                  <a:prstClr val="white">
                    <a:lumMod val="95000"/>
                  </a:prstClr>
                </a:solidFill>
                <a:latin typeface="Microsoft YaHei" panose="020B0503020204020204" pitchFamily="34" charset="-122"/>
                <a:ea typeface="Microsoft YaHei" panose="020B0503020204020204" pitchFamily="34" charset="-122"/>
              </a:rPr>
              <a:t> </a:t>
            </a:r>
            <a:r>
              <a:rPr lang="es-AR" dirty="0" err="1" smtClean="0">
                <a:solidFill>
                  <a:prstClr val="white">
                    <a:lumMod val="95000"/>
                  </a:prstClr>
                </a:solidFill>
                <a:latin typeface="Microsoft YaHei" panose="020B0503020204020204" pitchFamily="34" charset="-122"/>
                <a:ea typeface="Microsoft YaHei" panose="020B0503020204020204" pitchFamily="34" charset="-122"/>
              </a:rPr>
              <a:t>initial</a:t>
            </a:r>
            <a:r>
              <a:rPr lang="es-AR" dirty="0" smtClean="0">
                <a:solidFill>
                  <a:prstClr val="white">
                    <a:lumMod val="95000"/>
                  </a:prstClr>
                </a:solidFill>
                <a:latin typeface="Microsoft YaHei" panose="020B0503020204020204" pitchFamily="34" charset="-122"/>
                <a:ea typeface="Microsoft YaHei" panose="020B0503020204020204" pitchFamily="34" charset="-122"/>
              </a:rPr>
              <a:t> </a:t>
            </a:r>
            <a:r>
              <a:rPr lang="es-AR" dirty="0" err="1" smtClean="0">
                <a:solidFill>
                  <a:prstClr val="white">
                    <a:lumMod val="95000"/>
                  </a:prstClr>
                </a:solidFill>
                <a:latin typeface="Microsoft YaHei" panose="020B0503020204020204" pitchFamily="34" charset="-122"/>
                <a:ea typeface="Microsoft YaHei" panose="020B0503020204020204" pitchFamily="34" charset="-122"/>
              </a:rPr>
              <a:t>procedure</a:t>
            </a:r>
            <a:r>
              <a:rPr lang="es-AR" dirty="0" smtClean="0">
                <a:solidFill>
                  <a:prstClr val="white">
                    <a:lumMod val="95000"/>
                  </a:prstClr>
                </a:solidFill>
                <a:latin typeface="Microsoft YaHei" panose="020B0503020204020204" pitchFamily="34" charset="-122"/>
                <a:ea typeface="Microsoft YaHei" panose="020B0503020204020204" pitchFamily="34" charset="-122"/>
              </a:rPr>
              <a:t>.</a:t>
            </a:r>
          </a:p>
          <a:p>
            <a:pPr marL="285750" indent="-285750" algn="just">
              <a:buFont typeface="Arial" panose="020B0604020202020204" pitchFamily="34" charset="0"/>
              <a:buChar char="•"/>
            </a:pPr>
            <a:r>
              <a:rPr lang="es-AR" dirty="0" err="1" smtClean="0">
                <a:solidFill>
                  <a:prstClr val="white">
                    <a:lumMod val="95000"/>
                  </a:prstClr>
                </a:solidFill>
                <a:latin typeface="Microsoft YaHei" panose="020B0503020204020204" pitchFamily="34" charset="-122"/>
                <a:ea typeface="Microsoft YaHei" panose="020B0503020204020204" pitchFamily="34" charset="-122"/>
              </a:rPr>
              <a:t>Well</a:t>
            </a:r>
            <a:r>
              <a:rPr lang="es-AR" dirty="0" smtClean="0">
                <a:solidFill>
                  <a:prstClr val="white">
                    <a:lumMod val="95000"/>
                  </a:prstClr>
                </a:solidFill>
                <a:latin typeface="Microsoft YaHei" panose="020B0503020204020204" pitchFamily="34" charset="-122"/>
                <a:ea typeface="Microsoft YaHei" panose="020B0503020204020204" pitchFamily="34" charset="-122"/>
              </a:rPr>
              <a:t> </a:t>
            </a:r>
            <a:r>
              <a:rPr lang="es-AR" dirty="0" err="1" smtClean="0">
                <a:solidFill>
                  <a:prstClr val="white">
                    <a:lumMod val="95000"/>
                  </a:prstClr>
                </a:solidFill>
                <a:latin typeface="Microsoft YaHei" panose="020B0503020204020204" pitchFamily="34" charset="-122"/>
                <a:ea typeface="Microsoft YaHei" panose="020B0503020204020204" pitchFamily="34" charset="-122"/>
              </a:rPr>
              <a:t>ballanced</a:t>
            </a:r>
            <a:r>
              <a:rPr lang="es-AR" dirty="0" smtClean="0">
                <a:solidFill>
                  <a:prstClr val="white">
                    <a:lumMod val="95000"/>
                  </a:prstClr>
                </a:solidFill>
                <a:latin typeface="Microsoft YaHei" panose="020B0503020204020204" pitchFamily="34" charset="-122"/>
                <a:ea typeface="Microsoft YaHei" panose="020B0503020204020204" pitchFamily="34" charset="-122"/>
              </a:rPr>
              <a:t> </a:t>
            </a:r>
            <a:r>
              <a:rPr lang="es-AR" dirty="0" err="1" smtClean="0">
                <a:solidFill>
                  <a:prstClr val="white">
                    <a:lumMod val="95000"/>
                  </a:prstClr>
                </a:solidFill>
                <a:latin typeface="Microsoft YaHei" panose="020B0503020204020204" pitchFamily="34" charset="-122"/>
                <a:ea typeface="Microsoft YaHei" panose="020B0503020204020204" pitchFamily="34" charset="-122"/>
              </a:rPr>
              <a:t>demographic</a:t>
            </a:r>
            <a:r>
              <a:rPr lang="es-AR" dirty="0" smtClean="0">
                <a:solidFill>
                  <a:prstClr val="white">
                    <a:lumMod val="95000"/>
                  </a:prstClr>
                </a:solidFill>
                <a:latin typeface="Microsoft YaHei" panose="020B0503020204020204" pitchFamily="34" charset="-122"/>
                <a:ea typeface="Microsoft YaHei" panose="020B0503020204020204" pitchFamily="34" charset="-122"/>
              </a:rPr>
              <a:t> and </a:t>
            </a:r>
            <a:r>
              <a:rPr lang="es-AR" dirty="0" err="1" smtClean="0">
                <a:solidFill>
                  <a:prstClr val="white">
                    <a:lumMod val="95000"/>
                  </a:prstClr>
                </a:solidFill>
                <a:latin typeface="Microsoft YaHei" panose="020B0503020204020204" pitchFamily="34" charset="-122"/>
                <a:ea typeface="Microsoft YaHei" panose="020B0503020204020204" pitchFamily="34" charset="-122"/>
              </a:rPr>
              <a:t>angiographic</a:t>
            </a:r>
            <a:r>
              <a:rPr lang="es-AR" dirty="0" smtClean="0">
                <a:solidFill>
                  <a:prstClr val="white">
                    <a:lumMod val="95000"/>
                  </a:prstClr>
                </a:solidFill>
                <a:latin typeface="Microsoft YaHei" panose="020B0503020204020204" pitchFamily="34" charset="-122"/>
                <a:ea typeface="Microsoft YaHei" panose="020B0503020204020204" pitchFamily="34" charset="-122"/>
              </a:rPr>
              <a:t> </a:t>
            </a:r>
            <a:r>
              <a:rPr lang="es-AR" dirty="0" err="1" smtClean="0">
                <a:solidFill>
                  <a:prstClr val="white">
                    <a:lumMod val="95000"/>
                  </a:prstClr>
                </a:solidFill>
                <a:latin typeface="Microsoft YaHei" panose="020B0503020204020204" pitchFamily="34" charset="-122"/>
                <a:ea typeface="Microsoft YaHei" panose="020B0503020204020204" pitchFamily="34" charset="-122"/>
              </a:rPr>
              <a:t>baseline</a:t>
            </a:r>
            <a:r>
              <a:rPr lang="es-AR" dirty="0" smtClean="0">
                <a:solidFill>
                  <a:prstClr val="white">
                    <a:lumMod val="95000"/>
                  </a:prstClr>
                </a:solidFill>
                <a:latin typeface="Microsoft YaHei" panose="020B0503020204020204" pitchFamily="34" charset="-122"/>
                <a:ea typeface="Microsoft YaHei" panose="020B0503020204020204" pitchFamily="34" charset="-122"/>
              </a:rPr>
              <a:t> </a:t>
            </a:r>
            <a:r>
              <a:rPr lang="es-AR" dirty="0" err="1" smtClean="0">
                <a:solidFill>
                  <a:prstClr val="white">
                    <a:lumMod val="95000"/>
                  </a:prstClr>
                </a:solidFill>
                <a:latin typeface="Microsoft YaHei" panose="020B0503020204020204" pitchFamily="34" charset="-122"/>
                <a:ea typeface="Microsoft YaHei" panose="020B0503020204020204" pitchFamily="34" charset="-122"/>
              </a:rPr>
              <a:t>characteristics</a:t>
            </a:r>
            <a:r>
              <a:rPr lang="es-AR" dirty="0" smtClean="0">
                <a:solidFill>
                  <a:prstClr val="white">
                    <a:lumMod val="95000"/>
                  </a:prstClr>
                </a:solidFill>
                <a:latin typeface="Microsoft YaHei" panose="020B0503020204020204" pitchFamily="34" charset="-122"/>
                <a:ea typeface="Microsoft YaHei" panose="020B0503020204020204" pitchFamily="34" charset="-122"/>
              </a:rPr>
              <a:t>.</a:t>
            </a:r>
          </a:p>
          <a:p>
            <a:pPr marL="285750" indent="-285750" algn="just">
              <a:buFont typeface="Arial" panose="020B0604020202020204" pitchFamily="34" charset="0"/>
              <a:buChar char="•"/>
            </a:pPr>
            <a:r>
              <a:rPr lang="es-AR" dirty="0" smtClean="0">
                <a:solidFill>
                  <a:prstClr val="white">
                    <a:lumMod val="95000"/>
                  </a:prstClr>
                </a:solidFill>
                <a:latin typeface="Microsoft YaHei" panose="020B0503020204020204" pitchFamily="34" charset="-122"/>
                <a:ea typeface="Microsoft YaHei" panose="020B0503020204020204" pitchFamily="34" charset="-122"/>
              </a:rPr>
              <a:t>16% of adverse </a:t>
            </a:r>
            <a:r>
              <a:rPr lang="es-AR" dirty="0" err="1" smtClean="0">
                <a:solidFill>
                  <a:prstClr val="white">
                    <a:lumMod val="95000"/>
                  </a:prstClr>
                </a:solidFill>
                <a:latin typeface="Microsoft YaHei" panose="020B0503020204020204" pitchFamily="34" charset="-122"/>
                <a:ea typeface="Microsoft YaHei" panose="020B0503020204020204" pitchFamily="34" charset="-122"/>
              </a:rPr>
              <a:t>events</a:t>
            </a:r>
            <a:r>
              <a:rPr lang="es-AR" dirty="0" smtClean="0">
                <a:solidFill>
                  <a:prstClr val="white">
                    <a:lumMod val="95000"/>
                  </a:prstClr>
                </a:solidFill>
                <a:latin typeface="Microsoft YaHei" panose="020B0503020204020204" pitchFamily="34" charset="-122"/>
                <a:ea typeface="Microsoft YaHei" panose="020B0503020204020204" pitchFamily="34" charset="-122"/>
              </a:rPr>
              <a:t> in </a:t>
            </a:r>
            <a:r>
              <a:rPr lang="es-AR" dirty="0" err="1" smtClean="0">
                <a:solidFill>
                  <a:prstClr val="white">
                    <a:lumMod val="95000"/>
                  </a:prstClr>
                </a:solidFill>
                <a:latin typeface="Microsoft YaHei" panose="020B0503020204020204" pitchFamily="34" charset="-122"/>
                <a:ea typeface="Microsoft YaHei" panose="020B0503020204020204" pitchFamily="34" charset="-122"/>
              </a:rPr>
              <a:t>colchicine</a:t>
            </a:r>
            <a:r>
              <a:rPr lang="es-AR" dirty="0" smtClean="0">
                <a:solidFill>
                  <a:prstClr val="white">
                    <a:lumMod val="95000"/>
                  </a:prstClr>
                </a:solidFill>
                <a:latin typeface="Microsoft YaHei" panose="020B0503020204020204" pitchFamily="34" charset="-122"/>
                <a:ea typeface="Microsoft YaHei" panose="020B0503020204020204" pitchFamily="34" charset="-122"/>
              </a:rPr>
              <a:t> </a:t>
            </a:r>
            <a:r>
              <a:rPr lang="es-AR" dirty="0" err="1" smtClean="0">
                <a:solidFill>
                  <a:prstClr val="white">
                    <a:lumMod val="95000"/>
                  </a:prstClr>
                </a:solidFill>
                <a:latin typeface="Microsoft YaHei" panose="020B0503020204020204" pitchFamily="34" charset="-122"/>
                <a:ea typeface="Microsoft YaHei" panose="020B0503020204020204" pitchFamily="34" charset="-122"/>
              </a:rPr>
              <a:t>group</a:t>
            </a:r>
            <a:r>
              <a:rPr lang="es-AR" dirty="0" smtClean="0">
                <a:solidFill>
                  <a:prstClr val="white">
                    <a:lumMod val="95000"/>
                  </a:prstClr>
                </a:solidFill>
                <a:latin typeface="Microsoft YaHei" panose="020B0503020204020204" pitchFamily="34" charset="-122"/>
                <a:ea typeface="Microsoft YaHei" panose="020B0503020204020204" pitchFamily="34" charset="-122"/>
              </a:rPr>
              <a:t> (</a:t>
            </a:r>
            <a:r>
              <a:rPr lang="es-AR" dirty="0" err="1" smtClean="0">
                <a:solidFill>
                  <a:prstClr val="white">
                    <a:lumMod val="95000"/>
                  </a:prstClr>
                </a:solidFill>
                <a:latin typeface="Microsoft YaHei" panose="020B0503020204020204" pitchFamily="34" charset="-122"/>
                <a:ea typeface="Microsoft YaHei" panose="020B0503020204020204" pitchFamily="34" charset="-122"/>
              </a:rPr>
              <a:t>diarrhea</a:t>
            </a:r>
            <a:r>
              <a:rPr lang="es-AR" dirty="0" smtClean="0">
                <a:solidFill>
                  <a:prstClr val="white">
                    <a:lumMod val="95000"/>
                  </a:prstClr>
                </a:solidFill>
                <a:latin typeface="Microsoft YaHei" panose="020B0503020204020204" pitchFamily="34" charset="-122"/>
                <a:ea typeface="Microsoft YaHei" panose="020B0503020204020204" pitchFamily="34" charset="-122"/>
              </a:rPr>
              <a:t> </a:t>
            </a:r>
            <a:r>
              <a:rPr lang="es-AR" dirty="0" err="1" smtClean="0">
                <a:solidFill>
                  <a:prstClr val="white">
                    <a:lumMod val="95000"/>
                  </a:prstClr>
                </a:solidFill>
                <a:latin typeface="Microsoft YaHei" panose="020B0503020204020204" pitchFamily="34" charset="-122"/>
                <a:ea typeface="Microsoft YaHei" panose="020B0503020204020204" pitchFamily="34" charset="-122"/>
              </a:rPr>
              <a:t>or</a:t>
            </a:r>
            <a:r>
              <a:rPr lang="es-AR" dirty="0" smtClean="0">
                <a:solidFill>
                  <a:prstClr val="white">
                    <a:lumMod val="95000"/>
                  </a:prstClr>
                </a:solidFill>
                <a:latin typeface="Microsoft YaHei" panose="020B0503020204020204" pitchFamily="34" charset="-122"/>
                <a:ea typeface="Microsoft YaHei" panose="020B0503020204020204" pitchFamily="34" charset="-122"/>
              </a:rPr>
              <a:t> nausea) vs 7% in placebo. </a:t>
            </a:r>
          </a:p>
        </p:txBody>
      </p:sp>
      <p:pic>
        <p:nvPicPr>
          <p:cNvPr id="1536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3610" t="50000" r="38646" b="29762"/>
          <a:stretch/>
        </p:blipFill>
        <p:spPr bwMode="auto">
          <a:xfrm>
            <a:off x="107504" y="4334099"/>
            <a:ext cx="8892487" cy="2119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CuadroTexto"/>
          <p:cNvSpPr txBox="1"/>
          <p:nvPr/>
        </p:nvSpPr>
        <p:spPr>
          <a:xfrm>
            <a:off x="2699792" y="3851756"/>
            <a:ext cx="3672408" cy="369332"/>
          </a:xfrm>
          <a:prstGeom prst="rect">
            <a:avLst/>
          </a:prstGeom>
          <a:noFill/>
        </p:spPr>
        <p:txBody>
          <a:bodyPr wrap="square" rtlCol="0">
            <a:spAutoFit/>
          </a:bodyPr>
          <a:lstStyle/>
          <a:p>
            <a:r>
              <a:rPr lang="es-AR" b="1" dirty="0" err="1" smtClean="0">
                <a:solidFill>
                  <a:srgbClr val="FFFF00"/>
                </a:solidFill>
                <a:latin typeface="Microsoft YaHei" panose="020B0503020204020204" pitchFamily="34" charset="-122"/>
                <a:ea typeface="Microsoft YaHei" panose="020B0503020204020204" pitchFamily="34" charset="-122"/>
              </a:rPr>
              <a:t>Results</a:t>
            </a:r>
            <a:r>
              <a:rPr lang="es-AR" b="1" dirty="0" smtClean="0">
                <a:solidFill>
                  <a:srgbClr val="FFFF00"/>
                </a:solidFill>
                <a:latin typeface="Microsoft YaHei" panose="020B0503020204020204" pitchFamily="34" charset="-122"/>
                <a:ea typeface="Microsoft YaHei" panose="020B0503020204020204" pitchFamily="34" charset="-122"/>
              </a:rPr>
              <a:t> at 6 </a:t>
            </a:r>
            <a:r>
              <a:rPr lang="es-AR" b="1" dirty="0" err="1" smtClean="0">
                <a:solidFill>
                  <a:srgbClr val="FFFF00"/>
                </a:solidFill>
                <a:latin typeface="Microsoft YaHei" panose="020B0503020204020204" pitchFamily="34" charset="-122"/>
                <a:ea typeface="Microsoft YaHei" panose="020B0503020204020204" pitchFamily="34" charset="-122"/>
              </a:rPr>
              <a:t>months</a:t>
            </a:r>
            <a:r>
              <a:rPr lang="es-AR" b="1" dirty="0" smtClean="0">
                <a:solidFill>
                  <a:srgbClr val="FFFF00"/>
                </a:solidFill>
                <a:latin typeface="Microsoft YaHei" panose="020B0503020204020204" pitchFamily="34" charset="-122"/>
                <a:ea typeface="Microsoft YaHei" panose="020B0503020204020204" pitchFamily="34" charset="-122"/>
              </a:rPr>
              <a:t> of FU</a:t>
            </a:r>
            <a:endParaRPr lang="en-US" b="1" dirty="0">
              <a:solidFill>
                <a:srgbClr val="FFFF00"/>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16334078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920203"/>
            <a:ext cx="4998864" cy="4173093"/>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1979712" y="27781"/>
            <a:ext cx="6984776" cy="1384995"/>
          </a:xfrm>
          <a:prstGeom prst="rect">
            <a:avLst/>
          </a:prstGeom>
        </p:spPr>
        <p:txBody>
          <a:bodyPr wrap="square">
            <a:spAutoFit/>
          </a:bodyPr>
          <a:lstStyle/>
          <a:p>
            <a:pPr algn="r"/>
            <a:r>
              <a:rPr lang="en-US" sz="2800" dirty="0" smtClean="0">
                <a:solidFill>
                  <a:prstClr val="white">
                    <a:lumMod val="95000"/>
                  </a:prstClr>
                </a:solidFill>
                <a:latin typeface="Microsoft YaHei" panose="020B0503020204020204" pitchFamily="34" charset="-122"/>
                <a:ea typeface="Microsoft YaHei" panose="020B0503020204020204" pitchFamily="34" charset="-122"/>
              </a:rPr>
              <a:t>Colchicine Treatment for the Prevention of Bare-Metal Stent Restenosis in Diabetic Patients</a:t>
            </a:r>
            <a:endParaRPr lang="en-US" sz="2800" dirty="0">
              <a:solidFill>
                <a:prstClr val="white">
                  <a:lumMod val="95000"/>
                </a:prstClr>
              </a:solidFill>
              <a:latin typeface="Microsoft YaHei" panose="020B0503020204020204" pitchFamily="34" charset="-122"/>
              <a:ea typeface="Microsoft YaHei" panose="020B0503020204020204" pitchFamily="34" charset="-122"/>
            </a:endParaRPr>
          </a:p>
        </p:txBody>
      </p:sp>
      <p:cxnSp>
        <p:nvCxnSpPr>
          <p:cNvPr id="8" name="7 Conector recto"/>
          <p:cNvCxnSpPr/>
          <p:nvPr/>
        </p:nvCxnSpPr>
        <p:spPr>
          <a:xfrm>
            <a:off x="323528" y="1412776"/>
            <a:ext cx="864096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8 Rectángulo"/>
          <p:cNvSpPr/>
          <p:nvPr/>
        </p:nvSpPr>
        <p:spPr>
          <a:xfrm>
            <a:off x="125760" y="6488668"/>
            <a:ext cx="9036496" cy="369332"/>
          </a:xfrm>
          <a:prstGeom prst="rect">
            <a:avLst/>
          </a:prstGeom>
        </p:spPr>
        <p:txBody>
          <a:bodyPr wrap="square">
            <a:spAutoFit/>
          </a:bodyPr>
          <a:lstStyle/>
          <a:p>
            <a:pPr algn="r"/>
            <a:r>
              <a:rPr lang="en-US" i="1" dirty="0" err="1" smtClean="0">
                <a:solidFill>
                  <a:prstClr val="white">
                    <a:lumMod val="95000"/>
                  </a:prstClr>
                </a:solidFill>
                <a:latin typeface="Microsoft YaHei" panose="020B0503020204020204" pitchFamily="34" charset="-122"/>
                <a:ea typeface="Microsoft YaHei" panose="020B0503020204020204" pitchFamily="34" charset="-122"/>
              </a:rPr>
              <a:t>Deftereos</a:t>
            </a:r>
            <a:r>
              <a:rPr lang="en-US" i="1" dirty="0" smtClean="0">
                <a:solidFill>
                  <a:prstClr val="white">
                    <a:lumMod val="95000"/>
                  </a:prstClr>
                </a:solidFill>
                <a:latin typeface="Microsoft YaHei" panose="020B0503020204020204" pitchFamily="34" charset="-122"/>
                <a:ea typeface="Microsoft YaHei" panose="020B0503020204020204" pitchFamily="34" charset="-122"/>
              </a:rPr>
              <a:t> S et al. J Am </a:t>
            </a:r>
            <a:r>
              <a:rPr lang="en-US" i="1" dirty="0" err="1" smtClean="0">
                <a:solidFill>
                  <a:prstClr val="white">
                    <a:lumMod val="95000"/>
                  </a:prstClr>
                </a:solidFill>
                <a:latin typeface="Microsoft YaHei" panose="020B0503020204020204" pitchFamily="34" charset="-122"/>
                <a:ea typeface="Microsoft YaHei" panose="020B0503020204020204" pitchFamily="34" charset="-122"/>
              </a:rPr>
              <a:t>Coll</a:t>
            </a:r>
            <a:r>
              <a:rPr lang="en-US" i="1" dirty="0" smtClean="0">
                <a:solidFill>
                  <a:prstClr val="white">
                    <a:lumMod val="95000"/>
                  </a:prstClr>
                </a:solidFill>
                <a:latin typeface="Microsoft YaHei" panose="020B0503020204020204" pitchFamily="34" charset="-122"/>
                <a:ea typeface="Microsoft YaHei" panose="020B0503020204020204" pitchFamily="34" charset="-122"/>
              </a:rPr>
              <a:t> </a:t>
            </a:r>
            <a:r>
              <a:rPr lang="en-US" i="1" dirty="0" err="1" smtClean="0">
                <a:solidFill>
                  <a:prstClr val="white">
                    <a:lumMod val="95000"/>
                  </a:prstClr>
                </a:solidFill>
                <a:latin typeface="Microsoft YaHei" panose="020B0503020204020204" pitchFamily="34" charset="-122"/>
                <a:ea typeface="Microsoft YaHei" panose="020B0503020204020204" pitchFamily="34" charset="-122"/>
              </a:rPr>
              <a:t>Cardiol</a:t>
            </a:r>
            <a:r>
              <a:rPr lang="en-US" i="1" dirty="0" smtClean="0">
                <a:solidFill>
                  <a:prstClr val="white">
                    <a:lumMod val="95000"/>
                  </a:prstClr>
                </a:solidFill>
                <a:latin typeface="Microsoft YaHei" panose="020B0503020204020204" pitchFamily="34" charset="-122"/>
                <a:ea typeface="Microsoft YaHei" panose="020B0503020204020204" pitchFamily="34" charset="-122"/>
              </a:rPr>
              <a:t>. 2013 Apr 23;61(16):1679-85. </a:t>
            </a:r>
          </a:p>
        </p:txBody>
      </p:sp>
    </p:spTree>
    <p:extLst>
      <p:ext uri="{BB962C8B-B14F-4D97-AF65-F5344CB8AC3E}">
        <p14:creationId xmlns:p14="http://schemas.microsoft.com/office/powerpoint/2010/main" val="2224266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0" y="0"/>
            <a:ext cx="9144000" cy="40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0000" lnSpcReduction="10000"/>
          </a:bodyPr>
          <a:lstStyle>
            <a:lvl1pPr algn="ctr" rtl="0" eaLnBrk="1" fontAlgn="base" hangingPunct="1">
              <a:spcBef>
                <a:spcPct val="0"/>
              </a:spcBef>
              <a:spcAft>
                <a:spcPct val="0"/>
              </a:spcAft>
              <a:defRPr sz="4000" b="1" kern="1200">
                <a:solidFill>
                  <a:schemeClr val="bg1"/>
                </a:solidFill>
                <a:latin typeface="Arial" pitchFamily="34" charset="0"/>
                <a:ea typeface="Microsoft YaHei" pitchFamily="34" charset="-122"/>
                <a:cs typeface="Arial" pitchFamily="34" charset="0"/>
              </a:defRPr>
            </a:lvl1pPr>
            <a:lvl2pPr algn="ctr" rtl="0" eaLnBrk="1" fontAlgn="base" hangingPunct="1">
              <a:spcBef>
                <a:spcPct val="0"/>
              </a:spcBef>
              <a:spcAft>
                <a:spcPct val="0"/>
              </a:spcAft>
              <a:defRPr sz="4000" b="1">
                <a:solidFill>
                  <a:schemeClr val="bg1"/>
                </a:solidFill>
                <a:latin typeface="Microsoft YaHei" pitchFamily="34" charset="-122"/>
                <a:ea typeface="Microsoft YaHei" pitchFamily="34" charset="-122"/>
                <a:cs typeface="Arial" charset="0"/>
              </a:defRPr>
            </a:lvl2pPr>
            <a:lvl3pPr algn="ctr" rtl="0" eaLnBrk="1" fontAlgn="base" hangingPunct="1">
              <a:spcBef>
                <a:spcPct val="0"/>
              </a:spcBef>
              <a:spcAft>
                <a:spcPct val="0"/>
              </a:spcAft>
              <a:defRPr sz="4000" b="1">
                <a:solidFill>
                  <a:schemeClr val="bg1"/>
                </a:solidFill>
                <a:latin typeface="Microsoft YaHei" pitchFamily="34" charset="-122"/>
                <a:ea typeface="Microsoft YaHei" pitchFamily="34" charset="-122"/>
                <a:cs typeface="Arial" charset="0"/>
              </a:defRPr>
            </a:lvl3pPr>
            <a:lvl4pPr algn="ctr" rtl="0" eaLnBrk="1" fontAlgn="base" hangingPunct="1">
              <a:spcBef>
                <a:spcPct val="0"/>
              </a:spcBef>
              <a:spcAft>
                <a:spcPct val="0"/>
              </a:spcAft>
              <a:defRPr sz="4000" b="1">
                <a:solidFill>
                  <a:schemeClr val="bg1"/>
                </a:solidFill>
                <a:latin typeface="Microsoft YaHei" pitchFamily="34" charset="-122"/>
                <a:ea typeface="Microsoft YaHei" pitchFamily="34" charset="-122"/>
                <a:cs typeface="Arial" charset="0"/>
              </a:defRPr>
            </a:lvl4pPr>
            <a:lvl5pPr algn="ctr" rtl="0" eaLnBrk="1" fontAlgn="base" hangingPunct="1">
              <a:spcBef>
                <a:spcPct val="0"/>
              </a:spcBef>
              <a:spcAft>
                <a:spcPct val="0"/>
              </a:spcAft>
              <a:defRPr sz="4000" b="1">
                <a:solidFill>
                  <a:schemeClr val="bg1"/>
                </a:solidFill>
                <a:latin typeface="Microsoft YaHei" pitchFamily="34" charset="-122"/>
                <a:ea typeface="Microsoft YaHei" pitchFamily="34" charset="-122"/>
                <a:cs typeface="Arial" charset="0"/>
              </a:defRPr>
            </a:lvl5pPr>
            <a:lvl6pPr marL="457200" algn="ctr" rtl="0" eaLnBrk="1" fontAlgn="base" hangingPunct="1">
              <a:spcBef>
                <a:spcPct val="0"/>
              </a:spcBef>
              <a:spcAft>
                <a:spcPct val="0"/>
              </a:spcAft>
              <a:defRPr sz="4400" b="1">
                <a:solidFill>
                  <a:srgbClr val="FFFF00"/>
                </a:solidFill>
                <a:latin typeface="Arial Unicode MS" pitchFamily="34" charset="-122"/>
                <a:ea typeface="Arial Unicode MS" pitchFamily="34" charset="-122"/>
                <a:cs typeface="Arial Unicode MS" pitchFamily="34" charset="-122"/>
              </a:defRPr>
            </a:lvl6pPr>
            <a:lvl7pPr marL="914400" algn="ctr" rtl="0" eaLnBrk="1" fontAlgn="base" hangingPunct="1">
              <a:spcBef>
                <a:spcPct val="0"/>
              </a:spcBef>
              <a:spcAft>
                <a:spcPct val="0"/>
              </a:spcAft>
              <a:defRPr sz="4400" b="1">
                <a:solidFill>
                  <a:srgbClr val="FFFF00"/>
                </a:solidFill>
                <a:latin typeface="Arial Unicode MS" pitchFamily="34" charset="-122"/>
                <a:ea typeface="Arial Unicode MS" pitchFamily="34" charset="-122"/>
                <a:cs typeface="Arial Unicode MS" pitchFamily="34" charset="-122"/>
              </a:defRPr>
            </a:lvl7pPr>
            <a:lvl8pPr marL="1371600" algn="ctr" rtl="0" eaLnBrk="1" fontAlgn="base" hangingPunct="1">
              <a:spcBef>
                <a:spcPct val="0"/>
              </a:spcBef>
              <a:spcAft>
                <a:spcPct val="0"/>
              </a:spcAft>
              <a:defRPr sz="4400" b="1">
                <a:solidFill>
                  <a:srgbClr val="FFFF00"/>
                </a:solidFill>
                <a:latin typeface="Arial Unicode MS" pitchFamily="34" charset="-122"/>
                <a:ea typeface="Arial Unicode MS" pitchFamily="34" charset="-122"/>
                <a:cs typeface="Arial Unicode MS" pitchFamily="34" charset="-122"/>
              </a:defRPr>
            </a:lvl8pPr>
            <a:lvl9pPr marL="1828800" algn="ctr" rtl="0" eaLnBrk="1" fontAlgn="base" hangingPunct="1">
              <a:spcBef>
                <a:spcPct val="0"/>
              </a:spcBef>
              <a:spcAft>
                <a:spcPct val="0"/>
              </a:spcAft>
              <a:defRPr sz="4400" b="1">
                <a:solidFill>
                  <a:srgbClr val="FFFF00"/>
                </a:solidFill>
                <a:latin typeface="Arial Unicode MS" pitchFamily="34" charset="-122"/>
                <a:ea typeface="Arial Unicode MS" pitchFamily="34" charset="-122"/>
                <a:cs typeface="Arial Unicode MS" pitchFamily="34" charset="-122"/>
              </a:defRPr>
            </a:lvl9pPr>
          </a:lstStyle>
          <a:p>
            <a:pPr algn="r"/>
            <a:r>
              <a:rPr lang="es-AR" sz="2400" dirty="0" smtClean="0">
                <a:solidFill>
                  <a:prstClr val="white">
                    <a:lumMod val="95000"/>
                  </a:prstClr>
                </a:solidFill>
                <a:latin typeface="Microsoft YaHei" panose="020B0503020204020204" pitchFamily="34" charset="-122"/>
              </a:rPr>
              <a:t>ORAL TREATMENT TO PREVENT RESTENOSIS</a:t>
            </a:r>
            <a:endParaRPr lang="en-US" sz="2400" dirty="0">
              <a:solidFill>
                <a:prstClr val="white">
                  <a:lumMod val="95000"/>
                </a:prstClr>
              </a:solidFill>
              <a:latin typeface="Microsoft YaHei" panose="020B0503020204020204" pitchFamily="34" charset="-122"/>
            </a:endParaRPr>
          </a:p>
        </p:txBody>
      </p:sp>
      <p:cxnSp>
        <p:nvCxnSpPr>
          <p:cNvPr id="5" name="4 Conector recto"/>
          <p:cNvCxnSpPr/>
          <p:nvPr/>
        </p:nvCxnSpPr>
        <p:spPr>
          <a:xfrm>
            <a:off x="2843808" y="476672"/>
            <a:ext cx="619268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aphicFrame>
        <p:nvGraphicFramePr>
          <p:cNvPr id="6" name="1 Marcador de contenido"/>
          <p:cNvGraphicFramePr>
            <a:graphicFrameLocks noGrp="1"/>
          </p:cNvGraphicFramePr>
          <p:nvPr>
            <p:ph idx="1"/>
            <p:extLst>
              <p:ext uri="{D42A27DB-BD31-4B8C-83A1-F6EECF244321}">
                <p14:modId xmlns:p14="http://schemas.microsoft.com/office/powerpoint/2010/main" val="3905433938"/>
              </p:ext>
            </p:extLst>
          </p:nvPr>
        </p:nvGraphicFramePr>
        <p:xfrm>
          <a:off x="323528" y="2924944"/>
          <a:ext cx="8435280" cy="2377440"/>
        </p:xfrm>
        <a:graphic>
          <a:graphicData uri="http://schemas.openxmlformats.org/drawingml/2006/table">
            <a:tbl>
              <a:tblPr firstRow="1" bandRow="1">
                <a:tableStyleId>{5C22544A-7EE6-4342-B048-85BDC9FD1C3A}</a:tableStyleId>
              </a:tblPr>
              <a:tblGrid>
                <a:gridCol w="3456384"/>
                <a:gridCol w="1872208"/>
                <a:gridCol w="1728192"/>
                <a:gridCol w="1378496"/>
              </a:tblGrid>
              <a:tr h="370840">
                <a:tc>
                  <a:txBody>
                    <a:bodyPr/>
                    <a:lstStyle/>
                    <a:p>
                      <a:endParaRPr lang="en-US" sz="2000" dirty="0">
                        <a:latin typeface="Microsoft YaHei" panose="020B0503020204020204" pitchFamily="34" charset="-122"/>
                        <a:ea typeface="Microsoft YaHei" panose="020B0503020204020204" pitchFamily="34" charset="-122"/>
                      </a:endParaRPr>
                    </a:p>
                  </a:txBody>
                  <a:tcPr/>
                </a:tc>
                <a:tc>
                  <a:txBody>
                    <a:bodyPr/>
                    <a:lstStyle/>
                    <a:p>
                      <a:pPr algn="ctr"/>
                      <a:r>
                        <a:rPr lang="es-AR" sz="2000" dirty="0" smtClean="0">
                          <a:latin typeface="Microsoft YaHei" panose="020B0503020204020204" pitchFamily="34" charset="-122"/>
                          <a:ea typeface="Microsoft YaHei" panose="020B0503020204020204" pitchFamily="34" charset="-122"/>
                        </a:rPr>
                        <a:t>OIT (225 p)</a:t>
                      </a:r>
                      <a:endParaRPr lang="en-US" sz="2000" dirty="0">
                        <a:latin typeface="Microsoft YaHei" panose="020B0503020204020204" pitchFamily="34" charset="-122"/>
                        <a:ea typeface="Microsoft YaHei" panose="020B0503020204020204" pitchFamily="34" charset="-122"/>
                      </a:endParaRPr>
                    </a:p>
                  </a:txBody>
                  <a:tcPr/>
                </a:tc>
                <a:tc>
                  <a:txBody>
                    <a:bodyPr/>
                    <a:lstStyle/>
                    <a:p>
                      <a:pPr algn="ctr"/>
                      <a:r>
                        <a:rPr lang="es-AR" sz="2000" dirty="0" smtClean="0">
                          <a:latin typeface="Microsoft YaHei" panose="020B0503020204020204" pitchFamily="34" charset="-122"/>
                          <a:ea typeface="Microsoft YaHei" panose="020B0503020204020204" pitchFamily="34" charset="-122"/>
                        </a:rPr>
                        <a:t>DES (225 p)</a:t>
                      </a:r>
                      <a:endParaRPr lang="en-US" sz="2000" dirty="0">
                        <a:latin typeface="Microsoft YaHei" panose="020B0503020204020204" pitchFamily="34" charset="-122"/>
                        <a:ea typeface="Microsoft YaHei" panose="020B0503020204020204" pitchFamily="34" charset="-122"/>
                      </a:endParaRPr>
                    </a:p>
                  </a:txBody>
                  <a:tcPr/>
                </a:tc>
                <a:tc>
                  <a:txBody>
                    <a:bodyPr/>
                    <a:lstStyle/>
                    <a:p>
                      <a:pPr algn="ctr"/>
                      <a:r>
                        <a:rPr lang="es-AR" sz="2000" dirty="0" smtClean="0">
                          <a:latin typeface="Microsoft YaHei" panose="020B0503020204020204" pitchFamily="34" charset="-122"/>
                          <a:ea typeface="Microsoft YaHei" panose="020B0503020204020204" pitchFamily="34" charset="-122"/>
                        </a:rPr>
                        <a:t>P </a:t>
                      </a:r>
                      <a:r>
                        <a:rPr lang="es-AR" sz="2000" dirty="0" err="1" smtClean="0">
                          <a:latin typeface="Microsoft YaHei" panose="020B0503020204020204" pitchFamily="34" charset="-122"/>
                          <a:ea typeface="Microsoft YaHei" panose="020B0503020204020204" pitchFamily="34" charset="-122"/>
                        </a:rPr>
                        <a:t>value</a:t>
                      </a:r>
                      <a:endParaRPr lang="en-US" sz="2000" dirty="0">
                        <a:latin typeface="Microsoft YaHei" panose="020B0503020204020204" pitchFamily="34" charset="-122"/>
                        <a:ea typeface="Microsoft YaHei" panose="020B0503020204020204" pitchFamily="34" charset="-122"/>
                      </a:endParaRPr>
                    </a:p>
                  </a:txBody>
                  <a:tcPr/>
                </a:tc>
              </a:tr>
              <a:tr h="370840">
                <a:tc>
                  <a:txBody>
                    <a:bodyPr/>
                    <a:lstStyle/>
                    <a:p>
                      <a:r>
                        <a:rPr lang="es-AR" sz="2000" dirty="0" err="1" smtClean="0">
                          <a:latin typeface="Microsoft YaHei" panose="020B0503020204020204" pitchFamily="34" charset="-122"/>
                          <a:ea typeface="Microsoft YaHei" panose="020B0503020204020204" pitchFamily="34" charset="-122"/>
                        </a:rPr>
                        <a:t>Death</a:t>
                      </a:r>
                      <a:endParaRPr lang="en-US" sz="2000" dirty="0">
                        <a:latin typeface="Microsoft YaHei" panose="020B0503020204020204" pitchFamily="34" charset="-122"/>
                        <a:ea typeface="Microsoft YaHei" panose="020B0503020204020204" pitchFamily="34" charset="-122"/>
                      </a:endParaRPr>
                    </a:p>
                  </a:txBody>
                  <a:tcPr/>
                </a:tc>
                <a:tc>
                  <a:txBody>
                    <a:bodyPr/>
                    <a:lstStyle/>
                    <a:p>
                      <a:pPr algn="ctr"/>
                      <a:r>
                        <a:rPr lang="es-AR" sz="2000" dirty="0" smtClean="0">
                          <a:latin typeface="Microsoft YaHei" panose="020B0503020204020204" pitchFamily="34" charset="-122"/>
                          <a:ea typeface="Microsoft YaHei" panose="020B0503020204020204" pitchFamily="34" charset="-122"/>
                        </a:rPr>
                        <a:t>8/225</a:t>
                      </a:r>
                      <a:endParaRPr lang="en-US" sz="2000" dirty="0">
                        <a:latin typeface="Microsoft YaHei" panose="020B0503020204020204" pitchFamily="34" charset="-122"/>
                        <a:ea typeface="Microsoft YaHei" panose="020B0503020204020204" pitchFamily="34" charset="-122"/>
                      </a:endParaRPr>
                    </a:p>
                  </a:txBody>
                  <a:tcPr/>
                </a:tc>
                <a:tc>
                  <a:txBody>
                    <a:bodyPr/>
                    <a:lstStyle/>
                    <a:p>
                      <a:pPr algn="ctr"/>
                      <a:r>
                        <a:rPr lang="es-AR" sz="2000" dirty="0" smtClean="0">
                          <a:latin typeface="Microsoft YaHei" panose="020B0503020204020204" pitchFamily="34" charset="-122"/>
                          <a:ea typeface="Microsoft YaHei" panose="020B0503020204020204" pitchFamily="34" charset="-122"/>
                        </a:rPr>
                        <a:t>19/225</a:t>
                      </a:r>
                      <a:endParaRPr lang="en-US" sz="2000" dirty="0">
                        <a:latin typeface="Microsoft YaHei" panose="020B0503020204020204" pitchFamily="34" charset="-122"/>
                        <a:ea typeface="Microsoft YaHei" panose="020B0503020204020204" pitchFamily="34" charset="-122"/>
                      </a:endParaRPr>
                    </a:p>
                  </a:txBody>
                  <a:tcPr/>
                </a:tc>
                <a:tc>
                  <a:txBody>
                    <a:bodyPr/>
                    <a:lstStyle/>
                    <a:p>
                      <a:pPr algn="ctr"/>
                      <a:r>
                        <a:rPr lang="es-AR" sz="2000" dirty="0" smtClean="0">
                          <a:latin typeface="Microsoft YaHei" panose="020B0503020204020204" pitchFamily="34" charset="-122"/>
                          <a:ea typeface="Microsoft YaHei" panose="020B0503020204020204" pitchFamily="34" charset="-122"/>
                        </a:rPr>
                        <a:t>0.02</a:t>
                      </a:r>
                      <a:endParaRPr lang="en-US" sz="2000" dirty="0">
                        <a:latin typeface="Microsoft YaHei" panose="020B0503020204020204" pitchFamily="34" charset="-122"/>
                        <a:ea typeface="Microsoft YaHei" panose="020B0503020204020204" pitchFamily="34" charset="-122"/>
                      </a:endParaRPr>
                    </a:p>
                  </a:txBody>
                  <a:tcPr/>
                </a:tc>
              </a:tr>
              <a:tr h="370840">
                <a:tc>
                  <a:txBody>
                    <a:bodyPr/>
                    <a:lstStyle/>
                    <a:p>
                      <a:r>
                        <a:rPr lang="es-AR" sz="2000" dirty="0" smtClean="0">
                          <a:latin typeface="Microsoft YaHei" panose="020B0503020204020204" pitchFamily="34" charset="-122"/>
                          <a:ea typeface="Microsoft YaHei" panose="020B0503020204020204" pitchFamily="34" charset="-122"/>
                        </a:rPr>
                        <a:t>MI</a:t>
                      </a:r>
                      <a:endParaRPr lang="en-US" sz="2000" dirty="0">
                        <a:latin typeface="Microsoft YaHei" panose="020B0503020204020204" pitchFamily="34" charset="-122"/>
                        <a:ea typeface="Microsoft YaHei" panose="020B0503020204020204" pitchFamily="34" charset="-122"/>
                      </a:endParaRPr>
                    </a:p>
                  </a:txBody>
                  <a:tcPr/>
                </a:tc>
                <a:tc>
                  <a:txBody>
                    <a:bodyPr/>
                    <a:lstStyle/>
                    <a:p>
                      <a:pPr algn="ctr"/>
                      <a:r>
                        <a:rPr lang="es-AR" sz="2000" dirty="0" smtClean="0">
                          <a:latin typeface="Microsoft YaHei" panose="020B0503020204020204" pitchFamily="34" charset="-122"/>
                          <a:ea typeface="Microsoft YaHei" panose="020B0503020204020204" pitchFamily="34" charset="-122"/>
                        </a:rPr>
                        <a:t>7/225</a:t>
                      </a:r>
                      <a:endParaRPr lang="en-US" sz="2000" dirty="0">
                        <a:latin typeface="Microsoft YaHei" panose="020B0503020204020204" pitchFamily="34" charset="-122"/>
                        <a:ea typeface="Microsoft YaHei" panose="020B0503020204020204" pitchFamily="34" charset="-122"/>
                      </a:endParaRPr>
                    </a:p>
                  </a:txBody>
                  <a:tcPr/>
                </a:tc>
                <a:tc>
                  <a:txBody>
                    <a:bodyPr/>
                    <a:lstStyle/>
                    <a:p>
                      <a:pPr algn="ctr"/>
                      <a:r>
                        <a:rPr lang="es-AR" sz="2000" dirty="0" smtClean="0">
                          <a:latin typeface="Microsoft YaHei" panose="020B0503020204020204" pitchFamily="34" charset="-122"/>
                          <a:ea typeface="Microsoft YaHei" panose="020B0503020204020204" pitchFamily="34" charset="-122"/>
                        </a:rPr>
                        <a:t>16/225</a:t>
                      </a:r>
                      <a:endParaRPr lang="en-US" sz="2000" dirty="0">
                        <a:latin typeface="Microsoft YaHei" panose="020B0503020204020204" pitchFamily="34" charset="-122"/>
                        <a:ea typeface="Microsoft YaHei" panose="020B0503020204020204" pitchFamily="34" charset="-122"/>
                      </a:endParaRPr>
                    </a:p>
                  </a:txBody>
                  <a:tcPr/>
                </a:tc>
                <a:tc>
                  <a:txBody>
                    <a:bodyPr/>
                    <a:lstStyle/>
                    <a:p>
                      <a:pPr algn="ctr"/>
                      <a:r>
                        <a:rPr lang="es-AR" sz="2000" dirty="0" smtClean="0">
                          <a:latin typeface="Microsoft YaHei" panose="020B0503020204020204" pitchFamily="34" charset="-122"/>
                          <a:ea typeface="Microsoft YaHei" panose="020B0503020204020204" pitchFamily="34" charset="-122"/>
                        </a:rPr>
                        <a:t>0.04</a:t>
                      </a:r>
                      <a:endParaRPr lang="en-US" sz="2000" dirty="0">
                        <a:latin typeface="Microsoft YaHei" panose="020B0503020204020204" pitchFamily="34" charset="-122"/>
                        <a:ea typeface="Microsoft YaHei" panose="020B0503020204020204" pitchFamily="34" charset="-122"/>
                      </a:endParaRPr>
                    </a:p>
                  </a:txBody>
                  <a:tcPr/>
                </a:tc>
              </a:tr>
              <a:tr h="370840">
                <a:tc>
                  <a:txBody>
                    <a:bodyPr/>
                    <a:lstStyle/>
                    <a:p>
                      <a:r>
                        <a:rPr lang="es-AR" sz="2000" dirty="0" smtClean="0">
                          <a:latin typeface="Microsoft YaHei" panose="020B0503020204020204" pitchFamily="34" charset="-122"/>
                          <a:ea typeface="Microsoft YaHei" panose="020B0503020204020204" pitchFamily="34" charset="-122"/>
                        </a:rPr>
                        <a:t>TLR</a:t>
                      </a:r>
                      <a:endParaRPr lang="en-US" sz="2000" dirty="0">
                        <a:latin typeface="Microsoft YaHei" panose="020B0503020204020204" pitchFamily="34" charset="-122"/>
                        <a:ea typeface="Microsoft YaHei" panose="020B0503020204020204" pitchFamily="34" charset="-122"/>
                      </a:endParaRPr>
                    </a:p>
                  </a:txBody>
                  <a:tcPr/>
                </a:tc>
                <a:tc>
                  <a:txBody>
                    <a:bodyPr/>
                    <a:lstStyle/>
                    <a:p>
                      <a:pPr algn="ctr"/>
                      <a:r>
                        <a:rPr lang="es-AR" sz="2000" dirty="0" smtClean="0">
                          <a:latin typeface="Microsoft YaHei" panose="020B0503020204020204" pitchFamily="34" charset="-122"/>
                          <a:ea typeface="Microsoft YaHei" panose="020B0503020204020204" pitchFamily="34" charset="-122"/>
                        </a:rPr>
                        <a:t>27/350</a:t>
                      </a:r>
                      <a:endParaRPr lang="en-US" sz="2000" dirty="0">
                        <a:latin typeface="Microsoft YaHei" panose="020B0503020204020204" pitchFamily="34" charset="-122"/>
                        <a:ea typeface="Microsoft YaHei" panose="020B0503020204020204" pitchFamily="34" charset="-122"/>
                      </a:endParaRPr>
                    </a:p>
                  </a:txBody>
                  <a:tcPr/>
                </a:tc>
                <a:tc>
                  <a:txBody>
                    <a:bodyPr/>
                    <a:lstStyle/>
                    <a:p>
                      <a:pPr algn="ctr"/>
                      <a:r>
                        <a:rPr lang="es-AR" sz="2000" dirty="0" smtClean="0">
                          <a:latin typeface="Microsoft YaHei" panose="020B0503020204020204" pitchFamily="34" charset="-122"/>
                          <a:ea typeface="Microsoft YaHei" panose="020B0503020204020204" pitchFamily="34" charset="-122"/>
                        </a:rPr>
                        <a:t>38/360</a:t>
                      </a:r>
                      <a:endParaRPr lang="en-US" sz="2000" dirty="0">
                        <a:latin typeface="Microsoft YaHei" panose="020B0503020204020204" pitchFamily="34" charset="-122"/>
                        <a:ea typeface="Microsoft YaHei" panose="020B0503020204020204" pitchFamily="34" charset="-122"/>
                      </a:endParaRPr>
                    </a:p>
                  </a:txBody>
                  <a:tcPr/>
                </a:tc>
                <a:tc>
                  <a:txBody>
                    <a:bodyPr/>
                    <a:lstStyle/>
                    <a:p>
                      <a:pPr algn="ctr"/>
                      <a:r>
                        <a:rPr lang="es-AR" sz="2000" dirty="0" smtClean="0">
                          <a:latin typeface="Microsoft YaHei" panose="020B0503020204020204" pitchFamily="34" charset="-122"/>
                          <a:ea typeface="Microsoft YaHei" panose="020B0503020204020204" pitchFamily="34" charset="-122"/>
                        </a:rPr>
                        <a:t>0.2</a:t>
                      </a:r>
                      <a:endParaRPr lang="en-US" sz="2000" dirty="0">
                        <a:latin typeface="Microsoft YaHei" panose="020B0503020204020204" pitchFamily="34" charset="-122"/>
                        <a:ea typeface="Microsoft YaHei" panose="020B0503020204020204" pitchFamily="34" charset="-122"/>
                      </a:endParaRPr>
                    </a:p>
                  </a:txBody>
                  <a:tcPr/>
                </a:tc>
              </a:tr>
              <a:tr h="370840">
                <a:tc>
                  <a:txBody>
                    <a:bodyPr/>
                    <a:lstStyle/>
                    <a:p>
                      <a:r>
                        <a:rPr lang="es-AR" sz="2000" dirty="0" smtClean="0">
                          <a:latin typeface="Microsoft YaHei" panose="020B0503020204020204" pitchFamily="34" charset="-122"/>
                          <a:ea typeface="Microsoft YaHei" panose="020B0503020204020204" pitchFamily="34" charset="-122"/>
                        </a:rPr>
                        <a:t>SET</a:t>
                      </a:r>
                      <a:endParaRPr lang="en-US" sz="2000" dirty="0">
                        <a:latin typeface="Microsoft YaHei" panose="020B0503020204020204" pitchFamily="34" charset="-122"/>
                        <a:ea typeface="Microsoft YaHei" panose="020B0503020204020204" pitchFamily="34" charset="-122"/>
                      </a:endParaRPr>
                    </a:p>
                  </a:txBody>
                  <a:tcPr/>
                </a:tc>
                <a:tc>
                  <a:txBody>
                    <a:bodyPr/>
                    <a:lstStyle/>
                    <a:p>
                      <a:pPr algn="ctr"/>
                      <a:r>
                        <a:rPr lang="es-AR" sz="2000" dirty="0" smtClean="0">
                          <a:latin typeface="Microsoft YaHei" panose="020B0503020204020204" pitchFamily="34" charset="-122"/>
                          <a:ea typeface="Microsoft YaHei" panose="020B0503020204020204" pitchFamily="34" charset="-122"/>
                        </a:rPr>
                        <a:t>2/225</a:t>
                      </a:r>
                      <a:endParaRPr lang="en-US" sz="2000" dirty="0">
                        <a:latin typeface="Microsoft YaHei" panose="020B0503020204020204" pitchFamily="34" charset="-122"/>
                        <a:ea typeface="Microsoft YaHei" panose="020B0503020204020204" pitchFamily="34" charset="-122"/>
                      </a:endParaRPr>
                    </a:p>
                  </a:txBody>
                  <a:tcPr/>
                </a:tc>
                <a:tc>
                  <a:txBody>
                    <a:bodyPr/>
                    <a:lstStyle/>
                    <a:p>
                      <a:pPr algn="ctr"/>
                      <a:r>
                        <a:rPr lang="es-AR" sz="2000" dirty="0" smtClean="0">
                          <a:latin typeface="Microsoft YaHei" panose="020B0503020204020204" pitchFamily="34" charset="-122"/>
                          <a:ea typeface="Microsoft YaHei" panose="020B0503020204020204" pitchFamily="34" charset="-122"/>
                        </a:rPr>
                        <a:t>16/225</a:t>
                      </a:r>
                      <a:endParaRPr lang="en-US" sz="2000" dirty="0">
                        <a:latin typeface="Microsoft YaHei" panose="020B0503020204020204" pitchFamily="34" charset="-122"/>
                        <a:ea typeface="Microsoft YaHei" panose="020B0503020204020204" pitchFamily="34" charset="-122"/>
                      </a:endParaRPr>
                    </a:p>
                  </a:txBody>
                  <a:tcPr/>
                </a:tc>
                <a:tc>
                  <a:txBody>
                    <a:bodyPr/>
                    <a:lstStyle/>
                    <a:p>
                      <a:pPr algn="ctr"/>
                      <a:r>
                        <a:rPr lang="es-AR" sz="2000" dirty="0" smtClean="0">
                          <a:latin typeface="Microsoft YaHei" panose="020B0503020204020204" pitchFamily="34" charset="-122"/>
                          <a:ea typeface="Microsoft YaHei" panose="020B0503020204020204" pitchFamily="34" charset="-122"/>
                        </a:rPr>
                        <a:t>&lt;0.001</a:t>
                      </a:r>
                      <a:endParaRPr lang="en-US" sz="2000" dirty="0">
                        <a:latin typeface="Microsoft YaHei" panose="020B0503020204020204" pitchFamily="34" charset="-122"/>
                        <a:ea typeface="Microsoft YaHei" panose="020B0503020204020204" pitchFamily="34" charset="-122"/>
                      </a:endParaRPr>
                    </a:p>
                  </a:txBody>
                  <a:tcPr/>
                </a:tc>
              </a:tr>
              <a:tr h="370840">
                <a:tc>
                  <a:txBody>
                    <a:bodyPr/>
                    <a:lstStyle/>
                    <a:p>
                      <a:r>
                        <a:rPr lang="es-AR" sz="2000" dirty="0" err="1" smtClean="0">
                          <a:latin typeface="Microsoft YaHei" panose="020B0503020204020204" pitchFamily="34" charset="-122"/>
                          <a:ea typeface="Microsoft YaHei" panose="020B0503020204020204" pitchFamily="34" charset="-122"/>
                        </a:rPr>
                        <a:t>Very</a:t>
                      </a:r>
                      <a:r>
                        <a:rPr lang="es-AR" sz="2000" dirty="0" smtClean="0">
                          <a:latin typeface="Microsoft YaHei" panose="020B0503020204020204" pitchFamily="34" charset="-122"/>
                          <a:ea typeface="Microsoft YaHei" panose="020B0503020204020204" pitchFamily="34" charset="-122"/>
                        </a:rPr>
                        <a:t> </a:t>
                      </a:r>
                      <a:r>
                        <a:rPr lang="es-AR" sz="2000" smtClean="0">
                          <a:latin typeface="Microsoft YaHei" panose="020B0503020204020204" pitchFamily="34" charset="-122"/>
                          <a:ea typeface="Microsoft YaHei" panose="020B0503020204020204" pitchFamily="34" charset="-122"/>
                        </a:rPr>
                        <a:t>Late SET</a:t>
                      </a:r>
                      <a:endParaRPr lang="en-US" sz="2000" dirty="0">
                        <a:latin typeface="Microsoft YaHei" panose="020B0503020204020204" pitchFamily="34" charset="-122"/>
                        <a:ea typeface="Microsoft YaHei" panose="020B0503020204020204" pitchFamily="34" charset="-122"/>
                      </a:endParaRPr>
                    </a:p>
                  </a:txBody>
                  <a:tcPr/>
                </a:tc>
                <a:tc>
                  <a:txBody>
                    <a:bodyPr/>
                    <a:lstStyle/>
                    <a:p>
                      <a:pPr algn="ctr"/>
                      <a:r>
                        <a:rPr lang="es-AR" sz="2000" dirty="0" smtClean="0">
                          <a:latin typeface="Microsoft YaHei" panose="020B0503020204020204" pitchFamily="34" charset="-122"/>
                          <a:ea typeface="Microsoft YaHei" panose="020B0503020204020204" pitchFamily="34" charset="-122"/>
                        </a:rPr>
                        <a:t>1/225</a:t>
                      </a:r>
                      <a:endParaRPr lang="en-US" sz="2000" dirty="0">
                        <a:latin typeface="Microsoft YaHei" panose="020B0503020204020204" pitchFamily="34" charset="-122"/>
                        <a:ea typeface="Microsoft YaHei" panose="020B0503020204020204" pitchFamily="34" charset="-122"/>
                      </a:endParaRPr>
                    </a:p>
                  </a:txBody>
                  <a:tcPr/>
                </a:tc>
                <a:tc>
                  <a:txBody>
                    <a:bodyPr/>
                    <a:lstStyle/>
                    <a:p>
                      <a:pPr algn="ctr"/>
                      <a:r>
                        <a:rPr lang="es-AR" sz="2000" dirty="0" smtClean="0">
                          <a:latin typeface="Microsoft YaHei" panose="020B0503020204020204" pitchFamily="34" charset="-122"/>
                          <a:ea typeface="Microsoft YaHei" panose="020B0503020204020204" pitchFamily="34" charset="-122"/>
                        </a:rPr>
                        <a:t>11/225</a:t>
                      </a:r>
                      <a:endParaRPr lang="en-US" sz="2000" dirty="0">
                        <a:latin typeface="Microsoft YaHei" panose="020B0503020204020204" pitchFamily="34" charset="-122"/>
                        <a:ea typeface="Microsoft YaHei" panose="020B0503020204020204" pitchFamily="34" charset="-122"/>
                      </a:endParaRPr>
                    </a:p>
                  </a:txBody>
                  <a:tcPr/>
                </a:tc>
                <a:tc>
                  <a:txBody>
                    <a:bodyPr/>
                    <a:lstStyle/>
                    <a:p>
                      <a:pPr algn="ctr"/>
                      <a:r>
                        <a:rPr lang="es-AR" sz="2000" dirty="0" smtClean="0">
                          <a:latin typeface="Microsoft YaHei" panose="020B0503020204020204" pitchFamily="34" charset="-122"/>
                          <a:ea typeface="Microsoft YaHei" panose="020B0503020204020204" pitchFamily="34" charset="-122"/>
                        </a:rPr>
                        <a:t>0.002</a:t>
                      </a:r>
                      <a:endParaRPr lang="en-US" sz="2000" dirty="0">
                        <a:latin typeface="Microsoft YaHei" panose="020B0503020204020204" pitchFamily="34" charset="-122"/>
                        <a:ea typeface="Microsoft YaHei" panose="020B0503020204020204" pitchFamily="34" charset="-122"/>
                      </a:endParaRPr>
                    </a:p>
                  </a:txBody>
                  <a:tcPr/>
                </a:tc>
              </a:tr>
            </a:tbl>
          </a:graphicData>
        </a:graphic>
      </p:graphicFrame>
      <p:sp>
        <p:nvSpPr>
          <p:cNvPr id="2" name="1 Rectángulo"/>
          <p:cNvSpPr/>
          <p:nvPr/>
        </p:nvSpPr>
        <p:spPr>
          <a:xfrm>
            <a:off x="251520" y="1405225"/>
            <a:ext cx="8590165" cy="707886"/>
          </a:xfrm>
          <a:prstGeom prst="rect">
            <a:avLst/>
          </a:prstGeom>
        </p:spPr>
        <p:txBody>
          <a:bodyPr wrap="square">
            <a:spAutoFit/>
          </a:bodyPr>
          <a:lstStyle/>
          <a:p>
            <a:pPr algn="ctr"/>
            <a:r>
              <a:rPr lang="es-AR" sz="2000" b="1" dirty="0" err="1" smtClean="0">
                <a:solidFill>
                  <a:prstClr val="white">
                    <a:lumMod val="95000"/>
                  </a:prstClr>
                </a:solidFill>
                <a:latin typeface="Microsoft YaHei" panose="020B0503020204020204" pitchFamily="34" charset="-122"/>
              </a:rPr>
              <a:t>Pooled</a:t>
            </a:r>
            <a:r>
              <a:rPr lang="es-AR" sz="2000" b="1" dirty="0" smtClean="0">
                <a:solidFill>
                  <a:prstClr val="white">
                    <a:lumMod val="95000"/>
                  </a:prstClr>
                </a:solidFill>
                <a:latin typeface="Microsoft YaHei" panose="020B0503020204020204" pitchFamily="34" charset="-122"/>
              </a:rPr>
              <a:t> data </a:t>
            </a:r>
            <a:r>
              <a:rPr lang="es-AR" sz="2000" b="1" dirty="0" err="1" smtClean="0">
                <a:solidFill>
                  <a:prstClr val="white">
                    <a:lumMod val="95000"/>
                  </a:prstClr>
                </a:solidFill>
                <a:latin typeface="Microsoft YaHei" panose="020B0503020204020204" pitchFamily="34" charset="-122"/>
              </a:rPr>
              <a:t>from</a:t>
            </a:r>
            <a:r>
              <a:rPr lang="es-AR" sz="2000" b="1" dirty="0">
                <a:solidFill>
                  <a:prstClr val="white">
                    <a:lumMod val="95000"/>
                  </a:prstClr>
                </a:solidFill>
                <a:latin typeface="Microsoft YaHei" panose="020B0503020204020204" pitchFamily="34" charset="-122"/>
              </a:rPr>
              <a:t> ORAR 3 (5 </a:t>
            </a:r>
            <a:r>
              <a:rPr lang="es-AR" sz="2000" b="1" dirty="0" err="1">
                <a:solidFill>
                  <a:prstClr val="white">
                    <a:lumMod val="95000"/>
                  </a:prstClr>
                </a:solidFill>
                <a:latin typeface="Microsoft YaHei" panose="020B0503020204020204" pitchFamily="34" charset="-122"/>
              </a:rPr>
              <a:t>yrs</a:t>
            </a:r>
            <a:r>
              <a:rPr lang="es-AR" sz="2000" b="1" dirty="0">
                <a:solidFill>
                  <a:prstClr val="white">
                    <a:lumMod val="95000"/>
                  </a:prstClr>
                </a:solidFill>
                <a:latin typeface="Microsoft YaHei" panose="020B0503020204020204" pitchFamily="34" charset="-122"/>
              </a:rPr>
              <a:t> </a:t>
            </a:r>
            <a:r>
              <a:rPr lang="es-AR" sz="2000" b="1" dirty="0" smtClean="0">
                <a:solidFill>
                  <a:prstClr val="white">
                    <a:lumMod val="95000"/>
                  </a:prstClr>
                </a:solidFill>
                <a:latin typeface="Microsoft YaHei" panose="020B0503020204020204" pitchFamily="34" charset="-122"/>
              </a:rPr>
              <a:t>FU) and CEREA-DES (4 </a:t>
            </a:r>
            <a:r>
              <a:rPr lang="es-AR" sz="2000" b="1" dirty="0" err="1" smtClean="0">
                <a:solidFill>
                  <a:prstClr val="white">
                    <a:lumMod val="95000"/>
                  </a:prstClr>
                </a:solidFill>
                <a:latin typeface="Microsoft YaHei" panose="020B0503020204020204" pitchFamily="34" charset="-122"/>
              </a:rPr>
              <a:t>yrs</a:t>
            </a:r>
            <a:r>
              <a:rPr lang="es-AR" sz="2000" b="1" dirty="0" smtClean="0">
                <a:solidFill>
                  <a:prstClr val="white">
                    <a:lumMod val="95000"/>
                  </a:prstClr>
                </a:solidFill>
                <a:latin typeface="Microsoft YaHei" panose="020B0503020204020204" pitchFamily="34" charset="-122"/>
              </a:rPr>
              <a:t> FU)  </a:t>
            </a:r>
            <a:r>
              <a:rPr lang="es-AR" sz="2000" b="1" dirty="0" err="1" smtClean="0">
                <a:solidFill>
                  <a:prstClr val="white">
                    <a:lumMod val="95000"/>
                  </a:prstClr>
                </a:solidFill>
                <a:latin typeface="Microsoft YaHei" panose="020B0503020204020204" pitchFamily="34" charset="-122"/>
              </a:rPr>
              <a:t>Rapamycin</a:t>
            </a:r>
            <a:r>
              <a:rPr lang="es-AR" sz="2000" b="1" dirty="0" smtClean="0">
                <a:solidFill>
                  <a:prstClr val="white">
                    <a:lumMod val="95000"/>
                  </a:prstClr>
                </a:solidFill>
                <a:latin typeface="Microsoft YaHei" panose="020B0503020204020204" pitchFamily="34" charset="-122"/>
              </a:rPr>
              <a:t>/</a:t>
            </a:r>
            <a:r>
              <a:rPr lang="es-AR" sz="2000" dirty="0" err="1" smtClean="0">
                <a:solidFill>
                  <a:prstClr val="white">
                    <a:lumMod val="95000"/>
                  </a:prstClr>
                </a:solidFill>
                <a:latin typeface="Microsoft YaHei" panose="020B0503020204020204" pitchFamily="34" charset="-122"/>
              </a:rPr>
              <a:t>Prednisone+BMS</a:t>
            </a:r>
            <a:r>
              <a:rPr lang="es-AR" sz="2000" dirty="0" smtClean="0">
                <a:solidFill>
                  <a:prstClr val="white">
                    <a:lumMod val="95000"/>
                  </a:prstClr>
                </a:solidFill>
                <a:latin typeface="Microsoft YaHei" panose="020B0503020204020204" pitchFamily="34" charset="-122"/>
              </a:rPr>
              <a:t> vs </a:t>
            </a:r>
            <a:r>
              <a:rPr lang="es-AR" sz="2000" dirty="0" err="1" smtClean="0">
                <a:solidFill>
                  <a:prstClr val="white">
                    <a:lumMod val="95000"/>
                  </a:prstClr>
                </a:solidFill>
                <a:latin typeface="Microsoft YaHei" panose="020B0503020204020204" pitchFamily="34" charset="-122"/>
              </a:rPr>
              <a:t>Cypher</a:t>
            </a:r>
            <a:r>
              <a:rPr lang="es-AR" sz="2000" dirty="0" smtClean="0">
                <a:solidFill>
                  <a:prstClr val="white">
                    <a:lumMod val="95000"/>
                  </a:prstClr>
                </a:solidFill>
                <a:latin typeface="Microsoft YaHei" panose="020B0503020204020204" pitchFamily="34" charset="-122"/>
              </a:rPr>
              <a:t>, </a:t>
            </a:r>
            <a:r>
              <a:rPr lang="es-AR" sz="2000" dirty="0" err="1" smtClean="0">
                <a:solidFill>
                  <a:prstClr val="white">
                    <a:lumMod val="95000"/>
                  </a:prstClr>
                </a:solidFill>
                <a:latin typeface="Microsoft YaHei" panose="020B0503020204020204" pitchFamily="34" charset="-122"/>
              </a:rPr>
              <a:t>Taxus</a:t>
            </a:r>
            <a:r>
              <a:rPr lang="es-AR" sz="2000" dirty="0" smtClean="0">
                <a:solidFill>
                  <a:prstClr val="white">
                    <a:lumMod val="95000"/>
                  </a:prstClr>
                </a:solidFill>
                <a:latin typeface="Microsoft YaHei" panose="020B0503020204020204" pitchFamily="34" charset="-122"/>
              </a:rPr>
              <a:t> &amp; </a:t>
            </a:r>
            <a:r>
              <a:rPr lang="es-AR" sz="2000" dirty="0" err="1" smtClean="0">
                <a:solidFill>
                  <a:prstClr val="white">
                    <a:lumMod val="95000"/>
                  </a:prstClr>
                </a:solidFill>
                <a:latin typeface="Microsoft YaHei" panose="020B0503020204020204" pitchFamily="34" charset="-122"/>
              </a:rPr>
              <a:t>Endeavor</a:t>
            </a:r>
            <a:r>
              <a:rPr lang="es-AR" sz="2000" dirty="0" smtClean="0">
                <a:solidFill>
                  <a:prstClr val="white">
                    <a:lumMod val="95000"/>
                  </a:prstClr>
                </a:solidFill>
                <a:latin typeface="Microsoft YaHei" panose="020B0503020204020204" pitchFamily="34" charset="-122"/>
              </a:rPr>
              <a:t> </a:t>
            </a:r>
            <a:endParaRPr lang="en-US" sz="2000" dirty="0">
              <a:solidFill>
                <a:prstClr val="black"/>
              </a:solidFill>
            </a:endParaRPr>
          </a:p>
        </p:txBody>
      </p:sp>
      <p:sp>
        <p:nvSpPr>
          <p:cNvPr id="7" name="6 Rectángulo"/>
          <p:cNvSpPr/>
          <p:nvPr/>
        </p:nvSpPr>
        <p:spPr>
          <a:xfrm>
            <a:off x="3203848" y="6516052"/>
            <a:ext cx="5926302" cy="369332"/>
          </a:xfrm>
          <a:prstGeom prst="rect">
            <a:avLst/>
          </a:prstGeom>
        </p:spPr>
        <p:txBody>
          <a:bodyPr wrap="none">
            <a:spAutoFit/>
          </a:bodyPr>
          <a:lstStyle/>
          <a:p>
            <a:r>
              <a:rPr lang="en-US" i="1" dirty="0" err="1" smtClean="0">
                <a:solidFill>
                  <a:schemeClr val="bg1"/>
                </a:solidFill>
                <a:latin typeface="Microsoft YaHei" panose="020B0503020204020204" pitchFamily="34" charset="-122"/>
                <a:ea typeface="Microsoft YaHei" panose="020B0503020204020204" pitchFamily="34" charset="-122"/>
              </a:rPr>
              <a:t>Ribichini</a:t>
            </a:r>
            <a:r>
              <a:rPr lang="en-US" i="1" dirty="0" smtClean="0">
                <a:solidFill>
                  <a:schemeClr val="bg1"/>
                </a:solidFill>
                <a:latin typeface="Microsoft YaHei" panose="020B0503020204020204" pitchFamily="34" charset="-122"/>
                <a:ea typeface="Microsoft YaHei" panose="020B0503020204020204" pitchFamily="34" charset="-122"/>
              </a:rPr>
              <a:t> F et al. </a:t>
            </a:r>
            <a:r>
              <a:rPr lang="en-US" i="1" dirty="0" err="1" smtClean="0">
                <a:solidFill>
                  <a:schemeClr val="bg1"/>
                </a:solidFill>
                <a:latin typeface="Microsoft YaHei" panose="020B0503020204020204" pitchFamily="34" charset="-122"/>
                <a:ea typeface="Microsoft YaHei" panose="020B0503020204020204" pitchFamily="34" charset="-122"/>
              </a:rPr>
              <a:t>Eur</a:t>
            </a:r>
            <a:r>
              <a:rPr lang="en-US" i="1" dirty="0" smtClean="0">
                <a:solidFill>
                  <a:schemeClr val="bg1"/>
                </a:solidFill>
                <a:latin typeface="Microsoft YaHei" panose="020B0503020204020204" pitchFamily="34" charset="-122"/>
                <a:ea typeface="Microsoft YaHei" panose="020B0503020204020204" pitchFamily="34" charset="-122"/>
              </a:rPr>
              <a:t> Heart J. 2013 Jun;34(23):1740-8.</a:t>
            </a:r>
            <a:endParaRPr lang="en-US" i="1" dirty="0">
              <a:solidFill>
                <a:schemeClr val="bg1"/>
              </a:solidFill>
              <a:latin typeface="Microsoft YaHei" panose="020B0503020204020204" pitchFamily="34" charset="-122"/>
              <a:ea typeface="Microsoft YaHei" panose="020B0503020204020204" pitchFamily="34" charset="-122"/>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162" y="6103639"/>
            <a:ext cx="673735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Elipse"/>
          <p:cNvSpPr/>
          <p:nvPr/>
        </p:nvSpPr>
        <p:spPr>
          <a:xfrm>
            <a:off x="4211960" y="4869160"/>
            <a:ext cx="3219096"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3737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3995"/>
          <a:stretch/>
        </p:blipFill>
        <p:spPr bwMode="auto">
          <a:xfrm>
            <a:off x="93186" y="1412776"/>
            <a:ext cx="8943310" cy="463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CuadroTexto"/>
          <p:cNvSpPr txBox="1"/>
          <p:nvPr/>
        </p:nvSpPr>
        <p:spPr>
          <a:xfrm>
            <a:off x="72008" y="44624"/>
            <a:ext cx="8964488" cy="954107"/>
          </a:xfrm>
          <a:prstGeom prst="rect">
            <a:avLst/>
          </a:prstGeom>
          <a:solidFill>
            <a:schemeClr val="accent1">
              <a:alpha val="68000"/>
            </a:schemeClr>
          </a:solidFill>
          <a:ln>
            <a:solidFill>
              <a:schemeClr val="tx2">
                <a:lumMod val="75000"/>
              </a:schemeClr>
            </a:solidFill>
          </a:ln>
          <a:effectLst>
            <a:outerShdw blurRad="50800" dist="38100" dir="5400000" algn="t" rotWithShape="0">
              <a:prstClr val="black">
                <a:alpha val="40000"/>
              </a:prstClr>
            </a:outerShdw>
          </a:effectLst>
        </p:spPr>
        <p:txBody>
          <a:bodyPr wrap="square" rtlCol="0">
            <a:spAutoFit/>
          </a:bodyPr>
          <a:lstStyle/>
          <a:p>
            <a:pPr algn="ctr" fontAlgn="auto">
              <a:spcBef>
                <a:spcPts val="0"/>
              </a:spcBef>
              <a:spcAft>
                <a:spcPts val="0"/>
              </a:spcAft>
            </a:pPr>
            <a:r>
              <a:rPr lang="es-AR" sz="2800" b="1"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Stent</a:t>
            </a:r>
            <a:r>
              <a:rPr lang="es-AR" sz="2800" b="1"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AR" sz="2800" b="1"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thrombosis</a:t>
            </a:r>
            <a:r>
              <a:rPr lang="es-AR" sz="2800" b="1"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and new DES </a:t>
            </a:r>
            <a:r>
              <a:rPr lang="es-AR" sz="2800" b="1"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generations</a:t>
            </a:r>
            <a:r>
              <a:rPr lang="es-AR" sz="2800" b="1"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Biodegradable </a:t>
            </a:r>
            <a:r>
              <a:rPr lang="es-AR" sz="2800" b="1"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polymers</a:t>
            </a:r>
            <a:endParaRPr lang="es-AR" sz="28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4 CuadroTexto"/>
          <p:cNvSpPr txBox="1"/>
          <p:nvPr/>
        </p:nvSpPr>
        <p:spPr>
          <a:xfrm>
            <a:off x="3059832" y="6309320"/>
            <a:ext cx="6065912" cy="523220"/>
          </a:xfrm>
          <a:prstGeom prst="rect">
            <a:avLst/>
          </a:prstGeom>
          <a:noFill/>
          <a:ln>
            <a:noFill/>
          </a:ln>
        </p:spPr>
        <p:txBody>
          <a:bodyPr wrap="square" rtlCol="0">
            <a:spAutoFit/>
          </a:bodyPr>
          <a:lstStyle/>
          <a:p>
            <a:pPr algn="r" fontAlgn="auto">
              <a:spcBef>
                <a:spcPts val="0"/>
              </a:spcBef>
              <a:spcAft>
                <a:spcPts val="0"/>
              </a:spcAft>
            </a:pPr>
            <a:r>
              <a:rPr lang="es-AR" sz="1400" dirty="0" smtClean="0">
                <a:solidFill>
                  <a:schemeClr val="bg1">
                    <a:lumMod val="95000"/>
                  </a:schemeClr>
                </a:solidFill>
                <a:latin typeface="Arial" panose="020B0604020202020204" pitchFamily="34" charset="0"/>
                <a:cs typeface="Arial" panose="020B0604020202020204" pitchFamily="34" charset="0"/>
              </a:rPr>
              <a:t>GG </a:t>
            </a:r>
            <a:r>
              <a:rPr lang="es-AR" sz="1400" dirty="0" err="1" smtClean="0">
                <a:solidFill>
                  <a:schemeClr val="bg1">
                    <a:lumMod val="95000"/>
                  </a:schemeClr>
                </a:solidFill>
                <a:latin typeface="Arial" panose="020B0604020202020204" pitchFamily="34" charset="0"/>
                <a:cs typeface="Arial" panose="020B0604020202020204" pitchFamily="34" charset="0"/>
              </a:rPr>
              <a:t>Stefanini</a:t>
            </a:r>
            <a:r>
              <a:rPr lang="es-AR" sz="1400" dirty="0" smtClean="0">
                <a:solidFill>
                  <a:schemeClr val="bg1">
                    <a:lumMod val="95000"/>
                  </a:schemeClr>
                </a:solidFill>
                <a:latin typeface="Arial" panose="020B0604020202020204" pitchFamily="34" charset="0"/>
                <a:cs typeface="Arial" panose="020B0604020202020204" pitchFamily="34" charset="0"/>
              </a:rPr>
              <a:t>, RA </a:t>
            </a:r>
            <a:r>
              <a:rPr lang="es-AR" sz="1400" dirty="0" err="1" smtClean="0">
                <a:solidFill>
                  <a:schemeClr val="bg1">
                    <a:lumMod val="95000"/>
                  </a:schemeClr>
                </a:solidFill>
                <a:latin typeface="Arial" panose="020B0604020202020204" pitchFamily="34" charset="0"/>
                <a:cs typeface="Arial" panose="020B0604020202020204" pitchFamily="34" charset="0"/>
              </a:rPr>
              <a:t>Byrne</a:t>
            </a:r>
            <a:r>
              <a:rPr lang="es-AR" sz="1400" dirty="0" smtClean="0">
                <a:solidFill>
                  <a:schemeClr val="bg1">
                    <a:lumMod val="95000"/>
                  </a:schemeClr>
                </a:solidFill>
                <a:latin typeface="Arial" panose="020B0604020202020204" pitchFamily="34" charset="0"/>
                <a:cs typeface="Arial" panose="020B0604020202020204" pitchFamily="34" charset="0"/>
              </a:rPr>
              <a:t>, PW </a:t>
            </a:r>
            <a:r>
              <a:rPr lang="es-AR" sz="1400" dirty="0" err="1" smtClean="0">
                <a:solidFill>
                  <a:schemeClr val="bg1">
                    <a:lumMod val="95000"/>
                  </a:schemeClr>
                </a:solidFill>
                <a:latin typeface="Arial" panose="020B0604020202020204" pitchFamily="34" charset="0"/>
                <a:cs typeface="Arial" panose="020B0604020202020204" pitchFamily="34" charset="0"/>
              </a:rPr>
              <a:t>Serruys</a:t>
            </a:r>
            <a:r>
              <a:rPr lang="es-AR" sz="1400" dirty="0" smtClean="0">
                <a:solidFill>
                  <a:schemeClr val="bg1">
                    <a:lumMod val="95000"/>
                  </a:schemeClr>
                </a:solidFill>
                <a:latin typeface="Arial" panose="020B0604020202020204" pitchFamily="34" charset="0"/>
                <a:cs typeface="Arial" panose="020B0604020202020204" pitchFamily="34" charset="0"/>
              </a:rPr>
              <a:t> et al. </a:t>
            </a:r>
          </a:p>
          <a:p>
            <a:pPr algn="r" fontAlgn="auto">
              <a:spcBef>
                <a:spcPts val="0"/>
              </a:spcBef>
              <a:spcAft>
                <a:spcPts val="0"/>
              </a:spcAft>
            </a:pPr>
            <a:r>
              <a:rPr lang="en-US" sz="1400" b="1" dirty="0" err="1" smtClean="0">
                <a:solidFill>
                  <a:schemeClr val="bg1">
                    <a:lumMod val="95000"/>
                  </a:schemeClr>
                </a:solidFill>
                <a:latin typeface="Arial" panose="020B0604020202020204" pitchFamily="34" charset="0"/>
                <a:cs typeface="Arial" panose="020B0604020202020204" pitchFamily="34" charset="0"/>
              </a:rPr>
              <a:t>Eur</a:t>
            </a:r>
            <a:r>
              <a:rPr lang="en-US" sz="1400" b="1" dirty="0" smtClean="0">
                <a:solidFill>
                  <a:schemeClr val="bg1">
                    <a:lumMod val="95000"/>
                  </a:schemeClr>
                </a:solidFill>
                <a:latin typeface="Arial" panose="020B0604020202020204" pitchFamily="34" charset="0"/>
                <a:cs typeface="Arial" panose="020B0604020202020204" pitchFamily="34" charset="0"/>
              </a:rPr>
              <a:t> </a:t>
            </a:r>
            <a:r>
              <a:rPr lang="en-US" sz="1400" b="1" dirty="0">
                <a:solidFill>
                  <a:schemeClr val="bg1">
                    <a:lumMod val="95000"/>
                  </a:schemeClr>
                </a:solidFill>
                <a:latin typeface="Arial" panose="020B0604020202020204" pitchFamily="34" charset="0"/>
                <a:cs typeface="Arial" panose="020B0604020202020204" pitchFamily="34" charset="0"/>
              </a:rPr>
              <a:t>Heart J. 2012 </a:t>
            </a:r>
            <a:r>
              <a:rPr lang="en-US" sz="1400" dirty="0">
                <a:solidFill>
                  <a:schemeClr val="bg1">
                    <a:lumMod val="95000"/>
                  </a:schemeClr>
                </a:solidFill>
                <a:latin typeface="Arial" panose="020B0604020202020204" pitchFamily="34" charset="0"/>
                <a:cs typeface="Arial" panose="020B0604020202020204" pitchFamily="34" charset="0"/>
              </a:rPr>
              <a:t>May;33(10):1214-22</a:t>
            </a:r>
            <a:endParaRPr lang="es-AR" sz="1400" b="1" dirty="0" smtClean="0">
              <a:solidFill>
                <a:schemeClr val="bg1">
                  <a:lumMod val="9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55501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559" r="1488"/>
          <a:stretch/>
        </p:blipFill>
        <p:spPr bwMode="auto">
          <a:xfrm>
            <a:off x="1295400" y="1340768"/>
            <a:ext cx="6455735" cy="4724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CuadroTexto"/>
          <p:cNvSpPr txBox="1"/>
          <p:nvPr/>
        </p:nvSpPr>
        <p:spPr>
          <a:xfrm>
            <a:off x="72008" y="44624"/>
            <a:ext cx="8964488" cy="954107"/>
          </a:xfrm>
          <a:prstGeom prst="rect">
            <a:avLst/>
          </a:prstGeom>
          <a:solidFill>
            <a:schemeClr val="accent1">
              <a:alpha val="68000"/>
            </a:schemeClr>
          </a:solidFill>
          <a:ln>
            <a:solidFill>
              <a:schemeClr val="tx2">
                <a:lumMod val="75000"/>
              </a:schemeClr>
            </a:solidFill>
          </a:ln>
          <a:effectLst>
            <a:outerShdw blurRad="50800" dist="38100" dir="5400000" algn="t" rotWithShape="0">
              <a:prstClr val="black">
                <a:alpha val="40000"/>
              </a:prstClr>
            </a:outerShdw>
          </a:effectLst>
        </p:spPr>
        <p:txBody>
          <a:bodyPr wrap="square" rtlCol="0">
            <a:spAutoFit/>
          </a:bodyPr>
          <a:lstStyle/>
          <a:p>
            <a:pPr algn="ctr" fontAlgn="auto">
              <a:spcBef>
                <a:spcPts val="0"/>
              </a:spcBef>
              <a:spcAft>
                <a:spcPts val="0"/>
              </a:spcAft>
            </a:pPr>
            <a:r>
              <a:rPr lang="es-AR" sz="2800" b="1"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Stent</a:t>
            </a:r>
            <a:r>
              <a:rPr lang="es-AR" sz="2800" b="1"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AR" sz="2800" b="1"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thrombosis</a:t>
            </a:r>
            <a:r>
              <a:rPr lang="es-AR" sz="2800" b="1"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and new DES </a:t>
            </a:r>
            <a:r>
              <a:rPr lang="es-AR" sz="2800" b="1"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generations</a:t>
            </a:r>
            <a:r>
              <a:rPr lang="es-AR" sz="2800" b="1"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Biodegradable </a:t>
            </a:r>
            <a:r>
              <a:rPr lang="es-AR" sz="2800" b="1"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polymers</a:t>
            </a:r>
            <a:endParaRPr lang="es-AR" sz="28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4 CuadroTexto"/>
          <p:cNvSpPr txBox="1"/>
          <p:nvPr/>
        </p:nvSpPr>
        <p:spPr>
          <a:xfrm>
            <a:off x="2771800" y="6309320"/>
            <a:ext cx="6353944" cy="523220"/>
          </a:xfrm>
          <a:prstGeom prst="rect">
            <a:avLst/>
          </a:prstGeom>
          <a:noFill/>
          <a:ln>
            <a:noFill/>
          </a:ln>
        </p:spPr>
        <p:txBody>
          <a:bodyPr wrap="square" rtlCol="0">
            <a:spAutoFit/>
          </a:bodyPr>
          <a:lstStyle/>
          <a:p>
            <a:pPr algn="r" fontAlgn="auto">
              <a:spcBef>
                <a:spcPts val="0"/>
              </a:spcBef>
              <a:spcAft>
                <a:spcPts val="0"/>
              </a:spcAft>
            </a:pPr>
            <a:r>
              <a:rPr lang="es-AR" sz="1400" dirty="0" smtClean="0">
                <a:solidFill>
                  <a:schemeClr val="bg1">
                    <a:lumMod val="95000"/>
                  </a:schemeClr>
                </a:solidFill>
                <a:latin typeface="Arial" panose="020B0604020202020204" pitchFamily="34" charset="0"/>
                <a:cs typeface="Arial" panose="020B0604020202020204" pitchFamily="34" charset="0"/>
              </a:rPr>
              <a:t>GG </a:t>
            </a:r>
            <a:r>
              <a:rPr lang="es-AR" sz="1400" dirty="0" err="1" smtClean="0">
                <a:solidFill>
                  <a:schemeClr val="bg1">
                    <a:lumMod val="95000"/>
                  </a:schemeClr>
                </a:solidFill>
                <a:latin typeface="Arial" panose="020B0604020202020204" pitchFamily="34" charset="0"/>
                <a:cs typeface="Arial" panose="020B0604020202020204" pitchFamily="34" charset="0"/>
              </a:rPr>
              <a:t>Stefanini</a:t>
            </a:r>
            <a:r>
              <a:rPr lang="es-AR" sz="1400" dirty="0" smtClean="0">
                <a:solidFill>
                  <a:schemeClr val="bg1">
                    <a:lumMod val="95000"/>
                  </a:schemeClr>
                </a:solidFill>
                <a:latin typeface="Arial" panose="020B0604020202020204" pitchFamily="34" charset="0"/>
                <a:cs typeface="Arial" panose="020B0604020202020204" pitchFamily="34" charset="0"/>
              </a:rPr>
              <a:t>, RA </a:t>
            </a:r>
            <a:r>
              <a:rPr lang="es-AR" sz="1400" dirty="0" err="1" smtClean="0">
                <a:solidFill>
                  <a:schemeClr val="bg1">
                    <a:lumMod val="95000"/>
                  </a:schemeClr>
                </a:solidFill>
                <a:latin typeface="Arial" panose="020B0604020202020204" pitchFamily="34" charset="0"/>
                <a:cs typeface="Arial" panose="020B0604020202020204" pitchFamily="34" charset="0"/>
              </a:rPr>
              <a:t>Byrne</a:t>
            </a:r>
            <a:r>
              <a:rPr lang="es-AR" sz="1400" dirty="0" smtClean="0">
                <a:solidFill>
                  <a:schemeClr val="bg1">
                    <a:lumMod val="95000"/>
                  </a:schemeClr>
                </a:solidFill>
                <a:latin typeface="Arial" panose="020B0604020202020204" pitchFamily="34" charset="0"/>
                <a:cs typeface="Arial" panose="020B0604020202020204" pitchFamily="34" charset="0"/>
              </a:rPr>
              <a:t>, PW </a:t>
            </a:r>
            <a:r>
              <a:rPr lang="es-AR" sz="1400" dirty="0" err="1" smtClean="0">
                <a:solidFill>
                  <a:schemeClr val="bg1">
                    <a:lumMod val="95000"/>
                  </a:schemeClr>
                </a:solidFill>
                <a:latin typeface="Arial" panose="020B0604020202020204" pitchFamily="34" charset="0"/>
                <a:cs typeface="Arial" panose="020B0604020202020204" pitchFamily="34" charset="0"/>
              </a:rPr>
              <a:t>Serruys</a:t>
            </a:r>
            <a:r>
              <a:rPr lang="es-AR" sz="1400" dirty="0" smtClean="0">
                <a:solidFill>
                  <a:schemeClr val="bg1">
                    <a:lumMod val="95000"/>
                  </a:schemeClr>
                </a:solidFill>
                <a:latin typeface="Arial" panose="020B0604020202020204" pitchFamily="34" charset="0"/>
                <a:cs typeface="Arial" panose="020B0604020202020204" pitchFamily="34" charset="0"/>
              </a:rPr>
              <a:t> et al. </a:t>
            </a:r>
          </a:p>
          <a:p>
            <a:pPr algn="r" fontAlgn="auto">
              <a:spcBef>
                <a:spcPts val="0"/>
              </a:spcBef>
              <a:spcAft>
                <a:spcPts val="0"/>
              </a:spcAft>
            </a:pPr>
            <a:r>
              <a:rPr lang="en-US" sz="1400" b="1" dirty="0" err="1" smtClean="0">
                <a:solidFill>
                  <a:schemeClr val="bg1">
                    <a:lumMod val="95000"/>
                  </a:schemeClr>
                </a:solidFill>
                <a:latin typeface="Arial" panose="020B0604020202020204" pitchFamily="34" charset="0"/>
                <a:cs typeface="Arial" panose="020B0604020202020204" pitchFamily="34" charset="0"/>
              </a:rPr>
              <a:t>Eur</a:t>
            </a:r>
            <a:r>
              <a:rPr lang="en-US" sz="1400" b="1" dirty="0" smtClean="0">
                <a:solidFill>
                  <a:schemeClr val="bg1">
                    <a:lumMod val="95000"/>
                  </a:schemeClr>
                </a:solidFill>
                <a:latin typeface="Arial" panose="020B0604020202020204" pitchFamily="34" charset="0"/>
                <a:cs typeface="Arial" panose="020B0604020202020204" pitchFamily="34" charset="0"/>
              </a:rPr>
              <a:t> </a:t>
            </a:r>
            <a:r>
              <a:rPr lang="en-US" sz="1400" b="1" dirty="0">
                <a:solidFill>
                  <a:schemeClr val="bg1">
                    <a:lumMod val="95000"/>
                  </a:schemeClr>
                </a:solidFill>
                <a:latin typeface="Arial" panose="020B0604020202020204" pitchFamily="34" charset="0"/>
                <a:cs typeface="Arial" panose="020B0604020202020204" pitchFamily="34" charset="0"/>
              </a:rPr>
              <a:t>Heart J. 2012 </a:t>
            </a:r>
            <a:r>
              <a:rPr lang="en-US" sz="1400" dirty="0">
                <a:solidFill>
                  <a:schemeClr val="bg1">
                    <a:lumMod val="95000"/>
                  </a:schemeClr>
                </a:solidFill>
                <a:latin typeface="Arial" panose="020B0604020202020204" pitchFamily="34" charset="0"/>
                <a:cs typeface="Arial" panose="020B0604020202020204" pitchFamily="34" charset="0"/>
              </a:rPr>
              <a:t>May;33(10):1214-22</a:t>
            </a:r>
            <a:endParaRPr lang="es-AR" sz="1400" b="1" dirty="0" smtClean="0">
              <a:solidFill>
                <a:schemeClr val="bg1">
                  <a:lumMod val="9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18169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301" t="11007" r="23495" b="47762"/>
          <a:stretch/>
        </p:blipFill>
        <p:spPr bwMode="auto">
          <a:xfrm>
            <a:off x="3576567" y="76200"/>
            <a:ext cx="5491233" cy="3016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134" t="52083" r="23489" b="6468"/>
          <a:stretch/>
        </p:blipFill>
        <p:spPr bwMode="auto">
          <a:xfrm>
            <a:off x="3554105" y="3200400"/>
            <a:ext cx="5513695" cy="3032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Rectángulo"/>
          <p:cNvSpPr/>
          <p:nvPr/>
        </p:nvSpPr>
        <p:spPr>
          <a:xfrm>
            <a:off x="0" y="3276600"/>
            <a:ext cx="1573892" cy="369332"/>
          </a:xfrm>
          <a:prstGeom prst="rect">
            <a:avLst/>
          </a:prstGeom>
        </p:spPr>
        <p:txBody>
          <a:bodyPr wrap="none">
            <a:spAutoFit/>
          </a:bodyPr>
          <a:lstStyle/>
          <a:p>
            <a:r>
              <a:rPr lang="en-US" b="1" dirty="0">
                <a:solidFill>
                  <a:prstClr val="black"/>
                </a:solidFill>
                <a:latin typeface="Arial" charset="0"/>
                <a:ea typeface="宋体" charset="-122"/>
              </a:rPr>
              <a:t>DES for ACS</a:t>
            </a:r>
            <a:endParaRPr lang="en-US" dirty="0">
              <a:solidFill>
                <a:prstClr val="black"/>
              </a:solidFill>
              <a:latin typeface="Arial" charset="0"/>
              <a:ea typeface="宋体" charset="-122"/>
            </a:endParaRPr>
          </a:p>
        </p:txBody>
      </p:sp>
      <p:sp>
        <p:nvSpPr>
          <p:cNvPr id="8" name="7 Rectángulo"/>
          <p:cNvSpPr/>
          <p:nvPr/>
        </p:nvSpPr>
        <p:spPr>
          <a:xfrm>
            <a:off x="808555" y="1082666"/>
            <a:ext cx="2590800" cy="954107"/>
          </a:xfrm>
          <a:prstGeom prst="rect">
            <a:avLst/>
          </a:prstGeom>
          <a:solidFill>
            <a:schemeClr val="bg1"/>
          </a:solidFill>
        </p:spPr>
        <p:txBody>
          <a:bodyPr wrap="square">
            <a:spAutoFit/>
          </a:bodyPr>
          <a:lstStyle/>
          <a:p>
            <a:pPr algn="just"/>
            <a:r>
              <a:rPr lang="en-US" sz="1400" dirty="0" err="1" smtClean="0">
                <a:solidFill>
                  <a:srgbClr val="0A2194"/>
                </a:solidFill>
                <a:latin typeface="Arial" charset="0"/>
                <a:ea typeface="宋体" charset="-122"/>
              </a:rPr>
              <a:t>Neointimal</a:t>
            </a:r>
            <a:r>
              <a:rPr lang="en-US" sz="1400" dirty="0" smtClean="0">
                <a:solidFill>
                  <a:srgbClr val="0A2194"/>
                </a:solidFill>
                <a:latin typeface="Arial" charset="0"/>
                <a:ea typeface="宋体" charset="-122"/>
              </a:rPr>
              <a:t> growth</a:t>
            </a:r>
            <a:r>
              <a:rPr lang="en-US" sz="1400" dirty="0">
                <a:solidFill>
                  <a:srgbClr val="0A2194"/>
                </a:solidFill>
                <a:latin typeface="Arial" charset="0"/>
                <a:ea typeface="宋体" charset="-122"/>
              </a:rPr>
              <a:t>, underlying </a:t>
            </a:r>
            <a:r>
              <a:rPr lang="en-US" sz="1400" dirty="0" err="1" smtClean="0">
                <a:solidFill>
                  <a:srgbClr val="0A2194"/>
                </a:solidFill>
                <a:latin typeface="Arial" charset="0"/>
                <a:ea typeface="宋体" charset="-122"/>
              </a:rPr>
              <a:t>fibroatheroma</a:t>
            </a:r>
            <a:r>
              <a:rPr lang="en-US" sz="1400" dirty="0" smtClean="0">
                <a:solidFill>
                  <a:srgbClr val="0A2194"/>
                </a:solidFill>
                <a:latin typeface="Arial" charset="0"/>
                <a:ea typeface="宋体" charset="-122"/>
              </a:rPr>
              <a:t> </a:t>
            </a:r>
            <a:r>
              <a:rPr lang="en-US" sz="1400" dirty="0">
                <a:solidFill>
                  <a:srgbClr val="0A2194"/>
                </a:solidFill>
                <a:latin typeface="Arial" charset="0"/>
                <a:ea typeface="宋体" charset="-122"/>
              </a:rPr>
              <a:t>and uncovered struts with persistent </a:t>
            </a:r>
            <a:r>
              <a:rPr lang="en-US" sz="1400" dirty="0" err="1">
                <a:solidFill>
                  <a:srgbClr val="0A2194"/>
                </a:solidFill>
                <a:latin typeface="Arial" charset="0"/>
                <a:ea typeface="宋体" charset="-122"/>
              </a:rPr>
              <a:t>peri</a:t>
            </a:r>
            <a:r>
              <a:rPr lang="en-US" sz="1400" dirty="0">
                <a:solidFill>
                  <a:srgbClr val="0A2194"/>
                </a:solidFill>
                <a:latin typeface="Arial" charset="0"/>
                <a:ea typeface="宋体" charset="-122"/>
              </a:rPr>
              <a:t>-strut fibrin deposition</a:t>
            </a:r>
          </a:p>
        </p:txBody>
      </p:sp>
      <p:cxnSp>
        <p:nvCxnSpPr>
          <p:cNvPr id="11" name="10 Conector recto de flecha"/>
          <p:cNvCxnSpPr/>
          <p:nvPr/>
        </p:nvCxnSpPr>
        <p:spPr bwMode="auto">
          <a:xfrm flipV="1">
            <a:off x="3399355" y="1082666"/>
            <a:ext cx="2544245" cy="369332"/>
          </a:xfrm>
          <a:prstGeom prst="straightConnector1">
            <a:avLst/>
          </a:prstGeom>
          <a:solidFill>
            <a:schemeClr val="accent1"/>
          </a:solidFill>
          <a:ln w="9525" cap="flat" cmpd="sng" algn="ctr">
            <a:solidFill>
              <a:srgbClr val="C00000"/>
            </a:solidFill>
            <a:prstDash val="solid"/>
            <a:round/>
            <a:headEnd type="none" w="med" len="med"/>
            <a:tailEnd type="arrow"/>
          </a:ln>
          <a:effectLst/>
        </p:spPr>
      </p:cxnSp>
      <p:cxnSp>
        <p:nvCxnSpPr>
          <p:cNvPr id="12" name="11 Conector recto de flecha"/>
          <p:cNvCxnSpPr/>
          <p:nvPr/>
        </p:nvCxnSpPr>
        <p:spPr bwMode="auto">
          <a:xfrm>
            <a:off x="3399355" y="1451998"/>
            <a:ext cx="3230045" cy="605402"/>
          </a:xfrm>
          <a:prstGeom prst="straightConnector1">
            <a:avLst/>
          </a:prstGeom>
          <a:solidFill>
            <a:schemeClr val="accent1"/>
          </a:solidFill>
          <a:ln w="9525" cap="flat" cmpd="sng" algn="ctr">
            <a:solidFill>
              <a:srgbClr val="C00000"/>
            </a:solidFill>
            <a:prstDash val="solid"/>
            <a:round/>
            <a:headEnd type="none" w="med" len="med"/>
            <a:tailEnd type="arrow"/>
          </a:ln>
          <a:effectLst/>
        </p:spPr>
      </p:cxnSp>
      <p:cxnSp>
        <p:nvCxnSpPr>
          <p:cNvPr id="13" name="12 Conector recto de flecha"/>
          <p:cNvCxnSpPr/>
          <p:nvPr/>
        </p:nvCxnSpPr>
        <p:spPr bwMode="auto">
          <a:xfrm>
            <a:off x="3399355" y="1451998"/>
            <a:ext cx="2922828" cy="986402"/>
          </a:xfrm>
          <a:prstGeom prst="straightConnector1">
            <a:avLst/>
          </a:prstGeom>
          <a:solidFill>
            <a:schemeClr val="accent1"/>
          </a:solidFill>
          <a:ln w="9525" cap="flat" cmpd="sng" algn="ctr">
            <a:solidFill>
              <a:srgbClr val="C00000"/>
            </a:solidFill>
            <a:prstDash val="solid"/>
            <a:round/>
            <a:headEnd type="none" w="med" len="med"/>
            <a:tailEnd type="arrow"/>
          </a:ln>
          <a:effectLst/>
        </p:spPr>
      </p:cxnSp>
      <p:sp>
        <p:nvSpPr>
          <p:cNvPr id="29" name="28 Rectángulo"/>
          <p:cNvSpPr/>
          <p:nvPr/>
        </p:nvSpPr>
        <p:spPr>
          <a:xfrm>
            <a:off x="73925" y="152400"/>
            <a:ext cx="2440675" cy="369332"/>
          </a:xfrm>
          <a:prstGeom prst="rect">
            <a:avLst/>
          </a:prstGeom>
          <a:ln>
            <a:solidFill>
              <a:srgbClr val="FFC000"/>
            </a:solidFill>
          </a:ln>
        </p:spPr>
        <p:txBody>
          <a:bodyPr wrap="square">
            <a:spAutoFit/>
          </a:bodyPr>
          <a:lstStyle/>
          <a:p>
            <a:pPr algn="ctr"/>
            <a:r>
              <a:rPr lang="en-US" b="1" dirty="0">
                <a:solidFill>
                  <a:schemeClr val="bg1">
                    <a:lumMod val="95000"/>
                  </a:schemeClr>
                </a:solidFill>
                <a:latin typeface="Arial" charset="0"/>
                <a:ea typeface="宋体" charset="-122"/>
              </a:rPr>
              <a:t>DES </a:t>
            </a:r>
            <a:r>
              <a:rPr lang="en-US" b="1" dirty="0" smtClean="0">
                <a:solidFill>
                  <a:schemeClr val="bg1">
                    <a:lumMod val="95000"/>
                  </a:schemeClr>
                </a:solidFill>
                <a:latin typeface="Arial" charset="0"/>
                <a:ea typeface="宋体" charset="-122"/>
              </a:rPr>
              <a:t>for Stable </a:t>
            </a:r>
            <a:r>
              <a:rPr lang="en-US" b="1" dirty="0">
                <a:solidFill>
                  <a:schemeClr val="bg1">
                    <a:lumMod val="95000"/>
                  </a:schemeClr>
                </a:solidFill>
                <a:latin typeface="Arial" charset="0"/>
                <a:ea typeface="宋体" charset="-122"/>
              </a:rPr>
              <a:t>CAD</a:t>
            </a:r>
            <a:endParaRPr lang="en-US" dirty="0">
              <a:solidFill>
                <a:schemeClr val="bg1">
                  <a:lumMod val="95000"/>
                </a:schemeClr>
              </a:solidFill>
              <a:latin typeface="Arial" charset="0"/>
              <a:ea typeface="宋体" charset="-122"/>
            </a:endParaRPr>
          </a:p>
        </p:txBody>
      </p:sp>
      <p:sp>
        <p:nvSpPr>
          <p:cNvPr id="14" name="13 CuadroTexto"/>
          <p:cNvSpPr txBox="1"/>
          <p:nvPr/>
        </p:nvSpPr>
        <p:spPr>
          <a:xfrm>
            <a:off x="2819400" y="6519446"/>
            <a:ext cx="6400800" cy="338554"/>
          </a:xfrm>
          <a:prstGeom prst="rect">
            <a:avLst/>
          </a:prstGeom>
          <a:noFill/>
        </p:spPr>
        <p:txBody>
          <a:bodyPr wrap="square" rtlCol="0">
            <a:spAutoFit/>
          </a:bodyPr>
          <a:lstStyle/>
          <a:p>
            <a:pPr algn="r"/>
            <a:r>
              <a:rPr lang="es-AR" sz="1600" dirty="0" smtClean="0">
                <a:solidFill>
                  <a:schemeClr val="bg1"/>
                </a:solidFill>
                <a:latin typeface="Arial" charset="0"/>
                <a:ea typeface="宋体" charset="-122"/>
              </a:rPr>
              <a:t>F </a:t>
            </a:r>
            <a:r>
              <a:rPr lang="es-AR" sz="1600" dirty="0" err="1" smtClean="0">
                <a:solidFill>
                  <a:schemeClr val="bg1"/>
                </a:solidFill>
                <a:latin typeface="Arial" charset="0"/>
                <a:ea typeface="宋体" charset="-122"/>
              </a:rPr>
              <a:t>Otsuka</a:t>
            </a:r>
            <a:r>
              <a:rPr lang="es-AR" sz="1600" dirty="0" smtClean="0">
                <a:solidFill>
                  <a:schemeClr val="bg1"/>
                </a:solidFill>
                <a:latin typeface="Arial" charset="0"/>
                <a:ea typeface="宋体" charset="-122"/>
              </a:rPr>
              <a:t>, </a:t>
            </a:r>
            <a:r>
              <a:rPr lang="es-AR" sz="1600" dirty="0" err="1" smtClean="0">
                <a:solidFill>
                  <a:schemeClr val="bg1"/>
                </a:solidFill>
                <a:latin typeface="Arial" charset="0"/>
                <a:ea typeface="宋体" charset="-122"/>
              </a:rPr>
              <a:t>Finn</a:t>
            </a:r>
            <a:r>
              <a:rPr lang="es-AR" sz="1600" dirty="0" smtClean="0">
                <a:solidFill>
                  <a:schemeClr val="bg1"/>
                </a:solidFill>
                <a:latin typeface="Arial" charset="0"/>
                <a:ea typeface="宋体" charset="-122"/>
              </a:rPr>
              <a:t> A, </a:t>
            </a:r>
            <a:r>
              <a:rPr lang="es-AR" sz="1600" dirty="0" err="1" smtClean="0">
                <a:solidFill>
                  <a:schemeClr val="bg1"/>
                </a:solidFill>
                <a:latin typeface="Arial" charset="0"/>
                <a:ea typeface="宋体" charset="-122"/>
              </a:rPr>
              <a:t>Virmani</a:t>
            </a:r>
            <a:r>
              <a:rPr lang="es-AR" sz="1600" dirty="0" smtClean="0">
                <a:solidFill>
                  <a:schemeClr val="bg1"/>
                </a:solidFill>
                <a:latin typeface="Arial" charset="0"/>
                <a:ea typeface="宋体" charset="-122"/>
              </a:rPr>
              <a:t> R et al. </a:t>
            </a:r>
            <a:r>
              <a:rPr lang="es-AR" sz="1600" b="1" i="1" dirty="0" err="1" smtClean="0">
                <a:solidFill>
                  <a:schemeClr val="bg1"/>
                </a:solidFill>
                <a:latin typeface="Arial" charset="0"/>
                <a:ea typeface="宋体" charset="-122"/>
              </a:rPr>
              <a:t>Circulation</a:t>
            </a:r>
            <a:r>
              <a:rPr lang="es-AR" sz="1600" dirty="0" smtClean="0">
                <a:solidFill>
                  <a:schemeClr val="bg1"/>
                </a:solidFill>
                <a:latin typeface="Arial" charset="0"/>
                <a:ea typeface="宋体" charset="-122"/>
              </a:rPr>
              <a:t> 2014; 129:211-223</a:t>
            </a:r>
            <a:endParaRPr lang="en-US" sz="1600" dirty="0">
              <a:solidFill>
                <a:schemeClr val="bg1"/>
              </a:solidFill>
              <a:latin typeface="Arial" charset="0"/>
              <a:ea typeface="宋体" charset="-122"/>
            </a:endParaRPr>
          </a:p>
        </p:txBody>
      </p:sp>
    </p:spTree>
    <p:extLst>
      <p:ext uri="{BB962C8B-B14F-4D97-AF65-F5344CB8AC3E}">
        <p14:creationId xmlns:p14="http://schemas.microsoft.com/office/powerpoint/2010/main" val="1377015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301" t="11007" r="23495" b="47762"/>
          <a:stretch/>
        </p:blipFill>
        <p:spPr bwMode="auto">
          <a:xfrm>
            <a:off x="3576567" y="76200"/>
            <a:ext cx="5491233" cy="3016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134" t="52083" r="23489" b="6468"/>
          <a:stretch/>
        </p:blipFill>
        <p:spPr bwMode="auto">
          <a:xfrm>
            <a:off x="3554105" y="3200400"/>
            <a:ext cx="5513695" cy="3032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2275" y="152400"/>
            <a:ext cx="4572000" cy="369332"/>
          </a:xfrm>
          <a:prstGeom prst="rect">
            <a:avLst/>
          </a:prstGeom>
        </p:spPr>
        <p:txBody>
          <a:bodyPr>
            <a:spAutoFit/>
          </a:bodyPr>
          <a:lstStyle/>
          <a:p>
            <a:r>
              <a:rPr lang="en-US" b="1" dirty="0">
                <a:solidFill>
                  <a:prstClr val="black"/>
                </a:solidFill>
                <a:latin typeface="Arial" charset="0"/>
                <a:ea typeface="宋体" charset="-122"/>
              </a:rPr>
              <a:t>DES </a:t>
            </a:r>
            <a:r>
              <a:rPr lang="en-US" b="1" dirty="0" smtClean="0">
                <a:solidFill>
                  <a:prstClr val="black"/>
                </a:solidFill>
                <a:latin typeface="Arial" charset="0"/>
                <a:ea typeface="宋体" charset="-122"/>
              </a:rPr>
              <a:t>for Stable </a:t>
            </a:r>
            <a:r>
              <a:rPr lang="en-US" b="1" dirty="0">
                <a:solidFill>
                  <a:prstClr val="black"/>
                </a:solidFill>
                <a:latin typeface="Arial" charset="0"/>
                <a:ea typeface="宋体" charset="-122"/>
              </a:rPr>
              <a:t>CAD</a:t>
            </a:r>
            <a:endParaRPr lang="en-US" dirty="0">
              <a:solidFill>
                <a:prstClr val="black"/>
              </a:solidFill>
              <a:latin typeface="Arial" charset="0"/>
              <a:ea typeface="宋体" charset="-122"/>
            </a:endParaRPr>
          </a:p>
        </p:txBody>
      </p:sp>
      <p:sp>
        <p:nvSpPr>
          <p:cNvPr id="7" name="6 Rectángulo"/>
          <p:cNvSpPr/>
          <p:nvPr/>
        </p:nvSpPr>
        <p:spPr>
          <a:xfrm>
            <a:off x="26308" y="3276600"/>
            <a:ext cx="1573892" cy="369332"/>
          </a:xfrm>
          <a:prstGeom prst="rect">
            <a:avLst/>
          </a:prstGeom>
          <a:ln>
            <a:solidFill>
              <a:srgbClr val="FFC000"/>
            </a:solidFill>
          </a:ln>
        </p:spPr>
        <p:txBody>
          <a:bodyPr wrap="none">
            <a:spAutoFit/>
          </a:bodyPr>
          <a:lstStyle/>
          <a:p>
            <a:pPr algn="ctr"/>
            <a:r>
              <a:rPr lang="en-US" b="1" dirty="0">
                <a:solidFill>
                  <a:schemeClr val="bg1">
                    <a:lumMod val="95000"/>
                  </a:schemeClr>
                </a:solidFill>
                <a:latin typeface="Arial" charset="0"/>
                <a:ea typeface="宋体" charset="-122"/>
              </a:rPr>
              <a:t>DES for ACS</a:t>
            </a:r>
            <a:endParaRPr lang="en-US" dirty="0">
              <a:solidFill>
                <a:schemeClr val="bg1">
                  <a:lumMod val="95000"/>
                </a:schemeClr>
              </a:solidFill>
              <a:latin typeface="Arial" charset="0"/>
              <a:ea typeface="宋体" charset="-122"/>
            </a:endParaRPr>
          </a:p>
        </p:txBody>
      </p:sp>
      <p:sp>
        <p:nvSpPr>
          <p:cNvPr id="8" name="7 Rectángulo"/>
          <p:cNvSpPr/>
          <p:nvPr/>
        </p:nvSpPr>
        <p:spPr>
          <a:xfrm>
            <a:off x="786946" y="4088249"/>
            <a:ext cx="2612409" cy="954107"/>
          </a:xfrm>
          <a:prstGeom prst="rect">
            <a:avLst/>
          </a:prstGeom>
          <a:solidFill>
            <a:schemeClr val="bg1"/>
          </a:solidFill>
        </p:spPr>
        <p:txBody>
          <a:bodyPr wrap="square">
            <a:spAutoFit/>
          </a:bodyPr>
          <a:lstStyle/>
          <a:p>
            <a:pPr algn="just"/>
            <a:r>
              <a:rPr lang="en-US" sz="1400" dirty="0" smtClean="0">
                <a:solidFill>
                  <a:srgbClr val="0A2194"/>
                </a:solidFill>
                <a:latin typeface="Arial" charset="0"/>
                <a:ea typeface="宋体" charset="-122"/>
              </a:rPr>
              <a:t>Mild </a:t>
            </a:r>
            <a:r>
              <a:rPr lang="en-US" sz="1400" dirty="0" err="1" smtClean="0">
                <a:solidFill>
                  <a:srgbClr val="0A2194"/>
                </a:solidFill>
                <a:latin typeface="Arial" charset="0"/>
                <a:ea typeface="宋体" charset="-122"/>
              </a:rPr>
              <a:t>neointimal</a:t>
            </a:r>
            <a:r>
              <a:rPr lang="en-US" sz="1400" dirty="0" smtClean="0">
                <a:solidFill>
                  <a:srgbClr val="0A2194"/>
                </a:solidFill>
                <a:latin typeface="Arial" charset="0"/>
                <a:ea typeface="宋体" charset="-122"/>
              </a:rPr>
              <a:t> growth</a:t>
            </a:r>
            <a:r>
              <a:rPr lang="en-US" sz="1400" dirty="0">
                <a:solidFill>
                  <a:srgbClr val="0A2194"/>
                </a:solidFill>
                <a:latin typeface="Arial" charset="0"/>
                <a:ea typeface="宋体" charset="-122"/>
              </a:rPr>
              <a:t>, focal uncovered struts and strut </a:t>
            </a:r>
            <a:r>
              <a:rPr lang="en-US" sz="1400" dirty="0" smtClean="0">
                <a:solidFill>
                  <a:srgbClr val="0A2194"/>
                </a:solidFill>
                <a:latin typeface="Arial" charset="0"/>
                <a:ea typeface="宋体" charset="-122"/>
              </a:rPr>
              <a:t>penetration into </a:t>
            </a:r>
            <a:r>
              <a:rPr lang="en-US" sz="1400" dirty="0">
                <a:solidFill>
                  <a:srgbClr val="0A2194"/>
                </a:solidFill>
                <a:latin typeface="Arial" charset="0"/>
                <a:ea typeface="宋体" charset="-122"/>
              </a:rPr>
              <a:t>the necrotic </a:t>
            </a:r>
            <a:r>
              <a:rPr lang="en-US" sz="1400" dirty="0" smtClean="0">
                <a:solidFill>
                  <a:srgbClr val="0A2194"/>
                </a:solidFill>
                <a:latin typeface="Arial" charset="0"/>
                <a:ea typeface="宋体" charset="-122"/>
              </a:rPr>
              <a:t>core.</a:t>
            </a:r>
            <a:endParaRPr lang="en-US" sz="1400" dirty="0">
              <a:solidFill>
                <a:srgbClr val="0A2194"/>
              </a:solidFill>
              <a:latin typeface="Arial" charset="0"/>
              <a:ea typeface="宋体" charset="-122"/>
            </a:endParaRPr>
          </a:p>
        </p:txBody>
      </p:sp>
      <p:cxnSp>
        <p:nvCxnSpPr>
          <p:cNvPr id="11" name="10 Conector recto de flecha"/>
          <p:cNvCxnSpPr/>
          <p:nvPr/>
        </p:nvCxnSpPr>
        <p:spPr bwMode="auto">
          <a:xfrm flipV="1">
            <a:off x="3399355" y="4191858"/>
            <a:ext cx="1583290" cy="265723"/>
          </a:xfrm>
          <a:prstGeom prst="straightConnector1">
            <a:avLst/>
          </a:prstGeom>
          <a:solidFill>
            <a:schemeClr val="accent1"/>
          </a:solidFill>
          <a:ln w="9525" cap="flat" cmpd="sng" algn="ctr">
            <a:solidFill>
              <a:srgbClr val="C00000"/>
            </a:solidFill>
            <a:prstDash val="solid"/>
            <a:round/>
            <a:headEnd type="none" w="med" len="med"/>
            <a:tailEnd type="arrow"/>
          </a:ln>
          <a:effectLst/>
        </p:spPr>
      </p:cxnSp>
      <p:cxnSp>
        <p:nvCxnSpPr>
          <p:cNvPr id="12" name="11 Conector recto de flecha"/>
          <p:cNvCxnSpPr/>
          <p:nvPr/>
        </p:nvCxnSpPr>
        <p:spPr bwMode="auto">
          <a:xfrm>
            <a:off x="3399355" y="4457581"/>
            <a:ext cx="1170370" cy="952619"/>
          </a:xfrm>
          <a:prstGeom prst="straightConnector1">
            <a:avLst/>
          </a:prstGeom>
          <a:solidFill>
            <a:schemeClr val="accent1"/>
          </a:solidFill>
          <a:ln w="9525" cap="flat" cmpd="sng" algn="ctr">
            <a:solidFill>
              <a:srgbClr val="C00000"/>
            </a:solidFill>
            <a:prstDash val="solid"/>
            <a:round/>
            <a:headEnd type="none" w="med" len="med"/>
            <a:tailEnd type="arrow"/>
          </a:ln>
          <a:effectLst/>
        </p:spPr>
      </p:cxnSp>
      <p:cxnSp>
        <p:nvCxnSpPr>
          <p:cNvPr id="13" name="12 Conector recto de flecha"/>
          <p:cNvCxnSpPr/>
          <p:nvPr/>
        </p:nvCxnSpPr>
        <p:spPr bwMode="auto">
          <a:xfrm>
            <a:off x="3399355" y="4457581"/>
            <a:ext cx="1477445" cy="1257419"/>
          </a:xfrm>
          <a:prstGeom prst="straightConnector1">
            <a:avLst/>
          </a:prstGeom>
          <a:solidFill>
            <a:schemeClr val="accent1"/>
          </a:solidFill>
          <a:ln w="9525" cap="flat" cmpd="sng" algn="ctr">
            <a:solidFill>
              <a:srgbClr val="C00000"/>
            </a:solidFill>
            <a:prstDash val="solid"/>
            <a:round/>
            <a:headEnd type="none" w="med" len="med"/>
            <a:tailEnd type="arrow"/>
          </a:ln>
          <a:effectLst/>
        </p:spPr>
      </p:cxnSp>
      <p:sp>
        <p:nvSpPr>
          <p:cNvPr id="14" name="13 CuadroTexto"/>
          <p:cNvSpPr txBox="1"/>
          <p:nvPr/>
        </p:nvSpPr>
        <p:spPr>
          <a:xfrm>
            <a:off x="2819400" y="6519446"/>
            <a:ext cx="6400800" cy="338554"/>
          </a:xfrm>
          <a:prstGeom prst="rect">
            <a:avLst/>
          </a:prstGeom>
          <a:noFill/>
        </p:spPr>
        <p:txBody>
          <a:bodyPr wrap="square" rtlCol="0">
            <a:spAutoFit/>
          </a:bodyPr>
          <a:lstStyle/>
          <a:p>
            <a:pPr algn="r"/>
            <a:r>
              <a:rPr lang="es-AR" sz="1600" dirty="0" smtClean="0">
                <a:solidFill>
                  <a:schemeClr val="bg1"/>
                </a:solidFill>
                <a:latin typeface="Arial" charset="0"/>
                <a:ea typeface="宋体" charset="-122"/>
              </a:rPr>
              <a:t>F </a:t>
            </a:r>
            <a:r>
              <a:rPr lang="es-AR" sz="1600" dirty="0" err="1" smtClean="0">
                <a:solidFill>
                  <a:schemeClr val="bg1"/>
                </a:solidFill>
                <a:latin typeface="Arial" charset="0"/>
                <a:ea typeface="宋体" charset="-122"/>
              </a:rPr>
              <a:t>Otsuka</a:t>
            </a:r>
            <a:r>
              <a:rPr lang="es-AR" sz="1600" dirty="0" smtClean="0">
                <a:solidFill>
                  <a:schemeClr val="bg1"/>
                </a:solidFill>
                <a:latin typeface="Arial" charset="0"/>
                <a:ea typeface="宋体" charset="-122"/>
              </a:rPr>
              <a:t>, </a:t>
            </a:r>
            <a:r>
              <a:rPr lang="es-AR" sz="1600" dirty="0" err="1" smtClean="0">
                <a:solidFill>
                  <a:schemeClr val="bg1"/>
                </a:solidFill>
                <a:latin typeface="Arial" charset="0"/>
                <a:ea typeface="宋体" charset="-122"/>
              </a:rPr>
              <a:t>Finn</a:t>
            </a:r>
            <a:r>
              <a:rPr lang="es-AR" sz="1600" dirty="0" smtClean="0">
                <a:solidFill>
                  <a:schemeClr val="bg1"/>
                </a:solidFill>
                <a:latin typeface="Arial" charset="0"/>
                <a:ea typeface="宋体" charset="-122"/>
              </a:rPr>
              <a:t> A, </a:t>
            </a:r>
            <a:r>
              <a:rPr lang="es-AR" sz="1600" dirty="0" err="1" smtClean="0">
                <a:solidFill>
                  <a:schemeClr val="bg1"/>
                </a:solidFill>
                <a:latin typeface="Arial" charset="0"/>
                <a:ea typeface="宋体" charset="-122"/>
              </a:rPr>
              <a:t>Virmani</a:t>
            </a:r>
            <a:r>
              <a:rPr lang="es-AR" sz="1600" dirty="0" smtClean="0">
                <a:solidFill>
                  <a:schemeClr val="bg1"/>
                </a:solidFill>
                <a:latin typeface="Arial" charset="0"/>
                <a:ea typeface="宋体" charset="-122"/>
              </a:rPr>
              <a:t> R et al. </a:t>
            </a:r>
            <a:r>
              <a:rPr lang="es-AR" sz="1600" b="1" i="1" dirty="0" err="1" smtClean="0">
                <a:solidFill>
                  <a:schemeClr val="bg1"/>
                </a:solidFill>
                <a:latin typeface="Arial" charset="0"/>
                <a:ea typeface="宋体" charset="-122"/>
              </a:rPr>
              <a:t>Circulation</a:t>
            </a:r>
            <a:r>
              <a:rPr lang="es-AR" sz="1600" dirty="0" smtClean="0">
                <a:solidFill>
                  <a:schemeClr val="bg1"/>
                </a:solidFill>
                <a:latin typeface="Arial" charset="0"/>
                <a:ea typeface="宋体" charset="-122"/>
              </a:rPr>
              <a:t> 2014; 129:211-223</a:t>
            </a:r>
            <a:endParaRPr lang="en-US" sz="1600" dirty="0">
              <a:solidFill>
                <a:schemeClr val="bg1"/>
              </a:solidFill>
              <a:latin typeface="Arial" charset="0"/>
              <a:ea typeface="宋体" charset="-122"/>
            </a:endParaRPr>
          </a:p>
        </p:txBody>
      </p:sp>
    </p:spTree>
    <p:extLst>
      <p:ext uri="{BB962C8B-B14F-4D97-AF65-F5344CB8AC3E}">
        <p14:creationId xmlns:p14="http://schemas.microsoft.com/office/powerpoint/2010/main" val="4276839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0" y="0"/>
            <a:ext cx="9144000" cy="404664"/>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s-AR" sz="2400" dirty="0" smtClean="0">
                <a:solidFill>
                  <a:schemeClr val="bg1">
                    <a:lumMod val="95000"/>
                  </a:schemeClr>
                </a:solidFill>
                <a:latin typeface="Microsoft YaHei" panose="020B0503020204020204" pitchFamily="34" charset="-122"/>
              </a:rPr>
              <a:t>ORAL TREATMENT TO PREVENT RESTENOSIS</a:t>
            </a:r>
            <a:endParaRPr lang="en-US" sz="2400" dirty="0">
              <a:solidFill>
                <a:schemeClr val="bg1">
                  <a:lumMod val="95000"/>
                </a:schemeClr>
              </a:solidFill>
              <a:latin typeface="Microsoft YaHei" panose="020B0503020204020204" pitchFamily="34" charset="-122"/>
            </a:endParaRPr>
          </a:p>
        </p:txBody>
      </p:sp>
      <p:sp>
        <p:nvSpPr>
          <p:cNvPr id="3" name="2 CuadroTexto"/>
          <p:cNvSpPr txBox="1"/>
          <p:nvPr/>
        </p:nvSpPr>
        <p:spPr>
          <a:xfrm>
            <a:off x="2267744" y="2905780"/>
            <a:ext cx="4608512" cy="954107"/>
          </a:xfrm>
          <a:prstGeom prst="rect">
            <a:avLst/>
          </a:prstGeom>
          <a:noFill/>
        </p:spPr>
        <p:txBody>
          <a:bodyPr wrap="square" rtlCol="0">
            <a:spAutoFit/>
          </a:bodyPr>
          <a:lstStyle/>
          <a:p>
            <a:pPr algn="ctr"/>
            <a:r>
              <a:rPr lang="es-AR" sz="2800" b="1" dirty="0" smtClean="0">
                <a:solidFill>
                  <a:schemeClr val="bg1">
                    <a:lumMod val="95000"/>
                  </a:schemeClr>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cs typeface="Microsoft Himalaya" panose="01010100010101010101" pitchFamily="2" charset="0"/>
              </a:rPr>
              <a:t>LACK</a:t>
            </a:r>
            <a:r>
              <a:rPr lang="es-AR" sz="2800" b="1" dirty="0" smtClean="0">
                <a:solidFill>
                  <a:schemeClr val="bg1">
                    <a:lumMod val="95000"/>
                  </a:schemeClr>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 of INFORMATION??</a:t>
            </a:r>
            <a:endParaRPr lang="en-US" sz="2800" b="1" dirty="0">
              <a:solidFill>
                <a:schemeClr val="bg1">
                  <a:lumMod val="95000"/>
                </a:schemeClr>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78551140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301" t="11007" r="23495" b="47762"/>
          <a:stretch/>
        </p:blipFill>
        <p:spPr bwMode="auto">
          <a:xfrm>
            <a:off x="3576567" y="76200"/>
            <a:ext cx="5491233" cy="3016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134" t="52083" r="23489" b="6468"/>
          <a:stretch/>
        </p:blipFill>
        <p:spPr bwMode="auto">
          <a:xfrm>
            <a:off x="3554105" y="3200400"/>
            <a:ext cx="5513695" cy="3032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2275" y="152400"/>
            <a:ext cx="4572000" cy="369332"/>
          </a:xfrm>
          <a:prstGeom prst="rect">
            <a:avLst/>
          </a:prstGeom>
        </p:spPr>
        <p:txBody>
          <a:bodyPr>
            <a:spAutoFit/>
          </a:bodyPr>
          <a:lstStyle/>
          <a:p>
            <a:r>
              <a:rPr lang="en-US" b="1" dirty="0">
                <a:solidFill>
                  <a:prstClr val="black"/>
                </a:solidFill>
                <a:latin typeface="Arial" charset="0"/>
                <a:ea typeface="宋体" charset="-122"/>
              </a:rPr>
              <a:t>DES </a:t>
            </a:r>
            <a:r>
              <a:rPr lang="en-US" b="1" dirty="0" smtClean="0">
                <a:solidFill>
                  <a:prstClr val="black"/>
                </a:solidFill>
                <a:latin typeface="Arial" charset="0"/>
                <a:ea typeface="宋体" charset="-122"/>
              </a:rPr>
              <a:t>for Stable </a:t>
            </a:r>
            <a:r>
              <a:rPr lang="en-US" b="1" dirty="0">
                <a:solidFill>
                  <a:prstClr val="black"/>
                </a:solidFill>
                <a:latin typeface="Arial" charset="0"/>
                <a:ea typeface="宋体" charset="-122"/>
              </a:rPr>
              <a:t>CAD</a:t>
            </a:r>
            <a:endParaRPr lang="en-US" dirty="0">
              <a:solidFill>
                <a:prstClr val="black"/>
              </a:solidFill>
              <a:latin typeface="Arial" charset="0"/>
              <a:ea typeface="宋体" charset="-122"/>
            </a:endParaRPr>
          </a:p>
        </p:txBody>
      </p:sp>
      <p:sp>
        <p:nvSpPr>
          <p:cNvPr id="8" name="7 Rectángulo"/>
          <p:cNvSpPr/>
          <p:nvPr/>
        </p:nvSpPr>
        <p:spPr>
          <a:xfrm>
            <a:off x="786946" y="4088249"/>
            <a:ext cx="2612409" cy="1384995"/>
          </a:xfrm>
          <a:prstGeom prst="rect">
            <a:avLst/>
          </a:prstGeom>
          <a:solidFill>
            <a:schemeClr val="bg1"/>
          </a:solidFill>
        </p:spPr>
        <p:txBody>
          <a:bodyPr wrap="square">
            <a:spAutoFit/>
          </a:bodyPr>
          <a:lstStyle/>
          <a:p>
            <a:pPr algn="just"/>
            <a:r>
              <a:rPr lang="en-US" sz="1400" dirty="0" smtClean="0">
                <a:solidFill>
                  <a:srgbClr val="0A2194"/>
                </a:solidFill>
                <a:latin typeface="Arial" charset="0"/>
                <a:ea typeface="宋体" charset="-122"/>
              </a:rPr>
              <a:t>Patent lumen with </a:t>
            </a:r>
            <a:r>
              <a:rPr lang="en-US" sz="1400" dirty="0">
                <a:solidFill>
                  <a:srgbClr val="0A2194"/>
                </a:solidFill>
                <a:latin typeface="Arial" charset="0"/>
                <a:ea typeface="宋体" charset="-122"/>
              </a:rPr>
              <a:t>stent struts surrounded by fibrin and an underlying </a:t>
            </a:r>
            <a:r>
              <a:rPr lang="en-US" sz="1400" dirty="0" smtClean="0">
                <a:solidFill>
                  <a:srgbClr val="0A2194"/>
                </a:solidFill>
                <a:latin typeface="Arial" charset="0"/>
                <a:ea typeface="宋体" charset="-122"/>
              </a:rPr>
              <a:t>necrotic core. Uncovered </a:t>
            </a:r>
            <a:r>
              <a:rPr lang="en-US" sz="1400" dirty="0">
                <a:solidFill>
                  <a:srgbClr val="0A2194"/>
                </a:solidFill>
                <a:latin typeface="Arial" charset="0"/>
                <a:ea typeface="宋体" charset="-122"/>
              </a:rPr>
              <a:t>struts with fibrin deposition that </a:t>
            </a:r>
            <a:r>
              <a:rPr lang="en-US" sz="1400" dirty="0" smtClean="0">
                <a:solidFill>
                  <a:srgbClr val="0A2194"/>
                </a:solidFill>
                <a:latin typeface="Arial" charset="0"/>
                <a:ea typeface="宋体" charset="-122"/>
              </a:rPr>
              <a:t>overlie over necrotic core.</a:t>
            </a:r>
            <a:endParaRPr lang="en-US" sz="1400" dirty="0">
              <a:solidFill>
                <a:srgbClr val="0A2194"/>
              </a:solidFill>
              <a:latin typeface="Arial" charset="0"/>
              <a:ea typeface="宋体" charset="-122"/>
            </a:endParaRPr>
          </a:p>
        </p:txBody>
      </p:sp>
      <p:cxnSp>
        <p:nvCxnSpPr>
          <p:cNvPr id="11" name="10 Conector recto de flecha"/>
          <p:cNvCxnSpPr/>
          <p:nvPr/>
        </p:nvCxnSpPr>
        <p:spPr bwMode="auto">
          <a:xfrm>
            <a:off x="3399355" y="4457583"/>
            <a:ext cx="2544245" cy="114417"/>
          </a:xfrm>
          <a:prstGeom prst="straightConnector1">
            <a:avLst/>
          </a:prstGeom>
          <a:solidFill>
            <a:schemeClr val="accent1"/>
          </a:solidFill>
          <a:ln w="9525" cap="flat" cmpd="sng" algn="ctr">
            <a:solidFill>
              <a:srgbClr val="C00000"/>
            </a:solidFill>
            <a:prstDash val="solid"/>
            <a:round/>
            <a:headEnd type="none" w="med" len="med"/>
            <a:tailEnd type="arrow"/>
          </a:ln>
          <a:effectLst/>
        </p:spPr>
      </p:cxnSp>
      <p:cxnSp>
        <p:nvCxnSpPr>
          <p:cNvPr id="12" name="11 Conector recto de flecha"/>
          <p:cNvCxnSpPr/>
          <p:nvPr/>
        </p:nvCxnSpPr>
        <p:spPr bwMode="auto">
          <a:xfrm>
            <a:off x="3399355" y="4457581"/>
            <a:ext cx="3534845" cy="952619"/>
          </a:xfrm>
          <a:prstGeom prst="straightConnector1">
            <a:avLst/>
          </a:prstGeom>
          <a:solidFill>
            <a:schemeClr val="accent1"/>
          </a:solidFill>
          <a:ln w="9525" cap="flat" cmpd="sng" algn="ctr">
            <a:solidFill>
              <a:srgbClr val="C00000"/>
            </a:solidFill>
            <a:prstDash val="solid"/>
            <a:round/>
            <a:headEnd type="none" w="med" len="med"/>
            <a:tailEnd type="arrow"/>
          </a:ln>
          <a:effectLst/>
        </p:spPr>
      </p:cxnSp>
      <p:cxnSp>
        <p:nvCxnSpPr>
          <p:cNvPr id="13" name="12 Conector recto de flecha"/>
          <p:cNvCxnSpPr/>
          <p:nvPr/>
        </p:nvCxnSpPr>
        <p:spPr bwMode="auto">
          <a:xfrm>
            <a:off x="3399355" y="4457581"/>
            <a:ext cx="2696645" cy="952619"/>
          </a:xfrm>
          <a:prstGeom prst="straightConnector1">
            <a:avLst/>
          </a:prstGeom>
          <a:solidFill>
            <a:schemeClr val="accent1"/>
          </a:solidFill>
          <a:ln w="9525" cap="flat" cmpd="sng" algn="ctr">
            <a:solidFill>
              <a:srgbClr val="C00000"/>
            </a:solidFill>
            <a:prstDash val="solid"/>
            <a:round/>
            <a:headEnd type="none" w="med" len="med"/>
            <a:tailEnd type="arrow"/>
          </a:ln>
          <a:effectLst/>
        </p:spPr>
      </p:cxnSp>
      <p:sp>
        <p:nvSpPr>
          <p:cNvPr id="15" name="14 Rectángulo"/>
          <p:cNvSpPr/>
          <p:nvPr/>
        </p:nvSpPr>
        <p:spPr>
          <a:xfrm>
            <a:off x="26308" y="3276600"/>
            <a:ext cx="1573892" cy="369332"/>
          </a:xfrm>
          <a:prstGeom prst="rect">
            <a:avLst/>
          </a:prstGeom>
          <a:ln>
            <a:solidFill>
              <a:srgbClr val="FFC000"/>
            </a:solidFill>
          </a:ln>
        </p:spPr>
        <p:txBody>
          <a:bodyPr wrap="none">
            <a:spAutoFit/>
          </a:bodyPr>
          <a:lstStyle/>
          <a:p>
            <a:pPr algn="ctr"/>
            <a:r>
              <a:rPr lang="en-US" b="1" dirty="0">
                <a:solidFill>
                  <a:schemeClr val="bg1">
                    <a:lumMod val="95000"/>
                  </a:schemeClr>
                </a:solidFill>
                <a:latin typeface="Arial" charset="0"/>
                <a:ea typeface="宋体" charset="-122"/>
              </a:rPr>
              <a:t>DES for ACS</a:t>
            </a:r>
            <a:endParaRPr lang="en-US" dirty="0">
              <a:solidFill>
                <a:schemeClr val="bg1">
                  <a:lumMod val="95000"/>
                </a:schemeClr>
              </a:solidFill>
              <a:latin typeface="Arial" charset="0"/>
              <a:ea typeface="宋体" charset="-122"/>
            </a:endParaRPr>
          </a:p>
        </p:txBody>
      </p:sp>
      <p:sp>
        <p:nvSpPr>
          <p:cNvPr id="14" name="13 CuadroTexto"/>
          <p:cNvSpPr txBox="1"/>
          <p:nvPr/>
        </p:nvSpPr>
        <p:spPr>
          <a:xfrm>
            <a:off x="2819400" y="6519446"/>
            <a:ext cx="6400800" cy="338554"/>
          </a:xfrm>
          <a:prstGeom prst="rect">
            <a:avLst/>
          </a:prstGeom>
          <a:noFill/>
        </p:spPr>
        <p:txBody>
          <a:bodyPr wrap="square" rtlCol="0">
            <a:spAutoFit/>
          </a:bodyPr>
          <a:lstStyle/>
          <a:p>
            <a:pPr algn="r"/>
            <a:r>
              <a:rPr lang="es-AR" sz="1600" dirty="0" smtClean="0">
                <a:solidFill>
                  <a:schemeClr val="bg1"/>
                </a:solidFill>
                <a:latin typeface="Arial" charset="0"/>
                <a:ea typeface="宋体" charset="-122"/>
              </a:rPr>
              <a:t>F </a:t>
            </a:r>
            <a:r>
              <a:rPr lang="es-AR" sz="1600" dirty="0" err="1" smtClean="0">
                <a:solidFill>
                  <a:schemeClr val="bg1"/>
                </a:solidFill>
                <a:latin typeface="Arial" charset="0"/>
                <a:ea typeface="宋体" charset="-122"/>
              </a:rPr>
              <a:t>Otsuka</a:t>
            </a:r>
            <a:r>
              <a:rPr lang="es-AR" sz="1600" dirty="0" smtClean="0">
                <a:solidFill>
                  <a:schemeClr val="bg1"/>
                </a:solidFill>
                <a:latin typeface="Arial" charset="0"/>
                <a:ea typeface="宋体" charset="-122"/>
              </a:rPr>
              <a:t>, </a:t>
            </a:r>
            <a:r>
              <a:rPr lang="es-AR" sz="1600" dirty="0" err="1" smtClean="0">
                <a:solidFill>
                  <a:schemeClr val="bg1"/>
                </a:solidFill>
                <a:latin typeface="Arial" charset="0"/>
                <a:ea typeface="宋体" charset="-122"/>
              </a:rPr>
              <a:t>Finn</a:t>
            </a:r>
            <a:r>
              <a:rPr lang="es-AR" sz="1600" dirty="0" smtClean="0">
                <a:solidFill>
                  <a:schemeClr val="bg1"/>
                </a:solidFill>
                <a:latin typeface="Arial" charset="0"/>
                <a:ea typeface="宋体" charset="-122"/>
              </a:rPr>
              <a:t> A, </a:t>
            </a:r>
            <a:r>
              <a:rPr lang="es-AR" sz="1600" dirty="0" err="1" smtClean="0">
                <a:solidFill>
                  <a:schemeClr val="bg1"/>
                </a:solidFill>
                <a:latin typeface="Arial" charset="0"/>
                <a:ea typeface="宋体" charset="-122"/>
              </a:rPr>
              <a:t>Virmani</a:t>
            </a:r>
            <a:r>
              <a:rPr lang="es-AR" sz="1600" dirty="0" smtClean="0">
                <a:solidFill>
                  <a:schemeClr val="bg1"/>
                </a:solidFill>
                <a:latin typeface="Arial" charset="0"/>
                <a:ea typeface="宋体" charset="-122"/>
              </a:rPr>
              <a:t> R et al. </a:t>
            </a:r>
            <a:r>
              <a:rPr lang="es-AR" sz="1600" b="1" i="1" dirty="0" err="1" smtClean="0">
                <a:solidFill>
                  <a:schemeClr val="bg1"/>
                </a:solidFill>
                <a:latin typeface="Arial" charset="0"/>
                <a:ea typeface="宋体" charset="-122"/>
              </a:rPr>
              <a:t>Circulation</a:t>
            </a:r>
            <a:r>
              <a:rPr lang="es-AR" sz="1600" dirty="0" smtClean="0">
                <a:solidFill>
                  <a:schemeClr val="bg1"/>
                </a:solidFill>
                <a:latin typeface="Arial" charset="0"/>
                <a:ea typeface="宋体" charset="-122"/>
              </a:rPr>
              <a:t> 2014; 129:211-223</a:t>
            </a:r>
            <a:endParaRPr lang="en-US" sz="1600" dirty="0">
              <a:solidFill>
                <a:schemeClr val="bg1"/>
              </a:solidFill>
              <a:latin typeface="Arial" charset="0"/>
              <a:ea typeface="宋体" charset="-122"/>
            </a:endParaRPr>
          </a:p>
        </p:txBody>
      </p:sp>
    </p:spTree>
    <p:extLst>
      <p:ext uri="{BB962C8B-B14F-4D97-AF65-F5344CB8AC3E}">
        <p14:creationId xmlns:p14="http://schemas.microsoft.com/office/powerpoint/2010/main" val="3843348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301" t="11007" r="23495" b="47762"/>
          <a:stretch/>
        </p:blipFill>
        <p:spPr bwMode="auto">
          <a:xfrm>
            <a:off x="3576567" y="76200"/>
            <a:ext cx="5491233" cy="3016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134" t="52083" r="23489" b="6468"/>
          <a:stretch/>
        </p:blipFill>
        <p:spPr bwMode="auto">
          <a:xfrm>
            <a:off x="3554105" y="3200400"/>
            <a:ext cx="5513695" cy="3032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2275" y="152400"/>
            <a:ext cx="4572000" cy="369332"/>
          </a:xfrm>
          <a:prstGeom prst="rect">
            <a:avLst/>
          </a:prstGeom>
        </p:spPr>
        <p:txBody>
          <a:bodyPr>
            <a:spAutoFit/>
          </a:bodyPr>
          <a:lstStyle/>
          <a:p>
            <a:r>
              <a:rPr lang="en-US" b="1" dirty="0">
                <a:latin typeface="Arial" charset="0"/>
                <a:ea typeface="宋体" charset="-122"/>
              </a:rPr>
              <a:t>DES </a:t>
            </a:r>
            <a:r>
              <a:rPr lang="en-US" b="1" dirty="0" smtClean="0">
                <a:latin typeface="Arial" charset="0"/>
                <a:ea typeface="宋体" charset="-122"/>
              </a:rPr>
              <a:t>for Stable </a:t>
            </a:r>
            <a:r>
              <a:rPr lang="en-US" b="1" dirty="0">
                <a:latin typeface="Arial" charset="0"/>
                <a:ea typeface="宋体" charset="-122"/>
              </a:rPr>
              <a:t>CAD</a:t>
            </a:r>
            <a:endParaRPr lang="en-US" dirty="0">
              <a:latin typeface="Arial" charset="0"/>
              <a:ea typeface="宋体" charset="-122"/>
            </a:endParaRPr>
          </a:p>
        </p:txBody>
      </p:sp>
      <p:sp>
        <p:nvSpPr>
          <p:cNvPr id="8" name="7 Rectángulo"/>
          <p:cNvSpPr/>
          <p:nvPr/>
        </p:nvSpPr>
        <p:spPr>
          <a:xfrm>
            <a:off x="786946" y="4088249"/>
            <a:ext cx="2612409" cy="1169551"/>
          </a:xfrm>
          <a:prstGeom prst="rect">
            <a:avLst/>
          </a:prstGeom>
          <a:solidFill>
            <a:schemeClr val="bg1"/>
          </a:solidFill>
        </p:spPr>
        <p:txBody>
          <a:bodyPr wrap="square">
            <a:spAutoFit/>
          </a:bodyPr>
          <a:lstStyle/>
          <a:p>
            <a:pPr algn="just"/>
            <a:r>
              <a:rPr lang="en-US" sz="1400" dirty="0" smtClean="0">
                <a:solidFill>
                  <a:srgbClr val="0A2194"/>
                </a:solidFill>
                <a:latin typeface="Arial" charset="0"/>
                <a:ea typeface="宋体" charset="-122"/>
              </a:rPr>
              <a:t>Mild </a:t>
            </a:r>
            <a:r>
              <a:rPr lang="en-US" sz="1400" dirty="0" err="1" smtClean="0">
                <a:solidFill>
                  <a:srgbClr val="0A2194"/>
                </a:solidFill>
                <a:latin typeface="Arial" charset="0"/>
                <a:ea typeface="宋体" charset="-122"/>
              </a:rPr>
              <a:t>neointimal</a:t>
            </a:r>
            <a:r>
              <a:rPr lang="en-US" sz="1400" dirty="0" smtClean="0">
                <a:solidFill>
                  <a:srgbClr val="0A2194"/>
                </a:solidFill>
                <a:latin typeface="Arial" charset="0"/>
                <a:ea typeface="宋体" charset="-122"/>
              </a:rPr>
              <a:t> </a:t>
            </a:r>
            <a:r>
              <a:rPr lang="en-US" sz="1400" dirty="0">
                <a:solidFill>
                  <a:srgbClr val="0A2194"/>
                </a:solidFill>
                <a:latin typeface="Arial" charset="0"/>
                <a:ea typeface="宋体" charset="-122"/>
              </a:rPr>
              <a:t>proliferation and an underlying large </a:t>
            </a:r>
            <a:r>
              <a:rPr lang="en-US" sz="1400" dirty="0" smtClean="0">
                <a:solidFill>
                  <a:srgbClr val="0A2194"/>
                </a:solidFill>
                <a:latin typeface="Arial" charset="0"/>
                <a:ea typeface="宋体" charset="-122"/>
              </a:rPr>
              <a:t>NC. All struts are covered with a thin intima overlying the necrotic core.</a:t>
            </a:r>
            <a:endParaRPr lang="en-US" sz="1400" dirty="0">
              <a:solidFill>
                <a:srgbClr val="0A2194"/>
              </a:solidFill>
              <a:latin typeface="Arial" charset="0"/>
              <a:ea typeface="宋体" charset="-122"/>
            </a:endParaRPr>
          </a:p>
        </p:txBody>
      </p:sp>
      <p:cxnSp>
        <p:nvCxnSpPr>
          <p:cNvPr id="11" name="10 Conector recto de flecha"/>
          <p:cNvCxnSpPr/>
          <p:nvPr/>
        </p:nvCxnSpPr>
        <p:spPr bwMode="auto">
          <a:xfrm flipV="1">
            <a:off x="3399355" y="4324719"/>
            <a:ext cx="5058845" cy="132863"/>
          </a:xfrm>
          <a:prstGeom prst="straightConnector1">
            <a:avLst/>
          </a:prstGeom>
          <a:solidFill>
            <a:schemeClr val="accent1"/>
          </a:solidFill>
          <a:ln w="9525" cap="flat" cmpd="sng" algn="ctr">
            <a:solidFill>
              <a:srgbClr val="C00000"/>
            </a:solidFill>
            <a:prstDash val="solid"/>
            <a:round/>
            <a:headEnd type="none" w="med" len="med"/>
            <a:tailEnd type="arrow"/>
          </a:ln>
          <a:effectLst/>
        </p:spPr>
      </p:cxnSp>
      <p:cxnSp>
        <p:nvCxnSpPr>
          <p:cNvPr id="12" name="11 Conector recto de flecha"/>
          <p:cNvCxnSpPr/>
          <p:nvPr/>
        </p:nvCxnSpPr>
        <p:spPr bwMode="auto">
          <a:xfrm>
            <a:off x="3399355" y="4457581"/>
            <a:ext cx="4525445" cy="800219"/>
          </a:xfrm>
          <a:prstGeom prst="straightConnector1">
            <a:avLst/>
          </a:prstGeom>
          <a:solidFill>
            <a:schemeClr val="accent1"/>
          </a:solidFill>
          <a:ln w="9525" cap="flat" cmpd="sng" algn="ctr">
            <a:solidFill>
              <a:srgbClr val="C00000"/>
            </a:solidFill>
            <a:prstDash val="solid"/>
            <a:round/>
            <a:headEnd type="none" w="med" len="med"/>
            <a:tailEnd type="arrow"/>
          </a:ln>
          <a:effectLst/>
        </p:spPr>
      </p:cxnSp>
      <p:cxnSp>
        <p:nvCxnSpPr>
          <p:cNvPr id="13" name="12 Conector recto de flecha"/>
          <p:cNvCxnSpPr/>
          <p:nvPr/>
        </p:nvCxnSpPr>
        <p:spPr bwMode="auto">
          <a:xfrm>
            <a:off x="3399355" y="4457581"/>
            <a:ext cx="4144445" cy="628709"/>
          </a:xfrm>
          <a:prstGeom prst="straightConnector1">
            <a:avLst/>
          </a:prstGeom>
          <a:solidFill>
            <a:schemeClr val="accent1"/>
          </a:solidFill>
          <a:ln w="9525" cap="flat" cmpd="sng" algn="ctr">
            <a:solidFill>
              <a:srgbClr val="C00000"/>
            </a:solidFill>
            <a:prstDash val="solid"/>
            <a:round/>
            <a:headEnd type="none" w="med" len="med"/>
            <a:tailEnd type="arrow"/>
          </a:ln>
          <a:effectLst/>
        </p:spPr>
      </p:cxnSp>
      <p:sp>
        <p:nvSpPr>
          <p:cNvPr id="15" name="14 Rectángulo"/>
          <p:cNvSpPr/>
          <p:nvPr/>
        </p:nvSpPr>
        <p:spPr>
          <a:xfrm>
            <a:off x="26308" y="3276600"/>
            <a:ext cx="1573892" cy="369332"/>
          </a:xfrm>
          <a:prstGeom prst="rect">
            <a:avLst/>
          </a:prstGeom>
          <a:ln>
            <a:solidFill>
              <a:srgbClr val="FFC000"/>
            </a:solidFill>
          </a:ln>
        </p:spPr>
        <p:txBody>
          <a:bodyPr wrap="none">
            <a:spAutoFit/>
          </a:bodyPr>
          <a:lstStyle/>
          <a:p>
            <a:pPr algn="ctr"/>
            <a:r>
              <a:rPr lang="en-US" b="1" dirty="0">
                <a:solidFill>
                  <a:prstClr val="white"/>
                </a:solidFill>
                <a:latin typeface="Arial" charset="0"/>
                <a:ea typeface="宋体" charset="-122"/>
              </a:rPr>
              <a:t>DES for ACS</a:t>
            </a:r>
            <a:endParaRPr lang="en-US" dirty="0">
              <a:solidFill>
                <a:prstClr val="white"/>
              </a:solidFill>
              <a:latin typeface="Arial" charset="0"/>
              <a:ea typeface="宋体" charset="-122"/>
            </a:endParaRPr>
          </a:p>
        </p:txBody>
      </p:sp>
      <p:sp>
        <p:nvSpPr>
          <p:cNvPr id="14" name="13 CuadroTexto"/>
          <p:cNvSpPr txBox="1"/>
          <p:nvPr/>
        </p:nvSpPr>
        <p:spPr>
          <a:xfrm>
            <a:off x="2819400" y="6519446"/>
            <a:ext cx="6400800" cy="338554"/>
          </a:xfrm>
          <a:prstGeom prst="rect">
            <a:avLst/>
          </a:prstGeom>
          <a:noFill/>
        </p:spPr>
        <p:txBody>
          <a:bodyPr wrap="square" rtlCol="0">
            <a:spAutoFit/>
          </a:bodyPr>
          <a:lstStyle/>
          <a:p>
            <a:pPr algn="r"/>
            <a:r>
              <a:rPr lang="es-AR" sz="1600" dirty="0" smtClean="0">
                <a:solidFill>
                  <a:prstClr val="white"/>
                </a:solidFill>
                <a:latin typeface="Arial" charset="0"/>
                <a:ea typeface="宋体" charset="-122"/>
              </a:rPr>
              <a:t>F </a:t>
            </a:r>
            <a:r>
              <a:rPr lang="es-AR" sz="1600" dirty="0" err="1" smtClean="0">
                <a:solidFill>
                  <a:prstClr val="white"/>
                </a:solidFill>
                <a:latin typeface="Arial" charset="0"/>
                <a:ea typeface="宋体" charset="-122"/>
              </a:rPr>
              <a:t>Otsuka</a:t>
            </a:r>
            <a:r>
              <a:rPr lang="es-AR" sz="1600" dirty="0" smtClean="0">
                <a:solidFill>
                  <a:prstClr val="white"/>
                </a:solidFill>
                <a:latin typeface="Arial" charset="0"/>
                <a:ea typeface="宋体" charset="-122"/>
              </a:rPr>
              <a:t>, </a:t>
            </a:r>
            <a:r>
              <a:rPr lang="es-AR" sz="1600" dirty="0" err="1" smtClean="0">
                <a:solidFill>
                  <a:prstClr val="white"/>
                </a:solidFill>
                <a:latin typeface="Arial" charset="0"/>
                <a:ea typeface="宋体" charset="-122"/>
              </a:rPr>
              <a:t>Finn</a:t>
            </a:r>
            <a:r>
              <a:rPr lang="es-AR" sz="1600" dirty="0" smtClean="0">
                <a:solidFill>
                  <a:prstClr val="white"/>
                </a:solidFill>
                <a:latin typeface="Arial" charset="0"/>
                <a:ea typeface="宋体" charset="-122"/>
              </a:rPr>
              <a:t> A, </a:t>
            </a:r>
            <a:r>
              <a:rPr lang="es-AR" sz="1600" dirty="0" err="1" smtClean="0">
                <a:solidFill>
                  <a:prstClr val="white"/>
                </a:solidFill>
                <a:latin typeface="Arial" charset="0"/>
                <a:ea typeface="宋体" charset="-122"/>
              </a:rPr>
              <a:t>Virmani</a:t>
            </a:r>
            <a:r>
              <a:rPr lang="es-AR" sz="1600" dirty="0" smtClean="0">
                <a:solidFill>
                  <a:prstClr val="white"/>
                </a:solidFill>
                <a:latin typeface="Arial" charset="0"/>
                <a:ea typeface="宋体" charset="-122"/>
              </a:rPr>
              <a:t> R et al. </a:t>
            </a:r>
            <a:r>
              <a:rPr lang="es-AR" sz="1600" b="1" i="1" dirty="0" err="1" smtClean="0">
                <a:solidFill>
                  <a:prstClr val="white"/>
                </a:solidFill>
                <a:latin typeface="Arial" charset="0"/>
                <a:ea typeface="宋体" charset="-122"/>
              </a:rPr>
              <a:t>Circulation</a:t>
            </a:r>
            <a:r>
              <a:rPr lang="es-AR" sz="1600" dirty="0" smtClean="0">
                <a:solidFill>
                  <a:prstClr val="white"/>
                </a:solidFill>
                <a:latin typeface="Arial" charset="0"/>
                <a:ea typeface="宋体" charset="-122"/>
              </a:rPr>
              <a:t> 2014; 129:211-223</a:t>
            </a:r>
            <a:endParaRPr lang="en-US" sz="1600" dirty="0">
              <a:solidFill>
                <a:prstClr val="white"/>
              </a:solidFill>
              <a:latin typeface="Arial" charset="0"/>
              <a:ea typeface="宋体" charset="-122"/>
            </a:endParaRPr>
          </a:p>
        </p:txBody>
      </p:sp>
    </p:spTree>
    <p:extLst>
      <p:ext uri="{BB962C8B-B14F-4D97-AF65-F5344CB8AC3E}">
        <p14:creationId xmlns:p14="http://schemas.microsoft.com/office/powerpoint/2010/main" val="571668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651"/>
          <a:stretch/>
        </p:blipFill>
        <p:spPr bwMode="auto">
          <a:xfrm>
            <a:off x="28575" y="504967"/>
            <a:ext cx="9086850" cy="5886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9157" b="152"/>
          <a:stretch/>
        </p:blipFill>
        <p:spPr bwMode="auto">
          <a:xfrm>
            <a:off x="28575" y="4476466"/>
            <a:ext cx="9086850" cy="1914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CuadroTexto"/>
          <p:cNvSpPr txBox="1"/>
          <p:nvPr/>
        </p:nvSpPr>
        <p:spPr>
          <a:xfrm>
            <a:off x="2819400" y="6519446"/>
            <a:ext cx="6400800" cy="338554"/>
          </a:xfrm>
          <a:prstGeom prst="rect">
            <a:avLst/>
          </a:prstGeom>
          <a:noFill/>
        </p:spPr>
        <p:txBody>
          <a:bodyPr wrap="square" rtlCol="0">
            <a:spAutoFit/>
          </a:bodyPr>
          <a:lstStyle/>
          <a:p>
            <a:pPr algn="r"/>
            <a:r>
              <a:rPr lang="es-AR" sz="1600" dirty="0" smtClean="0">
                <a:solidFill>
                  <a:srgbClr val="FFFF66"/>
                </a:solidFill>
                <a:latin typeface="Arial" charset="0"/>
                <a:ea typeface="宋体" charset="-122"/>
              </a:rPr>
              <a:t>F </a:t>
            </a:r>
            <a:r>
              <a:rPr lang="es-AR" sz="1600" dirty="0" err="1" smtClean="0">
                <a:solidFill>
                  <a:srgbClr val="FFFF66"/>
                </a:solidFill>
                <a:latin typeface="Arial" charset="0"/>
                <a:ea typeface="宋体" charset="-122"/>
              </a:rPr>
              <a:t>Otsuka</a:t>
            </a:r>
            <a:r>
              <a:rPr lang="es-AR" sz="1600" dirty="0" smtClean="0">
                <a:solidFill>
                  <a:srgbClr val="FFFF66"/>
                </a:solidFill>
                <a:latin typeface="Arial" charset="0"/>
                <a:ea typeface="宋体" charset="-122"/>
              </a:rPr>
              <a:t>, </a:t>
            </a:r>
            <a:r>
              <a:rPr lang="es-AR" sz="1600" dirty="0" err="1" smtClean="0">
                <a:solidFill>
                  <a:srgbClr val="FFFF66"/>
                </a:solidFill>
                <a:latin typeface="Arial" charset="0"/>
                <a:ea typeface="宋体" charset="-122"/>
              </a:rPr>
              <a:t>Finn</a:t>
            </a:r>
            <a:r>
              <a:rPr lang="es-AR" sz="1600" dirty="0" smtClean="0">
                <a:solidFill>
                  <a:srgbClr val="FFFF66"/>
                </a:solidFill>
                <a:latin typeface="Arial" charset="0"/>
                <a:ea typeface="宋体" charset="-122"/>
              </a:rPr>
              <a:t> A, </a:t>
            </a:r>
            <a:r>
              <a:rPr lang="es-AR" sz="1600" dirty="0" err="1" smtClean="0">
                <a:solidFill>
                  <a:srgbClr val="FFFF66"/>
                </a:solidFill>
                <a:latin typeface="Arial" charset="0"/>
                <a:ea typeface="宋体" charset="-122"/>
              </a:rPr>
              <a:t>Virmani</a:t>
            </a:r>
            <a:r>
              <a:rPr lang="es-AR" sz="1600" dirty="0" smtClean="0">
                <a:solidFill>
                  <a:srgbClr val="FFFF66"/>
                </a:solidFill>
                <a:latin typeface="Arial" charset="0"/>
                <a:ea typeface="宋体" charset="-122"/>
              </a:rPr>
              <a:t> R et al. </a:t>
            </a:r>
            <a:r>
              <a:rPr lang="es-AR" sz="1600" b="1" i="1" dirty="0" err="1" smtClean="0">
                <a:solidFill>
                  <a:srgbClr val="FFFF66"/>
                </a:solidFill>
                <a:latin typeface="Arial" charset="0"/>
                <a:ea typeface="宋体" charset="-122"/>
              </a:rPr>
              <a:t>Circultation</a:t>
            </a:r>
            <a:r>
              <a:rPr lang="es-AR" sz="1600" dirty="0" smtClean="0">
                <a:solidFill>
                  <a:srgbClr val="FFFF66"/>
                </a:solidFill>
                <a:latin typeface="Arial" charset="0"/>
                <a:ea typeface="宋体" charset="-122"/>
              </a:rPr>
              <a:t> 2014; 129:211-223</a:t>
            </a:r>
            <a:endParaRPr lang="en-US" sz="1600" dirty="0">
              <a:solidFill>
                <a:srgbClr val="FFFF66"/>
              </a:solidFill>
              <a:latin typeface="Arial" charset="0"/>
              <a:ea typeface="宋体" charset="-122"/>
            </a:endParaRPr>
          </a:p>
        </p:txBody>
      </p:sp>
    </p:spTree>
    <p:extLst>
      <p:ext uri="{BB962C8B-B14F-4D97-AF65-F5344CB8AC3E}">
        <p14:creationId xmlns:p14="http://schemas.microsoft.com/office/powerpoint/2010/main" val="27953417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9157" b="152"/>
          <a:stretch/>
        </p:blipFill>
        <p:spPr bwMode="auto">
          <a:xfrm>
            <a:off x="28575" y="4476466"/>
            <a:ext cx="9086850" cy="1914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1295400" y="381000"/>
            <a:ext cx="6477000" cy="584775"/>
          </a:xfrm>
          <a:prstGeom prst="rect">
            <a:avLst/>
          </a:prstGeom>
          <a:noFill/>
        </p:spPr>
        <p:txBody>
          <a:bodyPr wrap="square" rtlCol="0">
            <a:spAutoFit/>
          </a:bodyPr>
          <a:lstStyle/>
          <a:p>
            <a:pPr algn="ctr"/>
            <a:r>
              <a:rPr lang="es-AR" sz="3200" dirty="0" err="1" smtClean="0">
                <a:solidFill>
                  <a:srgbClr val="FFFF66"/>
                </a:solidFill>
                <a:latin typeface="Arial" charset="0"/>
                <a:ea typeface="宋体" charset="-122"/>
              </a:rPr>
              <a:t>Prevalence</a:t>
            </a:r>
            <a:r>
              <a:rPr lang="es-AR" sz="3200" dirty="0" smtClean="0">
                <a:solidFill>
                  <a:srgbClr val="FFFF66"/>
                </a:solidFill>
                <a:latin typeface="Arial" charset="0"/>
                <a:ea typeface="宋体" charset="-122"/>
              </a:rPr>
              <a:t> of </a:t>
            </a:r>
            <a:r>
              <a:rPr lang="es-AR" sz="3200" dirty="0" err="1">
                <a:solidFill>
                  <a:srgbClr val="FFFF66"/>
                </a:solidFill>
                <a:latin typeface="Arial" charset="0"/>
                <a:ea typeface="宋体" charset="-122"/>
              </a:rPr>
              <a:t>N</a:t>
            </a:r>
            <a:r>
              <a:rPr lang="es-AR" sz="3200" dirty="0" err="1" smtClean="0">
                <a:solidFill>
                  <a:srgbClr val="FFFF66"/>
                </a:solidFill>
                <a:latin typeface="Arial" charset="0"/>
                <a:ea typeface="宋体" charset="-122"/>
              </a:rPr>
              <a:t>eoatherosclerosis</a:t>
            </a:r>
            <a:endParaRPr lang="en-US" sz="3200" dirty="0">
              <a:solidFill>
                <a:srgbClr val="FFFF66"/>
              </a:solidFill>
              <a:latin typeface="Arial" charset="0"/>
              <a:ea typeface="宋体" charset="-122"/>
            </a:endParaRPr>
          </a:p>
        </p:txBody>
      </p:sp>
      <p:sp>
        <p:nvSpPr>
          <p:cNvPr id="8" name="7 CuadroTexto"/>
          <p:cNvSpPr txBox="1"/>
          <p:nvPr/>
        </p:nvSpPr>
        <p:spPr>
          <a:xfrm>
            <a:off x="2819400" y="6519446"/>
            <a:ext cx="6400800" cy="338554"/>
          </a:xfrm>
          <a:prstGeom prst="rect">
            <a:avLst/>
          </a:prstGeom>
          <a:noFill/>
        </p:spPr>
        <p:txBody>
          <a:bodyPr wrap="square" rtlCol="0">
            <a:spAutoFit/>
          </a:bodyPr>
          <a:lstStyle/>
          <a:p>
            <a:pPr algn="r"/>
            <a:r>
              <a:rPr lang="es-AR" sz="1600" dirty="0" smtClean="0">
                <a:solidFill>
                  <a:srgbClr val="FFFF66"/>
                </a:solidFill>
                <a:latin typeface="Arial" charset="0"/>
                <a:ea typeface="宋体" charset="-122"/>
              </a:rPr>
              <a:t>F </a:t>
            </a:r>
            <a:r>
              <a:rPr lang="es-AR" sz="1600" dirty="0" err="1" smtClean="0">
                <a:solidFill>
                  <a:srgbClr val="FFFF66"/>
                </a:solidFill>
                <a:latin typeface="Arial" charset="0"/>
                <a:ea typeface="宋体" charset="-122"/>
              </a:rPr>
              <a:t>Otsuka</a:t>
            </a:r>
            <a:r>
              <a:rPr lang="es-AR" sz="1600" dirty="0" smtClean="0">
                <a:solidFill>
                  <a:srgbClr val="FFFF66"/>
                </a:solidFill>
                <a:latin typeface="Arial" charset="0"/>
                <a:ea typeface="宋体" charset="-122"/>
              </a:rPr>
              <a:t>, </a:t>
            </a:r>
            <a:r>
              <a:rPr lang="es-AR" sz="1600" dirty="0" err="1" smtClean="0">
                <a:solidFill>
                  <a:srgbClr val="FFFF66"/>
                </a:solidFill>
                <a:latin typeface="Arial" charset="0"/>
                <a:ea typeface="宋体" charset="-122"/>
              </a:rPr>
              <a:t>Finn</a:t>
            </a:r>
            <a:r>
              <a:rPr lang="es-AR" sz="1600" dirty="0" smtClean="0">
                <a:solidFill>
                  <a:srgbClr val="FFFF66"/>
                </a:solidFill>
                <a:latin typeface="Arial" charset="0"/>
                <a:ea typeface="宋体" charset="-122"/>
              </a:rPr>
              <a:t> A, </a:t>
            </a:r>
            <a:r>
              <a:rPr lang="es-AR" sz="1600" dirty="0" err="1" smtClean="0">
                <a:solidFill>
                  <a:srgbClr val="FFFF66"/>
                </a:solidFill>
                <a:latin typeface="Arial" charset="0"/>
                <a:ea typeface="宋体" charset="-122"/>
              </a:rPr>
              <a:t>Virmani</a:t>
            </a:r>
            <a:r>
              <a:rPr lang="es-AR" sz="1600" dirty="0" smtClean="0">
                <a:solidFill>
                  <a:srgbClr val="FFFF66"/>
                </a:solidFill>
                <a:latin typeface="Arial" charset="0"/>
                <a:ea typeface="宋体" charset="-122"/>
              </a:rPr>
              <a:t> R et al. </a:t>
            </a:r>
            <a:r>
              <a:rPr lang="es-AR" sz="1600" b="1" i="1" dirty="0" err="1" smtClean="0">
                <a:solidFill>
                  <a:srgbClr val="FFFF66"/>
                </a:solidFill>
                <a:latin typeface="Arial" charset="0"/>
                <a:ea typeface="宋体" charset="-122"/>
              </a:rPr>
              <a:t>Circultation</a:t>
            </a:r>
            <a:r>
              <a:rPr lang="es-AR" sz="1600" dirty="0" smtClean="0">
                <a:solidFill>
                  <a:srgbClr val="FFFF66"/>
                </a:solidFill>
                <a:latin typeface="Arial" charset="0"/>
                <a:ea typeface="宋体" charset="-122"/>
              </a:rPr>
              <a:t> 2014; 129:211-223</a:t>
            </a:r>
            <a:endParaRPr lang="en-US" sz="1600" dirty="0">
              <a:solidFill>
                <a:srgbClr val="FFFF66"/>
              </a:solidFill>
              <a:latin typeface="Arial" charset="0"/>
              <a:ea typeface="宋体" charset="-122"/>
            </a:endParaRPr>
          </a:p>
        </p:txBody>
      </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651" b="79602"/>
          <a:stretch/>
        </p:blipFill>
        <p:spPr bwMode="auto">
          <a:xfrm>
            <a:off x="28575" y="3575728"/>
            <a:ext cx="9086850" cy="920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Elipse"/>
          <p:cNvSpPr/>
          <p:nvPr/>
        </p:nvSpPr>
        <p:spPr bwMode="auto">
          <a:xfrm>
            <a:off x="6781800" y="4476466"/>
            <a:ext cx="990600" cy="1914809"/>
          </a:xfrm>
          <a:prstGeom prst="ellipse">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FFF66"/>
              </a:solidFill>
              <a:latin typeface="Arial" charset="0"/>
              <a:ea typeface="宋体" charset="-122"/>
            </a:endParaRPr>
          </a:p>
        </p:txBody>
      </p:sp>
      <p:sp>
        <p:nvSpPr>
          <p:cNvPr id="6" name="5 Elipse"/>
          <p:cNvSpPr/>
          <p:nvPr/>
        </p:nvSpPr>
        <p:spPr bwMode="auto">
          <a:xfrm>
            <a:off x="8118001" y="4476465"/>
            <a:ext cx="990600" cy="1914809"/>
          </a:xfrm>
          <a:prstGeom prst="ellipse">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FFF66"/>
              </a:solidFill>
              <a:latin typeface="Arial" charset="0"/>
              <a:ea typeface="宋体" charset="-122"/>
            </a:endParaRPr>
          </a:p>
        </p:txBody>
      </p:sp>
      <p:sp>
        <p:nvSpPr>
          <p:cNvPr id="10" name="9 Elipse"/>
          <p:cNvSpPr/>
          <p:nvPr/>
        </p:nvSpPr>
        <p:spPr bwMode="auto">
          <a:xfrm>
            <a:off x="3810000" y="4190999"/>
            <a:ext cx="2590800" cy="685801"/>
          </a:xfrm>
          <a:prstGeom prst="ellipse">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FFF66"/>
              </a:solidFill>
              <a:latin typeface="Arial" charset="0"/>
              <a:ea typeface="宋体" charset="-122"/>
            </a:endParaRPr>
          </a:p>
        </p:txBody>
      </p:sp>
    </p:spTree>
    <p:extLst>
      <p:ext uri="{BB962C8B-B14F-4D97-AF65-F5344CB8AC3E}">
        <p14:creationId xmlns:p14="http://schemas.microsoft.com/office/powerpoint/2010/main" val="243290297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4" name="标题 3"/>
          <p:cNvSpPr>
            <a:spLocks noGrp="1"/>
          </p:cNvSpPr>
          <p:nvPr>
            <p:ph type="title"/>
          </p:nvPr>
        </p:nvSpPr>
        <p:spPr>
          <a:xfrm>
            <a:off x="457200" y="188640"/>
            <a:ext cx="8229600" cy="792088"/>
          </a:xfrm>
        </p:spPr>
        <p:txBody>
          <a:bodyPr/>
          <a:lstStyle/>
          <a:p>
            <a:r>
              <a:rPr lang="es-AR" altLang="zh-CN" dirty="0" err="1">
                <a:solidFill>
                  <a:srgbClr val="FFFF00"/>
                </a:solidFill>
                <a:latin typeface="Arial" panose="020B0604020202020204" pitchFamily="34" charset="0"/>
                <a:cs typeface="Arial" panose="020B0604020202020204" pitchFamily="34" charset="0"/>
              </a:rPr>
              <a:t>Conclusions</a:t>
            </a:r>
            <a:endParaRPr lang="zh-CN" altLang="en-US" dirty="0" smtClean="0">
              <a:solidFill>
                <a:srgbClr val="FFFF00"/>
              </a:solidFill>
              <a:latin typeface="Arial" panose="020B0604020202020204" pitchFamily="34" charset="0"/>
              <a:cs typeface="Arial" panose="020B0604020202020204" pitchFamily="34" charset="0"/>
            </a:endParaRPr>
          </a:p>
        </p:txBody>
      </p:sp>
      <p:sp>
        <p:nvSpPr>
          <p:cNvPr id="3075" name="内容占位符 4"/>
          <p:cNvSpPr>
            <a:spLocks noGrp="1"/>
          </p:cNvSpPr>
          <p:nvPr>
            <p:ph idx="1"/>
          </p:nvPr>
        </p:nvSpPr>
        <p:spPr>
          <a:xfrm>
            <a:off x="457200" y="1052736"/>
            <a:ext cx="8229600" cy="4087812"/>
          </a:xfrm>
        </p:spPr>
        <p:txBody>
          <a:bodyPr>
            <a:noAutofit/>
          </a:bodyPr>
          <a:lstStyle/>
          <a:p>
            <a:pPr algn="just"/>
            <a:r>
              <a:rPr lang="en-US" altLang="zh-CN" sz="2000" dirty="0">
                <a:solidFill>
                  <a:schemeClr val="bg1">
                    <a:lumMod val="95000"/>
                  </a:schemeClr>
                </a:solidFill>
                <a:latin typeface="Arial" panose="020B0604020202020204" pitchFamily="34" charset="0"/>
                <a:cs typeface="Arial" panose="020B0604020202020204" pitchFamily="34" charset="0"/>
              </a:rPr>
              <a:t>In patients undergoing </a:t>
            </a:r>
            <a:r>
              <a:rPr lang="en-US" altLang="zh-CN" sz="2000" dirty="0" smtClean="0">
                <a:solidFill>
                  <a:schemeClr val="bg1">
                    <a:lumMod val="95000"/>
                  </a:schemeClr>
                </a:solidFill>
                <a:latin typeface="Arial" panose="020B0604020202020204" pitchFamily="34" charset="0"/>
                <a:cs typeface="Arial" panose="020B0604020202020204" pitchFamily="34" charset="0"/>
              </a:rPr>
              <a:t>PCI </a:t>
            </a:r>
            <a:r>
              <a:rPr lang="en-US" altLang="zh-CN" sz="2000" dirty="0">
                <a:solidFill>
                  <a:schemeClr val="bg1">
                    <a:lumMod val="95000"/>
                  </a:schemeClr>
                </a:solidFill>
                <a:latin typeface="Arial" panose="020B0604020202020204" pitchFamily="34" charset="0"/>
                <a:cs typeface="Arial" panose="020B0604020202020204" pitchFamily="34" charset="0"/>
              </a:rPr>
              <a:t>with BMS, the use of OIT as compared with control therapy reduces target lesion revascularization with no impact on the composite of death/myocardial infarction or safety issues. </a:t>
            </a:r>
            <a:endParaRPr lang="en-US" altLang="zh-CN" sz="2000" dirty="0" smtClean="0">
              <a:solidFill>
                <a:schemeClr val="bg1">
                  <a:lumMod val="95000"/>
                </a:schemeClr>
              </a:solidFill>
              <a:latin typeface="Arial" panose="020B0604020202020204" pitchFamily="34" charset="0"/>
              <a:cs typeface="Arial" panose="020B0604020202020204" pitchFamily="34" charset="0"/>
            </a:endParaRPr>
          </a:p>
          <a:p>
            <a:pPr algn="just"/>
            <a:r>
              <a:rPr lang="en-US" altLang="zh-CN" sz="2000" dirty="0" smtClean="0">
                <a:solidFill>
                  <a:schemeClr val="bg1">
                    <a:lumMod val="95000"/>
                  </a:schemeClr>
                </a:solidFill>
                <a:latin typeface="Arial" panose="020B0604020202020204" pitchFamily="34" charset="0"/>
                <a:cs typeface="Arial" panose="020B0604020202020204" pitchFamily="34" charset="0"/>
              </a:rPr>
              <a:t>The </a:t>
            </a:r>
            <a:r>
              <a:rPr lang="en-US" altLang="zh-CN" sz="2000" dirty="0">
                <a:solidFill>
                  <a:schemeClr val="bg1">
                    <a:lumMod val="95000"/>
                  </a:schemeClr>
                </a:solidFill>
                <a:latin typeface="Arial" panose="020B0604020202020204" pitchFamily="34" charset="0"/>
                <a:cs typeface="Arial" panose="020B0604020202020204" pitchFamily="34" charset="0"/>
              </a:rPr>
              <a:t>advantage of OIT derives predominantly from the decreased risk of vessel </a:t>
            </a:r>
            <a:r>
              <a:rPr lang="en-US" altLang="zh-CN" sz="2000" dirty="0" err="1" smtClean="0">
                <a:solidFill>
                  <a:schemeClr val="bg1">
                    <a:lumMod val="95000"/>
                  </a:schemeClr>
                </a:solidFill>
                <a:latin typeface="Arial" panose="020B0604020202020204" pitchFamily="34" charset="0"/>
                <a:cs typeface="Arial" panose="020B0604020202020204" pitchFamily="34" charset="0"/>
              </a:rPr>
              <a:t>renarrowing</a:t>
            </a:r>
            <a:r>
              <a:rPr lang="en-US" altLang="zh-CN" sz="2000" dirty="0" smtClean="0">
                <a:solidFill>
                  <a:schemeClr val="bg1">
                    <a:lumMod val="95000"/>
                  </a:schemeClr>
                </a:solidFill>
                <a:latin typeface="Arial" panose="020B0604020202020204" pitchFamily="34" charset="0"/>
                <a:cs typeface="Arial" panose="020B0604020202020204" pitchFamily="34" charset="0"/>
              </a:rPr>
              <a:t> </a:t>
            </a:r>
            <a:r>
              <a:rPr lang="en-US" altLang="zh-CN" sz="2000" dirty="0">
                <a:solidFill>
                  <a:schemeClr val="bg1">
                    <a:lumMod val="95000"/>
                  </a:schemeClr>
                </a:solidFill>
                <a:latin typeface="Arial" panose="020B0604020202020204" pitchFamily="34" charset="0"/>
                <a:cs typeface="Arial" panose="020B0604020202020204" pitchFamily="34" charset="0"/>
              </a:rPr>
              <a:t>as compared to BMS alone</a:t>
            </a:r>
            <a:r>
              <a:rPr lang="en-US" altLang="zh-CN" sz="2000" dirty="0" smtClean="0">
                <a:solidFill>
                  <a:schemeClr val="bg1">
                    <a:lumMod val="95000"/>
                  </a:schemeClr>
                </a:solidFill>
                <a:latin typeface="Arial" panose="020B0604020202020204" pitchFamily="34" charset="0"/>
                <a:cs typeface="Arial" panose="020B0604020202020204" pitchFamily="34" charset="0"/>
              </a:rPr>
              <a:t>.</a:t>
            </a:r>
            <a:r>
              <a:rPr lang="en-US" altLang="zh-CN" sz="2000" dirty="0">
                <a:solidFill>
                  <a:schemeClr val="bg1">
                    <a:lumMod val="95000"/>
                  </a:schemeClr>
                </a:solidFill>
                <a:latin typeface="Arial" panose="020B0604020202020204" pitchFamily="34" charset="0"/>
                <a:cs typeface="Arial" panose="020B0604020202020204" pitchFamily="34" charset="0"/>
              </a:rPr>
              <a:t> </a:t>
            </a:r>
            <a:endParaRPr lang="en-US" altLang="zh-CN" sz="2000" dirty="0" smtClean="0">
              <a:solidFill>
                <a:schemeClr val="bg1">
                  <a:lumMod val="95000"/>
                </a:schemeClr>
              </a:solidFill>
              <a:latin typeface="Arial" panose="020B0604020202020204" pitchFamily="34" charset="0"/>
              <a:cs typeface="Arial" panose="020B0604020202020204" pitchFamily="34" charset="0"/>
            </a:endParaRPr>
          </a:p>
          <a:p>
            <a:pPr algn="just"/>
            <a:endParaRPr lang="en-US" altLang="zh-CN" sz="2000" dirty="0" smtClean="0">
              <a:solidFill>
                <a:schemeClr val="bg1">
                  <a:lumMod val="95000"/>
                </a:schemeClr>
              </a:solidFill>
              <a:latin typeface="Arial" panose="020B0604020202020204" pitchFamily="34" charset="0"/>
              <a:cs typeface="Arial" panose="020B0604020202020204" pitchFamily="34" charset="0"/>
            </a:endParaRPr>
          </a:p>
          <a:p>
            <a:pPr algn="just"/>
            <a:r>
              <a:rPr lang="en-US" altLang="zh-CN" sz="2000" dirty="0" smtClean="0">
                <a:solidFill>
                  <a:schemeClr val="bg1">
                    <a:lumMod val="95000"/>
                  </a:schemeClr>
                </a:solidFill>
                <a:latin typeface="Arial" panose="020B0604020202020204" pitchFamily="34" charset="0"/>
                <a:cs typeface="Arial" panose="020B0604020202020204" pitchFamily="34" charset="0"/>
              </a:rPr>
              <a:t>Results of this meta-analysis cannot </a:t>
            </a:r>
            <a:r>
              <a:rPr lang="en-US" altLang="zh-CN" sz="2000" dirty="0">
                <a:solidFill>
                  <a:schemeClr val="bg1">
                    <a:lumMod val="95000"/>
                  </a:schemeClr>
                </a:solidFill>
                <a:latin typeface="Arial" panose="020B0604020202020204" pitchFamily="34" charset="0"/>
                <a:cs typeface="Arial" panose="020B0604020202020204" pitchFamily="34" charset="0"/>
              </a:rPr>
              <a:t>be directly applied to compare </a:t>
            </a:r>
            <a:r>
              <a:rPr lang="en-US" altLang="zh-CN" sz="2000" dirty="0" smtClean="0">
                <a:solidFill>
                  <a:schemeClr val="bg1">
                    <a:lumMod val="95000"/>
                  </a:schemeClr>
                </a:solidFill>
                <a:latin typeface="Arial" panose="020B0604020202020204" pitchFamily="34" charset="0"/>
                <a:cs typeface="Arial" panose="020B0604020202020204" pitchFamily="34" charset="0"/>
              </a:rPr>
              <a:t>OIT </a:t>
            </a:r>
            <a:r>
              <a:rPr lang="en-US" altLang="zh-CN" sz="2000" dirty="0">
                <a:solidFill>
                  <a:schemeClr val="bg1">
                    <a:lumMod val="95000"/>
                  </a:schemeClr>
                </a:solidFill>
                <a:latin typeface="Arial" panose="020B0604020202020204" pitchFamily="34" charset="0"/>
                <a:cs typeface="Arial" panose="020B0604020202020204" pitchFamily="34" charset="0"/>
              </a:rPr>
              <a:t>plus BMS against current generation DES and additional studies are warranted. </a:t>
            </a:r>
            <a:r>
              <a:rPr lang="en-US" altLang="zh-CN" sz="2000" dirty="0" smtClean="0">
                <a:solidFill>
                  <a:schemeClr val="bg1">
                    <a:lumMod val="95000"/>
                  </a:schemeClr>
                </a:solidFill>
                <a:latin typeface="Arial" panose="020B0604020202020204" pitchFamily="34" charset="0"/>
                <a:cs typeface="Arial" panose="020B0604020202020204" pitchFamily="34" charset="0"/>
              </a:rPr>
              <a:t>Furthermore, it </a:t>
            </a:r>
            <a:r>
              <a:rPr lang="en-US" altLang="zh-CN" sz="2000" dirty="0">
                <a:solidFill>
                  <a:schemeClr val="bg1">
                    <a:lumMod val="95000"/>
                  </a:schemeClr>
                </a:solidFill>
                <a:latin typeface="Arial" panose="020B0604020202020204" pitchFamily="34" charset="0"/>
                <a:cs typeface="Arial" panose="020B0604020202020204" pitchFamily="34" charset="0"/>
              </a:rPr>
              <a:t>remains unstudied whether OIT after stenting may </a:t>
            </a:r>
            <a:r>
              <a:rPr lang="en-US" altLang="zh-CN" sz="2000" dirty="0" smtClean="0">
                <a:solidFill>
                  <a:schemeClr val="bg1">
                    <a:lumMod val="95000"/>
                  </a:schemeClr>
                </a:solidFill>
                <a:latin typeface="Arial" panose="020B0604020202020204" pitchFamily="34" charset="0"/>
                <a:cs typeface="Arial" panose="020B0604020202020204" pitchFamily="34" charset="0"/>
              </a:rPr>
              <a:t> have </a:t>
            </a:r>
            <a:r>
              <a:rPr lang="en-US" altLang="zh-CN" sz="2000" dirty="0">
                <a:solidFill>
                  <a:schemeClr val="bg1">
                    <a:lumMod val="95000"/>
                  </a:schemeClr>
                </a:solidFill>
                <a:latin typeface="Arial" panose="020B0604020202020204" pitchFamily="34" charset="0"/>
                <a:cs typeface="Arial" panose="020B0604020202020204" pitchFamily="34" charset="0"/>
              </a:rPr>
              <a:t>a role in the contemporary interventional portfolio </a:t>
            </a:r>
            <a:r>
              <a:rPr lang="en-US" altLang="zh-CN" sz="2000" dirty="0" smtClean="0">
                <a:solidFill>
                  <a:schemeClr val="bg1">
                    <a:lumMod val="95000"/>
                  </a:schemeClr>
                </a:solidFill>
                <a:latin typeface="Arial" panose="020B0604020202020204" pitchFamily="34" charset="0"/>
                <a:cs typeface="Arial" panose="020B0604020202020204" pitchFamily="34" charset="0"/>
              </a:rPr>
              <a:t>with more safer third generation DES.</a:t>
            </a:r>
            <a:endParaRPr lang="en-US" altLang="zh-CN" sz="2000" dirty="0">
              <a:solidFill>
                <a:schemeClr val="bg1">
                  <a:lumMod val="95000"/>
                </a:schemeClr>
              </a:solidFill>
              <a:latin typeface="Arial" panose="020B0604020202020204" pitchFamily="34" charset="0"/>
              <a:cs typeface="Arial" panose="020B0604020202020204" pitchFamily="34" charset="0"/>
            </a:endParaRPr>
          </a:p>
          <a:p>
            <a:pPr marL="0" indent="0" algn="just">
              <a:buNone/>
            </a:pPr>
            <a:endParaRPr lang="es-AR" altLang="zh-CN" sz="2000" dirty="0">
              <a:solidFill>
                <a:schemeClr val="bg1">
                  <a:lumMod val="95000"/>
                </a:schemeClr>
              </a:solidFill>
              <a:latin typeface="Arial" panose="020B0604020202020204" pitchFamily="34" charset="0"/>
              <a:cs typeface="Arial" panose="020B0604020202020204" pitchFamily="34" charset="0"/>
            </a:endParaRPr>
          </a:p>
          <a:p>
            <a:pPr algn="just"/>
            <a:r>
              <a:rPr lang="en-US" altLang="zh-CN" sz="2000" dirty="0">
                <a:solidFill>
                  <a:schemeClr val="bg1">
                    <a:lumMod val="95000"/>
                  </a:schemeClr>
                </a:solidFill>
                <a:latin typeface="Arial" panose="020B0604020202020204" pitchFamily="34" charset="0"/>
                <a:cs typeface="Arial" panose="020B0604020202020204" pitchFamily="34" charset="0"/>
              </a:rPr>
              <a:t>Finally, the cost-effectiveness of a strategy of OIT after stenting as compared with first-generation DES cannot be assessed with the present meta-analysis, since studies included were performed within different health care systems</a:t>
            </a:r>
          </a:p>
          <a:p>
            <a:pPr algn="just" eaLnBrk="1" hangingPunct="1"/>
            <a:endParaRPr lang="zh-CN" altLang="en-US" sz="3600" dirty="0" smtClean="0">
              <a:solidFill>
                <a:schemeClr val="bg1">
                  <a:lumMod val="9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6003673"/>
      </p:ext>
    </p:extLst>
  </p:cSld>
  <p:clrMapOvr>
    <a:masterClrMapping/>
  </p:clrMapOvr>
  <p:transition>
    <p:wipe dir="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315416"/>
            <a:ext cx="8229600" cy="1143000"/>
          </a:xfrm>
        </p:spPr>
        <p:txBody>
          <a:bodyPr/>
          <a:lstStyle/>
          <a:p>
            <a:r>
              <a:rPr lang="es-AR" dirty="0" err="1" smtClean="0">
                <a:solidFill>
                  <a:srgbClr val="FFFF00"/>
                </a:solidFill>
              </a:rPr>
              <a:t>Conclusions</a:t>
            </a:r>
            <a:endParaRPr lang="en-US" dirty="0">
              <a:solidFill>
                <a:srgbClr val="FFFF00"/>
              </a:solidFill>
            </a:endParaRPr>
          </a:p>
        </p:txBody>
      </p:sp>
      <p:sp>
        <p:nvSpPr>
          <p:cNvPr id="3" name="2 Marcador de contenido"/>
          <p:cNvSpPr>
            <a:spLocks noGrp="1"/>
          </p:cNvSpPr>
          <p:nvPr>
            <p:ph idx="1"/>
          </p:nvPr>
        </p:nvSpPr>
        <p:spPr>
          <a:xfrm>
            <a:off x="457200" y="908720"/>
            <a:ext cx="8507288" cy="5517232"/>
          </a:xfrm>
        </p:spPr>
        <p:txBody>
          <a:bodyPr>
            <a:noAutofit/>
          </a:bodyPr>
          <a:lstStyle/>
          <a:p>
            <a:r>
              <a:rPr lang="en-US" sz="2000" i="1" dirty="0">
                <a:solidFill>
                  <a:schemeClr val="bg1"/>
                </a:solidFill>
                <a:latin typeface="Times New Roman" panose="02020603050405020304" pitchFamily="18" charset="0"/>
                <a:cs typeface="Times New Roman" panose="02020603050405020304" pitchFamily="18" charset="0"/>
              </a:rPr>
              <a:t>1</a:t>
            </a:r>
            <a:r>
              <a:rPr lang="en-US" sz="2000" i="1" dirty="0" smtClean="0">
                <a:solidFill>
                  <a:schemeClr val="bg1"/>
                </a:solidFill>
                <a:latin typeface="Times New Roman" panose="02020603050405020304" pitchFamily="18" charset="0"/>
                <a:cs typeface="Times New Roman" panose="02020603050405020304" pitchFamily="18" charset="0"/>
              </a:rPr>
              <a:t>#.Notwithstanding that  latest DES designs are significantly more safer than previous ones, </a:t>
            </a:r>
            <a:r>
              <a:rPr lang="en-US" sz="2000" i="1" dirty="0">
                <a:solidFill>
                  <a:schemeClr val="bg1"/>
                </a:solidFill>
                <a:latin typeface="Times New Roman" panose="02020603050405020304" pitchFamily="18" charset="0"/>
                <a:cs typeface="Times New Roman" panose="02020603050405020304" pitchFamily="18" charset="0"/>
              </a:rPr>
              <a:t>BMS </a:t>
            </a:r>
            <a:r>
              <a:rPr lang="en-US" sz="2000" i="1" dirty="0" smtClean="0">
                <a:solidFill>
                  <a:schemeClr val="bg1"/>
                </a:solidFill>
                <a:latin typeface="Times New Roman" panose="02020603050405020304" pitchFamily="18" charset="0"/>
                <a:cs typeface="Times New Roman" panose="02020603050405020304" pitchFamily="18" charset="0"/>
              </a:rPr>
              <a:t>implantation during PCI have </a:t>
            </a:r>
            <a:r>
              <a:rPr lang="en-US" sz="2000" i="1" dirty="0">
                <a:solidFill>
                  <a:schemeClr val="bg1"/>
                </a:solidFill>
                <a:latin typeface="Times New Roman" panose="02020603050405020304" pitchFamily="18" charset="0"/>
                <a:cs typeface="Times New Roman" panose="02020603050405020304" pitchFamily="18" charset="0"/>
              </a:rPr>
              <a:t>not been </a:t>
            </a:r>
            <a:r>
              <a:rPr lang="en-US" sz="2000" i="1" dirty="0" smtClean="0">
                <a:solidFill>
                  <a:schemeClr val="bg1"/>
                </a:solidFill>
                <a:latin typeface="Times New Roman" panose="02020603050405020304" pitchFamily="18" charset="0"/>
                <a:cs typeface="Times New Roman" panose="02020603050405020304" pitchFamily="18" charset="0"/>
              </a:rPr>
              <a:t>abandoned   and are expected to grow in the next 5 years.</a:t>
            </a:r>
          </a:p>
          <a:p>
            <a:endParaRPr lang="en-US" sz="2000" i="1" dirty="0">
              <a:solidFill>
                <a:schemeClr val="bg1"/>
              </a:solidFill>
              <a:latin typeface="Times New Roman" panose="02020603050405020304" pitchFamily="18" charset="0"/>
              <a:cs typeface="Times New Roman" panose="02020603050405020304" pitchFamily="18" charset="0"/>
            </a:endParaRPr>
          </a:p>
          <a:p>
            <a:r>
              <a:rPr lang="en-US" sz="2000" i="1" dirty="0" smtClean="0">
                <a:solidFill>
                  <a:schemeClr val="bg1"/>
                </a:solidFill>
                <a:latin typeface="Times New Roman" panose="02020603050405020304" pitchFamily="18" charset="0"/>
                <a:cs typeface="Times New Roman" panose="02020603050405020304" pitchFamily="18" charset="0"/>
              </a:rPr>
              <a:t>2#. </a:t>
            </a:r>
            <a:r>
              <a:rPr lang="en-US" sz="2000" i="1" dirty="0">
                <a:solidFill>
                  <a:schemeClr val="bg1"/>
                </a:solidFill>
                <a:latin typeface="Times New Roman" panose="02020603050405020304" pitchFamily="18" charset="0"/>
                <a:cs typeface="Times New Roman" panose="02020603050405020304" pitchFamily="18" charset="0"/>
              </a:rPr>
              <a:t>Oral Immunosuppressive therapy </a:t>
            </a:r>
            <a:r>
              <a:rPr lang="en-US" sz="2000" i="1" dirty="0" smtClean="0">
                <a:solidFill>
                  <a:schemeClr val="bg1"/>
                </a:solidFill>
                <a:latin typeface="Times New Roman" panose="02020603050405020304" pitchFamily="18" charset="0"/>
                <a:cs typeface="Times New Roman" panose="02020603050405020304" pitchFamily="18" charset="0"/>
              </a:rPr>
              <a:t>(OI) after </a:t>
            </a:r>
            <a:r>
              <a:rPr lang="en-US" sz="2000" i="1" dirty="0">
                <a:solidFill>
                  <a:schemeClr val="bg1"/>
                </a:solidFill>
                <a:latin typeface="Times New Roman" panose="02020603050405020304" pitchFamily="18" charset="0"/>
                <a:cs typeface="Times New Roman" panose="02020603050405020304" pitchFamily="18" charset="0"/>
              </a:rPr>
              <a:t>BMS implantation significantly </a:t>
            </a:r>
            <a:r>
              <a:rPr lang="en-US" sz="2000" i="1" dirty="0" smtClean="0">
                <a:solidFill>
                  <a:schemeClr val="bg1"/>
                </a:solidFill>
                <a:latin typeface="Times New Roman" panose="02020603050405020304" pitchFamily="18" charset="0"/>
                <a:cs typeface="Times New Roman" panose="02020603050405020304" pitchFamily="18" charset="0"/>
              </a:rPr>
              <a:t>reduced restenosis </a:t>
            </a:r>
            <a:r>
              <a:rPr lang="en-US" sz="2000" i="1" dirty="0">
                <a:solidFill>
                  <a:schemeClr val="bg1"/>
                </a:solidFill>
                <a:latin typeface="Times New Roman" panose="02020603050405020304" pitchFamily="18" charset="0"/>
                <a:cs typeface="Times New Roman" panose="02020603050405020304" pitchFamily="18" charset="0"/>
              </a:rPr>
              <a:t>rates compared to BMS alone. The reduction was driven by less </a:t>
            </a:r>
            <a:r>
              <a:rPr lang="en-US" sz="2000" i="1" dirty="0" smtClean="0">
                <a:solidFill>
                  <a:schemeClr val="bg1"/>
                </a:solidFill>
                <a:latin typeface="Times New Roman" panose="02020603050405020304" pitchFamily="18" charset="0"/>
                <a:cs typeface="Times New Roman" panose="02020603050405020304" pitchFamily="18" charset="0"/>
              </a:rPr>
              <a:t>late lumen </a:t>
            </a:r>
            <a:r>
              <a:rPr lang="en-US" sz="2000" i="1" dirty="0">
                <a:solidFill>
                  <a:schemeClr val="bg1"/>
                </a:solidFill>
                <a:latin typeface="Times New Roman" panose="02020603050405020304" pitchFamily="18" charset="0"/>
                <a:cs typeface="Times New Roman" panose="02020603050405020304" pitchFamily="18" charset="0"/>
              </a:rPr>
              <a:t>loss with OI</a:t>
            </a:r>
            <a:r>
              <a:rPr lang="en-US" sz="2000" i="1" dirty="0" smtClean="0">
                <a:solidFill>
                  <a:schemeClr val="bg1"/>
                </a:solidFill>
                <a:latin typeface="Times New Roman" panose="02020603050405020304" pitchFamily="18" charset="0"/>
                <a:cs typeface="Times New Roman" panose="02020603050405020304" pitchFamily="18" charset="0"/>
              </a:rPr>
              <a:t>.</a:t>
            </a:r>
          </a:p>
          <a:p>
            <a:endParaRPr lang="en-US" sz="2000" i="1" dirty="0">
              <a:solidFill>
                <a:schemeClr val="bg1"/>
              </a:solidFill>
              <a:latin typeface="Times New Roman" panose="02020603050405020304" pitchFamily="18" charset="0"/>
              <a:cs typeface="Times New Roman" panose="02020603050405020304" pitchFamily="18" charset="0"/>
            </a:endParaRPr>
          </a:p>
          <a:p>
            <a:r>
              <a:rPr lang="en-US" sz="2000" i="1" dirty="0">
                <a:solidFill>
                  <a:schemeClr val="bg1"/>
                </a:solidFill>
                <a:latin typeface="Times New Roman" panose="02020603050405020304" pitchFamily="18" charset="0"/>
                <a:cs typeface="Times New Roman" panose="02020603050405020304" pitchFamily="18" charset="0"/>
              </a:rPr>
              <a:t>3</a:t>
            </a:r>
            <a:r>
              <a:rPr lang="en-US" sz="2000" i="1" dirty="0" smtClean="0">
                <a:solidFill>
                  <a:schemeClr val="bg1"/>
                </a:solidFill>
                <a:latin typeface="Times New Roman" panose="02020603050405020304" pitchFamily="18" charset="0"/>
                <a:cs typeface="Times New Roman" panose="02020603050405020304" pitchFamily="18" charset="0"/>
              </a:rPr>
              <a:t>#. </a:t>
            </a:r>
            <a:r>
              <a:rPr lang="en-US" sz="2000" i="1" dirty="0">
                <a:solidFill>
                  <a:schemeClr val="bg1"/>
                </a:solidFill>
                <a:latin typeface="Times New Roman" panose="02020603050405020304" pitchFamily="18" charset="0"/>
                <a:cs typeface="Times New Roman" panose="02020603050405020304" pitchFamily="18" charset="0"/>
              </a:rPr>
              <a:t>Taking into consideration the randomized data, </a:t>
            </a:r>
            <a:r>
              <a:rPr lang="en-US" sz="2000" i="1" dirty="0" err="1">
                <a:solidFill>
                  <a:schemeClr val="bg1"/>
                </a:solidFill>
                <a:latin typeface="Times New Roman" panose="02020603050405020304" pitchFamily="18" charset="0"/>
                <a:cs typeface="Times New Roman" panose="02020603050405020304" pitchFamily="18" charset="0"/>
              </a:rPr>
              <a:t>rapamycin</a:t>
            </a:r>
            <a:r>
              <a:rPr lang="en-US" sz="2000" i="1" dirty="0">
                <a:solidFill>
                  <a:schemeClr val="bg1"/>
                </a:solidFill>
                <a:latin typeface="Times New Roman" panose="02020603050405020304" pitchFamily="18" charset="0"/>
                <a:cs typeface="Times New Roman" panose="02020603050405020304" pitchFamily="18" charset="0"/>
              </a:rPr>
              <a:t> and </a:t>
            </a:r>
            <a:r>
              <a:rPr lang="en-US" sz="2000" i="1" dirty="0" smtClean="0">
                <a:solidFill>
                  <a:schemeClr val="bg1"/>
                </a:solidFill>
                <a:latin typeface="Times New Roman" panose="02020603050405020304" pitchFamily="18" charset="0"/>
                <a:cs typeface="Times New Roman" panose="02020603050405020304" pitchFamily="18" charset="0"/>
              </a:rPr>
              <a:t>prednisone appear </a:t>
            </a:r>
            <a:r>
              <a:rPr lang="en-US" sz="2000" i="1" dirty="0">
                <a:solidFill>
                  <a:schemeClr val="bg1"/>
                </a:solidFill>
                <a:latin typeface="Times New Roman" panose="02020603050405020304" pitchFamily="18" charset="0"/>
                <a:cs typeface="Times New Roman" panose="02020603050405020304" pitchFamily="18" charset="0"/>
              </a:rPr>
              <a:t>to be the most promising in this setting. However, prednisone cannot </a:t>
            </a:r>
            <a:r>
              <a:rPr lang="en-US" sz="2000" i="1" dirty="0" smtClean="0">
                <a:solidFill>
                  <a:schemeClr val="bg1"/>
                </a:solidFill>
                <a:latin typeface="Times New Roman" panose="02020603050405020304" pitchFamily="18" charset="0"/>
                <a:cs typeface="Times New Roman" panose="02020603050405020304" pitchFamily="18" charset="0"/>
              </a:rPr>
              <a:t>be used </a:t>
            </a:r>
            <a:r>
              <a:rPr lang="en-US" sz="2000" i="1" dirty="0">
                <a:solidFill>
                  <a:schemeClr val="bg1"/>
                </a:solidFill>
                <a:latin typeface="Times New Roman" panose="02020603050405020304" pitchFamily="18" charset="0"/>
                <a:cs typeface="Times New Roman" panose="02020603050405020304" pitchFamily="18" charset="0"/>
              </a:rPr>
              <a:t>in diabetics which limits its use</a:t>
            </a:r>
            <a:r>
              <a:rPr lang="en-US" sz="2000" i="1" dirty="0" smtClean="0">
                <a:solidFill>
                  <a:schemeClr val="bg1"/>
                </a:solidFill>
                <a:latin typeface="Times New Roman" panose="02020603050405020304" pitchFamily="18" charset="0"/>
                <a:cs typeface="Times New Roman" panose="02020603050405020304" pitchFamily="18" charset="0"/>
              </a:rPr>
              <a:t>.</a:t>
            </a:r>
          </a:p>
          <a:p>
            <a:endParaRPr lang="en-US" sz="2000" i="1" dirty="0">
              <a:solidFill>
                <a:schemeClr val="bg1"/>
              </a:solidFill>
              <a:latin typeface="Times New Roman" panose="02020603050405020304" pitchFamily="18" charset="0"/>
              <a:cs typeface="Times New Roman" panose="02020603050405020304" pitchFamily="18" charset="0"/>
            </a:endParaRPr>
          </a:p>
          <a:p>
            <a:r>
              <a:rPr lang="en-US" sz="2000" i="1" dirty="0">
                <a:solidFill>
                  <a:schemeClr val="bg1"/>
                </a:solidFill>
                <a:latin typeface="Times New Roman" panose="02020603050405020304" pitchFamily="18" charset="0"/>
                <a:cs typeface="Times New Roman" panose="02020603050405020304" pitchFamily="18" charset="0"/>
              </a:rPr>
              <a:t>4</a:t>
            </a:r>
            <a:r>
              <a:rPr lang="en-US" sz="2000" i="1" dirty="0" smtClean="0">
                <a:solidFill>
                  <a:schemeClr val="bg1"/>
                </a:solidFill>
                <a:latin typeface="Times New Roman" panose="02020603050405020304" pitchFamily="18" charset="0"/>
                <a:cs typeface="Times New Roman" panose="02020603050405020304" pitchFamily="18" charset="0"/>
              </a:rPr>
              <a:t>#. </a:t>
            </a:r>
            <a:r>
              <a:rPr lang="en-US" sz="2000" i="1" dirty="0">
                <a:solidFill>
                  <a:schemeClr val="bg1"/>
                </a:solidFill>
                <a:latin typeface="Times New Roman" panose="02020603050405020304" pitchFamily="18" charset="0"/>
                <a:cs typeface="Times New Roman" panose="02020603050405020304" pitchFamily="18" charset="0"/>
              </a:rPr>
              <a:t>The use of oral agents to reduce restenosis should be considered in all </a:t>
            </a:r>
            <a:r>
              <a:rPr lang="en-US" sz="2000" i="1" dirty="0" smtClean="0">
                <a:solidFill>
                  <a:schemeClr val="bg1"/>
                </a:solidFill>
                <a:latin typeface="Times New Roman" panose="02020603050405020304" pitchFamily="18" charset="0"/>
                <a:cs typeface="Times New Roman" panose="02020603050405020304" pitchFamily="18" charset="0"/>
              </a:rPr>
              <a:t>patients with </a:t>
            </a:r>
            <a:r>
              <a:rPr lang="en-US" sz="2000" i="1" dirty="0">
                <a:solidFill>
                  <a:schemeClr val="bg1"/>
                </a:solidFill>
                <a:latin typeface="Times New Roman" panose="02020603050405020304" pitchFamily="18" charset="0"/>
                <a:cs typeface="Times New Roman" panose="02020603050405020304" pitchFamily="18" charset="0"/>
              </a:rPr>
              <a:t>relative contraindications for DES </a:t>
            </a:r>
            <a:r>
              <a:rPr lang="en-US" sz="2000" i="1" dirty="0" smtClean="0">
                <a:solidFill>
                  <a:schemeClr val="bg1"/>
                </a:solidFill>
                <a:latin typeface="Times New Roman" panose="02020603050405020304" pitchFamily="18" charset="0"/>
                <a:cs typeface="Times New Roman" panose="02020603050405020304" pitchFamily="18" charset="0"/>
              </a:rPr>
              <a:t>implantation.</a:t>
            </a:r>
          </a:p>
          <a:p>
            <a:endParaRPr lang="en-US" sz="2000" i="1" dirty="0">
              <a:solidFill>
                <a:schemeClr val="bg1"/>
              </a:solidFill>
              <a:latin typeface="Times New Roman" panose="02020603050405020304" pitchFamily="18" charset="0"/>
              <a:cs typeface="Times New Roman" panose="02020603050405020304" pitchFamily="18" charset="0"/>
            </a:endParaRPr>
          </a:p>
          <a:p>
            <a:r>
              <a:rPr lang="en-US" sz="2000" i="1" dirty="0">
                <a:solidFill>
                  <a:schemeClr val="bg1"/>
                </a:solidFill>
                <a:latin typeface="Times New Roman" panose="02020603050405020304" pitchFamily="18" charset="0"/>
                <a:cs typeface="Times New Roman" panose="02020603050405020304" pitchFamily="18" charset="0"/>
              </a:rPr>
              <a:t>5</a:t>
            </a:r>
            <a:r>
              <a:rPr lang="en-US" sz="2000" i="1" dirty="0" smtClean="0">
                <a:solidFill>
                  <a:schemeClr val="bg1"/>
                </a:solidFill>
                <a:latin typeface="Times New Roman" panose="02020603050405020304" pitchFamily="18" charset="0"/>
                <a:cs typeface="Times New Roman" panose="02020603050405020304" pitchFamily="18" charset="0"/>
              </a:rPr>
              <a:t>#.We </a:t>
            </a:r>
            <a:r>
              <a:rPr lang="en-US" sz="2000" i="1" dirty="0">
                <a:solidFill>
                  <a:schemeClr val="bg1"/>
                </a:solidFill>
                <a:latin typeface="Times New Roman" panose="02020603050405020304" pitchFamily="18" charset="0"/>
                <a:cs typeface="Times New Roman" panose="02020603050405020304" pitchFamily="18" charset="0"/>
              </a:rPr>
              <a:t>believe that the guidelines should be amended to include these agents in </a:t>
            </a:r>
            <a:r>
              <a:rPr lang="en-US" sz="2000" i="1" dirty="0" smtClean="0">
                <a:solidFill>
                  <a:schemeClr val="bg1"/>
                </a:solidFill>
                <a:latin typeface="Times New Roman" panose="02020603050405020304" pitchFamily="18" charset="0"/>
                <a:cs typeface="Times New Roman" panose="02020603050405020304" pitchFamily="18" charset="0"/>
              </a:rPr>
              <a:t>certain specific situations </a:t>
            </a:r>
            <a:endParaRPr lang="en-US" sz="2400"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39714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5" name="内容占位符 4"/>
          <p:cNvSpPr>
            <a:spLocks noGrp="1"/>
          </p:cNvSpPr>
          <p:nvPr>
            <p:ph idx="1"/>
          </p:nvPr>
        </p:nvSpPr>
        <p:spPr>
          <a:xfrm>
            <a:off x="1907704" y="0"/>
            <a:ext cx="7236296" cy="476672"/>
          </a:xfrm>
        </p:spPr>
        <p:txBody>
          <a:bodyPr/>
          <a:lstStyle/>
          <a:p>
            <a:pPr marL="0" indent="0" algn="r">
              <a:buNone/>
            </a:pPr>
            <a:r>
              <a:rPr lang="en-US" altLang="zh-CN" sz="2000" dirty="0" smtClean="0">
                <a:solidFill>
                  <a:schemeClr val="bg1"/>
                </a:solidFill>
                <a:latin typeface="Microsoft YaHei" pitchFamily="34" charset="-122"/>
              </a:rPr>
              <a:t>CEREA-DES</a:t>
            </a:r>
            <a:endParaRPr lang="zh-CN" altLang="en-US" sz="2000" dirty="0" smtClean="0">
              <a:solidFill>
                <a:schemeClr val="bg1"/>
              </a:solidFill>
              <a:latin typeface="Microsoft YaHei" pitchFamily="34" charset="-122"/>
            </a:endParaRPr>
          </a:p>
        </p:txBody>
      </p:sp>
      <p:cxnSp>
        <p:nvCxnSpPr>
          <p:cNvPr id="4" name="3 Conector recto"/>
          <p:cNvCxnSpPr/>
          <p:nvPr/>
        </p:nvCxnSpPr>
        <p:spPr>
          <a:xfrm>
            <a:off x="2937462" y="404664"/>
            <a:ext cx="619268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 name="1 Rectángulo"/>
          <p:cNvSpPr/>
          <p:nvPr/>
        </p:nvSpPr>
        <p:spPr>
          <a:xfrm>
            <a:off x="3203848" y="6516052"/>
            <a:ext cx="5926302" cy="369332"/>
          </a:xfrm>
          <a:prstGeom prst="rect">
            <a:avLst/>
          </a:prstGeom>
        </p:spPr>
        <p:txBody>
          <a:bodyPr wrap="none">
            <a:spAutoFit/>
          </a:bodyPr>
          <a:lstStyle/>
          <a:p>
            <a:r>
              <a:rPr lang="en-US" i="1" dirty="0" err="1" smtClean="0">
                <a:solidFill>
                  <a:schemeClr val="bg1"/>
                </a:solidFill>
                <a:latin typeface="Microsoft YaHei" panose="020B0503020204020204" pitchFamily="34" charset="-122"/>
                <a:ea typeface="Microsoft YaHei" panose="020B0503020204020204" pitchFamily="34" charset="-122"/>
              </a:rPr>
              <a:t>Ribichini</a:t>
            </a:r>
            <a:r>
              <a:rPr lang="en-US" i="1" dirty="0" smtClean="0">
                <a:solidFill>
                  <a:schemeClr val="bg1"/>
                </a:solidFill>
                <a:latin typeface="Microsoft YaHei" panose="020B0503020204020204" pitchFamily="34" charset="-122"/>
                <a:ea typeface="Microsoft YaHei" panose="020B0503020204020204" pitchFamily="34" charset="-122"/>
              </a:rPr>
              <a:t> F et al. </a:t>
            </a:r>
            <a:r>
              <a:rPr lang="en-US" i="1" dirty="0" err="1" smtClean="0">
                <a:solidFill>
                  <a:schemeClr val="bg1"/>
                </a:solidFill>
                <a:latin typeface="Microsoft YaHei" panose="020B0503020204020204" pitchFamily="34" charset="-122"/>
                <a:ea typeface="Microsoft YaHei" panose="020B0503020204020204" pitchFamily="34" charset="-122"/>
              </a:rPr>
              <a:t>Eur</a:t>
            </a:r>
            <a:r>
              <a:rPr lang="en-US" i="1" dirty="0" smtClean="0">
                <a:solidFill>
                  <a:schemeClr val="bg1"/>
                </a:solidFill>
                <a:latin typeface="Microsoft YaHei" panose="020B0503020204020204" pitchFamily="34" charset="-122"/>
                <a:ea typeface="Microsoft YaHei" panose="020B0503020204020204" pitchFamily="34" charset="-122"/>
              </a:rPr>
              <a:t> Heart J. 2013 Jun;34(23):1740-8.</a:t>
            </a:r>
            <a:endParaRPr lang="en-US" i="1" dirty="0">
              <a:solidFill>
                <a:schemeClr val="bg1"/>
              </a:solidFill>
              <a:latin typeface="Microsoft YaHei" panose="020B0503020204020204" pitchFamily="34" charset="-122"/>
              <a:ea typeface="Microsoft YaHei" panose="020B0503020204020204" pitchFamily="34" charset="-122"/>
            </a:endParaRPr>
          </a:p>
        </p:txBody>
      </p:sp>
      <p:sp>
        <p:nvSpPr>
          <p:cNvPr id="7" name="6 Rectángulo"/>
          <p:cNvSpPr/>
          <p:nvPr/>
        </p:nvSpPr>
        <p:spPr>
          <a:xfrm>
            <a:off x="107504" y="1484784"/>
            <a:ext cx="8856984" cy="3170099"/>
          </a:xfrm>
          <a:prstGeom prst="rect">
            <a:avLst/>
          </a:prstGeom>
        </p:spPr>
        <p:txBody>
          <a:bodyPr wrap="square">
            <a:spAutoFit/>
          </a:bodyPr>
          <a:lstStyle/>
          <a:p>
            <a:r>
              <a:rPr lang="en-US" sz="2000" dirty="0">
                <a:solidFill>
                  <a:srgbClr val="FFFF00"/>
                </a:solidFill>
                <a:latin typeface="Microsoft YaHei" panose="020B0503020204020204" pitchFamily="34" charset="-122"/>
                <a:ea typeface="Microsoft YaHei" panose="020B0503020204020204" pitchFamily="34" charset="-122"/>
              </a:rPr>
              <a:t>Prednisone </a:t>
            </a:r>
            <a:r>
              <a:rPr lang="en-US" sz="2000" dirty="0">
                <a:solidFill>
                  <a:schemeClr val="bg1"/>
                </a:solidFill>
                <a:latin typeface="Microsoft YaHei" panose="020B0503020204020204" pitchFamily="34" charset="-122"/>
                <a:ea typeface="Microsoft YaHei" panose="020B0503020204020204" pitchFamily="34" charset="-122"/>
              </a:rPr>
              <a:t>was administered at</a:t>
            </a:r>
          </a:p>
          <a:p>
            <a:r>
              <a:rPr lang="en-US" sz="2000" dirty="0">
                <a:solidFill>
                  <a:schemeClr val="bg1"/>
                </a:solidFill>
                <a:latin typeface="Microsoft YaHei" panose="020B0503020204020204" pitchFamily="34" charset="-122"/>
                <a:ea typeface="Microsoft YaHei" panose="020B0503020204020204" pitchFamily="34" charset="-122"/>
              </a:rPr>
              <a:t>1 mg/kg for the first 15 </a:t>
            </a:r>
            <a:r>
              <a:rPr lang="en-US" sz="2000" dirty="0" smtClean="0">
                <a:solidFill>
                  <a:schemeClr val="bg1"/>
                </a:solidFill>
                <a:latin typeface="Microsoft YaHei" panose="020B0503020204020204" pitchFamily="34" charset="-122"/>
                <a:ea typeface="Microsoft YaHei" panose="020B0503020204020204" pitchFamily="34" charset="-122"/>
              </a:rPr>
              <a:t>days </a:t>
            </a:r>
          </a:p>
          <a:p>
            <a:r>
              <a:rPr lang="en-US" sz="2000" dirty="0" smtClean="0">
                <a:solidFill>
                  <a:schemeClr val="bg1"/>
                </a:solidFill>
                <a:latin typeface="Microsoft YaHei" panose="020B0503020204020204" pitchFamily="34" charset="-122"/>
                <a:ea typeface="Microsoft YaHei" panose="020B0503020204020204" pitchFamily="34" charset="-122"/>
              </a:rPr>
              <a:t>0.5 </a:t>
            </a:r>
            <a:r>
              <a:rPr lang="en-US" sz="2000" dirty="0">
                <a:solidFill>
                  <a:schemeClr val="bg1"/>
                </a:solidFill>
                <a:latin typeface="Microsoft YaHei" panose="020B0503020204020204" pitchFamily="34" charset="-122"/>
                <a:ea typeface="Microsoft YaHei" panose="020B0503020204020204" pitchFamily="34" charset="-122"/>
              </a:rPr>
              <a:t>mg/kg from Day 16 to </a:t>
            </a:r>
            <a:r>
              <a:rPr lang="en-US" sz="2000" dirty="0" smtClean="0">
                <a:solidFill>
                  <a:schemeClr val="bg1"/>
                </a:solidFill>
                <a:latin typeface="Microsoft YaHei" panose="020B0503020204020204" pitchFamily="34" charset="-122"/>
                <a:ea typeface="Microsoft YaHei" panose="020B0503020204020204" pitchFamily="34" charset="-122"/>
              </a:rPr>
              <a:t>30</a:t>
            </a:r>
          </a:p>
          <a:p>
            <a:r>
              <a:rPr lang="en-US" sz="2000" dirty="0" smtClean="0">
                <a:solidFill>
                  <a:schemeClr val="bg1"/>
                </a:solidFill>
                <a:latin typeface="Microsoft YaHei" panose="020B0503020204020204" pitchFamily="34" charset="-122"/>
                <a:ea typeface="Microsoft YaHei" panose="020B0503020204020204" pitchFamily="34" charset="-122"/>
              </a:rPr>
              <a:t>0.25 mg/kg from </a:t>
            </a:r>
            <a:r>
              <a:rPr lang="en-US" sz="2000" dirty="0">
                <a:solidFill>
                  <a:schemeClr val="bg1"/>
                </a:solidFill>
                <a:latin typeface="Microsoft YaHei" panose="020B0503020204020204" pitchFamily="34" charset="-122"/>
                <a:ea typeface="Microsoft YaHei" panose="020B0503020204020204" pitchFamily="34" charset="-122"/>
              </a:rPr>
              <a:t>Day 31 to 40</a:t>
            </a:r>
            <a:r>
              <a:rPr lang="en-US" sz="2000" dirty="0" smtClean="0">
                <a:solidFill>
                  <a:schemeClr val="bg1"/>
                </a:solidFill>
                <a:latin typeface="Microsoft YaHei" panose="020B0503020204020204" pitchFamily="34" charset="-122"/>
                <a:ea typeface="Microsoft YaHei" panose="020B0503020204020204" pitchFamily="34" charset="-122"/>
              </a:rPr>
              <a:t>.</a:t>
            </a:r>
          </a:p>
          <a:p>
            <a:endParaRPr lang="en-US" sz="2000" dirty="0" smtClean="0">
              <a:solidFill>
                <a:schemeClr val="bg1"/>
              </a:solidFill>
              <a:latin typeface="Microsoft YaHei" panose="020B0503020204020204" pitchFamily="34" charset="-122"/>
              <a:ea typeface="Microsoft YaHei" panose="020B0503020204020204" pitchFamily="34" charset="-122"/>
            </a:endParaRPr>
          </a:p>
          <a:p>
            <a:r>
              <a:rPr lang="en-US" sz="2000" dirty="0" smtClean="0">
                <a:solidFill>
                  <a:schemeClr val="bg1"/>
                </a:solidFill>
                <a:latin typeface="Microsoft YaHei" panose="020B0503020204020204" pitchFamily="34" charset="-122"/>
                <a:ea typeface="Microsoft YaHei" panose="020B0503020204020204" pitchFamily="34" charset="-122"/>
              </a:rPr>
              <a:t>In association to</a:t>
            </a:r>
          </a:p>
          <a:p>
            <a:pPr marL="285750" indent="-285750">
              <a:buFontTx/>
              <a:buChar char="-"/>
            </a:pPr>
            <a:r>
              <a:rPr lang="en-US" sz="2000" dirty="0" smtClean="0">
                <a:solidFill>
                  <a:schemeClr val="bg1"/>
                </a:solidFill>
                <a:latin typeface="Microsoft YaHei" panose="020B0503020204020204" pitchFamily="34" charset="-122"/>
                <a:ea typeface="Microsoft YaHei" panose="020B0503020204020204" pitchFamily="34" charset="-122"/>
              </a:rPr>
              <a:t>gastro-protective therapy </a:t>
            </a:r>
            <a:r>
              <a:rPr lang="en-US" sz="2000" dirty="0">
                <a:solidFill>
                  <a:schemeClr val="bg1"/>
                </a:solidFill>
                <a:latin typeface="Microsoft YaHei" panose="020B0503020204020204" pitchFamily="34" charset="-122"/>
                <a:ea typeface="Microsoft YaHei" panose="020B0503020204020204" pitchFamily="34" charset="-122"/>
              </a:rPr>
              <a:t>during the whole period of steroid </a:t>
            </a:r>
            <a:r>
              <a:rPr lang="en-US" sz="2000" dirty="0" smtClean="0">
                <a:solidFill>
                  <a:schemeClr val="bg1"/>
                </a:solidFill>
                <a:latin typeface="Microsoft YaHei" panose="020B0503020204020204" pitchFamily="34" charset="-122"/>
                <a:ea typeface="Microsoft YaHei" panose="020B0503020204020204" pitchFamily="34" charset="-122"/>
              </a:rPr>
              <a:t>treatment   (</a:t>
            </a:r>
            <a:r>
              <a:rPr lang="en-US" sz="2000" dirty="0" smtClean="0">
                <a:solidFill>
                  <a:srgbClr val="FFFF00"/>
                </a:solidFill>
                <a:latin typeface="Microsoft YaHei" panose="020B0503020204020204" pitchFamily="34" charset="-122"/>
                <a:ea typeface="Microsoft YaHei" panose="020B0503020204020204" pitchFamily="34" charset="-122"/>
              </a:rPr>
              <a:t>proton </a:t>
            </a:r>
            <a:r>
              <a:rPr lang="en-US" sz="2000" dirty="0">
                <a:solidFill>
                  <a:srgbClr val="FFFF00"/>
                </a:solidFill>
                <a:latin typeface="Microsoft YaHei" panose="020B0503020204020204" pitchFamily="34" charset="-122"/>
                <a:ea typeface="Microsoft YaHei" panose="020B0503020204020204" pitchFamily="34" charset="-122"/>
              </a:rPr>
              <a:t>pump inhibitor </a:t>
            </a:r>
            <a:r>
              <a:rPr lang="en-US" sz="2000" dirty="0">
                <a:solidFill>
                  <a:schemeClr val="bg1"/>
                </a:solidFill>
                <a:latin typeface="Microsoft YaHei" panose="020B0503020204020204" pitchFamily="34" charset="-122"/>
                <a:ea typeface="Microsoft YaHei" panose="020B0503020204020204" pitchFamily="34" charset="-122"/>
              </a:rPr>
              <a:t>20 mg twice </a:t>
            </a:r>
            <a:r>
              <a:rPr lang="en-US" sz="2000" dirty="0" smtClean="0">
                <a:solidFill>
                  <a:schemeClr val="bg1"/>
                </a:solidFill>
                <a:latin typeface="Microsoft YaHei" panose="020B0503020204020204" pitchFamily="34" charset="-122"/>
                <a:ea typeface="Microsoft YaHei" panose="020B0503020204020204" pitchFamily="34" charset="-122"/>
              </a:rPr>
              <a:t>daily);  </a:t>
            </a:r>
          </a:p>
          <a:p>
            <a:pPr marL="285750" indent="-285750">
              <a:buFontTx/>
              <a:buChar char="-"/>
            </a:pPr>
            <a:r>
              <a:rPr lang="en-US" sz="2000" dirty="0" smtClean="0">
                <a:solidFill>
                  <a:schemeClr val="bg1"/>
                </a:solidFill>
                <a:latin typeface="Microsoft YaHei" panose="020B0503020204020204" pitchFamily="34" charset="-122"/>
                <a:ea typeface="Microsoft YaHei" panose="020B0503020204020204" pitchFamily="34" charset="-122"/>
              </a:rPr>
              <a:t>20–40 </a:t>
            </a:r>
            <a:r>
              <a:rPr lang="en-US" sz="2000" dirty="0">
                <a:solidFill>
                  <a:schemeClr val="bg1"/>
                </a:solidFill>
                <a:latin typeface="Microsoft YaHei" panose="020B0503020204020204" pitchFamily="34" charset="-122"/>
                <a:ea typeface="Microsoft YaHei" panose="020B0503020204020204" pitchFamily="34" charset="-122"/>
              </a:rPr>
              <a:t>mg/day of </a:t>
            </a:r>
            <a:r>
              <a:rPr lang="en-US" sz="2000" dirty="0" smtClean="0">
                <a:solidFill>
                  <a:schemeClr val="bg1"/>
                </a:solidFill>
                <a:latin typeface="Microsoft YaHei" panose="020B0503020204020204" pitchFamily="34" charset="-122"/>
                <a:ea typeface="Microsoft YaHei" panose="020B0503020204020204" pitchFamily="34" charset="-122"/>
              </a:rPr>
              <a:t>oral </a:t>
            </a:r>
            <a:r>
              <a:rPr lang="en-US" sz="2000" dirty="0" smtClean="0">
                <a:solidFill>
                  <a:srgbClr val="FFFF00"/>
                </a:solidFill>
                <a:latin typeface="Microsoft YaHei" panose="020B0503020204020204" pitchFamily="34" charset="-122"/>
                <a:ea typeface="Microsoft YaHei" panose="020B0503020204020204" pitchFamily="34" charset="-122"/>
              </a:rPr>
              <a:t>thiazide</a:t>
            </a:r>
            <a:r>
              <a:rPr lang="en-US" sz="2000" dirty="0" smtClean="0">
                <a:solidFill>
                  <a:schemeClr val="bg1"/>
                </a:solidFill>
                <a:latin typeface="Microsoft YaHei" panose="020B0503020204020204" pitchFamily="34" charset="-122"/>
                <a:ea typeface="Microsoft YaHei" panose="020B0503020204020204" pitchFamily="34" charset="-122"/>
              </a:rPr>
              <a:t> </a:t>
            </a:r>
            <a:r>
              <a:rPr lang="en-US" sz="2000" dirty="0">
                <a:solidFill>
                  <a:schemeClr val="bg1"/>
                </a:solidFill>
                <a:latin typeface="Microsoft YaHei" panose="020B0503020204020204" pitchFamily="34" charset="-122"/>
                <a:ea typeface="Microsoft YaHei" panose="020B0503020204020204" pitchFamily="34" charset="-122"/>
              </a:rPr>
              <a:t>to reduce liquid retention and blood </a:t>
            </a:r>
            <a:r>
              <a:rPr lang="en-US" sz="2000" dirty="0" smtClean="0">
                <a:solidFill>
                  <a:schemeClr val="bg1"/>
                </a:solidFill>
                <a:latin typeface="Microsoft YaHei" panose="020B0503020204020204" pitchFamily="34" charset="-122"/>
                <a:ea typeface="Microsoft YaHei" panose="020B0503020204020204" pitchFamily="34" charset="-122"/>
              </a:rPr>
              <a:t>pressure and prevent calcium </a:t>
            </a:r>
            <a:r>
              <a:rPr lang="en-US" sz="2000" dirty="0">
                <a:solidFill>
                  <a:schemeClr val="bg1"/>
                </a:solidFill>
                <a:latin typeface="Microsoft YaHei" panose="020B0503020204020204" pitchFamily="34" charset="-122"/>
                <a:ea typeface="Microsoft YaHei" panose="020B0503020204020204" pitchFamily="34" charset="-122"/>
              </a:rPr>
              <a:t>depletion</a:t>
            </a:r>
          </a:p>
        </p:txBody>
      </p:sp>
    </p:spTree>
    <p:extLst>
      <p:ext uri="{BB962C8B-B14F-4D97-AF65-F5344CB8AC3E}">
        <p14:creationId xmlns:p14="http://schemas.microsoft.com/office/powerpoint/2010/main" val="1029155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C:\Users\Matias RG\Downloads\F_5.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096" y="836712"/>
            <a:ext cx="7452320" cy="558924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5" name="4 Conector recto"/>
          <p:cNvCxnSpPr/>
          <p:nvPr/>
        </p:nvCxnSpPr>
        <p:spPr>
          <a:xfrm>
            <a:off x="2951312" y="529683"/>
            <a:ext cx="619268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5 Rectángulo"/>
          <p:cNvSpPr/>
          <p:nvPr/>
        </p:nvSpPr>
        <p:spPr>
          <a:xfrm>
            <a:off x="3438469" y="6463"/>
            <a:ext cx="5688632" cy="523220"/>
          </a:xfrm>
          <a:prstGeom prst="rect">
            <a:avLst/>
          </a:prstGeom>
        </p:spPr>
        <p:txBody>
          <a:bodyPr wrap="square">
            <a:spAutoFit/>
          </a:bodyPr>
          <a:lstStyle/>
          <a:p>
            <a:pPr algn="r"/>
            <a:r>
              <a:rPr lang="en-US" sz="2800" b="1" dirty="0" smtClean="0">
                <a:solidFill>
                  <a:prstClr val="white"/>
                </a:solidFill>
                <a:latin typeface="Microsoft YaHei" panose="020B0503020204020204" pitchFamily="34" charset="-122"/>
                <a:ea typeface="Microsoft YaHei" panose="020B0503020204020204" pitchFamily="34" charset="-122"/>
              </a:rPr>
              <a:t>RAMSES meta-analysis</a:t>
            </a:r>
            <a:endParaRPr lang="en-US" sz="2800" dirty="0">
              <a:solidFill>
                <a:prstClr val="white"/>
              </a:solidFill>
              <a:latin typeface="Microsoft YaHei" panose="020B0503020204020204" pitchFamily="34" charset="-122"/>
              <a:ea typeface="Microsoft YaHei" panose="020B0503020204020204" pitchFamily="34" charset="-122"/>
            </a:endParaRPr>
          </a:p>
        </p:txBody>
      </p:sp>
      <p:sp>
        <p:nvSpPr>
          <p:cNvPr id="7" name="6 CuadroTexto"/>
          <p:cNvSpPr txBox="1"/>
          <p:nvPr/>
        </p:nvSpPr>
        <p:spPr>
          <a:xfrm>
            <a:off x="3131840" y="6444044"/>
            <a:ext cx="6012160" cy="369332"/>
          </a:xfrm>
          <a:prstGeom prst="rect">
            <a:avLst/>
          </a:prstGeom>
          <a:noFill/>
        </p:spPr>
        <p:txBody>
          <a:bodyPr wrap="square" rtlCol="0">
            <a:spAutoFit/>
          </a:bodyPr>
          <a:lstStyle/>
          <a:p>
            <a:pPr algn="r"/>
            <a:r>
              <a:rPr lang="es-AR" i="1" dirty="0" err="1" smtClean="0">
                <a:solidFill>
                  <a:prstClr val="white">
                    <a:lumMod val="95000"/>
                  </a:prstClr>
                </a:solidFill>
                <a:latin typeface="Microsoft YaHei" panose="020B0503020204020204" pitchFamily="34" charset="-122"/>
                <a:ea typeface="Microsoft YaHei" panose="020B0503020204020204" pitchFamily="34" charset="-122"/>
              </a:rPr>
              <a:t>Cassese</a:t>
            </a:r>
            <a:r>
              <a:rPr lang="es-AR" i="1" dirty="0" smtClean="0">
                <a:solidFill>
                  <a:prstClr val="white">
                    <a:lumMod val="95000"/>
                  </a:prstClr>
                </a:solidFill>
                <a:latin typeface="Microsoft YaHei" panose="020B0503020204020204" pitchFamily="34" charset="-122"/>
                <a:ea typeface="Microsoft YaHei" panose="020B0503020204020204" pitchFamily="34" charset="-122"/>
              </a:rPr>
              <a:t>, </a:t>
            </a:r>
            <a:r>
              <a:rPr lang="es-AR" i="1" dirty="0" err="1" smtClean="0">
                <a:solidFill>
                  <a:prstClr val="white">
                    <a:lumMod val="95000"/>
                  </a:prstClr>
                </a:solidFill>
                <a:latin typeface="Microsoft YaHei" panose="020B0503020204020204" pitchFamily="34" charset="-122"/>
                <a:ea typeface="Microsoft YaHei" panose="020B0503020204020204" pitchFamily="34" charset="-122"/>
              </a:rPr>
              <a:t>Kastrati</a:t>
            </a:r>
            <a:r>
              <a:rPr lang="es-AR" i="1" dirty="0" smtClean="0">
                <a:solidFill>
                  <a:prstClr val="white">
                    <a:lumMod val="95000"/>
                  </a:prstClr>
                </a:solidFill>
                <a:latin typeface="Microsoft YaHei" panose="020B0503020204020204" pitchFamily="34" charset="-122"/>
                <a:ea typeface="Microsoft YaHei" panose="020B0503020204020204" pitchFamily="34" charset="-122"/>
              </a:rPr>
              <a:t>, </a:t>
            </a:r>
            <a:r>
              <a:rPr lang="es-AR" i="1" dirty="0" err="1" smtClean="0">
                <a:solidFill>
                  <a:prstClr val="white">
                    <a:lumMod val="95000"/>
                  </a:prstClr>
                </a:solidFill>
                <a:latin typeface="Microsoft YaHei" panose="020B0503020204020204" pitchFamily="34" charset="-122"/>
                <a:ea typeface="Microsoft YaHei" panose="020B0503020204020204" pitchFamily="34" charset="-122"/>
              </a:rPr>
              <a:t>Rodriguez</a:t>
            </a:r>
            <a:r>
              <a:rPr lang="es-AR" i="1" dirty="0" smtClean="0">
                <a:solidFill>
                  <a:prstClr val="white">
                    <a:lumMod val="95000"/>
                  </a:prstClr>
                </a:solidFill>
                <a:latin typeface="Microsoft YaHei" panose="020B0503020204020204" pitchFamily="34" charset="-122"/>
                <a:ea typeface="Microsoft YaHei" panose="020B0503020204020204" pitchFamily="34" charset="-122"/>
              </a:rPr>
              <a:t> et al. </a:t>
            </a:r>
            <a:r>
              <a:rPr lang="es-AR" i="1" dirty="0" err="1" smtClean="0">
                <a:solidFill>
                  <a:prstClr val="white">
                    <a:lumMod val="95000"/>
                  </a:prstClr>
                </a:solidFill>
                <a:latin typeface="Microsoft YaHei" panose="020B0503020204020204" pitchFamily="34" charset="-122"/>
                <a:ea typeface="Microsoft YaHei" panose="020B0503020204020204" pitchFamily="34" charset="-122"/>
              </a:rPr>
              <a:t>Submitted</a:t>
            </a:r>
            <a:endParaRPr lang="en-US" i="1" dirty="0">
              <a:solidFill>
                <a:prstClr val="white">
                  <a:lumMod val="95000"/>
                </a:prstClr>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082949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71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8081" y="44624"/>
            <a:ext cx="4810423" cy="6223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Rectángulo"/>
          <p:cNvSpPr/>
          <p:nvPr/>
        </p:nvSpPr>
        <p:spPr>
          <a:xfrm>
            <a:off x="0" y="-445"/>
            <a:ext cx="4283968" cy="646331"/>
          </a:xfrm>
          <a:prstGeom prst="rect">
            <a:avLst/>
          </a:prstGeom>
        </p:spPr>
        <p:txBody>
          <a:bodyPr wrap="square">
            <a:spAutoFit/>
          </a:bodyPr>
          <a:lstStyle/>
          <a:p>
            <a:pPr algn="just"/>
            <a:r>
              <a:rPr lang="es-AR" b="1" dirty="0" err="1" smtClean="0">
                <a:solidFill>
                  <a:srgbClr val="FFFF99"/>
                </a:solidFill>
                <a:latin typeface="Arial" charset="0"/>
                <a:ea typeface="宋体" charset="-122"/>
              </a:rPr>
              <a:t>Prevalence</a:t>
            </a:r>
            <a:r>
              <a:rPr lang="es-AR" b="1" dirty="0" smtClean="0">
                <a:solidFill>
                  <a:srgbClr val="FFFF99"/>
                </a:solidFill>
                <a:latin typeface="Arial" charset="0"/>
                <a:ea typeface="宋体" charset="-122"/>
              </a:rPr>
              <a:t> of DES </a:t>
            </a:r>
            <a:r>
              <a:rPr lang="es-AR" b="1" dirty="0" err="1" smtClean="0">
                <a:solidFill>
                  <a:srgbClr val="FFFF99"/>
                </a:solidFill>
                <a:latin typeface="Arial" charset="0"/>
                <a:ea typeface="宋体" charset="-122"/>
              </a:rPr>
              <a:t>with</a:t>
            </a:r>
            <a:r>
              <a:rPr lang="es-AR" b="1" dirty="0" smtClean="0">
                <a:solidFill>
                  <a:srgbClr val="FFFF99"/>
                </a:solidFill>
                <a:latin typeface="Arial" charset="0"/>
                <a:ea typeface="宋体" charset="-122"/>
              </a:rPr>
              <a:t> &gt; </a:t>
            </a:r>
            <a:r>
              <a:rPr lang="es-AR" b="1" dirty="0" err="1" smtClean="0">
                <a:solidFill>
                  <a:srgbClr val="FFFF99"/>
                </a:solidFill>
                <a:latin typeface="Arial" charset="0"/>
                <a:ea typeface="宋体" charset="-122"/>
              </a:rPr>
              <a:t>than</a:t>
            </a:r>
            <a:r>
              <a:rPr lang="es-AR" b="1" dirty="0" smtClean="0">
                <a:solidFill>
                  <a:srgbClr val="FFFF99"/>
                </a:solidFill>
                <a:latin typeface="Arial" charset="0"/>
                <a:ea typeface="宋体" charset="-122"/>
              </a:rPr>
              <a:t> 30% of </a:t>
            </a:r>
            <a:r>
              <a:rPr lang="es-AR" b="1" dirty="0" err="1" smtClean="0">
                <a:solidFill>
                  <a:srgbClr val="FFFF99"/>
                </a:solidFill>
                <a:latin typeface="Arial" charset="0"/>
                <a:ea typeface="宋体" charset="-122"/>
              </a:rPr>
              <a:t>uncovered</a:t>
            </a:r>
            <a:r>
              <a:rPr lang="es-AR" b="1" dirty="0" smtClean="0">
                <a:solidFill>
                  <a:srgbClr val="FFFF99"/>
                </a:solidFill>
                <a:latin typeface="Arial" charset="0"/>
                <a:ea typeface="宋体" charset="-122"/>
              </a:rPr>
              <a:t> </a:t>
            </a:r>
            <a:r>
              <a:rPr lang="es-AR" b="1" dirty="0" err="1" smtClean="0">
                <a:solidFill>
                  <a:srgbClr val="FFFF99"/>
                </a:solidFill>
                <a:latin typeface="Arial" charset="0"/>
                <a:ea typeface="宋体" charset="-122"/>
              </a:rPr>
              <a:t>struts</a:t>
            </a:r>
            <a:r>
              <a:rPr lang="es-AR" b="1" dirty="0" smtClean="0">
                <a:solidFill>
                  <a:srgbClr val="FFFF99"/>
                </a:solidFill>
                <a:latin typeface="Arial" charset="0"/>
                <a:ea typeface="宋体" charset="-122"/>
              </a:rPr>
              <a:t> </a:t>
            </a:r>
            <a:r>
              <a:rPr lang="es-AR" b="1" dirty="0" err="1" smtClean="0">
                <a:solidFill>
                  <a:srgbClr val="FFFF99"/>
                </a:solidFill>
                <a:latin typeface="Arial" charset="0"/>
                <a:ea typeface="宋体" charset="-122"/>
              </a:rPr>
              <a:t>among</a:t>
            </a:r>
            <a:r>
              <a:rPr lang="es-AR" b="1" dirty="0" smtClean="0">
                <a:solidFill>
                  <a:srgbClr val="FFFF99"/>
                </a:solidFill>
                <a:latin typeface="Arial" charset="0"/>
                <a:ea typeface="宋体" charset="-122"/>
              </a:rPr>
              <a:t> time. </a:t>
            </a:r>
            <a:endParaRPr lang="en-US" dirty="0">
              <a:solidFill>
                <a:srgbClr val="FFFF99"/>
              </a:solidFill>
              <a:latin typeface="Arial" charset="0"/>
              <a:ea typeface="宋体" charset="-122"/>
            </a:endParaRPr>
          </a:p>
        </p:txBody>
      </p:sp>
      <p:sp>
        <p:nvSpPr>
          <p:cNvPr id="5" name="4 CuadroTexto"/>
          <p:cNvSpPr txBox="1"/>
          <p:nvPr/>
        </p:nvSpPr>
        <p:spPr>
          <a:xfrm>
            <a:off x="2819400" y="6519446"/>
            <a:ext cx="6400800" cy="338554"/>
          </a:xfrm>
          <a:prstGeom prst="rect">
            <a:avLst/>
          </a:prstGeom>
          <a:noFill/>
        </p:spPr>
        <p:txBody>
          <a:bodyPr wrap="square" rtlCol="0">
            <a:spAutoFit/>
          </a:bodyPr>
          <a:lstStyle/>
          <a:p>
            <a:pPr algn="r"/>
            <a:r>
              <a:rPr lang="es-AR" sz="1600" dirty="0" smtClean="0">
                <a:solidFill>
                  <a:schemeClr val="bg1"/>
                </a:solidFill>
                <a:latin typeface="Arial" charset="0"/>
                <a:ea typeface="宋体" charset="-122"/>
              </a:rPr>
              <a:t>F </a:t>
            </a:r>
            <a:r>
              <a:rPr lang="es-AR" sz="1600" dirty="0" err="1" smtClean="0">
                <a:solidFill>
                  <a:schemeClr val="bg1"/>
                </a:solidFill>
                <a:latin typeface="Arial" charset="0"/>
                <a:ea typeface="宋体" charset="-122"/>
              </a:rPr>
              <a:t>Otsuka</a:t>
            </a:r>
            <a:r>
              <a:rPr lang="es-AR" sz="1600" dirty="0" smtClean="0">
                <a:solidFill>
                  <a:schemeClr val="bg1"/>
                </a:solidFill>
                <a:latin typeface="Arial" charset="0"/>
                <a:ea typeface="宋体" charset="-122"/>
              </a:rPr>
              <a:t>, </a:t>
            </a:r>
            <a:r>
              <a:rPr lang="es-AR" sz="1600" dirty="0" err="1" smtClean="0">
                <a:solidFill>
                  <a:schemeClr val="bg1"/>
                </a:solidFill>
                <a:latin typeface="Arial" charset="0"/>
                <a:ea typeface="宋体" charset="-122"/>
              </a:rPr>
              <a:t>Finn</a:t>
            </a:r>
            <a:r>
              <a:rPr lang="es-AR" sz="1600" dirty="0" smtClean="0">
                <a:solidFill>
                  <a:schemeClr val="bg1"/>
                </a:solidFill>
                <a:latin typeface="Arial" charset="0"/>
                <a:ea typeface="宋体" charset="-122"/>
              </a:rPr>
              <a:t> A, </a:t>
            </a:r>
            <a:r>
              <a:rPr lang="es-AR" sz="1600" dirty="0" err="1" smtClean="0">
                <a:solidFill>
                  <a:schemeClr val="bg1"/>
                </a:solidFill>
                <a:latin typeface="Arial" charset="0"/>
                <a:ea typeface="宋体" charset="-122"/>
              </a:rPr>
              <a:t>Virmani</a:t>
            </a:r>
            <a:r>
              <a:rPr lang="es-AR" sz="1600" dirty="0" smtClean="0">
                <a:solidFill>
                  <a:schemeClr val="bg1"/>
                </a:solidFill>
                <a:latin typeface="Arial" charset="0"/>
                <a:ea typeface="宋体" charset="-122"/>
              </a:rPr>
              <a:t> R et al. </a:t>
            </a:r>
            <a:r>
              <a:rPr lang="es-AR" sz="1600" b="1" i="1" dirty="0" err="1" smtClean="0">
                <a:solidFill>
                  <a:schemeClr val="bg1"/>
                </a:solidFill>
                <a:latin typeface="Arial" charset="0"/>
                <a:ea typeface="宋体" charset="-122"/>
              </a:rPr>
              <a:t>Circulation</a:t>
            </a:r>
            <a:r>
              <a:rPr lang="es-AR" sz="1600" dirty="0" smtClean="0">
                <a:solidFill>
                  <a:schemeClr val="bg1"/>
                </a:solidFill>
                <a:latin typeface="Arial" charset="0"/>
                <a:ea typeface="宋体" charset="-122"/>
              </a:rPr>
              <a:t> 2014; 129:211-223</a:t>
            </a:r>
            <a:endParaRPr lang="en-US" sz="1600" dirty="0">
              <a:solidFill>
                <a:schemeClr val="bg1"/>
              </a:solidFill>
              <a:latin typeface="Arial" charset="0"/>
              <a:ea typeface="宋体" charset="-122"/>
            </a:endParaRPr>
          </a:p>
        </p:txBody>
      </p:sp>
    </p:spTree>
    <p:extLst>
      <p:ext uri="{BB962C8B-B14F-4D97-AF65-F5344CB8AC3E}">
        <p14:creationId xmlns:p14="http://schemas.microsoft.com/office/powerpoint/2010/main" val="3150888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710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3219"/>
          <a:stretch/>
        </p:blipFill>
        <p:spPr bwMode="auto">
          <a:xfrm>
            <a:off x="82934" y="116632"/>
            <a:ext cx="5236508" cy="5427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Rectángulo"/>
          <p:cNvSpPr/>
          <p:nvPr/>
        </p:nvSpPr>
        <p:spPr>
          <a:xfrm>
            <a:off x="5319442" y="18143"/>
            <a:ext cx="3738349" cy="1477328"/>
          </a:xfrm>
          <a:prstGeom prst="rect">
            <a:avLst/>
          </a:prstGeom>
        </p:spPr>
        <p:txBody>
          <a:bodyPr wrap="square">
            <a:spAutoFit/>
          </a:bodyPr>
          <a:lstStyle/>
          <a:p>
            <a:pPr algn="just"/>
            <a:r>
              <a:rPr lang="es-AR" b="1" dirty="0" err="1" smtClean="0">
                <a:solidFill>
                  <a:srgbClr val="FFFF99"/>
                </a:solidFill>
                <a:latin typeface="Arial" charset="0"/>
                <a:ea typeface="宋体" charset="-122"/>
              </a:rPr>
              <a:t>Observed</a:t>
            </a:r>
            <a:r>
              <a:rPr lang="es-AR" b="1" dirty="0" smtClean="0">
                <a:solidFill>
                  <a:srgbClr val="FFFF99"/>
                </a:solidFill>
                <a:latin typeface="Arial" charset="0"/>
                <a:ea typeface="宋体" charset="-122"/>
              </a:rPr>
              <a:t> </a:t>
            </a:r>
            <a:r>
              <a:rPr lang="es-AR" b="1" dirty="0" err="1" smtClean="0">
                <a:solidFill>
                  <a:srgbClr val="FFFF99"/>
                </a:solidFill>
                <a:latin typeface="Arial" charset="0"/>
                <a:ea typeface="宋体" charset="-122"/>
              </a:rPr>
              <a:t>frequency</a:t>
            </a:r>
            <a:r>
              <a:rPr lang="es-AR" b="1" dirty="0" smtClean="0">
                <a:solidFill>
                  <a:srgbClr val="FFFF99"/>
                </a:solidFill>
                <a:latin typeface="Arial" charset="0"/>
                <a:ea typeface="宋体" charset="-122"/>
              </a:rPr>
              <a:t> of </a:t>
            </a:r>
            <a:r>
              <a:rPr lang="es-AR" b="1" dirty="0" err="1" smtClean="0">
                <a:solidFill>
                  <a:srgbClr val="FFFF99"/>
                </a:solidFill>
                <a:latin typeface="Arial" charset="0"/>
                <a:ea typeface="宋体" charset="-122"/>
              </a:rPr>
              <a:t>overall</a:t>
            </a:r>
            <a:r>
              <a:rPr lang="es-AR" b="1" dirty="0" smtClean="0">
                <a:solidFill>
                  <a:srgbClr val="FFFF99"/>
                </a:solidFill>
                <a:latin typeface="Arial" charset="0"/>
                <a:ea typeface="宋体" charset="-122"/>
              </a:rPr>
              <a:t> fracture, </a:t>
            </a:r>
            <a:r>
              <a:rPr lang="es-AR" b="1" dirty="0" err="1" smtClean="0">
                <a:solidFill>
                  <a:srgbClr val="FFFF99"/>
                </a:solidFill>
                <a:latin typeface="Arial" charset="0"/>
                <a:ea typeface="宋体" charset="-122"/>
              </a:rPr>
              <a:t>type</a:t>
            </a:r>
            <a:r>
              <a:rPr lang="es-AR" b="1" dirty="0" smtClean="0">
                <a:solidFill>
                  <a:srgbClr val="FFFF99"/>
                </a:solidFill>
                <a:latin typeface="Arial" charset="0"/>
                <a:ea typeface="宋体" charset="-122"/>
              </a:rPr>
              <a:t> V (</a:t>
            </a:r>
            <a:r>
              <a:rPr lang="es-AR" b="1" dirty="0" err="1" smtClean="0">
                <a:solidFill>
                  <a:srgbClr val="FFFF99"/>
                </a:solidFill>
                <a:latin typeface="Arial" charset="0"/>
                <a:ea typeface="宋体" charset="-122"/>
              </a:rPr>
              <a:t>acquired</a:t>
            </a:r>
            <a:r>
              <a:rPr lang="es-AR" b="1" dirty="0" smtClean="0">
                <a:solidFill>
                  <a:srgbClr val="FFFF99"/>
                </a:solidFill>
                <a:latin typeface="Arial" charset="0"/>
                <a:ea typeface="宋体" charset="-122"/>
              </a:rPr>
              <a:t> </a:t>
            </a:r>
            <a:r>
              <a:rPr lang="es-AR" b="1" dirty="0" err="1" smtClean="0">
                <a:solidFill>
                  <a:srgbClr val="FFFF99"/>
                </a:solidFill>
                <a:latin typeface="Arial" charset="0"/>
                <a:ea typeface="宋体" charset="-122"/>
              </a:rPr>
              <a:t>transection</a:t>
            </a:r>
            <a:r>
              <a:rPr lang="es-AR" b="1" dirty="0" smtClean="0">
                <a:solidFill>
                  <a:srgbClr val="FFFF99"/>
                </a:solidFill>
                <a:latin typeface="Arial" charset="0"/>
                <a:ea typeface="宋体" charset="-122"/>
              </a:rPr>
              <a:t> </a:t>
            </a:r>
            <a:r>
              <a:rPr lang="es-AR" b="1" dirty="0" err="1" smtClean="0">
                <a:solidFill>
                  <a:srgbClr val="FFFF99"/>
                </a:solidFill>
                <a:latin typeface="Arial" charset="0"/>
                <a:ea typeface="宋体" charset="-122"/>
              </a:rPr>
              <a:t>with</a:t>
            </a:r>
            <a:r>
              <a:rPr lang="es-AR" b="1" dirty="0" smtClean="0">
                <a:solidFill>
                  <a:srgbClr val="FFFF99"/>
                </a:solidFill>
                <a:latin typeface="Arial" charset="0"/>
                <a:ea typeface="宋体" charset="-122"/>
              </a:rPr>
              <a:t> gap in stent </a:t>
            </a:r>
            <a:r>
              <a:rPr lang="es-AR" b="1" dirty="0" err="1" smtClean="0">
                <a:solidFill>
                  <a:srgbClr val="FFFF99"/>
                </a:solidFill>
                <a:latin typeface="Arial" charset="0"/>
                <a:ea typeface="宋体" charset="-122"/>
              </a:rPr>
              <a:t>body</a:t>
            </a:r>
            <a:r>
              <a:rPr lang="es-AR" b="1" dirty="0" smtClean="0">
                <a:solidFill>
                  <a:srgbClr val="FFFF99"/>
                </a:solidFill>
                <a:latin typeface="Arial" charset="0"/>
                <a:ea typeface="宋体" charset="-122"/>
              </a:rPr>
              <a:t>) and </a:t>
            </a:r>
            <a:r>
              <a:rPr lang="es-AR" b="1" dirty="0" err="1" smtClean="0">
                <a:solidFill>
                  <a:srgbClr val="FFFF99"/>
                </a:solidFill>
                <a:latin typeface="Arial" charset="0"/>
                <a:ea typeface="宋体" charset="-122"/>
              </a:rPr>
              <a:t>fractured-related</a:t>
            </a:r>
            <a:r>
              <a:rPr lang="es-AR" b="1" dirty="0" smtClean="0">
                <a:solidFill>
                  <a:srgbClr val="FFFF99"/>
                </a:solidFill>
                <a:latin typeface="Arial" charset="0"/>
                <a:ea typeface="宋体" charset="-122"/>
              </a:rPr>
              <a:t> stent </a:t>
            </a:r>
            <a:r>
              <a:rPr lang="es-AR" b="1" dirty="0" err="1" smtClean="0">
                <a:solidFill>
                  <a:srgbClr val="FFFF99"/>
                </a:solidFill>
                <a:latin typeface="Arial" charset="0"/>
                <a:ea typeface="宋体" charset="-122"/>
              </a:rPr>
              <a:t>thrombosis</a:t>
            </a:r>
            <a:r>
              <a:rPr lang="es-AR" b="1" dirty="0" smtClean="0">
                <a:solidFill>
                  <a:srgbClr val="FFFF99"/>
                </a:solidFill>
                <a:latin typeface="Arial" charset="0"/>
                <a:ea typeface="宋体" charset="-122"/>
              </a:rPr>
              <a:t> </a:t>
            </a:r>
            <a:r>
              <a:rPr lang="es-AR" b="1" dirty="0" err="1" smtClean="0">
                <a:solidFill>
                  <a:srgbClr val="FFFF99"/>
                </a:solidFill>
                <a:latin typeface="Arial" charset="0"/>
                <a:ea typeface="宋体" charset="-122"/>
              </a:rPr>
              <a:t>or</a:t>
            </a:r>
            <a:r>
              <a:rPr lang="es-AR" b="1" dirty="0" smtClean="0">
                <a:solidFill>
                  <a:srgbClr val="FFFF99"/>
                </a:solidFill>
                <a:latin typeface="Arial" charset="0"/>
                <a:ea typeface="宋体" charset="-122"/>
              </a:rPr>
              <a:t> restenosis. </a:t>
            </a:r>
            <a:endParaRPr lang="en-US" dirty="0">
              <a:solidFill>
                <a:srgbClr val="FFFF99"/>
              </a:solidFill>
              <a:latin typeface="Arial" charset="0"/>
              <a:ea typeface="宋体" charset="-122"/>
            </a:endParaRPr>
          </a:p>
        </p:txBody>
      </p:sp>
      <p:sp>
        <p:nvSpPr>
          <p:cNvPr id="5" name="4 CuadroTexto"/>
          <p:cNvSpPr txBox="1"/>
          <p:nvPr/>
        </p:nvSpPr>
        <p:spPr>
          <a:xfrm>
            <a:off x="2823948" y="6519446"/>
            <a:ext cx="6400800" cy="338554"/>
          </a:xfrm>
          <a:prstGeom prst="rect">
            <a:avLst/>
          </a:prstGeom>
          <a:noFill/>
        </p:spPr>
        <p:txBody>
          <a:bodyPr wrap="square" rtlCol="0">
            <a:spAutoFit/>
          </a:bodyPr>
          <a:lstStyle/>
          <a:p>
            <a:pPr algn="r"/>
            <a:r>
              <a:rPr lang="es-AR" sz="1600" dirty="0" smtClean="0">
                <a:solidFill>
                  <a:prstClr val="white"/>
                </a:solidFill>
                <a:latin typeface="Arial" charset="0"/>
                <a:ea typeface="宋体" charset="-122"/>
              </a:rPr>
              <a:t>F </a:t>
            </a:r>
            <a:r>
              <a:rPr lang="es-AR" sz="1600" dirty="0" err="1" smtClean="0">
                <a:solidFill>
                  <a:prstClr val="white"/>
                </a:solidFill>
                <a:latin typeface="Arial" charset="0"/>
                <a:ea typeface="宋体" charset="-122"/>
              </a:rPr>
              <a:t>Otsuka</a:t>
            </a:r>
            <a:r>
              <a:rPr lang="es-AR" sz="1600" dirty="0" smtClean="0">
                <a:solidFill>
                  <a:prstClr val="white"/>
                </a:solidFill>
                <a:latin typeface="Arial" charset="0"/>
                <a:ea typeface="宋体" charset="-122"/>
              </a:rPr>
              <a:t>, </a:t>
            </a:r>
            <a:r>
              <a:rPr lang="es-AR" sz="1600" dirty="0" err="1" smtClean="0">
                <a:solidFill>
                  <a:prstClr val="white"/>
                </a:solidFill>
                <a:latin typeface="Arial" charset="0"/>
                <a:ea typeface="宋体" charset="-122"/>
              </a:rPr>
              <a:t>Finn</a:t>
            </a:r>
            <a:r>
              <a:rPr lang="es-AR" sz="1600" dirty="0" smtClean="0">
                <a:solidFill>
                  <a:prstClr val="white"/>
                </a:solidFill>
                <a:latin typeface="Arial" charset="0"/>
                <a:ea typeface="宋体" charset="-122"/>
              </a:rPr>
              <a:t> A, </a:t>
            </a:r>
            <a:r>
              <a:rPr lang="es-AR" sz="1600" dirty="0" err="1" smtClean="0">
                <a:solidFill>
                  <a:prstClr val="white"/>
                </a:solidFill>
                <a:latin typeface="Arial" charset="0"/>
                <a:ea typeface="宋体" charset="-122"/>
              </a:rPr>
              <a:t>Virmani</a:t>
            </a:r>
            <a:r>
              <a:rPr lang="es-AR" sz="1600" dirty="0" smtClean="0">
                <a:solidFill>
                  <a:prstClr val="white"/>
                </a:solidFill>
                <a:latin typeface="Arial" charset="0"/>
                <a:ea typeface="宋体" charset="-122"/>
              </a:rPr>
              <a:t> R et al. </a:t>
            </a:r>
            <a:r>
              <a:rPr lang="es-AR" sz="1600" b="1" i="1" dirty="0" err="1" smtClean="0">
                <a:solidFill>
                  <a:prstClr val="white"/>
                </a:solidFill>
                <a:latin typeface="Arial" charset="0"/>
                <a:ea typeface="宋体" charset="-122"/>
              </a:rPr>
              <a:t>Circulation</a:t>
            </a:r>
            <a:r>
              <a:rPr lang="es-AR" sz="1600" dirty="0" smtClean="0">
                <a:solidFill>
                  <a:prstClr val="white"/>
                </a:solidFill>
                <a:latin typeface="Arial" charset="0"/>
                <a:ea typeface="宋体" charset="-122"/>
              </a:rPr>
              <a:t> 2014; 129:211-223</a:t>
            </a:r>
            <a:endParaRPr lang="en-US" sz="1600" dirty="0">
              <a:solidFill>
                <a:prstClr val="white"/>
              </a:solidFill>
              <a:latin typeface="Arial" charset="0"/>
              <a:ea typeface="宋体" charset="-122"/>
            </a:endParaRPr>
          </a:p>
        </p:txBody>
      </p:sp>
    </p:spTree>
    <p:extLst>
      <p:ext uri="{BB962C8B-B14F-4D97-AF65-F5344CB8AC3E}">
        <p14:creationId xmlns:p14="http://schemas.microsoft.com/office/powerpoint/2010/main" val="863888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0" y="620688"/>
            <a:ext cx="9144000" cy="6394058"/>
          </a:xfrm>
          <a:prstGeom prst="rect">
            <a:avLst/>
          </a:prstGeom>
          <a:noFill/>
        </p:spPr>
        <p:txBody>
          <a:bodyPr wrap="square" rtlCol="0">
            <a:spAutoFit/>
          </a:bodyPr>
          <a:lstStyle/>
          <a:p>
            <a:pPr algn="just"/>
            <a:r>
              <a:rPr lang="es-AR"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Marx SO et al. Rapamycin-FKBP </a:t>
            </a:r>
            <a:r>
              <a:rPr lang="es-AR"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inhibits</a:t>
            </a:r>
            <a:r>
              <a:rPr lang="es-AR"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a:t>
            </a:r>
            <a:r>
              <a:rPr lang="es-AR"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cell</a:t>
            </a:r>
            <a:r>
              <a:rPr lang="es-AR"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a:t>
            </a:r>
            <a:r>
              <a:rPr lang="es-AR"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cycle</a:t>
            </a:r>
            <a:r>
              <a:rPr lang="es-AR"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a:t>
            </a:r>
            <a:r>
              <a:rPr lang="es-AR"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regulators</a:t>
            </a:r>
            <a:r>
              <a:rPr lang="es-AR"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of </a:t>
            </a:r>
            <a:r>
              <a:rPr lang="es-AR"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proliferation</a:t>
            </a:r>
            <a:r>
              <a:rPr lang="es-AR"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a:t>
            </a:r>
            <a:r>
              <a:rPr lang="es-AR"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invascular</a:t>
            </a:r>
            <a:r>
              <a:rPr lang="es-AR"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a:t>
            </a:r>
            <a:r>
              <a:rPr lang="es-AR"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smooth</a:t>
            </a:r>
            <a:r>
              <a:rPr lang="es-AR"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a:t>
            </a:r>
            <a:r>
              <a:rPr lang="es-AR"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muscle</a:t>
            </a:r>
            <a:r>
              <a:rPr lang="es-AR"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a:t>
            </a:r>
            <a:r>
              <a:rPr lang="es-AR"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cell</a:t>
            </a:r>
            <a:r>
              <a:rPr lang="es-AR"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a:t>
            </a:r>
            <a:r>
              <a:rPr lang="es-AR"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Circ</a:t>
            </a:r>
            <a:r>
              <a:rPr lang="es-AR"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Res 1995;76:412. </a:t>
            </a:r>
          </a:p>
          <a:p>
            <a:pPr algn="just"/>
            <a:r>
              <a:rPr lang="es-AR"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Poon</a:t>
            </a:r>
            <a:r>
              <a:rPr lang="es-AR"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M et al. Rapamycin </a:t>
            </a:r>
            <a:r>
              <a:rPr lang="es-AR"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inhibits</a:t>
            </a:r>
            <a:r>
              <a:rPr lang="es-AR"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vascular </a:t>
            </a:r>
            <a:r>
              <a:rPr lang="es-AR"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smooth</a:t>
            </a:r>
            <a:r>
              <a:rPr lang="es-AR"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a:t>
            </a:r>
            <a:r>
              <a:rPr lang="es-AR"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muscle</a:t>
            </a:r>
            <a:r>
              <a:rPr lang="es-AR"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a:t>
            </a:r>
            <a:r>
              <a:rPr lang="es-AR"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cell</a:t>
            </a:r>
            <a:r>
              <a:rPr lang="es-AR"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a:t>
            </a:r>
            <a:r>
              <a:rPr lang="es-AR"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migration</a:t>
            </a:r>
            <a:r>
              <a:rPr lang="es-AR"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J </a:t>
            </a:r>
            <a:r>
              <a:rPr lang="es-AR"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Clin</a:t>
            </a:r>
            <a:r>
              <a:rPr lang="es-AR"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a:t>
            </a:r>
            <a:r>
              <a:rPr lang="es-AR"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Invest</a:t>
            </a:r>
            <a:r>
              <a:rPr lang="es-AR"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1996;98:2277-83.</a:t>
            </a:r>
          </a:p>
          <a:p>
            <a:pPr algn="just"/>
            <a:r>
              <a:rPr lang="es-AR"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Burke</a:t>
            </a:r>
            <a:r>
              <a:rPr lang="es-AR"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SE. </a:t>
            </a:r>
            <a:r>
              <a:rPr lang="es-AR"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Neointimal</a:t>
            </a:r>
            <a:r>
              <a:rPr lang="es-AR"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a:t>
            </a:r>
            <a:r>
              <a:rPr lang="es-AR"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formation</a:t>
            </a:r>
            <a:r>
              <a:rPr lang="es-AR"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a:t>
            </a:r>
            <a:r>
              <a:rPr lang="es-AR"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after</a:t>
            </a:r>
            <a:r>
              <a:rPr lang="es-AR"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a:t>
            </a:r>
            <a:r>
              <a:rPr lang="es-AR"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balloon-induced</a:t>
            </a:r>
            <a:r>
              <a:rPr lang="es-AR"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vascular </a:t>
            </a:r>
            <a:r>
              <a:rPr lang="es-AR"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injury</a:t>
            </a:r>
            <a:r>
              <a:rPr lang="es-AR"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in </a:t>
            </a:r>
            <a:r>
              <a:rPr lang="es-AR"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Yucatan</a:t>
            </a:r>
            <a:r>
              <a:rPr lang="es-AR"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a:t>
            </a:r>
            <a:r>
              <a:rPr lang="es-AR"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minipigs</a:t>
            </a:r>
            <a:r>
              <a:rPr lang="es-AR"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a:t>
            </a:r>
            <a:r>
              <a:rPr lang="es-AR"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is</a:t>
            </a:r>
            <a:r>
              <a:rPr lang="es-AR"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a:t>
            </a:r>
            <a:r>
              <a:rPr lang="es-AR"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reduced</a:t>
            </a:r>
            <a:r>
              <a:rPr lang="es-AR"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a:t>
            </a:r>
            <a:r>
              <a:rPr lang="es-AR"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by</a:t>
            </a:r>
            <a:r>
              <a:rPr lang="es-AR"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oral rapamycin. J </a:t>
            </a:r>
            <a:r>
              <a:rPr lang="es-AR"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Cardiovasc</a:t>
            </a:r>
            <a:r>
              <a:rPr lang="es-AR"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a:t>
            </a:r>
            <a:r>
              <a:rPr lang="es-AR"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Pharmacol</a:t>
            </a:r>
            <a:r>
              <a:rPr lang="es-AR"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1999;33:829-35.</a:t>
            </a:r>
          </a:p>
          <a:p>
            <a:pPr algn="just"/>
            <a:r>
              <a:rPr lang="en-US"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Versaci</a:t>
            </a:r>
            <a:r>
              <a:rPr lang="en-US"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F et al. Immunosuppressive therapy for the prevention of restenosis after coronary artery stent implantation (IMPRESS Study). J Am </a:t>
            </a:r>
            <a:r>
              <a:rPr lang="en-US"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Coll</a:t>
            </a:r>
            <a:r>
              <a:rPr lang="en-US"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a:t>
            </a:r>
            <a:r>
              <a:rPr lang="en-US"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Cardiol</a:t>
            </a:r>
            <a:r>
              <a:rPr lang="en-US"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2002;40:1935e1942.</a:t>
            </a:r>
          </a:p>
          <a:p>
            <a:pPr algn="just"/>
            <a:r>
              <a:rPr lang="es-AR"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Waksman</a:t>
            </a:r>
            <a:r>
              <a:rPr lang="es-AR"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R et al. Oral </a:t>
            </a:r>
            <a:r>
              <a:rPr lang="es-AR"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rapamune</a:t>
            </a:r>
            <a:r>
              <a:rPr lang="es-AR"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to </a:t>
            </a:r>
            <a:r>
              <a:rPr lang="es-AR"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inhibit</a:t>
            </a:r>
            <a:r>
              <a:rPr lang="es-AR"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restenosis in </a:t>
            </a:r>
            <a:r>
              <a:rPr lang="es-AR"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patients</a:t>
            </a:r>
            <a:r>
              <a:rPr lang="es-AR"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a:t>
            </a:r>
            <a:r>
              <a:rPr lang="es-AR"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with</a:t>
            </a:r>
            <a:r>
              <a:rPr lang="es-AR"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a:t>
            </a:r>
            <a:r>
              <a:rPr lang="es-AR"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multiple</a:t>
            </a:r>
            <a:r>
              <a:rPr lang="es-AR"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de </a:t>
            </a:r>
            <a:r>
              <a:rPr lang="es-AR"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novo</a:t>
            </a:r>
            <a:r>
              <a:rPr lang="es-AR"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a:t>
            </a:r>
            <a:r>
              <a:rPr lang="es-AR"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coronary</a:t>
            </a:r>
            <a:r>
              <a:rPr lang="es-AR"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a:t>
            </a:r>
            <a:r>
              <a:rPr lang="es-AR"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lesions</a:t>
            </a:r>
            <a:r>
              <a:rPr lang="es-AR"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a:t>
            </a:r>
            <a:r>
              <a:rPr lang="es-AR"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requiring</a:t>
            </a:r>
            <a:r>
              <a:rPr lang="es-AR"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a:t>
            </a:r>
            <a:r>
              <a:rPr lang="es-AR"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coronary</a:t>
            </a:r>
            <a:r>
              <a:rPr lang="es-AR"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a:t>
            </a:r>
            <a:r>
              <a:rPr lang="es-AR"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stenting</a:t>
            </a:r>
            <a:r>
              <a:rPr lang="es-AR"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J Am </a:t>
            </a:r>
            <a:r>
              <a:rPr lang="es-AR"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Coll</a:t>
            </a:r>
            <a:r>
              <a:rPr lang="es-AR"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a:t>
            </a:r>
            <a:r>
              <a:rPr lang="es-AR"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Cardiol</a:t>
            </a:r>
            <a:r>
              <a:rPr lang="es-AR"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2003;41 (</a:t>
            </a:r>
            <a:r>
              <a:rPr lang="es-AR"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Sullp</a:t>
            </a:r>
            <a:r>
              <a:rPr lang="es-AR"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A):74A-1198.</a:t>
            </a:r>
          </a:p>
          <a:p>
            <a:pPr algn="just"/>
            <a:r>
              <a:rPr lang="es-AR"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Rodriguez</a:t>
            </a:r>
            <a:r>
              <a:rPr lang="es-AR"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A et al. </a:t>
            </a:r>
            <a:r>
              <a:rPr lang="es-AR"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Pilot</a:t>
            </a:r>
            <a:r>
              <a:rPr lang="es-AR"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a:t>
            </a:r>
            <a:r>
              <a:rPr lang="es-AR"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study</a:t>
            </a:r>
            <a:r>
              <a:rPr lang="es-AR"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a:t>
            </a:r>
            <a:r>
              <a:rPr lang="es-AR"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with</a:t>
            </a:r>
            <a:r>
              <a:rPr lang="es-AR"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oral rapamycin in </a:t>
            </a:r>
            <a:r>
              <a:rPr lang="es-AR"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patients</a:t>
            </a:r>
            <a:r>
              <a:rPr lang="es-AR"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a:t>
            </a:r>
            <a:r>
              <a:rPr lang="es-AR"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undergoing</a:t>
            </a:r>
            <a:r>
              <a:rPr lang="es-AR"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a:t>
            </a:r>
            <a:r>
              <a:rPr lang="es-AR"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stenting</a:t>
            </a:r>
            <a:r>
              <a:rPr lang="es-AR"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in </a:t>
            </a:r>
            <a:r>
              <a:rPr lang="es-AR"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coronary</a:t>
            </a:r>
            <a:r>
              <a:rPr lang="es-AR"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a:t>
            </a:r>
            <a:r>
              <a:rPr lang="es-AR"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arteries</a:t>
            </a:r>
            <a:r>
              <a:rPr lang="es-AR"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Buenos Aires </a:t>
            </a:r>
            <a:r>
              <a:rPr lang="es-AR"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experience</a:t>
            </a:r>
            <a:r>
              <a:rPr lang="es-AR"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(ORAR trial). J Am </a:t>
            </a:r>
            <a:r>
              <a:rPr lang="es-AR"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Coll</a:t>
            </a:r>
            <a:r>
              <a:rPr lang="es-AR"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a:t>
            </a:r>
            <a:r>
              <a:rPr lang="es-AR"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Cardiol</a:t>
            </a:r>
            <a:r>
              <a:rPr lang="es-AR"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2003;41(</a:t>
            </a:r>
            <a:r>
              <a:rPr lang="es-AR"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Suppl</a:t>
            </a:r>
            <a:r>
              <a:rPr lang="es-AR"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A):82A-879 .</a:t>
            </a:r>
          </a:p>
          <a:p>
            <a:pPr algn="just"/>
            <a:r>
              <a:rPr lang="en-US"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Rodriguez AE, Pilot study of oral rapamycin to prevent restenosis in patients undergoing Coronary stent therapy: Argentina Single-Center Study (ORAR Trial). J Invasive </a:t>
            </a:r>
            <a:r>
              <a:rPr lang="en-US"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Cardiol</a:t>
            </a:r>
            <a:r>
              <a:rPr lang="en-US"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2003;15:581e584.</a:t>
            </a:r>
          </a:p>
          <a:p>
            <a:pPr algn="just"/>
            <a:r>
              <a:rPr lang="en-US"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Waksman R et al. Oral rapamycin to inhibit restenosis after stenting of de novo coronary lesions: the Oral </a:t>
            </a:r>
            <a:r>
              <a:rPr lang="en-US"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Rapamune</a:t>
            </a:r>
            <a:r>
              <a:rPr lang="en-US"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to Inhibit Restenosis (ORBIT) study. J Am </a:t>
            </a:r>
            <a:r>
              <a:rPr lang="en-US"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Coll</a:t>
            </a:r>
            <a:r>
              <a:rPr lang="en-US"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a:t>
            </a:r>
            <a:r>
              <a:rPr lang="en-US"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Cardiol</a:t>
            </a:r>
            <a:r>
              <a:rPr lang="en-US"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2004;44: 1386e1392.</a:t>
            </a:r>
          </a:p>
          <a:p>
            <a:pPr algn="just"/>
            <a:r>
              <a:rPr lang="en-US"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Hausleiter</a:t>
            </a:r>
            <a:r>
              <a:rPr lang="en-US"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J et al. Randomized, double-blind, </a:t>
            </a:r>
            <a:r>
              <a:rPr lang="en-US"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placebocontrolled</a:t>
            </a:r>
            <a:r>
              <a:rPr lang="en-US"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trial of oral sirolimus for restenosis prevention in patients with in-stent restenosis: the Oral Sirolimus to Inhibit Recurrent In-stent Stenosis (OSIRIS) trial. Circulation 2004;110:790e795.</a:t>
            </a:r>
          </a:p>
          <a:p>
            <a:pPr algn="just"/>
            <a:r>
              <a:rPr lang="en-US"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Rodriguez AE et al. Role of oral rapamycin to prevent restenosis in patients with de novo lesions undergoing coronary stenting: results of the Argentina single </a:t>
            </a:r>
            <a:r>
              <a:rPr lang="en-US"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centre</a:t>
            </a:r>
            <a:r>
              <a:rPr lang="en-US"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study (ORAR trial). Heart. 2005 Nov;91(11):1433-7</a:t>
            </a:r>
          </a:p>
          <a:p>
            <a:pPr algn="just"/>
            <a:r>
              <a:rPr lang="en-US"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Rodriguez AE et al. Oral rapamycin after coronary bare-metal stent implantation to prevent restenosis: the Prospective, Randomized Oral Rapamycin in Argentina (ORAR II) Study. J Am </a:t>
            </a:r>
            <a:r>
              <a:rPr lang="en-US"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Coll</a:t>
            </a:r>
            <a:r>
              <a:rPr lang="en-US"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a:t>
            </a:r>
            <a:r>
              <a:rPr lang="en-US"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Cardiol</a:t>
            </a:r>
            <a:r>
              <a:rPr lang="en-US"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2006;47:1522e1529.</a:t>
            </a:r>
          </a:p>
          <a:p>
            <a:pPr algn="just"/>
            <a:r>
              <a:rPr lang="en-US"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Xiao F et al. [Administration of sirolimus affects vein graft </a:t>
            </a:r>
            <a:r>
              <a:rPr lang="en-US"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neointima</a:t>
            </a:r>
            <a:r>
              <a:rPr lang="en-US"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hyperplasia]. Beijing Da </a:t>
            </a:r>
            <a:r>
              <a:rPr lang="en-US"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Xue</a:t>
            </a:r>
            <a:r>
              <a:rPr lang="en-US"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a:t>
            </a:r>
            <a:r>
              <a:rPr lang="en-US"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Xue</a:t>
            </a:r>
            <a:r>
              <a:rPr lang="en-US"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a:t>
            </a:r>
            <a:r>
              <a:rPr lang="en-US"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Bao</a:t>
            </a:r>
            <a:r>
              <a:rPr lang="en-US"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2006 Oct 18;38(5):515-8</a:t>
            </a:r>
          </a:p>
          <a:p>
            <a:pPr algn="just"/>
            <a:r>
              <a:rPr lang="en-US"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Rodríguez AE et al. Percutaneous coronary intervention with oral sirolimus and bare metal stents has comparable safety and efficacy to treatment with drug eluting stents, but with significant cost saving: long-term follow-up results from the randomized, controlled ORAR III (Oral Rapamycin in </a:t>
            </a:r>
            <a:r>
              <a:rPr lang="en-US"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ARgentina</a:t>
            </a:r>
            <a:r>
              <a:rPr lang="en-US"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study. Euro Intervention 2009;5:255e264.</a:t>
            </a:r>
          </a:p>
          <a:p>
            <a:pPr algn="just"/>
            <a:r>
              <a:rPr lang="en-US"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Stojkovic</a:t>
            </a:r>
            <a:r>
              <a:rPr lang="en-US"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S et al.  Systemic rapamycin without loading dose for restenosis prevention after coronary bare metal stent implantation. Catheter </a:t>
            </a:r>
            <a:r>
              <a:rPr lang="en-US"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Cardiovasc</a:t>
            </a:r>
            <a:r>
              <a:rPr lang="en-US"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a:t>
            </a:r>
            <a:r>
              <a:rPr lang="en-US"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Interv</a:t>
            </a:r>
            <a:r>
              <a:rPr lang="en-US"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2010;75:317e325.</a:t>
            </a:r>
          </a:p>
          <a:p>
            <a:pPr algn="just"/>
            <a:r>
              <a:rPr lang="en-US"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Cernigliaro</a:t>
            </a:r>
            <a:r>
              <a:rPr lang="en-US"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C et al. Preventing restenosis after implantation of bare stents with oral rapamycin: a randomized angiographic and intravascular ultrasound study with a 5-year clinical follow-up. Cardiology 2010;115:77e86.</a:t>
            </a:r>
          </a:p>
          <a:p>
            <a:pPr algn="just"/>
            <a:r>
              <a:rPr lang="en-US"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Ribichini</a:t>
            </a:r>
            <a:r>
              <a:rPr lang="en-US"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F et al. Immunosuppressive therapy with oral prednisone to prevent restenosis after PCI. A multicenter randomized trial. Am J Med. 2011 May;124(5):434-43</a:t>
            </a:r>
          </a:p>
          <a:p>
            <a:pPr algn="just"/>
            <a:r>
              <a:rPr lang="en-US"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Rodriguez AE et al. Randomized comparison of cost-saving and effectiveness of oral rapamycin plus bare-metal stents with </a:t>
            </a:r>
            <a:r>
              <a:rPr lang="en-US"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drugeluting</a:t>
            </a:r>
            <a:r>
              <a:rPr lang="en-US"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stents: three-year outcome from the randomized oral rapamycin in Argentina (ORAR) III trial. Catheter </a:t>
            </a:r>
            <a:r>
              <a:rPr lang="en-US"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Cardiovasc</a:t>
            </a:r>
            <a:r>
              <a:rPr lang="en-US"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a:t>
            </a:r>
            <a:r>
              <a:rPr lang="en-US"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Interv</a:t>
            </a:r>
            <a:r>
              <a:rPr lang="en-US"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2012;80:385e394.</a:t>
            </a:r>
          </a:p>
          <a:p>
            <a:pPr algn="just"/>
            <a:r>
              <a:rPr lang="en-US"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Ribichini</a:t>
            </a:r>
            <a:r>
              <a:rPr lang="en-US"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F et al. Long-term clinical follow-up of the multicenter, randomized study to test immunosuppressive therapy with oral prednisone for the prevention of restenosis after percutaneous coronary interventions: Cortisone plus BMS or DES </a:t>
            </a:r>
            <a:r>
              <a:rPr lang="en-US"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veRsus</a:t>
            </a:r>
            <a:r>
              <a:rPr lang="en-US"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BMS alone to </a:t>
            </a:r>
            <a:r>
              <a:rPr lang="en-US"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EliminAte</a:t>
            </a:r>
            <a:r>
              <a:rPr lang="en-US"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Restenosis (CEREA DES). </a:t>
            </a:r>
            <a:r>
              <a:rPr lang="en-US"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Eur</a:t>
            </a:r>
            <a:r>
              <a:rPr lang="en-US"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Heart J 2013 Jun;34:1740e1748.</a:t>
            </a:r>
          </a:p>
          <a:p>
            <a:pPr algn="just"/>
            <a:r>
              <a:rPr lang="en-US"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Dasari</a:t>
            </a:r>
            <a:r>
              <a:rPr lang="en-US"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TW et al. Systematic review of effectiveness of oral sirolimus after bare-metal stenting of coronary arteries for prevention of in-stent restenosis. Am J </a:t>
            </a:r>
            <a:r>
              <a:rPr lang="en-US"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Cardiol</a:t>
            </a:r>
            <a:r>
              <a:rPr lang="en-US"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2013 Nov 1;112(9):1322-7.</a:t>
            </a:r>
          </a:p>
          <a:p>
            <a:pPr algn="just"/>
            <a:r>
              <a:rPr lang="en-US"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Deftereos</a:t>
            </a:r>
            <a:r>
              <a:rPr lang="en-US"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S et al. Colchicine treatment for the prevention of bare-metal stent restenosis in diabetic patients. J Am </a:t>
            </a:r>
            <a:r>
              <a:rPr lang="en-US"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Coll</a:t>
            </a:r>
            <a:r>
              <a:rPr lang="en-US"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a:t>
            </a:r>
            <a:r>
              <a:rPr lang="en-US"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Cardiol</a:t>
            </a:r>
            <a:r>
              <a:rPr lang="en-US"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2013;61:1679e1685.</a:t>
            </a:r>
          </a:p>
          <a:p>
            <a:pPr algn="just"/>
            <a:r>
              <a:rPr lang="en-US"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Rodriguez AE et al. Comparison of Cost-Effectiveness of Oral Rapamycin Plus Bare-Metal Stents Versus First Generation of Drug-Eluting Stents (from the Randomized Oral Rapamycin in Argentina [ORAR] 3 Trial). Am J </a:t>
            </a:r>
            <a:r>
              <a:rPr lang="en-US" sz="1000" dirty="0" err="1"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Cardiol</a:t>
            </a:r>
            <a:r>
              <a:rPr lang="en-US" sz="1000" dirty="0" smtClean="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rPr>
              <a:t>. 2014 Mar 1;113(5):815-21.</a:t>
            </a:r>
            <a:endParaRPr lang="en-US" sz="1000" dirty="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endParaRPr>
          </a:p>
        </p:txBody>
      </p:sp>
      <p:sp>
        <p:nvSpPr>
          <p:cNvPr id="3" name="2 CuadroTexto"/>
          <p:cNvSpPr txBox="1"/>
          <p:nvPr/>
        </p:nvSpPr>
        <p:spPr>
          <a:xfrm>
            <a:off x="2123728" y="25460"/>
            <a:ext cx="4896544" cy="523220"/>
          </a:xfrm>
          <a:prstGeom prst="rect">
            <a:avLst/>
          </a:prstGeom>
          <a:noFill/>
        </p:spPr>
        <p:txBody>
          <a:bodyPr wrap="square" rtlCol="0">
            <a:spAutoFit/>
          </a:bodyPr>
          <a:lstStyle/>
          <a:p>
            <a:pPr algn="ctr"/>
            <a:r>
              <a:rPr lang="es-AR" sz="28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ea typeface="Microsoft YaHei" panose="020B0503020204020204" pitchFamily="34" charset="-122"/>
                <a:cs typeface="Arial" panose="020B0604020202020204" pitchFamily="34" charset="0"/>
              </a:rPr>
              <a:t>BACKGROUND</a:t>
            </a:r>
            <a:endParaRPr lang="en-US" sz="28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ea typeface="Microsoft YaHei" panose="020B0503020204020204" pitchFamily="34" charset="-122"/>
              <a:cs typeface="Arial" panose="020B0604020202020204" pitchFamily="34" charset="0"/>
            </a:endParaRPr>
          </a:p>
        </p:txBody>
      </p:sp>
    </p:spTree>
    <p:extLst>
      <p:ext uri="{BB962C8B-B14F-4D97-AF65-F5344CB8AC3E}">
        <p14:creationId xmlns:p14="http://schemas.microsoft.com/office/powerpoint/2010/main" val="194405654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438" y="260648"/>
            <a:ext cx="8811124" cy="4515396"/>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392330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4788024" y="6546830"/>
            <a:ext cx="4375300" cy="338554"/>
          </a:xfrm>
          <a:prstGeom prst="rect">
            <a:avLst/>
          </a:prstGeom>
        </p:spPr>
        <p:txBody>
          <a:bodyPr wrap="none">
            <a:spAutoFit/>
          </a:bodyPr>
          <a:lstStyle/>
          <a:p>
            <a:pPr algn="r"/>
            <a:r>
              <a:rPr lang="en-US" sz="1600" dirty="0" smtClean="0">
                <a:solidFill>
                  <a:schemeClr val="bg1"/>
                </a:solidFill>
                <a:latin typeface="Arial" panose="020B0604020202020204" pitchFamily="34" charset="0"/>
                <a:cs typeface="Arial" panose="020B0604020202020204" pitchFamily="34" charset="0"/>
              </a:rPr>
              <a:t>L Mauri et al. N </a:t>
            </a:r>
            <a:r>
              <a:rPr lang="en-US" sz="1600" dirty="0" err="1">
                <a:solidFill>
                  <a:schemeClr val="bg1"/>
                </a:solidFill>
                <a:latin typeface="Arial" panose="020B0604020202020204" pitchFamily="34" charset="0"/>
                <a:cs typeface="Arial" panose="020B0604020202020204" pitchFamily="34" charset="0"/>
              </a:rPr>
              <a:t>Engl</a:t>
            </a:r>
            <a:r>
              <a:rPr lang="en-US" sz="1600" dirty="0">
                <a:solidFill>
                  <a:schemeClr val="bg1"/>
                </a:solidFill>
                <a:latin typeface="Arial" panose="020B0604020202020204" pitchFamily="34" charset="0"/>
                <a:cs typeface="Arial" panose="020B0604020202020204" pitchFamily="34" charset="0"/>
              </a:rPr>
              <a:t> J Med 2014;371:2155-66</a:t>
            </a:r>
          </a:p>
        </p:txBody>
      </p:sp>
      <p:sp>
        <p:nvSpPr>
          <p:cNvPr id="5" name="4 CuadroTexto"/>
          <p:cNvSpPr txBox="1"/>
          <p:nvPr/>
        </p:nvSpPr>
        <p:spPr>
          <a:xfrm>
            <a:off x="3491881" y="21098"/>
            <a:ext cx="5611240" cy="523220"/>
          </a:xfrm>
          <a:prstGeom prst="rect">
            <a:avLst/>
          </a:prstGeom>
          <a:noFill/>
        </p:spPr>
        <p:txBody>
          <a:bodyPr wrap="square" rtlCol="0">
            <a:spAutoFit/>
          </a:bodyPr>
          <a:lstStyle/>
          <a:p>
            <a:pPr algn="r"/>
            <a:r>
              <a:rPr lang="es-AR" sz="2800" b="1" i="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DAPT </a:t>
            </a:r>
            <a:r>
              <a:rPr lang="es-AR" sz="2800" b="1" i="1" dirty="0" err="1"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duration</a:t>
            </a:r>
            <a:r>
              <a:rPr lang="es-AR" sz="28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AR" sz="2800" b="1" i="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DAPT Trial </a:t>
            </a:r>
            <a:endParaRPr lang="en-US" sz="28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05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322" r="1421"/>
          <a:stretch/>
        </p:blipFill>
        <p:spPr bwMode="auto">
          <a:xfrm>
            <a:off x="500063" y="739509"/>
            <a:ext cx="8129587" cy="5641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945692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9156" t="11133" r="17366" b="19374"/>
          <a:stretch/>
        </p:blipFill>
        <p:spPr bwMode="auto">
          <a:xfrm>
            <a:off x="467544" y="902672"/>
            <a:ext cx="8208912" cy="5052656"/>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2463223" y="6525344"/>
            <a:ext cx="6664132" cy="338554"/>
          </a:xfrm>
          <a:prstGeom prst="rect">
            <a:avLst/>
          </a:prstGeom>
        </p:spPr>
        <p:txBody>
          <a:bodyPr wrap="none">
            <a:spAutoFit/>
          </a:bodyPr>
          <a:lstStyle/>
          <a:p>
            <a:pPr algn="r"/>
            <a:r>
              <a:rPr lang="en-US" sz="1600" dirty="0" smtClean="0">
                <a:solidFill>
                  <a:schemeClr val="bg1"/>
                </a:solidFill>
                <a:latin typeface="Arial" panose="020B0604020202020204" pitchFamily="34" charset="0"/>
                <a:cs typeface="Arial" panose="020B0604020202020204" pitchFamily="34" charset="0"/>
              </a:rPr>
              <a:t>L </a:t>
            </a:r>
            <a:r>
              <a:rPr lang="en-US" sz="1600" dirty="0">
                <a:solidFill>
                  <a:schemeClr val="bg1"/>
                </a:solidFill>
                <a:latin typeface="Arial" panose="020B0604020202020204" pitchFamily="34" charset="0"/>
                <a:cs typeface="Arial" panose="020B0604020202020204" pitchFamily="34" charset="0"/>
              </a:rPr>
              <a:t>Mauri AHA Scientific Sessions 2014, November 16, 2014, Chicago, IL</a:t>
            </a:r>
          </a:p>
        </p:txBody>
      </p:sp>
      <p:sp>
        <p:nvSpPr>
          <p:cNvPr id="7" name="6 CuadroTexto"/>
          <p:cNvSpPr txBox="1"/>
          <p:nvPr/>
        </p:nvSpPr>
        <p:spPr>
          <a:xfrm>
            <a:off x="3491881" y="21098"/>
            <a:ext cx="5611240" cy="461665"/>
          </a:xfrm>
          <a:prstGeom prst="rect">
            <a:avLst/>
          </a:prstGeom>
          <a:noFill/>
        </p:spPr>
        <p:txBody>
          <a:bodyPr wrap="square" rtlCol="0">
            <a:spAutoFit/>
          </a:bodyPr>
          <a:lstStyle/>
          <a:p>
            <a:pPr algn="r"/>
            <a:r>
              <a:rPr lang="es-AR" sz="2400" b="1" i="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DAPT </a:t>
            </a:r>
            <a:r>
              <a:rPr lang="es-AR" sz="2400" b="1" i="1" dirty="0" err="1"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duration</a:t>
            </a:r>
            <a:r>
              <a:rPr lang="es-AR" sz="24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AR" sz="2400" b="1" i="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DAPT Trial </a:t>
            </a:r>
            <a:endParaRPr lang="en-US" sz="24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15878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479341" y="21098"/>
            <a:ext cx="4623779" cy="400110"/>
          </a:xfrm>
          <a:prstGeom prst="rect">
            <a:avLst/>
          </a:prstGeom>
          <a:noFill/>
        </p:spPr>
        <p:txBody>
          <a:bodyPr wrap="square" rtlCol="0">
            <a:spAutoFit/>
          </a:bodyPr>
          <a:lstStyle/>
          <a:p>
            <a:pPr algn="r"/>
            <a:r>
              <a:rPr lang="es-AR" sz="2000" b="1" i="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DAPT </a:t>
            </a:r>
            <a:r>
              <a:rPr lang="es-AR" sz="2000" b="1" i="1" dirty="0" err="1"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duration</a:t>
            </a:r>
            <a:r>
              <a:rPr lang="es-AR" sz="20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AR" sz="2000" b="1" i="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DAPT Trial </a:t>
            </a:r>
            <a:endParaRPr lang="en-US" sz="20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8197"/>
          <a:stretch/>
        </p:blipFill>
        <p:spPr bwMode="auto">
          <a:xfrm>
            <a:off x="461963" y="643958"/>
            <a:ext cx="8220075" cy="5570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2463223" y="6525344"/>
            <a:ext cx="6664132" cy="338554"/>
          </a:xfrm>
          <a:prstGeom prst="rect">
            <a:avLst/>
          </a:prstGeom>
        </p:spPr>
        <p:txBody>
          <a:bodyPr wrap="none">
            <a:spAutoFit/>
          </a:bodyPr>
          <a:lstStyle/>
          <a:p>
            <a:pPr algn="r"/>
            <a:r>
              <a:rPr lang="en-US" sz="1600" dirty="0" smtClean="0">
                <a:solidFill>
                  <a:schemeClr val="bg1"/>
                </a:solidFill>
                <a:latin typeface="Arial" panose="020B0604020202020204" pitchFamily="34" charset="0"/>
                <a:cs typeface="Arial" panose="020B0604020202020204" pitchFamily="34" charset="0"/>
              </a:rPr>
              <a:t>L </a:t>
            </a:r>
            <a:r>
              <a:rPr lang="en-US" sz="1600" dirty="0">
                <a:solidFill>
                  <a:schemeClr val="bg1"/>
                </a:solidFill>
                <a:latin typeface="Arial" panose="020B0604020202020204" pitchFamily="34" charset="0"/>
                <a:cs typeface="Arial" panose="020B0604020202020204" pitchFamily="34" charset="0"/>
              </a:rPr>
              <a:t>Mauri AHA Scientific Sessions 2014, November 16, 2014, Chicago, IL</a:t>
            </a:r>
          </a:p>
        </p:txBody>
      </p:sp>
    </p:spTree>
    <p:extLst>
      <p:ext uri="{BB962C8B-B14F-4D97-AF65-F5344CB8AC3E}">
        <p14:creationId xmlns:p14="http://schemas.microsoft.com/office/powerpoint/2010/main" val="245805437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479341" y="21098"/>
            <a:ext cx="4623779" cy="400110"/>
          </a:xfrm>
          <a:prstGeom prst="rect">
            <a:avLst/>
          </a:prstGeom>
          <a:noFill/>
        </p:spPr>
        <p:txBody>
          <a:bodyPr wrap="square" rtlCol="0">
            <a:spAutoFit/>
          </a:bodyPr>
          <a:lstStyle/>
          <a:p>
            <a:pPr algn="r"/>
            <a:r>
              <a:rPr lang="es-AR" sz="2000" i="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DAPT </a:t>
            </a:r>
            <a:r>
              <a:rPr lang="es-AR" sz="2000" i="1" dirty="0" err="1"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duration</a:t>
            </a:r>
            <a:r>
              <a:rPr lang="es-AR" sz="2000"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AR" sz="2000" i="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DAPT Trial </a:t>
            </a:r>
            <a:endParaRPr lang="en-US" sz="2000"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1225"/>
            <a:ext cx="6612185" cy="4606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51" y="4998494"/>
            <a:ext cx="6624736" cy="1382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0" y="21098"/>
            <a:ext cx="2864887" cy="369332"/>
          </a:xfrm>
          <a:prstGeom prst="rect">
            <a:avLst/>
          </a:prstGeom>
        </p:spPr>
        <p:txBody>
          <a:bodyPr wrap="none">
            <a:spAutoFit/>
          </a:bodyPr>
          <a:lstStyle/>
          <a:p>
            <a:r>
              <a:rPr lang="es-AR" b="1" i="1" dirty="0" err="1"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Baseline</a:t>
            </a:r>
            <a:r>
              <a:rPr lang="es-AR" b="1" i="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AR" b="1" i="1" dirty="0" err="1"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Characteristics</a:t>
            </a:r>
            <a:endParaRPr lang="en-US" dirty="0">
              <a:solidFill>
                <a:srgbClr val="FFFF00"/>
              </a:solidFill>
            </a:endParaRPr>
          </a:p>
        </p:txBody>
      </p:sp>
      <p:sp>
        <p:nvSpPr>
          <p:cNvPr id="7" name="6 Rectángulo"/>
          <p:cNvSpPr/>
          <p:nvPr/>
        </p:nvSpPr>
        <p:spPr>
          <a:xfrm>
            <a:off x="2463223" y="6525344"/>
            <a:ext cx="6664132" cy="338554"/>
          </a:xfrm>
          <a:prstGeom prst="rect">
            <a:avLst/>
          </a:prstGeom>
        </p:spPr>
        <p:txBody>
          <a:bodyPr wrap="none">
            <a:spAutoFit/>
          </a:bodyPr>
          <a:lstStyle/>
          <a:p>
            <a:pPr algn="r"/>
            <a:r>
              <a:rPr lang="en-US" sz="1600" dirty="0" smtClean="0">
                <a:solidFill>
                  <a:schemeClr val="bg1"/>
                </a:solidFill>
                <a:latin typeface="Arial" panose="020B0604020202020204" pitchFamily="34" charset="0"/>
                <a:cs typeface="Arial" panose="020B0604020202020204" pitchFamily="34" charset="0"/>
              </a:rPr>
              <a:t>L </a:t>
            </a:r>
            <a:r>
              <a:rPr lang="en-US" sz="1600" dirty="0">
                <a:solidFill>
                  <a:schemeClr val="bg1"/>
                </a:solidFill>
                <a:latin typeface="Arial" panose="020B0604020202020204" pitchFamily="34" charset="0"/>
                <a:cs typeface="Arial" panose="020B0604020202020204" pitchFamily="34" charset="0"/>
              </a:rPr>
              <a:t>Mauri AHA Scientific Sessions 2014, November 16, 2014, Chicago, IL</a:t>
            </a:r>
          </a:p>
        </p:txBody>
      </p:sp>
    </p:spTree>
    <p:extLst>
      <p:ext uri="{BB962C8B-B14F-4D97-AF65-F5344CB8AC3E}">
        <p14:creationId xmlns:p14="http://schemas.microsoft.com/office/powerpoint/2010/main" val="347566134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479341" y="21098"/>
            <a:ext cx="4623779" cy="400110"/>
          </a:xfrm>
          <a:prstGeom prst="rect">
            <a:avLst/>
          </a:prstGeom>
          <a:noFill/>
        </p:spPr>
        <p:txBody>
          <a:bodyPr wrap="square" rtlCol="0">
            <a:spAutoFit/>
          </a:bodyPr>
          <a:lstStyle/>
          <a:p>
            <a:pPr algn="r"/>
            <a:r>
              <a:rPr lang="es-AR" sz="2000" i="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DAPT </a:t>
            </a:r>
            <a:r>
              <a:rPr lang="es-AR" sz="2000" i="1" dirty="0" err="1"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duration</a:t>
            </a:r>
            <a:r>
              <a:rPr lang="es-AR" sz="2000"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AR" sz="2000" i="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DAPT Trial </a:t>
            </a:r>
            <a:endParaRPr lang="en-US" sz="2000"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496" t="24023" r="17820" b="6119"/>
          <a:stretch/>
        </p:blipFill>
        <p:spPr bwMode="auto">
          <a:xfrm>
            <a:off x="72008" y="116632"/>
            <a:ext cx="5436096" cy="3406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1925717" y="3613666"/>
            <a:ext cx="1915909" cy="369332"/>
          </a:xfrm>
          <a:prstGeom prst="rect">
            <a:avLst/>
          </a:prstGeom>
        </p:spPr>
        <p:txBody>
          <a:bodyPr wrap="none">
            <a:spAutoFit/>
          </a:bodyPr>
          <a:lstStyle/>
          <a:p>
            <a:r>
              <a:rPr lang="es-AR"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Stent </a:t>
            </a:r>
            <a:r>
              <a:rPr lang="es-AR" i="1"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thrombosis</a:t>
            </a:r>
            <a:endParaRPr lang="en-US" dirty="0"/>
          </a:p>
        </p:txBody>
      </p:sp>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0063" t="24875" r="18500" b="6250"/>
          <a:stretch/>
        </p:blipFill>
        <p:spPr bwMode="auto">
          <a:xfrm>
            <a:off x="3431069" y="2564904"/>
            <a:ext cx="5672051" cy="3575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Rectángulo"/>
          <p:cNvSpPr/>
          <p:nvPr/>
        </p:nvSpPr>
        <p:spPr>
          <a:xfrm>
            <a:off x="6002045" y="6178614"/>
            <a:ext cx="1018227" cy="369332"/>
          </a:xfrm>
          <a:prstGeom prst="rect">
            <a:avLst/>
          </a:prstGeom>
        </p:spPr>
        <p:txBody>
          <a:bodyPr wrap="none">
            <a:spAutoFit/>
          </a:bodyPr>
          <a:lstStyle/>
          <a:p>
            <a:r>
              <a:rPr lang="es-AR"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MACCE</a:t>
            </a:r>
            <a:endParaRPr lang="en-US" dirty="0"/>
          </a:p>
        </p:txBody>
      </p:sp>
      <p:sp>
        <p:nvSpPr>
          <p:cNvPr id="8" name="7 Rectángulo"/>
          <p:cNvSpPr/>
          <p:nvPr/>
        </p:nvSpPr>
        <p:spPr>
          <a:xfrm>
            <a:off x="2463223" y="6525344"/>
            <a:ext cx="6664132" cy="338554"/>
          </a:xfrm>
          <a:prstGeom prst="rect">
            <a:avLst/>
          </a:prstGeom>
        </p:spPr>
        <p:txBody>
          <a:bodyPr wrap="none">
            <a:spAutoFit/>
          </a:bodyPr>
          <a:lstStyle/>
          <a:p>
            <a:pPr algn="r"/>
            <a:r>
              <a:rPr lang="en-US" sz="1600" dirty="0" smtClean="0">
                <a:solidFill>
                  <a:schemeClr val="bg1"/>
                </a:solidFill>
                <a:latin typeface="Arial" panose="020B0604020202020204" pitchFamily="34" charset="0"/>
                <a:cs typeface="Arial" panose="020B0604020202020204" pitchFamily="34" charset="0"/>
              </a:rPr>
              <a:t>L </a:t>
            </a:r>
            <a:r>
              <a:rPr lang="en-US" sz="1600" dirty="0">
                <a:solidFill>
                  <a:schemeClr val="bg1"/>
                </a:solidFill>
                <a:latin typeface="Arial" panose="020B0604020202020204" pitchFamily="34" charset="0"/>
                <a:cs typeface="Arial" panose="020B0604020202020204" pitchFamily="34" charset="0"/>
              </a:rPr>
              <a:t>Mauri AHA Scientific Sessions 2014, November 16, 2014, Chicago, IL</a:t>
            </a:r>
          </a:p>
        </p:txBody>
      </p:sp>
    </p:spTree>
    <p:extLst>
      <p:ext uri="{BB962C8B-B14F-4D97-AF65-F5344CB8AC3E}">
        <p14:creationId xmlns:p14="http://schemas.microsoft.com/office/powerpoint/2010/main" val="154080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4788024" y="6546830"/>
            <a:ext cx="4375300" cy="338554"/>
          </a:xfrm>
          <a:prstGeom prst="rect">
            <a:avLst/>
          </a:prstGeom>
        </p:spPr>
        <p:txBody>
          <a:bodyPr wrap="none">
            <a:spAutoFit/>
          </a:bodyPr>
          <a:lstStyle/>
          <a:p>
            <a:pPr algn="r"/>
            <a:r>
              <a:rPr lang="en-US" sz="1600" dirty="0" smtClean="0">
                <a:solidFill>
                  <a:schemeClr val="bg1"/>
                </a:solidFill>
                <a:latin typeface="Arial" panose="020B0604020202020204" pitchFamily="34" charset="0"/>
                <a:cs typeface="Arial" panose="020B0604020202020204" pitchFamily="34" charset="0"/>
              </a:rPr>
              <a:t>L Mauri et al. N </a:t>
            </a:r>
            <a:r>
              <a:rPr lang="en-US" sz="1600" dirty="0" err="1">
                <a:solidFill>
                  <a:schemeClr val="bg1"/>
                </a:solidFill>
                <a:latin typeface="Arial" panose="020B0604020202020204" pitchFamily="34" charset="0"/>
                <a:cs typeface="Arial" panose="020B0604020202020204" pitchFamily="34" charset="0"/>
              </a:rPr>
              <a:t>Engl</a:t>
            </a:r>
            <a:r>
              <a:rPr lang="en-US" sz="1600" dirty="0">
                <a:solidFill>
                  <a:schemeClr val="bg1"/>
                </a:solidFill>
                <a:latin typeface="Arial" panose="020B0604020202020204" pitchFamily="34" charset="0"/>
                <a:cs typeface="Arial" panose="020B0604020202020204" pitchFamily="34" charset="0"/>
              </a:rPr>
              <a:t> J Med 2014;371:2155-66</a:t>
            </a:r>
          </a:p>
        </p:txBody>
      </p:sp>
      <p:sp>
        <p:nvSpPr>
          <p:cNvPr id="5" name="4 CuadroTexto"/>
          <p:cNvSpPr txBox="1"/>
          <p:nvPr/>
        </p:nvSpPr>
        <p:spPr>
          <a:xfrm>
            <a:off x="4479341" y="21098"/>
            <a:ext cx="4623779" cy="400110"/>
          </a:xfrm>
          <a:prstGeom prst="rect">
            <a:avLst/>
          </a:prstGeom>
          <a:noFill/>
        </p:spPr>
        <p:txBody>
          <a:bodyPr wrap="square" rtlCol="0">
            <a:spAutoFit/>
          </a:bodyPr>
          <a:lstStyle/>
          <a:p>
            <a:pPr algn="r"/>
            <a:r>
              <a:rPr lang="es-AR" sz="2000" i="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DAPT </a:t>
            </a:r>
            <a:r>
              <a:rPr lang="es-AR" sz="2000" i="1" dirty="0" err="1"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duration</a:t>
            </a:r>
            <a:r>
              <a:rPr lang="es-AR" sz="2000"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AR" sz="2000" i="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DAPT Trial </a:t>
            </a:r>
            <a:endParaRPr lang="en-US" sz="2000"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 y="1988840"/>
            <a:ext cx="8801100" cy="355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1925960" y="692696"/>
            <a:ext cx="5238328" cy="954107"/>
          </a:xfrm>
          <a:prstGeom prst="rect">
            <a:avLst/>
          </a:prstGeom>
        </p:spPr>
        <p:txBody>
          <a:bodyPr wrap="square">
            <a:spAutoFit/>
          </a:bodyPr>
          <a:lstStyle/>
          <a:p>
            <a:pPr algn="ctr"/>
            <a:r>
              <a:rPr lang="en-US" sz="28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Bleeding End Point during Month 12 to Month 30</a:t>
            </a:r>
          </a:p>
        </p:txBody>
      </p:sp>
      <p:sp>
        <p:nvSpPr>
          <p:cNvPr id="3" name="2 Elipse"/>
          <p:cNvSpPr/>
          <p:nvPr/>
        </p:nvSpPr>
        <p:spPr>
          <a:xfrm>
            <a:off x="171450" y="3212976"/>
            <a:ext cx="2312318" cy="43204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6 Elipse"/>
          <p:cNvSpPr/>
          <p:nvPr/>
        </p:nvSpPr>
        <p:spPr>
          <a:xfrm>
            <a:off x="107504" y="4149080"/>
            <a:ext cx="2312318" cy="43204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552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493" y="525982"/>
            <a:ext cx="8517979" cy="4631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876453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4198503" y="6546830"/>
            <a:ext cx="4964821" cy="338554"/>
          </a:xfrm>
          <a:prstGeom prst="rect">
            <a:avLst/>
          </a:prstGeom>
        </p:spPr>
        <p:txBody>
          <a:bodyPr wrap="none">
            <a:spAutoFit/>
          </a:bodyPr>
          <a:lstStyle/>
          <a:p>
            <a:pPr algn="r"/>
            <a:r>
              <a:rPr lang="en-US" sz="1600" dirty="0" smtClean="0">
                <a:solidFill>
                  <a:schemeClr val="bg1">
                    <a:lumMod val="95000"/>
                  </a:schemeClr>
                </a:solidFill>
                <a:latin typeface="Arial" panose="020B0604020202020204" pitchFamily="34" charset="0"/>
                <a:cs typeface="Arial" panose="020B0604020202020204" pitchFamily="34" charset="0"/>
              </a:rPr>
              <a:t>M. </a:t>
            </a:r>
            <a:r>
              <a:rPr lang="en-US" sz="1600" dirty="0" err="1" smtClean="0">
                <a:solidFill>
                  <a:schemeClr val="bg1">
                    <a:lumMod val="95000"/>
                  </a:schemeClr>
                </a:solidFill>
                <a:latin typeface="Arial" panose="020B0604020202020204" pitchFamily="34" charset="0"/>
                <a:cs typeface="Arial" panose="020B0604020202020204" pitchFamily="34" charset="0"/>
              </a:rPr>
              <a:t>Bonaca</a:t>
            </a:r>
            <a:r>
              <a:rPr lang="en-US" sz="1600" dirty="0" smtClean="0">
                <a:solidFill>
                  <a:schemeClr val="bg1">
                    <a:lumMod val="95000"/>
                  </a:schemeClr>
                </a:solidFill>
                <a:latin typeface="Arial" panose="020B0604020202020204" pitchFamily="34" charset="0"/>
                <a:cs typeface="Arial" panose="020B0604020202020204" pitchFamily="34" charset="0"/>
              </a:rPr>
              <a:t> et al</a:t>
            </a:r>
            <a:r>
              <a:rPr lang="en-US" sz="1600" dirty="0">
                <a:solidFill>
                  <a:schemeClr val="bg1">
                    <a:lumMod val="95000"/>
                  </a:schemeClr>
                </a:solidFill>
                <a:latin typeface="Arial" panose="020B0604020202020204" pitchFamily="34" charset="0"/>
                <a:cs typeface="Arial" panose="020B0604020202020204" pitchFamily="34" charset="0"/>
              </a:rPr>
              <a:t>. N </a:t>
            </a:r>
            <a:r>
              <a:rPr lang="en-US" sz="1600" dirty="0" err="1">
                <a:solidFill>
                  <a:schemeClr val="bg1">
                    <a:lumMod val="95000"/>
                  </a:schemeClr>
                </a:solidFill>
                <a:latin typeface="Arial" panose="020B0604020202020204" pitchFamily="34" charset="0"/>
                <a:cs typeface="Arial" panose="020B0604020202020204" pitchFamily="34" charset="0"/>
              </a:rPr>
              <a:t>Engl</a:t>
            </a:r>
            <a:r>
              <a:rPr lang="en-US" sz="1600" dirty="0">
                <a:solidFill>
                  <a:schemeClr val="bg1">
                    <a:lumMod val="95000"/>
                  </a:schemeClr>
                </a:solidFill>
                <a:latin typeface="Arial" panose="020B0604020202020204" pitchFamily="34" charset="0"/>
                <a:cs typeface="Arial" panose="020B0604020202020204" pitchFamily="34" charset="0"/>
              </a:rPr>
              <a:t> J Med 2015;372:1791-800</a:t>
            </a:r>
          </a:p>
        </p:txBody>
      </p:sp>
      <p:sp>
        <p:nvSpPr>
          <p:cNvPr id="5" name="4 CuadroTexto"/>
          <p:cNvSpPr txBox="1"/>
          <p:nvPr/>
        </p:nvSpPr>
        <p:spPr>
          <a:xfrm>
            <a:off x="4211961" y="21098"/>
            <a:ext cx="4891160" cy="400110"/>
          </a:xfrm>
          <a:prstGeom prst="rect">
            <a:avLst/>
          </a:prstGeom>
          <a:noFill/>
        </p:spPr>
        <p:txBody>
          <a:bodyPr wrap="square" rtlCol="0">
            <a:spAutoFit/>
          </a:bodyPr>
          <a:lstStyle/>
          <a:p>
            <a:pPr algn="r"/>
            <a:r>
              <a:rPr lang="es-AR" sz="2000" i="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DAPT </a:t>
            </a:r>
            <a:r>
              <a:rPr lang="es-AR" sz="2000" i="1" dirty="0" err="1"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duration</a:t>
            </a:r>
            <a:r>
              <a:rPr lang="es-AR" sz="2000"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AR" sz="2000" i="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PEGASUS TIMI 54 Trial </a:t>
            </a:r>
            <a:endParaRPr lang="en-US" sz="2000"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752" r="1619" b="-1"/>
          <a:stretch/>
        </p:blipFill>
        <p:spPr bwMode="auto">
          <a:xfrm>
            <a:off x="938162" y="513780"/>
            <a:ext cx="7234238" cy="5867548"/>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225231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4198503" y="6546830"/>
            <a:ext cx="4964821" cy="338554"/>
          </a:xfrm>
          <a:prstGeom prst="rect">
            <a:avLst/>
          </a:prstGeom>
        </p:spPr>
        <p:txBody>
          <a:bodyPr wrap="none">
            <a:spAutoFit/>
          </a:bodyPr>
          <a:lstStyle/>
          <a:p>
            <a:pPr algn="r"/>
            <a:r>
              <a:rPr lang="en-US" sz="1600" dirty="0" smtClean="0">
                <a:solidFill>
                  <a:schemeClr val="bg1">
                    <a:lumMod val="95000"/>
                  </a:schemeClr>
                </a:solidFill>
                <a:latin typeface="Arial" panose="020B0604020202020204" pitchFamily="34" charset="0"/>
                <a:cs typeface="Arial" panose="020B0604020202020204" pitchFamily="34" charset="0"/>
              </a:rPr>
              <a:t>M. </a:t>
            </a:r>
            <a:r>
              <a:rPr lang="en-US" sz="1600" dirty="0" err="1" smtClean="0">
                <a:solidFill>
                  <a:schemeClr val="bg1">
                    <a:lumMod val="95000"/>
                  </a:schemeClr>
                </a:solidFill>
                <a:latin typeface="Arial" panose="020B0604020202020204" pitchFamily="34" charset="0"/>
                <a:cs typeface="Arial" panose="020B0604020202020204" pitchFamily="34" charset="0"/>
              </a:rPr>
              <a:t>Bonaca</a:t>
            </a:r>
            <a:r>
              <a:rPr lang="en-US" sz="1600" dirty="0" smtClean="0">
                <a:solidFill>
                  <a:schemeClr val="bg1">
                    <a:lumMod val="95000"/>
                  </a:schemeClr>
                </a:solidFill>
                <a:latin typeface="Arial" panose="020B0604020202020204" pitchFamily="34" charset="0"/>
                <a:cs typeface="Arial" panose="020B0604020202020204" pitchFamily="34" charset="0"/>
              </a:rPr>
              <a:t> et al</a:t>
            </a:r>
            <a:r>
              <a:rPr lang="en-US" sz="1600" dirty="0">
                <a:solidFill>
                  <a:schemeClr val="bg1">
                    <a:lumMod val="95000"/>
                  </a:schemeClr>
                </a:solidFill>
                <a:latin typeface="Arial" panose="020B0604020202020204" pitchFamily="34" charset="0"/>
                <a:cs typeface="Arial" panose="020B0604020202020204" pitchFamily="34" charset="0"/>
              </a:rPr>
              <a:t>. N </a:t>
            </a:r>
            <a:r>
              <a:rPr lang="en-US" sz="1600" dirty="0" err="1">
                <a:solidFill>
                  <a:schemeClr val="bg1">
                    <a:lumMod val="95000"/>
                  </a:schemeClr>
                </a:solidFill>
                <a:latin typeface="Arial" panose="020B0604020202020204" pitchFamily="34" charset="0"/>
                <a:cs typeface="Arial" panose="020B0604020202020204" pitchFamily="34" charset="0"/>
              </a:rPr>
              <a:t>Engl</a:t>
            </a:r>
            <a:r>
              <a:rPr lang="en-US" sz="1600" dirty="0">
                <a:solidFill>
                  <a:schemeClr val="bg1">
                    <a:lumMod val="95000"/>
                  </a:schemeClr>
                </a:solidFill>
                <a:latin typeface="Arial" panose="020B0604020202020204" pitchFamily="34" charset="0"/>
                <a:cs typeface="Arial" panose="020B0604020202020204" pitchFamily="34" charset="0"/>
              </a:rPr>
              <a:t> J Med 2015;372:1791-800</a:t>
            </a:r>
          </a:p>
        </p:txBody>
      </p:sp>
      <p:sp>
        <p:nvSpPr>
          <p:cNvPr id="5" name="4 CuadroTexto"/>
          <p:cNvSpPr txBox="1"/>
          <p:nvPr/>
        </p:nvSpPr>
        <p:spPr>
          <a:xfrm>
            <a:off x="4211961" y="21098"/>
            <a:ext cx="4891160" cy="400110"/>
          </a:xfrm>
          <a:prstGeom prst="rect">
            <a:avLst/>
          </a:prstGeom>
          <a:noFill/>
        </p:spPr>
        <p:txBody>
          <a:bodyPr wrap="square" rtlCol="0">
            <a:spAutoFit/>
          </a:bodyPr>
          <a:lstStyle/>
          <a:p>
            <a:pPr algn="r"/>
            <a:r>
              <a:rPr lang="es-AR" sz="2000" i="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DAPT </a:t>
            </a:r>
            <a:r>
              <a:rPr lang="es-AR" sz="2000" i="1" dirty="0" err="1"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duration</a:t>
            </a:r>
            <a:r>
              <a:rPr lang="es-AR" sz="2000"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AR" sz="2000" i="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PEGASUS TIMI 54 Trial </a:t>
            </a:r>
            <a:endParaRPr lang="en-US" sz="2000"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222" b="2164"/>
          <a:stretch/>
        </p:blipFill>
        <p:spPr bwMode="auto">
          <a:xfrm>
            <a:off x="266700" y="692696"/>
            <a:ext cx="8610600" cy="4672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539552" y="5631631"/>
            <a:ext cx="8049716" cy="461665"/>
          </a:xfrm>
          <a:prstGeom prst="rect">
            <a:avLst/>
          </a:prstGeom>
          <a:solidFill>
            <a:schemeClr val="tx1">
              <a:lumMod val="65000"/>
              <a:lumOff val="35000"/>
            </a:schemeClr>
          </a:solidFill>
        </p:spPr>
        <p:txBody>
          <a:bodyPr wrap="square">
            <a:spAutoFit/>
          </a:bodyPr>
          <a:lstStyle/>
          <a:p>
            <a:r>
              <a:rPr lang="en-US" sz="24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Efficacy End Points as 3-Year Kaplan–Meier Estimates</a:t>
            </a:r>
          </a:p>
        </p:txBody>
      </p:sp>
    </p:spTree>
    <p:extLst>
      <p:ext uri="{BB962C8B-B14F-4D97-AF65-F5344CB8AC3E}">
        <p14:creationId xmlns:p14="http://schemas.microsoft.com/office/powerpoint/2010/main" val="8533236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0" y="0"/>
            <a:ext cx="9144000" cy="404664"/>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s-AR" sz="2400" smtClean="0">
                <a:solidFill>
                  <a:schemeClr val="bg1">
                    <a:lumMod val="95000"/>
                  </a:schemeClr>
                </a:solidFill>
                <a:latin typeface="Microsoft YaHei" panose="020B0503020204020204" pitchFamily="34" charset="-122"/>
              </a:rPr>
              <a:t>ORAL TREATMENT TO PREVENT RESTENOSIS</a:t>
            </a:r>
            <a:endParaRPr lang="en-US" sz="2400" dirty="0">
              <a:solidFill>
                <a:schemeClr val="bg1">
                  <a:lumMod val="95000"/>
                </a:schemeClr>
              </a:solidFill>
              <a:latin typeface="Microsoft YaHei" panose="020B0503020204020204" pitchFamily="34" charset="-122"/>
            </a:endParaRPr>
          </a:p>
        </p:txBody>
      </p:sp>
      <p:sp>
        <p:nvSpPr>
          <p:cNvPr id="3" name="2 CuadroTexto"/>
          <p:cNvSpPr txBox="1"/>
          <p:nvPr/>
        </p:nvSpPr>
        <p:spPr>
          <a:xfrm>
            <a:off x="2267744" y="2905780"/>
            <a:ext cx="4608512" cy="523220"/>
          </a:xfrm>
          <a:prstGeom prst="rect">
            <a:avLst/>
          </a:prstGeom>
          <a:noFill/>
        </p:spPr>
        <p:txBody>
          <a:bodyPr wrap="square" rtlCol="0">
            <a:spAutoFit/>
          </a:bodyPr>
          <a:lstStyle/>
          <a:p>
            <a:pPr algn="ctr"/>
            <a:r>
              <a:rPr lang="es-AR" sz="2800" b="1" dirty="0" smtClean="0">
                <a:solidFill>
                  <a:schemeClr val="bg1">
                    <a:lumMod val="95000"/>
                  </a:schemeClr>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NEGATIVE</a:t>
            </a:r>
            <a:r>
              <a:rPr lang="es-AR" sz="2800" b="1" dirty="0" smtClean="0">
                <a:solidFill>
                  <a:schemeClr val="bg1">
                    <a:lumMod val="95000"/>
                  </a:schemeClr>
                </a:solidFill>
                <a:effectLst>
                  <a:outerShdw blurRad="38100" dist="38100" dir="2700000" algn="tl">
                    <a:srgbClr val="000000">
                      <a:alpha val="43137"/>
                    </a:srgbClr>
                  </a:outerShdw>
                </a:effectLst>
              </a:rPr>
              <a:t> RESULTS??</a:t>
            </a:r>
            <a:endParaRPr lang="en-US" sz="2800" b="1" dirty="0">
              <a:solidFill>
                <a:schemeClr val="bg1">
                  <a:lumMod val="9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8551140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949" y="476672"/>
            <a:ext cx="8250102" cy="5459023"/>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405654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477" t="5114" b="14328"/>
          <a:stretch/>
        </p:blipFill>
        <p:spPr bwMode="auto">
          <a:xfrm>
            <a:off x="107503" y="44624"/>
            <a:ext cx="6116869" cy="4332648"/>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6319507" y="35332"/>
            <a:ext cx="2212933" cy="369332"/>
          </a:xfrm>
          <a:prstGeom prst="rect">
            <a:avLst/>
          </a:prstGeom>
          <a:noFill/>
        </p:spPr>
        <p:txBody>
          <a:bodyPr wrap="square" rtlCol="0">
            <a:spAutoFit/>
          </a:bodyPr>
          <a:lstStyle/>
          <a:p>
            <a:r>
              <a:rPr lang="es-AR" b="1" i="1" dirty="0" err="1"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Death</a:t>
            </a:r>
            <a:r>
              <a:rPr lang="es-AR" b="1" i="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MI </a:t>
            </a:r>
            <a:r>
              <a:rPr lang="es-AR" b="1" i="1" dirty="0" err="1"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or</a:t>
            </a:r>
            <a:r>
              <a:rPr lang="es-AR" b="1" i="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TVR</a:t>
            </a:r>
            <a:endParaRPr lang="en-US"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4" name="3 Grupo"/>
          <p:cNvGrpSpPr/>
          <p:nvPr/>
        </p:nvGrpSpPr>
        <p:grpSpPr>
          <a:xfrm>
            <a:off x="33107" y="1772817"/>
            <a:ext cx="9110893" cy="4327902"/>
            <a:chOff x="33107" y="1772817"/>
            <a:chExt cx="9110893" cy="4327902"/>
          </a:xfrm>
        </p:grpSpPr>
        <p:pic>
          <p:nvPicPr>
            <p:cNvPr id="92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2589" t="5751" b="14675"/>
            <a:stretch/>
          </p:blipFill>
          <p:spPr bwMode="auto">
            <a:xfrm>
              <a:off x="2985447" y="1772817"/>
              <a:ext cx="6158553" cy="4327902"/>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33107" y="5651956"/>
              <a:ext cx="2843808" cy="369332"/>
            </a:xfrm>
            <a:prstGeom prst="rect">
              <a:avLst/>
            </a:prstGeom>
            <a:noFill/>
          </p:spPr>
          <p:txBody>
            <a:bodyPr wrap="square" rtlCol="0">
              <a:spAutoFit/>
            </a:bodyPr>
            <a:lstStyle/>
            <a:p>
              <a:r>
                <a:rPr lang="es-AR" b="1" i="1" dirty="0" err="1"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Death</a:t>
              </a:r>
              <a:r>
                <a:rPr lang="es-AR" b="1" i="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MI, CVA </a:t>
              </a:r>
              <a:r>
                <a:rPr lang="es-AR" b="1" i="1" dirty="0" err="1"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or</a:t>
              </a:r>
              <a:r>
                <a:rPr lang="es-AR" b="1" i="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TVR</a:t>
              </a:r>
              <a:endParaRPr lang="en-US"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
        <p:nvSpPr>
          <p:cNvPr id="8" name="7 Rectángulo"/>
          <p:cNvSpPr/>
          <p:nvPr/>
        </p:nvSpPr>
        <p:spPr>
          <a:xfrm>
            <a:off x="4427984" y="6546830"/>
            <a:ext cx="4701928" cy="338554"/>
          </a:xfrm>
          <a:prstGeom prst="rect">
            <a:avLst/>
          </a:prstGeom>
        </p:spPr>
        <p:txBody>
          <a:bodyPr wrap="none">
            <a:spAutoFit/>
          </a:bodyPr>
          <a:lstStyle/>
          <a:p>
            <a:r>
              <a:rPr lang="en-US" sz="1600" i="1" dirty="0" smtClean="0">
                <a:solidFill>
                  <a:schemeClr val="bg1">
                    <a:lumMod val="95000"/>
                  </a:schemeClr>
                </a:solidFill>
                <a:latin typeface="Arial" panose="020B0604020202020204" pitchFamily="34" charset="0"/>
                <a:cs typeface="Arial" panose="020B0604020202020204" pitchFamily="34" charset="0"/>
              </a:rPr>
              <a:t>SJ Park et al. N </a:t>
            </a:r>
            <a:r>
              <a:rPr lang="en-US" sz="1600" i="1" dirty="0" err="1">
                <a:solidFill>
                  <a:schemeClr val="bg1">
                    <a:lumMod val="95000"/>
                  </a:schemeClr>
                </a:solidFill>
                <a:latin typeface="Arial" panose="020B0604020202020204" pitchFamily="34" charset="0"/>
                <a:cs typeface="Arial" panose="020B0604020202020204" pitchFamily="34" charset="0"/>
              </a:rPr>
              <a:t>Engl</a:t>
            </a:r>
            <a:r>
              <a:rPr lang="en-US" sz="1600" i="1" dirty="0">
                <a:solidFill>
                  <a:schemeClr val="bg1">
                    <a:lumMod val="95000"/>
                  </a:schemeClr>
                </a:solidFill>
                <a:latin typeface="Arial" panose="020B0604020202020204" pitchFamily="34" charset="0"/>
                <a:cs typeface="Arial" panose="020B0604020202020204" pitchFamily="34" charset="0"/>
              </a:rPr>
              <a:t> J Med 2015; 372:1204-1212</a:t>
            </a:r>
          </a:p>
        </p:txBody>
      </p:sp>
    </p:spTree>
    <p:extLst>
      <p:ext uri="{BB962C8B-B14F-4D97-AF65-F5344CB8AC3E}">
        <p14:creationId xmlns:p14="http://schemas.microsoft.com/office/powerpoint/2010/main" val="378551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4763" y="14292"/>
            <a:ext cx="9142160" cy="830997"/>
          </a:xfrm>
          <a:prstGeom prst="rect">
            <a:avLst/>
          </a:prstGeom>
        </p:spPr>
        <p:txBody>
          <a:bodyPr wrap="square">
            <a:spAutoFit/>
          </a:bodyPr>
          <a:lstStyle/>
          <a:p>
            <a:pPr algn="r"/>
            <a:r>
              <a:rPr lang="en-US"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Long-Term Clinical End Points after Randomization, According to Study Group</a:t>
            </a:r>
            <a:endParaRPr lang="en-US" sz="24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5" name="4 Grupo"/>
          <p:cNvGrpSpPr/>
          <p:nvPr/>
        </p:nvGrpSpPr>
        <p:grpSpPr>
          <a:xfrm>
            <a:off x="59617" y="846558"/>
            <a:ext cx="9077780" cy="5678786"/>
            <a:chOff x="59617" y="809650"/>
            <a:chExt cx="9077780" cy="5678786"/>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058" y="1628800"/>
              <a:ext cx="87915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366" y="3464471"/>
              <a:ext cx="8801100" cy="60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4040535"/>
              <a:ext cx="8810625"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903" y="4373910"/>
              <a:ext cx="8820150" cy="153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428" y="5840735"/>
              <a:ext cx="8801100"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6688" y="809650"/>
              <a:ext cx="8810625" cy="81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Rectángulo"/>
            <p:cNvSpPr/>
            <p:nvPr/>
          </p:nvSpPr>
          <p:spPr>
            <a:xfrm>
              <a:off x="8813869" y="809650"/>
              <a:ext cx="323528" cy="5678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3 Rectángulo"/>
            <p:cNvSpPr/>
            <p:nvPr/>
          </p:nvSpPr>
          <p:spPr>
            <a:xfrm>
              <a:off x="59617" y="809650"/>
              <a:ext cx="191903" cy="56787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5 Rectángulo"/>
          <p:cNvSpPr/>
          <p:nvPr/>
        </p:nvSpPr>
        <p:spPr>
          <a:xfrm>
            <a:off x="4427984" y="6546830"/>
            <a:ext cx="4701928" cy="338554"/>
          </a:xfrm>
          <a:prstGeom prst="rect">
            <a:avLst/>
          </a:prstGeom>
        </p:spPr>
        <p:txBody>
          <a:bodyPr wrap="none">
            <a:spAutoFit/>
          </a:bodyPr>
          <a:lstStyle/>
          <a:p>
            <a:r>
              <a:rPr lang="en-US" sz="1600" i="1" dirty="0" smtClean="0">
                <a:solidFill>
                  <a:schemeClr val="bg1">
                    <a:lumMod val="95000"/>
                  </a:schemeClr>
                </a:solidFill>
                <a:latin typeface="Arial" panose="020B0604020202020204" pitchFamily="34" charset="0"/>
                <a:cs typeface="Arial" panose="020B0604020202020204" pitchFamily="34" charset="0"/>
              </a:rPr>
              <a:t>SJ Park et al. N </a:t>
            </a:r>
            <a:r>
              <a:rPr lang="en-US" sz="1600" i="1" dirty="0" err="1">
                <a:solidFill>
                  <a:schemeClr val="bg1">
                    <a:lumMod val="95000"/>
                  </a:schemeClr>
                </a:solidFill>
                <a:latin typeface="Arial" panose="020B0604020202020204" pitchFamily="34" charset="0"/>
                <a:cs typeface="Arial" panose="020B0604020202020204" pitchFamily="34" charset="0"/>
              </a:rPr>
              <a:t>Engl</a:t>
            </a:r>
            <a:r>
              <a:rPr lang="en-US" sz="1600" i="1" dirty="0">
                <a:solidFill>
                  <a:schemeClr val="bg1">
                    <a:lumMod val="95000"/>
                  </a:schemeClr>
                </a:solidFill>
                <a:latin typeface="Arial" panose="020B0604020202020204" pitchFamily="34" charset="0"/>
                <a:cs typeface="Arial" panose="020B0604020202020204" pitchFamily="34" charset="0"/>
              </a:rPr>
              <a:t> J Med 2015; 372:1204-1212</a:t>
            </a:r>
          </a:p>
        </p:txBody>
      </p:sp>
    </p:spTree>
    <p:extLst>
      <p:ext uri="{BB962C8B-B14F-4D97-AF65-F5344CB8AC3E}">
        <p14:creationId xmlns:p14="http://schemas.microsoft.com/office/powerpoint/2010/main" val="194405654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88640"/>
            <a:ext cx="8504782" cy="4248472"/>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551140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87" y="836712"/>
            <a:ext cx="8810625" cy="558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1403648" y="6421"/>
            <a:ext cx="7573664" cy="707886"/>
          </a:xfrm>
          <a:prstGeom prst="rect">
            <a:avLst/>
          </a:prstGeom>
        </p:spPr>
        <p:txBody>
          <a:bodyPr wrap="square">
            <a:spAutoFit/>
          </a:bodyPr>
          <a:lstStyle/>
          <a:p>
            <a:pPr algn="r"/>
            <a:r>
              <a:rPr lang="en-US" sz="2000" b="1" dirty="0" smtClean="0">
                <a:solidFill>
                  <a:srgbClr val="FFFF00"/>
                </a:solidFill>
                <a:latin typeface="Arial" panose="020B0604020202020204" pitchFamily="34" charset="0"/>
                <a:cs typeface="Arial" panose="020B0604020202020204" pitchFamily="34" charset="0"/>
              </a:rPr>
              <a:t>TIMI </a:t>
            </a:r>
            <a:r>
              <a:rPr lang="en-US" sz="2000" b="1" dirty="0">
                <a:solidFill>
                  <a:srgbClr val="FFFF00"/>
                </a:solidFill>
                <a:latin typeface="Arial" panose="020B0604020202020204" pitchFamily="34" charset="0"/>
                <a:cs typeface="Arial" panose="020B0604020202020204" pitchFamily="34" charset="0"/>
              </a:rPr>
              <a:t>Bleeding End Points in the Overall Cohort at 15 </a:t>
            </a:r>
            <a:r>
              <a:rPr lang="en-US" sz="2000" b="1" dirty="0" smtClean="0">
                <a:solidFill>
                  <a:srgbClr val="FFFF00"/>
                </a:solidFill>
                <a:latin typeface="Arial" panose="020B0604020202020204" pitchFamily="34" charset="0"/>
                <a:cs typeface="Arial" panose="020B0604020202020204" pitchFamily="34" charset="0"/>
              </a:rPr>
              <a:t>Months  TRITON TIMI 38 Trial</a:t>
            </a:r>
            <a:endParaRPr lang="en-US" sz="2000" dirty="0">
              <a:solidFill>
                <a:srgbClr val="FFFF00"/>
              </a:solidFill>
              <a:latin typeface="Arial" panose="020B0604020202020204" pitchFamily="34" charset="0"/>
              <a:cs typeface="Arial" panose="020B0604020202020204" pitchFamily="34" charset="0"/>
            </a:endParaRPr>
          </a:p>
        </p:txBody>
      </p:sp>
      <p:sp>
        <p:nvSpPr>
          <p:cNvPr id="4" name="3 Rectángulo"/>
          <p:cNvSpPr/>
          <p:nvPr/>
        </p:nvSpPr>
        <p:spPr>
          <a:xfrm>
            <a:off x="166687" y="5410250"/>
            <a:ext cx="8810625" cy="64807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735" y="3033986"/>
            <a:ext cx="8729753" cy="1969450"/>
          </a:xfrm>
          <a:prstGeom prst="rect">
            <a:avLst/>
          </a:prstGeom>
          <a:noFill/>
          <a:ln>
            <a:noFill/>
          </a:ln>
          <a:effectLst>
            <a:outerShdw blurRad="50800" dist="38100" dir="16200000"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p:cNvSpPr/>
          <p:nvPr/>
        </p:nvSpPr>
        <p:spPr>
          <a:xfrm>
            <a:off x="3611716" y="6488668"/>
            <a:ext cx="5532284" cy="369332"/>
          </a:xfrm>
          <a:prstGeom prst="rect">
            <a:avLst/>
          </a:prstGeom>
        </p:spPr>
        <p:txBody>
          <a:bodyPr wrap="none">
            <a:spAutoFit/>
          </a:bodyPr>
          <a:lstStyle/>
          <a:p>
            <a:r>
              <a:rPr lang="en-US" i="1" dirty="0" smtClean="0">
                <a:solidFill>
                  <a:schemeClr val="bg1">
                    <a:lumMod val="95000"/>
                  </a:schemeClr>
                </a:solidFill>
                <a:latin typeface="Arial" panose="020B0604020202020204" pitchFamily="34" charset="0"/>
                <a:cs typeface="Arial" panose="020B0604020202020204" pitchFamily="34" charset="0"/>
              </a:rPr>
              <a:t>SD </a:t>
            </a:r>
            <a:r>
              <a:rPr lang="en-US" i="1" dirty="0" err="1" smtClean="0">
                <a:solidFill>
                  <a:schemeClr val="bg1">
                    <a:lumMod val="95000"/>
                  </a:schemeClr>
                </a:solidFill>
                <a:latin typeface="Arial" panose="020B0604020202020204" pitchFamily="34" charset="0"/>
                <a:cs typeface="Arial" panose="020B0604020202020204" pitchFamily="34" charset="0"/>
              </a:rPr>
              <a:t>Wiviott</a:t>
            </a:r>
            <a:r>
              <a:rPr lang="en-US" i="1" dirty="0" smtClean="0">
                <a:solidFill>
                  <a:schemeClr val="bg1">
                    <a:lumMod val="95000"/>
                  </a:schemeClr>
                </a:solidFill>
                <a:latin typeface="Arial" panose="020B0604020202020204" pitchFamily="34" charset="0"/>
                <a:cs typeface="Arial" panose="020B0604020202020204" pitchFamily="34" charset="0"/>
              </a:rPr>
              <a:t> et al. N </a:t>
            </a:r>
            <a:r>
              <a:rPr lang="en-US" i="1" dirty="0" err="1">
                <a:solidFill>
                  <a:schemeClr val="bg1">
                    <a:lumMod val="95000"/>
                  </a:schemeClr>
                </a:solidFill>
                <a:latin typeface="Arial" panose="020B0604020202020204" pitchFamily="34" charset="0"/>
                <a:cs typeface="Arial" panose="020B0604020202020204" pitchFamily="34" charset="0"/>
              </a:rPr>
              <a:t>Engl</a:t>
            </a:r>
            <a:r>
              <a:rPr lang="en-US" i="1" dirty="0">
                <a:solidFill>
                  <a:schemeClr val="bg1">
                    <a:lumMod val="95000"/>
                  </a:schemeClr>
                </a:solidFill>
                <a:latin typeface="Arial" panose="020B0604020202020204" pitchFamily="34" charset="0"/>
                <a:cs typeface="Arial" panose="020B0604020202020204" pitchFamily="34" charset="0"/>
              </a:rPr>
              <a:t> J Med 2007; 357:2001-2015</a:t>
            </a:r>
          </a:p>
        </p:txBody>
      </p:sp>
    </p:spTree>
    <p:extLst>
      <p:ext uri="{BB962C8B-B14F-4D97-AF65-F5344CB8AC3E}">
        <p14:creationId xmlns:p14="http://schemas.microsoft.com/office/powerpoint/2010/main" val="1944056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8967489" cy="4620117"/>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969403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764704"/>
            <a:ext cx="8772245" cy="5767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5113730" y="13952"/>
            <a:ext cx="4030270" cy="830997"/>
          </a:xfrm>
          <a:prstGeom prst="rect">
            <a:avLst/>
          </a:prstGeom>
        </p:spPr>
        <p:txBody>
          <a:bodyPr wrap="none">
            <a:spAutoFit/>
          </a:bodyPr>
          <a:lstStyle/>
          <a:p>
            <a:pPr algn="r"/>
            <a:r>
              <a:rPr lang="en-US"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Safety of the Study </a:t>
            </a:r>
            <a:r>
              <a:rPr lang="en-US" sz="24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Drugs </a:t>
            </a:r>
          </a:p>
          <a:p>
            <a:pPr algn="r"/>
            <a:r>
              <a:rPr lang="es-AR" sz="24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PLATO TRIAL</a:t>
            </a:r>
            <a:endParaRPr lang="en-US"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2 Elipse"/>
          <p:cNvSpPr/>
          <p:nvPr/>
        </p:nvSpPr>
        <p:spPr>
          <a:xfrm>
            <a:off x="797698" y="3438786"/>
            <a:ext cx="576064" cy="28477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4 Elipse"/>
          <p:cNvSpPr/>
          <p:nvPr/>
        </p:nvSpPr>
        <p:spPr>
          <a:xfrm>
            <a:off x="179512" y="4155604"/>
            <a:ext cx="3744416" cy="64481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5 Elipse"/>
          <p:cNvSpPr/>
          <p:nvPr/>
        </p:nvSpPr>
        <p:spPr>
          <a:xfrm>
            <a:off x="374034" y="5235724"/>
            <a:ext cx="2757806" cy="28477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6 Elipse"/>
          <p:cNvSpPr/>
          <p:nvPr/>
        </p:nvSpPr>
        <p:spPr>
          <a:xfrm>
            <a:off x="145388" y="6027812"/>
            <a:ext cx="3490508" cy="76470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3 Rectángulo"/>
          <p:cNvSpPr/>
          <p:nvPr/>
        </p:nvSpPr>
        <p:spPr>
          <a:xfrm>
            <a:off x="3198270" y="6516052"/>
            <a:ext cx="5945730" cy="369332"/>
          </a:xfrm>
          <a:prstGeom prst="rect">
            <a:avLst/>
          </a:prstGeom>
        </p:spPr>
        <p:txBody>
          <a:bodyPr wrap="none">
            <a:spAutoFit/>
          </a:bodyPr>
          <a:lstStyle/>
          <a:p>
            <a:pPr algn="r"/>
            <a:r>
              <a:rPr lang="en-US" dirty="0">
                <a:solidFill>
                  <a:schemeClr val="bg1">
                    <a:lumMod val="95000"/>
                  </a:schemeClr>
                </a:solidFill>
              </a:rPr>
              <a:t>	</a:t>
            </a:r>
            <a:r>
              <a:rPr lang="en-US" dirty="0" smtClean="0">
                <a:solidFill>
                  <a:schemeClr val="bg1">
                    <a:lumMod val="95000"/>
                  </a:schemeClr>
                </a:solidFill>
              </a:rPr>
              <a:t>L </a:t>
            </a:r>
            <a:r>
              <a:rPr lang="en-US" dirty="0" err="1" smtClean="0">
                <a:solidFill>
                  <a:schemeClr val="bg1">
                    <a:lumMod val="95000"/>
                  </a:schemeClr>
                </a:solidFill>
              </a:rPr>
              <a:t>Wallentin</a:t>
            </a:r>
            <a:r>
              <a:rPr lang="en-US" dirty="0" smtClean="0">
                <a:solidFill>
                  <a:schemeClr val="bg1">
                    <a:lumMod val="95000"/>
                  </a:schemeClr>
                </a:solidFill>
              </a:rPr>
              <a:t> et al. N </a:t>
            </a:r>
            <a:r>
              <a:rPr lang="en-US" dirty="0" err="1">
                <a:solidFill>
                  <a:schemeClr val="bg1">
                    <a:lumMod val="95000"/>
                  </a:schemeClr>
                </a:solidFill>
              </a:rPr>
              <a:t>Engl</a:t>
            </a:r>
            <a:r>
              <a:rPr lang="en-US" dirty="0">
                <a:solidFill>
                  <a:schemeClr val="bg1">
                    <a:lumMod val="95000"/>
                  </a:schemeClr>
                </a:solidFill>
              </a:rPr>
              <a:t> J Med 2009; 361:1045-1057</a:t>
            </a:r>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563316"/>
            <a:ext cx="8510081" cy="187547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348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8760"/>
            <a:ext cx="9144000" cy="3751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4572000" y="1268760"/>
            <a:ext cx="1440160" cy="375159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2 Rectángulo"/>
          <p:cNvSpPr/>
          <p:nvPr/>
        </p:nvSpPr>
        <p:spPr>
          <a:xfrm>
            <a:off x="0" y="0"/>
            <a:ext cx="9144000" cy="830997"/>
          </a:xfrm>
          <a:prstGeom prst="rect">
            <a:avLst/>
          </a:prstGeom>
        </p:spPr>
        <p:txBody>
          <a:bodyPr wrap="square">
            <a:spAutoFit/>
          </a:bodyPr>
          <a:lstStyle/>
          <a:p>
            <a:pPr algn="just"/>
            <a:r>
              <a:rPr lang="en-US" sz="24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Comparison of the incidence of dyspnea in patients treated with reversible P2Y12 inhibitors and patients treated with clopidogrel</a:t>
            </a:r>
          </a:p>
        </p:txBody>
      </p:sp>
      <p:sp>
        <p:nvSpPr>
          <p:cNvPr id="4" name="3 Rectángulo"/>
          <p:cNvSpPr/>
          <p:nvPr/>
        </p:nvSpPr>
        <p:spPr>
          <a:xfrm>
            <a:off x="2534322" y="6453336"/>
            <a:ext cx="6611233" cy="369332"/>
          </a:xfrm>
          <a:prstGeom prst="rect">
            <a:avLst/>
          </a:prstGeom>
        </p:spPr>
        <p:txBody>
          <a:bodyPr wrap="none">
            <a:spAutoFit/>
          </a:bodyPr>
          <a:lstStyle/>
          <a:p>
            <a:r>
              <a:rPr lang="en-US" dirty="0" err="1">
                <a:solidFill>
                  <a:srgbClr val="FFFF00"/>
                </a:solidFill>
              </a:rPr>
              <a:t>Cattaneo</a:t>
            </a:r>
            <a:r>
              <a:rPr lang="en-US" dirty="0">
                <a:solidFill>
                  <a:srgbClr val="FFFF00"/>
                </a:solidFill>
              </a:rPr>
              <a:t> </a:t>
            </a:r>
            <a:r>
              <a:rPr lang="en-US" dirty="0" smtClean="0">
                <a:solidFill>
                  <a:srgbClr val="FFFF00"/>
                </a:solidFill>
              </a:rPr>
              <a:t>M, </a:t>
            </a:r>
            <a:r>
              <a:rPr lang="en-US" dirty="0" err="1">
                <a:solidFill>
                  <a:srgbClr val="FFFF00"/>
                </a:solidFill>
              </a:rPr>
              <a:t>Faioni</a:t>
            </a:r>
            <a:r>
              <a:rPr lang="en-US" dirty="0">
                <a:solidFill>
                  <a:srgbClr val="FFFF00"/>
                </a:solidFill>
              </a:rPr>
              <a:t> EM</a:t>
            </a:r>
            <a:r>
              <a:rPr lang="en-US" dirty="0" smtClean="0">
                <a:solidFill>
                  <a:srgbClr val="FFFF00"/>
                </a:solidFill>
              </a:rPr>
              <a:t>.. </a:t>
            </a:r>
            <a:r>
              <a:rPr lang="en-US" dirty="0" err="1" smtClean="0">
                <a:solidFill>
                  <a:srgbClr val="FFFF00"/>
                </a:solidFill>
              </a:rPr>
              <a:t>Thromb</a:t>
            </a:r>
            <a:r>
              <a:rPr lang="en-US" dirty="0" smtClean="0">
                <a:solidFill>
                  <a:srgbClr val="FFFF00"/>
                </a:solidFill>
              </a:rPr>
              <a:t> </a:t>
            </a:r>
            <a:r>
              <a:rPr lang="en-US" dirty="0" err="1">
                <a:solidFill>
                  <a:srgbClr val="FFFF00"/>
                </a:solidFill>
              </a:rPr>
              <a:t>Haemost</a:t>
            </a:r>
            <a:r>
              <a:rPr lang="en-US" dirty="0">
                <a:solidFill>
                  <a:srgbClr val="FFFF00"/>
                </a:solidFill>
              </a:rPr>
              <a:t>. 2012 Dec;108(6):1031-6</a:t>
            </a:r>
          </a:p>
        </p:txBody>
      </p:sp>
    </p:spTree>
    <p:extLst>
      <p:ext uri="{BB962C8B-B14F-4D97-AF65-F5344CB8AC3E}">
        <p14:creationId xmlns:p14="http://schemas.microsoft.com/office/powerpoint/2010/main" val="123416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5506" y="0"/>
            <a:ext cx="9144000" cy="584775"/>
          </a:xfrm>
          <a:prstGeom prst="rect">
            <a:avLst/>
          </a:prstGeom>
          <a:noFill/>
        </p:spPr>
        <p:txBody>
          <a:bodyPr wrap="square" rtlCol="0">
            <a:spAutoFit/>
          </a:bodyPr>
          <a:lstStyle/>
          <a:p>
            <a:r>
              <a:rPr lang="es-AR" sz="3200" b="1" dirty="0" err="1"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First</a:t>
            </a:r>
            <a:r>
              <a:rPr lang="es-AR" sz="3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AR" sz="3200" b="1" dirty="0" err="1"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some</a:t>
            </a:r>
            <a:r>
              <a:rPr lang="es-AR" sz="3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AR" sz="3200" b="1" dirty="0" err="1"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decisions</a:t>
            </a:r>
            <a:r>
              <a:rPr lang="es-AR" sz="3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to </a:t>
            </a:r>
            <a:r>
              <a:rPr lang="es-AR" sz="3200" b="1" dirty="0" err="1"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make</a:t>
            </a:r>
            <a:r>
              <a:rPr lang="es-AR" sz="3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sz="3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6 CuadroTexto"/>
          <p:cNvSpPr txBox="1"/>
          <p:nvPr/>
        </p:nvSpPr>
        <p:spPr>
          <a:xfrm>
            <a:off x="131337" y="667717"/>
            <a:ext cx="5880823" cy="6217087"/>
          </a:xfrm>
          <a:prstGeom prst="rect">
            <a:avLst/>
          </a:prstGeom>
          <a:noFill/>
        </p:spPr>
        <p:txBody>
          <a:bodyPr wrap="square" rtlCol="0">
            <a:spAutoFit/>
          </a:bodyPr>
          <a:lstStyle/>
          <a:p>
            <a:r>
              <a:rPr lang="es-AR" sz="2000" b="1" dirty="0" err="1"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Clinical</a:t>
            </a:r>
            <a:r>
              <a:rPr lang="es-AR" sz="20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AR" sz="2000" b="1" dirty="0" err="1"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setting</a:t>
            </a:r>
            <a:endParaRPr lang="es-AR" sz="20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s-AR" sz="2000" i="1" dirty="0">
                <a:solidFill>
                  <a:srgbClr val="FFFF00"/>
                </a:solidFill>
                <a:latin typeface="Arial" panose="020B0604020202020204" pitchFamily="34" charset="0"/>
                <a:cs typeface="Arial" panose="020B0604020202020204" pitchFamily="34" charset="0"/>
              </a:rPr>
              <a:t>	</a:t>
            </a:r>
            <a:r>
              <a:rPr lang="es-AR" i="1" dirty="0" smtClean="0">
                <a:solidFill>
                  <a:srgbClr val="FFFF00"/>
                </a:solidFill>
                <a:latin typeface="Arial" panose="020B0604020202020204" pitchFamily="34" charset="0"/>
                <a:cs typeface="Arial" panose="020B0604020202020204" pitchFamily="34" charset="0"/>
              </a:rPr>
              <a:t>STEMI</a:t>
            </a:r>
          </a:p>
          <a:p>
            <a:r>
              <a:rPr lang="es-AR" i="1" dirty="0">
                <a:solidFill>
                  <a:srgbClr val="FFFF00"/>
                </a:solidFill>
                <a:latin typeface="Arial" panose="020B0604020202020204" pitchFamily="34" charset="0"/>
                <a:cs typeface="Arial" panose="020B0604020202020204" pitchFamily="34" charset="0"/>
              </a:rPr>
              <a:t>	</a:t>
            </a:r>
            <a:r>
              <a:rPr lang="es-AR" i="1" dirty="0" smtClean="0">
                <a:solidFill>
                  <a:srgbClr val="FFFF00"/>
                </a:solidFill>
                <a:latin typeface="Arial" panose="020B0604020202020204" pitchFamily="34" charset="0"/>
                <a:cs typeface="Arial" panose="020B0604020202020204" pitchFamily="34" charset="0"/>
              </a:rPr>
              <a:t>Non STEMI ACS</a:t>
            </a:r>
          </a:p>
          <a:p>
            <a:r>
              <a:rPr lang="es-AR" i="1" dirty="0">
                <a:solidFill>
                  <a:srgbClr val="FFFF00"/>
                </a:solidFill>
                <a:latin typeface="Arial" panose="020B0604020202020204" pitchFamily="34" charset="0"/>
                <a:cs typeface="Arial" panose="020B0604020202020204" pitchFamily="34" charset="0"/>
              </a:rPr>
              <a:t>	</a:t>
            </a:r>
            <a:r>
              <a:rPr lang="es-AR" i="1" dirty="0" err="1" smtClean="0">
                <a:solidFill>
                  <a:srgbClr val="FFFF00"/>
                </a:solidFill>
                <a:latin typeface="Arial" panose="020B0604020202020204" pitchFamily="34" charset="0"/>
                <a:cs typeface="Arial" panose="020B0604020202020204" pitchFamily="34" charset="0"/>
              </a:rPr>
              <a:t>Elective</a:t>
            </a:r>
            <a:r>
              <a:rPr lang="es-AR" i="1" dirty="0" smtClean="0">
                <a:solidFill>
                  <a:srgbClr val="FFFF00"/>
                </a:solidFill>
                <a:latin typeface="Arial" panose="020B0604020202020204" pitchFamily="34" charset="0"/>
                <a:cs typeface="Arial" panose="020B0604020202020204" pitchFamily="34" charset="0"/>
              </a:rPr>
              <a:t> PCI</a:t>
            </a:r>
          </a:p>
          <a:p>
            <a:r>
              <a:rPr lang="es-AR" sz="20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PCI </a:t>
            </a:r>
            <a:r>
              <a:rPr lang="es-AR" sz="2000" b="1" dirty="0" err="1"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complexity</a:t>
            </a:r>
            <a:endParaRPr lang="es-AR" sz="20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s-AR" sz="2000" i="1" dirty="0">
                <a:solidFill>
                  <a:srgbClr val="FFFF00"/>
                </a:solidFill>
                <a:latin typeface="Arial" panose="020B0604020202020204" pitchFamily="34" charset="0"/>
                <a:cs typeface="Arial" panose="020B0604020202020204" pitchFamily="34" charset="0"/>
              </a:rPr>
              <a:t>	</a:t>
            </a:r>
            <a:r>
              <a:rPr lang="es-AR" i="1" dirty="0" smtClean="0">
                <a:solidFill>
                  <a:srgbClr val="FFFF00"/>
                </a:solidFill>
                <a:latin typeface="Arial" panose="020B0604020202020204" pitchFamily="34" charset="0"/>
                <a:cs typeface="Arial" panose="020B0604020202020204" pitchFamily="34" charset="0"/>
              </a:rPr>
              <a:t>Small </a:t>
            </a:r>
            <a:r>
              <a:rPr lang="es-AR" i="1" dirty="0" err="1" smtClean="0">
                <a:solidFill>
                  <a:srgbClr val="FFFF00"/>
                </a:solidFill>
                <a:latin typeface="Arial" panose="020B0604020202020204" pitchFamily="34" charset="0"/>
                <a:cs typeface="Arial" panose="020B0604020202020204" pitchFamily="34" charset="0"/>
              </a:rPr>
              <a:t>vessels</a:t>
            </a:r>
            <a:endParaRPr lang="es-AR" i="1" dirty="0">
              <a:solidFill>
                <a:srgbClr val="FFFF00"/>
              </a:solidFill>
              <a:latin typeface="Arial" panose="020B0604020202020204" pitchFamily="34" charset="0"/>
              <a:cs typeface="Arial" panose="020B0604020202020204" pitchFamily="34" charset="0"/>
            </a:endParaRPr>
          </a:p>
          <a:p>
            <a:r>
              <a:rPr lang="es-AR" i="1" dirty="0" smtClean="0">
                <a:solidFill>
                  <a:srgbClr val="FFFF00"/>
                </a:solidFill>
                <a:latin typeface="Arial" panose="020B0604020202020204" pitchFamily="34" charset="0"/>
                <a:cs typeface="Arial" panose="020B0604020202020204" pitchFamily="34" charset="0"/>
              </a:rPr>
              <a:t>	</a:t>
            </a:r>
            <a:r>
              <a:rPr lang="es-AR" i="1" dirty="0" err="1" smtClean="0">
                <a:solidFill>
                  <a:srgbClr val="FFFF00"/>
                </a:solidFill>
                <a:latin typeface="Arial" panose="020B0604020202020204" pitchFamily="34" charset="0"/>
                <a:cs typeface="Arial" panose="020B0604020202020204" pitchFamily="34" charset="0"/>
              </a:rPr>
              <a:t>bifurcations</a:t>
            </a:r>
            <a:endParaRPr lang="es-AR" i="1" dirty="0" smtClean="0">
              <a:solidFill>
                <a:srgbClr val="FFFF00"/>
              </a:solidFill>
              <a:latin typeface="Arial" panose="020B0604020202020204" pitchFamily="34" charset="0"/>
              <a:cs typeface="Arial" panose="020B0604020202020204" pitchFamily="34" charset="0"/>
            </a:endParaRPr>
          </a:p>
          <a:p>
            <a:r>
              <a:rPr lang="es-AR" i="1" dirty="0">
                <a:solidFill>
                  <a:srgbClr val="FFFF00"/>
                </a:solidFill>
                <a:latin typeface="Arial" panose="020B0604020202020204" pitchFamily="34" charset="0"/>
                <a:cs typeface="Arial" panose="020B0604020202020204" pitchFamily="34" charset="0"/>
              </a:rPr>
              <a:t>	</a:t>
            </a:r>
            <a:r>
              <a:rPr lang="es-AR" i="1" dirty="0" smtClean="0">
                <a:solidFill>
                  <a:srgbClr val="FFFF00"/>
                </a:solidFill>
                <a:latin typeface="Arial" panose="020B0604020202020204" pitchFamily="34" charset="0"/>
                <a:cs typeface="Arial" panose="020B0604020202020204" pitchFamily="34" charset="0"/>
              </a:rPr>
              <a:t>Long </a:t>
            </a:r>
            <a:r>
              <a:rPr lang="es-AR" i="1" dirty="0" err="1" smtClean="0">
                <a:solidFill>
                  <a:srgbClr val="FFFF00"/>
                </a:solidFill>
                <a:latin typeface="Arial" panose="020B0604020202020204" pitchFamily="34" charset="0"/>
                <a:cs typeface="Arial" panose="020B0604020202020204" pitchFamily="34" charset="0"/>
              </a:rPr>
              <a:t>lesions</a:t>
            </a:r>
            <a:endParaRPr lang="es-AR" i="1" dirty="0" smtClean="0">
              <a:solidFill>
                <a:srgbClr val="FFFF00"/>
              </a:solidFill>
              <a:latin typeface="Arial" panose="020B0604020202020204" pitchFamily="34" charset="0"/>
              <a:cs typeface="Arial" panose="020B0604020202020204" pitchFamily="34" charset="0"/>
            </a:endParaRPr>
          </a:p>
          <a:p>
            <a:r>
              <a:rPr lang="es-AR" i="1" dirty="0">
                <a:solidFill>
                  <a:srgbClr val="FFFF00"/>
                </a:solidFill>
                <a:latin typeface="Arial" panose="020B0604020202020204" pitchFamily="34" charset="0"/>
                <a:cs typeface="Arial" panose="020B0604020202020204" pitchFamily="34" charset="0"/>
              </a:rPr>
              <a:t>	</a:t>
            </a:r>
            <a:r>
              <a:rPr lang="es-AR" i="1" dirty="0" err="1" smtClean="0">
                <a:solidFill>
                  <a:srgbClr val="FFFF00"/>
                </a:solidFill>
                <a:latin typeface="Arial" panose="020B0604020202020204" pitchFamily="34" charset="0"/>
                <a:cs typeface="Arial" panose="020B0604020202020204" pitchFamily="34" charset="0"/>
              </a:rPr>
              <a:t>Lack</a:t>
            </a:r>
            <a:r>
              <a:rPr lang="es-AR" i="1" dirty="0" smtClean="0">
                <a:solidFill>
                  <a:srgbClr val="FFFF00"/>
                </a:solidFill>
                <a:latin typeface="Arial" panose="020B0604020202020204" pitchFamily="34" charset="0"/>
                <a:cs typeface="Arial" panose="020B0604020202020204" pitchFamily="34" charset="0"/>
              </a:rPr>
              <a:t> of </a:t>
            </a:r>
            <a:r>
              <a:rPr lang="es-AR" i="1" dirty="0" err="1" smtClean="0">
                <a:solidFill>
                  <a:srgbClr val="FFFF00"/>
                </a:solidFill>
                <a:latin typeface="Arial" panose="020B0604020202020204" pitchFamily="34" charset="0"/>
                <a:cs typeface="Arial" panose="020B0604020202020204" pitchFamily="34" charset="0"/>
              </a:rPr>
              <a:t>intravascular</a:t>
            </a:r>
            <a:r>
              <a:rPr lang="es-AR" i="1" dirty="0" smtClean="0">
                <a:solidFill>
                  <a:srgbClr val="FFFF00"/>
                </a:solidFill>
                <a:latin typeface="Arial" panose="020B0604020202020204" pitchFamily="34" charset="0"/>
                <a:cs typeface="Arial" panose="020B0604020202020204" pitchFamily="34" charset="0"/>
              </a:rPr>
              <a:t> </a:t>
            </a:r>
            <a:r>
              <a:rPr lang="es-AR" i="1" dirty="0" err="1" smtClean="0">
                <a:solidFill>
                  <a:srgbClr val="FFFF00"/>
                </a:solidFill>
                <a:latin typeface="Arial" panose="020B0604020202020204" pitchFamily="34" charset="0"/>
                <a:cs typeface="Arial" panose="020B0604020202020204" pitchFamily="34" charset="0"/>
              </a:rPr>
              <a:t>ultrasound</a:t>
            </a:r>
            <a:endParaRPr lang="es-AR" i="1" dirty="0" smtClean="0">
              <a:solidFill>
                <a:srgbClr val="FFFF00"/>
              </a:solidFill>
              <a:latin typeface="Arial" panose="020B0604020202020204" pitchFamily="34" charset="0"/>
              <a:cs typeface="Arial" panose="020B0604020202020204" pitchFamily="34" charset="0"/>
            </a:endParaRPr>
          </a:p>
          <a:p>
            <a:r>
              <a:rPr lang="es-AR" sz="2000" b="1" dirty="0" err="1"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Patients</a:t>
            </a:r>
            <a:r>
              <a:rPr lang="es-AR" sz="20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AR" sz="2000" b="1" dirty="0" err="1"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characteristics</a:t>
            </a:r>
            <a:endParaRPr lang="es-AR" sz="20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s-AR" sz="2000" i="1" dirty="0">
                <a:solidFill>
                  <a:srgbClr val="FFFF00"/>
                </a:solidFill>
                <a:latin typeface="Arial" panose="020B0604020202020204" pitchFamily="34" charset="0"/>
                <a:cs typeface="Arial" panose="020B0604020202020204" pitchFamily="34" charset="0"/>
              </a:rPr>
              <a:t>	</a:t>
            </a:r>
            <a:r>
              <a:rPr lang="es-AR" i="1" dirty="0" err="1" smtClean="0">
                <a:solidFill>
                  <a:srgbClr val="FFFF00"/>
                </a:solidFill>
                <a:latin typeface="Arial" panose="020B0604020202020204" pitchFamily="34" charset="0"/>
                <a:cs typeface="Arial" panose="020B0604020202020204" pitchFamily="34" charset="0"/>
              </a:rPr>
              <a:t>Diabetics</a:t>
            </a:r>
            <a:endParaRPr lang="es-AR" i="1" dirty="0" smtClean="0">
              <a:solidFill>
                <a:srgbClr val="FFFF00"/>
              </a:solidFill>
              <a:latin typeface="Arial" panose="020B0604020202020204" pitchFamily="34" charset="0"/>
              <a:cs typeface="Arial" panose="020B0604020202020204" pitchFamily="34" charset="0"/>
            </a:endParaRPr>
          </a:p>
          <a:p>
            <a:r>
              <a:rPr lang="es-AR" i="1" dirty="0">
                <a:solidFill>
                  <a:srgbClr val="FFFF00"/>
                </a:solidFill>
                <a:latin typeface="Arial" panose="020B0604020202020204" pitchFamily="34" charset="0"/>
                <a:cs typeface="Arial" panose="020B0604020202020204" pitchFamily="34" charset="0"/>
              </a:rPr>
              <a:t>	</a:t>
            </a:r>
            <a:r>
              <a:rPr lang="es-AR" i="1" dirty="0" err="1" smtClean="0">
                <a:solidFill>
                  <a:srgbClr val="FFFF00"/>
                </a:solidFill>
                <a:latin typeface="Arial" panose="020B0604020202020204" pitchFamily="34" charset="0"/>
                <a:cs typeface="Arial" panose="020B0604020202020204" pitchFamily="34" charset="0"/>
              </a:rPr>
              <a:t>Elderly</a:t>
            </a:r>
            <a:endParaRPr lang="es-AR" i="1" dirty="0" smtClean="0">
              <a:solidFill>
                <a:srgbClr val="FFFF00"/>
              </a:solidFill>
              <a:latin typeface="Arial" panose="020B0604020202020204" pitchFamily="34" charset="0"/>
              <a:cs typeface="Arial" panose="020B0604020202020204" pitchFamily="34" charset="0"/>
            </a:endParaRPr>
          </a:p>
          <a:p>
            <a:r>
              <a:rPr lang="es-AR" i="1" dirty="0">
                <a:solidFill>
                  <a:srgbClr val="FFFF00"/>
                </a:solidFill>
                <a:latin typeface="Arial" panose="020B0604020202020204" pitchFamily="34" charset="0"/>
                <a:cs typeface="Arial" panose="020B0604020202020204" pitchFamily="34" charset="0"/>
              </a:rPr>
              <a:t>	</a:t>
            </a:r>
            <a:r>
              <a:rPr lang="es-AR" i="1" dirty="0" smtClean="0">
                <a:solidFill>
                  <a:srgbClr val="FFFF00"/>
                </a:solidFill>
                <a:latin typeface="Arial" panose="020B0604020202020204" pitchFamily="34" charset="0"/>
                <a:cs typeface="Arial" panose="020B0604020202020204" pitchFamily="34" charset="0"/>
              </a:rPr>
              <a:t>Renal </a:t>
            </a:r>
            <a:r>
              <a:rPr lang="es-AR" i="1" dirty="0" err="1" smtClean="0">
                <a:solidFill>
                  <a:srgbClr val="FFFF00"/>
                </a:solidFill>
                <a:latin typeface="Arial" panose="020B0604020202020204" pitchFamily="34" charset="0"/>
                <a:cs typeface="Arial" panose="020B0604020202020204" pitchFamily="34" charset="0"/>
              </a:rPr>
              <a:t>failure</a:t>
            </a:r>
            <a:endParaRPr lang="es-AR" i="1" dirty="0" smtClean="0">
              <a:solidFill>
                <a:srgbClr val="FFFF00"/>
              </a:solidFill>
              <a:latin typeface="Arial" panose="020B0604020202020204" pitchFamily="34" charset="0"/>
              <a:cs typeface="Arial" panose="020B0604020202020204" pitchFamily="34" charset="0"/>
            </a:endParaRPr>
          </a:p>
          <a:p>
            <a:r>
              <a:rPr lang="es-AR" i="1" dirty="0">
                <a:solidFill>
                  <a:srgbClr val="FFFF00"/>
                </a:solidFill>
                <a:latin typeface="Arial" panose="020B0604020202020204" pitchFamily="34" charset="0"/>
                <a:cs typeface="Arial" panose="020B0604020202020204" pitchFamily="34" charset="0"/>
              </a:rPr>
              <a:t>	</a:t>
            </a:r>
            <a:r>
              <a:rPr lang="es-AR" i="1" dirty="0" err="1" smtClean="0">
                <a:solidFill>
                  <a:srgbClr val="FFFF00"/>
                </a:solidFill>
                <a:latin typeface="Arial" panose="020B0604020202020204" pitchFamily="34" charset="0"/>
                <a:cs typeface="Arial" panose="020B0604020202020204" pitchFamily="34" charset="0"/>
              </a:rPr>
              <a:t>Comorbirities</a:t>
            </a:r>
            <a:endParaRPr lang="es-AR" i="1" dirty="0" smtClean="0">
              <a:solidFill>
                <a:srgbClr val="FFFF00"/>
              </a:solidFill>
              <a:latin typeface="Arial" panose="020B0604020202020204" pitchFamily="34" charset="0"/>
              <a:cs typeface="Arial" panose="020B0604020202020204" pitchFamily="34" charset="0"/>
            </a:endParaRPr>
          </a:p>
          <a:p>
            <a:r>
              <a:rPr lang="es-AR" sz="20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DES </a:t>
            </a:r>
            <a:r>
              <a:rPr lang="es-AR" sz="2000" b="1" dirty="0" err="1"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choice</a:t>
            </a:r>
            <a:endParaRPr lang="es-AR" sz="20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s-AR" sz="2000" i="1" dirty="0" smtClean="0">
                <a:solidFill>
                  <a:srgbClr val="FFFF00"/>
                </a:solidFill>
                <a:latin typeface="Arial" panose="020B0604020202020204" pitchFamily="34" charset="0"/>
                <a:cs typeface="Arial" panose="020B0604020202020204" pitchFamily="34" charset="0"/>
              </a:rPr>
              <a:t>	</a:t>
            </a:r>
            <a:r>
              <a:rPr lang="es-AR" i="1" dirty="0" smtClean="0">
                <a:solidFill>
                  <a:srgbClr val="FFFF00"/>
                </a:solidFill>
                <a:latin typeface="Arial" panose="020B0604020202020204" pitchFamily="34" charset="0"/>
                <a:cs typeface="Arial" panose="020B0604020202020204" pitchFamily="34" charset="0"/>
              </a:rPr>
              <a:t>SES</a:t>
            </a:r>
          </a:p>
          <a:p>
            <a:r>
              <a:rPr lang="es-AR" i="1" dirty="0">
                <a:solidFill>
                  <a:srgbClr val="FFFF00"/>
                </a:solidFill>
                <a:latin typeface="Arial" panose="020B0604020202020204" pitchFamily="34" charset="0"/>
                <a:cs typeface="Arial" panose="020B0604020202020204" pitchFamily="34" charset="0"/>
              </a:rPr>
              <a:t>	</a:t>
            </a:r>
            <a:r>
              <a:rPr lang="es-AR" i="1" dirty="0" smtClean="0">
                <a:solidFill>
                  <a:srgbClr val="FFFF00"/>
                </a:solidFill>
                <a:latin typeface="Arial" panose="020B0604020202020204" pitchFamily="34" charset="0"/>
                <a:cs typeface="Arial" panose="020B0604020202020204" pitchFamily="34" charset="0"/>
              </a:rPr>
              <a:t>EES</a:t>
            </a:r>
          </a:p>
          <a:p>
            <a:r>
              <a:rPr lang="es-AR" i="1" dirty="0">
                <a:solidFill>
                  <a:srgbClr val="FFFF00"/>
                </a:solidFill>
                <a:latin typeface="Arial" panose="020B0604020202020204" pitchFamily="34" charset="0"/>
                <a:cs typeface="Arial" panose="020B0604020202020204" pitchFamily="34" charset="0"/>
              </a:rPr>
              <a:t>	</a:t>
            </a:r>
            <a:r>
              <a:rPr lang="es-AR" i="1" dirty="0" smtClean="0">
                <a:solidFill>
                  <a:srgbClr val="FFFF00"/>
                </a:solidFill>
                <a:latin typeface="Arial" panose="020B0604020202020204" pitchFamily="34" charset="0"/>
                <a:cs typeface="Arial" panose="020B0604020202020204" pitchFamily="34" charset="0"/>
              </a:rPr>
              <a:t>ZES</a:t>
            </a:r>
          </a:p>
          <a:p>
            <a:r>
              <a:rPr lang="es-AR" i="1" dirty="0">
                <a:solidFill>
                  <a:srgbClr val="FFFF00"/>
                </a:solidFill>
                <a:latin typeface="Arial" panose="020B0604020202020204" pitchFamily="34" charset="0"/>
                <a:cs typeface="Arial" panose="020B0604020202020204" pitchFamily="34" charset="0"/>
              </a:rPr>
              <a:t>	</a:t>
            </a:r>
            <a:r>
              <a:rPr lang="es-AR" i="1" dirty="0" smtClean="0">
                <a:solidFill>
                  <a:srgbClr val="FFFF00"/>
                </a:solidFill>
                <a:latin typeface="Arial" panose="020B0604020202020204" pitchFamily="34" charset="0"/>
                <a:cs typeface="Arial" panose="020B0604020202020204" pitchFamily="34" charset="0"/>
              </a:rPr>
              <a:t>DES </a:t>
            </a:r>
            <a:r>
              <a:rPr lang="es-AR" i="1" dirty="0" err="1" smtClean="0">
                <a:solidFill>
                  <a:srgbClr val="FFFF00"/>
                </a:solidFill>
                <a:latin typeface="Arial" panose="020B0604020202020204" pitchFamily="34" charset="0"/>
                <a:cs typeface="Arial" panose="020B0604020202020204" pitchFamily="34" charset="0"/>
              </a:rPr>
              <a:t>generation</a:t>
            </a:r>
            <a:r>
              <a:rPr lang="es-AR" i="1" dirty="0" smtClean="0">
                <a:solidFill>
                  <a:srgbClr val="FFFF00"/>
                </a:solidFill>
                <a:latin typeface="Arial" panose="020B0604020202020204" pitchFamily="34" charset="0"/>
                <a:cs typeface="Arial" panose="020B0604020202020204" pitchFamily="34" charset="0"/>
              </a:rPr>
              <a:t> (s) …. and </a:t>
            </a:r>
            <a:r>
              <a:rPr lang="es-AR" i="1" dirty="0" err="1" smtClean="0">
                <a:solidFill>
                  <a:srgbClr val="FFFF00"/>
                </a:solidFill>
                <a:latin typeface="Arial" panose="020B0604020202020204" pitchFamily="34" charset="0"/>
                <a:cs typeface="Arial" panose="020B0604020202020204" pitchFamily="34" charset="0"/>
              </a:rPr>
              <a:t>etc</a:t>
            </a:r>
            <a:endParaRPr lang="es-AR" i="1" dirty="0" smtClean="0">
              <a:solidFill>
                <a:srgbClr val="FFFF00"/>
              </a:solidFill>
              <a:latin typeface="Arial" panose="020B0604020202020204" pitchFamily="34" charset="0"/>
              <a:cs typeface="Arial" panose="020B0604020202020204" pitchFamily="34" charset="0"/>
            </a:endParaRPr>
          </a:p>
          <a:p>
            <a:r>
              <a:rPr lang="es-AR" sz="2000" b="1" dirty="0" err="1"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Costs</a:t>
            </a:r>
            <a:endParaRPr lang="es-AR" sz="20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s-AR" sz="2000" b="1" dirty="0" err="1"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Healthcare</a:t>
            </a:r>
            <a:r>
              <a:rPr lang="es-AR" sz="20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AR" sz="2000" b="1" dirty="0" err="1"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System</a:t>
            </a:r>
            <a:endParaRPr lang="es-AR" sz="20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 name="7 CuadroTexto"/>
          <p:cNvSpPr txBox="1"/>
          <p:nvPr/>
        </p:nvSpPr>
        <p:spPr>
          <a:xfrm>
            <a:off x="5220072" y="2204864"/>
            <a:ext cx="3744416" cy="1815882"/>
          </a:xfrm>
          <a:prstGeom prst="rect">
            <a:avLst/>
          </a:prstGeom>
          <a:solidFill>
            <a:schemeClr val="bg1">
              <a:lumMod val="75000"/>
            </a:schemeClr>
          </a:solidFill>
          <a:ln>
            <a:solidFill>
              <a:srgbClr val="C00000"/>
            </a:solidFill>
          </a:ln>
        </p:spPr>
        <p:txBody>
          <a:bodyPr wrap="square" rtlCol="0">
            <a:spAutoFit/>
          </a:bodyPr>
          <a:lstStyle/>
          <a:p>
            <a:pPr algn="ctr"/>
            <a:r>
              <a:rPr lang="es-AR" sz="2800" b="1" dirty="0" err="1" smtClean="0">
                <a:solidFill>
                  <a:srgbClr val="C00000"/>
                </a:solidFill>
                <a:latin typeface="Arial" panose="020B0604020202020204" pitchFamily="34" charset="0"/>
                <a:cs typeface="Arial" panose="020B0604020202020204" pitchFamily="34" charset="0"/>
              </a:rPr>
              <a:t>This</a:t>
            </a:r>
            <a:r>
              <a:rPr lang="es-AR" sz="2800" b="1" dirty="0" smtClean="0">
                <a:solidFill>
                  <a:srgbClr val="C00000"/>
                </a:solidFill>
                <a:latin typeface="Arial" panose="020B0604020202020204" pitchFamily="34" charset="0"/>
                <a:cs typeface="Arial" panose="020B0604020202020204" pitchFamily="34" charset="0"/>
              </a:rPr>
              <a:t> </a:t>
            </a:r>
            <a:r>
              <a:rPr lang="es-AR" sz="2800" b="1" dirty="0" err="1" smtClean="0">
                <a:solidFill>
                  <a:srgbClr val="C00000"/>
                </a:solidFill>
                <a:latin typeface="Arial" panose="020B0604020202020204" pitchFamily="34" charset="0"/>
                <a:cs typeface="Arial" panose="020B0604020202020204" pitchFamily="34" charset="0"/>
              </a:rPr>
              <a:t>will</a:t>
            </a:r>
            <a:r>
              <a:rPr lang="es-AR" sz="2800" b="1" dirty="0" smtClean="0">
                <a:solidFill>
                  <a:srgbClr val="C00000"/>
                </a:solidFill>
                <a:latin typeface="Arial" panose="020B0604020202020204" pitchFamily="34" charset="0"/>
                <a:cs typeface="Arial" panose="020B0604020202020204" pitchFamily="34" charset="0"/>
              </a:rPr>
              <a:t> </a:t>
            </a:r>
            <a:r>
              <a:rPr lang="es-AR" sz="2800" b="1" dirty="0" err="1" smtClean="0">
                <a:solidFill>
                  <a:srgbClr val="C00000"/>
                </a:solidFill>
                <a:latin typeface="Arial" panose="020B0604020202020204" pitchFamily="34" charset="0"/>
                <a:cs typeface="Arial" panose="020B0604020202020204" pitchFamily="34" charset="0"/>
              </a:rPr>
              <a:t>influence</a:t>
            </a:r>
            <a:r>
              <a:rPr lang="es-AR" sz="2800" b="1" dirty="0" smtClean="0">
                <a:solidFill>
                  <a:srgbClr val="C00000"/>
                </a:solidFill>
                <a:latin typeface="Arial" panose="020B0604020202020204" pitchFamily="34" charset="0"/>
                <a:cs typeface="Arial" panose="020B0604020202020204" pitchFamily="34" charset="0"/>
              </a:rPr>
              <a:t> in dual </a:t>
            </a:r>
            <a:r>
              <a:rPr lang="es-AR" sz="2800" b="1" dirty="0" err="1" smtClean="0">
                <a:solidFill>
                  <a:srgbClr val="C00000"/>
                </a:solidFill>
                <a:latin typeface="Arial" panose="020B0604020202020204" pitchFamily="34" charset="0"/>
                <a:cs typeface="Arial" panose="020B0604020202020204" pitchFamily="34" charset="0"/>
              </a:rPr>
              <a:t>antiplatelet</a:t>
            </a:r>
            <a:r>
              <a:rPr lang="es-AR" sz="2800" b="1" dirty="0" smtClean="0">
                <a:solidFill>
                  <a:srgbClr val="C00000"/>
                </a:solidFill>
                <a:latin typeface="Arial" panose="020B0604020202020204" pitchFamily="34" charset="0"/>
                <a:cs typeface="Arial" panose="020B0604020202020204" pitchFamily="34" charset="0"/>
              </a:rPr>
              <a:t> </a:t>
            </a:r>
            <a:r>
              <a:rPr lang="es-AR" sz="2800" b="1" dirty="0" err="1" smtClean="0">
                <a:solidFill>
                  <a:srgbClr val="C00000"/>
                </a:solidFill>
                <a:latin typeface="Arial" panose="020B0604020202020204" pitchFamily="34" charset="0"/>
                <a:cs typeface="Arial" panose="020B0604020202020204" pitchFamily="34" charset="0"/>
              </a:rPr>
              <a:t>therapy</a:t>
            </a:r>
            <a:r>
              <a:rPr lang="es-AR" sz="2800" b="1" dirty="0" smtClean="0">
                <a:solidFill>
                  <a:srgbClr val="C00000"/>
                </a:solidFill>
                <a:latin typeface="Arial" panose="020B0604020202020204" pitchFamily="34" charset="0"/>
                <a:cs typeface="Arial" panose="020B0604020202020204" pitchFamily="34" charset="0"/>
              </a:rPr>
              <a:t> </a:t>
            </a:r>
            <a:r>
              <a:rPr lang="es-AR" sz="2800" b="1" dirty="0" err="1" smtClean="0">
                <a:solidFill>
                  <a:srgbClr val="C00000"/>
                </a:solidFill>
                <a:latin typeface="Arial" panose="020B0604020202020204" pitchFamily="34" charset="0"/>
                <a:cs typeface="Arial" panose="020B0604020202020204" pitchFamily="34" charset="0"/>
              </a:rPr>
              <a:t>election</a:t>
            </a:r>
            <a:r>
              <a:rPr lang="es-AR" sz="2800" b="1" dirty="0" smtClean="0">
                <a:solidFill>
                  <a:srgbClr val="C00000"/>
                </a:solidFill>
                <a:latin typeface="Arial" panose="020B0604020202020204" pitchFamily="34" charset="0"/>
                <a:cs typeface="Arial" panose="020B0604020202020204" pitchFamily="34" charset="0"/>
              </a:rPr>
              <a:t> and </a:t>
            </a:r>
            <a:r>
              <a:rPr lang="es-AR" sz="2800" b="1" dirty="0" err="1" smtClean="0">
                <a:solidFill>
                  <a:srgbClr val="C00000"/>
                </a:solidFill>
                <a:latin typeface="Arial" panose="020B0604020202020204" pitchFamily="34" charset="0"/>
                <a:cs typeface="Arial" panose="020B0604020202020204" pitchFamily="34" charset="0"/>
              </a:rPr>
              <a:t>duration</a:t>
            </a:r>
            <a:endParaRPr lang="en-US" sz="28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025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2033636" y="5715"/>
            <a:ext cx="5130652" cy="830997"/>
          </a:xfrm>
          <a:prstGeom prst="rect">
            <a:avLst/>
          </a:prstGeom>
          <a:noFill/>
        </p:spPr>
        <p:txBody>
          <a:bodyPr wrap="square" rtlCol="0">
            <a:spAutoFit/>
          </a:bodyPr>
          <a:lstStyle/>
          <a:p>
            <a:pPr algn="ctr"/>
            <a:r>
              <a:rPr lang="es-AR" sz="2400" b="1" dirty="0" err="1"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Potential</a:t>
            </a:r>
            <a:r>
              <a:rPr lang="es-AR" sz="24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AR" sz="2400" b="1" dirty="0" err="1"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predisposing</a:t>
            </a:r>
            <a:r>
              <a:rPr lang="es-AR" sz="24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AR" sz="2400" b="1" dirty="0" err="1"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factors</a:t>
            </a:r>
            <a:r>
              <a:rPr lang="es-AR" sz="24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AR" sz="2400" b="1" dirty="0" err="1"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for</a:t>
            </a:r>
            <a:r>
              <a:rPr lang="es-AR" sz="24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stent </a:t>
            </a:r>
            <a:r>
              <a:rPr lang="es-AR" sz="2400" b="1" dirty="0" err="1"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thrombosis</a:t>
            </a:r>
            <a:endParaRPr lang="en-US"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3 CuadroTexto"/>
          <p:cNvSpPr txBox="1"/>
          <p:nvPr/>
        </p:nvSpPr>
        <p:spPr>
          <a:xfrm>
            <a:off x="45074" y="821025"/>
            <a:ext cx="5256584" cy="5632311"/>
          </a:xfrm>
          <a:prstGeom prst="rect">
            <a:avLst/>
          </a:prstGeom>
          <a:noFill/>
        </p:spPr>
        <p:txBody>
          <a:bodyPr wrap="square" rtlCol="0">
            <a:spAutoFit/>
          </a:bodyPr>
          <a:lstStyle/>
          <a:p>
            <a:pPr marL="285750" indent="-285750">
              <a:buFont typeface="Arial" panose="020B0604020202020204" pitchFamily="34" charset="0"/>
              <a:buChar char="•"/>
            </a:pPr>
            <a:r>
              <a:rPr lang="es-AR" sz="2400" dirty="0" smtClean="0">
                <a:solidFill>
                  <a:schemeClr val="bg1"/>
                </a:solidFill>
              </a:rPr>
              <a:t>Plaque </a:t>
            </a:r>
            <a:r>
              <a:rPr lang="es-AR" sz="2400" dirty="0" err="1" smtClean="0">
                <a:solidFill>
                  <a:schemeClr val="bg1"/>
                </a:solidFill>
              </a:rPr>
              <a:t>rupture</a:t>
            </a:r>
            <a:r>
              <a:rPr lang="es-AR" sz="2400" dirty="0" smtClean="0">
                <a:solidFill>
                  <a:schemeClr val="bg1"/>
                </a:solidFill>
              </a:rPr>
              <a:t> of </a:t>
            </a:r>
            <a:r>
              <a:rPr lang="es-AR" sz="2400" dirty="0" err="1" smtClean="0">
                <a:solidFill>
                  <a:schemeClr val="bg1"/>
                </a:solidFill>
              </a:rPr>
              <a:t>adjecent</a:t>
            </a:r>
            <a:r>
              <a:rPr lang="es-AR" sz="2400" dirty="0" smtClean="0">
                <a:solidFill>
                  <a:schemeClr val="bg1"/>
                </a:solidFill>
              </a:rPr>
              <a:t> </a:t>
            </a:r>
            <a:r>
              <a:rPr lang="es-AR" sz="2400" dirty="0" err="1" smtClean="0">
                <a:solidFill>
                  <a:schemeClr val="bg1"/>
                </a:solidFill>
              </a:rPr>
              <a:t>lesion</a:t>
            </a:r>
            <a:endParaRPr lang="es-AR" sz="2400" dirty="0" smtClean="0">
              <a:solidFill>
                <a:schemeClr val="bg1"/>
              </a:solidFill>
            </a:endParaRPr>
          </a:p>
          <a:p>
            <a:pPr marL="285750" indent="-285750">
              <a:buFont typeface="Arial" panose="020B0604020202020204" pitchFamily="34" charset="0"/>
              <a:buChar char="•"/>
            </a:pPr>
            <a:r>
              <a:rPr lang="es-AR" sz="2400" dirty="0" err="1" smtClean="0">
                <a:solidFill>
                  <a:schemeClr val="bg1"/>
                </a:solidFill>
              </a:rPr>
              <a:t>Incomplete</a:t>
            </a:r>
            <a:r>
              <a:rPr lang="es-AR" sz="2400" dirty="0" smtClean="0">
                <a:solidFill>
                  <a:schemeClr val="bg1"/>
                </a:solidFill>
              </a:rPr>
              <a:t> </a:t>
            </a:r>
            <a:r>
              <a:rPr lang="es-AR" sz="2400" dirty="0" err="1" smtClean="0">
                <a:solidFill>
                  <a:schemeClr val="bg1"/>
                </a:solidFill>
              </a:rPr>
              <a:t>endothelization</a:t>
            </a:r>
            <a:endParaRPr lang="es-AR" sz="2400" dirty="0" smtClean="0">
              <a:solidFill>
                <a:schemeClr val="bg1"/>
              </a:solidFill>
            </a:endParaRPr>
          </a:p>
          <a:p>
            <a:pPr marL="285750" indent="-285750">
              <a:buFont typeface="Arial" panose="020B0604020202020204" pitchFamily="34" charset="0"/>
              <a:buChar char="•"/>
            </a:pPr>
            <a:r>
              <a:rPr lang="es-AR" sz="2400" dirty="0" err="1" smtClean="0">
                <a:solidFill>
                  <a:schemeClr val="bg1"/>
                </a:solidFill>
              </a:rPr>
              <a:t>Noncompliance</a:t>
            </a:r>
            <a:r>
              <a:rPr lang="es-AR" sz="2400" dirty="0" smtClean="0">
                <a:solidFill>
                  <a:schemeClr val="bg1"/>
                </a:solidFill>
              </a:rPr>
              <a:t> </a:t>
            </a:r>
            <a:r>
              <a:rPr lang="es-AR" sz="2400" dirty="0" err="1" smtClean="0">
                <a:solidFill>
                  <a:schemeClr val="bg1"/>
                </a:solidFill>
              </a:rPr>
              <a:t>with</a:t>
            </a:r>
            <a:r>
              <a:rPr lang="es-AR" sz="2400" dirty="0" smtClean="0">
                <a:solidFill>
                  <a:schemeClr val="bg1"/>
                </a:solidFill>
              </a:rPr>
              <a:t> DAPT</a:t>
            </a:r>
          </a:p>
          <a:p>
            <a:pPr marL="285750" indent="-285750">
              <a:buFont typeface="Arial" panose="020B0604020202020204" pitchFamily="34" charset="0"/>
              <a:buChar char="•"/>
            </a:pPr>
            <a:r>
              <a:rPr lang="es-AR" sz="2400" dirty="0" smtClean="0">
                <a:solidFill>
                  <a:schemeClr val="bg1"/>
                </a:solidFill>
              </a:rPr>
              <a:t>Clopidogrel </a:t>
            </a:r>
            <a:r>
              <a:rPr lang="es-AR" sz="2400" dirty="0" err="1" smtClean="0">
                <a:solidFill>
                  <a:schemeClr val="bg1"/>
                </a:solidFill>
              </a:rPr>
              <a:t>nonresponsiveness</a:t>
            </a:r>
            <a:endParaRPr lang="es-AR" sz="2400" dirty="0" smtClean="0">
              <a:solidFill>
                <a:schemeClr val="bg1"/>
              </a:solidFill>
            </a:endParaRPr>
          </a:p>
          <a:p>
            <a:pPr marL="285750" indent="-285750">
              <a:buFont typeface="Arial" panose="020B0604020202020204" pitchFamily="34" charset="0"/>
              <a:buChar char="•"/>
            </a:pPr>
            <a:r>
              <a:rPr lang="es-AR" sz="2400" dirty="0" smtClean="0">
                <a:solidFill>
                  <a:schemeClr val="bg1"/>
                </a:solidFill>
              </a:rPr>
              <a:t>Small </a:t>
            </a:r>
            <a:r>
              <a:rPr lang="es-AR" sz="2400" dirty="0" err="1" smtClean="0">
                <a:solidFill>
                  <a:schemeClr val="bg1"/>
                </a:solidFill>
              </a:rPr>
              <a:t>vessels</a:t>
            </a:r>
            <a:endParaRPr lang="es-AR" sz="2400" dirty="0" smtClean="0">
              <a:solidFill>
                <a:schemeClr val="bg1"/>
              </a:solidFill>
            </a:endParaRPr>
          </a:p>
          <a:p>
            <a:pPr marL="285750" indent="-285750">
              <a:buFont typeface="Arial" panose="020B0604020202020204" pitchFamily="34" charset="0"/>
              <a:buChar char="•"/>
            </a:pPr>
            <a:r>
              <a:rPr lang="es-AR" sz="2400" dirty="0" smtClean="0">
                <a:solidFill>
                  <a:schemeClr val="bg1"/>
                </a:solidFill>
              </a:rPr>
              <a:t>Long </a:t>
            </a:r>
            <a:r>
              <a:rPr lang="es-AR" sz="2400" dirty="0" err="1" smtClean="0">
                <a:solidFill>
                  <a:schemeClr val="bg1"/>
                </a:solidFill>
              </a:rPr>
              <a:t>lesions</a:t>
            </a:r>
            <a:endParaRPr lang="es-AR" sz="2400" dirty="0" smtClean="0">
              <a:solidFill>
                <a:schemeClr val="bg1"/>
              </a:solidFill>
            </a:endParaRPr>
          </a:p>
          <a:p>
            <a:pPr marL="285750" indent="-285750">
              <a:buFont typeface="Arial" panose="020B0604020202020204" pitchFamily="34" charset="0"/>
              <a:buChar char="•"/>
            </a:pPr>
            <a:r>
              <a:rPr lang="es-AR" sz="2400" dirty="0" err="1" smtClean="0">
                <a:solidFill>
                  <a:schemeClr val="bg1"/>
                </a:solidFill>
              </a:rPr>
              <a:t>Bifurcations</a:t>
            </a:r>
            <a:endParaRPr lang="es-AR" sz="2400" dirty="0" smtClean="0">
              <a:solidFill>
                <a:schemeClr val="bg1"/>
              </a:solidFill>
            </a:endParaRPr>
          </a:p>
          <a:p>
            <a:pPr marL="285750" indent="-285750">
              <a:buFont typeface="Arial" panose="020B0604020202020204" pitchFamily="34" charset="0"/>
              <a:buChar char="•"/>
            </a:pPr>
            <a:r>
              <a:rPr lang="es-AR" sz="2400" dirty="0" err="1" smtClean="0">
                <a:solidFill>
                  <a:schemeClr val="bg1"/>
                </a:solidFill>
              </a:rPr>
              <a:t>Lack</a:t>
            </a:r>
            <a:r>
              <a:rPr lang="es-AR" sz="2400" dirty="0" smtClean="0">
                <a:solidFill>
                  <a:schemeClr val="bg1"/>
                </a:solidFill>
              </a:rPr>
              <a:t> of </a:t>
            </a:r>
            <a:r>
              <a:rPr lang="es-AR" sz="2400" dirty="0" err="1" smtClean="0">
                <a:solidFill>
                  <a:schemeClr val="bg1"/>
                </a:solidFill>
              </a:rPr>
              <a:t>intravascular</a:t>
            </a:r>
            <a:r>
              <a:rPr lang="es-AR" sz="2400" dirty="0" smtClean="0">
                <a:solidFill>
                  <a:schemeClr val="bg1"/>
                </a:solidFill>
              </a:rPr>
              <a:t> </a:t>
            </a:r>
            <a:r>
              <a:rPr lang="es-AR" sz="2400" dirty="0" err="1" smtClean="0">
                <a:solidFill>
                  <a:schemeClr val="bg1"/>
                </a:solidFill>
              </a:rPr>
              <a:t>ultrasound</a:t>
            </a:r>
            <a:r>
              <a:rPr lang="es-AR" sz="2400" dirty="0" smtClean="0">
                <a:solidFill>
                  <a:schemeClr val="bg1"/>
                </a:solidFill>
              </a:rPr>
              <a:t> </a:t>
            </a:r>
            <a:r>
              <a:rPr lang="es-AR" sz="2400" dirty="0" err="1" smtClean="0">
                <a:solidFill>
                  <a:schemeClr val="bg1"/>
                </a:solidFill>
              </a:rPr>
              <a:t>guidance</a:t>
            </a:r>
            <a:endParaRPr lang="es-AR" sz="2400" dirty="0" smtClean="0">
              <a:solidFill>
                <a:schemeClr val="bg1"/>
              </a:solidFill>
            </a:endParaRPr>
          </a:p>
          <a:p>
            <a:pPr marL="285750" indent="-285750">
              <a:buFont typeface="Arial" panose="020B0604020202020204" pitchFamily="34" charset="0"/>
              <a:buChar char="•"/>
            </a:pPr>
            <a:r>
              <a:rPr lang="es-AR" sz="2400" dirty="0" err="1" smtClean="0">
                <a:solidFill>
                  <a:schemeClr val="bg1"/>
                </a:solidFill>
              </a:rPr>
              <a:t>Hypersensivity</a:t>
            </a:r>
            <a:r>
              <a:rPr lang="es-AR" sz="2400" dirty="0" smtClean="0">
                <a:solidFill>
                  <a:schemeClr val="bg1"/>
                </a:solidFill>
              </a:rPr>
              <a:t> to </a:t>
            </a:r>
            <a:r>
              <a:rPr lang="es-AR" sz="2400" dirty="0" err="1" smtClean="0">
                <a:solidFill>
                  <a:schemeClr val="bg1"/>
                </a:solidFill>
              </a:rPr>
              <a:t>drug</a:t>
            </a:r>
            <a:r>
              <a:rPr lang="es-AR" sz="2400" dirty="0" smtClean="0">
                <a:solidFill>
                  <a:schemeClr val="bg1"/>
                </a:solidFill>
              </a:rPr>
              <a:t> </a:t>
            </a:r>
            <a:r>
              <a:rPr lang="es-AR" sz="2400" dirty="0" err="1" smtClean="0">
                <a:solidFill>
                  <a:schemeClr val="bg1"/>
                </a:solidFill>
              </a:rPr>
              <a:t>or</a:t>
            </a:r>
            <a:r>
              <a:rPr lang="es-AR" sz="2400" dirty="0" smtClean="0">
                <a:solidFill>
                  <a:schemeClr val="bg1"/>
                </a:solidFill>
              </a:rPr>
              <a:t> </a:t>
            </a:r>
            <a:r>
              <a:rPr lang="es-AR" sz="2400" dirty="0" err="1" smtClean="0">
                <a:solidFill>
                  <a:schemeClr val="bg1"/>
                </a:solidFill>
              </a:rPr>
              <a:t>polymer</a:t>
            </a:r>
            <a:endParaRPr lang="es-AR" sz="2400" dirty="0" smtClean="0">
              <a:solidFill>
                <a:schemeClr val="bg1"/>
              </a:solidFill>
            </a:endParaRPr>
          </a:p>
          <a:p>
            <a:pPr marL="285750" indent="-285750">
              <a:buFont typeface="Arial" panose="020B0604020202020204" pitchFamily="34" charset="0"/>
              <a:buChar char="•"/>
            </a:pPr>
            <a:r>
              <a:rPr lang="es-AR" sz="2400" dirty="0" smtClean="0">
                <a:solidFill>
                  <a:schemeClr val="bg1"/>
                </a:solidFill>
              </a:rPr>
              <a:t>Diabetes</a:t>
            </a:r>
          </a:p>
          <a:p>
            <a:pPr marL="285750" indent="-285750">
              <a:buFont typeface="Arial" panose="020B0604020202020204" pitchFamily="34" charset="0"/>
              <a:buChar char="•"/>
            </a:pPr>
            <a:r>
              <a:rPr lang="es-AR" sz="2400" dirty="0" smtClean="0">
                <a:solidFill>
                  <a:schemeClr val="bg1"/>
                </a:solidFill>
              </a:rPr>
              <a:t>Renal </a:t>
            </a:r>
            <a:r>
              <a:rPr lang="es-AR" sz="2400" dirty="0" err="1" smtClean="0">
                <a:solidFill>
                  <a:schemeClr val="bg1"/>
                </a:solidFill>
              </a:rPr>
              <a:t>failure</a:t>
            </a:r>
            <a:endParaRPr lang="es-AR" sz="2400" dirty="0" smtClean="0">
              <a:solidFill>
                <a:schemeClr val="bg1"/>
              </a:solidFill>
            </a:endParaRPr>
          </a:p>
          <a:p>
            <a:pPr marL="285750" indent="-285750">
              <a:buFont typeface="Arial" panose="020B0604020202020204" pitchFamily="34" charset="0"/>
              <a:buChar char="•"/>
            </a:pPr>
            <a:r>
              <a:rPr lang="es-AR" sz="2400" dirty="0" err="1" smtClean="0">
                <a:solidFill>
                  <a:schemeClr val="bg1"/>
                </a:solidFill>
              </a:rPr>
              <a:t>Low</a:t>
            </a:r>
            <a:r>
              <a:rPr lang="es-AR" sz="2400" dirty="0" smtClean="0">
                <a:solidFill>
                  <a:schemeClr val="bg1"/>
                </a:solidFill>
              </a:rPr>
              <a:t> </a:t>
            </a:r>
            <a:r>
              <a:rPr lang="es-AR" sz="2400" dirty="0" err="1" smtClean="0">
                <a:solidFill>
                  <a:schemeClr val="bg1"/>
                </a:solidFill>
              </a:rPr>
              <a:t>ejection</a:t>
            </a:r>
            <a:r>
              <a:rPr lang="es-AR" sz="2400" dirty="0" smtClean="0">
                <a:solidFill>
                  <a:schemeClr val="bg1"/>
                </a:solidFill>
              </a:rPr>
              <a:t> </a:t>
            </a:r>
            <a:r>
              <a:rPr lang="es-AR" sz="2400" dirty="0" err="1" smtClean="0">
                <a:solidFill>
                  <a:schemeClr val="bg1"/>
                </a:solidFill>
              </a:rPr>
              <a:t>fraction</a:t>
            </a:r>
            <a:endParaRPr lang="es-AR" sz="2400" dirty="0" smtClean="0">
              <a:solidFill>
                <a:schemeClr val="bg1"/>
              </a:solidFill>
            </a:endParaRPr>
          </a:p>
          <a:p>
            <a:pPr marL="285750" indent="-285750">
              <a:buFont typeface="Arial" panose="020B0604020202020204" pitchFamily="34" charset="0"/>
              <a:buChar char="•"/>
            </a:pPr>
            <a:r>
              <a:rPr lang="es-AR" sz="2400" dirty="0" smtClean="0">
                <a:solidFill>
                  <a:schemeClr val="bg1"/>
                </a:solidFill>
              </a:rPr>
              <a:t>Prior </a:t>
            </a:r>
            <a:r>
              <a:rPr lang="es-AR" sz="2400" dirty="0" err="1" smtClean="0">
                <a:solidFill>
                  <a:schemeClr val="bg1"/>
                </a:solidFill>
              </a:rPr>
              <a:t>brachytherapy</a:t>
            </a:r>
            <a:endParaRPr lang="es-AR" sz="2400" dirty="0" smtClean="0">
              <a:solidFill>
                <a:schemeClr val="bg1"/>
              </a:solidFill>
            </a:endParaRPr>
          </a:p>
          <a:p>
            <a:pPr marL="285750" indent="-285750">
              <a:buFont typeface="Arial" panose="020B0604020202020204" pitchFamily="34" charset="0"/>
              <a:buChar char="•"/>
            </a:pPr>
            <a:r>
              <a:rPr lang="es-AR" sz="2400" dirty="0" err="1" smtClean="0">
                <a:solidFill>
                  <a:schemeClr val="bg1"/>
                </a:solidFill>
              </a:rPr>
              <a:t>Incomplete</a:t>
            </a:r>
            <a:r>
              <a:rPr lang="es-AR" sz="2400" dirty="0" smtClean="0">
                <a:solidFill>
                  <a:schemeClr val="bg1"/>
                </a:solidFill>
              </a:rPr>
              <a:t> stent </a:t>
            </a:r>
            <a:r>
              <a:rPr lang="es-AR" sz="2400" dirty="0" err="1" smtClean="0">
                <a:solidFill>
                  <a:schemeClr val="bg1"/>
                </a:solidFill>
              </a:rPr>
              <a:t>apposition</a:t>
            </a:r>
            <a:endParaRPr lang="es-AR" sz="2400" dirty="0" smtClean="0">
              <a:solidFill>
                <a:schemeClr val="bg1"/>
              </a:solidFill>
            </a:endParaRPr>
          </a:p>
        </p:txBody>
      </p:sp>
      <p:sp>
        <p:nvSpPr>
          <p:cNvPr id="5" name="4 Rectángulo"/>
          <p:cNvSpPr/>
          <p:nvPr/>
        </p:nvSpPr>
        <p:spPr>
          <a:xfrm>
            <a:off x="2840480" y="6488668"/>
            <a:ext cx="6303520" cy="369332"/>
          </a:xfrm>
          <a:prstGeom prst="rect">
            <a:avLst/>
          </a:prstGeom>
        </p:spPr>
        <p:txBody>
          <a:bodyPr wrap="none">
            <a:spAutoFit/>
          </a:bodyPr>
          <a:lstStyle/>
          <a:p>
            <a:pPr algn="r"/>
            <a:r>
              <a:rPr lang="en-US" dirty="0" smtClean="0">
                <a:solidFill>
                  <a:srgbClr val="FFFF99"/>
                </a:solidFill>
              </a:rPr>
              <a:t>Colombo A and Gerber RT. </a:t>
            </a:r>
            <a:r>
              <a:rPr lang="en-US" dirty="0" err="1" smtClean="0">
                <a:solidFill>
                  <a:srgbClr val="FFFF99"/>
                </a:solidFill>
              </a:rPr>
              <a:t>Circ</a:t>
            </a:r>
            <a:r>
              <a:rPr lang="en-US" dirty="0" smtClean="0">
                <a:solidFill>
                  <a:srgbClr val="FFFF99"/>
                </a:solidFill>
              </a:rPr>
              <a:t> </a:t>
            </a:r>
            <a:r>
              <a:rPr lang="en-US" dirty="0" err="1">
                <a:solidFill>
                  <a:srgbClr val="FFFF99"/>
                </a:solidFill>
              </a:rPr>
              <a:t>Cardiovasc</a:t>
            </a:r>
            <a:r>
              <a:rPr lang="en-US" dirty="0">
                <a:solidFill>
                  <a:srgbClr val="FFFF99"/>
                </a:solidFill>
              </a:rPr>
              <a:t> </a:t>
            </a:r>
            <a:r>
              <a:rPr lang="en-US" dirty="0" err="1">
                <a:solidFill>
                  <a:srgbClr val="FFFF99"/>
                </a:solidFill>
              </a:rPr>
              <a:t>Interv</a:t>
            </a:r>
            <a:r>
              <a:rPr lang="en-US" dirty="0">
                <a:solidFill>
                  <a:srgbClr val="FFFF99"/>
                </a:solidFill>
              </a:rPr>
              <a:t>. 2008;1:226-232</a:t>
            </a:r>
          </a:p>
        </p:txBody>
      </p:sp>
      <p:sp>
        <p:nvSpPr>
          <p:cNvPr id="6" name="5 CuadroTexto"/>
          <p:cNvSpPr txBox="1"/>
          <p:nvPr/>
        </p:nvSpPr>
        <p:spPr>
          <a:xfrm>
            <a:off x="5004048" y="1988840"/>
            <a:ext cx="3851920" cy="1569660"/>
          </a:xfrm>
          <a:prstGeom prst="rect">
            <a:avLst/>
          </a:prstGeom>
          <a:solidFill>
            <a:schemeClr val="tx1">
              <a:lumMod val="50000"/>
              <a:lumOff val="50000"/>
            </a:schemeClr>
          </a:solidFill>
          <a:ln>
            <a:solidFill>
              <a:schemeClr val="tx1">
                <a:lumMod val="50000"/>
                <a:lumOff val="50000"/>
              </a:schemeClr>
            </a:solidFill>
          </a:ln>
        </p:spPr>
        <p:txBody>
          <a:bodyPr wrap="square" rtlCol="0">
            <a:spAutoFit/>
          </a:bodyPr>
          <a:lstStyle/>
          <a:p>
            <a:pPr algn="r"/>
            <a:r>
              <a:rPr lang="es-AR" sz="2400" b="1"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When</a:t>
            </a:r>
            <a:r>
              <a:rPr lang="es-AR"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AR" sz="2400" b="1"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using</a:t>
            </a:r>
            <a:r>
              <a:rPr lang="es-AR"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DES + </a:t>
            </a:r>
            <a:r>
              <a:rPr lang="es-AR" sz="2400" b="1"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long</a:t>
            </a:r>
            <a:r>
              <a:rPr lang="es-AR"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DAPT </a:t>
            </a:r>
            <a:r>
              <a:rPr lang="es-AR" sz="2400" b="1"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we</a:t>
            </a:r>
            <a:r>
              <a:rPr lang="es-AR"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AR" sz="2400" b="1"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must</a:t>
            </a:r>
            <a:r>
              <a:rPr lang="es-AR"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AR" sz="2400" b="1"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take</a:t>
            </a:r>
            <a:r>
              <a:rPr lang="es-AR"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in </a:t>
            </a:r>
            <a:r>
              <a:rPr lang="es-AR" sz="2400" b="1"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account</a:t>
            </a:r>
            <a:r>
              <a:rPr lang="es-AR"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AR" sz="2400" b="1"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some</a:t>
            </a:r>
            <a:r>
              <a:rPr lang="es-AR"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variables… </a:t>
            </a:r>
            <a:endPar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617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1043</TotalTime>
  <Words>7265</Words>
  <Application>Microsoft Office PowerPoint</Application>
  <PresentationFormat>On-screen Show (4:3)</PresentationFormat>
  <Paragraphs>991</Paragraphs>
  <Slides>104</Slides>
  <Notes>0</Notes>
  <HiddenSlides>25</HiddenSlides>
  <MMClips>0</MMClips>
  <ScaleCrop>false</ScaleCrop>
  <HeadingPairs>
    <vt:vector size="4" baseType="variant">
      <vt:variant>
        <vt:lpstr>Theme</vt:lpstr>
      </vt:variant>
      <vt:variant>
        <vt:i4>1</vt:i4>
      </vt:variant>
      <vt:variant>
        <vt:lpstr>Slide Titles</vt:lpstr>
      </vt:variant>
      <vt:variant>
        <vt:i4>104</vt:i4>
      </vt:variant>
    </vt:vector>
  </HeadingPairs>
  <TitlesOfParts>
    <vt:vector size="105" baseType="lpstr">
      <vt:lpstr>Tema de Office</vt:lpstr>
      <vt:lpstr>About OMICS Group</vt:lpstr>
      <vt:lpstr>OMICS International Conferences</vt:lpstr>
      <vt:lpstr>Oral Immunosuppressive Therapy to Prevent In-Stent Restenosis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ORAL TREATMENT TO PREVENT RESTENOSIS</vt:lpstr>
      <vt:lpstr>Rationality of OIM Therapies After BMS</vt:lpstr>
      <vt:lpstr>PowerPoint Presentation</vt:lpstr>
      <vt:lpstr>PowerPoint Presentation</vt:lpstr>
      <vt:lpstr>PowerPoint Presentation</vt:lpstr>
      <vt:lpstr>PowerPoint Presentation</vt:lpstr>
      <vt:lpstr>PowerPoint Presentation</vt:lpstr>
      <vt:lpstr>PowerPoint Presentation</vt:lpstr>
      <vt:lpstr>ORAL TREATMENT TO PREVENT RESTENOSIS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ORAL TREATMENT TO PREVENT RESTENOSIS</vt:lpstr>
      <vt:lpstr>PowerPoint Presentation</vt:lpstr>
      <vt:lpstr>PowerPoint Presentation</vt:lpstr>
      <vt:lpstr>PowerPoint Presentation</vt:lpstr>
      <vt:lpstr>ORAL TREATMENT TO PREVENT RESTENOSIS</vt:lpstr>
      <vt:lpstr>PowerPoint Presentation</vt:lpstr>
      <vt:lpstr>PowerPoint Presentation</vt:lpstr>
      <vt:lpstr>PowerPoint Presentation</vt:lpstr>
      <vt:lpstr>PowerPoint Presentation</vt:lpstr>
      <vt:lpstr>PowerPoint Presentation</vt:lpstr>
      <vt:lpstr>End Points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lpstr>Conclusions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 us meet again..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Matias RG</dc:creator>
  <cp:lastModifiedBy>Prudhviraj Guggilla</cp:lastModifiedBy>
  <cp:revision>48</cp:revision>
  <dcterms:created xsi:type="dcterms:W3CDTF">2015-08-18T16:52:32Z</dcterms:created>
  <dcterms:modified xsi:type="dcterms:W3CDTF">2015-09-23T07:54:39Z</dcterms:modified>
</cp:coreProperties>
</file>