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64" r:id="rId3"/>
    <p:sldId id="267" r:id="rId4"/>
    <p:sldId id="288" r:id="rId5"/>
    <p:sldId id="273" r:id="rId6"/>
    <p:sldId id="275" r:id="rId7"/>
    <p:sldId id="274" r:id="rId8"/>
    <p:sldId id="276" r:id="rId9"/>
    <p:sldId id="279" r:id="rId10"/>
    <p:sldId id="258" r:id="rId11"/>
    <p:sldId id="287" r:id="rId12"/>
    <p:sldId id="281" r:id="rId13"/>
    <p:sldId id="286" r:id="rId14"/>
    <p:sldId id="268" r:id="rId15"/>
    <p:sldId id="260" r:id="rId16"/>
    <p:sldId id="28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4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76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6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9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83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8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48CDAF-79C0-4FA1-97F5-51C514E3F05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B9268E-A7FE-4515-A59F-B9E3FD957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 descr="1137607651_239ca31c26_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3820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The Ecosystem and Energy Development in Wyoming and the Intermountain West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Aadland, John Tschirhart &amp; Alfredo Cisneros-Pineda (PhD Student)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UW Department of Economics and Finance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Milton Geiger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UW Extension &amp; School of Energy Resources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Jacob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Goheen</a:t>
            </a:r>
            <a:endParaRPr lang="en-US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UW Departments of Zoology/Physiology and Botany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Berry Biodiversity Center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8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413375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Rangeland Food Web &amp; Natural Gas Development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10" y="1024890"/>
            <a:ext cx="654558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077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92D050"/>
                </a:solidFill>
              </a:rPr>
              <a:t>G</a:t>
            </a:r>
            <a:r>
              <a:rPr lang="en-US" b="1" dirty="0" smtClean="0"/>
              <a:t>eneral </a:t>
            </a:r>
            <a:r>
              <a:rPr lang="en-US" b="1" dirty="0" smtClean="0">
                <a:solidFill>
                  <a:srgbClr val="92D050"/>
                </a:solidFill>
              </a:rPr>
              <a:t>E</a:t>
            </a:r>
            <a:r>
              <a:rPr lang="en-US" b="1" dirty="0" smtClean="0"/>
              <a:t>quilibrium </a:t>
            </a:r>
            <a:r>
              <a:rPr lang="en-US" b="1" dirty="0" smtClean="0">
                <a:solidFill>
                  <a:srgbClr val="92D050"/>
                </a:solidFill>
              </a:rPr>
              <a:t>E</a:t>
            </a:r>
            <a:r>
              <a:rPr lang="en-US" b="1" dirty="0" smtClean="0"/>
              <a:t>cosystem </a:t>
            </a:r>
            <a:r>
              <a:rPr lang="en-US" b="1" dirty="0" smtClean="0">
                <a:solidFill>
                  <a:srgbClr val="92D050"/>
                </a:solidFill>
              </a:rPr>
              <a:t>M</a:t>
            </a:r>
            <a:r>
              <a:rPr lang="en-US" b="1" dirty="0" smtClean="0"/>
              <a:t>odel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/>
              <a:t>Plants &amp; Animals </a:t>
            </a:r>
            <a:r>
              <a:rPr lang="en-US" dirty="0">
                <a:solidFill>
                  <a:srgbClr val="92D050"/>
                </a:solidFill>
              </a:rPr>
              <a:t>act as if </a:t>
            </a:r>
            <a:r>
              <a:rPr lang="en-US" dirty="0"/>
              <a:t>they were </a:t>
            </a:r>
            <a:r>
              <a:rPr lang="en-US" dirty="0">
                <a:solidFill>
                  <a:srgbClr val="92D050"/>
                </a:solidFill>
              </a:rPr>
              <a:t>rational agents </a:t>
            </a:r>
            <a:r>
              <a:rPr lang="en-US" dirty="0" smtClean="0"/>
              <a:t>that maximize </a:t>
            </a:r>
            <a:r>
              <a:rPr lang="en-US" dirty="0"/>
              <a:t>the net energy of Biomass Consumption (Hunting </a:t>
            </a:r>
            <a:r>
              <a:rPr lang="en-US" dirty="0" smtClean="0"/>
              <a:t>or Grazing</a:t>
            </a:r>
            <a:r>
              <a:rPr lang="en-US" dirty="0"/>
              <a:t>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Benefits</a:t>
            </a:r>
            <a:r>
              <a:rPr lang="en-US" dirty="0"/>
              <a:t>: Energy content in Biomass</a:t>
            </a:r>
          </a:p>
          <a:p>
            <a:r>
              <a:rPr lang="en-US" dirty="0" smtClean="0"/>
              <a:t>Grazing </a:t>
            </a:r>
            <a:r>
              <a:rPr lang="en-US" dirty="0"/>
              <a:t>&amp; </a:t>
            </a:r>
            <a:r>
              <a:rPr lang="en-US" dirty="0">
                <a:solidFill>
                  <a:srgbClr val="92D050"/>
                </a:solidFill>
              </a:rPr>
              <a:t>Hunting Cost</a:t>
            </a:r>
            <a:r>
              <a:rPr lang="en-US" dirty="0"/>
              <a:t>: Energy Expenditure Price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Variable </a:t>
            </a:r>
            <a:r>
              <a:rPr lang="en-US" dirty="0">
                <a:solidFill>
                  <a:srgbClr val="92D050"/>
                </a:solidFill>
              </a:rPr>
              <a:t>Cost</a:t>
            </a:r>
            <a:r>
              <a:rPr lang="en-US" dirty="0"/>
              <a:t>: Respiration, Feces, Locomotion &amp; Reproduction</a:t>
            </a:r>
          </a:p>
          <a:p>
            <a:r>
              <a:rPr lang="en-US" dirty="0" smtClean="0"/>
              <a:t>Energy </a:t>
            </a:r>
            <a:r>
              <a:rPr lang="en-US" dirty="0"/>
              <a:t>content in Biomass vs </a:t>
            </a:r>
            <a:r>
              <a:rPr lang="en-US" dirty="0">
                <a:solidFill>
                  <a:srgbClr val="92D050"/>
                </a:solidFill>
              </a:rPr>
              <a:t>Exposing to Predators</a:t>
            </a:r>
            <a:r>
              <a:rPr lang="en-US" dirty="0"/>
              <a:t> </a:t>
            </a:r>
            <a:r>
              <a:rPr lang="en-US" dirty="0" smtClean="0"/>
              <a:t>&amp; Respiration </a:t>
            </a:r>
            <a:r>
              <a:rPr lang="en-US" dirty="0"/>
              <a:t>Cost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458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Net </a:t>
            </a:r>
            <a:r>
              <a:rPr lang="en-US" b="1" dirty="0" smtClean="0">
                <a:solidFill>
                  <a:srgbClr val="92D050"/>
                </a:solidFill>
              </a:rPr>
              <a:t>Energy</a:t>
            </a:r>
            <a:r>
              <a:rPr lang="en-US" b="1" dirty="0" smtClean="0"/>
              <a:t>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79" y="2633600"/>
            <a:ext cx="7399441" cy="1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458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Optimal Management</a:t>
            </a:r>
          </a:p>
          <a:p>
            <a:pPr marL="0" indent="0" algn="ctr"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We use GEEM and </a:t>
            </a:r>
            <a:r>
              <a:rPr lang="en-US" sz="2400" i="1" dirty="0" err="1" smtClean="0"/>
              <a:t>Mathematica</a:t>
            </a:r>
            <a:r>
              <a:rPr lang="en-US" sz="2400" dirty="0" smtClean="0"/>
              <a:t> v 9.0 to predict: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Impact on species populations of energy development activities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Change in benefits for ecosystem services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We consider two scenarios:</a:t>
            </a:r>
          </a:p>
          <a:p>
            <a:pPr marL="804672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Hunting &amp; Cattle Grazing</a:t>
            </a:r>
          </a:p>
          <a:p>
            <a:pPr marL="804672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Hunting &amp; Cattle Grazing + </a:t>
            </a:r>
            <a:r>
              <a:rPr lang="en-US" sz="2000" dirty="0" smtClean="0">
                <a:solidFill>
                  <a:srgbClr val="92D050"/>
                </a:solidFill>
              </a:rPr>
              <a:t>Buffer Zones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81001"/>
            <a:ext cx="85344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Population simulations using GEEM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0" y="990600"/>
            <a:ext cx="8360799" cy="521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81001"/>
            <a:ext cx="85344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Population simulations using GEEM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69" y="1143001"/>
            <a:ext cx="665786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534400" cy="6172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Where are we now?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Write manuscript for publication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Add </a:t>
            </a:r>
            <a:r>
              <a:rPr lang="en-US" sz="2400" b="1" dirty="0" smtClean="0">
                <a:solidFill>
                  <a:srgbClr val="92D050"/>
                </a:solidFill>
              </a:rPr>
              <a:t>other ecosystem externalities </a:t>
            </a:r>
            <a:r>
              <a:rPr lang="en-US" sz="2400" dirty="0" smtClean="0"/>
              <a:t>(e.g., land degradation from cattle grazing)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Using GEEM to solve for “natural” steady state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Adding migration corridors &amp; </a:t>
            </a:r>
            <a:r>
              <a:rPr lang="en-US" sz="2400" b="1" dirty="0" smtClean="0">
                <a:solidFill>
                  <a:srgbClr val="92D050"/>
                </a:solidFill>
              </a:rPr>
              <a:t>spatial component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Finding </a:t>
            </a:r>
            <a:r>
              <a:rPr lang="en-US" sz="2400" b="1" dirty="0" smtClean="0">
                <a:solidFill>
                  <a:srgbClr val="92D050"/>
                </a:solidFill>
              </a:rPr>
              <a:t>optimum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extraction levels</a:t>
            </a:r>
            <a:r>
              <a:rPr lang="en-US" sz="2400" dirty="0" smtClean="0"/>
              <a:t>: hunting </a:t>
            </a:r>
            <a:r>
              <a:rPr lang="en-US" sz="2400" dirty="0" smtClean="0"/>
              <a:t>&amp; cattle grazing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077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Overview</a:t>
            </a:r>
          </a:p>
          <a:p>
            <a:pPr marL="0" indent="0" algn="ctr"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Focus on </a:t>
            </a:r>
            <a:r>
              <a:rPr lang="en-US" sz="2400" b="1" dirty="0" smtClean="0">
                <a:solidFill>
                  <a:srgbClr val="92D050"/>
                </a:solidFill>
              </a:rPr>
              <a:t>ecological impacts</a:t>
            </a:r>
            <a:r>
              <a:rPr lang="en-US" sz="2400" dirty="0" smtClean="0"/>
              <a:t> from natural gas development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Calibrate rangeland </a:t>
            </a:r>
            <a:r>
              <a:rPr lang="en-US" sz="2400" b="1" dirty="0" smtClean="0">
                <a:solidFill>
                  <a:srgbClr val="92D050"/>
                </a:solidFill>
              </a:rPr>
              <a:t>food web </a:t>
            </a:r>
            <a:r>
              <a:rPr lang="en-US" sz="2400" dirty="0" smtClean="0"/>
              <a:t>to Atlantic Rim Natural Gas (ARNG) region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Introduce natural </a:t>
            </a:r>
            <a:r>
              <a:rPr lang="en-US" sz="2400" b="1" dirty="0" smtClean="0">
                <a:solidFill>
                  <a:srgbClr val="92D050"/>
                </a:solidFill>
              </a:rPr>
              <a:t>gas development </a:t>
            </a:r>
            <a:r>
              <a:rPr lang="en-US" sz="2400" dirty="0" smtClean="0"/>
              <a:t>and predict impacts on rangeland species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44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077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Introduction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Rapid growth of </a:t>
            </a:r>
            <a:r>
              <a:rPr lang="en-US" sz="2400" b="1" dirty="0" smtClean="0">
                <a:solidFill>
                  <a:srgbClr val="92D050"/>
                </a:solidFill>
              </a:rPr>
              <a:t>energy development </a:t>
            </a:r>
            <a:r>
              <a:rPr lang="en-US" sz="2400" dirty="0" smtClean="0"/>
              <a:t>in Wyoming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Unexpected consequences </a:t>
            </a:r>
            <a:r>
              <a:rPr lang="en-US" sz="2400" dirty="0" smtClean="0"/>
              <a:t>of human activity on Biodiversity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Ecosystem Services</a:t>
            </a:r>
            <a:r>
              <a:rPr lang="en-US" sz="2400" dirty="0" smtClean="0"/>
              <a:t>: Hunting and Cattle Grazing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0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077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Atlantic Rim Natural Gas Development</a:t>
            </a:r>
          </a:p>
          <a:p>
            <a:pPr marL="0" indent="0" algn="ctr"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ARNG region is </a:t>
            </a:r>
            <a:r>
              <a:rPr lang="en-US" sz="2400" dirty="0" smtClean="0"/>
              <a:t>109,297 hectares 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ARNG will contain 2,000 </a:t>
            </a:r>
            <a:r>
              <a:rPr lang="en-US" sz="2400" b="1" dirty="0" smtClean="0">
                <a:solidFill>
                  <a:srgbClr val="92D050"/>
                </a:solidFill>
              </a:rPr>
              <a:t>natural gas wells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ARNG will produce 1.35 </a:t>
            </a:r>
            <a:r>
              <a:rPr lang="en-US" sz="2400" dirty="0" err="1" smtClean="0"/>
              <a:t>Tcf</a:t>
            </a:r>
            <a:r>
              <a:rPr lang="en-US" sz="2400" dirty="0" smtClean="0"/>
              <a:t> of natural gas     (heat 1.93 million homes for one year)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ARNG is home to many </a:t>
            </a:r>
            <a:r>
              <a:rPr lang="en-US" sz="2400" b="1" dirty="0" smtClean="0">
                <a:solidFill>
                  <a:srgbClr val="92D050"/>
                </a:solidFill>
              </a:rPr>
              <a:t>rangeland species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92D050"/>
                </a:solidFill>
              </a:rPr>
              <a:t>Disturbance area </a:t>
            </a:r>
            <a:r>
              <a:rPr lang="en-US" sz="2400" dirty="0" smtClean="0"/>
              <a:t>(Buffer Zones) of </a:t>
            </a:r>
            <a:r>
              <a:rPr lang="en-US" sz="2400" dirty="0"/>
              <a:t>1,000 meters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8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534400" cy="6172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Atlantic Rim Natural Gas Development, WY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914400"/>
            <a:ext cx="815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914400"/>
            <a:ext cx="8153400" cy="5486400"/>
          </a:xfrm>
          <a:prstGeom prst="rect">
            <a:avLst/>
          </a:prstGeom>
        </p:spPr>
      </p:pic>
      <p:pic>
        <p:nvPicPr>
          <p:cNvPr id="2050" name="Picture 2" descr="C:\Documents\Research\JT Ecosystem\Figures and Maps\halfmilebuff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1"/>
            <a:ext cx="8077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Rangeland Ecosystem and GEEM</a:t>
            </a:r>
          </a:p>
          <a:p>
            <a:pPr marL="0" indent="0" algn="ctr"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Ecosystem contains many species (elk, deer, sage grouse, grasshoppers, prairie dogs, etc.)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General Equilibrium Ecosystem Model (GEEM)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Tschirhart (</a:t>
            </a:r>
            <a:r>
              <a:rPr lang="en-US" sz="2000" i="1" dirty="0" smtClean="0"/>
              <a:t>Journal of Theoretical Biology</a:t>
            </a:r>
            <a:r>
              <a:rPr lang="en-US" sz="2000" dirty="0" smtClean="0"/>
              <a:t>, 2000)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GEEM is calibrated to ARNG region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413375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Rangeland Food Web &amp; Natural Gas Development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5" y="1024238"/>
            <a:ext cx="6171429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413375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Rangeland Food Web &amp; Natural Gas Development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10" y="1024890"/>
            <a:ext cx="6545580" cy="48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863</TotalTime>
  <Words>352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Verdana</vt:lpstr>
      <vt:lpstr>Wingdings 2</vt:lpstr>
      <vt:lpstr>Aspect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Dynamics of Mountain Pine Beetle Epidemics  with Optimal Forest Management</dc:title>
  <dc:creator>David Aadland</dc:creator>
  <cp:lastModifiedBy>Alfredo Cisneros</cp:lastModifiedBy>
  <cp:revision>84</cp:revision>
  <dcterms:created xsi:type="dcterms:W3CDTF">2011-04-20T00:21:11Z</dcterms:created>
  <dcterms:modified xsi:type="dcterms:W3CDTF">2014-06-24T10:45:23Z</dcterms:modified>
</cp:coreProperties>
</file>