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32"/>
  </p:notesMasterIdLst>
  <p:handoutMasterIdLst>
    <p:handoutMasterId r:id="rId33"/>
  </p:handoutMasterIdLst>
  <p:sldIdLst>
    <p:sldId id="289" r:id="rId2"/>
    <p:sldId id="328" r:id="rId3"/>
    <p:sldId id="329" r:id="rId4"/>
    <p:sldId id="331" r:id="rId5"/>
    <p:sldId id="332" r:id="rId6"/>
    <p:sldId id="327" r:id="rId7"/>
    <p:sldId id="326" r:id="rId8"/>
    <p:sldId id="270" r:id="rId9"/>
    <p:sldId id="291" r:id="rId10"/>
    <p:sldId id="318" r:id="rId11"/>
    <p:sldId id="292" r:id="rId12"/>
    <p:sldId id="319" r:id="rId13"/>
    <p:sldId id="353" r:id="rId14"/>
    <p:sldId id="320" r:id="rId15"/>
    <p:sldId id="322" r:id="rId16"/>
    <p:sldId id="354" r:id="rId17"/>
    <p:sldId id="323" r:id="rId18"/>
    <p:sldId id="325" r:id="rId19"/>
    <p:sldId id="324" r:id="rId20"/>
    <p:sldId id="345" r:id="rId21"/>
    <p:sldId id="352" r:id="rId22"/>
    <p:sldId id="347" r:id="rId23"/>
    <p:sldId id="348" r:id="rId24"/>
    <p:sldId id="349" r:id="rId25"/>
    <p:sldId id="350" r:id="rId26"/>
    <p:sldId id="351" r:id="rId27"/>
    <p:sldId id="334" r:id="rId28"/>
    <p:sldId id="335" r:id="rId29"/>
    <p:sldId id="336" r:id="rId30"/>
    <p:sldId id="333" r:id="rId31"/>
  </p:sldIdLst>
  <p:sldSz cx="9144000" cy="6858000" type="screen4x3"/>
  <p:notesSz cx="6881813" cy="100155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66CC"/>
    <a:srgbClr val="5F5F5F"/>
    <a:srgbClr val="777777"/>
    <a:srgbClr val="969696"/>
    <a:srgbClr val="EAEAEA"/>
    <a:srgbClr val="6600CC"/>
    <a:srgbClr val="33339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4" autoAdjust="0"/>
    <p:restoredTop sz="94699" autoAdjust="0"/>
  </p:normalViewPr>
  <p:slideViewPr>
    <p:cSldViewPr>
      <p:cViewPr>
        <p:scale>
          <a:sx n="80" d="100"/>
          <a:sy n="80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sidencia%20ORL\2014\Doutorado\Revis&#227;oLiNFOMA%20assimetria%201003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sz="2400" b="1"/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0098666396937501"/>
                  <c:y val="-0.21604821391460999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Sheet1!$A$2:$A$10</c:f>
              <c:strCache>
                <c:ptCount val="9"/>
                <c:pt idx="0">
                  <c:v>Burkitt</c:v>
                </c:pt>
                <c:pt idx="1">
                  <c:v>B-cell NHL</c:v>
                </c:pt>
                <c:pt idx="2">
                  <c:v>T lymphoblastic</c:v>
                </c:pt>
                <c:pt idx="3">
                  <c:v>Lymphocytic</c:v>
                </c:pt>
                <c:pt idx="4">
                  <c:v>Histiocytic</c:v>
                </c:pt>
                <c:pt idx="5">
                  <c:v>NK/T Cells</c:v>
                </c:pt>
                <c:pt idx="6">
                  <c:v>Pecursor B-cell lymphoblastic</c:v>
                </c:pt>
                <c:pt idx="7">
                  <c:v>Hodgkin</c:v>
                </c:pt>
                <c:pt idx="8">
                  <c:v>Without identification *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33</c:v>
                </c:pt>
                <c:pt idx="1">
                  <c:v>20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533481831903599"/>
          <c:y val="9.3757345056958005E-4"/>
          <c:w val="0.27885501474693197"/>
          <c:h val="0.99906242654943"/>
        </c:manualLayout>
      </c:layout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283677297565396E-2"/>
          <c:y val="0.13685239491691101"/>
          <c:w val="0.88951685293851601"/>
          <c:h val="0.69311217950308202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FFC000"/>
            </a:solidFill>
            <a:ln w="38100"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invertIfNegative val="0"/>
          <c:cat>
            <c:numRef>
              <c:f>'Hist Descript (1)'!$B$100:$B$116</c:f>
              <c:numCache>
                <c:formatCode>0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'Hist Descript (1)'!$C$100:$C$116</c:f>
              <c:numCache>
                <c:formatCode>General</c:formatCode>
                <c:ptCount val="17"/>
                <c:pt idx="0">
                  <c:v>1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  <c:pt idx="4">
                  <c:v>12</c:v>
                </c:pt>
                <c:pt idx="5">
                  <c:v>5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2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2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6536576"/>
        <c:axId val="98743936"/>
      </c:barChart>
      <c:scatterChart>
        <c:scatterStyle val="lineMarker"/>
        <c:varyColors val="0"/>
        <c:ser>
          <c:idx val="2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'Hist Descript (1)'!$B$100:$B$116</c:f>
              <c:numCache>
                <c:formatCode>0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xVal>
          <c:yVal>
            <c:numRef>
              <c:f>'Hist Descript (1)'!$C$100:$C$116</c:f>
              <c:numCache>
                <c:formatCode>General</c:formatCode>
                <c:ptCount val="17"/>
                <c:pt idx="0">
                  <c:v>1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  <c:pt idx="4">
                  <c:v>12</c:v>
                </c:pt>
                <c:pt idx="5">
                  <c:v>5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2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2</c:v>
                </c:pt>
                <c:pt idx="1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040576"/>
        <c:axId val="98743360"/>
      </c:scatterChart>
      <c:valAx>
        <c:axId val="98040576"/>
        <c:scaling>
          <c:orientation val="minMax"/>
          <c:max val="18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pt-BR" sz="1600"/>
                  <a:t>Age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pt-BR"/>
          </a:p>
        </c:txPr>
        <c:crossAx val="98743360"/>
        <c:crosses val="autoZero"/>
        <c:crossBetween val="midCat"/>
        <c:majorUnit val="1"/>
        <c:minorUnit val="1"/>
      </c:valAx>
      <c:valAx>
        <c:axId val="98743360"/>
        <c:scaling>
          <c:orientation val="minMax"/>
          <c:max val="13.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Patients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pt-BR"/>
          </a:p>
        </c:txPr>
        <c:crossAx val="98040576"/>
        <c:crossesAt val="1"/>
        <c:crossBetween val="midCat"/>
        <c:minorUnit val="1"/>
      </c:valAx>
      <c:valAx>
        <c:axId val="98743936"/>
        <c:scaling>
          <c:orientation val="minMax"/>
          <c:max val="13.2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crossAx val="56536576"/>
        <c:crosses val="max"/>
        <c:crossBetween val="between"/>
      </c:valAx>
      <c:catAx>
        <c:axId val="5653657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one"/>
        <c:crossAx val="98743936"/>
        <c:crossesAt val="0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/>
          <a:cs typeface="Times New Roman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99095-D7DC-DA47-A7EF-8754419A994B}" type="doc">
      <dgm:prSet loTypeId="urn:microsoft.com/office/officeart/2005/8/layout/ven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6429EF-42C3-4A4D-9386-4A3120C0CB6C}">
      <dgm:prSet phldrT="[Text]" custT="1"/>
      <dgm:spPr>
        <a:solidFill>
          <a:srgbClr val="008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b="1" dirty="0">
              <a:solidFill>
                <a:srgbClr val="FFFF00"/>
              </a:solidFill>
              <a:latin typeface="Times New Roman"/>
              <a:cs typeface="Times New Roman"/>
            </a:rPr>
            <a:t>87 </a:t>
          </a:r>
          <a:r>
            <a:rPr lang="en-US" sz="2800" b="1" dirty="0" smtClean="0">
              <a:solidFill>
                <a:srgbClr val="FFFF00"/>
              </a:solidFill>
              <a:latin typeface="Times New Roman"/>
              <a:cs typeface="Times New Roman"/>
            </a:rPr>
            <a:t>– Papers </a:t>
          </a:r>
        </a:p>
        <a:p>
          <a:r>
            <a:rPr lang="en-US" sz="2800" b="1" dirty="0" smtClean="0">
              <a:solidFill>
                <a:srgbClr val="FFFF00"/>
              </a:solidFill>
              <a:latin typeface="Times New Roman"/>
              <a:cs typeface="Times New Roman"/>
            </a:rPr>
            <a:t>Full Text</a:t>
          </a:r>
          <a:endParaRPr lang="en-US" sz="2800" b="1" dirty="0">
            <a:solidFill>
              <a:srgbClr val="FFFF00"/>
            </a:solidFill>
            <a:latin typeface="Times New Roman"/>
            <a:cs typeface="Times New Roman"/>
          </a:endParaRPr>
        </a:p>
      </dgm:t>
    </dgm:pt>
    <dgm:pt modelId="{CC7229B2-7B77-EC46-88A5-0AC4BB846DD9}" type="parTrans" cxnId="{B55A7673-4404-4E43-BF60-455E6502687A}">
      <dgm:prSet/>
      <dgm:spPr/>
      <dgm:t>
        <a:bodyPr/>
        <a:lstStyle/>
        <a:p>
          <a:endParaRPr lang="en-US"/>
        </a:p>
      </dgm:t>
    </dgm:pt>
    <dgm:pt modelId="{4584E570-2212-3A4D-9295-398324794123}" type="sibTrans" cxnId="{B55A7673-4404-4E43-BF60-455E6502687A}">
      <dgm:prSet/>
      <dgm:spPr/>
      <dgm:t>
        <a:bodyPr/>
        <a:lstStyle/>
        <a:p>
          <a:endParaRPr lang="en-US"/>
        </a:p>
      </dgm:t>
    </dgm:pt>
    <dgm:pt modelId="{DED21038-4BDE-4841-BD71-7255E0CD6E1C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b="1" dirty="0">
              <a:solidFill>
                <a:srgbClr val="008000"/>
              </a:solidFill>
              <a:latin typeface="Times New Roman"/>
              <a:cs typeface="Times New Roman"/>
            </a:rPr>
            <a:t>18 </a:t>
          </a:r>
          <a:r>
            <a:rPr lang="en-US" sz="2800" b="1" dirty="0" smtClean="0">
              <a:solidFill>
                <a:srgbClr val="008000"/>
              </a:solidFill>
              <a:latin typeface="Times New Roman"/>
              <a:cs typeface="Times New Roman"/>
            </a:rPr>
            <a:t>– </a:t>
          </a:r>
          <a:r>
            <a:rPr lang="en-US" sz="1400" b="1" dirty="0" smtClean="0">
              <a:solidFill>
                <a:srgbClr val="008000"/>
              </a:solidFill>
              <a:latin typeface="Times New Roman"/>
              <a:cs typeface="Times New Roman"/>
            </a:rPr>
            <a:t>Papers INCLUDED </a:t>
          </a:r>
          <a:endParaRPr lang="en-US" sz="2400" b="1" dirty="0">
            <a:solidFill>
              <a:srgbClr val="008000"/>
            </a:solidFill>
            <a:latin typeface="Times New Roman"/>
            <a:cs typeface="Times New Roman"/>
          </a:endParaRPr>
        </a:p>
      </dgm:t>
    </dgm:pt>
    <dgm:pt modelId="{6754B4BA-DFDB-C44D-BC5C-6830383E35AF}" type="parTrans" cxnId="{B43DE5C3-ACDC-884D-9BD0-2D76744ABFFE}">
      <dgm:prSet/>
      <dgm:spPr/>
      <dgm:t>
        <a:bodyPr/>
        <a:lstStyle/>
        <a:p>
          <a:endParaRPr lang="en-US"/>
        </a:p>
      </dgm:t>
    </dgm:pt>
    <dgm:pt modelId="{C1A7154B-8F6E-9F4B-B91E-38233A0B3096}" type="sibTrans" cxnId="{B43DE5C3-ACDC-884D-9BD0-2D76744ABFFE}">
      <dgm:prSet/>
      <dgm:spPr/>
      <dgm:t>
        <a:bodyPr/>
        <a:lstStyle/>
        <a:p>
          <a:endParaRPr lang="en-US"/>
        </a:p>
      </dgm:t>
    </dgm:pt>
    <dgm:pt modelId="{1B745C1C-2F68-9642-BAE9-AA374CB82E7C}" type="pres">
      <dgm:prSet presAssocID="{95E99095-D7DC-DA47-A7EF-8754419A994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0A05B5-922F-8141-9402-9723D8E4D194}" type="pres">
      <dgm:prSet presAssocID="{95E99095-D7DC-DA47-A7EF-8754419A994B}" presName="comp1" presStyleCnt="0"/>
      <dgm:spPr/>
    </dgm:pt>
    <dgm:pt modelId="{A59B55B5-FD48-864A-999C-91E9F518A95D}" type="pres">
      <dgm:prSet presAssocID="{95E99095-D7DC-DA47-A7EF-8754419A994B}" presName="circle1" presStyleLbl="node1" presStyleIdx="0" presStyleCnt="2" custLinFactNeighborX="-3749"/>
      <dgm:spPr/>
      <dgm:t>
        <a:bodyPr/>
        <a:lstStyle/>
        <a:p>
          <a:endParaRPr lang="en-US"/>
        </a:p>
      </dgm:t>
    </dgm:pt>
    <dgm:pt modelId="{C6A3ABA4-09D3-0448-9414-67C8DEBF2252}" type="pres">
      <dgm:prSet presAssocID="{95E99095-D7DC-DA47-A7EF-8754419A994B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BD91C-5957-E94F-B8BB-7BFAE57AC90B}" type="pres">
      <dgm:prSet presAssocID="{95E99095-D7DC-DA47-A7EF-8754419A994B}" presName="comp2" presStyleCnt="0"/>
      <dgm:spPr/>
    </dgm:pt>
    <dgm:pt modelId="{14144BE9-E0AB-4D40-8C4D-97DE5FDB6C4C}" type="pres">
      <dgm:prSet presAssocID="{95E99095-D7DC-DA47-A7EF-8754419A994B}" presName="circle2" presStyleLbl="node1" presStyleIdx="1" presStyleCnt="2" custScaleX="62407" custScaleY="59999" custLinFactNeighborX="-3769" custLinFactNeighborY="-875"/>
      <dgm:spPr/>
      <dgm:t>
        <a:bodyPr/>
        <a:lstStyle/>
        <a:p>
          <a:endParaRPr lang="en-US"/>
        </a:p>
      </dgm:t>
    </dgm:pt>
    <dgm:pt modelId="{6034E88D-3938-9F4C-9872-9F3C85815273}" type="pres">
      <dgm:prSet presAssocID="{95E99095-D7DC-DA47-A7EF-8754419A994B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5A7673-4404-4E43-BF60-455E6502687A}" srcId="{95E99095-D7DC-DA47-A7EF-8754419A994B}" destId="{C66429EF-42C3-4A4D-9386-4A3120C0CB6C}" srcOrd="0" destOrd="0" parTransId="{CC7229B2-7B77-EC46-88A5-0AC4BB846DD9}" sibTransId="{4584E570-2212-3A4D-9295-398324794123}"/>
    <dgm:cxn modelId="{395A048D-0821-4230-8D4A-0D64B9496BE7}" type="presOf" srcId="{95E99095-D7DC-DA47-A7EF-8754419A994B}" destId="{1B745C1C-2F68-9642-BAE9-AA374CB82E7C}" srcOrd="0" destOrd="0" presId="urn:microsoft.com/office/officeart/2005/8/layout/venn2"/>
    <dgm:cxn modelId="{573833A8-C021-4AD2-AD35-C15B5AEBBDE0}" type="presOf" srcId="{DED21038-4BDE-4841-BD71-7255E0CD6E1C}" destId="{6034E88D-3938-9F4C-9872-9F3C85815273}" srcOrd="1" destOrd="0" presId="urn:microsoft.com/office/officeart/2005/8/layout/venn2"/>
    <dgm:cxn modelId="{8D3B24FD-F1C5-4CF7-ACE8-BEF3C4EF4138}" type="presOf" srcId="{DED21038-4BDE-4841-BD71-7255E0CD6E1C}" destId="{14144BE9-E0AB-4D40-8C4D-97DE5FDB6C4C}" srcOrd="0" destOrd="0" presId="urn:microsoft.com/office/officeart/2005/8/layout/venn2"/>
    <dgm:cxn modelId="{A8BA9490-D909-4336-9DE2-584F419936AD}" type="presOf" srcId="{C66429EF-42C3-4A4D-9386-4A3120C0CB6C}" destId="{C6A3ABA4-09D3-0448-9414-67C8DEBF2252}" srcOrd="1" destOrd="0" presId="urn:microsoft.com/office/officeart/2005/8/layout/venn2"/>
    <dgm:cxn modelId="{14970B71-FB31-4745-99B0-03AC793A5AD1}" type="presOf" srcId="{C66429EF-42C3-4A4D-9386-4A3120C0CB6C}" destId="{A59B55B5-FD48-864A-999C-91E9F518A95D}" srcOrd="0" destOrd="0" presId="urn:microsoft.com/office/officeart/2005/8/layout/venn2"/>
    <dgm:cxn modelId="{B43DE5C3-ACDC-884D-9BD0-2D76744ABFFE}" srcId="{95E99095-D7DC-DA47-A7EF-8754419A994B}" destId="{DED21038-4BDE-4841-BD71-7255E0CD6E1C}" srcOrd="1" destOrd="0" parTransId="{6754B4BA-DFDB-C44D-BC5C-6830383E35AF}" sibTransId="{C1A7154B-8F6E-9F4B-B91E-38233A0B3096}"/>
    <dgm:cxn modelId="{2095678D-C98D-41B5-8212-1926549E5ECE}" type="presParOf" srcId="{1B745C1C-2F68-9642-BAE9-AA374CB82E7C}" destId="{530A05B5-922F-8141-9402-9723D8E4D194}" srcOrd="0" destOrd="0" presId="urn:microsoft.com/office/officeart/2005/8/layout/venn2"/>
    <dgm:cxn modelId="{3FC9FC93-D9D0-49F4-A7AF-5073F6C54AE6}" type="presParOf" srcId="{530A05B5-922F-8141-9402-9723D8E4D194}" destId="{A59B55B5-FD48-864A-999C-91E9F518A95D}" srcOrd="0" destOrd="0" presId="urn:microsoft.com/office/officeart/2005/8/layout/venn2"/>
    <dgm:cxn modelId="{E110E756-8B36-4113-9CF2-B4FE7FCB4A8B}" type="presParOf" srcId="{530A05B5-922F-8141-9402-9723D8E4D194}" destId="{C6A3ABA4-09D3-0448-9414-67C8DEBF2252}" srcOrd="1" destOrd="0" presId="urn:microsoft.com/office/officeart/2005/8/layout/venn2"/>
    <dgm:cxn modelId="{CBCF4FF0-035D-40E0-9E1D-8DC95B9153A5}" type="presParOf" srcId="{1B745C1C-2F68-9642-BAE9-AA374CB82E7C}" destId="{084BD91C-5957-E94F-B8BB-7BFAE57AC90B}" srcOrd="1" destOrd="0" presId="urn:microsoft.com/office/officeart/2005/8/layout/venn2"/>
    <dgm:cxn modelId="{446EFEBB-7143-4189-86FA-581D4BE5EE4E}" type="presParOf" srcId="{084BD91C-5957-E94F-B8BB-7BFAE57AC90B}" destId="{14144BE9-E0AB-4D40-8C4D-97DE5FDB6C4C}" srcOrd="0" destOrd="0" presId="urn:microsoft.com/office/officeart/2005/8/layout/venn2"/>
    <dgm:cxn modelId="{44DBBAEB-979C-48C5-A259-BB7BBDA35DC0}" type="presParOf" srcId="{084BD91C-5957-E94F-B8BB-7BFAE57AC90B}" destId="{6034E88D-3938-9F4C-9872-9F3C8581527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B55B5-FD48-864A-999C-91E9F518A95D}">
      <dsp:nvSpPr>
        <dsp:cNvPr id="0" name=""/>
        <dsp:cNvSpPr/>
      </dsp:nvSpPr>
      <dsp:spPr>
        <a:xfrm>
          <a:off x="1239481" y="0"/>
          <a:ext cx="4392488" cy="4392488"/>
        </a:xfrm>
        <a:prstGeom prst="ellipse">
          <a:avLst/>
        </a:prstGeom>
        <a:solidFill>
          <a:srgbClr val="008000"/>
        </a:solidFill>
        <a:ln>
          <a:solidFill>
            <a:schemeClr val="tx1"/>
          </a:solidFill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FFFF00"/>
              </a:solidFill>
              <a:latin typeface="Times New Roman"/>
              <a:cs typeface="Times New Roman"/>
            </a:rPr>
            <a:t>87 </a:t>
          </a:r>
          <a:r>
            <a:rPr lang="en-US" sz="2800" b="1" kern="1200" dirty="0" smtClean="0">
              <a:solidFill>
                <a:srgbClr val="FFFF00"/>
              </a:solidFill>
              <a:latin typeface="Times New Roman"/>
              <a:cs typeface="Times New Roman"/>
            </a:rPr>
            <a:t>– Papers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FF00"/>
              </a:solidFill>
              <a:latin typeface="Times New Roman"/>
              <a:cs typeface="Times New Roman"/>
            </a:rPr>
            <a:t>Full Text</a:t>
          </a:r>
          <a:endParaRPr lang="en-US" sz="2800" b="1" kern="1200" dirty="0">
            <a:solidFill>
              <a:srgbClr val="FFFF00"/>
            </a:solidFill>
            <a:latin typeface="Times New Roman"/>
            <a:cs typeface="Times New Roman"/>
          </a:endParaRPr>
        </a:p>
      </dsp:txBody>
      <dsp:txXfrm>
        <a:off x="2282697" y="329436"/>
        <a:ext cx="2306056" cy="746722"/>
      </dsp:txXfrm>
    </dsp:sp>
    <dsp:sp modelId="{14144BE9-E0AB-4D40-8C4D-97DE5FDB6C4C}">
      <dsp:nvSpPr>
        <dsp:cNvPr id="0" name=""/>
        <dsp:cNvSpPr/>
      </dsp:nvSpPr>
      <dsp:spPr>
        <a:xfrm>
          <a:off x="2448277" y="1728185"/>
          <a:ext cx="2055914" cy="1976586"/>
        </a:xfrm>
        <a:prstGeom prst="ellipse">
          <a:avLst/>
        </a:prstGeom>
        <a:solidFill>
          <a:srgbClr val="FFFF00"/>
        </a:solidFill>
        <a:ln>
          <a:solidFill>
            <a:schemeClr val="tx1"/>
          </a:solidFill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8000"/>
              </a:solidFill>
              <a:latin typeface="Times New Roman"/>
              <a:cs typeface="Times New Roman"/>
            </a:rPr>
            <a:t>18 </a:t>
          </a:r>
          <a:r>
            <a:rPr lang="en-US" sz="2800" b="1" kern="1200" dirty="0" smtClean="0">
              <a:solidFill>
                <a:srgbClr val="008000"/>
              </a:solidFill>
              <a:latin typeface="Times New Roman"/>
              <a:cs typeface="Times New Roman"/>
            </a:rPr>
            <a:t>– </a:t>
          </a:r>
          <a:r>
            <a:rPr lang="en-US" sz="1400" b="1" kern="1200" dirty="0" smtClean="0">
              <a:solidFill>
                <a:srgbClr val="008000"/>
              </a:solidFill>
              <a:latin typeface="Times New Roman"/>
              <a:cs typeface="Times New Roman"/>
            </a:rPr>
            <a:t>Papers INCLUDED </a:t>
          </a:r>
          <a:endParaRPr lang="en-US" sz="2400" b="1" kern="1200" dirty="0">
            <a:solidFill>
              <a:srgbClr val="008000"/>
            </a:solidFill>
            <a:latin typeface="Times New Roman"/>
            <a:cs typeface="Times New Roman"/>
          </a:endParaRPr>
        </a:p>
      </dsp:txBody>
      <dsp:txXfrm>
        <a:off x="2749359" y="2222332"/>
        <a:ext cx="1453751" cy="988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2300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9512300"/>
            <a:ext cx="29829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9C2E77-4F0E-4231-B3FA-E8ADB69465E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405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CC6EE-1678-4140-A3C2-22D05C54A143}" type="datetimeFigureOut">
              <a:rPr lang="pt-BR" smtClean="0"/>
              <a:t>21/09/2014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5" y="4757738"/>
            <a:ext cx="5505450" cy="4506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67996-AAF2-42F5-836D-8055CCE6C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25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75E4-DDFE-464E-BF10-89007BE3FB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E9CB-AC3C-4DCE-90CD-37371B7C83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295A-AF85-43A6-9427-2BBB1CFE85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37AD-C834-43D4-9610-1A0E07C1B4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9097-CECC-47A6-BA09-B123A0FA85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E0C0-9B91-42F6-86B1-32CECDAC26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EA17-F8E5-4F79-8A72-08266CDA64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0249-227B-4356-A8FF-9B2425DC40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83D4-9979-4898-A6F8-D5E962892B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059E-46F9-42A2-8E0A-7982597B289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A67A24-D60D-45FC-BAF3-41AE60F5D4B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7BC094B-4309-4629-8151-19C38B2A203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57338"/>
          </a:xfrm>
          <a:solidFill>
            <a:srgbClr val="DDDDDD"/>
          </a:solidFill>
          <a:ln>
            <a:solidFill>
              <a:srgbClr val="DDDDDD"/>
            </a:solidFill>
          </a:ln>
        </p:spPr>
        <p:txBody>
          <a:bodyPr/>
          <a:lstStyle/>
          <a:p>
            <a:pPr algn="ctr"/>
            <a:r>
              <a:rPr lang="pt-B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pt-BR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</a:t>
            </a:r>
            <a:r>
              <a:rPr lang="pt-B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Manifestations</a:t>
            </a:r>
            <a:r>
              <a:rPr lang="pt-B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B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pt-B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pt-B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Tonsillar </a:t>
            </a:r>
            <a:r>
              <a:rPr lang="pt-BR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Lymphoma</a:t>
            </a:r>
            <a:endParaRPr lang="pt-BR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68" name="Picture 4" descr="uni"/>
          <p:cNvPicPr>
            <a:picLocks noChangeAspect="1" noChangeArrowheads="1"/>
          </p:cNvPicPr>
          <p:nvPr/>
        </p:nvPicPr>
        <p:blipFill>
          <a:blip r:embed="rId2">
            <a:lum bright="20000" contrast="-100000"/>
            <a:grayscl/>
          </a:blip>
          <a:srcRect/>
          <a:stretch>
            <a:fillRect/>
          </a:stretch>
        </p:blipFill>
        <p:spPr bwMode="auto">
          <a:xfrm>
            <a:off x="2424433" y="2381052"/>
            <a:ext cx="3511441" cy="243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ixaDeTexto 1"/>
          <p:cNvSpPr txBox="1"/>
          <p:nvPr/>
        </p:nvSpPr>
        <p:spPr>
          <a:xfrm>
            <a:off x="1417956" y="1919387"/>
            <a:ext cx="525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Dr. Alexandre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</a:rPr>
              <a:t>Caixeta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Guimarães</a:t>
            </a:r>
            <a:endParaRPr lang="pt-BR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57318" y="4849861"/>
            <a:ext cx="8349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 smtClean="0"/>
              <a:t>ENT </a:t>
            </a:r>
            <a:r>
              <a:rPr lang="pt-BR" b="1" dirty="0" err="1" smtClean="0"/>
              <a:t>doctor</a:t>
            </a:r>
            <a:r>
              <a:rPr lang="pt-BR" b="1" dirty="0" smtClean="0"/>
              <a:t> </a:t>
            </a:r>
            <a:r>
              <a:rPr lang="pt-BR" b="1" dirty="0" err="1" smtClean="0"/>
              <a:t>from</a:t>
            </a:r>
            <a:r>
              <a:rPr lang="pt-BR" b="1" dirty="0" smtClean="0"/>
              <a:t> </a:t>
            </a:r>
            <a:r>
              <a:rPr lang="pt-BR" b="1" dirty="0" err="1" smtClean="0"/>
              <a:t>Department</a:t>
            </a:r>
            <a:r>
              <a:rPr lang="pt-BR" b="1" dirty="0" smtClean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Otolaryngology</a:t>
            </a:r>
            <a:r>
              <a:rPr lang="pt-BR" b="1" dirty="0"/>
              <a:t>, Head </a:t>
            </a:r>
            <a:r>
              <a:rPr lang="pt-BR" b="1" dirty="0" err="1"/>
              <a:t>and</a:t>
            </a:r>
            <a:r>
              <a:rPr lang="pt-BR" b="1" dirty="0"/>
              <a:t> </a:t>
            </a:r>
            <a:r>
              <a:rPr lang="pt-BR" b="1" dirty="0" err="1"/>
              <a:t>Neck</a:t>
            </a:r>
            <a:r>
              <a:rPr lang="pt-BR" b="1" dirty="0"/>
              <a:t> </a:t>
            </a:r>
            <a:r>
              <a:rPr lang="pt-BR" b="1" dirty="0" err="1"/>
              <a:t>Surgery</a:t>
            </a:r>
            <a:r>
              <a:rPr lang="en-US" b="1" dirty="0"/>
              <a:t>,</a:t>
            </a:r>
            <a:r>
              <a:rPr lang="pt-BR" b="1" dirty="0"/>
              <a:t> </a:t>
            </a:r>
            <a:r>
              <a:rPr lang="pt-BR" b="1" dirty="0" err="1"/>
              <a:t>University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Campinas</a:t>
            </a:r>
            <a:r>
              <a:rPr lang="en-US" b="1" dirty="0"/>
              <a:t> (UNICAMP</a:t>
            </a:r>
            <a:r>
              <a:rPr lang="en-US" b="1" dirty="0" smtClean="0"/>
              <a:t>), Brazil.</a:t>
            </a:r>
            <a:endParaRPr lang="pt-BR" b="1" dirty="0">
              <a:effectLst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24433" y="6257033"/>
            <a:ext cx="326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e-mail: alecgxl2@hotmail.com</a:t>
            </a:r>
            <a:endParaRPr lang="pt-BR" dirty="0"/>
          </a:p>
        </p:txBody>
      </p:sp>
      <p:pic>
        <p:nvPicPr>
          <p:cNvPr id="6146" name="Picture 2" descr="C:\Residencia ORL\2014\Congresso Baltimore\OM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4" y="5697521"/>
            <a:ext cx="6062175" cy="94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dirty="0" smtClean="0"/>
              <a:t> MATERIALS </a:t>
            </a:r>
            <a:r>
              <a:rPr lang="pt-BR" sz="3600" b="1" dirty="0"/>
              <a:t>AND METHODS: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err="1">
                <a:solidFill>
                  <a:srgbClr val="002060"/>
                </a:solidFill>
              </a:rPr>
              <a:t>Articles</a:t>
            </a:r>
            <a:r>
              <a:rPr lang="pt-BR" sz="2400" dirty="0">
                <a:solidFill>
                  <a:srgbClr val="002060"/>
                </a:solidFill>
              </a:rPr>
              <a:t> in </a:t>
            </a:r>
            <a:r>
              <a:rPr lang="pt-BR" sz="2400" dirty="0" err="1">
                <a:solidFill>
                  <a:srgbClr val="002060"/>
                </a:solidFill>
              </a:rPr>
              <a:t>English</a:t>
            </a:r>
            <a:r>
              <a:rPr lang="pt-BR" sz="2400" dirty="0">
                <a:solidFill>
                  <a:srgbClr val="002060"/>
                </a:solidFill>
              </a:rPr>
              <a:t>, Spanish </a:t>
            </a:r>
            <a:r>
              <a:rPr lang="pt-BR" sz="2400" dirty="0" err="1">
                <a:solidFill>
                  <a:srgbClr val="002060"/>
                </a:solidFill>
              </a:rPr>
              <a:t>or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Portuguese</a:t>
            </a:r>
            <a:r>
              <a:rPr lang="pt-BR" sz="2400" dirty="0">
                <a:solidFill>
                  <a:srgbClr val="002060"/>
                </a:solidFill>
              </a:rPr>
              <a:t> in </a:t>
            </a:r>
            <a:r>
              <a:rPr lang="pt-BR" sz="2400" dirty="0" err="1">
                <a:solidFill>
                  <a:srgbClr val="002060"/>
                </a:solidFill>
              </a:rPr>
              <a:t>the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last</a:t>
            </a:r>
            <a:r>
              <a:rPr lang="pt-BR" sz="2400" dirty="0">
                <a:solidFill>
                  <a:srgbClr val="002060"/>
                </a:solidFill>
              </a:rPr>
              <a:t> 15 </a:t>
            </a:r>
            <a:r>
              <a:rPr lang="pt-BR" sz="2400" dirty="0" err="1">
                <a:solidFill>
                  <a:srgbClr val="002060"/>
                </a:solidFill>
              </a:rPr>
              <a:t>years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about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lymphoma</a:t>
            </a:r>
            <a:r>
              <a:rPr lang="pt-BR" sz="2400" dirty="0">
                <a:solidFill>
                  <a:srgbClr val="002060"/>
                </a:solidFill>
              </a:rPr>
              <a:t> in </a:t>
            </a:r>
            <a:r>
              <a:rPr lang="pt-BR" sz="2400" dirty="0" err="1">
                <a:solidFill>
                  <a:srgbClr val="002060"/>
                </a:solidFill>
              </a:rPr>
              <a:t>palatine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tonsil</a:t>
            </a:r>
            <a:r>
              <a:rPr lang="pt-BR" sz="2400" dirty="0">
                <a:solidFill>
                  <a:srgbClr val="002060"/>
                </a:solidFill>
              </a:rPr>
              <a:t> in </a:t>
            </a:r>
            <a:r>
              <a:rPr lang="pt-BR" sz="2400" dirty="0" err="1">
                <a:solidFill>
                  <a:srgbClr val="002060"/>
                </a:solidFill>
              </a:rPr>
              <a:t>children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from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PubMed</a:t>
            </a:r>
            <a:r>
              <a:rPr lang="pt-BR" sz="2400" dirty="0">
                <a:solidFill>
                  <a:srgbClr val="002060"/>
                </a:solidFill>
              </a:rPr>
              <a:t>/</a:t>
            </a:r>
            <a:r>
              <a:rPr lang="pt-BR" sz="2400" dirty="0" err="1">
                <a:solidFill>
                  <a:srgbClr val="002060"/>
                </a:solidFill>
              </a:rPr>
              <a:t>Medline</a:t>
            </a:r>
            <a:r>
              <a:rPr lang="pt-BR" sz="2400" dirty="0">
                <a:solidFill>
                  <a:srgbClr val="002060"/>
                </a:solidFill>
              </a:rPr>
              <a:t>, LILACS, IBECS, Cochrane, SCIELO, BIREME </a:t>
            </a:r>
            <a:r>
              <a:rPr lang="pt-BR" sz="2400" dirty="0" err="1">
                <a:solidFill>
                  <a:srgbClr val="002060"/>
                </a:solidFill>
              </a:rPr>
              <a:t>and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Scopus</a:t>
            </a:r>
            <a:r>
              <a:rPr lang="pt-BR" sz="2400" dirty="0" smtClean="0">
                <a:solidFill>
                  <a:srgbClr val="002060"/>
                </a:solidFill>
              </a:rPr>
              <a:t>.</a:t>
            </a:r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dirty="0">
                <a:solidFill>
                  <a:srgbClr val="002060"/>
                </a:solidFill>
              </a:rPr>
              <a:t>The </a:t>
            </a:r>
            <a:r>
              <a:rPr lang="pt-BR" sz="2400" dirty="0" err="1">
                <a:solidFill>
                  <a:srgbClr val="002060"/>
                </a:solidFill>
              </a:rPr>
              <a:t>MesH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terms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and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free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text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words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used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were</a:t>
            </a:r>
            <a:r>
              <a:rPr lang="pt-BR" sz="2400" dirty="0">
                <a:solidFill>
                  <a:srgbClr val="002060"/>
                </a:solidFill>
              </a:rPr>
              <a:t> "</a:t>
            </a:r>
            <a:r>
              <a:rPr lang="pt-BR" sz="2400" dirty="0" err="1">
                <a:solidFill>
                  <a:srgbClr val="002060"/>
                </a:solidFill>
              </a:rPr>
              <a:t>tonsillar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lymphoma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and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children</a:t>
            </a:r>
            <a:r>
              <a:rPr lang="pt-BR" sz="2400" dirty="0" smtClean="0">
                <a:solidFill>
                  <a:srgbClr val="002060"/>
                </a:solidFill>
              </a:rPr>
              <a:t>.“</a:t>
            </a:r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dirty="0" err="1">
                <a:solidFill>
                  <a:srgbClr val="002060"/>
                </a:solidFill>
              </a:rPr>
              <a:t>T</a:t>
            </a:r>
            <a:r>
              <a:rPr lang="pt-BR" sz="2400" dirty="0" err="1" smtClean="0">
                <a:solidFill>
                  <a:srgbClr val="002060"/>
                </a:solidFill>
              </a:rPr>
              <a:t>wo</a:t>
            </a:r>
            <a:r>
              <a:rPr lang="pt-BR" sz="2400" dirty="0" smtClean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authors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were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responsible</a:t>
            </a:r>
            <a:r>
              <a:rPr lang="pt-BR" sz="2400" dirty="0">
                <a:solidFill>
                  <a:srgbClr val="002060"/>
                </a:solidFill>
              </a:rPr>
              <a:t> for </a:t>
            </a:r>
            <a:r>
              <a:rPr lang="pt-BR" sz="2400" dirty="0" err="1">
                <a:solidFill>
                  <a:srgbClr val="002060"/>
                </a:solidFill>
              </a:rPr>
              <a:t>selecting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all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the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articles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that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had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been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completely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read</a:t>
            </a:r>
            <a:r>
              <a:rPr lang="pt-BR" sz="24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21327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dirty="0" smtClean="0"/>
              <a:t> MATERIALS </a:t>
            </a:r>
            <a:r>
              <a:rPr lang="pt-BR" sz="3600" b="1" dirty="0"/>
              <a:t>AND METHODS: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pt-BR" sz="2400" dirty="0"/>
          </a:p>
          <a:p>
            <a:pPr marL="114300" indent="0">
              <a:buNone/>
            </a:pPr>
            <a:endParaRPr lang="pt-BR" sz="2400" dirty="0" smtClean="0"/>
          </a:p>
          <a:p>
            <a:pPr marL="114300" indent="0" algn="just">
              <a:buNone/>
            </a:pPr>
            <a:r>
              <a:rPr lang="pt-BR" sz="2800" dirty="0" err="1" smtClean="0">
                <a:solidFill>
                  <a:srgbClr val="660066"/>
                </a:solidFill>
              </a:rPr>
              <a:t>Articles</a:t>
            </a:r>
            <a:r>
              <a:rPr lang="pt-BR" sz="2800" dirty="0" smtClean="0">
                <a:solidFill>
                  <a:srgbClr val="660066"/>
                </a:solidFill>
              </a:rPr>
              <a:t> </a:t>
            </a:r>
            <a:r>
              <a:rPr lang="pt-BR" sz="2800" dirty="0" err="1">
                <a:solidFill>
                  <a:srgbClr val="660066"/>
                </a:solidFill>
              </a:rPr>
              <a:t>and</a:t>
            </a:r>
            <a:r>
              <a:rPr lang="pt-BR" sz="2800" dirty="0">
                <a:solidFill>
                  <a:srgbClr val="660066"/>
                </a:solidFill>
              </a:rPr>
              <a:t> case </a:t>
            </a:r>
            <a:r>
              <a:rPr lang="pt-BR" sz="2800" dirty="0" err="1">
                <a:solidFill>
                  <a:srgbClr val="660066"/>
                </a:solidFill>
              </a:rPr>
              <a:t>reports</a:t>
            </a:r>
            <a:r>
              <a:rPr lang="pt-BR" sz="2800" dirty="0">
                <a:solidFill>
                  <a:srgbClr val="660066"/>
                </a:solidFill>
              </a:rPr>
              <a:t> </a:t>
            </a:r>
            <a:r>
              <a:rPr lang="pt-BR" sz="2800" dirty="0" err="1">
                <a:solidFill>
                  <a:srgbClr val="660066"/>
                </a:solidFill>
              </a:rPr>
              <a:t>were</a:t>
            </a:r>
            <a:r>
              <a:rPr lang="pt-BR" sz="2800" dirty="0">
                <a:solidFill>
                  <a:srgbClr val="660066"/>
                </a:solidFill>
              </a:rPr>
              <a:t> </a:t>
            </a:r>
            <a:r>
              <a:rPr lang="pt-BR" sz="2800" dirty="0" err="1">
                <a:solidFill>
                  <a:srgbClr val="660066"/>
                </a:solidFill>
              </a:rPr>
              <a:t>included</a:t>
            </a:r>
            <a:r>
              <a:rPr lang="pt-BR" sz="2800" dirty="0">
                <a:solidFill>
                  <a:srgbClr val="660066"/>
                </a:solidFill>
              </a:rPr>
              <a:t> </a:t>
            </a:r>
            <a:r>
              <a:rPr lang="pt-BR" sz="2800" dirty="0" err="1">
                <a:solidFill>
                  <a:srgbClr val="660066"/>
                </a:solidFill>
              </a:rPr>
              <a:t>covering</a:t>
            </a:r>
            <a:r>
              <a:rPr lang="pt-BR" sz="2800" dirty="0">
                <a:solidFill>
                  <a:srgbClr val="660066"/>
                </a:solidFill>
              </a:rPr>
              <a:t> </a:t>
            </a:r>
            <a:r>
              <a:rPr lang="pt-BR" sz="2800" dirty="0" err="1">
                <a:solidFill>
                  <a:srgbClr val="660066"/>
                </a:solidFill>
              </a:rPr>
              <a:t>the</a:t>
            </a:r>
            <a:r>
              <a:rPr lang="pt-BR" sz="2800" dirty="0">
                <a:solidFill>
                  <a:srgbClr val="660066"/>
                </a:solidFill>
              </a:rPr>
              <a:t> </a:t>
            </a:r>
            <a:r>
              <a:rPr lang="pt-BR" sz="2800" dirty="0" err="1">
                <a:solidFill>
                  <a:srgbClr val="660066"/>
                </a:solidFill>
              </a:rPr>
              <a:t>pediatric</a:t>
            </a:r>
            <a:r>
              <a:rPr lang="pt-BR" sz="2800" dirty="0">
                <a:solidFill>
                  <a:srgbClr val="660066"/>
                </a:solidFill>
              </a:rPr>
              <a:t> age </a:t>
            </a:r>
            <a:r>
              <a:rPr lang="pt-BR" sz="2800" dirty="0" err="1">
                <a:solidFill>
                  <a:srgbClr val="660066"/>
                </a:solidFill>
              </a:rPr>
              <a:t>group</a:t>
            </a:r>
            <a:r>
              <a:rPr lang="pt-BR" sz="2800" dirty="0">
                <a:solidFill>
                  <a:srgbClr val="660066"/>
                </a:solidFill>
              </a:rPr>
              <a:t>, </a:t>
            </a:r>
            <a:r>
              <a:rPr lang="pt-BR" sz="2800" dirty="0" err="1">
                <a:solidFill>
                  <a:srgbClr val="660066"/>
                </a:solidFill>
              </a:rPr>
              <a:t>considered</a:t>
            </a:r>
            <a:r>
              <a:rPr lang="pt-BR" sz="2800" dirty="0">
                <a:solidFill>
                  <a:srgbClr val="660066"/>
                </a:solidFill>
              </a:rPr>
              <a:t> </a:t>
            </a:r>
            <a:r>
              <a:rPr lang="pt-BR" sz="2800" dirty="0" err="1">
                <a:solidFill>
                  <a:srgbClr val="660066"/>
                </a:solidFill>
              </a:rPr>
              <a:t>up</a:t>
            </a:r>
            <a:r>
              <a:rPr lang="pt-BR" sz="2800" dirty="0">
                <a:solidFill>
                  <a:srgbClr val="660066"/>
                </a:solidFill>
              </a:rPr>
              <a:t> </a:t>
            </a:r>
            <a:r>
              <a:rPr lang="pt-BR" sz="2800" dirty="0" err="1">
                <a:solidFill>
                  <a:srgbClr val="660066"/>
                </a:solidFill>
              </a:rPr>
              <a:t>to</a:t>
            </a:r>
            <a:r>
              <a:rPr lang="pt-BR" sz="2800" dirty="0">
                <a:solidFill>
                  <a:srgbClr val="660066"/>
                </a:solidFill>
              </a:rPr>
              <a:t> 18 </a:t>
            </a:r>
            <a:r>
              <a:rPr lang="pt-BR" sz="2800" dirty="0" err="1">
                <a:solidFill>
                  <a:srgbClr val="660066"/>
                </a:solidFill>
              </a:rPr>
              <a:t>years</a:t>
            </a:r>
            <a:r>
              <a:rPr lang="pt-BR" sz="2800" dirty="0">
                <a:solidFill>
                  <a:srgbClr val="660066"/>
                </a:solidFill>
              </a:rPr>
              <a:t> </a:t>
            </a:r>
            <a:r>
              <a:rPr lang="pt-BR" sz="2800" dirty="0" err="1">
                <a:solidFill>
                  <a:srgbClr val="660066"/>
                </a:solidFill>
              </a:rPr>
              <a:t>old</a:t>
            </a:r>
            <a:r>
              <a:rPr lang="pt-BR" sz="2800" dirty="0">
                <a:solidFill>
                  <a:srgbClr val="660066"/>
                </a:solidFill>
              </a:rPr>
              <a:t> </a:t>
            </a:r>
            <a:r>
              <a:rPr lang="pt-BR" sz="2800" dirty="0" err="1">
                <a:solidFill>
                  <a:srgbClr val="660066"/>
                </a:solidFill>
              </a:rPr>
              <a:t>that</a:t>
            </a:r>
            <a:r>
              <a:rPr lang="pt-BR" sz="2800" dirty="0">
                <a:solidFill>
                  <a:srgbClr val="660066"/>
                </a:solidFill>
              </a:rPr>
              <a:t> </a:t>
            </a:r>
            <a:r>
              <a:rPr lang="pt-BR" sz="2800" dirty="0" err="1">
                <a:solidFill>
                  <a:srgbClr val="660066"/>
                </a:solidFill>
              </a:rPr>
              <a:t>contained</a:t>
            </a:r>
            <a:r>
              <a:rPr lang="pt-BR" sz="2800" dirty="0">
                <a:solidFill>
                  <a:srgbClr val="660066"/>
                </a:solidFill>
              </a:rPr>
              <a:t> </a:t>
            </a:r>
            <a:r>
              <a:rPr lang="pt-BR" sz="2800" dirty="0" err="1">
                <a:solidFill>
                  <a:srgbClr val="660066"/>
                </a:solidFill>
              </a:rPr>
              <a:t>information</a:t>
            </a:r>
            <a:r>
              <a:rPr lang="pt-BR" sz="2800" dirty="0">
                <a:solidFill>
                  <a:srgbClr val="660066"/>
                </a:solidFill>
              </a:rPr>
              <a:t> </a:t>
            </a:r>
            <a:r>
              <a:rPr lang="pt-BR" sz="2800" dirty="0" err="1">
                <a:solidFill>
                  <a:srgbClr val="660066"/>
                </a:solidFill>
              </a:rPr>
              <a:t>of</a:t>
            </a:r>
            <a:r>
              <a:rPr lang="pt-BR" sz="2800" dirty="0">
                <a:solidFill>
                  <a:srgbClr val="660066"/>
                </a:solidFill>
              </a:rPr>
              <a:t> </a:t>
            </a:r>
            <a:r>
              <a:rPr lang="pt-BR" sz="2800" dirty="0" err="1">
                <a:solidFill>
                  <a:srgbClr val="660066"/>
                </a:solidFill>
              </a:rPr>
              <a:t>the</a:t>
            </a:r>
            <a:r>
              <a:rPr lang="pt-BR" sz="2800" dirty="0">
                <a:solidFill>
                  <a:srgbClr val="660066"/>
                </a:solidFill>
              </a:rPr>
              <a:t> </a:t>
            </a:r>
            <a:r>
              <a:rPr lang="pt-BR" sz="2800" dirty="0" err="1">
                <a:solidFill>
                  <a:srgbClr val="660066"/>
                </a:solidFill>
              </a:rPr>
              <a:t>clinical</a:t>
            </a:r>
            <a:r>
              <a:rPr lang="pt-BR" sz="2800" dirty="0">
                <a:solidFill>
                  <a:srgbClr val="660066"/>
                </a:solidFill>
              </a:rPr>
              <a:t> </a:t>
            </a:r>
            <a:r>
              <a:rPr lang="pt-BR" sz="2800" dirty="0" err="1">
                <a:solidFill>
                  <a:srgbClr val="660066"/>
                </a:solidFill>
              </a:rPr>
              <a:t>manifestations</a:t>
            </a:r>
            <a:r>
              <a:rPr lang="pt-BR" sz="2800" dirty="0">
                <a:solidFill>
                  <a:srgbClr val="660066"/>
                </a:solidFill>
              </a:rPr>
              <a:t> </a:t>
            </a:r>
            <a:r>
              <a:rPr lang="pt-BR" sz="2800" dirty="0" err="1">
                <a:solidFill>
                  <a:srgbClr val="660066"/>
                </a:solidFill>
              </a:rPr>
              <a:t>of</a:t>
            </a:r>
            <a:r>
              <a:rPr lang="pt-BR" sz="2800" dirty="0">
                <a:solidFill>
                  <a:srgbClr val="660066"/>
                </a:solidFill>
              </a:rPr>
              <a:t> </a:t>
            </a:r>
            <a:r>
              <a:rPr lang="pt-BR" sz="2800" dirty="0" err="1">
                <a:solidFill>
                  <a:srgbClr val="660066"/>
                </a:solidFill>
              </a:rPr>
              <a:t>tonsillar</a:t>
            </a:r>
            <a:r>
              <a:rPr lang="pt-BR" sz="2800" dirty="0">
                <a:solidFill>
                  <a:srgbClr val="660066"/>
                </a:solidFill>
              </a:rPr>
              <a:t> </a:t>
            </a:r>
            <a:r>
              <a:rPr lang="pt-BR" sz="2800" dirty="0" err="1">
                <a:solidFill>
                  <a:srgbClr val="660066"/>
                </a:solidFill>
              </a:rPr>
              <a:t>lymphoma</a:t>
            </a:r>
            <a:r>
              <a:rPr lang="pt-BR" sz="2800" dirty="0">
                <a:solidFill>
                  <a:srgbClr val="660066"/>
                </a:solidFill>
              </a:rPr>
              <a:t> </a:t>
            </a:r>
            <a:r>
              <a:rPr lang="pt-BR" sz="2800" dirty="0" err="1">
                <a:solidFill>
                  <a:srgbClr val="660066"/>
                </a:solidFill>
              </a:rPr>
              <a:t>at</a:t>
            </a:r>
            <a:r>
              <a:rPr lang="pt-BR" sz="2800" dirty="0">
                <a:solidFill>
                  <a:srgbClr val="660066"/>
                </a:solidFill>
              </a:rPr>
              <a:t> </a:t>
            </a:r>
            <a:r>
              <a:rPr lang="pt-BR" sz="2800" dirty="0" err="1" smtClean="0">
                <a:solidFill>
                  <a:srgbClr val="660066"/>
                </a:solidFill>
              </a:rPr>
              <a:t>diagnosis</a:t>
            </a:r>
            <a:endParaRPr lang="pt-BR" sz="2800" dirty="0" smtClean="0">
              <a:solidFill>
                <a:srgbClr val="660066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dirty="0" smtClean="0"/>
              <a:t> RESULTS: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316416" cy="526706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87 </a:t>
            </a:r>
            <a:r>
              <a:rPr lang="pt-BR" dirty="0" err="1">
                <a:solidFill>
                  <a:srgbClr val="002060"/>
                </a:solidFill>
              </a:rPr>
              <a:t>articles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err="1" smtClean="0">
                <a:solidFill>
                  <a:srgbClr val="002060"/>
                </a:solidFill>
              </a:rPr>
              <a:t>were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err="1" smtClean="0">
                <a:solidFill>
                  <a:srgbClr val="002060"/>
                </a:solidFill>
              </a:rPr>
              <a:t>found</a:t>
            </a:r>
            <a:r>
              <a:rPr lang="pt-BR" dirty="0" smtClean="0">
                <a:solidFill>
                  <a:srgbClr val="002060"/>
                </a:solidFill>
              </a:rPr>
              <a:t>, </a:t>
            </a:r>
            <a:r>
              <a:rPr lang="pt-BR" dirty="0">
                <a:solidFill>
                  <a:srgbClr val="002060"/>
                </a:solidFill>
              </a:rPr>
              <a:t>in </a:t>
            </a:r>
            <a:r>
              <a:rPr lang="pt-BR" dirty="0" err="1">
                <a:solidFill>
                  <a:srgbClr val="002060"/>
                </a:solidFill>
              </a:rPr>
              <a:t>which</a:t>
            </a:r>
            <a:r>
              <a:rPr lang="pt-BR" dirty="0">
                <a:solidFill>
                  <a:srgbClr val="002060"/>
                </a:solidFill>
              </a:rPr>
              <a:t> 18 (20.6%) </a:t>
            </a:r>
            <a:r>
              <a:rPr lang="pt-BR" dirty="0" err="1">
                <a:solidFill>
                  <a:srgbClr val="002060"/>
                </a:solidFill>
              </a:rPr>
              <a:t>met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the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inclusion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 smtClean="0">
                <a:solidFill>
                  <a:srgbClr val="002060"/>
                </a:solidFill>
              </a:rPr>
              <a:t>criteria</a:t>
            </a:r>
            <a:r>
              <a:rPr lang="pt-BR" dirty="0" smtClean="0">
                <a:solidFill>
                  <a:srgbClr val="002060"/>
                </a:solidFill>
              </a:rPr>
              <a:t>.</a:t>
            </a:r>
          </a:p>
          <a:p>
            <a:endParaRPr lang="pt-BR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" name="Diagram 57"/>
          <p:cNvGraphicFramePr/>
          <p:nvPr>
            <p:extLst>
              <p:ext uri="{D42A27DB-BD31-4B8C-83A1-F6EECF244321}">
                <p14:modId xmlns:p14="http://schemas.microsoft.com/office/powerpoint/2010/main" val="2901847357"/>
              </p:ext>
            </p:extLst>
          </p:nvPr>
        </p:nvGraphicFramePr>
        <p:xfrm>
          <a:off x="827584" y="2348880"/>
          <a:ext cx="72008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43452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dirty="0" smtClean="0"/>
              <a:t> RESULTS: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316416" cy="5267060"/>
          </a:xfrm>
        </p:spPr>
        <p:txBody>
          <a:bodyPr>
            <a:normAutofit/>
          </a:bodyPr>
          <a:lstStyle/>
          <a:p>
            <a:endParaRPr lang="pt-BR" dirty="0" smtClean="0">
              <a:solidFill>
                <a:srgbClr val="002060"/>
              </a:solidFill>
            </a:endParaRPr>
          </a:p>
          <a:p>
            <a:r>
              <a:rPr lang="pt-BR" dirty="0" err="1" smtClean="0">
                <a:solidFill>
                  <a:srgbClr val="002060"/>
                </a:solidFill>
              </a:rPr>
              <a:t>There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err="1" smtClean="0">
                <a:solidFill>
                  <a:srgbClr val="002060"/>
                </a:solidFill>
              </a:rPr>
              <a:t>were</a:t>
            </a:r>
            <a:r>
              <a:rPr lang="pt-BR" dirty="0" smtClean="0">
                <a:solidFill>
                  <a:srgbClr val="002060"/>
                </a:solidFill>
              </a:rPr>
              <a:t>  66 cases </a:t>
            </a:r>
            <a:r>
              <a:rPr lang="pt-BR" dirty="0" err="1" smtClean="0">
                <a:solidFill>
                  <a:srgbClr val="002060"/>
                </a:solidFill>
              </a:rPr>
              <a:t>of</a:t>
            </a:r>
            <a:r>
              <a:rPr lang="pt-BR" dirty="0" smtClean="0">
                <a:solidFill>
                  <a:srgbClr val="002060"/>
                </a:solidFill>
              </a:rPr>
              <a:t> PT </a:t>
            </a:r>
            <a:r>
              <a:rPr lang="pt-BR" dirty="0" err="1" smtClean="0">
                <a:solidFill>
                  <a:srgbClr val="002060"/>
                </a:solidFill>
              </a:rPr>
              <a:t>lymphoma</a:t>
            </a:r>
            <a:endParaRPr lang="pt-BR" dirty="0" smtClean="0">
              <a:solidFill>
                <a:srgbClr val="002060"/>
              </a:solidFill>
            </a:endParaRPr>
          </a:p>
          <a:p>
            <a:endParaRPr lang="pt-BR" dirty="0" smtClean="0">
              <a:solidFill>
                <a:srgbClr val="002060"/>
              </a:solidFill>
            </a:endParaRPr>
          </a:p>
          <a:p>
            <a:r>
              <a:rPr lang="pt-BR" dirty="0">
                <a:solidFill>
                  <a:srgbClr val="002060"/>
                </a:solidFill>
              </a:rPr>
              <a:t>The age </a:t>
            </a:r>
            <a:r>
              <a:rPr lang="pt-BR" dirty="0" err="1">
                <a:solidFill>
                  <a:srgbClr val="002060"/>
                </a:solidFill>
              </a:rPr>
              <a:t>ranged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from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one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to</a:t>
            </a:r>
            <a:r>
              <a:rPr lang="pt-BR" dirty="0">
                <a:solidFill>
                  <a:srgbClr val="002060"/>
                </a:solidFill>
              </a:rPr>
              <a:t> 17 </a:t>
            </a:r>
            <a:r>
              <a:rPr lang="pt-BR" dirty="0" err="1">
                <a:solidFill>
                  <a:srgbClr val="002060"/>
                </a:solidFill>
              </a:rPr>
              <a:t>years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with</a:t>
            </a:r>
            <a:r>
              <a:rPr lang="pt-BR" dirty="0">
                <a:solidFill>
                  <a:srgbClr val="002060"/>
                </a:solidFill>
              </a:rPr>
              <a:t> a </a:t>
            </a:r>
            <a:r>
              <a:rPr lang="pt-BR" dirty="0" err="1">
                <a:solidFill>
                  <a:srgbClr val="002060"/>
                </a:solidFill>
              </a:rPr>
              <a:t>mean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of</a:t>
            </a:r>
            <a:r>
              <a:rPr lang="pt-BR" dirty="0">
                <a:solidFill>
                  <a:srgbClr val="002060"/>
                </a:solidFill>
              </a:rPr>
              <a:t> 7.4 </a:t>
            </a:r>
            <a:r>
              <a:rPr lang="pt-BR" dirty="0" err="1">
                <a:solidFill>
                  <a:srgbClr val="002060"/>
                </a:solidFill>
              </a:rPr>
              <a:t>years</a:t>
            </a:r>
            <a:r>
              <a:rPr lang="pt-BR" dirty="0">
                <a:solidFill>
                  <a:srgbClr val="002060"/>
                </a:solidFill>
              </a:rPr>
              <a:t> </a:t>
            </a:r>
            <a:endParaRPr lang="pt-BR" dirty="0" smtClean="0">
              <a:solidFill>
                <a:srgbClr val="002060"/>
              </a:solidFill>
            </a:endParaRPr>
          </a:p>
          <a:p>
            <a:endParaRPr lang="pt-BR" dirty="0" smtClean="0">
              <a:solidFill>
                <a:srgbClr val="002060"/>
              </a:solidFill>
            </a:endParaRPr>
          </a:p>
          <a:p>
            <a:r>
              <a:rPr lang="pt-BR" dirty="0" err="1">
                <a:solidFill>
                  <a:srgbClr val="002060"/>
                </a:solidFill>
              </a:rPr>
              <a:t>There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was</a:t>
            </a:r>
            <a:r>
              <a:rPr lang="pt-BR" dirty="0">
                <a:solidFill>
                  <a:srgbClr val="002060"/>
                </a:solidFill>
              </a:rPr>
              <a:t> a </a:t>
            </a:r>
            <a:r>
              <a:rPr lang="pt-BR" dirty="0" err="1">
                <a:solidFill>
                  <a:srgbClr val="002060"/>
                </a:solidFill>
              </a:rPr>
              <a:t>predominance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of</a:t>
            </a:r>
            <a:r>
              <a:rPr lang="pt-BR" dirty="0">
                <a:solidFill>
                  <a:srgbClr val="002060"/>
                </a:solidFill>
              </a:rPr>
              <a:t> male </a:t>
            </a:r>
            <a:r>
              <a:rPr lang="pt-BR" dirty="0" err="1">
                <a:solidFill>
                  <a:srgbClr val="002060"/>
                </a:solidFill>
              </a:rPr>
              <a:t>patients</a:t>
            </a:r>
            <a:r>
              <a:rPr lang="pt-BR" dirty="0">
                <a:solidFill>
                  <a:srgbClr val="002060"/>
                </a:solidFill>
              </a:rPr>
              <a:t>, </a:t>
            </a:r>
            <a:r>
              <a:rPr lang="pt-BR" dirty="0" err="1" smtClean="0">
                <a:solidFill>
                  <a:srgbClr val="002060"/>
                </a:solidFill>
              </a:rPr>
              <a:t>with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>
                <a:solidFill>
                  <a:srgbClr val="002060"/>
                </a:solidFill>
              </a:rPr>
              <a:t>a male/</a:t>
            </a:r>
            <a:r>
              <a:rPr lang="pt-BR" dirty="0" err="1">
                <a:solidFill>
                  <a:srgbClr val="002060"/>
                </a:solidFill>
              </a:rPr>
              <a:t>female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ratio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 smtClean="0">
                <a:solidFill>
                  <a:srgbClr val="002060"/>
                </a:solidFill>
              </a:rPr>
              <a:t>of</a:t>
            </a:r>
            <a:r>
              <a:rPr lang="pt-BR" dirty="0" smtClean="0">
                <a:solidFill>
                  <a:srgbClr val="002060"/>
                </a:solidFill>
              </a:rPr>
              <a:t> 1.95</a:t>
            </a:r>
          </a:p>
          <a:p>
            <a:endParaRPr lang="pt-BR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Most of the cases (68.3</a:t>
            </a:r>
            <a:r>
              <a:rPr lang="en-US" dirty="0">
                <a:solidFill>
                  <a:srgbClr val="002060"/>
                </a:solidFill>
              </a:rPr>
              <a:t>%) were from North </a:t>
            </a:r>
            <a:r>
              <a:rPr lang="en-US" dirty="0" smtClean="0">
                <a:solidFill>
                  <a:srgbClr val="002060"/>
                </a:solidFill>
              </a:rPr>
              <a:t>America,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followed by Europe with 13.7% </a:t>
            </a:r>
            <a:r>
              <a:rPr lang="en-US" dirty="0">
                <a:solidFill>
                  <a:srgbClr val="002060"/>
                </a:solidFill>
              </a:rPr>
              <a:t>cases, </a:t>
            </a:r>
            <a:r>
              <a:rPr lang="en-US" dirty="0" smtClean="0">
                <a:solidFill>
                  <a:srgbClr val="002060"/>
                </a:solidFill>
              </a:rPr>
              <a:t>Australia </a:t>
            </a:r>
            <a:r>
              <a:rPr lang="en-US" dirty="0">
                <a:solidFill>
                  <a:srgbClr val="002060"/>
                </a:solidFill>
              </a:rPr>
              <a:t>with </a:t>
            </a:r>
            <a:r>
              <a:rPr lang="en-US" dirty="0" smtClean="0">
                <a:solidFill>
                  <a:srgbClr val="002060"/>
                </a:solidFill>
              </a:rPr>
              <a:t>10.5%, </a:t>
            </a:r>
            <a:r>
              <a:rPr lang="en-US" dirty="0">
                <a:solidFill>
                  <a:srgbClr val="002060"/>
                </a:solidFill>
              </a:rPr>
              <a:t>South America with </a:t>
            </a:r>
            <a:r>
              <a:rPr lang="en-US" dirty="0" smtClean="0">
                <a:solidFill>
                  <a:srgbClr val="002060"/>
                </a:solidFill>
              </a:rPr>
              <a:t>4.5%, </a:t>
            </a:r>
            <a:r>
              <a:rPr lang="en-US" dirty="0">
                <a:solidFill>
                  <a:srgbClr val="002060"/>
                </a:solidFill>
              </a:rPr>
              <a:t>and Africa </a:t>
            </a:r>
            <a:r>
              <a:rPr lang="en-US" dirty="0" smtClean="0">
                <a:solidFill>
                  <a:srgbClr val="002060"/>
                </a:solidFill>
              </a:rPr>
              <a:t>with 3% of the cases.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252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11995"/>
            <a:ext cx="9144000" cy="11969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t-BR" sz="3600" b="1" dirty="0" smtClean="0"/>
              <a:t> </a:t>
            </a:r>
            <a:endParaRPr lang="pt-BR" sz="3600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480583"/>
              </p:ext>
            </p:extLst>
          </p:nvPr>
        </p:nvGraphicFramePr>
        <p:xfrm>
          <a:off x="1043608" y="1245963"/>
          <a:ext cx="6192688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7133"/>
                <a:gridCol w="700663"/>
                <a:gridCol w="934892"/>
              </a:tblGrid>
              <a:tr h="308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SIGN/ SYMPTOM</a:t>
                      </a:r>
                      <a:endParaRPr lang="pt-BR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Cases</a:t>
                      </a:r>
                      <a:endParaRPr lang="pt-BR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effectLst/>
                        </a:rPr>
                        <a:t>%</a:t>
                      </a:r>
                      <a:endParaRPr lang="pt-B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346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Unilateral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tonsillar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enlargement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 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Tonsillar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asymmetry</a:t>
                      </a:r>
                      <a:endParaRPr lang="pt-BR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48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effectLst/>
                        </a:rPr>
                        <a:t>72.7%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8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Color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alteration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Visible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lesion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PT</a:t>
                      </a:r>
                      <a:endParaRPr lang="pt-BR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30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45.4%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8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Cervical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lymphadenopathy</a:t>
                      </a:r>
                      <a:endParaRPr lang="pt-BR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effectLst/>
                        </a:rPr>
                        <a:t>20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30.3%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8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Dysphagia</a:t>
                      </a:r>
                      <a:endParaRPr lang="pt-BR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19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28.7%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8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Snore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apnea</a:t>
                      </a:r>
                      <a:endParaRPr lang="pt-BR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16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24.2%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8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Recurrent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tonsillitis</a:t>
                      </a:r>
                      <a:endParaRPr lang="pt-BR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8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effectLst/>
                        </a:rPr>
                        <a:t>12.1%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8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Fever</a:t>
                      </a:r>
                      <a:endParaRPr lang="pt-BR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7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10.6%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8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Weight loss</a:t>
                      </a:r>
                      <a:endParaRPr lang="pt-BR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6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9%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8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Vocal alteration/difficulty to speak</a:t>
                      </a:r>
                      <a:endParaRPr lang="pt-BR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6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9%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8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Local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pain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(tonsillar)</a:t>
                      </a:r>
                      <a:endParaRPr lang="pt-BR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5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7.5%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8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Tonsillitis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treatment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without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improvement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</a:rPr>
                        <a:t> </a:t>
                      </a:r>
                      <a:endParaRPr lang="pt-BR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4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6.6%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8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Immunosuppression</a:t>
                      </a:r>
                      <a:endParaRPr lang="pt-BR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4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6.6%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8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Auricular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fullness</a:t>
                      </a:r>
                      <a:endParaRPr lang="pt-BR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2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>
                          <a:effectLst/>
                        </a:rPr>
                        <a:t>3%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8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Prior </a:t>
                      </a: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radiotherapy</a:t>
                      </a:r>
                      <a:endParaRPr lang="pt-BR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effectLst/>
                        </a:rPr>
                        <a:t>1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effectLst/>
                        </a:rPr>
                        <a:t>1.6%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(n=66)</a:t>
                      </a:r>
                      <a:endParaRPr lang="pt-BR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</a:rPr>
                        <a:t> </a:t>
                      </a:r>
                      <a:endParaRPr lang="pt-BR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effectLst/>
                        </a:rPr>
                        <a:t> </a:t>
                      </a:r>
                      <a:endParaRPr lang="pt-B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 flipH="1">
            <a:off x="899592" y="107462"/>
            <a:ext cx="7848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err="1"/>
              <a:t>Prevalence</a:t>
            </a:r>
            <a:r>
              <a:rPr lang="pt-BR" sz="3000" b="1" dirty="0"/>
              <a:t> </a:t>
            </a:r>
            <a:r>
              <a:rPr lang="pt-BR" sz="3000" b="1" dirty="0" err="1"/>
              <a:t>of</a:t>
            </a:r>
            <a:r>
              <a:rPr lang="pt-BR" sz="3000" b="1" dirty="0"/>
              <a:t> </a:t>
            </a:r>
            <a:r>
              <a:rPr lang="en-US" sz="3000" b="1" dirty="0"/>
              <a:t>clinical </a:t>
            </a:r>
            <a:r>
              <a:rPr lang="en-US" sz="3000" b="1" dirty="0" smtClean="0"/>
              <a:t>manifestations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7679983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dirty="0" smtClean="0"/>
              <a:t> RESULTS: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316416" cy="526706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pPr marL="114300" indent="0"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The </a:t>
            </a:r>
            <a:r>
              <a:rPr lang="pt-BR" sz="2800" dirty="0" err="1" smtClean="0">
                <a:solidFill>
                  <a:srgbClr val="002060"/>
                </a:solidFill>
              </a:rPr>
              <a:t>presence</a:t>
            </a:r>
            <a:r>
              <a:rPr lang="pt-BR" sz="2800" dirty="0" smtClean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of</a:t>
            </a:r>
            <a:r>
              <a:rPr lang="pt-BR" sz="2800" dirty="0">
                <a:solidFill>
                  <a:srgbClr val="002060"/>
                </a:solidFill>
              </a:rPr>
              <a:t> B </a:t>
            </a:r>
            <a:r>
              <a:rPr lang="pt-BR" sz="2800" dirty="0" err="1">
                <a:solidFill>
                  <a:srgbClr val="002060"/>
                </a:solidFill>
              </a:rPr>
              <a:t>symptoms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occurred</a:t>
            </a:r>
            <a:r>
              <a:rPr lang="pt-BR" sz="2800" dirty="0">
                <a:solidFill>
                  <a:srgbClr val="002060"/>
                </a:solidFill>
              </a:rPr>
              <a:t> in </a:t>
            </a:r>
            <a:r>
              <a:rPr lang="pt-BR" sz="2800" dirty="0" err="1">
                <a:solidFill>
                  <a:srgbClr val="002060"/>
                </a:solidFill>
              </a:rPr>
              <a:t>only</a:t>
            </a:r>
            <a:r>
              <a:rPr lang="pt-BR" sz="2800" dirty="0">
                <a:solidFill>
                  <a:srgbClr val="002060"/>
                </a:solidFill>
              </a:rPr>
              <a:t> 16% </a:t>
            </a:r>
            <a:r>
              <a:rPr lang="pt-BR" sz="2800" dirty="0" err="1">
                <a:solidFill>
                  <a:srgbClr val="002060"/>
                </a:solidFill>
              </a:rPr>
              <a:t>of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the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 smtClean="0">
                <a:solidFill>
                  <a:srgbClr val="002060"/>
                </a:solidFill>
              </a:rPr>
              <a:t>patients</a:t>
            </a:r>
            <a:endParaRPr lang="pt-BR" sz="2800" dirty="0" smtClean="0">
              <a:solidFill>
                <a:srgbClr val="002060"/>
              </a:solidFill>
            </a:endParaRPr>
          </a:p>
          <a:p>
            <a:endParaRPr lang="pt-BR" sz="2800" dirty="0" smtClean="0">
              <a:solidFill>
                <a:srgbClr val="002060"/>
              </a:solidFill>
            </a:endParaRPr>
          </a:p>
          <a:p>
            <a:endParaRPr lang="pt-BR" sz="28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en-US" sz="2800" b="1" dirty="0" err="1">
                <a:solidFill>
                  <a:srgbClr val="002060"/>
                </a:solidFill>
              </a:rPr>
              <a:t>Burkitt's</a:t>
            </a:r>
            <a:r>
              <a:rPr lang="en-US" sz="2800" b="1" dirty="0">
                <a:solidFill>
                  <a:srgbClr val="002060"/>
                </a:solidFill>
              </a:rPr>
              <a:t> lymphoma </a:t>
            </a:r>
            <a:r>
              <a:rPr lang="en-US" sz="2800" dirty="0">
                <a:solidFill>
                  <a:srgbClr val="002060"/>
                </a:solidFill>
              </a:rPr>
              <a:t>was the most common </a:t>
            </a:r>
            <a:r>
              <a:rPr lang="en-US" sz="2800" dirty="0" smtClean="0">
                <a:solidFill>
                  <a:srgbClr val="002060"/>
                </a:solidFill>
              </a:rPr>
              <a:t>type (50%), </a:t>
            </a:r>
            <a:r>
              <a:rPr lang="en-US" sz="2800" dirty="0">
                <a:solidFill>
                  <a:srgbClr val="002060"/>
                </a:solidFill>
              </a:rPr>
              <a:t>followed by B-cell NHL </a:t>
            </a:r>
            <a:r>
              <a:rPr lang="en-US" sz="2800" dirty="0" smtClean="0">
                <a:solidFill>
                  <a:srgbClr val="002060"/>
                </a:solidFill>
              </a:rPr>
              <a:t>(30%),and </a:t>
            </a:r>
            <a:r>
              <a:rPr lang="es-ES" sz="2800" dirty="0">
                <a:solidFill>
                  <a:srgbClr val="002060"/>
                </a:solidFill>
              </a:rPr>
              <a:t>T </a:t>
            </a:r>
            <a:r>
              <a:rPr lang="es-ES" sz="2800" dirty="0" err="1" smtClean="0">
                <a:solidFill>
                  <a:srgbClr val="002060"/>
                </a:solidFill>
              </a:rPr>
              <a:t>lymphoblastic</a:t>
            </a:r>
            <a:r>
              <a:rPr lang="es-ES" sz="2800" dirty="0" smtClean="0">
                <a:solidFill>
                  <a:srgbClr val="002060"/>
                </a:solidFill>
              </a:rPr>
              <a:t> (6%)</a:t>
            </a:r>
            <a:endParaRPr lang="en-US" sz="2800" dirty="0" smtClean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05345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dirty="0" smtClean="0"/>
              <a:t> RESULTS: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316416" cy="526706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800" dirty="0" smtClean="0">
              <a:solidFill>
                <a:srgbClr val="002060"/>
              </a:solidFill>
            </a:endParaRPr>
          </a:p>
          <a:p>
            <a:endParaRPr lang="pt-BR" sz="2800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pt-BR" dirty="0"/>
          </a:p>
        </p:txBody>
      </p:sp>
      <p:graphicFrame>
        <p:nvGraphicFramePr>
          <p:cNvPr id="4" name="Chart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843979"/>
              </p:ext>
            </p:extLst>
          </p:nvPr>
        </p:nvGraphicFramePr>
        <p:xfrm>
          <a:off x="323528" y="1556792"/>
          <a:ext cx="8355636" cy="501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54533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dirty="0" err="1" smtClean="0"/>
              <a:t>Discussion</a:t>
            </a:r>
            <a:r>
              <a:rPr lang="pt-BR" sz="3600" b="1" dirty="0" smtClean="0"/>
              <a:t>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316416" cy="5267060"/>
          </a:xfrm>
        </p:spPr>
        <p:txBody>
          <a:bodyPr>
            <a:normAutofit/>
          </a:bodyPr>
          <a:lstStyle/>
          <a:p>
            <a:r>
              <a:rPr lang="pt-BR" sz="2800" dirty="0"/>
              <a:t> </a:t>
            </a:r>
            <a:r>
              <a:rPr lang="pt-BR" sz="2800" dirty="0" err="1">
                <a:solidFill>
                  <a:srgbClr val="002060"/>
                </a:solidFill>
              </a:rPr>
              <a:t>This</a:t>
            </a:r>
            <a:r>
              <a:rPr lang="pt-BR" sz="2800" dirty="0">
                <a:solidFill>
                  <a:srgbClr val="002060"/>
                </a:solidFill>
              </a:rPr>
              <a:t> data </a:t>
            </a:r>
            <a:r>
              <a:rPr lang="pt-BR" sz="2800" dirty="0" err="1">
                <a:solidFill>
                  <a:srgbClr val="002060"/>
                </a:solidFill>
              </a:rPr>
              <a:t>contrast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with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the</a:t>
            </a:r>
            <a:r>
              <a:rPr lang="pt-BR" sz="2800" dirty="0">
                <a:solidFill>
                  <a:srgbClr val="002060"/>
                </a:solidFill>
              </a:rPr>
              <a:t> data </a:t>
            </a:r>
            <a:r>
              <a:rPr lang="pt-BR" sz="2800" dirty="0" err="1">
                <a:solidFill>
                  <a:srgbClr val="002060"/>
                </a:solidFill>
              </a:rPr>
              <a:t>collected</a:t>
            </a:r>
            <a:r>
              <a:rPr lang="pt-BR" sz="2800" dirty="0">
                <a:solidFill>
                  <a:srgbClr val="002060"/>
                </a:solidFill>
              </a:rPr>
              <a:t> for </a:t>
            </a:r>
            <a:r>
              <a:rPr lang="pt-BR" sz="2800" dirty="0" err="1">
                <a:solidFill>
                  <a:srgbClr val="002060"/>
                </a:solidFill>
              </a:rPr>
              <a:t>the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adult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 smtClean="0">
                <a:solidFill>
                  <a:srgbClr val="002060"/>
                </a:solidFill>
              </a:rPr>
              <a:t>population</a:t>
            </a:r>
            <a:r>
              <a:rPr lang="pt-BR" sz="2800" dirty="0" smtClean="0">
                <a:solidFill>
                  <a:srgbClr val="002060"/>
                </a:solidFill>
              </a:rPr>
              <a:t> </a:t>
            </a:r>
            <a:r>
              <a:rPr lang="pt-BR" sz="2800" dirty="0" err="1" smtClean="0">
                <a:solidFill>
                  <a:srgbClr val="002060"/>
                </a:solidFill>
              </a:rPr>
              <a:t>with</a:t>
            </a:r>
            <a:r>
              <a:rPr lang="pt-BR" sz="2800" dirty="0" smtClean="0">
                <a:solidFill>
                  <a:srgbClr val="002060"/>
                </a:solidFill>
              </a:rPr>
              <a:t> PT </a:t>
            </a:r>
            <a:r>
              <a:rPr lang="pt-BR" sz="2800" dirty="0" err="1" smtClean="0">
                <a:solidFill>
                  <a:srgbClr val="002060"/>
                </a:solidFill>
              </a:rPr>
              <a:t>Lymphoma</a:t>
            </a:r>
            <a:r>
              <a:rPr lang="pt-BR" sz="2800" dirty="0" smtClean="0">
                <a:solidFill>
                  <a:srgbClr val="002060"/>
                </a:solidFill>
              </a:rPr>
              <a:t>,  in </a:t>
            </a:r>
            <a:r>
              <a:rPr lang="pt-BR" sz="2800" dirty="0" err="1">
                <a:solidFill>
                  <a:srgbClr val="002060"/>
                </a:solidFill>
              </a:rPr>
              <a:t>which</a:t>
            </a:r>
            <a:r>
              <a:rPr lang="pt-BR" sz="2800" dirty="0" smtClean="0">
                <a:solidFill>
                  <a:srgbClr val="002060"/>
                </a:solidFill>
              </a:rPr>
              <a:t> </a:t>
            </a:r>
            <a:r>
              <a:rPr lang="pt-BR" sz="2800" dirty="0" err="1" smtClean="0">
                <a:solidFill>
                  <a:srgbClr val="002060"/>
                </a:solidFill>
              </a:rPr>
              <a:t>the</a:t>
            </a:r>
            <a:r>
              <a:rPr lang="pt-BR" sz="2800" dirty="0" smtClean="0">
                <a:solidFill>
                  <a:srgbClr val="002060"/>
                </a:solidFill>
              </a:rPr>
              <a:t> </a:t>
            </a:r>
            <a:r>
              <a:rPr lang="pt-BR" sz="2800" dirty="0" err="1" smtClean="0">
                <a:solidFill>
                  <a:srgbClr val="002060"/>
                </a:solidFill>
              </a:rPr>
              <a:t>most</a:t>
            </a:r>
            <a:r>
              <a:rPr lang="pt-BR" sz="2800" dirty="0" smtClean="0">
                <a:solidFill>
                  <a:srgbClr val="002060"/>
                </a:solidFill>
              </a:rPr>
              <a:t> </a:t>
            </a:r>
            <a:r>
              <a:rPr lang="pt-BR" sz="2800" dirty="0">
                <a:solidFill>
                  <a:srgbClr val="002060"/>
                </a:solidFill>
              </a:rPr>
              <a:t>common </a:t>
            </a:r>
            <a:r>
              <a:rPr lang="pt-BR" sz="2800" dirty="0" err="1">
                <a:solidFill>
                  <a:srgbClr val="002060"/>
                </a:solidFill>
              </a:rPr>
              <a:t>manifestations</a:t>
            </a:r>
            <a:r>
              <a:rPr lang="pt-BR" sz="2800" dirty="0">
                <a:solidFill>
                  <a:srgbClr val="002060"/>
                </a:solidFill>
              </a:rPr>
              <a:t> are </a:t>
            </a:r>
            <a:r>
              <a:rPr lang="pt-BR" sz="2800" dirty="0" err="1">
                <a:solidFill>
                  <a:srgbClr val="002060"/>
                </a:solidFill>
              </a:rPr>
              <a:t>dysphagia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or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odynophagia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 smtClean="0">
                <a:solidFill>
                  <a:srgbClr val="002060"/>
                </a:solidFill>
              </a:rPr>
              <a:t>and</a:t>
            </a:r>
            <a:r>
              <a:rPr lang="pt-BR" sz="2800" dirty="0" smtClean="0">
                <a:solidFill>
                  <a:srgbClr val="002060"/>
                </a:solidFill>
              </a:rPr>
              <a:t> </a:t>
            </a:r>
            <a:r>
              <a:rPr lang="pt-BR" sz="2800" dirty="0">
                <a:solidFill>
                  <a:srgbClr val="002060"/>
                </a:solidFill>
              </a:rPr>
              <a:t>cervical </a:t>
            </a:r>
            <a:r>
              <a:rPr lang="pt-BR" sz="2800" dirty="0" err="1" smtClean="0">
                <a:solidFill>
                  <a:srgbClr val="002060"/>
                </a:solidFill>
              </a:rPr>
              <a:t>lymphadenopathy</a:t>
            </a:r>
            <a:endParaRPr lang="pt-BR" sz="28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pt-BR" sz="2800" dirty="0">
              <a:solidFill>
                <a:srgbClr val="002060"/>
              </a:solidFill>
            </a:endParaRPr>
          </a:p>
          <a:p>
            <a:r>
              <a:rPr lang="pt-BR" sz="2800" dirty="0" err="1">
                <a:solidFill>
                  <a:srgbClr val="002060"/>
                </a:solidFill>
              </a:rPr>
              <a:t>This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was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the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largest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review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of</a:t>
            </a:r>
            <a:r>
              <a:rPr lang="pt-BR" sz="2800" dirty="0">
                <a:solidFill>
                  <a:srgbClr val="002060"/>
                </a:solidFill>
              </a:rPr>
              <a:t> PT </a:t>
            </a:r>
            <a:r>
              <a:rPr lang="pt-BR" sz="2800" dirty="0" err="1">
                <a:solidFill>
                  <a:srgbClr val="002060"/>
                </a:solidFill>
              </a:rPr>
              <a:t>lymphoma</a:t>
            </a:r>
            <a:r>
              <a:rPr lang="pt-BR" sz="2800" dirty="0">
                <a:solidFill>
                  <a:srgbClr val="002060"/>
                </a:solidFill>
              </a:rPr>
              <a:t> in </a:t>
            </a:r>
            <a:r>
              <a:rPr lang="pt-BR" sz="2800" dirty="0" err="1">
                <a:solidFill>
                  <a:srgbClr val="002060"/>
                </a:solidFill>
              </a:rPr>
              <a:t>children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and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the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first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systematic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review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that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included</a:t>
            </a:r>
            <a:r>
              <a:rPr lang="pt-BR" sz="2800" dirty="0">
                <a:solidFill>
                  <a:srgbClr val="002060"/>
                </a:solidFill>
              </a:rPr>
              <a:t> case </a:t>
            </a:r>
            <a:r>
              <a:rPr lang="pt-BR" sz="2800" dirty="0" err="1">
                <a:solidFill>
                  <a:srgbClr val="002060"/>
                </a:solidFill>
              </a:rPr>
              <a:t>reports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and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appointed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the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>
                <a:solidFill>
                  <a:srgbClr val="002060"/>
                </a:solidFill>
              </a:rPr>
              <a:t>most</a:t>
            </a:r>
            <a:r>
              <a:rPr lang="pt-BR" sz="2800" dirty="0">
                <a:solidFill>
                  <a:srgbClr val="002060"/>
                </a:solidFill>
              </a:rPr>
              <a:t> common </a:t>
            </a:r>
            <a:r>
              <a:rPr lang="pt-BR" sz="2800" dirty="0" err="1">
                <a:solidFill>
                  <a:srgbClr val="002060"/>
                </a:solidFill>
              </a:rPr>
              <a:t>symptoms</a:t>
            </a:r>
            <a:r>
              <a:rPr lang="pt-BR" sz="2800" dirty="0">
                <a:solidFill>
                  <a:srgbClr val="002060"/>
                </a:solidFill>
              </a:rPr>
              <a:t> in </a:t>
            </a:r>
            <a:r>
              <a:rPr lang="pt-BR" sz="2800" dirty="0" err="1">
                <a:solidFill>
                  <a:srgbClr val="002060"/>
                </a:solidFill>
              </a:rPr>
              <a:t>this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err="1" smtClean="0">
                <a:solidFill>
                  <a:srgbClr val="002060"/>
                </a:solidFill>
              </a:rPr>
              <a:t>disease</a:t>
            </a:r>
            <a:r>
              <a:rPr lang="pt-BR" sz="2800" dirty="0" smtClean="0">
                <a:solidFill>
                  <a:srgbClr val="002060"/>
                </a:solidFill>
              </a:rPr>
              <a:t>. 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76143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dirty="0" err="1" smtClean="0"/>
              <a:t>Discussion</a:t>
            </a:r>
            <a:r>
              <a:rPr lang="pt-BR" sz="3600" b="1" dirty="0" smtClean="0"/>
              <a:t>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316416" cy="526706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Children with a high level </a:t>
            </a:r>
            <a:r>
              <a:rPr lang="en-US" sz="2400" dirty="0">
                <a:solidFill>
                  <a:srgbClr val="002060"/>
                </a:solidFill>
              </a:rPr>
              <a:t>of suspicion should undergo to surgery of </a:t>
            </a:r>
            <a:r>
              <a:rPr lang="en-US" sz="2400" dirty="0" smtClean="0">
                <a:solidFill>
                  <a:srgbClr val="002060"/>
                </a:solidFill>
              </a:rPr>
              <a:t>tonsillectomy for </a:t>
            </a:r>
            <a:r>
              <a:rPr lang="en-US" sz="2400" dirty="0">
                <a:solidFill>
                  <a:srgbClr val="002060"/>
                </a:solidFill>
              </a:rPr>
              <a:t>diagnosis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Children </a:t>
            </a:r>
            <a:r>
              <a:rPr lang="en-US" sz="2400" dirty="0">
                <a:solidFill>
                  <a:srgbClr val="002060"/>
                </a:solidFill>
              </a:rPr>
              <a:t>who present only some of the </a:t>
            </a:r>
            <a:r>
              <a:rPr lang="en-US" sz="2400" dirty="0" smtClean="0">
                <a:solidFill>
                  <a:srgbClr val="002060"/>
                </a:solidFill>
              </a:rPr>
              <a:t>manifestations should </a:t>
            </a:r>
            <a:r>
              <a:rPr lang="en-US" sz="2400" dirty="0">
                <a:solidFill>
                  <a:srgbClr val="002060"/>
                </a:solidFill>
              </a:rPr>
              <a:t>have a </a:t>
            </a:r>
            <a:r>
              <a:rPr lang="en-US" sz="2400" dirty="0" smtClean="0">
                <a:solidFill>
                  <a:srgbClr val="002060"/>
                </a:solidFill>
              </a:rPr>
              <a:t>close follow </a:t>
            </a:r>
            <a:r>
              <a:rPr lang="en-US" sz="2400" dirty="0">
                <a:solidFill>
                  <a:srgbClr val="002060"/>
                </a:solidFill>
              </a:rPr>
              <a:t>up and be submitted to complementary </a:t>
            </a:r>
            <a:r>
              <a:rPr lang="en-US" sz="2400" dirty="0" smtClean="0">
                <a:solidFill>
                  <a:srgbClr val="002060"/>
                </a:solidFill>
              </a:rPr>
              <a:t>examinations such </a:t>
            </a:r>
            <a:r>
              <a:rPr lang="en-US" sz="2400" dirty="0">
                <a:solidFill>
                  <a:srgbClr val="002060"/>
                </a:solidFill>
              </a:rPr>
              <a:t>as ultrasound when cervical </a:t>
            </a:r>
            <a:r>
              <a:rPr lang="en-US" sz="2400" dirty="0" err="1">
                <a:solidFill>
                  <a:srgbClr val="002060"/>
                </a:solidFill>
              </a:rPr>
              <a:t>lymphonodes</a:t>
            </a:r>
            <a:r>
              <a:rPr lang="en-US" sz="2400" dirty="0">
                <a:solidFill>
                  <a:srgbClr val="002060"/>
                </a:solidFill>
              </a:rPr>
              <a:t> are present</a:t>
            </a:r>
            <a:r>
              <a:rPr lang="en-US" sz="2400" dirty="0" smtClean="0">
                <a:solidFill>
                  <a:srgbClr val="002060"/>
                </a:solidFill>
              </a:rPr>
              <a:t>. PET/CT may be discussed </a:t>
            </a:r>
            <a:r>
              <a:rPr lang="en-US" sz="2400" dirty="0">
                <a:solidFill>
                  <a:srgbClr val="002060"/>
                </a:solidFill>
              </a:rPr>
              <a:t>with the family. 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For </a:t>
            </a:r>
            <a:r>
              <a:rPr lang="en-US" sz="2400" dirty="0">
                <a:solidFill>
                  <a:srgbClr val="002060"/>
                </a:solidFill>
              </a:rPr>
              <a:t>cases with atypical </a:t>
            </a:r>
            <a:r>
              <a:rPr lang="en-US" sz="2400" dirty="0" smtClean="0">
                <a:solidFill>
                  <a:srgbClr val="002060"/>
                </a:solidFill>
              </a:rPr>
              <a:t>manifestations we </a:t>
            </a:r>
            <a:r>
              <a:rPr lang="en-US" sz="2400" dirty="0">
                <a:solidFill>
                  <a:srgbClr val="002060"/>
                </a:solidFill>
              </a:rPr>
              <a:t>advise only a close clinical follow up and perform </a:t>
            </a:r>
            <a:r>
              <a:rPr lang="en-US" sz="2400" dirty="0" smtClean="0">
                <a:solidFill>
                  <a:srgbClr val="002060"/>
                </a:solidFill>
              </a:rPr>
              <a:t>complementary </a:t>
            </a:r>
            <a:r>
              <a:rPr lang="en-US" sz="2400" dirty="0">
                <a:solidFill>
                  <a:srgbClr val="002060"/>
                </a:solidFill>
              </a:rPr>
              <a:t>examinations or surgery if the level of </a:t>
            </a:r>
            <a:r>
              <a:rPr lang="en-US" sz="2400" dirty="0" smtClean="0">
                <a:solidFill>
                  <a:srgbClr val="002060"/>
                </a:solidFill>
              </a:rPr>
              <a:t>suspicion increases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lang="pt-BR" sz="2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86545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dirty="0" err="1" smtClean="0"/>
              <a:t>Conclusion</a:t>
            </a:r>
            <a:r>
              <a:rPr lang="pt-BR" sz="3600" b="1" dirty="0" smtClean="0"/>
              <a:t>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316416" cy="526706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>
                <a:solidFill>
                  <a:srgbClr val="002060"/>
                </a:solidFill>
              </a:rPr>
              <a:t>The </a:t>
            </a:r>
            <a:r>
              <a:rPr lang="pt-BR" dirty="0" err="1">
                <a:solidFill>
                  <a:srgbClr val="002060"/>
                </a:solidFill>
              </a:rPr>
              <a:t>most</a:t>
            </a:r>
            <a:r>
              <a:rPr lang="pt-BR" dirty="0">
                <a:solidFill>
                  <a:srgbClr val="002060"/>
                </a:solidFill>
              </a:rPr>
              <a:t> common </a:t>
            </a:r>
            <a:r>
              <a:rPr lang="pt-BR" dirty="0" err="1">
                <a:solidFill>
                  <a:srgbClr val="002060"/>
                </a:solidFill>
              </a:rPr>
              <a:t>clinical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manifestations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found</a:t>
            </a:r>
            <a:r>
              <a:rPr lang="pt-BR" dirty="0">
                <a:solidFill>
                  <a:srgbClr val="002060"/>
                </a:solidFill>
              </a:rPr>
              <a:t> in </a:t>
            </a:r>
            <a:r>
              <a:rPr lang="pt-BR" dirty="0" err="1">
                <a:solidFill>
                  <a:srgbClr val="002060"/>
                </a:solidFill>
              </a:rPr>
              <a:t>children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with</a:t>
            </a:r>
            <a:r>
              <a:rPr lang="pt-BR" dirty="0">
                <a:solidFill>
                  <a:srgbClr val="002060"/>
                </a:solidFill>
              </a:rPr>
              <a:t> PT </a:t>
            </a:r>
            <a:r>
              <a:rPr lang="pt-BR" dirty="0" err="1">
                <a:solidFill>
                  <a:srgbClr val="002060"/>
                </a:solidFill>
              </a:rPr>
              <a:t>lymphoma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were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b="1" dirty="0">
                <a:solidFill>
                  <a:srgbClr val="002060"/>
                </a:solidFill>
              </a:rPr>
              <a:t>unilateral </a:t>
            </a:r>
            <a:r>
              <a:rPr lang="pt-BR" b="1" dirty="0" err="1">
                <a:solidFill>
                  <a:srgbClr val="002060"/>
                </a:solidFill>
              </a:rPr>
              <a:t>tonsillar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</a:rPr>
              <a:t>enlargement</a:t>
            </a:r>
            <a:r>
              <a:rPr lang="pt-BR" b="1" dirty="0" smtClean="0">
                <a:solidFill>
                  <a:srgbClr val="002060"/>
                </a:solidFill>
              </a:rPr>
              <a:t>, </a:t>
            </a:r>
            <a:r>
              <a:rPr lang="pt-BR" b="1" dirty="0" err="1">
                <a:solidFill>
                  <a:srgbClr val="002060"/>
                </a:solidFill>
              </a:rPr>
              <a:t>alteration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b="1" dirty="0" err="1">
                <a:solidFill>
                  <a:srgbClr val="002060"/>
                </a:solidFill>
              </a:rPr>
              <a:t>of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b="1" dirty="0" err="1">
                <a:solidFill>
                  <a:srgbClr val="002060"/>
                </a:solidFill>
              </a:rPr>
              <a:t>appearance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b="1" dirty="0" err="1">
                <a:solidFill>
                  <a:srgbClr val="002060"/>
                </a:solidFill>
              </a:rPr>
              <a:t>of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b="1" dirty="0" err="1">
                <a:solidFill>
                  <a:srgbClr val="002060"/>
                </a:solidFill>
              </a:rPr>
              <a:t>the</a:t>
            </a:r>
            <a:r>
              <a:rPr lang="pt-BR" b="1" dirty="0">
                <a:solidFill>
                  <a:srgbClr val="002060"/>
                </a:solidFill>
              </a:rPr>
              <a:t> PT, cervical </a:t>
            </a:r>
            <a:r>
              <a:rPr lang="pt-BR" b="1" dirty="0" err="1">
                <a:solidFill>
                  <a:srgbClr val="002060"/>
                </a:solidFill>
              </a:rPr>
              <a:t>lymphadenopathy</a:t>
            </a:r>
            <a:r>
              <a:rPr lang="pt-BR" b="1" dirty="0">
                <a:solidFill>
                  <a:srgbClr val="002060"/>
                </a:solidFill>
              </a:rPr>
              <a:t>, </a:t>
            </a:r>
            <a:r>
              <a:rPr lang="pt-BR" b="1" dirty="0" err="1">
                <a:solidFill>
                  <a:srgbClr val="002060"/>
                </a:solidFill>
              </a:rPr>
              <a:t>dysphagia</a:t>
            </a:r>
            <a:r>
              <a:rPr lang="pt-BR" b="1" dirty="0">
                <a:solidFill>
                  <a:srgbClr val="002060"/>
                </a:solidFill>
              </a:rPr>
              <a:t>, </a:t>
            </a:r>
            <a:r>
              <a:rPr lang="pt-BR" b="1" dirty="0" err="1">
                <a:solidFill>
                  <a:srgbClr val="002060"/>
                </a:solidFill>
              </a:rPr>
              <a:t>and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</a:rPr>
              <a:t>snoring</a:t>
            </a:r>
            <a:endParaRPr lang="pt-BR" b="1" dirty="0" smtClean="0">
              <a:solidFill>
                <a:srgbClr val="002060"/>
              </a:solidFill>
            </a:endParaRPr>
          </a:p>
          <a:p>
            <a:endParaRPr lang="pt-BR" dirty="0">
              <a:solidFill>
                <a:srgbClr val="002060"/>
              </a:solidFill>
            </a:endParaRPr>
          </a:p>
          <a:p>
            <a:r>
              <a:rPr lang="pt-BR" b="1" dirty="0" err="1">
                <a:solidFill>
                  <a:srgbClr val="002060"/>
                </a:solidFill>
              </a:rPr>
              <a:t>Burkitt's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was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the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most</a:t>
            </a:r>
            <a:r>
              <a:rPr lang="pt-BR" dirty="0">
                <a:solidFill>
                  <a:srgbClr val="002060"/>
                </a:solidFill>
              </a:rPr>
              <a:t> common </a:t>
            </a:r>
            <a:r>
              <a:rPr lang="pt-BR" dirty="0" err="1">
                <a:solidFill>
                  <a:srgbClr val="002060"/>
                </a:solidFill>
              </a:rPr>
              <a:t>type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of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 smtClean="0">
                <a:solidFill>
                  <a:srgbClr val="002060"/>
                </a:solidFill>
              </a:rPr>
              <a:t>lymphoma</a:t>
            </a:r>
            <a:r>
              <a:rPr lang="pt-BR" dirty="0" smtClean="0">
                <a:solidFill>
                  <a:srgbClr val="002060"/>
                </a:solidFill>
              </a:rPr>
              <a:t>, </a:t>
            </a:r>
            <a:r>
              <a:rPr lang="pt-BR" dirty="0" err="1">
                <a:solidFill>
                  <a:srgbClr val="002060"/>
                </a:solidFill>
              </a:rPr>
              <a:t>followed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by</a:t>
            </a:r>
            <a:r>
              <a:rPr lang="pt-BR" dirty="0">
                <a:solidFill>
                  <a:srgbClr val="002060"/>
                </a:solidFill>
              </a:rPr>
              <a:t> B-</a:t>
            </a:r>
            <a:r>
              <a:rPr lang="pt-BR" dirty="0" err="1">
                <a:solidFill>
                  <a:srgbClr val="002060"/>
                </a:solidFill>
              </a:rPr>
              <a:t>cell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</a:rPr>
              <a:t>NHL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r>
              <a:rPr lang="pt-BR" dirty="0">
                <a:solidFill>
                  <a:srgbClr val="002060"/>
                </a:solidFill>
              </a:rPr>
              <a:t>A </a:t>
            </a:r>
            <a:r>
              <a:rPr lang="pt-BR" dirty="0" err="1">
                <a:solidFill>
                  <a:srgbClr val="002060"/>
                </a:solidFill>
              </a:rPr>
              <a:t>detailed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description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of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the</a:t>
            </a:r>
            <a:r>
              <a:rPr lang="pt-BR" dirty="0">
                <a:solidFill>
                  <a:srgbClr val="002060"/>
                </a:solidFill>
              </a:rPr>
              <a:t> PT </a:t>
            </a:r>
            <a:r>
              <a:rPr lang="pt-BR" dirty="0" err="1">
                <a:solidFill>
                  <a:srgbClr val="002060"/>
                </a:solidFill>
              </a:rPr>
              <a:t>lymphoma</a:t>
            </a:r>
            <a:r>
              <a:rPr lang="pt-BR" dirty="0">
                <a:solidFill>
                  <a:srgbClr val="002060"/>
                </a:solidFill>
              </a:rPr>
              <a:t> cases </a:t>
            </a:r>
            <a:r>
              <a:rPr lang="pt-BR" dirty="0" err="1">
                <a:solidFill>
                  <a:srgbClr val="002060"/>
                </a:solidFill>
              </a:rPr>
              <a:t>and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the</a:t>
            </a:r>
            <a:r>
              <a:rPr lang="pt-BR" dirty="0">
                <a:solidFill>
                  <a:srgbClr val="002060"/>
                </a:solidFill>
              </a:rPr>
              <a:t> use </a:t>
            </a:r>
            <a:r>
              <a:rPr lang="pt-BR" dirty="0" err="1">
                <a:solidFill>
                  <a:srgbClr val="002060"/>
                </a:solidFill>
              </a:rPr>
              <a:t>of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criteria</a:t>
            </a:r>
            <a:r>
              <a:rPr lang="pt-BR" dirty="0">
                <a:solidFill>
                  <a:srgbClr val="002060"/>
                </a:solidFill>
              </a:rPr>
              <a:t> for </a:t>
            </a:r>
            <a:r>
              <a:rPr lang="pt-BR" dirty="0" err="1">
                <a:solidFill>
                  <a:srgbClr val="002060"/>
                </a:solidFill>
              </a:rPr>
              <a:t>the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classification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of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tonsil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asymmetry</a:t>
            </a:r>
            <a:r>
              <a:rPr lang="pt-BR" dirty="0">
                <a:solidFill>
                  <a:srgbClr val="002060"/>
                </a:solidFill>
              </a:rPr>
              <a:t> are </a:t>
            </a:r>
            <a:r>
              <a:rPr lang="pt-BR" dirty="0" err="1">
                <a:solidFill>
                  <a:srgbClr val="002060"/>
                </a:solidFill>
              </a:rPr>
              <a:t>important</a:t>
            </a:r>
            <a:r>
              <a:rPr lang="pt-BR" dirty="0">
                <a:solidFill>
                  <a:srgbClr val="002060"/>
                </a:solidFill>
              </a:rPr>
              <a:t> for future </a:t>
            </a:r>
            <a:r>
              <a:rPr lang="pt-BR" dirty="0" err="1">
                <a:solidFill>
                  <a:srgbClr val="002060"/>
                </a:solidFill>
              </a:rPr>
              <a:t>review</a:t>
            </a:r>
            <a:r>
              <a:rPr lang="pt-BR" dirty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35194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57338"/>
          </a:xfrm>
          <a:solidFill>
            <a:srgbClr val="DDDDDD"/>
          </a:solidFill>
          <a:ln>
            <a:solidFill>
              <a:srgbClr val="DDDDDD"/>
            </a:solidFill>
          </a:ln>
        </p:spPr>
        <p:txBody>
          <a:bodyPr/>
          <a:lstStyle/>
          <a:p>
            <a:pPr algn="ctr"/>
            <a:r>
              <a:rPr lang="pt-B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pt-BR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</a:t>
            </a:r>
            <a:r>
              <a:rPr lang="pt-B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Manifestations</a:t>
            </a:r>
            <a:r>
              <a:rPr lang="pt-B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B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pt-B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pt-B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Tonsillar </a:t>
            </a:r>
            <a:r>
              <a:rPr lang="pt-BR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Lymphoma</a:t>
            </a:r>
            <a:endParaRPr lang="pt-BR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Residencia ORL\2014\Congresso Baltimore\UNICAMP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92" y="1628800"/>
            <a:ext cx="5717580" cy="504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06991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dirty="0" smtClean="0"/>
              <a:t>Key Points: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316416" cy="526706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pt-BR" b="1" dirty="0" smtClean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endParaRPr lang="pt-BR" sz="2400" dirty="0" smtClean="0">
              <a:solidFill>
                <a:srgbClr val="002060"/>
              </a:solidFill>
            </a:endParaRPr>
          </a:p>
          <a:p>
            <a:pPr marL="114300" indent="0" algn="ctr">
              <a:buNone/>
            </a:pPr>
            <a:r>
              <a:rPr lang="pt-BR" sz="2400" dirty="0" err="1" smtClean="0">
                <a:solidFill>
                  <a:srgbClr val="002060"/>
                </a:solidFill>
              </a:rPr>
              <a:t>Considering</a:t>
            </a:r>
            <a:r>
              <a:rPr lang="pt-BR" sz="2400" dirty="0" smtClean="0">
                <a:solidFill>
                  <a:srgbClr val="002060"/>
                </a:solidFill>
              </a:rPr>
              <a:t> </a:t>
            </a:r>
            <a:r>
              <a:rPr lang="pt-BR" sz="2400" dirty="0" err="1" smtClean="0">
                <a:solidFill>
                  <a:srgbClr val="002060"/>
                </a:solidFill>
              </a:rPr>
              <a:t>that</a:t>
            </a:r>
            <a:r>
              <a:rPr lang="pt-BR" sz="2400" dirty="0" smtClean="0">
                <a:solidFill>
                  <a:srgbClr val="002060"/>
                </a:solidFill>
              </a:rPr>
              <a:t> </a:t>
            </a:r>
            <a:r>
              <a:rPr lang="pt-BR" sz="2400" dirty="0" err="1" smtClean="0">
                <a:solidFill>
                  <a:srgbClr val="002060"/>
                </a:solidFill>
              </a:rPr>
              <a:t>early</a:t>
            </a:r>
            <a:r>
              <a:rPr lang="pt-BR" sz="2400" dirty="0" smtClean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diagnosis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and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treatment</a:t>
            </a:r>
            <a:r>
              <a:rPr lang="pt-BR" sz="2400" dirty="0">
                <a:solidFill>
                  <a:srgbClr val="002060"/>
                </a:solidFill>
              </a:rPr>
              <a:t> are </a:t>
            </a:r>
            <a:r>
              <a:rPr lang="pt-BR" sz="2400" dirty="0" err="1">
                <a:solidFill>
                  <a:srgbClr val="002060"/>
                </a:solidFill>
              </a:rPr>
              <a:t>of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great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importance</a:t>
            </a:r>
            <a:r>
              <a:rPr lang="pt-BR" sz="2400" dirty="0">
                <a:solidFill>
                  <a:srgbClr val="002060"/>
                </a:solidFill>
              </a:rPr>
              <a:t> in </a:t>
            </a:r>
            <a:r>
              <a:rPr lang="pt-BR" sz="2400" dirty="0" err="1">
                <a:solidFill>
                  <a:srgbClr val="002060"/>
                </a:solidFill>
              </a:rPr>
              <a:t>the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prognosis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of</a:t>
            </a:r>
            <a:r>
              <a:rPr lang="pt-BR" sz="2400" dirty="0">
                <a:solidFill>
                  <a:srgbClr val="002060"/>
                </a:solidFill>
              </a:rPr>
              <a:t> tonsillar </a:t>
            </a:r>
            <a:r>
              <a:rPr lang="pt-BR" sz="2400" dirty="0" err="1">
                <a:solidFill>
                  <a:srgbClr val="002060"/>
                </a:solidFill>
              </a:rPr>
              <a:t>lymphoma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 smtClean="0">
                <a:solidFill>
                  <a:srgbClr val="002060"/>
                </a:solidFill>
              </a:rPr>
              <a:t>patients</a:t>
            </a:r>
            <a:r>
              <a:rPr lang="pt-BR" sz="2400" dirty="0" smtClean="0">
                <a:solidFill>
                  <a:srgbClr val="002060"/>
                </a:solidFill>
              </a:rPr>
              <a:t>;</a:t>
            </a:r>
            <a:endParaRPr lang="pt-BR" sz="2400" b="1" dirty="0">
              <a:solidFill>
                <a:srgbClr val="002060"/>
              </a:solidFill>
            </a:endParaRPr>
          </a:p>
          <a:p>
            <a:pPr marL="114300" indent="0" algn="ctr">
              <a:buNone/>
            </a:pPr>
            <a:endParaRPr lang="pt-BR" b="1" dirty="0" smtClean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pt-BR" b="1" dirty="0" smtClean="0">
                <a:solidFill>
                  <a:srgbClr val="C00000"/>
                </a:solidFill>
              </a:rPr>
              <a:t>The </a:t>
            </a:r>
            <a:r>
              <a:rPr lang="pt-BR" b="1" dirty="0" err="1" smtClean="0">
                <a:solidFill>
                  <a:srgbClr val="C00000"/>
                </a:solidFill>
              </a:rPr>
              <a:t>knowlegde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of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the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most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frequent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clinical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manifestations</a:t>
            </a:r>
            <a:r>
              <a:rPr lang="pt-BR" b="1" dirty="0" smtClean="0">
                <a:solidFill>
                  <a:srgbClr val="C00000"/>
                </a:solidFill>
              </a:rPr>
              <a:t> are </a:t>
            </a:r>
            <a:r>
              <a:rPr lang="pt-BR" b="1" dirty="0" err="1" smtClean="0">
                <a:solidFill>
                  <a:srgbClr val="C00000"/>
                </a:solidFill>
              </a:rPr>
              <a:t>relevant</a:t>
            </a:r>
            <a:r>
              <a:rPr lang="pt-BR" b="1" dirty="0" smtClean="0">
                <a:solidFill>
                  <a:srgbClr val="C00000"/>
                </a:solidFill>
              </a:rPr>
              <a:t> for </a:t>
            </a:r>
            <a:r>
              <a:rPr lang="pt-BR" b="1" dirty="0" err="1" smtClean="0">
                <a:solidFill>
                  <a:srgbClr val="C00000"/>
                </a:solidFill>
              </a:rPr>
              <a:t>early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suspicion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and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diagnosis</a:t>
            </a:r>
            <a:endParaRPr lang="pt-BR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141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dirty="0" smtClean="0"/>
              <a:t>Key Points: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316416" cy="526706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t-BR" b="1" dirty="0" err="1" smtClean="0">
                <a:solidFill>
                  <a:srgbClr val="C00000"/>
                </a:solidFill>
              </a:rPr>
              <a:t>Most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frequent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>
                <a:solidFill>
                  <a:srgbClr val="C00000"/>
                </a:solidFill>
              </a:rPr>
              <a:t>c</a:t>
            </a:r>
            <a:r>
              <a:rPr lang="pt-BR" b="1" dirty="0" err="1" smtClean="0">
                <a:solidFill>
                  <a:srgbClr val="C00000"/>
                </a:solidFill>
              </a:rPr>
              <a:t>linical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manifestations</a:t>
            </a:r>
            <a:r>
              <a:rPr lang="pt-BR" b="1" dirty="0" smtClean="0">
                <a:solidFill>
                  <a:srgbClr val="C00000"/>
                </a:solidFill>
              </a:rPr>
              <a:t>:</a:t>
            </a:r>
          </a:p>
          <a:p>
            <a:pPr marL="114300" indent="0" algn="ctr">
              <a:buNone/>
            </a:pPr>
            <a:r>
              <a:rPr lang="pt-BR" b="1" dirty="0" smtClean="0">
                <a:solidFill>
                  <a:srgbClr val="002060"/>
                </a:solidFill>
              </a:rPr>
              <a:t>Unilateral tonsillar </a:t>
            </a:r>
            <a:r>
              <a:rPr lang="pt-BR" b="1" dirty="0" err="1" smtClean="0">
                <a:solidFill>
                  <a:srgbClr val="002060"/>
                </a:solidFill>
              </a:rPr>
              <a:t>enlargment</a:t>
            </a:r>
            <a:r>
              <a:rPr lang="pt-BR" b="1" dirty="0" smtClean="0">
                <a:solidFill>
                  <a:srgbClr val="002060"/>
                </a:solidFill>
              </a:rPr>
              <a:t> / Tonsillar </a:t>
            </a:r>
            <a:r>
              <a:rPr lang="pt-BR" b="1" dirty="0" err="1" smtClean="0">
                <a:solidFill>
                  <a:srgbClr val="002060"/>
                </a:solidFill>
              </a:rPr>
              <a:t>asymmetry</a:t>
            </a:r>
            <a:r>
              <a:rPr lang="pt-BR" b="1" dirty="0" smtClean="0">
                <a:solidFill>
                  <a:srgbClr val="002060"/>
                </a:solidFill>
              </a:rPr>
              <a:t> (72%)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482191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dirty="0" smtClean="0"/>
              <a:t>Key Points: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316416" cy="526706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t-BR" b="1" dirty="0" err="1" smtClean="0">
                <a:solidFill>
                  <a:srgbClr val="C00000"/>
                </a:solidFill>
              </a:rPr>
              <a:t>Most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frequent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>
                <a:solidFill>
                  <a:srgbClr val="C00000"/>
                </a:solidFill>
              </a:rPr>
              <a:t>c</a:t>
            </a:r>
            <a:r>
              <a:rPr lang="pt-BR" b="1" dirty="0" err="1" smtClean="0">
                <a:solidFill>
                  <a:srgbClr val="C00000"/>
                </a:solidFill>
              </a:rPr>
              <a:t>linical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manifestations</a:t>
            </a:r>
            <a:r>
              <a:rPr lang="pt-BR" b="1" dirty="0" smtClean="0">
                <a:solidFill>
                  <a:srgbClr val="C00000"/>
                </a:solidFill>
              </a:rPr>
              <a:t>:</a:t>
            </a:r>
          </a:p>
          <a:p>
            <a:pPr marL="114300" indent="0" algn="ctr">
              <a:buNone/>
            </a:pPr>
            <a:r>
              <a:rPr lang="pt-BR" b="1" dirty="0" err="1" smtClean="0">
                <a:solidFill>
                  <a:srgbClr val="002060"/>
                </a:solidFill>
              </a:rPr>
              <a:t>Alteration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err="1">
                <a:solidFill>
                  <a:srgbClr val="002060"/>
                </a:solidFill>
              </a:rPr>
              <a:t>of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b="1" dirty="0" err="1">
                <a:solidFill>
                  <a:srgbClr val="002060"/>
                </a:solidFill>
              </a:rPr>
              <a:t>appearance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b="1" dirty="0" err="1">
                <a:solidFill>
                  <a:srgbClr val="002060"/>
                </a:solidFill>
              </a:rPr>
              <a:t>of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b="1" dirty="0" err="1">
                <a:solidFill>
                  <a:srgbClr val="002060"/>
                </a:solidFill>
              </a:rPr>
              <a:t>the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b="1" dirty="0" smtClean="0">
                <a:solidFill>
                  <a:srgbClr val="002060"/>
                </a:solidFill>
              </a:rPr>
              <a:t>PT (45%)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98800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dirty="0" smtClean="0"/>
              <a:t>Key Points: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316416" cy="526706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t-BR" b="1" dirty="0" err="1" smtClean="0">
                <a:solidFill>
                  <a:srgbClr val="C00000"/>
                </a:solidFill>
              </a:rPr>
              <a:t>Most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frequent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>
                <a:solidFill>
                  <a:srgbClr val="C00000"/>
                </a:solidFill>
              </a:rPr>
              <a:t>c</a:t>
            </a:r>
            <a:r>
              <a:rPr lang="pt-BR" b="1" dirty="0" err="1" smtClean="0">
                <a:solidFill>
                  <a:srgbClr val="C00000"/>
                </a:solidFill>
              </a:rPr>
              <a:t>linical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manifestations</a:t>
            </a:r>
            <a:r>
              <a:rPr lang="pt-BR" b="1" dirty="0" smtClean="0">
                <a:solidFill>
                  <a:srgbClr val="C00000"/>
                </a:solidFill>
              </a:rPr>
              <a:t>:</a:t>
            </a:r>
          </a:p>
          <a:p>
            <a:pPr marL="114300" indent="0" algn="ctr">
              <a:buNone/>
            </a:pPr>
            <a:r>
              <a:rPr lang="pt-BR" b="1" dirty="0" smtClean="0">
                <a:solidFill>
                  <a:srgbClr val="002060"/>
                </a:solidFill>
              </a:rPr>
              <a:t>Cervical </a:t>
            </a:r>
            <a:r>
              <a:rPr lang="pt-BR" b="1" dirty="0" err="1" smtClean="0">
                <a:solidFill>
                  <a:srgbClr val="002060"/>
                </a:solidFill>
              </a:rPr>
              <a:t>lymphadenopathy</a:t>
            </a:r>
            <a:r>
              <a:rPr lang="pt-BR" b="1" dirty="0" smtClean="0">
                <a:solidFill>
                  <a:srgbClr val="002060"/>
                </a:solidFill>
              </a:rPr>
              <a:t> (30%)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80572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dirty="0" smtClean="0"/>
              <a:t>Key Points: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316416" cy="526706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t-BR" b="1" dirty="0" err="1" smtClean="0">
                <a:solidFill>
                  <a:srgbClr val="C00000"/>
                </a:solidFill>
              </a:rPr>
              <a:t>Most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frequent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>
                <a:solidFill>
                  <a:srgbClr val="C00000"/>
                </a:solidFill>
              </a:rPr>
              <a:t>c</a:t>
            </a:r>
            <a:r>
              <a:rPr lang="pt-BR" b="1" dirty="0" err="1" smtClean="0">
                <a:solidFill>
                  <a:srgbClr val="C00000"/>
                </a:solidFill>
              </a:rPr>
              <a:t>linical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manifestations</a:t>
            </a:r>
            <a:r>
              <a:rPr lang="pt-BR" b="1" dirty="0" smtClean="0">
                <a:solidFill>
                  <a:srgbClr val="C00000"/>
                </a:solidFill>
              </a:rPr>
              <a:t>:</a:t>
            </a:r>
          </a:p>
          <a:p>
            <a:pPr marL="114300" indent="0" algn="ctr">
              <a:buNone/>
            </a:pPr>
            <a:r>
              <a:rPr lang="pt-BR" b="1" dirty="0" err="1" smtClean="0">
                <a:solidFill>
                  <a:srgbClr val="002060"/>
                </a:solidFill>
              </a:rPr>
              <a:t>Dysphagia</a:t>
            </a:r>
            <a:r>
              <a:rPr lang="pt-BR" b="1" dirty="0" smtClean="0">
                <a:solidFill>
                  <a:srgbClr val="002060"/>
                </a:solidFill>
              </a:rPr>
              <a:t> (28%) </a:t>
            </a:r>
            <a:r>
              <a:rPr lang="pt-BR" b="1" dirty="0" err="1">
                <a:solidFill>
                  <a:srgbClr val="002060"/>
                </a:solidFill>
              </a:rPr>
              <a:t>and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</a:rPr>
              <a:t>Snoring</a:t>
            </a:r>
            <a:r>
              <a:rPr lang="pt-BR" b="1" dirty="0" smtClean="0">
                <a:solidFill>
                  <a:srgbClr val="002060"/>
                </a:solidFill>
              </a:rPr>
              <a:t> (24%)</a:t>
            </a:r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Residencia ORL\2014\Congresso Baltimore\disfa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8" y="2780928"/>
            <a:ext cx="3756620" cy="281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Residencia ORL\2014\Congresso Baltimore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3474068" cy="301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93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dirty="0" smtClean="0"/>
              <a:t>Key Points: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316416" cy="526706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t-BR" b="1" dirty="0" err="1" smtClean="0">
                <a:solidFill>
                  <a:srgbClr val="C00000"/>
                </a:solidFill>
              </a:rPr>
              <a:t>Other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frequent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>
                <a:solidFill>
                  <a:srgbClr val="C00000"/>
                </a:solidFill>
              </a:rPr>
              <a:t>c</a:t>
            </a:r>
            <a:r>
              <a:rPr lang="pt-BR" b="1" dirty="0" err="1" smtClean="0">
                <a:solidFill>
                  <a:srgbClr val="C00000"/>
                </a:solidFill>
              </a:rPr>
              <a:t>linical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manifestations</a:t>
            </a:r>
            <a:r>
              <a:rPr lang="pt-BR" b="1" dirty="0" smtClean="0">
                <a:solidFill>
                  <a:srgbClr val="C00000"/>
                </a:solidFill>
              </a:rPr>
              <a:t>:</a:t>
            </a:r>
          </a:p>
          <a:p>
            <a:pPr marL="11430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2400" b="1" dirty="0" err="1"/>
              <a:t>Recurrent</a:t>
            </a:r>
            <a:r>
              <a:rPr lang="pt-BR" sz="2400" b="1" dirty="0"/>
              <a:t> </a:t>
            </a:r>
            <a:r>
              <a:rPr lang="pt-BR" sz="2400" b="1" dirty="0" err="1" smtClean="0"/>
              <a:t>tonsillitis</a:t>
            </a:r>
            <a:r>
              <a:rPr lang="pt-BR" sz="2400" b="1" dirty="0" smtClean="0"/>
              <a:t> / </a:t>
            </a:r>
            <a:r>
              <a:rPr lang="pt-BR" sz="2400" b="1" dirty="0" err="1" smtClean="0"/>
              <a:t>Weight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Loss</a:t>
            </a:r>
            <a:r>
              <a:rPr lang="pt-BR" sz="2400" b="1" dirty="0" smtClean="0"/>
              <a:t> / </a:t>
            </a:r>
            <a:r>
              <a:rPr lang="pt-BR" sz="2400" b="1" dirty="0" err="1" smtClean="0"/>
              <a:t>Fever</a:t>
            </a:r>
            <a:endParaRPr lang="pt-BR" sz="2400" b="1" dirty="0">
              <a:ea typeface="Times New Roman"/>
              <a:cs typeface="Times New Roman"/>
            </a:endParaRPr>
          </a:p>
        </p:txBody>
      </p:sp>
      <p:pic>
        <p:nvPicPr>
          <p:cNvPr id="3074" name="Picture 2" descr="C:\Residencia ORL\2014\Congresso Baltimore\feb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194690" cy="25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Residencia ORL\2014\Congresso Baltimore\Perda de pes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08142"/>
            <a:ext cx="3775056" cy="25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9123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dirty="0" smtClean="0"/>
              <a:t>Key Points: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316416" cy="526706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t-BR" b="1" dirty="0" smtClean="0">
                <a:solidFill>
                  <a:srgbClr val="C00000"/>
                </a:solidFill>
              </a:rPr>
              <a:t>Tonsillar </a:t>
            </a:r>
            <a:r>
              <a:rPr lang="pt-BR" b="1" dirty="0" err="1" smtClean="0">
                <a:solidFill>
                  <a:srgbClr val="C00000"/>
                </a:solidFill>
              </a:rPr>
              <a:t>Lymphoma</a:t>
            </a:r>
            <a:r>
              <a:rPr lang="pt-BR" b="1" dirty="0" smtClean="0">
                <a:solidFill>
                  <a:srgbClr val="C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66862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dirty="0" smtClean="0"/>
              <a:t>Future </a:t>
            </a:r>
            <a:r>
              <a:rPr lang="pt-BR" sz="3600" b="1" dirty="0" err="1" smtClean="0"/>
              <a:t>Directions</a:t>
            </a:r>
            <a:r>
              <a:rPr lang="pt-BR" sz="3600" b="1" dirty="0" smtClean="0"/>
              <a:t>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316416" cy="526706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en-US" b="1" dirty="0"/>
              <a:t>Association between unilateral tonsillar enlargement and lymphoma in children: </a:t>
            </a:r>
            <a:r>
              <a:rPr lang="en-US" b="1" dirty="0" smtClean="0"/>
              <a:t>A </a:t>
            </a:r>
            <a:r>
              <a:rPr lang="en-US" b="1" dirty="0"/>
              <a:t>systematic review and Meta-Analysis  </a:t>
            </a:r>
            <a:endParaRPr lang="en-US" b="1" dirty="0" smtClean="0"/>
          </a:p>
          <a:p>
            <a:endParaRPr lang="en-US" b="1" dirty="0"/>
          </a:p>
          <a:p>
            <a:pPr marL="114300" indent="0">
              <a:buNone/>
            </a:pPr>
            <a:r>
              <a:rPr lang="en-US" dirty="0"/>
              <a:t>The main cause of asymmetry of palatine tonsils was lymphoid hyperplasia, followed by lymphoma and nonspecific benign </a:t>
            </a:r>
            <a:r>
              <a:rPr lang="en-US" dirty="0" smtClean="0"/>
              <a:t>changes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/>
              <a:t>The asymmetry of tonsils was present in 73.2 % of cases of </a:t>
            </a:r>
            <a:r>
              <a:rPr lang="en-US" dirty="0" smtClean="0"/>
              <a:t>lymphoma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/>
              <a:t>There was association between asymmetric palatine tonsils and lymphoma, with a likelihood ratio of 43.5 for children with asymmetry of palatine tonsils and 8938.4 for children with asymmetry of tonsils and other signs of suspicion for </a:t>
            </a:r>
            <a:r>
              <a:rPr lang="en-US" dirty="0" smtClean="0"/>
              <a:t>malignancy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68541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dirty="0" smtClean="0"/>
              <a:t>Future </a:t>
            </a:r>
            <a:r>
              <a:rPr lang="pt-BR" sz="3600" b="1" dirty="0" err="1" smtClean="0"/>
              <a:t>Directions</a:t>
            </a:r>
            <a:r>
              <a:rPr lang="pt-BR" sz="3600" b="1" dirty="0" smtClean="0"/>
              <a:t>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316416" cy="5267060"/>
          </a:xfrm>
        </p:spPr>
        <p:txBody>
          <a:bodyPr>
            <a:normAutofit/>
          </a:bodyPr>
          <a:lstStyle/>
          <a:p>
            <a:r>
              <a:rPr lang="en-US" b="1" dirty="0" smtClean="0"/>
              <a:t>Tonsillar </a:t>
            </a:r>
            <a:r>
              <a:rPr lang="en-US" b="1" dirty="0"/>
              <a:t>lymphoma in children: An </a:t>
            </a:r>
            <a:r>
              <a:rPr lang="en-US" b="1" dirty="0" smtClean="0"/>
              <a:t>age distribution study</a:t>
            </a:r>
          </a:p>
          <a:p>
            <a:endParaRPr lang="pt-BR" dirty="0"/>
          </a:p>
          <a:p>
            <a:pPr marL="114300" indent="0">
              <a:buNone/>
            </a:pPr>
            <a:r>
              <a:rPr lang="en-US" dirty="0" smtClean="0"/>
              <a:t>The </a:t>
            </a:r>
            <a:r>
              <a:rPr lang="en-US" dirty="0"/>
              <a:t>children's ages ranged from 1 to 17 years with a mean of 7.7 years. </a:t>
            </a:r>
            <a:endParaRPr lang="en-US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488386326"/>
              </p:ext>
            </p:extLst>
          </p:nvPr>
        </p:nvGraphicFramePr>
        <p:xfrm>
          <a:off x="1403648" y="2780928"/>
          <a:ext cx="5976664" cy="3743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45768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dirty="0" smtClean="0"/>
              <a:t>Future </a:t>
            </a:r>
            <a:r>
              <a:rPr lang="pt-BR" sz="3600" b="1" dirty="0" err="1" smtClean="0"/>
              <a:t>Directions</a:t>
            </a:r>
            <a:r>
              <a:rPr lang="pt-BR" sz="3600" b="1" dirty="0" smtClean="0"/>
              <a:t>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316416" cy="526706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en-US" b="1" dirty="0"/>
              <a:t>Tonsillar lymphoma in children: An </a:t>
            </a:r>
            <a:r>
              <a:rPr lang="en-US" b="1" dirty="0" smtClean="0"/>
              <a:t>age distribution </a:t>
            </a:r>
            <a:r>
              <a:rPr lang="en-US" b="1" dirty="0"/>
              <a:t>study</a:t>
            </a:r>
            <a:endParaRPr lang="pt-BR" dirty="0"/>
          </a:p>
          <a:p>
            <a:endParaRPr lang="en-US" b="1" dirty="0"/>
          </a:p>
          <a:p>
            <a:pPr marL="114300" indent="0">
              <a:buNone/>
            </a:pPr>
            <a:r>
              <a:rPr lang="en-US" dirty="0" smtClean="0"/>
              <a:t>Most </a:t>
            </a:r>
            <a:r>
              <a:rPr lang="en-US" dirty="0"/>
              <a:t>patients (55%) are concentrated in the age group 2-7 years, with a peak between 4 and 5 years. </a:t>
            </a:r>
            <a:endParaRPr lang="en-US" dirty="0" smtClean="0"/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There </a:t>
            </a:r>
            <a:r>
              <a:rPr lang="en-US" dirty="0"/>
              <a:t>was no difference between the pattern of age distribution between males and females.</a:t>
            </a: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32945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57338"/>
          </a:xfrm>
          <a:solidFill>
            <a:srgbClr val="DDDDDD"/>
          </a:solidFill>
          <a:ln>
            <a:solidFill>
              <a:srgbClr val="DDDDDD"/>
            </a:solidFill>
          </a:ln>
        </p:spPr>
        <p:txBody>
          <a:bodyPr/>
          <a:lstStyle/>
          <a:p>
            <a:pPr algn="ctr"/>
            <a:r>
              <a:rPr lang="pt-B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pt-BR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</a:t>
            </a:r>
            <a:r>
              <a:rPr lang="pt-B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Manifestations</a:t>
            </a:r>
            <a:r>
              <a:rPr lang="pt-B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B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pt-B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pt-B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Tonsillar </a:t>
            </a:r>
            <a:r>
              <a:rPr lang="pt-BR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Lymphoma</a:t>
            </a:r>
            <a:endParaRPr lang="pt-BR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Residencia ORL\2014\Congresso Baltimore\UNICAMP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37920"/>
            <a:ext cx="5659349" cy="499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68274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LTERAÇÃO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72" y="2132856"/>
            <a:ext cx="4088942" cy="285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pt-B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pt-BR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</a:t>
            </a:r>
            <a:r>
              <a:rPr lang="pt-BR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pt-BR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Residencia ORL\2014\Congresso Baltimore\OMIC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17232"/>
            <a:ext cx="6573492" cy="102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2348880"/>
            <a:ext cx="38884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Clinical Manifestations of children with tonsillar lymphoma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4281067"/>
            <a:ext cx="428675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sz="2200" b="1" dirty="0"/>
              <a:t>E-mail: alecgxl2@hotmail.com</a:t>
            </a:r>
            <a:endParaRPr lang="pt-BR" sz="22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379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57338"/>
          </a:xfrm>
          <a:solidFill>
            <a:srgbClr val="DDDDDD"/>
          </a:solidFill>
          <a:ln>
            <a:solidFill>
              <a:srgbClr val="DDDDDD"/>
            </a:solidFill>
          </a:ln>
        </p:spPr>
        <p:txBody>
          <a:bodyPr/>
          <a:lstStyle/>
          <a:p>
            <a:pPr algn="ctr"/>
            <a:r>
              <a:rPr lang="pt-B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pt-BR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</a:t>
            </a:r>
            <a:r>
              <a:rPr lang="pt-B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Manifestations</a:t>
            </a:r>
            <a:r>
              <a:rPr lang="pt-B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B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pt-B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pt-B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Tonsillar </a:t>
            </a:r>
            <a:r>
              <a:rPr lang="pt-BR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Lymphoma</a:t>
            </a:r>
            <a:endParaRPr lang="pt-BR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Residencia ORL\2014\Congresso Baltimore\UNICAMP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14114"/>
            <a:ext cx="5571881" cy="491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21242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57338"/>
          </a:xfrm>
          <a:solidFill>
            <a:srgbClr val="DDDDDD"/>
          </a:solidFill>
          <a:ln>
            <a:solidFill>
              <a:srgbClr val="DDDDDD"/>
            </a:solidFill>
          </a:ln>
        </p:spPr>
        <p:txBody>
          <a:bodyPr/>
          <a:lstStyle/>
          <a:p>
            <a:pPr algn="ctr"/>
            <a:r>
              <a:rPr lang="pt-B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pt-BR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</a:t>
            </a:r>
            <a:r>
              <a:rPr lang="pt-B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Manifestations</a:t>
            </a:r>
            <a:r>
              <a:rPr lang="pt-B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B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pt-B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pt-B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Tonsillar </a:t>
            </a:r>
            <a:r>
              <a:rPr lang="pt-BR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Lymphoma</a:t>
            </a:r>
            <a:endParaRPr lang="pt-BR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Residencia ORL\2014\Congresso Baltimore\unicamp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5688632" cy="501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3299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57338"/>
          </a:xfrm>
          <a:solidFill>
            <a:srgbClr val="DDDDDD"/>
          </a:solidFill>
          <a:ln>
            <a:solidFill>
              <a:srgbClr val="DDDDDD"/>
            </a:solidFill>
          </a:ln>
        </p:spPr>
        <p:txBody>
          <a:bodyPr/>
          <a:lstStyle/>
          <a:p>
            <a:pPr algn="ctr"/>
            <a:r>
              <a:rPr lang="pt-B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pt-BR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</a:t>
            </a:r>
            <a:r>
              <a:rPr lang="pt-B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Manifestations</a:t>
            </a:r>
            <a:r>
              <a:rPr lang="pt-B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B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pt-B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pt-B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Tonsillar </a:t>
            </a:r>
            <a:r>
              <a:rPr lang="pt-BR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Lymphoma</a:t>
            </a:r>
            <a:endParaRPr lang="pt-BR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/>
          <a:srcRect l="2716" t="14688" r="5204" b="13782"/>
          <a:stretch/>
        </p:blipFill>
        <p:spPr>
          <a:xfrm>
            <a:off x="251520" y="1700808"/>
            <a:ext cx="7891647" cy="4090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639789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57338"/>
          </a:xfrm>
          <a:solidFill>
            <a:srgbClr val="DDDDDD"/>
          </a:solidFill>
          <a:ln>
            <a:solidFill>
              <a:srgbClr val="DDDDDD"/>
            </a:solidFill>
          </a:ln>
        </p:spPr>
        <p:txBody>
          <a:bodyPr/>
          <a:lstStyle/>
          <a:p>
            <a:r>
              <a:rPr lang="pt-BR" sz="2800" b="1" dirty="0" err="1" smtClean="0"/>
              <a:t>Clinical</a:t>
            </a:r>
            <a:r>
              <a:rPr lang="pt-BR" sz="2800" b="1" dirty="0" smtClean="0"/>
              <a:t> </a:t>
            </a:r>
            <a:r>
              <a:rPr lang="pt-BR" sz="2800" b="1" dirty="0" err="1"/>
              <a:t>Manifestations</a:t>
            </a:r>
            <a:r>
              <a:rPr lang="pt-BR" sz="2800" b="1" dirty="0"/>
              <a:t> In </a:t>
            </a:r>
            <a:r>
              <a:rPr lang="pt-BR" sz="2800" b="1" dirty="0" err="1"/>
              <a:t>Children</a:t>
            </a:r>
            <a:r>
              <a:rPr lang="pt-BR" sz="2800" b="1" dirty="0"/>
              <a:t> </a:t>
            </a:r>
            <a:r>
              <a:rPr lang="pt-BR" sz="2800" b="1" dirty="0" err="1"/>
              <a:t>With</a:t>
            </a:r>
            <a:r>
              <a:rPr lang="pt-BR" sz="2800" b="1" dirty="0"/>
              <a:t> Tonsillar </a:t>
            </a:r>
            <a:r>
              <a:rPr lang="pt-BR" sz="2800" b="1" dirty="0" err="1" smtClean="0"/>
              <a:t>Lymphoma</a:t>
            </a:r>
            <a:r>
              <a:rPr lang="pt-BR" sz="2800" b="1" dirty="0" smtClean="0"/>
              <a:t>: A</a:t>
            </a:r>
            <a:r>
              <a:rPr lang="pt-BR" sz="2800" dirty="0" smtClean="0"/>
              <a:t> </a:t>
            </a:r>
            <a:r>
              <a:rPr lang="pt-BR" sz="2800" b="1" dirty="0" err="1" smtClean="0"/>
              <a:t>Systematic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Review</a:t>
            </a:r>
            <a:r>
              <a:rPr lang="pt-BR" sz="2800" b="1" dirty="0" smtClean="0"/>
              <a:t> 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2411440" y="625703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  <p:pic>
        <p:nvPicPr>
          <p:cNvPr id="5122" name="Picture 2" descr="C:\Residencia ORL\2014\Congresso Baltimore\Arti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9" y="1870591"/>
            <a:ext cx="8456042" cy="387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213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dirty="0" err="1" smtClean="0"/>
              <a:t>Introduction</a:t>
            </a:r>
            <a:endParaRPr lang="pt-BR" sz="3600" b="1" dirty="0">
              <a:solidFill>
                <a:srgbClr val="000066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idx="1"/>
          </p:nvPr>
        </p:nvSpPr>
        <p:spPr>
          <a:xfrm>
            <a:off x="179512" y="1700808"/>
            <a:ext cx="8229600" cy="4525963"/>
          </a:xfrm>
        </p:spPr>
        <p:txBody>
          <a:bodyPr>
            <a:noAutofit/>
          </a:bodyPr>
          <a:lstStyle/>
          <a:p>
            <a:r>
              <a:rPr lang="pt-BR" sz="2100" dirty="0" err="1">
                <a:solidFill>
                  <a:srgbClr val="002060"/>
                </a:solidFill>
              </a:rPr>
              <a:t>Lymphoma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is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the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third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most</a:t>
            </a:r>
            <a:r>
              <a:rPr lang="pt-BR" sz="2100" dirty="0">
                <a:solidFill>
                  <a:srgbClr val="002060"/>
                </a:solidFill>
              </a:rPr>
              <a:t> common </a:t>
            </a:r>
            <a:r>
              <a:rPr lang="pt-BR" sz="2100" dirty="0" err="1">
                <a:solidFill>
                  <a:srgbClr val="002060"/>
                </a:solidFill>
              </a:rPr>
              <a:t>childhood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malignancy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 smtClean="0">
                <a:solidFill>
                  <a:srgbClr val="002060"/>
                </a:solidFill>
              </a:rPr>
              <a:t>and</a:t>
            </a:r>
            <a:r>
              <a:rPr lang="pt-BR" sz="2100" dirty="0" smtClean="0">
                <a:solidFill>
                  <a:srgbClr val="002060"/>
                </a:solidFill>
              </a:rPr>
              <a:t> </a:t>
            </a:r>
            <a:r>
              <a:rPr lang="pt-BR" sz="2100" dirty="0" err="1" smtClean="0">
                <a:solidFill>
                  <a:srgbClr val="002060"/>
                </a:solidFill>
              </a:rPr>
              <a:t>the</a:t>
            </a:r>
            <a:r>
              <a:rPr lang="pt-BR" sz="2100" dirty="0" smtClean="0">
                <a:solidFill>
                  <a:srgbClr val="002060"/>
                </a:solidFill>
              </a:rPr>
              <a:t> </a:t>
            </a:r>
            <a:r>
              <a:rPr lang="pt-BR" sz="2100" dirty="0" err="1" smtClean="0">
                <a:solidFill>
                  <a:srgbClr val="002060"/>
                </a:solidFill>
              </a:rPr>
              <a:t>most</a:t>
            </a:r>
            <a:r>
              <a:rPr lang="pt-BR" sz="2100" dirty="0" smtClean="0">
                <a:solidFill>
                  <a:srgbClr val="002060"/>
                </a:solidFill>
              </a:rPr>
              <a:t> common in </a:t>
            </a:r>
            <a:r>
              <a:rPr lang="pt-BR" sz="2100" dirty="0" err="1">
                <a:solidFill>
                  <a:srgbClr val="002060"/>
                </a:solidFill>
              </a:rPr>
              <a:t>the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head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and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 smtClean="0">
                <a:solidFill>
                  <a:srgbClr val="002060"/>
                </a:solidFill>
              </a:rPr>
              <a:t>neck</a:t>
            </a:r>
            <a:r>
              <a:rPr lang="pt-BR" sz="2100" dirty="0" smtClean="0">
                <a:solidFill>
                  <a:srgbClr val="002060"/>
                </a:solidFill>
              </a:rPr>
              <a:t>.</a:t>
            </a:r>
            <a:endParaRPr lang="pt-BR" sz="2100" b="1" dirty="0">
              <a:solidFill>
                <a:srgbClr val="002060"/>
              </a:solidFill>
            </a:endParaRPr>
          </a:p>
          <a:p>
            <a:endParaRPr lang="pt-BR" sz="2100" b="1" dirty="0" smtClean="0">
              <a:solidFill>
                <a:srgbClr val="002060"/>
              </a:solidFill>
            </a:endParaRPr>
          </a:p>
          <a:p>
            <a:r>
              <a:rPr lang="pt-BR" sz="2100" dirty="0" err="1">
                <a:solidFill>
                  <a:srgbClr val="002060"/>
                </a:solidFill>
              </a:rPr>
              <a:t>Approximately</a:t>
            </a:r>
            <a:r>
              <a:rPr lang="pt-BR" sz="2100" dirty="0">
                <a:solidFill>
                  <a:srgbClr val="002060"/>
                </a:solidFill>
              </a:rPr>
              <a:t> 15% </a:t>
            </a:r>
            <a:r>
              <a:rPr lang="pt-BR" sz="2100" dirty="0" err="1">
                <a:solidFill>
                  <a:srgbClr val="002060"/>
                </a:solidFill>
              </a:rPr>
              <a:t>of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head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and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neck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lymphomas</a:t>
            </a:r>
            <a:r>
              <a:rPr lang="pt-BR" sz="2100" dirty="0">
                <a:solidFill>
                  <a:srgbClr val="002060"/>
                </a:solidFill>
              </a:rPr>
              <a:t> in </a:t>
            </a:r>
            <a:r>
              <a:rPr lang="pt-BR" sz="2100" dirty="0" err="1">
                <a:solidFill>
                  <a:srgbClr val="002060"/>
                </a:solidFill>
              </a:rPr>
              <a:t>children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affect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the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Waldeyer's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ring</a:t>
            </a:r>
            <a:endParaRPr lang="pt-BR" sz="21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pt-BR" sz="2100" b="1" dirty="0">
              <a:solidFill>
                <a:srgbClr val="002060"/>
              </a:solidFill>
            </a:endParaRPr>
          </a:p>
          <a:p>
            <a:r>
              <a:rPr lang="pt-BR" sz="2100" dirty="0" smtClean="0">
                <a:solidFill>
                  <a:srgbClr val="002060"/>
                </a:solidFill>
              </a:rPr>
              <a:t>Non-Hodgkin </a:t>
            </a:r>
            <a:r>
              <a:rPr lang="pt-BR" sz="2100" dirty="0" err="1">
                <a:solidFill>
                  <a:srgbClr val="002060"/>
                </a:solidFill>
              </a:rPr>
              <a:t>lymphoma</a:t>
            </a:r>
            <a:r>
              <a:rPr lang="pt-BR" sz="2100" dirty="0">
                <a:solidFill>
                  <a:srgbClr val="002060"/>
                </a:solidFill>
              </a:rPr>
              <a:t> (</a:t>
            </a:r>
            <a:r>
              <a:rPr lang="pt-BR" sz="2100" dirty="0" smtClean="0">
                <a:solidFill>
                  <a:srgbClr val="002060"/>
                </a:solidFill>
              </a:rPr>
              <a:t>NHL</a:t>
            </a:r>
            <a:r>
              <a:rPr lang="pt-BR" sz="2100" dirty="0">
                <a:solidFill>
                  <a:srgbClr val="002060"/>
                </a:solidFill>
              </a:rPr>
              <a:t>) </a:t>
            </a:r>
            <a:r>
              <a:rPr lang="pt-BR" sz="2100" dirty="0" err="1">
                <a:solidFill>
                  <a:srgbClr val="002060"/>
                </a:solidFill>
              </a:rPr>
              <a:t>is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the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most</a:t>
            </a:r>
            <a:r>
              <a:rPr lang="pt-BR" sz="2100" dirty="0">
                <a:solidFill>
                  <a:srgbClr val="002060"/>
                </a:solidFill>
              </a:rPr>
              <a:t> common </a:t>
            </a:r>
            <a:r>
              <a:rPr lang="pt-BR" sz="2100" dirty="0" err="1" smtClean="0">
                <a:solidFill>
                  <a:srgbClr val="002060"/>
                </a:solidFill>
              </a:rPr>
              <a:t>type</a:t>
            </a:r>
            <a:endParaRPr lang="pt-BR" sz="2100" dirty="0" smtClean="0">
              <a:solidFill>
                <a:srgbClr val="002060"/>
              </a:solidFill>
            </a:endParaRPr>
          </a:p>
          <a:p>
            <a:endParaRPr lang="pt-BR" sz="2100" b="1" dirty="0">
              <a:solidFill>
                <a:srgbClr val="002060"/>
              </a:solidFill>
            </a:endParaRPr>
          </a:p>
          <a:p>
            <a:r>
              <a:rPr lang="pt-BR" sz="2100" dirty="0">
                <a:solidFill>
                  <a:srgbClr val="002060"/>
                </a:solidFill>
              </a:rPr>
              <a:t>T</a:t>
            </a:r>
            <a:r>
              <a:rPr lang="pt-BR" sz="2100" dirty="0" smtClean="0">
                <a:solidFill>
                  <a:srgbClr val="002060"/>
                </a:solidFill>
              </a:rPr>
              <a:t>he </a:t>
            </a:r>
            <a:r>
              <a:rPr lang="pt-BR" sz="2100" dirty="0" err="1">
                <a:solidFill>
                  <a:srgbClr val="002060"/>
                </a:solidFill>
              </a:rPr>
              <a:t>palatine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tonsils</a:t>
            </a:r>
            <a:r>
              <a:rPr lang="pt-BR" sz="2100" dirty="0">
                <a:solidFill>
                  <a:srgbClr val="002060"/>
                </a:solidFill>
              </a:rPr>
              <a:t> (PT) are </a:t>
            </a:r>
            <a:r>
              <a:rPr lang="pt-BR" sz="2100" dirty="0" err="1">
                <a:solidFill>
                  <a:srgbClr val="002060"/>
                </a:solidFill>
              </a:rPr>
              <a:t>the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most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frequent</a:t>
            </a:r>
            <a:r>
              <a:rPr lang="pt-BR" sz="2100" dirty="0">
                <a:solidFill>
                  <a:srgbClr val="002060"/>
                </a:solidFill>
              </a:rPr>
              <a:t> site </a:t>
            </a:r>
            <a:r>
              <a:rPr lang="pt-BR" sz="2100" dirty="0" err="1">
                <a:solidFill>
                  <a:srgbClr val="002060"/>
                </a:solidFill>
              </a:rPr>
              <a:t>of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involvement</a:t>
            </a:r>
            <a:r>
              <a:rPr lang="pt-BR" sz="2100" dirty="0">
                <a:solidFill>
                  <a:srgbClr val="002060"/>
                </a:solidFill>
              </a:rPr>
              <a:t> for </a:t>
            </a:r>
            <a:r>
              <a:rPr lang="pt-BR" sz="2100" dirty="0" err="1">
                <a:solidFill>
                  <a:srgbClr val="002060"/>
                </a:solidFill>
              </a:rPr>
              <a:t>extra-nodal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smtClean="0">
                <a:solidFill>
                  <a:srgbClr val="002060"/>
                </a:solidFill>
              </a:rPr>
              <a:t>NHL</a:t>
            </a:r>
          </a:p>
          <a:p>
            <a:endParaRPr lang="pt-BR" sz="2100" b="1" dirty="0">
              <a:solidFill>
                <a:srgbClr val="002060"/>
              </a:solidFill>
            </a:endParaRPr>
          </a:p>
          <a:p>
            <a:r>
              <a:rPr lang="pt-BR" sz="2100" dirty="0" err="1">
                <a:solidFill>
                  <a:srgbClr val="002060"/>
                </a:solidFill>
              </a:rPr>
              <a:t>Early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diagnosis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and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treatment</a:t>
            </a:r>
            <a:r>
              <a:rPr lang="pt-BR" sz="2100" dirty="0">
                <a:solidFill>
                  <a:srgbClr val="002060"/>
                </a:solidFill>
              </a:rPr>
              <a:t> are </a:t>
            </a:r>
            <a:r>
              <a:rPr lang="pt-BR" sz="2100" dirty="0" err="1">
                <a:solidFill>
                  <a:srgbClr val="002060"/>
                </a:solidFill>
              </a:rPr>
              <a:t>of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great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importance</a:t>
            </a:r>
            <a:r>
              <a:rPr lang="pt-BR" sz="2100" dirty="0">
                <a:solidFill>
                  <a:srgbClr val="002060"/>
                </a:solidFill>
              </a:rPr>
              <a:t> in </a:t>
            </a:r>
            <a:r>
              <a:rPr lang="pt-BR" sz="2100" dirty="0" err="1">
                <a:solidFill>
                  <a:srgbClr val="002060"/>
                </a:solidFill>
              </a:rPr>
              <a:t>the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prognosis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of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tonsillar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lymphoma</a:t>
            </a:r>
            <a:r>
              <a:rPr lang="pt-BR" sz="2100" dirty="0">
                <a:solidFill>
                  <a:srgbClr val="002060"/>
                </a:solidFill>
              </a:rPr>
              <a:t> </a:t>
            </a:r>
            <a:r>
              <a:rPr lang="pt-BR" sz="2100" dirty="0" err="1">
                <a:solidFill>
                  <a:srgbClr val="002060"/>
                </a:solidFill>
              </a:rPr>
              <a:t>patients</a:t>
            </a:r>
            <a:r>
              <a:rPr lang="pt-BR" sz="2100" dirty="0">
                <a:solidFill>
                  <a:srgbClr val="002060"/>
                </a:solidFill>
              </a:rPr>
              <a:t>.</a:t>
            </a:r>
            <a:endParaRPr lang="pt-BR" sz="21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 dirty="0" err="1" smtClean="0"/>
              <a:t>Objective</a:t>
            </a:r>
            <a:endParaRPr lang="pt-BR" sz="3600" b="1" dirty="0">
              <a:solidFill>
                <a:srgbClr val="000066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7920880" cy="4895850"/>
          </a:xfrm>
        </p:spPr>
        <p:txBody>
          <a:bodyPr>
            <a:normAutofit/>
          </a:bodyPr>
          <a:lstStyle/>
          <a:p>
            <a:endParaRPr lang="pt-BR" sz="2000" dirty="0" smtClean="0"/>
          </a:p>
          <a:p>
            <a:pPr marL="114300" indent="0">
              <a:buNone/>
            </a:pPr>
            <a:endParaRPr lang="pt-BR" sz="3200" dirty="0" smtClean="0"/>
          </a:p>
          <a:p>
            <a:pPr marL="114300" indent="0" algn="just">
              <a:buNone/>
            </a:pPr>
            <a:r>
              <a:rPr lang="pt-BR" sz="3200" dirty="0" err="1" smtClean="0">
                <a:solidFill>
                  <a:srgbClr val="002060"/>
                </a:solidFill>
              </a:rPr>
              <a:t>To</a:t>
            </a:r>
            <a:r>
              <a:rPr lang="pt-BR" sz="3200" dirty="0" smtClean="0">
                <a:solidFill>
                  <a:srgbClr val="002060"/>
                </a:solidFill>
              </a:rPr>
              <a:t> </a:t>
            </a:r>
            <a:r>
              <a:rPr lang="pt-BR" sz="3200" dirty="0">
                <a:solidFill>
                  <a:srgbClr val="002060"/>
                </a:solidFill>
              </a:rPr>
              <a:t>realize a </a:t>
            </a:r>
            <a:r>
              <a:rPr lang="pt-BR" sz="3200" dirty="0" err="1">
                <a:solidFill>
                  <a:srgbClr val="002060"/>
                </a:solidFill>
              </a:rPr>
              <a:t>systematic</a:t>
            </a:r>
            <a:r>
              <a:rPr lang="pt-BR" sz="3200" dirty="0">
                <a:solidFill>
                  <a:srgbClr val="002060"/>
                </a:solidFill>
              </a:rPr>
              <a:t> </a:t>
            </a:r>
            <a:r>
              <a:rPr lang="pt-BR" sz="3200" dirty="0" err="1">
                <a:solidFill>
                  <a:srgbClr val="002060"/>
                </a:solidFill>
              </a:rPr>
              <a:t>review</a:t>
            </a:r>
            <a:r>
              <a:rPr lang="pt-BR" sz="3200" dirty="0">
                <a:solidFill>
                  <a:srgbClr val="002060"/>
                </a:solidFill>
              </a:rPr>
              <a:t> </a:t>
            </a:r>
            <a:r>
              <a:rPr lang="pt-BR" sz="3200" dirty="0" err="1">
                <a:solidFill>
                  <a:srgbClr val="002060"/>
                </a:solidFill>
              </a:rPr>
              <a:t>of</a:t>
            </a:r>
            <a:r>
              <a:rPr lang="pt-BR" sz="3200" dirty="0">
                <a:solidFill>
                  <a:srgbClr val="002060"/>
                </a:solidFill>
              </a:rPr>
              <a:t> </a:t>
            </a:r>
            <a:r>
              <a:rPr lang="pt-BR" sz="3200" dirty="0" err="1">
                <a:solidFill>
                  <a:srgbClr val="002060"/>
                </a:solidFill>
              </a:rPr>
              <a:t>the</a:t>
            </a:r>
            <a:r>
              <a:rPr lang="pt-BR" sz="3200" dirty="0">
                <a:solidFill>
                  <a:srgbClr val="002060"/>
                </a:solidFill>
              </a:rPr>
              <a:t> </a:t>
            </a:r>
            <a:r>
              <a:rPr lang="pt-BR" sz="3200" dirty="0" err="1">
                <a:solidFill>
                  <a:srgbClr val="002060"/>
                </a:solidFill>
              </a:rPr>
              <a:t>literature</a:t>
            </a:r>
            <a:r>
              <a:rPr lang="pt-BR" sz="3200" dirty="0">
                <a:solidFill>
                  <a:srgbClr val="002060"/>
                </a:solidFill>
              </a:rPr>
              <a:t> </a:t>
            </a:r>
            <a:r>
              <a:rPr lang="pt-BR" sz="3200" dirty="0" err="1">
                <a:solidFill>
                  <a:srgbClr val="002060"/>
                </a:solidFill>
              </a:rPr>
              <a:t>on</a:t>
            </a:r>
            <a:r>
              <a:rPr lang="pt-BR" sz="3200" dirty="0">
                <a:solidFill>
                  <a:srgbClr val="002060"/>
                </a:solidFill>
              </a:rPr>
              <a:t> </a:t>
            </a:r>
            <a:r>
              <a:rPr lang="pt-BR" sz="3200" dirty="0" err="1">
                <a:solidFill>
                  <a:srgbClr val="002060"/>
                </a:solidFill>
              </a:rPr>
              <a:t>the</a:t>
            </a:r>
            <a:r>
              <a:rPr lang="pt-BR" sz="3200" dirty="0">
                <a:solidFill>
                  <a:srgbClr val="002060"/>
                </a:solidFill>
              </a:rPr>
              <a:t> </a:t>
            </a:r>
            <a:r>
              <a:rPr lang="pt-BR" sz="3200" dirty="0" err="1">
                <a:solidFill>
                  <a:srgbClr val="002060"/>
                </a:solidFill>
              </a:rPr>
              <a:t>clinical</a:t>
            </a:r>
            <a:r>
              <a:rPr lang="pt-BR" sz="3200" dirty="0">
                <a:solidFill>
                  <a:srgbClr val="002060"/>
                </a:solidFill>
              </a:rPr>
              <a:t> </a:t>
            </a:r>
            <a:r>
              <a:rPr lang="pt-BR" sz="3200" dirty="0" err="1">
                <a:solidFill>
                  <a:srgbClr val="002060"/>
                </a:solidFill>
              </a:rPr>
              <a:t>manifestations</a:t>
            </a:r>
            <a:r>
              <a:rPr lang="pt-BR" sz="3200" dirty="0">
                <a:solidFill>
                  <a:srgbClr val="002060"/>
                </a:solidFill>
              </a:rPr>
              <a:t> </a:t>
            </a:r>
            <a:r>
              <a:rPr lang="pt-BR" sz="3200" dirty="0" err="1">
                <a:solidFill>
                  <a:srgbClr val="002060"/>
                </a:solidFill>
              </a:rPr>
              <a:t>present</a:t>
            </a:r>
            <a:r>
              <a:rPr lang="pt-BR" sz="3200" dirty="0">
                <a:solidFill>
                  <a:srgbClr val="002060"/>
                </a:solidFill>
              </a:rPr>
              <a:t> </a:t>
            </a:r>
            <a:r>
              <a:rPr lang="pt-BR" sz="3200" dirty="0" err="1">
                <a:solidFill>
                  <a:srgbClr val="002060"/>
                </a:solidFill>
              </a:rPr>
              <a:t>at</a:t>
            </a:r>
            <a:r>
              <a:rPr lang="pt-BR" sz="3200" dirty="0">
                <a:solidFill>
                  <a:srgbClr val="002060"/>
                </a:solidFill>
              </a:rPr>
              <a:t> </a:t>
            </a:r>
            <a:r>
              <a:rPr lang="pt-BR" sz="3200" dirty="0" err="1">
                <a:solidFill>
                  <a:srgbClr val="002060"/>
                </a:solidFill>
              </a:rPr>
              <a:t>diagnosis</a:t>
            </a:r>
            <a:r>
              <a:rPr lang="pt-BR" sz="3200" dirty="0">
                <a:solidFill>
                  <a:srgbClr val="002060"/>
                </a:solidFill>
              </a:rPr>
              <a:t> </a:t>
            </a:r>
            <a:r>
              <a:rPr lang="pt-BR" sz="3200" dirty="0" err="1">
                <a:solidFill>
                  <a:srgbClr val="002060"/>
                </a:solidFill>
              </a:rPr>
              <a:t>of</a:t>
            </a:r>
            <a:r>
              <a:rPr lang="pt-BR" sz="3200" dirty="0">
                <a:solidFill>
                  <a:srgbClr val="002060"/>
                </a:solidFill>
              </a:rPr>
              <a:t> </a:t>
            </a:r>
            <a:r>
              <a:rPr lang="pt-BR" sz="3200" dirty="0" err="1">
                <a:solidFill>
                  <a:srgbClr val="002060"/>
                </a:solidFill>
              </a:rPr>
              <a:t>tonsillar</a:t>
            </a:r>
            <a:r>
              <a:rPr lang="pt-BR" sz="3200" dirty="0">
                <a:solidFill>
                  <a:srgbClr val="002060"/>
                </a:solidFill>
              </a:rPr>
              <a:t> </a:t>
            </a:r>
            <a:r>
              <a:rPr lang="pt-BR" sz="3200" dirty="0" err="1">
                <a:solidFill>
                  <a:srgbClr val="002060"/>
                </a:solidFill>
              </a:rPr>
              <a:t>lymphoma</a:t>
            </a:r>
            <a:r>
              <a:rPr lang="pt-BR" sz="3200" dirty="0">
                <a:solidFill>
                  <a:srgbClr val="002060"/>
                </a:solidFill>
              </a:rPr>
              <a:t> in </a:t>
            </a:r>
            <a:r>
              <a:rPr lang="pt-BR" sz="3200" dirty="0" err="1">
                <a:solidFill>
                  <a:srgbClr val="002060"/>
                </a:solidFill>
              </a:rPr>
              <a:t>pediatric</a:t>
            </a:r>
            <a:r>
              <a:rPr lang="pt-BR" sz="3200" dirty="0">
                <a:solidFill>
                  <a:srgbClr val="002060"/>
                </a:solidFill>
              </a:rPr>
              <a:t> </a:t>
            </a:r>
            <a:r>
              <a:rPr lang="pt-BR" sz="3200" dirty="0" err="1" smtClean="0">
                <a:solidFill>
                  <a:srgbClr val="002060"/>
                </a:solidFill>
              </a:rPr>
              <a:t>patients</a:t>
            </a:r>
            <a:endParaRPr lang="pt-BR" sz="2000" b="1" dirty="0">
              <a:solidFill>
                <a:srgbClr val="002060"/>
              </a:solidFill>
            </a:endParaRPr>
          </a:p>
          <a:p>
            <a:endParaRPr lang="pt-BR" sz="2000" b="1" dirty="0">
              <a:solidFill>
                <a:srgbClr val="660066"/>
              </a:solidFill>
            </a:endParaRPr>
          </a:p>
          <a:p>
            <a:endParaRPr lang="pt-BR" sz="2000" b="1" dirty="0">
              <a:solidFill>
                <a:srgbClr val="660066"/>
              </a:solidFill>
            </a:endParaRPr>
          </a:p>
          <a:p>
            <a:pPr>
              <a:buFontTx/>
              <a:buNone/>
            </a:pPr>
            <a:endParaRPr lang="pt-BR" sz="20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800</TotalTime>
  <Words>1033</Words>
  <Application>Microsoft Office PowerPoint</Application>
  <PresentationFormat>Apresentação na tela (4:3)</PresentationFormat>
  <Paragraphs>179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Adjacência</vt:lpstr>
      <vt:lpstr>The Clinical Manifestations In Children With Tonsillar Lymphoma</vt:lpstr>
      <vt:lpstr>The Clinical Manifestations In Children With Tonsillar Lymphoma</vt:lpstr>
      <vt:lpstr>The Clinical Manifestations In Children With Tonsillar Lymphoma</vt:lpstr>
      <vt:lpstr>The Clinical Manifestations In Children With Tonsillar Lymphoma</vt:lpstr>
      <vt:lpstr>The Clinical Manifestations In Children With Tonsillar Lymphoma</vt:lpstr>
      <vt:lpstr>The Clinical Manifestations In Children With Tonsillar Lymphoma</vt:lpstr>
      <vt:lpstr>Clinical Manifestations In Children With Tonsillar Lymphoma: A Systematic Review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Thank you for the attention</vt:lpstr>
    </vt:vector>
  </TitlesOfParts>
  <Company>PARTICULAR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Vertigem Postural Paroxística Benigna: atualizações no diagnóstico e tratamento</dc:title>
  <dc:creator>RAQUEL MEZZALIRA</dc:creator>
  <cp:lastModifiedBy>Alexandre Guimarães</cp:lastModifiedBy>
  <cp:revision>64</cp:revision>
  <dcterms:created xsi:type="dcterms:W3CDTF">2008-05-24T19:03:49Z</dcterms:created>
  <dcterms:modified xsi:type="dcterms:W3CDTF">2014-09-21T13:46:49Z</dcterms:modified>
</cp:coreProperties>
</file>