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6" r:id="rId7"/>
    <p:sldId id="271" r:id="rId8"/>
    <p:sldId id="261" r:id="rId9"/>
    <p:sldId id="262" r:id="rId10"/>
    <p:sldId id="263" r:id="rId11"/>
    <p:sldId id="264" r:id="rId12"/>
    <p:sldId id="269"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8B2F6-88AD-45E8-A537-A53D99A9CDA5}" type="datetimeFigureOut">
              <a:rPr lang="es-MX" smtClean="0"/>
              <a:pPr/>
              <a:t>06/10/2015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58C6D-D244-42D9-B2CA-C0C3878C8AF7}" type="slidenum">
              <a:rPr lang="es-MX" smtClean="0"/>
              <a:pPr/>
              <a:t>‹#›</a:t>
            </a:fld>
            <a:endParaRPr lang="es-MX"/>
          </a:p>
        </p:txBody>
      </p:sp>
    </p:spTree>
    <p:extLst>
      <p:ext uri="{BB962C8B-B14F-4D97-AF65-F5344CB8AC3E}">
        <p14:creationId xmlns:p14="http://schemas.microsoft.com/office/powerpoint/2010/main" val="85255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CC58C6D-D244-42D9-B2CA-C0C3878C8AF7}" type="slidenum">
              <a:rPr lang="es-MX" smtClean="0"/>
              <a:pPr/>
              <a:t>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DB51A1-D5BA-4886-B580-997CAA3964A0}" type="datetimeFigureOut">
              <a:rPr lang="es-MX" smtClean="0"/>
              <a:pPr/>
              <a:t>06/10/2015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71FB0F7-E578-4058-9AA1-D18A8473F8FC}"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B51A1-D5BA-4886-B580-997CAA3964A0}" type="datetimeFigureOut">
              <a:rPr lang="es-MX" smtClean="0"/>
              <a:pPr/>
              <a:t>06/10/2015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FB0F7-E578-4058-9AA1-D18A8473F8FC}"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ved=0CAcQjRxqFQoTCKvVn6CF_ccCFcEJkgodORoMSg&amp;url=http://www.slideshare.net/oncoissemym&amp;psig=AFQjCNHY7cmwoN82XvyL6cMgZ_aS8PUmCg&amp;ust=144254397941832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google.com.mx/url?sa=i&amp;rct=j&amp;q=&amp;esrc=s&amp;source=images&amp;cd=&amp;cad=rja&amp;uact=8&amp;ved=0CAcQjRxqFQoTCNT287XCjcgCFVgZkgodgy0OTw&amp;url=https://www.pinterest.com/Hairydonkey/colon-cancer/&amp;bvm=bv.103388427,d.aWw&amp;psig=AFQjCNG5I5flCkZj9nbHiFqDHE_RaRdLAA&amp;ust=144311012762339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www.google.com.mx/url?sa=i&amp;rct=j&amp;q=&amp;esrc=s&amp;source=images&amp;cd=&amp;cad=rja&amp;uact=8&amp;ved=0CAcQjRxqFQoTCPj60qPbjsgCFYZ8kgodfsAFoQ&amp;url=http://www.hipec.pl/hipec_a02.php&amp;psig=AFQjCNG9FBIxjGVOZhq5wPAH11mvCp5Dow&amp;ust=144315115522878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6.png"/><Relationship Id="rId3"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7" Type="http://schemas.openxmlformats.org/officeDocument/2006/relationships/hyperlink" Target="http://www.google.com.mx/url?sa=i&amp;rct=j&amp;q=&amp;esrc=s&amp;source=images&amp;cd=&amp;cad=rja&amp;uact=8&amp;ved=0CAcQjRxqFQoTCIDnotjBjcgCFYsDkgodrAYK5A&amp;url=http://sosueme.ie/in-the-news/know-5-common-cancers-women/&amp;psig=AFQjCNE8pNX9FOjxyWf4Y6P8EHj-w4iJ2w&amp;ust=1443109794645688" TargetMode="External"/><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hyperlink" Target="http://www.google.com.mx/url?sa=i&amp;rct=j&amp;q=&amp;esrc=s&amp;source=images&amp;cd=&amp;cad=rja&amp;uact=8&amp;ved=0CAcQjRxqFQoTCPCrho3BjcgCFZUPkgodPbcMyQ&amp;url=http://www.oregonclinic.com/colonoscopy-screening&amp;psig=AFQjCNE8pNX9FOjxyWf4Y6P8EHj-w4iJ2w&amp;ust=1443109794645688" TargetMode="External"/><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3.jpeg"/><Relationship Id="rId9" Type="http://schemas.openxmlformats.org/officeDocument/2006/relationships/hyperlink" Target="http://www.google.com.mx/url?sa=i&amp;rct=j&amp;q=&amp;esrc=s&amp;source=images&amp;cd=&amp;cad=rja&amp;uact=8&amp;ved=0CAcQjRxqFQoTCOvH7-nCjcgCFYkGkgodewoLVQ&amp;url=http://www.youtube.com/watch?v=0EWQHIv6Msc&amp;bvm=bv.103388427,d.aWw&amp;psig=AFQjCNEp7VYZdEDMAX5OooKYFw3J_KvF0w&amp;ust=1443110265222033" TargetMode="External"/><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6" Type="http://schemas.openxmlformats.org/officeDocument/2006/relationships/hyperlink" Target="http://www.google.com.mx/url?sa=i&amp;rct=j&amp;q=&amp;esrc=s&amp;source=images&amp;cd=&amp;cad=rja&amp;uact=8&amp;ved=0CAcQjRxqFQoTCM7bi7zfjcgCFYh-kgodlekCXw&amp;url=http://www.colorectal-cancer.ca/en/just-the-facts/what-cancer/&amp;psig=AFQjCNFFp-_J5ERz96jp0_qGcCFGlKezlg&amp;ust=1443117936987779" TargetMode="External"/><Relationship Id="rId5" Type="http://schemas.openxmlformats.org/officeDocument/2006/relationships/image" Target="../media/image20.gif"/><Relationship Id="rId4" Type="http://schemas.openxmlformats.org/officeDocument/2006/relationships/hyperlink" Target="http://www.google.com.mx/url?sa=i&amp;rct=j&amp;q=&amp;esrc=s&amp;source=images&amp;cd=&amp;cad=rja&amp;uact=8&amp;ved=0CAcQjRxqFQoTCPbOyfPfjcgCFYkLkgod4KoHGw&amp;url=http://www.hopkinscoloncancercenter.org/CMS/CMS_Page.aspx?CurrentUDV=59&amp;CMS_Page_ID=EEA2CD91-3276-4123-BEEB-BAF1984D20C7&amp;psig=AFQjCNFFp-_J5ERz96jp0_qGcCFGlKezlg&amp;ust=144311793698777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mx/url?sa=i&amp;rct=j&amp;q=&amp;esrc=s&amp;source=images&amp;cd=&amp;cad=rja&amp;uact=8&amp;ved=0CAcQjRxqFQoTCOPt-aTjjcgCFRUVkgoddG8MWA&amp;url=http://www.cancernetwork.com/oncology-journal/colorectal-cancer-how-emerging-molecular-understanding-affects-treatment-decisions&amp;psig=AFQjCNHnxspc60_kBZpuv_3RQhLJgOSJAw&amp;ust=1443118916736941" TargetMode="External"/><Relationship Id="rId3" Type="http://schemas.openxmlformats.org/officeDocument/2006/relationships/image" Target="../media/image3.jpeg"/><Relationship Id="rId7" Type="http://schemas.openxmlformats.org/officeDocument/2006/relationships/image" Target="../media/image24.gif"/><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6" Type="http://schemas.openxmlformats.org/officeDocument/2006/relationships/hyperlink" Target="http://www.google.com.mx/url?sa=i&amp;rct=j&amp;q=&amp;esrc=s&amp;source=images&amp;cd=&amp;cad=rja&amp;uact=8&amp;ved=0CAcQjRxqFQoTCLqKrbrjjcgCFQsOkgodWGcB_A&amp;url=http://www.cancernetwork.com/oncology-journal/colorectal-cancer-how-emerging-molecular-understanding-affects-treatment-decisions&amp;psig=AFQjCNHnxspc60_kBZpuv_3RQhLJgOSJAw&amp;ust=1443118916736941" TargetMode="External"/><Relationship Id="rId5" Type="http://schemas.openxmlformats.org/officeDocument/2006/relationships/image" Target="../media/image23.jpeg"/><Relationship Id="rId4" Type="http://schemas.openxmlformats.org/officeDocument/2006/relationships/hyperlink" Target="http://www.google.com.mx/url?sa=i&amp;rct=j&amp;q=&amp;esrc=s&amp;source=images&amp;cd=&amp;cad=rja&amp;uact=8&amp;ved=0CAcQjRxqFQoTCJ2sve_jjcgCFYoNkgodaK4DEQ&amp;url=http://www.cancer.gov/types/colorectal/patient/colon-treatment-pdq&amp;psig=AFQjCNHnxspc60_kBZpuv_3RQhLJgOSJAw&amp;ust=1443118916736941" TargetMode="External"/><Relationship Id="rId9" Type="http://schemas.openxmlformats.org/officeDocument/2006/relationships/image" Target="../media/image25.gif"/></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mx/url?sa=i&amp;rct=j&amp;q=&amp;esrc=s&amp;source=images&amp;cd=&amp;cad=rja&amp;uact=8&amp;ved=0CAcQjRxqFQoTCJCWn7vnjcgCFch8kgodMlMCgw&amp;url=http://www.elsevier.es/es-revista-clinical-translational-oncology-57-articulo-cytoreductive-surgery-and-intraperitoneal-chemotherapy-13048320&amp;psig=AFQjCNFW5ioRZHiMvq2TPWKSMEJ5HmShPA&amp;ust=1443120092914188" TargetMode="External"/><Relationship Id="rId3" Type="http://schemas.openxmlformats.org/officeDocument/2006/relationships/image" Target="../media/image3.jpeg"/><Relationship Id="rId7" Type="http://schemas.openxmlformats.org/officeDocument/2006/relationships/image" Target="../media/image27.jpeg"/><Relationship Id="rId2" Type="http://schemas.openxmlformats.org/officeDocument/2006/relationships/hyperlink" Target="http://www.google.com.mx/url?sa=i&amp;rct=j&amp;q=&amp;esrc=s&amp;source=images&amp;cd=&amp;cad=rja&amp;uact=8&amp;ved=0CAcQjRxqFQoTCIr50P7n_McCFYUFkgodbIkFsA&amp;url=http://www.sag.gob.hn/centro-de-documentacion/descargar-manual-de-identidad-grafica-del-gobierno-de-la-republica-de-honduras/descargar-plantillas-de-powerpoint/&amp;bvm=bv.102829193,d.aWw&amp;psig=AFQjCNE7_VezG5sQdwiSWJNonde6TbcvBA&amp;ust=1442536112030496" TargetMode="External"/><Relationship Id="rId1" Type="http://schemas.openxmlformats.org/officeDocument/2006/relationships/slideLayout" Target="../slideLayouts/slideLayout2.xml"/><Relationship Id="rId6" Type="http://schemas.openxmlformats.org/officeDocument/2006/relationships/hyperlink" Target="http://www.google.com.mx/url?sa=i&amp;rct=j&amp;q=&amp;esrc=s&amp;source=images&amp;cd=&amp;cad=rja&amp;uact=8&amp;ved=0CAcQjRxqFQoTCIGmiNPmjcgCFYd-kgodadwBWg&amp;url=http://cine-med.com/index.php?nav=news_intro_cytoreductive_surgery&amp;psig=AFQjCNGpctUNor_MlYZXv-SdgRBINcRgtw&amp;ust=1443119879547193" TargetMode="External"/><Relationship Id="rId5" Type="http://schemas.openxmlformats.org/officeDocument/2006/relationships/image" Target="../media/image26.gif"/><Relationship Id="rId10" Type="http://schemas.openxmlformats.org/officeDocument/2006/relationships/image" Target="../media/image29.jpeg"/><Relationship Id="rId4" Type="http://schemas.openxmlformats.org/officeDocument/2006/relationships/hyperlink" Target="http://www.google.com.mx/url?sa=i&amp;rct=j&amp;q=&amp;esrc=s&amp;source=images&amp;cd=&amp;cad=rja&amp;uact=8&amp;ved=0CAcQjRxqFQoTCLeNs5XmjcgCFUwWkgodra4Kew&amp;url=http://oncolex.org/Peritoneal-cancer/Background/Staging.aspx&amp;psig=AFQjCNHp67IKsSnmwI6ZvphN6x2IKvmWLQ&amp;ust=1443119750188337" TargetMode="External"/><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7 Rectángulo"/>
          <p:cNvSpPr/>
          <p:nvPr/>
        </p:nvSpPr>
        <p:spPr>
          <a:xfrm>
            <a:off x="0" y="2636912"/>
            <a:ext cx="9144000" cy="1872208"/>
          </a:xfrm>
          <a:prstGeom prst="rect">
            <a:avLst/>
          </a:prstGeom>
          <a:solidFill>
            <a:srgbClr val="B6CBE4"/>
          </a:solidFill>
          <a:ln>
            <a:solidFill>
              <a:srgbClr val="B6C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683568" y="2996952"/>
            <a:ext cx="7772400" cy="1470025"/>
          </a:xfrm>
        </p:spPr>
        <p:txBody>
          <a:bodyPr>
            <a:noAutofit/>
          </a:bodyPr>
          <a:lstStyle/>
          <a:p>
            <a:r>
              <a:rPr lang="en-US" sz="2400" b="1" dirty="0" smtClean="0"/>
              <a:t>Cytoreductive surgery and hyperthermic intraperitoneal chemotherapy in the management of colorectal cancer: case report and literature review </a:t>
            </a:r>
            <a:br>
              <a:rPr lang="en-US" sz="2400" b="1" dirty="0" smtClean="0"/>
            </a:br>
            <a:endParaRPr lang="es-MX" sz="2400" b="1" dirty="0"/>
          </a:p>
        </p:txBody>
      </p:sp>
      <p:sp>
        <p:nvSpPr>
          <p:cNvPr id="3" name="2 Subtítulo"/>
          <p:cNvSpPr>
            <a:spLocks noGrp="1"/>
          </p:cNvSpPr>
          <p:nvPr>
            <p:ph type="subTitle" idx="1"/>
          </p:nvPr>
        </p:nvSpPr>
        <p:spPr>
          <a:xfrm>
            <a:off x="2267744" y="4797152"/>
            <a:ext cx="6400800" cy="1752600"/>
          </a:xfrm>
        </p:spPr>
        <p:txBody>
          <a:bodyPr/>
          <a:lstStyle/>
          <a:p>
            <a:pPr algn="r"/>
            <a:r>
              <a:rPr lang="es-MX" sz="2000" b="1" i="1" dirty="0" smtClean="0">
                <a:solidFill>
                  <a:schemeClr val="tx1">
                    <a:lumMod val="95000"/>
                    <a:lumOff val="5000"/>
                  </a:schemeClr>
                </a:solidFill>
              </a:rPr>
              <a:t> Alexandra Garcilazo Reyes</a:t>
            </a:r>
          </a:p>
          <a:p>
            <a:pPr algn="r"/>
            <a:r>
              <a:rPr lang="es-MX" sz="2000" b="1" dirty="0" smtClean="0">
                <a:solidFill>
                  <a:schemeClr val="tx1">
                    <a:lumMod val="95000"/>
                    <a:lumOff val="5000"/>
                  </a:schemeClr>
                </a:solidFill>
              </a:rPr>
              <a:t>    MD. Juan Manuel Medina Castro</a:t>
            </a:r>
          </a:p>
          <a:p>
            <a:pPr algn="r"/>
            <a:r>
              <a:rPr lang="es-MX" sz="2000" b="1" dirty="0" smtClean="0">
                <a:solidFill>
                  <a:schemeClr val="tx1">
                    <a:lumMod val="95000"/>
                    <a:lumOff val="5000"/>
                  </a:schemeClr>
                </a:solidFill>
              </a:rPr>
              <a:t>MD. Isaias Padilla</a:t>
            </a:r>
          </a:p>
          <a:p>
            <a:endParaRPr lang="es-MX" dirty="0"/>
          </a:p>
        </p:txBody>
      </p:sp>
      <p:sp>
        <p:nvSpPr>
          <p:cNvPr id="4" name="3 CuadroTexto"/>
          <p:cNvSpPr txBox="1"/>
          <p:nvPr/>
        </p:nvSpPr>
        <p:spPr>
          <a:xfrm>
            <a:off x="-540568" y="548680"/>
            <a:ext cx="7560840" cy="830997"/>
          </a:xfrm>
          <a:prstGeom prst="rect">
            <a:avLst/>
          </a:prstGeom>
          <a:noFill/>
        </p:spPr>
        <p:txBody>
          <a:bodyPr wrap="square" rtlCol="0">
            <a:spAutoFit/>
          </a:bodyPr>
          <a:lstStyle/>
          <a:p>
            <a:pPr algn="ctr"/>
            <a:r>
              <a:rPr lang="es-MX" sz="2400" b="1" dirty="0" smtClean="0"/>
              <a:t>              </a:t>
            </a:r>
          </a:p>
          <a:p>
            <a:pPr algn="ctr"/>
            <a:r>
              <a:rPr lang="es-MX" sz="2400" b="1" dirty="0" smtClean="0"/>
              <a:t>Universidad Autónoma del Estado de México</a:t>
            </a:r>
            <a:endParaRPr lang="es-MX" sz="2400" b="1" dirty="0"/>
          </a:p>
        </p:txBody>
      </p:sp>
      <p:pic>
        <p:nvPicPr>
          <p:cNvPr id="12290" name="Picture 2" descr="http://www.uaemex.mx/fquimica/posgrados/CM/images/Escudo%20UAEM.png"/>
          <p:cNvPicPr>
            <a:picLocks noChangeAspect="1" noChangeArrowheads="1"/>
          </p:cNvPicPr>
          <p:nvPr/>
        </p:nvPicPr>
        <p:blipFill>
          <a:blip r:embed="rId2" cstate="print">
            <a:biLevel thresh="50000"/>
          </a:blip>
          <a:srcRect/>
          <a:stretch>
            <a:fillRect/>
          </a:stretch>
        </p:blipFill>
        <p:spPr bwMode="auto">
          <a:xfrm>
            <a:off x="6300192" y="620688"/>
            <a:ext cx="1224135" cy="1036128"/>
          </a:xfrm>
          <a:prstGeom prst="rect">
            <a:avLst/>
          </a:prstGeom>
          <a:noFill/>
        </p:spPr>
      </p:pic>
      <p:pic>
        <p:nvPicPr>
          <p:cNvPr id="2050" name="Picture 2" descr="http://cdn.slidesharecdn.com/profile-photo-oncoissemym-96x96.jpg?cb=1387231002">
            <a:hlinkClick r:id="rId3"/>
          </p:cNvPr>
          <p:cNvPicPr>
            <a:picLocks noChangeAspect="1" noChangeArrowheads="1"/>
          </p:cNvPicPr>
          <p:nvPr/>
        </p:nvPicPr>
        <p:blipFill>
          <a:blip r:embed="rId4" cstate="print">
            <a:biLevel thresh="50000"/>
          </a:blip>
          <a:srcRect/>
          <a:stretch>
            <a:fillRect/>
          </a:stretch>
        </p:blipFill>
        <p:spPr bwMode="auto">
          <a:xfrm>
            <a:off x="7812361" y="692696"/>
            <a:ext cx="936103" cy="936104"/>
          </a:xfrm>
          <a:prstGeom prst="rect">
            <a:avLst/>
          </a:prstGeom>
          <a:noFill/>
        </p:spPr>
      </p:pic>
      <p:sp>
        <p:nvSpPr>
          <p:cNvPr id="11266" name="AutoShape 2" descr="data:image/jpeg;base64,/9j/4AAQSkZJRgABAQAAAQABAAD/2wCEAAkGBxQQDhQUEBISFRQUFBUPDxYUFRQQFA8UFBQWFhQSFBQYHSggGBolHBQVITEhJSkrLi4uFx8zODMsNygtLisBCgoKDg0OGhAQGiwkHyQsLCwsLCwsLCwsLCwsLCwsLCwsLCwsLCwsLCwsLCwsLCwsLCwsLCwsLCwsLCwsLCwsLP/AABEIALwAvAMBEQACEQEDEQH/xAAcAAEAAQUBAQAAAAAAAAAAAAAABAEDBQYHAgj/xABAEAABAwIDBAYIBAMIAwAAAAABAAIDBBEFBiEHEjFhE0FRcYGRIjJCUmKhscEUI3KSssLRM0OCoqPS4fAVY4P/xAAaAQEAAwEBAQAAAAAAAAAAAAAAAgMEBQEG/8QAKhEBAAICAgIBAwMEAwAAAAAAAAECAxEEIRIxQQUiURMyYSNxgZFCUqH/2gAMAwEAAhEDEQA/AO4oCAgICAgoUeCdvROwCHSqAgICAgICAgICAgICAgICAgIKXQWKytZCwvle1jRqS4hoHiVKtLWnVYRtaI9tGxja1RQkiLfnI9z0W/uK14+De3udKL8mI9Nfk2xyE+hSsA+J5cfkAtlfpeOY7mWa3NvHqFyn2xOB/NpAR17khB8iEv8ASqx+2xXm2+YbdlnaFSV0gjYXskPBjxa/c7gsOXh3xxv3DVTkRbpt11j20Kr0EBAQEBAQEBAQEBAQEBAQUKDR887Q4sPBjjAlnt6oPox83n7LZxuHN/uv1DNlzxHUOEZjzHUV0m/USl3utGjG8g1bY1SNRDP5Tb2xsblbWZ+UbV0lwuWzHZmtCQ4XCvtG4VR1KlNK6MPewlrm7jmkaEEPBB+SyXjqYaKz3D6A2dZwbiVKN6wnjs2Zvb2PA7CuDycM0ndfTp48sW6beFnXKoCAgICAgICAgICAgICChKDnO0fPn4e9NSkGUi0jxr0QPUPi+i6fB4XlPnf0wcnkTEahxOquSSSSTqSdST2krsZqfhhraZncsfKFjvDTWVtpVVekpSonLXjlTaE2IrXSdwz2jtdjjvHJ/g+pKqyx1KdZXcv4vJh9WyeI6tNnt6nsPrNKwWx+VJrLTW2p6fSmA4vHWUzJoTdrx+08C08wVxstJxzqXRpfyhkVBNVAQEBAQEBAQEBAQEBBgc74jJTYfNLDu77W2BdwZfTfPddX8akXyRWVOa0xXp81yPf0jjJffJu4nUknW/PvX0WOddOVfvt6eLhX2jcKonSFM1Y71aKSiuCyz7Xx6X6cEmwBJ5aq2kq7Qz1Dl+rkF2Us7hyjfb6LTGWlP3TCmaTPwnSYPNA0ieJ8ZcQWh7S3eA4kX71Z50yRus7V6ms6ljKinWe1F220bM81GgqRFIfyJTZ3/rd1PH0KycjB+pH8r8WTxl3xjwQCOvUc1xvmYl0azuNvaPRAQEBAQEBAQEBAQEGJzVSdNQVEfvQvHeQ0kfRW8e/hliyvJG6S+YYJ7gMk4DRruLmf1by8l9DE6cyV8xluh4HVpGocO0HrWqlme0aRp2Km9VlLN0yVsvlrQJakuhhPDS0ko5A8BzXMz5qY+o7lsxY5t27LgWUqSiaBBCwHrc4bzz3uK51897+5a64qwzdlSn6hzXadGX1LAPYi3v3vP+xdz6Xrwmf5c3m7m8Od1NMulau2OLMZUU6otT5WRZ2LZLmI1FOaeU3kgA3SeLozw8uHkuPzsHhbyj5dHjZNxp0FYGoQEBAQEBAQEBAQEBBbkbcEdosV7HUvLd1fKmN0nQVc0Z9iV7fJ2i+hpPlEWcm34eKWp3dCLtOpHZ8QPUVopM/CuY26Fsuy7TVU5klka/oyDHCdHOPHec3rAWX6hntSuq/7W8XHE2+525oAGi+e9ur6VR6oUkahjND0887uO6WQjwjDz85F1ONl/TpEf5YstPO0y0rFsHIJsF1sWaLQ598cxLWqqlsrrV3CES2fZIzdxJw7YX38HNXM+oU1ibOHP3uyLhuoICAgICAgICAgICAgog+c9q9F0OLzaaSBso8RY/Rd3i33ihy80avLU2rUp2yGGVL4ntfE4te03aRoQVPx3XUx0juazuHZMmbRWzARVhayTg2Tgx/6vdPyXI5PA8fux+m7Dyon7bOhtdcXHeOa5nr22/2Cj2ZathmKt6WZptZ00h8juj5MC33wz41n+GWuT7pSMTwsPbduoKYc01nUmTHEw0fGMFtfRdfDyPKNOfkxaXtm9MWYibj+5f8AxMVH1O39KFvDj73VVwHVEBAQEBAQEBAQEBAQEHGtu+H2lp5wNHNdC7vad5v8R8l1uBfeOafztg5Ve9uWNXT+IZLJcAUkE6MKUfhGdtyynniajsyS8sPYfWYPgP2Kxcng0ydx7aMPJtTqXWMMx2GphMkLw4AEuHBzLC9nN6lxb4L47xWYdGM1bVnTjtLjDmyucTo57neZJ+6+lnjx4RDj/qzFm/ZfzCCACbhcrkcaYb8OaJZ2ro2zNu3xHYsuPJOOdSvvSLQxmXKDoq9xt/cu+b2/0VvKy+eKP7q8FPHJLb1zmwQEBAQEBAQEBAQEBAQavtEy8a+gfGy3SNPSRdV3Dq8Vq4maMeTv1KjkU8q9PnSWndG8skaWuabOBFiCu9+NenMtGkmEKauUyMKTzteCaEzD6l8b/wAtzm3Ba6xtdpGoKTSL63B5THp6LVoVRv5X6OsdEbg6KvJjiydb6b1l3MfDVcnkcbvUN2HN1tt+FTiWpe5vVFGD3lzz9gubmrNaxE/mWzHO7zLNLMvEBAQEBAQEBAQEBAQEFCvBo+fshMrmmWEBlQ0aHgJQPZdz5rocTmTj+y/pkz4PKNw4vPRvgkMcrCx7TZzTxC7dbVvG6ubaJrOpXWKe9vO10L0SaJup5BTojKS5qsVrZag9QTFjrtUbViz2szDrOzd5fTPkPtP3R3MaB9SV859RiK5dOvw58qeTblz2wQEBAQEBAQEBAQEBAQEFCvPQ1zNmU4a9npDdlA/LkA1HJ3aFr4/Ltgn8wozYIvHpxrG8DmopdydlvdcNWvHa0rv4s2PLHlEuXfHak6lBCtlX/ZLpTujvP00U6yjKUNVZEoPLmr0W3NUfkbFlbG56d27FJ6F9WOG8wnrPI9xWHl8fHk7tHf5auPltTqHSaHMBLQZo3MHW9oMsY77ek3vItzXCy8fxnVZ26dMszH3dMvT1DZG3Y5rgeBaQQs9q2r1MLYtWfS6opAXrxVHogICAgICAgICAgIKWTYhYthcVVGY5mBzT26FvNp4gqePJbHbcShfHF41Lkua8jS0hL4ryQ8bjV8f6h2c13eNzq5Ptt1LmZuNbH3Vqhks63Zp/X5rbtm0vxyqdbIzCS111ZEo6C1SeMnl9l3eKxciWjDEup4O3dhJ5LgZe7urSPt7a7irtx5dGSx3vMO4fG2h8VvxV8o1buGXJPjO4R6fO80RtK1so7f7N/wAvRPkFO/02l/2dIV5lo9s7QZ7pZLB7nRO+Npt+5tx52WLJ9Mz09RtppzMdvcthpa+KUXjkY8fC4O+ix2x2r+6GiL1n1KRdQTLoF0FUBAQEBAQEBAQUKDX89Yn+Gw6d97OLTGz9T9PufJaeJj88sKeROqPn+ORd+LOVpJjkU4lGYS4pFbEoTCR0nonuVkShMNgy1FqFg5M6a8MOmwDdp1xJ7yOjHVWoYy/UrqYasWSWp1jtV0qR0xWY+VWdR6Q9+kUylpu0kHtBIXkxEx3EJxN4+UmLNdZD6lTKAOonfHk66y34uGe5rC2ubJ+Utm1CvZxfG/8AVG3+WyyX4OHfUf8Aq+vJy6bfs5zjWYnUvbIIWxRNDpC1pu4k2DRc6dfksXK4+LFTre2nBlvae3SQuc2KoCAgICAgICChQci23Y16cVK08B00nebhg+RK6fBpqJuw8m27eLmLJF0Yll0kxyKcSjMJMcisiUJhNhNx4/8AfsrqT0hLdsrxahc7k23tr48N/qzuwAclyad3b5/a0fF36ldjDDn5GsVR1XQpDHZBlKntFDlUUkGcqFtJRDHzlZ7dalbX07FsKpbUc0nW+W3g0f8AJXH+oT90Q38WOtumrntggICAgICAgILVTMI2Oe42a1pe49gAuSvax5TqHkzqHy7mbGTWVs0xPruO7yaNGjyXbiPCIpHw5s/dMygsepxKOkhkinEozCQyRWRKEw7PkvLkLsLjFRG1zpCZrnRzbn0bO4jQBcrk8m8Zf6c+m3FhravaZHl40zrwESM9xxDHj9LuDvG3ek8v9SPujt7GHwncJeIYmxzQ07zHWtuvG4e4dTvAlV4cf3bSvbpp2LP1K6+H+WC8tdqDquhX0yyhSley8Q5Soy9QZyqrSnDHTlZ7z0tj07vsZjthLT70kjvmuNz5/qR/Z0uNH2t7WJpEBAQEBAQeS5Hm1p89lLxHPNsWZegoehabSVHoadUftHx4LXxcXflLPmv/AMXBmuWze5Z56heY9TiUV9j1PaMspgVMZ6mOMe04b3Jo1P0XvlqHmty7xHWBrQ1ugaA0cgBZcy9N2mW2ttRp6GIc1H9N75klU14s8BwPEOAcPIpETWeidT7YurwSCT1N6P8ASbtH+E3A8LLTTlZKdTG1NsFZ9MBWZRlGsb2P5G8bvnp81vx/UKf8umS/Ft8MDW4JUR+tC/vA3h5haq8nFb1ZTOG8e4YSoaRxBHeLK3yifSOv4Y+cquycTpj5ys9tz7WVfQOyIWwaHvef8xXE507zT/h0uN+xuayNAgICAgILT3r2IeSjSyKcQ8QqmpDQS42ABJPYBqSrIrNtK721D5wzzj5rq58lzuN/LiHwtP3W/qI1DN7YJpTbzT21ylEvNLzHqW3mm7ZCh3d6Y/oj/mI+isvGqwhHtuBxLmqf01vkq3Euaj+meaRHX8154PdpcVYoTVOLJkVUq9aSi0pkNQozGkvKZ9pG6x/rsY79TQ76hRi1q+pk8az7hbdgFI/1qWnP/wA2j6L39fJ/2n/bz9HHPwo3JtAeNHB+1eTycuv3PYw1/DPYZQR08YjhY1jG33WtFgL8Vmve1p3K6lYrGktRSEBAQEFCgsSBSh5KJKFNFzHa9mboIfw0TvzJReS3FkfYeZW3DXxjzn/DPee3FFNWqCvR7BXokUkRke1jdS4ho8VOvcoS6hT0BiiaxvBot49fzurZtudIeK2+md2le+UHjK5FTuUZtBqU6GIqEzCcQnwMKrmUohPhaVVMpxCfA0qEynCdCFXKadEFXKUJkQUJTSowoPXtePRAQEBAQeHNQ1tgc241HQUr5pTwBEbeuR54NCvw1m8qsltRp8w4xiclXUPmlN3PO8eQ6gOQW/40yyhICCoXm/gdB2XZeMrnVLx6LPQj5utqfBTm3jG3nj5OjOw7kqv1O1nhqHj/AMbyXvmj4qjDeSeb3xXWYfyXk3exVJjoVCbvfFJjo1CbJaS46VQmyWkuKnUJslEJUcKhMpxCUyNRmUlwBRFUBAQEBAQRMSr2U8TpJXBrGC7j9h2lSpWbTqEb28Y2+adoOcH4nU72rYWXbCzsHvOHvFdOMcY41DHNvKdtUXsy8EBBksv4RJW1UcEQu57rH4R7Tj3BedRO59Qa70+mMIwBlLTxwxgbrGhveeJce9Y75pvbbTWmkk0Kj5PfFT8AnmeJ+A5J5ni9toeS883viuNouS883viutpF55HiutplGbPdLrYgvNvdPYC8eqoCAgICAgICDy5t+IXkb+DW/bR86bNqavaXxtbDPa4e0Wa49j2jj3rVi5M1nVu1F8X4cDzFl+egnMVQzdPFp9l495p61ti0THlDPMTHtiV5EaHprSSABcnQDtJ0spa2PojZNkv8AAU/TTAfiJRc9sTOpnf1lYuRm39kfC/FT5l0Gyy7aCyPNFkNFkNFkNKo9EBAQEBAQEBAQEBAQEFCEGJzJl6CvgMVQwEEHdd7UZ95p6lZiyzSekL0iXzlnfJc2GTWfd8Tv7KQCwd8J7HLoVtF67qyTHj1LfdkWz7VtZVt508bh/qO+wVWfN4x4x7WY6b7+HZrLA1KoCAgICAgICAgICAgICAgICAgICCiCNXUUc7NyVjXtuDZwuLg3B+SlW01np5asTHaQ0WAt2KEzPloiNQ9L16ICAgICAgICAgICAgICAg//2Q==">
            <a:hlinkClick r:id="rId5"/>
          </p:cNvPr>
          <p:cNvSpPr>
            <a:spLocks noChangeAspect="1" noChangeArrowheads="1"/>
          </p:cNvSpPr>
          <p:nvPr/>
        </p:nvSpPr>
        <p:spPr bwMode="auto">
          <a:xfrm>
            <a:off x="53975" y="-1074738"/>
            <a:ext cx="2247900" cy="22479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1268" name="AutoShape 4" descr="data:image/jpeg;base64,/9j/4AAQSkZJRgABAQAAAQABAAD/2wCEAAkGBxQQDhQUEBISFRQUFBUPDxYUFRQQFA8UFBQWFhQSFBQYHSggGBolHBQVITEhJSkrLi4uFx8zODMsNygtLisBCgoKDg0OGhAQGiwkHyQsLCwsLCwsLCwsLCwsLCwsLCwsLCwsLCwsLCwsLCwsLCwsLCwsLCwsLCwsLCwsLCwsLP/AABEIALwAvAMBEQACEQEDEQH/xAAcAAEAAQUBAQAAAAAAAAAAAAAABAEDBQYHAgj/xABAEAABAwIDBAYIBAMIAwAAAAABAAIDBBEFBiEHEjFhE0FRcYGRIjJCUmKhscEUI3KSssLRM0OCoqPS4fAVY4P/xAAaAQEAAwEBAQAAAAAAAAAAAAAAAgMEBQEG/8QAKhEBAAICAgIBAwMEAwAAAAAAAAECAxEEIRIxQQUiURMyYSNxgZFCUqH/2gAMAwEAAhEDEQA/AO4oCAgICAgoUeCdvROwCHSqAgICAgICAgICAgICAgICAgIKXQWKytZCwvle1jRqS4hoHiVKtLWnVYRtaI9tGxja1RQkiLfnI9z0W/uK14+De3udKL8mI9Nfk2xyE+hSsA+J5cfkAtlfpeOY7mWa3NvHqFyn2xOB/NpAR17khB8iEv8ASqx+2xXm2+YbdlnaFSV0gjYXskPBjxa/c7gsOXh3xxv3DVTkRbpt11j20Kr0EBAQEBAQEBAQEBAQEBAQUKDR887Q4sPBjjAlnt6oPox83n7LZxuHN/uv1DNlzxHUOEZjzHUV0m/USl3utGjG8g1bY1SNRDP5Tb2xsblbWZ+UbV0lwuWzHZmtCQ4XCvtG4VR1KlNK6MPewlrm7jmkaEEPBB+SyXjqYaKz3D6A2dZwbiVKN6wnjs2Zvb2PA7CuDycM0ndfTp48sW6beFnXKoCAgICAgICAgICAgICChKDnO0fPn4e9NSkGUi0jxr0QPUPi+i6fB4XlPnf0wcnkTEahxOquSSSSTqSdST2krsZqfhhraZncsfKFjvDTWVtpVVekpSonLXjlTaE2IrXSdwz2jtdjjvHJ/g+pKqyx1KdZXcv4vJh9WyeI6tNnt6nsPrNKwWx+VJrLTW2p6fSmA4vHWUzJoTdrx+08C08wVxstJxzqXRpfyhkVBNVAQEBAQEBAQEBAQEBBgc74jJTYfNLDu77W2BdwZfTfPddX8akXyRWVOa0xXp81yPf0jjJffJu4nUknW/PvX0WOddOVfvt6eLhX2jcKonSFM1Y71aKSiuCyz7Xx6X6cEmwBJ5aq2kq7Qz1Dl+rkF2Us7hyjfb6LTGWlP3TCmaTPwnSYPNA0ieJ8ZcQWh7S3eA4kX71Z50yRus7V6ms6ljKinWe1F220bM81GgqRFIfyJTZ3/rd1PH0KycjB+pH8r8WTxl3xjwQCOvUc1xvmYl0azuNvaPRAQEBAQEBAQEBAQEGJzVSdNQVEfvQvHeQ0kfRW8e/hliyvJG6S+YYJ7gMk4DRruLmf1by8l9DE6cyV8xluh4HVpGocO0HrWqlme0aRp2Km9VlLN0yVsvlrQJakuhhPDS0ko5A8BzXMz5qY+o7lsxY5t27LgWUqSiaBBCwHrc4bzz3uK51897+5a64qwzdlSn6hzXadGX1LAPYi3v3vP+xdz6Xrwmf5c3m7m8Od1NMulau2OLMZUU6otT5WRZ2LZLmI1FOaeU3kgA3SeLozw8uHkuPzsHhbyj5dHjZNxp0FYGoQEBAQEBAQEBAQEBBbkbcEdosV7HUvLd1fKmN0nQVc0Z9iV7fJ2i+hpPlEWcm34eKWp3dCLtOpHZ8QPUVopM/CuY26Fsuy7TVU5klka/oyDHCdHOPHec3rAWX6hntSuq/7W8XHE2+525oAGi+e9ur6VR6oUkahjND0887uO6WQjwjDz85F1ONl/TpEf5YstPO0y0rFsHIJsF1sWaLQ598cxLWqqlsrrV3CES2fZIzdxJw7YX38HNXM+oU1ibOHP3uyLhuoICAgICAgICAgICAgog+c9q9F0OLzaaSBso8RY/Rd3i33ihy80avLU2rUp2yGGVL4ntfE4te03aRoQVPx3XUx0juazuHZMmbRWzARVhayTg2Tgx/6vdPyXI5PA8fux+m7Dyon7bOhtdcXHeOa5nr22/2Cj2ZathmKt6WZptZ00h8juj5MC33wz41n+GWuT7pSMTwsPbduoKYc01nUmTHEw0fGMFtfRdfDyPKNOfkxaXtm9MWYibj+5f8AxMVH1O39KFvDj73VVwHVEBAQEBAQEBAQEBAQEHGtu+H2lp5wNHNdC7vad5v8R8l1uBfeOafztg5Ve9uWNXT+IZLJcAUkE6MKUfhGdtyynniajsyS8sPYfWYPgP2Kxcng0ydx7aMPJtTqXWMMx2GphMkLw4AEuHBzLC9nN6lxb4L47xWYdGM1bVnTjtLjDmyucTo57neZJ+6+lnjx4RDj/qzFm/ZfzCCACbhcrkcaYb8OaJZ2ro2zNu3xHYsuPJOOdSvvSLQxmXKDoq9xt/cu+b2/0VvKy+eKP7q8FPHJLb1zmwQEBAQEBAQEBAQEBAQavtEy8a+gfGy3SNPSRdV3Dq8Vq4maMeTv1KjkU8q9PnSWndG8skaWuabOBFiCu9+NenMtGkmEKauUyMKTzteCaEzD6l8b/wAtzm3Ba6xtdpGoKTSL63B5THp6LVoVRv5X6OsdEbg6KvJjiydb6b1l3MfDVcnkcbvUN2HN1tt+FTiWpe5vVFGD3lzz9gubmrNaxE/mWzHO7zLNLMvEBAQEBAQEBAQEBAQEFCvBo+fshMrmmWEBlQ0aHgJQPZdz5rocTmTj+y/pkz4PKNw4vPRvgkMcrCx7TZzTxC7dbVvG6ubaJrOpXWKe9vO10L0SaJup5BTojKS5qsVrZag9QTFjrtUbViz2szDrOzd5fTPkPtP3R3MaB9SV859RiK5dOvw58qeTblz2wQEBAQEBAQEBAQEBAQEFCvPQ1zNmU4a9npDdlA/LkA1HJ3aFr4/Ltgn8wozYIvHpxrG8DmopdydlvdcNWvHa0rv4s2PLHlEuXfHak6lBCtlX/ZLpTujvP00U6yjKUNVZEoPLmr0W3NUfkbFlbG56d27FJ6F9WOG8wnrPI9xWHl8fHk7tHf5auPltTqHSaHMBLQZo3MHW9oMsY77ek3vItzXCy8fxnVZ26dMszH3dMvT1DZG3Y5rgeBaQQs9q2r1MLYtWfS6opAXrxVHogICAgICAgICAgIKWTYhYthcVVGY5mBzT26FvNp4gqePJbHbcShfHF41Lkua8jS0hL4ryQ8bjV8f6h2c13eNzq5Ptt1LmZuNbH3Vqhks63Zp/X5rbtm0vxyqdbIzCS111ZEo6C1SeMnl9l3eKxciWjDEup4O3dhJ5LgZe7urSPt7a7irtx5dGSx3vMO4fG2h8VvxV8o1buGXJPjO4R6fO80RtK1so7f7N/wAvRPkFO/02l/2dIV5lo9s7QZ7pZLB7nRO+Npt+5tx52WLJ9Mz09RtppzMdvcthpa+KUXjkY8fC4O+ix2x2r+6GiL1n1KRdQTLoF0FUBAQEBAQEBAQUKDX89Yn+Gw6d97OLTGz9T9PufJaeJj88sKeROqPn+ORd+LOVpJjkU4lGYS4pFbEoTCR0nonuVkShMNgy1FqFg5M6a8MOmwDdp1xJ7yOjHVWoYy/UrqYasWSWp1jtV0qR0xWY+VWdR6Q9+kUylpu0kHtBIXkxEx3EJxN4+UmLNdZD6lTKAOonfHk66y34uGe5rC2ubJ+Utm1CvZxfG/8AVG3+WyyX4OHfUf8Aq+vJy6bfs5zjWYnUvbIIWxRNDpC1pu4k2DRc6dfksXK4+LFTre2nBlvae3SQuc2KoCAgICAgICChQci23Y16cVK08B00nebhg+RK6fBpqJuw8m27eLmLJF0Yll0kxyKcSjMJMcisiUJhNhNx4/8AfsrqT0hLdsrxahc7k23tr48N/qzuwAclyad3b5/a0fF36ldjDDn5GsVR1XQpDHZBlKntFDlUUkGcqFtJRDHzlZ7dalbX07FsKpbUc0nW+W3g0f8AJXH+oT90Q38WOtumrntggICAgICAgILVTMI2Oe42a1pe49gAuSvax5TqHkzqHy7mbGTWVs0xPruO7yaNGjyXbiPCIpHw5s/dMygsepxKOkhkinEozCQyRWRKEw7PkvLkLsLjFRG1zpCZrnRzbn0bO4jQBcrk8m8Zf6c+m3FhravaZHl40zrwESM9xxDHj9LuDvG3ek8v9SPujt7GHwncJeIYmxzQ07zHWtuvG4e4dTvAlV4cf3bSvbpp2LP1K6+H+WC8tdqDquhX0yyhSley8Q5Soy9QZyqrSnDHTlZ7z0tj07vsZjthLT70kjvmuNz5/qR/Z0uNH2t7WJpEBAQEBAQeS5Hm1p89lLxHPNsWZegoehabSVHoadUftHx4LXxcXflLPmv/AMXBmuWze5Z56heY9TiUV9j1PaMspgVMZ6mOMe04b3Jo1P0XvlqHmty7xHWBrQ1ugaA0cgBZcy9N2mW2ttRp6GIc1H9N75klU14s8BwPEOAcPIpETWeidT7YurwSCT1N6P8ASbtH+E3A8LLTTlZKdTG1NsFZ9MBWZRlGsb2P5G8bvnp81vx/UKf8umS/Ft8MDW4JUR+tC/vA3h5haq8nFb1ZTOG8e4YSoaRxBHeLK3yifSOv4Y+cquycTpj5ys9tz7WVfQOyIWwaHvef8xXE507zT/h0uN+xuayNAgICAgILT3r2IeSjSyKcQ8QqmpDQS42ABJPYBqSrIrNtK721D5wzzj5rq58lzuN/LiHwtP3W/qI1DN7YJpTbzT21ylEvNLzHqW3mm7ZCh3d6Y/oj/mI+isvGqwhHtuBxLmqf01vkq3Euaj+meaRHX8154PdpcVYoTVOLJkVUq9aSi0pkNQozGkvKZ9pG6x/rsY79TQ76hRi1q+pk8az7hbdgFI/1qWnP/wA2j6L39fJ/2n/bz9HHPwo3JtAeNHB+1eTycuv3PYw1/DPYZQR08YjhY1jG33WtFgL8Vmve1p3K6lYrGktRSEBAQEFCgsSBSh5KJKFNFzHa9mboIfw0TvzJReS3FkfYeZW3DXxjzn/DPee3FFNWqCvR7BXokUkRke1jdS4ho8VOvcoS6hT0BiiaxvBot49fzurZtudIeK2+md2le+UHjK5FTuUZtBqU6GIqEzCcQnwMKrmUohPhaVVMpxCfA0qEynCdCFXKadEFXKUJkQUJTSowoPXtePRAQEBAQeHNQ1tgc241HQUr5pTwBEbeuR54NCvw1m8qsltRp8w4xiclXUPmlN3PO8eQ6gOQW/40yyhICCoXm/gdB2XZeMrnVLx6LPQj5utqfBTm3jG3nj5OjOw7kqv1O1nhqHj/AMbyXvmj4qjDeSeb3xXWYfyXk3exVJjoVCbvfFJjo1CbJaS46VQmyWkuKnUJslEJUcKhMpxCUyNRmUlwBRFUBAQEBAQRMSr2U8TpJXBrGC7j9h2lSpWbTqEb28Y2+adoOcH4nU72rYWXbCzsHvOHvFdOMcY41DHNvKdtUXsy8EBBksv4RJW1UcEQu57rH4R7Tj3BedRO59Qa70+mMIwBlLTxwxgbrGhveeJce9Y75pvbbTWmkk0Kj5PfFT8AnmeJ+A5J5ni9toeS883viuNouS883viutpF55HiutplGbPdLrYgvNvdPYC8eqoCAgICAgICDy5t+IXkb+DW/bR86bNqavaXxtbDPa4e0Wa49j2jj3rVi5M1nVu1F8X4cDzFl+egnMVQzdPFp9l495p61ti0THlDPMTHtiV5EaHprSSABcnQDtJ0spa2PojZNkv8AAU/TTAfiJRc9sTOpnf1lYuRm39kfC/FT5l0Gyy7aCyPNFkNFkNFkNKo9EBAQEBAQEBAQEBAQEFCEGJzJl6CvgMVQwEEHdd7UZ95p6lZiyzSekL0iXzlnfJc2GTWfd8Tv7KQCwd8J7HLoVtF67qyTHj1LfdkWz7VtZVt508bh/qO+wVWfN4x4x7WY6b7+HZrLA1KoCAgICAgICAgICAgICAgICAgICCiCNXUUc7NyVjXtuDZwuLg3B+SlW01np5asTHaQ0WAt2KEzPloiNQ9L16ICAgICAgICAgICAgICAg//2Q==">
            <a:hlinkClick r:id="rId5"/>
          </p:cNvPr>
          <p:cNvSpPr>
            <a:spLocks noChangeAspect="1" noChangeArrowheads="1"/>
          </p:cNvSpPr>
          <p:nvPr/>
        </p:nvSpPr>
        <p:spPr bwMode="auto">
          <a:xfrm>
            <a:off x="53975" y="-1074738"/>
            <a:ext cx="2247900" cy="22479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5" name="4 CuadroTexto"/>
          <p:cNvSpPr txBox="1"/>
          <p:nvPr/>
        </p:nvSpPr>
        <p:spPr>
          <a:xfrm>
            <a:off x="1259632" y="188640"/>
            <a:ext cx="6624736" cy="1938992"/>
          </a:xfrm>
          <a:prstGeom prst="rect">
            <a:avLst/>
          </a:prstGeom>
          <a:noFill/>
        </p:spPr>
        <p:txBody>
          <a:bodyPr wrap="square" rtlCol="0">
            <a:spAutoFit/>
          </a:bodyPr>
          <a:lstStyle/>
          <a:p>
            <a:pPr algn="ctr"/>
            <a:r>
              <a:rPr lang="en-US" sz="4000" b="1" dirty="0" smtClean="0"/>
              <a:t>Cytoreductive surgery plus intraperitoneal hyperthermic chemotherapy</a:t>
            </a:r>
            <a:r>
              <a:rPr lang="es-MX" sz="4000" b="1" dirty="0" smtClean="0"/>
              <a:t> </a:t>
            </a:r>
            <a:endParaRPr lang="es-MX" sz="4000" b="1" dirty="0"/>
          </a:p>
        </p:txBody>
      </p:sp>
      <p:pic>
        <p:nvPicPr>
          <p:cNvPr id="3076" name="Picture 4" descr="http://www.hipec.pl/a_images/hipec_schemat_procedury_s.jpg">
            <a:hlinkClick r:id="rId4"/>
          </p:cNvPr>
          <p:cNvPicPr>
            <a:picLocks noChangeAspect="1" noChangeArrowheads="1"/>
          </p:cNvPicPr>
          <p:nvPr/>
        </p:nvPicPr>
        <p:blipFill>
          <a:blip r:embed="rId5" cstate="print"/>
          <a:srcRect/>
          <a:stretch>
            <a:fillRect/>
          </a:stretch>
        </p:blipFill>
        <p:spPr bwMode="auto">
          <a:xfrm>
            <a:off x="467544" y="2132856"/>
            <a:ext cx="4939748" cy="3528392"/>
          </a:xfrm>
          <a:prstGeom prst="rect">
            <a:avLst/>
          </a:prstGeom>
          <a:noFill/>
        </p:spPr>
      </p:pic>
      <p:pic>
        <p:nvPicPr>
          <p:cNvPr id="8" name="Picture 2" descr="G:\hipec fotos vallarta\s-pTyCpwbXu377Cnj8gSKuKhqq3kNQUMc7JM7vVUHiU.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742" r="18750"/>
          <a:stretch/>
        </p:blipFill>
        <p:spPr bwMode="auto">
          <a:xfrm>
            <a:off x="4644008" y="2636912"/>
            <a:ext cx="4292398" cy="302433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644008" y="2132856"/>
            <a:ext cx="4248472" cy="523220"/>
          </a:xfrm>
          <a:prstGeom prst="rect">
            <a:avLst/>
          </a:prstGeom>
          <a:solidFill>
            <a:srgbClr val="B6CBE4"/>
          </a:solidFill>
          <a:ln>
            <a:solidFill>
              <a:srgbClr val="B6CBE4">
                <a:alpha val="80000"/>
              </a:srgbClr>
            </a:solidFill>
          </a:ln>
        </p:spPr>
        <p:txBody>
          <a:bodyPr wrap="square" rtlCol="0">
            <a:spAutoFit/>
          </a:bodyPr>
          <a:lstStyle/>
          <a:p>
            <a:pPr algn="ctr"/>
            <a:r>
              <a:rPr lang="es-MX" sz="2800" b="1" dirty="0" smtClean="0"/>
              <a:t>CASE REPORT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5" name="4 CuadroTexto"/>
          <p:cNvSpPr txBox="1"/>
          <p:nvPr/>
        </p:nvSpPr>
        <p:spPr>
          <a:xfrm>
            <a:off x="1259632" y="188640"/>
            <a:ext cx="7272808" cy="707886"/>
          </a:xfrm>
          <a:prstGeom prst="rect">
            <a:avLst/>
          </a:prstGeom>
          <a:noFill/>
        </p:spPr>
        <p:txBody>
          <a:bodyPr wrap="square" rtlCol="0">
            <a:spAutoFit/>
          </a:bodyPr>
          <a:lstStyle/>
          <a:p>
            <a:pPr algn="ctr"/>
            <a:r>
              <a:rPr lang="es-MX" sz="4000" b="1" dirty="0" smtClean="0"/>
              <a:t>Complications and Mortality </a:t>
            </a:r>
            <a:endParaRPr lang="es-MX" sz="4000" b="1" dirty="0"/>
          </a:p>
        </p:txBody>
      </p:sp>
      <p:sp>
        <p:nvSpPr>
          <p:cNvPr id="6" name="5 Rectángulo"/>
          <p:cNvSpPr/>
          <p:nvPr/>
        </p:nvSpPr>
        <p:spPr>
          <a:xfrm>
            <a:off x="395536" y="1484784"/>
            <a:ext cx="2880320" cy="57606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Morbidity 35-56%</a:t>
            </a:r>
            <a:endParaRPr lang="es-MX" b="1" dirty="0">
              <a:solidFill>
                <a:schemeClr val="tx1"/>
              </a:solidFill>
            </a:endParaRPr>
          </a:p>
        </p:txBody>
      </p:sp>
      <p:sp>
        <p:nvSpPr>
          <p:cNvPr id="7" name="6 Rectángulo"/>
          <p:cNvSpPr/>
          <p:nvPr/>
        </p:nvSpPr>
        <p:spPr>
          <a:xfrm>
            <a:off x="395536" y="2060848"/>
            <a:ext cx="2880320" cy="22322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Thromboembolic events Anastomotic leak</a:t>
            </a:r>
          </a:p>
          <a:p>
            <a:r>
              <a:rPr lang="en-US" b="1" dirty="0" smtClean="0">
                <a:solidFill>
                  <a:schemeClr val="tx1"/>
                </a:solidFill>
              </a:rPr>
              <a:t>Bowel obstruction</a:t>
            </a:r>
          </a:p>
          <a:p>
            <a:r>
              <a:rPr lang="en-US" b="1" dirty="0" smtClean="0">
                <a:solidFill>
                  <a:schemeClr val="tx1"/>
                </a:solidFill>
              </a:rPr>
              <a:t>Surgical site infection, Bleeding</a:t>
            </a:r>
          </a:p>
          <a:p>
            <a:r>
              <a:rPr lang="en-US" b="1" dirty="0" smtClean="0">
                <a:solidFill>
                  <a:schemeClr val="tx1"/>
                </a:solidFill>
              </a:rPr>
              <a:t>Alteration of renal function</a:t>
            </a:r>
            <a:endParaRPr lang="es-MX" b="1" dirty="0" smtClean="0">
              <a:solidFill>
                <a:schemeClr val="tx1"/>
              </a:solidFill>
            </a:endParaRPr>
          </a:p>
        </p:txBody>
      </p:sp>
      <p:sp>
        <p:nvSpPr>
          <p:cNvPr id="9" name="8 Rectángulo"/>
          <p:cNvSpPr/>
          <p:nvPr/>
        </p:nvSpPr>
        <p:spPr>
          <a:xfrm>
            <a:off x="3419872" y="2348880"/>
            <a:ext cx="5400600"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 + HIPEC is an independent prognostic factor survival</a:t>
            </a:r>
            <a:endParaRPr lang="es-MX" b="1" dirty="0">
              <a:solidFill>
                <a:schemeClr val="tx1"/>
              </a:solidFill>
            </a:endParaRPr>
          </a:p>
        </p:txBody>
      </p:sp>
      <p:sp>
        <p:nvSpPr>
          <p:cNvPr id="10" name="9 Rectángulo"/>
          <p:cNvSpPr/>
          <p:nvPr/>
        </p:nvSpPr>
        <p:spPr>
          <a:xfrm>
            <a:off x="3419872" y="2996952"/>
            <a:ext cx="5328592" cy="12961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Phase III clinical study (Verwall, 2003)</a:t>
            </a:r>
          </a:p>
          <a:p>
            <a:pPr algn="ctr"/>
            <a:r>
              <a:rPr lang="en-US" b="1" dirty="0" smtClean="0">
                <a:solidFill>
                  <a:schemeClr val="tx1"/>
                </a:solidFill>
              </a:rPr>
              <a:t>Median survival of 22.2 months reported using CR + HIPEC treatment vs 12.6 months with surgery plus chemotherapy systemic palliative.</a:t>
            </a:r>
            <a:endParaRPr lang="es-MX" b="1" dirty="0">
              <a:solidFill>
                <a:schemeClr val="tx1"/>
              </a:solidFill>
            </a:endParaRPr>
          </a:p>
        </p:txBody>
      </p:sp>
      <p:sp>
        <p:nvSpPr>
          <p:cNvPr id="11" name="10 Rectángulo"/>
          <p:cNvSpPr/>
          <p:nvPr/>
        </p:nvSpPr>
        <p:spPr>
          <a:xfrm>
            <a:off x="5940152" y="1484784"/>
            <a:ext cx="2880320" cy="57606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Mortality 3-23%</a:t>
            </a:r>
            <a:endParaRPr lang="es-MX" b="1" dirty="0">
              <a:solidFill>
                <a:schemeClr val="tx1"/>
              </a:solidFill>
            </a:endParaRPr>
          </a:p>
        </p:txBody>
      </p:sp>
      <p:sp>
        <p:nvSpPr>
          <p:cNvPr id="12" name="11 CuadroTexto"/>
          <p:cNvSpPr txBox="1"/>
          <p:nvPr/>
        </p:nvSpPr>
        <p:spPr>
          <a:xfrm>
            <a:off x="395536" y="4725144"/>
            <a:ext cx="3456384" cy="523220"/>
          </a:xfrm>
          <a:prstGeom prst="rect">
            <a:avLst/>
          </a:prstGeom>
          <a:solidFill>
            <a:srgbClr val="B6CBE4"/>
          </a:solidFill>
          <a:ln>
            <a:solidFill>
              <a:srgbClr val="B6CBE4">
                <a:alpha val="80000"/>
              </a:srgbClr>
            </a:solidFill>
          </a:ln>
        </p:spPr>
        <p:txBody>
          <a:bodyPr wrap="square" rtlCol="0">
            <a:spAutoFit/>
          </a:bodyPr>
          <a:lstStyle/>
          <a:p>
            <a:pPr algn="ctr"/>
            <a:r>
              <a:rPr lang="es-MX" sz="2800" b="1" dirty="0" smtClean="0"/>
              <a:t>CASE REPORT </a:t>
            </a:r>
          </a:p>
        </p:txBody>
      </p:sp>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733" t="25582" r="30534" b="13436"/>
          <a:stretch/>
        </p:blipFill>
        <p:spPr bwMode="auto">
          <a:xfrm>
            <a:off x="3419872" y="1489141"/>
            <a:ext cx="3816424" cy="378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51" t="35698" r="31611" b="20659"/>
          <a:stretch/>
        </p:blipFill>
        <p:spPr bwMode="auto">
          <a:xfrm>
            <a:off x="4644008" y="1484784"/>
            <a:ext cx="388129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806" t="33877" r="28339" b="18140"/>
          <a:stretch/>
        </p:blipFill>
        <p:spPr bwMode="auto">
          <a:xfrm>
            <a:off x="5940152" y="1484784"/>
            <a:ext cx="289560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6" name="5 CuadroTexto"/>
          <p:cNvSpPr txBox="1"/>
          <p:nvPr/>
        </p:nvSpPr>
        <p:spPr>
          <a:xfrm>
            <a:off x="1259632" y="188640"/>
            <a:ext cx="7272808" cy="707886"/>
          </a:xfrm>
          <a:prstGeom prst="rect">
            <a:avLst/>
          </a:prstGeom>
          <a:noFill/>
        </p:spPr>
        <p:txBody>
          <a:bodyPr wrap="square" rtlCol="0">
            <a:spAutoFit/>
          </a:bodyPr>
          <a:lstStyle/>
          <a:p>
            <a:pPr algn="ctr"/>
            <a:r>
              <a:rPr lang="es-MX" sz="4000" b="1" dirty="0" smtClean="0"/>
              <a:t>Analysis </a:t>
            </a:r>
            <a:endParaRPr lang="es-MX" sz="4000" b="1" dirty="0"/>
          </a:p>
        </p:txBody>
      </p:sp>
      <p:sp>
        <p:nvSpPr>
          <p:cNvPr id="7" name="6 Rectángulo"/>
          <p:cNvSpPr/>
          <p:nvPr/>
        </p:nvSpPr>
        <p:spPr>
          <a:xfrm>
            <a:off x="251520" y="980728"/>
            <a:ext cx="8568952" cy="51125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Peritoneal carcinomatosis is a sign of progression of the tumor disease and being associated with poor prognosis and high mortality, survived an average of 5.2 months</a:t>
            </a:r>
          </a:p>
          <a:p>
            <a:r>
              <a:rPr lang="en-US" b="1" dirty="0" smtClean="0">
                <a:solidFill>
                  <a:schemeClr val="tx1"/>
                </a:solidFill>
              </a:rPr>
              <a:t/>
            </a:r>
            <a:br>
              <a:rPr lang="en-US" b="1" dirty="0" smtClean="0">
                <a:solidFill>
                  <a:schemeClr val="tx1"/>
                </a:solidFill>
              </a:rPr>
            </a:br>
            <a:r>
              <a:rPr lang="en-US" b="1" dirty="0" err="1" smtClean="0">
                <a:solidFill>
                  <a:schemeClr val="tx1"/>
                </a:solidFill>
              </a:rPr>
              <a:t>Cytoreductive</a:t>
            </a:r>
            <a:r>
              <a:rPr lang="en-US" b="1" dirty="0" smtClean="0">
                <a:solidFill>
                  <a:schemeClr val="tx1"/>
                </a:solidFill>
              </a:rPr>
              <a:t> surgery associated with </a:t>
            </a:r>
            <a:r>
              <a:rPr lang="en-US" b="1" dirty="0" err="1" smtClean="0">
                <a:solidFill>
                  <a:schemeClr val="tx1"/>
                </a:solidFill>
              </a:rPr>
              <a:t>hyperthermic</a:t>
            </a:r>
            <a:r>
              <a:rPr lang="en-US" b="1" dirty="0" smtClean="0">
                <a:solidFill>
                  <a:schemeClr val="tx1"/>
                </a:solidFill>
              </a:rPr>
              <a:t> chemotherapy aims intaperitoneal have local control of the disease and increase survival time of 12.6 months for patients.</a:t>
            </a:r>
          </a:p>
          <a:p>
            <a:r>
              <a:rPr lang="en-US" b="1" dirty="0" smtClean="0">
                <a:solidFill>
                  <a:schemeClr val="tx1"/>
                </a:solidFill>
              </a:rPr>
              <a:t/>
            </a:r>
            <a:br>
              <a:rPr lang="en-US" b="1" dirty="0" smtClean="0">
                <a:solidFill>
                  <a:schemeClr val="tx1"/>
                </a:solidFill>
              </a:rPr>
            </a:br>
            <a:r>
              <a:rPr lang="en-US" b="1" dirty="0" smtClean="0">
                <a:solidFill>
                  <a:schemeClr val="tx1"/>
                </a:solidFill>
              </a:rPr>
              <a:t>It is important to standardize the selection criteria (inclusion and exclusion) for this treatment</a:t>
            </a:r>
          </a:p>
          <a:p>
            <a:r>
              <a:rPr lang="en-US" b="1" dirty="0" smtClean="0">
                <a:solidFill>
                  <a:schemeClr val="tx1"/>
                </a:solidFill>
              </a:rPr>
              <a:t/>
            </a:r>
            <a:br>
              <a:rPr lang="en-US" b="1" dirty="0" smtClean="0">
                <a:solidFill>
                  <a:schemeClr val="tx1"/>
                </a:solidFill>
              </a:rPr>
            </a:br>
            <a:r>
              <a:rPr lang="en-US" b="1" dirty="0" smtClean="0">
                <a:solidFill>
                  <a:schemeClr val="tx1"/>
                </a:solidFill>
              </a:rPr>
              <a:t>The complete </a:t>
            </a:r>
            <a:r>
              <a:rPr lang="en-US" b="1" dirty="0" err="1" smtClean="0">
                <a:solidFill>
                  <a:schemeClr val="tx1"/>
                </a:solidFill>
              </a:rPr>
              <a:t>cytoreduction</a:t>
            </a:r>
            <a:r>
              <a:rPr lang="en-US" b="1" dirty="0" smtClean="0">
                <a:solidFill>
                  <a:schemeClr val="tx1"/>
                </a:solidFill>
              </a:rPr>
              <a:t> is considered the most important prognostic factor for treatment success</a:t>
            </a:r>
          </a:p>
          <a:p>
            <a:r>
              <a:rPr lang="en-US" b="1" dirty="0" smtClean="0">
                <a:solidFill>
                  <a:schemeClr val="tx1"/>
                </a:solidFill>
              </a:rPr>
              <a:t/>
            </a:r>
            <a:br>
              <a:rPr lang="en-US" b="1" dirty="0" smtClean="0">
                <a:solidFill>
                  <a:schemeClr val="tx1"/>
                </a:solidFill>
              </a:rPr>
            </a:br>
            <a:r>
              <a:rPr lang="en-US" b="1" dirty="0" smtClean="0">
                <a:solidFill>
                  <a:schemeClr val="tx1"/>
                </a:solidFill>
              </a:rPr>
              <a:t>Monitoring metabolic pathways is essential for prevention of complications after treatment</a:t>
            </a:r>
          </a:p>
          <a:p>
            <a:r>
              <a:rPr lang="en-US" b="1" dirty="0" smtClean="0">
                <a:solidFill>
                  <a:schemeClr val="tx1"/>
                </a:solidFill>
              </a:rPr>
              <a:t/>
            </a:r>
            <a:br>
              <a:rPr lang="en-US" b="1" dirty="0" smtClean="0">
                <a:solidFill>
                  <a:schemeClr val="tx1"/>
                </a:solidFill>
              </a:rPr>
            </a:br>
            <a:r>
              <a:rPr lang="en-US" b="1" dirty="0" smtClean="0">
                <a:solidFill>
                  <a:schemeClr val="tx1"/>
                </a:solidFill>
              </a:rPr>
              <a:t>This treatment does not replace systemic chemotherapy</a:t>
            </a:r>
          </a:p>
          <a:p>
            <a:r>
              <a:rPr lang="en-US" b="1" dirty="0" smtClean="0">
                <a:solidFill>
                  <a:schemeClr val="tx1"/>
                </a:solidFill>
              </a:rPr>
              <a:t/>
            </a:r>
            <a:br>
              <a:rPr lang="en-US" b="1" dirty="0" smtClean="0">
                <a:solidFill>
                  <a:schemeClr val="tx1"/>
                </a:solidFill>
              </a:rPr>
            </a:br>
            <a:r>
              <a:rPr lang="en-US" b="1" dirty="0" smtClean="0">
                <a:solidFill>
                  <a:schemeClr val="tx1"/>
                </a:solidFill>
              </a:rPr>
              <a:t>The completion of this treatment should be performed in a specialized center</a:t>
            </a:r>
            <a:endParaRPr lang="es-MX" b="1" dirty="0">
              <a:solidFill>
                <a:schemeClr val="tx1"/>
              </a:solidFill>
            </a:endParaRPr>
          </a:p>
        </p:txBody>
      </p:sp>
      <p:sp>
        <p:nvSpPr>
          <p:cNvPr id="8" name="7 Rectángulo"/>
          <p:cNvSpPr/>
          <p:nvPr/>
        </p:nvSpPr>
        <p:spPr>
          <a:xfrm>
            <a:off x="251520" y="1700808"/>
            <a:ext cx="85689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323528" y="2564904"/>
            <a:ext cx="85689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251520" y="3356992"/>
            <a:ext cx="85689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251520" y="4149080"/>
            <a:ext cx="85689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251520" y="4941168"/>
            <a:ext cx="85689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251520" y="5517232"/>
            <a:ext cx="85689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6" name="5 CuadroTexto"/>
          <p:cNvSpPr txBox="1"/>
          <p:nvPr/>
        </p:nvSpPr>
        <p:spPr>
          <a:xfrm>
            <a:off x="1259632" y="188640"/>
            <a:ext cx="7272808" cy="707886"/>
          </a:xfrm>
          <a:prstGeom prst="rect">
            <a:avLst/>
          </a:prstGeom>
          <a:noFill/>
        </p:spPr>
        <p:txBody>
          <a:bodyPr wrap="square" rtlCol="0">
            <a:spAutoFit/>
          </a:bodyPr>
          <a:lstStyle/>
          <a:p>
            <a:pPr algn="ctr"/>
            <a:r>
              <a:rPr lang="es-MX" sz="4000" b="1" dirty="0" smtClean="0"/>
              <a:t>Conclusions </a:t>
            </a:r>
            <a:endParaRPr lang="es-MX" sz="4000" b="1" dirty="0"/>
          </a:p>
        </p:txBody>
      </p:sp>
      <p:sp>
        <p:nvSpPr>
          <p:cNvPr id="7" name="6 Rectángulo"/>
          <p:cNvSpPr/>
          <p:nvPr/>
        </p:nvSpPr>
        <p:spPr>
          <a:xfrm>
            <a:off x="611560" y="2060848"/>
            <a:ext cx="7848872" cy="266429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rPr>
              <a:t>Cytoreductive</a:t>
            </a:r>
            <a:r>
              <a:rPr lang="en-US" sz="2400" b="1" dirty="0" smtClean="0">
                <a:solidFill>
                  <a:schemeClr val="tx1"/>
                </a:solidFill>
              </a:rPr>
              <a:t> surgery and </a:t>
            </a:r>
            <a:r>
              <a:rPr lang="en-US" sz="2400" b="1" dirty="0" err="1" smtClean="0">
                <a:solidFill>
                  <a:schemeClr val="tx1"/>
                </a:solidFill>
              </a:rPr>
              <a:t>hyperthermic</a:t>
            </a:r>
            <a:r>
              <a:rPr lang="en-US" sz="2400" b="1" dirty="0" smtClean="0">
                <a:solidFill>
                  <a:schemeClr val="tx1"/>
                </a:solidFill>
              </a:rPr>
              <a:t> </a:t>
            </a:r>
            <a:r>
              <a:rPr lang="en-US" sz="2400" b="1" dirty="0" err="1" smtClean="0">
                <a:solidFill>
                  <a:schemeClr val="tx1"/>
                </a:solidFill>
              </a:rPr>
              <a:t>intraperitoneal</a:t>
            </a:r>
            <a:r>
              <a:rPr lang="en-US" sz="2400" b="1" dirty="0" smtClean="0">
                <a:solidFill>
                  <a:schemeClr val="tx1"/>
                </a:solidFill>
              </a:rPr>
              <a:t> chemotherapy is a favorable treatment option for peritoneal carcinomatosis secondary to colon cancer, increased the survival time of patients and improving the quality of life. Currently protocols are performed to determine if the realization of this treatment may prevent the occurrence of peritoneal carcinomatosis.</a:t>
            </a:r>
            <a:endParaRPr lang="en-US" sz="2400" b="1" dirty="0">
              <a:solidFill>
                <a:schemeClr val="tx1"/>
              </a:solidFill>
            </a:endParaRPr>
          </a:p>
        </p:txBody>
      </p:sp>
      <p:sp>
        <p:nvSpPr>
          <p:cNvPr id="8" name="7 CuadroTexto"/>
          <p:cNvSpPr txBox="1"/>
          <p:nvPr/>
        </p:nvSpPr>
        <p:spPr>
          <a:xfrm>
            <a:off x="6732240" y="5877272"/>
            <a:ext cx="2952328" cy="646331"/>
          </a:xfrm>
          <a:prstGeom prst="rect">
            <a:avLst/>
          </a:prstGeom>
          <a:noFill/>
        </p:spPr>
        <p:txBody>
          <a:bodyPr wrap="square" rtlCol="0">
            <a:spAutoFit/>
          </a:bodyPr>
          <a:lstStyle/>
          <a:p>
            <a:r>
              <a:rPr lang="es-MX" sz="3600" b="1" smtClean="0"/>
              <a:t>THANK YOU</a:t>
            </a:r>
            <a:endParaRPr lang="es-MX"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p:spPr>
      </p:pic>
      <p:sp>
        <p:nvSpPr>
          <p:cNvPr id="5" name="4 CuadroTexto"/>
          <p:cNvSpPr txBox="1"/>
          <p:nvPr/>
        </p:nvSpPr>
        <p:spPr>
          <a:xfrm>
            <a:off x="2123728" y="260648"/>
            <a:ext cx="5760640" cy="707886"/>
          </a:xfrm>
          <a:prstGeom prst="rect">
            <a:avLst/>
          </a:prstGeom>
          <a:noFill/>
        </p:spPr>
        <p:txBody>
          <a:bodyPr wrap="square" rtlCol="0">
            <a:spAutoFit/>
          </a:bodyPr>
          <a:lstStyle/>
          <a:p>
            <a:pPr algn="ctr"/>
            <a:r>
              <a:rPr lang="es-MX" sz="4000" b="1" dirty="0" smtClean="0"/>
              <a:t>EPIDEMIOLOGY</a:t>
            </a:r>
            <a:endParaRPr lang="es-MX" sz="4000" b="1" dirty="0"/>
          </a:p>
        </p:txBody>
      </p:sp>
      <p:sp>
        <p:nvSpPr>
          <p:cNvPr id="1028" name="AutoShape 4" descr="Mostrando FullSizeRend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9" name="Picture 5" descr="C:\Users\AlexandraG\Documents\EPIDEMIOLO.jpg"/>
          <p:cNvPicPr>
            <a:picLocks noChangeAspect="1" noChangeArrowheads="1"/>
          </p:cNvPicPr>
          <p:nvPr/>
        </p:nvPicPr>
        <p:blipFill>
          <a:blip r:embed="rId4" cstate="print"/>
          <a:srcRect r="17610"/>
          <a:stretch>
            <a:fillRect/>
          </a:stretch>
        </p:blipFill>
        <p:spPr bwMode="auto">
          <a:xfrm>
            <a:off x="0" y="1196752"/>
            <a:ext cx="9144000" cy="1056737"/>
          </a:xfrm>
          <a:prstGeom prst="rect">
            <a:avLst/>
          </a:prstGeom>
          <a:noFill/>
        </p:spPr>
      </p:pic>
      <p:pic>
        <p:nvPicPr>
          <p:cNvPr id="1030" name="Picture 6" descr="C:\Users\AlexandraG\Downloads\FullSizeRender.jpg"/>
          <p:cNvPicPr>
            <a:picLocks noChangeAspect="1" noChangeArrowheads="1"/>
          </p:cNvPicPr>
          <p:nvPr/>
        </p:nvPicPr>
        <p:blipFill>
          <a:blip r:embed="rId5" cstate="print"/>
          <a:srcRect/>
          <a:stretch>
            <a:fillRect/>
          </a:stretch>
        </p:blipFill>
        <p:spPr bwMode="auto">
          <a:xfrm>
            <a:off x="0" y="2204865"/>
            <a:ext cx="9144000" cy="3024336"/>
          </a:xfrm>
          <a:prstGeom prst="rect">
            <a:avLst/>
          </a:prstGeom>
          <a:noFill/>
        </p:spPr>
      </p:pic>
      <p:pic>
        <p:nvPicPr>
          <p:cNvPr id="1031" name="Picture 7" descr="C:\Users\AlexandraG\Downloads\IMG_0349.JPG"/>
          <p:cNvPicPr>
            <a:picLocks noChangeAspect="1" noChangeArrowheads="1"/>
          </p:cNvPicPr>
          <p:nvPr/>
        </p:nvPicPr>
        <p:blipFill>
          <a:blip r:embed="rId6" cstate="print"/>
          <a:srcRect/>
          <a:stretch>
            <a:fillRect/>
          </a:stretch>
        </p:blipFill>
        <p:spPr bwMode="auto">
          <a:xfrm>
            <a:off x="1619672" y="1988840"/>
            <a:ext cx="2844800" cy="2857500"/>
          </a:xfrm>
          <a:prstGeom prst="rect">
            <a:avLst/>
          </a:prstGeom>
          <a:noFill/>
        </p:spPr>
      </p:pic>
      <p:pic>
        <p:nvPicPr>
          <p:cNvPr id="1032" name="Picture 8" descr="C:\Users\AlexandraG\Downloads\IMG_0350.JPG"/>
          <p:cNvPicPr>
            <a:picLocks noChangeAspect="1" noChangeArrowheads="1"/>
          </p:cNvPicPr>
          <p:nvPr/>
        </p:nvPicPr>
        <p:blipFill>
          <a:blip r:embed="rId7" cstate="print"/>
          <a:srcRect/>
          <a:stretch>
            <a:fillRect/>
          </a:stretch>
        </p:blipFill>
        <p:spPr bwMode="auto">
          <a:xfrm>
            <a:off x="4427984" y="1988840"/>
            <a:ext cx="2736304" cy="2880320"/>
          </a:xfrm>
          <a:prstGeom prst="rect">
            <a:avLst/>
          </a:prstGeom>
          <a:noFill/>
        </p:spPr>
      </p:pic>
      <p:sp>
        <p:nvSpPr>
          <p:cNvPr id="11" name="10 CuadroTexto"/>
          <p:cNvSpPr txBox="1"/>
          <p:nvPr/>
        </p:nvSpPr>
        <p:spPr>
          <a:xfrm>
            <a:off x="5796136" y="6381328"/>
            <a:ext cx="3744416" cy="307777"/>
          </a:xfrm>
          <a:prstGeom prst="rect">
            <a:avLst/>
          </a:prstGeom>
          <a:noFill/>
        </p:spPr>
        <p:txBody>
          <a:bodyPr wrap="square" rtlCol="0">
            <a:spAutoFit/>
          </a:bodyPr>
          <a:lstStyle/>
          <a:p>
            <a:r>
              <a:rPr lang="es-MX" sz="1400" b="1" dirty="0" smtClean="0"/>
              <a:t>//globocan.iarc.fr/Default.aspx</a:t>
            </a:r>
            <a:endParaRPr lang="es-MX"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20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p:spPr>
      </p:pic>
      <p:sp>
        <p:nvSpPr>
          <p:cNvPr id="5" name="4 CuadroTexto"/>
          <p:cNvSpPr txBox="1"/>
          <p:nvPr/>
        </p:nvSpPr>
        <p:spPr>
          <a:xfrm>
            <a:off x="2123728" y="260648"/>
            <a:ext cx="5760640" cy="707886"/>
          </a:xfrm>
          <a:prstGeom prst="rect">
            <a:avLst/>
          </a:prstGeom>
          <a:noFill/>
        </p:spPr>
        <p:txBody>
          <a:bodyPr wrap="square" rtlCol="0">
            <a:spAutoFit/>
          </a:bodyPr>
          <a:lstStyle/>
          <a:p>
            <a:pPr algn="ctr"/>
            <a:r>
              <a:rPr lang="es-MX" sz="4000" b="1" dirty="0" smtClean="0"/>
              <a:t>EPIDEMIOLOGY</a:t>
            </a:r>
            <a:endParaRPr lang="es-MX" sz="4000" b="1" dirty="0"/>
          </a:p>
        </p:txBody>
      </p:sp>
      <p:pic>
        <p:nvPicPr>
          <p:cNvPr id="16385" name="Picture 1" descr="C:\Users\AlexandraG\Downloads\FullSizeRender (1).jpg"/>
          <p:cNvPicPr>
            <a:picLocks noChangeAspect="1" noChangeArrowheads="1"/>
          </p:cNvPicPr>
          <p:nvPr/>
        </p:nvPicPr>
        <p:blipFill>
          <a:blip r:embed="rId4" cstate="print"/>
          <a:srcRect/>
          <a:stretch>
            <a:fillRect/>
          </a:stretch>
        </p:blipFill>
        <p:spPr bwMode="auto">
          <a:xfrm>
            <a:off x="251520" y="1268760"/>
            <a:ext cx="4104456" cy="3326960"/>
          </a:xfrm>
          <a:prstGeom prst="rect">
            <a:avLst/>
          </a:prstGeom>
          <a:noFill/>
        </p:spPr>
      </p:pic>
      <p:pic>
        <p:nvPicPr>
          <p:cNvPr id="16386" name="Picture 2" descr="C:\Users\AlexandraG\Downloads\FullSizeRender (2).jpg"/>
          <p:cNvPicPr>
            <a:picLocks noChangeAspect="1" noChangeArrowheads="1"/>
          </p:cNvPicPr>
          <p:nvPr/>
        </p:nvPicPr>
        <p:blipFill>
          <a:blip r:embed="rId5" cstate="print"/>
          <a:srcRect/>
          <a:stretch>
            <a:fillRect/>
          </a:stretch>
        </p:blipFill>
        <p:spPr bwMode="auto">
          <a:xfrm>
            <a:off x="4355976" y="1268760"/>
            <a:ext cx="4626672" cy="3312368"/>
          </a:xfrm>
          <a:prstGeom prst="rect">
            <a:avLst/>
          </a:prstGeom>
          <a:noFill/>
        </p:spPr>
      </p:pic>
      <p:cxnSp>
        <p:nvCxnSpPr>
          <p:cNvPr id="13" name="12 Conector recto"/>
          <p:cNvCxnSpPr/>
          <p:nvPr/>
        </p:nvCxnSpPr>
        <p:spPr>
          <a:xfrm>
            <a:off x="5076056" y="2924944"/>
            <a:ext cx="864096"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524328" y="2924944"/>
            <a:ext cx="864096"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876256" y="6381328"/>
            <a:ext cx="3203848" cy="307777"/>
          </a:xfrm>
          <a:prstGeom prst="rect">
            <a:avLst/>
          </a:prstGeom>
          <a:noFill/>
        </p:spPr>
        <p:txBody>
          <a:bodyPr wrap="square" rtlCol="0">
            <a:spAutoFit/>
          </a:bodyPr>
          <a:lstStyle/>
          <a:p>
            <a:r>
              <a:rPr lang="es-MX" sz="1400" b="1" dirty="0" smtClean="0"/>
              <a:t>www.infocancer.org.mx</a:t>
            </a:r>
            <a:endParaRPr lang="es-MX"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9" name="8 Marcador de contenido"/>
          <p:cNvGraphicFramePr>
            <a:graphicFrameLocks noGrp="1"/>
          </p:cNvGraphicFramePr>
          <p:nvPr>
            <p:ph idx="1"/>
          </p:nvPr>
        </p:nvGraphicFramePr>
        <p:xfrm>
          <a:off x="6156176" y="1340768"/>
          <a:ext cx="2170584" cy="741680"/>
        </p:xfrm>
        <a:graphic>
          <a:graphicData uri="http://schemas.openxmlformats.org/drawingml/2006/table">
            <a:tbl>
              <a:tblPr firstRow="1" bandRow="1">
                <a:tableStyleId>{5C22544A-7EE6-4342-B048-85BDC9FD1C3A}</a:tableStyleId>
              </a:tblPr>
              <a:tblGrid>
                <a:gridCol w="2170584"/>
              </a:tblGrid>
              <a:tr h="370840">
                <a:tc>
                  <a:txBody>
                    <a:bodyPr/>
                    <a:lstStyle/>
                    <a:p>
                      <a:endParaRPr lang="es-MX" dirty="0"/>
                    </a:p>
                  </a:txBody>
                  <a:tcPr/>
                </a:tc>
              </a:tr>
              <a:tr h="370840">
                <a:tc>
                  <a:txBody>
                    <a:bodyPr/>
                    <a:lstStyle/>
                    <a:p>
                      <a:endParaRPr lang="es-MX" dirty="0"/>
                    </a:p>
                  </a:txBody>
                  <a:tcPr/>
                </a:tc>
              </a:tr>
            </a:tbl>
          </a:graphicData>
        </a:graphic>
      </p:graphicFrame>
      <p:pic>
        <p:nvPicPr>
          <p:cNvPr id="1026"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5" name="4 CuadroTexto"/>
          <p:cNvSpPr txBox="1"/>
          <p:nvPr/>
        </p:nvSpPr>
        <p:spPr>
          <a:xfrm>
            <a:off x="1259632" y="188640"/>
            <a:ext cx="6624736" cy="707886"/>
          </a:xfrm>
          <a:prstGeom prst="rect">
            <a:avLst/>
          </a:prstGeom>
          <a:noFill/>
        </p:spPr>
        <p:txBody>
          <a:bodyPr wrap="square" rtlCol="0">
            <a:spAutoFit/>
          </a:bodyPr>
          <a:lstStyle/>
          <a:p>
            <a:pPr algn="ctr"/>
            <a:r>
              <a:rPr lang="es-MX" sz="4000" b="1" dirty="0" smtClean="0"/>
              <a:t>Risk and Protective Factors</a:t>
            </a:r>
            <a:endParaRPr lang="es-MX" sz="4000" b="1" dirty="0"/>
          </a:p>
        </p:txBody>
      </p:sp>
      <p:pic>
        <p:nvPicPr>
          <p:cNvPr id="15361" name="Picture 1" descr="C:\Users\AlexandraG\Downloads\FullSizeRender (3).jpg"/>
          <p:cNvPicPr>
            <a:picLocks noChangeAspect="1" noChangeArrowheads="1"/>
          </p:cNvPicPr>
          <p:nvPr/>
        </p:nvPicPr>
        <p:blipFill>
          <a:blip r:embed="rId4" cstate="print"/>
          <a:srcRect/>
          <a:stretch>
            <a:fillRect/>
          </a:stretch>
        </p:blipFill>
        <p:spPr bwMode="auto">
          <a:xfrm>
            <a:off x="323528" y="980728"/>
            <a:ext cx="4320480" cy="3090343"/>
          </a:xfrm>
          <a:prstGeom prst="rect">
            <a:avLst/>
          </a:prstGeom>
          <a:noFill/>
        </p:spPr>
      </p:pic>
      <p:graphicFrame>
        <p:nvGraphicFramePr>
          <p:cNvPr id="10" name="9 Tabla"/>
          <p:cNvGraphicFramePr>
            <a:graphicFrameLocks noGrp="1"/>
          </p:cNvGraphicFramePr>
          <p:nvPr/>
        </p:nvGraphicFramePr>
        <p:xfrm>
          <a:off x="323528" y="3933056"/>
          <a:ext cx="4320480" cy="1285240"/>
        </p:xfrm>
        <a:graphic>
          <a:graphicData uri="http://schemas.openxmlformats.org/drawingml/2006/table">
            <a:tbl>
              <a:tblPr firstRow="1" bandRow="1">
                <a:tableStyleId>{5C22544A-7EE6-4342-B048-85BDC9FD1C3A}</a:tableStyleId>
              </a:tblPr>
              <a:tblGrid>
                <a:gridCol w="4320480"/>
              </a:tblGrid>
              <a:tr h="370840">
                <a:tc>
                  <a:txBody>
                    <a:bodyPr/>
                    <a:lstStyle/>
                    <a:p>
                      <a:pPr algn="ctr"/>
                      <a:r>
                        <a:rPr lang="es-MX" b="1" dirty="0" smtClean="0">
                          <a:solidFill>
                            <a:schemeClr val="bg1"/>
                          </a:solidFill>
                        </a:rPr>
                        <a:t>Protective</a:t>
                      </a:r>
                      <a:r>
                        <a:rPr lang="es-MX" b="1" baseline="0" dirty="0" smtClean="0">
                          <a:solidFill>
                            <a:schemeClr val="bg1"/>
                          </a:solidFill>
                        </a:rPr>
                        <a:t> Factors</a:t>
                      </a:r>
                      <a:endParaRPr lang="es-MX" b="1" dirty="0">
                        <a:solidFill>
                          <a:schemeClr val="bg1"/>
                        </a:solidFill>
                      </a:endParaRPr>
                    </a:p>
                  </a:txBody>
                  <a:tcPr/>
                </a:tc>
              </a:tr>
              <a:tr h="370840">
                <a:tc>
                  <a:txBody>
                    <a:bodyPr/>
                    <a:lstStyle/>
                    <a:p>
                      <a:pPr algn="l"/>
                      <a:r>
                        <a:rPr lang="es-MX" b="1" dirty="0" smtClean="0">
                          <a:solidFill>
                            <a:schemeClr val="accent5">
                              <a:lumMod val="75000"/>
                            </a:schemeClr>
                          </a:solidFill>
                        </a:rPr>
                        <a:t>Diet </a:t>
                      </a:r>
                      <a:r>
                        <a:rPr lang="es-MX" b="1" dirty="0" err="1" smtClean="0">
                          <a:solidFill>
                            <a:schemeClr val="accent5">
                              <a:lumMod val="75000"/>
                            </a:schemeClr>
                          </a:solidFill>
                        </a:rPr>
                        <a:t>high</a:t>
                      </a:r>
                      <a:r>
                        <a:rPr lang="es-MX" b="1" dirty="0" smtClean="0">
                          <a:solidFill>
                            <a:schemeClr val="accent5">
                              <a:lumMod val="75000"/>
                            </a:schemeClr>
                          </a:solidFill>
                        </a:rPr>
                        <a:t> </a:t>
                      </a:r>
                      <a:r>
                        <a:rPr lang="es-MX" b="1" dirty="0" err="1" smtClean="0">
                          <a:solidFill>
                            <a:schemeClr val="accent5">
                              <a:lumMod val="75000"/>
                            </a:schemeClr>
                          </a:solidFill>
                        </a:rPr>
                        <a:t>fruits</a:t>
                      </a:r>
                      <a:r>
                        <a:rPr lang="es-MX" b="1" baseline="0" dirty="0" smtClean="0">
                          <a:solidFill>
                            <a:schemeClr val="accent5">
                              <a:lumMod val="75000"/>
                            </a:schemeClr>
                          </a:solidFill>
                        </a:rPr>
                        <a:t> and vegetables</a:t>
                      </a:r>
                    </a:p>
                    <a:p>
                      <a:pPr algn="l"/>
                      <a:r>
                        <a:rPr lang="es-MX" b="1" baseline="0" dirty="0" smtClean="0">
                          <a:solidFill>
                            <a:schemeClr val="accent5">
                              <a:lumMod val="75000"/>
                            </a:schemeClr>
                          </a:solidFill>
                        </a:rPr>
                        <a:t>Regular aerobic exercise</a:t>
                      </a:r>
                    </a:p>
                    <a:p>
                      <a:pPr algn="l"/>
                      <a:r>
                        <a:rPr lang="es-MX" b="1" baseline="0" dirty="0" smtClean="0">
                          <a:solidFill>
                            <a:schemeClr val="accent5">
                              <a:lumMod val="75000"/>
                            </a:schemeClr>
                          </a:solidFill>
                        </a:rPr>
                        <a:t>No family history of </a:t>
                      </a:r>
                      <a:r>
                        <a:rPr lang="es-MX" b="1" baseline="0" dirty="0" err="1" smtClean="0">
                          <a:solidFill>
                            <a:schemeClr val="accent5">
                              <a:lumMod val="75000"/>
                            </a:schemeClr>
                          </a:solidFill>
                        </a:rPr>
                        <a:t>colorrectal</a:t>
                      </a:r>
                      <a:r>
                        <a:rPr lang="es-MX" b="1" baseline="0" smtClean="0">
                          <a:solidFill>
                            <a:schemeClr val="accent5">
                              <a:lumMod val="75000"/>
                            </a:schemeClr>
                          </a:solidFill>
                        </a:rPr>
                        <a:t> Ca</a:t>
                      </a:r>
                      <a:endParaRPr lang="es-MX" b="1" baseline="0" dirty="0" smtClean="0">
                        <a:solidFill>
                          <a:schemeClr val="accent5">
                            <a:lumMod val="75000"/>
                          </a:schemeClr>
                        </a:solidFill>
                      </a:endParaRPr>
                    </a:p>
                  </a:txBody>
                  <a:tcPr/>
                </a:tc>
              </a:tr>
            </a:tbl>
          </a:graphicData>
        </a:graphic>
      </p:graphicFrame>
      <p:sp>
        <p:nvSpPr>
          <p:cNvPr id="11" name="10 CuadroTexto"/>
          <p:cNvSpPr txBox="1"/>
          <p:nvPr/>
        </p:nvSpPr>
        <p:spPr>
          <a:xfrm>
            <a:off x="5220072" y="1772816"/>
            <a:ext cx="3456384" cy="2739211"/>
          </a:xfrm>
          <a:prstGeom prst="rect">
            <a:avLst/>
          </a:prstGeom>
          <a:solidFill>
            <a:srgbClr val="B6CBE4"/>
          </a:solidFill>
          <a:ln>
            <a:solidFill>
              <a:srgbClr val="B6CBE4">
                <a:alpha val="80000"/>
              </a:srgbClr>
            </a:solidFill>
          </a:ln>
        </p:spPr>
        <p:txBody>
          <a:bodyPr wrap="square" rtlCol="0">
            <a:spAutoFit/>
          </a:bodyPr>
          <a:lstStyle/>
          <a:p>
            <a:pPr algn="ctr"/>
            <a:r>
              <a:rPr lang="es-MX" sz="2800" b="1" dirty="0" smtClean="0"/>
              <a:t>CASE REPORT </a:t>
            </a:r>
          </a:p>
          <a:p>
            <a:endParaRPr lang="es-MX" b="1" dirty="0" smtClean="0"/>
          </a:p>
          <a:p>
            <a:r>
              <a:rPr lang="es-MX" b="1" dirty="0" smtClean="0"/>
              <a:t>Female</a:t>
            </a:r>
          </a:p>
          <a:p>
            <a:r>
              <a:rPr lang="es-MX" b="1" dirty="0" smtClean="0"/>
              <a:t>43 years old</a:t>
            </a:r>
          </a:p>
          <a:p>
            <a:r>
              <a:rPr lang="es-MX" b="1" dirty="0" smtClean="0"/>
              <a:t>No family history of cancer</a:t>
            </a:r>
          </a:p>
          <a:p>
            <a:r>
              <a:rPr lang="es-MX" b="1" dirty="0" smtClean="0"/>
              <a:t>Without comorbidities</a:t>
            </a:r>
          </a:p>
          <a:p>
            <a:r>
              <a:rPr lang="es-MX" b="1" dirty="0" smtClean="0"/>
              <a:t>Regular aerobic exercise</a:t>
            </a:r>
          </a:p>
          <a:p>
            <a:r>
              <a:rPr lang="es-MX" b="1" dirty="0" smtClean="0"/>
              <a:t>High fat diet </a:t>
            </a:r>
          </a:p>
          <a:p>
            <a:r>
              <a:rPr lang="es-MX" b="1" dirty="0" smtClean="0"/>
              <a:t>Nonsmoker </a:t>
            </a:r>
          </a:p>
        </p:txBody>
      </p:sp>
      <p:sp>
        <p:nvSpPr>
          <p:cNvPr id="12" name="11 CuadroTexto"/>
          <p:cNvSpPr txBox="1"/>
          <p:nvPr/>
        </p:nvSpPr>
        <p:spPr>
          <a:xfrm>
            <a:off x="3635896" y="6550223"/>
            <a:ext cx="5508104" cy="307777"/>
          </a:xfrm>
          <a:prstGeom prst="rect">
            <a:avLst/>
          </a:prstGeom>
          <a:noFill/>
        </p:spPr>
        <p:txBody>
          <a:bodyPr wrap="square" rtlCol="0">
            <a:spAutoFit/>
          </a:bodyPr>
          <a:lstStyle/>
          <a:p>
            <a:r>
              <a:rPr lang="es-MX" sz="1400" b="1" dirty="0" smtClean="0"/>
              <a:t>ruixinxin.com/</a:t>
            </a:r>
            <a:r>
              <a:rPr lang="es-MX" sz="1400" b="1" dirty="0" err="1" smtClean="0"/>
              <a:t>signs</a:t>
            </a:r>
            <a:r>
              <a:rPr lang="es-MX" sz="1400" b="1" dirty="0" smtClean="0"/>
              <a:t>-of-colon-</a:t>
            </a:r>
            <a:r>
              <a:rPr lang="es-MX" sz="1400" b="1" dirty="0" err="1" smtClean="0"/>
              <a:t>cancer</a:t>
            </a:r>
            <a:r>
              <a:rPr lang="es-MX" sz="1400" b="1" dirty="0" smtClean="0"/>
              <a:t>-in-</a:t>
            </a:r>
            <a:r>
              <a:rPr lang="es-MX" sz="1400" b="1" dirty="0" err="1" smtClean="0"/>
              <a:t>women</a:t>
            </a:r>
            <a:r>
              <a:rPr lang="es-MX" sz="1400" b="1" dirty="0" smtClean="0"/>
              <a:t>-and-</a:t>
            </a:r>
            <a:r>
              <a:rPr lang="es-MX" sz="1400" b="1" dirty="0" err="1" smtClean="0"/>
              <a:t>early</a:t>
            </a:r>
            <a:r>
              <a:rPr lang="es-MX" sz="1400" b="1" dirty="0" smtClean="0"/>
              <a:t>-</a:t>
            </a:r>
            <a:r>
              <a:rPr lang="es-MX" sz="1400" b="1" dirty="0" err="1" smtClean="0"/>
              <a:t>prevention</a:t>
            </a:r>
            <a:r>
              <a:rPr lang="es-MX" sz="1400" b="1" dirty="0" smtClean="0"/>
              <a:t>/</a:t>
            </a:r>
            <a:endParaRPr lang="es-MX"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000"/>
                                        <p:tgtEl>
                                          <p:spTgt spid="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2000"/>
                                        <p:tgtEl>
                                          <p:spTgt spid="1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2000"/>
                                        <p:tgtEl>
                                          <p:spTgt spid="1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2000"/>
                                        <p:tgtEl>
                                          <p:spTgt spid="1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2000"/>
                                        <p:tgtEl>
                                          <p:spTgt spid="1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fade">
                                      <p:cBhvr>
                                        <p:cTn id="31"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3"/>
          </p:cNvPr>
          <p:cNvPicPr>
            <a:picLocks noChangeAspect="1" noChangeArrowheads="1"/>
          </p:cNvPicPr>
          <p:nvPr/>
        </p:nvPicPr>
        <p:blipFill>
          <a:blip r:embed="rId4" cstate="print"/>
          <a:srcRect/>
          <a:stretch>
            <a:fillRect/>
          </a:stretch>
        </p:blipFill>
        <p:spPr bwMode="auto">
          <a:xfrm>
            <a:off x="-1" y="1"/>
            <a:ext cx="9144001" cy="6857999"/>
          </a:xfrm>
          <a:prstGeom prst="rect">
            <a:avLst/>
          </a:prstGeom>
          <a:noFill/>
          <a:ln>
            <a:solidFill>
              <a:srgbClr val="B6CBE4"/>
            </a:solidFill>
          </a:ln>
        </p:spPr>
      </p:pic>
      <p:sp>
        <p:nvSpPr>
          <p:cNvPr id="5" name="4 CuadroTexto"/>
          <p:cNvSpPr txBox="1"/>
          <p:nvPr/>
        </p:nvSpPr>
        <p:spPr>
          <a:xfrm>
            <a:off x="1259632" y="188640"/>
            <a:ext cx="6624736" cy="707886"/>
          </a:xfrm>
          <a:prstGeom prst="rect">
            <a:avLst/>
          </a:prstGeom>
          <a:noFill/>
        </p:spPr>
        <p:txBody>
          <a:bodyPr wrap="square" rtlCol="0">
            <a:spAutoFit/>
          </a:bodyPr>
          <a:lstStyle/>
          <a:p>
            <a:pPr algn="ctr"/>
            <a:r>
              <a:rPr lang="es-MX" sz="4000" b="1" dirty="0" smtClean="0"/>
              <a:t>Diagnosis </a:t>
            </a:r>
            <a:endParaRPr lang="es-MX" sz="4000" b="1" dirty="0"/>
          </a:p>
        </p:txBody>
      </p:sp>
      <p:pic>
        <p:nvPicPr>
          <p:cNvPr id="7170" name="Picture 2" descr="http://www.oregonclinic.com/sites/default/files/image/specialty/GastroenterologyColonCancerMay_PortlandMonthly_2014.jpg">
            <a:hlinkClick r:id="rId5"/>
          </p:cNvPr>
          <p:cNvPicPr>
            <a:picLocks noChangeAspect="1" noChangeArrowheads="1"/>
          </p:cNvPicPr>
          <p:nvPr/>
        </p:nvPicPr>
        <p:blipFill>
          <a:blip r:embed="rId6" cstate="print"/>
          <a:srcRect t="21796"/>
          <a:stretch>
            <a:fillRect/>
          </a:stretch>
        </p:blipFill>
        <p:spPr bwMode="auto">
          <a:xfrm>
            <a:off x="251520" y="2636912"/>
            <a:ext cx="3960440" cy="3110650"/>
          </a:xfrm>
          <a:prstGeom prst="rect">
            <a:avLst/>
          </a:prstGeom>
          <a:noFill/>
        </p:spPr>
      </p:pic>
      <p:pic>
        <p:nvPicPr>
          <p:cNvPr id="7172" name="Picture 4" descr="http://cdn3.sosueme.ie/wp-content/uploads/2014/03/bowel-cancer-2011.gif">
            <a:hlinkClick r:id="rId7"/>
          </p:cNvPr>
          <p:cNvPicPr>
            <a:picLocks noChangeAspect="1" noChangeArrowheads="1"/>
          </p:cNvPicPr>
          <p:nvPr/>
        </p:nvPicPr>
        <p:blipFill>
          <a:blip r:embed="rId8" cstate="print"/>
          <a:srcRect r="-17179" b="37001"/>
          <a:stretch>
            <a:fillRect/>
          </a:stretch>
        </p:blipFill>
        <p:spPr bwMode="auto">
          <a:xfrm>
            <a:off x="251520" y="1196752"/>
            <a:ext cx="4752528" cy="1368152"/>
          </a:xfrm>
          <a:prstGeom prst="rect">
            <a:avLst/>
          </a:prstGeom>
          <a:noFill/>
        </p:spPr>
      </p:pic>
      <p:pic>
        <p:nvPicPr>
          <p:cNvPr id="7174" name="Picture 6" descr="http://i.ytimg.com/vi/0EWQHIv6Msc/hqdefault.jpg">
            <a:hlinkClick r:id="rId9"/>
          </p:cNvPr>
          <p:cNvPicPr>
            <a:picLocks noChangeAspect="1" noChangeArrowheads="1"/>
          </p:cNvPicPr>
          <p:nvPr/>
        </p:nvPicPr>
        <p:blipFill>
          <a:blip r:embed="rId10" cstate="print"/>
          <a:srcRect l="12600" t="4200" r="14082" b="9701"/>
          <a:stretch>
            <a:fillRect/>
          </a:stretch>
        </p:blipFill>
        <p:spPr bwMode="auto">
          <a:xfrm>
            <a:off x="251520" y="1196752"/>
            <a:ext cx="3888432" cy="3424700"/>
          </a:xfrm>
          <a:prstGeom prst="rect">
            <a:avLst/>
          </a:prstGeom>
          <a:noFill/>
        </p:spPr>
      </p:pic>
      <p:pic>
        <p:nvPicPr>
          <p:cNvPr id="7176" name="Picture 8" descr="http://oac.med.jhmi.edu/pathconcepts/Images/Neoplasia/269a/main.jpg"/>
          <p:cNvPicPr>
            <a:picLocks noChangeAspect="1" noChangeArrowheads="1"/>
          </p:cNvPicPr>
          <p:nvPr/>
        </p:nvPicPr>
        <p:blipFill>
          <a:blip r:embed="rId11" cstate="print"/>
          <a:srcRect/>
          <a:stretch>
            <a:fillRect/>
          </a:stretch>
        </p:blipFill>
        <p:spPr bwMode="auto">
          <a:xfrm>
            <a:off x="251520" y="3212976"/>
            <a:ext cx="3888432" cy="2552234"/>
          </a:xfrm>
          <a:prstGeom prst="rect">
            <a:avLst/>
          </a:prstGeom>
          <a:noFill/>
        </p:spPr>
      </p:pic>
      <p:sp>
        <p:nvSpPr>
          <p:cNvPr id="10" name="9 CuadroTexto"/>
          <p:cNvSpPr txBox="1"/>
          <p:nvPr/>
        </p:nvSpPr>
        <p:spPr>
          <a:xfrm>
            <a:off x="4067944" y="1196752"/>
            <a:ext cx="4536504" cy="4401205"/>
          </a:xfrm>
          <a:prstGeom prst="rect">
            <a:avLst/>
          </a:prstGeom>
          <a:solidFill>
            <a:srgbClr val="B6CBE4"/>
          </a:solidFill>
          <a:ln>
            <a:solidFill>
              <a:srgbClr val="B6CBE4">
                <a:alpha val="80000"/>
              </a:srgbClr>
            </a:solidFill>
          </a:ln>
        </p:spPr>
        <p:txBody>
          <a:bodyPr wrap="square" rtlCol="0">
            <a:spAutoFit/>
          </a:bodyPr>
          <a:lstStyle/>
          <a:p>
            <a:pPr algn="ctr"/>
            <a:r>
              <a:rPr lang="es-MX" sz="2800" b="1" dirty="0" smtClean="0"/>
              <a:t>CASE REPORT </a:t>
            </a:r>
          </a:p>
          <a:p>
            <a:r>
              <a:rPr lang="es-MX" dirty="0" smtClean="0"/>
              <a:t>Symptoms: pain </a:t>
            </a:r>
          </a:p>
          <a:p>
            <a:r>
              <a:rPr lang="en-US" dirty="0" smtClean="0"/>
              <a:t>Palpable tumor of 10 x 8 cm in lower abdomen and right lower quadrant</a:t>
            </a:r>
          </a:p>
          <a:p>
            <a:endParaRPr lang="en-US" b="1" dirty="0" smtClean="0"/>
          </a:p>
          <a:p>
            <a:r>
              <a:rPr lang="en-US" dirty="0" smtClean="0"/>
              <a:t>Colonoscopy: right colon tumor occupying 80% of the lumen</a:t>
            </a:r>
          </a:p>
          <a:p>
            <a:endParaRPr lang="en-US" dirty="0" smtClean="0"/>
          </a:p>
          <a:p>
            <a:r>
              <a:rPr lang="es-MX" dirty="0" smtClean="0"/>
              <a:t>Histopathological: poorly </a:t>
            </a:r>
            <a:r>
              <a:rPr lang="es-MX" dirty="0" err="1" smtClean="0"/>
              <a:t>differentiated</a:t>
            </a:r>
            <a:r>
              <a:rPr lang="es-MX" dirty="0" smtClean="0"/>
              <a:t> </a:t>
            </a:r>
            <a:r>
              <a:rPr lang="es-MX" dirty="0" err="1" smtClean="0"/>
              <a:t>adenocarcinoma</a:t>
            </a:r>
            <a:endParaRPr lang="es-MX" dirty="0" smtClean="0"/>
          </a:p>
          <a:p>
            <a:endParaRPr lang="es-MX" dirty="0" smtClean="0"/>
          </a:p>
          <a:p>
            <a:r>
              <a:rPr lang="es-MX" dirty="0" smtClean="0"/>
              <a:t>TAC :</a:t>
            </a:r>
            <a:r>
              <a:rPr lang="en-US" dirty="0" smtClean="0"/>
              <a:t>5.4 cm tumor in the right colon with </a:t>
            </a:r>
            <a:r>
              <a:rPr lang="es-MX" dirty="0" err="1" smtClean="0"/>
              <a:t>invading</a:t>
            </a:r>
            <a:r>
              <a:rPr lang="es-MX" dirty="0" smtClean="0"/>
              <a:t> </a:t>
            </a:r>
            <a:r>
              <a:rPr lang="es-MX" dirty="0" err="1" smtClean="0"/>
              <a:t>lesser</a:t>
            </a:r>
            <a:r>
              <a:rPr lang="es-MX" dirty="0" smtClean="0"/>
              <a:t> and </a:t>
            </a:r>
            <a:r>
              <a:rPr lang="es-MX" dirty="0" err="1" smtClean="0"/>
              <a:t>greater</a:t>
            </a:r>
            <a:r>
              <a:rPr lang="es-MX" dirty="0" smtClean="0"/>
              <a:t> </a:t>
            </a:r>
            <a:r>
              <a:rPr lang="es-MX" dirty="0" err="1" smtClean="0"/>
              <a:t>omentum</a:t>
            </a:r>
            <a:r>
              <a:rPr lang="es-MX" dirty="0" smtClean="0"/>
              <a:t>, </a:t>
            </a:r>
            <a:r>
              <a:rPr lang="es-MX" dirty="0" err="1" smtClean="0"/>
              <a:t>right</a:t>
            </a:r>
            <a:r>
              <a:rPr lang="es-MX" dirty="0" smtClean="0"/>
              <a:t> parietal </a:t>
            </a:r>
            <a:r>
              <a:rPr lang="es-MX" dirty="0" err="1" smtClean="0"/>
              <a:t>peritoneum</a:t>
            </a:r>
            <a:r>
              <a:rPr lang="es-MX" dirty="0" smtClean="0"/>
              <a:t> and regional </a:t>
            </a:r>
            <a:r>
              <a:rPr lang="es-MX" dirty="0" err="1" smtClean="0"/>
              <a:t>lymph</a:t>
            </a:r>
            <a:r>
              <a:rPr lang="es-MX" dirty="0" smtClean="0"/>
              <a:t> </a:t>
            </a:r>
            <a:r>
              <a:rPr lang="es-MX" dirty="0" err="1" smtClean="0"/>
              <a:t>nodes</a:t>
            </a:r>
            <a:r>
              <a:rPr lang="es-MX" dirty="0" smtClean="0"/>
              <a:t>.</a:t>
            </a:r>
          </a:p>
        </p:txBody>
      </p:sp>
      <p:pic>
        <p:nvPicPr>
          <p:cNvPr id="11"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945" t="15516" r="56765" b="50509"/>
          <a:stretch/>
        </p:blipFill>
        <p:spPr bwMode="auto">
          <a:xfrm>
            <a:off x="1835696" y="1196752"/>
            <a:ext cx="5256584" cy="464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0106" t="13280" r="13178" b="46627"/>
          <a:stretch/>
        </p:blipFill>
        <p:spPr bwMode="auto">
          <a:xfrm>
            <a:off x="1835696" y="1196752"/>
            <a:ext cx="554764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1345" t="60569" r="12420" b="10142"/>
          <a:stretch/>
        </p:blipFill>
        <p:spPr bwMode="auto">
          <a:xfrm>
            <a:off x="2339752" y="1268760"/>
            <a:ext cx="5705839"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430" t="21576" r="53166" b="51755"/>
          <a:stretch/>
        </p:blipFill>
        <p:spPr bwMode="auto">
          <a:xfrm>
            <a:off x="2987824" y="1196752"/>
            <a:ext cx="5306264" cy="467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7753" t="25436" r="23346" b="16230"/>
          <a:stretch/>
        </p:blipFill>
        <p:spPr bwMode="auto">
          <a:xfrm>
            <a:off x="2987824" y="1196752"/>
            <a:ext cx="561662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475" t="14516" r="54138" b="45587"/>
          <a:stretch/>
        </p:blipFill>
        <p:spPr bwMode="auto">
          <a:xfrm>
            <a:off x="2987824" y="1196752"/>
            <a:ext cx="58224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ipe(down)">
                                      <p:cBhvr>
                                        <p:cTn id="12" dur="500"/>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2000"/>
                                        <p:tgtEl>
                                          <p:spTgt spid="10">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2000"/>
                                        <p:tgtEl>
                                          <p:spTgt spid="10">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2000"/>
                                        <p:tgtEl>
                                          <p:spTgt spid="10">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2000"/>
                                        <p:tgtEl>
                                          <p:spTgt spid="10">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2000"/>
                                        <p:tgtEl>
                                          <p:spTgt spid="10">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2000"/>
                                        <p:tgtEl>
                                          <p:spTgt spid="10">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2000"/>
                                        <p:tgtEl>
                                          <p:spTgt spid="10">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5" name="4 CuadroTexto"/>
          <p:cNvSpPr txBox="1"/>
          <p:nvPr/>
        </p:nvSpPr>
        <p:spPr>
          <a:xfrm>
            <a:off x="1259632" y="188640"/>
            <a:ext cx="6624736" cy="707886"/>
          </a:xfrm>
          <a:prstGeom prst="rect">
            <a:avLst/>
          </a:prstGeom>
          <a:noFill/>
        </p:spPr>
        <p:txBody>
          <a:bodyPr wrap="square" rtlCol="0">
            <a:spAutoFit/>
          </a:bodyPr>
          <a:lstStyle/>
          <a:p>
            <a:pPr algn="ctr"/>
            <a:r>
              <a:rPr lang="es-MX" sz="4000" b="1" dirty="0" err="1" smtClean="0"/>
              <a:t>Staging</a:t>
            </a:r>
            <a:r>
              <a:rPr lang="es-MX" sz="4000" b="1" dirty="0" smtClean="0"/>
              <a:t> </a:t>
            </a:r>
            <a:endParaRPr lang="es-MX" sz="4000" b="1" dirty="0"/>
          </a:p>
        </p:txBody>
      </p:sp>
      <p:pic>
        <p:nvPicPr>
          <p:cNvPr id="7172" name="Picture 4" descr="http://www.hopkinscoloncancercenter.org/Upload/200812051505_57493_000.gif">
            <a:hlinkClick r:id="rId4"/>
          </p:cNvPr>
          <p:cNvPicPr>
            <a:picLocks noChangeAspect="1" noChangeArrowheads="1"/>
          </p:cNvPicPr>
          <p:nvPr/>
        </p:nvPicPr>
        <p:blipFill>
          <a:blip r:embed="rId5" cstate="print"/>
          <a:srcRect/>
          <a:stretch>
            <a:fillRect/>
          </a:stretch>
        </p:blipFill>
        <p:spPr bwMode="auto">
          <a:xfrm>
            <a:off x="467544" y="1124744"/>
            <a:ext cx="7920880" cy="3934669"/>
          </a:xfrm>
          <a:prstGeom prst="rect">
            <a:avLst/>
          </a:prstGeom>
          <a:noFill/>
        </p:spPr>
      </p:pic>
      <p:pic>
        <p:nvPicPr>
          <p:cNvPr id="7170" name="Picture 2" descr="http://www.colorectal-cancer.ca/IMG/jpg/Capture-5.jpg">
            <a:hlinkClick r:id="rId6"/>
          </p:cNvPr>
          <p:cNvPicPr>
            <a:picLocks noChangeAspect="1" noChangeArrowheads="1"/>
          </p:cNvPicPr>
          <p:nvPr/>
        </p:nvPicPr>
        <p:blipFill>
          <a:blip r:embed="rId7" cstate="print"/>
          <a:srcRect/>
          <a:stretch>
            <a:fillRect/>
          </a:stretch>
        </p:blipFill>
        <p:spPr bwMode="auto">
          <a:xfrm>
            <a:off x="539552" y="1124744"/>
            <a:ext cx="4968552" cy="4233205"/>
          </a:xfrm>
          <a:prstGeom prst="rect">
            <a:avLst/>
          </a:prstGeom>
          <a:noFill/>
        </p:spPr>
      </p:pic>
      <p:sp>
        <p:nvSpPr>
          <p:cNvPr id="8" name="7 CuadroTexto"/>
          <p:cNvSpPr txBox="1"/>
          <p:nvPr/>
        </p:nvSpPr>
        <p:spPr>
          <a:xfrm>
            <a:off x="5508104" y="2204864"/>
            <a:ext cx="2952328" cy="2092881"/>
          </a:xfrm>
          <a:prstGeom prst="rect">
            <a:avLst/>
          </a:prstGeom>
          <a:solidFill>
            <a:srgbClr val="B6CBE4"/>
          </a:solidFill>
          <a:ln>
            <a:solidFill>
              <a:srgbClr val="B6CBE4">
                <a:alpha val="80000"/>
              </a:srgbClr>
            </a:solidFill>
          </a:ln>
        </p:spPr>
        <p:txBody>
          <a:bodyPr wrap="square" rtlCol="0">
            <a:spAutoFit/>
          </a:bodyPr>
          <a:lstStyle/>
          <a:p>
            <a:pPr algn="ctr"/>
            <a:r>
              <a:rPr lang="es-MX" sz="2800" b="1" dirty="0" smtClean="0"/>
              <a:t>CASE REPORT</a:t>
            </a:r>
          </a:p>
          <a:p>
            <a:pPr algn="ctr"/>
            <a:endParaRPr lang="es-MX" sz="2800" b="1" dirty="0" smtClean="0"/>
          </a:p>
          <a:p>
            <a:pPr algn="just"/>
            <a:r>
              <a:rPr lang="es-MX" sz="2800" dirty="0" smtClean="0"/>
              <a:t>TNM IV</a:t>
            </a:r>
          </a:p>
          <a:p>
            <a:pPr algn="just"/>
            <a:r>
              <a:rPr lang="es-MX" sz="2800" dirty="0" smtClean="0"/>
              <a:t>Dukes C2  </a:t>
            </a:r>
          </a:p>
          <a:p>
            <a:endParaRPr lang="es-MX" b="1" dirty="0" smtClean="0"/>
          </a:p>
        </p:txBody>
      </p:sp>
      <p:sp>
        <p:nvSpPr>
          <p:cNvPr id="9" name="8 CuadroTexto"/>
          <p:cNvSpPr txBox="1"/>
          <p:nvPr/>
        </p:nvSpPr>
        <p:spPr>
          <a:xfrm>
            <a:off x="3779912" y="6550223"/>
            <a:ext cx="5616624" cy="307777"/>
          </a:xfrm>
          <a:prstGeom prst="rect">
            <a:avLst/>
          </a:prstGeom>
          <a:noFill/>
        </p:spPr>
        <p:txBody>
          <a:bodyPr wrap="square" rtlCol="0">
            <a:spAutoFit/>
          </a:bodyPr>
          <a:lstStyle/>
          <a:p>
            <a:r>
              <a:rPr lang="es-MX" sz="1400" b="1" dirty="0" smtClean="0"/>
              <a:t>cancer.gov/</a:t>
            </a:r>
            <a:r>
              <a:rPr lang="es-MX" sz="1400" b="1" dirty="0" err="1" smtClean="0"/>
              <a:t>about-cancer</a:t>
            </a:r>
            <a:r>
              <a:rPr lang="es-MX" sz="1400" b="1" dirty="0" smtClean="0"/>
              <a:t>/diagnosis-</a:t>
            </a:r>
            <a:r>
              <a:rPr lang="es-MX" sz="1400" b="1" dirty="0" err="1" smtClean="0"/>
              <a:t>staging</a:t>
            </a:r>
            <a:r>
              <a:rPr lang="es-MX" sz="1400" b="1" dirty="0" smtClean="0"/>
              <a:t>/</a:t>
            </a:r>
            <a:r>
              <a:rPr lang="es-MX" sz="1400" b="1" dirty="0" err="1" smtClean="0"/>
              <a:t>staging</a:t>
            </a:r>
            <a:r>
              <a:rPr lang="es-MX" sz="1400" b="1" dirty="0" smtClean="0"/>
              <a:t>/</a:t>
            </a:r>
            <a:r>
              <a:rPr lang="es-MX" sz="1400" b="1" dirty="0" err="1" smtClean="0"/>
              <a:t>staging-fact-sheet</a:t>
            </a:r>
            <a:endParaRPr lang="es-MX"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172"/>
                                        </p:tgtEl>
                                      </p:cBhvr>
                                    </p:animEffect>
                                    <p:set>
                                      <p:cBhvr>
                                        <p:cTn id="17" dur="1" fill="hold">
                                          <p:stCondLst>
                                            <p:cond delay="499"/>
                                          </p:stCondLst>
                                        </p:cTn>
                                        <p:tgtEl>
                                          <p:spTgt spid="717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99393"/>
            <a:ext cx="9144001" cy="6857999"/>
          </a:xfrm>
          <a:prstGeom prst="rect">
            <a:avLst/>
          </a:prstGeom>
          <a:noFill/>
          <a:ln>
            <a:solidFill>
              <a:srgbClr val="B6CBE4"/>
            </a:solidFill>
          </a:ln>
        </p:spPr>
      </p:pic>
      <p:sp>
        <p:nvSpPr>
          <p:cNvPr id="6" name="5 CuadroTexto"/>
          <p:cNvSpPr txBox="1"/>
          <p:nvPr/>
        </p:nvSpPr>
        <p:spPr>
          <a:xfrm>
            <a:off x="1259632" y="188640"/>
            <a:ext cx="7272808" cy="1323439"/>
          </a:xfrm>
          <a:prstGeom prst="rect">
            <a:avLst/>
          </a:prstGeom>
          <a:noFill/>
        </p:spPr>
        <p:txBody>
          <a:bodyPr wrap="square" rtlCol="0">
            <a:spAutoFit/>
          </a:bodyPr>
          <a:lstStyle/>
          <a:p>
            <a:pPr algn="ctr"/>
            <a:r>
              <a:rPr lang="en-US" sz="4000" b="1" dirty="0" smtClean="0"/>
              <a:t>Peritoneal Surface Disease Severity Score </a:t>
            </a:r>
            <a:endParaRPr lang="es-MX" sz="4000" b="1" dirty="0"/>
          </a:p>
        </p:txBody>
      </p:sp>
      <p:pic>
        <p:nvPicPr>
          <p:cNvPr id="9" name="Picture 2" descr="C:\Users\AlexandraG\Downloads\IMG_3270.JPG"/>
          <p:cNvPicPr>
            <a:picLocks noChangeAspect="1" noChangeArrowheads="1"/>
          </p:cNvPicPr>
          <p:nvPr/>
        </p:nvPicPr>
        <p:blipFill>
          <a:blip r:embed="rId4" cstate="print"/>
          <a:srcRect t="17352" r="4241" b="14994"/>
          <a:stretch>
            <a:fillRect/>
          </a:stretch>
        </p:blipFill>
        <p:spPr bwMode="auto">
          <a:xfrm>
            <a:off x="2627784" y="1484784"/>
            <a:ext cx="4104456" cy="51578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1" y="1"/>
            <a:ext cx="9144001" cy="6857999"/>
          </a:xfrm>
          <a:prstGeom prst="rect">
            <a:avLst/>
          </a:prstGeom>
          <a:noFill/>
          <a:ln>
            <a:solidFill>
              <a:srgbClr val="B6CBE4"/>
            </a:solidFill>
          </a:ln>
        </p:spPr>
      </p:pic>
      <p:sp>
        <p:nvSpPr>
          <p:cNvPr id="5" name="4 CuadroTexto"/>
          <p:cNvSpPr txBox="1"/>
          <p:nvPr/>
        </p:nvSpPr>
        <p:spPr>
          <a:xfrm>
            <a:off x="1259632" y="188640"/>
            <a:ext cx="6624736" cy="707886"/>
          </a:xfrm>
          <a:prstGeom prst="rect">
            <a:avLst/>
          </a:prstGeom>
          <a:noFill/>
        </p:spPr>
        <p:txBody>
          <a:bodyPr wrap="square" rtlCol="0">
            <a:spAutoFit/>
          </a:bodyPr>
          <a:lstStyle/>
          <a:p>
            <a:pPr algn="ctr"/>
            <a:r>
              <a:rPr lang="es-MX" sz="4000" b="1" dirty="0" err="1" smtClean="0"/>
              <a:t>Treatment</a:t>
            </a:r>
            <a:r>
              <a:rPr lang="es-MX" sz="4000" b="1" dirty="0" smtClean="0"/>
              <a:t> </a:t>
            </a:r>
            <a:endParaRPr lang="es-MX" sz="4000" b="1" dirty="0"/>
          </a:p>
        </p:txBody>
      </p:sp>
      <p:pic>
        <p:nvPicPr>
          <p:cNvPr id="5124" name="Picture 4" descr="http://www.cancer.gov/images/cdr/live/CDR415506-750.jpg">
            <a:hlinkClick r:id="rId4"/>
          </p:cNvPr>
          <p:cNvPicPr>
            <a:picLocks noChangeAspect="1" noChangeArrowheads="1"/>
          </p:cNvPicPr>
          <p:nvPr/>
        </p:nvPicPr>
        <p:blipFill>
          <a:blip r:embed="rId5" cstate="print"/>
          <a:srcRect/>
          <a:stretch>
            <a:fillRect/>
          </a:stretch>
        </p:blipFill>
        <p:spPr bwMode="auto">
          <a:xfrm>
            <a:off x="395536" y="1268760"/>
            <a:ext cx="8537028" cy="3312368"/>
          </a:xfrm>
          <a:prstGeom prst="rect">
            <a:avLst/>
          </a:prstGeom>
          <a:noFill/>
        </p:spPr>
      </p:pic>
      <p:pic>
        <p:nvPicPr>
          <p:cNvPr id="5122" name="Picture 2" descr="http://www.cancernetwork.com/sites/default/files/images/media/1402shirdTable.gif">
            <a:hlinkClick r:id="rId6"/>
          </p:cNvPr>
          <p:cNvPicPr>
            <a:picLocks noChangeAspect="1" noChangeArrowheads="1"/>
          </p:cNvPicPr>
          <p:nvPr/>
        </p:nvPicPr>
        <p:blipFill>
          <a:blip r:embed="rId7" cstate="print"/>
          <a:srcRect/>
          <a:stretch>
            <a:fillRect/>
          </a:stretch>
        </p:blipFill>
        <p:spPr bwMode="auto">
          <a:xfrm>
            <a:off x="323528" y="1196752"/>
            <a:ext cx="7829267" cy="3888432"/>
          </a:xfrm>
          <a:prstGeom prst="rect">
            <a:avLst/>
          </a:prstGeom>
          <a:noFill/>
        </p:spPr>
      </p:pic>
      <p:pic>
        <p:nvPicPr>
          <p:cNvPr id="8" name="irc_mi" descr="http://www.cancernetwork.com/sites/default/files/images/media/1402shirdFig3.gif">
            <a:hlinkClick r:id="rId8"/>
          </p:cNvPr>
          <p:cNvPicPr/>
          <p:nvPr/>
        </p:nvPicPr>
        <p:blipFill>
          <a:blip r:embed="rId9" cstate="print"/>
          <a:srcRect/>
          <a:stretch>
            <a:fillRect/>
          </a:stretch>
        </p:blipFill>
        <p:spPr bwMode="auto">
          <a:xfrm>
            <a:off x="251520" y="1124744"/>
            <a:ext cx="8640960" cy="3744416"/>
          </a:xfrm>
          <a:prstGeom prst="rect">
            <a:avLst/>
          </a:prstGeom>
          <a:noFill/>
          <a:ln w="9525">
            <a:noFill/>
            <a:miter lim="800000"/>
            <a:headEnd/>
            <a:tailEnd/>
          </a:ln>
        </p:spPr>
      </p:pic>
      <p:sp>
        <p:nvSpPr>
          <p:cNvPr id="9" name="8 CuadroTexto"/>
          <p:cNvSpPr txBox="1"/>
          <p:nvPr/>
        </p:nvSpPr>
        <p:spPr>
          <a:xfrm>
            <a:off x="4572000" y="6550223"/>
            <a:ext cx="4860032" cy="307777"/>
          </a:xfrm>
          <a:prstGeom prst="rect">
            <a:avLst/>
          </a:prstGeom>
          <a:noFill/>
        </p:spPr>
        <p:txBody>
          <a:bodyPr wrap="square" rtlCol="0">
            <a:spAutoFit/>
          </a:bodyPr>
          <a:lstStyle/>
          <a:p>
            <a:r>
              <a:rPr lang="es-MX" sz="1400" b="1" dirty="0" smtClean="0"/>
              <a:t>cancernetwork.com/</a:t>
            </a:r>
            <a:r>
              <a:rPr lang="es-MX" sz="1400" b="1" dirty="0" err="1" smtClean="0"/>
              <a:t>oncology-journal</a:t>
            </a:r>
            <a:r>
              <a:rPr lang="es-MX" sz="1400" b="1" dirty="0" smtClean="0"/>
              <a:t>/</a:t>
            </a:r>
            <a:r>
              <a:rPr lang="es-MX" sz="1400" b="1" dirty="0" err="1" smtClean="0"/>
              <a:t>colorectal-cancer</a:t>
            </a:r>
            <a:endParaRPr lang="es-MX"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sag.gob.hn/dmsdocument/982">
            <a:hlinkClick r:id="rId2"/>
          </p:cNvPr>
          <p:cNvPicPr>
            <a:picLocks noChangeAspect="1" noChangeArrowheads="1"/>
          </p:cNvPicPr>
          <p:nvPr/>
        </p:nvPicPr>
        <p:blipFill>
          <a:blip r:embed="rId3" cstate="print"/>
          <a:srcRect/>
          <a:stretch>
            <a:fillRect/>
          </a:stretch>
        </p:blipFill>
        <p:spPr bwMode="auto">
          <a:xfrm>
            <a:off x="0" y="1"/>
            <a:ext cx="9144001" cy="6857999"/>
          </a:xfrm>
          <a:prstGeom prst="rect">
            <a:avLst/>
          </a:prstGeom>
          <a:noFill/>
          <a:ln>
            <a:solidFill>
              <a:srgbClr val="B6CBE4"/>
            </a:solidFill>
          </a:ln>
        </p:spPr>
      </p:pic>
      <p:sp>
        <p:nvSpPr>
          <p:cNvPr id="5" name="4 CuadroTexto"/>
          <p:cNvSpPr txBox="1"/>
          <p:nvPr/>
        </p:nvSpPr>
        <p:spPr>
          <a:xfrm>
            <a:off x="1259632" y="188640"/>
            <a:ext cx="6624736" cy="1938992"/>
          </a:xfrm>
          <a:prstGeom prst="rect">
            <a:avLst/>
          </a:prstGeom>
          <a:noFill/>
        </p:spPr>
        <p:txBody>
          <a:bodyPr wrap="square" rtlCol="0">
            <a:spAutoFit/>
          </a:bodyPr>
          <a:lstStyle/>
          <a:p>
            <a:pPr algn="ctr"/>
            <a:r>
              <a:rPr lang="en-US" sz="4000" b="1" dirty="0" smtClean="0"/>
              <a:t>Cytoreductive surgery plus intraperitoneal hyperthermic chemotherapy</a:t>
            </a:r>
            <a:r>
              <a:rPr lang="es-MX" sz="4000" b="1" dirty="0" smtClean="0"/>
              <a:t> </a:t>
            </a:r>
            <a:endParaRPr lang="es-MX" sz="4000" b="1" dirty="0"/>
          </a:p>
        </p:txBody>
      </p:sp>
      <p:sp>
        <p:nvSpPr>
          <p:cNvPr id="6" name="5 Rectángulo"/>
          <p:cNvSpPr/>
          <p:nvPr/>
        </p:nvSpPr>
        <p:spPr>
          <a:xfrm>
            <a:off x="467544" y="2276872"/>
            <a:ext cx="2664296"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smtClean="0"/>
              <a:t>Peritoneal Carcinomatosis</a:t>
            </a:r>
            <a:endParaRPr lang="es-MX" b="1" dirty="0"/>
          </a:p>
        </p:txBody>
      </p:sp>
      <p:pic>
        <p:nvPicPr>
          <p:cNvPr id="4098" name="Picture 2" descr="http://oncolex.org/~/media/Bukhinne/stadier/pci_eng.ashx?w=520&amp;h=255&amp;as=1&amp;la=en">
            <a:hlinkClick r:id="rId4"/>
          </p:cNvPr>
          <p:cNvPicPr>
            <a:picLocks noChangeAspect="1" noChangeArrowheads="1"/>
          </p:cNvPicPr>
          <p:nvPr/>
        </p:nvPicPr>
        <p:blipFill>
          <a:blip r:embed="rId5" cstate="print"/>
          <a:srcRect/>
          <a:stretch>
            <a:fillRect/>
          </a:stretch>
        </p:blipFill>
        <p:spPr bwMode="auto">
          <a:xfrm>
            <a:off x="467544" y="2708920"/>
            <a:ext cx="5328592" cy="2613060"/>
          </a:xfrm>
          <a:prstGeom prst="rect">
            <a:avLst/>
          </a:prstGeom>
          <a:noFill/>
        </p:spPr>
      </p:pic>
      <p:pic>
        <p:nvPicPr>
          <p:cNvPr id="4100" name="Picture 4" descr="https://cine-med.com/custompages/news_cytoreduction_chap01_fig10.jpg">
            <a:hlinkClick r:id="rId6"/>
          </p:cNvPr>
          <p:cNvPicPr>
            <a:picLocks noChangeAspect="1" noChangeArrowheads="1"/>
          </p:cNvPicPr>
          <p:nvPr/>
        </p:nvPicPr>
        <p:blipFill>
          <a:blip r:embed="rId7" cstate="print"/>
          <a:srcRect/>
          <a:stretch>
            <a:fillRect/>
          </a:stretch>
        </p:blipFill>
        <p:spPr bwMode="auto">
          <a:xfrm>
            <a:off x="5868144" y="2420888"/>
            <a:ext cx="2880320" cy="2642015"/>
          </a:xfrm>
          <a:prstGeom prst="rect">
            <a:avLst/>
          </a:prstGeom>
          <a:noFill/>
        </p:spPr>
      </p:pic>
      <p:pic>
        <p:nvPicPr>
          <p:cNvPr id="4104" name="Picture 8" descr="http://www.elsevier.es/imatges/57/57v05n04/grande/57v05n04-13048320tab07.gif">
            <a:hlinkClick r:id="rId8"/>
          </p:cNvPr>
          <p:cNvPicPr>
            <a:picLocks noChangeAspect="1" noChangeArrowheads="1"/>
          </p:cNvPicPr>
          <p:nvPr/>
        </p:nvPicPr>
        <p:blipFill>
          <a:blip r:embed="rId9" cstate="print"/>
          <a:srcRect/>
          <a:stretch>
            <a:fillRect/>
          </a:stretch>
        </p:blipFill>
        <p:spPr bwMode="auto">
          <a:xfrm>
            <a:off x="3347864" y="2636912"/>
            <a:ext cx="5348510" cy="2592288"/>
          </a:xfrm>
          <a:prstGeom prst="rect">
            <a:avLst/>
          </a:prstGeom>
          <a:noFill/>
        </p:spPr>
      </p:pic>
      <p:sp>
        <p:nvSpPr>
          <p:cNvPr id="11" name="10 CuadroTexto"/>
          <p:cNvSpPr txBox="1"/>
          <p:nvPr/>
        </p:nvSpPr>
        <p:spPr>
          <a:xfrm>
            <a:off x="5292080" y="2132857"/>
            <a:ext cx="3456384" cy="523220"/>
          </a:xfrm>
          <a:prstGeom prst="rect">
            <a:avLst/>
          </a:prstGeom>
          <a:solidFill>
            <a:srgbClr val="B6CBE4"/>
          </a:solidFill>
          <a:ln>
            <a:solidFill>
              <a:srgbClr val="B6CBE4">
                <a:alpha val="80000"/>
              </a:srgbClr>
            </a:solidFill>
          </a:ln>
        </p:spPr>
        <p:txBody>
          <a:bodyPr wrap="square" rtlCol="0">
            <a:spAutoFit/>
          </a:bodyPr>
          <a:lstStyle/>
          <a:p>
            <a:pPr algn="ctr"/>
            <a:r>
              <a:rPr lang="es-MX" sz="2800" b="1" dirty="0" smtClean="0"/>
              <a:t>CASE REPORT </a:t>
            </a:r>
          </a:p>
        </p:txBody>
      </p:sp>
      <p:pic>
        <p:nvPicPr>
          <p:cNvPr id="12" name="3 Marcador de contenido"/>
          <p:cNvPicPr>
            <a:picLocks noChangeAspect="1"/>
          </p:cNvPicPr>
          <p:nvPr/>
        </p:nvPicPr>
        <p:blipFill rotWithShape="1">
          <a:blip r:embed="rId10" cstate="print">
            <a:extLst>
              <a:ext uri="{28A0092B-C50C-407E-A947-70E740481C1C}">
                <a14:useLocalDpi xmlns:a14="http://schemas.microsoft.com/office/drawing/2010/main" val="0"/>
              </a:ext>
            </a:extLst>
          </a:blip>
          <a:srcRect l="5246" r="8334"/>
          <a:stretch/>
        </p:blipFill>
        <p:spPr>
          <a:xfrm>
            <a:off x="5292080" y="2636912"/>
            <a:ext cx="3456384" cy="3589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2000"/>
                                        <p:tgtEl>
                                          <p:spTgt spid="1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329</Words>
  <Application>Microsoft Office PowerPoint</Application>
  <PresentationFormat>On-screen Show (4:3)</PresentationFormat>
  <Paragraphs>72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Cytoreductive surgery and hyperthermic intraperitoneal chemotherapy in the management of colorectal cancer: case report and literature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Cytoreductive surgery and hyperthermic intraperitoneal chemotherapy in the management of colorectal cancer: case report and literature review</dc:title>
  <dc:creator>AlexandraG</dc:creator>
  <cp:lastModifiedBy>omics</cp:lastModifiedBy>
  <cp:revision>51</cp:revision>
  <dcterms:created xsi:type="dcterms:W3CDTF">2015-09-14T00:29:41Z</dcterms:created>
  <dcterms:modified xsi:type="dcterms:W3CDTF">2015-10-06T05:40:03Z</dcterms:modified>
</cp:coreProperties>
</file>