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7" r:id="rId3"/>
    <p:sldId id="261" r:id="rId4"/>
    <p:sldId id="265" r:id="rId5"/>
    <p:sldId id="266" r:id="rId6"/>
    <p:sldId id="267" r:id="rId7"/>
    <p:sldId id="281" r:id="rId8"/>
    <p:sldId id="277" r:id="rId9"/>
    <p:sldId id="285" r:id="rId10"/>
    <p:sldId id="270" r:id="rId11"/>
    <p:sldId id="268" r:id="rId12"/>
    <p:sldId id="269" r:id="rId13"/>
    <p:sldId id="286" r:id="rId14"/>
    <p:sldId id="278" r:id="rId15"/>
    <p:sldId id="279" r:id="rId16"/>
    <p:sldId id="274" r:id="rId17"/>
    <p:sldId id="276" r:id="rId18"/>
    <p:sldId id="28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0" autoAdjust="0"/>
    <p:restoredTop sz="98208" autoAdjust="0"/>
  </p:normalViewPr>
  <p:slideViewPr>
    <p:cSldViewPr snapToGrid="0">
      <p:cViewPr>
        <p:scale>
          <a:sx n="70" d="100"/>
          <a:sy n="70" d="100"/>
        </p:scale>
        <p:origin x="-100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5303E-6927-4E28-958E-87642A86309B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48BAE-E8E8-4D2B-9B64-3E691542A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2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48BAE-E8E8-4D2B-9B64-3E691542AA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06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48BAE-E8E8-4D2B-9B64-3E691542AA0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07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48BAE-E8E8-4D2B-9B64-3E691542AA0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48BAE-E8E8-4D2B-9B64-3E691542AA0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00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D64AFCB-BE88-4996-A50B-6A1137B6B4A4}" type="slidenum">
              <a:rPr lang="en-US" altLang="ru-RU" sz="1200"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13</a:t>
            </a:fld>
            <a:endParaRPr lang="en-US" altLang="ru-RU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1814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48BAE-E8E8-4D2B-9B64-3E691542AA0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146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48BAE-E8E8-4D2B-9B64-3E691542AA0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04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1F1C83-5357-487D-89A4-8D0FC7074459}" type="slidenum">
              <a:rPr lang="en-US" altLang="ru-RU"/>
              <a:pPr eaLnBrk="1" hangingPunct="1"/>
              <a:t>16</a:t>
            </a:fld>
            <a:endParaRPr lang="en-US" alt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441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48BAE-E8E8-4D2B-9B64-3E691542AA0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4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2E916C-DFCD-4E06-84B4-D7DC521E917D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365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5584B5-947B-438A-ABE3-0493FA170708}" type="slidenum">
              <a:rPr lang="en-US" altLang="ru-RU"/>
              <a:pPr eaLnBrk="1" hangingPunct="1"/>
              <a:t>3</a:t>
            </a:fld>
            <a:endParaRPr lang="en-US" alt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792639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48BAE-E8E8-4D2B-9B64-3E691542AA0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70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48BAE-E8E8-4D2B-9B64-3E691542AA0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33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48BAE-E8E8-4D2B-9B64-3E691542AA0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04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48BAE-E8E8-4D2B-9B64-3E691542AA0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5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48BAE-E8E8-4D2B-9B64-3E691542AA0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386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48BAE-E8E8-4D2B-9B64-3E691542AA0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7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C8F-237A-42AB-B53C-A938B0AF8921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9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8CC0-0D13-4AED-BF4C-179B59853F80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5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C88D-4CCA-47E6-88B5-3AE494E2C7B8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8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7B6A-150B-4227-A191-F5A2A1BE9F6B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8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542A-8825-4B57-9E85-F90C48A1BB06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52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577A-5D97-4E74-899A-D3E942603E27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6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A8FD-8569-4541-8B95-261232A640E7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26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AFDB-293A-4929-B4A5-26C0E62CE238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9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3B51-53CC-4FD9-9CE1-9C7931A9C6F9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71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94D3-F509-4A12-BC37-A3C862D38FEF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1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3BCD-DA6E-4A1D-9FC4-7B2C93F532D8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9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2ECED-3593-4B60-9A36-AA527EC1BA11}" type="datetime1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F8DEB-6925-427A-8B9D-DE1C55660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4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agemelianov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ntibodysociety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9492" y="2217208"/>
            <a:ext cx="8605838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Released-active antibodies are innovative products for the effective management of severe respiratory viral </a:t>
            </a:r>
            <a:r>
              <a:rPr lang="en-US" sz="3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infections</a:t>
            </a:r>
            <a:endParaRPr lang="ru-RU" sz="3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9876" y="4221164"/>
            <a:ext cx="678656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Alexandra G. </a:t>
            </a:r>
            <a:r>
              <a:rPr lang="en-US" sz="2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Emelyanova</a:t>
            </a:r>
            <a:endParaRPr lang="en-US" sz="2200" b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6585" y="5527461"/>
            <a:ext cx="67865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Laboratory of physiologically active substances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Institute of General Pathology and Pathophysiology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GB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(Russian Federation)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5868" y="254000"/>
            <a:ext cx="81872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3000" baseline="30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 </a:t>
            </a:r>
            <a:r>
              <a:rPr lang="en-US" sz="3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Immunology Conference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29-July 01, 2017 Madrid, Spain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Theme: Disseminating the New Trends in </a:t>
            </a:r>
            <a:r>
              <a:rPr lang="en-US" sz="2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Immunology</a:t>
            </a:r>
            <a:endParaRPr lang="en-US" sz="2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0"/>
            <a:ext cx="9144000" cy="55403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smtClean="0">
                <a:solidFill>
                  <a:schemeClr val="bg1"/>
                </a:solidFill>
                <a:cs typeface="Arial" charset="0"/>
              </a:rPr>
              <a:t>INFLUENZA</a:t>
            </a:r>
            <a:endParaRPr lang="ru-RU" sz="30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41775"/>
            <a:ext cx="91440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220789"/>
            <a:ext cx="608806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6550026"/>
            <a:ext cx="4427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Tarasov S.A.</a:t>
            </a:r>
            <a:r>
              <a:rPr lang="en-US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al</a:t>
            </a:r>
            <a:r>
              <a:rPr lang="en-US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Antiviral Res </a:t>
            </a:r>
            <a:r>
              <a: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93:219-224 (2012)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712914" y="1628776"/>
            <a:ext cx="3243262" cy="1015663"/>
          </a:xfrm>
          <a:prstGeom prst="rect">
            <a:avLst/>
          </a:prstGeom>
          <a:noFill/>
          <a:ln w="25400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 smtClean="0"/>
              <a:t>Anaferon</a:t>
            </a:r>
            <a:endParaRPr lang="en-US" dirty="0"/>
          </a:p>
          <a:p>
            <a:r>
              <a:rPr lang="en-US" dirty="0" smtClean="0"/>
              <a:t>is </a:t>
            </a:r>
            <a:r>
              <a:rPr lang="en-US" dirty="0"/>
              <a:t>effective against </a:t>
            </a:r>
            <a:r>
              <a:rPr lang="en-US" altLang="en-US" dirty="0"/>
              <a:t>‘</a:t>
            </a:r>
            <a:r>
              <a:rPr lang="en-US" dirty="0"/>
              <a:t>swine flu</a:t>
            </a:r>
            <a:r>
              <a:rPr lang="en-US" altLang="en-US" dirty="0"/>
              <a:t>’</a:t>
            </a:r>
            <a:r>
              <a:rPr lang="en-US" dirty="0"/>
              <a:t> (A/H1N1)</a:t>
            </a:r>
            <a:endParaRPr lang="ru-RU" dirty="0"/>
          </a:p>
        </p:txBody>
      </p:sp>
      <p:grpSp>
        <p:nvGrpSpPr>
          <p:cNvPr id="10253" name="Группа 54"/>
          <p:cNvGrpSpPr>
            <a:grpSpLocks/>
          </p:cNvGrpSpPr>
          <p:nvPr/>
        </p:nvGrpSpPr>
        <p:grpSpPr bwMode="auto">
          <a:xfrm>
            <a:off x="5932489" y="2276475"/>
            <a:ext cx="2079625" cy="1169988"/>
            <a:chOff x="3428168" y="2438435"/>
            <a:chExt cx="2079936" cy="1169788"/>
          </a:xfrm>
        </p:grpSpPr>
        <p:sp>
          <p:nvSpPr>
            <p:cNvPr id="17" name="TextBox 16"/>
            <p:cNvSpPr txBox="1"/>
            <p:nvPr/>
          </p:nvSpPr>
          <p:spPr>
            <a:xfrm>
              <a:off x="3644100" y="2438435"/>
              <a:ext cx="920888" cy="307922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 err="1"/>
                <a:t>Anaferon</a:t>
              </a:r>
              <a:endParaRPr lang="ru-RU" sz="1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36161" y="2660647"/>
              <a:ext cx="1184452" cy="307922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 err="1"/>
                <a:t>Oseltamivir</a:t>
              </a:r>
              <a:endParaRPr lang="ru-RU" sz="1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31398" y="3106659"/>
              <a:ext cx="1876706" cy="293637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b="1" dirty="0"/>
                <a:t>Virus control</a:t>
              </a:r>
              <a:endParaRPr lang="ru-RU" sz="13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26635" y="2901906"/>
              <a:ext cx="1698879" cy="29205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b="1" dirty="0" err="1"/>
                <a:t>Anaferon+Oseltamivir</a:t>
              </a:r>
              <a:endParaRPr lang="ru-RU" sz="1300" b="1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428168" y="2452721"/>
              <a:ext cx="1232084" cy="5047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31398" y="3316173"/>
              <a:ext cx="1166986" cy="29205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b="1" dirty="0"/>
                <a:t>Intact animals</a:t>
              </a:r>
              <a:endParaRPr lang="ru-RU" sz="1300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368801" y="5084763"/>
            <a:ext cx="1193799" cy="622637"/>
            <a:chOff x="4425951" y="5084763"/>
            <a:chExt cx="969010" cy="898006"/>
          </a:xfrm>
          <a:solidFill>
            <a:schemeClr val="bg1"/>
          </a:solidFill>
        </p:grpSpPr>
        <p:sp>
          <p:nvSpPr>
            <p:cNvPr id="27" name="Прямоугольник 26"/>
            <p:cNvSpPr/>
            <p:nvPr/>
          </p:nvSpPr>
          <p:spPr>
            <a:xfrm>
              <a:off x="4425951" y="5084763"/>
              <a:ext cx="969010" cy="89800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58336" y="5174972"/>
              <a:ext cx="890237" cy="3773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19/20 </a:t>
              </a:r>
              <a:r>
                <a:rPr lang="en-US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9</a:t>
              </a:r>
              <a:r>
                <a:rPr lang="en-US" sz="11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r>
                <a:rPr lang="en-US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ru-RU" sz="11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63490" y="5571752"/>
              <a:ext cx="869620" cy="3773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18/20 </a:t>
              </a:r>
              <a:r>
                <a:rPr lang="en-US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9</a:t>
              </a:r>
              <a:r>
                <a:rPr lang="en-US" sz="11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0%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00452" y="5128261"/>
            <a:ext cx="711200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LD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452967" y="5084763"/>
            <a:ext cx="969010" cy="898006"/>
            <a:chOff x="4425951" y="5084763"/>
            <a:chExt cx="969010" cy="898006"/>
          </a:xfrm>
          <a:solidFill>
            <a:schemeClr val="bg1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4425951" y="5084763"/>
              <a:ext cx="969010" cy="89800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58335" y="5102860"/>
              <a:ext cx="936625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7/20 </a:t>
              </a:r>
              <a:r>
                <a:rPr lang="en-US" sz="1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sz="1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r>
                <a:rPr lang="en-US" sz="1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ru-RU" sz="1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50714" y="5394960"/>
              <a:ext cx="944246" cy="2462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2/20 </a:t>
              </a:r>
              <a:r>
                <a:rPr lang="en-US" sz="1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en-US" sz="1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1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ru-RU" sz="1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39604" y="5675428"/>
              <a:ext cx="936625" cy="24622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10/20 </a:t>
              </a:r>
              <a:r>
                <a:rPr lang="en-US" sz="1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r>
                <a:rPr lang="en-US" sz="1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1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ru-RU" sz="1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600451" y="5415709"/>
            <a:ext cx="812523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LD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0" name="TextBox 31"/>
          <p:cNvSpPr txBox="1">
            <a:spLocks noChangeArrowheads="1"/>
          </p:cNvSpPr>
          <p:nvPr/>
        </p:nvSpPr>
        <p:spPr bwMode="auto">
          <a:xfrm>
            <a:off x="5477934" y="792689"/>
            <a:ext cx="5291138" cy="400110"/>
          </a:xfrm>
          <a:prstGeom prst="rect">
            <a:avLst/>
          </a:prstGeom>
          <a:noFill/>
          <a:ln w="22225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Agent: Abs to </a:t>
            </a:r>
            <a:r>
              <a:rPr lang="en-US" alt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IFN</a:t>
            </a:r>
            <a:r>
              <a:rPr lang="el-GR" alt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 </a:t>
            </a:r>
            <a:r>
              <a:rPr lang="en-US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RA form</a:t>
            </a:r>
            <a:endParaRPr lang="ru-RU" sz="2000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929873" y="794276"/>
            <a:ext cx="3246437" cy="400110"/>
          </a:xfrm>
          <a:prstGeom prst="rect">
            <a:avLst/>
          </a:prstGeom>
          <a:noFill/>
          <a:ln w="22225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Target: </a:t>
            </a:r>
            <a:r>
              <a:rPr lang="en-US" alt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IFN</a:t>
            </a:r>
            <a:r>
              <a:rPr lang="el-GR" alt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</a:t>
            </a:r>
            <a:endParaRPr lang="ru-RU" sz="2000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0"/>
            <a:ext cx="9144000" cy="55403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smtClean="0">
                <a:solidFill>
                  <a:schemeClr val="bg1"/>
                </a:solidFill>
                <a:cs typeface="Arial" charset="0"/>
              </a:rPr>
              <a:t>INFLUENZA</a:t>
            </a:r>
            <a:endParaRPr lang="ru-RU" sz="3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1214439" y="1295325"/>
            <a:ext cx="10101261" cy="707886"/>
          </a:xfrm>
          <a:prstGeom prst="rect">
            <a:avLst/>
          </a:prstGeom>
          <a:noFill/>
          <a:ln w="25400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 smtClean="0"/>
              <a:t>Anaferon</a:t>
            </a:r>
            <a:r>
              <a:rPr lang="en-US" dirty="0" smtClean="0"/>
              <a:t> increases </a:t>
            </a:r>
            <a:r>
              <a:rPr lang="en-US" dirty="0"/>
              <a:t>the efficacy of Oseltamivir in treatment of Oseltamivir-sensitive strain of Influenza virus (A/H1N1pdm09)</a:t>
            </a:r>
            <a:endParaRPr lang="ru-RU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94756" y="6485000"/>
            <a:ext cx="5811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*,</a:t>
            </a:r>
            <a:r>
              <a:rPr kumimoji="0" lang="en-US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#- </a:t>
            </a:r>
            <a:r>
              <a:rPr kumimoji="0"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kumimoji="0" lang="en-US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&lt;0.05 vs Oseltamivir-treated group, virus control</a:t>
            </a:r>
            <a:endParaRPr kumimoji="0" lang="ru-RU" alt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5477934" y="792689"/>
            <a:ext cx="5291138" cy="400110"/>
          </a:xfrm>
          <a:prstGeom prst="rect">
            <a:avLst/>
          </a:prstGeom>
          <a:noFill/>
          <a:ln w="22225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Agent: Abs to </a:t>
            </a:r>
            <a:r>
              <a:rPr lang="en-US" alt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IFN</a:t>
            </a:r>
            <a:r>
              <a:rPr lang="el-GR" alt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 </a:t>
            </a:r>
            <a:r>
              <a:rPr lang="en-US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RA form</a:t>
            </a:r>
            <a:endParaRPr lang="ru-RU" sz="2000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1929873" y="794276"/>
            <a:ext cx="3246437" cy="400110"/>
          </a:xfrm>
          <a:prstGeom prst="rect">
            <a:avLst/>
          </a:prstGeom>
          <a:noFill/>
          <a:ln w="22225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Target: </a:t>
            </a:r>
            <a:r>
              <a:rPr lang="en-US" alt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IFN</a:t>
            </a:r>
            <a:r>
              <a:rPr lang="el-GR" alt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</a:t>
            </a:r>
            <a:endParaRPr lang="ru-RU" sz="2000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C:\Users\admin\Desktop\конференции\Euroimmunology, Мадрид, 29 июня_1 июля 2017\картинки\Пестер_се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302" y="2145963"/>
            <a:ext cx="7485063" cy="473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7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0"/>
            <a:ext cx="9144000" cy="55403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smtClean="0">
                <a:solidFill>
                  <a:schemeClr val="bg1"/>
                </a:solidFill>
                <a:cs typeface="Arial" charset="0"/>
              </a:rPr>
              <a:t>INFLUENZA</a:t>
            </a:r>
            <a:endParaRPr lang="ru-RU" sz="3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1214439" y="1295325"/>
            <a:ext cx="10101261" cy="707886"/>
          </a:xfrm>
          <a:prstGeom prst="rect">
            <a:avLst/>
          </a:prstGeom>
          <a:noFill/>
          <a:ln w="25400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 smtClean="0"/>
              <a:t>Anaferon</a:t>
            </a:r>
            <a:r>
              <a:rPr lang="en-US" dirty="0" smtClean="0"/>
              <a:t> is effective </a:t>
            </a:r>
            <a:r>
              <a:rPr lang="en-US" dirty="0"/>
              <a:t>in treatment of Oseltamivir-resistant strain of Influenza virus (A/H1N1pdm09)</a:t>
            </a:r>
            <a:endParaRPr lang="ru-RU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25679" y="6516090"/>
            <a:ext cx="5811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*,</a:t>
            </a:r>
            <a:r>
              <a:rPr kumimoji="0" lang="en-US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#- </a:t>
            </a:r>
            <a:r>
              <a:rPr kumimoji="0"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kumimoji="0" lang="en-US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&lt;0.05 vs Oseltamivir-treated group, virus control</a:t>
            </a:r>
            <a:endParaRPr kumimoji="0" lang="ru-RU" alt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5477934" y="792689"/>
            <a:ext cx="5291138" cy="400110"/>
          </a:xfrm>
          <a:prstGeom prst="rect">
            <a:avLst/>
          </a:prstGeom>
          <a:noFill/>
          <a:ln w="22225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Agent: Abs to </a:t>
            </a:r>
            <a:r>
              <a:rPr lang="en-US" alt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IFN</a:t>
            </a:r>
            <a:r>
              <a:rPr lang="el-GR" alt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 </a:t>
            </a:r>
            <a:r>
              <a:rPr lang="en-US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RA form</a:t>
            </a:r>
            <a:endParaRPr lang="ru-RU" sz="2000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1929873" y="794276"/>
            <a:ext cx="3246437" cy="400110"/>
          </a:xfrm>
          <a:prstGeom prst="rect">
            <a:avLst/>
          </a:prstGeom>
          <a:noFill/>
          <a:ln w="22225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Target: </a:t>
            </a:r>
            <a:r>
              <a:rPr lang="en-US" alt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IFN</a:t>
            </a:r>
            <a:r>
              <a:rPr lang="el-GR" alt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</a:t>
            </a:r>
            <a:endParaRPr lang="ru-RU" sz="2000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 descr="C:\Users\admin\Desktop\конференции\Euroimmunology, Мадрид, 29 июня_1 июля 2017\картинки\Пастер_рез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9058" y="1810486"/>
            <a:ext cx="7680325" cy="4840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8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7323810" y="5854998"/>
            <a:ext cx="2997710" cy="312440"/>
            <a:chOff x="7031710" y="5778798"/>
            <a:chExt cx="2997710" cy="31244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7031710" y="5783461"/>
              <a:ext cx="1617575" cy="307777"/>
              <a:chOff x="6756840" y="5650742"/>
              <a:chExt cx="1617575" cy="307777"/>
            </a:xfrm>
          </p:grpSpPr>
          <p:sp>
            <p:nvSpPr>
              <p:cNvPr id="45077" name="Rectangle 3"/>
              <p:cNvSpPr>
                <a:spLocks noChangeArrowheads="1"/>
              </p:cNvSpPr>
              <p:nvPr/>
            </p:nvSpPr>
            <p:spPr bwMode="auto">
              <a:xfrm>
                <a:off x="6945917" y="5650742"/>
                <a:ext cx="1428498" cy="30777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ru-RU" sz="14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Ergoferon</a:t>
                </a:r>
                <a:endParaRPr lang="en-US" altLang="ru-RU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4507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6840" y="5695218"/>
                <a:ext cx="431191" cy="249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Группа 8"/>
            <p:cNvGrpSpPr/>
            <p:nvPr/>
          </p:nvGrpSpPr>
          <p:grpSpPr>
            <a:xfrm>
              <a:off x="8610600" y="5778798"/>
              <a:ext cx="1418820" cy="309165"/>
              <a:chOff x="8936827" y="5677564"/>
              <a:chExt cx="1418820" cy="309165"/>
            </a:xfrm>
          </p:grpSpPr>
          <p:sp>
            <p:nvSpPr>
              <p:cNvPr id="45076" name="Rectangle 3"/>
              <p:cNvSpPr>
                <a:spLocks noChangeArrowheads="1"/>
              </p:cNvSpPr>
              <p:nvPr/>
            </p:nvSpPr>
            <p:spPr bwMode="auto">
              <a:xfrm>
                <a:off x="9204005" y="5677564"/>
                <a:ext cx="1151642" cy="30777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ru-RU" sz="14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Placebo</a:t>
                </a:r>
              </a:p>
            </p:txBody>
          </p:sp>
          <p:pic>
            <p:nvPicPr>
              <p:cNvPr id="45075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36827" y="5728377"/>
                <a:ext cx="441338" cy="258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5067" name="TextBox 25"/>
          <p:cNvSpPr txBox="1">
            <a:spLocks noChangeArrowheads="1"/>
          </p:cNvSpPr>
          <p:nvPr/>
        </p:nvSpPr>
        <p:spPr bwMode="auto">
          <a:xfrm>
            <a:off x="6800775" y="6251236"/>
            <a:ext cx="4019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kumimoji="0" sz="14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dirty="0" smtClean="0"/>
              <a:t>* - </a:t>
            </a:r>
            <a:r>
              <a:rPr lang="ru-RU" altLang="ru-RU" dirty="0" smtClean="0"/>
              <a:t>р</a:t>
            </a:r>
            <a:r>
              <a:rPr lang="en-US" altLang="ru-RU" dirty="0" smtClean="0"/>
              <a:t>&lt;0.05 vs placebo</a:t>
            </a:r>
            <a:endParaRPr lang="ru-RU" alt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0" y="0"/>
            <a:ext cx="9144000" cy="55403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smtClean="0">
                <a:solidFill>
                  <a:schemeClr val="bg1"/>
                </a:solidFill>
                <a:cs typeface="Arial" charset="0"/>
              </a:rPr>
              <a:t>EFFICACY IN CLINICS</a:t>
            </a:r>
            <a:endParaRPr lang="ru-RU" sz="3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127044" y="6559976"/>
            <a:ext cx="89281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Geppe</a:t>
            </a:r>
            <a:r>
              <a:rPr lang="en-US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N.A. </a:t>
            </a:r>
            <a:r>
              <a:rPr lang="en-US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et. al</a:t>
            </a:r>
            <a:r>
              <a:rPr lang="ru-RU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4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Antibiotics and Chemotherapy</a:t>
            </a:r>
            <a:r>
              <a:rPr lang="ru-RU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</a:t>
            </a:r>
            <a:r>
              <a:rPr lang="en-US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59: 5-6</a:t>
            </a:r>
            <a:endParaRPr lang="ru-RU" alt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8414" y="1318969"/>
            <a:ext cx="2648858" cy="906113"/>
            <a:chOff x="274000" y="1546312"/>
            <a:chExt cx="2648858" cy="90611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 cstate="print"/>
            <a:srcRect l="36241" t="43223" r="53443" b="51014"/>
            <a:stretch/>
          </p:blipFill>
          <p:spPr>
            <a:xfrm>
              <a:off x="274000" y="1620015"/>
              <a:ext cx="2648858" cy="83241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5" cstate="print"/>
            <a:srcRect l="19028" t="17494" r="67330" b="79098"/>
            <a:stretch/>
          </p:blipFill>
          <p:spPr>
            <a:xfrm>
              <a:off x="370302" y="1546312"/>
              <a:ext cx="2494500" cy="350609"/>
            </a:xfrm>
            <a:prstGeom prst="rect">
              <a:avLst/>
            </a:prstGeom>
          </p:spPr>
        </p:pic>
      </p:grpSp>
      <p:sp>
        <p:nvSpPr>
          <p:cNvPr id="28" name="ZoneTexte 1"/>
          <p:cNvSpPr txBox="1">
            <a:spLocks noChangeArrowheads="1"/>
          </p:cNvSpPr>
          <p:nvPr/>
        </p:nvSpPr>
        <p:spPr bwMode="auto">
          <a:xfrm>
            <a:off x="1564110" y="628483"/>
            <a:ext cx="9171841" cy="707886"/>
          </a:xfrm>
          <a:prstGeom prst="rect">
            <a:avLst/>
          </a:prstGeom>
          <a:noFill/>
          <a:ln w="25400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 smtClean="0"/>
              <a:t>Ergoferon</a:t>
            </a:r>
            <a:r>
              <a:rPr lang="en-US" dirty="0" smtClean="0"/>
              <a:t> proven clinical efficacy by randomized double blind placebo control trials </a:t>
            </a:r>
            <a:endParaRPr 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194" name="Picture 2" descr="C:\Users\admin\Desktop\конференции\Euroimmunology, Мадрид, 29 июня_1 июля 2017\картинки\Эргоферон_клиника_дизай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146" y="1866058"/>
            <a:ext cx="5291137" cy="4730750"/>
          </a:xfrm>
          <a:prstGeom prst="rect">
            <a:avLst/>
          </a:prstGeom>
          <a:noFill/>
        </p:spPr>
      </p:pic>
      <p:pic>
        <p:nvPicPr>
          <p:cNvPr id="8195" name="Picture 3" descr="C:\Users\admin\Desktop\конференции\Euroimmunology, Мадрид, 29 июня_1 июля 2017\картинки\Эргоферон_клиника_плацебо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8426" y="1559509"/>
            <a:ext cx="6022975" cy="4595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2763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5"/>
          <p:cNvSpPr txBox="1">
            <a:spLocks noChangeArrowheads="1"/>
          </p:cNvSpPr>
          <p:nvPr/>
        </p:nvSpPr>
        <p:spPr bwMode="auto">
          <a:xfrm>
            <a:off x="23142" y="6532743"/>
            <a:ext cx="89281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Rafalsky</a:t>
            </a:r>
            <a:r>
              <a:rPr lang="en-US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V. et. al</a:t>
            </a: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Journal of Infectious disease</a:t>
            </a: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</a:t>
            </a:r>
            <a:r>
              <a:rPr lang="en-US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 51: 47-55</a:t>
            </a:r>
            <a:endParaRPr lang="ru-RU" alt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245" name="Группа 12"/>
          <p:cNvGrpSpPr>
            <a:grpSpLocks/>
          </p:cNvGrpSpPr>
          <p:nvPr/>
        </p:nvGrpSpPr>
        <p:grpSpPr bwMode="auto">
          <a:xfrm>
            <a:off x="3309305" y="1442610"/>
            <a:ext cx="6440868" cy="5173630"/>
            <a:chOff x="65658" y="1556792"/>
            <a:chExt cx="5868144" cy="4819830"/>
          </a:xfrm>
        </p:grpSpPr>
        <p:grpSp>
          <p:nvGrpSpPr>
            <p:cNvPr id="10248" name="Группа 17"/>
            <p:cNvGrpSpPr>
              <a:grpSpLocks/>
            </p:cNvGrpSpPr>
            <p:nvPr/>
          </p:nvGrpSpPr>
          <p:grpSpPr bwMode="auto">
            <a:xfrm>
              <a:off x="92263" y="1556792"/>
              <a:ext cx="5775881" cy="2695827"/>
              <a:chOff x="92263" y="1556792"/>
              <a:chExt cx="5775881" cy="2695827"/>
            </a:xfrm>
          </p:grpSpPr>
          <p:grpSp>
            <p:nvGrpSpPr>
              <p:cNvPr id="10250" name="Группа 16"/>
              <p:cNvGrpSpPr>
                <a:grpSpLocks/>
              </p:cNvGrpSpPr>
              <p:nvPr/>
            </p:nvGrpSpPr>
            <p:grpSpPr bwMode="auto">
              <a:xfrm>
                <a:off x="92263" y="1556792"/>
                <a:ext cx="5775881" cy="2683344"/>
                <a:chOff x="92263" y="1556792"/>
                <a:chExt cx="5775881" cy="2683344"/>
              </a:xfrm>
            </p:grpSpPr>
            <p:pic>
              <p:nvPicPr>
                <p:cNvPr id="10252" name="Picture 1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63" y="1556792"/>
                  <a:ext cx="5775881" cy="26298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Прямоугольник 14"/>
                <p:cNvSpPr/>
                <p:nvPr/>
              </p:nvSpPr>
              <p:spPr>
                <a:xfrm>
                  <a:off x="4500496" y="4168327"/>
                  <a:ext cx="71427" cy="714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6" name="Прямоугольник 15"/>
              <p:cNvSpPr/>
              <p:nvPr/>
            </p:nvSpPr>
            <p:spPr>
              <a:xfrm>
                <a:off x="1441822" y="4181027"/>
                <a:ext cx="73015" cy="71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pic>
          <p:nvPicPr>
            <p:cNvPr id="10249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8" y="4182988"/>
              <a:ext cx="5868144" cy="219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524000" y="0"/>
            <a:ext cx="9144000" cy="55403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smtClean="0">
                <a:solidFill>
                  <a:schemeClr val="bg1"/>
                </a:solidFill>
                <a:cs typeface="Arial" charset="0"/>
              </a:rPr>
              <a:t>EFFICACY IN CLINICS</a:t>
            </a:r>
            <a:endParaRPr lang="ru-RU" sz="3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ZoneTexte 1"/>
          <p:cNvSpPr txBox="1">
            <a:spLocks noChangeArrowheads="1"/>
          </p:cNvSpPr>
          <p:nvPr/>
        </p:nvSpPr>
        <p:spPr bwMode="auto">
          <a:xfrm>
            <a:off x="1557803" y="673079"/>
            <a:ext cx="9171841" cy="707886"/>
          </a:xfrm>
          <a:prstGeom prst="rect">
            <a:avLst/>
          </a:prstGeom>
          <a:noFill/>
          <a:ln w="25400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 smtClean="0"/>
              <a:t>Ergoferon</a:t>
            </a:r>
            <a:r>
              <a:rPr lang="en-US" dirty="0" smtClean="0"/>
              <a:t> proven clinical efficacy comparable to Oseltamivir by multicenter open-label randomized trials </a:t>
            </a:r>
            <a:endParaRPr lang="en-US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1524000" y="1442610"/>
            <a:ext cx="2315463" cy="745252"/>
            <a:chOff x="2159091" y="1655316"/>
            <a:chExt cx="2385458" cy="77578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5" cstate="print"/>
            <a:srcRect l="18764" t="17323" r="67450" b="79322"/>
            <a:stretch/>
          </p:blipFill>
          <p:spPr>
            <a:xfrm>
              <a:off x="2159091" y="1655316"/>
              <a:ext cx="2385458" cy="326591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5" cstate="print"/>
            <a:srcRect l="36931" t="43068" r="53904" b="53274"/>
            <a:stretch/>
          </p:blipFill>
          <p:spPr>
            <a:xfrm>
              <a:off x="2233185" y="1981907"/>
              <a:ext cx="2000517" cy="449191"/>
            </a:xfrm>
            <a:prstGeom prst="rect">
              <a:avLst/>
            </a:prstGeom>
          </p:spPr>
        </p:pic>
      </p:grpSp>
      <p:sp>
        <p:nvSpPr>
          <p:cNvPr id="47" name="TextBox 10"/>
          <p:cNvSpPr txBox="1">
            <a:spLocks noChangeArrowheads="1"/>
          </p:cNvSpPr>
          <p:nvPr/>
        </p:nvSpPr>
        <p:spPr bwMode="auto">
          <a:xfrm>
            <a:off x="1524000" y="2342071"/>
            <a:ext cx="2345664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design</a:t>
            </a:r>
            <a:r>
              <a:rPr lang="ru-RU" alt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alt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 sexes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</a:t>
            </a:r>
            <a:r>
              <a:rPr lang="ru-RU" alt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18-60</a:t>
            </a:r>
            <a:endParaRPr lang="ru-RU" alt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</a:t>
            </a:r>
            <a:r>
              <a:rPr lang="en-US" alt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centers</a:t>
            </a:r>
            <a:endParaRPr lang="ru-RU" alt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" t="6595" r="-1"/>
          <a:stretch/>
        </p:blipFill>
        <p:spPr bwMode="auto">
          <a:xfrm>
            <a:off x="1480457" y="2022130"/>
            <a:ext cx="9169834" cy="366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0"/>
            <a:ext cx="9144000" cy="55403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smtClean="0">
                <a:solidFill>
                  <a:schemeClr val="bg1"/>
                </a:solidFill>
                <a:cs typeface="Arial" charset="0"/>
              </a:rPr>
              <a:t>EFFICACY IN CLINICS</a:t>
            </a:r>
            <a:endParaRPr lang="ru-RU" sz="3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3142" y="6532743"/>
            <a:ext cx="89281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Rafalsky</a:t>
            </a:r>
            <a:r>
              <a:rPr lang="en-US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V. et. al</a:t>
            </a: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Journal of Infectious disease</a:t>
            </a:r>
            <a:r>
              <a:rPr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</a:t>
            </a:r>
            <a:r>
              <a:rPr lang="en-US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 51: 47-55</a:t>
            </a:r>
            <a:endParaRPr lang="ru-RU" alt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ZoneTexte 1"/>
          <p:cNvSpPr txBox="1">
            <a:spLocks noChangeArrowheads="1"/>
          </p:cNvSpPr>
          <p:nvPr/>
        </p:nvSpPr>
        <p:spPr bwMode="auto">
          <a:xfrm>
            <a:off x="1543289" y="905306"/>
            <a:ext cx="9171841" cy="707886"/>
          </a:xfrm>
          <a:prstGeom prst="rect">
            <a:avLst/>
          </a:prstGeom>
          <a:noFill/>
          <a:ln w="25400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 smtClean="0"/>
              <a:t>Ergoferon</a:t>
            </a:r>
            <a:r>
              <a:rPr lang="en-US" dirty="0" smtClean="0"/>
              <a:t> proven clinical efficacy comparable to Oseltamivir by multicenter open-label randomized trials 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/>
          </p:cNvSpPr>
          <p:nvPr/>
        </p:nvSpPr>
        <p:spPr bwMode="auto">
          <a:xfrm>
            <a:off x="1233715" y="1803631"/>
            <a:ext cx="1766662" cy="5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Preclinical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2946401" y="1196976"/>
            <a:ext cx="633571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Single-dose toxicity</a:t>
            </a:r>
            <a:endParaRPr lang="ru-RU" alt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toxicity</a:t>
            </a:r>
            <a:endParaRPr lang="ru-RU" alt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mutagenic properties </a:t>
            </a:r>
            <a:endParaRPr lang="ru-RU" alt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Allergenic properties</a:t>
            </a:r>
            <a:endParaRPr lang="ru-RU" alt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Reproductive toxicity</a:t>
            </a:r>
            <a:endParaRPr lang="ru-RU" alt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 on postnatal development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Immunotoxicity</a:t>
            </a:r>
            <a:endParaRPr lang="ru-RU" alt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6" name="Content Placeholder 2"/>
          <p:cNvSpPr>
            <a:spLocks/>
          </p:cNvSpPr>
          <p:nvPr/>
        </p:nvSpPr>
        <p:spPr bwMode="auto">
          <a:xfrm>
            <a:off x="1233715" y="3821453"/>
            <a:ext cx="1387248" cy="3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endParaRPr lang="ru-RU" alt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alt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alt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946400" y="3381375"/>
            <a:ext cx="70373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>
            <a:spAutoFit/>
          </a:bodyPr>
          <a:lstStyle>
            <a:defPPr>
              <a:defRPr lang="ru-RU"/>
            </a:defPPr>
            <a:lvl1pPr marL="342900" indent="-3429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/>
            <a:r>
              <a:rPr lang="en-US" altLang="ru-RU" dirty="0"/>
              <a:t>No toxic effects have been revealed</a:t>
            </a:r>
          </a:p>
          <a:p>
            <a:pPr lvl="1"/>
            <a:r>
              <a:rPr lang="en-US" altLang="ru-RU" dirty="0"/>
              <a:t>No mutagenic properties have been revealed</a:t>
            </a:r>
            <a:endParaRPr lang="ru-RU" altLang="ru-RU" dirty="0"/>
          </a:p>
          <a:p>
            <a:pPr lvl="1"/>
            <a:r>
              <a:rPr lang="en-US" altLang="ru-RU" dirty="0"/>
              <a:t>No toxic effects on lactating females </a:t>
            </a:r>
            <a:r>
              <a:rPr lang="ru-RU" altLang="ru-RU" dirty="0"/>
              <a:t>(</a:t>
            </a:r>
            <a:r>
              <a:rPr lang="en-US" altLang="ru-RU" dirty="0"/>
              <a:t>general condition</a:t>
            </a:r>
            <a:r>
              <a:rPr lang="ru-RU" altLang="ru-RU" dirty="0"/>
              <a:t>, </a:t>
            </a:r>
            <a:r>
              <a:rPr lang="en-US" altLang="ru-RU" dirty="0"/>
              <a:t>BW gain</a:t>
            </a:r>
            <a:r>
              <a:rPr lang="ru-RU" altLang="ru-RU" dirty="0" smtClean="0"/>
              <a:t>)</a:t>
            </a:r>
            <a:r>
              <a:rPr lang="en-US" altLang="ru-RU" dirty="0"/>
              <a:t> </a:t>
            </a:r>
            <a:r>
              <a:rPr lang="en-US" altLang="ru-RU" dirty="0" smtClean="0"/>
              <a:t>and </a:t>
            </a:r>
            <a:r>
              <a:rPr lang="en-US" altLang="ru-RU" dirty="0"/>
              <a:t>postnatal development</a:t>
            </a:r>
            <a:endParaRPr lang="ru-RU" altLang="ru-RU" dirty="0"/>
          </a:p>
        </p:txBody>
      </p:sp>
      <p:sp>
        <p:nvSpPr>
          <p:cNvPr id="18438" name="Content Placeholder 2"/>
          <p:cNvSpPr>
            <a:spLocks/>
          </p:cNvSpPr>
          <p:nvPr/>
        </p:nvSpPr>
        <p:spPr bwMode="auto">
          <a:xfrm>
            <a:off x="1233715" y="5251902"/>
            <a:ext cx="1356406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Clinical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</a:t>
            </a:r>
            <a:endParaRPr lang="ru-RU" alt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9" name="Text Box 17"/>
          <p:cNvSpPr txBox="1">
            <a:spLocks noChangeArrowheads="1"/>
          </p:cNvSpPr>
          <p:nvPr/>
        </p:nvSpPr>
        <p:spPr bwMode="auto">
          <a:xfrm>
            <a:off x="3397250" y="4965700"/>
            <a:ext cx="716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>
            <a:spAutoFit/>
          </a:bodyPr>
          <a:lstStyle>
            <a:defPPr>
              <a:defRPr lang="ru-RU"/>
            </a:defPPr>
            <a:lvl1pPr marL="342900" indent="-3429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srgbClr val="002060"/>
                </a:solidFill>
              </a:rPr>
              <a:t>No severe adverse events reported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srgbClr val="002060"/>
                </a:solidFill>
              </a:rPr>
              <a:t>Can be safely used in combination with symptomatic and other </a:t>
            </a:r>
            <a:r>
              <a:rPr lang="en-US" altLang="ru-RU" dirty="0" smtClean="0">
                <a:solidFill>
                  <a:srgbClr val="002060"/>
                </a:solidFill>
              </a:rPr>
              <a:t>drugs, </a:t>
            </a:r>
            <a:r>
              <a:rPr lang="en-GB" altLang="ru-RU" dirty="0" smtClean="0">
                <a:solidFill>
                  <a:srgbClr val="002060"/>
                </a:solidFill>
              </a:rPr>
              <a:t>on </a:t>
            </a:r>
            <a:r>
              <a:rPr lang="en-GB" altLang="ru-RU" dirty="0">
                <a:solidFill>
                  <a:srgbClr val="002060"/>
                </a:solidFill>
              </a:rPr>
              <a:t>a long term basis </a:t>
            </a:r>
            <a:r>
              <a:rPr lang="en-US" altLang="ru-RU" dirty="0">
                <a:solidFill>
                  <a:srgbClr val="002060"/>
                </a:solidFill>
              </a:rPr>
              <a:t>/</a:t>
            </a:r>
            <a:r>
              <a:rPr lang="en-GB" altLang="ru-RU" dirty="0">
                <a:solidFill>
                  <a:srgbClr val="002060"/>
                </a:solidFill>
              </a:rPr>
              <a:t> in patients </a:t>
            </a:r>
            <a:r>
              <a:rPr lang="en-US" altLang="ru-RU" dirty="0">
                <a:solidFill>
                  <a:srgbClr val="002060"/>
                </a:solidFill>
              </a:rPr>
              <a:t>with </a:t>
            </a:r>
            <a:r>
              <a:rPr lang="en-US" altLang="ru-RU" dirty="0" err="1" smtClean="0">
                <a:solidFill>
                  <a:srgbClr val="002060"/>
                </a:solidFill>
              </a:rPr>
              <a:t>immunodeficiencies</a:t>
            </a:r>
            <a:endParaRPr lang="en-US" altLang="ru-RU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ru-RU" dirty="0" smtClean="0">
                <a:solidFill>
                  <a:srgbClr val="002060"/>
                </a:solidFill>
              </a:rPr>
              <a:t>Do </a:t>
            </a:r>
            <a:r>
              <a:rPr lang="en-US" altLang="ru-RU" dirty="0">
                <a:solidFill>
                  <a:srgbClr val="002060"/>
                </a:solidFill>
              </a:rPr>
              <a:t>not cause exhaustion of the immune system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2762251" y="3444875"/>
            <a:ext cx="544513" cy="992188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2762251" y="1619250"/>
            <a:ext cx="544513" cy="992188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19" name="Chevron 23"/>
          <p:cNvSpPr/>
          <p:nvPr/>
        </p:nvSpPr>
        <p:spPr>
          <a:xfrm>
            <a:off x="2771776" y="5065714"/>
            <a:ext cx="544513" cy="992187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0" y="0"/>
            <a:ext cx="9144000" cy="55403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bg1"/>
                </a:solidFill>
                <a:cs typeface="Arial" charset="0"/>
              </a:rPr>
              <a:t>STRONG SAFETY</a:t>
            </a:r>
            <a:endParaRPr lang="ru-RU" sz="3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3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0"/>
            <a:ext cx="9144000" cy="55403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smtClean="0">
                <a:solidFill>
                  <a:schemeClr val="bg1"/>
                </a:solidFill>
                <a:cs typeface="Arial" charset="0"/>
              </a:rPr>
              <a:t>TAKE-HOME MESSAGES</a:t>
            </a:r>
            <a:endParaRPr lang="ru-RU" sz="3000" b="1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24751" y="502063"/>
            <a:ext cx="10802791" cy="1014158"/>
            <a:chOff x="924751" y="1048163"/>
            <a:chExt cx="10802791" cy="1014158"/>
          </a:xfrm>
        </p:grpSpPr>
        <p:sp>
          <p:nvSpPr>
            <p:cNvPr id="9" name="TextBox 8"/>
            <p:cNvSpPr txBox="1"/>
            <p:nvPr/>
          </p:nvSpPr>
          <p:spPr>
            <a:xfrm>
              <a:off x="1814285" y="1358910"/>
              <a:ext cx="9913257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indent="0" algn="just">
                <a:defRPr sz="250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dirty="0" smtClean="0"/>
                <a:t>Modifying activity of the RA drugs</a:t>
              </a:r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1" y="1048163"/>
              <a:ext cx="1014158" cy="1014158"/>
            </a:xfrm>
            <a:prstGeom prst="rect">
              <a:avLst/>
            </a:prstGeom>
          </p:spPr>
        </p:pic>
      </p:grpSp>
      <p:sp>
        <p:nvSpPr>
          <p:cNvPr id="22" name="ZoneTexte 1"/>
          <p:cNvSpPr txBox="1">
            <a:spLocks noChangeArrowheads="1"/>
          </p:cNvSpPr>
          <p:nvPr/>
        </p:nvSpPr>
        <p:spPr bwMode="auto">
          <a:xfrm>
            <a:off x="723233" y="5077100"/>
            <a:ext cx="11040597" cy="1015663"/>
          </a:xfrm>
          <a:prstGeom prst="rect">
            <a:avLst/>
          </a:prstGeom>
          <a:noFill/>
          <a:ln w="25400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000" dirty="0" smtClean="0"/>
              <a:t>Released-active drugs represent promising opportunity for being included in standard treatment schemes </a:t>
            </a:r>
            <a:endParaRPr lang="en-US" sz="3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924751" y="1560015"/>
            <a:ext cx="10788277" cy="1014158"/>
            <a:chOff x="924751" y="2156915"/>
            <a:chExt cx="10788277" cy="1014158"/>
          </a:xfrm>
        </p:grpSpPr>
        <p:sp>
          <p:nvSpPr>
            <p:cNvPr id="13" name="TextBox 12"/>
            <p:cNvSpPr txBox="1"/>
            <p:nvPr/>
          </p:nvSpPr>
          <p:spPr>
            <a:xfrm>
              <a:off x="1799771" y="2388858"/>
              <a:ext cx="9913257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indent="0" algn="just">
                <a:defRPr sz="250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dirty="0" smtClean="0"/>
                <a:t>High safety and absence of adverse effects</a:t>
              </a:r>
              <a:endParaRPr lang="ru-RU" dirty="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1" y="2156915"/>
              <a:ext cx="1014158" cy="1014158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912051" y="2597226"/>
            <a:ext cx="10788277" cy="1014158"/>
            <a:chOff x="924751" y="3473526"/>
            <a:chExt cx="10788277" cy="1014158"/>
          </a:xfrm>
        </p:grpSpPr>
        <p:sp>
          <p:nvSpPr>
            <p:cNvPr id="16" name="TextBox 15"/>
            <p:cNvSpPr txBox="1"/>
            <p:nvPr/>
          </p:nvSpPr>
          <p:spPr>
            <a:xfrm>
              <a:off x="1799771" y="3698205"/>
              <a:ext cx="9913257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indent="0" algn="just">
                <a:defRPr sz="250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dirty="0" smtClean="0"/>
                <a:t>High efficacy in severe respiratory infections management</a:t>
              </a:r>
              <a:endParaRPr lang="ru-RU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1" y="3473526"/>
              <a:ext cx="1014158" cy="1014158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924751" y="3592733"/>
            <a:ext cx="10810049" cy="1014158"/>
            <a:chOff x="924751" y="4356549"/>
            <a:chExt cx="10810049" cy="1014158"/>
          </a:xfrm>
        </p:grpSpPr>
        <p:sp>
          <p:nvSpPr>
            <p:cNvPr id="19" name="TextBox 18"/>
            <p:cNvSpPr txBox="1"/>
            <p:nvPr/>
          </p:nvSpPr>
          <p:spPr>
            <a:xfrm>
              <a:off x="1821543" y="4603534"/>
              <a:ext cx="9913257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indent="0" algn="just">
                <a:defRPr sz="250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dirty="0" smtClean="0"/>
                <a:t>Standard drugs’ efficacy increase in conjoint use</a:t>
              </a:r>
              <a:endParaRPr lang="ru-RU" dirty="0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1" y="4356549"/>
              <a:ext cx="1014158" cy="1014158"/>
            </a:xfrm>
            <a:prstGeom prst="rect">
              <a:avLst/>
            </a:prstGeom>
          </p:spPr>
        </p:pic>
      </p:grpSp>
      <p:cxnSp>
        <p:nvCxnSpPr>
          <p:cNvPr id="28" name="Прямая соединительная линия 27"/>
          <p:cNvCxnSpPr/>
          <p:nvPr/>
        </p:nvCxnSpPr>
        <p:spPr>
          <a:xfrm>
            <a:off x="868375" y="4710222"/>
            <a:ext cx="10895453" cy="35953"/>
          </a:xfrm>
          <a:prstGeom prst="line">
            <a:avLst/>
          </a:prstGeom>
          <a:ln w="603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you attention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1601" y="1690689"/>
            <a:ext cx="7448379" cy="41150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Russian Academy of Sciences</a:t>
            </a:r>
            <a:endParaRPr lang="ru-RU" sz="20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Institute of General Pathology and Pathophysiology</a:t>
            </a:r>
            <a:endParaRPr lang="ru-RU" sz="20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Laboratory of physiologically active substances</a:t>
            </a:r>
            <a:endParaRPr lang="ru-RU" sz="20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20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Alexandra G.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Emelyanova</a:t>
            </a:r>
            <a:endParaRPr lang="ru-RU" sz="20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Associate</a:t>
            </a:r>
            <a:endParaRPr lang="ru-RU" sz="20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20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 </a:t>
            </a:r>
            <a:r>
              <a:rPr lang="en-GB" sz="20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Baltiyskaya</a:t>
            </a:r>
            <a:r>
              <a:rPr lang="en-GB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st.</a:t>
            </a:r>
            <a:r>
              <a:rPr lang="en-GB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Moscow, Russian Federation</a:t>
            </a:r>
            <a:endParaRPr lang="ru-RU" sz="20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Tel. +7 (916) 556-20-19; E-mail: </a:t>
            </a:r>
            <a:r>
              <a:rPr lang="en-GB" sz="200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agemelianova@gmail.com</a:t>
            </a:r>
            <a:endParaRPr lang="en-GB" sz="2000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0"/>
            <a:ext cx="9144000" cy="55403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bg1"/>
                </a:solidFill>
                <a:cs typeface="Arial" charset="0"/>
              </a:rPr>
              <a:t>INTRODUCTION</a:t>
            </a:r>
            <a:endParaRPr lang="ru-RU" sz="3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699" y="6399563"/>
            <a:ext cx="11022012" cy="45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– </a:t>
            </a:r>
            <a:r>
              <a:rPr lang="en-US" sz="12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Reichert J.M., updated October 23, 2016 </a:t>
            </a:r>
            <a:r>
              <a:rPr lang="en-US" altLang="ru-RU" sz="12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ru-RU" sz="12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en-US" altLang="ru-RU" sz="12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antibodysociety.org</a:t>
            </a:r>
            <a:r>
              <a:rPr lang="en-US" altLang="ru-RU" sz="12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</a:t>
            </a:r>
            <a:r>
              <a:rPr lang="en-US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2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Chames</a:t>
            </a:r>
            <a:r>
              <a:rPr lang="en-US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P. 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al. </a:t>
            </a:r>
            <a:r>
              <a:rPr lang="en-US" sz="12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 J of Pharmacol</a:t>
            </a:r>
            <a:r>
              <a:rPr lang="en-US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157: 220-233 (2009); 3 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Zhang M.-Y. et al. </a:t>
            </a:r>
            <a:r>
              <a:rPr lang="en-US" sz="12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BioMed</a:t>
            </a:r>
            <a:r>
              <a:rPr lang="en-US" sz="12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Research International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2015, ID 168935 (</a:t>
            </a:r>
            <a:r>
              <a:rPr lang="en-US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2015)</a:t>
            </a:r>
            <a:endParaRPr lang="ru-RU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078" name="Группа 13"/>
          <p:cNvGrpSpPr>
            <a:grpSpLocks/>
          </p:cNvGrpSpPr>
          <p:nvPr/>
        </p:nvGrpSpPr>
        <p:grpSpPr bwMode="auto">
          <a:xfrm>
            <a:off x="1932608" y="1320194"/>
            <a:ext cx="2984500" cy="1246495"/>
            <a:chOff x="899592" y="593393"/>
            <a:chExt cx="2983796" cy="1246195"/>
          </a:xfrm>
        </p:grpSpPr>
        <p:sp>
          <p:nvSpPr>
            <p:cNvPr id="8" name="TextBox 7"/>
            <p:cNvSpPr txBox="1"/>
            <p:nvPr/>
          </p:nvSpPr>
          <p:spPr>
            <a:xfrm>
              <a:off x="899592" y="593393"/>
              <a:ext cx="1439523" cy="12461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75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49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62933" y="1140948"/>
              <a:ext cx="1620455" cy="5230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Europe</a:t>
              </a:r>
              <a:r>
                <a:rPr lang="en-US" sz="2800" baseline="300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ru-RU" sz="2800" baseline="30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081" name="Группа 13"/>
          <p:cNvGrpSpPr>
            <a:grpSpLocks/>
          </p:cNvGrpSpPr>
          <p:nvPr/>
        </p:nvGrpSpPr>
        <p:grpSpPr bwMode="auto">
          <a:xfrm>
            <a:off x="7669214" y="1356982"/>
            <a:ext cx="2984500" cy="1246495"/>
            <a:chOff x="899592" y="593393"/>
            <a:chExt cx="2983796" cy="1246195"/>
          </a:xfrm>
        </p:grpSpPr>
        <p:sp>
          <p:nvSpPr>
            <p:cNvPr id="15" name="TextBox 14"/>
            <p:cNvSpPr txBox="1"/>
            <p:nvPr/>
          </p:nvSpPr>
          <p:spPr>
            <a:xfrm>
              <a:off x="899592" y="593393"/>
              <a:ext cx="1439522" cy="12461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75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62932" y="1152058"/>
              <a:ext cx="1620456" cy="5840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USA</a:t>
              </a:r>
              <a:r>
                <a:rPr lang="en-US" sz="3200" baseline="30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ru-RU" sz="3200" baseline="30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r="22322" b="1018"/>
          <a:stretch/>
        </p:blipFill>
        <p:spPr>
          <a:xfrm>
            <a:off x="5463748" y="1268082"/>
            <a:ext cx="1396618" cy="16815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2186153" y="797027"/>
            <a:ext cx="7848155" cy="430887"/>
          </a:xfrm>
          <a:prstGeom prst="rect">
            <a:avLst/>
          </a:prstGeom>
          <a:noFill/>
          <a:ln w="25400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2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Antibodies-based drugs are broadly studied and used</a:t>
            </a:r>
            <a:endParaRPr lang="ru-RU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1932608" y="4405895"/>
            <a:ext cx="46799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</a:t>
            </a:r>
            <a:r>
              <a:rPr lang="en-US" altLang="ru-RU" sz="2000" baseline="30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Production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Cost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Pharmacokinetics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Route of administration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Safety</a:t>
            </a:r>
            <a:endParaRPr lang="ru-RU" alt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7669214" y="4519014"/>
            <a:ext cx="33400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Approaches</a:t>
            </a:r>
            <a:r>
              <a:rPr lang="en-US" altLang="ru-RU" sz="2000" baseline="30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Adjuvants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Modification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Encapsulation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0385" y="3620332"/>
            <a:ext cx="104890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b="1" dirty="0" smtClean="0"/>
              <a:t>Application:</a:t>
            </a:r>
          </a:p>
          <a:p>
            <a:r>
              <a:rPr lang="en-US" dirty="0" smtClean="0"/>
              <a:t>Autoimmune diseases;  </a:t>
            </a:r>
            <a:r>
              <a:rPr lang="en-US" dirty="0"/>
              <a:t>Cardiovascular </a:t>
            </a:r>
            <a:r>
              <a:rPr lang="en-US" dirty="0" smtClean="0"/>
              <a:t>diseases; Infectious diseases; Cancer; Inflammation</a:t>
            </a:r>
            <a:r>
              <a:rPr lang="en-US" altLang="ru-RU" baseline="30000" dirty="0"/>
              <a:t>2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137343" y="2974239"/>
            <a:ext cx="0" cy="712382"/>
          </a:xfrm>
          <a:prstGeom prst="straightConnector1">
            <a:avLst/>
          </a:prstGeom>
          <a:ln w="349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 txBox="1">
            <a:spLocks noChangeArrowheads="1"/>
          </p:cNvSpPr>
          <p:nvPr/>
        </p:nvSpPr>
        <p:spPr bwMode="auto">
          <a:xfrm>
            <a:off x="2014539" y="1250950"/>
            <a:ext cx="1728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21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ru-RU" sz="2000" b="1">
              <a:latin typeface="Calibri" panose="020F0502020204030204" pitchFamily="34" charset="0"/>
            </a:endParaRPr>
          </a:p>
        </p:txBody>
      </p:sp>
      <p:pic>
        <p:nvPicPr>
          <p:cNvPr id="514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69" y="1687146"/>
            <a:ext cx="4959804" cy="251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524000" y="0"/>
            <a:ext cx="9144000" cy="55403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bg1"/>
                </a:solidFill>
                <a:cs typeface="Arial" charset="0"/>
              </a:rPr>
              <a:t>BIOTECHNOLOGICAL PLATFORM</a:t>
            </a:r>
            <a:endParaRPr lang="ru-RU" sz="3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340518" y="6478589"/>
            <a:ext cx="4046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Epstein O.I. </a:t>
            </a:r>
            <a:r>
              <a:rPr lang="en-US" sz="14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</a:t>
            </a:r>
            <a:r>
              <a:rPr lang="en-US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Fiziol</a:t>
            </a:r>
            <a:r>
              <a:rPr lang="en-US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Nauk</a:t>
            </a:r>
            <a:r>
              <a: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44:54-76 (2013)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8565977" y="4049123"/>
            <a:ext cx="35893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 </a:t>
            </a:r>
            <a:r>
              <a:rPr lang="en-US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</a:p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</a:p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odify </a:t>
            </a: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</a:t>
            </a:r>
            <a:endParaRPr lang="en-US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Стрелка вверх 21"/>
          <p:cNvSpPr/>
          <p:nvPr/>
        </p:nvSpPr>
        <p:spPr bwMode="auto">
          <a:xfrm rot="5400000">
            <a:off x="6161659" y="2004082"/>
            <a:ext cx="252412" cy="5027791"/>
          </a:xfrm>
          <a:prstGeom prst="upArrow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Box 30"/>
          <p:cNvSpPr txBox="1"/>
          <p:nvPr/>
        </p:nvSpPr>
        <p:spPr bwMode="auto">
          <a:xfrm>
            <a:off x="3476378" y="990518"/>
            <a:ext cx="5325383" cy="769441"/>
          </a:xfrm>
          <a:prstGeom prst="rect">
            <a:avLst/>
          </a:prstGeom>
          <a:noFill/>
          <a:ln w="25400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2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Technology of concentration reduction</a:t>
            </a:r>
            <a:endParaRPr lang="ru-RU" dirty="0"/>
          </a:p>
        </p:txBody>
      </p:sp>
      <p:grpSp>
        <p:nvGrpSpPr>
          <p:cNvPr id="5132" name="Группа 28"/>
          <p:cNvGrpSpPr>
            <a:grpSpLocks/>
          </p:cNvGrpSpPr>
          <p:nvPr/>
        </p:nvGrpSpPr>
        <p:grpSpPr bwMode="auto">
          <a:xfrm>
            <a:off x="869951" y="2049236"/>
            <a:ext cx="2289175" cy="1786791"/>
            <a:chOff x="321116" y="1164590"/>
            <a:chExt cx="1984675" cy="1449346"/>
          </a:xfrm>
        </p:grpSpPr>
        <p:sp>
          <p:nvSpPr>
            <p:cNvPr id="27" name="TextBox 30"/>
            <p:cNvSpPr txBox="1">
              <a:spLocks noChangeArrowheads="1"/>
            </p:cNvSpPr>
            <p:nvPr/>
          </p:nvSpPr>
          <p:spPr bwMode="auto">
            <a:xfrm>
              <a:off x="423886" y="1569804"/>
              <a:ext cx="1729049" cy="707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Therapeutic Antibodies</a:t>
              </a:r>
              <a:endPara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 bwMode="auto">
            <a:xfrm>
              <a:off x="321116" y="1164590"/>
              <a:ext cx="1984675" cy="1449346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7" name="TextBox 98"/>
          <p:cNvSpPr txBox="1">
            <a:spLocks noChangeArrowheads="1"/>
          </p:cNvSpPr>
          <p:nvPr/>
        </p:nvSpPr>
        <p:spPr bwMode="auto">
          <a:xfrm>
            <a:off x="4580278" y="5076372"/>
            <a:ext cx="3734593" cy="92333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Released-activity 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determined by </a:t>
            </a:r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initial substance derivatives</a:t>
            </a:r>
            <a:r>
              <a:rPr lang="en-US" alt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emergence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" name="Группа 28"/>
          <p:cNvGrpSpPr>
            <a:grpSpLocks/>
          </p:cNvGrpSpPr>
          <p:nvPr/>
        </p:nvGrpSpPr>
        <p:grpSpPr bwMode="auto">
          <a:xfrm>
            <a:off x="9176345" y="2059379"/>
            <a:ext cx="2375009" cy="1780014"/>
            <a:chOff x="282578" y="1203102"/>
            <a:chExt cx="1984675" cy="1449346"/>
          </a:xfrm>
        </p:grpSpPr>
        <p:sp>
          <p:nvSpPr>
            <p:cNvPr id="54" name="TextBox 30"/>
            <p:cNvSpPr txBox="1">
              <a:spLocks noChangeArrowheads="1"/>
            </p:cNvSpPr>
            <p:nvPr/>
          </p:nvSpPr>
          <p:spPr bwMode="auto">
            <a:xfrm>
              <a:off x="337060" y="1585109"/>
              <a:ext cx="1870358" cy="1015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</a:t>
              </a:r>
              <a:r>
                <a:rPr lang="en-US" sz="20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Released-active form of </a:t>
              </a:r>
              <a:r>
                <a:rPr lang="en-US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US" sz="20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ntibodies</a:t>
              </a:r>
              <a:endPara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 bwMode="auto">
            <a:xfrm>
              <a:off x="282578" y="1203102"/>
              <a:ext cx="1984675" cy="1449346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8" name="TextBox 57"/>
          <p:cNvSpPr txBox="1"/>
          <p:nvPr/>
        </p:nvSpPr>
        <p:spPr bwMode="auto">
          <a:xfrm>
            <a:off x="184113" y="4010145"/>
            <a:ext cx="35766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 action</a:t>
            </a:r>
          </a:p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endParaRPr lang="en-US" sz="20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eutralize </a:t>
            </a: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</a:t>
            </a:r>
            <a:endParaRPr lang="en-US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13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524000" y="0"/>
            <a:ext cx="9144000" cy="55403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bg1"/>
                </a:solidFill>
                <a:cs typeface="Arial" charset="0"/>
              </a:rPr>
              <a:t>TARGET MODIFICATION</a:t>
            </a:r>
            <a:endParaRPr lang="ru-RU" sz="3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524000" y="1523643"/>
            <a:ext cx="6426200" cy="400110"/>
          </a:xfrm>
          <a:prstGeom prst="rect">
            <a:avLst/>
          </a:prstGeom>
          <a:noFill/>
          <a:ln w="2222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Model: </a:t>
            </a: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uturaLightC" charset="0"/>
              </a:rPr>
              <a:t>Nuclear Magnetic Resonance Spectroscopy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1919288" y="692152"/>
            <a:ext cx="9015412" cy="769441"/>
          </a:xfrm>
          <a:prstGeom prst="rect">
            <a:avLst/>
          </a:prstGeom>
          <a:noFill/>
          <a:ln w="25400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 to IFNγ in RA form induces conformation changes of the IFNγ </a:t>
            </a:r>
            <a:endParaRPr lang="ru-RU" sz="2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" descr="Figure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9"/>
          <a:stretch>
            <a:fillRect/>
          </a:stretch>
        </p:blipFill>
        <p:spPr bwMode="auto">
          <a:xfrm>
            <a:off x="787546" y="2333381"/>
            <a:ext cx="5041784" cy="367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 descr="C:\Users\admin\Desktop\конференции\Euroimmunology, Мадрид, 29 июня_1 июля 2017\картинки\ИФН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7789" y="1993507"/>
            <a:ext cx="5821363" cy="4735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80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Box 24"/>
          <p:cNvSpPr txBox="1">
            <a:spLocks noChangeArrowheads="1"/>
          </p:cNvSpPr>
          <p:nvPr/>
        </p:nvSpPr>
        <p:spPr bwMode="auto">
          <a:xfrm>
            <a:off x="6696076" y="6179346"/>
            <a:ext cx="3529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 smtClean="0">
                <a:solidFill>
                  <a:srgbClr val="002060"/>
                </a:solidFill>
                <a:cs typeface="Arial" charset="0"/>
              </a:rPr>
              <a:t>*- </a:t>
            </a:r>
            <a:r>
              <a:rPr lang="en-US" sz="1400" i="1" dirty="0">
                <a:solidFill>
                  <a:srgbClr val="002060"/>
                </a:solidFill>
                <a:cs typeface="Arial" charset="0"/>
              </a:rPr>
              <a:t>p&lt;0.05 vs Abs to </a:t>
            </a:r>
            <a:r>
              <a:rPr lang="en-US" sz="1400" i="1" dirty="0" err="1">
                <a:solidFill>
                  <a:srgbClr val="002060"/>
                </a:solidFill>
                <a:cs typeface="Arial" charset="0"/>
              </a:rPr>
              <a:t>TNFɑ</a:t>
            </a:r>
            <a:r>
              <a:rPr lang="en-US" sz="1400" i="1" dirty="0">
                <a:solidFill>
                  <a:srgbClr val="002060"/>
                </a:solidFill>
                <a:cs typeface="Arial" charset="0"/>
              </a:rPr>
              <a:t> in RA form, placebo</a:t>
            </a:r>
            <a:endParaRPr lang="ru-RU" sz="1400" i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" y="0"/>
            <a:ext cx="9144000" cy="55403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bg1"/>
                </a:solidFill>
                <a:cs typeface="Arial" charset="0"/>
              </a:rPr>
              <a:t>TARGET MODIFICATION</a:t>
            </a:r>
            <a:endParaRPr lang="ru-RU" sz="3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" name="TextBox 31"/>
          <p:cNvSpPr txBox="1">
            <a:spLocks noChangeArrowheads="1"/>
          </p:cNvSpPr>
          <p:nvPr/>
        </p:nvSpPr>
        <p:spPr bwMode="auto">
          <a:xfrm>
            <a:off x="1631951" y="1613635"/>
            <a:ext cx="4598987" cy="400110"/>
          </a:xfrm>
          <a:prstGeom prst="rect">
            <a:avLst/>
          </a:prstGeom>
          <a:noFill/>
          <a:ln w="2222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Model:</a:t>
            </a: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radioligand</a:t>
            </a: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binding assay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2057400" y="765176"/>
            <a:ext cx="8610599" cy="830997"/>
          </a:xfrm>
          <a:prstGeom prst="rect">
            <a:avLst/>
          </a:prstGeom>
          <a:noFill/>
          <a:ln w="25400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 to IFNγ in RA form enhance ligand-receptor interaction</a:t>
            </a: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202" name="Группа 46"/>
          <p:cNvGrpSpPr>
            <a:grpSpLocks/>
          </p:cNvGrpSpPr>
          <p:nvPr/>
        </p:nvGrpSpPr>
        <p:grpSpPr bwMode="auto">
          <a:xfrm>
            <a:off x="1422399" y="2565401"/>
            <a:ext cx="3295650" cy="3095625"/>
            <a:chOff x="2571842" y="2205038"/>
            <a:chExt cx="3296302" cy="3095625"/>
          </a:xfrm>
        </p:grpSpPr>
        <p:pic>
          <p:nvPicPr>
            <p:cNvPr id="8205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407" y="2273300"/>
              <a:ext cx="2344737" cy="30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Text Box 9"/>
            <p:cNvSpPr txBox="1">
              <a:spLocks noChangeArrowheads="1"/>
            </p:cNvSpPr>
            <p:nvPr/>
          </p:nvSpPr>
          <p:spPr bwMode="auto">
            <a:xfrm>
              <a:off x="3746406" y="2205038"/>
              <a:ext cx="6801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IFN</a:t>
              </a:r>
              <a:r>
                <a:rPr lang="el-GR" altLang="ru-RU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γ</a:t>
              </a:r>
              <a:endParaRPr lang="ru-RU" alt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07" name="Text Box 9"/>
            <p:cNvSpPr txBox="1">
              <a:spLocks noChangeArrowheads="1"/>
            </p:cNvSpPr>
            <p:nvPr/>
          </p:nvSpPr>
          <p:spPr bwMode="auto">
            <a:xfrm>
              <a:off x="2673464" y="2852936"/>
              <a:ext cx="117845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IFN</a:t>
              </a:r>
              <a:r>
                <a:rPr lang="el-GR" altLang="ru-RU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γ</a:t>
              </a:r>
              <a:r>
                <a:rPr lang="ru-RU" altLang="ru-RU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ru-RU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receptor</a:t>
              </a:r>
              <a:endParaRPr lang="ru-RU" alt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08" name="Text Box 9"/>
            <p:cNvSpPr txBox="1">
              <a:spLocks noChangeArrowheads="1"/>
            </p:cNvSpPr>
            <p:nvPr/>
          </p:nvSpPr>
          <p:spPr bwMode="auto">
            <a:xfrm>
              <a:off x="2571842" y="4149725"/>
              <a:ext cx="127901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IFN</a:t>
              </a:r>
              <a:r>
                <a:rPr lang="el-GR" altLang="ru-RU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γ</a:t>
              </a:r>
              <a:r>
                <a:rPr lang="ru-RU" altLang="ru-RU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ru-RU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regulated genes</a:t>
              </a:r>
              <a:endParaRPr lang="ru-RU" alt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Down Arrow 2"/>
          <p:cNvSpPr>
            <a:spLocks noChangeArrowheads="1"/>
          </p:cNvSpPr>
          <p:nvPr/>
        </p:nvSpPr>
        <p:spPr bwMode="auto">
          <a:xfrm rot="16200000">
            <a:off x="4415632" y="3380582"/>
            <a:ext cx="252413" cy="781050"/>
          </a:xfrm>
          <a:prstGeom prst="downArrow">
            <a:avLst>
              <a:gd name="adj1" fmla="val 50000"/>
              <a:gd name="adj2" fmla="val 50099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>
              <a:solidFill>
                <a:schemeClr val="lt1"/>
              </a:solidFill>
            </a:endParaRPr>
          </a:p>
        </p:txBody>
      </p:sp>
      <p:sp>
        <p:nvSpPr>
          <p:cNvPr id="8204" name="TextBox 21"/>
          <p:cNvSpPr txBox="1">
            <a:spLocks noChangeArrowheads="1"/>
          </p:cNvSpPr>
          <p:nvPr/>
        </p:nvSpPr>
        <p:spPr bwMode="auto">
          <a:xfrm>
            <a:off x="785300" y="6111652"/>
            <a:ext cx="5199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dirty="0"/>
              <a:t>Picture was adapted from: </a:t>
            </a:r>
          </a:p>
          <a:p>
            <a:r>
              <a:rPr lang="en-US" altLang="ru-RU" dirty="0"/>
              <a:t>“The Interferons: Characterization and Application” </a:t>
            </a:r>
          </a:p>
          <a:p>
            <a:r>
              <a:rPr lang="en-US" altLang="ru-RU" dirty="0"/>
              <a:t>(Ed. By A. Meager) 2006 WILEY-VCH </a:t>
            </a:r>
            <a:r>
              <a:rPr lang="en-US" altLang="ru-RU" dirty="0" err="1"/>
              <a:t>Verlag</a:t>
            </a:r>
            <a:r>
              <a:rPr lang="en-US" altLang="ru-RU" dirty="0"/>
              <a:t> GmbH &amp; Co. </a:t>
            </a:r>
            <a:r>
              <a:rPr lang="en-US" altLang="ru-RU" dirty="0" err="1"/>
              <a:t>KGaA</a:t>
            </a:r>
            <a:r>
              <a:rPr lang="en-US" altLang="ru-RU" dirty="0"/>
              <a:t>, </a:t>
            </a:r>
            <a:r>
              <a:rPr lang="en-US" altLang="ru-RU" dirty="0" err="1"/>
              <a:t>Weinheim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050" name="Picture 2" descr="C:\Users\admin\Desktop\конференции\Euroimmunology, Мадрид, 29 июня_1 июля 2017\картинки\радиолигандный анали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7354" y="1995747"/>
            <a:ext cx="5778500" cy="4059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4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Box 24"/>
          <p:cNvSpPr txBox="1">
            <a:spLocks noChangeArrowheads="1"/>
          </p:cNvSpPr>
          <p:nvPr/>
        </p:nvSpPr>
        <p:spPr bwMode="auto">
          <a:xfrm>
            <a:off x="7206075" y="6207867"/>
            <a:ext cx="438070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p&lt;0.05 </a:t>
            </a:r>
            <a:r>
              <a:rPr lang="en-US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control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0"/>
            <a:ext cx="9144000" cy="55403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bg1"/>
                </a:solidFill>
                <a:cs typeface="Arial" charset="0"/>
              </a:rPr>
              <a:t>MODIFICATION OF BIOLOGICAL PATHWAYS</a:t>
            </a:r>
            <a:endParaRPr lang="ru-RU" sz="3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703389" y="1535113"/>
            <a:ext cx="5761036" cy="400110"/>
          </a:xfrm>
          <a:prstGeom prst="rect">
            <a:avLst/>
          </a:prstGeom>
          <a:noFill/>
          <a:ln w="2222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Model: </a:t>
            </a: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 of IFN</a:t>
            </a:r>
            <a:r>
              <a:rPr lang="el-G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</a:t>
            </a: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PBMC </a:t>
            </a:r>
            <a:r>
              <a:rPr lang="en-US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vitro </a:t>
            </a:r>
            <a:endParaRPr lang="ru-RU" sz="20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1847851" y="692151"/>
            <a:ext cx="8640763" cy="769441"/>
          </a:xfrm>
          <a:prstGeom prst="rect">
            <a:avLst/>
          </a:prstGeom>
          <a:noFill/>
          <a:ln w="25400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 to IFNγ in RA form increase the number of IFNγ producing cells</a:t>
            </a:r>
            <a:endParaRPr lang="ru-RU" sz="2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7" name="TextBox 21"/>
          <p:cNvSpPr txBox="1">
            <a:spLocks noChangeArrowheads="1"/>
          </p:cNvSpPr>
          <p:nvPr/>
        </p:nvSpPr>
        <p:spPr bwMode="auto">
          <a:xfrm>
            <a:off x="246064" y="5922724"/>
            <a:ext cx="4943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Picture was adapted from: </a:t>
            </a:r>
          </a:p>
          <a:p>
            <a:pPr eaLnBrk="1" hangingPunct="1"/>
            <a:r>
              <a:rPr lang="en-US" alt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 Interferons: Characterization and Application” </a:t>
            </a:r>
          </a:p>
          <a:p>
            <a:pPr eaLnBrk="1" hangingPunct="1"/>
            <a:r>
              <a:rPr lang="en-US" alt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(Ed. By A. Meager) 2006 WILEY-VCH </a:t>
            </a:r>
            <a:r>
              <a:rPr lang="en-US" altLang="ru-RU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Verlag</a:t>
            </a:r>
            <a:r>
              <a:rPr lang="en-US" alt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GmbH &amp; Co. </a:t>
            </a:r>
            <a:r>
              <a:rPr lang="en-US" altLang="ru-RU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KGaA</a:t>
            </a:r>
            <a:r>
              <a:rPr lang="en-US" alt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ru-RU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Weinheim</a:t>
            </a:r>
            <a:endParaRPr lang="ru-RU" altLang="ru-RU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230" name="Группа 46"/>
          <p:cNvGrpSpPr>
            <a:grpSpLocks/>
          </p:cNvGrpSpPr>
          <p:nvPr/>
        </p:nvGrpSpPr>
        <p:grpSpPr bwMode="auto">
          <a:xfrm>
            <a:off x="1524000" y="2251881"/>
            <a:ext cx="3593910" cy="3409145"/>
            <a:chOff x="2673462" y="2205038"/>
            <a:chExt cx="3194682" cy="3095625"/>
          </a:xfrm>
        </p:grpSpPr>
        <p:pic>
          <p:nvPicPr>
            <p:cNvPr id="9232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407" y="2273300"/>
              <a:ext cx="2344737" cy="30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3" name="Text Box 9"/>
            <p:cNvSpPr txBox="1">
              <a:spLocks noChangeArrowheads="1"/>
            </p:cNvSpPr>
            <p:nvPr/>
          </p:nvSpPr>
          <p:spPr bwMode="auto">
            <a:xfrm>
              <a:off x="3746406" y="2205038"/>
              <a:ext cx="6801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 b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IFN</a:t>
              </a:r>
              <a:r>
                <a:rPr lang="el-GR" altLang="ru-RU" sz="1600" b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γ</a:t>
              </a:r>
              <a:endParaRPr lang="ru-RU" altLang="ru-RU" sz="16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34" name="Text Box 9"/>
            <p:cNvSpPr txBox="1">
              <a:spLocks noChangeArrowheads="1"/>
            </p:cNvSpPr>
            <p:nvPr/>
          </p:nvSpPr>
          <p:spPr bwMode="auto">
            <a:xfrm>
              <a:off x="2673462" y="2852936"/>
              <a:ext cx="11784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IFN</a:t>
              </a:r>
              <a:r>
                <a:rPr lang="el-GR" altLang="ru-RU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γ</a:t>
              </a:r>
              <a:r>
                <a:rPr lang="ru-RU" altLang="ru-RU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ru-RU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receptor</a:t>
              </a:r>
              <a:endParaRPr lang="ru-RU" alt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35" name="Text Box 9"/>
            <p:cNvSpPr txBox="1">
              <a:spLocks noChangeArrowheads="1"/>
            </p:cNvSpPr>
            <p:nvPr/>
          </p:nvSpPr>
          <p:spPr bwMode="auto">
            <a:xfrm>
              <a:off x="2673463" y="4149725"/>
              <a:ext cx="117739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IFN</a:t>
              </a:r>
              <a:r>
                <a:rPr lang="el-GR" altLang="ru-RU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γ</a:t>
              </a:r>
              <a:r>
                <a:rPr lang="ru-RU" altLang="ru-RU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ru-RU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regulated genes</a:t>
              </a:r>
              <a:endParaRPr lang="ru-RU" alt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2" name="Down Arrow 2"/>
          <p:cNvSpPr>
            <a:spLocks noChangeArrowheads="1"/>
          </p:cNvSpPr>
          <p:nvPr/>
        </p:nvSpPr>
        <p:spPr bwMode="auto">
          <a:xfrm rot="16200000">
            <a:off x="4975200" y="4667119"/>
            <a:ext cx="252413" cy="781050"/>
          </a:xfrm>
          <a:prstGeom prst="downArrow">
            <a:avLst>
              <a:gd name="adj1" fmla="val 50000"/>
              <a:gd name="adj2" fmla="val 50097"/>
            </a:avLst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>
              <a:solidFill>
                <a:schemeClr val="lt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 descr="C:\Users\admin\Desktop\конференции\Euroimmunology, Мадрид, 29 июня_1 июля 2017\картинки\ELISpot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2014" y="1954336"/>
            <a:ext cx="5554687" cy="4370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20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111809" y="3627301"/>
            <a:ext cx="9365691" cy="1014510"/>
            <a:chOff x="1087393" y="2238949"/>
            <a:chExt cx="7975017" cy="1252821"/>
          </a:xfrm>
        </p:grpSpPr>
        <p:sp>
          <p:nvSpPr>
            <p:cNvPr id="4" name="Rectangle 3"/>
            <p:cNvSpPr>
              <a:spLocks/>
            </p:cNvSpPr>
            <p:nvPr/>
          </p:nvSpPr>
          <p:spPr bwMode="auto">
            <a:xfrm>
              <a:off x="2159264" y="2317512"/>
              <a:ext cx="6903146" cy="1064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ru-RU" sz="25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 </a:t>
              </a:r>
              <a:r>
                <a:rPr lang="en-US" altLang="ru-RU" sz="25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most prescribed pediatric medicine in Russia (2012</a:t>
              </a:r>
              <a:r>
                <a:rPr lang="en-US" altLang="ru-RU" sz="25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  <a:p>
              <a:r>
                <a:rPr lang="en-US" altLang="ru-RU" sz="25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Brand </a:t>
              </a:r>
              <a:r>
                <a:rPr lang="ru-RU" altLang="ru-RU" sz="25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№</a:t>
              </a:r>
              <a:r>
                <a:rPr lang="en-US" altLang="ru-RU" sz="25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in Russia 2013 prize in antiviral medicines </a:t>
              </a: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91" t="30598" r="32872" b="54668"/>
            <a:stretch>
              <a:fillRect/>
            </a:stretch>
          </p:blipFill>
          <p:spPr bwMode="auto">
            <a:xfrm>
              <a:off x="1087393" y="2238949"/>
              <a:ext cx="1003318" cy="125282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8229600" y="1729958"/>
            <a:ext cx="3803891" cy="1722369"/>
            <a:chOff x="8902712" y="1238285"/>
            <a:chExt cx="3206979" cy="1500019"/>
          </a:xfrm>
        </p:grpSpPr>
        <p:pic>
          <p:nvPicPr>
            <p:cNvPr id="8" name="Picture 4" descr="C:\Users\GorbunovEA\Desktop\Остерхаусу\Anafer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2712" y="1238285"/>
              <a:ext cx="2027798" cy="130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C:\Users\TARASO~1\AppData\Local\Temp\blist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2553" y="1812791"/>
              <a:ext cx="1227138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524000" y="0"/>
            <a:ext cx="9144000" cy="55399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smtClean="0">
                <a:solidFill>
                  <a:schemeClr val="bg1"/>
                </a:solidFill>
                <a:cs typeface="Arial" charset="0"/>
              </a:rPr>
              <a:t>ABS IN RA FORM: FIRST ANTIVIRAL PRODUCT </a:t>
            </a:r>
          </a:p>
        </p:txBody>
      </p:sp>
      <p:sp>
        <p:nvSpPr>
          <p:cNvPr id="3" name="TextBox 26"/>
          <p:cNvSpPr txBox="1">
            <a:spLocks noChangeArrowheads="1"/>
          </p:cNvSpPr>
          <p:nvPr/>
        </p:nvSpPr>
        <p:spPr bwMode="auto">
          <a:xfrm>
            <a:off x="1881382" y="810836"/>
            <a:ext cx="7675115" cy="830997"/>
          </a:xfrm>
          <a:prstGeom prst="rect">
            <a:avLst/>
          </a:prstGeom>
          <a:noFill/>
          <a:ln w="25400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ru-RU" dirty="0" err="1" smtClean="0"/>
              <a:t>Anaferon</a:t>
            </a:r>
            <a:endParaRPr lang="ru-RU" altLang="ru-RU" dirty="0"/>
          </a:p>
          <a:p>
            <a:r>
              <a:rPr lang="en-US" altLang="ru-RU" dirty="0"/>
              <a:t>Abs to IFN</a:t>
            </a:r>
            <a:r>
              <a:rPr lang="el-GR" altLang="ru-RU" dirty="0"/>
              <a:t>γ</a:t>
            </a:r>
            <a:r>
              <a:rPr lang="en-US" altLang="ru-RU" dirty="0"/>
              <a:t> </a:t>
            </a:r>
            <a:r>
              <a:rPr lang="en-US" altLang="ru-RU" dirty="0" smtClean="0"/>
              <a:t>in </a:t>
            </a:r>
            <a:r>
              <a:rPr lang="en-US" altLang="ru-RU" dirty="0"/>
              <a:t>RA form</a:t>
            </a:r>
            <a:endParaRPr lang="ru-RU" alt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1165869" y="2161178"/>
            <a:ext cx="6047732" cy="937135"/>
            <a:chOff x="1089669" y="1818278"/>
            <a:chExt cx="6047732" cy="937135"/>
          </a:xfrm>
        </p:grpSpPr>
        <p:sp>
          <p:nvSpPr>
            <p:cNvPr id="16" name="TextBox 36"/>
            <p:cNvSpPr txBox="1">
              <a:spLocks noChangeArrowheads="1"/>
            </p:cNvSpPr>
            <p:nvPr/>
          </p:nvSpPr>
          <p:spPr bwMode="auto">
            <a:xfrm>
              <a:off x="2324319" y="1866140"/>
              <a:ext cx="481308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2667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indent="0" algn="just"/>
              <a:r>
                <a:rPr lang="en-US" altLang="ru-RU" sz="25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Launched in </a:t>
              </a:r>
              <a:r>
                <a:rPr lang="en-US" altLang="ru-RU" sz="25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2001-2002</a:t>
              </a:r>
            </a:p>
            <a:p>
              <a:pPr indent="0" algn="just"/>
              <a:r>
                <a:rPr lang="en-US" altLang="ru-RU" sz="25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Registered in 17 countries</a:t>
              </a:r>
              <a:endParaRPr lang="ru-RU" altLang="ru-RU" sz="2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6" cstate="print"/>
            <a:srcRect l="70070" t="56339" r="21319" b="31069"/>
            <a:stretch/>
          </p:blipFill>
          <p:spPr>
            <a:xfrm>
              <a:off x="1089669" y="1818278"/>
              <a:ext cx="1139261" cy="937135"/>
            </a:xfrm>
            <a:prstGeom prst="rect">
              <a:avLst/>
            </a:prstGeom>
          </p:spPr>
        </p:pic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060536" y="4552692"/>
            <a:ext cx="10555910" cy="2025543"/>
            <a:chOff x="1060536" y="4552692"/>
            <a:chExt cx="10555910" cy="2025543"/>
          </a:xfrm>
        </p:grpSpPr>
        <p:sp>
          <p:nvSpPr>
            <p:cNvPr id="20" name="TextBox 19"/>
            <p:cNvSpPr txBox="1"/>
            <p:nvPr/>
          </p:nvSpPr>
          <p:spPr bwMode="auto">
            <a:xfrm>
              <a:off x="2419459" y="5084686"/>
              <a:ext cx="6191141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Clr>
                  <a:schemeClr val="bg2"/>
                </a:buClr>
                <a:buSzPct val="129000"/>
                <a:defRPr/>
              </a:pPr>
              <a:r>
                <a:rPr lang="en-US" sz="25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uturaLightC" charset="0"/>
                </a:rPr>
                <a:t>Publications in peer-reviewed </a:t>
              </a:r>
              <a:r>
                <a:rPr lang="en-US" sz="25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uturaLightC" charset="0"/>
                </a:rPr>
                <a:t>Russian </a:t>
              </a:r>
              <a:r>
                <a:rPr lang="en-US" sz="25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uturaLightC" charset="0"/>
                </a:rPr>
                <a:t>and international journals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536" y="4957934"/>
              <a:ext cx="1285690" cy="1285690"/>
            </a:xfrm>
            <a:prstGeom prst="rect">
              <a:avLst/>
            </a:prstGeom>
            <a:noFill/>
            <a:effectLst>
              <a:glow rad="88900">
                <a:schemeClr val="bg2">
                  <a:lumMod val="75000"/>
                  <a:alpha val="40000"/>
                </a:schemeClr>
              </a:glow>
            </a:effectLst>
          </p:spPr>
        </p:pic>
        <p:grpSp>
          <p:nvGrpSpPr>
            <p:cNvPr id="9" name="Группа 8"/>
            <p:cNvGrpSpPr/>
            <p:nvPr/>
          </p:nvGrpSpPr>
          <p:grpSpPr>
            <a:xfrm>
              <a:off x="9045971" y="4552692"/>
              <a:ext cx="2570475" cy="2025543"/>
              <a:chOff x="9045971" y="4552692"/>
              <a:chExt cx="2570475" cy="2025543"/>
            </a:xfrm>
          </p:grpSpPr>
          <p:pic>
            <p:nvPicPr>
              <p:cNvPr id="21" name="Picture 4" descr="http://www.isar-icar.com/resource/resmgr/images/arcover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362" r="15910"/>
              <a:stretch>
                <a:fillRect/>
              </a:stretch>
            </p:blipFill>
            <p:spPr bwMode="auto">
              <a:xfrm>
                <a:off x="9045971" y="5208474"/>
                <a:ext cx="968831" cy="1369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2" descr="Картинки по запросу journal of medicAL VIROLOGY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49546" y="4871919"/>
                <a:ext cx="1121322" cy="1457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francis.naukas.com/files/2010/08/dibujo20100820_plos_journals_family_around_plos_one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3054" y="4552692"/>
                <a:ext cx="1053392" cy="1407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153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13"/>
          <p:cNvSpPr txBox="1">
            <a:spLocks noChangeArrowheads="1"/>
          </p:cNvSpPr>
          <p:nvPr/>
        </p:nvSpPr>
        <p:spPr bwMode="auto">
          <a:xfrm>
            <a:off x="1182823" y="1390520"/>
            <a:ext cx="9586249" cy="400110"/>
          </a:xfrm>
          <a:prstGeom prst="rect">
            <a:avLst/>
          </a:prstGeom>
          <a:noFill/>
          <a:ln w="25400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002060"/>
                </a:solidFill>
                <a:cs typeface="Arial" charset="0"/>
              </a:defRPr>
            </a:lvl1pPr>
          </a:lstStyle>
          <a:p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Anaferon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effective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treatment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MERS-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infection</a:t>
            </a:r>
            <a:endParaRPr lang="en-US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4134" y="8463"/>
            <a:ext cx="9144000" cy="55399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000" b="1" dirty="0" smtClean="0">
                <a:solidFill>
                  <a:schemeClr val="bg1"/>
                </a:solidFill>
                <a:cs typeface="Arial" charset="0"/>
              </a:rPr>
              <a:t>Middle </a:t>
            </a:r>
            <a:r>
              <a:rPr lang="en-GB" sz="3000" b="1" dirty="0">
                <a:solidFill>
                  <a:schemeClr val="bg1"/>
                </a:solidFill>
                <a:cs typeface="Arial" charset="0"/>
              </a:rPr>
              <a:t>East Respiratory Syndrome Coronavirus</a:t>
            </a:r>
            <a:endParaRPr lang="ru-RU" sz="3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" name="TextBox 31"/>
          <p:cNvSpPr txBox="1">
            <a:spLocks noChangeArrowheads="1"/>
          </p:cNvSpPr>
          <p:nvPr/>
        </p:nvSpPr>
        <p:spPr bwMode="auto">
          <a:xfrm>
            <a:off x="5477934" y="792689"/>
            <a:ext cx="5291138" cy="400110"/>
          </a:xfrm>
          <a:prstGeom prst="rect">
            <a:avLst/>
          </a:prstGeom>
          <a:noFill/>
          <a:ln w="22225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Agent: Abs to </a:t>
            </a:r>
            <a:r>
              <a:rPr lang="en-US" alt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IFN</a:t>
            </a:r>
            <a:r>
              <a:rPr lang="el-GR" alt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 </a:t>
            </a:r>
            <a:r>
              <a:rPr lang="en-US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RA form</a:t>
            </a:r>
            <a:endParaRPr lang="ru-RU" sz="2000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1929873" y="794276"/>
            <a:ext cx="3246437" cy="400110"/>
          </a:xfrm>
          <a:prstGeom prst="rect">
            <a:avLst/>
          </a:prstGeom>
          <a:noFill/>
          <a:ln w="22225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Target: </a:t>
            </a:r>
            <a:r>
              <a:rPr lang="en-US" alt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IFN</a:t>
            </a:r>
            <a:r>
              <a:rPr lang="el-GR" alt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</a:t>
            </a:r>
            <a:endParaRPr lang="ru-RU" sz="2000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89104" y="6459532"/>
            <a:ext cx="5811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ru-RU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*,</a:t>
            </a:r>
            <a:r>
              <a:rPr kumimoji="0" lang="en-US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#- </a:t>
            </a:r>
            <a:r>
              <a:rPr kumimoji="0" lang="ru-RU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kumimoji="0" lang="en-US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&lt;0.05 vs </a:t>
            </a:r>
            <a:r>
              <a:rPr kumimoji="0" lang="en-US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PEG-IFN </a:t>
            </a:r>
            <a:r>
              <a:rPr kumimoji="0" lang="el-GR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</a:t>
            </a:r>
            <a:r>
              <a:rPr kumimoji="0" lang="en-US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-2b-treated </a:t>
            </a:r>
            <a:r>
              <a:rPr kumimoji="0" lang="en-US" alt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</a:t>
            </a:r>
            <a:r>
              <a:rPr kumimoji="0" lang="en-US" alt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virus control</a:t>
            </a:r>
            <a:endParaRPr kumimoji="0" lang="ru-RU" alt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098" name="Picture 2" descr="C:\Users\admin\Desktop\конференции\Euroimmunology, Мадрид, 29 июня_1 июля 2017\картинки\M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154" y="1973967"/>
            <a:ext cx="7948613" cy="4364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38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2178121" y="1289920"/>
            <a:ext cx="8054938" cy="400110"/>
          </a:xfrm>
          <a:prstGeom prst="rect">
            <a:avLst/>
          </a:prstGeom>
          <a:noFill/>
          <a:ln w="25400">
            <a:solidFill>
              <a:srgbClr val="002060"/>
            </a:solidFill>
            <a:prstDash val="sysDot"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Anaferon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effective against pandemic influenza strain H1N1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0"/>
            <a:ext cx="9144000" cy="55403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smtClean="0">
                <a:solidFill>
                  <a:schemeClr val="bg1"/>
                </a:solidFill>
                <a:cs typeface="Arial" charset="0"/>
              </a:rPr>
              <a:t>INFLUENZA</a:t>
            </a:r>
            <a:endParaRPr lang="ru-RU" sz="3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DEB-6925-427A-8B9D-DE1C556601A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2" name="TextBox 31"/>
          <p:cNvSpPr txBox="1">
            <a:spLocks noChangeArrowheads="1"/>
          </p:cNvSpPr>
          <p:nvPr/>
        </p:nvSpPr>
        <p:spPr bwMode="auto">
          <a:xfrm>
            <a:off x="5477934" y="792689"/>
            <a:ext cx="5291138" cy="400110"/>
          </a:xfrm>
          <a:prstGeom prst="rect">
            <a:avLst/>
          </a:prstGeom>
          <a:noFill/>
          <a:ln w="22225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Agent: Abs to </a:t>
            </a:r>
            <a:r>
              <a:rPr lang="en-US" alt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IFN</a:t>
            </a:r>
            <a:r>
              <a:rPr lang="el-GR" alt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 </a:t>
            </a:r>
            <a:r>
              <a:rPr lang="en-US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RA form</a:t>
            </a:r>
            <a:endParaRPr lang="ru-RU" sz="2000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31"/>
          <p:cNvSpPr txBox="1">
            <a:spLocks noChangeArrowheads="1"/>
          </p:cNvSpPr>
          <p:nvPr/>
        </p:nvSpPr>
        <p:spPr bwMode="auto">
          <a:xfrm>
            <a:off x="1929873" y="794276"/>
            <a:ext cx="3246437" cy="400110"/>
          </a:xfrm>
          <a:prstGeom prst="rect">
            <a:avLst/>
          </a:prstGeom>
          <a:noFill/>
          <a:ln w="22225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Target: </a:t>
            </a:r>
            <a:r>
              <a:rPr lang="en-US" alt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IFN</a:t>
            </a:r>
            <a:r>
              <a:rPr lang="el-GR" altLang="ru-RU" sz="20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</a:t>
            </a:r>
            <a:endParaRPr lang="ru-RU" sz="2000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C:\Users\admin\Desktop\конференции\Euroimmunology, Мадрид, 29 июня_1 июля 2017\картинки\Шишки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8871" y="1864009"/>
            <a:ext cx="7924800" cy="447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46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885</Words>
  <Application>Microsoft Office PowerPoint</Application>
  <PresentationFormat>Custom</PresentationFormat>
  <Paragraphs>193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 attention</vt:lpstr>
    </vt:vector>
  </TitlesOfParts>
  <Company>Materia Medica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Емельянова А.Г.</dc:creator>
  <cp:lastModifiedBy>Nivedita samalla</cp:lastModifiedBy>
  <cp:revision>132</cp:revision>
  <dcterms:created xsi:type="dcterms:W3CDTF">2017-06-22T07:21:59Z</dcterms:created>
  <dcterms:modified xsi:type="dcterms:W3CDTF">2017-07-04T08:18:06Z</dcterms:modified>
</cp:coreProperties>
</file>