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22" r:id="rId2"/>
    <p:sldId id="323" r:id="rId3"/>
    <p:sldId id="256" r:id="rId4"/>
    <p:sldId id="257" r:id="rId5"/>
    <p:sldId id="291" r:id="rId6"/>
    <p:sldId id="259" r:id="rId7"/>
    <p:sldId id="262" r:id="rId8"/>
    <p:sldId id="260" r:id="rId9"/>
    <p:sldId id="261" r:id="rId10"/>
    <p:sldId id="321" r:id="rId11"/>
    <p:sldId id="263" r:id="rId12"/>
    <p:sldId id="264" r:id="rId13"/>
    <p:sldId id="265" r:id="rId14"/>
    <p:sldId id="275" r:id="rId15"/>
    <p:sldId id="276" r:id="rId16"/>
    <p:sldId id="277" r:id="rId17"/>
    <p:sldId id="279" r:id="rId18"/>
    <p:sldId id="278" r:id="rId19"/>
    <p:sldId id="292" r:id="rId20"/>
    <p:sldId id="280" r:id="rId21"/>
    <p:sldId id="281" r:id="rId22"/>
    <p:sldId id="282" r:id="rId23"/>
    <p:sldId id="283" r:id="rId24"/>
    <p:sldId id="284" r:id="rId25"/>
    <p:sldId id="285" r:id="rId26"/>
    <p:sldId id="286" r:id="rId27"/>
    <p:sldId id="287" r:id="rId28"/>
    <p:sldId id="288" r:id="rId29"/>
    <p:sldId id="289" r:id="rId30"/>
    <p:sldId id="290" r:id="rId31"/>
    <p:sldId id="269" r:id="rId32"/>
    <p:sldId id="270" r:id="rId33"/>
    <p:sldId id="271" r:id="rId34"/>
    <p:sldId id="272" r:id="rId35"/>
    <p:sldId id="273" r:id="rId36"/>
    <p:sldId id="295" r:id="rId37"/>
    <p:sldId id="297" r:id="rId38"/>
    <p:sldId id="300" r:id="rId39"/>
    <p:sldId id="301" r:id="rId40"/>
    <p:sldId id="303" r:id="rId41"/>
    <p:sldId id="305" r:id="rId42"/>
    <p:sldId id="307" r:id="rId43"/>
    <p:sldId id="309" r:id="rId44"/>
    <p:sldId id="311" r:id="rId45"/>
    <p:sldId id="316" r:id="rId46"/>
    <p:sldId id="313" r:id="rId47"/>
    <p:sldId id="315" r:id="rId48"/>
    <p:sldId id="317" r:id="rId49"/>
    <p:sldId id="318" r:id="rId50"/>
    <p:sldId id="319" r:id="rId51"/>
    <p:sldId id="320" r:id="rId52"/>
    <p:sldId id="324"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9"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UCXMX002\Bureau\Database%20Alop&#233;cie.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en-US" dirty="0"/>
              <a:t>Grade de Fragilité du cheveu par patient</a:t>
            </a:r>
          </a:p>
        </c:rich>
      </c:tx>
      <c:layout/>
      <c:overlay val="0"/>
    </c:title>
    <c:autoTitleDeleted val="0"/>
    <c:plotArea>
      <c:layout/>
      <c:lineChart>
        <c:grouping val="standard"/>
        <c:varyColors val="0"/>
        <c:ser>
          <c:idx val="0"/>
          <c:order val="0"/>
          <c:tx>
            <c:strRef>
              <c:f>Feuil1!$A$26</c:f>
              <c:strCache>
                <c:ptCount val="1"/>
                <c:pt idx="0">
                  <c:v>F1</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Feuil1!$B$26:$J$26</c:f>
              <c:numCache>
                <c:formatCode>General</c:formatCode>
                <c:ptCount val="9"/>
                <c:pt idx="0">
                  <c:v>2</c:v>
                </c:pt>
                <c:pt idx="1">
                  <c:v>2</c:v>
                </c:pt>
                <c:pt idx="2">
                  <c:v>1</c:v>
                </c:pt>
                <c:pt idx="3">
                  <c:v>1</c:v>
                </c:pt>
                <c:pt idx="4">
                  <c:v>1</c:v>
                </c:pt>
                <c:pt idx="5">
                  <c:v>1</c:v>
                </c:pt>
                <c:pt idx="6">
                  <c:v>1</c:v>
                </c:pt>
                <c:pt idx="7">
                  <c:v>1</c:v>
                </c:pt>
                <c:pt idx="8">
                  <c:v>1</c:v>
                </c:pt>
              </c:numCache>
            </c:numRef>
          </c:val>
          <c:smooth val="0"/>
        </c:ser>
        <c:ser>
          <c:idx val="1"/>
          <c:order val="1"/>
          <c:tx>
            <c:strRef>
              <c:f>Feuil1!$A$27</c:f>
              <c:strCache>
                <c:ptCount val="1"/>
                <c:pt idx="0">
                  <c:v>F2</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Feuil1!$B$27:$J$27</c:f>
              <c:numCache>
                <c:formatCode>General</c:formatCode>
                <c:ptCount val="9"/>
                <c:pt idx="0">
                  <c:v>2</c:v>
                </c:pt>
                <c:pt idx="1">
                  <c:v>2</c:v>
                </c:pt>
                <c:pt idx="2">
                  <c:v>1</c:v>
                </c:pt>
                <c:pt idx="3">
                  <c:v>1</c:v>
                </c:pt>
                <c:pt idx="4">
                  <c:v>0</c:v>
                </c:pt>
                <c:pt idx="5">
                  <c:v>0</c:v>
                </c:pt>
                <c:pt idx="6">
                  <c:v>0</c:v>
                </c:pt>
                <c:pt idx="7">
                  <c:v>0</c:v>
                </c:pt>
                <c:pt idx="8">
                  <c:v>0</c:v>
                </c:pt>
              </c:numCache>
            </c:numRef>
          </c:val>
          <c:smooth val="0"/>
        </c:ser>
        <c:ser>
          <c:idx val="2"/>
          <c:order val="2"/>
          <c:tx>
            <c:strRef>
              <c:f>Feuil1!$A$28</c:f>
              <c:strCache>
                <c:ptCount val="1"/>
                <c:pt idx="0">
                  <c:v>H1</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Feuil1!$B$28:$J$28</c:f>
              <c:numCache>
                <c:formatCode>General</c:formatCode>
                <c:ptCount val="9"/>
                <c:pt idx="0">
                  <c:v>3</c:v>
                </c:pt>
                <c:pt idx="1">
                  <c:v>3</c:v>
                </c:pt>
                <c:pt idx="2">
                  <c:v>3</c:v>
                </c:pt>
                <c:pt idx="3">
                  <c:v>3</c:v>
                </c:pt>
                <c:pt idx="4">
                  <c:v>3</c:v>
                </c:pt>
                <c:pt idx="5">
                  <c:v>3</c:v>
                </c:pt>
                <c:pt idx="6">
                  <c:v>3</c:v>
                </c:pt>
                <c:pt idx="7">
                  <c:v>3</c:v>
                </c:pt>
                <c:pt idx="8">
                  <c:v>3</c:v>
                </c:pt>
              </c:numCache>
            </c:numRef>
          </c:val>
          <c:smooth val="0"/>
        </c:ser>
        <c:ser>
          <c:idx val="3"/>
          <c:order val="3"/>
          <c:tx>
            <c:strRef>
              <c:f>Feuil1!$A$29</c:f>
              <c:strCache>
                <c:ptCount val="1"/>
                <c:pt idx="0">
                  <c:v>H2</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Feuil1!$B$29:$J$29</c:f>
              <c:numCache>
                <c:formatCode>General</c:formatCode>
                <c:ptCount val="9"/>
                <c:pt idx="0">
                  <c:v>1</c:v>
                </c:pt>
                <c:pt idx="1">
                  <c:v>1</c:v>
                </c:pt>
                <c:pt idx="2">
                  <c:v>0</c:v>
                </c:pt>
                <c:pt idx="3">
                  <c:v>0</c:v>
                </c:pt>
                <c:pt idx="4">
                  <c:v>0</c:v>
                </c:pt>
                <c:pt idx="5">
                  <c:v>0</c:v>
                </c:pt>
                <c:pt idx="6">
                  <c:v>0</c:v>
                </c:pt>
                <c:pt idx="7">
                  <c:v>0</c:v>
                </c:pt>
                <c:pt idx="8">
                  <c:v>1</c:v>
                </c:pt>
              </c:numCache>
            </c:numRef>
          </c:val>
          <c:smooth val="0"/>
        </c:ser>
        <c:ser>
          <c:idx val="4"/>
          <c:order val="4"/>
          <c:tx>
            <c:strRef>
              <c:f>Feuil1!$A$30</c:f>
              <c:strCache>
                <c:ptCount val="1"/>
                <c:pt idx="0">
                  <c:v>H3</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Feuil1!$B$30:$J$30</c:f>
              <c:numCache>
                <c:formatCode>General</c:formatCode>
                <c:ptCount val="9"/>
                <c:pt idx="0">
                  <c:v>2</c:v>
                </c:pt>
                <c:pt idx="1">
                  <c:v>2</c:v>
                </c:pt>
                <c:pt idx="2">
                  <c:v>2</c:v>
                </c:pt>
                <c:pt idx="3">
                  <c:v>2</c:v>
                </c:pt>
                <c:pt idx="4">
                  <c:v>2</c:v>
                </c:pt>
                <c:pt idx="5">
                  <c:v>2</c:v>
                </c:pt>
                <c:pt idx="6">
                  <c:v>1</c:v>
                </c:pt>
                <c:pt idx="7">
                  <c:v>1</c:v>
                </c:pt>
                <c:pt idx="8">
                  <c:v>1</c:v>
                </c:pt>
              </c:numCache>
            </c:numRef>
          </c:val>
          <c:smooth val="0"/>
        </c:ser>
        <c:ser>
          <c:idx val="5"/>
          <c:order val="5"/>
          <c:tx>
            <c:strRef>
              <c:f>Feuil1!$A$31</c:f>
              <c:strCache>
                <c:ptCount val="1"/>
                <c:pt idx="0">
                  <c:v>F3</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Feuil1!$B$31:$J$31</c:f>
              <c:numCache>
                <c:formatCode>General</c:formatCode>
                <c:ptCount val="9"/>
                <c:pt idx="0">
                  <c:v>3</c:v>
                </c:pt>
                <c:pt idx="1">
                  <c:v>3</c:v>
                </c:pt>
                <c:pt idx="2">
                  <c:v>3</c:v>
                </c:pt>
                <c:pt idx="3">
                  <c:v>3</c:v>
                </c:pt>
                <c:pt idx="4">
                  <c:v>2</c:v>
                </c:pt>
                <c:pt idx="5">
                  <c:v>2</c:v>
                </c:pt>
                <c:pt idx="6">
                  <c:v>2</c:v>
                </c:pt>
                <c:pt idx="7">
                  <c:v>2</c:v>
                </c:pt>
                <c:pt idx="8">
                  <c:v>2</c:v>
                </c:pt>
              </c:numCache>
            </c:numRef>
          </c:val>
          <c:smooth val="0"/>
        </c:ser>
        <c:dLbls>
          <c:showLegendKey val="0"/>
          <c:showVal val="0"/>
          <c:showCatName val="0"/>
          <c:showSerName val="0"/>
          <c:showPercent val="0"/>
          <c:showBubbleSize val="0"/>
        </c:dLbls>
        <c:marker val="1"/>
        <c:smooth val="0"/>
        <c:axId val="82965504"/>
        <c:axId val="35567232"/>
      </c:lineChart>
      <c:catAx>
        <c:axId val="82965504"/>
        <c:scaling>
          <c:orientation val="minMax"/>
        </c:scaling>
        <c:delete val="0"/>
        <c:axPos val="b"/>
        <c:majorTickMark val="none"/>
        <c:minorTickMark val="none"/>
        <c:tickLblPos val="nextTo"/>
        <c:txPr>
          <a:bodyPr/>
          <a:lstStyle/>
          <a:p>
            <a:pPr>
              <a:defRPr lang="fr-CH"/>
            </a:pPr>
            <a:endParaRPr lang="en-US"/>
          </a:p>
        </c:txPr>
        <c:crossAx val="35567232"/>
        <c:crosses val="autoZero"/>
        <c:auto val="1"/>
        <c:lblAlgn val="ctr"/>
        <c:lblOffset val="100"/>
        <c:noMultiLvlLbl val="0"/>
      </c:catAx>
      <c:valAx>
        <c:axId val="35567232"/>
        <c:scaling>
          <c:orientation val="minMax"/>
        </c:scaling>
        <c:delete val="0"/>
        <c:axPos val="l"/>
        <c:majorGridlines/>
        <c:numFmt formatCode="General" sourceLinked="1"/>
        <c:majorTickMark val="none"/>
        <c:minorTickMark val="none"/>
        <c:tickLblPos val="nextTo"/>
        <c:txPr>
          <a:bodyPr/>
          <a:lstStyle/>
          <a:p>
            <a:pPr>
              <a:defRPr lang="fr-CH"/>
            </a:pPr>
            <a:endParaRPr lang="en-US"/>
          </a:p>
        </c:txPr>
        <c:crossAx val="82965504"/>
        <c:crosses val="autoZero"/>
        <c:crossBetween val="between"/>
      </c:valAx>
      <c:dTable>
        <c:showHorzBorder val="1"/>
        <c:showVertBorder val="1"/>
        <c:showOutline val="1"/>
        <c:showKeys val="1"/>
        <c:txPr>
          <a:bodyPr/>
          <a:lstStyle/>
          <a:p>
            <a:pPr rtl="0">
              <a:defRPr lang="fr-CH"/>
            </a:pPr>
            <a:endParaRPr lang="en-US"/>
          </a:p>
        </c:txPr>
      </c:dTable>
    </c:plotArea>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en-US"/>
              <a:t>Score EPARS PERTE par cohorte</a:t>
            </a:r>
          </a:p>
        </c:rich>
      </c:tx>
      <c:layout/>
      <c:overlay val="0"/>
    </c:title>
    <c:autoTitleDeleted val="0"/>
    <c:plotArea>
      <c:layout/>
      <c:lineChart>
        <c:grouping val="standard"/>
        <c:varyColors val="0"/>
        <c:ser>
          <c:idx val="0"/>
          <c:order val="0"/>
          <c:tx>
            <c:strRef>
              <c:f>Feuil1!$A$34</c:f>
              <c:strCache>
                <c:ptCount val="1"/>
                <c:pt idx="0">
                  <c:v>Cohorte 1</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Feuil1!$B$34:$J$34</c:f>
              <c:numCache>
                <c:formatCode>General</c:formatCode>
                <c:ptCount val="9"/>
                <c:pt idx="0">
                  <c:v>4.5</c:v>
                </c:pt>
                <c:pt idx="1">
                  <c:v>5</c:v>
                </c:pt>
                <c:pt idx="2">
                  <c:v>4.5</c:v>
                </c:pt>
                <c:pt idx="3">
                  <c:v>4.5</c:v>
                </c:pt>
                <c:pt idx="4">
                  <c:v>5</c:v>
                </c:pt>
                <c:pt idx="5">
                  <c:v>5</c:v>
                </c:pt>
                <c:pt idx="6">
                  <c:v>5</c:v>
                </c:pt>
                <c:pt idx="7">
                  <c:v>5.5</c:v>
                </c:pt>
                <c:pt idx="8">
                  <c:v>5.5</c:v>
                </c:pt>
              </c:numCache>
            </c:numRef>
          </c:val>
          <c:smooth val="0"/>
        </c:ser>
        <c:ser>
          <c:idx val="1"/>
          <c:order val="1"/>
          <c:tx>
            <c:strRef>
              <c:f>Feuil1!$A$35</c:f>
              <c:strCache>
                <c:ptCount val="1"/>
                <c:pt idx="0">
                  <c:v>Cohorte 2</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Feuil1!$B$35:$J$35</c:f>
              <c:numCache>
                <c:formatCode>General</c:formatCode>
                <c:ptCount val="9"/>
                <c:pt idx="0">
                  <c:v>4</c:v>
                </c:pt>
                <c:pt idx="1">
                  <c:v>3</c:v>
                </c:pt>
                <c:pt idx="2">
                  <c:v>2</c:v>
                </c:pt>
                <c:pt idx="3">
                  <c:v>1</c:v>
                </c:pt>
                <c:pt idx="4">
                  <c:v>1</c:v>
                </c:pt>
                <c:pt idx="5">
                  <c:v>1</c:v>
                </c:pt>
                <c:pt idx="6">
                  <c:v>1</c:v>
                </c:pt>
                <c:pt idx="7">
                  <c:v>1</c:v>
                </c:pt>
                <c:pt idx="8">
                  <c:v>1</c:v>
                </c:pt>
              </c:numCache>
            </c:numRef>
          </c:val>
          <c:smooth val="0"/>
        </c:ser>
        <c:ser>
          <c:idx val="2"/>
          <c:order val="2"/>
          <c:tx>
            <c:strRef>
              <c:f>Feuil1!$A$36</c:f>
              <c:strCache>
                <c:ptCount val="1"/>
                <c:pt idx="0">
                  <c:v>Cohorte 3</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Feuil1!$B$36:$J$36</c:f>
              <c:numCache>
                <c:formatCode>General</c:formatCode>
                <c:ptCount val="9"/>
                <c:pt idx="0">
                  <c:v>7</c:v>
                </c:pt>
                <c:pt idx="1">
                  <c:v>7</c:v>
                </c:pt>
                <c:pt idx="2">
                  <c:v>7</c:v>
                </c:pt>
                <c:pt idx="3">
                  <c:v>7</c:v>
                </c:pt>
                <c:pt idx="4">
                  <c:v>6</c:v>
                </c:pt>
                <c:pt idx="5">
                  <c:v>6</c:v>
                </c:pt>
                <c:pt idx="6">
                  <c:v>5.5</c:v>
                </c:pt>
                <c:pt idx="7">
                  <c:v>5.5</c:v>
                </c:pt>
                <c:pt idx="8">
                  <c:v>5.5</c:v>
                </c:pt>
              </c:numCache>
            </c:numRef>
          </c:val>
          <c:smooth val="0"/>
        </c:ser>
        <c:dLbls>
          <c:showLegendKey val="0"/>
          <c:showVal val="1"/>
          <c:showCatName val="0"/>
          <c:showSerName val="0"/>
          <c:showPercent val="0"/>
          <c:showBubbleSize val="0"/>
        </c:dLbls>
        <c:marker val="1"/>
        <c:smooth val="0"/>
        <c:axId val="87965184"/>
        <c:axId val="87884352"/>
      </c:lineChart>
      <c:catAx>
        <c:axId val="87965184"/>
        <c:scaling>
          <c:orientation val="minMax"/>
        </c:scaling>
        <c:delete val="0"/>
        <c:axPos val="b"/>
        <c:majorTickMark val="none"/>
        <c:minorTickMark val="none"/>
        <c:tickLblPos val="nextTo"/>
        <c:txPr>
          <a:bodyPr/>
          <a:lstStyle/>
          <a:p>
            <a:pPr>
              <a:defRPr lang="fr-CH"/>
            </a:pPr>
            <a:endParaRPr lang="en-US"/>
          </a:p>
        </c:txPr>
        <c:crossAx val="87884352"/>
        <c:crosses val="autoZero"/>
        <c:auto val="1"/>
        <c:lblAlgn val="ctr"/>
        <c:lblOffset val="100"/>
        <c:noMultiLvlLbl val="0"/>
      </c:catAx>
      <c:valAx>
        <c:axId val="87884352"/>
        <c:scaling>
          <c:orientation val="minMax"/>
        </c:scaling>
        <c:delete val="1"/>
        <c:axPos val="l"/>
        <c:numFmt formatCode="General" sourceLinked="1"/>
        <c:majorTickMark val="out"/>
        <c:minorTickMark val="none"/>
        <c:tickLblPos val="none"/>
        <c:crossAx val="87965184"/>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GAIS par cohorte</a:t>
            </a:r>
          </a:p>
        </c:rich>
      </c:tx>
      <c:layout/>
      <c:overlay val="0"/>
    </c:title>
    <c:autoTitleDeleted val="0"/>
    <c:plotArea>
      <c:layout/>
      <c:lineChart>
        <c:grouping val="standard"/>
        <c:varyColors val="0"/>
        <c:ser>
          <c:idx val="0"/>
          <c:order val="0"/>
          <c:tx>
            <c:strRef>
              <c:f>Feuil1!$A$100</c:f>
              <c:strCache>
                <c:ptCount val="1"/>
                <c:pt idx="0">
                  <c:v>Cohorte 1</c:v>
                </c:pt>
              </c:strCache>
            </c:strRef>
          </c:tx>
          <c:cat>
            <c:strRef>
              <c:f>Feuil1!$B$99:$J$99</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Feuil1!$B$100:$J$100</c:f>
              <c:numCache>
                <c:formatCode>General</c:formatCode>
                <c:ptCount val="9"/>
                <c:pt idx="1">
                  <c:v>4</c:v>
                </c:pt>
                <c:pt idx="2">
                  <c:v>3.5</c:v>
                </c:pt>
                <c:pt idx="3">
                  <c:v>4</c:v>
                </c:pt>
                <c:pt idx="4">
                  <c:v>4</c:v>
                </c:pt>
                <c:pt idx="5">
                  <c:v>4</c:v>
                </c:pt>
                <c:pt idx="6">
                  <c:v>4</c:v>
                </c:pt>
                <c:pt idx="7">
                  <c:v>4</c:v>
                </c:pt>
                <c:pt idx="8">
                  <c:v>4</c:v>
                </c:pt>
              </c:numCache>
            </c:numRef>
          </c:val>
          <c:smooth val="0"/>
        </c:ser>
        <c:ser>
          <c:idx val="1"/>
          <c:order val="1"/>
          <c:tx>
            <c:strRef>
              <c:f>Feuil1!$A$101</c:f>
              <c:strCache>
                <c:ptCount val="1"/>
                <c:pt idx="0">
                  <c:v>Cohorte 2</c:v>
                </c:pt>
              </c:strCache>
            </c:strRef>
          </c:tx>
          <c:cat>
            <c:strRef>
              <c:f>Feuil1!$B$99:$J$99</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Feuil1!$B$101:$J$101</c:f>
              <c:numCache>
                <c:formatCode>General</c:formatCode>
                <c:ptCount val="9"/>
                <c:pt idx="1">
                  <c:v>3.5</c:v>
                </c:pt>
                <c:pt idx="2">
                  <c:v>1.5</c:v>
                </c:pt>
                <c:pt idx="3">
                  <c:v>2</c:v>
                </c:pt>
                <c:pt idx="4">
                  <c:v>1.5</c:v>
                </c:pt>
                <c:pt idx="5">
                  <c:v>2</c:v>
                </c:pt>
                <c:pt idx="6">
                  <c:v>1</c:v>
                </c:pt>
                <c:pt idx="7">
                  <c:v>1</c:v>
                </c:pt>
                <c:pt idx="8">
                  <c:v>1.05</c:v>
                </c:pt>
              </c:numCache>
            </c:numRef>
          </c:val>
          <c:smooth val="0"/>
        </c:ser>
        <c:ser>
          <c:idx val="2"/>
          <c:order val="2"/>
          <c:tx>
            <c:strRef>
              <c:f>Feuil1!$A$102</c:f>
              <c:strCache>
                <c:ptCount val="1"/>
                <c:pt idx="0">
                  <c:v>Cohorte 3</c:v>
                </c:pt>
              </c:strCache>
            </c:strRef>
          </c:tx>
          <c:cat>
            <c:strRef>
              <c:f>Feuil1!$B$99:$J$99</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Feuil1!$B$102:$J$102</c:f>
              <c:numCache>
                <c:formatCode>General</c:formatCode>
                <c:ptCount val="9"/>
                <c:pt idx="1">
                  <c:v>4</c:v>
                </c:pt>
                <c:pt idx="2">
                  <c:v>4</c:v>
                </c:pt>
                <c:pt idx="3">
                  <c:v>4</c:v>
                </c:pt>
                <c:pt idx="4">
                  <c:v>3.5</c:v>
                </c:pt>
                <c:pt idx="5">
                  <c:v>4</c:v>
                </c:pt>
                <c:pt idx="6">
                  <c:v>4</c:v>
                </c:pt>
                <c:pt idx="7">
                  <c:v>3.5</c:v>
                </c:pt>
                <c:pt idx="8">
                  <c:v>3.8</c:v>
                </c:pt>
              </c:numCache>
            </c:numRef>
          </c:val>
          <c:smooth val="0"/>
        </c:ser>
        <c:dLbls>
          <c:showLegendKey val="0"/>
          <c:showVal val="1"/>
          <c:showCatName val="0"/>
          <c:showSerName val="0"/>
          <c:showPercent val="0"/>
          <c:showBubbleSize val="0"/>
        </c:dLbls>
        <c:marker val="1"/>
        <c:smooth val="0"/>
        <c:axId val="84377600"/>
        <c:axId val="87886656"/>
      </c:lineChart>
      <c:catAx>
        <c:axId val="84377600"/>
        <c:scaling>
          <c:orientation val="minMax"/>
        </c:scaling>
        <c:delete val="0"/>
        <c:axPos val="b"/>
        <c:majorTickMark val="none"/>
        <c:minorTickMark val="none"/>
        <c:tickLblPos val="nextTo"/>
        <c:txPr>
          <a:bodyPr/>
          <a:lstStyle/>
          <a:p>
            <a:pPr>
              <a:defRPr lang="fr-CH"/>
            </a:pPr>
            <a:endParaRPr lang="en-US"/>
          </a:p>
        </c:txPr>
        <c:crossAx val="87886656"/>
        <c:crosses val="autoZero"/>
        <c:auto val="1"/>
        <c:lblAlgn val="ctr"/>
        <c:lblOffset val="100"/>
        <c:noMultiLvlLbl val="0"/>
      </c:catAx>
      <c:valAx>
        <c:axId val="87886656"/>
        <c:scaling>
          <c:orientation val="minMax"/>
        </c:scaling>
        <c:delete val="1"/>
        <c:axPos val="l"/>
        <c:numFmt formatCode="General" sourceLinked="1"/>
        <c:majorTickMark val="out"/>
        <c:minorTickMark val="none"/>
        <c:tickLblPos val="none"/>
        <c:crossAx val="84377600"/>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GAIS Médecin</a:t>
            </a:r>
            <a:r>
              <a:rPr lang="fr-CH" baseline="0"/>
              <a:t> / Patient</a:t>
            </a:r>
            <a:endParaRPr lang="fr-CH"/>
          </a:p>
        </c:rich>
      </c:tx>
      <c:layout/>
      <c:overlay val="0"/>
    </c:title>
    <c:autoTitleDeleted val="0"/>
    <c:plotArea>
      <c:layout/>
      <c:lineChart>
        <c:grouping val="standard"/>
        <c:varyColors val="0"/>
        <c:ser>
          <c:idx val="0"/>
          <c:order val="0"/>
          <c:tx>
            <c:strRef>
              <c:f>Feuil1!$A$103</c:f>
              <c:strCache>
                <c:ptCount val="1"/>
                <c:pt idx="0">
                  <c:v>Médecin</c:v>
                </c:pt>
              </c:strCache>
            </c:strRef>
          </c:tx>
          <c:cat>
            <c:strRef>
              <c:f>Feuil1!$B$99:$J$99</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Feuil1!$B$103:$J$103</c:f>
              <c:numCache>
                <c:formatCode>General</c:formatCode>
                <c:ptCount val="9"/>
                <c:pt idx="1">
                  <c:v>3.5</c:v>
                </c:pt>
                <c:pt idx="2">
                  <c:v>2.8</c:v>
                </c:pt>
                <c:pt idx="3">
                  <c:v>3.3299999999999987</c:v>
                </c:pt>
                <c:pt idx="4">
                  <c:v>3.17</c:v>
                </c:pt>
                <c:pt idx="5">
                  <c:v>3.3299999999999987</c:v>
                </c:pt>
                <c:pt idx="6">
                  <c:v>3</c:v>
                </c:pt>
                <c:pt idx="7">
                  <c:v>3</c:v>
                </c:pt>
                <c:pt idx="8">
                  <c:v>3</c:v>
                </c:pt>
              </c:numCache>
            </c:numRef>
          </c:val>
          <c:smooth val="0"/>
        </c:ser>
        <c:ser>
          <c:idx val="1"/>
          <c:order val="1"/>
          <c:tx>
            <c:strRef>
              <c:f>Feuil1!$A$104</c:f>
              <c:strCache>
                <c:ptCount val="1"/>
                <c:pt idx="0">
                  <c:v>Patient</c:v>
                </c:pt>
              </c:strCache>
            </c:strRef>
          </c:tx>
          <c:cat>
            <c:strRef>
              <c:f>Feuil1!$B$99:$J$99</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Feuil1!$B$104:$J$104</c:f>
              <c:numCache>
                <c:formatCode>General</c:formatCode>
                <c:ptCount val="9"/>
                <c:pt idx="1">
                  <c:v>3.8299999999999987</c:v>
                </c:pt>
                <c:pt idx="2">
                  <c:v>2.8</c:v>
                </c:pt>
                <c:pt idx="3">
                  <c:v>3.3299999999999987</c:v>
                </c:pt>
                <c:pt idx="4">
                  <c:v>3</c:v>
                </c:pt>
                <c:pt idx="5">
                  <c:v>3</c:v>
                </c:pt>
                <c:pt idx="6">
                  <c:v>2.8299999999999987</c:v>
                </c:pt>
                <c:pt idx="7">
                  <c:v>2.8299999999999987</c:v>
                </c:pt>
                <c:pt idx="8">
                  <c:v>2.9299999999999997</c:v>
                </c:pt>
              </c:numCache>
            </c:numRef>
          </c:val>
          <c:smooth val="0"/>
        </c:ser>
        <c:dLbls>
          <c:showLegendKey val="0"/>
          <c:showVal val="1"/>
          <c:showCatName val="0"/>
          <c:showSerName val="0"/>
          <c:showPercent val="0"/>
          <c:showBubbleSize val="0"/>
        </c:dLbls>
        <c:marker val="1"/>
        <c:smooth val="0"/>
        <c:axId val="84379648"/>
        <c:axId val="87886080"/>
      </c:lineChart>
      <c:catAx>
        <c:axId val="84379648"/>
        <c:scaling>
          <c:orientation val="minMax"/>
        </c:scaling>
        <c:delete val="0"/>
        <c:axPos val="b"/>
        <c:majorTickMark val="none"/>
        <c:minorTickMark val="none"/>
        <c:tickLblPos val="nextTo"/>
        <c:txPr>
          <a:bodyPr/>
          <a:lstStyle/>
          <a:p>
            <a:pPr>
              <a:defRPr lang="fr-CH"/>
            </a:pPr>
            <a:endParaRPr lang="en-US"/>
          </a:p>
        </c:txPr>
        <c:crossAx val="87886080"/>
        <c:crosses val="autoZero"/>
        <c:auto val="1"/>
        <c:lblAlgn val="ctr"/>
        <c:lblOffset val="100"/>
        <c:noMultiLvlLbl val="0"/>
      </c:catAx>
      <c:valAx>
        <c:axId val="87886080"/>
        <c:scaling>
          <c:orientation val="minMax"/>
        </c:scaling>
        <c:delete val="1"/>
        <c:axPos val="l"/>
        <c:numFmt formatCode="General" sourceLinked="1"/>
        <c:majorTickMark val="out"/>
        <c:minorTickMark val="none"/>
        <c:tickLblPos val="none"/>
        <c:crossAx val="84379648"/>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Satisfaction Patient par cohorte</a:t>
            </a:r>
          </a:p>
        </c:rich>
      </c:tx>
      <c:layout/>
      <c:overlay val="0"/>
    </c:title>
    <c:autoTitleDeleted val="0"/>
    <c:plotArea>
      <c:layout/>
      <c:lineChart>
        <c:grouping val="standard"/>
        <c:varyColors val="0"/>
        <c:ser>
          <c:idx val="0"/>
          <c:order val="0"/>
          <c:tx>
            <c:strRef>
              <c:f>Feuil1!$A$107</c:f>
              <c:strCache>
                <c:ptCount val="1"/>
                <c:pt idx="0">
                  <c:v>Cohorte 1</c:v>
                </c:pt>
              </c:strCache>
            </c:strRef>
          </c:tx>
          <c:cat>
            <c:strRef>
              <c:f>Feuil1!$B$106:$J$106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Feuil1!$B$107:$J$107</c:f>
              <c:numCache>
                <c:formatCode>General</c:formatCode>
                <c:ptCount val="9"/>
                <c:pt idx="1">
                  <c:v>3</c:v>
                </c:pt>
                <c:pt idx="2">
                  <c:v>2.5</c:v>
                </c:pt>
                <c:pt idx="3">
                  <c:v>3</c:v>
                </c:pt>
                <c:pt idx="4">
                  <c:v>3</c:v>
                </c:pt>
                <c:pt idx="5">
                  <c:v>3</c:v>
                </c:pt>
                <c:pt idx="6">
                  <c:v>4</c:v>
                </c:pt>
                <c:pt idx="7">
                  <c:v>3</c:v>
                </c:pt>
                <c:pt idx="8">
                  <c:v>3</c:v>
                </c:pt>
              </c:numCache>
            </c:numRef>
          </c:val>
          <c:smooth val="0"/>
        </c:ser>
        <c:ser>
          <c:idx val="1"/>
          <c:order val="1"/>
          <c:tx>
            <c:strRef>
              <c:f>Feuil1!$A$108</c:f>
              <c:strCache>
                <c:ptCount val="1"/>
                <c:pt idx="0">
                  <c:v>Cohorte 2</c:v>
                </c:pt>
              </c:strCache>
            </c:strRef>
          </c:tx>
          <c:cat>
            <c:strRef>
              <c:f>Feuil1!$B$106:$J$106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Feuil1!$B$108:$J$108</c:f>
              <c:numCache>
                <c:formatCode>General</c:formatCode>
                <c:ptCount val="9"/>
                <c:pt idx="1">
                  <c:v>2.5</c:v>
                </c:pt>
                <c:pt idx="2">
                  <c:v>2</c:v>
                </c:pt>
                <c:pt idx="3">
                  <c:v>1.5</c:v>
                </c:pt>
                <c:pt idx="4">
                  <c:v>2</c:v>
                </c:pt>
                <c:pt idx="5">
                  <c:v>1.5</c:v>
                </c:pt>
                <c:pt idx="6">
                  <c:v>1</c:v>
                </c:pt>
                <c:pt idx="7">
                  <c:v>1</c:v>
                </c:pt>
                <c:pt idx="8">
                  <c:v>1</c:v>
                </c:pt>
              </c:numCache>
            </c:numRef>
          </c:val>
          <c:smooth val="0"/>
        </c:ser>
        <c:ser>
          <c:idx val="2"/>
          <c:order val="2"/>
          <c:tx>
            <c:strRef>
              <c:f>Feuil1!$A$109</c:f>
              <c:strCache>
                <c:ptCount val="1"/>
                <c:pt idx="0">
                  <c:v>Cohorte 3</c:v>
                </c:pt>
              </c:strCache>
            </c:strRef>
          </c:tx>
          <c:cat>
            <c:strRef>
              <c:f>Feuil1!$B$106:$J$106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Feuil1!$B$109:$J$109</c:f>
              <c:numCache>
                <c:formatCode>General</c:formatCode>
                <c:ptCount val="9"/>
                <c:pt idx="1">
                  <c:v>3</c:v>
                </c:pt>
                <c:pt idx="2">
                  <c:v>3</c:v>
                </c:pt>
                <c:pt idx="3">
                  <c:v>3</c:v>
                </c:pt>
                <c:pt idx="4">
                  <c:v>3</c:v>
                </c:pt>
                <c:pt idx="5">
                  <c:v>3</c:v>
                </c:pt>
                <c:pt idx="6">
                  <c:v>3.5</c:v>
                </c:pt>
                <c:pt idx="7">
                  <c:v>3</c:v>
                </c:pt>
                <c:pt idx="8">
                  <c:v>3</c:v>
                </c:pt>
              </c:numCache>
            </c:numRef>
          </c:val>
          <c:smooth val="0"/>
        </c:ser>
        <c:dLbls>
          <c:showLegendKey val="0"/>
          <c:showVal val="1"/>
          <c:showCatName val="0"/>
          <c:showSerName val="0"/>
          <c:showPercent val="0"/>
          <c:showBubbleSize val="0"/>
        </c:dLbls>
        <c:marker val="1"/>
        <c:smooth val="0"/>
        <c:axId val="117967872"/>
        <c:axId val="87890688"/>
      </c:lineChart>
      <c:catAx>
        <c:axId val="117967872"/>
        <c:scaling>
          <c:orientation val="minMax"/>
        </c:scaling>
        <c:delete val="0"/>
        <c:axPos val="b"/>
        <c:majorTickMark val="none"/>
        <c:minorTickMark val="none"/>
        <c:tickLblPos val="nextTo"/>
        <c:txPr>
          <a:bodyPr/>
          <a:lstStyle/>
          <a:p>
            <a:pPr>
              <a:defRPr lang="fr-CH"/>
            </a:pPr>
            <a:endParaRPr lang="en-US"/>
          </a:p>
        </c:txPr>
        <c:crossAx val="87890688"/>
        <c:crosses val="autoZero"/>
        <c:auto val="1"/>
        <c:lblAlgn val="ctr"/>
        <c:lblOffset val="100"/>
        <c:noMultiLvlLbl val="0"/>
      </c:catAx>
      <c:valAx>
        <c:axId val="87890688"/>
        <c:scaling>
          <c:orientation val="minMax"/>
        </c:scaling>
        <c:delete val="1"/>
        <c:axPos val="l"/>
        <c:numFmt formatCode="General" sourceLinked="1"/>
        <c:majorTickMark val="out"/>
        <c:minorTickMark val="none"/>
        <c:tickLblPos val="none"/>
        <c:crossAx val="117967872"/>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Satisfaction Médein / Patient</a:t>
            </a:r>
          </a:p>
        </c:rich>
      </c:tx>
      <c:layout/>
      <c:overlay val="0"/>
    </c:title>
    <c:autoTitleDeleted val="0"/>
    <c:plotArea>
      <c:layout/>
      <c:lineChart>
        <c:grouping val="standard"/>
        <c:varyColors val="0"/>
        <c:ser>
          <c:idx val="0"/>
          <c:order val="0"/>
          <c:tx>
            <c:strRef>
              <c:f>Feuil1!$A$110</c:f>
              <c:strCache>
                <c:ptCount val="1"/>
                <c:pt idx="0">
                  <c:v>Médecin</c:v>
                </c:pt>
              </c:strCache>
            </c:strRef>
          </c:tx>
          <c:cat>
            <c:strRef>
              <c:f>Feuil1!$B$106:$J$106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Feuil1!$B$110:$J$110</c:f>
              <c:numCache>
                <c:formatCode>General</c:formatCode>
                <c:ptCount val="9"/>
                <c:pt idx="1">
                  <c:v>2.67</c:v>
                </c:pt>
                <c:pt idx="2">
                  <c:v>2.2000000000000002</c:v>
                </c:pt>
                <c:pt idx="3">
                  <c:v>2.67</c:v>
                </c:pt>
                <c:pt idx="4">
                  <c:v>2.67</c:v>
                </c:pt>
                <c:pt idx="5">
                  <c:v>2.3299999999999987</c:v>
                </c:pt>
                <c:pt idx="6">
                  <c:v>2.3299999999999987</c:v>
                </c:pt>
                <c:pt idx="7">
                  <c:v>2.3299999999999987</c:v>
                </c:pt>
                <c:pt idx="8">
                  <c:v>2.5</c:v>
                </c:pt>
              </c:numCache>
            </c:numRef>
          </c:val>
          <c:smooth val="0"/>
        </c:ser>
        <c:ser>
          <c:idx val="1"/>
          <c:order val="1"/>
          <c:tx>
            <c:strRef>
              <c:f>Feuil1!$A$111</c:f>
              <c:strCache>
                <c:ptCount val="1"/>
                <c:pt idx="0">
                  <c:v>Patient</c:v>
                </c:pt>
              </c:strCache>
            </c:strRef>
          </c:tx>
          <c:cat>
            <c:strRef>
              <c:f>Feuil1!$B$106:$J$106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Feuil1!$B$111:$J$111</c:f>
              <c:numCache>
                <c:formatCode>General</c:formatCode>
                <c:ptCount val="9"/>
                <c:pt idx="1">
                  <c:v>2.8299999999999987</c:v>
                </c:pt>
                <c:pt idx="2">
                  <c:v>2.4</c:v>
                </c:pt>
                <c:pt idx="3">
                  <c:v>2.5</c:v>
                </c:pt>
                <c:pt idx="4">
                  <c:v>2.67</c:v>
                </c:pt>
                <c:pt idx="5">
                  <c:v>2.5</c:v>
                </c:pt>
                <c:pt idx="6">
                  <c:v>2.3299999999999987</c:v>
                </c:pt>
                <c:pt idx="7">
                  <c:v>2.3299999999999987</c:v>
                </c:pt>
                <c:pt idx="8">
                  <c:v>2.3299999999999987</c:v>
                </c:pt>
              </c:numCache>
            </c:numRef>
          </c:val>
          <c:smooth val="0"/>
        </c:ser>
        <c:dLbls>
          <c:showLegendKey val="0"/>
          <c:showVal val="1"/>
          <c:showCatName val="0"/>
          <c:showSerName val="0"/>
          <c:showPercent val="0"/>
          <c:showBubbleSize val="0"/>
        </c:dLbls>
        <c:marker val="1"/>
        <c:smooth val="0"/>
        <c:axId val="117966848"/>
        <c:axId val="87933504"/>
      </c:lineChart>
      <c:catAx>
        <c:axId val="117966848"/>
        <c:scaling>
          <c:orientation val="minMax"/>
        </c:scaling>
        <c:delete val="0"/>
        <c:axPos val="b"/>
        <c:majorTickMark val="none"/>
        <c:minorTickMark val="none"/>
        <c:tickLblPos val="nextTo"/>
        <c:txPr>
          <a:bodyPr/>
          <a:lstStyle/>
          <a:p>
            <a:pPr>
              <a:defRPr lang="fr-CH"/>
            </a:pPr>
            <a:endParaRPr lang="en-US"/>
          </a:p>
        </c:txPr>
        <c:crossAx val="87933504"/>
        <c:crosses val="autoZero"/>
        <c:auto val="1"/>
        <c:lblAlgn val="ctr"/>
        <c:lblOffset val="100"/>
        <c:noMultiLvlLbl val="0"/>
      </c:catAx>
      <c:valAx>
        <c:axId val="87933504"/>
        <c:scaling>
          <c:orientation val="minMax"/>
        </c:scaling>
        <c:delete val="1"/>
        <c:axPos val="l"/>
        <c:numFmt formatCode="General" sourceLinked="1"/>
        <c:majorTickMark val="out"/>
        <c:minorTickMark val="none"/>
        <c:tickLblPos val="none"/>
        <c:crossAx val="117966848"/>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en-US" dirty="0"/>
              <a:t>Grade de fragilité du cheveu par </a:t>
            </a:r>
            <a:r>
              <a:rPr lang="en-US" dirty="0" err="1"/>
              <a:t>cohorte</a:t>
            </a:r>
            <a:endParaRPr lang="en-US" dirty="0"/>
          </a:p>
        </c:rich>
      </c:tx>
      <c:layout/>
      <c:overlay val="0"/>
    </c:title>
    <c:autoTitleDeleted val="0"/>
    <c:plotArea>
      <c:layout/>
      <c:lineChart>
        <c:grouping val="standard"/>
        <c:varyColors val="0"/>
        <c:ser>
          <c:idx val="0"/>
          <c:order val="0"/>
          <c:tx>
            <c:strRef>
              <c:f>Feuil1!$A$23</c:f>
              <c:strCache>
                <c:ptCount val="1"/>
                <c:pt idx="0">
                  <c:v>Cohorte 1</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Feuil1!$B$23:$J$23</c:f>
              <c:numCache>
                <c:formatCode>General</c:formatCode>
                <c:ptCount val="9"/>
                <c:pt idx="0">
                  <c:v>2.5</c:v>
                </c:pt>
                <c:pt idx="1">
                  <c:v>2.5</c:v>
                </c:pt>
                <c:pt idx="2">
                  <c:v>2</c:v>
                </c:pt>
                <c:pt idx="3">
                  <c:v>2</c:v>
                </c:pt>
                <c:pt idx="4">
                  <c:v>2</c:v>
                </c:pt>
                <c:pt idx="5">
                  <c:v>2</c:v>
                </c:pt>
                <c:pt idx="6">
                  <c:v>2</c:v>
                </c:pt>
                <c:pt idx="7">
                  <c:v>2</c:v>
                </c:pt>
                <c:pt idx="8">
                  <c:v>2</c:v>
                </c:pt>
              </c:numCache>
            </c:numRef>
          </c:val>
          <c:smooth val="0"/>
        </c:ser>
        <c:ser>
          <c:idx val="1"/>
          <c:order val="1"/>
          <c:tx>
            <c:strRef>
              <c:f>Feuil1!$A$24</c:f>
              <c:strCache>
                <c:ptCount val="1"/>
                <c:pt idx="0">
                  <c:v>Cohorte 2</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Feuil1!$B$24:$J$24</c:f>
              <c:numCache>
                <c:formatCode>General</c:formatCode>
                <c:ptCount val="9"/>
                <c:pt idx="0">
                  <c:v>1.5</c:v>
                </c:pt>
                <c:pt idx="1">
                  <c:v>1.5</c:v>
                </c:pt>
                <c:pt idx="2">
                  <c:v>0.5</c:v>
                </c:pt>
                <c:pt idx="3">
                  <c:v>0.5</c:v>
                </c:pt>
                <c:pt idx="4">
                  <c:v>0</c:v>
                </c:pt>
                <c:pt idx="5">
                  <c:v>0</c:v>
                </c:pt>
                <c:pt idx="6">
                  <c:v>0</c:v>
                </c:pt>
                <c:pt idx="7">
                  <c:v>0</c:v>
                </c:pt>
                <c:pt idx="8">
                  <c:v>0.5</c:v>
                </c:pt>
              </c:numCache>
            </c:numRef>
          </c:val>
          <c:smooth val="0"/>
        </c:ser>
        <c:ser>
          <c:idx val="2"/>
          <c:order val="2"/>
          <c:tx>
            <c:strRef>
              <c:f>Feuil1!$A$25</c:f>
              <c:strCache>
                <c:ptCount val="1"/>
                <c:pt idx="0">
                  <c:v>Cohorte 3</c:v>
                </c:pt>
              </c:strCache>
            </c:strRef>
          </c:tx>
          <c:cat>
            <c:strRef>
              <c:f>Feuil1!$B$22:$J$22</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Feuil1!$B$25:$J$25</c:f>
              <c:numCache>
                <c:formatCode>General</c:formatCode>
                <c:ptCount val="9"/>
                <c:pt idx="0">
                  <c:v>2.5</c:v>
                </c:pt>
                <c:pt idx="1">
                  <c:v>2.5</c:v>
                </c:pt>
                <c:pt idx="2">
                  <c:v>2.5</c:v>
                </c:pt>
                <c:pt idx="3">
                  <c:v>2.5</c:v>
                </c:pt>
                <c:pt idx="4">
                  <c:v>2</c:v>
                </c:pt>
                <c:pt idx="5">
                  <c:v>2</c:v>
                </c:pt>
                <c:pt idx="6">
                  <c:v>1.5</c:v>
                </c:pt>
                <c:pt idx="7">
                  <c:v>1.5</c:v>
                </c:pt>
                <c:pt idx="8">
                  <c:v>1.5</c:v>
                </c:pt>
              </c:numCache>
            </c:numRef>
          </c:val>
          <c:smooth val="0"/>
        </c:ser>
        <c:dLbls>
          <c:showLegendKey val="0"/>
          <c:showVal val="1"/>
          <c:showCatName val="0"/>
          <c:showSerName val="0"/>
          <c:showPercent val="0"/>
          <c:showBubbleSize val="0"/>
        </c:dLbls>
        <c:marker val="1"/>
        <c:smooth val="0"/>
        <c:axId val="82967552"/>
        <c:axId val="35566080"/>
      </c:lineChart>
      <c:catAx>
        <c:axId val="82967552"/>
        <c:scaling>
          <c:orientation val="minMax"/>
        </c:scaling>
        <c:delete val="0"/>
        <c:axPos val="b"/>
        <c:majorTickMark val="none"/>
        <c:minorTickMark val="none"/>
        <c:tickLblPos val="nextTo"/>
        <c:txPr>
          <a:bodyPr/>
          <a:lstStyle/>
          <a:p>
            <a:pPr>
              <a:defRPr lang="fr-CH"/>
            </a:pPr>
            <a:endParaRPr lang="en-US"/>
          </a:p>
        </c:txPr>
        <c:crossAx val="35566080"/>
        <c:crosses val="autoZero"/>
        <c:auto val="1"/>
        <c:lblAlgn val="ctr"/>
        <c:lblOffset val="100"/>
        <c:noMultiLvlLbl val="0"/>
      </c:catAx>
      <c:valAx>
        <c:axId val="35566080"/>
        <c:scaling>
          <c:orientation val="minMax"/>
        </c:scaling>
        <c:delete val="1"/>
        <c:axPos val="l"/>
        <c:numFmt formatCode="General" sourceLinked="1"/>
        <c:majorTickMark val="out"/>
        <c:minorTickMark val="none"/>
        <c:tickLblPos val="none"/>
        <c:crossAx val="82967552"/>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EPARS SEBORRHEE par patient</a:t>
            </a:r>
          </a:p>
        </c:rich>
      </c:tx>
      <c:layout/>
      <c:overlay val="0"/>
    </c:title>
    <c:autoTitleDeleted val="0"/>
    <c:plotArea>
      <c:layout/>
      <c:lineChart>
        <c:grouping val="standard"/>
        <c:varyColors val="0"/>
        <c:ser>
          <c:idx val="0"/>
          <c:order val="0"/>
          <c:tx>
            <c:strRef>
              <c:f>Feuil1!$A$48</c:f>
              <c:strCache>
                <c:ptCount val="1"/>
                <c:pt idx="0">
                  <c:v>F1</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Feuil1!$B$48:$J$48</c:f>
              <c:numCache>
                <c:formatCode>General</c:formatCode>
                <c:ptCount val="9"/>
                <c:pt idx="0">
                  <c:v>6</c:v>
                </c:pt>
                <c:pt idx="1">
                  <c:v>7</c:v>
                </c:pt>
                <c:pt idx="2">
                  <c:v>6</c:v>
                </c:pt>
                <c:pt idx="3">
                  <c:v>6</c:v>
                </c:pt>
                <c:pt idx="4">
                  <c:v>6</c:v>
                </c:pt>
                <c:pt idx="5">
                  <c:v>6</c:v>
                </c:pt>
                <c:pt idx="6">
                  <c:v>6</c:v>
                </c:pt>
                <c:pt idx="7">
                  <c:v>6</c:v>
                </c:pt>
                <c:pt idx="8">
                  <c:v>6</c:v>
                </c:pt>
              </c:numCache>
            </c:numRef>
          </c:val>
          <c:smooth val="0"/>
        </c:ser>
        <c:ser>
          <c:idx val="1"/>
          <c:order val="1"/>
          <c:tx>
            <c:strRef>
              <c:f>Feuil1!$A$49</c:f>
              <c:strCache>
                <c:ptCount val="1"/>
                <c:pt idx="0">
                  <c:v>F2</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Feuil1!$B$49:$J$49</c:f>
              <c:numCache>
                <c:formatCode>General</c:formatCode>
                <c:ptCount val="9"/>
                <c:pt idx="0">
                  <c:v>1</c:v>
                </c:pt>
                <c:pt idx="1">
                  <c:v>7</c:v>
                </c:pt>
                <c:pt idx="2">
                  <c:v>5</c:v>
                </c:pt>
                <c:pt idx="3">
                  <c:v>4</c:v>
                </c:pt>
                <c:pt idx="4">
                  <c:v>1</c:v>
                </c:pt>
                <c:pt idx="5">
                  <c:v>1</c:v>
                </c:pt>
                <c:pt idx="6">
                  <c:v>1</c:v>
                </c:pt>
                <c:pt idx="7">
                  <c:v>1</c:v>
                </c:pt>
                <c:pt idx="8">
                  <c:v>1</c:v>
                </c:pt>
              </c:numCache>
            </c:numRef>
          </c:val>
          <c:smooth val="0"/>
        </c:ser>
        <c:ser>
          <c:idx val="2"/>
          <c:order val="2"/>
          <c:tx>
            <c:strRef>
              <c:f>Feuil1!$A$50</c:f>
              <c:strCache>
                <c:ptCount val="1"/>
                <c:pt idx="0">
                  <c:v>H1</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Feuil1!$B$50:$J$50</c:f>
              <c:numCache>
                <c:formatCode>General</c:formatCode>
                <c:ptCount val="9"/>
                <c:pt idx="0">
                  <c:v>3</c:v>
                </c:pt>
                <c:pt idx="1">
                  <c:v>6</c:v>
                </c:pt>
                <c:pt idx="2">
                  <c:v>6</c:v>
                </c:pt>
                <c:pt idx="3">
                  <c:v>6</c:v>
                </c:pt>
                <c:pt idx="4">
                  <c:v>6</c:v>
                </c:pt>
                <c:pt idx="5">
                  <c:v>6</c:v>
                </c:pt>
                <c:pt idx="6">
                  <c:v>6</c:v>
                </c:pt>
                <c:pt idx="7">
                  <c:v>6</c:v>
                </c:pt>
                <c:pt idx="8">
                  <c:v>6</c:v>
                </c:pt>
              </c:numCache>
            </c:numRef>
          </c:val>
          <c:smooth val="0"/>
        </c:ser>
        <c:ser>
          <c:idx val="3"/>
          <c:order val="3"/>
          <c:tx>
            <c:strRef>
              <c:f>Feuil1!$A$51</c:f>
              <c:strCache>
                <c:ptCount val="1"/>
                <c:pt idx="0">
                  <c:v>H2</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Feuil1!$B$51:$J$51</c:f>
              <c:numCache>
                <c:formatCode>General</c:formatCode>
                <c:ptCount val="9"/>
                <c:pt idx="0">
                  <c:v>1</c:v>
                </c:pt>
                <c:pt idx="1">
                  <c:v>2</c:v>
                </c:pt>
                <c:pt idx="2">
                  <c:v>1</c:v>
                </c:pt>
                <c:pt idx="3">
                  <c:v>2</c:v>
                </c:pt>
                <c:pt idx="4">
                  <c:v>2</c:v>
                </c:pt>
                <c:pt idx="5">
                  <c:v>1</c:v>
                </c:pt>
                <c:pt idx="6">
                  <c:v>1</c:v>
                </c:pt>
                <c:pt idx="7">
                  <c:v>1</c:v>
                </c:pt>
                <c:pt idx="8">
                  <c:v>1</c:v>
                </c:pt>
              </c:numCache>
            </c:numRef>
          </c:val>
          <c:smooth val="0"/>
        </c:ser>
        <c:ser>
          <c:idx val="4"/>
          <c:order val="4"/>
          <c:tx>
            <c:strRef>
              <c:f>Feuil1!$A$52</c:f>
              <c:strCache>
                <c:ptCount val="1"/>
                <c:pt idx="0">
                  <c:v>H3</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Feuil1!$B$52:$J$52</c:f>
              <c:numCache>
                <c:formatCode>General</c:formatCode>
                <c:ptCount val="9"/>
                <c:pt idx="0">
                  <c:v>6</c:v>
                </c:pt>
                <c:pt idx="1">
                  <c:v>1</c:v>
                </c:pt>
                <c:pt idx="2">
                  <c:v>1</c:v>
                </c:pt>
                <c:pt idx="3">
                  <c:v>1</c:v>
                </c:pt>
                <c:pt idx="4">
                  <c:v>1</c:v>
                </c:pt>
                <c:pt idx="5">
                  <c:v>1</c:v>
                </c:pt>
                <c:pt idx="6">
                  <c:v>1</c:v>
                </c:pt>
                <c:pt idx="7">
                  <c:v>1</c:v>
                </c:pt>
                <c:pt idx="8">
                  <c:v>1</c:v>
                </c:pt>
              </c:numCache>
            </c:numRef>
          </c:val>
          <c:smooth val="0"/>
        </c:ser>
        <c:ser>
          <c:idx val="5"/>
          <c:order val="5"/>
          <c:tx>
            <c:strRef>
              <c:f>Feuil1!$A$53</c:f>
              <c:strCache>
                <c:ptCount val="1"/>
                <c:pt idx="0">
                  <c:v>F3</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Feuil1!$B$53:$J$53</c:f>
              <c:numCache>
                <c:formatCode>General</c:formatCode>
                <c:ptCount val="9"/>
                <c:pt idx="0">
                  <c:v>1</c:v>
                </c:pt>
                <c:pt idx="1">
                  <c:v>7</c:v>
                </c:pt>
                <c:pt idx="2">
                  <c:v>7</c:v>
                </c:pt>
                <c:pt idx="3">
                  <c:v>7</c:v>
                </c:pt>
                <c:pt idx="4">
                  <c:v>7</c:v>
                </c:pt>
                <c:pt idx="5">
                  <c:v>7</c:v>
                </c:pt>
                <c:pt idx="6">
                  <c:v>7</c:v>
                </c:pt>
                <c:pt idx="7">
                  <c:v>7</c:v>
                </c:pt>
                <c:pt idx="8">
                  <c:v>6</c:v>
                </c:pt>
              </c:numCache>
            </c:numRef>
          </c:val>
          <c:smooth val="0"/>
        </c:ser>
        <c:dLbls>
          <c:showLegendKey val="0"/>
          <c:showVal val="0"/>
          <c:showCatName val="0"/>
          <c:showSerName val="0"/>
          <c:showPercent val="0"/>
          <c:showBubbleSize val="0"/>
        </c:dLbls>
        <c:marker val="1"/>
        <c:smooth val="0"/>
        <c:axId val="86020096"/>
        <c:axId val="83053376"/>
      </c:lineChart>
      <c:catAx>
        <c:axId val="86020096"/>
        <c:scaling>
          <c:orientation val="minMax"/>
        </c:scaling>
        <c:delete val="0"/>
        <c:axPos val="b"/>
        <c:majorTickMark val="none"/>
        <c:minorTickMark val="none"/>
        <c:tickLblPos val="nextTo"/>
        <c:txPr>
          <a:bodyPr/>
          <a:lstStyle/>
          <a:p>
            <a:pPr>
              <a:defRPr lang="fr-CH"/>
            </a:pPr>
            <a:endParaRPr lang="en-US"/>
          </a:p>
        </c:txPr>
        <c:crossAx val="83053376"/>
        <c:crosses val="autoZero"/>
        <c:auto val="1"/>
        <c:lblAlgn val="ctr"/>
        <c:lblOffset val="100"/>
        <c:noMultiLvlLbl val="0"/>
      </c:catAx>
      <c:valAx>
        <c:axId val="83053376"/>
        <c:scaling>
          <c:orientation val="minMax"/>
        </c:scaling>
        <c:delete val="0"/>
        <c:axPos val="l"/>
        <c:majorGridlines/>
        <c:numFmt formatCode="General" sourceLinked="1"/>
        <c:majorTickMark val="none"/>
        <c:minorTickMark val="none"/>
        <c:tickLblPos val="nextTo"/>
        <c:txPr>
          <a:bodyPr/>
          <a:lstStyle/>
          <a:p>
            <a:pPr>
              <a:defRPr lang="fr-CH"/>
            </a:pPr>
            <a:endParaRPr lang="en-US"/>
          </a:p>
        </c:txPr>
        <c:crossAx val="86020096"/>
        <c:crosses val="autoZero"/>
        <c:crossBetween val="between"/>
      </c:valAx>
      <c:dTable>
        <c:showHorzBorder val="1"/>
        <c:showVertBorder val="1"/>
        <c:showOutline val="1"/>
        <c:showKeys val="1"/>
        <c:txPr>
          <a:bodyPr/>
          <a:lstStyle/>
          <a:p>
            <a:pPr rtl="0">
              <a:defRPr lang="fr-CH"/>
            </a:pPr>
            <a:endParaRPr lang="en-US"/>
          </a:p>
        </c:txPr>
      </c:dTable>
    </c:plotArea>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EPARS SEBORRHEE par cohorte</a:t>
            </a:r>
          </a:p>
        </c:rich>
      </c:tx>
      <c:layout/>
      <c:overlay val="0"/>
    </c:title>
    <c:autoTitleDeleted val="0"/>
    <c:plotArea>
      <c:layout/>
      <c:lineChart>
        <c:grouping val="standard"/>
        <c:varyColors val="0"/>
        <c:ser>
          <c:idx val="0"/>
          <c:order val="0"/>
          <c:tx>
            <c:strRef>
              <c:f>Feuil1!$A$45</c:f>
              <c:strCache>
                <c:ptCount val="1"/>
                <c:pt idx="0">
                  <c:v>Cohorte 1</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Feuil1!$B$45:$J$45</c:f>
              <c:numCache>
                <c:formatCode>General</c:formatCode>
                <c:ptCount val="9"/>
                <c:pt idx="0">
                  <c:v>4.5</c:v>
                </c:pt>
                <c:pt idx="1">
                  <c:v>6.5</c:v>
                </c:pt>
                <c:pt idx="2">
                  <c:v>6</c:v>
                </c:pt>
                <c:pt idx="3">
                  <c:v>6</c:v>
                </c:pt>
                <c:pt idx="4">
                  <c:v>6</c:v>
                </c:pt>
                <c:pt idx="5">
                  <c:v>6</c:v>
                </c:pt>
                <c:pt idx="6">
                  <c:v>6</c:v>
                </c:pt>
                <c:pt idx="7">
                  <c:v>6</c:v>
                </c:pt>
                <c:pt idx="8">
                  <c:v>6</c:v>
                </c:pt>
              </c:numCache>
            </c:numRef>
          </c:val>
          <c:smooth val="0"/>
        </c:ser>
        <c:ser>
          <c:idx val="1"/>
          <c:order val="1"/>
          <c:tx>
            <c:strRef>
              <c:f>Feuil1!$A$46</c:f>
              <c:strCache>
                <c:ptCount val="1"/>
                <c:pt idx="0">
                  <c:v>Cohorte 2</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Feuil1!$B$46:$J$46</c:f>
              <c:numCache>
                <c:formatCode>General</c:formatCode>
                <c:ptCount val="9"/>
                <c:pt idx="0">
                  <c:v>1</c:v>
                </c:pt>
                <c:pt idx="1">
                  <c:v>4.5</c:v>
                </c:pt>
                <c:pt idx="2">
                  <c:v>3</c:v>
                </c:pt>
                <c:pt idx="3">
                  <c:v>3</c:v>
                </c:pt>
                <c:pt idx="4">
                  <c:v>1.5</c:v>
                </c:pt>
                <c:pt idx="5">
                  <c:v>1</c:v>
                </c:pt>
                <c:pt idx="6">
                  <c:v>1</c:v>
                </c:pt>
                <c:pt idx="7">
                  <c:v>1</c:v>
                </c:pt>
                <c:pt idx="8">
                  <c:v>1</c:v>
                </c:pt>
              </c:numCache>
            </c:numRef>
          </c:val>
          <c:smooth val="0"/>
        </c:ser>
        <c:ser>
          <c:idx val="2"/>
          <c:order val="2"/>
          <c:tx>
            <c:strRef>
              <c:f>Feuil1!$A$47</c:f>
              <c:strCache>
                <c:ptCount val="1"/>
                <c:pt idx="0">
                  <c:v>Cohorte 3</c:v>
                </c:pt>
              </c:strCache>
            </c:strRef>
          </c:tx>
          <c:cat>
            <c:strRef>
              <c:f>Feuil1!$B$44:$J$44</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Feuil1!$B$47:$J$47</c:f>
              <c:numCache>
                <c:formatCode>General</c:formatCode>
                <c:ptCount val="9"/>
                <c:pt idx="0">
                  <c:v>3.5</c:v>
                </c:pt>
                <c:pt idx="1">
                  <c:v>4</c:v>
                </c:pt>
                <c:pt idx="2">
                  <c:v>4</c:v>
                </c:pt>
                <c:pt idx="3">
                  <c:v>4</c:v>
                </c:pt>
                <c:pt idx="4">
                  <c:v>4</c:v>
                </c:pt>
                <c:pt idx="5">
                  <c:v>4</c:v>
                </c:pt>
                <c:pt idx="6">
                  <c:v>4</c:v>
                </c:pt>
                <c:pt idx="7">
                  <c:v>4</c:v>
                </c:pt>
                <c:pt idx="8">
                  <c:v>3.5</c:v>
                </c:pt>
              </c:numCache>
            </c:numRef>
          </c:val>
          <c:smooth val="0"/>
        </c:ser>
        <c:dLbls>
          <c:showLegendKey val="0"/>
          <c:showVal val="1"/>
          <c:showCatName val="0"/>
          <c:showSerName val="0"/>
          <c:showPercent val="0"/>
          <c:showBubbleSize val="0"/>
        </c:dLbls>
        <c:marker val="1"/>
        <c:smooth val="0"/>
        <c:axId val="86023168"/>
        <c:axId val="83052224"/>
      </c:lineChart>
      <c:catAx>
        <c:axId val="86023168"/>
        <c:scaling>
          <c:orientation val="minMax"/>
        </c:scaling>
        <c:delete val="0"/>
        <c:axPos val="b"/>
        <c:majorTickMark val="none"/>
        <c:minorTickMark val="none"/>
        <c:tickLblPos val="nextTo"/>
        <c:txPr>
          <a:bodyPr/>
          <a:lstStyle/>
          <a:p>
            <a:pPr>
              <a:defRPr lang="fr-CH"/>
            </a:pPr>
            <a:endParaRPr lang="en-US"/>
          </a:p>
        </c:txPr>
        <c:crossAx val="83052224"/>
        <c:crosses val="autoZero"/>
        <c:auto val="1"/>
        <c:lblAlgn val="ctr"/>
        <c:lblOffset val="100"/>
        <c:noMultiLvlLbl val="0"/>
      </c:catAx>
      <c:valAx>
        <c:axId val="83052224"/>
        <c:scaling>
          <c:orientation val="minMax"/>
        </c:scaling>
        <c:delete val="1"/>
        <c:axPos val="l"/>
        <c:numFmt formatCode="General" sourceLinked="1"/>
        <c:majorTickMark val="out"/>
        <c:minorTickMark val="none"/>
        <c:tickLblPos val="none"/>
        <c:crossAx val="86023168"/>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EPARS DEMANGEAISONS par patient</a:t>
            </a:r>
          </a:p>
        </c:rich>
      </c:tx>
      <c:layout/>
      <c:overlay val="0"/>
    </c:title>
    <c:autoTitleDeleted val="0"/>
    <c:plotArea>
      <c:layout/>
      <c:lineChart>
        <c:grouping val="standard"/>
        <c:varyColors val="0"/>
        <c:ser>
          <c:idx val="0"/>
          <c:order val="0"/>
          <c:tx>
            <c:strRef>
              <c:f>Feuil1!$A$59</c:f>
              <c:strCache>
                <c:ptCount val="1"/>
                <c:pt idx="0">
                  <c:v>F1</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Feuil1!$B$59:$J$59</c:f>
              <c:numCache>
                <c:formatCode>General</c:formatCode>
                <c:ptCount val="9"/>
                <c:pt idx="0">
                  <c:v>6</c:v>
                </c:pt>
                <c:pt idx="1">
                  <c:v>6</c:v>
                </c:pt>
                <c:pt idx="2">
                  <c:v>5</c:v>
                </c:pt>
                <c:pt idx="3">
                  <c:v>5</c:v>
                </c:pt>
                <c:pt idx="4">
                  <c:v>4</c:v>
                </c:pt>
                <c:pt idx="5">
                  <c:v>4</c:v>
                </c:pt>
                <c:pt idx="6">
                  <c:v>4</c:v>
                </c:pt>
                <c:pt idx="7">
                  <c:v>4</c:v>
                </c:pt>
                <c:pt idx="8">
                  <c:v>4</c:v>
                </c:pt>
              </c:numCache>
            </c:numRef>
          </c:val>
          <c:smooth val="0"/>
        </c:ser>
        <c:ser>
          <c:idx val="1"/>
          <c:order val="1"/>
          <c:tx>
            <c:strRef>
              <c:f>Feuil1!$A$60</c:f>
              <c:strCache>
                <c:ptCount val="1"/>
                <c:pt idx="0">
                  <c:v>F2</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Feuil1!$B$60:$J$60</c:f>
              <c:numCache>
                <c:formatCode>General</c:formatCode>
                <c:ptCount val="9"/>
                <c:pt idx="0">
                  <c:v>1</c:v>
                </c:pt>
                <c:pt idx="1">
                  <c:v>1</c:v>
                </c:pt>
                <c:pt idx="2">
                  <c:v>1</c:v>
                </c:pt>
                <c:pt idx="3">
                  <c:v>1</c:v>
                </c:pt>
                <c:pt idx="4">
                  <c:v>1</c:v>
                </c:pt>
                <c:pt idx="5">
                  <c:v>1</c:v>
                </c:pt>
                <c:pt idx="6">
                  <c:v>1</c:v>
                </c:pt>
                <c:pt idx="7">
                  <c:v>1</c:v>
                </c:pt>
                <c:pt idx="8">
                  <c:v>1</c:v>
                </c:pt>
              </c:numCache>
            </c:numRef>
          </c:val>
          <c:smooth val="0"/>
        </c:ser>
        <c:ser>
          <c:idx val="2"/>
          <c:order val="2"/>
          <c:tx>
            <c:strRef>
              <c:f>Feuil1!$A$61</c:f>
              <c:strCache>
                <c:ptCount val="1"/>
                <c:pt idx="0">
                  <c:v>H1</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Feuil1!$B$61:$J$61</c:f>
              <c:numCache>
                <c:formatCode>General</c:formatCode>
                <c:ptCount val="9"/>
                <c:pt idx="0">
                  <c:v>3</c:v>
                </c:pt>
                <c:pt idx="1">
                  <c:v>3</c:v>
                </c:pt>
                <c:pt idx="2">
                  <c:v>3</c:v>
                </c:pt>
                <c:pt idx="3">
                  <c:v>3</c:v>
                </c:pt>
                <c:pt idx="4">
                  <c:v>3</c:v>
                </c:pt>
                <c:pt idx="5">
                  <c:v>3</c:v>
                </c:pt>
                <c:pt idx="6">
                  <c:v>2</c:v>
                </c:pt>
                <c:pt idx="7">
                  <c:v>2</c:v>
                </c:pt>
                <c:pt idx="8">
                  <c:v>2</c:v>
                </c:pt>
              </c:numCache>
            </c:numRef>
          </c:val>
          <c:smooth val="0"/>
        </c:ser>
        <c:ser>
          <c:idx val="3"/>
          <c:order val="3"/>
          <c:tx>
            <c:strRef>
              <c:f>Feuil1!$A$62</c:f>
              <c:strCache>
                <c:ptCount val="1"/>
                <c:pt idx="0">
                  <c:v>H2</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Feuil1!$B$62:$J$62</c:f>
              <c:numCache>
                <c:formatCode>General</c:formatCode>
                <c:ptCount val="9"/>
                <c:pt idx="0">
                  <c:v>1</c:v>
                </c:pt>
                <c:pt idx="1">
                  <c:v>1</c:v>
                </c:pt>
                <c:pt idx="2">
                  <c:v>1</c:v>
                </c:pt>
                <c:pt idx="3">
                  <c:v>1</c:v>
                </c:pt>
                <c:pt idx="4">
                  <c:v>1</c:v>
                </c:pt>
                <c:pt idx="5">
                  <c:v>1</c:v>
                </c:pt>
                <c:pt idx="6">
                  <c:v>1</c:v>
                </c:pt>
                <c:pt idx="7">
                  <c:v>1</c:v>
                </c:pt>
                <c:pt idx="8">
                  <c:v>1</c:v>
                </c:pt>
              </c:numCache>
            </c:numRef>
          </c:val>
          <c:smooth val="0"/>
        </c:ser>
        <c:ser>
          <c:idx val="4"/>
          <c:order val="4"/>
          <c:tx>
            <c:strRef>
              <c:f>Feuil1!$A$63</c:f>
              <c:strCache>
                <c:ptCount val="1"/>
                <c:pt idx="0">
                  <c:v>H3</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Feuil1!$B$63:$J$63</c:f>
              <c:numCache>
                <c:formatCode>General</c:formatCode>
                <c:ptCount val="9"/>
                <c:pt idx="0">
                  <c:v>6</c:v>
                </c:pt>
                <c:pt idx="1">
                  <c:v>6</c:v>
                </c:pt>
                <c:pt idx="2">
                  <c:v>1</c:v>
                </c:pt>
                <c:pt idx="3">
                  <c:v>1</c:v>
                </c:pt>
                <c:pt idx="4">
                  <c:v>1</c:v>
                </c:pt>
                <c:pt idx="5">
                  <c:v>1</c:v>
                </c:pt>
                <c:pt idx="6">
                  <c:v>1</c:v>
                </c:pt>
                <c:pt idx="7">
                  <c:v>1</c:v>
                </c:pt>
                <c:pt idx="8">
                  <c:v>1</c:v>
                </c:pt>
              </c:numCache>
            </c:numRef>
          </c:val>
          <c:smooth val="0"/>
        </c:ser>
        <c:ser>
          <c:idx val="5"/>
          <c:order val="5"/>
          <c:tx>
            <c:strRef>
              <c:f>Feuil1!$A$64</c:f>
              <c:strCache>
                <c:ptCount val="1"/>
                <c:pt idx="0">
                  <c:v>F3</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Feuil1!$B$64:$J$64</c:f>
              <c:numCache>
                <c:formatCode>General</c:formatCode>
                <c:ptCount val="9"/>
                <c:pt idx="0">
                  <c:v>1</c:v>
                </c:pt>
                <c:pt idx="1">
                  <c:v>1</c:v>
                </c:pt>
                <c:pt idx="2">
                  <c:v>1</c:v>
                </c:pt>
                <c:pt idx="3">
                  <c:v>1</c:v>
                </c:pt>
                <c:pt idx="4">
                  <c:v>1</c:v>
                </c:pt>
                <c:pt idx="5">
                  <c:v>1</c:v>
                </c:pt>
                <c:pt idx="6">
                  <c:v>1</c:v>
                </c:pt>
                <c:pt idx="7">
                  <c:v>1</c:v>
                </c:pt>
                <c:pt idx="8">
                  <c:v>1</c:v>
                </c:pt>
              </c:numCache>
            </c:numRef>
          </c:val>
          <c:smooth val="0"/>
        </c:ser>
        <c:dLbls>
          <c:showLegendKey val="0"/>
          <c:showVal val="0"/>
          <c:showCatName val="0"/>
          <c:showSerName val="0"/>
          <c:showPercent val="0"/>
          <c:showBubbleSize val="0"/>
        </c:dLbls>
        <c:marker val="1"/>
        <c:smooth val="0"/>
        <c:axId val="86191616"/>
        <c:axId val="83056832"/>
      </c:lineChart>
      <c:catAx>
        <c:axId val="86191616"/>
        <c:scaling>
          <c:orientation val="minMax"/>
        </c:scaling>
        <c:delete val="0"/>
        <c:axPos val="b"/>
        <c:majorTickMark val="none"/>
        <c:minorTickMark val="none"/>
        <c:tickLblPos val="nextTo"/>
        <c:txPr>
          <a:bodyPr/>
          <a:lstStyle/>
          <a:p>
            <a:pPr>
              <a:defRPr lang="fr-CH"/>
            </a:pPr>
            <a:endParaRPr lang="en-US"/>
          </a:p>
        </c:txPr>
        <c:crossAx val="83056832"/>
        <c:crosses val="autoZero"/>
        <c:auto val="1"/>
        <c:lblAlgn val="ctr"/>
        <c:lblOffset val="100"/>
        <c:noMultiLvlLbl val="0"/>
      </c:catAx>
      <c:valAx>
        <c:axId val="83056832"/>
        <c:scaling>
          <c:orientation val="minMax"/>
        </c:scaling>
        <c:delete val="0"/>
        <c:axPos val="l"/>
        <c:majorGridlines/>
        <c:numFmt formatCode="General" sourceLinked="1"/>
        <c:majorTickMark val="none"/>
        <c:minorTickMark val="none"/>
        <c:tickLblPos val="nextTo"/>
        <c:txPr>
          <a:bodyPr/>
          <a:lstStyle/>
          <a:p>
            <a:pPr>
              <a:defRPr lang="fr-CH"/>
            </a:pPr>
            <a:endParaRPr lang="en-US"/>
          </a:p>
        </c:txPr>
        <c:crossAx val="86191616"/>
        <c:crosses val="autoZero"/>
        <c:crossBetween val="between"/>
      </c:valAx>
      <c:dTable>
        <c:showHorzBorder val="1"/>
        <c:showVertBorder val="1"/>
        <c:showOutline val="1"/>
        <c:showKeys val="1"/>
        <c:txPr>
          <a:bodyPr/>
          <a:lstStyle/>
          <a:p>
            <a:pPr rtl="0">
              <a:defRPr lang="fr-CH"/>
            </a:pPr>
            <a:endParaRPr lang="en-US"/>
          </a:p>
        </c:txPr>
      </c:dTable>
    </c:plotArea>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a:t>
            </a:r>
            <a:r>
              <a:rPr lang="fr-CH" baseline="0"/>
              <a:t> EPARS DEMANGEAISONS par cohorte</a:t>
            </a:r>
            <a:endParaRPr lang="fr-CH"/>
          </a:p>
        </c:rich>
      </c:tx>
      <c:layout/>
      <c:overlay val="0"/>
    </c:title>
    <c:autoTitleDeleted val="0"/>
    <c:plotArea>
      <c:layout>
        <c:manualLayout>
          <c:layoutTarget val="inner"/>
          <c:xMode val="edge"/>
          <c:yMode val="edge"/>
          <c:x val="6.3705318086502608E-2"/>
          <c:y val="0.22158042160265287"/>
          <c:w val="0.93545377910730587"/>
          <c:h val="0.54605268014115049"/>
        </c:manualLayout>
      </c:layout>
      <c:lineChart>
        <c:grouping val="standard"/>
        <c:varyColors val="0"/>
        <c:ser>
          <c:idx val="0"/>
          <c:order val="0"/>
          <c:tx>
            <c:strRef>
              <c:f>Feuil1!$A$56</c:f>
              <c:strCache>
                <c:ptCount val="1"/>
                <c:pt idx="0">
                  <c:v>Cohorte 1</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Feuil1!$B$56:$J$56</c:f>
              <c:numCache>
                <c:formatCode>General</c:formatCode>
                <c:ptCount val="9"/>
                <c:pt idx="0">
                  <c:v>4.5</c:v>
                </c:pt>
                <c:pt idx="1">
                  <c:v>4.5</c:v>
                </c:pt>
                <c:pt idx="2">
                  <c:v>4</c:v>
                </c:pt>
                <c:pt idx="3">
                  <c:v>4</c:v>
                </c:pt>
                <c:pt idx="4">
                  <c:v>3.5</c:v>
                </c:pt>
                <c:pt idx="5">
                  <c:v>3.5</c:v>
                </c:pt>
                <c:pt idx="6">
                  <c:v>3</c:v>
                </c:pt>
                <c:pt idx="7">
                  <c:v>3</c:v>
                </c:pt>
                <c:pt idx="8">
                  <c:v>3</c:v>
                </c:pt>
              </c:numCache>
            </c:numRef>
          </c:val>
          <c:smooth val="0"/>
        </c:ser>
        <c:ser>
          <c:idx val="1"/>
          <c:order val="1"/>
          <c:tx>
            <c:strRef>
              <c:f>Feuil1!$A$57</c:f>
              <c:strCache>
                <c:ptCount val="1"/>
                <c:pt idx="0">
                  <c:v>Cohorte 2</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Feuil1!$B$57:$J$57</c:f>
              <c:numCache>
                <c:formatCode>General</c:formatCode>
                <c:ptCount val="9"/>
                <c:pt idx="0">
                  <c:v>1</c:v>
                </c:pt>
                <c:pt idx="1">
                  <c:v>1</c:v>
                </c:pt>
                <c:pt idx="2">
                  <c:v>1</c:v>
                </c:pt>
                <c:pt idx="3">
                  <c:v>1</c:v>
                </c:pt>
                <c:pt idx="4">
                  <c:v>1</c:v>
                </c:pt>
                <c:pt idx="5">
                  <c:v>1</c:v>
                </c:pt>
                <c:pt idx="6">
                  <c:v>1</c:v>
                </c:pt>
                <c:pt idx="7">
                  <c:v>1</c:v>
                </c:pt>
                <c:pt idx="8">
                  <c:v>1</c:v>
                </c:pt>
              </c:numCache>
            </c:numRef>
          </c:val>
          <c:smooth val="0"/>
        </c:ser>
        <c:ser>
          <c:idx val="2"/>
          <c:order val="2"/>
          <c:tx>
            <c:strRef>
              <c:f>Feuil1!$A$58</c:f>
              <c:strCache>
                <c:ptCount val="1"/>
                <c:pt idx="0">
                  <c:v>Cohorte 3</c:v>
                </c:pt>
              </c:strCache>
            </c:strRef>
          </c:tx>
          <c:cat>
            <c:strRef>
              <c:f>Feuil1!$B$55:$J$55</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Feuil1!$B$58:$J$58</c:f>
              <c:numCache>
                <c:formatCode>General</c:formatCode>
                <c:ptCount val="9"/>
                <c:pt idx="0">
                  <c:v>3.5</c:v>
                </c:pt>
                <c:pt idx="1">
                  <c:v>3.5</c:v>
                </c:pt>
                <c:pt idx="2">
                  <c:v>1</c:v>
                </c:pt>
                <c:pt idx="3">
                  <c:v>1</c:v>
                </c:pt>
                <c:pt idx="4">
                  <c:v>1</c:v>
                </c:pt>
                <c:pt idx="5">
                  <c:v>1</c:v>
                </c:pt>
                <c:pt idx="6">
                  <c:v>1</c:v>
                </c:pt>
                <c:pt idx="7">
                  <c:v>1</c:v>
                </c:pt>
                <c:pt idx="8">
                  <c:v>1</c:v>
                </c:pt>
              </c:numCache>
            </c:numRef>
          </c:val>
          <c:smooth val="0"/>
        </c:ser>
        <c:dLbls>
          <c:showLegendKey val="0"/>
          <c:showVal val="1"/>
          <c:showCatName val="0"/>
          <c:showSerName val="0"/>
          <c:showPercent val="0"/>
          <c:showBubbleSize val="0"/>
        </c:dLbls>
        <c:marker val="1"/>
        <c:smooth val="0"/>
        <c:axId val="86329344"/>
        <c:axId val="86384640"/>
      </c:lineChart>
      <c:catAx>
        <c:axId val="86329344"/>
        <c:scaling>
          <c:orientation val="minMax"/>
        </c:scaling>
        <c:delete val="0"/>
        <c:axPos val="b"/>
        <c:majorTickMark val="none"/>
        <c:minorTickMark val="none"/>
        <c:tickLblPos val="nextTo"/>
        <c:txPr>
          <a:bodyPr/>
          <a:lstStyle/>
          <a:p>
            <a:pPr>
              <a:defRPr lang="fr-CH"/>
            </a:pPr>
            <a:endParaRPr lang="en-US"/>
          </a:p>
        </c:txPr>
        <c:crossAx val="86384640"/>
        <c:crosses val="autoZero"/>
        <c:auto val="1"/>
        <c:lblAlgn val="ctr"/>
        <c:lblOffset val="100"/>
        <c:noMultiLvlLbl val="0"/>
      </c:catAx>
      <c:valAx>
        <c:axId val="86384640"/>
        <c:scaling>
          <c:orientation val="minMax"/>
        </c:scaling>
        <c:delete val="1"/>
        <c:axPos val="l"/>
        <c:numFmt formatCode="General" sourceLinked="1"/>
        <c:majorTickMark val="out"/>
        <c:minorTickMark val="none"/>
        <c:tickLblPos val="none"/>
        <c:crossAx val="86329344"/>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EPARS RARETE par patient</a:t>
            </a:r>
          </a:p>
        </c:rich>
      </c:tx>
      <c:layout/>
      <c:overlay val="0"/>
    </c:title>
    <c:autoTitleDeleted val="0"/>
    <c:plotArea>
      <c:layout/>
      <c:lineChart>
        <c:grouping val="standard"/>
        <c:varyColors val="0"/>
        <c:ser>
          <c:idx val="0"/>
          <c:order val="0"/>
          <c:tx>
            <c:strRef>
              <c:f>Feuil1!$A$70</c:f>
              <c:strCache>
                <c:ptCount val="1"/>
                <c:pt idx="0">
                  <c:v>F1</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Feuil1!$B$70:$J$70</c:f>
              <c:numCache>
                <c:formatCode>General</c:formatCode>
                <c:ptCount val="9"/>
                <c:pt idx="0">
                  <c:v>7</c:v>
                </c:pt>
                <c:pt idx="1">
                  <c:v>7</c:v>
                </c:pt>
                <c:pt idx="2">
                  <c:v>7</c:v>
                </c:pt>
                <c:pt idx="3">
                  <c:v>7</c:v>
                </c:pt>
                <c:pt idx="4">
                  <c:v>7</c:v>
                </c:pt>
                <c:pt idx="5">
                  <c:v>5</c:v>
                </c:pt>
                <c:pt idx="6">
                  <c:v>5</c:v>
                </c:pt>
                <c:pt idx="7">
                  <c:v>5</c:v>
                </c:pt>
                <c:pt idx="8">
                  <c:v>5</c:v>
                </c:pt>
              </c:numCache>
            </c:numRef>
          </c:val>
          <c:smooth val="0"/>
        </c:ser>
        <c:ser>
          <c:idx val="1"/>
          <c:order val="1"/>
          <c:tx>
            <c:strRef>
              <c:f>Feuil1!$A$71</c:f>
              <c:strCache>
                <c:ptCount val="1"/>
                <c:pt idx="0">
                  <c:v>F2</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Feuil1!$B$71:$J$71</c:f>
              <c:numCache>
                <c:formatCode>General</c:formatCode>
                <c:ptCount val="9"/>
                <c:pt idx="0">
                  <c:v>8</c:v>
                </c:pt>
                <c:pt idx="1">
                  <c:v>8</c:v>
                </c:pt>
                <c:pt idx="2">
                  <c:v>7</c:v>
                </c:pt>
                <c:pt idx="3">
                  <c:v>1</c:v>
                </c:pt>
                <c:pt idx="4">
                  <c:v>1</c:v>
                </c:pt>
                <c:pt idx="5">
                  <c:v>1</c:v>
                </c:pt>
                <c:pt idx="6">
                  <c:v>1</c:v>
                </c:pt>
                <c:pt idx="7">
                  <c:v>1</c:v>
                </c:pt>
                <c:pt idx="8">
                  <c:v>1</c:v>
                </c:pt>
              </c:numCache>
            </c:numRef>
          </c:val>
          <c:smooth val="0"/>
        </c:ser>
        <c:ser>
          <c:idx val="2"/>
          <c:order val="2"/>
          <c:tx>
            <c:strRef>
              <c:f>Feuil1!$A$72</c:f>
              <c:strCache>
                <c:ptCount val="1"/>
                <c:pt idx="0">
                  <c:v>H1</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Feuil1!$B$72:$J$72</c:f>
              <c:numCache>
                <c:formatCode>General</c:formatCode>
                <c:ptCount val="9"/>
                <c:pt idx="0">
                  <c:v>9</c:v>
                </c:pt>
                <c:pt idx="1">
                  <c:v>9</c:v>
                </c:pt>
                <c:pt idx="2">
                  <c:v>9</c:v>
                </c:pt>
                <c:pt idx="3">
                  <c:v>9</c:v>
                </c:pt>
                <c:pt idx="4">
                  <c:v>9</c:v>
                </c:pt>
                <c:pt idx="5">
                  <c:v>9</c:v>
                </c:pt>
                <c:pt idx="6">
                  <c:v>9</c:v>
                </c:pt>
                <c:pt idx="7">
                  <c:v>9</c:v>
                </c:pt>
                <c:pt idx="8">
                  <c:v>9</c:v>
                </c:pt>
              </c:numCache>
            </c:numRef>
          </c:val>
          <c:smooth val="0"/>
        </c:ser>
        <c:ser>
          <c:idx val="3"/>
          <c:order val="3"/>
          <c:tx>
            <c:strRef>
              <c:f>Feuil1!$A$73</c:f>
              <c:strCache>
                <c:ptCount val="1"/>
                <c:pt idx="0">
                  <c:v>H2</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Feuil1!$B$73:$J$73</c:f>
              <c:numCache>
                <c:formatCode>General</c:formatCode>
                <c:ptCount val="9"/>
                <c:pt idx="0">
                  <c:v>3</c:v>
                </c:pt>
                <c:pt idx="1">
                  <c:v>3</c:v>
                </c:pt>
                <c:pt idx="2">
                  <c:v>2</c:v>
                </c:pt>
                <c:pt idx="3">
                  <c:v>1</c:v>
                </c:pt>
                <c:pt idx="4">
                  <c:v>1</c:v>
                </c:pt>
                <c:pt idx="5">
                  <c:v>1</c:v>
                </c:pt>
                <c:pt idx="6">
                  <c:v>1</c:v>
                </c:pt>
                <c:pt idx="7">
                  <c:v>1</c:v>
                </c:pt>
                <c:pt idx="8">
                  <c:v>1</c:v>
                </c:pt>
              </c:numCache>
            </c:numRef>
          </c:val>
          <c:smooth val="0"/>
        </c:ser>
        <c:ser>
          <c:idx val="4"/>
          <c:order val="4"/>
          <c:tx>
            <c:strRef>
              <c:f>Feuil1!$A$74</c:f>
              <c:strCache>
                <c:ptCount val="1"/>
                <c:pt idx="0">
                  <c:v>H3</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Feuil1!$B$74:$J$74</c:f>
              <c:numCache>
                <c:formatCode>General</c:formatCode>
                <c:ptCount val="9"/>
                <c:pt idx="0">
                  <c:v>6</c:v>
                </c:pt>
                <c:pt idx="1">
                  <c:v>6</c:v>
                </c:pt>
                <c:pt idx="2">
                  <c:v>6</c:v>
                </c:pt>
                <c:pt idx="3">
                  <c:v>6</c:v>
                </c:pt>
                <c:pt idx="4">
                  <c:v>6</c:v>
                </c:pt>
                <c:pt idx="5">
                  <c:v>6</c:v>
                </c:pt>
                <c:pt idx="6">
                  <c:v>6</c:v>
                </c:pt>
                <c:pt idx="7">
                  <c:v>5</c:v>
                </c:pt>
                <c:pt idx="8">
                  <c:v>6</c:v>
                </c:pt>
              </c:numCache>
            </c:numRef>
          </c:val>
          <c:smooth val="0"/>
        </c:ser>
        <c:ser>
          <c:idx val="5"/>
          <c:order val="5"/>
          <c:tx>
            <c:strRef>
              <c:f>Feuil1!$A$75</c:f>
              <c:strCache>
                <c:ptCount val="1"/>
                <c:pt idx="0">
                  <c:v>F3</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Feuil1!$B$75:$J$75</c:f>
              <c:numCache>
                <c:formatCode>General</c:formatCode>
                <c:ptCount val="9"/>
                <c:pt idx="0">
                  <c:v>8</c:v>
                </c:pt>
                <c:pt idx="1">
                  <c:v>8</c:v>
                </c:pt>
                <c:pt idx="2">
                  <c:v>8</c:v>
                </c:pt>
                <c:pt idx="3">
                  <c:v>8</c:v>
                </c:pt>
                <c:pt idx="4">
                  <c:v>8</c:v>
                </c:pt>
                <c:pt idx="5">
                  <c:v>8</c:v>
                </c:pt>
                <c:pt idx="6">
                  <c:v>8</c:v>
                </c:pt>
                <c:pt idx="7">
                  <c:v>8</c:v>
                </c:pt>
                <c:pt idx="8">
                  <c:v>8</c:v>
                </c:pt>
              </c:numCache>
            </c:numRef>
          </c:val>
          <c:smooth val="0"/>
        </c:ser>
        <c:dLbls>
          <c:showLegendKey val="0"/>
          <c:showVal val="0"/>
          <c:showCatName val="0"/>
          <c:showSerName val="0"/>
          <c:showPercent val="0"/>
          <c:showBubbleSize val="0"/>
        </c:dLbls>
        <c:marker val="1"/>
        <c:smooth val="0"/>
        <c:axId val="86490112"/>
        <c:axId val="86387520"/>
      </c:lineChart>
      <c:catAx>
        <c:axId val="86490112"/>
        <c:scaling>
          <c:orientation val="minMax"/>
        </c:scaling>
        <c:delete val="0"/>
        <c:axPos val="b"/>
        <c:majorTickMark val="none"/>
        <c:minorTickMark val="none"/>
        <c:tickLblPos val="nextTo"/>
        <c:txPr>
          <a:bodyPr/>
          <a:lstStyle/>
          <a:p>
            <a:pPr>
              <a:defRPr lang="fr-CH"/>
            </a:pPr>
            <a:endParaRPr lang="en-US"/>
          </a:p>
        </c:txPr>
        <c:crossAx val="86387520"/>
        <c:crosses val="autoZero"/>
        <c:auto val="1"/>
        <c:lblAlgn val="ctr"/>
        <c:lblOffset val="100"/>
        <c:noMultiLvlLbl val="0"/>
      </c:catAx>
      <c:valAx>
        <c:axId val="86387520"/>
        <c:scaling>
          <c:orientation val="minMax"/>
        </c:scaling>
        <c:delete val="0"/>
        <c:axPos val="l"/>
        <c:majorGridlines/>
        <c:numFmt formatCode="General" sourceLinked="1"/>
        <c:majorTickMark val="none"/>
        <c:minorTickMark val="none"/>
        <c:tickLblPos val="nextTo"/>
        <c:txPr>
          <a:bodyPr/>
          <a:lstStyle/>
          <a:p>
            <a:pPr>
              <a:defRPr lang="fr-CH"/>
            </a:pPr>
            <a:endParaRPr lang="en-US"/>
          </a:p>
        </c:txPr>
        <c:crossAx val="86490112"/>
        <c:crosses val="autoZero"/>
        <c:crossBetween val="between"/>
      </c:valAx>
      <c:dTable>
        <c:showHorzBorder val="1"/>
        <c:showVertBorder val="1"/>
        <c:showOutline val="1"/>
        <c:showKeys val="1"/>
        <c:txPr>
          <a:bodyPr/>
          <a:lstStyle/>
          <a:p>
            <a:pPr rtl="0">
              <a:defRPr lang="fr-CH"/>
            </a:pPr>
            <a:endParaRPr lang="en-US"/>
          </a:p>
        </c:txPr>
      </c:dTable>
    </c:plotArea>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 EPARS RARETE par cohorte</a:t>
            </a:r>
          </a:p>
        </c:rich>
      </c:tx>
      <c:layout/>
      <c:overlay val="0"/>
    </c:title>
    <c:autoTitleDeleted val="0"/>
    <c:plotArea>
      <c:layout>
        <c:manualLayout>
          <c:layoutTarget val="inner"/>
          <c:xMode val="edge"/>
          <c:yMode val="edge"/>
          <c:x val="6.3761065542627199E-2"/>
          <c:y val="0.32181111216603431"/>
          <c:w val="0.93302363757398199"/>
          <c:h val="0.54467765973292259"/>
        </c:manualLayout>
      </c:layout>
      <c:lineChart>
        <c:grouping val="standard"/>
        <c:varyColors val="0"/>
        <c:ser>
          <c:idx val="0"/>
          <c:order val="0"/>
          <c:tx>
            <c:strRef>
              <c:f>Feuil1!$A$67</c:f>
              <c:strCache>
                <c:ptCount val="1"/>
                <c:pt idx="0">
                  <c:v>Cohorte 1</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Feuil1!$B$67:$J$67</c:f>
              <c:numCache>
                <c:formatCode>General</c:formatCode>
                <c:ptCount val="9"/>
                <c:pt idx="0">
                  <c:v>8</c:v>
                </c:pt>
                <c:pt idx="1">
                  <c:v>8</c:v>
                </c:pt>
                <c:pt idx="2">
                  <c:v>8</c:v>
                </c:pt>
                <c:pt idx="3">
                  <c:v>8</c:v>
                </c:pt>
                <c:pt idx="4">
                  <c:v>8</c:v>
                </c:pt>
                <c:pt idx="5">
                  <c:v>7</c:v>
                </c:pt>
                <c:pt idx="6">
                  <c:v>7</c:v>
                </c:pt>
                <c:pt idx="7">
                  <c:v>7</c:v>
                </c:pt>
                <c:pt idx="8">
                  <c:v>7</c:v>
                </c:pt>
              </c:numCache>
            </c:numRef>
          </c:val>
          <c:smooth val="0"/>
        </c:ser>
        <c:ser>
          <c:idx val="1"/>
          <c:order val="1"/>
          <c:tx>
            <c:strRef>
              <c:f>Feuil1!$A$68</c:f>
              <c:strCache>
                <c:ptCount val="1"/>
                <c:pt idx="0">
                  <c:v>Cohorte 2</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Feuil1!$B$68:$J$68</c:f>
              <c:numCache>
                <c:formatCode>General</c:formatCode>
                <c:ptCount val="9"/>
                <c:pt idx="0">
                  <c:v>5.5</c:v>
                </c:pt>
                <c:pt idx="1">
                  <c:v>5.5</c:v>
                </c:pt>
                <c:pt idx="2">
                  <c:v>4.5</c:v>
                </c:pt>
                <c:pt idx="3">
                  <c:v>1</c:v>
                </c:pt>
                <c:pt idx="4">
                  <c:v>1</c:v>
                </c:pt>
                <c:pt idx="5">
                  <c:v>1</c:v>
                </c:pt>
                <c:pt idx="6">
                  <c:v>1</c:v>
                </c:pt>
                <c:pt idx="7">
                  <c:v>1</c:v>
                </c:pt>
                <c:pt idx="8">
                  <c:v>1</c:v>
                </c:pt>
              </c:numCache>
            </c:numRef>
          </c:val>
          <c:smooth val="0"/>
        </c:ser>
        <c:ser>
          <c:idx val="2"/>
          <c:order val="2"/>
          <c:tx>
            <c:strRef>
              <c:f>Feuil1!$A$69</c:f>
              <c:strCache>
                <c:ptCount val="1"/>
                <c:pt idx="0">
                  <c:v>Cohorte 3</c:v>
                </c:pt>
              </c:strCache>
            </c:strRef>
          </c:tx>
          <c:cat>
            <c:strRef>
              <c:f>Feuil1!$B$66:$J$66</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Feuil1!$B$69:$J$69</c:f>
              <c:numCache>
                <c:formatCode>General</c:formatCode>
                <c:ptCount val="9"/>
                <c:pt idx="0">
                  <c:v>7</c:v>
                </c:pt>
                <c:pt idx="1">
                  <c:v>7</c:v>
                </c:pt>
                <c:pt idx="2">
                  <c:v>7</c:v>
                </c:pt>
                <c:pt idx="3">
                  <c:v>7</c:v>
                </c:pt>
                <c:pt idx="4">
                  <c:v>7</c:v>
                </c:pt>
                <c:pt idx="5">
                  <c:v>7</c:v>
                </c:pt>
                <c:pt idx="6">
                  <c:v>7</c:v>
                </c:pt>
                <c:pt idx="7">
                  <c:v>6.5</c:v>
                </c:pt>
                <c:pt idx="8">
                  <c:v>7</c:v>
                </c:pt>
              </c:numCache>
            </c:numRef>
          </c:val>
          <c:smooth val="0"/>
        </c:ser>
        <c:dLbls>
          <c:showLegendKey val="0"/>
          <c:showVal val="1"/>
          <c:showCatName val="0"/>
          <c:showSerName val="0"/>
          <c:showPercent val="0"/>
          <c:showBubbleSize val="0"/>
        </c:dLbls>
        <c:marker val="1"/>
        <c:smooth val="0"/>
        <c:axId val="86508544"/>
        <c:axId val="86389248"/>
      </c:lineChart>
      <c:catAx>
        <c:axId val="86508544"/>
        <c:scaling>
          <c:orientation val="minMax"/>
        </c:scaling>
        <c:delete val="0"/>
        <c:axPos val="b"/>
        <c:majorTickMark val="none"/>
        <c:minorTickMark val="none"/>
        <c:tickLblPos val="nextTo"/>
        <c:txPr>
          <a:bodyPr/>
          <a:lstStyle/>
          <a:p>
            <a:pPr>
              <a:defRPr lang="fr-CH"/>
            </a:pPr>
            <a:endParaRPr lang="en-US"/>
          </a:p>
        </c:txPr>
        <c:crossAx val="86389248"/>
        <c:crosses val="autoZero"/>
        <c:auto val="1"/>
        <c:lblAlgn val="ctr"/>
        <c:lblOffset val="100"/>
        <c:noMultiLvlLbl val="0"/>
      </c:catAx>
      <c:valAx>
        <c:axId val="86389248"/>
        <c:scaling>
          <c:orientation val="minMax"/>
        </c:scaling>
        <c:delete val="1"/>
        <c:axPos val="l"/>
        <c:numFmt formatCode="General" sourceLinked="1"/>
        <c:majorTickMark val="out"/>
        <c:minorTickMark val="none"/>
        <c:tickLblPos val="none"/>
        <c:crossAx val="86508544"/>
        <c:crosses val="autoZero"/>
        <c:crossBetween val="between"/>
      </c:valAx>
    </c:plotArea>
    <c:legend>
      <c:legendPos val="t"/>
      <c:layout/>
      <c:overlay val="0"/>
      <c:txPr>
        <a:bodyPr/>
        <a:lstStyle/>
        <a:p>
          <a:pPr>
            <a:defRPr lang="fr-CH"/>
          </a:pPr>
          <a:endParaRPr lang="en-US"/>
        </a:p>
      </c:txPr>
    </c:legend>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a:pPr>
            <a:r>
              <a:rPr lang="fr-CH"/>
              <a:t>Score</a:t>
            </a:r>
            <a:r>
              <a:rPr lang="fr-CH" baseline="0"/>
              <a:t> EPARS PERTE par patient</a:t>
            </a:r>
            <a:endParaRPr lang="fr-CH"/>
          </a:p>
        </c:rich>
      </c:tx>
      <c:layout/>
      <c:overlay val="0"/>
    </c:title>
    <c:autoTitleDeleted val="0"/>
    <c:plotArea>
      <c:layout/>
      <c:lineChart>
        <c:grouping val="standard"/>
        <c:varyColors val="0"/>
        <c:ser>
          <c:idx val="0"/>
          <c:order val="0"/>
          <c:tx>
            <c:strRef>
              <c:f>Feuil1!$A$37</c:f>
              <c:strCache>
                <c:ptCount val="1"/>
                <c:pt idx="0">
                  <c:v>F1</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Feuil1!$B$37:$J$37</c:f>
              <c:numCache>
                <c:formatCode>General</c:formatCode>
                <c:ptCount val="9"/>
                <c:pt idx="0">
                  <c:v>4</c:v>
                </c:pt>
                <c:pt idx="1">
                  <c:v>5</c:v>
                </c:pt>
                <c:pt idx="2">
                  <c:v>4</c:v>
                </c:pt>
                <c:pt idx="3">
                  <c:v>4</c:v>
                </c:pt>
                <c:pt idx="4">
                  <c:v>4</c:v>
                </c:pt>
                <c:pt idx="5">
                  <c:v>5</c:v>
                </c:pt>
                <c:pt idx="6">
                  <c:v>5</c:v>
                </c:pt>
                <c:pt idx="7">
                  <c:v>6</c:v>
                </c:pt>
                <c:pt idx="8">
                  <c:v>6</c:v>
                </c:pt>
              </c:numCache>
            </c:numRef>
          </c:val>
          <c:smooth val="0"/>
        </c:ser>
        <c:ser>
          <c:idx val="1"/>
          <c:order val="1"/>
          <c:tx>
            <c:strRef>
              <c:f>Feuil1!$A$38</c:f>
              <c:strCache>
                <c:ptCount val="1"/>
                <c:pt idx="0">
                  <c:v>F2</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Feuil1!$B$38:$J$38</c:f>
              <c:numCache>
                <c:formatCode>General</c:formatCode>
                <c:ptCount val="9"/>
                <c:pt idx="0">
                  <c:v>5</c:v>
                </c:pt>
                <c:pt idx="1">
                  <c:v>3</c:v>
                </c:pt>
                <c:pt idx="2">
                  <c:v>2</c:v>
                </c:pt>
                <c:pt idx="3">
                  <c:v>1</c:v>
                </c:pt>
                <c:pt idx="4">
                  <c:v>1</c:v>
                </c:pt>
                <c:pt idx="5">
                  <c:v>1</c:v>
                </c:pt>
                <c:pt idx="6">
                  <c:v>1</c:v>
                </c:pt>
                <c:pt idx="7">
                  <c:v>1</c:v>
                </c:pt>
                <c:pt idx="8">
                  <c:v>1</c:v>
                </c:pt>
              </c:numCache>
            </c:numRef>
          </c:val>
          <c:smooth val="0"/>
        </c:ser>
        <c:ser>
          <c:idx val="2"/>
          <c:order val="2"/>
          <c:tx>
            <c:strRef>
              <c:f>Feuil1!$A$39</c:f>
              <c:strCache>
                <c:ptCount val="1"/>
                <c:pt idx="0">
                  <c:v>H1</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Feuil1!$B$39:$J$39</c:f>
              <c:numCache>
                <c:formatCode>General</c:formatCode>
                <c:ptCount val="9"/>
                <c:pt idx="0">
                  <c:v>5</c:v>
                </c:pt>
                <c:pt idx="1">
                  <c:v>5</c:v>
                </c:pt>
                <c:pt idx="2">
                  <c:v>5</c:v>
                </c:pt>
                <c:pt idx="3">
                  <c:v>5</c:v>
                </c:pt>
                <c:pt idx="4">
                  <c:v>5</c:v>
                </c:pt>
                <c:pt idx="5">
                  <c:v>5</c:v>
                </c:pt>
                <c:pt idx="6">
                  <c:v>5</c:v>
                </c:pt>
                <c:pt idx="7">
                  <c:v>5</c:v>
                </c:pt>
                <c:pt idx="8">
                  <c:v>5</c:v>
                </c:pt>
              </c:numCache>
            </c:numRef>
          </c:val>
          <c:smooth val="0"/>
        </c:ser>
        <c:ser>
          <c:idx val="3"/>
          <c:order val="3"/>
          <c:tx>
            <c:strRef>
              <c:f>Feuil1!$A$40</c:f>
              <c:strCache>
                <c:ptCount val="1"/>
                <c:pt idx="0">
                  <c:v>H2</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Feuil1!$B$40:$J$40</c:f>
              <c:numCache>
                <c:formatCode>General</c:formatCode>
                <c:ptCount val="9"/>
                <c:pt idx="0">
                  <c:v>3</c:v>
                </c:pt>
                <c:pt idx="1">
                  <c:v>3</c:v>
                </c:pt>
                <c:pt idx="2">
                  <c:v>2</c:v>
                </c:pt>
                <c:pt idx="3">
                  <c:v>1</c:v>
                </c:pt>
                <c:pt idx="4">
                  <c:v>1</c:v>
                </c:pt>
                <c:pt idx="5">
                  <c:v>1</c:v>
                </c:pt>
                <c:pt idx="6">
                  <c:v>1</c:v>
                </c:pt>
                <c:pt idx="7">
                  <c:v>1</c:v>
                </c:pt>
                <c:pt idx="8">
                  <c:v>1</c:v>
                </c:pt>
              </c:numCache>
            </c:numRef>
          </c:val>
          <c:smooth val="0"/>
        </c:ser>
        <c:ser>
          <c:idx val="4"/>
          <c:order val="4"/>
          <c:tx>
            <c:strRef>
              <c:f>Feuil1!$A$41</c:f>
              <c:strCache>
                <c:ptCount val="1"/>
                <c:pt idx="0">
                  <c:v>H3</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Feuil1!$B$41:$J$41</c:f>
              <c:numCache>
                <c:formatCode>General</c:formatCode>
                <c:ptCount val="9"/>
                <c:pt idx="0">
                  <c:v>7</c:v>
                </c:pt>
                <c:pt idx="1">
                  <c:v>7</c:v>
                </c:pt>
                <c:pt idx="2">
                  <c:v>7</c:v>
                </c:pt>
                <c:pt idx="3">
                  <c:v>7</c:v>
                </c:pt>
                <c:pt idx="4">
                  <c:v>6</c:v>
                </c:pt>
                <c:pt idx="5">
                  <c:v>6</c:v>
                </c:pt>
                <c:pt idx="6">
                  <c:v>5</c:v>
                </c:pt>
                <c:pt idx="7">
                  <c:v>5</c:v>
                </c:pt>
                <c:pt idx="8">
                  <c:v>5</c:v>
                </c:pt>
              </c:numCache>
            </c:numRef>
          </c:val>
          <c:smooth val="0"/>
        </c:ser>
        <c:ser>
          <c:idx val="5"/>
          <c:order val="5"/>
          <c:tx>
            <c:strRef>
              <c:f>Feuil1!$A$42</c:f>
              <c:strCache>
                <c:ptCount val="1"/>
                <c:pt idx="0">
                  <c:v>F3</c:v>
                </c:pt>
              </c:strCache>
            </c:strRef>
          </c:tx>
          <c:cat>
            <c:strRef>
              <c:f>Feuil1!$B$33:$J$33</c:f>
              <c:strCache>
                <c:ptCount val="9"/>
                <c:pt idx="0">
                  <c:v>Visite 1</c:v>
                </c:pt>
                <c:pt idx="1">
                  <c:v>Visite 2</c:v>
                </c:pt>
                <c:pt idx="2">
                  <c:v>Visite 3</c:v>
                </c:pt>
                <c:pt idx="3">
                  <c:v>Visite 4</c:v>
                </c:pt>
                <c:pt idx="4">
                  <c:v>Visite 5</c:v>
                </c:pt>
                <c:pt idx="5">
                  <c:v>Visite 6</c:v>
                </c:pt>
                <c:pt idx="6">
                  <c:v>Visite 7</c:v>
                </c:pt>
                <c:pt idx="7">
                  <c:v> Visite 8</c:v>
                </c:pt>
                <c:pt idx="8">
                  <c:v>Visite 9</c:v>
                </c:pt>
              </c:strCache>
            </c:strRef>
          </c:cat>
          <c:val>
            <c:numRef>
              <c:f>Feuil1!$B$42:$J$42</c:f>
              <c:numCache>
                <c:formatCode>General</c:formatCode>
                <c:ptCount val="9"/>
                <c:pt idx="0">
                  <c:v>7</c:v>
                </c:pt>
                <c:pt idx="1">
                  <c:v>7</c:v>
                </c:pt>
                <c:pt idx="2">
                  <c:v>7</c:v>
                </c:pt>
                <c:pt idx="3">
                  <c:v>7</c:v>
                </c:pt>
                <c:pt idx="4">
                  <c:v>6</c:v>
                </c:pt>
                <c:pt idx="5">
                  <c:v>6</c:v>
                </c:pt>
                <c:pt idx="6">
                  <c:v>6</c:v>
                </c:pt>
                <c:pt idx="7">
                  <c:v>6</c:v>
                </c:pt>
                <c:pt idx="8">
                  <c:v>6</c:v>
                </c:pt>
              </c:numCache>
            </c:numRef>
          </c:val>
          <c:smooth val="0"/>
        </c:ser>
        <c:dLbls>
          <c:showLegendKey val="0"/>
          <c:showVal val="0"/>
          <c:showCatName val="0"/>
          <c:showSerName val="0"/>
          <c:showPercent val="0"/>
          <c:showBubbleSize val="0"/>
        </c:dLbls>
        <c:marker val="1"/>
        <c:smooth val="0"/>
        <c:axId val="87963136"/>
        <c:axId val="86391552"/>
      </c:lineChart>
      <c:catAx>
        <c:axId val="87963136"/>
        <c:scaling>
          <c:orientation val="minMax"/>
        </c:scaling>
        <c:delete val="0"/>
        <c:axPos val="b"/>
        <c:majorTickMark val="none"/>
        <c:minorTickMark val="none"/>
        <c:tickLblPos val="nextTo"/>
        <c:txPr>
          <a:bodyPr/>
          <a:lstStyle/>
          <a:p>
            <a:pPr>
              <a:defRPr lang="fr-CH"/>
            </a:pPr>
            <a:endParaRPr lang="en-US"/>
          </a:p>
        </c:txPr>
        <c:crossAx val="86391552"/>
        <c:crosses val="autoZero"/>
        <c:auto val="1"/>
        <c:lblAlgn val="ctr"/>
        <c:lblOffset val="100"/>
        <c:noMultiLvlLbl val="0"/>
      </c:catAx>
      <c:valAx>
        <c:axId val="86391552"/>
        <c:scaling>
          <c:orientation val="minMax"/>
        </c:scaling>
        <c:delete val="0"/>
        <c:axPos val="l"/>
        <c:majorGridlines/>
        <c:numFmt formatCode="General" sourceLinked="1"/>
        <c:majorTickMark val="none"/>
        <c:minorTickMark val="none"/>
        <c:tickLblPos val="nextTo"/>
        <c:txPr>
          <a:bodyPr/>
          <a:lstStyle/>
          <a:p>
            <a:pPr>
              <a:defRPr lang="fr-CH"/>
            </a:pPr>
            <a:endParaRPr lang="en-US"/>
          </a:p>
        </c:txPr>
        <c:crossAx val="87963136"/>
        <c:crosses val="autoZero"/>
        <c:crossBetween val="between"/>
      </c:valAx>
    </c:plotArea>
    <c:plotVisOnly val="1"/>
    <c:dispBlanksAs val="gap"/>
    <c:showDLblsOverMax val="0"/>
  </c:chart>
  <c:txPr>
    <a:bodyPr/>
    <a:lstStyle/>
    <a:p>
      <a:pPr>
        <a:defRPr sz="800" baseline="0">
          <a:latin typeface="Calibri"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68D119-052B-234F-99D8-B2947B683EB2}" type="datetimeFigureOut">
              <a:rPr lang="fr-FR" smtClean="0"/>
              <a:pPr/>
              <a:t>10/10/2014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96104D-BCD4-7548-9F93-E154E3525AF4}" type="slidenum">
              <a:rPr lang="fr-FR" smtClean="0"/>
              <a:pPr/>
              <a:t>‹#›</a:t>
            </a:fld>
            <a:endParaRPr lang="fr-FR"/>
          </a:p>
        </p:txBody>
      </p:sp>
    </p:spTree>
    <p:extLst>
      <p:ext uri="{BB962C8B-B14F-4D97-AF65-F5344CB8AC3E}">
        <p14:creationId xmlns:p14="http://schemas.microsoft.com/office/powerpoint/2010/main" val="860153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82661-1260-A946-B909-D5C1B6F30184}" type="datetimeFigureOut">
              <a:rPr lang="fr-FR" smtClean="0"/>
              <a:pPr/>
              <a:t>10/10/2014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C8DBAF-BD31-0647-9C3A-8C1176201EBB}" type="slidenum">
              <a:rPr lang="fr-FR" smtClean="0"/>
              <a:pPr/>
              <a:t>‹#›</a:t>
            </a:fld>
            <a:endParaRPr lang="fr-FR"/>
          </a:p>
        </p:txBody>
      </p:sp>
    </p:spTree>
    <p:extLst>
      <p:ext uri="{BB962C8B-B14F-4D97-AF65-F5344CB8AC3E}">
        <p14:creationId xmlns:p14="http://schemas.microsoft.com/office/powerpoint/2010/main" val="24070849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73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7348" name="Espace réservé du numéro de diapositive 3"/>
          <p:cNvSpPr txBox="1">
            <a:spLocks noGrp="1"/>
          </p:cNvSpPr>
          <p:nvPr/>
        </p:nvSpPr>
        <p:spPr bwMode="auto">
          <a:xfrm>
            <a:off x="3885179" y="8684882"/>
            <a:ext cx="2971728" cy="456986"/>
          </a:xfrm>
          <a:prstGeom prst="rect">
            <a:avLst/>
          </a:prstGeom>
          <a:noFill/>
          <a:ln w="9525">
            <a:noFill/>
            <a:miter lim="800000"/>
            <a:headEnd/>
            <a:tailEnd/>
          </a:ln>
        </p:spPr>
        <p:txBody>
          <a:bodyPr lIns="92107" tIns="46054" rIns="92107" bIns="46054" anchor="b"/>
          <a:lstStyle/>
          <a:p>
            <a:pPr algn="r"/>
            <a:fld id="{C2EA4EF6-623F-4EF9-B202-DA65A4AA5E67}" type="slidenum">
              <a:rPr lang="fr-FR" sz="1200">
                <a:latin typeface="Calibri" pitchFamily="34" charset="0"/>
              </a:rPr>
              <a:pPr algn="r"/>
              <a:t>36</a:t>
            </a:fld>
            <a:endParaRPr lang="fr-FR"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BA8738-E1E9-4EB3-9DB7-F82BE2CC3C7B}" type="slidenum">
              <a:rPr lang="fr-FR" smtClean="0"/>
              <a:pPr/>
              <a:t>48</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BA8738-E1E9-4EB3-9DB7-F82BE2CC3C7B}" type="slidenum">
              <a:rPr lang="fr-FR" smtClean="0"/>
              <a:pPr/>
              <a:t>49</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0BA8738-E1E9-4EB3-9DB7-F82BE2CC3C7B}" type="slidenum">
              <a:rPr lang="fr-FR" smtClean="0"/>
              <a:pPr/>
              <a:t>50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487362"/>
          </a:xfrm>
        </p:spPr>
        <p:txBody>
          <a:bodyPr>
            <a:normAutofit/>
          </a:bodyPr>
          <a:lstStyle>
            <a:lvl1pPr algn="l">
              <a:defRPr sz="2800" b="1"/>
            </a:lvl1pPr>
          </a:lstStyle>
          <a:p>
            <a:r>
              <a:rPr lang="en-US" dirty="0" smtClean="0"/>
              <a:t>Click to edit Master title style</a:t>
            </a:r>
            <a:endParaRPr lang="fr-FR" dirty="0"/>
          </a:p>
        </p:txBody>
      </p:sp>
      <p:sp>
        <p:nvSpPr>
          <p:cNvPr id="3" name="Content Placeholder 2"/>
          <p:cNvSpPr>
            <a:spLocks noGrp="1"/>
          </p:cNvSpPr>
          <p:nvPr>
            <p:ph idx="1"/>
          </p:nvPr>
        </p:nvSpPr>
        <p:spPr>
          <a:xfrm>
            <a:off x="457200" y="1219200"/>
            <a:ext cx="8229600" cy="4906963"/>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Date Placeholder 3"/>
          <p:cNvSpPr>
            <a:spLocks noGrp="1"/>
          </p:cNvSpPr>
          <p:nvPr>
            <p:ph type="dt" sz="half" idx="10"/>
          </p:nvPr>
        </p:nvSpPr>
        <p:spPr>
          <a:xfrm>
            <a:off x="457200" y="6477000"/>
            <a:ext cx="2133600" cy="244475"/>
          </a:xfrm>
        </p:spPr>
        <p:txBody>
          <a:bodyPr/>
          <a:lstStyle>
            <a:lvl1pPr>
              <a:defRPr>
                <a:solidFill>
                  <a:schemeClr val="tx1">
                    <a:lumMod val="65000"/>
                    <a:lumOff val="35000"/>
                  </a:schemeClr>
                </a:solidFill>
              </a:defRPr>
            </a:lvl1pPr>
          </a:lstStyle>
          <a:p>
            <a:fld id="{70C634AA-4C52-8643-A4E7-129EA147A339}" type="datetime1">
              <a:rPr lang="fr-FR" smtClean="0"/>
              <a:pPr/>
              <a:t>10/10/2014</a:t>
            </a:fld>
            <a:endParaRPr lang="fr-FR" dirty="0"/>
          </a:p>
        </p:txBody>
      </p:sp>
      <p:sp>
        <p:nvSpPr>
          <p:cNvPr id="5" name="Footer Placeholder 4"/>
          <p:cNvSpPr>
            <a:spLocks noGrp="1"/>
          </p:cNvSpPr>
          <p:nvPr>
            <p:ph type="ftr" sz="quarter" idx="11"/>
          </p:nvPr>
        </p:nvSpPr>
        <p:spPr>
          <a:xfrm>
            <a:off x="2590800" y="6477000"/>
            <a:ext cx="3962400" cy="381000"/>
          </a:xfrm>
        </p:spPr>
        <p:txBody>
          <a:bodyPr/>
          <a:lstStyle>
            <a:lvl1pPr>
              <a:defRPr>
                <a:solidFill>
                  <a:schemeClr val="tx1">
                    <a:lumMod val="65000"/>
                    <a:lumOff val="35000"/>
                  </a:schemeClr>
                </a:solidFill>
              </a:defRPr>
            </a:lvl1pPr>
          </a:lstStyle>
          <a:p>
            <a:r>
              <a:rPr lang="fr-FR" smtClean="0"/>
              <a:t>Docteur Alexandra Dalu : Alopécie et Mésothérapie</a:t>
            </a:r>
            <a:endParaRPr lang="fr-FR" dirty="0"/>
          </a:p>
        </p:txBody>
      </p:sp>
      <p:sp>
        <p:nvSpPr>
          <p:cNvPr id="6" name="Slide Number Placeholder 5"/>
          <p:cNvSpPr>
            <a:spLocks noGrp="1"/>
          </p:cNvSpPr>
          <p:nvPr>
            <p:ph type="sldNum" sz="quarter" idx="12"/>
          </p:nvPr>
        </p:nvSpPr>
        <p:spPr>
          <a:xfrm>
            <a:off x="6553200" y="6477000"/>
            <a:ext cx="2133600" cy="244475"/>
          </a:xfrm>
        </p:spPr>
        <p:txBody>
          <a:bodyPr/>
          <a:lstStyle>
            <a:lvl1pPr>
              <a:defRPr>
                <a:solidFill>
                  <a:schemeClr val="tx1">
                    <a:lumMod val="65000"/>
                    <a:lumOff val="35000"/>
                  </a:schemeClr>
                </a:solidFill>
              </a:defRPr>
            </a:lvl1pPr>
          </a:lstStyle>
          <a:p>
            <a:fld id="{A830F3F9-42E5-4AEE-9E55-C46020DDFF95}" type="slidenum">
              <a:rPr lang="fr-FR" smtClean="0"/>
              <a:pPr/>
              <a:t>‹#›</a:t>
            </a:fld>
            <a:endParaRPr lang="fr-FR" dirty="0"/>
          </a:p>
        </p:txBody>
      </p:sp>
      <p:sp>
        <p:nvSpPr>
          <p:cNvPr id="7" name="Rektangel 43"/>
          <p:cNvSpPr>
            <a:spLocks noChangeArrowheads="1"/>
          </p:cNvSpPr>
          <p:nvPr userDrawn="1"/>
        </p:nvSpPr>
        <p:spPr bwMode="auto">
          <a:xfrm>
            <a:off x="-8081" y="6400800"/>
            <a:ext cx="9158431" cy="465138"/>
          </a:xfrm>
          <a:prstGeom prst="rect">
            <a:avLst/>
          </a:prstGeom>
          <a:solidFill>
            <a:srgbClr val="33756F">
              <a:alpha val="70000"/>
            </a:srgbClr>
          </a:solidFill>
          <a:ln w="9525">
            <a:noFill/>
            <a:miter lim="800000"/>
            <a:headEnd/>
            <a:tailEnd/>
          </a:ln>
        </p:spPr>
        <p:txBody>
          <a:bodyPr anchor="ctr"/>
          <a:lstStyle/>
          <a:p>
            <a:pPr algn="ctr">
              <a:defRPr/>
            </a:pPr>
            <a:endParaRPr lang="en-US" sz="1800">
              <a:solidFill>
                <a:schemeClr val="tx1">
                  <a:lumMod val="65000"/>
                  <a:lumOff val="35000"/>
                </a:schemeClr>
              </a:solidFill>
              <a:latin typeface="Calibri" pitchFamily="-105" charset="0"/>
              <a:ea typeface="+mn-ea"/>
              <a:cs typeface="+mn-cs"/>
            </a:endParaRPr>
          </a:p>
        </p:txBody>
      </p:sp>
      <p:sp>
        <p:nvSpPr>
          <p:cNvPr id="12" name="Rektangel 43"/>
          <p:cNvSpPr>
            <a:spLocks noChangeArrowheads="1"/>
          </p:cNvSpPr>
          <p:nvPr userDrawn="1"/>
        </p:nvSpPr>
        <p:spPr bwMode="auto">
          <a:xfrm>
            <a:off x="457201" y="762000"/>
            <a:ext cx="8229599" cy="45719"/>
          </a:xfrm>
          <a:prstGeom prst="rect">
            <a:avLst/>
          </a:prstGeom>
          <a:solidFill>
            <a:srgbClr val="33756F">
              <a:alpha val="70000"/>
            </a:srgbClr>
          </a:solidFill>
          <a:ln w="9525">
            <a:noFill/>
            <a:miter lim="800000"/>
            <a:headEnd/>
            <a:tailEnd/>
          </a:ln>
        </p:spPr>
        <p:txBody>
          <a:bodyPr anchor="ctr"/>
          <a:lstStyle/>
          <a:p>
            <a:pPr algn="ctr">
              <a:defRPr/>
            </a:pPr>
            <a:endParaRPr lang="en-US" sz="1800">
              <a:solidFill>
                <a:srgbClr val="FFFFFF"/>
              </a:solidFill>
              <a:latin typeface="Calibri" pitchFamily="-105"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29990"/>
            <a:ext cx="7772400" cy="1362075"/>
          </a:xfrm>
        </p:spPr>
        <p:txBody>
          <a:bodyPr anchor="t"/>
          <a:lstStyle>
            <a:lvl1pPr algn="l">
              <a:defRPr sz="4000" b="1" cap="all"/>
            </a:lvl1pPr>
          </a:lstStyle>
          <a:p>
            <a:r>
              <a:rPr lang="en-US" dirty="0" smtClean="0"/>
              <a:t>Click to edit Master title style</a:t>
            </a:r>
            <a:endParaRPr lang="fr-FR" dirty="0"/>
          </a:p>
        </p:txBody>
      </p:sp>
      <p:sp>
        <p:nvSpPr>
          <p:cNvPr id="3" name="Text Placeholder 2"/>
          <p:cNvSpPr>
            <a:spLocks noGrp="1"/>
          </p:cNvSpPr>
          <p:nvPr>
            <p:ph type="body" idx="1"/>
          </p:nvPr>
        </p:nvSpPr>
        <p:spPr>
          <a:xfrm>
            <a:off x="722313" y="381580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C474D7-353D-524F-B333-7D134E06A85D}" type="datetime1">
              <a:rPr lang="fr-FR" smtClean="0"/>
              <a:pPr/>
              <a:t>10/10/2014</a:t>
            </a:fld>
            <a:endParaRPr lang="fr-FR" dirty="0"/>
          </a:p>
        </p:txBody>
      </p:sp>
      <p:sp>
        <p:nvSpPr>
          <p:cNvPr id="5" name="Footer Placeholder 4"/>
          <p:cNvSpPr>
            <a:spLocks noGrp="1"/>
          </p:cNvSpPr>
          <p:nvPr>
            <p:ph type="ftr" sz="quarter" idx="11"/>
          </p:nvPr>
        </p:nvSpPr>
        <p:spPr/>
        <p:txBody>
          <a:bodyPr/>
          <a:lstStyle/>
          <a:p>
            <a:r>
              <a:rPr lang="fr-FR" smtClean="0"/>
              <a:t>Docteur Alexandra Dalu : Alopécie et Mésothérapieérapie</a:t>
            </a:r>
            <a:endParaRPr lang="fr-FR" dirty="0"/>
          </a:p>
        </p:txBody>
      </p:sp>
      <p:sp>
        <p:nvSpPr>
          <p:cNvPr id="6" name="Slide Number Placeholder 5"/>
          <p:cNvSpPr>
            <a:spLocks noGrp="1"/>
          </p:cNvSpPr>
          <p:nvPr>
            <p:ph type="sldNum" sz="quarter" idx="12"/>
          </p:nvPr>
        </p:nvSpPr>
        <p:spPr/>
        <p:txBody>
          <a:bodyPr/>
          <a:lstStyle/>
          <a:p>
            <a:fld id="{A830F3F9-42E5-4AEE-9E55-C46020DDFF95}" type="slidenum">
              <a:rPr lang="fr-FR" smtClean="0"/>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23D5D9-4AFD-4BBE-B242-FB98A42300B4}" type="datetime1">
              <a:rPr lang="fr-FR" smtClean="0"/>
              <a:pPr/>
              <a:t>10/10/2014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5DBDC1-F08A-4BD9-8520-7840492A6440}"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pattFill prst="ltDnDiag">
            <a:fgClr>
              <a:srgbClr val="AED3DC"/>
            </a:fgClr>
            <a:bgClr>
              <a:schemeClr val="accent5">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71CD2-2642-FB4C-B5B0-ACC9C1FB9020}" type="datetime1">
              <a:rPr lang="fr-FR" smtClean="0"/>
              <a:pPr/>
              <a:t>10/10/2014</a:t>
            </a:fld>
            <a:endParaRPr lang="fr-F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Docteur Alexandra Dalu : Alopécie et Mésothérapieérapie</a:t>
            </a:r>
            <a:endParaRPr lang="fr-F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0F3F9-42E5-4AEE-9E55-C46020DDFF95}" type="slidenum">
              <a:rPr lang="fr-FR" smtClean="0"/>
              <a:pPr/>
              <a:t>‹#›</a:t>
            </a:fld>
            <a:endParaRPr lang="fr-FR" dirty="0"/>
          </a:p>
        </p:txBody>
      </p:sp>
      <p:sp>
        <p:nvSpPr>
          <p:cNvPr id="10" name="Rectangle 9"/>
          <p:cNvSpPr/>
          <p:nvPr/>
        </p:nvSpPr>
        <p:spPr>
          <a:xfrm>
            <a:off x="0" y="0"/>
            <a:ext cx="9144000" cy="6858000"/>
          </a:xfrm>
          <a:prstGeom prst="rect">
            <a:avLst/>
          </a:prstGeom>
          <a:gradFill flip="none" rotWithShape="1">
            <a:gsLst>
              <a:gs pos="100000">
                <a:schemeClr val="bg1">
                  <a:alpha val="55000"/>
                </a:schemeClr>
              </a:gs>
              <a:gs pos="0">
                <a:schemeClr val="bg1">
                  <a:alpha val="12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8.emf"/><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emf"/><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emf"/><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lecorpshumain.fr/anatomie/le-cheveu"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lexandradalu.com" TargetMode="Externa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hyperlink" Target="http://cosmetology-trichology.conferenceseri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228600" y="1447800"/>
            <a:ext cx="8229600" cy="4906963"/>
          </a:xfrm>
        </p:spPr>
        <p:txBody>
          <a:bodyPr/>
          <a:lstStyle/>
          <a:p>
            <a:pPr algn="just">
              <a:buFont typeface="Arial" charset="0"/>
              <a:buNone/>
              <a:defRPr/>
            </a:pPr>
            <a:r>
              <a:rPr lang="en-US" sz="2000" dirty="0" smtClean="0">
                <a:latin typeface="+mj-lt"/>
              </a:rPr>
              <a:t>      </a:t>
            </a:r>
            <a:r>
              <a:rPr lang="en-US" sz="2000" dirty="0" smtClean="0">
                <a:effectLst>
                  <a:outerShdw blurRad="38100" dist="38100" dir="2700000" algn="tl">
                    <a:srgbClr val="000000">
                      <a:alpha val="43137"/>
                    </a:srgbClr>
                  </a:outerShdw>
                </a:effectLst>
                <a:latin typeface="+mj-lt"/>
              </a:rPr>
              <a:t>OMICS Group International is an amalgamation of </a:t>
            </a:r>
            <a:r>
              <a:rPr lang="en-US" sz="2000" dirty="0" smtClean="0">
                <a:effectLst>
                  <a:outerShdw blurRad="38100" dist="38100" dir="2700000" algn="tl">
                    <a:srgbClr val="000000">
                      <a:alpha val="43137"/>
                    </a:srgbClr>
                  </a:outerShdw>
                </a:effectLst>
                <a:latin typeface="+mj-lt"/>
                <a:hlinkClick r:id="rId2" tooltip="Open Access publications"/>
              </a:rPr>
              <a:t>Open Access publications</a:t>
            </a:r>
            <a:r>
              <a:rPr lang="en-US" sz="2000" dirty="0" smtClean="0">
                <a:effectLst>
                  <a:outerShdw blurRad="38100" dist="38100" dir="2700000" algn="tl">
                    <a:srgbClr val="000000">
                      <a:alpha val="43137"/>
                    </a:srgbClr>
                  </a:outerShdw>
                </a:effectLst>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effectLst>
                  <a:outerShdw blurRad="38100" dist="38100" dir="2700000" algn="tl">
                    <a:srgbClr val="000000">
                      <a:alpha val="43137"/>
                    </a:srgbClr>
                  </a:outerShdw>
                </a:effectLst>
                <a:latin typeface="+mj-lt"/>
                <a:hlinkClick r:id="rId3" tooltip="scholarly journals"/>
              </a:rPr>
              <a:t>scholarly journals</a:t>
            </a:r>
            <a:r>
              <a:rPr lang="en-US" sz="2000" dirty="0" smtClean="0">
                <a:effectLst>
                  <a:outerShdw blurRad="38100" dist="38100" dir="2700000" algn="tl">
                    <a:srgbClr val="000000">
                      <a:alpha val="43137"/>
                    </a:srgbClr>
                  </a:outerShdw>
                </a:effectLst>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effectLst>
                  <a:outerShdw blurRad="38100" dist="38100" dir="2700000" algn="tl">
                    <a:srgbClr val="000000">
                      <a:alpha val="43137"/>
                    </a:srgbClr>
                  </a:outerShdw>
                </a:effectLst>
                <a:latin typeface="+mj-lt"/>
                <a:hlinkClick r:id="rId4" tooltip="International conferences"/>
              </a:rPr>
              <a:t>International conferences</a:t>
            </a:r>
            <a:r>
              <a:rPr lang="en-US" sz="2000" dirty="0" smtClean="0">
                <a:effectLst>
                  <a:outerShdw blurRad="38100" dist="38100" dir="2700000" algn="tl">
                    <a:srgbClr val="000000">
                      <a:alpha val="43137"/>
                    </a:srgbClr>
                  </a:outerShdw>
                </a:effectLst>
                <a:latin typeface="+mj-lt"/>
              </a:rPr>
              <a:t> annually across the globe, where knowledge transfer takes place through debates, round table discussions, poster presentations, workshops, symposia and exhibitions</a:t>
            </a:r>
            <a:r>
              <a:rPr lang="en-US" sz="1800" dirty="0" smtClean="0">
                <a:effectLst>
                  <a:outerShdw blurRad="38100" dist="38100" dir="2700000" algn="tl">
                    <a:srgbClr val="000000">
                      <a:alpha val="43137"/>
                    </a:srgbClr>
                  </a:outerShdw>
                </a:effectLst>
                <a:latin typeface="+mj-lt"/>
              </a:rPr>
              <a:t>.</a:t>
            </a:r>
            <a:endParaRPr lang="en-US" sz="18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3194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 étude : les produits </a:t>
            </a:r>
            <a:endParaRPr lang="fr-FR" dirty="0"/>
          </a:p>
        </p:txBody>
      </p:sp>
      <p:sp>
        <p:nvSpPr>
          <p:cNvPr id="3" name="Content Placeholder 2"/>
          <p:cNvSpPr>
            <a:spLocks noGrp="1"/>
          </p:cNvSpPr>
          <p:nvPr>
            <p:ph idx="1"/>
          </p:nvPr>
        </p:nvSpPr>
        <p:spPr/>
        <p:txBody>
          <a:bodyPr>
            <a:normAutofit lnSpcReduction="10000"/>
          </a:bodyPr>
          <a:lstStyle/>
          <a:p>
            <a:pPr>
              <a:buNone/>
            </a:pPr>
            <a:r>
              <a:rPr lang="fr-FR" dirty="0" smtClean="0"/>
              <a:t> </a:t>
            </a:r>
          </a:p>
          <a:p>
            <a:r>
              <a:rPr lang="fr-FR" b="1" dirty="0" smtClean="0"/>
              <a:t>Dans cette étude clinique sont étudiés les résultats du traitement de l'alopécie par mésothérapie avec l'activation de la microcirculation, le rôle de l'acide </a:t>
            </a:r>
            <a:r>
              <a:rPr lang="fr-FR" b="1" dirty="0" err="1" smtClean="0"/>
              <a:t>hyaluronique</a:t>
            </a:r>
            <a:r>
              <a:rPr lang="fr-FR" b="1" dirty="0" smtClean="0"/>
              <a:t> non réticulé (HA) injecte avec un complexe </a:t>
            </a:r>
            <a:r>
              <a:rPr lang="fr-FR" b="1" dirty="0" err="1" smtClean="0"/>
              <a:t>dermo</a:t>
            </a:r>
            <a:r>
              <a:rPr lang="fr-FR" b="1" dirty="0" smtClean="0"/>
              <a:t>-restructurant (biotine, </a:t>
            </a:r>
            <a:r>
              <a:rPr lang="fr-FR" b="1" dirty="0" err="1" smtClean="0"/>
              <a:t>bepanthene</a:t>
            </a:r>
            <a:r>
              <a:rPr lang="fr-FR" b="1" dirty="0" smtClean="0"/>
              <a:t>, silice). </a:t>
            </a:r>
          </a:p>
          <a:p>
            <a:pPr>
              <a:buNone/>
            </a:pPr>
            <a:endParaRPr lang="fr-FR" b="1" dirty="0" smtClean="0"/>
          </a:p>
          <a:p>
            <a:r>
              <a:rPr lang="fr-FR" dirty="0" smtClean="0"/>
              <a:t>Il s’agit de composés essentiels de la peau, naturellement présents et précisément sélectionnés pour leurs propriétés nutritives pour les cellules du derme et la protection de l’oxydation cellulaire responsable du vieillissement cutané. L’acide </a:t>
            </a:r>
            <a:r>
              <a:rPr lang="fr-FR" dirty="0" err="1" smtClean="0"/>
              <a:t>hyaluronique</a:t>
            </a:r>
            <a:r>
              <a:rPr lang="fr-FR" dirty="0" smtClean="0"/>
              <a:t> est un constituant majeur de la substance fondamentale dont la teneur diminue avec l’âge. </a:t>
            </a:r>
          </a:p>
          <a:p>
            <a:endParaRPr lang="fr-FR" dirty="0"/>
          </a:p>
        </p:txBody>
      </p:sp>
      <p:sp>
        <p:nvSpPr>
          <p:cNvPr id="4" name="Footer Placeholder 3"/>
          <p:cNvSpPr>
            <a:spLocks noGrp="1"/>
          </p:cNvSpPr>
          <p:nvPr>
            <p:ph type="ftr" sz="quarter" idx="11"/>
          </p:nvPr>
        </p:nvSpPr>
        <p:spPr/>
        <p:txBody>
          <a:bodyPr/>
          <a:lstStyle/>
          <a:p>
            <a:r>
              <a:rPr lang="fr-FR" smtClean="0"/>
              <a:t>Docteur Alexandra Dalu : Alopécie et Mésothérapie</a:t>
            </a:r>
            <a:endParaRPr lang="fr-FR" dirty="0"/>
          </a:p>
        </p:txBody>
      </p:sp>
      <p:sp>
        <p:nvSpPr>
          <p:cNvPr id="5" name="Slide Number Placeholder 4"/>
          <p:cNvSpPr>
            <a:spLocks noGrp="1"/>
          </p:cNvSpPr>
          <p:nvPr>
            <p:ph type="sldNum" sz="quarter" idx="12"/>
          </p:nvPr>
        </p:nvSpPr>
        <p:spPr/>
        <p:txBody>
          <a:bodyPr/>
          <a:lstStyle/>
          <a:p>
            <a:fld id="{A830F3F9-42E5-4AEE-9E55-C46020DDFF95}" type="slidenum">
              <a:rPr lang="fr-FR" smtClean="0"/>
              <a:pPr/>
              <a:t>10</a:t>
            </a:fld>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L’étude : les objectifs</a:t>
            </a:r>
            <a:endParaRPr lang="fr-FR" dirty="0"/>
          </a:p>
        </p:txBody>
      </p:sp>
      <p:sp>
        <p:nvSpPr>
          <p:cNvPr id="3" name="Content Placeholder 2"/>
          <p:cNvSpPr>
            <a:spLocks noGrp="1"/>
          </p:cNvSpPr>
          <p:nvPr>
            <p:ph idx="1"/>
          </p:nvPr>
        </p:nvSpPr>
        <p:spPr/>
        <p:txBody>
          <a:bodyPr>
            <a:normAutofit lnSpcReduction="10000"/>
          </a:bodyPr>
          <a:lstStyle/>
          <a:p>
            <a:pPr lvl="0"/>
            <a:r>
              <a:rPr lang="fr-FR" dirty="0" smtClean="0"/>
              <a:t>Pour le médecin : </a:t>
            </a:r>
          </a:p>
          <a:p>
            <a:pPr lvl="1"/>
            <a:r>
              <a:rPr lang="fr-FR" dirty="0" smtClean="0"/>
              <a:t>Evaluer l’efficacité perçue (actions et résultats) </a:t>
            </a:r>
          </a:p>
          <a:p>
            <a:pPr lvl="1"/>
            <a:r>
              <a:rPr lang="fr-FR" dirty="0" smtClean="0"/>
              <a:t>Evaluer la potentialisation des effets des séances </a:t>
            </a:r>
          </a:p>
          <a:p>
            <a:pPr lvl="1"/>
            <a:r>
              <a:rPr lang="fr-FR" dirty="0" smtClean="0"/>
              <a:t>Evaluer la facilité d’utilisation des produits</a:t>
            </a:r>
          </a:p>
          <a:p>
            <a:pPr lvl="1"/>
            <a:r>
              <a:rPr lang="fr-FR" dirty="0" smtClean="0"/>
              <a:t>Evaluer la sécurité patient en termes d’effets secondaires</a:t>
            </a:r>
          </a:p>
          <a:p>
            <a:pPr lvl="1"/>
            <a:r>
              <a:rPr lang="fr-FR" dirty="0" smtClean="0"/>
              <a:t>Evaluer la valeur ajoutée de l’acide hyaluronique non réticulé avec les vitamines et la silice dans cette indication</a:t>
            </a:r>
          </a:p>
          <a:p>
            <a:pPr>
              <a:buNone/>
            </a:pPr>
            <a:endParaRPr lang="fr-FR" dirty="0" smtClean="0"/>
          </a:p>
          <a:p>
            <a:pPr lvl="0"/>
            <a:r>
              <a:rPr lang="fr-FR" dirty="0" smtClean="0"/>
              <a:t>Pour le patient : </a:t>
            </a:r>
          </a:p>
          <a:p>
            <a:pPr lvl="1"/>
            <a:r>
              <a:rPr lang="fr-FR" dirty="0" smtClean="0"/>
              <a:t>Evaluer l’efficacité perçue des produits (actions et résultats)</a:t>
            </a:r>
          </a:p>
          <a:p>
            <a:pPr lvl="1"/>
            <a:r>
              <a:rPr lang="fr-FR" dirty="0" smtClean="0"/>
              <a:t>Evaluer le confort à l’application des produits</a:t>
            </a:r>
          </a:p>
          <a:p>
            <a:pPr lvl="1"/>
            <a:r>
              <a:rPr lang="fr-FR" dirty="0" smtClean="0"/>
              <a:t>Ralentir et arrêter la chute des cheveux et améliorer la repousse du cheveu</a:t>
            </a:r>
          </a:p>
          <a:p>
            <a:pPr lvl="1"/>
            <a:r>
              <a:rPr lang="fr-FR" dirty="0" smtClean="0"/>
              <a:t>Donner plus de volume, plus d’épaisseur, plus d’éclat.</a:t>
            </a:r>
          </a:p>
          <a:p>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11</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mtClean="0"/>
              <a:t>L’étude: méthode</a:t>
            </a:r>
            <a:endParaRPr lang="fr-FR" dirty="0"/>
          </a:p>
        </p:txBody>
      </p:sp>
      <p:sp>
        <p:nvSpPr>
          <p:cNvPr id="3" name="Content Placeholder 2"/>
          <p:cNvSpPr>
            <a:spLocks noGrp="1"/>
          </p:cNvSpPr>
          <p:nvPr>
            <p:ph idx="1"/>
          </p:nvPr>
        </p:nvSpPr>
        <p:spPr/>
        <p:txBody>
          <a:bodyPr/>
          <a:lstStyle/>
          <a:p>
            <a:r>
              <a:rPr lang="fr-FR" dirty="0" smtClean="0"/>
              <a:t>L'étude se compose de 9 consultations médicales : </a:t>
            </a:r>
          </a:p>
          <a:p>
            <a:pPr lvl="1"/>
            <a:r>
              <a:rPr lang="fr-FR" b="1" dirty="0" smtClean="0"/>
              <a:t>1 injection par semaine pendant 4 semaines</a:t>
            </a:r>
          </a:p>
          <a:p>
            <a:pPr lvl="1"/>
            <a:r>
              <a:rPr lang="fr-FR" b="1" dirty="0" smtClean="0"/>
              <a:t>puis 1 injection tous les 15 jours pendant 2 mois</a:t>
            </a:r>
          </a:p>
          <a:p>
            <a:pPr lvl="1"/>
            <a:r>
              <a:rPr lang="fr-FR" dirty="0" smtClean="0"/>
              <a:t>l’évaluation finale de l’étude se fait après les </a:t>
            </a:r>
            <a:r>
              <a:rPr lang="fr-FR" b="1" dirty="0" smtClean="0"/>
              <a:t>8 injections</a:t>
            </a:r>
            <a:r>
              <a:rPr lang="fr-FR" dirty="0" smtClean="0"/>
              <a:t>, lors de la consultation de contrôle sans injection après 4 mois</a:t>
            </a:r>
          </a:p>
          <a:p>
            <a:r>
              <a:rPr lang="fr-FR" dirty="0" smtClean="0"/>
              <a:t>Groupes de traitement</a:t>
            </a:r>
          </a:p>
          <a:p>
            <a:pPr lvl="1">
              <a:buNone/>
            </a:pPr>
            <a:r>
              <a:rPr lang="fr-FR" b="1" dirty="0" smtClean="0"/>
              <a:t> 3 cohortes avec 2 patients par cohorte avec 1 homme et 1 femme </a:t>
            </a:r>
            <a:r>
              <a:rPr lang="fr-FR" dirty="0" smtClean="0"/>
              <a:t> :</a:t>
            </a:r>
          </a:p>
          <a:p>
            <a:pPr lvl="1"/>
            <a:r>
              <a:rPr lang="fr-FR" dirty="0" smtClean="0"/>
              <a:t>Cohorte 1 (H1 et F1): HA seul en injection</a:t>
            </a:r>
          </a:p>
          <a:p>
            <a:pPr lvl="1"/>
            <a:r>
              <a:rPr lang="fr-FR" dirty="0" smtClean="0"/>
              <a:t>Cohorte 2 (H2 et F2): HA + 5 ml de silicium organique + B5 2,5ml +B6 2,5ml</a:t>
            </a:r>
          </a:p>
          <a:p>
            <a:pPr lvl="1"/>
            <a:r>
              <a:rPr lang="fr-FR" dirty="0" smtClean="0"/>
              <a:t>Cohorte 3 (H3 et F3): groupe placebo (Sérum physiologique) </a:t>
            </a:r>
          </a:p>
          <a:p>
            <a:endParaRPr lang="fr-FR" dirty="0"/>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12</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
            </a:r>
            <a:br>
              <a:rPr lang="fr-FR" dirty="0" smtClean="0"/>
            </a:br>
            <a:r>
              <a:rPr lang="fr-FR" b="1" dirty="0" smtClean="0"/>
              <a:t> l’étude : l’injection </a:t>
            </a:r>
            <a:br>
              <a:rPr lang="fr-FR" b="1" dirty="0" smtClean="0"/>
            </a:br>
            <a:endParaRPr lang="fr-FR" dirty="0"/>
          </a:p>
        </p:txBody>
      </p:sp>
      <p:sp>
        <p:nvSpPr>
          <p:cNvPr id="3" name="Content Placeholder 2"/>
          <p:cNvSpPr>
            <a:spLocks noGrp="1"/>
          </p:cNvSpPr>
          <p:nvPr>
            <p:ph idx="1"/>
          </p:nvPr>
        </p:nvSpPr>
        <p:spPr/>
        <p:txBody>
          <a:bodyPr>
            <a:normAutofit/>
          </a:bodyPr>
          <a:lstStyle/>
          <a:p>
            <a:r>
              <a:rPr lang="fr-FR" dirty="0" smtClean="0"/>
              <a:t>Injection du produit par mésothérapie en injection manuelle en intradermo superficielle (IDS) sur </a:t>
            </a:r>
            <a:r>
              <a:rPr lang="fr-FR" b="1" dirty="0" smtClean="0"/>
              <a:t>2 mm de profondeur </a:t>
            </a:r>
            <a:r>
              <a:rPr lang="fr-FR" dirty="0" smtClean="0"/>
              <a:t>sur l’ensemble du cuir chevelu </a:t>
            </a:r>
            <a:r>
              <a:rPr lang="fr-FR" b="1" dirty="0" smtClean="0"/>
              <a:t>raie par raie</a:t>
            </a:r>
            <a:r>
              <a:rPr lang="fr-FR" dirty="0" smtClean="0"/>
              <a:t> ou avec pistolet de mésothérapie</a:t>
            </a:r>
          </a:p>
          <a:p>
            <a:r>
              <a:rPr lang="fr-FR" dirty="0" smtClean="0"/>
              <a:t>Seringue : </a:t>
            </a:r>
            <a:r>
              <a:rPr lang="fr-FR" b="1" dirty="0" smtClean="0"/>
              <a:t>10 ml</a:t>
            </a:r>
          </a:p>
          <a:p>
            <a:r>
              <a:rPr lang="fr-FR" b="1" dirty="0" smtClean="0"/>
              <a:t>Aiguille : 4mm et 30 gauges à usage unique. </a:t>
            </a:r>
          </a:p>
          <a:p>
            <a:r>
              <a:rPr lang="fr-FR" dirty="0" smtClean="0"/>
              <a:t>Le patient se lave les cheveux le jour même puis garde le produit sans lavage pendant 48h.</a:t>
            </a:r>
          </a:p>
          <a:p>
            <a:endParaRPr lang="fr-FR" dirty="0" smtClean="0"/>
          </a:p>
          <a:p>
            <a:endParaRPr lang="fr-FR" dirty="0" smtClean="0"/>
          </a:p>
          <a:p>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13</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Questionnaires utilisés</a:t>
            </a:r>
            <a:endParaRPr lang="fr-FR" dirty="0"/>
          </a:p>
        </p:txBody>
      </p:sp>
      <p:sp>
        <p:nvSpPr>
          <p:cNvPr id="3" name="Content Placeholder 2"/>
          <p:cNvSpPr>
            <a:spLocks noGrp="1"/>
          </p:cNvSpPr>
          <p:nvPr>
            <p:ph idx="1"/>
          </p:nvPr>
        </p:nvSpPr>
        <p:spPr/>
        <p:txBody>
          <a:bodyPr>
            <a:normAutofit fontScale="92500"/>
          </a:bodyPr>
          <a:lstStyle/>
          <a:p>
            <a:r>
              <a:rPr lang="fr-FR" dirty="0" smtClean="0"/>
              <a:t>Le questionnaire de consultation médicale : grade de fragilité du cheveu</a:t>
            </a:r>
          </a:p>
          <a:p>
            <a:r>
              <a:rPr lang="fr-FR" dirty="0" smtClean="0"/>
              <a:t>Le score EPARS : échelle péjorative alopécie reproductible subjective</a:t>
            </a:r>
          </a:p>
          <a:p>
            <a:r>
              <a:rPr lang="fr-FR" dirty="0" smtClean="0"/>
              <a:t>Le questionnaire de satisfaction patient-médecin : très satisfaisant, satisfaisant, moyennement satisfaisant, insatisfait et très insatisfait</a:t>
            </a:r>
          </a:p>
          <a:p>
            <a:r>
              <a:rPr lang="fr-FR" dirty="0" smtClean="0"/>
              <a:t>Le questionnaire GAIS (Global Aesthetic Improvment Scale): très bien amélioré/bien amélioré/amélioré/pas de changement/état dégradé</a:t>
            </a:r>
          </a:p>
          <a:p>
            <a:r>
              <a:rPr lang="fr-FR" dirty="0" smtClean="0"/>
              <a:t>Photographies et mesures avec l’appareil Skin Evidence qui mesure :</a:t>
            </a:r>
          </a:p>
          <a:p>
            <a:pPr lvl="1"/>
            <a:r>
              <a:rPr lang="fr-FR" dirty="0" smtClean="0"/>
              <a:t>Le nombre de glandes sébacées</a:t>
            </a:r>
          </a:p>
          <a:p>
            <a:pPr lvl="1"/>
            <a:r>
              <a:rPr lang="fr-FR" dirty="0" smtClean="0"/>
              <a:t>Le nombre de poils</a:t>
            </a:r>
          </a:p>
          <a:p>
            <a:pPr lvl="1"/>
            <a:r>
              <a:rPr lang="fr-FR" dirty="0" smtClean="0"/>
              <a:t>La densité de cheveux au mm2 </a:t>
            </a:r>
          </a:p>
          <a:p>
            <a:endParaRPr lang="fr-FR" dirty="0" smtClean="0"/>
          </a:p>
          <a:p>
            <a:endParaRPr lang="fr-FR" dirty="0" smtClean="0"/>
          </a:p>
          <a:p>
            <a:endParaRPr lang="fr-FR" dirty="0"/>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14</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Dalu : Alopécie et Mésothérapie</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RESULTATS</a:t>
            </a:r>
            <a:endParaRPr lang="fr-FR" dirty="0"/>
          </a:p>
        </p:txBody>
      </p:sp>
      <p:sp>
        <p:nvSpPr>
          <p:cNvPr id="5" name="Espace réservé du texte 4"/>
          <p:cNvSpPr>
            <a:spLocks noGrp="1"/>
          </p:cNvSpPr>
          <p:nvPr>
            <p:ph type="body" idx="1"/>
          </p:nvPr>
        </p:nvSpPr>
        <p:spPr/>
        <p:txBody>
          <a:bodyPr>
            <a:normAutofit fontScale="92500" lnSpcReduction="20000"/>
          </a:bodyPr>
          <a:lstStyle/>
          <a:p>
            <a:pPr>
              <a:buFont typeface="Arial"/>
              <a:buChar char="•"/>
            </a:pPr>
            <a:r>
              <a:rPr lang="fr-FR" dirty="0" smtClean="0"/>
              <a:t>Grade de fragilité du cheveu</a:t>
            </a:r>
          </a:p>
          <a:p>
            <a:pPr>
              <a:buFont typeface="Arial"/>
              <a:buChar char="•"/>
            </a:pPr>
            <a:r>
              <a:rPr lang="fr-FR" dirty="0" smtClean="0"/>
              <a:t>EPARS</a:t>
            </a:r>
          </a:p>
          <a:p>
            <a:pPr>
              <a:buFont typeface="Arial"/>
              <a:buChar char="•"/>
            </a:pPr>
            <a:r>
              <a:rPr lang="fr-FR" dirty="0" smtClean="0"/>
              <a:t>GAIS</a:t>
            </a:r>
          </a:p>
          <a:p>
            <a:pPr>
              <a:buFont typeface="Arial"/>
              <a:buChar char="•"/>
            </a:pPr>
            <a:r>
              <a:rPr lang="fr-FR" dirty="0" smtClean="0"/>
              <a:t>Satisfaction médecin patient</a:t>
            </a:r>
          </a:p>
          <a:p>
            <a:pPr>
              <a:buFont typeface="Arial"/>
              <a:buChar char="•"/>
            </a:pPr>
            <a:r>
              <a:rPr lang="fr-FR" dirty="0" smtClean="0"/>
              <a:t>Skin Evidence</a:t>
            </a:r>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15</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Dalu : Alopécie et Mésothérapie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RESULTATS</a:t>
            </a:r>
            <a:endParaRPr lang="fr-FR" dirty="0"/>
          </a:p>
        </p:txBody>
      </p:sp>
      <p:sp>
        <p:nvSpPr>
          <p:cNvPr id="5" name="Espace réservé du texte 4"/>
          <p:cNvSpPr>
            <a:spLocks noGrp="1"/>
          </p:cNvSpPr>
          <p:nvPr>
            <p:ph type="body" idx="1"/>
          </p:nvPr>
        </p:nvSpPr>
        <p:spPr/>
        <p:txBody>
          <a:bodyPr>
            <a:normAutofit fontScale="92500" lnSpcReduction="20000"/>
          </a:bodyPr>
          <a:lstStyle/>
          <a:p>
            <a:pPr>
              <a:buFont typeface="Arial"/>
              <a:buChar char="•"/>
            </a:pPr>
            <a:r>
              <a:rPr lang="fr-FR" dirty="0" smtClean="0">
                <a:solidFill>
                  <a:srgbClr val="FF0000"/>
                </a:solidFill>
              </a:rPr>
              <a:t>Grade de fragilité du cheveux</a:t>
            </a:r>
          </a:p>
          <a:p>
            <a:pPr>
              <a:buFont typeface="Arial"/>
              <a:buChar char="•"/>
            </a:pPr>
            <a:r>
              <a:rPr lang="fr-FR" dirty="0" smtClean="0"/>
              <a:t>EPARS</a:t>
            </a:r>
          </a:p>
          <a:p>
            <a:pPr>
              <a:buFont typeface="Arial"/>
              <a:buChar char="•"/>
            </a:pPr>
            <a:r>
              <a:rPr lang="fr-FR" dirty="0" smtClean="0"/>
              <a:t>GAIS</a:t>
            </a:r>
          </a:p>
          <a:p>
            <a:pPr>
              <a:buFont typeface="Arial"/>
              <a:buChar char="•"/>
            </a:pPr>
            <a:r>
              <a:rPr lang="fr-FR" dirty="0" smtClean="0"/>
              <a:t>Satisfaction médecin patient</a:t>
            </a:r>
          </a:p>
          <a:p>
            <a:pPr>
              <a:buFont typeface="Arial"/>
              <a:buChar char="•"/>
            </a:pPr>
            <a:r>
              <a:rPr lang="fr-FR" dirty="0" smtClean="0"/>
              <a:t>Skin Evidence</a:t>
            </a:r>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16</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Dalu : Alopécie et Mésothérapie</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Grade de fragilité du cheveu</a:t>
            </a:r>
            <a:endParaRPr lang="fr-FR" dirty="0"/>
          </a:p>
        </p:txBody>
      </p:sp>
      <p:graphicFrame>
        <p:nvGraphicFramePr>
          <p:cNvPr id="6" name="Graphique 5"/>
          <p:cNvGraphicFramePr/>
          <p:nvPr/>
        </p:nvGraphicFramePr>
        <p:xfrm>
          <a:off x="0" y="2446185"/>
          <a:ext cx="4212314" cy="23592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p:nvPr/>
        </p:nvGraphicFramePr>
        <p:xfrm>
          <a:off x="4518756" y="2750985"/>
          <a:ext cx="4625244" cy="1996456"/>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533400" y="1214920"/>
            <a:ext cx="8077200" cy="1477328"/>
          </a:xfrm>
          <a:prstGeom prst="rect">
            <a:avLst/>
          </a:prstGeom>
          <a:noFill/>
        </p:spPr>
        <p:txBody>
          <a:bodyPr wrap="square" rtlCol="0">
            <a:spAutoFit/>
          </a:bodyPr>
          <a:lstStyle/>
          <a:p>
            <a:r>
              <a:rPr lang="fr-FR" dirty="0" smtClean="0"/>
              <a:t>La fragilité du cheveu a été évaluée à toutes les visites avec l’échelle en 3 points :</a:t>
            </a:r>
          </a:p>
          <a:p>
            <a:r>
              <a:rPr lang="fr-FR" dirty="0" smtClean="0"/>
              <a:t>1-Légère</a:t>
            </a:r>
          </a:p>
          <a:p>
            <a:r>
              <a:rPr lang="fr-FR" dirty="0" smtClean="0"/>
              <a:t>2- Modérée</a:t>
            </a:r>
          </a:p>
          <a:p>
            <a:r>
              <a:rPr lang="fr-FR" dirty="0" smtClean="0"/>
              <a:t>3- Sévère</a:t>
            </a:r>
          </a:p>
          <a:p>
            <a:endParaRPr lang="fr-FR" dirty="0"/>
          </a:p>
        </p:txBody>
      </p:sp>
      <p:sp>
        <p:nvSpPr>
          <p:cNvPr id="9" name="ZoneTexte 8"/>
          <p:cNvSpPr txBox="1"/>
          <p:nvPr/>
        </p:nvSpPr>
        <p:spPr>
          <a:xfrm>
            <a:off x="457200" y="4920919"/>
            <a:ext cx="8229600" cy="1477328"/>
          </a:xfrm>
          <a:prstGeom prst="rect">
            <a:avLst/>
          </a:prstGeom>
          <a:noFill/>
        </p:spPr>
        <p:txBody>
          <a:bodyPr wrap="square" rtlCol="0">
            <a:spAutoFit/>
          </a:bodyPr>
          <a:lstStyle/>
          <a:p>
            <a:r>
              <a:rPr lang="fr-CH" dirty="0" smtClean="0"/>
              <a:t>Nous pouvons constater :</a:t>
            </a:r>
          </a:p>
          <a:p>
            <a:pPr>
              <a:buFont typeface="Arial"/>
              <a:buChar char="•"/>
            </a:pPr>
            <a:r>
              <a:rPr lang="fr-CH" dirty="0" smtClean="0"/>
              <a:t> la cohorte 2 semble avoir de meilleurs résultats, avec une baisse de 1 point au final</a:t>
            </a:r>
          </a:p>
          <a:p>
            <a:pPr>
              <a:buFont typeface="Arial"/>
              <a:buChar char="•"/>
            </a:pPr>
            <a:r>
              <a:rPr lang="fr-CH" dirty="0" smtClean="0"/>
              <a:t> la cohorte 1 (HA seul) et la cohorte 3 (placebo) obtiennent pratiquement les mêmes scores</a:t>
            </a:r>
            <a:endParaRPr lang="fr-FR" dirty="0" smtClean="0"/>
          </a:p>
          <a:p>
            <a:r>
              <a:rPr lang="fr-CH" dirty="0" smtClean="0"/>
              <a:t> </a:t>
            </a:r>
            <a:endParaRPr lang="fr-FR" dirty="0" smtClean="0"/>
          </a:p>
        </p:txBody>
      </p:sp>
      <p:sp>
        <p:nvSpPr>
          <p:cNvPr id="12" name="Espace réservé du numéro de diapositive 11"/>
          <p:cNvSpPr>
            <a:spLocks noGrp="1"/>
          </p:cNvSpPr>
          <p:nvPr>
            <p:ph type="sldNum" sz="quarter" idx="12"/>
          </p:nvPr>
        </p:nvSpPr>
        <p:spPr/>
        <p:txBody>
          <a:bodyPr/>
          <a:lstStyle/>
          <a:p>
            <a:fld id="{A830F3F9-42E5-4AEE-9E55-C46020DDFF95}" type="slidenum">
              <a:rPr lang="fr-FR" smtClean="0"/>
              <a:pPr/>
              <a:t>17</a:t>
            </a:fld>
            <a:endParaRPr lang="fr-FR" dirty="0"/>
          </a:p>
        </p:txBody>
      </p:sp>
      <p:sp>
        <p:nvSpPr>
          <p:cNvPr id="13" name="Espace réservé du pied de page 12"/>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22313" y="2123488"/>
            <a:ext cx="7772400" cy="1362075"/>
          </a:xfrm>
        </p:spPr>
        <p:txBody>
          <a:bodyPr/>
          <a:lstStyle/>
          <a:p>
            <a:r>
              <a:rPr lang="fr-FR" dirty="0" smtClean="0"/>
              <a:t>LES RESULTATS</a:t>
            </a:r>
            <a:endParaRPr lang="fr-FR" dirty="0"/>
          </a:p>
        </p:txBody>
      </p:sp>
      <p:sp>
        <p:nvSpPr>
          <p:cNvPr id="5" name="Espace réservé du texte 4"/>
          <p:cNvSpPr>
            <a:spLocks noGrp="1"/>
          </p:cNvSpPr>
          <p:nvPr>
            <p:ph type="body" idx="1"/>
          </p:nvPr>
        </p:nvSpPr>
        <p:spPr>
          <a:xfrm>
            <a:off x="722313" y="2906713"/>
            <a:ext cx="7848600" cy="3341687"/>
          </a:xfrm>
        </p:spPr>
        <p:txBody>
          <a:bodyPr>
            <a:normAutofit fontScale="92500" lnSpcReduction="20000"/>
          </a:bodyPr>
          <a:lstStyle/>
          <a:p>
            <a:pPr>
              <a:buFont typeface="Arial"/>
              <a:buChar char="•"/>
            </a:pPr>
            <a:r>
              <a:rPr lang="fr-FR" dirty="0" smtClean="0"/>
              <a:t>Grade de fragilité du cheveux</a:t>
            </a:r>
          </a:p>
          <a:p>
            <a:pPr>
              <a:buFont typeface="Arial"/>
              <a:buChar char="•"/>
            </a:pPr>
            <a:r>
              <a:rPr lang="fr-FR" dirty="0" smtClean="0">
                <a:solidFill>
                  <a:srgbClr val="FF0000"/>
                </a:solidFill>
              </a:rPr>
              <a:t>EPARS</a:t>
            </a:r>
          </a:p>
          <a:p>
            <a:pPr lvl="1">
              <a:buFont typeface="Arial"/>
              <a:buChar char="•"/>
            </a:pPr>
            <a:r>
              <a:rPr lang="fr-FR" dirty="0" smtClean="0">
                <a:solidFill>
                  <a:srgbClr val="FF0000"/>
                </a:solidFill>
              </a:rPr>
              <a:t>Séborrhée</a:t>
            </a:r>
          </a:p>
          <a:p>
            <a:pPr lvl="1">
              <a:buFont typeface="Arial"/>
              <a:buChar char="•"/>
            </a:pPr>
            <a:r>
              <a:rPr lang="fr-FR" dirty="0" smtClean="0">
                <a:solidFill>
                  <a:srgbClr val="FF0000"/>
                </a:solidFill>
              </a:rPr>
              <a:t>Démangeaison</a:t>
            </a:r>
          </a:p>
          <a:p>
            <a:pPr lvl="1">
              <a:buFont typeface="Arial"/>
              <a:buChar char="•"/>
            </a:pPr>
            <a:r>
              <a:rPr lang="fr-FR" dirty="0" smtClean="0">
                <a:solidFill>
                  <a:srgbClr val="FF0000"/>
                </a:solidFill>
              </a:rPr>
              <a:t>Rareté</a:t>
            </a:r>
          </a:p>
          <a:p>
            <a:pPr lvl="1">
              <a:buFont typeface="Arial"/>
              <a:buChar char="•"/>
            </a:pPr>
            <a:r>
              <a:rPr lang="fr-FR" dirty="0" smtClean="0">
                <a:solidFill>
                  <a:srgbClr val="FF0000"/>
                </a:solidFill>
              </a:rPr>
              <a:t>Perte</a:t>
            </a:r>
          </a:p>
          <a:p>
            <a:pPr lvl="1">
              <a:buFont typeface="Arial"/>
              <a:buChar char="•"/>
            </a:pPr>
            <a:r>
              <a:rPr lang="fr-FR" dirty="0" smtClean="0">
                <a:solidFill>
                  <a:srgbClr val="FF0000"/>
                </a:solidFill>
              </a:rPr>
              <a:t>Médiocrité</a:t>
            </a:r>
          </a:p>
          <a:p>
            <a:pPr lvl="1">
              <a:buFont typeface="Arial"/>
              <a:buChar char="•"/>
            </a:pPr>
            <a:r>
              <a:rPr lang="fr-FR" dirty="0" smtClean="0">
                <a:solidFill>
                  <a:srgbClr val="FF0000"/>
                </a:solidFill>
              </a:rPr>
              <a:t>Total</a:t>
            </a:r>
          </a:p>
          <a:p>
            <a:pPr lvl="1">
              <a:buFont typeface="Arial"/>
              <a:buChar char="•"/>
            </a:pPr>
            <a:endParaRPr lang="fr-FR" dirty="0" smtClean="0">
              <a:solidFill>
                <a:srgbClr val="FF0000"/>
              </a:solidFill>
            </a:endParaRPr>
          </a:p>
          <a:p>
            <a:pPr>
              <a:buFont typeface="Arial"/>
              <a:buChar char="•"/>
            </a:pPr>
            <a:r>
              <a:rPr lang="fr-FR" dirty="0" smtClean="0"/>
              <a:t>GAIS</a:t>
            </a:r>
          </a:p>
          <a:p>
            <a:pPr>
              <a:buFont typeface="Arial"/>
              <a:buChar char="•"/>
            </a:pPr>
            <a:r>
              <a:rPr lang="fr-FR" dirty="0" smtClean="0"/>
              <a:t>Satisfaction </a:t>
            </a:r>
            <a:r>
              <a:rPr lang="fr-FR" dirty="0" err="1" smtClean="0"/>
              <a:t>medecin</a:t>
            </a:r>
            <a:r>
              <a:rPr lang="fr-FR" dirty="0" smtClean="0"/>
              <a:t> patient</a:t>
            </a:r>
          </a:p>
          <a:p>
            <a:pPr>
              <a:buFont typeface="Arial"/>
              <a:buChar char="•"/>
            </a:pPr>
            <a:r>
              <a:rPr lang="fr-FR" dirty="0" smtClean="0"/>
              <a:t>Skin Evidence</a:t>
            </a:r>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18</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smtClean="0"/>
              <a:t>Le</a:t>
            </a:r>
            <a:r>
              <a:rPr lang="fr-FR" dirty="0" smtClean="0"/>
              <a:t> score EPARS </a:t>
            </a:r>
            <a:r>
              <a:rPr lang="fr-FR" sz="2222" dirty="0" smtClean="0"/>
              <a:t>(Echelle Péjorative Alopécie Reproductible Subjective)</a:t>
            </a:r>
            <a:endParaRPr lang="fr-FR" sz="2222" dirty="0"/>
          </a:p>
        </p:txBody>
      </p:sp>
      <p:graphicFrame>
        <p:nvGraphicFramePr>
          <p:cNvPr id="4" name="Table 3"/>
          <p:cNvGraphicFramePr>
            <a:graphicFrameLocks noGrp="1"/>
          </p:cNvGraphicFramePr>
          <p:nvPr/>
        </p:nvGraphicFramePr>
        <p:xfrm>
          <a:off x="1447800" y="1066800"/>
          <a:ext cx="6248400" cy="1950720"/>
        </p:xfrm>
        <a:graphic>
          <a:graphicData uri="http://schemas.openxmlformats.org/drawingml/2006/table">
            <a:tbl>
              <a:tblPr firstRow="1" bandRow="1">
                <a:tableStyleId>{5C22544A-7EE6-4342-B048-85BDC9FD1C3A}</a:tableStyleId>
              </a:tblPr>
              <a:tblGrid>
                <a:gridCol w="1604319"/>
                <a:gridCol w="895041"/>
                <a:gridCol w="1249680"/>
                <a:gridCol w="1249680"/>
                <a:gridCol w="1249680"/>
              </a:tblGrid>
              <a:tr h="304800">
                <a:tc>
                  <a:txBody>
                    <a:bodyPr/>
                    <a:lstStyle/>
                    <a:p>
                      <a:pPr algn="l">
                        <a:lnSpc>
                          <a:spcPts val="1500"/>
                        </a:lnSpc>
                        <a:spcAft>
                          <a:spcPts val="0"/>
                        </a:spcAft>
                        <a:tabLst>
                          <a:tab pos="810260" algn="l"/>
                          <a:tab pos="449580" algn="l"/>
                        </a:tabLst>
                      </a:pPr>
                      <a:endParaRPr lang="fr-FR" sz="1200" dirty="0">
                        <a:latin typeface="Calibri"/>
                        <a:ea typeface="Times New Roman"/>
                        <a:cs typeface="Times New Roman"/>
                      </a:endParaRPr>
                    </a:p>
                  </a:txBody>
                  <a:tcPr marL="68580" marR="68580" marT="0" marB="0"/>
                </a:tc>
                <a:tc>
                  <a:txBody>
                    <a:bodyPr/>
                    <a:lstStyle/>
                    <a:p>
                      <a:pPr algn="ctr">
                        <a:lnSpc>
                          <a:spcPts val="1500"/>
                        </a:lnSpc>
                        <a:spcAft>
                          <a:spcPts val="0"/>
                        </a:spcAft>
                        <a:tabLst>
                          <a:tab pos="810260" algn="l"/>
                          <a:tab pos="449580" algn="l"/>
                        </a:tabLst>
                      </a:pPr>
                      <a:r>
                        <a:rPr lang="fr-FR" sz="1200" dirty="0">
                          <a:latin typeface="Calibri"/>
                          <a:ea typeface="Times New Roman"/>
                          <a:cs typeface="Times New Roman"/>
                        </a:rPr>
                        <a:t>J0</a:t>
                      </a:r>
                    </a:p>
                  </a:txBody>
                  <a:tcPr marL="68580" marR="68580" marT="0" marB="0"/>
                </a:tc>
                <a:tc>
                  <a:txBody>
                    <a:bodyPr/>
                    <a:lstStyle/>
                    <a:p>
                      <a:pPr algn="ctr">
                        <a:lnSpc>
                          <a:spcPts val="1500"/>
                        </a:lnSpc>
                        <a:spcAft>
                          <a:spcPts val="0"/>
                        </a:spcAft>
                        <a:tabLst>
                          <a:tab pos="810260" algn="l"/>
                          <a:tab pos="449580" algn="l"/>
                        </a:tabLst>
                      </a:pPr>
                      <a:r>
                        <a:rPr lang="fr-FR" sz="1200" dirty="0">
                          <a:latin typeface="Calibri"/>
                          <a:ea typeface="Times New Roman"/>
                          <a:cs typeface="Times New Roman"/>
                        </a:rPr>
                        <a:t>J30</a:t>
                      </a:r>
                    </a:p>
                  </a:txBody>
                  <a:tcPr marL="68580" marR="68580" marT="0" marB="0"/>
                </a:tc>
                <a:tc>
                  <a:txBody>
                    <a:bodyPr/>
                    <a:lstStyle/>
                    <a:p>
                      <a:pPr algn="ctr">
                        <a:lnSpc>
                          <a:spcPts val="1500"/>
                        </a:lnSpc>
                        <a:spcAft>
                          <a:spcPts val="0"/>
                        </a:spcAft>
                        <a:tabLst>
                          <a:tab pos="810260" algn="l"/>
                          <a:tab pos="449580" algn="l"/>
                        </a:tabLst>
                      </a:pPr>
                      <a:r>
                        <a:rPr lang="fr-FR" sz="1200" dirty="0">
                          <a:latin typeface="Calibri"/>
                          <a:ea typeface="Times New Roman"/>
                          <a:cs typeface="Times New Roman"/>
                        </a:rPr>
                        <a:t>J60</a:t>
                      </a:r>
                    </a:p>
                  </a:txBody>
                  <a:tcPr marL="68580" marR="68580" marT="0" marB="0"/>
                </a:tc>
                <a:tc>
                  <a:txBody>
                    <a:bodyPr/>
                    <a:lstStyle/>
                    <a:p>
                      <a:pPr algn="ctr">
                        <a:lnSpc>
                          <a:spcPts val="1500"/>
                        </a:lnSpc>
                        <a:spcAft>
                          <a:spcPts val="0"/>
                        </a:spcAft>
                        <a:tabLst>
                          <a:tab pos="810260" algn="l"/>
                          <a:tab pos="449580" algn="l"/>
                        </a:tabLst>
                      </a:pPr>
                      <a:r>
                        <a:rPr lang="fr-FR" sz="1200" dirty="0">
                          <a:latin typeface="Calibri"/>
                          <a:ea typeface="Times New Roman"/>
                          <a:cs typeface="Times New Roman"/>
                        </a:rPr>
                        <a:t>J90</a:t>
                      </a:r>
                    </a:p>
                  </a:txBody>
                  <a:tcPr marL="68580" marR="68580" marT="0" marB="0"/>
                </a:tc>
              </a:tr>
              <a:tr h="228600">
                <a:tc>
                  <a:txBody>
                    <a:bodyPr/>
                    <a:lstStyle/>
                    <a:p>
                      <a:pPr algn="l">
                        <a:lnSpc>
                          <a:spcPts val="1500"/>
                        </a:lnSpc>
                        <a:spcAft>
                          <a:spcPts val="0"/>
                        </a:spcAft>
                        <a:tabLst>
                          <a:tab pos="810260" algn="l"/>
                          <a:tab pos="449580" algn="l"/>
                        </a:tabLst>
                      </a:pPr>
                      <a:r>
                        <a:rPr lang="fr-FR" sz="1200" dirty="0">
                          <a:latin typeface="Calibri"/>
                          <a:ea typeface="Times New Roman"/>
                          <a:cs typeface="Times New Roman"/>
                        </a:rPr>
                        <a:t>Perte de cheveux</a:t>
                      </a:r>
                    </a:p>
                  </a:txBody>
                  <a:tcPr marL="68580" marR="68580" marT="0" marB="0"/>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182880">
                <a:tc>
                  <a:txBody>
                    <a:bodyPr/>
                    <a:lstStyle/>
                    <a:p>
                      <a:pPr algn="l">
                        <a:lnSpc>
                          <a:spcPts val="1500"/>
                        </a:lnSpc>
                        <a:spcAft>
                          <a:spcPts val="0"/>
                        </a:spcAft>
                        <a:tabLst>
                          <a:tab pos="810260" algn="l"/>
                          <a:tab pos="449580" algn="l"/>
                        </a:tabLst>
                      </a:pPr>
                      <a:r>
                        <a:rPr lang="fr-FR" sz="1200" dirty="0">
                          <a:latin typeface="Calibri"/>
                          <a:ea typeface="Times New Roman"/>
                          <a:cs typeface="Times New Roman"/>
                        </a:rPr>
                        <a:t>Séborrhée</a:t>
                      </a:r>
                    </a:p>
                  </a:txBody>
                  <a:tcPr marL="68580" marR="68580" marT="0" marB="0"/>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213360">
                <a:tc>
                  <a:txBody>
                    <a:bodyPr/>
                    <a:lstStyle/>
                    <a:p>
                      <a:pPr algn="l">
                        <a:lnSpc>
                          <a:spcPts val="1500"/>
                        </a:lnSpc>
                        <a:spcAft>
                          <a:spcPts val="0"/>
                        </a:spcAft>
                        <a:tabLst>
                          <a:tab pos="810260" algn="l"/>
                          <a:tab pos="449580" algn="l"/>
                        </a:tabLst>
                      </a:pPr>
                      <a:r>
                        <a:rPr lang="fr-FR" sz="1200" dirty="0">
                          <a:latin typeface="Calibri"/>
                          <a:ea typeface="Times New Roman"/>
                          <a:cs typeface="Times New Roman"/>
                        </a:rPr>
                        <a:t>Démangeaisons</a:t>
                      </a:r>
                    </a:p>
                  </a:txBody>
                  <a:tcPr marL="68580" marR="68580" marT="0" marB="0"/>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167640">
                <a:tc>
                  <a:txBody>
                    <a:bodyPr/>
                    <a:lstStyle/>
                    <a:p>
                      <a:pPr algn="l">
                        <a:lnSpc>
                          <a:spcPts val="1500"/>
                        </a:lnSpc>
                        <a:spcAft>
                          <a:spcPts val="0"/>
                        </a:spcAft>
                        <a:tabLst>
                          <a:tab pos="810260" algn="l"/>
                          <a:tab pos="449580" algn="l"/>
                        </a:tabLst>
                      </a:pPr>
                      <a:r>
                        <a:rPr lang="fr-FR" sz="1200" dirty="0">
                          <a:latin typeface="Calibri"/>
                          <a:ea typeface="Times New Roman"/>
                          <a:cs typeface="Times New Roman"/>
                        </a:rPr>
                        <a:t>Rareté</a:t>
                      </a:r>
                    </a:p>
                  </a:txBody>
                  <a:tcPr marL="68580" marR="68580" marT="0" marB="0"/>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198120">
                <a:tc>
                  <a:txBody>
                    <a:bodyPr/>
                    <a:lstStyle/>
                    <a:p>
                      <a:pPr algn="l">
                        <a:lnSpc>
                          <a:spcPts val="1500"/>
                        </a:lnSpc>
                        <a:spcAft>
                          <a:spcPts val="0"/>
                        </a:spcAft>
                        <a:tabLst>
                          <a:tab pos="810260" algn="l"/>
                          <a:tab pos="449580" algn="l"/>
                        </a:tabLst>
                      </a:pPr>
                      <a:r>
                        <a:rPr lang="fr-FR" sz="1200" dirty="0">
                          <a:latin typeface="Calibri"/>
                          <a:ea typeface="Times New Roman"/>
                          <a:cs typeface="Times New Roman"/>
                        </a:rPr>
                        <a:t>Médiocrité</a:t>
                      </a:r>
                    </a:p>
                  </a:txBody>
                  <a:tcPr marL="68580" marR="68580" marT="0" marB="0"/>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r h="152400">
                <a:tc>
                  <a:txBody>
                    <a:bodyPr/>
                    <a:lstStyle/>
                    <a:p>
                      <a:pPr algn="l">
                        <a:lnSpc>
                          <a:spcPts val="1500"/>
                        </a:lnSpc>
                        <a:spcAft>
                          <a:spcPts val="0"/>
                        </a:spcAft>
                        <a:tabLst>
                          <a:tab pos="810260" algn="l"/>
                          <a:tab pos="449580" algn="l"/>
                        </a:tabLst>
                      </a:pPr>
                      <a:r>
                        <a:rPr lang="fr-FR" sz="1200" dirty="0">
                          <a:latin typeface="Calibri"/>
                          <a:ea typeface="Times New Roman"/>
                          <a:cs typeface="Times New Roman"/>
                        </a:rPr>
                        <a:t>TOTAL (5 à 50)</a:t>
                      </a:r>
                    </a:p>
                  </a:txBody>
                  <a:tcPr marL="68580" marR="68580" marT="0" marB="0"/>
                </a:tc>
                <a:tc>
                  <a:txBody>
                    <a:bodyPr/>
                    <a:lstStyle/>
                    <a:p>
                      <a:endParaRPr lang="fr-FR" sz="1200" dirty="0"/>
                    </a:p>
                  </a:txBody>
                  <a:tcPr/>
                </a:tc>
                <a:tc>
                  <a:txBody>
                    <a:bodyPr/>
                    <a:lstStyle/>
                    <a:p>
                      <a:endParaRPr lang="fr-FR" sz="1200" dirty="0"/>
                    </a:p>
                  </a:txBody>
                  <a:tcPr/>
                </a:tc>
                <a:tc>
                  <a:txBody>
                    <a:bodyPr/>
                    <a:lstStyle/>
                    <a:p>
                      <a:endParaRPr lang="fr-FR" sz="1200" dirty="0"/>
                    </a:p>
                  </a:txBody>
                  <a:tcPr/>
                </a:tc>
                <a:tc>
                  <a:txBody>
                    <a:bodyPr/>
                    <a:lstStyle/>
                    <a:p>
                      <a:endParaRPr lang="fr-FR" sz="1200" dirty="0"/>
                    </a:p>
                  </a:txBody>
                  <a:tcPr/>
                </a:tc>
              </a:tr>
            </a:tbl>
          </a:graphicData>
        </a:graphic>
      </p:graphicFrame>
      <p:sp>
        <p:nvSpPr>
          <p:cNvPr id="5" name="Content Placeholder 2"/>
          <p:cNvSpPr>
            <a:spLocks noGrp="1"/>
          </p:cNvSpPr>
          <p:nvPr>
            <p:ph idx="1"/>
          </p:nvPr>
        </p:nvSpPr>
        <p:spPr>
          <a:xfrm>
            <a:off x="457200" y="2895600"/>
            <a:ext cx="8229600" cy="3230563"/>
          </a:xfrm>
        </p:spPr>
        <p:txBody>
          <a:bodyPr>
            <a:normAutofit fontScale="25000" lnSpcReduction="20000"/>
          </a:bodyPr>
          <a:lstStyle/>
          <a:p>
            <a:pPr>
              <a:buNone/>
            </a:pPr>
            <a:endParaRPr lang="fr-FR" dirty="0" smtClean="0"/>
          </a:p>
          <a:p>
            <a:pPr>
              <a:buNone/>
            </a:pPr>
            <a:r>
              <a:rPr lang="fr-FR" sz="6400" dirty="0" smtClean="0"/>
              <a:t>Chacun des 5 items doit être noté par le patient entre 1 et 10 : </a:t>
            </a:r>
          </a:p>
          <a:p>
            <a:r>
              <a:rPr lang="fr-FR" sz="6400" dirty="0" smtClean="0"/>
              <a:t>Perte de cheveux : 10 si très importante</a:t>
            </a:r>
          </a:p>
          <a:p>
            <a:r>
              <a:rPr lang="fr-FR" sz="6400" dirty="0" smtClean="0"/>
              <a:t>Séborrhée : 10 si très importante</a:t>
            </a:r>
          </a:p>
          <a:p>
            <a:r>
              <a:rPr lang="fr-FR" sz="6400" dirty="0" smtClean="0"/>
              <a:t>Démangeaison : 10 si très importante</a:t>
            </a:r>
          </a:p>
          <a:p>
            <a:r>
              <a:rPr lang="fr-FR" sz="6400" dirty="0" smtClean="0"/>
              <a:t>Rareté : notée 1 si cheveux très épais ; 10 si cheveux très clairsemés ou rares.</a:t>
            </a:r>
          </a:p>
          <a:p>
            <a:r>
              <a:rPr lang="fr-FR" sz="6400" dirty="0" smtClean="0"/>
              <a:t>Médiocrité : notée 1 si le cheveu de très bonne qualité, 10 si qualité très mauvaise</a:t>
            </a:r>
          </a:p>
          <a:p>
            <a:pPr>
              <a:buNone/>
            </a:pPr>
            <a:r>
              <a:rPr lang="fr-FR" sz="6400" dirty="0" smtClean="0"/>
              <a:t> </a:t>
            </a:r>
          </a:p>
          <a:p>
            <a:pPr>
              <a:buNone/>
            </a:pPr>
            <a:r>
              <a:rPr lang="fr-FR" sz="6400" dirty="0" smtClean="0"/>
              <a:t>Il s’agit d’un score péjoratif (de 5 à 50) : plus le score est élevé, plus la plainte du patient par rapport à ses cheveux est importante.</a:t>
            </a:r>
          </a:p>
          <a:p>
            <a:pPr>
              <a:buNone/>
            </a:pPr>
            <a:r>
              <a:rPr lang="fr-FR" sz="6400" dirty="0" smtClean="0"/>
              <a:t>L’inconvénient est que cette échelle est subjective mais l’avantage est qu’elle est reproductible par patient.</a:t>
            </a:r>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19</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p:spPr>
        <p:txBody>
          <a:bodyPr/>
          <a:lstStyle/>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International is a pioneer and leading science event organizer, which publishes around 400 open access journals and conducts over 300 Medical, Clinical, Engineering, Life Sciences, </a:t>
            </a:r>
            <a:r>
              <a:rPr lang="en-US" sz="2000" dirty="0" err="1" smtClean="0">
                <a:effectLst>
                  <a:outerShdw blurRad="38100" dist="38100" dir="2700000" algn="tl">
                    <a:srgbClr val="000000">
                      <a:alpha val="43137"/>
                    </a:srgbClr>
                  </a:outerShdw>
                </a:effectLst>
                <a:latin typeface="+mj-lt"/>
              </a:rPr>
              <a:t>Phrama</a:t>
            </a:r>
            <a:r>
              <a:rPr lang="en-US" sz="2000" dirty="0" smtClean="0">
                <a:effectLst>
                  <a:outerShdw blurRad="38100" dist="38100" dir="2700000" algn="tl">
                    <a:srgbClr val="000000">
                      <a:alpha val="43137"/>
                    </a:srgbClr>
                  </a:outerShdw>
                </a:effectLst>
                <a:latin typeface="+mj-lt"/>
              </a:rPr>
              <a:t> scientific conferences all over the globe annually with the support of more than 1000 scientific associations and 30,000 editorial board members and 3.5 million followers to its credit.</a:t>
            </a:r>
            <a:br>
              <a:rPr lang="en-US" sz="2000" dirty="0" smtClean="0">
                <a:effectLst>
                  <a:outerShdw blurRad="38100" dist="38100" dir="2700000" algn="tl">
                    <a:srgbClr val="000000">
                      <a:alpha val="43137"/>
                    </a:srgbClr>
                  </a:outerShdw>
                </a:effectLst>
                <a:latin typeface="+mj-lt"/>
              </a:rPr>
            </a:br>
            <a:endParaRPr lang="en-US" sz="2000" dirty="0" smtClean="0">
              <a:effectLst>
                <a:outerShdw blurRad="38100" dist="38100" dir="2700000" algn="tl">
                  <a:srgbClr val="000000">
                    <a:alpha val="43137"/>
                  </a:srgbClr>
                </a:outerShdw>
              </a:effectLst>
              <a:latin typeface="+mj-lt"/>
            </a:endParaRPr>
          </a:p>
          <a:p>
            <a:pPr algn="just">
              <a:buFont typeface="Arial" charset="0"/>
              <a:buNone/>
              <a:defRPr/>
            </a:pPr>
            <a:r>
              <a:rPr lang="en-US" sz="2000" dirty="0" smtClean="0">
                <a:effectLst>
                  <a:outerShdw blurRad="38100" dist="38100" dir="2700000" algn="tl">
                    <a:srgbClr val="000000">
                      <a:alpha val="43137"/>
                    </a:srgbClr>
                  </a:outerShdw>
                </a:effectLst>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a:defRPr/>
            </a:pPr>
            <a:endParaRPr lang="en-US" dirty="0"/>
          </a:p>
        </p:txBody>
      </p:sp>
    </p:spTree>
    <p:extLst>
      <p:ext uri="{BB962C8B-B14F-4D97-AF65-F5344CB8AC3E}">
        <p14:creationId xmlns:p14="http://schemas.microsoft.com/office/powerpoint/2010/main" val="185488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Séborrhée</a:t>
            </a:r>
            <a:endParaRPr lang="fr-FR" dirty="0"/>
          </a:p>
        </p:txBody>
      </p:sp>
      <p:sp>
        <p:nvSpPr>
          <p:cNvPr id="5" name="Espace réservé du contenu 4"/>
          <p:cNvSpPr>
            <a:spLocks noGrp="1"/>
          </p:cNvSpPr>
          <p:nvPr>
            <p:ph idx="1"/>
          </p:nvPr>
        </p:nvSpPr>
        <p:spPr/>
        <p:txBody>
          <a:bodyPr/>
          <a:lstStyle/>
          <a:p>
            <a:pPr>
              <a:buNone/>
            </a:pPr>
            <a:endParaRPr lang="fr-FR" dirty="0" smtClean="0"/>
          </a:p>
          <a:p>
            <a:endParaRPr lang="fr-FR" dirty="0"/>
          </a:p>
        </p:txBody>
      </p:sp>
      <p:graphicFrame>
        <p:nvGraphicFramePr>
          <p:cNvPr id="6" name="Graphique 5"/>
          <p:cNvGraphicFramePr/>
          <p:nvPr/>
        </p:nvGraphicFramePr>
        <p:xfrm>
          <a:off x="0" y="1676400"/>
          <a:ext cx="4328558" cy="2623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p:nvPr/>
        </p:nvGraphicFramePr>
        <p:xfrm>
          <a:off x="4572000" y="1828800"/>
          <a:ext cx="4328681" cy="2105825"/>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533400" y="5029200"/>
            <a:ext cx="8229600" cy="923330"/>
          </a:xfrm>
          <a:prstGeom prst="rect">
            <a:avLst/>
          </a:prstGeom>
          <a:noFill/>
        </p:spPr>
        <p:txBody>
          <a:bodyPr wrap="square" rtlCol="0">
            <a:spAutoFit/>
          </a:bodyPr>
          <a:lstStyle/>
          <a:p>
            <a:r>
              <a:rPr lang="fr-FR" dirty="0" smtClean="0"/>
              <a:t>Sur cette échelle d’évaluation de la séborrhée par les patients, aucune amélioration n’est reportée, mis à part chez le patient placébo (gain de 3 points).</a:t>
            </a:r>
          </a:p>
          <a:p>
            <a:endParaRPr lang="fr-FR" dirty="0"/>
          </a:p>
        </p:txBody>
      </p:sp>
      <p:sp>
        <p:nvSpPr>
          <p:cNvPr id="9" name="Espace réservé du numéro de diapositive 8"/>
          <p:cNvSpPr>
            <a:spLocks noGrp="1"/>
          </p:cNvSpPr>
          <p:nvPr>
            <p:ph type="sldNum" sz="quarter" idx="12"/>
          </p:nvPr>
        </p:nvSpPr>
        <p:spPr/>
        <p:txBody>
          <a:bodyPr/>
          <a:lstStyle/>
          <a:p>
            <a:fld id="{A830F3F9-42E5-4AEE-9E55-C46020DDFF95}" type="slidenum">
              <a:rPr lang="fr-FR" smtClean="0"/>
              <a:pPr/>
              <a:t>20</a:t>
            </a:fld>
            <a:endParaRPr lang="fr-FR" dirty="0"/>
          </a:p>
        </p:txBody>
      </p:sp>
      <p:sp>
        <p:nvSpPr>
          <p:cNvPr id="10" name="Espace réservé du pied de page 9"/>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Démangeaisons</a:t>
            </a:r>
            <a:endParaRPr lang="fr-FR" dirty="0"/>
          </a:p>
        </p:txBody>
      </p:sp>
      <p:graphicFrame>
        <p:nvGraphicFramePr>
          <p:cNvPr id="4" name="Graphique 3"/>
          <p:cNvGraphicFramePr/>
          <p:nvPr/>
        </p:nvGraphicFramePr>
        <p:xfrm>
          <a:off x="0" y="1700675"/>
          <a:ext cx="4328681" cy="24933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nvGraphicFramePr>
        <p:xfrm>
          <a:off x="4572000" y="1795819"/>
          <a:ext cx="4328681" cy="2303069"/>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685800" y="4646498"/>
            <a:ext cx="7772400" cy="1477328"/>
          </a:xfrm>
          <a:prstGeom prst="rect">
            <a:avLst/>
          </a:prstGeom>
          <a:noFill/>
        </p:spPr>
        <p:txBody>
          <a:bodyPr wrap="square" rtlCol="0">
            <a:spAutoFit/>
          </a:bodyPr>
          <a:lstStyle/>
          <a:p>
            <a:r>
              <a:rPr lang="fr-FR" dirty="0" smtClean="0"/>
              <a:t>Les patients ont des scores sont à peu près stables : gain de 2 points pour la patiente F1, et gain de 1 point pour le patient H1.</a:t>
            </a:r>
          </a:p>
          <a:p>
            <a:r>
              <a:rPr lang="fr-FR" dirty="0" smtClean="0"/>
              <a:t>Le meilleur résultat d’amélioration reporté par les patients, est celui du patient H3 placébo (le seul qui s’en plaignait).</a:t>
            </a:r>
          </a:p>
          <a:p>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21</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Rareté</a:t>
            </a:r>
            <a:endParaRPr lang="fr-FR" dirty="0"/>
          </a:p>
        </p:txBody>
      </p:sp>
      <p:graphicFrame>
        <p:nvGraphicFramePr>
          <p:cNvPr id="6" name="Graphique 5"/>
          <p:cNvGraphicFramePr/>
          <p:nvPr/>
        </p:nvGraphicFramePr>
        <p:xfrm>
          <a:off x="0" y="1752600"/>
          <a:ext cx="4178586" cy="23978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p:nvPr/>
        </p:nvGraphicFramePr>
        <p:xfrm>
          <a:off x="4572000" y="1752600"/>
          <a:ext cx="4171621" cy="2296114"/>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7"/>
          <p:cNvSpPr txBox="1"/>
          <p:nvPr/>
        </p:nvSpPr>
        <p:spPr>
          <a:xfrm>
            <a:off x="762000" y="4876800"/>
            <a:ext cx="7924800" cy="923330"/>
          </a:xfrm>
          <a:prstGeom prst="rect">
            <a:avLst/>
          </a:prstGeom>
          <a:noFill/>
        </p:spPr>
        <p:txBody>
          <a:bodyPr wrap="square" rtlCol="0">
            <a:spAutoFit/>
          </a:bodyPr>
          <a:lstStyle/>
          <a:p>
            <a:r>
              <a:rPr lang="fr-FR" dirty="0" smtClean="0"/>
              <a:t>Stabilité tout au long de l’étude, sauf pour la patiente F2 et H2 qui ont noté une amélioration importante (cohorte 2).</a:t>
            </a:r>
          </a:p>
          <a:p>
            <a:endParaRPr lang="fr-FR" dirty="0"/>
          </a:p>
        </p:txBody>
      </p:sp>
      <p:sp>
        <p:nvSpPr>
          <p:cNvPr id="9" name="Espace réservé du numéro de diapositive 8"/>
          <p:cNvSpPr>
            <a:spLocks noGrp="1"/>
          </p:cNvSpPr>
          <p:nvPr>
            <p:ph type="sldNum" sz="quarter" idx="12"/>
          </p:nvPr>
        </p:nvSpPr>
        <p:spPr/>
        <p:txBody>
          <a:bodyPr/>
          <a:lstStyle/>
          <a:p>
            <a:fld id="{A830F3F9-42E5-4AEE-9E55-C46020DDFF95}" type="slidenum">
              <a:rPr lang="fr-FR" smtClean="0"/>
              <a:pPr/>
              <a:t>22</a:t>
            </a:fld>
            <a:endParaRPr lang="fr-FR" dirty="0"/>
          </a:p>
        </p:txBody>
      </p:sp>
      <p:sp>
        <p:nvSpPr>
          <p:cNvPr id="10" name="Espace réservé du pied de page 9"/>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Perte</a:t>
            </a:r>
            <a:endParaRPr lang="fr-FR" dirty="0"/>
          </a:p>
        </p:txBody>
      </p:sp>
      <p:graphicFrame>
        <p:nvGraphicFramePr>
          <p:cNvPr id="4" name="Graphique 3"/>
          <p:cNvGraphicFramePr/>
          <p:nvPr/>
        </p:nvGraphicFramePr>
        <p:xfrm>
          <a:off x="392630" y="2080388"/>
          <a:ext cx="3903498" cy="1929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nvGraphicFramePr>
        <p:xfrm>
          <a:off x="4869691" y="2149440"/>
          <a:ext cx="3886200" cy="167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685800" y="4572000"/>
            <a:ext cx="8077200" cy="1200329"/>
          </a:xfrm>
          <a:prstGeom prst="rect">
            <a:avLst/>
          </a:prstGeom>
          <a:noFill/>
        </p:spPr>
        <p:txBody>
          <a:bodyPr wrap="square" rtlCol="0">
            <a:spAutoFit/>
          </a:bodyPr>
          <a:lstStyle/>
          <a:p>
            <a:r>
              <a:rPr lang="fr-CH" dirty="0" smtClean="0"/>
              <a:t>Les meilleurs scores sont reportés par la cohorte 2.</a:t>
            </a:r>
            <a:endParaRPr lang="fr-FR" dirty="0" smtClean="0"/>
          </a:p>
          <a:p>
            <a:r>
              <a:rPr lang="fr-CH" dirty="0" smtClean="0"/>
              <a:t>Pour la cohorte 1, aucun changement, voire une dégradation pour la patiente F1.</a:t>
            </a:r>
            <a:endParaRPr lang="fr-FR" dirty="0" smtClean="0"/>
          </a:p>
          <a:p>
            <a:r>
              <a:rPr lang="fr-CH" dirty="0" smtClean="0"/>
              <a:t>Et une petite amélioration pour le groupe placébo.</a:t>
            </a:r>
            <a:endParaRPr lang="fr-FR" dirty="0" smtClean="0"/>
          </a:p>
          <a:p>
            <a:endParaRPr lang="fr-FR" dirty="0"/>
          </a:p>
        </p:txBody>
      </p:sp>
      <p:sp>
        <p:nvSpPr>
          <p:cNvPr id="7" name="Espace réservé du numéro de diapositive 6"/>
          <p:cNvSpPr>
            <a:spLocks noGrp="1"/>
          </p:cNvSpPr>
          <p:nvPr>
            <p:ph type="sldNum" sz="quarter" idx="12"/>
          </p:nvPr>
        </p:nvSpPr>
        <p:spPr/>
        <p:txBody>
          <a:bodyPr/>
          <a:lstStyle/>
          <a:p>
            <a:fld id="{A830F3F9-42E5-4AEE-9E55-C46020DDFF95}" type="slidenum">
              <a:rPr lang="fr-FR" smtClean="0"/>
              <a:pPr/>
              <a:t>23</a:t>
            </a:fld>
            <a:endParaRPr lang="fr-FR" dirty="0"/>
          </a:p>
        </p:txBody>
      </p:sp>
      <p:sp>
        <p:nvSpPr>
          <p:cNvPr id="8" name="Espace réservé du pied de page 7"/>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Médiocrité</a:t>
            </a:r>
            <a:endParaRPr lang="fr-FR" dirty="0"/>
          </a:p>
        </p:txBody>
      </p:sp>
      <p:pic>
        <p:nvPicPr>
          <p:cNvPr id="4" name="Image 3" descr="image001.png"/>
          <p:cNvPicPr/>
          <p:nvPr/>
        </p:nvPicPr>
        <p:blipFill>
          <a:blip r:embed="rId2" cstate="print"/>
          <a:stretch>
            <a:fillRect/>
          </a:stretch>
        </p:blipFill>
        <p:spPr>
          <a:xfrm>
            <a:off x="158768" y="2276595"/>
            <a:ext cx="4219135" cy="2304810"/>
          </a:xfrm>
          <a:prstGeom prst="rect">
            <a:avLst/>
          </a:prstGeom>
        </p:spPr>
      </p:pic>
      <p:pic>
        <p:nvPicPr>
          <p:cNvPr id="5" name="Image 4" descr="image002.png"/>
          <p:cNvPicPr/>
          <p:nvPr/>
        </p:nvPicPr>
        <p:blipFill>
          <a:blip r:embed="rId3" cstate="print"/>
          <a:stretch>
            <a:fillRect/>
          </a:stretch>
        </p:blipFill>
        <p:spPr>
          <a:xfrm>
            <a:off x="4817262" y="2289168"/>
            <a:ext cx="3886200" cy="2249816"/>
          </a:xfrm>
          <a:prstGeom prst="rect">
            <a:avLst/>
          </a:prstGeom>
        </p:spPr>
      </p:pic>
      <p:sp>
        <p:nvSpPr>
          <p:cNvPr id="6" name="ZoneTexte 5"/>
          <p:cNvSpPr txBox="1"/>
          <p:nvPr/>
        </p:nvSpPr>
        <p:spPr>
          <a:xfrm>
            <a:off x="838200" y="5562600"/>
            <a:ext cx="7924800" cy="923330"/>
          </a:xfrm>
          <a:prstGeom prst="rect">
            <a:avLst/>
          </a:prstGeom>
          <a:noFill/>
        </p:spPr>
        <p:txBody>
          <a:bodyPr wrap="square" rtlCol="0">
            <a:spAutoFit/>
          </a:bodyPr>
          <a:lstStyle/>
          <a:p>
            <a:r>
              <a:rPr lang="fr-FR" dirty="0" smtClean="0"/>
              <a:t>Nette amélioration pour la cohorte 2</a:t>
            </a:r>
          </a:p>
          <a:p>
            <a:r>
              <a:rPr lang="fr-FR" dirty="0" smtClean="0"/>
              <a:t>Evaluation stable du critère de médiocrité pour les autres cohortes</a:t>
            </a:r>
          </a:p>
          <a:p>
            <a:endParaRPr lang="fr-FR" dirty="0"/>
          </a:p>
        </p:txBody>
      </p:sp>
      <p:sp>
        <p:nvSpPr>
          <p:cNvPr id="7" name="Espace réservé du numéro de diapositive 6"/>
          <p:cNvSpPr>
            <a:spLocks noGrp="1"/>
          </p:cNvSpPr>
          <p:nvPr>
            <p:ph type="sldNum" sz="quarter" idx="12"/>
          </p:nvPr>
        </p:nvSpPr>
        <p:spPr/>
        <p:txBody>
          <a:bodyPr/>
          <a:lstStyle/>
          <a:p>
            <a:fld id="{A830F3F9-42E5-4AEE-9E55-C46020DDFF95}" type="slidenum">
              <a:rPr lang="fr-FR" smtClean="0"/>
              <a:pPr/>
              <a:t>24</a:t>
            </a:fld>
            <a:endParaRPr lang="fr-FR" dirty="0"/>
          </a:p>
        </p:txBody>
      </p:sp>
      <p:sp>
        <p:nvSpPr>
          <p:cNvPr id="8" name="Espace réservé du pied de page 7"/>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Total</a:t>
            </a:r>
            <a:endParaRPr lang="fr-FR" dirty="0"/>
          </a:p>
        </p:txBody>
      </p:sp>
      <p:pic>
        <p:nvPicPr>
          <p:cNvPr id="4" name="Image 3" descr="image003.png"/>
          <p:cNvPicPr/>
          <p:nvPr/>
        </p:nvPicPr>
        <p:blipFill>
          <a:blip r:embed="rId2" cstate="print"/>
          <a:stretch>
            <a:fillRect/>
          </a:stretch>
        </p:blipFill>
        <p:spPr>
          <a:xfrm>
            <a:off x="123002" y="1798620"/>
            <a:ext cx="4467056" cy="2363083"/>
          </a:xfrm>
          <a:prstGeom prst="rect">
            <a:avLst/>
          </a:prstGeom>
        </p:spPr>
      </p:pic>
      <p:pic>
        <p:nvPicPr>
          <p:cNvPr id="5" name="Image 4" descr="image004.png"/>
          <p:cNvPicPr/>
          <p:nvPr/>
        </p:nvPicPr>
        <p:blipFill>
          <a:blip r:embed="rId3" cstate="print"/>
          <a:stretch>
            <a:fillRect/>
          </a:stretch>
        </p:blipFill>
        <p:spPr>
          <a:xfrm>
            <a:off x="4797559" y="1798620"/>
            <a:ext cx="4088443" cy="2172662"/>
          </a:xfrm>
          <a:prstGeom prst="rect">
            <a:avLst/>
          </a:prstGeom>
        </p:spPr>
      </p:pic>
      <p:sp>
        <p:nvSpPr>
          <p:cNvPr id="6" name="ZoneTexte 5"/>
          <p:cNvSpPr txBox="1"/>
          <p:nvPr/>
        </p:nvSpPr>
        <p:spPr>
          <a:xfrm>
            <a:off x="457200" y="4648200"/>
            <a:ext cx="8153400" cy="2031325"/>
          </a:xfrm>
          <a:prstGeom prst="rect">
            <a:avLst/>
          </a:prstGeom>
          <a:noFill/>
        </p:spPr>
        <p:txBody>
          <a:bodyPr wrap="square" rtlCol="0">
            <a:spAutoFit/>
          </a:bodyPr>
          <a:lstStyle/>
          <a:p>
            <a:r>
              <a:rPr lang="fr-FR" dirty="0" smtClean="0"/>
              <a:t>Dans les graphes ci-dessus les scores ont été accumulés afin d’obtenir une tendance globale des scores EPARS.</a:t>
            </a:r>
          </a:p>
          <a:p>
            <a:r>
              <a:rPr lang="fr-FR" dirty="0" smtClean="0"/>
              <a:t>Les 3 patients qui ont reporté une amélioration globale des critères de perte, séborrhée, démangeaisons, rareté, et médiocrité, sont les patients du groupe 2, ainsi que l’homme placébo. Le groupe 1 est stable tout au long de l’étude et n’a pas perçu d’amélioration particulière.</a:t>
            </a:r>
          </a:p>
          <a:p>
            <a:endParaRPr lang="fr-FR" dirty="0"/>
          </a:p>
        </p:txBody>
      </p:sp>
      <p:sp>
        <p:nvSpPr>
          <p:cNvPr id="7" name="Espace réservé du numéro de diapositive 6"/>
          <p:cNvSpPr>
            <a:spLocks noGrp="1"/>
          </p:cNvSpPr>
          <p:nvPr>
            <p:ph type="sldNum" sz="quarter" idx="12"/>
          </p:nvPr>
        </p:nvSpPr>
        <p:spPr/>
        <p:txBody>
          <a:bodyPr/>
          <a:lstStyle/>
          <a:p>
            <a:fld id="{A830F3F9-42E5-4AEE-9E55-C46020DDFF95}" type="slidenum">
              <a:rPr lang="fr-FR" smtClean="0"/>
              <a:pPr/>
              <a:t>25</a:t>
            </a:fld>
            <a:endParaRPr lang="fr-FR" dirty="0"/>
          </a:p>
        </p:txBody>
      </p:sp>
      <p:sp>
        <p:nvSpPr>
          <p:cNvPr id="8" name="Espace réservé du pied de page 7"/>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LES RESULTATS</a:t>
            </a:r>
            <a:endParaRPr lang="fr-FR" dirty="0"/>
          </a:p>
        </p:txBody>
      </p:sp>
      <p:sp>
        <p:nvSpPr>
          <p:cNvPr id="5" name="Espace réservé du texte 4"/>
          <p:cNvSpPr>
            <a:spLocks noGrp="1"/>
          </p:cNvSpPr>
          <p:nvPr>
            <p:ph type="body" idx="1"/>
          </p:nvPr>
        </p:nvSpPr>
        <p:spPr/>
        <p:txBody>
          <a:bodyPr>
            <a:normAutofit fontScale="92500" lnSpcReduction="20000"/>
          </a:bodyPr>
          <a:lstStyle/>
          <a:p>
            <a:pPr>
              <a:buFont typeface="Arial"/>
              <a:buChar char="•"/>
            </a:pPr>
            <a:r>
              <a:rPr lang="fr-FR" dirty="0" smtClean="0"/>
              <a:t>Grade de fragilité du cheveux</a:t>
            </a:r>
          </a:p>
          <a:p>
            <a:pPr>
              <a:buFont typeface="Arial"/>
              <a:buChar char="•"/>
            </a:pPr>
            <a:r>
              <a:rPr lang="fr-FR" dirty="0" smtClean="0"/>
              <a:t>EPARS</a:t>
            </a:r>
          </a:p>
          <a:p>
            <a:pPr>
              <a:buFont typeface="Arial"/>
              <a:buChar char="•"/>
            </a:pPr>
            <a:r>
              <a:rPr lang="fr-FR" dirty="0" smtClean="0">
                <a:solidFill>
                  <a:srgbClr val="FF0000"/>
                </a:solidFill>
              </a:rPr>
              <a:t>GAIS</a:t>
            </a:r>
          </a:p>
          <a:p>
            <a:pPr>
              <a:buFont typeface="Arial"/>
              <a:buChar char="•"/>
            </a:pPr>
            <a:r>
              <a:rPr lang="fr-FR" dirty="0" smtClean="0">
                <a:solidFill>
                  <a:srgbClr val="FF0000"/>
                </a:solidFill>
              </a:rPr>
              <a:t>Satisfaction médecin patient</a:t>
            </a:r>
          </a:p>
          <a:p>
            <a:pPr>
              <a:buFont typeface="Arial"/>
              <a:buChar char="•"/>
            </a:pPr>
            <a:r>
              <a:rPr lang="fr-FR" dirty="0" smtClean="0"/>
              <a:t>Skin Evidence</a:t>
            </a:r>
            <a:endParaRPr lang="fr-FR" dirty="0"/>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26</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GAIS</a:t>
            </a:r>
            <a:endParaRPr lang="fr-FR" dirty="0"/>
          </a:p>
        </p:txBody>
      </p:sp>
      <p:graphicFrame>
        <p:nvGraphicFramePr>
          <p:cNvPr id="4" name="Graphique 3"/>
          <p:cNvGraphicFramePr/>
          <p:nvPr/>
        </p:nvGraphicFramePr>
        <p:xfrm>
          <a:off x="1" y="1524001"/>
          <a:ext cx="4572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p:nvPr/>
        </p:nvGraphicFramePr>
        <p:xfrm>
          <a:off x="4572000" y="1828800"/>
          <a:ext cx="4343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762000" y="4876800"/>
            <a:ext cx="7620000" cy="1754327"/>
          </a:xfrm>
          <a:prstGeom prst="rect">
            <a:avLst/>
          </a:prstGeom>
          <a:noFill/>
        </p:spPr>
        <p:txBody>
          <a:bodyPr wrap="square" rtlCol="0">
            <a:spAutoFit/>
          </a:bodyPr>
          <a:lstStyle/>
          <a:p>
            <a:r>
              <a:rPr lang="fr-FR" dirty="0" smtClean="0"/>
              <a:t>La cohorte 2 décrit une amélioration très importante avec un score équivalant à "très bien amélioré".</a:t>
            </a:r>
          </a:p>
          <a:p>
            <a:r>
              <a:rPr lang="fr-FR" dirty="0" smtClean="0"/>
              <a:t>En revanche, les 2 autres groupes restent stables, et ne reportent par d’amélioration particulière (note de 4 = pas de changement).</a:t>
            </a:r>
          </a:p>
          <a:p>
            <a:r>
              <a:rPr lang="fr-FR" dirty="0" smtClean="0"/>
              <a:t/>
            </a:r>
            <a:br>
              <a:rPr lang="fr-FR" dirty="0" smtClean="0"/>
            </a:br>
            <a:endParaRPr lang="fr-FR" dirty="0"/>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27</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Satisfaction médecin patient</a:t>
            </a:r>
            <a:endParaRPr lang="fr-FR" dirty="0"/>
          </a:p>
        </p:txBody>
      </p:sp>
      <p:graphicFrame>
        <p:nvGraphicFramePr>
          <p:cNvPr id="4" name="Graphique 3"/>
          <p:cNvGraphicFramePr/>
          <p:nvPr/>
        </p:nvGraphicFramePr>
        <p:xfrm>
          <a:off x="0" y="1553346"/>
          <a:ext cx="4416712" cy="24522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p:nvPr/>
        </p:nvGraphicFramePr>
        <p:xfrm>
          <a:off x="4267200" y="1600200"/>
          <a:ext cx="4410378" cy="2390956"/>
        </p:xfrm>
        <a:graphic>
          <a:graphicData uri="http://schemas.openxmlformats.org/drawingml/2006/chart">
            <c:chart xmlns:c="http://schemas.openxmlformats.org/drawingml/2006/chart" xmlns:r="http://schemas.openxmlformats.org/officeDocument/2006/relationships" r:id="rId3"/>
          </a:graphicData>
        </a:graphic>
      </p:graphicFrame>
      <p:sp>
        <p:nvSpPr>
          <p:cNvPr id="6" name="ZoneTexte 5"/>
          <p:cNvSpPr txBox="1"/>
          <p:nvPr/>
        </p:nvSpPr>
        <p:spPr>
          <a:xfrm>
            <a:off x="533400" y="4419600"/>
            <a:ext cx="8153400" cy="1754327"/>
          </a:xfrm>
          <a:prstGeom prst="rect">
            <a:avLst/>
          </a:prstGeom>
          <a:noFill/>
        </p:spPr>
        <p:txBody>
          <a:bodyPr wrap="square" rtlCol="0">
            <a:spAutoFit/>
          </a:bodyPr>
          <a:lstStyle/>
          <a:p>
            <a:r>
              <a:rPr lang="fr-FR" dirty="0" smtClean="0"/>
              <a:t>De même que pour l’évaluation de l’amélioration, le taux de satisfaction est de très satisfaisant pour les patients de la cohorte 2, alors que les autres patients rapportent un taux de satisfaction de moyennement satisfaisant.</a:t>
            </a:r>
          </a:p>
          <a:p>
            <a:r>
              <a:rPr lang="fr-FR" dirty="0" smtClean="0"/>
              <a:t> </a:t>
            </a:r>
          </a:p>
          <a:p>
            <a:r>
              <a:rPr lang="fr-FR" dirty="0" smtClean="0"/>
              <a:t>Les évaluations du médecin en comparaison avec celles des patients concordent.</a:t>
            </a:r>
          </a:p>
          <a:p>
            <a:endParaRPr lang="fr-FR" dirty="0"/>
          </a:p>
        </p:txBody>
      </p:sp>
      <p:sp>
        <p:nvSpPr>
          <p:cNvPr id="7" name="Espace réservé du numéro de diapositive 6"/>
          <p:cNvSpPr>
            <a:spLocks noGrp="1"/>
          </p:cNvSpPr>
          <p:nvPr>
            <p:ph type="sldNum" sz="quarter" idx="12"/>
          </p:nvPr>
        </p:nvSpPr>
        <p:spPr/>
        <p:txBody>
          <a:bodyPr/>
          <a:lstStyle/>
          <a:p>
            <a:fld id="{A830F3F9-42E5-4AEE-9E55-C46020DDFF95}" type="slidenum">
              <a:rPr lang="fr-FR" smtClean="0"/>
              <a:pPr/>
              <a:t>28</a:t>
            </a:fld>
            <a:endParaRPr lang="fr-FR" dirty="0"/>
          </a:p>
        </p:txBody>
      </p:sp>
      <p:sp>
        <p:nvSpPr>
          <p:cNvPr id="8" name="Espace réservé du pied de page 7"/>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mtClean="0"/>
              <a:t>LES RESULTATS</a:t>
            </a:r>
            <a:endParaRPr lang="fr-FR" dirty="0"/>
          </a:p>
        </p:txBody>
      </p:sp>
      <p:sp>
        <p:nvSpPr>
          <p:cNvPr id="5" name="Espace réservé du texte 4"/>
          <p:cNvSpPr>
            <a:spLocks noGrp="1"/>
          </p:cNvSpPr>
          <p:nvPr>
            <p:ph type="body" idx="1"/>
          </p:nvPr>
        </p:nvSpPr>
        <p:spPr/>
        <p:txBody>
          <a:bodyPr>
            <a:normAutofit fontScale="92500" lnSpcReduction="20000"/>
          </a:bodyPr>
          <a:lstStyle/>
          <a:p>
            <a:pPr>
              <a:buFont typeface="Arial"/>
              <a:buChar char="•"/>
            </a:pPr>
            <a:r>
              <a:rPr lang="fr-FR" dirty="0" smtClean="0"/>
              <a:t>Grade de fragilité du cheveux</a:t>
            </a:r>
          </a:p>
          <a:p>
            <a:pPr>
              <a:buFont typeface="Arial"/>
              <a:buChar char="•"/>
            </a:pPr>
            <a:r>
              <a:rPr lang="fr-FR" dirty="0" smtClean="0"/>
              <a:t>EPARS</a:t>
            </a:r>
          </a:p>
          <a:p>
            <a:pPr>
              <a:buFont typeface="Arial"/>
              <a:buChar char="•"/>
            </a:pPr>
            <a:r>
              <a:rPr lang="fr-FR" dirty="0" smtClean="0"/>
              <a:t>GAIS</a:t>
            </a:r>
          </a:p>
          <a:p>
            <a:pPr>
              <a:buFont typeface="Arial"/>
              <a:buChar char="•"/>
            </a:pPr>
            <a:r>
              <a:rPr lang="fr-FR" dirty="0" smtClean="0"/>
              <a:t>Satisfaction médecin patient</a:t>
            </a:r>
          </a:p>
          <a:p>
            <a:pPr>
              <a:buFont typeface="Arial"/>
              <a:buChar char="•"/>
            </a:pPr>
            <a:r>
              <a:rPr lang="fr-FR" dirty="0" smtClean="0">
                <a:solidFill>
                  <a:srgbClr val="FF0000"/>
                </a:solidFill>
              </a:rPr>
              <a:t>Skin Evidence</a:t>
            </a:r>
            <a:endParaRPr lang="fr-FR" dirty="0">
              <a:solidFill>
                <a:srgbClr val="FF0000"/>
              </a:solidFill>
            </a:endParaRPr>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29</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sz="4800" b="1" dirty="0" smtClean="0"/>
              <a:t>ALOPECIE ET MESOTHERAPIE</a:t>
            </a:r>
            <a:endParaRPr lang="fr-FR" sz="4800" b="1" dirty="0"/>
          </a:p>
        </p:txBody>
      </p:sp>
      <p:sp>
        <p:nvSpPr>
          <p:cNvPr id="3" name="Subtitle 2"/>
          <p:cNvSpPr>
            <a:spLocks noGrp="1"/>
          </p:cNvSpPr>
          <p:nvPr>
            <p:ph type="subTitle" idx="1"/>
          </p:nvPr>
        </p:nvSpPr>
        <p:spPr/>
        <p:txBody>
          <a:bodyPr/>
          <a:lstStyle/>
          <a:p>
            <a:r>
              <a:rPr lang="fr-FR" dirty="0" smtClean="0"/>
              <a:t>DOCTEUR ALEXANDRA DALU</a:t>
            </a:r>
          </a:p>
        </p:txBody>
      </p:sp>
      <p:sp>
        <p:nvSpPr>
          <p:cNvPr id="9" name="Espace réservé du pied de page 8"/>
          <p:cNvSpPr>
            <a:spLocks noGrp="1"/>
          </p:cNvSpPr>
          <p:nvPr>
            <p:ph type="ftr" sz="quarter" idx="4294967295"/>
          </p:nvPr>
        </p:nvSpPr>
        <p:spPr>
          <a:xfrm>
            <a:off x="6019800" y="5943600"/>
            <a:ext cx="2895600" cy="365125"/>
          </a:xfrm>
          <a:prstGeom prst="rect">
            <a:avLst/>
          </a:prstGeom>
        </p:spPr>
        <p:txBody>
          <a:bodyPr/>
          <a:lstStyle/>
          <a:p>
            <a:r>
              <a:rPr lang="fr-FR" sz="2800" dirty="0" smtClean="0"/>
              <a:t>A Paris le 22-7-14</a:t>
            </a:r>
            <a:endParaRPr lang="fr-F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Mesure du skin </a:t>
            </a:r>
            <a:r>
              <a:rPr lang="fr-FR" dirty="0" err="1" smtClean="0"/>
              <a:t>evidence</a:t>
            </a:r>
            <a:endParaRPr lang="fr-FR" dirty="0"/>
          </a:p>
        </p:txBody>
      </p:sp>
      <p:pic>
        <p:nvPicPr>
          <p:cNvPr id="4" name="Image 3"/>
          <p:cNvPicPr>
            <a:picLocks noChangeAspect="1"/>
          </p:cNvPicPr>
          <p:nvPr/>
        </p:nvPicPr>
        <p:blipFill>
          <a:blip r:embed="rId2" cstate="print"/>
          <a:stretch>
            <a:fillRect/>
          </a:stretch>
        </p:blipFill>
        <p:spPr>
          <a:xfrm>
            <a:off x="514350" y="1066800"/>
            <a:ext cx="8115300" cy="5321346"/>
          </a:xfrm>
          <a:prstGeom prst="rect">
            <a:avLst/>
          </a:prstGeom>
        </p:spPr>
      </p:pic>
      <p:sp>
        <p:nvSpPr>
          <p:cNvPr id="5" name="Espace réservé du numéro de diapositive 4"/>
          <p:cNvSpPr>
            <a:spLocks noGrp="1"/>
          </p:cNvSpPr>
          <p:nvPr>
            <p:ph type="sldNum" sz="quarter" idx="12"/>
          </p:nvPr>
        </p:nvSpPr>
        <p:spPr/>
        <p:txBody>
          <a:bodyPr/>
          <a:lstStyle/>
          <a:p>
            <a:fld id="{A830F3F9-42E5-4AEE-9E55-C46020DDFF95}" type="slidenum">
              <a:rPr lang="fr-FR" smtClean="0"/>
              <a:pPr/>
              <a:t>30</a:t>
            </a:fld>
            <a:endParaRPr lang="fr-FR" dirty="0"/>
          </a:p>
        </p:txBody>
      </p:sp>
      <p:sp>
        <p:nvSpPr>
          <p:cNvPr id="6" name="Espace réservé du pied de page 5"/>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FR" dirty="0" smtClean="0"/>
          </a:p>
          <a:p>
            <a:r>
              <a:rPr lang="fr-FR" b="1" dirty="0" smtClean="0"/>
              <a:t>Echantillon de patients faible</a:t>
            </a:r>
          </a:p>
          <a:p>
            <a:r>
              <a:rPr lang="fr-FR" b="1" dirty="0" smtClean="0"/>
              <a:t>Durée courte de l’étude</a:t>
            </a:r>
            <a:r>
              <a:rPr lang="fr-FR" dirty="0" smtClean="0"/>
              <a:t>. Il serait intéressant de suivre les patients sur une plus grande période : de 6 mois à un an.</a:t>
            </a:r>
          </a:p>
          <a:p>
            <a:r>
              <a:rPr lang="fr-FR" b="1" dirty="0" smtClean="0"/>
              <a:t>Réponses des patients subjectives</a:t>
            </a:r>
            <a:r>
              <a:rPr lang="fr-FR" dirty="0" smtClean="0"/>
              <a:t>, dépendantes de leur personnalité et du stade de leur alopécie au moment de l’ étude</a:t>
            </a:r>
          </a:p>
          <a:p>
            <a:r>
              <a:rPr lang="fr-FR" dirty="0" smtClean="0"/>
              <a:t>Appareil skin évidence : operateur dépendant pour les mesures de densité selon la zone du crane étudiée mais photos reproductibles.</a:t>
            </a:r>
          </a:p>
          <a:p>
            <a:endParaRPr lang="fr-FR" dirty="0"/>
          </a:p>
        </p:txBody>
      </p:sp>
      <p:sp>
        <p:nvSpPr>
          <p:cNvPr id="14" name="Titre 13"/>
          <p:cNvSpPr>
            <a:spLocks noGrp="1"/>
          </p:cNvSpPr>
          <p:nvPr>
            <p:ph type="title"/>
          </p:nvPr>
        </p:nvSpPr>
        <p:spPr/>
        <p:txBody>
          <a:bodyPr>
            <a:normAutofit fontScale="90000"/>
          </a:bodyPr>
          <a:lstStyle/>
          <a:p>
            <a:r>
              <a:rPr lang="fr-FR" dirty="0" smtClean="0"/>
              <a:t>Limite de l’étude</a:t>
            </a:r>
            <a:endParaRPr lang="fr-FR" dirty="0"/>
          </a:p>
        </p:txBody>
      </p:sp>
      <p:sp>
        <p:nvSpPr>
          <p:cNvPr id="15" name="Espace réservé du numéro de diapositive 14"/>
          <p:cNvSpPr>
            <a:spLocks noGrp="1"/>
          </p:cNvSpPr>
          <p:nvPr>
            <p:ph type="sldNum" sz="quarter" idx="12"/>
          </p:nvPr>
        </p:nvSpPr>
        <p:spPr/>
        <p:txBody>
          <a:bodyPr/>
          <a:lstStyle/>
          <a:p>
            <a:fld id="{A830F3F9-42E5-4AEE-9E55-C46020DDFF95}" type="slidenum">
              <a:rPr lang="fr-FR" smtClean="0"/>
              <a:pPr/>
              <a:t>31</a:t>
            </a:fld>
            <a:endParaRPr lang="fr-FR" dirty="0"/>
          </a:p>
        </p:txBody>
      </p:sp>
      <p:sp>
        <p:nvSpPr>
          <p:cNvPr id="16" name="Espace réservé du pied de page 15"/>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dirty="0" smtClean="0"/>
              <a:t>Discussion </a:t>
            </a:r>
            <a:r>
              <a:rPr lang="fr-FR" b="0" dirty="0" smtClean="0"/>
              <a:t>: les points faibles </a:t>
            </a:r>
            <a:endParaRPr lang="fr-FR" b="0" dirty="0"/>
          </a:p>
        </p:txBody>
      </p:sp>
      <p:sp>
        <p:nvSpPr>
          <p:cNvPr id="3" name="Content Placeholder 2"/>
          <p:cNvSpPr>
            <a:spLocks noGrp="1"/>
          </p:cNvSpPr>
          <p:nvPr>
            <p:ph idx="1"/>
          </p:nvPr>
        </p:nvSpPr>
        <p:spPr/>
        <p:txBody>
          <a:bodyPr>
            <a:normAutofit fontScale="55000" lnSpcReduction="20000"/>
          </a:bodyPr>
          <a:lstStyle/>
          <a:p>
            <a:r>
              <a:rPr lang="fr-FR" sz="3636" b="1" dirty="0" smtClean="0"/>
              <a:t>Peu d’études </a:t>
            </a:r>
            <a:r>
              <a:rPr lang="fr-FR" sz="3636" dirty="0" smtClean="0"/>
              <a:t>réalisées sur ce sujet. Les laboratoires </a:t>
            </a:r>
            <a:r>
              <a:rPr lang="fr-FR" sz="3636" dirty="0" err="1" smtClean="0"/>
              <a:t>dermo</a:t>
            </a:r>
            <a:r>
              <a:rPr lang="fr-FR" sz="3636" dirty="0" smtClean="0"/>
              <a:t> cosmétiques misent plus sur les topiques faciles d’utilisations et abordables par la population.</a:t>
            </a:r>
          </a:p>
          <a:p>
            <a:r>
              <a:rPr lang="fr-FR" sz="3636" b="1" dirty="0" smtClean="0"/>
              <a:t>Difficulté à obtenir des groupes randomisés </a:t>
            </a:r>
            <a:r>
              <a:rPr lang="fr-FR" sz="3636" dirty="0" smtClean="0"/>
              <a:t>car diverses pathologies et traitement sont en cours : limite méthodologiques des études publiées sur l’alternative à l’utilisation de la mésopécie, puisque les patients bénéficient le plus souvent déjà d’un traitement de l’alopécie (topique, compléments alimentaires, anti androgènes, …).</a:t>
            </a:r>
          </a:p>
          <a:p>
            <a:r>
              <a:rPr lang="fr-FR" sz="3636" b="1" dirty="0" smtClean="0"/>
              <a:t>Manque de formation et d’expérience des professionnels de sante</a:t>
            </a:r>
            <a:endParaRPr lang="fr-FR" sz="3636" dirty="0" smtClean="0"/>
          </a:p>
          <a:p>
            <a:r>
              <a:rPr lang="fr-FR" sz="3636" dirty="0" smtClean="0"/>
              <a:t>Technique de mésothérapie </a:t>
            </a:r>
            <a:r>
              <a:rPr lang="fr-FR" sz="3636" b="1" dirty="0" smtClean="0"/>
              <a:t>peu connue du grand public et des médecins</a:t>
            </a:r>
          </a:p>
          <a:p>
            <a:r>
              <a:rPr lang="fr-FR" sz="3636" b="1" dirty="0" smtClean="0"/>
              <a:t>Patients amenés à consulter tardivement </a:t>
            </a:r>
            <a:r>
              <a:rPr lang="fr-FR" sz="3636" dirty="0" smtClean="0"/>
              <a:t>pour la chute de leurs cheveux. </a:t>
            </a:r>
          </a:p>
          <a:p>
            <a:r>
              <a:rPr lang="fr-FR" sz="3636" dirty="0" smtClean="0"/>
              <a:t>Il serait donc </a:t>
            </a:r>
            <a:r>
              <a:rPr lang="fr-FR" sz="3636" b="1" dirty="0" smtClean="0"/>
              <a:t>intéressant de faire pratiquer la mésothérapie des le stade 1 </a:t>
            </a:r>
            <a:r>
              <a:rPr lang="fr-FR" sz="3636" dirty="0" smtClean="0"/>
              <a:t>et d’en étudier son efficacité.</a:t>
            </a:r>
          </a:p>
          <a:p>
            <a:r>
              <a:rPr lang="fr-FR" sz="3636" dirty="0" smtClean="0"/>
              <a:t>Il serait également intéressant de faire une étude pré mésothérapie via des questionnaires mentionnant si les patients </a:t>
            </a:r>
            <a:r>
              <a:rPr lang="fr-FR" sz="3636" b="1" dirty="0" smtClean="0"/>
              <a:t>sont réticents ou non à faire le traitement pendant un an.</a:t>
            </a:r>
            <a:endParaRPr lang="fr-FR" sz="3636" dirty="0" smtClean="0"/>
          </a:p>
        </p:txBody>
      </p:sp>
      <p:sp>
        <p:nvSpPr>
          <p:cNvPr id="6" name="Espace réservé du pied de page 5"/>
          <p:cNvSpPr>
            <a:spLocks noGrp="1"/>
          </p:cNvSpPr>
          <p:nvPr>
            <p:ph type="ftr" sz="quarter" idx="11"/>
          </p:nvPr>
        </p:nvSpPr>
        <p:spPr/>
        <p:txBody>
          <a:bodyPr/>
          <a:lstStyle/>
          <a:p>
            <a:r>
              <a:rPr lang="fr-FR" smtClean="0"/>
              <a:t>Docteur Alexandra Dalu : Alopécie et Mésothérapieérapie</a:t>
            </a:r>
            <a:endParaRPr lang="fr-FR" dirty="0"/>
          </a:p>
        </p:txBody>
      </p:sp>
      <p:sp>
        <p:nvSpPr>
          <p:cNvPr id="5" name="Espace réservé du numéro de diapositive 4"/>
          <p:cNvSpPr>
            <a:spLocks noGrp="1"/>
          </p:cNvSpPr>
          <p:nvPr>
            <p:ph type="sldNum" sz="quarter" idx="12"/>
          </p:nvPr>
        </p:nvSpPr>
        <p:spPr/>
        <p:txBody>
          <a:bodyPr/>
          <a:lstStyle/>
          <a:p>
            <a:fld id="{A830F3F9-42E5-4AEE-9E55-C46020DDFF95}" type="slidenum">
              <a:rPr lang="fr-FR" smtClean="0"/>
              <a:pPr/>
              <a:t>32</a:t>
            </a:fld>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fr-FR" sz="1600" dirty="0" smtClean="0"/>
              <a:t>Dans </a:t>
            </a:r>
            <a:r>
              <a:rPr lang="fr-FR" sz="1600" dirty="0"/>
              <a:t>notre étude de cas, </a:t>
            </a:r>
            <a:r>
              <a:rPr lang="fr-FR" sz="1600" b="1" dirty="0" smtClean="0"/>
              <a:t>coopération et satisfaction </a:t>
            </a:r>
            <a:r>
              <a:rPr lang="fr-FR" sz="1600" dirty="0" smtClean="0"/>
              <a:t>de tous les patients  </a:t>
            </a:r>
          </a:p>
          <a:p>
            <a:r>
              <a:rPr lang="fr-FR" sz="1600" dirty="0" smtClean="0"/>
              <a:t>Garder le produit pendant </a:t>
            </a:r>
            <a:r>
              <a:rPr lang="fr-FR" sz="1600" dirty="0"/>
              <a:t>48 heures </a:t>
            </a:r>
            <a:r>
              <a:rPr lang="fr-FR" sz="1600" dirty="0" smtClean="0"/>
              <a:t>n a pas été </a:t>
            </a:r>
            <a:r>
              <a:rPr lang="fr-FR" sz="1600" dirty="0" err="1" smtClean="0"/>
              <a:t>vecu</a:t>
            </a:r>
            <a:r>
              <a:rPr lang="fr-FR" sz="1600" dirty="0" smtClean="0"/>
              <a:t> comme une contrainte</a:t>
            </a:r>
          </a:p>
          <a:p>
            <a:r>
              <a:rPr lang="fr-FR" sz="1600" b="1" dirty="0" smtClean="0"/>
              <a:t>Pas  d’effets </a:t>
            </a:r>
            <a:r>
              <a:rPr lang="fr-FR" sz="1600" b="1" dirty="0"/>
              <a:t>secondaires </a:t>
            </a:r>
            <a:r>
              <a:rPr lang="fr-FR" sz="1600" b="1" dirty="0" smtClean="0"/>
              <a:t> </a:t>
            </a:r>
            <a:r>
              <a:rPr lang="fr-FR" sz="1600" b="1" dirty="0" err="1" smtClean="0"/>
              <a:t>negatifs</a:t>
            </a:r>
            <a:r>
              <a:rPr lang="fr-FR" sz="1600" b="1" dirty="0" smtClean="0"/>
              <a:t> </a:t>
            </a:r>
            <a:r>
              <a:rPr lang="fr-FR" sz="1600" dirty="0" smtClean="0"/>
              <a:t>avec </a:t>
            </a:r>
            <a:r>
              <a:rPr lang="fr-FR" sz="1600" dirty="0"/>
              <a:t>la mésothérapie ni le </a:t>
            </a:r>
            <a:r>
              <a:rPr lang="fr-FR" sz="1600" dirty="0" smtClean="0"/>
              <a:t>produit</a:t>
            </a:r>
          </a:p>
          <a:p>
            <a:r>
              <a:rPr lang="fr-FR" sz="1600" b="1" dirty="0" smtClean="0"/>
              <a:t>Technique facile,  rapide et indolore sans éviction sociale</a:t>
            </a:r>
            <a:endParaRPr lang="fr-FR" sz="1600" dirty="0" smtClean="0"/>
          </a:p>
          <a:p>
            <a:r>
              <a:rPr lang="fr-FR" sz="1600" b="1" dirty="0" smtClean="0"/>
              <a:t>Etudes  déjà connues sur </a:t>
            </a:r>
            <a:r>
              <a:rPr lang="fr-FR" sz="1600" b="1" dirty="0"/>
              <a:t>la revitalisation et le traitement de la peau avec </a:t>
            </a:r>
            <a:r>
              <a:rPr lang="fr-FR" sz="1600" b="1" dirty="0" smtClean="0"/>
              <a:t>l’acide hyaluronique. élargissement des indications esthétiques au traitement de l alopécie</a:t>
            </a:r>
          </a:p>
          <a:p>
            <a:r>
              <a:rPr lang="fr-FR" sz="1600" dirty="0" smtClean="0"/>
              <a:t>Intéressant </a:t>
            </a:r>
            <a:r>
              <a:rPr lang="fr-FR" sz="1600" dirty="0"/>
              <a:t>de retrouver </a:t>
            </a:r>
            <a:r>
              <a:rPr lang="fr-FR" sz="1600" dirty="0" smtClean="0"/>
              <a:t>l  </a:t>
            </a:r>
            <a:r>
              <a:rPr lang="fr-FR" sz="1600" b="1" dirty="0"/>
              <a:t>impact de la micro circulation </a:t>
            </a:r>
            <a:r>
              <a:rPr lang="fr-FR" sz="1600" dirty="0"/>
              <a:t>du cuir chevelu stimulée simplement par la mécanique de la poncture de mésothérapie via la cohorte placebo.</a:t>
            </a:r>
            <a:endParaRPr lang="fr-FR" sz="1600" dirty="0" smtClean="0"/>
          </a:p>
          <a:p>
            <a:r>
              <a:rPr lang="fr-FR" sz="1600" b="1" dirty="0" smtClean="0"/>
              <a:t>Synergie des traitements  </a:t>
            </a:r>
            <a:r>
              <a:rPr lang="fr-FR" sz="1600" dirty="0" smtClean="0"/>
              <a:t>et  hygiène du cheveu pour meilleure efficacité</a:t>
            </a:r>
            <a:endParaRPr lang="fr-FR" sz="1600" dirty="0"/>
          </a:p>
          <a:p>
            <a:r>
              <a:rPr lang="fr-FR" sz="1600" b="1" dirty="0" smtClean="0"/>
              <a:t>élargir </a:t>
            </a:r>
            <a:r>
              <a:rPr lang="fr-FR" sz="1600" b="1" dirty="0"/>
              <a:t>l’âge d’inclusions des </a:t>
            </a:r>
            <a:r>
              <a:rPr lang="fr-FR" sz="1600" b="1" dirty="0" smtClean="0"/>
              <a:t>patients  </a:t>
            </a:r>
            <a:r>
              <a:rPr lang="fr-FR" sz="1600" dirty="0" smtClean="0"/>
              <a:t>(puberté, seniors )</a:t>
            </a:r>
          </a:p>
          <a:p>
            <a:r>
              <a:rPr lang="fr-FR" sz="1600" b="1" dirty="0" smtClean="0"/>
              <a:t>Ne </a:t>
            </a:r>
            <a:r>
              <a:rPr lang="fr-FR" sz="1600" b="1" dirty="0"/>
              <a:t>plus exclure les pathologies dysimmunitaire </a:t>
            </a:r>
            <a:r>
              <a:rPr lang="fr-FR" sz="1600" b="1" dirty="0" smtClean="0"/>
              <a:t> </a:t>
            </a:r>
            <a:r>
              <a:rPr lang="fr-FR" sz="1600" dirty="0" smtClean="0"/>
              <a:t>(dysthyroidie retrouvées </a:t>
            </a:r>
            <a:r>
              <a:rPr lang="fr-FR" sz="1600" dirty="0"/>
              <a:t>chez deux patients de </a:t>
            </a:r>
            <a:r>
              <a:rPr lang="fr-FR" sz="1600" dirty="0" smtClean="0"/>
              <a:t>l’étude).</a:t>
            </a:r>
            <a:r>
              <a:rPr lang="fr-FR" sz="1600" dirty="0"/>
              <a:t> </a:t>
            </a:r>
            <a:r>
              <a:rPr lang="fr-FR" sz="1600" dirty="0" smtClean="0"/>
              <a:t>Dans notre étude de cas, la découverte fortuite de deux cas d’hyperthyroïdie chez MAS et DAS, d’anémie chez DAS, de carence en B9 chez MAS, d’insuffisance en vitamine D pour les 6, ont été trouvées. Aucun ne prenait de traitement ignorant ces troubles biologiques. Ils n’en n’ont pas reçu pendant l’étude. </a:t>
            </a:r>
          </a:p>
        </p:txBody>
      </p:sp>
      <p:sp>
        <p:nvSpPr>
          <p:cNvPr id="4" name="Titre 3"/>
          <p:cNvSpPr>
            <a:spLocks noGrp="1"/>
          </p:cNvSpPr>
          <p:nvPr>
            <p:ph type="title"/>
          </p:nvPr>
        </p:nvSpPr>
        <p:spPr/>
        <p:txBody>
          <a:bodyPr>
            <a:normAutofit fontScale="90000"/>
          </a:bodyPr>
          <a:lstStyle/>
          <a:p>
            <a:r>
              <a:rPr lang="fr-FR" dirty="0" smtClean="0"/>
              <a:t>Discussion </a:t>
            </a:r>
            <a:r>
              <a:rPr lang="fr-FR" b="0" dirty="0" smtClean="0"/>
              <a:t>: les points forts</a:t>
            </a:r>
            <a:endParaRPr lang="fr-FR" b="0" dirty="0"/>
          </a:p>
        </p:txBody>
      </p:sp>
      <p:sp>
        <p:nvSpPr>
          <p:cNvPr id="5" name="Espace réservé du numéro de diapositive 4"/>
          <p:cNvSpPr>
            <a:spLocks noGrp="1"/>
          </p:cNvSpPr>
          <p:nvPr>
            <p:ph type="sldNum" sz="quarter" idx="12"/>
          </p:nvPr>
        </p:nvSpPr>
        <p:spPr/>
        <p:txBody>
          <a:bodyPr/>
          <a:lstStyle/>
          <a:p>
            <a:fld id="{A830F3F9-42E5-4AEE-9E55-C46020DDFF95}" type="slidenum">
              <a:rPr lang="fr-FR" smtClean="0"/>
              <a:pPr/>
              <a:t>33</a:t>
            </a:fld>
            <a:endParaRPr lang="fr-FR" dirty="0"/>
          </a:p>
        </p:txBody>
      </p:sp>
      <p:sp>
        <p:nvSpPr>
          <p:cNvPr id="6" name="Espace réservé du pied de page 5"/>
          <p:cNvSpPr>
            <a:spLocks noGrp="1"/>
          </p:cNvSpPr>
          <p:nvPr>
            <p:ph type="ftr" sz="quarter" idx="11"/>
          </p:nvPr>
        </p:nvSpPr>
        <p:spPr/>
        <p:txBody>
          <a:bodyPr/>
          <a:lstStyle/>
          <a:p>
            <a:r>
              <a:rPr lang="fr-FR" smtClean="0"/>
              <a:t>Docteur Alexandra Dalu : Alopécie et Mésothérapieérapie</a:t>
            </a:r>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smtClean="0"/>
              <a:t>Perspectives</a:t>
            </a:r>
            <a:endParaRPr lang="fr-FR" dirty="0"/>
          </a:p>
        </p:txBody>
      </p:sp>
      <p:sp>
        <p:nvSpPr>
          <p:cNvPr id="3" name="Content Placeholder 2"/>
          <p:cNvSpPr>
            <a:spLocks noGrp="1"/>
          </p:cNvSpPr>
          <p:nvPr>
            <p:ph idx="1"/>
          </p:nvPr>
        </p:nvSpPr>
        <p:spPr/>
        <p:txBody>
          <a:bodyPr>
            <a:normAutofit/>
          </a:bodyPr>
          <a:lstStyle/>
          <a:p>
            <a:r>
              <a:rPr lang="fr-FR" sz="2000" dirty="0" smtClean="0"/>
              <a:t>Elaborer un </a:t>
            </a:r>
            <a:r>
              <a:rPr lang="fr-FR" sz="2000" b="1" dirty="0" smtClean="0"/>
              <a:t>protocole pré mésothérapie avec une biologie standardisée </a:t>
            </a:r>
            <a:r>
              <a:rPr lang="fr-FR" sz="2000" dirty="0" smtClean="0"/>
              <a:t>a prescrire pour chaque patient et des indications précises </a:t>
            </a:r>
          </a:p>
          <a:p>
            <a:r>
              <a:rPr lang="fr-FR" sz="2000" dirty="0" smtClean="0"/>
              <a:t>Impact sur les </a:t>
            </a:r>
            <a:r>
              <a:rPr lang="fr-FR" sz="2000" b="1" dirty="0" smtClean="0"/>
              <a:t>formations universitaires </a:t>
            </a:r>
            <a:r>
              <a:rPr lang="fr-FR" sz="2000" dirty="0" smtClean="0"/>
              <a:t>pour former les médecins</a:t>
            </a:r>
          </a:p>
          <a:p>
            <a:r>
              <a:rPr lang="fr-FR" sz="2000" b="1" dirty="0" smtClean="0"/>
              <a:t>Campagne d’information pour les patients</a:t>
            </a:r>
          </a:p>
          <a:p>
            <a:r>
              <a:rPr lang="fr-FR" sz="2000" dirty="0" smtClean="0"/>
              <a:t>Envisager la mésothérapie comme </a:t>
            </a:r>
            <a:r>
              <a:rPr lang="fr-FR" sz="2000" b="1" dirty="0" smtClean="0"/>
              <a:t>traitement local pour dermite séborrhéique et eczéma, </a:t>
            </a:r>
          </a:p>
          <a:p>
            <a:r>
              <a:rPr lang="fr-FR" sz="2000" dirty="0" smtClean="0"/>
              <a:t>Traitement </a:t>
            </a:r>
            <a:r>
              <a:rPr lang="fr-FR" sz="2000" b="1" dirty="0" smtClean="0"/>
              <a:t>pré et post greffe </a:t>
            </a:r>
            <a:r>
              <a:rPr lang="fr-FR" sz="2000" dirty="0" smtClean="0"/>
              <a:t>pour améliorer la cicatrisation et la repousse</a:t>
            </a:r>
          </a:p>
          <a:p>
            <a:r>
              <a:rPr lang="fr-FR" sz="2000" dirty="0" smtClean="0"/>
              <a:t>Proposer ce traitement pendant les </a:t>
            </a:r>
            <a:r>
              <a:rPr lang="fr-FR" sz="2000" b="1" dirty="0" smtClean="0"/>
              <a:t>phases physiologiques de chute </a:t>
            </a:r>
            <a:r>
              <a:rPr lang="fr-FR" sz="2000" dirty="0" smtClean="0"/>
              <a:t>du cheveu, après un accouchement si besoin, en cas de période de stress, pendant les cancers</a:t>
            </a:r>
          </a:p>
          <a:p>
            <a:r>
              <a:rPr lang="fr-FR" sz="2000" dirty="0" smtClean="0"/>
              <a:t>traitement d’</a:t>
            </a:r>
            <a:r>
              <a:rPr lang="fr-FR" sz="2000" b="1" dirty="0" smtClean="0"/>
              <a:t>entretien pour la beauté </a:t>
            </a:r>
            <a:r>
              <a:rPr lang="fr-FR" sz="2000" dirty="0" smtClean="0"/>
              <a:t>du cheveu en médecine esthétique</a:t>
            </a:r>
          </a:p>
          <a:p>
            <a:r>
              <a:rPr lang="fr-FR" sz="2000" dirty="0" smtClean="0"/>
              <a:t>Utilisation du </a:t>
            </a:r>
            <a:r>
              <a:rPr lang="fr-FR" sz="2000" b="1" dirty="0" smtClean="0"/>
              <a:t>PRP et des LED A associer</a:t>
            </a:r>
            <a:r>
              <a:rPr lang="fr-FR" sz="2000" dirty="0" smtClean="0"/>
              <a:t/>
            </a:r>
            <a:br>
              <a:rPr lang="fr-FR" sz="2000" dirty="0" smtClean="0"/>
            </a:br>
            <a:endParaRPr lang="fr-FR" sz="2000" dirty="0"/>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34</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fr-FR" sz="1600" b="1" dirty="0" smtClean="0"/>
              <a:t>Etude mono-centrique, en simple aveugle, réalisée dans le but de vérifier l’efficacité et la tolérance de 2 traitements (HA seul et HA associé  aux vitamines et silice), versus un traitement placébo (Sérum physiologique)  dans l’indication de l’Alopécie.</a:t>
            </a:r>
          </a:p>
          <a:p>
            <a:r>
              <a:rPr lang="fr-FR" sz="1600" dirty="0" smtClean="0"/>
              <a:t>Net </a:t>
            </a:r>
            <a:r>
              <a:rPr lang="fr-FR" sz="1600" b="1" dirty="0" smtClean="0"/>
              <a:t>avantage et bénéfice au profit du traitement de la cohorte 2, traitement le plus complet</a:t>
            </a:r>
            <a:r>
              <a:rPr lang="fr-FR" sz="1600" dirty="0" smtClean="0"/>
              <a:t>.</a:t>
            </a:r>
          </a:p>
          <a:p>
            <a:r>
              <a:rPr lang="fr-FR" sz="1600" dirty="0" smtClean="0"/>
              <a:t>Les cohorte 1 et 3 n’ont pas observé de réels bénéfices</a:t>
            </a:r>
          </a:p>
          <a:p>
            <a:r>
              <a:rPr lang="fr-FR" sz="1600" dirty="0" smtClean="0"/>
              <a:t>Le traitement est </a:t>
            </a:r>
            <a:r>
              <a:rPr lang="fr-FR" sz="1600" b="1" dirty="0" smtClean="0"/>
              <a:t>facile </a:t>
            </a:r>
            <a:r>
              <a:rPr lang="fr-FR" sz="1600" dirty="0" smtClean="0"/>
              <a:t>, mais le nombre de séances est important.</a:t>
            </a:r>
          </a:p>
          <a:p>
            <a:r>
              <a:rPr lang="fr-FR" sz="1600" b="1" dirty="0" smtClean="0"/>
              <a:t>Disponibilité  des patients </a:t>
            </a:r>
            <a:r>
              <a:rPr lang="fr-FR" sz="1600" dirty="0" smtClean="0"/>
              <a:t>pour pouvoir suivre ce protocole.</a:t>
            </a:r>
          </a:p>
          <a:p>
            <a:r>
              <a:rPr lang="fr-FR" sz="1600" b="1" dirty="0" smtClean="0"/>
              <a:t>Tolérance à ce traitement excellente</a:t>
            </a:r>
            <a:endParaRPr lang="fr-FR" sz="1600" dirty="0" smtClean="0"/>
          </a:p>
          <a:p>
            <a:r>
              <a:rPr lang="fr-FR" sz="1600" b="1" dirty="0" smtClean="0"/>
              <a:t>Tous les patients sont prêts à recommencer, et recommanderaient ce traitement.</a:t>
            </a:r>
            <a:r>
              <a:rPr lang="fr-FR" sz="1600" dirty="0" smtClean="0"/>
              <a:t> </a:t>
            </a:r>
          </a:p>
          <a:p>
            <a:r>
              <a:rPr lang="fr-FR" sz="1600" b="1" dirty="0" smtClean="0"/>
              <a:t>Amélioration au niveau qualitatif </a:t>
            </a:r>
            <a:r>
              <a:rPr lang="fr-FR" sz="1600" dirty="0" smtClean="0"/>
              <a:t>(moins cassants, plus résistants,  volume plus important, plus doux et plus propres), et </a:t>
            </a:r>
            <a:r>
              <a:rPr lang="fr-FR" sz="1600" b="1" dirty="0" smtClean="0"/>
              <a:t>quantitatif</a:t>
            </a:r>
            <a:r>
              <a:rPr lang="fr-FR" sz="1600" dirty="0" smtClean="0"/>
              <a:t>( arrêt de la chute et repousse )</a:t>
            </a:r>
          </a:p>
          <a:p>
            <a:r>
              <a:rPr lang="fr-FR" sz="1600" b="1" dirty="0" smtClean="0"/>
              <a:t>Résultats  rapides en 1 mois après le début du traitement ou après 4 séances</a:t>
            </a:r>
          </a:p>
          <a:p>
            <a:r>
              <a:rPr lang="fr-FR" sz="1600" dirty="0" smtClean="0"/>
              <a:t>Une des limites de l‘étude est son </a:t>
            </a:r>
            <a:r>
              <a:rPr lang="fr-FR" sz="1600" b="1" dirty="0" smtClean="0"/>
              <a:t>petit nombre de patients</a:t>
            </a:r>
            <a:r>
              <a:rPr lang="fr-FR" sz="1600" dirty="0" smtClean="0"/>
              <a:t>.</a:t>
            </a:r>
          </a:p>
          <a:p>
            <a:r>
              <a:rPr lang="fr-FR" sz="1600" dirty="0" smtClean="0"/>
              <a:t>Malgré tout, les résultats laissent présager que la </a:t>
            </a:r>
            <a:r>
              <a:rPr lang="fr-FR" sz="1600" b="1" dirty="0" smtClean="0"/>
              <a:t>mésopécie sera un traitement incontournable </a:t>
            </a:r>
            <a:r>
              <a:rPr lang="fr-FR" sz="1600" dirty="0" smtClean="0"/>
              <a:t>de l’alopécie et serait à envisager en synergie avec d’autres traitements qui ont déjà fait également leur preuve. </a:t>
            </a:r>
          </a:p>
        </p:txBody>
      </p:sp>
      <p:sp>
        <p:nvSpPr>
          <p:cNvPr id="6" name="Titre 5"/>
          <p:cNvSpPr>
            <a:spLocks noGrp="1"/>
          </p:cNvSpPr>
          <p:nvPr>
            <p:ph type="title"/>
          </p:nvPr>
        </p:nvSpPr>
        <p:spPr/>
        <p:txBody>
          <a:bodyPr>
            <a:normAutofit fontScale="90000"/>
          </a:bodyPr>
          <a:lstStyle/>
          <a:p>
            <a:r>
              <a:rPr lang="fr-FR" dirty="0" smtClean="0"/>
              <a:t>Conclusion</a:t>
            </a:r>
            <a:endParaRPr lang="fr-FR" dirty="0"/>
          </a:p>
        </p:txBody>
      </p:sp>
      <p:sp>
        <p:nvSpPr>
          <p:cNvPr id="7" name="Espace réservé du numéro de diapositive 6"/>
          <p:cNvSpPr>
            <a:spLocks noGrp="1"/>
          </p:cNvSpPr>
          <p:nvPr>
            <p:ph type="sldNum" sz="quarter" idx="12"/>
          </p:nvPr>
        </p:nvSpPr>
        <p:spPr/>
        <p:txBody>
          <a:bodyPr/>
          <a:lstStyle/>
          <a:p>
            <a:fld id="{A830F3F9-42E5-4AEE-9E55-C46020DDFF95}" type="slidenum">
              <a:rPr lang="fr-FR" smtClean="0"/>
              <a:pPr/>
              <a:t>35</a:t>
            </a:fld>
            <a:endParaRPr lang="fr-FR" dirty="0"/>
          </a:p>
        </p:txBody>
      </p:sp>
      <p:sp>
        <p:nvSpPr>
          <p:cNvPr id="8" name="Espace réservé du pied de page 7"/>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Y:\MARKETING\COMMUNICATION\site web\RESTRUCTURING-HAIR-BOOSTER.jpg"/>
          <p:cNvPicPr>
            <a:picLocks noChangeAspect="1" noChangeArrowheads="1"/>
          </p:cNvPicPr>
          <p:nvPr/>
        </p:nvPicPr>
        <p:blipFill>
          <a:blip r:embed="rId3" cstate="print"/>
          <a:srcRect b="14335"/>
          <a:stretch>
            <a:fillRect/>
          </a:stretch>
        </p:blipFill>
        <p:spPr bwMode="auto">
          <a:xfrm>
            <a:off x="2339752" y="3789040"/>
            <a:ext cx="4762500" cy="2880336"/>
          </a:xfrm>
          <a:prstGeom prst="rect">
            <a:avLst/>
          </a:prstGeom>
          <a:noFill/>
        </p:spPr>
      </p:pic>
      <p:sp>
        <p:nvSpPr>
          <p:cNvPr id="13314" name="Titre 4"/>
          <p:cNvSpPr>
            <a:spLocks noGrp="1"/>
          </p:cNvSpPr>
          <p:nvPr>
            <p:ph type="ctrTitle"/>
          </p:nvPr>
        </p:nvSpPr>
        <p:spPr>
          <a:xfrm>
            <a:off x="1187624" y="1700808"/>
            <a:ext cx="7128792" cy="2092881"/>
          </a:xfrm>
          <a:ln w="12700">
            <a:solidFill>
              <a:schemeClr val="bg1">
                <a:lumMod val="65000"/>
              </a:schemeClr>
            </a:solidFill>
          </a:ln>
        </p:spPr>
        <p:txBody>
          <a:bodyPr wrap="square" rIns="0" anchor="ctr" anchorCtr="0">
            <a:spAutoFit/>
          </a:bodyPr>
          <a:lstStyle/>
          <a:p>
            <a:r>
              <a:rPr lang="fr-FR" sz="7000" b="0" dirty="0" smtClean="0">
                <a:effectLst/>
                <a:latin typeface="Gill Sans MT" pitchFamily="34" charset="0"/>
                <a:cs typeface="Helvetica" pitchFamily="34" charset="0"/>
              </a:rPr>
              <a:t>HAIRCARE</a:t>
            </a:r>
            <a:r>
              <a:rPr lang="fr-FR" sz="3000" b="0" dirty="0" smtClean="0">
                <a:effectLst/>
                <a:latin typeface="Gill Sans MT" pitchFamily="34" charset="0"/>
              </a:rPr>
              <a:t/>
            </a:r>
            <a:br>
              <a:rPr lang="fr-FR" sz="3000" b="0" dirty="0" smtClean="0">
                <a:effectLst/>
                <a:latin typeface="Gill Sans MT" pitchFamily="34" charset="0"/>
              </a:rPr>
            </a:br>
            <a:r>
              <a:rPr lang="fr-FR" sz="3000" b="0" dirty="0" smtClean="0">
                <a:effectLst/>
                <a:latin typeface="Gill Sans MT" pitchFamily="34" charset="0"/>
              </a:rPr>
              <a:t>RESTRUCTURING HAIR BOOSTER</a:t>
            </a:r>
            <a:r>
              <a:rPr lang="fr-FR" sz="3000" baseline="30000" dirty="0" smtClean="0">
                <a:latin typeface="Gill Sans MT" pitchFamily="34" charset="0"/>
                <a:ea typeface="Verdana"/>
                <a:cs typeface="Verdana"/>
              </a:rPr>
              <a:t> </a:t>
            </a:r>
            <a:r>
              <a:rPr lang="fr-FR" sz="3000" b="0" dirty="0" smtClean="0">
                <a:effectLst/>
                <a:latin typeface="Gill Sans MT" pitchFamily="34" charset="0"/>
              </a:rPr>
              <a:t/>
            </a:r>
            <a:br>
              <a:rPr lang="fr-FR" sz="3000" b="0" dirty="0" smtClean="0">
                <a:effectLst/>
                <a:latin typeface="Gill Sans MT" pitchFamily="34" charset="0"/>
              </a:rPr>
            </a:br>
            <a:r>
              <a:rPr lang="fr-FR" sz="3000" b="0" dirty="0" smtClean="0">
                <a:effectLst/>
                <a:latin typeface="Gill Sans MT" pitchFamily="34" charset="0"/>
              </a:rPr>
              <a:t>by REVITACARE </a:t>
            </a:r>
            <a:endParaRPr lang="fr-FR" sz="3200" b="0" dirty="0" smtClean="0">
              <a:effectLst/>
              <a:latin typeface="Gill Sans MT" pitchFamily="34" charset="0"/>
            </a:endParaRPr>
          </a:p>
        </p:txBody>
      </p:sp>
      <p:pic>
        <p:nvPicPr>
          <p:cNvPr id="8" name="Image 7"/>
          <p:cNvPicPr/>
          <p:nvPr/>
        </p:nvPicPr>
        <p:blipFill>
          <a:blip r:embed="rId4" cstate="print"/>
          <a:srcRect/>
          <a:stretch>
            <a:fillRect/>
          </a:stretch>
        </p:blipFill>
        <p:spPr bwMode="auto">
          <a:xfrm>
            <a:off x="323528" y="404664"/>
            <a:ext cx="2700000" cy="756000"/>
          </a:xfrm>
          <a:prstGeom prst="rect">
            <a:avLst/>
          </a:prstGeom>
          <a:noFill/>
          <a:ln w="9525">
            <a:noFill/>
            <a:miter lim="800000"/>
            <a:headEnd/>
            <a:tailEnd/>
          </a:ln>
        </p:spPr>
      </p:pic>
      <p:sp>
        <p:nvSpPr>
          <p:cNvPr id="9" name="Rectangle 8"/>
          <p:cNvSpPr/>
          <p:nvPr/>
        </p:nvSpPr>
        <p:spPr>
          <a:xfrm>
            <a:off x="107504" y="116632"/>
            <a:ext cx="8928992" cy="6624736"/>
          </a:xfrm>
          <a:prstGeom prst="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10"/>
          <p:cNvSpPr>
            <a:spLocks noGrp="1"/>
          </p:cNvSpPr>
          <p:nvPr>
            <p:ph type="sldNum" sz="quarter" idx="4294967295"/>
          </p:nvPr>
        </p:nvSpPr>
        <p:spPr>
          <a:xfrm>
            <a:off x="6553200" y="6356350"/>
            <a:ext cx="2133600" cy="365125"/>
          </a:xfrm>
          <a:prstGeom prst="rect">
            <a:avLst/>
          </a:prstGeom>
        </p:spPr>
        <p:txBody>
          <a:bodyPr/>
          <a:lstStyle/>
          <a:p>
            <a:fld id="{CA5DBDC1-F08A-4BD9-8520-7840492A6440}" type="slidenum">
              <a:rPr lang="fr-FR" smtClean="0"/>
              <a:pPr/>
              <a:t>36</a:t>
            </a:fld>
            <a:endParaRPr lang="fr-FR"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467544" y="692696"/>
            <a:ext cx="8229600" cy="2124016"/>
          </a:xfrm>
          <a:prstGeom prst="rect">
            <a:avLst/>
          </a:prstGeom>
          <a:solidFill>
            <a:schemeClr val="bg1">
              <a:lumMod val="85000"/>
            </a:schemeClr>
          </a:solidFill>
          <a:ln w="38100">
            <a:noFill/>
            <a:miter lim="800000"/>
            <a:headEnd/>
            <a:tailEnd/>
          </a:ln>
        </p:spPr>
        <p:txBody>
          <a:bodyPr lIns="0" tIns="36000" rIns="0" bIns="36000" anchor="ctr" anchorCtr="0">
            <a:noAutofit/>
          </a:bodyPr>
          <a:lstStyle/>
          <a:p>
            <a:pPr marL="514350" indent="-514350" algn="ctr">
              <a:spcBef>
                <a:spcPts val="100"/>
              </a:spcBef>
              <a:spcAft>
                <a:spcPts val="100"/>
              </a:spcAft>
              <a:buClr>
                <a:schemeClr val="bg1">
                  <a:lumMod val="50000"/>
                </a:schemeClr>
              </a:buClr>
            </a:pPr>
            <a:r>
              <a:rPr lang="fr-FR" sz="4300" dirty="0" smtClean="0">
                <a:latin typeface="Gill Sans MT" pitchFamily="34" charset="0"/>
              </a:rPr>
              <a:t>HAIRCARE</a:t>
            </a:r>
          </a:p>
          <a:p>
            <a:pPr marL="514350" indent="-514350" algn="ctr">
              <a:spcBef>
                <a:spcPts val="100"/>
              </a:spcBef>
              <a:spcAft>
                <a:spcPts val="100"/>
              </a:spcAft>
              <a:buClr>
                <a:schemeClr val="bg1">
                  <a:lumMod val="50000"/>
                </a:schemeClr>
              </a:buClr>
            </a:pPr>
            <a:r>
              <a:rPr lang="fr-FR" sz="3200" cap="all" dirty="0" err="1" smtClean="0">
                <a:latin typeface="Gill Sans MT" pitchFamily="34" charset="0"/>
              </a:rPr>
              <a:t>Restructuring</a:t>
            </a:r>
            <a:r>
              <a:rPr lang="fr-FR" sz="3200" cap="all" dirty="0" smtClean="0">
                <a:latin typeface="Gill Sans MT" pitchFamily="34" charset="0"/>
              </a:rPr>
              <a:t> </a:t>
            </a:r>
            <a:r>
              <a:rPr lang="fr-FR" sz="3200" cap="all" dirty="0" err="1" smtClean="0">
                <a:latin typeface="Gill Sans MT" pitchFamily="34" charset="0"/>
              </a:rPr>
              <a:t>Hair</a:t>
            </a:r>
            <a:r>
              <a:rPr lang="fr-FR" sz="3200" cap="all" dirty="0" smtClean="0">
                <a:latin typeface="Gill Sans MT" pitchFamily="34" charset="0"/>
              </a:rPr>
              <a:t> Booster</a:t>
            </a:r>
          </a:p>
          <a:p>
            <a:pPr marL="514350" indent="-514350" algn="ctr">
              <a:spcBef>
                <a:spcPts val="100"/>
              </a:spcBef>
              <a:spcAft>
                <a:spcPts val="100"/>
              </a:spcAft>
              <a:buClr>
                <a:schemeClr val="bg1">
                  <a:lumMod val="50000"/>
                </a:schemeClr>
              </a:buClr>
            </a:pPr>
            <a:r>
              <a:rPr lang="fr-FR" sz="2400" dirty="0" smtClean="0">
                <a:latin typeface="Gill Sans MT" pitchFamily="34" charset="0"/>
              </a:rPr>
              <a:t>by REVITACARE</a:t>
            </a:r>
          </a:p>
        </p:txBody>
      </p:sp>
      <p:pic>
        <p:nvPicPr>
          <p:cNvPr id="8" name="Image 7"/>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pic>
        <p:nvPicPr>
          <p:cNvPr id="1026" name="Picture 2" descr="\\Serveursbs2011\societe\MARKETING\COMMUNICATION\PHOTOS PRODUITS\HAIRCARE CE\pack shot HAIRCARE New Version.jpg"/>
          <p:cNvPicPr>
            <a:picLocks noChangeAspect="1" noChangeArrowheads="1"/>
          </p:cNvPicPr>
          <p:nvPr/>
        </p:nvPicPr>
        <p:blipFill>
          <a:blip r:embed="rId3" cstate="print"/>
          <a:srcRect l="12112" t="25045" r="15439" b="29806"/>
          <a:stretch>
            <a:fillRect/>
          </a:stretch>
        </p:blipFill>
        <p:spPr bwMode="auto">
          <a:xfrm>
            <a:off x="1979712" y="3068960"/>
            <a:ext cx="4968552" cy="3096344"/>
          </a:xfrm>
          <a:prstGeom prst="rect">
            <a:avLst/>
          </a:prstGeom>
          <a:noFill/>
        </p:spPr>
      </p:pic>
      <p:sp>
        <p:nvSpPr>
          <p:cNvPr id="5" name="Espace réservé du numéro de diapositive 4"/>
          <p:cNvSpPr>
            <a:spLocks noGrp="1"/>
          </p:cNvSpPr>
          <p:nvPr>
            <p:ph type="sldNum" sz="quarter" idx="12"/>
          </p:nvPr>
        </p:nvSpPr>
        <p:spPr/>
        <p:txBody>
          <a:bodyPr/>
          <a:lstStyle/>
          <a:p>
            <a:fld id="{CA5DBDC1-F08A-4BD9-8520-7840492A6440}" type="slidenum">
              <a:rPr lang="fr-FR" smtClean="0"/>
              <a:pPr/>
              <a:t>37</a:t>
            </a:fld>
            <a:endParaRPr lang="fr-F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erveursbs2011\helene\My Documents\Hélène\emailing\Sans titre - 1.jpg"/>
          <p:cNvPicPr>
            <a:picLocks noChangeAspect="1" noChangeArrowheads="1"/>
          </p:cNvPicPr>
          <p:nvPr/>
        </p:nvPicPr>
        <p:blipFill>
          <a:blip r:embed="rId2" cstate="print"/>
          <a:srcRect l="38975" t="20837" r="39763" b="19715"/>
          <a:stretch>
            <a:fillRect/>
          </a:stretch>
        </p:blipFill>
        <p:spPr bwMode="auto">
          <a:xfrm>
            <a:off x="6732240" y="1628800"/>
            <a:ext cx="1944216" cy="3816424"/>
          </a:xfrm>
          <a:prstGeom prst="rect">
            <a:avLst/>
          </a:prstGeom>
          <a:noFill/>
        </p:spPr>
      </p:pic>
      <p:sp>
        <p:nvSpPr>
          <p:cNvPr id="11" name="ZoneTexte 10"/>
          <p:cNvSpPr txBox="1"/>
          <p:nvPr/>
        </p:nvSpPr>
        <p:spPr>
          <a:xfrm>
            <a:off x="395536" y="1378411"/>
            <a:ext cx="6480720" cy="4426853"/>
          </a:xfrm>
          <a:prstGeom prst="rect">
            <a:avLst/>
          </a:prstGeom>
          <a:noFill/>
        </p:spPr>
        <p:txBody>
          <a:bodyPr wrap="square" rtlCol="0">
            <a:spAutoFit/>
          </a:bodyPr>
          <a:lstStyle/>
          <a:p>
            <a:pPr algn="just">
              <a:spcBef>
                <a:spcPts val="200"/>
              </a:spcBef>
              <a:spcAft>
                <a:spcPts val="200"/>
              </a:spcAft>
            </a:pPr>
            <a:r>
              <a:rPr lang="fr-FR" sz="2000" dirty="0" smtClean="0"/>
              <a:t>Class III </a:t>
            </a:r>
            <a:r>
              <a:rPr lang="fr-FR" sz="2000" dirty="0" err="1" smtClean="0"/>
              <a:t>Medical</a:t>
            </a:r>
            <a:r>
              <a:rPr lang="fr-FR" sz="2000" dirty="0" smtClean="0"/>
              <a:t> </a:t>
            </a:r>
            <a:r>
              <a:rPr lang="fr-FR" sz="2000" dirty="0" err="1" smtClean="0"/>
              <a:t>Device</a:t>
            </a:r>
            <a:r>
              <a:rPr lang="fr-FR" sz="2000" dirty="0" smtClean="0"/>
              <a:t>: CE </a:t>
            </a:r>
            <a:r>
              <a:rPr lang="fr-FR" sz="2000" dirty="0" err="1" smtClean="0"/>
              <a:t>marking</a:t>
            </a:r>
            <a:r>
              <a:rPr lang="fr-FR" sz="2000" dirty="0" smtClean="0"/>
              <a:t> </a:t>
            </a:r>
            <a:r>
              <a:rPr lang="fr-FR" sz="2000" dirty="0" err="1" smtClean="0"/>
              <a:t>November</a:t>
            </a:r>
            <a:r>
              <a:rPr lang="fr-FR" sz="2000" dirty="0" smtClean="0"/>
              <a:t> 2013.</a:t>
            </a:r>
          </a:p>
          <a:p>
            <a:pPr algn="just">
              <a:spcBef>
                <a:spcPts val="200"/>
              </a:spcBef>
              <a:spcAft>
                <a:spcPts val="200"/>
              </a:spcAft>
            </a:pPr>
            <a:endParaRPr lang="fr-FR" sz="2000" dirty="0" smtClean="0"/>
          </a:p>
          <a:p>
            <a:pPr algn="just">
              <a:spcBef>
                <a:spcPts val="200"/>
              </a:spcBef>
              <a:spcAft>
                <a:spcPts val="200"/>
              </a:spcAft>
            </a:pPr>
            <a:endParaRPr lang="fr-FR" sz="2000" dirty="0"/>
          </a:p>
          <a:p>
            <a:pPr algn="just">
              <a:spcBef>
                <a:spcPts val="200"/>
              </a:spcBef>
              <a:spcAft>
                <a:spcPts val="200"/>
              </a:spcAft>
            </a:pPr>
            <a:r>
              <a:rPr lang="fr-FR" sz="2000" dirty="0" err="1" smtClean="0"/>
              <a:t>Slightly</a:t>
            </a:r>
            <a:r>
              <a:rPr lang="fr-FR" sz="2000" dirty="0" smtClean="0"/>
              <a:t> </a:t>
            </a:r>
            <a:r>
              <a:rPr lang="fr-FR" sz="2000" dirty="0" err="1" smtClean="0"/>
              <a:t>pink</a:t>
            </a:r>
            <a:r>
              <a:rPr lang="fr-FR" sz="2000" dirty="0" smtClean="0"/>
              <a:t>, </a:t>
            </a:r>
            <a:r>
              <a:rPr lang="fr-FR" sz="2000" dirty="0" err="1" smtClean="0"/>
              <a:t>sterile</a:t>
            </a:r>
            <a:r>
              <a:rPr lang="fr-FR" sz="2000" dirty="0" smtClean="0"/>
              <a:t>, non-</a:t>
            </a:r>
            <a:r>
              <a:rPr lang="fr-FR" sz="2000" dirty="0" err="1" smtClean="0"/>
              <a:t>pyrogenic</a:t>
            </a:r>
            <a:r>
              <a:rPr lang="fr-FR" sz="2000" dirty="0" smtClean="0"/>
              <a:t> and injectable solution for single use.</a:t>
            </a:r>
          </a:p>
          <a:p>
            <a:pPr algn="just">
              <a:spcBef>
                <a:spcPts val="200"/>
              </a:spcBef>
              <a:spcAft>
                <a:spcPts val="200"/>
              </a:spcAft>
            </a:pPr>
            <a:endParaRPr lang="fr-FR" sz="2000" dirty="0"/>
          </a:p>
          <a:p>
            <a:pPr algn="just">
              <a:spcBef>
                <a:spcPts val="200"/>
              </a:spcBef>
              <a:spcAft>
                <a:spcPts val="200"/>
              </a:spcAft>
            </a:pPr>
            <a:endParaRPr lang="fr-FR" sz="2000" dirty="0" smtClean="0"/>
          </a:p>
          <a:p>
            <a:pPr algn="just">
              <a:spcBef>
                <a:spcPts val="200"/>
              </a:spcBef>
              <a:spcAft>
                <a:spcPts val="200"/>
              </a:spcAft>
            </a:pPr>
            <a:r>
              <a:rPr lang="en-US" sz="2000" dirty="0" smtClean="0"/>
              <a:t>Technical data:</a:t>
            </a:r>
            <a:endParaRPr lang="fr-FR" sz="2000" dirty="0" smtClean="0"/>
          </a:p>
          <a:p>
            <a:pPr lvl="1" algn="just">
              <a:buClr>
                <a:srgbClr val="FF3300"/>
              </a:buClr>
              <a:buFont typeface="Arial" pitchFamily="34" charset="0"/>
              <a:buChar char="•"/>
            </a:pPr>
            <a:r>
              <a:rPr lang="fr-FR" sz="2000" dirty="0" smtClean="0"/>
              <a:t> </a:t>
            </a:r>
            <a:r>
              <a:rPr lang="en-US" sz="2000" dirty="0" smtClean="0"/>
              <a:t>Box:  10 vials x 5 ml</a:t>
            </a:r>
          </a:p>
          <a:p>
            <a:pPr lvl="1" algn="just">
              <a:buClr>
                <a:srgbClr val="FF3300"/>
              </a:buClr>
              <a:buFont typeface="Arial" pitchFamily="34" charset="0"/>
              <a:buChar char="•"/>
            </a:pPr>
            <a:r>
              <a:rPr lang="en-US" sz="2000" dirty="0" smtClean="0"/>
              <a:t> Sterilization: aseptic filtration</a:t>
            </a:r>
            <a:endParaRPr lang="fr-FR" sz="2000" dirty="0" smtClean="0"/>
          </a:p>
          <a:p>
            <a:pPr lvl="1" algn="just">
              <a:buClr>
                <a:srgbClr val="FF3300"/>
              </a:buClr>
              <a:buFont typeface="Arial" pitchFamily="34" charset="0"/>
              <a:buChar char="•"/>
            </a:pPr>
            <a:r>
              <a:rPr lang="fr-FR" sz="2000" dirty="0" smtClean="0"/>
              <a:t> </a:t>
            </a:r>
            <a:r>
              <a:rPr lang="en-US" sz="2000" dirty="0" smtClean="0"/>
              <a:t>Conservation condition: </a:t>
            </a:r>
          </a:p>
          <a:p>
            <a:pPr lvl="2" algn="just">
              <a:buClr>
                <a:srgbClr val="FF3300"/>
              </a:buClr>
            </a:pPr>
            <a:r>
              <a:rPr lang="en-US" sz="2000" dirty="0" smtClean="0"/>
              <a:t>- 2°C to 30°C</a:t>
            </a:r>
          </a:p>
          <a:p>
            <a:pPr marL="1084263" lvl="2" indent="-169863" algn="just">
              <a:buClr>
                <a:srgbClr val="FF3300"/>
              </a:buClr>
            </a:pPr>
            <a:r>
              <a:rPr lang="en-US" sz="2000" dirty="0" smtClean="0"/>
              <a:t>- Protect from frost and light</a:t>
            </a:r>
            <a:endParaRPr lang="fr-FR" sz="2000" dirty="0" smtClean="0"/>
          </a:p>
        </p:txBody>
      </p:sp>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fontAlgn="auto">
              <a:spcAft>
                <a:spcPts val="0"/>
              </a:spcAft>
              <a:defRPr/>
            </a:pPr>
            <a:r>
              <a:rPr lang="fr-FR" sz="4400" dirty="0" smtClean="0">
                <a:latin typeface="Gill Sans MT" pitchFamily="34" charset="0"/>
                <a:ea typeface="+mj-ea"/>
                <a:cs typeface="+mj-cs"/>
              </a:rPr>
              <a:t>Product </a:t>
            </a:r>
            <a:r>
              <a:rPr lang="fr-FR" sz="4400" dirty="0" err="1" smtClean="0">
                <a:latin typeface="Gill Sans MT" pitchFamily="34" charset="0"/>
                <a:ea typeface="+mj-ea"/>
                <a:cs typeface="+mj-cs"/>
              </a:rPr>
              <a:t>presentation</a:t>
            </a:r>
            <a:endParaRPr lang="fr-FR" sz="4400" dirty="0">
              <a:latin typeface="Gill Sans MT" pitchFamily="34" charset="0"/>
              <a:ea typeface="+mj-ea"/>
              <a:cs typeface="+mj-cs"/>
            </a:endParaRPr>
          </a:p>
        </p:txBody>
      </p:sp>
      <p:pic>
        <p:nvPicPr>
          <p:cNvPr id="6" name="Image 5"/>
          <p:cNvPicPr>
            <a:picLocks noChangeAspect="1"/>
          </p:cNvPicPr>
          <p:nvPr/>
        </p:nvPicPr>
        <p:blipFill>
          <a:blip r:embed="rId3" cstate="print"/>
          <a:srcRect/>
          <a:stretch>
            <a:fillRect/>
          </a:stretch>
        </p:blipFill>
        <p:spPr bwMode="auto">
          <a:xfrm>
            <a:off x="107502" y="6165304"/>
            <a:ext cx="1692900" cy="57240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CA5DBDC1-F08A-4BD9-8520-7840492A6440}" type="slidenum">
              <a:rPr lang="fr-FR" smtClean="0"/>
              <a:pPr/>
              <a:t>38</a:t>
            </a:fld>
            <a:endParaRPr lang="fr-F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a:spcBef>
                <a:spcPts val="0"/>
              </a:spcBef>
              <a:spcAft>
                <a:spcPts val="0"/>
              </a:spcAft>
            </a:pPr>
            <a:r>
              <a:rPr lang="fr-FR" sz="4400" dirty="0" err="1" smtClean="0">
                <a:latin typeface="Gill Sans MT" pitchFamily="34" charset="0"/>
              </a:rPr>
              <a:t>Specific</a:t>
            </a:r>
            <a:r>
              <a:rPr lang="fr-FR" sz="4400" dirty="0" smtClean="0">
                <a:latin typeface="Gill Sans MT" pitchFamily="34" charset="0"/>
              </a:rPr>
              <a:t> &amp; </a:t>
            </a:r>
            <a:r>
              <a:rPr lang="fr-FR" sz="4400" dirty="0" err="1" smtClean="0">
                <a:latin typeface="Gill Sans MT" pitchFamily="34" charset="0"/>
              </a:rPr>
              <a:t>innovative</a:t>
            </a:r>
            <a:r>
              <a:rPr lang="fr-FR" sz="4400" dirty="0" smtClean="0">
                <a:latin typeface="Gill Sans MT" pitchFamily="34" charset="0"/>
              </a:rPr>
              <a:t> formula</a:t>
            </a:r>
          </a:p>
        </p:txBody>
      </p:sp>
      <p:pic>
        <p:nvPicPr>
          <p:cNvPr id="6" name="Image 5"/>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graphicFrame>
        <p:nvGraphicFramePr>
          <p:cNvPr id="7" name="Tableau 6"/>
          <p:cNvGraphicFramePr>
            <a:graphicFrameLocks noGrp="1"/>
          </p:cNvGraphicFramePr>
          <p:nvPr/>
        </p:nvGraphicFramePr>
        <p:xfrm>
          <a:off x="228600" y="1219200"/>
          <a:ext cx="8608220" cy="4661149"/>
        </p:xfrm>
        <a:graphic>
          <a:graphicData uri="http://schemas.openxmlformats.org/drawingml/2006/table">
            <a:tbl>
              <a:tblPr firstRow="1" bandRow="1">
                <a:tableStyleId>{5C22544A-7EE6-4342-B048-85BDC9FD1C3A}</a:tableStyleId>
              </a:tblPr>
              <a:tblGrid>
                <a:gridCol w="4028723"/>
                <a:gridCol w="439497"/>
                <a:gridCol w="4140000"/>
              </a:tblGrid>
              <a:tr h="1565758">
                <a:tc>
                  <a:txBody>
                    <a:bodyPr/>
                    <a:lstStyle/>
                    <a:p>
                      <a:pPr algn="just"/>
                      <a:r>
                        <a:rPr lang="fr-FR" sz="2400" b="0" cap="all" baseline="0" dirty="0" smtClean="0">
                          <a:solidFill>
                            <a:schemeClr val="tx1"/>
                          </a:solidFill>
                          <a:latin typeface="Gill Sans MT" pitchFamily="34" charset="0"/>
                        </a:rPr>
                        <a:t>Hyaluronic </a:t>
                      </a:r>
                      <a:r>
                        <a:rPr lang="fr-FR" sz="2400" b="0" cap="all" baseline="0" dirty="0" err="1" smtClean="0">
                          <a:solidFill>
                            <a:schemeClr val="tx1"/>
                          </a:solidFill>
                          <a:latin typeface="Gill Sans MT" pitchFamily="34" charset="0"/>
                        </a:rPr>
                        <a:t>Acid</a:t>
                      </a:r>
                      <a:endParaRPr lang="fr-FR" sz="2400" b="0" cap="all" baseline="0" dirty="0" smtClean="0">
                        <a:solidFill>
                          <a:schemeClr val="tx1"/>
                        </a:solidFill>
                        <a:latin typeface="Gill Sans MT" pitchFamily="34" charset="0"/>
                      </a:endParaRPr>
                    </a:p>
                    <a:p>
                      <a:pPr algn="just"/>
                      <a:r>
                        <a:rPr lang="fr-FR" sz="2400" b="0" dirty="0" smtClean="0">
                          <a:solidFill>
                            <a:schemeClr val="tx1"/>
                          </a:solidFill>
                          <a:latin typeface="Gill Sans MT" pitchFamily="34" charset="0"/>
                        </a:rPr>
                        <a:t>non-</a:t>
                      </a:r>
                      <a:r>
                        <a:rPr lang="fr-FR" sz="2400" b="0" dirty="0" err="1" smtClean="0">
                          <a:solidFill>
                            <a:schemeClr val="tx1"/>
                          </a:solidFill>
                          <a:latin typeface="Gill Sans MT" pitchFamily="34" charset="0"/>
                        </a:rPr>
                        <a:t>crosslinked</a:t>
                      </a:r>
                      <a:endParaRPr lang="fr-FR" sz="2400" b="0" dirty="0" smtClean="0">
                        <a:solidFill>
                          <a:schemeClr val="tx1"/>
                        </a:solidFill>
                        <a:latin typeface="Gill Sans MT" pitchFamily="34" charset="0"/>
                      </a:endParaRPr>
                    </a:p>
                    <a:p>
                      <a:pPr algn="ctr">
                        <a:spcBef>
                          <a:spcPts val="600"/>
                        </a:spcBef>
                        <a:spcAft>
                          <a:spcPts val="600"/>
                        </a:spcAft>
                      </a:pPr>
                      <a:endParaRPr lang="fr-FR" sz="20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fr-FR" sz="3600" b="0" dirty="0" smtClean="0">
                          <a:solidFill>
                            <a:schemeClr val="tx1"/>
                          </a:solidFill>
                          <a:latin typeface="Gill Sans MT"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spcBef>
                          <a:spcPts val="200"/>
                        </a:spcBef>
                        <a:spcAft>
                          <a:spcPts val="200"/>
                        </a:spcAft>
                      </a:pPr>
                      <a:r>
                        <a:rPr lang="fr-FR" sz="2000" b="0" cap="all" baseline="0" dirty="0" err="1" smtClean="0">
                          <a:solidFill>
                            <a:schemeClr val="tx1"/>
                          </a:solidFill>
                          <a:latin typeface="Gill Sans MT" pitchFamily="34" charset="0"/>
                        </a:rPr>
                        <a:t>Restructuring</a:t>
                      </a:r>
                      <a:r>
                        <a:rPr lang="fr-FR" sz="2000" b="0" cap="all" baseline="0" dirty="0" smtClean="0">
                          <a:solidFill>
                            <a:schemeClr val="tx1"/>
                          </a:solidFill>
                          <a:latin typeface="Gill Sans MT" pitchFamily="34" charset="0"/>
                        </a:rPr>
                        <a:t> </a:t>
                      </a:r>
                      <a:r>
                        <a:rPr lang="fr-FR" sz="2000" b="0" cap="all" baseline="0" dirty="0" err="1" smtClean="0">
                          <a:solidFill>
                            <a:schemeClr val="tx1"/>
                          </a:solidFill>
                          <a:latin typeface="Gill Sans MT" pitchFamily="34" charset="0"/>
                        </a:rPr>
                        <a:t>hair</a:t>
                      </a:r>
                      <a:r>
                        <a:rPr lang="fr-FR" sz="2000" b="0" cap="all" baseline="0" dirty="0" smtClean="0">
                          <a:solidFill>
                            <a:schemeClr val="tx1"/>
                          </a:solidFill>
                          <a:latin typeface="Gill Sans MT" pitchFamily="34" charset="0"/>
                        </a:rPr>
                        <a:t> </a:t>
                      </a:r>
                      <a:r>
                        <a:rPr lang="fr-FR" sz="2000" b="0" cap="all" baseline="0" dirty="0" err="1" smtClean="0">
                          <a:solidFill>
                            <a:schemeClr val="tx1"/>
                          </a:solidFill>
                          <a:latin typeface="Gill Sans MT" pitchFamily="34" charset="0"/>
                        </a:rPr>
                        <a:t>complex</a:t>
                      </a:r>
                      <a:r>
                        <a:rPr lang="fr-FR" sz="2000" b="0" cap="all" baseline="0" dirty="0" smtClean="0">
                          <a:solidFill>
                            <a:schemeClr val="tx1"/>
                          </a:solidFill>
                          <a:latin typeface="Gill Sans MT" pitchFamily="34" charset="0"/>
                        </a:rPr>
                        <a:t> (</a:t>
                      </a:r>
                      <a:r>
                        <a:rPr lang="fr-FR" sz="2000" b="0" cap="all" baseline="0" dirty="0" err="1" smtClean="0">
                          <a:solidFill>
                            <a:schemeClr val="tx1"/>
                          </a:solidFill>
                          <a:latin typeface="Gill Sans MT" pitchFamily="34" charset="0"/>
                        </a:rPr>
                        <a:t>rhb</a:t>
                      </a:r>
                      <a:r>
                        <a:rPr lang="fr-FR" sz="2000" b="0" cap="all" baseline="0" dirty="0" smtClean="0">
                          <a:solidFill>
                            <a:schemeClr val="tx1"/>
                          </a:solidFill>
                          <a:latin typeface="Gill Sans MT" pitchFamily="34" charset="0"/>
                        </a:rPr>
                        <a:t>)</a:t>
                      </a:r>
                    </a:p>
                    <a:p>
                      <a:pPr marL="0" lvl="0" indent="0" algn="just">
                        <a:spcBef>
                          <a:spcPts val="200"/>
                        </a:spcBef>
                        <a:spcAft>
                          <a:spcPts val="200"/>
                        </a:spcAft>
                        <a:buFont typeface="Arial" pitchFamily="34" charset="0"/>
                        <a:buNone/>
                      </a:pPr>
                      <a:r>
                        <a:rPr lang="fr-FR" sz="2000" b="1" cap="none" baseline="0" dirty="0" smtClean="0">
                          <a:solidFill>
                            <a:schemeClr val="tx1"/>
                          </a:solidFill>
                          <a:latin typeface="Gill Sans MT" pitchFamily="34" charset="0"/>
                        </a:rPr>
                        <a:t>5 </a:t>
                      </a:r>
                      <a:r>
                        <a:rPr lang="fr-FR" sz="2000" b="1" cap="none" baseline="0" dirty="0" err="1" smtClean="0">
                          <a:solidFill>
                            <a:schemeClr val="tx1"/>
                          </a:solidFill>
                          <a:latin typeface="Gill Sans MT" pitchFamily="34" charset="0"/>
                        </a:rPr>
                        <a:t>Amino</a:t>
                      </a:r>
                      <a:r>
                        <a:rPr lang="fr-FR" sz="2000" b="1" cap="none" baseline="0" dirty="0" smtClean="0">
                          <a:solidFill>
                            <a:schemeClr val="tx1"/>
                          </a:solidFill>
                          <a:latin typeface="Gill Sans MT" pitchFamily="34" charset="0"/>
                        </a:rPr>
                        <a:t> </a:t>
                      </a:r>
                      <a:r>
                        <a:rPr lang="fr-FR" sz="2000" b="1" cap="none" baseline="0" dirty="0" err="1" smtClean="0">
                          <a:solidFill>
                            <a:schemeClr val="tx1"/>
                          </a:solidFill>
                          <a:latin typeface="Gill Sans MT" pitchFamily="34" charset="0"/>
                        </a:rPr>
                        <a:t>acids</a:t>
                      </a:r>
                      <a:r>
                        <a:rPr lang="fr-FR" sz="2000" b="1" cap="none" baseline="0" dirty="0" smtClean="0">
                          <a:solidFill>
                            <a:schemeClr val="tx1"/>
                          </a:solidFill>
                          <a:latin typeface="Gill Sans MT" pitchFamily="34" charset="0"/>
                        </a:rPr>
                        <a:t>: </a:t>
                      </a:r>
                      <a:r>
                        <a:rPr lang="fr-FR" sz="2000" b="0" cap="none" baseline="0" dirty="0" smtClean="0">
                          <a:solidFill>
                            <a:schemeClr val="tx1"/>
                          </a:solidFill>
                          <a:latin typeface="Gill Sans MT" pitchFamily="34" charset="0"/>
                        </a:rPr>
                        <a:t>Arginine, </a:t>
                      </a:r>
                      <a:r>
                        <a:rPr lang="fr-FR" sz="2000" b="0" cap="none" baseline="0" dirty="0" err="1" smtClean="0">
                          <a:solidFill>
                            <a:schemeClr val="tx1"/>
                          </a:solidFill>
                          <a:latin typeface="Gill Sans MT" pitchFamily="34" charset="0"/>
                        </a:rPr>
                        <a:t>Cysteine</a:t>
                      </a:r>
                      <a:r>
                        <a:rPr lang="fr-FR" sz="2000" b="0" cap="none" baseline="0" dirty="0" smtClean="0">
                          <a:solidFill>
                            <a:schemeClr val="tx1"/>
                          </a:solidFill>
                          <a:latin typeface="Gill Sans MT" pitchFamily="34" charset="0"/>
                        </a:rPr>
                        <a:t>, Glutamine, Glycine, Ornithine.</a:t>
                      </a:r>
                    </a:p>
                    <a:p>
                      <a:pPr marL="0" indent="0" algn="just">
                        <a:spcBef>
                          <a:spcPts val="200"/>
                        </a:spcBef>
                        <a:spcAft>
                          <a:spcPts val="200"/>
                        </a:spcAft>
                        <a:buFont typeface="Arial" pitchFamily="34" charset="0"/>
                        <a:buNone/>
                      </a:pPr>
                      <a:r>
                        <a:rPr lang="fr-FR" sz="2000" b="1" cap="none" baseline="0" dirty="0" smtClean="0">
                          <a:solidFill>
                            <a:schemeClr val="tx1"/>
                          </a:solidFill>
                          <a:latin typeface="Gill Sans MT" pitchFamily="34" charset="0"/>
                        </a:rPr>
                        <a:t>6 B group </a:t>
                      </a:r>
                      <a:r>
                        <a:rPr lang="fr-FR" sz="2000" b="1" cap="none" baseline="0" dirty="0" err="1" smtClean="0">
                          <a:solidFill>
                            <a:schemeClr val="tx1"/>
                          </a:solidFill>
                          <a:latin typeface="Gill Sans MT" pitchFamily="34" charset="0"/>
                        </a:rPr>
                        <a:t>Vitamins</a:t>
                      </a:r>
                      <a:r>
                        <a:rPr lang="fr-FR" sz="2000" b="1" cap="none" baseline="0" dirty="0" smtClean="0">
                          <a:solidFill>
                            <a:schemeClr val="tx1"/>
                          </a:solidFill>
                          <a:latin typeface="Gill Sans MT" pitchFamily="34" charset="0"/>
                        </a:rPr>
                        <a:t>: </a:t>
                      </a:r>
                      <a:r>
                        <a:rPr lang="fr-FR" sz="2000" b="0" cap="none" baseline="0" dirty="0" err="1" smtClean="0">
                          <a:solidFill>
                            <a:schemeClr val="tx1"/>
                          </a:solidFill>
                          <a:latin typeface="Gill Sans MT" pitchFamily="34" charset="0"/>
                        </a:rPr>
                        <a:t>Biotin</a:t>
                      </a:r>
                      <a:r>
                        <a:rPr lang="fr-FR" sz="2000" b="0" cap="none" baseline="0" dirty="0" smtClean="0">
                          <a:solidFill>
                            <a:schemeClr val="tx1"/>
                          </a:solidFill>
                          <a:latin typeface="Gill Sans MT" pitchFamily="34" charset="0"/>
                        </a:rPr>
                        <a:t>, Calcium Pantothenate, Cyanocobalamin, </a:t>
                      </a:r>
                      <a:r>
                        <a:rPr lang="fr-FR" sz="2000" b="0" cap="none" baseline="0" dirty="0" err="1" smtClean="0">
                          <a:solidFill>
                            <a:schemeClr val="tx1"/>
                          </a:solidFill>
                          <a:latin typeface="Gill Sans MT" pitchFamily="34" charset="0"/>
                        </a:rPr>
                        <a:t>Folic</a:t>
                      </a:r>
                      <a:r>
                        <a:rPr lang="fr-FR" sz="2000" b="0" cap="none" baseline="0" dirty="0" smtClean="0">
                          <a:solidFill>
                            <a:schemeClr val="tx1"/>
                          </a:solidFill>
                          <a:latin typeface="Gill Sans MT" pitchFamily="34" charset="0"/>
                        </a:rPr>
                        <a:t> </a:t>
                      </a:r>
                      <a:r>
                        <a:rPr lang="fr-FR" sz="2000" b="0" cap="none" baseline="0" dirty="0" err="1" smtClean="0">
                          <a:solidFill>
                            <a:schemeClr val="tx1"/>
                          </a:solidFill>
                          <a:latin typeface="Gill Sans MT" pitchFamily="34" charset="0"/>
                        </a:rPr>
                        <a:t>Acid</a:t>
                      </a:r>
                      <a:r>
                        <a:rPr lang="fr-FR" sz="2000" b="0" cap="none" baseline="0" dirty="0" smtClean="0">
                          <a:solidFill>
                            <a:schemeClr val="tx1"/>
                          </a:solidFill>
                          <a:latin typeface="Gill Sans MT" pitchFamily="34" charset="0"/>
                        </a:rPr>
                        <a:t>, Pyridoxine, Nicotinamide.</a:t>
                      </a:r>
                    </a:p>
                    <a:p>
                      <a:pPr marL="1339850" indent="-1339850" algn="just">
                        <a:spcBef>
                          <a:spcPts val="200"/>
                        </a:spcBef>
                        <a:spcAft>
                          <a:spcPts val="200"/>
                        </a:spcAft>
                        <a:buFont typeface="Arial" pitchFamily="34" charset="0"/>
                        <a:buNone/>
                      </a:pPr>
                      <a:r>
                        <a:rPr lang="fr-FR" sz="2000" b="1" cap="none" baseline="0" dirty="0" smtClean="0">
                          <a:solidFill>
                            <a:schemeClr val="tx1"/>
                          </a:solidFill>
                          <a:latin typeface="Gill Sans MT" pitchFamily="34" charset="0"/>
                        </a:rPr>
                        <a:t>1 </a:t>
                      </a:r>
                      <a:r>
                        <a:rPr lang="fr-FR" sz="2000" b="1" cap="none" baseline="0" dirty="0" err="1" smtClean="0">
                          <a:solidFill>
                            <a:schemeClr val="tx1"/>
                          </a:solidFill>
                          <a:latin typeface="Gill Sans MT" pitchFamily="34" charset="0"/>
                        </a:rPr>
                        <a:t>Mineral</a:t>
                      </a:r>
                      <a:r>
                        <a:rPr lang="fr-FR" sz="2000" b="1" cap="none" baseline="0" dirty="0" smtClean="0">
                          <a:solidFill>
                            <a:schemeClr val="tx1"/>
                          </a:solidFill>
                          <a:latin typeface="Gill Sans MT" pitchFamily="34" charset="0"/>
                        </a:rPr>
                        <a:t> </a:t>
                      </a:r>
                      <a:r>
                        <a:rPr lang="fr-FR" sz="2000" b="1" cap="none" baseline="0" dirty="0" err="1" smtClean="0">
                          <a:solidFill>
                            <a:schemeClr val="tx1"/>
                          </a:solidFill>
                          <a:latin typeface="Gill Sans MT" pitchFamily="34" charset="0"/>
                        </a:rPr>
                        <a:t>salt</a:t>
                      </a:r>
                      <a:r>
                        <a:rPr lang="fr-FR" sz="2000" b="1" cap="none" baseline="0" dirty="0" smtClean="0">
                          <a:solidFill>
                            <a:schemeClr val="tx1"/>
                          </a:solidFill>
                          <a:latin typeface="Gill Sans MT" pitchFamily="34" charset="0"/>
                        </a:rPr>
                        <a:t>:  </a:t>
                      </a:r>
                      <a:r>
                        <a:rPr lang="fr-FR" sz="2000" b="0" cap="none" baseline="0" dirty="0" smtClean="0">
                          <a:solidFill>
                            <a:schemeClr val="tx1"/>
                          </a:solidFill>
                          <a:latin typeface="Gill Sans MT" pitchFamily="34" charset="0"/>
                        </a:rPr>
                        <a:t>Zinc.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78909">
                <a:tc gridSpan="3">
                  <a:txBody>
                    <a:bodyPr/>
                    <a:lstStyle/>
                    <a:p>
                      <a:pPr algn="ctr"/>
                      <a:r>
                        <a:rPr lang="fr-FR" sz="3600" b="0" dirty="0" smtClean="0">
                          <a:solidFill>
                            <a:schemeClr val="tx1"/>
                          </a:solidFill>
                          <a:latin typeface="Gill Sans MT" pitchFamily="34" charset="0"/>
                        </a:rPr>
                        <a:t>=</a:t>
                      </a:r>
                      <a:endParaRPr lang="fr-FR" sz="20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sz="2400" b="1" cap="all" baseline="0" dirty="0" err="1" smtClean="0"/>
                        <a:t>Quality</a:t>
                      </a:r>
                      <a:r>
                        <a:rPr lang="fr-FR" sz="2400" b="1" dirty="0" smtClean="0"/>
                        <a:t> of </a:t>
                      </a:r>
                      <a:r>
                        <a:rPr lang="fr-FR" sz="2400" b="1" cap="all" baseline="0" dirty="0" err="1" smtClean="0"/>
                        <a:t>hair</a:t>
                      </a:r>
                      <a:r>
                        <a:rPr lang="fr-FR" sz="2400" b="1" baseline="0" dirty="0" smtClean="0"/>
                        <a:t> </a:t>
                      </a:r>
                      <a:r>
                        <a:rPr lang="fr-FR" sz="2400" b="1" baseline="0" dirty="0" err="1" smtClean="0"/>
                        <a:t>is</a:t>
                      </a:r>
                      <a:r>
                        <a:rPr lang="fr-FR" sz="2400" b="1" baseline="0" dirty="0" smtClean="0"/>
                        <a:t> </a:t>
                      </a:r>
                      <a:r>
                        <a:rPr lang="fr-FR" sz="2400" b="1" cap="all" baseline="0" dirty="0" err="1" smtClean="0"/>
                        <a:t>improved</a:t>
                      </a:r>
                      <a:r>
                        <a:rPr lang="fr-FR" sz="2400" b="1" baseline="0" dirty="0" smtClean="0"/>
                        <a:t> </a:t>
                      </a:r>
                      <a:r>
                        <a:rPr lang="fr-FR" sz="2400" b="1" baseline="0" dirty="0" err="1" smtClean="0"/>
                        <a:t>from</a:t>
                      </a:r>
                      <a:r>
                        <a:rPr lang="fr-FR" sz="2400" b="1" baseline="0" dirty="0" smtClean="0"/>
                        <a:t> </a:t>
                      </a:r>
                      <a:r>
                        <a:rPr lang="fr-FR" sz="2400" b="1" cap="all" baseline="0" dirty="0" err="1" smtClean="0"/>
                        <a:t>its</a:t>
                      </a:r>
                      <a:r>
                        <a:rPr lang="fr-FR" sz="2400" b="1" cap="all" baseline="0" dirty="0" smtClean="0"/>
                        <a:t> </a:t>
                      </a:r>
                      <a:r>
                        <a:rPr lang="fr-FR" sz="2400" b="1" cap="all" baseline="0" dirty="0" err="1" smtClean="0"/>
                        <a:t>roots</a:t>
                      </a:r>
                      <a:r>
                        <a:rPr lang="fr-FR" sz="2400" b="1" cap="all" baseline="0" dirty="0" smtClean="0"/>
                        <a:t> </a:t>
                      </a:r>
                      <a:r>
                        <a:rPr lang="fr-FR" sz="2400" b="1" baseline="0" dirty="0" smtClean="0"/>
                        <a:t>to </a:t>
                      </a:r>
                      <a:r>
                        <a:rPr lang="fr-FR" sz="2400" b="1" cap="all" baseline="0" dirty="0" err="1" smtClean="0"/>
                        <a:t>its</a:t>
                      </a:r>
                      <a:r>
                        <a:rPr lang="fr-FR" sz="2400" b="1" cap="all" baseline="0" dirty="0" smtClean="0"/>
                        <a:t> </a:t>
                      </a:r>
                      <a:r>
                        <a:rPr lang="fr-FR" sz="2400" b="1" cap="all" baseline="0" dirty="0" err="1" smtClean="0"/>
                        <a:t>tips</a:t>
                      </a:r>
                      <a:endParaRPr lang="fr-FR" sz="2400" b="1" cap="all" baseline="0" dirty="0" smtClean="0"/>
                    </a:p>
                    <a:p>
                      <a:pPr algn="ctr"/>
                      <a:endParaRPr lang="fr-FR" sz="2000" b="0" dirty="0" smtClean="0">
                        <a:solidFill>
                          <a:schemeClr val="tx1"/>
                        </a:solidFill>
                        <a:latin typeface="Gill Sans MT" pitchFamily="34" charset="0"/>
                      </a:endParaRPr>
                    </a:p>
                    <a:p>
                      <a:pPr lvl="1" algn="ctr">
                        <a:buClr>
                          <a:srgbClr val="FF0000"/>
                        </a:buClr>
                        <a:buFont typeface="Arial" pitchFamily="34" charset="0"/>
                        <a:buNone/>
                      </a:pPr>
                      <a:endParaRPr lang="fr-FR" sz="2000" b="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r>
            </a:tbl>
          </a:graphicData>
        </a:graphic>
      </p:graphicFrame>
      <p:sp>
        <p:nvSpPr>
          <p:cNvPr id="5" name="Espace réservé du numéro de diapositive 4"/>
          <p:cNvSpPr>
            <a:spLocks noGrp="1"/>
          </p:cNvSpPr>
          <p:nvPr>
            <p:ph type="sldNum" sz="quarter" idx="12"/>
          </p:nvPr>
        </p:nvSpPr>
        <p:spPr/>
        <p:txBody>
          <a:bodyPr/>
          <a:lstStyle/>
          <a:p>
            <a:fld id="{CA5DBDC1-F08A-4BD9-8520-7840492A6440}" type="slidenum">
              <a:rPr lang="fr-FR" smtClean="0"/>
              <a:pPr/>
              <a:t>39</a:t>
            </a:fld>
            <a:endParaRPr lang="fr-F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Sommaire</a:t>
            </a:r>
            <a:endParaRPr lang="fr-FR" dirty="0"/>
          </a:p>
        </p:txBody>
      </p:sp>
      <p:sp>
        <p:nvSpPr>
          <p:cNvPr id="3" name="Content Placeholder 2"/>
          <p:cNvSpPr>
            <a:spLocks noGrp="1"/>
          </p:cNvSpPr>
          <p:nvPr>
            <p:ph idx="1"/>
          </p:nvPr>
        </p:nvSpPr>
        <p:spPr/>
        <p:txBody>
          <a:bodyPr/>
          <a:lstStyle/>
          <a:p>
            <a:r>
              <a:rPr lang="fr-FR" dirty="0" smtClean="0"/>
              <a:t>Définitions</a:t>
            </a:r>
          </a:p>
          <a:p>
            <a:r>
              <a:rPr lang="fr-FR" dirty="0" smtClean="0"/>
              <a:t>Causes d’alopécie</a:t>
            </a:r>
          </a:p>
          <a:p>
            <a:r>
              <a:rPr lang="fr-FR" dirty="0" smtClean="0"/>
              <a:t>Traitement d’alopécie</a:t>
            </a:r>
          </a:p>
          <a:p>
            <a:r>
              <a:rPr lang="fr-FR" dirty="0" smtClean="0"/>
              <a:t>Mésothérapie</a:t>
            </a:r>
          </a:p>
          <a:p>
            <a:r>
              <a:rPr lang="fr-FR" dirty="0" smtClean="0"/>
              <a:t>L’étude : protocole objectifs méthode résultats</a:t>
            </a:r>
          </a:p>
          <a:p>
            <a:r>
              <a:rPr lang="fr-FR" dirty="0" smtClean="0"/>
              <a:t>Limites de l’étude</a:t>
            </a:r>
          </a:p>
          <a:p>
            <a:r>
              <a:rPr lang="fr-FR" dirty="0" smtClean="0"/>
              <a:t>Discussion : points faibles et points forts</a:t>
            </a:r>
          </a:p>
          <a:p>
            <a:r>
              <a:rPr lang="fr-FR" dirty="0" smtClean="0"/>
              <a:t>Perspectives</a:t>
            </a:r>
          </a:p>
          <a:p>
            <a:r>
              <a:rPr lang="fr-FR" dirty="0" smtClean="0"/>
              <a:t>Conclusion de l’étude</a:t>
            </a:r>
          </a:p>
          <a:p>
            <a:r>
              <a:rPr lang="fr-FR" dirty="0" err="1" smtClean="0"/>
              <a:t>Hair</a:t>
            </a:r>
            <a:r>
              <a:rPr lang="fr-FR" dirty="0" smtClean="0"/>
              <a:t> booster </a:t>
            </a:r>
            <a:r>
              <a:rPr lang="fr-FR" dirty="0" err="1" smtClean="0"/>
              <a:t>Revitacare</a:t>
            </a:r>
            <a:r>
              <a:rPr lang="fr-FR" dirty="0" smtClean="0"/>
              <a:t> laboratoire</a:t>
            </a:r>
          </a:p>
          <a:p>
            <a:r>
              <a:rPr lang="fr-FR" dirty="0" smtClean="0"/>
              <a:t>Bibliographie </a:t>
            </a:r>
          </a:p>
          <a:p>
            <a:endParaRPr lang="fr-FR" dirty="0" smtClean="0"/>
          </a:p>
          <a:p>
            <a:endParaRPr lang="fr-FR" dirty="0"/>
          </a:p>
        </p:txBody>
      </p:sp>
      <p:pic>
        <p:nvPicPr>
          <p:cNvPr id="8" name="Image 7"/>
          <p:cNvPicPr>
            <a:picLocks noChangeAspect="1"/>
          </p:cNvPicPr>
          <p:nvPr/>
        </p:nvPicPr>
        <p:blipFill>
          <a:blip r:embed="rId2" cstate="print"/>
          <a:stretch>
            <a:fillRect/>
          </a:stretch>
        </p:blipFill>
        <p:spPr>
          <a:xfrm>
            <a:off x="8204651" y="0"/>
            <a:ext cx="939349" cy="577850"/>
          </a:xfrm>
          <a:prstGeom prst="rect">
            <a:avLst/>
          </a:prstGeom>
        </p:spPr>
      </p:pic>
      <p:sp>
        <p:nvSpPr>
          <p:cNvPr id="9" name="Espace réservé du numéro de diapositive 8"/>
          <p:cNvSpPr>
            <a:spLocks noGrp="1"/>
          </p:cNvSpPr>
          <p:nvPr>
            <p:ph type="sldNum" sz="quarter" idx="12"/>
          </p:nvPr>
        </p:nvSpPr>
        <p:spPr/>
        <p:txBody>
          <a:bodyPr/>
          <a:lstStyle/>
          <a:p>
            <a:fld id="{A830F3F9-42E5-4AEE-9E55-C46020DDFF95}" type="slidenum">
              <a:rPr lang="fr-FR" smtClean="0"/>
              <a:pPr/>
              <a:t>4</a:t>
            </a:fld>
            <a:endParaRPr lang="fr-FR" dirty="0"/>
          </a:p>
        </p:txBody>
      </p:sp>
      <p:sp>
        <p:nvSpPr>
          <p:cNvPr id="10" name="Espace réservé du pied de page 9"/>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467544" y="1628800"/>
            <a:ext cx="8424936" cy="3308598"/>
          </a:xfrm>
          <a:prstGeom prst="rect">
            <a:avLst/>
          </a:prstGeom>
          <a:noFill/>
        </p:spPr>
        <p:txBody>
          <a:bodyPr wrap="square" rtlCol="0">
            <a:spAutoFit/>
          </a:bodyPr>
          <a:lstStyle/>
          <a:p>
            <a:pPr algn="just">
              <a:spcBef>
                <a:spcPts val="200"/>
              </a:spcBef>
              <a:spcAft>
                <a:spcPts val="200"/>
              </a:spcAft>
            </a:pPr>
            <a:r>
              <a:rPr lang="en-GB" sz="2000" dirty="0" smtClean="0"/>
              <a:t>Treatment and alleviation of the symptoms of various scalp and hair problems for both </a:t>
            </a:r>
            <a:r>
              <a:rPr lang="en-GB" sz="2000" b="1" dirty="0" smtClean="0"/>
              <a:t>men and women:</a:t>
            </a:r>
          </a:p>
          <a:p>
            <a:pPr lvl="1" algn="just">
              <a:spcBef>
                <a:spcPts val="200"/>
              </a:spcBef>
              <a:spcAft>
                <a:spcPts val="200"/>
              </a:spcAft>
              <a:buClr>
                <a:srgbClr val="FF0000"/>
              </a:buClr>
              <a:buFont typeface="Arial" pitchFamily="34" charset="0"/>
              <a:buChar char="•"/>
            </a:pPr>
            <a:r>
              <a:rPr lang="en-GB" sz="2000" b="1" dirty="0" smtClean="0"/>
              <a:t>  Hair loss,</a:t>
            </a:r>
          </a:p>
          <a:p>
            <a:pPr lvl="1" algn="just">
              <a:spcBef>
                <a:spcPts val="200"/>
              </a:spcBef>
              <a:spcAft>
                <a:spcPts val="200"/>
              </a:spcAft>
              <a:buClr>
                <a:srgbClr val="FF0000"/>
              </a:buClr>
              <a:buFont typeface="Arial" pitchFamily="34" charset="0"/>
              <a:buChar char="•"/>
            </a:pPr>
            <a:r>
              <a:rPr lang="en-GB" sz="2000" b="1" dirty="0" smtClean="0"/>
              <a:t>  Dehydration of the scalp and presence of dandruff,</a:t>
            </a:r>
          </a:p>
          <a:p>
            <a:pPr lvl="1" algn="just">
              <a:spcBef>
                <a:spcPts val="200"/>
              </a:spcBef>
              <a:spcAft>
                <a:spcPts val="200"/>
              </a:spcAft>
              <a:buClr>
                <a:srgbClr val="FF0000"/>
              </a:buClr>
              <a:buFont typeface="Arial" pitchFamily="34" charset="0"/>
              <a:buChar char="•"/>
            </a:pPr>
            <a:r>
              <a:rPr lang="en-GB" sz="2000" b="1" dirty="0" smtClean="0"/>
              <a:t>  Hair prone to breakage.</a:t>
            </a:r>
          </a:p>
          <a:p>
            <a:pPr algn="ctr">
              <a:spcBef>
                <a:spcPts val="200"/>
              </a:spcBef>
              <a:spcAft>
                <a:spcPts val="200"/>
              </a:spcAft>
              <a:buClr>
                <a:srgbClr val="FF0000"/>
              </a:buClr>
            </a:pPr>
            <a:endParaRPr lang="fr-FR" sz="2400" dirty="0" smtClean="0"/>
          </a:p>
          <a:p>
            <a:pPr algn="just">
              <a:spcBef>
                <a:spcPts val="600"/>
              </a:spcBef>
              <a:spcAft>
                <a:spcPts val="600"/>
              </a:spcAft>
              <a:buClr>
                <a:srgbClr val="FF0000"/>
              </a:buClr>
            </a:pPr>
            <a:r>
              <a:rPr lang="en-US" sz="2000" dirty="0" smtClean="0"/>
              <a:t>HAIRCARE is also the complementary solution to other techniques such as hair implantation, PRP and LEDs.</a:t>
            </a:r>
            <a:endParaRPr lang="fr-FR" sz="2000" dirty="0" smtClean="0"/>
          </a:p>
          <a:p>
            <a:pPr algn="just">
              <a:buClr>
                <a:srgbClr val="FF0000"/>
              </a:buClr>
            </a:pPr>
            <a:endParaRPr lang="fr-FR" sz="2000" dirty="0" smtClean="0"/>
          </a:p>
        </p:txBody>
      </p:sp>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fontAlgn="auto">
              <a:spcAft>
                <a:spcPts val="0"/>
              </a:spcAft>
              <a:defRPr/>
            </a:pPr>
            <a:r>
              <a:rPr lang="fr-FR" sz="4400" dirty="0" smtClean="0">
                <a:latin typeface="Gill Sans MT" pitchFamily="34" charset="0"/>
                <a:ea typeface="+mj-ea"/>
                <a:cs typeface="+mj-cs"/>
              </a:rPr>
              <a:t>Indications</a:t>
            </a:r>
            <a:endParaRPr lang="fr-FR" sz="4400" dirty="0">
              <a:latin typeface="Gill Sans MT" pitchFamily="34" charset="0"/>
              <a:ea typeface="+mj-ea"/>
              <a:cs typeface="+mj-cs"/>
            </a:endParaRPr>
          </a:p>
        </p:txBody>
      </p:sp>
      <p:pic>
        <p:nvPicPr>
          <p:cNvPr id="6" name="Image 5"/>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A5DBDC1-F08A-4BD9-8520-7840492A6440}" type="slidenum">
              <a:rPr lang="fr-FR" smtClean="0"/>
              <a:pPr/>
              <a:t>40</a:t>
            </a:fld>
            <a:endParaRPr lang="fr-F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395536" y="1581080"/>
            <a:ext cx="8424936" cy="3185487"/>
          </a:xfrm>
          <a:prstGeom prst="rect">
            <a:avLst/>
          </a:prstGeom>
          <a:noFill/>
        </p:spPr>
        <p:txBody>
          <a:bodyPr wrap="square" rtlCol="0">
            <a:spAutoFit/>
          </a:bodyPr>
          <a:lstStyle/>
          <a:p>
            <a:pPr marL="0" lvl="1" algn="ctr">
              <a:buClr>
                <a:srgbClr val="FF0000"/>
              </a:buClr>
            </a:pPr>
            <a:r>
              <a:rPr lang="fr-FR" sz="2600" dirty="0" smtClean="0"/>
              <a:t>DUE TO ITS SPECIFIC AND LOCAL ACTION </a:t>
            </a:r>
            <a:endParaRPr lang="en-GB" sz="2000" dirty="0" smtClean="0"/>
          </a:p>
          <a:p>
            <a:pPr algn="just">
              <a:buClr>
                <a:srgbClr val="FF0000"/>
              </a:buClr>
            </a:pPr>
            <a:endParaRPr lang="en-GB" sz="2000" b="1" dirty="0" smtClean="0"/>
          </a:p>
          <a:p>
            <a:pPr algn="just">
              <a:buClr>
                <a:srgbClr val="FF0000"/>
              </a:buClr>
            </a:pPr>
            <a:r>
              <a:rPr lang="en-GB" sz="2000" b="1" dirty="0" smtClean="0"/>
              <a:t>RESULTS</a:t>
            </a:r>
          </a:p>
          <a:p>
            <a:pPr algn="just">
              <a:buClr>
                <a:srgbClr val="FF0000"/>
              </a:buClr>
            </a:pPr>
            <a:endParaRPr lang="en-GB" sz="2000" b="1" dirty="0" smtClean="0"/>
          </a:p>
          <a:p>
            <a:pPr lvl="1" algn="just">
              <a:spcBef>
                <a:spcPts val="200"/>
              </a:spcBef>
              <a:spcAft>
                <a:spcPts val="200"/>
              </a:spcAft>
              <a:buClr>
                <a:srgbClr val="FF0000"/>
              </a:buClr>
              <a:buFont typeface="Arial" pitchFamily="34" charset="0"/>
              <a:buChar char="•"/>
            </a:pPr>
            <a:r>
              <a:rPr lang="fr-FR" sz="2000" dirty="0" smtClean="0"/>
              <a:t> Scalp </a:t>
            </a:r>
            <a:r>
              <a:rPr lang="fr-FR" sz="2000" dirty="0" err="1" smtClean="0"/>
              <a:t>is</a:t>
            </a:r>
            <a:r>
              <a:rPr lang="fr-FR" sz="2000" dirty="0" smtClean="0"/>
              <a:t> </a:t>
            </a:r>
            <a:r>
              <a:rPr lang="fr-FR" sz="2000" dirty="0" err="1" smtClean="0"/>
              <a:t>deeply</a:t>
            </a:r>
            <a:r>
              <a:rPr lang="fr-FR" sz="2000" dirty="0" smtClean="0"/>
              <a:t>  </a:t>
            </a:r>
            <a:r>
              <a:rPr lang="fr-FR" sz="2000" dirty="0" err="1" smtClean="0"/>
              <a:t>hydrated</a:t>
            </a:r>
            <a:r>
              <a:rPr lang="fr-FR" sz="2000" dirty="0" smtClean="0"/>
              <a:t>, </a:t>
            </a:r>
          </a:p>
          <a:p>
            <a:pPr lvl="1" algn="just">
              <a:spcBef>
                <a:spcPts val="200"/>
              </a:spcBef>
              <a:spcAft>
                <a:spcPts val="200"/>
              </a:spcAft>
              <a:buClr>
                <a:srgbClr val="FF0000"/>
              </a:buClr>
              <a:buFont typeface="Arial" pitchFamily="34" charset="0"/>
              <a:buChar char="•"/>
            </a:pPr>
            <a:r>
              <a:rPr lang="fr-FR" sz="2000" dirty="0" smtClean="0"/>
              <a:t> </a:t>
            </a:r>
            <a:r>
              <a:rPr lang="fr-FR" sz="2000" dirty="0" err="1" smtClean="0"/>
              <a:t>Dandruff</a:t>
            </a:r>
            <a:r>
              <a:rPr lang="fr-FR" sz="2000" dirty="0" smtClean="0"/>
              <a:t> are </a:t>
            </a:r>
            <a:r>
              <a:rPr lang="fr-FR" sz="2000" dirty="0" err="1" smtClean="0"/>
              <a:t>durably</a:t>
            </a:r>
            <a:r>
              <a:rPr lang="fr-FR" sz="2000" dirty="0" smtClean="0"/>
              <a:t> </a:t>
            </a:r>
            <a:r>
              <a:rPr lang="fr-FR" sz="2000" dirty="0" err="1" smtClean="0"/>
              <a:t>eliminated</a:t>
            </a:r>
            <a:r>
              <a:rPr lang="fr-FR" sz="2000" dirty="0" smtClean="0"/>
              <a:t>,</a:t>
            </a:r>
          </a:p>
          <a:p>
            <a:pPr lvl="1" algn="just">
              <a:spcBef>
                <a:spcPts val="200"/>
              </a:spcBef>
              <a:spcAft>
                <a:spcPts val="200"/>
              </a:spcAft>
              <a:buClr>
                <a:srgbClr val="FF0000"/>
              </a:buClr>
              <a:buFont typeface="Arial" pitchFamily="34" charset="0"/>
              <a:buChar char="•"/>
            </a:pPr>
            <a:r>
              <a:rPr lang="fr-FR" sz="2000" dirty="0" smtClean="0"/>
              <a:t> </a:t>
            </a:r>
            <a:r>
              <a:rPr lang="fr-FR" sz="2000" dirty="0" err="1" smtClean="0"/>
              <a:t>Hair</a:t>
            </a:r>
            <a:r>
              <a:rPr lang="fr-FR" sz="2000" dirty="0" smtClean="0"/>
              <a:t> </a:t>
            </a:r>
            <a:r>
              <a:rPr lang="fr-FR" sz="2000" dirty="0" err="1" smtClean="0"/>
              <a:t>loss</a:t>
            </a:r>
            <a:r>
              <a:rPr lang="fr-FR" sz="2000" dirty="0" smtClean="0"/>
              <a:t> </a:t>
            </a:r>
            <a:r>
              <a:rPr lang="fr-FR" sz="2000" dirty="0" err="1" smtClean="0"/>
              <a:t>is</a:t>
            </a:r>
            <a:r>
              <a:rPr lang="fr-FR" sz="2000" dirty="0" smtClean="0"/>
              <a:t> </a:t>
            </a:r>
            <a:r>
              <a:rPr lang="fr-FR" sz="2000" dirty="0" err="1" smtClean="0"/>
              <a:t>slowed</a:t>
            </a:r>
            <a:r>
              <a:rPr lang="fr-FR" sz="2000" dirty="0" smtClean="0"/>
              <a:t> down,</a:t>
            </a:r>
          </a:p>
          <a:p>
            <a:pPr lvl="1" algn="just">
              <a:spcBef>
                <a:spcPts val="200"/>
              </a:spcBef>
              <a:spcAft>
                <a:spcPts val="200"/>
              </a:spcAft>
              <a:buClr>
                <a:srgbClr val="FF0000"/>
              </a:buClr>
              <a:buFont typeface="Arial" pitchFamily="34" charset="0"/>
              <a:buChar char="•"/>
            </a:pPr>
            <a:r>
              <a:rPr lang="fr-FR" sz="2000" dirty="0" smtClean="0"/>
              <a:t> </a:t>
            </a:r>
            <a:r>
              <a:rPr lang="fr-FR" sz="2000" dirty="0" err="1" smtClean="0"/>
              <a:t>Hair</a:t>
            </a:r>
            <a:r>
              <a:rPr lang="fr-FR" sz="2000" dirty="0" smtClean="0"/>
              <a:t> </a:t>
            </a:r>
            <a:r>
              <a:rPr lang="fr-FR" sz="2000" dirty="0" err="1" smtClean="0"/>
              <a:t>follicle</a:t>
            </a:r>
            <a:r>
              <a:rPr lang="fr-FR" sz="2000" dirty="0" smtClean="0"/>
              <a:t> </a:t>
            </a:r>
            <a:r>
              <a:rPr lang="fr-FR" sz="2000" dirty="0" err="1" smtClean="0"/>
              <a:t>is</a:t>
            </a:r>
            <a:r>
              <a:rPr lang="fr-FR" sz="2000" dirty="0" smtClean="0"/>
              <a:t> </a:t>
            </a:r>
            <a:r>
              <a:rPr lang="fr-FR" sz="2000" dirty="0" err="1" smtClean="0"/>
              <a:t>restructured</a:t>
            </a:r>
            <a:r>
              <a:rPr lang="fr-FR" sz="2000" dirty="0" smtClean="0"/>
              <a:t> and </a:t>
            </a:r>
            <a:r>
              <a:rPr lang="fr-FR" sz="2000" dirty="0" err="1" smtClean="0"/>
              <a:t>fortified</a:t>
            </a:r>
            <a:r>
              <a:rPr lang="fr-FR" sz="2000" dirty="0" smtClean="0"/>
              <a:t>,</a:t>
            </a:r>
          </a:p>
          <a:p>
            <a:pPr lvl="1" algn="just">
              <a:spcBef>
                <a:spcPts val="200"/>
              </a:spcBef>
              <a:spcAft>
                <a:spcPts val="200"/>
              </a:spcAft>
              <a:buClr>
                <a:srgbClr val="FF0000"/>
              </a:buClr>
              <a:buFont typeface="Arial" pitchFamily="34" charset="0"/>
              <a:buChar char="•"/>
            </a:pPr>
            <a:r>
              <a:rPr lang="fr-FR" sz="2000" dirty="0" smtClean="0"/>
              <a:t> </a:t>
            </a:r>
            <a:r>
              <a:rPr lang="fr-FR" sz="2000" dirty="0" err="1" smtClean="0"/>
              <a:t>Hair</a:t>
            </a:r>
            <a:r>
              <a:rPr lang="fr-FR" sz="2000" dirty="0" smtClean="0"/>
              <a:t> regains </a:t>
            </a:r>
            <a:r>
              <a:rPr lang="fr-FR" sz="2000" dirty="0" err="1" smtClean="0"/>
              <a:t>softness</a:t>
            </a:r>
            <a:r>
              <a:rPr lang="fr-FR" sz="2000" dirty="0" smtClean="0"/>
              <a:t> and </a:t>
            </a:r>
            <a:r>
              <a:rPr lang="fr-FR" sz="2000" dirty="0" err="1" smtClean="0"/>
              <a:t>brightness</a:t>
            </a:r>
            <a:r>
              <a:rPr lang="fr-FR" sz="2000" dirty="0" smtClean="0"/>
              <a:t>.</a:t>
            </a:r>
          </a:p>
        </p:txBody>
      </p:sp>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fontAlgn="auto">
              <a:spcAft>
                <a:spcPts val="0"/>
              </a:spcAft>
              <a:defRPr/>
            </a:pPr>
            <a:r>
              <a:rPr lang="fr-FR" sz="4400" dirty="0" err="1" smtClean="0">
                <a:latin typeface="Gill Sans MT" pitchFamily="34" charset="0"/>
                <a:ea typeface="+mj-ea"/>
                <a:cs typeface="+mj-cs"/>
              </a:rPr>
              <a:t>Results</a:t>
            </a:r>
            <a:endParaRPr lang="fr-FR" sz="4400" dirty="0">
              <a:latin typeface="Gill Sans MT" pitchFamily="34" charset="0"/>
              <a:ea typeface="+mj-ea"/>
              <a:cs typeface="+mj-cs"/>
            </a:endParaRPr>
          </a:p>
        </p:txBody>
      </p:sp>
      <p:pic>
        <p:nvPicPr>
          <p:cNvPr id="6" name="Image 5"/>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A5DBDC1-F08A-4BD9-8520-7840492A6440}" type="slidenum">
              <a:rPr lang="fr-FR" smtClean="0"/>
              <a:pPr/>
              <a:t>41</a:t>
            </a:fld>
            <a:endParaRPr lang="fr-F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fontAlgn="auto">
              <a:spcAft>
                <a:spcPts val="0"/>
              </a:spcAft>
              <a:defRPr/>
            </a:pPr>
            <a:r>
              <a:rPr lang="fr-FR" sz="4400" dirty="0" err="1" smtClean="0">
                <a:latin typeface="Gill Sans MT" pitchFamily="34" charset="0"/>
              </a:rPr>
              <a:t>Results</a:t>
            </a:r>
            <a:endParaRPr lang="fr-FR" sz="4400" dirty="0">
              <a:latin typeface="Gill Sans MT" pitchFamily="34" charset="0"/>
            </a:endParaRPr>
          </a:p>
        </p:txBody>
      </p:sp>
      <p:pic>
        <p:nvPicPr>
          <p:cNvPr id="6" name="Image 5"/>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sp>
        <p:nvSpPr>
          <p:cNvPr id="8" name="ZoneTexte 7"/>
          <p:cNvSpPr txBox="1"/>
          <p:nvPr/>
        </p:nvSpPr>
        <p:spPr>
          <a:xfrm>
            <a:off x="467544" y="1023119"/>
            <a:ext cx="8424936" cy="461665"/>
          </a:xfrm>
          <a:prstGeom prst="rect">
            <a:avLst/>
          </a:prstGeom>
          <a:noFill/>
        </p:spPr>
        <p:txBody>
          <a:bodyPr wrap="square" rtlCol="0">
            <a:spAutoFit/>
          </a:bodyPr>
          <a:lstStyle/>
          <a:p>
            <a:pPr algn="just">
              <a:spcBef>
                <a:spcPts val="600"/>
              </a:spcBef>
              <a:spcAft>
                <a:spcPts val="600"/>
              </a:spcAft>
            </a:pPr>
            <a:r>
              <a:rPr lang="en-US" sz="2400" dirty="0" smtClean="0"/>
              <a:t>Advantages and features of composition</a:t>
            </a:r>
          </a:p>
        </p:txBody>
      </p:sp>
      <p:graphicFrame>
        <p:nvGraphicFramePr>
          <p:cNvPr id="5" name="Tableau 4"/>
          <p:cNvGraphicFramePr>
            <a:graphicFrameLocks noGrp="1"/>
          </p:cNvGraphicFramePr>
          <p:nvPr/>
        </p:nvGraphicFramePr>
        <p:xfrm>
          <a:off x="467544" y="1693768"/>
          <a:ext cx="8208912" cy="3967480"/>
        </p:xfrm>
        <a:graphic>
          <a:graphicData uri="http://schemas.openxmlformats.org/drawingml/2006/table">
            <a:tbl>
              <a:tblPr firstRow="1" bandRow="1">
                <a:tableStyleId>{5C22544A-7EE6-4342-B048-85BDC9FD1C3A}</a:tableStyleId>
              </a:tblPr>
              <a:tblGrid>
                <a:gridCol w="4104456"/>
                <a:gridCol w="4104456"/>
              </a:tblGrid>
              <a:tr h="370840">
                <a:tc>
                  <a:txBody>
                    <a:bodyPr/>
                    <a:lstStyle/>
                    <a:p>
                      <a:pPr algn="ctr"/>
                      <a:r>
                        <a:rPr lang="fr-FR" sz="1600" cap="none" baseline="0" dirty="0" smtClean="0">
                          <a:solidFill>
                            <a:schemeClr val="tx1"/>
                          </a:solidFill>
                        </a:rPr>
                        <a:t>Effects of the formula</a:t>
                      </a:r>
                      <a:endParaRPr lang="fr-FR" sz="1600" cap="non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fr-FR" sz="1600" cap="none" baseline="0" dirty="0" smtClean="0">
                          <a:solidFill>
                            <a:schemeClr val="tx1"/>
                          </a:solidFill>
                        </a:rPr>
                        <a:t>By which component?</a:t>
                      </a:r>
                      <a:endParaRPr lang="fr-FR" sz="1600" cap="non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0" cap="none" baseline="0" dirty="0" smtClean="0"/>
                        <a:t>High</a:t>
                      </a:r>
                      <a:r>
                        <a:rPr lang="fr-FR" sz="1600" b="1" cap="all" baseline="0" dirty="0" smtClean="0"/>
                        <a:t> </a:t>
                      </a:r>
                      <a:r>
                        <a:rPr lang="fr-FR" sz="1600" b="1" cap="all" baseline="0" dirty="0" err="1" smtClean="0"/>
                        <a:t>Hydration</a:t>
                      </a:r>
                      <a:r>
                        <a:rPr lang="fr-FR" sz="1600" b="1" cap="all" baseline="0" dirty="0" smtClean="0"/>
                        <a:t> </a:t>
                      </a:r>
                      <a:r>
                        <a:rPr lang="fr-FR" sz="1600" b="0" i="0" cap="none" baseline="0" dirty="0" smtClean="0"/>
                        <a:t>of scalp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Hyaluronic </a:t>
                      </a:r>
                      <a:r>
                        <a:rPr lang="fr-FR" sz="1400" dirty="0" err="1" smtClean="0"/>
                        <a:t>acid</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Cysteine</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Glutamine</a:t>
                      </a:r>
                    </a:p>
                    <a:p>
                      <a:r>
                        <a:rPr lang="fr-FR" sz="1400" dirty="0" smtClean="0"/>
                        <a:t>Calcium </a:t>
                      </a:r>
                      <a:r>
                        <a:rPr lang="fr-FR" sz="1400" dirty="0" err="1" smtClean="0"/>
                        <a:t>Pantothenate</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Zinc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cap="all" baseline="0" dirty="0" smtClean="0"/>
                        <a:t>Protection </a:t>
                      </a:r>
                      <a:r>
                        <a:rPr lang="fr-FR" sz="1600" b="0" i="0" cap="none" baseline="0" dirty="0" err="1" smtClean="0"/>
                        <a:t>against</a:t>
                      </a:r>
                      <a:r>
                        <a:rPr lang="fr-FR" sz="1600" b="0" i="0" cap="none" baseline="0" dirty="0" smtClean="0"/>
                        <a:t> </a:t>
                      </a:r>
                      <a:r>
                        <a:rPr lang="fr-FR" sz="1600" b="0" i="0" cap="none" baseline="0" dirty="0" err="1" smtClean="0"/>
                        <a:t>oxidizing</a:t>
                      </a:r>
                      <a:r>
                        <a:rPr lang="fr-FR" sz="1600" b="0" i="0" cap="none" baseline="0" dirty="0" smtClean="0"/>
                        <a:t>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Hyaluronic </a:t>
                      </a:r>
                      <a:r>
                        <a:rPr lang="fr-FR" sz="1400" dirty="0" err="1" smtClean="0"/>
                        <a:t>acid</a:t>
                      </a:r>
                      <a:endParaRPr lang="fr-FR" sz="1400" dirty="0" smtClean="0"/>
                    </a:p>
                    <a:p>
                      <a:r>
                        <a:rPr lang="fr-FR" sz="1400" dirty="0" err="1" smtClean="0"/>
                        <a:t>Cysteine</a:t>
                      </a:r>
                      <a:endParaRPr lang="fr-FR" sz="1400" dirty="0" smtClean="0"/>
                    </a:p>
                    <a:p>
                      <a:r>
                        <a:rPr lang="fr-FR" sz="1400" dirty="0" smtClean="0"/>
                        <a:t>Glutamine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Glycine</a:t>
                      </a:r>
                    </a:p>
                    <a:p>
                      <a:r>
                        <a:rPr lang="fr-FR" sz="1400" dirty="0" err="1" smtClean="0"/>
                        <a:t>Biotin</a:t>
                      </a:r>
                      <a:endParaRPr lang="fr-FR" sz="1400" dirty="0" smtClean="0"/>
                    </a:p>
                    <a:p>
                      <a:r>
                        <a:rPr lang="fr-FR" sz="1400" dirty="0" smtClean="0"/>
                        <a:t>Calcium </a:t>
                      </a:r>
                      <a:r>
                        <a:rPr lang="fr-FR" sz="1400" dirty="0" err="1" smtClean="0"/>
                        <a:t>pantothenate</a:t>
                      </a:r>
                      <a:endParaRPr lang="fr-FR" sz="1400" dirty="0" smtClean="0"/>
                    </a:p>
                    <a:p>
                      <a:r>
                        <a:rPr lang="fr-FR" sz="1400" dirty="0" err="1" smtClean="0"/>
                        <a:t>Cyanocobalamin</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Folic</a:t>
                      </a:r>
                      <a:r>
                        <a:rPr lang="fr-FR" sz="1400" dirty="0" smtClean="0"/>
                        <a:t> </a:t>
                      </a:r>
                      <a:r>
                        <a:rPr lang="fr-FR" sz="1400" dirty="0" err="1" smtClean="0"/>
                        <a:t>acid</a:t>
                      </a:r>
                      <a:endParaRPr lang="fr-FR" sz="1400" dirty="0" smtClean="0"/>
                    </a:p>
                    <a:p>
                      <a:r>
                        <a:rPr lang="fr-FR" sz="1400" dirty="0" smtClean="0"/>
                        <a:t>Nicotinamide</a:t>
                      </a:r>
                    </a:p>
                    <a:p>
                      <a:r>
                        <a:rPr lang="fr-FR" sz="1400" dirty="0" smtClean="0"/>
                        <a:t>Pyridoxine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Zinc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Espace réservé du numéro de diapositive 6"/>
          <p:cNvSpPr>
            <a:spLocks noGrp="1"/>
          </p:cNvSpPr>
          <p:nvPr>
            <p:ph type="sldNum" sz="quarter" idx="12"/>
          </p:nvPr>
        </p:nvSpPr>
        <p:spPr/>
        <p:txBody>
          <a:bodyPr/>
          <a:lstStyle/>
          <a:p>
            <a:fld id="{CA5DBDC1-F08A-4BD9-8520-7840492A6440}" type="slidenum">
              <a:rPr lang="fr-FR" smtClean="0"/>
              <a:pPr/>
              <a:t>42</a:t>
            </a:fld>
            <a:endParaRPr lang="fr-F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539552" y="116632"/>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fontAlgn="auto">
              <a:spcAft>
                <a:spcPts val="0"/>
              </a:spcAft>
              <a:defRPr/>
            </a:pPr>
            <a:r>
              <a:rPr lang="fr-FR" sz="4400" dirty="0" err="1" smtClean="0">
                <a:latin typeface="Gill Sans MT" pitchFamily="34" charset="0"/>
                <a:ea typeface="+mj-ea"/>
                <a:cs typeface="+mj-cs"/>
              </a:rPr>
              <a:t>Results</a:t>
            </a:r>
            <a:endParaRPr lang="fr-FR" sz="4400" dirty="0">
              <a:latin typeface="Gill Sans MT" pitchFamily="34" charset="0"/>
              <a:ea typeface="+mj-ea"/>
              <a:cs typeface="+mj-cs"/>
            </a:endParaRPr>
          </a:p>
        </p:txBody>
      </p:sp>
      <p:pic>
        <p:nvPicPr>
          <p:cNvPr id="6" name="Image 5"/>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graphicFrame>
        <p:nvGraphicFramePr>
          <p:cNvPr id="5" name="Tableau 4"/>
          <p:cNvGraphicFramePr>
            <a:graphicFrameLocks noGrp="1"/>
          </p:cNvGraphicFramePr>
          <p:nvPr/>
        </p:nvGraphicFramePr>
        <p:xfrm>
          <a:off x="611560" y="1158840"/>
          <a:ext cx="8136904" cy="4790440"/>
        </p:xfrm>
        <a:graphic>
          <a:graphicData uri="http://schemas.openxmlformats.org/drawingml/2006/table">
            <a:tbl>
              <a:tblPr firstRow="1" bandRow="1">
                <a:tableStyleId>{5C22544A-7EE6-4342-B048-85BDC9FD1C3A}</a:tableStyleId>
              </a:tblPr>
              <a:tblGrid>
                <a:gridCol w="4068452"/>
                <a:gridCol w="4068452"/>
              </a:tblGrid>
              <a:tr h="370840">
                <a:tc>
                  <a:txBody>
                    <a:bodyPr/>
                    <a:lstStyle/>
                    <a:p>
                      <a:pPr algn="ctr"/>
                      <a:r>
                        <a:rPr lang="fr-FR" sz="1600" cap="none" baseline="0" dirty="0" smtClean="0">
                          <a:solidFill>
                            <a:schemeClr val="tx1"/>
                          </a:solidFill>
                        </a:rPr>
                        <a:t>Effects of the formula</a:t>
                      </a:r>
                      <a:endParaRPr lang="fr-FR" sz="1600" cap="non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lang="fr-FR" sz="1600" cap="none" baseline="0" dirty="0" smtClean="0">
                          <a:solidFill>
                            <a:schemeClr val="tx1"/>
                          </a:solidFill>
                        </a:rPr>
                        <a:t>By which component?</a:t>
                      </a:r>
                      <a:endParaRPr lang="fr-FR" sz="1600" cap="non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cap="all" baseline="0" dirty="0" err="1" smtClean="0"/>
                        <a:t>reduction</a:t>
                      </a:r>
                      <a:r>
                        <a:rPr lang="fr-FR" sz="1600" b="1" cap="all" baseline="0" dirty="0" smtClean="0"/>
                        <a:t> </a:t>
                      </a:r>
                      <a:r>
                        <a:rPr lang="fr-FR" sz="1600" b="0" i="0" cap="none" baseline="0" dirty="0" smtClean="0"/>
                        <a:t>of</a:t>
                      </a:r>
                      <a:r>
                        <a:rPr lang="fr-FR" sz="1600" b="1" cap="all" baseline="0" dirty="0" smtClean="0"/>
                        <a:t> </a:t>
                      </a:r>
                      <a:r>
                        <a:rPr lang="fr-FR" sz="1600" b="1" cap="all" baseline="0" dirty="0" err="1" smtClean="0"/>
                        <a:t>dandruff</a:t>
                      </a:r>
                      <a:endParaRPr lang="fr-FR" sz="1600" b="1" cap="all"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Hyaluronic </a:t>
                      </a:r>
                      <a:r>
                        <a:rPr lang="fr-FR" sz="1400" dirty="0" err="1" smtClean="0"/>
                        <a:t>acid</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Cysteine</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Calcium </a:t>
                      </a:r>
                      <a:r>
                        <a:rPr lang="fr-FR" sz="1400" dirty="0" err="1" smtClean="0"/>
                        <a:t>pantothenate</a:t>
                      </a:r>
                      <a:endParaRPr lang="fr-FR"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Zinc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cap="all" baseline="0" dirty="0" smtClean="0"/>
                        <a:t>Nutrition </a:t>
                      </a:r>
                      <a:r>
                        <a:rPr lang="fr-FR" sz="1600" b="0" i="0" cap="none" baseline="0" dirty="0" smtClean="0"/>
                        <a:t>of</a:t>
                      </a:r>
                      <a:r>
                        <a:rPr lang="fr-FR" sz="1600" b="1" cap="all" baseline="0" dirty="0" smtClean="0"/>
                        <a:t> </a:t>
                      </a:r>
                      <a:r>
                        <a:rPr lang="fr-FR" sz="1600" b="1" cap="all" baseline="0" dirty="0" err="1" smtClean="0"/>
                        <a:t>dermis</a:t>
                      </a:r>
                      <a:r>
                        <a:rPr lang="fr-FR" sz="1600" b="1" cap="all" baseline="0" dirty="0" smtClean="0"/>
                        <a:t> </a:t>
                      </a:r>
                      <a:r>
                        <a:rPr lang="fr-FR" sz="1600" b="0" i="0" cap="none" baseline="0" dirty="0" smtClean="0"/>
                        <a:t>and</a:t>
                      </a:r>
                      <a:r>
                        <a:rPr lang="fr-FR" sz="1600" b="1" cap="all" baseline="0" dirty="0" smtClean="0"/>
                        <a:t> </a:t>
                      </a:r>
                      <a:r>
                        <a:rPr lang="fr-FR" sz="1600" b="1" cap="all" baseline="0" dirty="0" err="1" smtClean="0"/>
                        <a:t>hair</a:t>
                      </a:r>
                      <a:r>
                        <a:rPr lang="fr-FR" sz="1600" b="1" cap="all" baseline="0" dirty="0" smtClean="0"/>
                        <a:t> </a:t>
                      </a:r>
                      <a:r>
                        <a:rPr lang="fr-FR" sz="1600" b="1" cap="all" baseline="0" dirty="0" err="1" smtClean="0"/>
                        <a:t>folLicle</a:t>
                      </a:r>
                      <a:endParaRPr lang="fr-FR" sz="1600" b="1" cap="all"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Hyaluronic</a:t>
                      </a:r>
                      <a:r>
                        <a:rPr lang="fr-FR" sz="1400" baseline="0" dirty="0" smtClean="0"/>
                        <a:t> </a:t>
                      </a:r>
                      <a:r>
                        <a:rPr lang="fr-FR" sz="1400" baseline="0" dirty="0" err="1" smtClean="0"/>
                        <a:t>acid</a:t>
                      </a:r>
                      <a:endParaRPr lang="fr-FR" sz="1400" baseline="0" dirty="0" smtClean="0"/>
                    </a:p>
                    <a:p>
                      <a:r>
                        <a:rPr lang="fr-FR" sz="1400" b="0" cap="none" baseline="0" dirty="0" smtClean="0">
                          <a:solidFill>
                            <a:schemeClr val="tx1"/>
                          </a:solidFill>
                          <a:latin typeface="+mn-lt"/>
                        </a:rPr>
                        <a:t>Arginine</a:t>
                      </a:r>
                    </a:p>
                    <a:p>
                      <a:r>
                        <a:rPr lang="fr-FR" sz="1400" b="0" cap="none" baseline="0" dirty="0" err="1" smtClean="0">
                          <a:solidFill>
                            <a:schemeClr val="tx1"/>
                          </a:solidFill>
                          <a:latin typeface="+mn-lt"/>
                        </a:rPr>
                        <a:t>Cysteine</a:t>
                      </a:r>
                      <a:endParaRPr lang="fr-FR" sz="1400" b="0" cap="none" baseline="0" dirty="0" smtClean="0">
                        <a:solidFill>
                          <a:schemeClr val="tx1"/>
                        </a:solidFill>
                        <a:latin typeface="+mn-lt"/>
                      </a:endParaRPr>
                    </a:p>
                    <a:p>
                      <a:r>
                        <a:rPr lang="fr-FR" sz="1400" b="0" cap="none" baseline="0" dirty="0" smtClean="0">
                          <a:solidFill>
                            <a:schemeClr val="tx1"/>
                          </a:solidFill>
                          <a:latin typeface="+mn-lt"/>
                        </a:rPr>
                        <a:t>Glutamine</a:t>
                      </a:r>
                    </a:p>
                    <a:p>
                      <a:r>
                        <a:rPr lang="fr-FR" sz="1400" b="0" cap="none" baseline="0" dirty="0" smtClean="0">
                          <a:solidFill>
                            <a:schemeClr val="tx1"/>
                          </a:solidFill>
                          <a:latin typeface="+mn-lt"/>
                        </a:rPr>
                        <a:t>Glycine</a:t>
                      </a:r>
                    </a:p>
                    <a:p>
                      <a:r>
                        <a:rPr lang="fr-FR" sz="1400" b="0" cap="none" baseline="0" dirty="0" smtClean="0">
                          <a:solidFill>
                            <a:schemeClr val="tx1"/>
                          </a:solidFill>
                          <a:latin typeface="+mn-lt"/>
                        </a:rPr>
                        <a:t>Ornithine</a:t>
                      </a:r>
                      <a:endParaRPr lang="fr-FR" sz="1400" b="0" baseline="0" dirty="0" smtClean="0">
                        <a:latin typeface="+mn-lt"/>
                      </a:endParaRPr>
                    </a:p>
                    <a:p>
                      <a:r>
                        <a:rPr lang="fr-FR" sz="1400" b="0" baseline="0" dirty="0" err="1" smtClean="0">
                          <a:latin typeface="+mn-lt"/>
                        </a:rPr>
                        <a:t>Cyanocobalamin</a:t>
                      </a:r>
                      <a:endParaRPr lang="fr-FR" sz="1400" b="0" baseline="0" dirty="0" smtClean="0">
                        <a:latin typeface="+mn-lt"/>
                      </a:endParaRPr>
                    </a:p>
                    <a:p>
                      <a:r>
                        <a:rPr lang="fr-FR" sz="1400" b="0" baseline="0" dirty="0" smtClean="0"/>
                        <a:t>Zinc</a:t>
                      </a:r>
                      <a:endParaRPr lang="fr-FR"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cap="all" baseline="0" dirty="0" err="1" smtClean="0"/>
                        <a:t>Decrease</a:t>
                      </a:r>
                      <a:r>
                        <a:rPr lang="fr-FR" sz="1600" b="1" cap="all" baseline="0" dirty="0" smtClean="0"/>
                        <a:t> </a:t>
                      </a:r>
                      <a:r>
                        <a:rPr lang="fr-FR" sz="1600" b="0" i="0" cap="none" baseline="0" dirty="0" smtClean="0"/>
                        <a:t>of</a:t>
                      </a:r>
                      <a:r>
                        <a:rPr lang="fr-FR" sz="1600" b="1" cap="all" baseline="0" dirty="0" smtClean="0"/>
                        <a:t> </a:t>
                      </a:r>
                      <a:r>
                        <a:rPr lang="fr-FR" sz="1600" b="1" cap="all" baseline="0" dirty="0" err="1" smtClean="0"/>
                        <a:t>hair</a:t>
                      </a:r>
                      <a:r>
                        <a:rPr lang="fr-FR" sz="1600" b="1" cap="all" baseline="0" dirty="0" smtClean="0"/>
                        <a:t> </a:t>
                      </a:r>
                      <a:r>
                        <a:rPr lang="fr-FR" sz="1600" b="1" cap="all" baseline="0" dirty="0" err="1" smtClean="0"/>
                        <a:t>loss</a:t>
                      </a:r>
                      <a:endParaRPr lang="fr-FR" sz="1600" b="1" cap="all"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baseline="0" dirty="0" smtClean="0"/>
                        <a:t>Calcium </a:t>
                      </a:r>
                      <a:r>
                        <a:rPr lang="fr-FR" sz="1400" baseline="0" dirty="0" err="1" smtClean="0"/>
                        <a:t>pantothenate</a:t>
                      </a:r>
                      <a:endParaRPr lang="fr-FR" sz="1400" baseline="0" dirty="0" smtClean="0"/>
                    </a:p>
                    <a:p>
                      <a:r>
                        <a:rPr lang="fr-FR" sz="1400" baseline="0" dirty="0" err="1" smtClean="0"/>
                        <a:t>Cyanonobalamin</a:t>
                      </a:r>
                      <a:endParaRPr lang="fr-FR"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Zinc</a:t>
                      </a:r>
                      <a:endParaRPr lang="fr-FR" sz="14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cap="all" baseline="0" dirty="0" smtClean="0"/>
                        <a:t>Restructuration </a:t>
                      </a:r>
                      <a:r>
                        <a:rPr lang="fr-FR" sz="1600" b="0" i="0" cap="none" baseline="0" dirty="0" smtClean="0"/>
                        <a:t>of</a:t>
                      </a:r>
                      <a:r>
                        <a:rPr lang="fr-FR" sz="1600" b="1" cap="all" baseline="0" dirty="0" smtClean="0"/>
                        <a:t> </a:t>
                      </a:r>
                      <a:r>
                        <a:rPr lang="fr-FR" sz="1600" b="1" cap="all" baseline="0" dirty="0" err="1" smtClean="0"/>
                        <a:t>hair</a:t>
                      </a:r>
                      <a:r>
                        <a:rPr lang="fr-FR" sz="1600" b="1" cap="all" baseline="0" dirty="0" smtClean="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1400" dirty="0" smtClean="0"/>
                        <a:t>Arginine</a:t>
                      </a:r>
                    </a:p>
                    <a:p>
                      <a:r>
                        <a:rPr lang="fr-FR" sz="1400" dirty="0" err="1" smtClean="0"/>
                        <a:t>Cysteine</a:t>
                      </a:r>
                      <a:endParaRPr lang="fr-FR" sz="1400" dirty="0" smtClean="0"/>
                    </a:p>
                    <a:p>
                      <a:r>
                        <a:rPr lang="fr-FR" sz="1400" dirty="0" smtClean="0"/>
                        <a:t>Pyridoxine</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Zinc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Espace réservé du numéro de diapositive 6"/>
          <p:cNvSpPr>
            <a:spLocks noGrp="1"/>
          </p:cNvSpPr>
          <p:nvPr>
            <p:ph type="sldNum" sz="quarter" idx="12"/>
          </p:nvPr>
        </p:nvSpPr>
        <p:spPr/>
        <p:txBody>
          <a:bodyPr/>
          <a:lstStyle/>
          <a:p>
            <a:fld id="{CA5DBDC1-F08A-4BD9-8520-7840492A6440}" type="slidenum">
              <a:rPr lang="fr-FR" smtClean="0"/>
              <a:pPr/>
              <a:t>43</a:t>
            </a:fld>
            <a:endParaRPr lang="fr-F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descr="24112010065.jpg"/>
          <p:cNvPicPr>
            <a:picLocks noChangeAspect="1"/>
          </p:cNvPicPr>
          <p:nvPr/>
        </p:nvPicPr>
        <p:blipFill>
          <a:blip r:embed="rId2" cstate="print"/>
          <a:srcRect l="24409" t="20000" r="23280" b="1431"/>
          <a:stretch>
            <a:fillRect/>
          </a:stretch>
        </p:blipFill>
        <p:spPr bwMode="auto">
          <a:xfrm>
            <a:off x="6444208" y="1916832"/>
            <a:ext cx="2558177" cy="2880000"/>
          </a:xfrm>
          <a:prstGeom prst="rect">
            <a:avLst/>
          </a:prstGeom>
          <a:noFill/>
          <a:ln w="9525">
            <a:noFill/>
            <a:miter lim="800000"/>
            <a:headEnd/>
            <a:tailEnd/>
          </a:ln>
        </p:spPr>
      </p:pic>
      <p:pic>
        <p:nvPicPr>
          <p:cNvPr id="13" name="Image 12" descr="13102010029.jpg"/>
          <p:cNvPicPr>
            <a:picLocks noChangeAspect="1"/>
          </p:cNvPicPr>
          <p:nvPr/>
        </p:nvPicPr>
        <p:blipFill>
          <a:blip r:embed="rId3" cstate="print"/>
          <a:srcRect l="30104" t="6587" r="8191" b="4192"/>
          <a:stretch>
            <a:fillRect/>
          </a:stretch>
        </p:blipFill>
        <p:spPr bwMode="auto">
          <a:xfrm>
            <a:off x="3635896" y="1916832"/>
            <a:ext cx="2657293" cy="2880000"/>
          </a:xfrm>
          <a:prstGeom prst="rect">
            <a:avLst/>
          </a:prstGeom>
          <a:noFill/>
          <a:ln w="9525">
            <a:noFill/>
            <a:miter lim="800000"/>
            <a:headEnd/>
            <a:tailEnd/>
          </a:ln>
        </p:spPr>
      </p:pic>
      <p:sp>
        <p:nvSpPr>
          <p:cNvPr id="18"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marL="514350" indent="-514350" algn="ctr">
              <a:spcBef>
                <a:spcPts val="100"/>
              </a:spcBef>
              <a:spcAft>
                <a:spcPts val="100"/>
              </a:spcAft>
              <a:buClr>
                <a:schemeClr val="bg1">
                  <a:lumMod val="50000"/>
                </a:schemeClr>
              </a:buClr>
            </a:pPr>
            <a:r>
              <a:rPr lang="fr-FR" sz="4400" dirty="0" err="1" smtClean="0">
                <a:latin typeface="Gill Sans MT" pitchFamily="34" charset="0"/>
              </a:rPr>
              <a:t>Before</a:t>
            </a:r>
            <a:r>
              <a:rPr lang="fr-FR" sz="4400" dirty="0" smtClean="0">
                <a:latin typeface="Gill Sans MT" pitchFamily="34" charset="0"/>
              </a:rPr>
              <a:t> &amp; </a:t>
            </a:r>
            <a:r>
              <a:rPr lang="fr-FR" sz="4400" dirty="0" err="1" smtClean="0">
                <a:latin typeface="Gill Sans MT" pitchFamily="34" charset="0"/>
              </a:rPr>
              <a:t>after</a:t>
            </a:r>
            <a:r>
              <a:rPr lang="fr-FR" sz="4400" dirty="0" smtClean="0">
                <a:latin typeface="Gill Sans MT" pitchFamily="34" charset="0"/>
              </a:rPr>
              <a:t> photos</a:t>
            </a:r>
          </a:p>
        </p:txBody>
      </p:sp>
      <p:pic>
        <p:nvPicPr>
          <p:cNvPr id="12" name="Image 11" descr="22092010008.jpg"/>
          <p:cNvPicPr>
            <a:picLocks noChangeAspect="1"/>
          </p:cNvPicPr>
          <p:nvPr/>
        </p:nvPicPr>
        <p:blipFill>
          <a:blip r:embed="rId4" cstate="print"/>
          <a:srcRect l="22678" t="8714" r="14705"/>
          <a:stretch>
            <a:fillRect/>
          </a:stretch>
        </p:blipFill>
        <p:spPr bwMode="auto">
          <a:xfrm>
            <a:off x="899592" y="1916832"/>
            <a:ext cx="2632429" cy="2880000"/>
          </a:xfrm>
          <a:prstGeom prst="rect">
            <a:avLst/>
          </a:prstGeom>
          <a:noFill/>
          <a:ln w="9525">
            <a:noFill/>
            <a:miter lim="800000"/>
            <a:headEnd/>
            <a:tailEnd/>
          </a:ln>
        </p:spPr>
      </p:pic>
      <p:sp>
        <p:nvSpPr>
          <p:cNvPr id="15" name="ZoneTexte 14"/>
          <p:cNvSpPr txBox="1"/>
          <p:nvPr/>
        </p:nvSpPr>
        <p:spPr>
          <a:xfrm>
            <a:off x="899592" y="1556792"/>
            <a:ext cx="1043608" cy="338554"/>
          </a:xfrm>
          <a:prstGeom prst="rect">
            <a:avLst/>
          </a:prstGeom>
          <a:noFill/>
        </p:spPr>
        <p:txBody>
          <a:bodyPr wrap="square" rtlCol="0">
            <a:spAutoFit/>
          </a:bodyPr>
          <a:lstStyle/>
          <a:p>
            <a:pPr algn="ctr"/>
            <a:r>
              <a:rPr lang="fr-FR" sz="1600" dirty="0" err="1" smtClean="0"/>
              <a:t>Before</a:t>
            </a:r>
            <a:endParaRPr lang="fr-FR" sz="1600" dirty="0"/>
          </a:p>
        </p:txBody>
      </p:sp>
      <p:sp>
        <p:nvSpPr>
          <p:cNvPr id="19" name="ZoneTexte 18"/>
          <p:cNvSpPr txBox="1"/>
          <p:nvPr/>
        </p:nvSpPr>
        <p:spPr>
          <a:xfrm rot="16200000">
            <a:off x="-57417" y="3881953"/>
            <a:ext cx="1584176" cy="246221"/>
          </a:xfrm>
          <a:prstGeom prst="rect">
            <a:avLst/>
          </a:prstGeom>
          <a:noFill/>
        </p:spPr>
        <p:txBody>
          <a:bodyPr wrap="square" rtlCol="0">
            <a:spAutoFit/>
          </a:bodyPr>
          <a:lstStyle/>
          <a:p>
            <a:pPr algn="ctr"/>
            <a:r>
              <a:rPr lang="fr-FR" sz="1000" dirty="0" smtClean="0"/>
              <a:t>REVITACARE data source</a:t>
            </a:r>
            <a:endParaRPr lang="fr-FR" sz="1000" dirty="0"/>
          </a:p>
        </p:txBody>
      </p:sp>
      <p:sp>
        <p:nvSpPr>
          <p:cNvPr id="11" name="Espace réservé du numéro de diapositive 10"/>
          <p:cNvSpPr>
            <a:spLocks noGrp="1"/>
          </p:cNvSpPr>
          <p:nvPr>
            <p:ph type="sldNum" sz="quarter" idx="12"/>
          </p:nvPr>
        </p:nvSpPr>
        <p:spPr/>
        <p:txBody>
          <a:bodyPr/>
          <a:lstStyle/>
          <a:p>
            <a:fld id="{CA5DBDC1-F08A-4BD9-8520-7840492A6440}" type="slidenum">
              <a:rPr lang="fr-FR" smtClean="0"/>
              <a:pPr/>
              <a:t>44</a:t>
            </a:fld>
            <a:endParaRPr lang="fr-FR" dirty="0"/>
          </a:p>
        </p:txBody>
      </p:sp>
      <p:pic>
        <p:nvPicPr>
          <p:cNvPr id="20" name="Image 19"/>
          <p:cNvPicPr>
            <a:picLocks noChangeAspect="1"/>
          </p:cNvPicPr>
          <p:nvPr/>
        </p:nvPicPr>
        <p:blipFill>
          <a:blip r:embed="rId5" cstate="print"/>
          <a:srcRect/>
          <a:stretch>
            <a:fillRect/>
          </a:stretch>
        </p:blipFill>
        <p:spPr bwMode="auto">
          <a:xfrm>
            <a:off x="107502" y="6165304"/>
            <a:ext cx="1692900" cy="572400"/>
          </a:xfrm>
          <a:prstGeom prst="rect">
            <a:avLst/>
          </a:prstGeom>
          <a:noFill/>
          <a:ln w="9525">
            <a:noFill/>
            <a:miter lim="800000"/>
            <a:headEnd/>
            <a:tailEnd/>
          </a:ln>
        </p:spPr>
      </p:pic>
      <p:sp>
        <p:nvSpPr>
          <p:cNvPr id="21" name="ZoneTexte 20"/>
          <p:cNvSpPr txBox="1"/>
          <p:nvPr/>
        </p:nvSpPr>
        <p:spPr>
          <a:xfrm>
            <a:off x="467544" y="1012666"/>
            <a:ext cx="8280920" cy="584775"/>
          </a:xfrm>
          <a:prstGeom prst="rect">
            <a:avLst/>
          </a:prstGeom>
          <a:noFill/>
        </p:spPr>
        <p:txBody>
          <a:bodyPr wrap="square" rtlCol="0">
            <a:spAutoFit/>
          </a:bodyPr>
          <a:lstStyle/>
          <a:p>
            <a:pPr algn="just"/>
            <a:r>
              <a:rPr lang="fr-FR" sz="2000" dirty="0" smtClean="0"/>
              <a:t>Case 1 : </a:t>
            </a:r>
            <a:r>
              <a:rPr lang="fr-FR" sz="2000" dirty="0" err="1" smtClean="0"/>
              <a:t>Level</a:t>
            </a:r>
            <a:r>
              <a:rPr lang="fr-FR" sz="2000" dirty="0" smtClean="0"/>
              <a:t> II of Hamilton–Norwood classification </a:t>
            </a:r>
            <a:r>
              <a:rPr lang="fr-FR" sz="1200" dirty="0" smtClean="0"/>
              <a:t>- </a:t>
            </a:r>
            <a:r>
              <a:rPr lang="en-US" sz="1200" dirty="0" smtClean="0"/>
              <a:t>young patient complaining of thinning hair and a hair growth slowed</a:t>
            </a:r>
            <a:endParaRPr lang="fr-FR" sz="1200" dirty="0" smtClean="0"/>
          </a:p>
        </p:txBody>
      </p:sp>
      <p:sp>
        <p:nvSpPr>
          <p:cNvPr id="23" name="ZoneTexte 22"/>
          <p:cNvSpPr txBox="1"/>
          <p:nvPr/>
        </p:nvSpPr>
        <p:spPr>
          <a:xfrm>
            <a:off x="467544" y="5085184"/>
            <a:ext cx="8568952" cy="707886"/>
          </a:xfrm>
          <a:prstGeom prst="rect">
            <a:avLst/>
          </a:prstGeom>
          <a:noFill/>
        </p:spPr>
        <p:txBody>
          <a:bodyPr wrap="square" rtlCol="0">
            <a:spAutoFit/>
          </a:bodyPr>
          <a:lstStyle/>
          <a:p>
            <a:pPr algn="just"/>
            <a:r>
              <a:rPr lang="en-US" sz="2000" dirty="0" smtClean="0"/>
              <a:t>Accelerated </a:t>
            </a:r>
            <a:r>
              <a:rPr lang="en-US" sz="2000" dirty="0" err="1" smtClean="0"/>
              <a:t>regrowth</a:t>
            </a:r>
            <a:r>
              <a:rPr lang="en-US" sz="2000" dirty="0" smtClean="0"/>
              <a:t> of hair, </a:t>
            </a:r>
            <a:r>
              <a:rPr lang="en-US" sz="2000" dirty="0" err="1" smtClean="0"/>
              <a:t>regrowth</a:t>
            </a:r>
            <a:r>
              <a:rPr lang="en-US" sz="2000" dirty="0" smtClean="0"/>
              <a:t> visible on the temple hair line and significant improvement in the quality of hair after 6 months.</a:t>
            </a:r>
            <a:endParaRPr lang="fr-FR" sz="2000" dirty="0" smtClean="0"/>
          </a:p>
        </p:txBody>
      </p:sp>
      <p:sp>
        <p:nvSpPr>
          <p:cNvPr id="22" name="ZoneTexte 21"/>
          <p:cNvSpPr txBox="1"/>
          <p:nvPr/>
        </p:nvSpPr>
        <p:spPr>
          <a:xfrm>
            <a:off x="3635896" y="1556792"/>
            <a:ext cx="1584176" cy="338554"/>
          </a:xfrm>
          <a:prstGeom prst="rect">
            <a:avLst/>
          </a:prstGeom>
          <a:noFill/>
        </p:spPr>
        <p:txBody>
          <a:bodyPr wrap="square" rtlCol="0">
            <a:spAutoFit/>
          </a:bodyPr>
          <a:lstStyle/>
          <a:p>
            <a:pPr algn="ctr"/>
            <a:r>
              <a:rPr lang="fr-FR" sz="1600" dirty="0" smtClean="0"/>
              <a:t>After 4 sessions</a:t>
            </a:r>
            <a:endParaRPr lang="fr-FR" sz="1600" dirty="0"/>
          </a:p>
        </p:txBody>
      </p:sp>
      <p:sp>
        <p:nvSpPr>
          <p:cNvPr id="24" name="ZoneTexte 23"/>
          <p:cNvSpPr txBox="1"/>
          <p:nvPr/>
        </p:nvSpPr>
        <p:spPr>
          <a:xfrm>
            <a:off x="6444208" y="1556792"/>
            <a:ext cx="1584176" cy="584775"/>
          </a:xfrm>
          <a:prstGeom prst="rect">
            <a:avLst/>
          </a:prstGeom>
          <a:noFill/>
        </p:spPr>
        <p:txBody>
          <a:bodyPr wrap="square" rtlCol="0">
            <a:spAutoFit/>
          </a:bodyPr>
          <a:lstStyle/>
          <a:p>
            <a:pPr algn="ctr"/>
            <a:r>
              <a:rPr lang="fr-FR" sz="1600" dirty="0" smtClean="0"/>
              <a:t>After 8 sessions 6 mois</a:t>
            </a:r>
            <a:endParaRPr lang="fr-FR" sz="16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marL="514350" indent="-514350" algn="ctr">
              <a:spcBef>
                <a:spcPts val="100"/>
              </a:spcBef>
              <a:spcAft>
                <a:spcPts val="100"/>
              </a:spcAft>
              <a:buClr>
                <a:schemeClr val="bg1">
                  <a:lumMod val="50000"/>
                </a:schemeClr>
              </a:buClr>
            </a:pPr>
            <a:r>
              <a:rPr lang="fr-FR" sz="4400" dirty="0" err="1" smtClean="0">
                <a:latin typeface="Gill Sans MT" pitchFamily="34" charset="0"/>
              </a:rPr>
              <a:t>Before</a:t>
            </a:r>
            <a:r>
              <a:rPr lang="fr-FR" sz="4400" dirty="0" smtClean="0">
                <a:latin typeface="Gill Sans MT" pitchFamily="34" charset="0"/>
              </a:rPr>
              <a:t> &amp; </a:t>
            </a:r>
            <a:r>
              <a:rPr lang="fr-FR" sz="4400" dirty="0" err="1" smtClean="0">
                <a:latin typeface="Gill Sans MT" pitchFamily="34" charset="0"/>
              </a:rPr>
              <a:t>after</a:t>
            </a:r>
            <a:r>
              <a:rPr lang="fr-FR" sz="4400" dirty="0" smtClean="0">
                <a:latin typeface="Gill Sans MT" pitchFamily="34" charset="0"/>
              </a:rPr>
              <a:t> photos</a:t>
            </a:r>
          </a:p>
        </p:txBody>
      </p:sp>
      <p:sp>
        <p:nvSpPr>
          <p:cNvPr id="15" name="ZoneTexte 14"/>
          <p:cNvSpPr txBox="1"/>
          <p:nvPr/>
        </p:nvSpPr>
        <p:spPr>
          <a:xfrm>
            <a:off x="864096" y="1556792"/>
            <a:ext cx="3059832" cy="369332"/>
          </a:xfrm>
          <a:prstGeom prst="rect">
            <a:avLst/>
          </a:prstGeom>
          <a:noFill/>
        </p:spPr>
        <p:txBody>
          <a:bodyPr wrap="square" rtlCol="0">
            <a:spAutoFit/>
          </a:bodyPr>
          <a:lstStyle/>
          <a:p>
            <a:pPr algn="ctr"/>
            <a:r>
              <a:rPr lang="fr-FR" dirty="0" err="1" smtClean="0"/>
              <a:t>Before</a:t>
            </a:r>
            <a:endParaRPr lang="fr-FR" dirty="0"/>
          </a:p>
        </p:txBody>
      </p:sp>
      <p:sp>
        <p:nvSpPr>
          <p:cNvPr id="17" name="ZoneTexte 16"/>
          <p:cNvSpPr txBox="1"/>
          <p:nvPr/>
        </p:nvSpPr>
        <p:spPr>
          <a:xfrm>
            <a:off x="4860032" y="1556792"/>
            <a:ext cx="3024336" cy="369332"/>
          </a:xfrm>
          <a:prstGeom prst="rect">
            <a:avLst/>
          </a:prstGeom>
          <a:noFill/>
        </p:spPr>
        <p:txBody>
          <a:bodyPr wrap="square" rtlCol="0">
            <a:spAutoFit/>
          </a:bodyPr>
          <a:lstStyle/>
          <a:p>
            <a:pPr algn="ctr"/>
            <a:r>
              <a:rPr lang="fr-FR" dirty="0" smtClean="0"/>
              <a:t>After 2 sessions</a:t>
            </a:r>
            <a:endParaRPr lang="fr-FR" dirty="0"/>
          </a:p>
        </p:txBody>
      </p:sp>
      <p:sp>
        <p:nvSpPr>
          <p:cNvPr id="19" name="ZoneTexte 18"/>
          <p:cNvSpPr txBox="1"/>
          <p:nvPr/>
        </p:nvSpPr>
        <p:spPr>
          <a:xfrm rot="16200000">
            <a:off x="-36801" y="4437401"/>
            <a:ext cx="1224135" cy="215444"/>
          </a:xfrm>
          <a:prstGeom prst="rect">
            <a:avLst/>
          </a:prstGeom>
          <a:noFill/>
        </p:spPr>
        <p:txBody>
          <a:bodyPr wrap="square" rtlCol="0">
            <a:spAutoFit/>
          </a:bodyPr>
          <a:lstStyle/>
          <a:p>
            <a:pPr algn="just"/>
            <a:r>
              <a:rPr lang="fr-FR" sz="800" dirty="0" smtClean="0"/>
              <a:t>REVITACARE data source</a:t>
            </a:r>
            <a:endParaRPr lang="fr-FR" sz="800" dirty="0"/>
          </a:p>
        </p:txBody>
      </p:sp>
      <p:pic>
        <p:nvPicPr>
          <p:cNvPr id="11" name="Content Placeholder 3"/>
          <p:cNvPicPr>
            <a:picLocks/>
          </p:cNvPicPr>
          <p:nvPr/>
        </p:nvPicPr>
        <p:blipFill>
          <a:blip r:embed="rId2" cstate="print">
            <a:extLst>
              <a:ext uri="{28A0092B-C50C-407E-A947-70E740481C1C}">
                <a14:useLocalDpi xmlns:a14="http://schemas.microsoft.com/office/drawing/2010/main" val="0"/>
              </a:ext>
            </a:extLst>
          </a:blip>
          <a:srcRect l="20371" r="17442" b="49345"/>
          <a:stretch>
            <a:fillRect/>
          </a:stretch>
        </p:blipFill>
        <p:spPr>
          <a:xfrm>
            <a:off x="683568" y="1916832"/>
            <a:ext cx="3240000" cy="3240000"/>
          </a:xfrm>
          <a:prstGeom prst="rect">
            <a:avLst/>
          </a:prstGeom>
        </p:spPr>
      </p:pic>
      <p:pic>
        <p:nvPicPr>
          <p:cNvPr id="20" name="Picture 5"/>
          <p:cNvPicPr>
            <a:picLocks/>
          </p:cNvPicPr>
          <p:nvPr/>
        </p:nvPicPr>
        <p:blipFill>
          <a:blip r:embed="rId3" cstate="print">
            <a:extLst>
              <a:ext uri="{28A0092B-C50C-407E-A947-70E740481C1C}">
                <a14:useLocalDpi xmlns:a14="http://schemas.microsoft.com/office/drawing/2010/main" val="0"/>
              </a:ext>
            </a:extLst>
          </a:blip>
          <a:srcRect t="12309" b="15039"/>
          <a:stretch>
            <a:fillRect/>
          </a:stretch>
        </p:blipFill>
        <p:spPr bwMode="auto">
          <a:xfrm>
            <a:off x="4716376" y="1916832"/>
            <a:ext cx="3240000"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p:txBody>
          <a:bodyPr/>
          <a:lstStyle/>
          <a:p>
            <a:fld id="{CA5DBDC1-F08A-4BD9-8520-7840492A6440}" type="slidenum">
              <a:rPr lang="fr-FR" smtClean="0"/>
              <a:pPr/>
              <a:t>45</a:t>
            </a:fld>
            <a:endParaRPr lang="fr-FR" dirty="0"/>
          </a:p>
        </p:txBody>
      </p:sp>
      <p:pic>
        <p:nvPicPr>
          <p:cNvPr id="10" name="Image 9"/>
          <p:cNvPicPr>
            <a:picLocks noChangeAspect="1"/>
          </p:cNvPicPr>
          <p:nvPr/>
        </p:nvPicPr>
        <p:blipFill>
          <a:blip r:embed="rId4" cstate="print"/>
          <a:srcRect/>
          <a:stretch>
            <a:fillRect/>
          </a:stretch>
        </p:blipFill>
        <p:spPr bwMode="auto">
          <a:xfrm>
            <a:off x="107502" y="6165304"/>
            <a:ext cx="1692900" cy="572400"/>
          </a:xfrm>
          <a:prstGeom prst="rect">
            <a:avLst/>
          </a:prstGeom>
          <a:noFill/>
          <a:ln w="9525">
            <a:noFill/>
            <a:miter lim="800000"/>
            <a:headEnd/>
            <a:tailEnd/>
          </a:ln>
        </p:spPr>
      </p:pic>
      <p:sp>
        <p:nvSpPr>
          <p:cNvPr id="12" name="ZoneTexte 11"/>
          <p:cNvSpPr txBox="1"/>
          <p:nvPr/>
        </p:nvSpPr>
        <p:spPr>
          <a:xfrm>
            <a:off x="467544" y="1012666"/>
            <a:ext cx="4353821" cy="400110"/>
          </a:xfrm>
          <a:prstGeom prst="rect">
            <a:avLst/>
          </a:prstGeom>
          <a:noFill/>
        </p:spPr>
        <p:txBody>
          <a:bodyPr wrap="none" rtlCol="0">
            <a:spAutoFit/>
          </a:bodyPr>
          <a:lstStyle/>
          <a:p>
            <a:r>
              <a:rPr lang="fr-FR" sz="2000" dirty="0" smtClean="0"/>
              <a:t>Case 2 : </a:t>
            </a:r>
            <a:r>
              <a:rPr lang="fr-FR" sz="2000" dirty="0" err="1" smtClean="0"/>
              <a:t>Level</a:t>
            </a:r>
            <a:r>
              <a:rPr lang="fr-FR" sz="2000" dirty="0" smtClean="0"/>
              <a:t> II of Ludwig classification</a:t>
            </a:r>
          </a:p>
        </p:txBody>
      </p:sp>
      <p:sp>
        <p:nvSpPr>
          <p:cNvPr id="13" name="ZoneTexte 12"/>
          <p:cNvSpPr txBox="1"/>
          <p:nvPr/>
        </p:nvSpPr>
        <p:spPr>
          <a:xfrm>
            <a:off x="467544" y="5373216"/>
            <a:ext cx="3820148" cy="400110"/>
          </a:xfrm>
          <a:prstGeom prst="rect">
            <a:avLst/>
          </a:prstGeom>
          <a:noFill/>
        </p:spPr>
        <p:txBody>
          <a:bodyPr wrap="none" rtlCol="0">
            <a:spAutoFit/>
          </a:bodyPr>
          <a:lstStyle/>
          <a:p>
            <a:r>
              <a:rPr lang="en-US" sz="2000" dirty="0" smtClean="0"/>
              <a:t>Visible hair </a:t>
            </a:r>
            <a:r>
              <a:rPr lang="en-US" sz="2000" dirty="0" err="1" smtClean="0"/>
              <a:t>regrowth</a:t>
            </a:r>
            <a:r>
              <a:rPr lang="en-US" sz="2000" dirty="0" smtClean="0"/>
              <a:t> after 30 days.</a:t>
            </a:r>
            <a:endParaRPr lang="fr-FR" sz="20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marL="514350" indent="-514350" algn="ctr">
              <a:spcBef>
                <a:spcPts val="100"/>
              </a:spcBef>
              <a:spcAft>
                <a:spcPts val="100"/>
              </a:spcAft>
              <a:buClr>
                <a:schemeClr val="bg1">
                  <a:lumMod val="50000"/>
                </a:schemeClr>
              </a:buClr>
            </a:pPr>
            <a:r>
              <a:rPr lang="fr-FR" sz="4400" dirty="0" err="1" smtClean="0">
                <a:latin typeface="Gill Sans MT" pitchFamily="34" charset="0"/>
              </a:rPr>
              <a:t>Before</a:t>
            </a:r>
            <a:r>
              <a:rPr lang="fr-FR" sz="4400" dirty="0" smtClean="0">
                <a:latin typeface="Gill Sans MT" pitchFamily="34" charset="0"/>
              </a:rPr>
              <a:t> &amp; </a:t>
            </a:r>
            <a:r>
              <a:rPr lang="fr-FR" sz="4400" dirty="0" err="1" smtClean="0">
                <a:latin typeface="Gill Sans MT" pitchFamily="34" charset="0"/>
              </a:rPr>
              <a:t>after</a:t>
            </a:r>
            <a:r>
              <a:rPr lang="fr-FR" sz="4400" dirty="0" smtClean="0">
                <a:latin typeface="Gill Sans MT" pitchFamily="34" charset="0"/>
              </a:rPr>
              <a:t> photos</a:t>
            </a:r>
          </a:p>
        </p:txBody>
      </p:sp>
      <p:sp>
        <p:nvSpPr>
          <p:cNvPr id="19" name="ZoneTexte 18"/>
          <p:cNvSpPr txBox="1"/>
          <p:nvPr/>
        </p:nvSpPr>
        <p:spPr>
          <a:xfrm rot="16200000">
            <a:off x="-432846" y="3249270"/>
            <a:ext cx="1584176" cy="215444"/>
          </a:xfrm>
          <a:prstGeom prst="rect">
            <a:avLst/>
          </a:prstGeom>
          <a:noFill/>
        </p:spPr>
        <p:txBody>
          <a:bodyPr wrap="square" rtlCol="0">
            <a:spAutoFit/>
          </a:bodyPr>
          <a:lstStyle/>
          <a:p>
            <a:pPr algn="just"/>
            <a:r>
              <a:rPr lang="fr-FR" sz="800" dirty="0" smtClean="0"/>
              <a:t>REVITACARE data source</a:t>
            </a:r>
            <a:endParaRPr lang="fr-FR" sz="800" dirty="0"/>
          </a:p>
        </p:txBody>
      </p:sp>
      <p:sp>
        <p:nvSpPr>
          <p:cNvPr id="9" name="Espace réservé du numéro de diapositive 8"/>
          <p:cNvSpPr>
            <a:spLocks noGrp="1"/>
          </p:cNvSpPr>
          <p:nvPr>
            <p:ph type="sldNum" sz="quarter" idx="12"/>
          </p:nvPr>
        </p:nvSpPr>
        <p:spPr/>
        <p:txBody>
          <a:bodyPr/>
          <a:lstStyle/>
          <a:p>
            <a:fld id="{CA5DBDC1-F08A-4BD9-8520-7840492A6440}" type="slidenum">
              <a:rPr lang="fr-FR" smtClean="0"/>
              <a:pPr/>
              <a:t>46</a:t>
            </a:fld>
            <a:endParaRPr lang="fr-FR" dirty="0"/>
          </a:p>
        </p:txBody>
      </p:sp>
      <p:pic>
        <p:nvPicPr>
          <p:cNvPr id="10" name="Image 9"/>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sp>
        <p:nvSpPr>
          <p:cNvPr id="12" name="ZoneTexte 11"/>
          <p:cNvSpPr txBox="1"/>
          <p:nvPr/>
        </p:nvSpPr>
        <p:spPr>
          <a:xfrm>
            <a:off x="467544" y="1052736"/>
            <a:ext cx="8208912" cy="369332"/>
          </a:xfrm>
          <a:prstGeom prst="rect">
            <a:avLst/>
          </a:prstGeom>
          <a:noFill/>
        </p:spPr>
        <p:txBody>
          <a:bodyPr wrap="square" rtlCol="0">
            <a:spAutoFit/>
          </a:bodyPr>
          <a:lstStyle/>
          <a:p>
            <a:pPr algn="just"/>
            <a:r>
              <a:rPr lang="fr-FR" dirty="0" smtClean="0"/>
              <a:t>Case 3 : </a:t>
            </a:r>
            <a:r>
              <a:rPr lang="fr-FR" dirty="0" err="1" smtClean="0"/>
              <a:t>Level</a:t>
            </a:r>
            <a:r>
              <a:rPr lang="fr-FR" dirty="0" smtClean="0"/>
              <a:t> VII of Hamilton-Norwood classification</a:t>
            </a:r>
          </a:p>
        </p:txBody>
      </p:sp>
      <p:sp>
        <p:nvSpPr>
          <p:cNvPr id="16" name="ZoneTexte 15"/>
          <p:cNvSpPr txBox="1"/>
          <p:nvPr/>
        </p:nvSpPr>
        <p:spPr>
          <a:xfrm>
            <a:off x="539552" y="4437112"/>
            <a:ext cx="8208912" cy="923330"/>
          </a:xfrm>
          <a:prstGeom prst="rect">
            <a:avLst/>
          </a:prstGeom>
          <a:noFill/>
        </p:spPr>
        <p:txBody>
          <a:bodyPr wrap="square" rtlCol="0">
            <a:spAutoFit/>
          </a:bodyPr>
          <a:lstStyle/>
          <a:p>
            <a:pPr algn="just"/>
            <a:r>
              <a:rPr lang="en-US" dirty="0" smtClean="0"/>
              <a:t>Protocol: one month prior to implantation of hair, do 3 HAIRCARE sessions.</a:t>
            </a:r>
          </a:p>
          <a:p>
            <a:pPr algn="just"/>
            <a:r>
              <a:rPr lang="en-US" dirty="0" smtClean="0"/>
              <a:t>15 days after surgery, start again 1 HAIRCARE session per week during for 3 months. Then to maintain the result 1 session every 2 </a:t>
            </a:r>
            <a:r>
              <a:rPr lang="en-US" smtClean="0"/>
              <a:t>months.</a:t>
            </a:r>
            <a:endParaRPr lang="fr-FR" smtClean="0"/>
          </a:p>
        </p:txBody>
      </p:sp>
      <p:pic>
        <p:nvPicPr>
          <p:cNvPr id="21" name="Image 20" descr="C:\Users\HELENE\AppData\Local\Microsoft\Windows\Temporary Internet Files\Content.Outlook\OAFAY4U0\after 1 month (3).jpg"/>
          <p:cNvPicPr>
            <a:picLocks noChangeAspect="1"/>
          </p:cNvPicPr>
          <p:nvPr/>
        </p:nvPicPr>
        <p:blipFill>
          <a:blip r:embed="rId3" cstate="print"/>
          <a:srcRect l="22479" t="20925" r="22314" b="15419"/>
          <a:stretch>
            <a:fillRect/>
          </a:stretch>
        </p:blipFill>
        <p:spPr bwMode="auto">
          <a:xfrm>
            <a:off x="539552" y="1988840"/>
            <a:ext cx="2497740" cy="2160000"/>
          </a:xfrm>
          <a:prstGeom prst="rect">
            <a:avLst/>
          </a:prstGeom>
          <a:noFill/>
          <a:ln w="9525">
            <a:noFill/>
            <a:miter lim="800000"/>
            <a:headEnd/>
            <a:tailEnd/>
          </a:ln>
        </p:spPr>
      </p:pic>
      <p:pic>
        <p:nvPicPr>
          <p:cNvPr id="22" name="Image 21" descr="C:\Users\HELENE\AppData\Local\Microsoft\Windows\Temporary Internet Files\Content.Outlook\OAFAY4U0\After 8 month.jpg"/>
          <p:cNvPicPr>
            <a:picLocks noChangeAspect="1"/>
          </p:cNvPicPr>
          <p:nvPr/>
        </p:nvPicPr>
        <p:blipFill>
          <a:blip r:embed="rId4" cstate="print"/>
          <a:srcRect l="18548"/>
          <a:stretch>
            <a:fillRect/>
          </a:stretch>
        </p:blipFill>
        <p:spPr bwMode="auto">
          <a:xfrm rot="16200000">
            <a:off x="6390152" y="1754864"/>
            <a:ext cx="2160240" cy="2628192"/>
          </a:xfrm>
          <a:prstGeom prst="rect">
            <a:avLst/>
          </a:prstGeom>
          <a:noFill/>
          <a:ln w="9525">
            <a:noFill/>
            <a:miter lim="800000"/>
            <a:headEnd/>
            <a:tailEnd/>
          </a:ln>
        </p:spPr>
      </p:pic>
      <p:pic>
        <p:nvPicPr>
          <p:cNvPr id="23" name="Image 22" descr="C:\Users\HELENE\AppData\Local\Microsoft\Windows\Temporary Internet Files\Content.Outlook\OAFAY4U0\After 3 month (4).jpg"/>
          <p:cNvPicPr>
            <a:picLocks noChangeAspect="1"/>
          </p:cNvPicPr>
          <p:nvPr/>
        </p:nvPicPr>
        <p:blipFill>
          <a:blip r:embed="rId5" cstate="print"/>
          <a:srcRect l="16793" r="10772"/>
          <a:stretch>
            <a:fillRect/>
          </a:stretch>
        </p:blipFill>
        <p:spPr bwMode="auto">
          <a:xfrm rot="5400000">
            <a:off x="3527883" y="1736813"/>
            <a:ext cx="2160241" cy="2664296"/>
          </a:xfrm>
          <a:prstGeom prst="rect">
            <a:avLst/>
          </a:prstGeom>
          <a:noFill/>
          <a:ln w="9525">
            <a:noFill/>
            <a:miter lim="800000"/>
            <a:headEnd/>
            <a:tailEnd/>
          </a:ln>
        </p:spPr>
      </p:pic>
      <p:sp>
        <p:nvSpPr>
          <p:cNvPr id="24" name="ZoneTexte 23"/>
          <p:cNvSpPr txBox="1"/>
          <p:nvPr/>
        </p:nvSpPr>
        <p:spPr>
          <a:xfrm>
            <a:off x="539552" y="1628800"/>
            <a:ext cx="2448272" cy="369332"/>
          </a:xfrm>
          <a:prstGeom prst="rect">
            <a:avLst/>
          </a:prstGeom>
          <a:noFill/>
        </p:spPr>
        <p:txBody>
          <a:bodyPr wrap="square" rtlCol="0">
            <a:spAutoFit/>
          </a:bodyPr>
          <a:lstStyle/>
          <a:p>
            <a:pPr algn="ctr"/>
            <a:r>
              <a:rPr lang="fr-FR" dirty="0" smtClean="0"/>
              <a:t>After 1 </a:t>
            </a:r>
            <a:r>
              <a:rPr lang="fr-FR" dirty="0" err="1" smtClean="0"/>
              <a:t>month</a:t>
            </a:r>
            <a:r>
              <a:rPr lang="fr-FR" dirty="0" smtClean="0"/>
              <a:t> </a:t>
            </a:r>
            <a:endParaRPr lang="fr-FR" dirty="0"/>
          </a:p>
        </p:txBody>
      </p:sp>
      <p:sp>
        <p:nvSpPr>
          <p:cNvPr id="25" name="ZoneTexte 24"/>
          <p:cNvSpPr txBox="1"/>
          <p:nvPr/>
        </p:nvSpPr>
        <p:spPr>
          <a:xfrm>
            <a:off x="3347864" y="1628800"/>
            <a:ext cx="2448272" cy="369332"/>
          </a:xfrm>
          <a:prstGeom prst="rect">
            <a:avLst/>
          </a:prstGeom>
          <a:noFill/>
        </p:spPr>
        <p:txBody>
          <a:bodyPr wrap="square" rtlCol="0">
            <a:spAutoFit/>
          </a:bodyPr>
          <a:lstStyle/>
          <a:p>
            <a:pPr algn="ctr"/>
            <a:r>
              <a:rPr lang="fr-FR" dirty="0" smtClean="0"/>
              <a:t>After 3 </a:t>
            </a:r>
            <a:r>
              <a:rPr lang="fr-FR" dirty="0" err="1" smtClean="0"/>
              <a:t>month</a:t>
            </a:r>
            <a:r>
              <a:rPr lang="fr-FR" dirty="0" smtClean="0"/>
              <a:t> </a:t>
            </a:r>
            <a:endParaRPr lang="fr-FR" dirty="0"/>
          </a:p>
        </p:txBody>
      </p:sp>
      <p:sp>
        <p:nvSpPr>
          <p:cNvPr id="26" name="ZoneTexte 25"/>
          <p:cNvSpPr txBox="1"/>
          <p:nvPr/>
        </p:nvSpPr>
        <p:spPr>
          <a:xfrm>
            <a:off x="6228184" y="1628800"/>
            <a:ext cx="2448272" cy="369332"/>
          </a:xfrm>
          <a:prstGeom prst="rect">
            <a:avLst/>
          </a:prstGeom>
          <a:noFill/>
        </p:spPr>
        <p:txBody>
          <a:bodyPr wrap="square" rtlCol="0">
            <a:spAutoFit/>
          </a:bodyPr>
          <a:lstStyle/>
          <a:p>
            <a:pPr algn="ctr"/>
            <a:r>
              <a:rPr lang="fr-FR" dirty="0" smtClean="0"/>
              <a:t>After 8 </a:t>
            </a:r>
            <a:r>
              <a:rPr lang="fr-FR" dirty="0" err="1" smtClean="0"/>
              <a:t>month</a:t>
            </a:r>
            <a:r>
              <a:rPr lang="fr-FR" dirty="0" smtClean="0"/>
              <a:t> </a:t>
            </a:r>
            <a:endParaRPr lang="fr-F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marL="514350" indent="-514350" algn="ctr">
              <a:spcBef>
                <a:spcPts val="100"/>
              </a:spcBef>
              <a:spcAft>
                <a:spcPts val="100"/>
              </a:spcAft>
              <a:buClr>
                <a:schemeClr val="bg1">
                  <a:lumMod val="50000"/>
                </a:schemeClr>
              </a:buClr>
            </a:pPr>
            <a:r>
              <a:rPr lang="fr-FR" sz="4400" dirty="0" err="1" smtClean="0">
                <a:latin typeface="Gill Sans MT" pitchFamily="34" charset="0"/>
              </a:rPr>
              <a:t>Before</a:t>
            </a:r>
            <a:r>
              <a:rPr lang="fr-FR" sz="4400" dirty="0" smtClean="0">
                <a:latin typeface="Gill Sans MT" pitchFamily="34" charset="0"/>
              </a:rPr>
              <a:t> &amp; </a:t>
            </a:r>
            <a:r>
              <a:rPr lang="fr-FR" sz="4400" dirty="0" err="1" smtClean="0">
                <a:latin typeface="Gill Sans MT" pitchFamily="34" charset="0"/>
              </a:rPr>
              <a:t>after</a:t>
            </a:r>
            <a:r>
              <a:rPr lang="fr-FR" sz="4400" dirty="0" smtClean="0">
                <a:latin typeface="Gill Sans MT" pitchFamily="34" charset="0"/>
              </a:rPr>
              <a:t> photos</a:t>
            </a:r>
          </a:p>
        </p:txBody>
      </p:sp>
      <p:sp>
        <p:nvSpPr>
          <p:cNvPr id="15" name="ZoneTexte 14"/>
          <p:cNvSpPr txBox="1"/>
          <p:nvPr/>
        </p:nvSpPr>
        <p:spPr>
          <a:xfrm>
            <a:off x="1259632" y="1268760"/>
            <a:ext cx="2843808" cy="369332"/>
          </a:xfrm>
          <a:prstGeom prst="rect">
            <a:avLst/>
          </a:prstGeom>
          <a:noFill/>
        </p:spPr>
        <p:txBody>
          <a:bodyPr wrap="square" rtlCol="0">
            <a:spAutoFit/>
          </a:bodyPr>
          <a:lstStyle/>
          <a:p>
            <a:pPr algn="ctr"/>
            <a:r>
              <a:rPr lang="fr-FR" dirty="0" smtClean="0"/>
              <a:t>After implantation</a:t>
            </a:r>
            <a:endParaRPr lang="fr-FR" dirty="0"/>
          </a:p>
        </p:txBody>
      </p:sp>
      <p:sp>
        <p:nvSpPr>
          <p:cNvPr id="17" name="ZoneTexte 16"/>
          <p:cNvSpPr txBox="1"/>
          <p:nvPr/>
        </p:nvSpPr>
        <p:spPr>
          <a:xfrm>
            <a:off x="4788024" y="1268760"/>
            <a:ext cx="2880320" cy="369332"/>
          </a:xfrm>
          <a:prstGeom prst="rect">
            <a:avLst/>
          </a:prstGeom>
          <a:noFill/>
        </p:spPr>
        <p:txBody>
          <a:bodyPr wrap="square" rtlCol="0">
            <a:spAutoFit/>
          </a:bodyPr>
          <a:lstStyle/>
          <a:p>
            <a:pPr algn="ctr"/>
            <a:r>
              <a:rPr lang="fr-FR" dirty="0" smtClean="0"/>
              <a:t>After 2 </a:t>
            </a:r>
            <a:r>
              <a:rPr lang="fr-FR" dirty="0" err="1" smtClean="0"/>
              <a:t>months</a:t>
            </a:r>
            <a:endParaRPr lang="fr-FR" dirty="0"/>
          </a:p>
        </p:txBody>
      </p:sp>
      <p:sp>
        <p:nvSpPr>
          <p:cNvPr id="19" name="ZoneTexte 18"/>
          <p:cNvSpPr txBox="1"/>
          <p:nvPr/>
        </p:nvSpPr>
        <p:spPr>
          <a:xfrm rot="16200000">
            <a:off x="302623" y="3809946"/>
            <a:ext cx="1584176" cy="246221"/>
          </a:xfrm>
          <a:prstGeom prst="rect">
            <a:avLst/>
          </a:prstGeom>
          <a:noFill/>
        </p:spPr>
        <p:txBody>
          <a:bodyPr wrap="square" rtlCol="0">
            <a:spAutoFit/>
          </a:bodyPr>
          <a:lstStyle/>
          <a:p>
            <a:pPr algn="just"/>
            <a:r>
              <a:rPr lang="fr-FR" sz="1000" dirty="0" smtClean="0"/>
              <a:t>REVITACARE data source</a:t>
            </a:r>
            <a:endParaRPr lang="fr-FR" sz="1000" dirty="0"/>
          </a:p>
        </p:txBody>
      </p:sp>
      <p:sp>
        <p:nvSpPr>
          <p:cNvPr id="9" name="Espace réservé du numéro de diapositive 8"/>
          <p:cNvSpPr>
            <a:spLocks noGrp="1"/>
          </p:cNvSpPr>
          <p:nvPr>
            <p:ph type="sldNum" sz="quarter" idx="12"/>
          </p:nvPr>
        </p:nvSpPr>
        <p:spPr/>
        <p:txBody>
          <a:bodyPr/>
          <a:lstStyle/>
          <a:p>
            <a:fld id="{CA5DBDC1-F08A-4BD9-8520-7840492A6440}" type="slidenum">
              <a:rPr lang="fr-FR" smtClean="0"/>
              <a:pPr/>
              <a:t>47</a:t>
            </a:fld>
            <a:endParaRPr lang="fr-FR" dirty="0"/>
          </a:p>
        </p:txBody>
      </p:sp>
      <p:pic>
        <p:nvPicPr>
          <p:cNvPr id="10" name="Image 9"/>
          <p:cNvPicPr>
            <a:picLocks noChangeAspect="1"/>
          </p:cNvPicPr>
          <p:nvPr/>
        </p:nvPicPr>
        <p:blipFill>
          <a:blip r:embed="rId2" cstate="print"/>
          <a:srcRect/>
          <a:stretch>
            <a:fillRect/>
          </a:stretch>
        </p:blipFill>
        <p:spPr bwMode="auto">
          <a:xfrm>
            <a:off x="107502" y="6165304"/>
            <a:ext cx="1692900" cy="572400"/>
          </a:xfrm>
          <a:prstGeom prst="rect">
            <a:avLst/>
          </a:prstGeom>
          <a:noFill/>
          <a:ln w="9525">
            <a:noFill/>
            <a:miter lim="800000"/>
            <a:headEnd/>
            <a:tailEnd/>
          </a:ln>
        </p:spPr>
      </p:pic>
      <p:pic>
        <p:nvPicPr>
          <p:cNvPr id="8" name="Image 7" descr="C:\Users\HELENE\AppData\Local\Microsoft\Windows\Temporary Internet Files\Content.Outlook\OAFAY4U0\after transplantation (1).jpg"/>
          <p:cNvPicPr>
            <a:picLocks noChangeAspect="1"/>
          </p:cNvPicPr>
          <p:nvPr/>
        </p:nvPicPr>
        <p:blipFill>
          <a:blip r:embed="rId3" cstate="print"/>
          <a:srcRect r="8302"/>
          <a:stretch>
            <a:fillRect/>
          </a:stretch>
        </p:blipFill>
        <p:spPr bwMode="auto">
          <a:xfrm rot="5400000">
            <a:off x="1099059" y="1789373"/>
            <a:ext cx="3168353" cy="2847208"/>
          </a:xfrm>
          <a:prstGeom prst="rect">
            <a:avLst/>
          </a:prstGeom>
          <a:noFill/>
          <a:ln w="9525">
            <a:noFill/>
            <a:miter lim="800000"/>
            <a:headEnd/>
            <a:tailEnd/>
          </a:ln>
        </p:spPr>
      </p:pic>
      <p:pic>
        <p:nvPicPr>
          <p:cNvPr id="11" name="Image 10" descr="C:\Users\HELENE\AppData\Local\Microsoft\Windows\Temporary Internet Files\Content.Outlook\OAFAY4U0\After two month.jpg"/>
          <p:cNvPicPr>
            <a:picLocks noChangeAspect="1"/>
          </p:cNvPicPr>
          <p:nvPr/>
        </p:nvPicPr>
        <p:blipFill>
          <a:blip r:embed="rId4" cstate="print"/>
          <a:srcRect l="36856" t="13571" r="4888" b="9869"/>
          <a:stretch>
            <a:fillRect/>
          </a:stretch>
        </p:blipFill>
        <p:spPr bwMode="auto">
          <a:xfrm rot="5400000">
            <a:off x="4644008" y="1772816"/>
            <a:ext cx="3168352" cy="2880320"/>
          </a:xfrm>
          <a:prstGeom prst="rect">
            <a:avLst/>
          </a:prstGeom>
          <a:noFill/>
          <a:ln w="9525">
            <a:noFill/>
            <a:miter lim="800000"/>
            <a:headEnd/>
            <a:tailEnd/>
          </a:ln>
        </p:spPr>
      </p:pic>
      <p:sp>
        <p:nvSpPr>
          <p:cNvPr id="12" name="ZoneTexte 11"/>
          <p:cNvSpPr txBox="1"/>
          <p:nvPr/>
        </p:nvSpPr>
        <p:spPr>
          <a:xfrm>
            <a:off x="467544" y="1052736"/>
            <a:ext cx="8208912" cy="369332"/>
          </a:xfrm>
          <a:prstGeom prst="rect">
            <a:avLst/>
          </a:prstGeom>
          <a:noFill/>
        </p:spPr>
        <p:txBody>
          <a:bodyPr wrap="square" rtlCol="0">
            <a:spAutoFit/>
          </a:bodyPr>
          <a:lstStyle/>
          <a:p>
            <a:pPr algn="just"/>
            <a:r>
              <a:rPr lang="fr-FR" dirty="0" smtClean="0"/>
              <a:t>Case 4 : </a:t>
            </a:r>
            <a:r>
              <a:rPr lang="fr-FR" dirty="0" err="1" smtClean="0"/>
              <a:t>Level</a:t>
            </a:r>
            <a:r>
              <a:rPr lang="fr-FR" dirty="0" smtClean="0"/>
              <a:t> VII of Hamilton-Norwood classification</a:t>
            </a:r>
          </a:p>
        </p:txBody>
      </p:sp>
      <p:sp>
        <p:nvSpPr>
          <p:cNvPr id="14" name="Rectangle 13"/>
          <p:cNvSpPr/>
          <p:nvPr/>
        </p:nvSpPr>
        <p:spPr>
          <a:xfrm>
            <a:off x="395536" y="4941168"/>
            <a:ext cx="8136904" cy="369332"/>
          </a:xfrm>
          <a:prstGeom prst="rect">
            <a:avLst/>
          </a:prstGeom>
        </p:spPr>
        <p:txBody>
          <a:bodyPr wrap="square">
            <a:spAutoFit/>
          </a:bodyPr>
          <a:lstStyle/>
          <a:p>
            <a:pPr algn="just"/>
            <a:r>
              <a:rPr lang="en-US" dirty="0" smtClean="0"/>
              <a:t>Protocol: same of case 3.</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fontAlgn="auto">
              <a:spcAft>
                <a:spcPts val="0"/>
              </a:spcAft>
              <a:defRPr/>
            </a:pPr>
            <a:r>
              <a:rPr lang="fr-FR" sz="4400" dirty="0" err="1" smtClean="0">
                <a:latin typeface="Gill Sans MT" pitchFamily="34" charset="0"/>
              </a:rPr>
              <a:t>Why</a:t>
            </a:r>
            <a:r>
              <a:rPr lang="fr-FR" sz="4400" dirty="0" smtClean="0">
                <a:latin typeface="Gill Sans MT" pitchFamily="34" charset="0"/>
              </a:rPr>
              <a:t> </a:t>
            </a:r>
            <a:r>
              <a:rPr lang="fr-FR" sz="4400" dirty="0" err="1" smtClean="0">
                <a:latin typeface="Gill Sans MT" pitchFamily="34" charset="0"/>
              </a:rPr>
              <a:t>choose</a:t>
            </a:r>
            <a:r>
              <a:rPr lang="fr-FR" sz="4400" dirty="0" smtClean="0">
                <a:latin typeface="Gill Sans MT" pitchFamily="34" charset="0"/>
              </a:rPr>
              <a:t> HAIRCARE ? </a:t>
            </a:r>
            <a:endParaRPr lang="fr-FR" sz="4400" dirty="0">
              <a:latin typeface="Gill Sans MT" pitchFamily="34" charset="0"/>
            </a:endParaRPr>
          </a:p>
        </p:txBody>
      </p:sp>
      <p:pic>
        <p:nvPicPr>
          <p:cNvPr id="6" name="Image 5"/>
          <p:cNvPicPr>
            <a:picLocks noChangeAspect="1"/>
          </p:cNvPicPr>
          <p:nvPr/>
        </p:nvPicPr>
        <p:blipFill>
          <a:blip r:embed="rId3" cstate="print"/>
          <a:srcRect/>
          <a:stretch>
            <a:fillRect/>
          </a:stretch>
        </p:blipFill>
        <p:spPr bwMode="auto">
          <a:xfrm>
            <a:off x="107502" y="6165304"/>
            <a:ext cx="1692900" cy="572400"/>
          </a:xfrm>
          <a:prstGeom prst="rect">
            <a:avLst/>
          </a:prstGeom>
          <a:noFill/>
          <a:ln w="9525">
            <a:noFill/>
            <a:miter lim="800000"/>
            <a:headEnd/>
            <a:tailEnd/>
          </a:ln>
        </p:spPr>
      </p:pic>
      <p:graphicFrame>
        <p:nvGraphicFramePr>
          <p:cNvPr id="7" name="Tableau 6"/>
          <p:cNvGraphicFramePr>
            <a:graphicFrameLocks noGrp="1"/>
          </p:cNvGraphicFramePr>
          <p:nvPr/>
        </p:nvGraphicFramePr>
        <p:xfrm>
          <a:off x="381000" y="1484784"/>
          <a:ext cx="8366552" cy="3416640"/>
        </p:xfrm>
        <a:graphic>
          <a:graphicData uri="http://schemas.openxmlformats.org/drawingml/2006/table">
            <a:tbl>
              <a:tblPr/>
              <a:tblGrid>
                <a:gridCol w="8366552"/>
              </a:tblGrid>
              <a:tr h="396000">
                <a:tc>
                  <a:txBody>
                    <a:bodyPr/>
                    <a:lstStyle/>
                    <a:p>
                      <a:pPr algn="just">
                        <a:lnSpc>
                          <a:spcPct val="115000"/>
                        </a:lnSpc>
                        <a:spcAft>
                          <a:spcPts val="0"/>
                        </a:spcAft>
                        <a:tabLst>
                          <a:tab pos="-20116800" algn="l"/>
                          <a:tab pos="-20015200" algn="l"/>
                          <a:tab pos="-19565620" algn="l"/>
                          <a:tab pos="-19115405" algn="l"/>
                          <a:tab pos="-18665190" algn="l"/>
                          <a:tab pos="-18215610" algn="l"/>
                          <a:tab pos="-17765395" algn="l"/>
                          <a:tab pos="-17315180" algn="l"/>
                          <a:tab pos="-16865600" algn="l"/>
                          <a:tab pos="-16415385" algn="l"/>
                          <a:tab pos="-15965170" algn="l"/>
                          <a:tab pos="-15515590" algn="l"/>
                          <a:tab pos="-15065375" algn="l"/>
                          <a:tab pos="-14615160" algn="l"/>
                          <a:tab pos="-14165580" algn="l"/>
                          <a:tab pos="-13715365" algn="l"/>
                          <a:tab pos="-13265150" algn="l"/>
                          <a:tab pos="-12815570" algn="l"/>
                          <a:tab pos="450215" algn="l"/>
                          <a:tab pos="899795" algn="l"/>
                          <a:tab pos="1350010" algn="l"/>
                          <a:tab pos="2249805" algn="l"/>
                          <a:tab pos="2700020" algn="l"/>
                          <a:tab pos="3150235" algn="l"/>
                          <a:tab pos="3599815" algn="l"/>
                          <a:tab pos="4050030" algn="l"/>
                          <a:tab pos="4500245" algn="l"/>
                          <a:tab pos="4949825" algn="l"/>
                          <a:tab pos="5400040" algn="l"/>
                          <a:tab pos="5850255" algn="l"/>
                          <a:tab pos="6299835" algn="l"/>
                          <a:tab pos="6750050" algn="l"/>
                        </a:tabLst>
                      </a:pPr>
                      <a:r>
                        <a:rPr lang="en-US" sz="2400" b="1" baseline="0" dirty="0" smtClean="0">
                          <a:solidFill>
                            <a:srgbClr val="000000"/>
                          </a:solidFill>
                          <a:latin typeface="+mn-lt"/>
                          <a:ea typeface="ヒラギノ角ゴ Pro W3"/>
                          <a:cs typeface="Times New Roman"/>
                        </a:rPr>
                        <a:t>HAIRCARE is the complementary treatment to hair implantation</a:t>
                      </a:r>
                      <a:endParaRPr lang="fr-FR" sz="2400" b="1" noProof="0" dirty="0">
                        <a:solidFill>
                          <a:srgbClr val="000000"/>
                        </a:solidFill>
                        <a:latin typeface="+mn-lt"/>
                        <a:ea typeface="ヒラギノ角ゴ Pro W3"/>
                        <a:cs typeface="Times New Roman"/>
                      </a:endParaRPr>
                    </a:p>
                  </a:txBody>
                  <a:tcPr marL="40905" marR="40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96016">
                <a:tc>
                  <a:txBody>
                    <a:bodyPr/>
                    <a:lstStyle/>
                    <a:p>
                      <a:pPr algn="just">
                        <a:lnSpc>
                          <a:spcPct val="115000"/>
                        </a:lnSpc>
                        <a:spcAft>
                          <a:spcPts val="0"/>
                        </a:spcAft>
                        <a:tabLst>
                          <a:tab pos="-20116800" algn="l"/>
                          <a:tab pos="-20015200" algn="l"/>
                          <a:tab pos="-19565620" algn="l"/>
                          <a:tab pos="-19115405" algn="l"/>
                          <a:tab pos="-18665190" algn="l"/>
                          <a:tab pos="-18215610" algn="l"/>
                          <a:tab pos="-17765395" algn="l"/>
                          <a:tab pos="-17315180" algn="l"/>
                          <a:tab pos="-16865600" algn="l"/>
                          <a:tab pos="-16415385" algn="l"/>
                          <a:tab pos="-15965170" algn="l"/>
                          <a:tab pos="-15515590" algn="l"/>
                          <a:tab pos="-15065375" algn="l"/>
                          <a:tab pos="-14615160" algn="l"/>
                          <a:tab pos="-14165580" algn="l"/>
                          <a:tab pos="-13715365" algn="l"/>
                          <a:tab pos="-13265150" algn="l"/>
                          <a:tab pos="-12815570" algn="l"/>
                          <a:tab pos="450215" algn="l"/>
                          <a:tab pos="899795" algn="l"/>
                          <a:tab pos="1350010" algn="l"/>
                          <a:tab pos="2249805" algn="l"/>
                          <a:tab pos="2700020" algn="l"/>
                          <a:tab pos="3150235" algn="l"/>
                          <a:tab pos="3599815" algn="l"/>
                          <a:tab pos="4050030" algn="l"/>
                          <a:tab pos="4500245" algn="l"/>
                          <a:tab pos="4949825" algn="l"/>
                          <a:tab pos="5400040" algn="l"/>
                          <a:tab pos="5850255" algn="l"/>
                          <a:tab pos="6299835" algn="l"/>
                          <a:tab pos="6750050" algn="l"/>
                        </a:tabLst>
                      </a:pPr>
                      <a:r>
                        <a:rPr lang="en-US" sz="1800" b="0" noProof="0" dirty="0" smtClean="0">
                          <a:solidFill>
                            <a:srgbClr val="000000"/>
                          </a:solidFill>
                          <a:latin typeface="+mn-lt"/>
                          <a:ea typeface="ヒラギノ角ゴ Pro W3"/>
                          <a:cs typeface="Times New Roman"/>
                        </a:rPr>
                        <a:t>HAIRCARE is an help  to hair implantation, by preparing the scalp with 4 sessions weekly before surgical intervention.</a:t>
                      </a:r>
                    </a:p>
                    <a:p>
                      <a:pPr algn="just">
                        <a:lnSpc>
                          <a:spcPct val="115000"/>
                        </a:lnSpc>
                        <a:spcAft>
                          <a:spcPts val="0"/>
                        </a:spcAft>
                        <a:tabLst>
                          <a:tab pos="-20116800" algn="l"/>
                          <a:tab pos="-20015200" algn="l"/>
                          <a:tab pos="-19565620" algn="l"/>
                          <a:tab pos="-19115405" algn="l"/>
                          <a:tab pos="-18665190" algn="l"/>
                          <a:tab pos="-18215610" algn="l"/>
                          <a:tab pos="-17765395" algn="l"/>
                          <a:tab pos="-17315180" algn="l"/>
                          <a:tab pos="-16865600" algn="l"/>
                          <a:tab pos="-16415385" algn="l"/>
                          <a:tab pos="-15965170" algn="l"/>
                          <a:tab pos="-15515590" algn="l"/>
                          <a:tab pos="-15065375" algn="l"/>
                          <a:tab pos="-14615160" algn="l"/>
                          <a:tab pos="-14165580" algn="l"/>
                          <a:tab pos="-13715365" algn="l"/>
                          <a:tab pos="-13265150" algn="l"/>
                          <a:tab pos="-12815570" algn="l"/>
                          <a:tab pos="450215" algn="l"/>
                          <a:tab pos="899795" algn="l"/>
                          <a:tab pos="1350010" algn="l"/>
                          <a:tab pos="2249805" algn="l"/>
                          <a:tab pos="2700020" algn="l"/>
                          <a:tab pos="3150235" algn="l"/>
                          <a:tab pos="3599815" algn="l"/>
                          <a:tab pos="4050030" algn="l"/>
                          <a:tab pos="4500245" algn="l"/>
                          <a:tab pos="4949825" algn="l"/>
                          <a:tab pos="5400040" algn="l"/>
                          <a:tab pos="5850255" algn="l"/>
                          <a:tab pos="6299835" algn="l"/>
                          <a:tab pos="6750050" algn="l"/>
                        </a:tabLst>
                      </a:pPr>
                      <a:r>
                        <a:rPr lang="en-US" sz="1800" b="0" noProof="0" dirty="0" smtClean="0">
                          <a:solidFill>
                            <a:srgbClr val="000000"/>
                          </a:solidFill>
                          <a:latin typeface="+mn-lt"/>
                          <a:ea typeface="ヒラギノ角ゴ Pro W3"/>
                          <a:cs typeface="Times New Roman"/>
                        </a:rPr>
                        <a:t>3 weeks after the intervention, 12 sessions are recommended to</a:t>
                      </a:r>
                      <a:r>
                        <a:rPr lang="en-US" sz="1800" b="0" baseline="0" noProof="0" dirty="0" smtClean="0">
                          <a:solidFill>
                            <a:srgbClr val="000000"/>
                          </a:solidFill>
                          <a:latin typeface="+mn-lt"/>
                          <a:ea typeface="ヒラギノ角ゴ Pro W3"/>
                          <a:cs typeface="Times New Roman"/>
                        </a:rPr>
                        <a:t> anchor</a:t>
                      </a:r>
                      <a:r>
                        <a:rPr lang="en-US" sz="1800" b="0" noProof="0" dirty="0" smtClean="0">
                          <a:solidFill>
                            <a:srgbClr val="000000"/>
                          </a:solidFill>
                          <a:latin typeface="+mn-lt"/>
                          <a:ea typeface="ヒラギノ角ゴ Pro W3"/>
                          <a:cs typeface="Times New Roman"/>
                        </a:rPr>
                        <a:t> the hair in the dermis in order to contribute to the effectiveness of hair implantation.</a:t>
                      </a:r>
                    </a:p>
                    <a:p>
                      <a:pPr algn="just">
                        <a:lnSpc>
                          <a:spcPct val="115000"/>
                        </a:lnSpc>
                        <a:spcAft>
                          <a:spcPts val="0"/>
                        </a:spcAft>
                        <a:tabLst>
                          <a:tab pos="-20116800" algn="l"/>
                          <a:tab pos="-20015200" algn="l"/>
                          <a:tab pos="-19565620" algn="l"/>
                          <a:tab pos="-19115405" algn="l"/>
                          <a:tab pos="-18665190" algn="l"/>
                          <a:tab pos="-18215610" algn="l"/>
                          <a:tab pos="-17765395" algn="l"/>
                          <a:tab pos="-17315180" algn="l"/>
                          <a:tab pos="-16865600" algn="l"/>
                          <a:tab pos="-16415385" algn="l"/>
                          <a:tab pos="-15965170" algn="l"/>
                          <a:tab pos="-15515590" algn="l"/>
                          <a:tab pos="-15065375" algn="l"/>
                          <a:tab pos="-14615160" algn="l"/>
                          <a:tab pos="-14165580" algn="l"/>
                          <a:tab pos="-13715365" algn="l"/>
                          <a:tab pos="-13265150" algn="l"/>
                          <a:tab pos="-12815570" algn="l"/>
                          <a:tab pos="450215" algn="l"/>
                          <a:tab pos="899795" algn="l"/>
                          <a:tab pos="1350010" algn="l"/>
                          <a:tab pos="2249805" algn="l"/>
                          <a:tab pos="2700020" algn="l"/>
                          <a:tab pos="3150235" algn="l"/>
                          <a:tab pos="3599815" algn="l"/>
                          <a:tab pos="4050030" algn="l"/>
                          <a:tab pos="4500245" algn="l"/>
                          <a:tab pos="4949825" algn="l"/>
                          <a:tab pos="5400040" algn="l"/>
                          <a:tab pos="5850255" algn="l"/>
                          <a:tab pos="6299835" algn="l"/>
                          <a:tab pos="6750050" algn="l"/>
                        </a:tabLst>
                      </a:pPr>
                      <a:endParaRPr lang="en-US" sz="1800" b="0" noProof="0" dirty="0" smtClean="0">
                        <a:solidFill>
                          <a:srgbClr val="000000"/>
                        </a:solidFill>
                        <a:latin typeface="+mn-lt"/>
                        <a:ea typeface="ヒラギノ角ゴ Pro W3"/>
                        <a:cs typeface="Times New Roman"/>
                      </a:endParaRPr>
                    </a:p>
                    <a:p>
                      <a:pPr algn="just">
                        <a:lnSpc>
                          <a:spcPct val="115000"/>
                        </a:lnSpc>
                        <a:spcAft>
                          <a:spcPts val="0"/>
                        </a:spcAft>
                        <a:tabLst>
                          <a:tab pos="-20116800" algn="l"/>
                          <a:tab pos="-20015200" algn="l"/>
                          <a:tab pos="-19565620" algn="l"/>
                          <a:tab pos="-19115405" algn="l"/>
                          <a:tab pos="-18665190" algn="l"/>
                          <a:tab pos="-18215610" algn="l"/>
                          <a:tab pos="-17765395" algn="l"/>
                          <a:tab pos="-17315180" algn="l"/>
                          <a:tab pos="-16865600" algn="l"/>
                          <a:tab pos="-16415385" algn="l"/>
                          <a:tab pos="-15965170" algn="l"/>
                          <a:tab pos="-15515590" algn="l"/>
                          <a:tab pos="-15065375" algn="l"/>
                          <a:tab pos="-14615160" algn="l"/>
                          <a:tab pos="-14165580" algn="l"/>
                          <a:tab pos="-13715365" algn="l"/>
                          <a:tab pos="-13265150" algn="l"/>
                          <a:tab pos="-12815570" algn="l"/>
                          <a:tab pos="450215" algn="l"/>
                          <a:tab pos="899795" algn="l"/>
                          <a:tab pos="1350010" algn="l"/>
                          <a:tab pos="2249805" algn="l"/>
                          <a:tab pos="2700020" algn="l"/>
                          <a:tab pos="3150235" algn="l"/>
                          <a:tab pos="3599815" algn="l"/>
                          <a:tab pos="4050030" algn="l"/>
                          <a:tab pos="4500245" algn="l"/>
                          <a:tab pos="4949825" algn="l"/>
                          <a:tab pos="5400040" algn="l"/>
                          <a:tab pos="5850255" algn="l"/>
                          <a:tab pos="6299835" algn="l"/>
                          <a:tab pos="6750050" algn="l"/>
                        </a:tabLst>
                      </a:pPr>
                      <a:r>
                        <a:rPr lang="en-US" sz="1800" b="0" noProof="0" dirty="0" smtClean="0">
                          <a:solidFill>
                            <a:srgbClr val="000000"/>
                          </a:solidFill>
                          <a:latin typeface="+mn-lt"/>
                          <a:ea typeface="ヒラギノ角ゴ Pro W3"/>
                          <a:cs typeface="Times New Roman"/>
                        </a:rPr>
                        <a:t>For</a:t>
                      </a:r>
                      <a:r>
                        <a:rPr lang="en-US" sz="1800" b="0" baseline="0" noProof="0" dirty="0" smtClean="0">
                          <a:solidFill>
                            <a:srgbClr val="000000"/>
                          </a:solidFill>
                          <a:latin typeface="+mn-lt"/>
                          <a:ea typeface="ヒラギノ角ゴ Pro W3"/>
                          <a:cs typeface="Times New Roman"/>
                        </a:rPr>
                        <a:t> practitioners who practice PRP, HAIRCARE is a support for all the cause of hair loss or breakage.</a:t>
                      </a:r>
                      <a:endParaRPr lang="fr-FR" sz="1800" b="0" noProof="0" dirty="0" smtClean="0">
                        <a:solidFill>
                          <a:srgbClr val="000000"/>
                        </a:solidFill>
                        <a:latin typeface="+mn-lt"/>
                        <a:ea typeface="ヒラギノ角ゴ Pro W3"/>
                        <a:cs typeface="Times New Roman"/>
                      </a:endParaRPr>
                    </a:p>
                  </a:txBody>
                  <a:tcPr marL="40905" marR="409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8" name="Espace réservé du numéro de diapositive 7"/>
          <p:cNvSpPr>
            <a:spLocks noGrp="1"/>
          </p:cNvSpPr>
          <p:nvPr>
            <p:ph type="sldNum" sz="quarter" idx="12"/>
          </p:nvPr>
        </p:nvSpPr>
        <p:spPr/>
        <p:txBody>
          <a:bodyPr/>
          <a:lstStyle/>
          <a:p>
            <a:fld id="{CA5DBDC1-F08A-4BD9-8520-7840492A6440}" type="slidenum">
              <a:rPr lang="fr-FR" smtClean="0"/>
              <a:pPr/>
              <a:t>48</a:t>
            </a:fld>
            <a:endParaRPr lang="fr-FR"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a:r>
              <a:rPr lang="fr-FR" sz="4400" dirty="0" err="1" smtClean="0">
                <a:latin typeface="Gill Sans MT" pitchFamily="34" charset="0"/>
              </a:rPr>
              <a:t>Bibliography</a:t>
            </a:r>
            <a:endParaRPr lang="fr-FR" sz="4400" dirty="0">
              <a:latin typeface="Gill Sans MT" pitchFamily="34" charset="0"/>
            </a:endParaRPr>
          </a:p>
        </p:txBody>
      </p:sp>
      <p:pic>
        <p:nvPicPr>
          <p:cNvPr id="6" name="Image 5"/>
          <p:cNvPicPr>
            <a:picLocks noChangeAspect="1"/>
          </p:cNvPicPr>
          <p:nvPr/>
        </p:nvPicPr>
        <p:blipFill>
          <a:blip r:embed="rId3" cstate="print"/>
          <a:srcRect/>
          <a:stretch>
            <a:fillRect/>
          </a:stretch>
        </p:blipFill>
        <p:spPr bwMode="auto">
          <a:xfrm>
            <a:off x="107502" y="6165304"/>
            <a:ext cx="1692900" cy="57240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CA5DBDC1-F08A-4BD9-8520-7840492A6440}" type="slidenum">
              <a:rPr lang="fr-FR" smtClean="0"/>
              <a:pPr/>
              <a:t>49</a:t>
            </a:fld>
            <a:endParaRPr lang="fr-FR" dirty="0"/>
          </a:p>
        </p:txBody>
      </p:sp>
      <p:sp>
        <p:nvSpPr>
          <p:cNvPr id="11" name="ZoneTexte 10"/>
          <p:cNvSpPr txBox="1"/>
          <p:nvPr/>
        </p:nvSpPr>
        <p:spPr>
          <a:xfrm>
            <a:off x="539552" y="1196752"/>
            <a:ext cx="8208912" cy="4154984"/>
          </a:xfrm>
          <a:prstGeom prst="rect">
            <a:avLst/>
          </a:prstGeom>
          <a:noFill/>
        </p:spPr>
        <p:txBody>
          <a:bodyPr wrap="square" rtlCol="0">
            <a:spAutoFit/>
          </a:bodyPr>
          <a:lstStyle/>
          <a:p>
            <a:pPr lvl="0" algn="just"/>
            <a:r>
              <a:rPr lang="en-US" sz="1200" dirty="0" smtClean="0"/>
              <a:t>[1] Andre P.</a:t>
            </a:r>
            <a:r>
              <a:rPr lang="fr-FR" sz="1200" dirty="0" smtClean="0"/>
              <a:t> </a:t>
            </a:r>
            <a:r>
              <a:rPr lang="en-US" sz="1200" dirty="0" smtClean="0"/>
              <a:t>Hyaluronic acid and its use as a “Rejuvenation” agent in cosmetic dermatology.</a:t>
            </a:r>
            <a:r>
              <a:rPr lang="fr-FR" sz="1200" dirty="0" smtClean="0"/>
              <a:t> </a:t>
            </a:r>
            <a:r>
              <a:rPr lang="en-US" sz="1200" dirty="0" err="1" smtClean="0"/>
              <a:t>Semin</a:t>
            </a:r>
            <a:r>
              <a:rPr lang="en-US" sz="1200" dirty="0" smtClean="0"/>
              <a:t> </a:t>
            </a:r>
            <a:r>
              <a:rPr lang="en-US" sz="1200" dirty="0" err="1" smtClean="0"/>
              <a:t>Cutan</a:t>
            </a:r>
            <a:r>
              <a:rPr lang="en-US" sz="1200" dirty="0" smtClean="0"/>
              <a:t> Med Surg. 2004 Dec; 23 (4):218-22.</a:t>
            </a:r>
          </a:p>
          <a:p>
            <a:pPr lvl="0" algn="just"/>
            <a:endParaRPr lang="fr-FR" sz="1200" dirty="0" smtClean="0"/>
          </a:p>
          <a:p>
            <a:pPr lvl="0" algn="just"/>
            <a:r>
              <a:rPr lang="en-US" sz="1200" dirty="0" smtClean="0"/>
              <a:t>[2] </a:t>
            </a:r>
            <a:r>
              <a:rPr lang="en-US" sz="1200" dirty="0" err="1" smtClean="0"/>
              <a:t>Presti</a:t>
            </a:r>
            <a:r>
              <a:rPr lang="en-US" sz="1200" dirty="0" smtClean="0"/>
              <a:t> D., Scott J.E. </a:t>
            </a:r>
            <a:r>
              <a:rPr lang="en-US" sz="1200" dirty="0" err="1" smtClean="0"/>
              <a:t>Hyaluronan</a:t>
            </a:r>
            <a:r>
              <a:rPr lang="en-US" sz="1200" dirty="0" smtClean="0"/>
              <a:t>-mediated protective effect against cell damage caused by </a:t>
            </a:r>
            <a:r>
              <a:rPr lang="en-US" sz="1200" dirty="0" err="1" smtClean="0"/>
              <a:t>enzymatically</a:t>
            </a:r>
            <a:r>
              <a:rPr lang="en-US" sz="1200" dirty="0" smtClean="0"/>
              <a:t> produced hydroxyl (OH</a:t>
            </a:r>
            <a:r>
              <a:rPr lang="en-US" sz="1200" b="1" baseline="30000" dirty="0" smtClean="0"/>
              <a:t>.</a:t>
            </a:r>
            <a:r>
              <a:rPr lang="en-US" sz="1200" dirty="0" smtClean="0"/>
              <a:t>) radicals is dependent on </a:t>
            </a:r>
            <a:r>
              <a:rPr lang="en-US" sz="1200" dirty="0" err="1" smtClean="0"/>
              <a:t>hyaluronan</a:t>
            </a:r>
            <a:r>
              <a:rPr lang="en-US" sz="1200" dirty="0" smtClean="0"/>
              <a:t> molecular mass.</a:t>
            </a:r>
            <a:r>
              <a:rPr lang="fr-FR" sz="1200" dirty="0" smtClean="0"/>
              <a:t> </a:t>
            </a:r>
            <a:r>
              <a:rPr lang="fr-FR" sz="1200" dirty="0" err="1" smtClean="0"/>
              <a:t>Cell</a:t>
            </a:r>
            <a:r>
              <a:rPr lang="fr-FR" sz="1200" dirty="0" smtClean="0"/>
              <a:t> </a:t>
            </a:r>
            <a:r>
              <a:rPr lang="fr-FR" sz="1200" dirty="0" err="1" smtClean="0"/>
              <a:t>Biochemistry</a:t>
            </a:r>
            <a:r>
              <a:rPr lang="fr-FR" sz="1200" dirty="0" smtClean="0"/>
              <a:t> and </a:t>
            </a:r>
            <a:r>
              <a:rPr lang="fr-FR" sz="1200" dirty="0" err="1" smtClean="0"/>
              <a:t>Function</a:t>
            </a:r>
            <a:r>
              <a:rPr lang="fr-FR" sz="1200" dirty="0" smtClean="0"/>
              <a:t> 1994 (12): 281-288.</a:t>
            </a:r>
          </a:p>
          <a:p>
            <a:pPr lvl="0" algn="just"/>
            <a:endParaRPr lang="fr-FR" sz="1200" dirty="0" smtClean="0"/>
          </a:p>
          <a:p>
            <a:pPr lvl="0" algn="just"/>
            <a:r>
              <a:rPr lang="en-US" sz="1200" dirty="0" smtClean="0"/>
              <a:t>[3] Alonso, L. &amp; Fuchs, E. The hair cycle</a:t>
            </a:r>
            <a:r>
              <a:rPr lang="en-US" sz="1200" i="1" dirty="0" smtClean="0"/>
              <a:t>.</a:t>
            </a:r>
            <a:r>
              <a:rPr lang="fr-FR" sz="1200" dirty="0" smtClean="0"/>
              <a:t> </a:t>
            </a:r>
            <a:r>
              <a:rPr lang="en-US" sz="1200" dirty="0" smtClean="0"/>
              <a:t>Journal of Cell Science, 2006, issue 119: 391-393</a:t>
            </a:r>
          </a:p>
          <a:p>
            <a:pPr lvl="0" algn="just"/>
            <a:endParaRPr lang="fr-FR" sz="1200" dirty="0" smtClean="0"/>
          </a:p>
          <a:p>
            <a:pPr algn="just"/>
            <a:r>
              <a:rPr lang="en-US" sz="1200" dirty="0" smtClean="0"/>
              <a:t>[4] Sinclair R, Patel M, Dawson TL </a:t>
            </a:r>
            <a:r>
              <a:rPr lang="en-US" sz="1200" dirty="0" err="1" smtClean="0"/>
              <a:t>Jr</a:t>
            </a:r>
            <a:r>
              <a:rPr lang="en-US" sz="1200" dirty="0" smtClean="0"/>
              <a:t>, </a:t>
            </a:r>
            <a:r>
              <a:rPr lang="en-US" sz="1200" dirty="0" err="1" smtClean="0"/>
              <a:t>Yazdabadi</a:t>
            </a:r>
            <a:r>
              <a:rPr lang="en-US" sz="1200" dirty="0" smtClean="0"/>
              <a:t> A, Yip L, Perez A, </a:t>
            </a:r>
            <a:r>
              <a:rPr lang="en-US" sz="1200" dirty="0" err="1" smtClean="0"/>
              <a:t>Rufaut</a:t>
            </a:r>
            <a:r>
              <a:rPr lang="en-US" sz="1200" dirty="0" smtClean="0"/>
              <a:t> NW.</a:t>
            </a:r>
            <a:r>
              <a:rPr lang="fr-FR" sz="1200" dirty="0" smtClean="0"/>
              <a:t> </a:t>
            </a:r>
            <a:r>
              <a:rPr lang="en-US" sz="1200" dirty="0" smtClean="0"/>
              <a:t>Hair loss in women: medical and cosmetic approaches to increase scalp hair fullness</a:t>
            </a:r>
            <a:r>
              <a:rPr lang="fr-FR" sz="1200" dirty="0" smtClean="0"/>
              <a:t>. </a:t>
            </a:r>
            <a:r>
              <a:rPr lang="en-US" sz="1200" dirty="0" smtClean="0"/>
              <a:t>Br J </a:t>
            </a:r>
            <a:r>
              <a:rPr lang="en-US" sz="1200" dirty="0" err="1" smtClean="0"/>
              <a:t>Dermatol</a:t>
            </a:r>
            <a:r>
              <a:rPr lang="en-US" sz="1200" dirty="0" smtClean="0"/>
              <a:t>. 2011 Dec; 165 </a:t>
            </a:r>
            <a:r>
              <a:rPr lang="en-US" sz="1200" dirty="0" err="1" smtClean="0"/>
              <a:t>Suppl</a:t>
            </a:r>
            <a:r>
              <a:rPr lang="en-US" sz="1200" dirty="0" smtClean="0"/>
              <a:t> 3:12-8.</a:t>
            </a:r>
          </a:p>
          <a:p>
            <a:pPr algn="just"/>
            <a:endParaRPr lang="en-US" sz="1200" dirty="0" smtClean="0"/>
          </a:p>
          <a:p>
            <a:pPr algn="just"/>
            <a:r>
              <a:rPr lang="en-US" sz="1200" dirty="0" smtClean="0"/>
              <a:t>[5] </a:t>
            </a:r>
            <a:r>
              <a:rPr lang="fr-FR" sz="1200" dirty="0" smtClean="0"/>
              <a:t>J.-A. Amar. Chute de cheveux chez la femme : Quels traitements ? JIM.fr publié le 22/01/2009.</a:t>
            </a:r>
          </a:p>
          <a:p>
            <a:pPr algn="just"/>
            <a:endParaRPr lang="fr-FR" sz="1200" dirty="0" smtClean="0"/>
          </a:p>
          <a:p>
            <a:pPr lvl="0"/>
            <a:r>
              <a:rPr lang="en-US" sz="1200" dirty="0" smtClean="0"/>
              <a:t>[6] </a:t>
            </a:r>
            <a:r>
              <a:rPr lang="en-US" sz="1200" dirty="0" err="1" smtClean="0"/>
              <a:t>Dinh</a:t>
            </a:r>
            <a:r>
              <a:rPr lang="en-US" sz="1200" dirty="0" smtClean="0"/>
              <a:t> QQ, Sinclair R</a:t>
            </a:r>
            <a:r>
              <a:rPr lang="fr-FR" sz="1200" dirty="0" smtClean="0"/>
              <a:t>. </a:t>
            </a:r>
            <a:r>
              <a:rPr lang="en-US" sz="1200" dirty="0" smtClean="0"/>
              <a:t>Female pattern hair loss: current treatment concepts</a:t>
            </a:r>
            <a:r>
              <a:rPr lang="fr-FR" sz="1200" dirty="0" smtClean="0"/>
              <a:t>. </a:t>
            </a:r>
            <a:r>
              <a:rPr lang="en-US" sz="1200" dirty="0" err="1" smtClean="0"/>
              <a:t>Clin</a:t>
            </a:r>
            <a:r>
              <a:rPr lang="en-US" sz="1200" dirty="0" smtClean="0"/>
              <a:t>. </a:t>
            </a:r>
            <a:r>
              <a:rPr lang="en-US" sz="1200" dirty="0" err="1" smtClean="0"/>
              <a:t>Interv</a:t>
            </a:r>
            <a:r>
              <a:rPr lang="en-US" sz="1200" dirty="0" smtClean="0"/>
              <a:t>. Aging. 2007 June; 2(2): 189-199.</a:t>
            </a:r>
          </a:p>
          <a:p>
            <a:pPr lvl="0"/>
            <a:endParaRPr lang="fr-FR" sz="1200" dirty="0" smtClean="0"/>
          </a:p>
          <a:p>
            <a:pPr hangingPunct="0"/>
            <a:r>
              <a:rPr lang="en-US" sz="1200" dirty="0" smtClean="0"/>
              <a:t>[7] </a:t>
            </a:r>
            <a:r>
              <a:rPr lang="fr-FR" sz="1200" dirty="0" smtClean="0"/>
              <a:t>DE GOURSAC C. Le </a:t>
            </a:r>
            <a:r>
              <a:rPr lang="fr-FR" sz="1200" dirty="0" err="1" smtClean="0"/>
              <a:t>mésolift</a:t>
            </a:r>
            <a:r>
              <a:rPr lang="fr-FR" sz="1200" dirty="0" smtClean="0"/>
              <a:t> : une approche progressive de la rétraction cutanée ?  J </a:t>
            </a:r>
            <a:r>
              <a:rPr lang="fr-FR" sz="1200" dirty="0" err="1" smtClean="0"/>
              <a:t>Méd</a:t>
            </a:r>
            <a:r>
              <a:rPr lang="fr-FR" sz="1200" dirty="0" smtClean="0"/>
              <a:t> </a:t>
            </a:r>
            <a:r>
              <a:rPr lang="fr-FR" sz="1200" dirty="0" err="1" smtClean="0"/>
              <a:t>Esth</a:t>
            </a:r>
            <a:r>
              <a:rPr lang="fr-FR" sz="1200" dirty="0" smtClean="0"/>
              <a:t> et </a:t>
            </a:r>
            <a:r>
              <a:rPr lang="fr-FR" sz="1200" dirty="0" err="1" smtClean="0"/>
              <a:t>Chir</a:t>
            </a:r>
            <a:r>
              <a:rPr lang="fr-FR" sz="1200" dirty="0" smtClean="0"/>
              <a:t> </a:t>
            </a:r>
            <a:r>
              <a:rPr lang="fr-FR" sz="1200" dirty="0" err="1" smtClean="0"/>
              <a:t>Derm</a:t>
            </a:r>
            <a:r>
              <a:rPr lang="fr-FR" sz="1200" dirty="0" smtClean="0"/>
              <a:t> Vol. XXX, 117 mars  2003.</a:t>
            </a:r>
          </a:p>
          <a:p>
            <a:pPr hangingPunct="0"/>
            <a:endParaRPr lang="fr-FR" sz="1200" dirty="0" smtClean="0"/>
          </a:p>
          <a:p>
            <a:pPr lvl="0"/>
            <a:r>
              <a:rPr lang="en-US" sz="1200" dirty="0" smtClean="0"/>
              <a:t>[8] Keith D. Kaufman, MD, Elise A. Olsen, MD, David Whiting, MD, Ronald </a:t>
            </a:r>
            <a:r>
              <a:rPr lang="en-US" sz="1200" dirty="0" err="1" smtClean="0"/>
              <a:t>Savin</a:t>
            </a:r>
            <a:r>
              <a:rPr lang="en-US" sz="1200" dirty="0" smtClean="0"/>
              <a:t>, MD, Richard De </a:t>
            </a:r>
            <a:r>
              <a:rPr lang="en-US" sz="1200" dirty="0" err="1" smtClean="0"/>
              <a:t>Villez</a:t>
            </a:r>
            <a:r>
              <a:rPr lang="en-US" sz="1200" dirty="0" smtClean="0"/>
              <a:t>, MD, Wilma </a:t>
            </a:r>
            <a:r>
              <a:rPr lang="en-US" sz="1200" dirty="0" err="1" smtClean="0"/>
              <a:t>Bergfrld</a:t>
            </a:r>
            <a:r>
              <a:rPr lang="en-US" sz="1200" dirty="0" smtClean="0"/>
              <a:t>, MD, Vera H. Price, MD, Dominique Van </a:t>
            </a:r>
            <a:r>
              <a:rPr lang="en-US" sz="1200" dirty="0" err="1" smtClean="0"/>
              <a:t>Neste</a:t>
            </a:r>
            <a:r>
              <a:rPr lang="en-US" sz="1200" dirty="0" smtClean="0"/>
              <a:t>, Janet L. Roberts, MD, Maria </a:t>
            </a:r>
            <a:r>
              <a:rPr lang="en-US" sz="1200" dirty="0" err="1" smtClean="0"/>
              <a:t>Hordinsky</a:t>
            </a:r>
            <a:r>
              <a:rPr lang="en-US" sz="1200" dirty="0" smtClean="0"/>
              <a:t>, MD, Jerry Shapiro, MD, Bruce </a:t>
            </a:r>
            <a:r>
              <a:rPr lang="en-US" sz="1200" dirty="0" err="1" smtClean="0"/>
              <a:t>Binkowitz</a:t>
            </a:r>
            <a:r>
              <a:rPr lang="en-US" sz="1200" dirty="0" smtClean="0"/>
              <a:t>, Glenn J. </a:t>
            </a:r>
            <a:r>
              <a:rPr lang="en-US" sz="1200" dirty="0" err="1" smtClean="0"/>
              <a:t>Gormley</a:t>
            </a:r>
            <a:r>
              <a:rPr lang="en-US" sz="1200" dirty="0" smtClean="0"/>
              <a:t>, MD, PhD, and the </a:t>
            </a:r>
            <a:r>
              <a:rPr lang="en-US" sz="1200" dirty="0" err="1" smtClean="0"/>
              <a:t>Finasteride</a:t>
            </a:r>
            <a:r>
              <a:rPr lang="en-US" sz="1200" dirty="0" smtClean="0"/>
              <a:t> Male Pattern Hair Loss Study Group</a:t>
            </a:r>
            <a:r>
              <a:rPr lang="fr-FR" sz="1200" dirty="0" smtClean="0"/>
              <a:t>. </a:t>
            </a:r>
            <a:r>
              <a:rPr lang="en-US" sz="1200" dirty="0" err="1" smtClean="0"/>
              <a:t>Finasteride</a:t>
            </a:r>
            <a:r>
              <a:rPr lang="en-US" sz="1200" dirty="0" smtClean="0"/>
              <a:t> in the treatment of men with </a:t>
            </a:r>
            <a:r>
              <a:rPr lang="en-US" sz="1200" dirty="0" err="1" smtClean="0"/>
              <a:t>androgenetic</a:t>
            </a:r>
            <a:r>
              <a:rPr lang="en-US" sz="1200" dirty="0" smtClean="0"/>
              <a:t> alopecia. Journal of the American Academy of Dermatology Volume 39, Number 4, Part 1.</a:t>
            </a:r>
            <a:endParaRPr lang="fr-FR" sz="1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L’alopécie et le cheveu : définitions</a:t>
            </a:r>
            <a:endParaRPr lang="fr-FR" dirty="0"/>
          </a:p>
        </p:txBody>
      </p:sp>
      <p:sp>
        <p:nvSpPr>
          <p:cNvPr id="3" name="Espace réservé du contenu 2"/>
          <p:cNvSpPr>
            <a:spLocks noGrp="1"/>
          </p:cNvSpPr>
          <p:nvPr>
            <p:ph idx="1"/>
          </p:nvPr>
        </p:nvSpPr>
        <p:spPr/>
        <p:txBody>
          <a:bodyPr/>
          <a:lstStyle/>
          <a:p>
            <a:r>
              <a:rPr lang="fr-FR" dirty="0" smtClean="0"/>
              <a:t>Origine du mot : </a:t>
            </a:r>
            <a:r>
              <a:rPr lang="fr-FR" dirty="0" err="1" smtClean="0"/>
              <a:t>alopex</a:t>
            </a:r>
            <a:r>
              <a:rPr lang="fr-FR" dirty="0" smtClean="0"/>
              <a:t>  qui signifie renard en grec (perte printanière de pelage).</a:t>
            </a:r>
          </a:p>
          <a:p>
            <a:r>
              <a:rPr lang="fr-FR" dirty="0" smtClean="0"/>
              <a:t>L’alopécie est une chute ou absence, partielle ou généralisée, aigue ou chronique des cheveux ou des poils.</a:t>
            </a:r>
          </a:p>
          <a:p>
            <a:r>
              <a:rPr lang="fr-FR" dirty="0" smtClean="0"/>
              <a:t>100 000 a 150 000 follicules pileux sur le crane</a:t>
            </a:r>
          </a:p>
          <a:p>
            <a:r>
              <a:rPr lang="fr-FR" dirty="0" smtClean="0"/>
              <a:t>perte normale : 50 - 100 cheveux par jour</a:t>
            </a:r>
          </a:p>
          <a:p>
            <a:r>
              <a:rPr lang="fr-FR" dirty="0" smtClean="0"/>
              <a:t>Cycle pilaire en 3 phases : anagène ou croissance, involution ou </a:t>
            </a:r>
            <a:r>
              <a:rPr lang="fr-FR" dirty="0" err="1" smtClean="0"/>
              <a:t>catagene</a:t>
            </a:r>
            <a:r>
              <a:rPr lang="fr-FR" dirty="0" smtClean="0"/>
              <a:t> et mort ou </a:t>
            </a:r>
            <a:r>
              <a:rPr lang="fr-FR" dirty="0" err="1" smtClean="0"/>
              <a:t>télogène</a:t>
            </a:r>
            <a:endParaRPr lang="fr-FR" dirty="0" smtClean="0"/>
          </a:p>
          <a:p>
            <a:endParaRPr lang="fr-FR" dirty="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5</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539552" y="188640"/>
            <a:ext cx="8229600" cy="723900"/>
          </a:xfrm>
          <a:prstGeom prst="rect">
            <a:avLst/>
          </a:prstGeom>
          <a:solidFill>
            <a:schemeClr val="bg1">
              <a:lumMod val="85000"/>
            </a:schemeClr>
          </a:solidFill>
          <a:ln w="38100">
            <a:noFill/>
            <a:miter lim="800000"/>
            <a:headEnd/>
            <a:tailEnd/>
          </a:ln>
        </p:spPr>
        <p:txBody>
          <a:bodyPr lIns="0" rIns="0" bIns="0" anchor="ctr" anchorCtr="0">
            <a:normAutofit fontScale="97500"/>
          </a:bodyPr>
          <a:lstStyle/>
          <a:p>
            <a:pPr algn="ctr"/>
            <a:r>
              <a:rPr lang="fr-FR" sz="4400" dirty="0" err="1" smtClean="0">
                <a:latin typeface="Gill Sans MT" pitchFamily="34" charset="0"/>
              </a:rPr>
              <a:t>Bibliography</a:t>
            </a:r>
            <a:endParaRPr lang="fr-FR" sz="4400" dirty="0">
              <a:latin typeface="Gill Sans MT" pitchFamily="34" charset="0"/>
            </a:endParaRPr>
          </a:p>
        </p:txBody>
      </p:sp>
      <p:pic>
        <p:nvPicPr>
          <p:cNvPr id="6" name="Image 5"/>
          <p:cNvPicPr>
            <a:picLocks noChangeAspect="1"/>
          </p:cNvPicPr>
          <p:nvPr/>
        </p:nvPicPr>
        <p:blipFill>
          <a:blip r:embed="rId3" cstate="print"/>
          <a:srcRect/>
          <a:stretch>
            <a:fillRect/>
          </a:stretch>
        </p:blipFill>
        <p:spPr bwMode="auto">
          <a:xfrm>
            <a:off x="107502" y="6165304"/>
            <a:ext cx="1692900" cy="572400"/>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fld id="{CA5DBDC1-F08A-4BD9-8520-7840492A6440}" type="slidenum">
              <a:rPr lang="fr-FR" smtClean="0"/>
              <a:pPr/>
              <a:t>50</a:t>
            </a:fld>
            <a:endParaRPr lang="fr-FR" dirty="0"/>
          </a:p>
        </p:txBody>
      </p:sp>
      <p:sp>
        <p:nvSpPr>
          <p:cNvPr id="7" name="ZoneTexte 6"/>
          <p:cNvSpPr txBox="1"/>
          <p:nvPr/>
        </p:nvSpPr>
        <p:spPr>
          <a:xfrm>
            <a:off x="467544" y="1262365"/>
            <a:ext cx="8496944" cy="461665"/>
          </a:xfrm>
          <a:prstGeom prst="rect">
            <a:avLst/>
          </a:prstGeom>
          <a:noFill/>
        </p:spPr>
        <p:txBody>
          <a:bodyPr wrap="square" rtlCol="0">
            <a:spAutoFit/>
          </a:bodyPr>
          <a:lstStyle/>
          <a:p>
            <a:endParaRPr lang="fr-FR" sz="1200" dirty="0" smtClean="0"/>
          </a:p>
          <a:p>
            <a:endParaRPr lang="fr-FR" sz="1200" dirty="0"/>
          </a:p>
        </p:txBody>
      </p:sp>
      <p:sp>
        <p:nvSpPr>
          <p:cNvPr id="11" name="ZoneTexte 10"/>
          <p:cNvSpPr txBox="1"/>
          <p:nvPr/>
        </p:nvSpPr>
        <p:spPr>
          <a:xfrm>
            <a:off x="323528" y="1393606"/>
            <a:ext cx="8604448" cy="4339650"/>
          </a:xfrm>
          <a:prstGeom prst="rect">
            <a:avLst/>
          </a:prstGeom>
          <a:noFill/>
        </p:spPr>
        <p:txBody>
          <a:bodyPr wrap="square" rtlCol="0">
            <a:spAutoFit/>
          </a:bodyPr>
          <a:lstStyle/>
          <a:p>
            <a:pPr lvl="0"/>
            <a:r>
              <a:rPr lang="en-US" sz="1200" dirty="0" smtClean="0"/>
              <a:t>[9] Stephan F, </a:t>
            </a:r>
            <a:r>
              <a:rPr lang="en-US" sz="1200" dirty="0" err="1" smtClean="0"/>
              <a:t>Revuz</a:t>
            </a:r>
            <a:r>
              <a:rPr lang="en-US" sz="1200" dirty="0" smtClean="0"/>
              <a:t> J.</a:t>
            </a:r>
            <a:r>
              <a:rPr lang="fr-FR" sz="1200" dirty="0" smtClean="0"/>
              <a:t> </a:t>
            </a:r>
            <a:r>
              <a:rPr lang="en-US" sz="1200" dirty="0" smtClean="0"/>
              <a:t>Zinc salts in dermatology.</a:t>
            </a:r>
            <a:r>
              <a:rPr lang="fr-FR" sz="1200" dirty="0" smtClean="0"/>
              <a:t> Ann </a:t>
            </a:r>
            <a:r>
              <a:rPr lang="fr-FR" sz="1200" dirty="0" err="1" smtClean="0"/>
              <a:t>Dermatol</a:t>
            </a:r>
            <a:r>
              <a:rPr lang="fr-FR" sz="1200" dirty="0" smtClean="0"/>
              <a:t> </a:t>
            </a:r>
            <a:r>
              <a:rPr lang="fr-FR" sz="1200" dirty="0" err="1" smtClean="0"/>
              <a:t>Venereol</a:t>
            </a:r>
            <a:r>
              <a:rPr lang="fr-FR" sz="1200" dirty="0" smtClean="0"/>
              <a:t>. 2004 May;131(5):455-60.</a:t>
            </a:r>
          </a:p>
          <a:p>
            <a:pPr lvl="0"/>
            <a:endParaRPr lang="fr-FR" sz="1200" dirty="0" smtClean="0"/>
          </a:p>
          <a:p>
            <a:pPr lvl="0"/>
            <a:r>
              <a:rPr lang="en-US" sz="1200" dirty="0" smtClean="0"/>
              <a:t>[10] </a:t>
            </a:r>
            <a:r>
              <a:rPr lang="en-US" sz="1200" dirty="0" err="1" smtClean="0"/>
              <a:t>Tenaud</a:t>
            </a:r>
            <a:r>
              <a:rPr lang="en-US" sz="1200" dirty="0" smtClean="0"/>
              <a:t> I, Leroy S, </a:t>
            </a:r>
            <a:r>
              <a:rPr lang="en-US" sz="1200" dirty="0" err="1" smtClean="0"/>
              <a:t>Chebassier</a:t>
            </a:r>
            <a:r>
              <a:rPr lang="en-US" sz="1200" dirty="0" smtClean="0"/>
              <a:t> N, </a:t>
            </a:r>
            <a:r>
              <a:rPr lang="en-US" sz="1200" dirty="0" err="1" smtClean="0"/>
              <a:t>Dreno</a:t>
            </a:r>
            <a:r>
              <a:rPr lang="en-US" sz="1200" dirty="0" smtClean="0"/>
              <a:t> B.</a:t>
            </a:r>
            <a:r>
              <a:rPr lang="fr-FR" sz="1200" dirty="0" smtClean="0"/>
              <a:t> </a:t>
            </a:r>
            <a:r>
              <a:rPr lang="en-US" sz="1200" dirty="0" smtClean="0"/>
              <a:t>Zinc, copper and manganese enhanced </a:t>
            </a:r>
            <a:r>
              <a:rPr lang="en-US" sz="1200" dirty="0" err="1" smtClean="0"/>
              <a:t>keratinocyte</a:t>
            </a:r>
            <a:r>
              <a:rPr lang="en-US" sz="1200" dirty="0" smtClean="0"/>
              <a:t> migration through a functional modulation of </a:t>
            </a:r>
            <a:r>
              <a:rPr lang="en-US" sz="1200" dirty="0" err="1" smtClean="0"/>
              <a:t>keratinocyte</a:t>
            </a:r>
            <a:r>
              <a:rPr lang="en-US" sz="1200" dirty="0" smtClean="0"/>
              <a:t> </a:t>
            </a:r>
            <a:r>
              <a:rPr lang="en-US" sz="1200" dirty="0" err="1" smtClean="0"/>
              <a:t>integrins</a:t>
            </a:r>
            <a:r>
              <a:rPr lang="en-US" sz="1200" dirty="0" smtClean="0"/>
              <a:t>.</a:t>
            </a:r>
            <a:r>
              <a:rPr lang="fr-FR" sz="1200" dirty="0" smtClean="0"/>
              <a:t> </a:t>
            </a:r>
            <a:r>
              <a:rPr lang="en-US" sz="1200" dirty="0" smtClean="0"/>
              <a:t>Exp </a:t>
            </a:r>
            <a:r>
              <a:rPr lang="en-US" sz="1200" dirty="0" err="1" smtClean="0"/>
              <a:t>Dermatol</a:t>
            </a:r>
            <a:r>
              <a:rPr lang="en-US" sz="1200" dirty="0" smtClean="0"/>
              <a:t>. 2000 Dec; 9(6):407-16.</a:t>
            </a:r>
          </a:p>
          <a:p>
            <a:pPr lvl="0"/>
            <a:endParaRPr lang="en-US" sz="1200" dirty="0" smtClean="0"/>
          </a:p>
          <a:p>
            <a:pPr lvl="0"/>
            <a:r>
              <a:rPr lang="en-US" sz="1200" dirty="0" smtClean="0"/>
              <a:t>[11] Gomes JA, </a:t>
            </a:r>
            <a:r>
              <a:rPr lang="en-US" sz="1200" dirty="0" err="1" smtClean="0"/>
              <a:t>Amankwh</a:t>
            </a:r>
            <a:r>
              <a:rPr lang="en-US" sz="1200" dirty="0" smtClean="0"/>
              <a:t> R, Powell-Richards A, et </a:t>
            </a:r>
            <a:r>
              <a:rPr lang="fr-FR" sz="1200" dirty="0" smtClean="0"/>
              <a:t>al. </a:t>
            </a:r>
            <a:r>
              <a:rPr lang="en-US" sz="1200" dirty="0" smtClean="0"/>
              <a:t>Sodium </a:t>
            </a:r>
            <a:r>
              <a:rPr lang="en-US" sz="1200" dirty="0" err="1" smtClean="0"/>
              <a:t>hyaluronate</a:t>
            </a:r>
            <a:r>
              <a:rPr lang="en-US" sz="1200" dirty="0" smtClean="0"/>
              <a:t> (hyaluronic acid) promotes migration of human corneal epithelial cells in vitro.</a:t>
            </a:r>
            <a:r>
              <a:rPr lang="fr-FR" sz="1200" dirty="0" smtClean="0"/>
              <a:t> </a:t>
            </a:r>
            <a:r>
              <a:rPr lang="en-US" sz="1200" dirty="0" smtClean="0"/>
              <a:t>Br J </a:t>
            </a:r>
            <a:r>
              <a:rPr lang="en-US" sz="1200" dirty="0" err="1" smtClean="0"/>
              <a:t>Ophtalmol</a:t>
            </a:r>
            <a:r>
              <a:rPr lang="en-US" sz="1200" dirty="0" smtClean="0"/>
              <a:t> 2004 Jun;88 (6): 821-5.</a:t>
            </a:r>
          </a:p>
          <a:p>
            <a:pPr lvl="0"/>
            <a:endParaRPr lang="fr-FR" sz="1200" dirty="0" smtClean="0"/>
          </a:p>
          <a:p>
            <a:pPr lvl="0"/>
            <a:r>
              <a:rPr lang="fr-FR" sz="1200" dirty="0" smtClean="0"/>
              <a:t>[12] Larsen NE, Pollack C, </a:t>
            </a:r>
            <a:r>
              <a:rPr lang="fr-FR" sz="1200" dirty="0" err="1" smtClean="0"/>
              <a:t>Reiner</a:t>
            </a:r>
            <a:r>
              <a:rPr lang="fr-FR" sz="1200" dirty="0" smtClean="0"/>
              <a:t> K, et al. </a:t>
            </a:r>
            <a:r>
              <a:rPr lang="en-US" sz="1200" dirty="0" err="1" smtClean="0"/>
              <a:t>Hylan</a:t>
            </a:r>
            <a:r>
              <a:rPr lang="en-US" sz="1200" dirty="0" smtClean="0"/>
              <a:t> gel biomaterial: dermal and immunologic compatibility.</a:t>
            </a:r>
            <a:r>
              <a:rPr lang="fr-FR" sz="1200" dirty="0" smtClean="0"/>
              <a:t> </a:t>
            </a:r>
            <a:r>
              <a:rPr lang="en-US" sz="1200" dirty="0" smtClean="0"/>
              <a:t>J Biomed Mater Res. 1993 Sep;27(9):1129-34.</a:t>
            </a:r>
          </a:p>
          <a:p>
            <a:pPr lvl="0"/>
            <a:endParaRPr lang="fr-FR" sz="1200" dirty="0" smtClean="0"/>
          </a:p>
          <a:p>
            <a:pPr lvl="0"/>
            <a:r>
              <a:rPr lang="en-US" sz="1200" dirty="0" smtClean="0"/>
              <a:t>[13] </a:t>
            </a:r>
            <a:r>
              <a:rPr lang="en-US" sz="1200" dirty="0" err="1" smtClean="0"/>
              <a:t>Hascall</a:t>
            </a:r>
            <a:r>
              <a:rPr lang="en-US" sz="1200" dirty="0" smtClean="0"/>
              <a:t> V.C., </a:t>
            </a:r>
            <a:r>
              <a:rPr lang="en-US" sz="1200" dirty="0" err="1" smtClean="0"/>
              <a:t>Torvard</a:t>
            </a:r>
            <a:r>
              <a:rPr lang="en-US" sz="1200" dirty="0" smtClean="0"/>
              <a:t> C. L.</a:t>
            </a:r>
            <a:r>
              <a:rPr lang="fr-FR" sz="1200" dirty="0" smtClean="0"/>
              <a:t> </a:t>
            </a:r>
            <a:r>
              <a:rPr lang="en-US" sz="1200" dirty="0" err="1" smtClean="0"/>
              <a:t>Hyaluronan</a:t>
            </a:r>
            <a:r>
              <a:rPr lang="en-US" sz="1200" dirty="0" smtClean="0"/>
              <a:t> : structure and physical properties.</a:t>
            </a:r>
            <a:r>
              <a:rPr lang="fr-FR" sz="1200" dirty="0" smtClean="0"/>
              <a:t> </a:t>
            </a:r>
            <a:r>
              <a:rPr lang="en-US" sz="1200" dirty="0" err="1" smtClean="0"/>
              <a:t>Hyaluronan</a:t>
            </a:r>
            <a:r>
              <a:rPr lang="en-US" sz="1200" dirty="0" smtClean="0"/>
              <a:t> Index 7997 Dec.15.</a:t>
            </a:r>
          </a:p>
          <a:p>
            <a:pPr lvl="0"/>
            <a:endParaRPr lang="fr-FR" sz="1200" dirty="0" smtClean="0"/>
          </a:p>
          <a:p>
            <a:pPr lvl="0"/>
            <a:r>
              <a:rPr lang="en-US" sz="1200" dirty="0" smtClean="0"/>
              <a:t>[14] NJ Lowe, MD, FRCP, CA Maxwell, MB, </a:t>
            </a:r>
            <a:r>
              <a:rPr lang="en-US" sz="1200" dirty="0" err="1" smtClean="0"/>
              <a:t>ChB</a:t>
            </a:r>
            <a:r>
              <a:rPr lang="en-US" sz="1200" dirty="0" smtClean="0"/>
              <a:t>, P Lowe, MB, </a:t>
            </a:r>
            <a:r>
              <a:rPr lang="en-US" sz="1200" dirty="0" err="1" smtClean="0"/>
              <a:t>ChB</a:t>
            </a:r>
            <a:r>
              <a:rPr lang="en-US" sz="1200" dirty="0" smtClean="0"/>
              <a:t>, MG </a:t>
            </a:r>
            <a:r>
              <a:rPr lang="en-US" sz="1200" dirty="0" err="1" smtClean="0"/>
              <a:t>Duick</a:t>
            </a:r>
            <a:r>
              <a:rPr lang="en-US" sz="1200" dirty="0" smtClean="0"/>
              <a:t>, and </a:t>
            </a:r>
            <a:r>
              <a:rPr lang="en-US" sz="1200" dirty="0" err="1" smtClean="0"/>
              <a:t>KShah</a:t>
            </a:r>
            <a:r>
              <a:rPr lang="en-US" sz="1200" dirty="0" smtClean="0"/>
              <a:t>, MD.</a:t>
            </a:r>
            <a:r>
              <a:rPr lang="fr-FR" sz="1200" dirty="0" smtClean="0"/>
              <a:t> </a:t>
            </a:r>
            <a:r>
              <a:rPr lang="en-US" sz="1200" dirty="0" smtClean="0"/>
              <a:t>Hyaluronic acid skin fillers: adverse reactions and skin testing.</a:t>
            </a:r>
            <a:r>
              <a:rPr lang="fr-FR" sz="1200" dirty="0" smtClean="0"/>
              <a:t> </a:t>
            </a:r>
            <a:r>
              <a:rPr lang="en-US" sz="1200" dirty="0" smtClean="0"/>
              <a:t>J Am </a:t>
            </a:r>
            <a:r>
              <a:rPr lang="en-US" sz="1200" dirty="0" err="1" smtClean="0"/>
              <a:t>Acad</a:t>
            </a:r>
            <a:r>
              <a:rPr lang="en-US" sz="1200" dirty="0" smtClean="0"/>
              <a:t> </a:t>
            </a:r>
            <a:r>
              <a:rPr lang="en-US" sz="1200" dirty="0" err="1" smtClean="0"/>
              <a:t>Dermatol</a:t>
            </a:r>
            <a:r>
              <a:rPr lang="en-US" sz="1200" dirty="0" smtClean="0"/>
              <a:t> 2001; 45: 930-933.</a:t>
            </a:r>
          </a:p>
          <a:p>
            <a:pPr lvl="0"/>
            <a:endParaRPr lang="fr-FR" sz="1200" dirty="0" smtClean="0"/>
          </a:p>
          <a:p>
            <a:pPr lvl="0"/>
            <a:r>
              <a:rPr lang="en-US" sz="1200" dirty="0" smtClean="0"/>
              <a:t>[15] Wu, G.A.B., </a:t>
            </a:r>
            <a:r>
              <a:rPr lang="en-US" sz="1200" dirty="0" err="1" smtClean="0"/>
              <a:t>Meininger</a:t>
            </a:r>
            <a:r>
              <a:rPr lang="en-US" sz="1200" dirty="0" smtClean="0"/>
              <a:t>, C.J., </a:t>
            </a:r>
            <a:r>
              <a:rPr lang="en-US" sz="1200" dirty="0" err="1" smtClean="0"/>
              <a:t>Knabe</a:t>
            </a:r>
            <a:r>
              <a:rPr lang="en-US" sz="1200" dirty="0" smtClean="0"/>
              <a:t>, D.A., </a:t>
            </a:r>
            <a:r>
              <a:rPr lang="en-US" sz="1200" dirty="0" err="1" smtClean="0"/>
              <a:t>Baze</a:t>
            </a:r>
            <a:r>
              <a:rPr lang="en-US" sz="1200" dirty="0" smtClean="0"/>
              <a:t>, F.W.A. &amp; Rhoads</a:t>
            </a:r>
            <a:r>
              <a:rPr lang="fr-FR" sz="1200" dirty="0" smtClean="0"/>
              <a:t> </a:t>
            </a:r>
            <a:r>
              <a:rPr lang="en-US" sz="1200" dirty="0" smtClean="0"/>
              <a:t>Arginine nutrition in development, health and disease </a:t>
            </a:r>
            <a:r>
              <a:rPr lang="fr-FR" sz="1200" dirty="0" smtClean="0"/>
              <a:t> </a:t>
            </a:r>
            <a:r>
              <a:rPr lang="en-US" sz="1200" dirty="0" smtClean="0"/>
              <a:t>J.M. Current Opinion in Clinical Nutrition &amp; Metabolic Care, 2000 Volume 3, issue 1- 59-66. </a:t>
            </a:r>
          </a:p>
          <a:p>
            <a:pPr lvl="0"/>
            <a:endParaRPr lang="fr-FR" sz="1200" dirty="0" smtClean="0"/>
          </a:p>
          <a:p>
            <a:pPr lvl="0"/>
            <a:r>
              <a:rPr lang="en-US" sz="1200" dirty="0" smtClean="0">
                <a:hlinkClick r:id="rId4"/>
              </a:rPr>
              <a:t>[16] http://www.lecorpshumain.fr/anatomie/le-cheveu</a:t>
            </a:r>
            <a:endParaRPr lang="en-US" sz="1200" dirty="0" smtClean="0"/>
          </a:p>
          <a:p>
            <a:pPr lvl="0"/>
            <a:endParaRPr lang="fr-FR" sz="1200" dirty="0" smtClean="0"/>
          </a:p>
          <a:p>
            <a:pPr lvl="0"/>
            <a:r>
              <a:rPr lang="fr-FR" sz="1200" dirty="0" smtClean="0"/>
              <a:t>[17]Cuir chevelu – </a:t>
            </a:r>
            <a:r>
              <a:rPr lang="en-US" sz="1200" dirty="0" smtClean="0"/>
              <a:t>Gray’s Anatomy</a:t>
            </a:r>
            <a:r>
              <a:rPr lang="fr-FR" sz="1200" dirty="0" smtClean="0"/>
              <a:t> plate n° 1196. </a:t>
            </a:r>
            <a:r>
              <a:rPr lang="en-US" sz="1200" dirty="0" err="1" smtClean="0"/>
              <a:t>Neve</a:t>
            </a:r>
            <a:r>
              <a:rPr lang="en-US" sz="1200" dirty="0" smtClean="0"/>
              <a:t>, H.J., </a:t>
            </a:r>
            <a:r>
              <a:rPr lang="en-US" sz="1200" dirty="0" err="1" smtClean="0"/>
              <a:t>Bhatti</a:t>
            </a:r>
            <a:r>
              <a:rPr lang="en-US" sz="1200" dirty="0" smtClean="0"/>
              <a:t>, W.A., </a:t>
            </a:r>
            <a:r>
              <a:rPr lang="en-US" sz="1200" dirty="0" err="1" smtClean="0"/>
              <a:t>Soulsby</a:t>
            </a:r>
            <a:r>
              <a:rPr lang="en-US" sz="1200" dirty="0" smtClean="0"/>
              <a:t>, C., </a:t>
            </a:r>
            <a:r>
              <a:rPr lang="en-US" sz="1200" dirty="0" err="1" smtClean="0"/>
              <a:t>Kincey</a:t>
            </a:r>
            <a:r>
              <a:rPr lang="en-US" sz="1200" dirty="0" smtClean="0"/>
              <a:t>, J. &amp; Taylor, T.V.</a:t>
            </a:r>
            <a:r>
              <a:rPr lang="fr-FR" sz="1200" dirty="0" smtClean="0"/>
              <a:t> </a:t>
            </a:r>
            <a:r>
              <a:rPr lang="en-US" sz="1200" dirty="0" smtClean="0"/>
              <a:t>Reversal of Hair Loss following Vertical </a:t>
            </a:r>
            <a:r>
              <a:rPr lang="en-US" sz="1200" dirty="0" err="1" smtClean="0"/>
              <a:t>Gastroplasty</a:t>
            </a:r>
            <a:r>
              <a:rPr lang="en-US" sz="1200" dirty="0" smtClean="0"/>
              <a:t> when Treated with Zinc </a:t>
            </a:r>
            <a:r>
              <a:rPr lang="en-US" sz="1200" dirty="0" err="1" smtClean="0"/>
              <a:t>Sulphate</a:t>
            </a:r>
            <a:r>
              <a:rPr lang="en-US" sz="1200" dirty="0" smtClean="0"/>
              <a:t> Obesity Surgery</a:t>
            </a:r>
            <a:r>
              <a:rPr lang="fr-FR" sz="1200" dirty="0" smtClean="0"/>
              <a:t>. </a:t>
            </a:r>
            <a:r>
              <a:rPr lang="en-US" sz="1200" dirty="0" smtClean="0"/>
              <a:t>1996 Volume 6: 63-65</a:t>
            </a:r>
            <a:endParaRPr lang="fr-FR" sz="1200"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707695" y="1298491"/>
            <a:ext cx="7772400" cy="1470025"/>
          </a:xfrm>
        </p:spPr>
        <p:txBody>
          <a:bodyPr>
            <a:normAutofit/>
          </a:bodyPr>
          <a:lstStyle/>
          <a:p>
            <a:r>
              <a:rPr lang="fr-FR" dirty="0" smtClean="0"/>
              <a:t>Merci de votre attention</a:t>
            </a:r>
            <a:br>
              <a:rPr lang="fr-FR" dirty="0" smtClean="0"/>
            </a:br>
            <a:endParaRPr lang="fr-FR" dirty="0"/>
          </a:p>
        </p:txBody>
      </p:sp>
      <p:sp>
        <p:nvSpPr>
          <p:cNvPr id="5" name="Sous-titre 4"/>
          <p:cNvSpPr>
            <a:spLocks noGrp="1"/>
          </p:cNvSpPr>
          <p:nvPr>
            <p:ph type="subTitle" idx="1"/>
          </p:nvPr>
        </p:nvSpPr>
        <p:spPr>
          <a:xfrm>
            <a:off x="2514600" y="3492126"/>
            <a:ext cx="6084620" cy="1537074"/>
          </a:xfrm>
        </p:spPr>
        <p:txBody>
          <a:bodyPr>
            <a:normAutofit/>
          </a:bodyPr>
          <a:lstStyle/>
          <a:p>
            <a:pPr algn="l"/>
            <a:r>
              <a:rPr lang="fr-FR" sz="2400" dirty="0" smtClean="0">
                <a:hlinkClick r:id="rId2"/>
              </a:rPr>
              <a:t>www.alexandradalu.com</a:t>
            </a:r>
            <a:endParaRPr lang="fr-FR" sz="2400" dirty="0" smtClean="0"/>
          </a:p>
          <a:p>
            <a:pPr algn="l"/>
            <a:endParaRPr lang="fr-FR" sz="800" dirty="0" smtClean="0"/>
          </a:p>
          <a:p>
            <a:pPr algn="l"/>
            <a:r>
              <a:rPr lang="fr-FR" sz="2400" dirty="0" smtClean="0"/>
              <a:t>Alexandra </a:t>
            </a:r>
            <a:r>
              <a:rPr lang="fr-FR" sz="2400" dirty="0" err="1" smtClean="0"/>
              <a:t>Dalu</a:t>
            </a:r>
            <a:endParaRPr lang="fr-FR" sz="2400" dirty="0" smtClean="0"/>
          </a:p>
        </p:txBody>
      </p:sp>
      <p:pic>
        <p:nvPicPr>
          <p:cNvPr id="7" name="Image 6"/>
          <p:cNvPicPr>
            <a:picLocks noChangeAspect="1"/>
          </p:cNvPicPr>
          <p:nvPr/>
        </p:nvPicPr>
        <p:blipFill>
          <a:blip r:embed="rId3" cstate="print"/>
          <a:stretch>
            <a:fillRect/>
          </a:stretch>
        </p:blipFill>
        <p:spPr>
          <a:xfrm>
            <a:off x="1903276" y="4071014"/>
            <a:ext cx="558838" cy="546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p:cNvPicPr>
            <a:picLocks noChangeAspect="1"/>
          </p:cNvPicPr>
          <p:nvPr/>
        </p:nvPicPr>
        <p:blipFill>
          <a:blip r:embed="rId4" cstate="print"/>
          <a:stretch>
            <a:fillRect/>
          </a:stretch>
        </p:blipFill>
        <p:spPr>
          <a:xfrm>
            <a:off x="1905000" y="3429000"/>
            <a:ext cx="547420" cy="547420"/>
          </a:xfrm>
          <a:prstGeom prst="rect">
            <a:avLst/>
          </a:prstGeom>
        </p:spPr>
      </p:pic>
      <p:pic>
        <p:nvPicPr>
          <p:cNvPr id="9" name="Image 8"/>
          <p:cNvPicPr>
            <a:picLocks noChangeAspect="1"/>
          </p:cNvPicPr>
          <p:nvPr/>
        </p:nvPicPr>
        <p:blipFill>
          <a:blip r:embed="rId5" cstate="print"/>
          <a:stretch>
            <a:fillRect/>
          </a:stretch>
        </p:blipFill>
        <p:spPr>
          <a:xfrm>
            <a:off x="4109830" y="5181600"/>
            <a:ext cx="924339" cy="914400"/>
          </a:xfrm>
          <a:prstGeom prst="rect">
            <a:avLst/>
          </a:prstGeom>
        </p:spPr>
      </p:pic>
      <p:sp>
        <p:nvSpPr>
          <p:cNvPr id="10" name="Espace réservé du numéro de diapositive 9"/>
          <p:cNvSpPr>
            <a:spLocks noGrp="1"/>
          </p:cNvSpPr>
          <p:nvPr>
            <p:ph type="sldNum" sz="quarter" idx="4294967295"/>
          </p:nvPr>
        </p:nvSpPr>
        <p:spPr>
          <a:xfrm>
            <a:off x="6553200" y="6356350"/>
            <a:ext cx="2133600" cy="365125"/>
          </a:xfrm>
        </p:spPr>
        <p:txBody>
          <a:bodyPr/>
          <a:lstStyle/>
          <a:p>
            <a:fld id="{A830F3F9-42E5-4AEE-9E55-C46020DDFF95}" type="slidenum">
              <a:rPr lang="fr-FR" smtClean="0"/>
              <a:pPr/>
              <a:t>51</a:t>
            </a:fld>
            <a:endParaRPr lang="fr-FR" dirty="0"/>
          </a:p>
        </p:txBody>
      </p:sp>
      <p:sp>
        <p:nvSpPr>
          <p:cNvPr id="11" name="Espace réservé du pied de page 10"/>
          <p:cNvSpPr>
            <a:spLocks noGrp="1"/>
          </p:cNvSpPr>
          <p:nvPr>
            <p:ph type="ftr" sz="quarter" idx="4294967295"/>
          </p:nvPr>
        </p:nvSpPr>
        <p:spPr>
          <a:xfrm>
            <a:off x="3124200" y="6356350"/>
            <a:ext cx="2895600" cy="365125"/>
          </a:xfrm>
        </p:spPr>
        <p:txBody>
          <a:bodyPr/>
          <a:lstStyle/>
          <a:p>
            <a:r>
              <a:rPr lang="fr-FR" dirty="0" smtClean="0"/>
              <a:t>Docteur Alexandra DALU : </a:t>
            </a:r>
          </a:p>
          <a:p>
            <a:r>
              <a:rPr lang="fr-FR" dirty="0" smtClean="0"/>
              <a:t>Alopécie et </a:t>
            </a:r>
            <a:r>
              <a:rPr lang="fr-FR" dirty="0" err="1" smtClean="0"/>
              <a:t>Mésothérapiie</a:t>
            </a: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86737" cy="1143000"/>
          </a:xfrm>
          <a:ln w="3175"/>
        </p:spPr>
        <p:txBody>
          <a:bodyPr/>
          <a:lstStyle/>
          <a:p>
            <a:pPr>
              <a:defRPr/>
            </a:pPr>
            <a:r>
              <a:rPr lang="en-US" sz="3600" b="1" dirty="0" smtClean="0">
                <a:latin typeface="Baskerville Old Face" pitchFamily="18" charset="0"/>
              </a:rPr>
              <a:t>Lets Meet again at Cosmetology-2015</a:t>
            </a:r>
            <a:endParaRPr lang="en-US" sz="3600" b="1" dirty="0">
              <a:latin typeface="Baskerville Old Face" pitchFamily="18" charset="0"/>
            </a:endParaRPr>
          </a:p>
        </p:txBody>
      </p:sp>
      <p:sp>
        <p:nvSpPr>
          <p:cNvPr id="3" name="Content Placeholder 2"/>
          <p:cNvSpPr>
            <a:spLocks noGrp="1"/>
          </p:cNvSpPr>
          <p:nvPr>
            <p:ph idx="1"/>
          </p:nvPr>
        </p:nvSpPr>
        <p:spPr>
          <a:xfrm>
            <a:off x="642938" y="1714500"/>
            <a:ext cx="8001000" cy="3643313"/>
          </a:xfrm>
          <a:ln w="19050">
            <a:solidFill>
              <a:srgbClr val="002060"/>
            </a:solidFill>
          </a:ln>
        </p:spPr>
        <p:txBody>
          <a:bodyPr>
            <a:normAutofit/>
          </a:bodyPr>
          <a:lstStyle/>
          <a:p>
            <a:pPr algn="ctr">
              <a:buFont typeface="Arial" charset="0"/>
              <a:buNone/>
              <a:defRPr/>
            </a:pPr>
            <a:r>
              <a:rPr lang="en-US" sz="2800" b="1" dirty="0" smtClean="0"/>
              <a:t>4</a:t>
            </a:r>
            <a:r>
              <a:rPr lang="en-US" sz="2800" b="1" baseline="30000" dirty="0" smtClean="0"/>
              <a:t>th</a:t>
            </a:r>
            <a:r>
              <a:rPr lang="en-US" sz="2800" b="1" dirty="0"/>
              <a:t> International Conference and Expo </a:t>
            </a:r>
            <a:endParaRPr lang="en-US" sz="2800" b="1" dirty="0" smtClean="0"/>
          </a:p>
          <a:p>
            <a:pPr algn="ctr">
              <a:buFont typeface="Arial" charset="0"/>
              <a:buNone/>
              <a:defRPr/>
            </a:pPr>
            <a:r>
              <a:rPr lang="en-US" sz="2800" b="1" dirty="0" smtClean="0"/>
              <a:t>On</a:t>
            </a:r>
            <a:r>
              <a:rPr lang="en-US" sz="2800" b="1" dirty="0"/>
              <a:t/>
            </a:r>
            <a:br>
              <a:rPr lang="en-US" sz="2800" b="1" dirty="0"/>
            </a:br>
            <a:r>
              <a:rPr lang="en-US" sz="2800" b="1" dirty="0"/>
              <a:t>Cosmetology &amp; </a:t>
            </a:r>
            <a:r>
              <a:rPr lang="en-US" sz="2800" b="1" dirty="0" smtClean="0"/>
              <a:t>Trichology</a:t>
            </a:r>
          </a:p>
          <a:p>
            <a:pPr algn="ctr">
              <a:buFont typeface="Arial" charset="0"/>
              <a:buNone/>
              <a:defRPr/>
            </a:pP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June 22-24, </a:t>
            </a:r>
            <a:r>
              <a:rPr lang="en-US" sz="2400" b="1" smtClean="0">
                <a:solidFill>
                  <a:schemeClr val="accent2">
                    <a:lumMod val="50000"/>
                  </a:schemeClr>
                </a:solidFill>
                <a:effectLst>
                  <a:outerShdw blurRad="38100" dist="38100" dir="2700000" algn="tl">
                    <a:srgbClr val="000000">
                      <a:alpha val="43137"/>
                    </a:srgbClr>
                  </a:outerShdw>
                </a:effectLst>
                <a:latin typeface="Arial Black" pitchFamily="34" charset="0"/>
              </a:rPr>
              <a:t>2015 </a:t>
            </a:r>
            <a:r>
              <a:rPr lang="en-US" b="1">
                <a:solidFill>
                  <a:schemeClr val="accent2">
                    <a:lumMod val="50000"/>
                  </a:schemeClr>
                </a:solidFill>
                <a:effectLst>
                  <a:outerShdw blurRad="38100" dist="38100" dir="2700000" algn="tl">
                    <a:srgbClr val="000000">
                      <a:alpha val="43137"/>
                    </a:srgbClr>
                  </a:outerShdw>
                </a:effectLst>
                <a:latin typeface="Arial Black" pitchFamily="34" charset="0"/>
              </a:rPr>
              <a:t>Philadelphia, </a:t>
            </a:r>
            <a:r>
              <a:rPr lang="en-US" sz="2400" b="1" dirty="0" smtClean="0">
                <a:solidFill>
                  <a:schemeClr val="accent2">
                    <a:lumMod val="50000"/>
                  </a:schemeClr>
                </a:solidFill>
                <a:effectLst>
                  <a:outerShdw blurRad="38100" dist="38100" dir="2700000" algn="tl">
                    <a:srgbClr val="000000">
                      <a:alpha val="43137"/>
                    </a:srgbClr>
                  </a:outerShdw>
                </a:effectLst>
                <a:latin typeface="Arial Black" pitchFamily="34" charset="0"/>
              </a:rPr>
              <a:t>USA</a:t>
            </a:r>
          </a:p>
          <a:p>
            <a:pPr algn="ctr">
              <a:buFont typeface="Arial" charset="0"/>
              <a:buNone/>
              <a:defRPr/>
            </a:pPr>
            <a:r>
              <a:rPr lang="en-US" sz="2400" b="1" dirty="0" smtClean="0">
                <a:solidFill>
                  <a:srgbClr val="C00000"/>
                </a:solidFill>
                <a:effectLst>
                  <a:outerShdw blurRad="38100" dist="38100" dir="2700000" algn="tl">
                    <a:srgbClr val="000000">
                      <a:alpha val="43137"/>
                    </a:srgbClr>
                  </a:outerShdw>
                </a:effectLst>
              </a:rPr>
              <a:t>Theme: </a:t>
            </a:r>
            <a:r>
              <a:rPr lang="en-US" sz="2400" dirty="0"/>
              <a:t>Cosmetology and Trichology: Tracking and Tackling its </a:t>
            </a:r>
            <a:r>
              <a:rPr lang="en-US" sz="2400" dirty="0" smtClean="0"/>
              <a:t>Consequences</a:t>
            </a:r>
          </a:p>
          <a:p>
            <a:pPr algn="ctr">
              <a:buFont typeface="Arial" charset="0"/>
              <a:buNone/>
              <a:defRPr/>
            </a:pPr>
            <a:r>
              <a:rPr lang="en-US" sz="2400" b="1" i="1" dirty="0">
                <a:effectLst>
                  <a:outerShdw blurRad="38100" dist="38100" dir="2700000" algn="tl">
                    <a:srgbClr val="000000">
                      <a:alpha val="43137"/>
                    </a:srgbClr>
                  </a:outerShdw>
                </a:effectLst>
              </a:rPr>
              <a:t>Website</a:t>
            </a:r>
            <a:r>
              <a:rPr lang="en-US" sz="2400" b="1" i="1" dirty="0" smtClean="0">
                <a:effectLst>
                  <a:outerShdw blurRad="38100" dist="38100" dir="2700000" algn="tl">
                    <a:srgbClr val="000000">
                      <a:alpha val="43137"/>
                    </a:srgbClr>
                  </a:outerShdw>
                </a:effectLst>
              </a:rPr>
              <a:t>: </a:t>
            </a:r>
            <a:r>
              <a:rPr lang="en-US" sz="2400" b="1" i="1" dirty="0" smtClean="0">
                <a:effectLst>
                  <a:outerShdw blurRad="38100" dist="38100" dir="2700000" algn="tl">
                    <a:srgbClr val="000000">
                      <a:alpha val="43137"/>
                    </a:srgbClr>
                  </a:outerShdw>
                </a:effectLst>
                <a:hlinkClick r:id="rId2"/>
              </a:rPr>
              <a:t>http</a:t>
            </a:r>
            <a:r>
              <a:rPr lang="en-US" sz="2400" b="1" i="1" dirty="0">
                <a:effectLst>
                  <a:outerShdw blurRad="38100" dist="38100" dir="2700000" algn="tl">
                    <a:srgbClr val="000000">
                      <a:alpha val="43137"/>
                    </a:srgbClr>
                  </a:outerShdw>
                </a:effectLst>
                <a:hlinkClick r:id="rId2"/>
              </a:rPr>
              <a:t>://cosmetology-trichology.conferenceseries.com</a:t>
            </a:r>
            <a:r>
              <a:rPr lang="en-US" sz="2400" b="1" i="1" dirty="0" smtClean="0">
                <a:effectLst>
                  <a:outerShdw blurRad="38100" dist="38100" dir="2700000" algn="tl">
                    <a:srgbClr val="000000">
                      <a:alpha val="43137"/>
                    </a:srgbClr>
                  </a:outerShdw>
                </a:effectLst>
                <a:hlinkClick r:id="rId2"/>
              </a:rPr>
              <a:t>/</a:t>
            </a:r>
            <a:endParaRPr lang="en-US" sz="2400" b="1" i="1" dirty="0" smtClean="0">
              <a:effectLst>
                <a:outerShdw blurRad="38100" dist="38100" dir="2700000" algn="tl">
                  <a:srgbClr val="000000">
                    <a:alpha val="43137"/>
                  </a:srgbClr>
                </a:outerShdw>
              </a:effectLst>
            </a:endParaRPr>
          </a:p>
          <a:p>
            <a:pPr algn="ctr">
              <a:buFont typeface="Arial" charset="0"/>
              <a:buNone/>
              <a:defRPr/>
            </a:pPr>
            <a:endParaRPr lang="en-US" sz="24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330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mtClean="0"/>
              <a:t>Causes d’alopécie</a:t>
            </a:r>
            <a:endParaRPr lang="fr-FR" dirty="0"/>
          </a:p>
        </p:txBody>
      </p:sp>
      <p:sp>
        <p:nvSpPr>
          <p:cNvPr id="3" name="Content Placeholder 2"/>
          <p:cNvSpPr>
            <a:spLocks noGrp="1"/>
          </p:cNvSpPr>
          <p:nvPr>
            <p:ph idx="1"/>
          </p:nvPr>
        </p:nvSpPr>
        <p:spPr/>
        <p:txBody>
          <a:bodyPr>
            <a:normAutofit fontScale="77500" lnSpcReduction="20000"/>
          </a:bodyPr>
          <a:lstStyle/>
          <a:p>
            <a:r>
              <a:rPr lang="fr-FR" b="1" dirty="0" smtClean="0"/>
              <a:t>Hormonales</a:t>
            </a:r>
          </a:p>
          <a:p>
            <a:pPr lvl="0"/>
            <a:r>
              <a:rPr lang="fr-FR" b="1" dirty="0" smtClean="0"/>
              <a:t>Saisonnières</a:t>
            </a:r>
            <a:endParaRPr lang="fr-FR" dirty="0" smtClean="0"/>
          </a:p>
          <a:p>
            <a:r>
              <a:rPr lang="fr-FR" b="1" dirty="0" smtClean="0"/>
              <a:t>Régimes alimentaires restrictifs et Carences alimentaires </a:t>
            </a:r>
            <a:r>
              <a:rPr lang="fr-FR" dirty="0" smtClean="0"/>
              <a:t>en Oligo-éléments : vitamine A pour la kératinisation, B qui rentrent dans le métabolisme général de la formation de la kératine, de la régulation de la séborrhée, et l’état squameux du cheveu, C a un rôle anti infectieux et anti oxydant, le phosphore transforme les vitamines du groupe B en forme active</a:t>
            </a:r>
          </a:p>
          <a:p>
            <a:pPr lvl="0"/>
            <a:r>
              <a:rPr lang="fr-FR" b="1" dirty="0" smtClean="0"/>
              <a:t>Agressions mécaniques </a:t>
            </a:r>
            <a:r>
              <a:rPr lang="fr-FR" dirty="0" smtClean="0"/>
              <a:t>: traction du cheveu, lissage, brushing, coloration…</a:t>
            </a:r>
          </a:p>
          <a:p>
            <a:pPr lvl="0"/>
            <a:r>
              <a:rPr lang="fr-FR" b="1" dirty="0" smtClean="0"/>
              <a:t>Etat psycho affectif : pelade</a:t>
            </a:r>
          </a:p>
          <a:p>
            <a:pPr lvl="0"/>
            <a:r>
              <a:rPr lang="fr-FR" b="1" dirty="0" smtClean="0"/>
              <a:t>Médicament</a:t>
            </a:r>
          </a:p>
          <a:p>
            <a:pPr lvl="0"/>
            <a:r>
              <a:rPr lang="fr-FR" b="1" dirty="0" smtClean="0"/>
              <a:t>L’âge</a:t>
            </a:r>
            <a:r>
              <a:rPr lang="fr-FR" dirty="0" smtClean="0"/>
              <a:t>, </a:t>
            </a:r>
            <a:r>
              <a:rPr lang="fr-FR" b="1" dirty="0" smtClean="0"/>
              <a:t>le sexe, la grossesse </a:t>
            </a:r>
            <a:r>
              <a:rPr lang="fr-FR" dirty="0" smtClean="0"/>
              <a:t>: les estrogènes ont un effet protecteur du cheveu</a:t>
            </a:r>
          </a:p>
          <a:p>
            <a:r>
              <a:rPr lang="fr-FR" b="1" dirty="0" smtClean="0"/>
              <a:t>Congénitale</a:t>
            </a:r>
            <a:r>
              <a:rPr lang="fr-FR" dirty="0" smtClean="0"/>
              <a:t> (rare)</a:t>
            </a:r>
          </a:p>
          <a:p>
            <a:r>
              <a:rPr lang="fr-FR" b="1" dirty="0" err="1" smtClean="0"/>
              <a:t>Andro</a:t>
            </a:r>
            <a:r>
              <a:rPr lang="fr-FR" b="1" dirty="0" smtClean="0"/>
              <a:t>-génétiques</a:t>
            </a:r>
            <a:r>
              <a:rPr lang="fr-FR" dirty="0" smtClean="0"/>
              <a:t>  Masculines ou féminines : l’alopécie </a:t>
            </a:r>
            <a:r>
              <a:rPr lang="fr-FR" dirty="0" err="1" smtClean="0"/>
              <a:t>andro</a:t>
            </a:r>
            <a:r>
              <a:rPr lang="fr-FR" dirty="0" smtClean="0"/>
              <a:t>-génétique présente souvent un taux normal d’androgènes circulants. Elle résulte de l’activité plus importante des 5 alpha-réductase, qui convertit la testostérone circulante en </a:t>
            </a:r>
            <a:r>
              <a:rPr lang="fr-FR" dirty="0" err="1" smtClean="0"/>
              <a:t>dihydrotestostérone</a:t>
            </a:r>
            <a:r>
              <a:rPr lang="fr-FR" dirty="0" smtClean="0"/>
              <a:t> qui réduit la durée des cycles pilaires avec disparition du follicule pileux.</a:t>
            </a:r>
          </a:p>
          <a:p>
            <a:endParaRPr lang="fr-FR" dirty="0"/>
          </a:p>
        </p:txBody>
      </p:sp>
      <p:sp>
        <p:nvSpPr>
          <p:cNvPr id="12" name="Espace réservé du numéro de diapositive 11"/>
          <p:cNvSpPr>
            <a:spLocks noGrp="1"/>
          </p:cNvSpPr>
          <p:nvPr>
            <p:ph type="sldNum" sz="quarter" idx="12"/>
          </p:nvPr>
        </p:nvSpPr>
        <p:spPr/>
        <p:txBody>
          <a:bodyPr/>
          <a:lstStyle/>
          <a:p>
            <a:fld id="{A830F3F9-42E5-4AEE-9E55-C46020DDFF95}" type="slidenum">
              <a:rPr lang="fr-FR" smtClean="0"/>
              <a:pPr/>
              <a:t>6</a:t>
            </a:fld>
            <a:endParaRPr lang="fr-FR" dirty="0"/>
          </a:p>
        </p:txBody>
      </p:sp>
      <p:sp>
        <p:nvSpPr>
          <p:cNvPr id="13" name="Espace réservé du pied de page 12"/>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Traitements de l’alopécie</a:t>
            </a:r>
            <a:endParaRPr lang="fr-FR" dirty="0"/>
          </a:p>
        </p:txBody>
      </p:sp>
      <p:sp>
        <p:nvSpPr>
          <p:cNvPr id="3" name="Content Placeholder 2"/>
          <p:cNvSpPr>
            <a:spLocks noGrp="1"/>
          </p:cNvSpPr>
          <p:nvPr>
            <p:ph idx="1"/>
          </p:nvPr>
        </p:nvSpPr>
        <p:spPr/>
        <p:txBody>
          <a:bodyPr>
            <a:normAutofit fontScale="85000" lnSpcReduction="20000"/>
          </a:bodyPr>
          <a:lstStyle/>
          <a:p>
            <a:r>
              <a:rPr lang="fr-FR" b="1" dirty="0" smtClean="0"/>
              <a:t>Greffe </a:t>
            </a:r>
          </a:p>
          <a:p>
            <a:r>
              <a:rPr lang="fr-FR" b="1" dirty="0" smtClean="0"/>
              <a:t>PRP</a:t>
            </a:r>
            <a:r>
              <a:rPr lang="fr-FR" dirty="0" smtClean="0"/>
              <a:t> : plasma riche en plaquettes porteuses de facteurs de croissance</a:t>
            </a:r>
          </a:p>
          <a:p>
            <a:r>
              <a:rPr lang="fr-FR" b="1" dirty="0" smtClean="0"/>
              <a:t>LED</a:t>
            </a:r>
          </a:p>
          <a:p>
            <a:pPr>
              <a:buNone/>
            </a:pPr>
            <a:r>
              <a:rPr lang="fr-FR" dirty="0" smtClean="0"/>
              <a:t>      Validation par la FDA du </a:t>
            </a:r>
            <a:r>
              <a:rPr lang="fr-FR" dirty="0" err="1" smtClean="0"/>
              <a:t>Igrow</a:t>
            </a:r>
            <a:r>
              <a:rPr lang="fr-FR" dirty="0" smtClean="0">
                <a:sym typeface="Symbol"/>
              </a:rPr>
              <a:t></a:t>
            </a:r>
            <a:r>
              <a:rPr lang="fr-FR" dirty="0" smtClean="0"/>
              <a:t> ou </a:t>
            </a:r>
            <a:r>
              <a:rPr lang="fr-FR" dirty="0" err="1" smtClean="0"/>
              <a:t>Hair</a:t>
            </a:r>
            <a:r>
              <a:rPr lang="fr-FR" dirty="0" smtClean="0"/>
              <a:t> max</a:t>
            </a:r>
            <a:r>
              <a:rPr lang="fr-FR" dirty="0" smtClean="0">
                <a:sym typeface="Symbol"/>
              </a:rPr>
              <a:t> et autres LED : </a:t>
            </a:r>
            <a:r>
              <a:rPr lang="fr-FR" dirty="0" smtClean="0"/>
              <a:t>Techniques de vasodilatation des micros vaisseaux, donc augmentation des fonctions nourricières et d’éliminations des déchets cellulaires, régulation de la séborrhée, et stimulation de la synthèse des cellules de la matrice du follicule pileux </a:t>
            </a:r>
          </a:p>
          <a:p>
            <a:r>
              <a:rPr lang="fr-FR" b="1" dirty="0" smtClean="0"/>
              <a:t>Voie orale</a:t>
            </a:r>
          </a:p>
          <a:p>
            <a:pPr>
              <a:buNone/>
            </a:pPr>
            <a:r>
              <a:rPr lang="fr-FR" dirty="0" smtClean="0"/>
              <a:t>Le traitement de la pathologie si telle est la cause</a:t>
            </a:r>
          </a:p>
          <a:p>
            <a:pPr>
              <a:buNone/>
            </a:pPr>
            <a:r>
              <a:rPr lang="fr-FR" dirty="0" smtClean="0"/>
              <a:t>Le traitement de la carence nutritionnelle si telle est la cause </a:t>
            </a:r>
          </a:p>
          <a:p>
            <a:pPr>
              <a:buNone/>
            </a:pPr>
            <a:r>
              <a:rPr lang="fr-FR" dirty="0" smtClean="0"/>
              <a:t>Le finasteride ou propecia chez l’homme</a:t>
            </a:r>
          </a:p>
          <a:p>
            <a:pPr>
              <a:buNone/>
            </a:pPr>
            <a:r>
              <a:rPr lang="fr-FR" dirty="0" smtClean="0"/>
              <a:t>L’acétate de cyprotérone, les pilules anti-androgéniques, la drospirénone, la spironolactone avec action anti-</a:t>
            </a:r>
            <a:r>
              <a:rPr lang="fr-FR" dirty="0" err="1" smtClean="0"/>
              <a:t>minéralocorticoïde</a:t>
            </a:r>
            <a:r>
              <a:rPr lang="fr-FR" dirty="0" smtClean="0"/>
              <a:t> pour la femme</a:t>
            </a:r>
          </a:p>
          <a:p>
            <a:r>
              <a:rPr lang="fr-FR" b="1" dirty="0" smtClean="0"/>
              <a:t>Voie locale </a:t>
            </a:r>
            <a:r>
              <a:rPr lang="fr-FR" dirty="0" smtClean="0"/>
              <a:t>: shampoings traitants, </a:t>
            </a:r>
            <a:r>
              <a:rPr lang="fr-FR" dirty="0" err="1" smtClean="0"/>
              <a:t>minoxidil</a:t>
            </a:r>
            <a:r>
              <a:rPr lang="fr-FR" dirty="0" smtClean="0"/>
              <a:t> (pyrimidine diamine) 2% et 5%, </a:t>
            </a:r>
            <a:r>
              <a:rPr lang="fr-FR" dirty="0" err="1" smtClean="0"/>
              <a:t>aminexil</a:t>
            </a:r>
            <a:r>
              <a:rPr lang="fr-FR" dirty="0" smtClean="0"/>
              <a:t>, </a:t>
            </a:r>
          </a:p>
          <a:p>
            <a:r>
              <a:rPr lang="fr-FR" b="1" dirty="0" smtClean="0"/>
              <a:t>mésothérapie</a:t>
            </a:r>
            <a:r>
              <a:rPr lang="fr-FR" dirty="0" smtClean="0"/>
              <a:t> </a:t>
            </a:r>
          </a:p>
          <a:p>
            <a:endParaRPr lang="fr-FR" dirty="0"/>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7</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mtClean="0"/>
              <a:t>Définition de la mésothérapie</a:t>
            </a:r>
            <a:endParaRPr lang="fr-FR" dirty="0"/>
          </a:p>
        </p:txBody>
      </p:sp>
      <p:sp>
        <p:nvSpPr>
          <p:cNvPr id="3" name="Content Placeholder 2"/>
          <p:cNvSpPr>
            <a:spLocks noGrp="1"/>
          </p:cNvSpPr>
          <p:nvPr>
            <p:ph idx="1"/>
          </p:nvPr>
        </p:nvSpPr>
        <p:spPr/>
        <p:txBody>
          <a:bodyPr>
            <a:normAutofit/>
          </a:bodyPr>
          <a:lstStyle/>
          <a:p>
            <a:r>
              <a:rPr lang="fr-FR" dirty="0" smtClean="0"/>
              <a:t>Née en </a:t>
            </a:r>
            <a:r>
              <a:rPr lang="fr-FR" b="1" dirty="0" smtClean="0"/>
              <a:t>1952</a:t>
            </a:r>
            <a:r>
              <a:rPr lang="fr-FR" dirty="0" smtClean="0"/>
              <a:t>, cette technique vise à injecter de façon </a:t>
            </a:r>
            <a:r>
              <a:rPr lang="fr-FR" b="1" dirty="0" smtClean="0"/>
              <a:t>superficielle</a:t>
            </a:r>
            <a:r>
              <a:rPr lang="fr-FR" dirty="0" smtClean="0"/>
              <a:t> avec des </a:t>
            </a:r>
            <a:r>
              <a:rPr lang="fr-FR" b="1" dirty="0" smtClean="0"/>
              <a:t>aiguilles de 30-32 gauges</a:t>
            </a:r>
            <a:r>
              <a:rPr lang="fr-FR" dirty="0" smtClean="0"/>
              <a:t>, une petite quantité d’un traitement adapté à la pathologie que l’on veut soigner, à un endroit </a:t>
            </a:r>
            <a:r>
              <a:rPr lang="fr-FR" b="1" dirty="0" smtClean="0"/>
              <a:t>précis</a:t>
            </a:r>
            <a:r>
              <a:rPr lang="fr-FR" dirty="0" smtClean="0"/>
              <a:t>.</a:t>
            </a:r>
          </a:p>
          <a:p>
            <a:r>
              <a:rPr lang="fr-FR" dirty="0" err="1" smtClean="0"/>
              <a:t>Mesopecie</a:t>
            </a:r>
            <a:r>
              <a:rPr lang="fr-FR" dirty="0" smtClean="0"/>
              <a:t> : injection d’un </a:t>
            </a:r>
            <a:r>
              <a:rPr lang="fr-FR" b="1" dirty="0" smtClean="0"/>
              <a:t>complexe revitalisant dans la partie superficielle du cuir chevelu </a:t>
            </a:r>
            <a:r>
              <a:rPr lang="fr-FR" dirty="0" smtClean="0"/>
              <a:t>afin d’améliorer l’état séborrhéique, son oxygénation grâce à la micro stimulation des vaisseaux nourriciers du follicule, sa résistance et sa croissance .</a:t>
            </a:r>
          </a:p>
          <a:p>
            <a:r>
              <a:rPr lang="fr-FR" dirty="0" smtClean="0"/>
              <a:t>Utilisée et efficace jusqu'aux stades </a:t>
            </a:r>
            <a:r>
              <a:rPr lang="fr-FR" b="1" dirty="0" smtClean="0"/>
              <a:t>2 de Ludwig  </a:t>
            </a:r>
            <a:r>
              <a:rPr lang="fr-FR" dirty="0" smtClean="0"/>
              <a:t>chez la femme et </a:t>
            </a:r>
            <a:r>
              <a:rPr lang="fr-FR" b="1" dirty="0" smtClean="0"/>
              <a:t>4 de Hamilton </a:t>
            </a:r>
            <a:r>
              <a:rPr lang="fr-FR" dirty="0" smtClean="0"/>
              <a:t>chez l’homme</a:t>
            </a:r>
          </a:p>
          <a:p>
            <a:endParaRPr lang="fr-FR" dirty="0" smtClean="0"/>
          </a:p>
        </p:txBody>
      </p:sp>
      <p:sp>
        <p:nvSpPr>
          <p:cNvPr id="6" name="Espace réservé du numéro de diapositive 5"/>
          <p:cNvSpPr>
            <a:spLocks noGrp="1"/>
          </p:cNvSpPr>
          <p:nvPr>
            <p:ph type="sldNum" sz="quarter" idx="12"/>
          </p:nvPr>
        </p:nvSpPr>
        <p:spPr/>
        <p:txBody>
          <a:bodyPr/>
          <a:lstStyle/>
          <a:p>
            <a:fld id="{A830F3F9-42E5-4AEE-9E55-C46020DDFF95}" type="slidenum">
              <a:rPr lang="fr-FR" smtClean="0"/>
              <a:pPr/>
              <a:t>8</a:t>
            </a:fld>
            <a:endParaRPr lang="fr-FR" dirty="0"/>
          </a:p>
        </p:txBody>
      </p:sp>
      <p:sp>
        <p:nvSpPr>
          <p:cNvPr id="7" name="Espace réservé du pied de page 6"/>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L’étude : protocole</a:t>
            </a:r>
            <a:endParaRPr lang="fr-FR" dirty="0"/>
          </a:p>
        </p:txBody>
      </p:sp>
      <p:sp>
        <p:nvSpPr>
          <p:cNvPr id="3" name="Content Placeholder 2"/>
          <p:cNvSpPr>
            <a:spLocks noGrp="1"/>
          </p:cNvSpPr>
          <p:nvPr>
            <p:ph idx="1"/>
          </p:nvPr>
        </p:nvSpPr>
        <p:spPr>
          <a:xfrm>
            <a:off x="457200" y="990600"/>
            <a:ext cx="8229600" cy="5135563"/>
          </a:xfrm>
        </p:spPr>
        <p:txBody>
          <a:bodyPr>
            <a:normAutofit/>
          </a:bodyPr>
          <a:lstStyle/>
          <a:p>
            <a:pPr>
              <a:buNone/>
            </a:pPr>
            <a:r>
              <a:rPr lang="fr-FR" b="1" dirty="0" smtClean="0"/>
              <a:t>Etude de cas mono centrique en simple aveugle randomisée avec 3 hommes et 3 femmes ayant une alopécie depuis 3 mois repartis en 3 cohortes de 2 patients</a:t>
            </a:r>
            <a:endParaRPr lang="fr-FR" dirty="0" smtClean="0"/>
          </a:p>
          <a:p>
            <a:pPr>
              <a:buNone/>
            </a:pPr>
            <a:r>
              <a:rPr lang="fr-FR" dirty="0" smtClean="0"/>
              <a:t>Choix des patients </a:t>
            </a:r>
          </a:p>
          <a:p>
            <a:r>
              <a:rPr lang="fr-FR" dirty="0" smtClean="0"/>
              <a:t>         Critères </a:t>
            </a:r>
            <a:r>
              <a:rPr lang="fr-FR" b="1" dirty="0" smtClean="0"/>
              <a:t>d’inclusion  hommes et femmes de 18 à 65 ans</a:t>
            </a:r>
          </a:p>
          <a:p>
            <a:r>
              <a:rPr lang="fr-FR" dirty="0" smtClean="0"/>
              <a:t>         Critères </a:t>
            </a:r>
            <a:r>
              <a:rPr lang="fr-FR" b="1" dirty="0" smtClean="0"/>
              <a:t>d’exclusion</a:t>
            </a:r>
          </a:p>
          <a:p>
            <a:pPr lvl="2"/>
            <a:r>
              <a:rPr lang="fr-FR" dirty="0" smtClean="0"/>
              <a:t>Age &lt; 16 ans ou &gt; 65 ans</a:t>
            </a:r>
          </a:p>
          <a:p>
            <a:pPr lvl="2"/>
            <a:r>
              <a:rPr lang="fr-FR" b="1" dirty="0" smtClean="0"/>
              <a:t>Au delà du stade IV d’Hamilton chez l’homme, et du stade II de Ludwig chez la femme</a:t>
            </a:r>
          </a:p>
          <a:p>
            <a:pPr lvl="2"/>
            <a:r>
              <a:rPr lang="fr-FR" dirty="0" smtClean="0"/>
              <a:t>Allergie aux produits</a:t>
            </a:r>
          </a:p>
          <a:p>
            <a:pPr lvl="2"/>
            <a:r>
              <a:rPr lang="fr-FR" dirty="0" smtClean="0"/>
              <a:t>Femmes enceintes et allaitantes</a:t>
            </a:r>
          </a:p>
        </p:txBody>
      </p:sp>
      <p:sp>
        <p:nvSpPr>
          <p:cNvPr id="8" name="Espace réservé du numéro de diapositive 7"/>
          <p:cNvSpPr>
            <a:spLocks noGrp="1"/>
          </p:cNvSpPr>
          <p:nvPr>
            <p:ph type="sldNum" sz="quarter" idx="12"/>
          </p:nvPr>
        </p:nvSpPr>
        <p:spPr/>
        <p:txBody>
          <a:bodyPr/>
          <a:lstStyle/>
          <a:p>
            <a:fld id="{A830F3F9-42E5-4AEE-9E55-C46020DDFF95}" type="slidenum">
              <a:rPr lang="fr-FR" smtClean="0"/>
              <a:pPr/>
              <a:t>9</a:t>
            </a:fld>
            <a:endParaRPr lang="fr-FR" dirty="0"/>
          </a:p>
        </p:txBody>
      </p:sp>
      <p:sp>
        <p:nvSpPr>
          <p:cNvPr id="9" name="Espace réservé du pied de page 8"/>
          <p:cNvSpPr>
            <a:spLocks noGrp="1"/>
          </p:cNvSpPr>
          <p:nvPr>
            <p:ph type="ftr" sz="quarter" idx="11"/>
          </p:nvPr>
        </p:nvSpPr>
        <p:spPr/>
        <p:txBody>
          <a:bodyPr/>
          <a:lstStyle/>
          <a:p>
            <a:r>
              <a:rPr lang="fr-FR" dirty="0" smtClean="0"/>
              <a:t>Docteur Alexandra </a:t>
            </a:r>
            <a:r>
              <a:rPr lang="fr-FR" dirty="0" err="1" smtClean="0"/>
              <a:t>Dalu</a:t>
            </a:r>
            <a:r>
              <a:rPr lang="fr-FR" dirty="0" smtClean="0"/>
              <a:t> : Alopécie et Mésothérapie</a:t>
            </a:r>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2235</TotalTime>
  <Words>3536</Words>
  <Application>Microsoft Office PowerPoint</Application>
  <PresentationFormat>On-screen Show (4:3)</PresentationFormat>
  <Paragraphs>512</Paragraphs>
  <Slides>52</Slides>
  <Notes>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About OMICS Group</vt:lpstr>
      <vt:lpstr>About OMICS Group Conferences</vt:lpstr>
      <vt:lpstr>ALOPECIE ET MESOTHERAPIE</vt:lpstr>
      <vt:lpstr>Sommaire</vt:lpstr>
      <vt:lpstr>L’alopécie et le cheveu : définitions</vt:lpstr>
      <vt:lpstr>Causes d’alopécie</vt:lpstr>
      <vt:lpstr>Traitements de l’alopécie</vt:lpstr>
      <vt:lpstr>Définition de la mésothérapie</vt:lpstr>
      <vt:lpstr>L’étude : protocole</vt:lpstr>
      <vt:lpstr>L’ étude : les produits </vt:lpstr>
      <vt:lpstr>L’étude : les objectifs</vt:lpstr>
      <vt:lpstr>L’étude: méthode</vt:lpstr>
      <vt:lpstr>  l’étude : l’injection  </vt:lpstr>
      <vt:lpstr>Questionnaires utilisés</vt:lpstr>
      <vt:lpstr>LES RESULTATS</vt:lpstr>
      <vt:lpstr>LES RESULTATS</vt:lpstr>
      <vt:lpstr>Grade de fragilité du cheveu</vt:lpstr>
      <vt:lpstr>LES RESULTATS</vt:lpstr>
      <vt:lpstr>Le score EPARS (Echelle Péjorative Alopécie Reproductible Subjective)</vt:lpstr>
      <vt:lpstr>Séborrhée</vt:lpstr>
      <vt:lpstr>Démangeaisons</vt:lpstr>
      <vt:lpstr>Rareté</vt:lpstr>
      <vt:lpstr>Perte</vt:lpstr>
      <vt:lpstr>Médiocrité</vt:lpstr>
      <vt:lpstr>Total</vt:lpstr>
      <vt:lpstr>LES RESULTATS</vt:lpstr>
      <vt:lpstr>GAIS</vt:lpstr>
      <vt:lpstr>Satisfaction médecin patient</vt:lpstr>
      <vt:lpstr>LES RESULTATS</vt:lpstr>
      <vt:lpstr>Mesure du skin evidence</vt:lpstr>
      <vt:lpstr>Limite de l’étude</vt:lpstr>
      <vt:lpstr>Discussion : les points faibles </vt:lpstr>
      <vt:lpstr>Discussion : les points forts</vt:lpstr>
      <vt:lpstr>Perspectives</vt:lpstr>
      <vt:lpstr>Conclusion</vt:lpstr>
      <vt:lpstr>HAIRCARE RESTRUCTURING HAIR BOOSTER  by REVITACARE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 de votre attention </vt:lpstr>
      <vt:lpstr>Lets Meet again at Cosmetology-2015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ALOPECIE ET MESOTHERAPIE</dc:title>
  <dc:creator>Alexandra</dc:creator>
  <cp:lastModifiedBy>Syeda Aeliya Fatima Zaidi</cp:lastModifiedBy>
  <cp:revision>78</cp:revision>
  <dcterms:created xsi:type="dcterms:W3CDTF">2012-11-21T20:27:29Z</dcterms:created>
  <dcterms:modified xsi:type="dcterms:W3CDTF">2014-10-10T05:28:05Z</dcterms:modified>
</cp:coreProperties>
</file>