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Default Extension="tiff" ContentType="image/tiff"/>
  <Default Extension="vml" ContentType="application/vnd.openxmlformats-officedocument.vmlDrawing"/>
  <Default Extension="xlsx" ContentType="application/vnd.openxmlformats-officedocument.spreadsheetml.sheet"/>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291" r:id="rId2"/>
    <p:sldId id="292" r:id="rId3"/>
    <p:sldId id="256" r:id="rId4"/>
    <p:sldId id="268" r:id="rId5"/>
    <p:sldId id="287" r:id="rId6"/>
    <p:sldId id="288" r:id="rId7"/>
    <p:sldId id="282" r:id="rId8"/>
    <p:sldId id="284" r:id="rId9"/>
    <p:sldId id="275" r:id="rId10"/>
    <p:sldId id="289" r:id="rId11"/>
    <p:sldId id="270" r:id="rId12"/>
    <p:sldId id="257" r:id="rId13"/>
    <p:sldId id="258" r:id="rId14"/>
    <p:sldId id="263" r:id="rId15"/>
    <p:sldId id="262" r:id="rId16"/>
    <p:sldId id="259" r:id="rId17"/>
    <p:sldId id="269" r:id="rId18"/>
    <p:sldId id="285" r:id="rId19"/>
    <p:sldId id="290" r:id="rId20"/>
    <p:sldId id="276" r:id="rId21"/>
    <p:sldId id="277" r:id="rId22"/>
    <p:sldId id="278" r:id="rId23"/>
    <p:sldId id="279" r:id="rId24"/>
    <p:sldId id="280" r:id="rId25"/>
    <p:sldId id="281" r:id="rId26"/>
    <p:sldId id="283" r:id="rId27"/>
    <p:sldId id="293"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0979" autoAdjust="0"/>
    <p:restoredTop sz="90496" autoAdjust="0"/>
  </p:normalViewPr>
  <p:slideViewPr>
    <p:cSldViewPr>
      <p:cViewPr varScale="1">
        <p:scale>
          <a:sx n="65" d="100"/>
          <a:sy n="65" d="100"/>
        </p:scale>
        <p:origin x="-1710" y="-10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71" d="100"/>
          <a:sy n="71" d="100"/>
        </p:scale>
        <p:origin x="-3258" y="-9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lang val="en-US"/>
  <c:style val="42"/>
  <c:chart>
    <c:autoTitleDeleted val="1"/>
    <c:plotArea>
      <c:layout>
        <c:manualLayout>
          <c:layoutTarget val="inner"/>
          <c:xMode val="edge"/>
          <c:yMode val="edge"/>
          <c:x val="0.17703201730182888"/>
          <c:y val="3.437500000000001E-2"/>
          <c:w val="0.8229679826981714"/>
          <c:h val="0.93125000000000002"/>
        </c:manualLayout>
      </c:layout>
      <c:barChart>
        <c:barDir val="bar"/>
        <c:grouping val="stacked"/>
        <c:ser>
          <c:idx val="0"/>
          <c:order val="0"/>
          <c:tx>
            <c:strRef>
              <c:f>Sheet1!$B$1</c:f>
              <c:strCache>
                <c:ptCount val="1"/>
                <c:pt idx="0">
                  <c:v>Series 1</c:v>
                </c:pt>
              </c:strCache>
            </c:strRef>
          </c:tx>
          <c:dLbls>
            <c:dLbl>
              <c:idx val="4"/>
              <c:showVal val="1"/>
              <c:showSerName val="1"/>
              <c:extLst>
                <c:ext xmlns:c15="http://schemas.microsoft.com/office/drawing/2012/chart" uri="{CE6537A1-D6FC-4f65-9D91-7224C49458BB}"/>
              </c:extLst>
            </c:dLbl>
            <c:delete val="1"/>
            <c:extLst>
              <c:ext xmlns:c15="http://schemas.microsoft.com/office/drawing/2012/chart" uri="{CE6537A1-D6FC-4f65-9D91-7224C49458BB}">
                <c15:showLeaderLines val="0"/>
              </c:ext>
            </c:extLst>
          </c:dLbls>
          <c:cat>
            <c:strRef>
              <c:f>Sheet1!$A$2:$A$6</c:f>
              <c:strCache>
                <c:ptCount val="4"/>
                <c:pt idx="0">
                  <c:v>sample #3</c:v>
                </c:pt>
                <c:pt idx="2">
                  <c:v>sample #2</c:v>
                </c:pt>
                <c:pt idx="3">
                  <c:v>sample #1</c:v>
                </c:pt>
              </c:strCache>
            </c:strRef>
          </c:cat>
          <c:val>
            <c:numRef>
              <c:f>Sheet1!$B$2:$B$6</c:f>
              <c:numCache>
                <c:formatCode>General</c:formatCode>
                <c:ptCount val="5"/>
                <c:pt idx="0">
                  <c:v>12</c:v>
                </c:pt>
                <c:pt idx="2">
                  <c:v>8.25</c:v>
                </c:pt>
                <c:pt idx="3">
                  <c:v>12</c:v>
                </c:pt>
              </c:numCache>
            </c:numRef>
          </c:val>
        </c:ser>
        <c:ser>
          <c:idx val="1"/>
          <c:order val="1"/>
          <c:tx>
            <c:strRef>
              <c:f>Sheet1!$C$1</c:f>
              <c:strCache>
                <c:ptCount val="1"/>
                <c:pt idx="0">
                  <c:v>Series 2</c:v>
                </c:pt>
              </c:strCache>
            </c:strRef>
          </c:tx>
          <c:dLbls>
            <c:dLbl>
              <c:idx val="4"/>
              <c:showVal val="1"/>
              <c:showSerName val="1"/>
              <c:extLst>
                <c:ext xmlns:c15="http://schemas.microsoft.com/office/drawing/2012/chart" uri="{CE6537A1-D6FC-4f65-9D91-7224C49458BB}"/>
              </c:extLst>
            </c:dLbl>
            <c:delete val="1"/>
            <c:extLst>
              <c:ext xmlns:c15="http://schemas.microsoft.com/office/drawing/2012/chart" uri="{CE6537A1-D6FC-4f65-9D91-7224C49458BB}">
                <c15:showLeaderLines val="0"/>
              </c:ext>
            </c:extLst>
          </c:dLbls>
          <c:cat>
            <c:strRef>
              <c:f>Sheet1!$A$2:$A$6</c:f>
              <c:strCache>
                <c:ptCount val="4"/>
                <c:pt idx="0">
                  <c:v>sample #3</c:v>
                </c:pt>
                <c:pt idx="2">
                  <c:v>sample #2</c:v>
                </c:pt>
                <c:pt idx="3">
                  <c:v>sample #1</c:v>
                </c:pt>
              </c:strCache>
            </c:strRef>
          </c:cat>
          <c:val>
            <c:numRef>
              <c:f>Sheet1!$C$2:$C$6</c:f>
              <c:numCache>
                <c:formatCode>General</c:formatCode>
                <c:ptCount val="5"/>
                <c:pt idx="0">
                  <c:v>22.5</c:v>
                </c:pt>
                <c:pt idx="2">
                  <c:v>22.5</c:v>
                </c:pt>
                <c:pt idx="3">
                  <c:v>0</c:v>
                </c:pt>
              </c:numCache>
            </c:numRef>
          </c:val>
        </c:ser>
        <c:ser>
          <c:idx val="2"/>
          <c:order val="2"/>
          <c:tx>
            <c:strRef>
              <c:f>Sheet1!$D$1</c:f>
              <c:strCache>
                <c:ptCount val="1"/>
                <c:pt idx="0">
                  <c:v>Series 3</c:v>
                </c:pt>
              </c:strCache>
            </c:strRef>
          </c:tx>
          <c:dLbls>
            <c:dLbl>
              <c:idx val="4"/>
              <c:showVal val="1"/>
              <c:showSerName val="1"/>
              <c:extLst>
                <c:ext xmlns:c15="http://schemas.microsoft.com/office/drawing/2012/chart" uri="{CE6537A1-D6FC-4f65-9D91-7224C49458BB}"/>
              </c:extLst>
            </c:dLbl>
            <c:delete val="1"/>
            <c:extLst>
              <c:ext xmlns:c15="http://schemas.microsoft.com/office/drawing/2012/chart" uri="{CE6537A1-D6FC-4f65-9D91-7224C49458BB}">
                <c15:showLeaderLines val="0"/>
              </c:ext>
            </c:extLst>
          </c:dLbls>
          <c:cat>
            <c:strRef>
              <c:f>Sheet1!$A$2:$A$6</c:f>
              <c:strCache>
                <c:ptCount val="4"/>
                <c:pt idx="0">
                  <c:v>sample #3</c:v>
                </c:pt>
                <c:pt idx="2">
                  <c:v>sample #2</c:v>
                </c:pt>
                <c:pt idx="3">
                  <c:v>sample #1</c:v>
                </c:pt>
              </c:strCache>
            </c:strRef>
          </c:cat>
          <c:val>
            <c:numRef>
              <c:f>Sheet1!$D$2:$D$6</c:f>
              <c:numCache>
                <c:formatCode>General</c:formatCode>
                <c:ptCount val="5"/>
                <c:pt idx="0">
                  <c:v>0</c:v>
                </c:pt>
                <c:pt idx="2">
                  <c:v>0</c:v>
                </c:pt>
                <c:pt idx="3">
                  <c:v>0</c:v>
                </c:pt>
              </c:numCache>
            </c:numRef>
          </c:val>
        </c:ser>
        <c:dLbls/>
        <c:gapWidth val="55"/>
        <c:overlap val="100"/>
        <c:axId val="94412800"/>
        <c:axId val="94413952"/>
      </c:barChart>
      <c:catAx>
        <c:axId val="94412800"/>
        <c:scaling>
          <c:orientation val="minMax"/>
        </c:scaling>
        <c:axPos val="l"/>
        <c:numFmt formatCode="General" sourceLinked="0"/>
        <c:majorTickMark val="none"/>
        <c:tickLblPos val="nextTo"/>
        <c:txPr>
          <a:bodyPr/>
          <a:lstStyle/>
          <a:p>
            <a:pPr>
              <a:defRPr>
                <a:latin typeface="Arial" pitchFamily="34" charset="0"/>
                <a:cs typeface="Arial" pitchFamily="34" charset="0"/>
              </a:defRPr>
            </a:pPr>
            <a:endParaRPr lang="en-US"/>
          </a:p>
        </c:txPr>
        <c:crossAx val="94413952"/>
        <c:crosses val="autoZero"/>
        <c:auto val="1"/>
        <c:lblAlgn val="ctr"/>
        <c:lblOffset val="100"/>
      </c:catAx>
      <c:valAx>
        <c:axId val="94413952"/>
        <c:scaling>
          <c:orientation val="minMax"/>
        </c:scaling>
        <c:delete val="1"/>
        <c:axPos val="b"/>
        <c:majorGridlines/>
        <c:numFmt formatCode="General" sourceLinked="1"/>
        <c:majorTickMark val="none"/>
        <c:tickLblPos val="nextTo"/>
        <c:crossAx val="94412800"/>
        <c:crosses val="autoZero"/>
        <c:crossBetween val="between"/>
      </c:valAx>
    </c:plotArea>
    <c:plotVisOnly val="1"/>
    <c:dispBlanksAs val="gap"/>
  </c:chart>
  <c:spPr>
    <a:ln w="38100">
      <a:solidFill>
        <a:schemeClr val="accent1">
          <a:lumMod val="40000"/>
          <a:lumOff val="60000"/>
        </a:schemeClr>
      </a:solidFill>
    </a:ln>
    <a:scene3d>
      <a:camera prst="orthographicFront"/>
      <a:lightRig rig="threePt" dir="t"/>
    </a:scene3d>
    <a:sp3d>
      <a:bevelT/>
    </a:sp3d>
  </c:spPr>
  <c:txPr>
    <a:bodyPr/>
    <a:lstStyle/>
    <a:p>
      <a:pPr>
        <a:defRPr sz="1800"/>
      </a:pPr>
      <a:endParaRPr lang="en-US"/>
    </a:p>
  </c:txPr>
  <c:externalData r:id="rId1"/>
</c:chartSpace>
</file>

<file path=ppt/drawings/_rels/vmlDrawing1.v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image" Target="../media/image3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3018713-442D-47BC-ACBE-F4539710F778}" type="datetimeFigureOut">
              <a:rPr lang="en-US" smtClean="0"/>
              <a:pPr/>
              <a:t>11/5/2014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67F60F1-D15E-43B5-B25A-E356A38D9E25}" type="slidenum">
              <a:rPr lang="en-US" smtClean="0"/>
              <a:pPr/>
              <a:t>‹#›</a:t>
            </a:fld>
            <a:endParaRPr lang="en-US"/>
          </a:p>
        </p:txBody>
      </p:sp>
    </p:spTree>
    <p:extLst>
      <p:ext uri="{BB962C8B-B14F-4D97-AF65-F5344CB8AC3E}">
        <p14:creationId xmlns:p14="http://schemas.microsoft.com/office/powerpoint/2010/main" xmlns="" val="41298440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C5CF75-8F39-4075-8BC0-B8138EEADE5A}" type="datetimeFigureOut">
              <a:rPr lang="en-US" smtClean="0"/>
              <a:pPr/>
              <a:t>11/5/2014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FEA99F-A3F0-4935-AC46-9F7F4F71512A}" type="slidenum">
              <a:rPr lang="en-US" smtClean="0"/>
              <a:pPr/>
              <a:t>‹#›</a:t>
            </a:fld>
            <a:endParaRPr lang="en-US"/>
          </a:p>
        </p:txBody>
      </p:sp>
    </p:spTree>
    <p:extLst>
      <p:ext uri="{BB962C8B-B14F-4D97-AF65-F5344CB8AC3E}">
        <p14:creationId xmlns:p14="http://schemas.microsoft.com/office/powerpoint/2010/main" xmlns="" val="1202261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Aft>
                <a:spcPts val="1200"/>
              </a:spcAft>
            </a:pPr>
            <a:r>
              <a:rPr lang="en-US" sz="2800" b="1" dirty="0" smtClean="0">
                <a:solidFill>
                  <a:schemeClr val="bg1"/>
                </a:solidFill>
                <a:latin typeface="Arial" pitchFamily="34" charset="0"/>
                <a:cs typeface="Arial" pitchFamily="34" charset="0"/>
              </a:rPr>
              <a:t>Introduction.</a:t>
            </a:r>
            <a:r>
              <a:rPr lang="en-US" sz="2800" dirty="0" smtClean="0">
                <a:solidFill>
                  <a:schemeClr val="bg1"/>
                </a:solidFill>
                <a:latin typeface="Arial" pitchFamily="34" charset="0"/>
                <a:cs typeface="Arial" pitchFamily="34" charset="0"/>
              </a:rPr>
              <a:t> </a:t>
            </a:r>
            <a:r>
              <a:rPr lang="en-US" sz="1200" dirty="0" smtClean="0">
                <a:solidFill>
                  <a:schemeClr val="bg1"/>
                </a:solidFill>
                <a:latin typeface="Arial" pitchFamily="34" charset="0"/>
                <a:cs typeface="Arial" pitchFamily="34" charset="0"/>
              </a:rPr>
              <a:t>Symmetry breaking at interfaces between dissimilar materials is at the origin of many unique properties associated with complex oxides. With decreasing thickness, properties of ultrathin films are more and more determined by both surface and interface with the substrate. Functionality of many complex oxide materials even in bulk (e.g., those used in electrochemical systems) strongly depends on properties of the surface. Therefore, understanding and control of properties and interfaces is a key challenge in the complex oxide material science and physics.</a:t>
            </a:r>
          </a:p>
          <a:p>
            <a:pPr algn="just">
              <a:spcAft>
                <a:spcPts val="1200"/>
              </a:spcAft>
            </a:pPr>
            <a:r>
              <a:rPr lang="en-US" sz="1200" dirty="0" smtClean="0">
                <a:solidFill>
                  <a:schemeClr val="bg1"/>
                </a:solidFill>
                <a:latin typeface="Arial" pitchFamily="34" charset="0"/>
                <a:cs typeface="Arial" pitchFamily="34" charset="0"/>
              </a:rPr>
              <a:t>        SrRuO</a:t>
            </a:r>
            <a:r>
              <a:rPr lang="en-US" sz="1200" baseline="-25000" dirty="0" smtClean="0">
                <a:solidFill>
                  <a:schemeClr val="bg1"/>
                </a:solidFill>
                <a:latin typeface="Arial" pitchFamily="34" charset="0"/>
                <a:cs typeface="Arial" pitchFamily="34" charset="0"/>
              </a:rPr>
              <a:t>3</a:t>
            </a:r>
            <a:r>
              <a:rPr lang="en-US" sz="1200" dirty="0" smtClean="0">
                <a:solidFill>
                  <a:schemeClr val="bg1"/>
                </a:solidFill>
                <a:latin typeface="Arial" pitchFamily="34" charset="0"/>
                <a:cs typeface="Arial" pitchFamily="34" charset="0"/>
              </a:rPr>
              <a:t> is a complex oxide, metallic itinerant </a:t>
            </a:r>
            <a:r>
              <a:rPr lang="en-US" sz="1200" dirty="0" err="1" smtClean="0">
                <a:solidFill>
                  <a:schemeClr val="bg1"/>
                </a:solidFill>
                <a:latin typeface="Arial" pitchFamily="34" charset="0"/>
                <a:cs typeface="Arial" pitchFamily="34" charset="0"/>
              </a:rPr>
              <a:t>ferromagnet</a:t>
            </a:r>
            <a:r>
              <a:rPr lang="en-US" sz="1200" dirty="0" smtClean="0">
                <a:solidFill>
                  <a:schemeClr val="bg1"/>
                </a:solidFill>
                <a:latin typeface="Arial" pitchFamily="34" charset="0"/>
                <a:cs typeface="Arial" pitchFamily="34" charset="0"/>
              </a:rPr>
              <a:t>. It possesses a number of important physical properties, some of which are not fully understood, one example being thickness-dependent metal-to-insulator transition. On the other hand, SrRuO</a:t>
            </a:r>
            <a:r>
              <a:rPr lang="en-US" sz="1200" baseline="-25000" dirty="0" smtClean="0">
                <a:solidFill>
                  <a:schemeClr val="bg1"/>
                </a:solidFill>
                <a:latin typeface="Arial" pitchFamily="34" charset="0"/>
                <a:cs typeface="Arial" pitchFamily="34" charset="0"/>
              </a:rPr>
              <a:t>3</a:t>
            </a:r>
            <a:r>
              <a:rPr lang="en-US" sz="1200" dirty="0" smtClean="0">
                <a:solidFill>
                  <a:schemeClr val="bg1"/>
                </a:solidFill>
                <a:latin typeface="Arial" pitchFamily="34" charset="0"/>
                <a:cs typeface="Arial" pitchFamily="34" charset="0"/>
              </a:rPr>
              <a:t> is widely used as a bottom electrode material in devices based on perovskite-related oxides, such as ferroelectric non-volatile random access memory arrays. With demand for shrinking device size and, consequently, reduced ferroelectric film thickness, more nanoscale and atomic-level information is needed about SrRuO</a:t>
            </a:r>
            <a:r>
              <a:rPr lang="en-US" sz="1200" baseline="-25000" dirty="0" smtClean="0">
                <a:solidFill>
                  <a:schemeClr val="bg1"/>
                </a:solidFill>
                <a:latin typeface="Arial" pitchFamily="34" charset="0"/>
                <a:cs typeface="Arial" pitchFamily="34" charset="0"/>
              </a:rPr>
              <a:t>3</a:t>
            </a:r>
            <a:r>
              <a:rPr lang="en-US" sz="1200" dirty="0" smtClean="0">
                <a:solidFill>
                  <a:schemeClr val="bg1"/>
                </a:solidFill>
                <a:latin typeface="Arial" pitchFamily="34" charset="0"/>
                <a:cs typeface="Arial" pitchFamily="34" charset="0"/>
              </a:rPr>
              <a:t> surface properties to control interface of SrRuO</a:t>
            </a:r>
            <a:r>
              <a:rPr lang="en-US" sz="1200" baseline="-25000" dirty="0" smtClean="0">
                <a:solidFill>
                  <a:schemeClr val="bg1"/>
                </a:solidFill>
                <a:latin typeface="Arial" pitchFamily="34" charset="0"/>
                <a:cs typeface="Arial" pitchFamily="34" charset="0"/>
              </a:rPr>
              <a:t>3</a:t>
            </a:r>
            <a:r>
              <a:rPr lang="en-US" sz="1200" dirty="0" smtClean="0">
                <a:solidFill>
                  <a:schemeClr val="bg1"/>
                </a:solidFill>
                <a:latin typeface="Arial" pitchFamily="34" charset="0"/>
                <a:cs typeface="Arial" pitchFamily="34" charset="0"/>
              </a:rPr>
              <a:t> with layers on top of it and to correctly understand its influence on properties of devices and structures.  </a:t>
            </a:r>
          </a:p>
          <a:p>
            <a:pPr algn="just">
              <a:spcAft>
                <a:spcPts val="1200"/>
              </a:spcAft>
            </a:pPr>
            <a:r>
              <a:rPr lang="en-US" sz="1200" dirty="0" smtClean="0">
                <a:solidFill>
                  <a:schemeClr val="bg1"/>
                </a:solidFill>
                <a:latin typeface="Arial" pitchFamily="34" charset="0"/>
                <a:cs typeface="Arial" pitchFamily="34" charset="0"/>
              </a:rPr>
              <a:t>       Thus far, there are no published successful attempts to image surface of SrRuO</a:t>
            </a:r>
            <a:r>
              <a:rPr lang="en-US" sz="1200" baseline="-25000" dirty="0" smtClean="0">
                <a:solidFill>
                  <a:schemeClr val="bg1"/>
                </a:solidFill>
                <a:latin typeface="Arial" pitchFamily="34" charset="0"/>
                <a:cs typeface="Arial" pitchFamily="34" charset="0"/>
              </a:rPr>
              <a:t>3</a:t>
            </a:r>
            <a:r>
              <a:rPr lang="en-US" sz="1200" dirty="0" smtClean="0">
                <a:solidFill>
                  <a:schemeClr val="bg1"/>
                </a:solidFill>
                <a:latin typeface="Arial" pitchFamily="34" charset="0"/>
                <a:cs typeface="Arial" pitchFamily="34" charset="0"/>
              </a:rPr>
              <a:t> with atomic resolution, except one recent work (J. Shin, </a:t>
            </a:r>
            <a:r>
              <a:rPr lang="en-US" sz="1200" i="1" dirty="0" smtClean="0">
                <a:solidFill>
                  <a:schemeClr val="bg1"/>
                </a:solidFill>
                <a:latin typeface="Arial" pitchFamily="34" charset="0"/>
                <a:cs typeface="Arial" pitchFamily="34" charset="0"/>
              </a:rPr>
              <a:t>et al</a:t>
            </a:r>
            <a:r>
              <a:rPr lang="en-US" sz="1200" dirty="0" smtClean="0">
                <a:solidFill>
                  <a:schemeClr val="bg1"/>
                </a:solidFill>
                <a:latin typeface="Arial" pitchFamily="34" charset="0"/>
                <a:cs typeface="Arial" pitchFamily="34" charset="0"/>
              </a:rPr>
              <a:t>., ACS Nano, </a:t>
            </a:r>
            <a:r>
              <a:rPr lang="en-US" sz="1200" b="1" dirty="0" smtClean="0">
                <a:solidFill>
                  <a:schemeClr val="bg1"/>
                </a:solidFill>
                <a:latin typeface="Arial" pitchFamily="34" charset="0"/>
                <a:cs typeface="Arial" pitchFamily="34" charset="0"/>
              </a:rPr>
              <a:t>4</a:t>
            </a:r>
            <a:r>
              <a:rPr lang="en-US" sz="1200" dirty="0" smtClean="0">
                <a:solidFill>
                  <a:schemeClr val="bg1"/>
                </a:solidFill>
                <a:latin typeface="Arial" pitchFamily="34" charset="0"/>
                <a:cs typeface="Arial" pitchFamily="34" charset="0"/>
              </a:rPr>
              <a:t>, 4190 (2010)). Here, we report </a:t>
            </a:r>
            <a:r>
              <a:rPr lang="en-US" sz="1200" i="1" dirty="0" smtClean="0">
                <a:solidFill>
                  <a:schemeClr val="bg1"/>
                </a:solidFill>
                <a:latin typeface="Arial" pitchFamily="34" charset="0"/>
                <a:cs typeface="Arial" pitchFamily="34" charset="0"/>
              </a:rPr>
              <a:t>in situ </a:t>
            </a:r>
            <a:r>
              <a:rPr lang="en-US" sz="1200" dirty="0" smtClean="0">
                <a:solidFill>
                  <a:schemeClr val="bg1"/>
                </a:solidFill>
                <a:latin typeface="Arial" pitchFamily="34" charset="0"/>
                <a:cs typeface="Arial" pitchFamily="34" charset="0"/>
              </a:rPr>
              <a:t>STM imaging of PLD-grown SrRuO</a:t>
            </a:r>
            <a:r>
              <a:rPr lang="en-US" sz="1200" baseline="-25000" dirty="0" smtClean="0">
                <a:solidFill>
                  <a:schemeClr val="bg1"/>
                </a:solidFill>
                <a:latin typeface="Arial" pitchFamily="34" charset="0"/>
                <a:cs typeface="Arial" pitchFamily="34" charset="0"/>
              </a:rPr>
              <a:t>3</a:t>
            </a:r>
            <a:r>
              <a:rPr lang="en-US" sz="1200" dirty="0" smtClean="0">
                <a:solidFill>
                  <a:schemeClr val="bg1"/>
                </a:solidFill>
                <a:latin typeface="Arial" pitchFamily="34" charset="0"/>
                <a:cs typeface="Arial" pitchFamily="34" charset="0"/>
              </a:rPr>
              <a:t> thin films. The film growth conditions are nearly identical to those used for growth of bottom electrodes. Depending on slightly varying preparation conditions, we observe different structures on the surfaces of as-grown SrRuO</a:t>
            </a:r>
            <a:r>
              <a:rPr lang="en-US" sz="1200" baseline="-25000" dirty="0" smtClean="0">
                <a:solidFill>
                  <a:schemeClr val="bg1"/>
                </a:solidFill>
                <a:latin typeface="Arial" pitchFamily="34" charset="0"/>
                <a:cs typeface="Arial" pitchFamily="34" charset="0"/>
              </a:rPr>
              <a:t>3</a:t>
            </a:r>
            <a:r>
              <a:rPr lang="en-US" sz="1200" dirty="0" smtClean="0">
                <a:solidFill>
                  <a:schemeClr val="bg1"/>
                </a:solidFill>
                <a:latin typeface="Arial" pitchFamily="34" charset="0"/>
                <a:cs typeface="Arial" pitchFamily="34" charset="0"/>
              </a:rPr>
              <a:t> films.</a:t>
            </a:r>
            <a:endParaRPr lang="en-US" dirty="0"/>
          </a:p>
        </p:txBody>
      </p:sp>
      <p:sp>
        <p:nvSpPr>
          <p:cNvPr id="4" name="Slide Number Placeholder 3"/>
          <p:cNvSpPr>
            <a:spLocks noGrp="1"/>
          </p:cNvSpPr>
          <p:nvPr>
            <p:ph type="sldNum" sz="quarter" idx="10"/>
          </p:nvPr>
        </p:nvSpPr>
        <p:spPr/>
        <p:txBody>
          <a:bodyPr/>
          <a:lstStyle/>
          <a:p>
            <a:fld id="{36FEA99F-A3F0-4935-AC46-9F7F4F71512A}" type="slidenum">
              <a:rPr lang="en-US" smtClean="0"/>
              <a:pPr/>
              <a:t>4</a:t>
            </a:fld>
            <a:endParaRPr lang="en-US"/>
          </a:p>
        </p:txBody>
      </p:sp>
    </p:spTree>
    <p:extLst>
      <p:ext uri="{BB962C8B-B14F-4D97-AF65-F5344CB8AC3E}">
        <p14:creationId xmlns:p14="http://schemas.microsoft.com/office/powerpoint/2010/main" xmlns="" val="2453529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FEA99F-A3F0-4935-AC46-9F7F4F71512A}" type="slidenum">
              <a:rPr lang="en-US" smtClean="0"/>
              <a:pPr/>
              <a:t>9</a:t>
            </a:fld>
            <a:endParaRPr lang="en-US"/>
          </a:p>
        </p:txBody>
      </p:sp>
    </p:spTree>
    <p:extLst>
      <p:ext uri="{BB962C8B-B14F-4D97-AF65-F5344CB8AC3E}">
        <p14:creationId xmlns:p14="http://schemas.microsoft.com/office/powerpoint/2010/main" xmlns="" val="3176392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FEA99F-A3F0-4935-AC46-9F7F4F71512A}" type="slidenum">
              <a:rPr lang="en-US" smtClean="0"/>
              <a:pPr/>
              <a:t>26</a:t>
            </a:fld>
            <a:endParaRPr lang="en-US"/>
          </a:p>
        </p:txBody>
      </p:sp>
    </p:spTree>
    <p:extLst>
      <p:ext uri="{BB962C8B-B14F-4D97-AF65-F5344CB8AC3E}">
        <p14:creationId xmlns:p14="http://schemas.microsoft.com/office/powerpoint/2010/main" xmlns="" val="4099598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192DE6-B508-4844-9E63-2F09E8C4D981}" type="datetime1">
              <a:rPr lang="en-US" smtClean="0"/>
              <a:pPr/>
              <a:t>11/5/2014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CCE195-0BFA-4A19-B42C-58D5E81BC14E}" type="slidenum">
              <a:rPr lang="en-US" smtClean="0"/>
              <a:pPr/>
              <a:t>‹#›</a:t>
            </a:fld>
            <a:endParaRPr lang="en-US"/>
          </a:p>
        </p:txBody>
      </p:sp>
    </p:spTree>
    <p:extLst>
      <p:ext uri="{BB962C8B-B14F-4D97-AF65-F5344CB8AC3E}">
        <p14:creationId xmlns:p14="http://schemas.microsoft.com/office/powerpoint/2010/main" xmlns="" val="2091497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2FF3CB-5A98-4C2E-9105-0985D44011BE}" type="datetime1">
              <a:rPr lang="en-US" smtClean="0"/>
              <a:pPr/>
              <a:t>11/5/2014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CCE195-0BFA-4A19-B42C-58D5E81BC14E}" type="slidenum">
              <a:rPr lang="en-US" smtClean="0"/>
              <a:pPr/>
              <a:t>‹#›</a:t>
            </a:fld>
            <a:endParaRPr lang="en-US"/>
          </a:p>
        </p:txBody>
      </p:sp>
    </p:spTree>
    <p:extLst>
      <p:ext uri="{BB962C8B-B14F-4D97-AF65-F5344CB8AC3E}">
        <p14:creationId xmlns:p14="http://schemas.microsoft.com/office/powerpoint/2010/main" xmlns="" val="2025930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8FEDAB-4B7D-4C6C-84BD-DA8DC7A50B35}" type="datetime1">
              <a:rPr lang="en-US" smtClean="0"/>
              <a:pPr/>
              <a:t>11/5/2014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CCE195-0BFA-4A19-B42C-58D5E81BC14E}" type="slidenum">
              <a:rPr lang="en-US" smtClean="0"/>
              <a:pPr/>
              <a:t>‹#›</a:t>
            </a:fld>
            <a:endParaRPr lang="en-US"/>
          </a:p>
        </p:txBody>
      </p:sp>
    </p:spTree>
    <p:extLst>
      <p:ext uri="{BB962C8B-B14F-4D97-AF65-F5344CB8AC3E}">
        <p14:creationId xmlns:p14="http://schemas.microsoft.com/office/powerpoint/2010/main" xmlns="" val="325361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scene3d>
              <a:camera prst="orthographicFront"/>
              <a:lightRig rig="threePt" dir="t"/>
            </a:scene3d>
            <a:sp3d extrusionH="57150">
              <a:bevelT w="38100" h="38100"/>
            </a:sp3d>
          </a:bodyPr>
          <a:lstStyle>
            <a:lvl1pPr>
              <a:defRPr>
                <a:solidFill>
                  <a:schemeClr val="bg1"/>
                </a:solidFill>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AE3938-71C7-4C7F-82BA-AC4EC20D323E}" type="datetime1">
              <a:rPr lang="en-US" smtClean="0"/>
              <a:pPr/>
              <a:t>11/5/2014</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CCE195-0BFA-4A19-B42C-58D5E81BC14E}" type="slidenum">
              <a:rPr lang="en-US" smtClean="0"/>
              <a:pPr/>
              <a:t>‹#›</a:t>
            </a:fld>
            <a:endParaRPr lang="en-US" dirty="0"/>
          </a:p>
        </p:txBody>
      </p:sp>
      <p:cxnSp>
        <p:nvCxnSpPr>
          <p:cNvPr id="8" name="Straight Connector 7"/>
          <p:cNvCxnSpPr/>
          <p:nvPr userDrawn="1"/>
        </p:nvCxnSpPr>
        <p:spPr>
          <a:xfrm>
            <a:off x="0" y="1196752"/>
            <a:ext cx="9144000" cy="0"/>
          </a:xfrm>
          <a:prstGeom prst="line">
            <a:avLst/>
          </a:prstGeom>
          <a:ln w="57150" cmpd="thickThi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63675241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8F959D1-D42F-43DC-B305-EDED675143C1}" type="datetime1">
              <a:rPr lang="en-US" smtClean="0"/>
              <a:pPr/>
              <a:t>11/5/2014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CCE195-0BFA-4A19-B42C-58D5E81BC14E}" type="slidenum">
              <a:rPr lang="en-US" smtClean="0"/>
              <a:pPr/>
              <a:t>‹#›</a:t>
            </a:fld>
            <a:endParaRPr lang="en-US"/>
          </a:p>
        </p:txBody>
      </p:sp>
    </p:spTree>
    <p:extLst>
      <p:ext uri="{BB962C8B-B14F-4D97-AF65-F5344CB8AC3E}">
        <p14:creationId xmlns:p14="http://schemas.microsoft.com/office/powerpoint/2010/main" xmlns="" val="3257455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E3FF510-4361-41C9-9EE6-3EDCA1D77B2B}" type="datetime1">
              <a:rPr lang="en-US" smtClean="0"/>
              <a:pPr/>
              <a:t>11/5/2014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CCE195-0BFA-4A19-B42C-58D5E81BC14E}" type="slidenum">
              <a:rPr lang="en-US" smtClean="0"/>
              <a:pPr/>
              <a:t>‹#›</a:t>
            </a:fld>
            <a:endParaRPr lang="en-US"/>
          </a:p>
        </p:txBody>
      </p:sp>
    </p:spTree>
    <p:extLst>
      <p:ext uri="{BB962C8B-B14F-4D97-AF65-F5344CB8AC3E}">
        <p14:creationId xmlns:p14="http://schemas.microsoft.com/office/powerpoint/2010/main" xmlns="" val="1095295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967269-4791-44B0-9DEB-18C42B82F305}" type="datetime1">
              <a:rPr lang="en-US" smtClean="0"/>
              <a:pPr/>
              <a:t>11/5/2014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CCE195-0BFA-4A19-B42C-58D5E81BC14E}" type="slidenum">
              <a:rPr lang="en-US" smtClean="0"/>
              <a:pPr/>
              <a:t>‹#›</a:t>
            </a:fld>
            <a:endParaRPr lang="en-US"/>
          </a:p>
        </p:txBody>
      </p:sp>
    </p:spTree>
    <p:extLst>
      <p:ext uri="{BB962C8B-B14F-4D97-AF65-F5344CB8AC3E}">
        <p14:creationId xmlns:p14="http://schemas.microsoft.com/office/powerpoint/2010/main" xmlns="" val="462606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390061E-6CCE-47EE-AAF5-753EE9060984}" type="datetime1">
              <a:rPr lang="en-US" smtClean="0"/>
              <a:pPr/>
              <a:t>11/5/2014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CCE195-0BFA-4A19-B42C-58D5E81BC14E}" type="slidenum">
              <a:rPr lang="en-US" smtClean="0"/>
              <a:pPr/>
              <a:t>‹#›</a:t>
            </a:fld>
            <a:endParaRPr lang="en-US"/>
          </a:p>
        </p:txBody>
      </p:sp>
    </p:spTree>
    <p:extLst>
      <p:ext uri="{BB962C8B-B14F-4D97-AF65-F5344CB8AC3E}">
        <p14:creationId xmlns:p14="http://schemas.microsoft.com/office/powerpoint/2010/main" xmlns="" val="3783235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E7F67E-1F56-4345-950B-19EA2A98B408}" type="datetime1">
              <a:rPr lang="en-US" smtClean="0"/>
              <a:pPr/>
              <a:t>11/5/2014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CCE195-0BFA-4A19-B42C-58D5E81BC14E}" type="slidenum">
              <a:rPr lang="en-US" smtClean="0"/>
              <a:pPr/>
              <a:t>‹#›</a:t>
            </a:fld>
            <a:endParaRPr lang="en-US"/>
          </a:p>
        </p:txBody>
      </p:sp>
    </p:spTree>
    <p:extLst>
      <p:ext uri="{BB962C8B-B14F-4D97-AF65-F5344CB8AC3E}">
        <p14:creationId xmlns:p14="http://schemas.microsoft.com/office/powerpoint/2010/main" xmlns="" val="3896455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849854-2B2A-40E7-B26B-53E58BD29E68}" type="datetime1">
              <a:rPr lang="en-US" smtClean="0"/>
              <a:pPr/>
              <a:t>11/5/2014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CCE195-0BFA-4A19-B42C-58D5E81BC14E}" type="slidenum">
              <a:rPr lang="en-US" smtClean="0"/>
              <a:pPr/>
              <a:t>‹#›</a:t>
            </a:fld>
            <a:endParaRPr lang="en-US"/>
          </a:p>
        </p:txBody>
      </p:sp>
    </p:spTree>
    <p:extLst>
      <p:ext uri="{BB962C8B-B14F-4D97-AF65-F5344CB8AC3E}">
        <p14:creationId xmlns:p14="http://schemas.microsoft.com/office/powerpoint/2010/main" xmlns="" val="838778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C502F2-4D71-4DB2-BD7E-FB3D347D578B}" type="datetime1">
              <a:rPr lang="en-US" smtClean="0"/>
              <a:pPr/>
              <a:t>11/5/2014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CCE195-0BFA-4A19-B42C-58D5E81BC14E}" type="slidenum">
              <a:rPr lang="en-US" smtClean="0"/>
              <a:pPr/>
              <a:t>‹#›</a:t>
            </a:fld>
            <a:endParaRPr lang="en-US"/>
          </a:p>
        </p:txBody>
      </p:sp>
    </p:spTree>
    <p:extLst>
      <p:ext uri="{BB962C8B-B14F-4D97-AF65-F5344CB8AC3E}">
        <p14:creationId xmlns:p14="http://schemas.microsoft.com/office/powerpoint/2010/main" xmlns="" val="675389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1000">
              <a:srgbClr val="000066"/>
            </a:gs>
            <a:gs pos="93000">
              <a:schemeClr val="tx2">
                <a:lumMod val="56000"/>
                <a:lumOff val="44000"/>
              </a:schemeClr>
            </a:gs>
            <a:gs pos="100000">
              <a:schemeClr val="accent1">
                <a:lumMod val="60000"/>
                <a:lumOff val="40000"/>
              </a:schemeClr>
            </a:gs>
          </a:gsLst>
          <a:lin ang="189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D55DC0-5D25-422D-A125-9FFF75C9AF01}" type="datetime1">
              <a:rPr lang="en-US" smtClean="0"/>
              <a:pPr/>
              <a:t>11/5/2014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CCE195-0BFA-4A19-B42C-58D5E81BC14E}" type="slidenum">
              <a:rPr lang="en-US" smtClean="0"/>
              <a:pPr/>
              <a:t>‹#›</a:t>
            </a:fld>
            <a:endParaRPr lang="en-US"/>
          </a:p>
        </p:txBody>
      </p:sp>
    </p:spTree>
    <p:extLst>
      <p:ext uri="{BB962C8B-B14F-4D97-AF65-F5344CB8AC3E}">
        <p14:creationId xmlns:p14="http://schemas.microsoft.com/office/powerpoint/2010/main" xmlns="" val="38738776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2.tiff"/><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6.emf"/><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1.png"/><Relationship Id="rId4"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5.emf"/><Relationship Id="rId11" Type="http://schemas.openxmlformats.org/officeDocument/2006/relationships/image" Target="../media/image49.emf"/><Relationship Id="rId5" Type="http://schemas.openxmlformats.org/officeDocument/2006/relationships/image" Target="../media/image44.emf"/><Relationship Id="rId10" Type="http://schemas.openxmlformats.org/officeDocument/2006/relationships/image" Target="../media/image48.jpeg"/><Relationship Id="rId4" Type="http://schemas.openxmlformats.org/officeDocument/2006/relationships/image" Target="../media/image43.jpeg"/><Relationship Id="rId9"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hyperlink" Target="mailto:materialsscience.conference@omicsgroup.us" TargetMode="External"/><Relationship Id="rId2" Type="http://schemas.openxmlformats.org/officeDocument/2006/relationships/hyperlink" Target="http://materialsscience.conferenceseries.com/" TargetMode="External"/><Relationship Id="rId1" Type="http://schemas.openxmlformats.org/officeDocument/2006/relationships/slideLayout" Target="../slideLayouts/slideLayout2.xml"/><Relationship Id="rId4" Type="http://schemas.openxmlformats.org/officeDocument/2006/relationships/hyperlink" Target="mailto:materialsscience@omicsgroup.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jpeg"/><Relationship Id="rId5" Type="http://schemas.microsoft.com/office/2007/relationships/hdphoto" Target="../media/hdphoto1.wdp"/><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186737" cy="1143000"/>
          </a:xfrm>
          <a:ln w="3175"/>
        </p:spPr>
        <p:txBody>
          <a:bodyPr/>
          <a:lstStyle/>
          <a:p>
            <a:pPr>
              <a:defRPr/>
            </a:pPr>
            <a:r>
              <a:rPr lang="en-US" sz="3600" dirty="0" smtClean="0">
                <a:solidFill>
                  <a:srgbClr val="FF6600"/>
                </a:solidFill>
                <a:effectLst>
                  <a:outerShdw blurRad="38100" dist="38100" dir="2700000" algn="tl">
                    <a:srgbClr val="000000">
                      <a:alpha val="43137"/>
                    </a:srgbClr>
                  </a:outerShdw>
                </a:effectLst>
                <a:latin typeface="Baskerville Old Face" pitchFamily="18" charset="0"/>
              </a:rPr>
              <a:t>About OMICS Group</a:t>
            </a:r>
            <a:endParaRPr lang="en-US" sz="3600" dirty="0">
              <a:solidFill>
                <a:srgbClr val="FF6600"/>
              </a:solidFill>
              <a:effectLst>
                <a:outerShdw blurRad="38100" dist="38100" dir="2700000" algn="tl">
                  <a:srgbClr val="000000">
                    <a:alpha val="43137"/>
                  </a:srgbClr>
                </a:outerShdw>
              </a:effectLst>
              <a:latin typeface="Baskerville Old Face" pitchFamily="18" charset="0"/>
            </a:endParaRPr>
          </a:p>
        </p:txBody>
      </p:sp>
      <p:sp>
        <p:nvSpPr>
          <p:cNvPr id="4" name="Content Placeholder 3"/>
          <p:cNvSpPr>
            <a:spLocks noGrp="1"/>
          </p:cNvSpPr>
          <p:nvPr>
            <p:ph idx="1"/>
          </p:nvPr>
        </p:nvSpPr>
        <p: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lstStyle/>
          <a:p>
            <a:pPr algn="just">
              <a:buFont typeface="Arial" charset="0"/>
              <a:buNone/>
              <a:defRPr/>
            </a:pPr>
            <a:r>
              <a:rPr lang="en-US" sz="2000" dirty="0" smtClean="0">
                <a:latin typeface="+mj-lt"/>
              </a:rPr>
              <a:t>      OMICS Group International is an amalgamation of Open Access publications and worldwide international science conferences and events. Established in the year 2007 with the sole aim of making the information on Sciences and technology ‘Open Access’, OMICS Group publishes 400 online open access scholarly journals in all aspects of Science, Engineering, Management and Technology journals. OMICS Group has been instrumental in taking the knowledge on Science &amp; technology to the doorsteps of ordinary men and women. Research Scholars, Students, Libraries, Educational Institutions, Research centers and the industry are main stakeholders that benefitted greatly from this knowledge dissemination. OMICS Group also organizes 300 International conferences annually across the globe, where knowledge transfer takes place through debates, round table discussions, poster presentations, workshops, symposia and exhibitions</a:t>
            </a:r>
            <a:r>
              <a:rPr lang="en-US" sz="1800" dirty="0" smtClean="0">
                <a:latin typeface="+mj-lt"/>
              </a:rPr>
              <a:t>.</a:t>
            </a:r>
            <a:endParaRPr lang="en-US" sz="1800" dirty="0">
              <a:latin typeface="+mj-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3568" y="2060848"/>
            <a:ext cx="7772400" cy="1362075"/>
          </a:xfrm>
        </p:spPr>
        <p:txBody>
          <a:bodyPr vert="horz" lIns="91440" tIns="45720" rIns="91440" bIns="45720" rtlCol="0" anchor="ctr">
            <a:normAutofit/>
            <a:scene3d>
              <a:camera prst="orthographicFront"/>
              <a:lightRig rig="threePt" dir="t"/>
            </a:scene3d>
            <a:sp3d extrusionH="57150">
              <a:bevelT w="38100" h="38100"/>
            </a:sp3d>
          </a:bodyPr>
          <a:lstStyle/>
          <a:p>
            <a:pPr algn="ctr"/>
            <a:r>
              <a:rPr lang="en-US" sz="6000" i="1" cap="none" dirty="0" smtClean="0">
                <a:solidFill>
                  <a:schemeClr val="bg1"/>
                </a:solidFill>
                <a:latin typeface="Arial" pitchFamily="34" charset="0"/>
                <a:cs typeface="Arial" pitchFamily="34" charset="0"/>
              </a:rPr>
              <a:t>SrRuO</a:t>
            </a:r>
            <a:r>
              <a:rPr lang="en-US" sz="6000" i="1" cap="none" baseline="-25000" dirty="0" smtClean="0">
                <a:solidFill>
                  <a:schemeClr val="bg1"/>
                </a:solidFill>
                <a:latin typeface="Arial" pitchFamily="34" charset="0"/>
                <a:cs typeface="Arial" pitchFamily="34" charset="0"/>
              </a:rPr>
              <a:t>3</a:t>
            </a:r>
            <a:endParaRPr lang="en-US" sz="6000" i="1" cap="none" baseline="-25000" dirty="0">
              <a:solidFill>
                <a:schemeClr val="bg1"/>
              </a:solidFill>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94CCE195-0BFA-4A19-B42C-58D5E81BC14E}" type="slidenum">
              <a:rPr lang="en-US" smtClean="0"/>
              <a:pPr/>
              <a:t>10</a:t>
            </a:fld>
            <a:endParaRPr lang="en-US" dirty="0"/>
          </a:p>
        </p:txBody>
      </p:sp>
      <p:sp>
        <p:nvSpPr>
          <p:cNvPr id="8" name="TextBox 7"/>
          <p:cNvSpPr txBox="1"/>
          <p:nvPr/>
        </p:nvSpPr>
        <p:spPr>
          <a:xfrm>
            <a:off x="2397538" y="3933056"/>
            <a:ext cx="4344459" cy="430887"/>
          </a:xfrm>
          <a:prstGeom prst="rect">
            <a:avLst/>
          </a:prstGeom>
          <a:noFill/>
        </p:spPr>
        <p:txBody>
          <a:bodyPr wrap="none" rtlCol="0">
            <a:spAutoFit/>
          </a:bodyPr>
          <a:lstStyle/>
          <a:p>
            <a:r>
              <a:rPr lang="en-US" sz="2200" dirty="0" smtClean="0">
                <a:solidFill>
                  <a:schemeClr val="bg1"/>
                </a:solidFill>
                <a:latin typeface="Arial" pitchFamily="34" charset="0"/>
                <a:cs typeface="Arial" pitchFamily="34" charset="0"/>
              </a:rPr>
              <a:t>Widely used as a metal electrode</a:t>
            </a:r>
          </a:p>
        </p:txBody>
      </p:sp>
    </p:spTree>
    <p:extLst>
      <p:ext uri="{BB962C8B-B14F-4D97-AF65-F5344CB8AC3E}">
        <p14:creationId xmlns:p14="http://schemas.microsoft.com/office/powerpoint/2010/main" xmlns="" val="33541993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Samples</a:t>
            </a:r>
            <a:endParaRPr lang="en-US" dirty="0"/>
          </a:p>
        </p:txBody>
      </p:sp>
      <p:graphicFrame>
        <p:nvGraphicFramePr>
          <p:cNvPr id="4" name="Chart 3"/>
          <p:cNvGraphicFramePr/>
          <p:nvPr>
            <p:extLst>
              <p:ext uri="{D42A27DB-BD31-4B8C-83A1-F6EECF244321}">
                <p14:modId xmlns:p14="http://schemas.microsoft.com/office/powerpoint/2010/main" xmlns="" val="1158754610"/>
              </p:ext>
            </p:extLst>
          </p:nvPr>
        </p:nvGraphicFramePr>
        <p:xfrm>
          <a:off x="589788" y="1741264"/>
          <a:ext cx="7992888"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303896" y="2843054"/>
            <a:ext cx="1454244" cy="369332"/>
          </a:xfrm>
          <a:prstGeom prst="rect">
            <a:avLst/>
          </a:prstGeom>
          <a:noFill/>
        </p:spPr>
        <p:txBody>
          <a:bodyPr wrap="none" rtlCol="0">
            <a:spAutoFit/>
          </a:bodyPr>
          <a:lstStyle/>
          <a:p>
            <a:r>
              <a:rPr lang="en-US" dirty="0" smtClean="0">
                <a:solidFill>
                  <a:schemeClr val="bg1"/>
                </a:solidFill>
                <a:latin typeface="Arial" pitchFamily="34" charset="0"/>
                <a:cs typeface="Arial" pitchFamily="34" charset="0"/>
              </a:rPr>
              <a:t>9nm / 23u.c.</a:t>
            </a:r>
            <a:endParaRPr lang="en-US" dirty="0">
              <a:solidFill>
                <a:schemeClr val="bg1"/>
              </a:solidFill>
              <a:latin typeface="Arial" pitchFamily="34" charset="0"/>
              <a:cs typeface="Arial" pitchFamily="34" charset="0"/>
            </a:endParaRPr>
          </a:p>
        </p:txBody>
      </p:sp>
      <p:sp>
        <p:nvSpPr>
          <p:cNvPr id="6" name="TextBox 5"/>
          <p:cNvSpPr txBox="1"/>
          <p:nvPr/>
        </p:nvSpPr>
        <p:spPr>
          <a:xfrm>
            <a:off x="1813924" y="3581289"/>
            <a:ext cx="1838965" cy="369332"/>
          </a:xfrm>
          <a:prstGeom prst="rect">
            <a:avLst/>
          </a:prstGeom>
          <a:noFill/>
        </p:spPr>
        <p:txBody>
          <a:bodyPr wrap="none" rtlCol="0">
            <a:spAutoFit/>
          </a:bodyPr>
          <a:lstStyle/>
          <a:p>
            <a:r>
              <a:rPr lang="en-US" dirty="0" smtClean="0">
                <a:solidFill>
                  <a:schemeClr val="bg1"/>
                </a:solidFill>
                <a:latin typeface="Arial" pitchFamily="34" charset="0"/>
                <a:cs typeface="Arial" pitchFamily="34" charset="0"/>
              </a:rPr>
              <a:t> 7.5nm / 15 </a:t>
            </a:r>
            <a:r>
              <a:rPr lang="en-US" dirty="0" err="1" smtClean="0">
                <a:solidFill>
                  <a:schemeClr val="bg1"/>
                </a:solidFill>
                <a:latin typeface="Arial" pitchFamily="34" charset="0"/>
                <a:cs typeface="Arial" pitchFamily="34" charset="0"/>
              </a:rPr>
              <a:t>u.c</a:t>
            </a:r>
            <a:r>
              <a:rPr lang="en-US" dirty="0" smtClean="0">
                <a:solidFill>
                  <a:schemeClr val="bg1"/>
                </a:solidFill>
                <a:latin typeface="Arial" pitchFamily="34" charset="0"/>
                <a:cs typeface="Arial" pitchFamily="34" charset="0"/>
              </a:rPr>
              <a:t>.</a:t>
            </a:r>
            <a:endParaRPr lang="en-US" dirty="0">
              <a:solidFill>
                <a:schemeClr val="bg1"/>
              </a:solidFill>
              <a:latin typeface="Arial" pitchFamily="34" charset="0"/>
              <a:cs typeface="Arial" pitchFamily="34" charset="0"/>
            </a:endParaRPr>
          </a:p>
        </p:txBody>
      </p:sp>
      <p:sp>
        <p:nvSpPr>
          <p:cNvPr id="7" name="TextBox 6"/>
          <p:cNvSpPr txBox="1"/>
          <p:nvPr/>
        </p:nvSpPr>
        <p:spPr>
          <a:xfrm>
            <a:off x="2303896" y="5125640"/>
            <a:ext cx="1454244" cy="369332"/>
          </a:xfrm>
          <a:prstGeom prst="rect">
            <a:avLst/>
          </a:prstGeom>
          <a:noFill/>
        </p:spPr>
        <p:txBody>
          <a:bodyPr wrap="none" rtlCol="0">
            <a:spAutoFit/>
          </a:bodyPr>
          <a:lstStyle/>
          <a:p>
            <a:r>
              <a:rPr lang="en-US" dirty="0" smtClean="0">
                <a:solidFill>
                  <a:schemeClr val="bg1"/>
                </a:solidFill>
                <a:latin typeface="Arial" pitchFamily="34" charset="0"/>
                <a:cs typeface="Arial" pitchFamily="34" charset="0"/>
              </a:rPr>
              <a:t>9nm / 23u.c.</a:t>
            </a:r>
            <a:endParaRPr lang="en-US" dirty="0">
              <a:solidFill>
                <a:schemeClr val="bg1"/>
              </a:solidFill>
              <a:latin typeface="Arial" pitchFamily="34" charset="0"/>
              <a:cs typeface="Arial" pitchFamily="34" charset="0"/>
            </a:endParaRPr>
          </a:p>
        </p:txBody>
      </p:sp>
      <p:sp>
        <p:nvSpPr>
          <p:cNvPr id="8" name="TextBox 7"/>
          <p:cNvSpPr txBox="1"/>
          <p:nvPr/>
        </p:nvSpPr>
        <p:spPr>
          <a:xfrm>
            <a:off x="5012567" y="5125640"/>
            <a:ext cx="1697901" cy="369332"/>
          </a:xfrm>
          <a:prstGeom prst="rect">
            <a:avLst/>
          </a:prstGeom>
          <a:noFill/>
        </p:spPr>
        <p:txBody>
          <a:bodyPr wrap="none" rtlCol="0">
            <a:spAutoFit/>
          </a:bodyPr>
          <a:lstStyle/>
          <a:p>
            <a:r>
              <a:rPr lang="en-US" dirty="0" smtClean="0">
                <a:solidFill>
                  <a:schemeClr val="bg1"/>
                </a:solidFill>
                <a:latin typeface="Arial" pitchFamily="34" charset="0"/>
                <a:cs typeface="Arial" pitchFamily="34" charset="0"/>
              </a:rPr>
              <a:t>15 min. anneal</a:t>
            </a:r>
            <a:endParaRPr lang="en-US" dirty="0">
              <a:solidFill>
                <a:schemeClr val="bg1"/>
              </a:solidFill>
              <a:latin typeface="Arial" pitchFamily="34" charset="0"/>
              <a:cs typeface="Arial" pitchFamily="34" charset="0"/>
            </a:endParaRPr>
          </a:p>
        </p:txBody>
      </p:sp>
      <p:sp>
        <p:nvSpPr>
          <p:cNvPr id="9" name="TextBox 8"/>
          <p:cNvSpPr txBox="1"/>
          <p:nvPr/>
        </p:nvSpPr>
        <p:spPr>
          <a:xfrm>
            <a:off x="4292487" y="3589268"/>
            <a:ext cx="1697901" cy="369332"/>
          </a:xfrm>
          <a:prstGeom prst="rect">
            <a:avLst/>
          </a:prstGeom>
          <a:noFill/>
        </p:spPr>
        <p:txBody>
          <a:bodyPr wrap="none" rtlCol="0">
            <a:spAutoFit/>
          </a:bodyPr>
          <a:lstStyle/>
          <a:p>
            <a:r>
              <a:rPr lang="en-US" dirty="0" smtClean="0">
                <a:solidFill>
                  <a:schemeClr val="bg1"/>
                </a:solidFill>
                <a:latin typeface="Arial" pitchFamily="34" charset="0"/>
                <a:cs typeface="Arial" pitchFamily="34" charset="0"/>
              </a:rPr>
              <a:t>15 min. anneal</a:t>
            </a:r>
            <a:endParaRPr lang="en-US" dirty="0">
              <a:solidFill>
                <a:schemeClr val="bg1"/>
              </a:solidFill>
              <a:latin typeface="Arial" pitchFamily="34" charset="0"/>
              <a:cs typeface="Arial" pitchFamily="34" charset="0"/>
            </a:endParaRPr>
          </a:p>
        </p:txBody>
      </p:sp>
      <p:sp>
        <p:nvSpPr>
          <p:cNvPr id="10" name="TextBox 9"/>
          <p:cNvSpPr txBox="1"/>
          <p:nvPr/>
        </p:nvSpPr>
        <p:spPr>
          <a:xfrm>
            <a:off x="3542116" y="3151807"/>
            <a:ext cx="1661865" cy="461665"/>
          </a:xfrm>
          <a:prstGeom prst="rect">
            <a:avLst/>
          </a:prstGeom>
          <a:noFill/>
        </p:spPr>
        <p:txBody>
          <a:bodyPr wrap="none" rtlCol="0">
            <a:spAutoFit/>
          </a:bodyPr>
          <a:lstStyle/>
          <a:p>
            <a:r>
              <a:rPr lang="en-US" sz="2400" i="1" dirty="0" smtClean="0">
                <a:solidFill>
                  <a:srgbClr val="FFFF00"/>
                </a:solidFill>
                <a:latin typeface="Arial" pitchFamily="34" charset="0"/>
                <a:cs typeface="Arial" pitchFamily="34" charset="0"/>
              </a:rPr>
              <a:t>T = 690 </a:t>
            </a:r>
            <a:r>
              <a:rPr lang="en-US" sz="2400" i="1" dirty="0" smtClean="0">
                <a:solidFill>
                  <a:srgbClr val="FFFF00"/>
                </a:solidFill>
                <a:latin typeface="Times New Roman"/>
                <a:cs typeface="Times New Roman"/>
              </a:rPr>
              <a:t>°</a:t>
            </a:r>
            <a:r>
              <a:rPr lang="en-US" sz="2400" i="1" dirty="0" smtClean="0">
                <a:solidFill>
                  <a:srgbClr val="FFFF00"/>
                </a:solidFill>
                <a:latin typeface="Arial" pitchFamily="34" charset="0"/>
                <a:cs typeface="Arial" pitchFamily="34" charset="0"/>
              </a:rPr>
              <a:t>C</a:t>
            </a:r>
            <a:endParaRPr lang="en-US" sz="2400" i="1" dirty="0">
              <a:solidFill>
                <a:srgbClr val="FFFF00"/>
              </a:solidFill>
              <a:latin typeface="Arial" pitchFamily="34" charset="0"/>
              <a:cs typeface="Arial" pitchFamily="34" charset="0"/>
            </a:endParaRPr>
          </a:p>
        </p:txBody>
      </p:sp>
      <p:sp>
        <p:nvSpPr>
          <p:cNvPr id="11" name="TextBox 10"/>
          <p:cNvSpPr txBox="1"/>
          <p:nvPr/>
        </p:nvSpPr>
        <p:spPr>
          <a:xfrm>
            <a:off x="3542116" y="4660527"/>
            <a:ext cx="1667444" cy="461665"/>
          </a:xfrm>
          <a:prstGeom prst="rect">
            <a:avLst/>
          </a:prstGeom>
          <a:noFill/>
        </p:spPr>
        <p:txBody>
          <a:bodyPr wrap="none" rtlCol="0">
            <a:spAutoFit/>
          </a:bodyPr>
          <a:lstStyle/>
          <a:p>
            <a:r>
              <a:rPr lang="en-US" sz="2400" i="1" dirty="0" smtClean="0">
                <a:solidFill>
                  <a:srgbClr val="FFFF00"/>
                </a:solidFill>
                <a:latin typeface="Arial" pitchFamily="34" charset="0"/>
                <a:cs typeface="Arial" pitchFamily="34" charset="0"/>
              </a:rPr>
              <a:t>T = 650 </a:t>
            </a:r>
            <a:r>
              <a:rPr lang="en-US" sz="2400" i="1" dirty="0" smtClean="0">
                <a:solidFill>
                  <a:srgbClr val="FFFF00"/>
                </a:solidFill>
                <a:latin typeface="Times New Roman"/>
                <a:cs typeface="Times New Roman"/>
              </a:rPr>
              <a:t>°</a:t>
            </a:r>
            <a:r>
              <a:rPr lang="en-US" sz="2400" i="1" dirty="0" smtClean="0">
                <a:solidFill>
                  <a:srgbClr val="FFFF00"/>
                </a:solidFill>
                <a:latin typeface="Arial" pitchFamily="34" charset="0"/>
                <a:cs typeface="Arial" pitchFamily="34" charset="0"/>
              </a:rPr>
              <a:t>C</a:t>
            </a:r>
            <a:endParaRPr lang="en-US" sz="2400" i="1" dirty="0">
              <a:solidFill>
                <a:srgbClr val="FFFF00"/>
              </a:solidFill>
              <a:latin typeface="Arial" pitchFamily="34" charset="0"/>
              <a:cs typeface="Arial" pitchFamily="34" charset="0"/>
            </a:endParaRPr>
          </a:p>
        </p:txBody>
      </p:sp>
      <p:sp>
        <p:nvSpPr>
          <p:cNvPr id="12" name="TextBox 11"/>
          <p:cNvSpPr txBox="1"/>
          <p:nvPr/>
        </p:nvSpPr>
        <p:spPr>
          <a:xfrm>
            <a:off x="3252552" y="2027037"/>
            <a:ext cx="2399568" cy="461665"/>
          </a:xfrm>
          <a:prstGeom prst="rect">
            <a:avLst/>
          </a:prstGeom>
          <a:solidFill>
            <a:schemeClr val="tx2">
              <a:lumMod val="75000"/>
            </a:schemeClr>
          </a:solidFill>
          <a:ln w="25400">
            <a:solidFill>
              <a:srgbClr val="FFFF00"/>
            </a:solidFill>
          </a:ln>
        </p:spPr>
        <p:txBody>
          <a:bodyPr wrap="none" rtlCol="0">
            <a:spAutoFit/>
          </a:bodyPr>
          <a:lstStyle/>
          <a:p>
            <a:r>
              <a:rPr lang="en-US" sz="2400" i="1" dirty="0" smtClean="0">
                <a:solidFill>
                  <a:srgbClr val="FFFF00"/>
                </a:solidFill>
                <a:latin typeface="Arial" pitchFamily="34" charset="0"/>
                <a:cs typeface="Arial" pitchFamily="34" charset="0"/>
              </a:rPr>
              <a:t>P</a:t>
            </a:r>
            <a:r>
              <a:rPr lang="en-US" sz="2400" baseline="-25000" dirty="0" smtClean="0">
                <a:solidFill>
                  <a:srgbClr val="FFFF00"/>
                </a:solidFill>
                <a:latin typeface="Arial" pitchFamily="34" charset="0"/>
                <a:cs typeface="Arial" pitchFamily="34" charset="0"/>
              </a:rPr>
              <a:t>O2</a:t>
            </a:r>
            <a:r>
              <a:rPr lang="en-US" sz="2400" dirty="0" smtClean="0">
                <a:solidFill>
                  <a:srgbClr val="FFFF00"/>
                </a:solidFill>
                <a:latin typeface="Arial" pitchFamily="34" charset="0"/>
                <a:cs typeface="Arial" pitchFamily="34" charset="0"/>
              </a:rPr>
              <a:t> = 100 </a:t>
            </a:r>
            <a:r>
              <a:rPr lang="en-US" sz="2400" dirty="0" err="1" smtClean="0">
                <a:solidFill>
                  <a:srgbClr val="FFFF00"/>
                </a:solidFill>
                <a:latin typeface="Arial" pitchFamily="34" charset="0"/>
                <a:cs typeface="Arial" pitchFamily="34" charset="0"/>
              </a:rPr>
              <a:t>mTorr</a:t>
            </a:r>
            <a:endParaRPr lang="en-US" sz="2400" dirty="0">
              <a:solidFill>
                <a:srgbClr val="FFFF00"/>
              </a:solidFill>
              <a:latin typeface="Arial" pitchFamily="34" charset="0"/>
              <a:cs typeface="Arial" pitchFamily="34" charset="0"/>
            </a:endParaRPr>
          </a:p>
        </p:txBody>
      </p:sp>
      <p:sp>
        <p:nvSpPr>
          <p:cNvPr id="13" name="TextBox 12"/>
          <p:cNvSpPr txBox="1"/>
          <p:nvPr/>
        </p:nvSpPr>
        <p:spPr>
          <a:xfrm>
            <a:off x="6206412" y="1484784"/>
            <a:ext cx="2736304" cy="1785104"/>
          </a:xfrm>
          <a:prstGeom prst="rect">
            <a:avLst/>
          </a:prstGeom>
          <a:solidFill>
            <a:schemeClr val="bg1">
              <a:lumMod val="65000"/>
            </a:schemeClr>
          </a:solidFill>
          <a:ln w="25400">
            <a:solidFill>
              <a:schemeClr val="tx1"/>
            </a:solidFill>
          </a:ln>
        </p:spPr>
        <p:txBody>
          <a:bodyPr wrap="square" rtlCol="0">
            <a:spAutoFit/>
          </a:bodyPr>
          <a:lstStyle/>
          <a:p>
            <a:pPr marL="342900" indent="-342900">
              <a:buFont typeface="Arial" pitchFamily="34" charset="0"/>
              <a:buChar char="•"/>
            </a:pPr>
            <a:r>
              <a:rPr lang="en-US" sz="2200" dirty="0" smtClean="0">
                <a:solidFill>
                  <a:schemeClr val="bg1"/>
                </a:solidFill>
                <a:latin typeface="Arial" pitchFamily="34" charset="0"/>
                <a:cs typeface="Arial" pitchFamily="34" charset="0"/>
              </a:rPr>
              <a:t>PLD</a:t>
            </a:r>
          </a:p>
          <a:p>
            <a:pPr marL="342900" indent="-342900">
              <a:buFont typeface="Arial" pitchFamily="34" charset="0"/>
              <a:buChar char="•"/>
            </a:pPr>
            <a:r>
              <a:rPr lang="en-US" sz="2200" dirty="0" smtClean="0">
                <a:solidFill>
                  <a:schemeClr val="bg1"/>
                </a:solidFill>
                <a:latin typeface="Arial" pitchFamily="34" charset="0"/>
                <a:cs typeface="Arial" pitchFamily="34" charset="0"/>
              </a:rPr>
              <a:t>Undoped SrTiO</a:t>
            </a:r>
            <a:r>
              <a:rPr lang="en-US" sz="2200" baseline="-25000" dirty="0" smtClean="0">
                <a:solidFill>
                  <a:schemeClr val="bg1"/>
                </a:solidFill>
                <a:latin typeface="Arial" pitchFamily="34" charset="0"/>
                <a:cs typeface="Arial" pitchFamily="34" charset="0"/>
              </a:rPr>
              <a:t>3</a:t>
            </a:r>
            <a:r>
              <a:rPr lang="en-US" sz="2200" dirty="0" smtClean="0">
                <a:solidFill>
                  <a:schemeClr val="bg1"/>
                </a:solidFill>
                <a:latin typeface="Arial" pitchFamily="34" charset="0"/>
                <a:cs typeface="Arial" pitchFamily="34" charset="0"/>
              </a:rPr>
              <a:t> (100) substrates / TiO</a:t>
            </a:r>
            <a:r>
              <a:rPr lang="en-US" sz="2200" baseline="-25000" dirty="0" smtClean="0">
                <a:solidFill>
                  <a:schemeClr val="bg1"/>
                </a:solidFill>
                <a:latin typeface="Arial" pitchFamily="34" charset="0"/>
                <a:cs typeface="Arial" pitchFamily="34" charset="0"/>
              </a:rPr>
              <a:t>2</a:t>
            </a:r>
            <a:r>
              <a:rPr lang="en-US" sz="2200" dirty="0" smtClean="0">
                <a:solidFill>
                  <a:schemeClr val="bg1"/>
                </a:solidFill>
                <a:latin typeface="Arial" pitchFamily="34" charset="0"/>
                <a:cs typeface="Arial" pitchFamily="34" charset="0"/>
              </a:rPr>
              <a:t> termination</a:t>
            </a:r>
          </a:p>
          <a:p>
            <a:pPr marL="342900" indent="-342900">
              <a:buFont typeface="Arial" pitchFamily="34" charset="0"/>
              <a:buChar char="•"/>
            </a:pPr>
            <a:r>
              <a:rPr lang="en-US" sz="2200" dirty="0" smtClean="0">
                <a:solidFill>
                  <a:schemeClr val="bg1"/>
                </a:solidFill>
                <a:latin typeface="Arial" pitchFamily="34" charset="0"/>
                <a:cs typeface="Arial" pitchFamily="34" charset="0"/>
              </a:rPr>
              <a:t>In-situ RHEED</a:t>
            </a:r>
            <a:endParaRPr lang="en-US" sz="2200" dirty="0">
              <a:solidFill>
                <a:schemeClr val="bg1"/>
              </a:solidFill>
              <a:latin typeface="Arial" pitchFamily="34" charset="0"/>
              <a:cs typeface="Arial" pitchFamily="34" charset="0"/>
            </a:endParaRPr>
          </a:p>
        </p:txBody>
      </p:sp>
      <p:sp>
        <p:nvSpPr>
          <p:cNvPr id="14" name="Slide Number Placeholder 13"/>
          <p:cNvSpPr>
            <a:spLocks noGrp="1"/>
          </p:cNvSpPr>
          <p:nvPr>
            <p:ph type="sldNum" sz="quarter" idx="12"/>
          </p:nvPr>
        </p:nvSpPr>
        <p:spPr/>
        <p:txBody>
          <a:bodyPr/>
          <a:lstStyle/>
          <a:p>
            <a:fld id="{94CCE195-0BFA-4A19-B42C-58D5E81BC14E}" type="slidenum">
              <a:rPr lang="en-US" smtClean="0"/>
              <a:pPr/>
              <a:t>11</a:t>
            </a:fld>
            <a:endParaRPr lang="en-US" dirty="0"/>
          </a:p>
        </p:txBody>
      </p:sp>
      <p:sp>
        <p:nvSpPr>
          <p:cNvPr id="15" name="TextBox 14"/>
          <p:cNvSpPr txBox="1"/>
          <p:nvPr/>
        </p:nvSpPr>
        <p:spPr>
          <a:xfrm>
            <a:off x="422659" y="5949280"/>
            <a:ext cx="8325805" cy="523220"/>
          </a:xfrm>
          <a:prstGeom prst="rect">
            <a:avLst/>
          </a:prstGeom>
          <a:noFill/>
        </p:spPr>
        <p:txBody>
          <a:bodyPr wrap="none" rtlCol="0">
            <a:spAutoFit/>
          </a:bodyPr>
          <a:lstStyle/>
          <a:p>
            <a:r>
              <a:rPr lang="en-US" sz="2800" dirty="0" smtClean="0">
                <a:solidFill>
                  <a:schemeClr val="bg1"/>
                </a:solidFill>
                <a:latin typeface="Arial" pitchFamily="34" charset="0"/>
                <a:cs typeface="Arial" pitchFamily="34" charset="0"/>
              </a:rPr>
              <a:t>Transfer to the STM chamber right after film growth</a:t>
            </a:r>
          </a:p>
        </p:txBody>
      </p:sp>
    </p:spTree>
    <p:extLst>
      <p:ext uri="{BB962C8B-B14F-4D97-AF65-F5344CB8AC3E}">
        <p14:creationId xmlns:p14="http://schemas.microsoft.com/office/powerpoint/2010/main" xmlns="" val="25181340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475827" y="1734108"/>
            <a:ext cx="3592117" cy="3227120"/>
          </a:xfrm>
          <a:prstGeom prst="rect">
            <a:avLst/>
          </a:prstGeom>
          <a:solidFill>
            <a:schemeClr val="accent5">
              <a:lumMod val="20000"/>
              <a:lumOff val="80000"/>
            </a:schemeClr>
          </a:solidFill>
          <a:ln w="762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Film growth</a:t>
            </a:r>
            <a:endParaRPr lang="en-US" dirty="0"/>
          </a:p>
        </p:txBody>
      </p:sp>
      <p:sp>
        <p:nvSpPr>
          <p:cNvPr id="5" name="TextBox 4"/>
          <p:cNvSpPr txBox="1"/>
          <p:nvPr/>
        </p:nvSpPr>
        <p:spPr>
          <a:xfrm>
            <a:off x="4320480" y="5042500"/>
            <a:ext cx="4860032" cy="1338828"/>
          </a:xfrm>
          <a:prstGeom prst="rect">
            <a:avLst/>
          </a:prstGeom>
          <a:noFill/>
        </p:spPr>
        <p:txBody>
          <a:bodyPr wrap="square" rtlCol="0">
            <a:spAutoFit/>
          </a:bodyPr>
          <a:lstStyle/>
          <a:p>
            <a:pPr>
              <a:spcAft>
                <a:spcPts val="900"/>
              </a:spcAft>
            </a:pPr>
            <a:r>
              <a:rPr lang="en-US" sz="2200" dirty="0" smtClean="0">
                <a:solidFill>
                  <a:schemeClr val="bg1"/>
                </a:solidFill>
                <a:latin typeface="Arial" pitchFamily="34" charset="0"/>
                <a:cs typeface="Arial" pitchFamily="34" charset="0"/>
              </a:rPr>
              <a:t>Growth modes: </a:t>
            </a:r>
          </a:p>
          <a:p>
            <a:pPr marL="342900" indent="-342900">
              <a:spcAft>
                <a:spcPts val="900"/>
              </a:spcAft>
              <a:buFont typeface="Arial" pitchFamily="34" charset="0"/>
              <a:buChar char="•"/>
            </a:pPr>
            <a:r>
              <a:rPr lang="en-US" sz="2200" dirty="0">
                <a:solidFill>
                  <a:schemeClr val="bg1"/>
                </a:solidFill>
                <a:latin typeface="Arial" pitchFamily="34" charset="0"/>
                <a:cs typeface="Arial" pitchFamily="34" charset="0"/>
              </a:rPr>
              <a:t>690 °</a:t>
            </a:r>
            <a:r>
              <a:rPr lang="en-US" sz="2200" dirty="0" smtClean="0">
                <a:solidFill>
                  <a:schemeClr val="bg1"/>
                </a:solidFill>
                <a:latin typeface="Arial" pitchFamily="34" charset="0"/>
                <a:cs typeface="Arial" pitchFamily="34" charset="0"/>
              </a:rPr>
              <a:t>C – </a:t>
            </a:r>
            <a:r>
              <a:rPr lang="en-US" sz="2200" u="sng" dirty="0" smtClean="0">
                <a:solidFill>
                  <a:schemeClr val="bg1"/>
                </a:solidFill>
                <a:latin typeface="Arial" pitchFamily="34" charset="0"/>
                <a:cs typeface="Arial" pitchFamily="34" charset="0"/>
              </a:rPr>
              <a:t>step-flow</a:t>
            </a:r>
            <a:r>
              <a:rPr lang="en-US" sz="2200" dirty="0" smtClean="0">
                <a:solidFill>
                  <a:schemeClr val="bg1"/>
                </a:solidFill>
                <a:latin typeface="Arial" pitchFamily="34" charset="0"/>
                <a:cs typeface="Arial" pitchFamily="34" charset="0"/>
              </a:rPr>
              <a:t> </a:t>
            </a:r>
          </a:p>
          <a:p>
            <a:pPr marL="342900" indent="-342900">
              <a:spcAft>
                <a:spcPts val="900"/>
              </a:spcAft>
              <a:buFont typeface="Arial" pitchFamily="34" charset="0"/>
              <a:buChar char="•"/>
            </a:pPr>
            <a:r>
              <a:rPr lang="en-US" sz="2200" dirty="0" smtClean="0">
                <a:solidFill>
                  <a:schemeClr val="bg1"/>
                </a:solidFill>
                <a:latin typeface="Arial" pitchFamily="34" charset="0"/>
                <a:cs typeface="Arial" pitchFamily="34" charset="0"/>
              </a:rPr>
              <a:t>650°C </a:t>
            </a:r>
            <a:r>
              <a:rPr lang="en-US" sz="2200" dirty="0">
                <a:solidFill>
                  <a:schemeClr val="bg1"/>
                </a:solidFill>
                <a:latin typeface="Arial" pitchFamily="34" charset="0"/>
                <a:cs typeface="Arial" pitchFamily="34" charset="0"/>
              </a:rPr>
              <a:t>–</a:t>
            </a:r>
            <a:r>
              <a:rPr lang="en-US" sz="2200" dirty="0" smtClean="0">
                <a:solidFill>
                  <a:schemeClr val="bg1"/>
                </a:solidFill>
                <a:latin typeface="Arial" pitchFamily="34" charset="0"/>
                <a:cs typeface="Arial" pitchFamily="34" charset="0"/>
              </a:rPr>
              <a:t> </a:t>
            </a:r>
            <a:r>
              <a:rPr lang="en-US" sz="2200" u="sng" dirty="0" smtClean="0">
                <a:solidFill>
                  <a:schemeClr val="bg1"/>
                </a:solidFill>
                <a:latin typeface="Arial" pitchFamily="34" charset="0"/>
                <a:cs typeface="Arial" pitchFamily="34" charset="0"/>
              </a:rPr>
              <a:t>step-flow/island-formation</a:t>
            </a:r>
          </a:p>
        </p:txBody>
      </p:sp>
      <p:sp>
        <p:nvSpPr>
          <p:cNvPr id="7" name="Rectangle 6"/>
          <p:cNvSpPr/>
          <p:nvPr/>
        </p:nvSpPr>
        <p:spPr>
          <a:xfrm>
            <a:off x="4455705" y="1734109"/>
            <a:ext cx="4227293" cy="3227120"/>
          </a:xfrm>
          <a:prstGeom prst="rect">
            <a:avLst/>
          </a:prstGeom>
          <a:solidFill>
            <a:schemeClr val="accent5">
              <a:lumMod val="20000"/>
              <a:lumOff val="80000"/>
            </a:schemeClr>
          </a:solidFill>
          <a:ln w="762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RHEED_Graph.png"/>
          <p:cNvPicPr>
            <a:picLocks noChangeAspect="1"/>
          </p:cNvPicPr>
          <p:nvPr/>
        </p:nvPicPr>
        <p:blipFill>
          <a:blip r:embed="rId2" cstate="print"/>
          <a:stretch>
            <a:fillRect/>
          </a:stretch>
        </p:blipFill>
        <p:spPr>
          <a:xfrm>
            <a:off x="4672379" y="1844824"/>
            <a:ext cx="3716045" cy="3074710"/>
          </a:xfrm>
          <a:prstGeom prst="rect">
            <a:avLst/>
          </a:prstGeom>
        </p:spPr>
      </p:pic>
      <p:pic>
        <p:nvPicPr>
          <p:cNvPr id="10" name="Picture 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21364" y="1869210"/>
            <a:ext cx="2722685" cy="2722685"/>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TextBox 10"/>
          <p:cNvSpPr txBox="1"/>
          <p:nvPr/>
        </p:nvSpPr>
        <p:spPr>
          <a:xfrm>
            <a:off x="875077" y="4591896"/>
            <a:ext cx="2832827" cy="369332"/>
          </a:xfrm>
          <a:prstGeom prst="rect">
            <a:avLst/>
          </a:prstGeom>
          <a:noFill/>
        </p:spPr>
        <p:txBody>
          <a:bodyPr wrap="none" rtlCol="0">
            <a:spAutoFit/>
          </a:bodyPr>
          <a:lstStyle/>
          <a:p>
            <a:r>
              <a:rPr lang="en-US" dirty="0" smtClean="0">
                <a:latin typeface="Arial" pitchFamily="34" charset="0"/>
                <a:cs typeface="Arial" pitchFamily="34" charset="0"/>
              </a:rPr>
              <a:t>RMS Roughness = 55 pm</a:t>
            </a:r>
            <a:endParaRPr lang="en-US" dirty="0">
              <a:latin typeface="Arial" pitchFamily="34" charset="0"/>
              <a:cs typeface="Arial" pitchFamily="34" charset="0"/>
            </a:endParaRPr>
          </a:p>
        </p:txBody>
      </p:sp>
      <p:sp>
        <p:nvSpPr>
          <p:cNvPr id="3" name="TextBox 2"/>
          <p:cNvSpPr txBox="1"/>
          <p:nvPr/>
        </p:nvSpPr>
        <p:spPr>
          <a:xfrm>
            <a:off x="6756987" y="2060848"/>
            <a:ext cx="1263487" cy="461665"/>
          </a:xfrm>
          <a:prstGeom prst="rect">
            <a:avLst/>
          </a:prstGeom>
          <a:noFill/>
        </p:spPr>
        <p:txBody>
          <a:bodyPr wrap="none" rtlCol="0">
            <a:spAutoFit/>
          </a:bodyPr>
          <a:lstStyle/>
          <a:p>
            <a:r>
              <a:rPr lang="en-US" sz="2400" dirty="0" smtClean="0">
                <a:latin typeface="Arial" pitchFamily="34" charset="0"/>
              </a:rPr>
              <a:t>RHEED</a:t>
            </a:r>
            <a:endParaRPr lang="en-US" sz="2400" dirty="0">
              <a:latin typeface="Arial" pitchFamily="34" charset="0"/>
            </a:endParaRPr>
          </a:p>
        </p:txBody>
      </p:sp>
      <p:sp>
        <p:nvSpPr>
          <p:cNvPr id="4" name="TextBox 3"/>
          <p:cNvSpPr txBox="1"/>
          <p:nvPr/>
        </p:nvSpPr>
        <p:spPr>
          <a:xfrm>
            <a:off x="633023" y="5042500"/>
            <a:ext cx="3316934" cy="769441"/>
          </a:xfrm>
          <a:prstGeom prst="rect">
            <a:avLst/>
          </a:prstGeom>
          <a:noFill/>
        </p:spPr>
        <p:txBody>
          <a:bodyPr wrap="none" rtlCol="0">
            <a:spAutoFit/>
          </a:bodyPr>
          <a:lstStyle/>
          <a:p>
            <a:r>
              <a:rPr lang="en-US" sz="2200" u="sng" dirty="0" smtClean="0">
                <a:solidFill>
                  <a:schemeClr val="bg1"/>
                </a:solidFill>
                <a:latin typeface="Arial" pitchFamily="34" charset="0"/>
                <a:cs typeface="Arial" pitchFamily="34" charset="0"/>
              </a:rPr>
              <a:t>Substrate selection</a:t>
            </a:r>
            <a:r>
              <a:rPr lang="en-US" sz="2200" dirty="0" smtClean="0">
                <a:solidFill>
                  <a:schemeClr val="bg1"/>
                </a:solidFill>
                <a:latin typeface="Arial" pitchFamily="34" charset="0"/>
                <a:cs typeface="Arial" pitchFamily="34" charset="0"/>
              </a:rPr>
              <a:t>:</a:t>
            </a:r>
          </a:p>
          <a:p>
            <a:r>
              <a:rPr lang="en-US" sz="2200" dirty="0" smtClean="0">
                <a:solidFill>
                  <a:schemeClr val="bg1"/>
                </a:solidFill>
                <a:latin typeface="Arial" pitchFamily="34" charset="0"/>
                <a:cs typeface="Arial" pitchFamily="34" charset="0"/>
              </a:rPr>
              <a:t>RMS roughness &lt; 70 pm</a:t>
            </a:r>
            <a:endParaRPr lang="en-US" sz="2200" dirty="0">
              <a:solidFill>
                <a:schemeClr val="bg1"/>
              </a:solidFill>
              <a:latin typeface="Arial" pitchFamily="34" charset="0"/>
              <a:cs typeface="Arial" pitchFamily="34" charset="0"/>
            </a:endParaRPr>
          </a:p>
        </p:txBody>
      </p:sp>
      <p:sp>
        <p:nvSpPr>
          <p:cNvPr id="17" name="TextBox 16"/>
          <p:cNvSpPr txBox="1"/>
          <p:nvPr/>
        </p:nvSpPr>
        <p:spPr>
          <a:xfrm>
            <a:off x="1318685" y="1812166"/>
            <a:ext cx="2079415" cy="707886"/>
          </a:xfrm>
          <a:prstGeom prst="rect">
            <a:avLst/>
          </a:prstGeom>
          <a:noFill/>
        </p:spPr>
        <p:txBody>
          <a:bodyPr wrap="none" rtlCol="0">
            <a:spAutoFit/>
          </a:bodyPr>
          <a:lstStyle/>
          <a:p>
            <a:r>
              <a:rPr lang="en-US" sz="2000" dirty="0" smtClean="0">
                <a:solidFill>
                  <a:schemeClr val="bg1"/>
                </a:solidFill>
                <a:latin typeface="Arial" pitchFamily="34" charset="0"/>
                <a:cs typeface="Arial" pitchFamily="34" charset="0"/>
              </a:rPr>
              <a:t>AMF topography</a:t>
            </a:r>
          </a:p>
          <a:p>
            <a:r>
              <a:rPr lang="en-US" sz="2000" dirty="0" smtClean="0">
                <a:solidFill>
                  <a:schemeClr val="bg1"/>
                </a:solidFill>
                <a:latin typeface="Arial" pitchFamily="34" charset="0"/>
                <a:cs typeface="Arial" pitchFamily="34" charset="0"/>
              </a:rPr>
              <a:t>1 </a:t>
            </a:r>
            <a:r>
              <a:rPr lang="el-GR" sz="2000" dirty="0" smtClean="0">
                <a:solidFill>
                  <a:schemeClr val="bg1"/>
                </a:solidFill>
                <a:latin typeface="Arial" pitchFamily="34" charset="0"/>
                <a:cs typeface="Arial" pitchFamily="34" charset="0"/>
              </a:rPr>
              <a:t>μ</a:t>
            </a:r>
            <a:r>
              <a:rPr lang="en-US" sz="2000" dirty="0" smtClean="0">
                <a:solidFill>
                  <a:schemeClr val="bg1"/>
                </a:solidFill>
                <a:latin typeface="Arial" pitchFamily="34" charset="0"/>
                <a:cs typeface="Arial" pitchFamily="34" charset="0"/>
              </a:rPr>
              <a:t>m </a:t>
            </a:r>
            <a:r>
              <a:rPr lang="en-US" sz="2000" dirty="0" smtClean="0">
                <a:solidFill>
                  <a:schemeClr val="bg1"/>
                </a:solidFill>
                <a:latin typeface="Arial" pitchFamily="34" charset="0"/>
                <a:cs typeface="Arial" pitchFamily="34" charset="0"/>
                <a:sym typeface="Symbol"/>
              </a:rPr>
              <a:t> </a:t>
            </a:r>
            <a:r>
              <a:rPr lang="en-US" sz="2000" dirty="0">
                <a:solidFill>
                  <a:schemeClr val="bg1"/>
                </a:solidFill>
                <a:latin typeface="Arial" pitchFamily="34" charset="0"/>
                <a:cs typeface="Arial" pitchFamily="34" charset="0"/>
              </a:rPr>
              <a:t>1 </a:t>
            </a:r>
            <a:r>
              <a:rPr lang="el-GR" sz="2000" dirty="0">
                <a:solidFill>
                  <a:schemeClr val="bg1"/>
                </a:solidFill>
                <a:latin typeface="Arial" pitchFamily="34" charset="0"/>
                <a:cs typeface="Arial" pitchFamily="34" charset="0"/>
              </a:rPr>
              <a:t>μ</a:t>
            </a:r>
            <a:r>
              <a:rPr lang="en-US" sz="2000" dirty="0">
                <a:solidFill>
                  <a:schemeClr val="bg1"/>
                </a:solidFill>
                <a:latin typeface="Arial" pitchFamily="34" charset="0"/>
                <a:cs typeface="Arial" pitchFamily="34" charset="0"/>
              </a:rPr>
              <a:t>m</a:t>
            </a:r>
            <a:endParaRPr lang="en-US" sz="2000" dirty="0" smtClean="0">
              <a:solidFill>
                <a:schemeClr val="bg1"/>
              </a:solidFill>
              <a:latin typeface="Arial" pitchFamily="34" charset="0"/>
              <a:cs typeface="Arial" pitchFamily="34" charset="0"/>
            </a:endParaRPr>
          </a:p>
        </p:txBody>
      </p:sp>
      <p:sp>
        <p:nvSpPr>
          <p:cNvPr id="19" name="Slide Number Placeholder 18"/>
          <p:cNvSpPr>
            <a:spLocks noGrp="1"/>
          </p:cNvSpPr>
          <p:nvPr>
            <p:ph type="sldNum" sz="quarter" idx="12"/>
          </p:nvPr>
        </p:nvSpPr>
        <p:spPr/>
        <p:txBody>
          <a:bodyPr/>
          <a:lstStyle/>
          <a:p>
            <a:fld id="{94CCE195-0BFA-4A19-B42C-58D5E81BC14E}" type="slidenum">
              <a:rPr lang="en-US" smtClean="0"/>
              <a:pPr/>
              <a:t>12</a:t>
            </a:fld>
            <a:endParaRPr lang="en-US" dirty="0"/>
          </a:p>
        </p:txBody>
      </p:sp>
    </p:spTree>
    <p:extLst>
      <p:ext uri="{BB962C8B-B14F-4D97-AF65-F5344CB8AC3E}">
        <p14:creationId xmlns:p14="http://schemas.microsoft.com/office/powerpoint/2010/main" xmlns="" val="2492616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Film surface: larger scale</a:t>
            </a:r>
            <a:endParaRPr lang="en-US" dirty="0"/>
          </a:p>
        </p:txBody>
      </p:sp>
      <p:sp>
        <p:nvSpPr>
          <p:cNvPr id="5" name="Rounded Rectangle 4"/>
          <p:cNvSpPr/>
          <p:nvPr/>
        </p:nvSpPr>
        <p:spPr>
          <a:xfrm>
            <a:off x="698443" y="2239098"/>
            <a:ext cx="7743062" cy="3260939"/>
          </a:xfrm>
          <a:prstGeom prst="roundRect">
            <a:avLst/>
          </a:prstGeom>
          <a:solidFill>
            <a:schemeClr val="accent5">
              <a:lumMod val="20000"/>
              <a:lumOff val="80000"/>
            </a:schemeClr>
          </a:solidFill>
          <a:ln w="762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lumMod val="20000"/>
                  <a:lumOff val="80000"/>
                </a:schemeClr>
              </a:solidFill>
            </a:endParaRPr>
          </a:p>
        </p:txBody>
      </p:sp>
      <p:pic>
        <p:nvPicPr>
          <p:cNvPr id="6" name="Picture 5" descr="AFM.png"/>
          <p:cNvPicPr>
            <a:picLocks noChangeAspect="1"/>
          </p:cNvPicPr>
          <p:nvPr/>
        </p:nvPicPr>
        <p:blipFill>
          <a:blip r:embed="rId2" cstate="print"/>
          <a:stretch>
            <a:fillRect/>
          </a:stretch>
        </p:blipFill>
        <p:spPr>
          <a:xfrm>
            <a:off x="1244661" y="2581943"/>
            <a:ext cx="3328678" cy="2619707"/>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726957" y="2514488"/>
            <a:ext cx="3456641" cy="2710158"/>
          </a:xfrm>
          <a:prstGeom prst="rect">
            <a:avLst/>
          </a:prstGeom>
        </p:spPr>
      </p:pic>
      <p:sp>
        <p:nvSpPr>
          <p:cNvPr id="3" name="TextBox 2"/>
          <p:cNvSpPr txBox="1"/>
          <p:nvPr/>
        </p:nvSpPr>
        <p:spPr>
          <a:xfrm>
            <a:off x="3480125" y="5804683"/>
            <a:ext cx="2448106" cy="430887"/>
          </a:xfrm>
          <a:prstGeom prst="rect">
            <a:avLst/>
          </a:prstGeom>
          <a:noFill/>
          <a:ln>
            <a:solidFill>
              <a:schemeClr val="bg1"/>
            </a:solidFill>
          </a:ln>
        </p:spPr>
        <p:txBody>
          <a:bodyPr wrap="none" rtlCol="0">
            <a:spAutoFit/>
          </a:bodyPr>
          <a:lstStyle/>
          <a:p>
            <a:r>
              <a:rPr lang="en-US" sz="2200" dirty="0" smtClean="0">
                <a:solidFill>
                  <a:schemeClr val="bg1"/>
                </a:solidFill>
                <a:latin typeface="Arial" pitchFamily="34" charset="0"/>
                <a:cs typeface="Arial" pitchFamily="34" charset="0"/>
              </a:rPr>
              <a:t>690 </a:t>
            </a:r>
            <a:r>
              <a:rPr lang="en-US" sz="2200" dirty="0" smtClean="0">
                <a:solidFill>
                  <a:schemeClr val="bg1"/>
                </a:solidFill>
                <a:latin typeface="Times New Roman"/>
                <a:cs typeface="Times New Roman"/>
              </a:rPr>
              <a:t>°</a:t>
            </a:r>
            <a:r>
              <a:rPr lang="en-US" sz="2200" dirty="0" smtClean="0">
                <a:solidFill>
                  <a:schemeClr val="bg1"/>
                </a:solidFill>
                <a:latin typeface="Arial" pitchFamily="34" charset="0"/>
                <a:cs typeface="Arial" pitchFamily="34" charset="0"/>
              </a:rPr>
              <a:t>C, no anneal</a:t>
            </a:r>
          </a:p>
        </p:txBody>
      </p:sp>
      <p:sp>
        <p:nvSpPr>
          <p:cNvPr id="4" name="TextBox 3"/>
          <p:cNvSpPr txBox="1"/>
          <p:nvPr/>
        </p:nvSpPr>
        <p:spPr>
          <a:xfrm>
            <a:off x="919971" y="1772816"/>
            <a:ext cx="3436005" cy="430887"/>
          </a:xfrm>
          <a:prstGeom prst="rect">
            <a:avLst/>
          </a:prstGeom>
          <a:noFill/>
        </p:spPr>
        <p:txBody>
          <a:bodyPr wrap="none" rtlCol="0">
            <a:spAutoFit/>
          </a:bodyPr>
          <a:lstStyle/>
          <a:p>
            <a:r>
              <a:rPr lang="en-US" sz="2200" dirty="0" smtClean="0">
                <a:solidFill>
                  <a:srgbClr val="FFFF00"/>
                </a:solidFill>
                <a:latin typeface="Arial" pitchFamily="34" charset="0"/>
                <a:cs typeface="Arial" pitchFamily="34" charset="0"/>
              </a:rPr>
              <a:t>ex-situ AFM (topography) </a:t>
            </a:r>
          </a:p>
        </p:txBody>
      </p:sp>
      <p:sp>
        <p:nvSpPr>
          <p:cNvPr id="8" name="TextBox 7"/>
          <p:cNvSpPr txBox="1"/>
          <p:nvPr/>
        </p:nvSpPr>
        <p:spPr>
          <a:xfrm>
            <a:off x="5364088" y="1772815"/>
            <a:ext cx="1612942" cy="430887"/>
          </a:xfrm>
          <a:prstGeom prst="rect">
            <a:avLst/>
          </a:prstGeom>
          <a:noFill/>
        </p:spPr>
        <p:txBody>
          <a:bodyPr wrap="none" rtlCol="0">
            <a:spAutoFit/>
          </a:bodyPr>
          <a:lstStyle/>
          <a:p>
            <a:r>
              <a:rPr lang="en-US" sz="2200" dirty="0" smtClean="0">
                <a:solidFill>
                  <a:srgbClr val="FFFF00"/>
                </a:solidFill>
                <a:latin typeface="Arial" pitchFamily="34" charset="0"/>
                <a:cs typeface="Arial" pitchFamily="34" charset="0"/>
              </a:rPr>
              <a:t>in-situ STM</a:t>
            </a:r>
          </a:p>
        </p:txBody>
      </p:sp>
      <p:sp>
        <p:nvSpPr>
          <p:cNvPr id="9" name="Rectangle 8"/>
          <p:cNvSpPr/>
          <p:nvPr/>
        </p:nvSpPr>
        <p:spPr>
          <a:xfrm>
            <a:off x="1619672" y="2581943"/>
            <a:ext cx="1475084" cy="369332"/>
          </a:xfrm>
          <a:prstGeom prst="rect">
            <a:avLst/>
          </a:prstGeom>
        </p:spPr>
        <p:txBody>
          <a:bodyPr wrap="none">
            <a:spAutoFit/>
          </a:bodyPr>
          <a:lstStyle/>
          <a:p>
            <a:r>
              <a:rPr lang="en-US" dirty="0" smtClean="0">
                <a:solidFill>
                  <a:schemeClr val="bg1"/>
                </a:solidFill>
                <a:latin typeface="Arial" pitchFamily="34" charset="0"/>
                <a:cs typeface="Arial" pitchFamily="34" charset="0"/>
              </a:rPr>
              <a:t>3 </a:t>
            </a:r>
            <a:r>
              <a:rPr lang="el-GR" dirty="0">
                <a:solidFill>
                  <a:schemeClr val="bg1"/>
                </a:solidFill>
                <a:latin typeface="Arial" pitchFamily="34" charset="0"/>
                <a:cs typeface="Arial" pitchFamily="34" charset="0"/>
              </a:rPr>
              <a:t>μ</a:t>
            </a:r>
            <a:r>
              <a:rPr lang="en-US" dirty="0">
                <a:solidFill>
                  <a:schemeClr val="bg1"/>
                </a:solidFill>
                <a:latin typeface="Arial" pitchFamily="34" charset="0"/>
                <a:cs typeface="Arial" pitchFamily="34" charset="0"/>
              </a:rPr>
              <a:t>m </a:t>
            </a:r>
            <a:r>
              <a:rPr lang="en-US" dirty="0">
                <a:solidFill>
                  <a:schemeClr val="bg1"/>
                </a:solidFill>
                <a:latin typeface="Arial" pitchFamily="34" charset="0"/>
                <a:cs typeface="Arial" pitchFamily="34" charset="0"/>
                <a:sym typeface="Symbol"/>
              </a:rPr>
              <a:t> </a:t>
            </a:r>
            <a:r>
              <a:rPr lang="en-US" dirty="0" smtClean="0">
                <a:solidFill>
                  <a:schemeClr val="bg1"/>
                </a:solidFill>
                <a:latin typeface="Arial" pitchFamily="34" charset="0"/>
                <a:cs typeface="Arial" pitchFamily="34" charset="0"/>
              </a:rPr>
              <a:t>3 </a:t>
            </a:r>
            <a:r>
              <a:rPr lang="el-GR" dirty="0">
                <a:solidFill>
                  <a:schemeClr val="bg1"/>
                </a:solidFill>
                <a:latin typeface="Arial" pitchFamily="34" charset="0"/>
                <a:cs typeface="Arial" pitchFamily="34" charset="0"/>
              </a:rPr>
              <a:t>μ</a:t>
            </a:r>
            <a:r>
              <a:rPr lang="en-US" dirty="0">
                <a:solidFill>
                  <a:schemeClr val="bg1"/>
                </a:solidFill>
                <a:latin typeface="Arial" pitchFamily="34" charset="0"/>
                <a:cs typeface="Arial" pitchFamily="34" charset="0"/>
              </a:rPr>
              <a:t>m</a:t>
            </a:r>
          </a:p>
        </p:txBody>
      </p:sp>
      <p:sp>
        <p:nvSpPr>
          <p:cNvPr id="10" name="Slide Number Placeholder 9"/>
          <p:cNvSpPr>
            <a:spLocks noGrp="1"/>
          </p:cNvSpPr>
          <p:nvPr>
            <p:ph type="sldNum" sz="quarter" idx="12"/>
          </p:nvPr>
        </p:nvSpPr>
        <p:spPr/>
        <p:txBody>
          <a:bodyPr/>
          <a:lstStyle/>
          <a:p>
            <a:fld id="{94CCE195-0BFA-4A19-B42C-58D5E81BC14E}" type="slidenum">
              <a:rPr lang="en-US" smtClean="0"/>
              <a:pPr/>
              <a:t>13</a:t>
            </a:fld>
            <a:endParaRPr lang="en-US" dirty="0"/>
          </a:p>
        </p:txBody>
      </p:sp>
    </p:spTree>
    <p:extLst>
      <p:ext uri="{BB962C8B-B14F-4D97-AF65-F5344CB8AC3E}">
        <p14:creationId xmlns:p14="http://schemas.microsoft.com/office/powerpoint/2010/main" xmlns="" val="7731940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Competing surface patterns</a:t>
            </a:r>
            <a:endParaRPr lang="en-US" dirty="0"/>
          </a:p>
        </p:txBody>
      </p:sp>
      <p:sp>
        <p:nvSpPr>
          <p:cNvPr id="4" name="Rounded Rectangle 3"/>
          <p:cNvSpPr/>
          <p:nvPr/>
        </p:nvSpPr>
        <p:spPr>
          <a:xfrm>
            <a:off x="827584" y="1628800"/>
            <a:ext cx="6614995" cy="1728192"/>
          </a:xfrm>
          <a:prstGeom prst="roundRect">
            <a:avLst/>
          </a:prstGeom>
          <a:solidFill>
            <a:schemeClr val="accent5">
              <a:lumMod val="20000"/>
              <a:lumOff val="80000"/>
            </a:schemeClr>
          </a:solidFill>
          <a:ln w="762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20000"/>
                  <a:lumOff val="80000"/>
                </a:scheme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142033" y="1772816"/>
            <a:ext cx="6201621" cy="1584176"/>
          </a:xfrm>
          <a:prstGeom prst="rect">
            <a:avLst/>
          </a:prstGeom>
        </p:spPr>
      </p:pic>
      <p:sp>
        <p:nvSpPr>
          <p:cNvPr id="6" name="Rounded Rectangle 5"/>
          <p:cNvSpPr/>
          <p:nvPr/>
        </p:nvSpPr>
        <p:spPr>
          <a:xfrm>
            <a:off x="827584" y="3501008"/>
            <a:ext cx="6614995" cy="3021117"/>
          </a:xfrm>
          <a:prstGeom prst="roundRect">
            <a:avLst/>
          </a:prstGeom>
          <a:solidFill>
            <a:schemeClr val="accent5">
              <a:lumMod val="20000"/>
              <a:lumOff val="80000"/>
            </a:schemeClr>
          </a:solidFill>
          <a:ln w="762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20000"/>
                  <a:lumOff val="80000"/>
                </a:schemeClr>
              </a:solidFill>
            </a:endParaRPr>
          </a:p>
        </p:txBody>
      </p:sp>
      <p:pic>
        <p:nvPicPr>
          <p:cNvPr id="7" name="Picture 6" descr="ZigZag_Sample2_AI.png"/>
          <p:cNvPicPr>
            <a:picLocks noChangeAspect="1"/>
          </p:cNvPicPr>
          <p:nvPr/>
        </p:nvPicPr>
        <p:blipFill>
          <a:blip r:embed="rId3" cstate="print"/>
          <a:stretch>
            <a:fillRect/>
          </a:stretch>
        </p:blipFill>
        <p:spPr>
          <a:xfrm>
            <a:off x="1609931" y="3851221"/>
            <a:ext cx="4951731" cy="2392783"/>
          </a:xfrm>
          <a:prstGeom prst="rect">
            <a:avLst/>
          </a:prstGeom>
        </p:spPr>
      </p:pic>
      <p:sp>
        <p:nvSpPr>
          <p:cNvPr id="9" name="TextBox 8"/>
          <p:cNvSpPr txBox="1"/>
          <p:nvPr/>
        </p:nvSpPr>
        <p:spPr>
          <a:xfrm>
            <a:off x="5009760" y="3971657"/>
            <a:ext cx="1155377" cy="461665"/>
          </a:xfrm>
          <a:prstGeom prst="rect">
            <a:avLst/>
          </a:prstGeom>
          <a:noFill/>
          <a:ln w="38100" cap="rnd">
            <a:noFill/>
            <a:bevel/>
          </a:ln>
        </p:spPr>
        <p:txBody>
          <a:bodyPr wrap="square" rtlCol="0">
            <a:spAutoFit/>
          </a:bodyPr>
          <a:lstStyle/>
          <a:p>
            <a:pPr algn="just">
              <a:spcAft>
                <a:spcPts val="1800"/>
              </a:spcAft>
            </a:pPr>
            <a:r>
              <a:rPr lang="en-US" sz="2400" dirty="0" smtClean="0">
                <a:solidFill>
                  <a:srgbClr val="FFFF00"/>
                </a:solidFill>
                <a:latin typeface="Arial" pitchFamily="34" charset="0"/>
                <a:cs typeface="Arial" pitchFamily="34" charset="0"/>
              </a:rPr>
              <a:t>zigzag</a:t>
            </a:r>
          </a:p>
        </p:txBody>
      </p:sp>
      <p:sp>
        <p:nvSpPr>
          <p:cNvPr id="10" name="TextBox 9"/>
          <p:cNvSpPr txBox="1"/>
          <p:nvPr/>
        </p:nvSpPr>
        <p:spPr>
          <a:xfrm>
            <a:off x="4658506" y="3435723"/>
            <a:ext cx="1837019" cy="461665"/>
          </a:xfrm>
          <a:prstGeom prst="rect">
            <a:avLst/>
          </a:prstGeom>
          <a:noFill/>
          <a:ln w="38100" cap="rnd">
            <a:noFill/>
            <a:bevel/>
          </a:ln>
        </p:spPr>
        <p:txBody>
          <a:bodyPr wrap="square" rtlCol="0">
            <a:spAutoFit/>
          </a:bodyPr>
          <a:lstStyle/>
          <a:p>
            <a:pPr algn="just">
              <a:spcAft>
                <a:spcPts val="1800"/>
              </a:spcAft>
            </a:pPr>
            <a:r>
              <a:rPr lang="en-US" sz="2400" dirty="0" smtClean="0">
                <a:solidFill>
                  <a:schemeClr val="tx2">
                    <a:lumMod val="75000"/>
                  </a:schemeClr>
                </a:solidFill>
                <a:latin typeface="Arial" pitchFamily="34" charset="0"/>
                <a:cs typeface="Arial" pitchFamily="34" charset="0"/>
              </a:rPr>
              <a:t>rectangular</a:t>
            </a:r>
          </a:p>
        </p:txBody>
      </p:sp>
      <p:cxnSp>
        <p:nvCxnSpPr>
          <p:cNvPr id="11" name="Straight Arrow Connector 10"/>
          <p:cNvCxnSpPr/>
          <p:nvPr/>
        </p:nvCxnSpPr>
        <p:spPr>
          <a:xfrm flipH="1">
            <a:off x="3753350" y="4233267"/>
            <a:ext cx="1199648" cy="361796"/>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3393310" y="4319587"/>
            <a:ext cx="1616451" cy="773897"/>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3969374" y="3703790"/>
            <a:ext cx="731498" cy="413437"/>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826778" y="4488153"/>
            <a:ext cx="1769728" cy="461665"/>
          </a:xfrm>
          <a:prstGeom prst="rect">
            <a:avLst/>
          </a:prstGeom>
          <a:noFill/>
          <a:ln w="38100" cap="rnd">
            <a:noFill/>
            <a:bevel/>
          </a:ln>
        </p:spPr>
        <p:txBody>
          <a:bodyPr wrap="square" rtlCol="0">
            <a:spAutoFit/>
          </a:bodyPr>
          <a:lstStyle/>
          <a:p>
            <a:pPr algn="just">
              <a:spcAft>
                <a:spcPts val="1800"/>
              </a:spcAft>
            </a:pPr>
            <a:r>
              <a:rPr lang="en-US" sz="2400" dirty="0" smtClean="0">
                <a:solidFill>
                  <a:srgbClr val="FFFF00"/>
                </a:solidFill>
                <a:latin typeface="Arial" pitchFamily="34" charset="0"/>
                <a:cs typeface="Arial" pitchFamily="34" charset="0"/>
              </a:rPr>
              <a:t>rectangular</a:t>
            </a:r>
          </a:p>
        </p:txBody>
      </p:sp>
      <p:cxnSp>
        <p:nvCxnSpPr>
          <p:cNvPr id="15" name="Straight Arrow Connector 14"/>
          <p:cNvCxnSpPr/>
          <p:nvPr/>
        </p:nvCxnSpPr>
        <p:spPr>
          <a:xfrm flipH="1">
            <a:off x="3609334" y="4899462"/>
            <a:ext cx="1456674" cy="657925"/>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613090" y="3091607"/>
            <a:ext cx="1207382" cy="769441"/>
          </a:xfrm>
          <a:prstGeom prst="rect">
            <a:avLst/>
          </a:prstGeom>
          <a:noFill/>
          <a:ln>
            <a:solidFill>
              <a:schemeClr val="bg1"/>
            </a:solidFill>
          </a:ln>
        </p:spPr>
        <p:txBody>
          <a:bodyPr wrap="none" rtlCol="0">
            <a:spAutoFit/>
          </a:bodyPr>
          <a:lstStyle/>
          <a:p>
            <a:r>
              <a:rPr lang="en-US" sz="2200" dirty="0" smtClean="0">
                <a:solidFill>
                  <a:schemeClr val="bg1"/>
                </a:solidFill>
                <a:latin typeface="Arial" pitchFamily="34" charset="0"/>
                <a:cs typeface="Arial" pitchFamily="34" charset="0"/>
              </a:rPr>
              <a:t>690 </a:t>
            </a:r>
            <a:r>
              <a:rPr lang="en-US" sz="2200" dirty="0" smtClean="0">
                <a:solidFill>
                  <a:schemeClr val="bg1"/>
                </a:solidFill>
                <a:latin typeface="Times New Roman"/>
                <a:cs typeface="Times New Roman"/>
              </a:rPr>
              <a:t>°</a:t>
            </a:r>
            <a:r>
              <a:rPr lang="en-US" sz="2200" dirty="0" smtClean="0">
                <a:solidFill>
                  <a:schemeClr val="bg1"/>
                </a:solidFill>
                <a:latin typeface="Arial" pitchFamily="34" charset="0"/>
                <a:cs typeface="Arial" pitchFamily="34" charset="0"/>
              </a:rPr>
              <a:t>C, </a:t>
            </a:r>
          </a:p>
          <a:p>
            <a:r>
              <a:rPr lang="en-US" sz="2200" dirty="0" smtClean="0">
                <a:solidFill>
                  <a:schemeClr val="bg1"/>
                </a:solidFill>
                <a:latin typeface="Arial" pitchFamily="34" charset="0"/>
                <a:cs typeface="Arial" pitchFamily="34" charset="0"/>
              </a:rPr>
              <a:t>no ann.</a:t>
            </a:r>
          </a:p>
        </p:txBody>
      </p:sp>
      <p:sp>
        <p:nvSpPr>
          <p:cNvPr id="24" name="Slide Number Placeholder 23"/>
          <p:cNvSpPr>
            <a:spLocks noGrp="1"/>
          </p:cNvSpPr>
          <p:nvPr>
            <p:ph type="sldNum" sz="quarter" idx="12"/>
          </p:nvPr>
        </p:nvSpPr>
        <p:spPr/>
        <p:txBody>
          <a:bodyPr/>
          <a:lstStyle/>
          <a:p>
            <a:fld id="{94CCE195-0BFA-4A19-B42C-58D5E81BC14E}" type="slidenum">
              <a:rPr lang="en-US" smtClean="0"/>
              <a:pPr/>
              <a:t>14</a:t>
            </a:fld>
            <a:endParaRPr lang="en-US" dirty="0"/>
          </a:p>
        </p:txBody>
      </p:sp>
    </p:spTree>
    <p:extLst>
      <p:ext uri="{BB962C8B-B14F-4D97-AF65-F5344CB8AC3E}">
        <p14:creationId xmlns:p14="http://schemas.microsoft.com/office/powerpoint/2010/main" xmlns="" val="25965398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Zigzag and rectangular patterns</a:t>
            </a:r>
            <a:endParaRPr lang="en-US" dirty="0"/>
          </a:p>
        </p:txBody>
      </p:sp>
      <p:sp>
        <p:nvSpPr>
          <p:cNvPr id="4" name="Rounded Rectangle 3"/>
          <p:cNvSpPr/>
          <p:nvPr/>
        </p:nvSpPr>
        <p:spPr>
          <a:xfrm>
            <a:off x="482079" y="1844824"/>
            <a:ext cx="8266385" cy="4320480"/>
          </a:xfrm>
          <a:prstGeom prst="roundRect">
            <a:avLst/>
          </a:prstGeom>
          <a:solidFill>
            <a:schemeClr val="accent5">
              <a:lumMod val="20000"/>
              <a:lumOff val="80000"/>
            </a:schemeClr>
          </a:solidFill>
          <a:ln w="762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20000"/>
                  <a:lumOff val="80000"/>
                </a:schemeClr>
              </a:solidFill>
            </a:endParaRPr>
          </a:p>
        </p:txBody>
      </p:sp>
      <p:pic>
        <p:nvPicPr>
          <p:cNvPr id="5" name="Picture 4" descr="Patterns_STM.png"/>
          <p:cNvPicPr>
            <a:picLocks noChangeAspect="1"/>
          </p:cNvPicPr>
          <p:nvPr/>
        </p:nvPicPr>
        <p:blipFill>
          <a:blip r:embed="rId2" cstate="print"/>
          <a:stretch>
            <a:fillRect/>
          </a:stretch>
        </p:blipFill>
        <p:spPr>
          <a:xfrm>
            <a:off x="1202159" y="2507819"/>
            <a:ext cx="3028958" cy="3019289"/>
          </a:xfrm>
          <a:prstGeom prst="rect">
            <a:avLst/>
          </a:prstGeom>
        </p:spPr>
      </p:pic>
      <p:pic>
        <p:nvPicPr>
          <p:cNvPr id="6" name="Picture 5" descr="Patterns.png"/>
          <p:cNvPicPr>
            <a:picLocks noChangeAspect="1"/>
          </p:cNvPicPr>
          <p:nvPr/>
        </p:nvPicPr>
        <p:blipFill>
          <a:blip r:embed="rId3" cstate="print"/>
          <a:stretch>
            <a:fillRect/>
          </a:stretch>
        </p:blipFill>
        <p:spPr>
          <a:xfrm>
            <a:off x="4514527" y="2507819"/>
            <a:ext cx="3783176" cy="3285198"/>
          </a:xfrm>
          <a:prstGeom prst="rect">
            <a:avLst/>
          </a:prstGeom>
        </p:spPr>
      </p:pic>
      <p:sp>
        <p:nvSpPr>
          <p:cNvPr id="7" name="TextBox 6"/>
          <p:cNvSpPr txBox="1"/>
          <p:nvPr/>
        </p:nvSpPr>
        <p:spPr>
          <a:xfrm>
            <a:off x="1763688" y="5560776"/>
            <a:ext cx="1757212" cy="430887"/>
          </a:xfrm>
          <a:prstGeom prst="rect">
            <a:avLst/>
          </a:prstGeom>
          <a:noFill/>
          <a:ln>
            <a:solidFill>
              <a:schemeClr val="tx1"/>
            </a:solidFill>
          </a:ln>
        </p:spPr>
        <p:txBody>
          <a:bodyPr wrap="none" rtlCol="0">
            <a:spAutoFit/>
          </a:bodyPr>
          <a:lstStyle/>
          <a:p>
            <a:r>
              <a:rPr lang="en-US" sz="2200" dirty="0" smtClean="0">
                <a:latin typeface="Arial" pitchFamily="34" charset="0"/>
                <a:cs typeface="Arial" pitchFamily="34" charset="0"/>
              </a:rPr>
              <a:t>690 </a:t>
            </a:r>
            <a:r>
              <a:rPr lang="en-US" sz="2200" dirty="0" smtClean="0">
                <a:latin typeface="Times New Roman"/>
                <a:cs typeface="Times New Roman"/>
              </a:rPr>
              <a:t>°</a:t>
            </a:r>
            <a:r>
              <a:rPr lang="en-US" sz="2200" dirty="0" smtClean="0">
                <a:latin typeface="Arial" pitchFamily="34" charset="0"/>
                <a:cs typeface="Arial" pitchFamily="34" charset="0"/>
              </a:rPr>
              <a:t>C, ann.</a:t>
            </a:r>
          </a:p>
        </p:txBody>
      </p:sp>
      <p:sp>
        <p:nvSpPr>
          <p:cNvPr id="8" name="TextBox 7"/>
          <p:cNvSpPr txBox="1"/>
          <p:nvPr/>
        </p:nvSpPr>
        <p:spPr>
          <a:xfrm>
            <a:off x="1806676" y="2032384"/>
            <a:ext cx="1757212" cy="430887"/>
          </a:xfrm>
          <a:prstGeom prst="rect">
            <a:avLst/>
          </a:prstGeom>
          <a:noFill/>
          <a:ln>
            <a:solidFill>
              <a:schemeClr val="tx1"/>
            </a:solidFill>
          </a:ln>
        </p:spPr>
        <p:txBody>
          <a:bodyPr wrap="none" rtlCol="0">
            <a:spAutoFit/>
          </a:bodyPr>
          <a:lstStyle/>
          <a:p>
            <a:r>
              <a:rPr lang="en-US" sz="2200" dirty="0" smtClean="0">
                <a:latin typeface="Arial" pitchFamily="34" charset="0"/>
                <a:cs typeface="Arial" pitchFamily="34" charset="0"/>
              </a:rPr>
              <a:t>650 </a:t>
            </a:r>
            <a:r>
              <a:rPr lang="en-US" sz="2200" dirty="0" smtClean="0">
                <a:latin typeface="Times New Roman"/>
                <a:cs typeface="Times New Roman"/>
              </a:rPr>
              <a:t>°</a:t>
            </a:r>
            <a:r>
              <a:rPr lang="en-US" sz="2200" dirty="0" smtClean="0">
                <a:latin typeface="Arial" pitchFamily="34" charset="0"/>
                <a:cs typeface="Arial" pitchFamily="34" charset="0"/>
              </a:rPr>
              <a:t>C, ann.</a:t>
            </a:r>
          </a:p>
        </p:txBody>
      </p:sp>
      <p:sp>
        <p:nvSpPr>
          <p:cNvPr id="3" name="Slide Number Placeholder 2"/>
          <p:cNvSpPr>
            <a:spLocks noGrp="1"/>
          </p:cNvSpPr>
          <p:nvPr>
            <p:ph type="sldNum" sz="quarter" idx="12"/>
          </p:nvPr>
        </p:nvSpPr>
        <p:spPr/>
        <p:txBody>
          <a:bodyPr/>
          <a:lstStyle/>
          <a:p>
            <a:fld id="{94CCE195-0BFA-4A19-B42C-58D5E81BC14E}" type="slidenum">
              <a:rPr lang="en-US" smtClean="0"/>
              <a:pPr/>
              <a:t>15</a:t>
            </a:fld>
            <a:endParaRPr lang="en-US" dirty="0"/>
          </a:p>
        </p:txBody>
      </p:sp>
    </p:spTree>
    <p:extLst>
      <p:ext uri="{BB962C8B-B14F-4D97-AF65-F5344CB8AC3E}">
        <p14:creationId xmlns:p14="http://schemas.microsoft.com/office/powerpoint/2010/main" xmlns="" val="12687023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Zigzag and rectangular patterns</a:t>
            </a:r>
          </a:p>
        </p:txBody>
      </p:sp>
      <p:sp>
        <p:nvSpPr>
          <p:cNvPr id="5" name="Rounded Rectangle 4"/>
          <p:cNvSpPr/>
          <p:nvPr/>
        </p:nvSpPr>
        <p:spPr>
          <a:xfrm>
            <a:off x="899592" y="1916832"/>
            <a:ext cx="7272808" cy="4039692"/>
          </a:xfrm>
          <a:prstGeom prst="roundRect">
            <a:avLst/>
          </a:prstGeom>
          <a:solidFill>
            <a:schemeClr val="accent5">
              <a:lumMod val="20000"/>
              <a:lumOff val="80000"/>
            </a:schemeClr>
          </a:solidFill>
          <a:ln w="762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20000"/>
                  <a:lumOff val="80000"/>
                </a:schemeClr>
              </a:solidFill>
            </a:endParaRPr>
          </a:p>
        </p:txBody>
      </p:sp>
      <p:pic>
        <p:nvPicPr>
          <p:cNvPr id="6" name="Picture 5" descr="ZoomsForGeometryParams.png"/>
          <p:cNvPicPr>
            <a:picLocks noChangeAspect="1"/>
          </p:cNvPicPr>
          <p:nvPr/>
        </p:nvPicPr>
        <p:blipFill>
          <a:blip r:embed="rId2" cstate="print"/>
          <a:stretch>
            <a:fillRect/>
          </a:stretch>
        </p:blipFill>
        <p:spPr>
          <a:xfrm>
            <a:off x="1314711" y="2300874"/>
            <a:ext cx="6463304" cy="3007578"/>
          </a:xfrm>
          <a:prstGeom prst="rect">
            <a:avLst/>
          </a:prstGeom>
        </p:spPr>
      </p:pic>
      <p:sp>
        <p:nvSpPr>
          <p:cNvPr id="7" name="TextBox 6"/>
          <p:cNvSpPr txBox="1"/>
          <p:nvPr/>
        </p:nvSpPr>
        <p:spPr>
          <a:xfrm>
            <a:off x="5421757" y="5381621"/>
            <a:ext cx="1598515" cy="430887"/>
          </a:xfrm>
          <a:prstGeom prst="rect">
            <a:avLst/>
          </a:prstGeom>
          <a:noFill/>
          <a:ln>
            <a:solidFill>
              <a:schemeClr val="tx1"/>
            </a:solidFill>
          </a:ln>
        </p:spPr>
        <p:txBody>
          <a:bodyPr wrap="none" rtlCol="0">
            <a:spAutoFit/>
          </a:bodyPr>
          <a:lstStyle/>
          <a:p>
            <a:r>
              <a:rPr lang="en-US" sz="2200" dirty="0" smtClean="0">
                <a:latin typeface="Arial" pitchFamily="34" charset="0"/>
                <a:cs typeface="Arial" pitchFamily="34" charset="0"/>
              </a:rPr>
              <a:t>rectangular</a:t>
            </a:r>
          </a:p>
        </p:txBody>
      </p:sp>
      <p:sp>
        <p:nvSpPr>
          <p:cNvPr id="8" name="TextBox 7"/>
          <p:cNvSpPr txBox="1"/>
          <p:nvPr/>
        </p:nvSpPr>
        <p:spPr>
          <a:xfrm>
            <a:off x="2419277" y="5381621"/>
            <a:ext cx="1000595" cy="430887"/>
          </a:xfrm>
          <a:prstGeom prst="rect">
            <a:avLst/>
          </a:prstGeom>
          <a:noFill/>
          <a:ln>
            <a:solidFill>
              <a:schemeClr val="tx1"/>
            </a:solidFill>
          </a:ln>
        </p:spPr>
        <p:txBody>
          <a:bodyPr wrap="none" rtlCol="0">
            <a:spAutoFit/>
          </a:bodyPr>
          <a:lstStyle/>
          <a:p>
            <a:r>
              <a:rPr lang="en-US" sz="2200" dirty="0" smtClean="0">
                <a:latin typeface="Arial" pitchFamily="34" charset="0"/>
                <a:cs typeface="Arial" pitchFamily="34" charset="0"/>
              </a:rPr>
              <a:t>zigzag</a:t>
            </a:r>
          </a:p>
        </p:txBody>
      </p:sp>
      <p:sp>
        <p:nvSpPr>
          <p:cNvPr id="3" name="Slide Number Placeholder 2"/>
          <p:cNvSpPr>
            <a:spLocks noGrp="1"/>
          </p:cNvSpPr>
          <p:nvPr>
            <p:ph type="sldNum" sz="quarter" idx="12"/>
          </p:nvPr>
        </p:nvSpPr>
        <p:spPr/>
        <p:txBody>
          <a:bodyPr/>
          <a:lstStyle/>
          <a:p>
            <a:fld id="{94CCE195-0BFA-4A19-B42C-58D5E81BC14E}" type="slidenum">
              <a:rPr lang="en-US" smtClean="0"/>
              <a:pPr/>
              <a:t>16</a:t>
            </a:fld>
            <a:endParaRPr lang="en-US" dirty="0"/>
          </a:p>
        </p:txBody>
      </p:sp>
    </p:spTree>
    <p:extLst>
      <p:ext uri="{BB962C8B-B14F-4D97-AF65-F5344CB8AC3E}">
        <p14:creationId xmlns:p14="http://schemas.microsoft.com/office/powerpoint/2010/main" xmlns="" val="16736609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In-situ UPS</a:t>
            </a:r>
            <a:endParaRPr lang="en-US" dirty="0"/>
          </a:p>
        </p:txBody>
      </p:sp>
      <p:sp>
        <p:nvSpPr>
          <p:cNvPr id="4" name="Rectangle 3"/>
          <p:cNvSpPr/>
          <p:nvPr/>
        </p:nvSpPr>
        <p:spPr>
          <a:xfrm>
            <a:off x="982486" y="1844824"/>
            <a:ext cx="7128792" cy="4104456"/>
          </a:xfrm>
          <a:prstGeom prst="rect">
            <a:avLst/>
          </a:prstGeom>
          <a:solidFill>
            <a:schemeClr val="accent5">
              <a:lumMod val="20000"/>
              <a:lumOff val="80000"/>
            </a:schemeClr>
          </a:solidFill>
          <a:ln w="762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368492" y="2015352"/>
            <a:ext cx="4752528" cy="3796604"/>
          </a:xfrm>
          <a:prstGeom prst="rect">
            <a:avLst/>
          </a:prstGeom>
        </p:spPr>
      </p:pic>
      <p:sp>
        <p:nvSpPr>
          <p:cNvPr id="7" name="TextBox 6"/>
          <p:cNvSpPr txBox="1"/>
          <p:nvPr/>
        </p:nvSpPr>
        <p:spPr>
          <a:xfrm>
            <a:off x="6376394" y="2486220"/>
            <a:ext cx="1467068" cy="1631216"/>
          </a:xfrm>
          <a:prstGeom prst="rect">
            <a:avLst/>
          </a:prstGeom>
          <a:noFill/>
          <a:ln>
            <a:noFill/>
          </a:ln>
        </p:spPr>
        <p:txBody>
          <a:bodyPr wrap="none" rtlCol="0">
            <a:spAutoFit/>
          </a:bodyPr>
          <a:lstStyle/>
          <a:p>
            <a:r>
              <a:rPr lang="en-US" sz="2000" dirty="0" smtClean="0">
                <a:latin typeface="Arial" pitchFamily="34" charset="0"/>
                <a:cs typeface="Arial" pitchFamily="34" charset="0"/>
              </a:rPr>
              <a:t>#2: </a:t>
            </a:r>
          </a:p>
          <a:p>
            <a:r>
              <a:rPr lang="en-US" sz="2000" dirty="0" smtClean="0">
                <a:latin typeface="Arial" pitchFamily="34" charset="0"/>
                <a:cs typeface="Arial" pitchFamily="34" charset="0"/>
              </a:rPr>
              <a:t>rectangular</a:t>
            </a:r>
          </a:p>
          <a:p>
            <a:endParaRPr lang="en-US" sz="2000" dirty="0">
              <a:latin typeface="Arial" pitchFamily="34" charset="0"/>
              <a:cs typeface="Arial" pitchFamily="34" charset="0"/>
            </a:endParaRPr>
          </a:p>
          <a:p>
            <a:r>
              <a:rPr lang="en-US" sz="2000" dirty="0" smtClean="0">
                <a:latin typeface="Arial" pitchFamily="34" charset="0"/>
                <a:cs typeface="Arial" pitchFamily="34" charset="0"/>
              </a:rPr>
              <a:t>#1:</a:t>
            </a:r>
          </a:p>
          <a:p>
            <a:r>
              <a:rPr lang="en-US" sz="2000" dirty="0" smtClean="0">
                <a:latin typeface="Arial" pitchFamily="34" charset="0"/>
                <a:cs typeface="Arial" pitchFamily="34" charset="0"/>
              </a:rPr>
              <a:t>zigzag</a:t>
            </a:r>
          </a:p>
        </p:txBody>
      </p:sp>
      <p:sp>
        <p:nvSpPr>
          <p:cNvPr id="8" name="TextBox 7"/>
          <p:cNvSpPr txBox="1"/>
          <p:nvPr/>
        </p:nvSpPr>
        <p:spPr>
          <a:xfrm>
            <a:off x="3346249" y="4460632"/>
            <a:ext cx="797013" cy="430887"/>
          </a:xfrm>
          <a:prstGeom prst="rect">
            <a:avLst/>
          </a:prstGeom>
          <a:noFill/>
        </p:spPr>
        <p:txBody>
          <a:bodyPr wrap="none" rtlCol="0">
            <a:spAutoFit/>
          </a:bodyPr>
          <a:lstStyle/>
          <a:p>
            <a:r>
              <a:rPr lang="en-US" sz="2200" dirty="0" smtClean="0">
                <a:latin typeface="Arial" pitchFamily="34" charset="0"/>
                <a:cs typeface="Arial" pitchFamily="34" charset="0"/>
              </a:rPr>
              <a:t>O 2</a:t>
            </a:r>
            <a:r>
              <a:rPr lang="en-US" sz="2200" i="1" dirty="0" smtClean="0">
                <a:latin typeface="Arial" pitchFamily="34" charset="0"/>
                <a:cs typeface="Arial" pitchFamily="34" charset="0"/>
              </a:rPr>
              <a:t>p</a:t>
            </a:r>
          </a:p>
        </p:txBody>
      </p:sp>
      <p:cxnSp>
        <p:nvCxnSpPr>
          <p:cNvPr id="10" name="Straight Arrow Connector 9"/>
          <p:cNvCxnSpPr/>
          <p:nvPr/>
        </p:nvCxnSpPr>
        <p:spPr>
          <a:xfrm flipV="1">
            <a:off x="3346249" y="3645024"/>
            <a:ext cx="0" cy="8156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4114940" y="3645024"/>
            <a:ext cx="0" cy="8156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860032" y="4438273"/>
            <a:ext cx="938077" cy="430887"/>
          </a:xfrm>
          <a:prstGeom prst="rect">
            <a:avLst/>
          </a:prstGeom>
          <a:noFill/>
        </p:spPr>
        <p:txBody>
          <a:bodyPr wrap="none" rtlCol="0">
            <a:spAutoFit/>
          </a:bodyPr>
          <a:lstStyle/>
          <a:p>
            <a:r>
              <a:rPr lang="en-US" sz="2200" dirty="0" err="1" smtClean="0">
                <a:latin typeface="Arial" pitchFamily="34" charset="0"/>
                <a:cs typeface="Arial" pitchFamily="34" charset="0"/>
              </a:rPr>
              <a:t>Ru</a:t>
            </a:r>
            <a:r>
              <a:rPr lang="en-US" sz="2200" dirty="0" smtClean="0">
                <a:latin typeface="Arial" pitchFamily="34" charset="0"/>
                <a:cs typeface="Arial" pitchFamily="34" charset="0"/>
              </a:rPr>
              <a:t> 4</a:t>
            </a:r>
            <a:r>
              <a:rPr lang="en-US" sz="2200" i="1" dirty="0" smtClean="0">
                <a:latin typeface="Arial" pitchFamily="34" charset="0"/>
                <a:cs typeface="Arial" pitchFamily="34" charset="0"/>
              </a:rPr>
              <a:t>d</a:t>
            </a:r>
          </a:p>
        </p:txBody>
      </p:sp>
      <p:sp>
        <p:nvSpPr>
          <p:cNvPr id="13" name="Slide Number Placeholder 12"/>
          <p:cNvSpPr>
            <a:spLocks noGrp="1"/>
          </p:cNvSpPr>
          <p:nvPr>
            <p:ph type="sldNum" sz="quarter" idx="12"/>
          </p:nvPr>
        </p:nvSpPr>
        <p:spPr/>
        <p:txBody>
          <a:bodyPr/>
          <a:lstStyle/>
          <a:p>
            <a:fld id="{94CCE195-0BFA-4A19-B42C-58D5E81BC14E}" type="slidenum">
              <a:rPr lang="en-US" smtClean="0"/>
              <a:pPr/>
              <a:t>17</a:t>
            </a:fld>
            <a:endParaRPr lang="en-US" dirty="0"/>
          </a:p>
        </p:txBody>
      </p:sp>
    </p:spTree>
    <p:extLst>
      <p:ext uri="{BB962C8B-B14F-4D97-AF65-F5344CB8AC3E}">
        <p14:creationId xmlns:p14="http://schemas.microsoft.com/office/powerpoint/2010/main" xmlns="" val="19193996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0"/>
            <a:ext cx="8928992" cy="1143000"/>
          </a:xfrm>
        </p:spPr>
        <p:txBody>
          <a:bodyPr>
            <a:normAutofit/>
          </a:bodyPr>
          <a:lstStyle/>
          <a:p>
            <a:r>
              <a:rPr lang="en-US" dirty="0" smtClean="0"/>
              <a:t>Surface spin-glass behavior</a:t>
            </a:r>
            <a:endParaRPr lang="en-US" dirty="0"/>
          </a:p>
        </p:txBody>
      </p:sp>
      <p:sp>
        <p:nvSpPr>
          <p:cNvPr id="6" name="Rectangle 5"/>
          <p:cNvSpPr/>
          <p:nvPr/>
        </p:nvSpPr>
        <p:spPr>
          <a:xfrm>
            <a:off x="804206" y="1753768"/>
            <a:ext cx="7368194" cy="3979488"/>
          </a:xfrm>
          <a:prstGeom prst="rect">
            <a:avLst/>
          </a:prstGeom>
          <a:solidFill>
            <a:schemeClr val="accent5">
              <a:lumMod val="20000"/>
              <a:lumOff val="80000"/>
            </a:schemeClr>
          </a:solidFill>
          <a:ln w="762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Isosurfaces</a:t>
            </a:r>
            <a:r>
              <a:rPr lang="en-US" dirty="0"/>
              <a:t> of magnetization densities</a:t>
            </a:r>
          </a:p>
        </p:txBody>
      </p:sp>
      <p:pic>
        <p:nvPicPr>
          <p:cNvPr id="7" name="Picture 6" descr="SpinGlass.png"/>
          <p:cNvPicPr>
            <a:picLocks noChangeAspect="1"/>
          </p:cNvPicPr>
          <p:nvPr/>
        </p:nvPicPr>
        <p:blipFill>
          <a:blip r:embed="rId2" cstate="print"/>
          <a:stretch>
            <a:fillRect/>
          </a:stretch>
        </p:blipFill>
        <p:spPr>
          <a:xfrm>
            <a:off x="1896015" y="2100147"/>
            <a:ext cx="5184576" cy="2990047"/>
          </a:xfrm>
          <a:prstGeom prst="rect">
            <a:avLst/>
          </a:prstGeom>
        </p:spPr>
      </p:pic>
      <p:sp>
        <p:nvSpPr>
          <p:cNvPr id="8" name="TextBox 7"/>
          <p:cNvSpPr txBox="1"/>
          <p:nvPr/>
        </p:nvSpPr>
        <p:spPr>
          <a:xfrm>
            <a:off x="744379" y="5961474"/>
            <a:ext cx="7932077" cy="461665"/>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2400" i="0" u="none" strike="noStrike" kern="0" cap="none" spc="0" normalizeH="0" baseline="0" noProof="0" dirty="0" smtClean="0">
                <a:ln>
                  <a:noFill/>
                </a:ln>
                <a:solidFill>
                  <a:schemeClr val="bg1"/>
                </a:solidFill>
                <a:effectLst/>
                <a:uLnTx/>
                <a:uFillTx/>
                <a:latin typeface="Arial" pitchFamily="34" charset="0"/>
                <a:cs typeface="Arial" pitchFamily="34" charset="0"/>
              </a:rPr>
              <a:t>Randomly oriented local spins from </a:t>
            </a:r>
            <a:r>
              <a:rPr kumimoji="0" lang="en-US" sz="2400" i="0" u="none" strike="noStrike" kern="0" cap="none" spc="0" normalizeH="0" baseline="0" noProof="0" dirty="0" err="1" smtClean="0">
                <a:ln>
                  <a:noFill/>
                </a:ln>
                <a:solidFill>
                  <a:schemeClr val="bg1"/>
                </a:solidFill>
                <a:effectLst/>
                <a:uLnTx/>
                <a:uFillTx/>
                <a:latin typeface="Arial" pitchFamily="34" charset="0"/>
                <a:cs typeface="Arial" pitchFamily="34" charset="0"/>
              </a:rPr>
              <a:t>O</a:t>
            </a:r>
            <a:r>
              <a:rPr kumimoji="0" lang="en-US" sz="2400" i="0" u="none" strike="noStrike" kern="0" cap="none" spc="0" normalizeH="0" baseline="-25000" noProof="0" dirty="0" err="1" smtClean="0">
                <a:ln>
                  <a:noFill/>
                </a:ln>
                <a:solidFill>
                  <a:schemeClr val="bg1"/>
                </a:solidFill>
                <a:effectLst/>
                <a:uLnTx/>
                <a:uFillTx/>
                <a:latin typeface="Arial" pitchFamily="34" charset="0"/>
                <a:cs typeface="Arial" pitchFamily="34" charset="0"/>
              </a:rPr>
              <a:t>ad</a:t>
            </a:r>
            <a:r>
              <a:rPr lang="en-US" sz="2400" kern="0" dirty="0" smtClean="0">
                <a:solidFill>
                  <a:schemeClr val="bg1"/>
                </a:solidFill>
                <a:latin typeface="Arial" pitchFamily="34" charset="0"/>
                <a:cs typeface="Arial" pitchFamily="34" charset="0"/>
              </a:rPr>
              <a:t>  </a:t>
            </a:r>
            <a:r>
              <a:rPr lang="en-US" sz="2400" i="1" kern="0" dirty="0" smtClean="0">
                <a:solidFill>
                  <a:schemeClr val="bg1"/>
                </a:solidFill>
                <a:latin typeface="Arial" pitchFamily="34" charset="0"/>
                <a:cs typeface="Arial" pitchFamily="34" charset="0"/>
              </a:rPr>
              <a:t>p</a:t>
            </a:r>
            <a:r>
              <a:rPr kumimoji="0" lang="en-US" sz="2400" i="0" u="none" strike="noStrike" kern="0" cap="none" spc="0" normalizeH="0" baseline="0" noProof="0" dirty="0" smtClean="0">
                <a:ln>
                  <a:noFill/>
                </a:ln>
                <a:solidFill>
                  <a:schemeClr val="bg1"/>
                </a:solidFill>
                <a:effectLst/>
                <a:uLnTx/>
                <a:uFillTx/>
                <a:latin typeface="Arial" pitchFamily="34" charset="0"/>
                <a:cs typeface="Arial" pitchFamily="34" charset="0"/>
              </a:rPr>
              <a:t>-orbitals</a:t>
            </a:r>
            <a:endParaRPr kumimoji="0" lang="en-US" sz="2400" i="0" u="none" strike="noStrike" kern="0" cap="none" spc="0" normalizeH="0" baseline="0" noProof="0" dirty="0">
              <a:ln>
                <a:noFill/>
              </a:ln>
              <a:solidFill>
                <a:schemeClr val="bg1"/>
              </a:solidFill>
              <a:effectLst/>
              <a:uLnTx/>
              <a:uFillTx/>
              <a:latin typeface="Arial" pitchFamily="34" charset="0"/>
              <a:cs typeface="Arial" pitchFamily="34" charset="0"/>
            </a:endParaRPr>
          </a:p>
        </p:txBody>
      </p:sp>
      <p:sp>
        <p:nvSpPr>
          <p:cNvPr id="3" name="Slide Number Placeholder 2"/>
          <p:cNvSpPr>
            <a:spLocks noGrp="1"/>
          </p:cNvSpPr>
          <p:nvPr>
            <p:ph type="sldNum" sz="quarter" idx="12"/>
          </p:nvPr>
        </p:nvSpPr>
        <p:spPr/>
        <p:txBody>
          <a:bodyPr/>
          <a:lstStyle/>
          <a:p>
            <a:fld id="{94CCE195-0BFA-4A19-B42C-58D5E81BC14E}" type="slidenum">
              <a:rPr lang="en-US" smtClean="0"/>
              <a:pPr/>
              <a:t>18</a:t>
            </a:fld>
            <a:endParaRPr lang="en-US" dirty="0"/>
          </a:p>
        </p:txBody>
      </p:sp>
      <p:sp>
        <p:nvSpPr>
          <p:cNvPr id="9" name="Oval 8"/>
          <p:cNvSpPr/>
          <p:nvPr/>
        </p:nvSpPr>
        <p:spPr>
          <a:xfrm>
            <a:off x="1784661" y="1988840"/>
            <a:ext cx="5467198" cy="1152128"/>
          </a:xfrm>
          <a:prstGeom prst="ellipse">
            <a:avLst/>
          </a:prstGeom>
          <a:noFill/>
          <a:ln>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896015" y="5127575"/>
            <a:ext cx="5405647" cy="461665"/>
          </a:xfrm>
          <a:prstGeom prst="rect">
            <a:avLst/>
          </a:prstGeom>
          <a:noFill/>
        </p:spPr>
        <p:txBody>
          <a:bodyPr wrap="none" rtlCol="0">
            <a:spAutoFit/>
          </a:bodyPr>
          <a:lstStyle/>
          <a:p>
            <a:r>
              <a:rPr lang="en-US" sz="2400" dirty="0" err="1">
                <a:latin typeface="Arial" pitchFamily="34" charset="0"/>
                <a:cs typeface="Arial" pitchFamily="34" charset="0"/>
              </a:rPr>
              <a:t>Isosurfaces</a:t>
            </a:r>
            <a:r>
              <a:rPr lang="en-US" sz="2400" dirty="0">
                <a:latin typeface="Arial" pitchFamily="34" charset="0"/>
                <a:cs typeface="Arial" pitchFamily="34" charset="0"/>
              </a:rPr>
              <a:t> of magnetization densities</a:t>
            </a:r>
            <a:endParaRPr lang="en-US" sz="2200" dirty="0" smtClean="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xmlns="" val="35634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3568" y="2060848"/>
            <a:ext cx="7772400" cy="1362075"/>
          </a:xfrm>
        </p:spPr>
        <p:txBody>
          <a:bodyPr vert="horz" lIns="91440" tIns="45720" rIns="91440" bIns="45720" rtlCol="0" anchor="ctr">
            <a:normAutofit/>
            <a:scene3d>
              <a:camera prst="orthographicFront"/>
              <a:lightRig rig="threePt" dir="t"/>
            </a:scene3d>
            <a:sp3d extrusionH="57150">
              <a:bevelT w="38100" h="38100"/>
            </a:sp3d>
          </a:bodyPr>
          <a:lstStyle/>
          <a:p>
            <a:pPr algn="ctr"/>
            <a:r>
              <a:rPr lang="en-US" sz="6000" i="1" cap="none" dirty="0" smtClean="0">
                <a:solidFill>
                  <a:schemeClr val="bg1"/>
                </a:solidFill>
                <a:latin typeface="Arial" pitchFamily="34" charset="0"/>
                <a:cs typeface="Arial" pitchFamily="34" charset="0"/>
              </a:rPr>
              <a:t>La</a:t>
            </a:r>
            <a:r>
              <a:rPr lang="en-US" sz="6000" i="1" cap="none" baseline="-25000" dirty="0" smtClean="0">
                <a:solidFill>
                  <a:schemeClr val="bg1"/>
                </a:solidFill>
                <a:latin typeface="Arial" pitchFamily="34" charset="0"/>
                <a:cs typeface="Arial" pitchFamily="34" charset="0"/>
              </a:rPr>
              <a:t>5/8</a:t>
            </a:r>
            <a:r>
              <a:rPr lang="en-US" sz="6000" i="1" cap="none" dirty="0" smtClean="0">
                <a:solidFill>
                  <a:schemeClr val="bg1"/>
                </a:solidFill>
                <a:latin typeface="Arial" pitchFamily="34" charset="0"/>
                <a:cs typeface="Arial" pitchFamily="34" charset="0"/>
              </a:rPr>
              <a:t>Ca</a:t>
            </a:r>
            <a:r>
              <a:rPr lang="en-US" sz="6000" i="1" cap="none" baseline="-25000" dirty="0" smtClean="0">
                <a:solidFill>
                  <a:schemeClr val="bg1"/>
                </a:solidFill>
                <a:latin typeface="Arial" pitchFamily="34" charset="0"/>
                <a:cs typeface="Arial" pitchFamily="34" charset="0"/>
              </a:rPr>
              <a:t>3/8</a:t>
            </a:r>
            <a:r>
              <a:rPr lang="en-US" sz="6000" i="1" cap="none" dirty="0" smtClean="0">
                <a:solidFill>
                  <a:schemeClr val="bg1"/>
                </a:solidFill>
                <a:latin typeface="Arial" pitchFamily="34" charset="0"/>
                <a:cs typeface="Arial" pitchFamily="34" charset="0"/>
              </a:rPr>
              <a:t>MnO</a:t>
            </a:r>
            <a:r>
              <a:rPr lang="en-US" sz="6000" i="1" cap="none" baseline="-25000" dirty="0" smtClean="0">
                <a:solidFill>
                  <a:schemeClr val="bg1"/>
                </a:solidFill>
                <a:latin typeface="Arial" pitchFamily="34" charset="0"/>
                <a:cs typeface="Arial" pitchFamily="34" charset="0"/>
              </a:rPr>
              <a:t>3</a:t>
            </a:r>
            <a:endParaRPr lang="en-US" sz="6000" i="1" cap="none" baseline="-25000" dirty="0">
              <a:solidFill>
                <a:schemeClr val="bg1"/>
              </a:solidFill>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94CCE195-0BFA-4A19-B42C-58D5E81BC14E}" type="slidenum">
              <a:rPr lang="en-US" smtClean="0"/>
              <a:pPr/>
              <a:t>19</a:t>
            </a:fld>
            <a:endParaRPr lang="en-US" dirty="0"/>
          </a:p>
        </p:txBody>
      </p:sp>
      <p:sp>
        <p:nvSpPr>
          <p:cNvPr id="8" name="TextBox 7"/>
          <p:cNvSpPr txBox="1"/>
          <p:nvPr/>
        </p:nvSpPr>
        <p:spPr>
          <a:xfrm>
            <a:off x="1614709" y="3861048"/>
            <a:ext cx="6022803" cy="430887"/>
          </a:xfrm>
          <a:prstGeom prst="rect">
            <a:avLst/>
          </a:prstGeom>
          <a:noFill/>
        </p:spPr>
        <p:txBody>
          <a:bodyPr wrap="none" rtlCol="0">
            <a:spAutoFit/>
          </a:bodyPr>
          <a:lstStyle/>
          <a:p>
            <a:r>
              <a:rPr lang="en-US" sz="2200" dirty="0" smtClean="0">
                <a:solidFill>
                  <a:schemeClr val="bg1"/>
                </a:solidFill>
                <a:latin typeface="Arial" pitchFamily="34" charset="0"/>
                <a:cs typeface="Arial" pitchFamily="34" charset="0"/>
              </a:rPr>
              <a:t>Classical </a:t>
            </a:r>
            <a:r>
              <a:rPr lang="en-US" sz="2200" i="1" dirty="0" smtClean="0">
                <a:solidFill>
                  <a:schemeClr val="bg1"/>
                </a:solidFill>
                <a:latin typeface="Arial" pitchFamily="34" charset="0"/>
                <a:cs typeface="Arial" pitchFamily="34" charset="0"/>
              </a:rPr>
              <a:t>Colossal </a:t>
            </a:r>
            <a:r>
              <a:rPr lang="en-US" sz="2200" i="1" dirty="0" err="1" smtClean="0">
                <a:solidFill>
                  <a:schemeClr val="bg1"/>
                </a:solidFill>
                <a:latin typeface="Arial" pitchFamily="34" charset="0"/>
                <a:cs typeface="Arial" pitchFamily="34" charset="0"/>
              </a:rPr>
              <a:t>magnetoresistance</a:t>
            </a:r>
            <a:r>
              <a:rPr lang="en-US" sz="2200" i="1" dirty="0" smtClean="0">
                <a:solidFill>
                  <a:schemeClr val="bg1"/>
                </a:solidFill>
                <a:latin typeface="Arial" pitchFamily="34" charset="0"/>
                <a:cs typeface="Arial" pitchFamily="34" charset="0"/>
              </a:rPr>
              <a:t> </a:t>
            </a:r>
            <a:r>
              <a:rPr lang="en-US" sz="2200" dirty="0" smtClean="0">
                <a:solidFill>
                  <a:schemeClr val="bg1"/>
                </a:solidFill>
                <a:latin typeface="Arial" pitchFamily="34" charset="0"/>
                <a:cs typeface="Arial" pitchFamily="34" charset="0"/>
              </a:rPr>
              <a:t>material</a:t>
            </a:r>
          </a:p>
        </p:txBody>
      </p:sp>
    </p:spTree>
    <p:extLst>
      <p:ext uri="{BB962C8B-B14F-4D97-AF65-F5344CB8AC3E}">
        <p14:creationId xmlns:p14="http://schemas.microsoft.com/office/powerpoint/2010/main" xmlns="" val="34724927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285750"/>
            <a:ext cx="8229600" cy="1143000"/>
          </a:xfrm>
        </p:spPr>
        <p:txBody>
          <a:bodyPr/>
          <a:lstStyle/>
          <a:p>
            <a:pPr>
              <a:defRPr/>
            </a:pPr>
            <a:r>
              <a:rPr lang="en-US" sz="3600" dirty="0" smtClean="0">
                <a:solidFill>
                  <a:srgbClr val="FF6600"/>
                </a:solidFill>
                <a:effectLst>
                  <a:outerShdw blurRad="38100" dist="38100" dir="2700000" algn="tl">
                    <a:srgbClr val="000000">
                      <a:alpha val="43137"/>
                    </a:srgbClr>
                  </a:outerShdw>
                </a:effectLst>
                <a:latin typeface="Baskerville Old Face" pitchFamily="18" charset="0"/>
              </a:rPr>
              <a:t>About OMICS Group Conferences</a:t>
            </a:r>
          </a:p>
        </p:txBody>
      </p:sp>
      <p:sp>
        <p:nvSpPr>
          <p:cNvPr id="3" name="Content Placeholder 2"/>
          <p:cNvSpPr>
            <a:spLocks noGrp="1"/>
          </p:cNvSpPr>
          <p:nvPr>
            <p:ph idx="1"/>
          </p:nvPr>
        </p:nvSpPr>
        <p:spPr>
          <a:xfrm>
            <a:off x="571500" y="1571625"/>
            <a:ext cx="7972425" cy="4483100"/>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lstStyle/>
          <a:p>
            <a:pPr algn="just">
              <a:buFont typeface="Arial" charset="0"/>
              <a:buNone/>
              <a:defRPr/>
            </a:pPr>
            <a:r>
              <a:rPr lang="en-US" sz="2000" dirty="0" smtClean="0">
                <a:latin typeface="+mj-lt"/>
              </a:rPr>
              <a:t>      OMICS Group International is a pioneer and leading science event organizer, which publishes around 400 open access journals and conducts over 300 Medical, Clinical, Engineering, Life Sciences, </a:t>
            </a:r>
            <a:r>
              <a:rPr lang="en-US" sz="2000" dirty="0" err="1" smtClean="0">
                <a:latin typeface="+mj-lt"/>
              </a:rPr>
              <a:t>Phrama</a:t>
            </a:r>
            <a:r>
              <a:rPr lang="en-US" sz="2000" dirty="0" smtClean="0">
                <a:latin typeface="+mj-lt"/>
              </a:rPr>
              <a:t> scientific conferences all over the globe annually with the support of more than 1000 scientific associations and 30,000 editorial board members and 3.5 million followers to its credit.</a:t>
            </a:r>
            <a:br>
              <a:rPr lang="en-US" sz="2000" dirty="0" smtClean="0">
                <a:latin typeface="+mj-lt"/>
              </a:rPr>
            </a:br>
            <a:endParaRPr lang="en-US" sz="2000" dirty="0" smtClean="0">
              <a:latin typeface="+mj-lt"/>
            </a:endParaRPr>
          </a:p>
          <a:p>
            <a:pPr algn="just">
              <a:buFont typeface="Arial" charset="0"/>
              <a:buNone/>
              <a:defRPr/>
            </a:pPr>
            <a:r>
              <a:rPr lang="en-US" sz="2000" dirty="0" smtClean="0">
                <a:latin typeface="+mj-lt"/>
              </a:rPr>
              <a:t>      OMICS Group has organized 500 conferences, workshops and national symposiums across the major cities including San Francisco, Las Vegas, San Antonio, Omaha, Orlando, Raleigh, Santa Clara, Chicago, Philadelphia, Baltimore, United Kingdom, Valencia, Dubai, Beijing, Hyderabad, </a:t>
            </a:r>
            <a:r>
              <a:rPr lang="en-US" sz="2000" dirty="0" err="1" smtClean="0">
                <a:latin typeface="+mj-lt"/>
              </a:rPr>
              <a:t>Bengaluru</a:t>
            </a:r>
            <a:r>
              <a:rPr lang="en-US" sz="2000" dirty="0" smtClean="0">
                <a:latin typeface="+mj-lt"/>
              </a:rPr>
              <a:t> and Mumbai.</a:t>
            </a:r>
          </a:p>
          <a:p>
            <a:pPr>
              <a:defRPr/>
            </a:pP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Evolution of surface morphology</a:t>
            </a:r>
            <a:endParaRPr lang="en-US" dirty="0"/>
          </a:p>
        </p:txBody>
      </p:sp>
      <p:sp>
        <p:nvSpPr>
          <p:cNvPr id="4" name="Slide Number Placeholder 3"/>
          <p:cNvSpPr>
            <a:spLocks noGrp="1"/>
          </p:cNvSpPr>
          <p:nvPr>
            <p:ph type="sldNum" sz="quarter" idx="12"/>
          </p:nvPr>
        </p:nvSpPr>
        <p:spPr/>
        <p:txBody>
          <a:bodyPr/>
          <a:lstStyle/>
          <a:p>
            <a:fld id="{94CCE195-0BFA-4A19-B42C-58D5E81BC14E}" type="slidenum">
              <a:rPr lang="en-US" smtClean="0"/>
              <a:pPr/>
              <a:t>20</a:t>
            </a:fld>
            <a:endParaRPr lang="en-US" dirty="0"/>
          </a:p>
        </p:txBody>
      </p:sp>
      <p:grpSp>
        <p:nvGrpSpPr>
          <p:cNvPr id="20" name="Group 19"/>
          <p:cNvGrpSpPr/>
          <p:nvPr/>
        </p:nvGrpSpPr>
        <p:grpSpPr>
          <a:xfrm>
            <a:off x="264182" y="1412776"/>
            <a:ext cx="8700306" cy="2313181"/>
            <a:chOff x="264182" y="1412776"/>
            <a:chExt cx="8700306" cy="2313181"/>
          </a:xfrm>
        </p:grpSpPr>
        <p:sp>
          <p:nvSpPr>
            <p:cNvPr id="5" name="Rectangle 4"/>
            <p:cNvSpPr/>
            <p:nvPr/>
          </p:nvSpPr>
          <p:spPr>
            <a:xfrm>
              <a:off x="264182" y="1412776"/>
              <a:ext cx="8700306" cy="2313181"/>
            </a:xfrm>
            <a:prstGeom prst="rect">
              <a:avLst/>
            </a:prstGeom>
            <a:solidFill>
              <a:schemeClr val="accent5">
                <a:lumMod val="20000"/>
                <a:lumOff val="80000"/>
              </a:schemeClr>
            </a:solidFill>
            <a:ln w="762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p:cNvGrpSpPr/>
            <p:nvPr/>
          </p:nvGrpSpPr>
          <p:grpSpPr>
            <a:xfrm>
              <a:off x="341293" y="1566983"/>
              <a:ext cx="2797336" cy="2014381"/>
              <a:chOff x="187094" y="1443515"/>
              <a:chExt cx="2797336" cy="2014381"/>
            </a:xfrm>
          </p:grpSpPr>
          <p:sp>
            <p:nvSpPr>
              <p:cNvPr id="6" name="Rectangle 5"/>
              <p:cNvSpPr/>
              <p:nvPr/>
            </p:nvSpPr>
            <p:spPr>
              <a:xfrm>
                <a:off x="236491" y="1499225"/>
                <a:ext cx="1905176" cy="1890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187094" y="1443515"/>
                <a:ext cx="2797336" cy="2014381"/>
              </a:xfrm>
              <a:prstGeom prst="rect">
                <a:avLst/>
              </a:prstGeom>
            </p:spPr>
          </p:pic>
        </p:grpSp>
        <p:grpSp>
          <p:nvGrpSpPr>
            <p:cNvPr id="17" name="Group 16"/>
            <p:cNvGrpSpPr/>
            <p:nvPr/>
          </p:nvGrpSpPr>
          <p:grpSpPr>
            <a:xfrm>
              <a:off x="3131839" y="1594714"/>
              <a:ext cx="2880320" cy="2012568"/>
              <a:chOff x="3239852" y="1522616"/>
              <a:chExt cx="2880320" cy="2012568"/>
            </a:xfrm>
          </p:grpSpPr>
          <p:sp>
            <p:nvSpPr>
              <p:cNvPr id="15" name="Rectangle 14"/>
              <p:cNvSpPr/>
              <p:nvPr/>
            </p:nvSpPr>
            <p:spPr>
              <a:xfrm>
                <a:off x="3271725" y="1588297"/>
                <a:ext cx="1968095" cy="18638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3239852" y="1522616"/>
                <a:ext cx="2880320" cy="2012568"/>
              </a:xfrm>
              <a:prstGeom prst="rect">
                <a:avLst/>
              </a:prstGeom>
            </p:spPr>
          </p:pic>
        </p:grpSp>
        <p:grpSp>
          <p:nvGrpSpPr>
            <p:cNvPr id="19" name="Group 18"/>
            <p:cNvGrpSpPr/>
            <p:nvPr/>
          </p:nvGrpSpPr>
          <p:grpSpPr>
            <a:xfrm>
              <a:off x="6084167" y="1587195"/>
              <a:ext cx="2772068" cy="1996185"/>
              <a:chOff x="6372200" y="1504823"/>
              <a:chExt cx="2772068" cy="1996185"/>
            </a:xfrm>
          </p:grpSpPr>
          <p:sp>
            <p:nvSpPr>
              <p:cNvPr id="18" name="Rectangle 17"/>
              <p:cNvSpPr/>
              <p:nvPr/>
            </p:nvSpPr>
            <p:spPr>
              <a:xfrm>
                <a:off x="6422621" y="1574145"/>
                <a:ext cx="1878898" cy="1877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6372200" y="1504823"/>
                <a:ext cx="2772068" cy="1996185"/>
              </a:xfrm>
              <a:prstGeom prst="rect">
                <a:avLst/>
              </a:prstGeom>
            </p:spPr>
          </p:pic>
        </p:grpSp>
      </p:grpSp>
      <p:grpSp>
        <p:nvGrpSpPr>
          <p:cNvPr id="28" name="Group 27"/>
          <p:cNvGrpSpPr/>
          <p:nvPr/>
        </p:nvGrpSpPr>
        <p:grpSpPr>
          <a:xfrm>
            <a:off x="755576" y="3889969"/>
            <a:ext cx="7560840" cy="2779391"/>
            <a:chOff x="539552" y="1653388"/>
            <a:chExt cx="8356167" cy="3071756"/>
          </a:xfrm>
        </p:grpSpPr>
        <p:sp>
          <p:nvSpPr>
            <p:cNvPr id="29" name="Rectangle 28"/>
            <p:cNvSpPr/>
            <p:nvPr/>
          </p:nvSpPr>
          <p:spPr>
            <a:xfrm>
              <a:off x="4791263" y="1653388"/>
              <a:ext cx="4104456" cy="3071755"/>
            </a:xfrm>
            <a:prstGeom prst="rect">
              <a:avLst/>
            </a:prstGeom>
            <a:solidFill>
              <a:schemeClr val="accent5">
                <a:lumMod val="20000"/>
                <a:lumOff val="80000"/>
              </a:schemeClr>
            </a:solidFill>
            <a:ln w="762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p:cNvGrpSpPr/>
            <p:nvPr/>
          </p:nvGrpSpPr>
          <p:grpSpPr>
            <a:xfrm>
              <a:off x="539552" y="1653389"/>
              <a:ext cx="4104456" cy="3071755"/>
              <a:chOff x="539552" y="1653389"/>
              <a:chExt cx="4104456" cy="3071755"/>
            </a:xfrm>
          </p:grpSpPr>
          <p:sp>
            <p:nvSpPr>
              <p:cNvPr id="33" name="Rectangle 32"/>
              <p:cNvSpPr/>
              <p:nvPr/>
            </p:nvSpPr>
            <p:spPr>
              <a:xfrm>
                <a:off x="539552" y="1653389"/>
                <a:ext cx="4104456" cy="3071755"/>
              </a:xfrm>
              <a:prstGeom prst="rect">
                <a:avLst/>
              </a:prstGeom>
              <a:solidFill>
                <a:schemeClr val="accent5">
                  <a:lumMod val="20000"/>
                  <a:lumOff val="80000"/>
                </a:schemeClr>
              </a:solidFill>
              <a:ln w="762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Picture 3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73088" y="1874333"/>
                <a:ext cx="3637384" cy="2629861"/>
              </a:xfrm>
              <a:prstGeom prst="rect">
                <a:avLst/>
              </a:prstGeom>
              <a:ln>
                <a:solidFill>
                  <a:schemeClr val="tx1"/>
                </a:solidFill>
              </a:ln>
            </p:spPr>
          </p:pic>
        </p:grpSp>
        <p:pic>
          <p:nvPicPr>
            <p:cNvPr id="31" name="Picture 30"/>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079295" y="1795081"/>
              <a:ext cx="3528392" cy="2788367"/>
            </a:xfrm>
            <a:prstGeom prst="rect">
              <a:avLst/>
            </a:prstGeom>
            <a:ln>
              <a:solidFill>
                <a:schemeClr val="tx1"/>
              </a:solidFill>
            </a:ln>
          </p:spPr>
        </p:pic>
        <p:sp>
          <p:nvSpPr>
            <p:cNvPr id="32" name="TextBox 31"/>
            <p:cNvSpPr txBox="1"/>
            <p:nvPr/>
          </p:nvSpPr>
          <p:spPr>
            <a:xfrm>
              <a:off x="5652120" y="3100485"/>
              <a:ext cx="2763840" cy="646331"/>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Here are 103 periods of RHEED oscillations.</a:t>
              </a:r>
              <a:endParaRPr lang="en-US" dirty="0">
                <a:latin typeface="Arial" panose="020B0604020202020204" pitchFamily="34" charset="0"/>
                <a:cs typeface="Arial" panose="020B0604020202020204" pitchFamily="34" charset="0"/>
              </a:endParaRPr>
            </a:p>
          </p:txBody>
        </p:sp>
      </p:grpSp>
      <p:sp>
        <p:nvSpPr>
          <p:cNvPr id="35" name="TextBox 34"/>
          <p:cNvSpPr txBox="1"/>
          <p:nvPr/>
        </p:nvSpPr>
        <p:spPr>
          <a:xfrm>
            <a:off x="799803" y="1500280"/>
            <a:ext cx="936763"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solidFill>
                  <a:schemeClr val="tx1"/>
                </a:solidFill>
                <a:latin typeface="Arial" pitchFamily="34" charset="0"/>
                <a:cs typeface="Arial" pitchFamily="34" charset="0"/>
              </a:rPr>
              <a:t>16 </a:t>
            </a:r>
            <a:r>
              <a:rPr lang="en-US" dirty="0" err="1" smtClean="0">
                <a:solidFill>
                  <a:schemeClr val="tx1"/>
                </a:solidFill>
                <a:latin typeface="Arial" pitchFamily="34" charset="0"/>
                <a:cs typeface="Arial" pitchFamily="34" charset="0"/>
              </a:rPr>
              <a:t>u.c</a:t>
            </a:r>
            <a:r>
              <a:rPr lang="en-US" dirty="0" smtClean="0">
                <a:solidFill>
                  <a:schemeClr val="tx1"/>
                </a:solidFill>
                <a:latin typeface="Arial" pitchFamily="34" charset="0"/>
                <a:cs typeface="Arial" pitchFamily="34" charset="0"/>
              </a:rPr>
              <a:t>.</a:t>
            </a:r>
          </a:p>
        </p:txBody>
      </p:sp>
      <p:sp>
        <p:nvSpPr>
          <p:cNvPr id="36" name="TextBox 35"/>
          <p:cNvSpPr txBox="1"/>
          <p:nvPr/>
        </p:nvSpPr>
        <p:spPr>
          <a:xfrm>
            <a:off x="3708364" y="1489382"/>
            <a:ext cx="936763"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solidFill>
                  <a:schemeClr val="tx1"/>
                </a:solidFill>
                <a:latin typeface="Arial" pitchFamily="34" charset="0"/>
                <a:cs typeface="Arial" pitchFamily="34" charset="0"/>
              </a:rPr>
              <a:t>25 </a:t>
            </a:r>
            <a:r>
              <a:rPr lang="en-US" dirty="0" err="1" smtClean="0">
                <a:solidFill>
                  <a:schemeClr val="tx1"/>
                </a:solidFill>
                <a:latin typeface="Arial" pitchFamily="34" charset="0"/>
                <a:cs typeface="Arial" pitchFamily="34" charset="0"/>
              </a:rPr>
              <a:t>u.c</a:t>
            </a:r>
            <a:r>
              <a:rPr lang="en-US" dirty="0" smtClean="0">
                <a:solidFill>
                  <a:schemeClr val="tx1"/>
                </a:solidFill>
                <a:latin typeface="Arial" pitchFamily="34" charset="0"/>
                <a:cs typeface="Arial" pitchFamily="34" charset="0"/>
              </a:rPr>
              <a:t>.</a:t>
            </a:r>
          </a:p>
        </p:txBody>
      </p:sp>
      <p:sp>
        <p:nvSpPr>
          <p:cNvPr id="37" name="TextBox 36"/>
          <p:cNvSpPr txBox="1"/>
          <p:nvPr/>
        </p:nvSpPr>
        <p:spPr>
          <a:xfrm>
            <a:off x="6551560" y="1513940"/>
            <a:ext cx="104477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solidFill>
                  <a:schemeClr val="tx1"/>
                </a:solidFill>
                <a:latin typeface="Arial" pitchFamily="34" charset="0"/>
                <a:cs typeface="Arial" pitchFamily="34" charset="0"/>
              </a:rPr>
              <a:t>250 </a:t>
            </a:r>
            <a:r>
              <a:rPr lang="en-US" dirty="0" err="1" smtClean="0">
                <a:solidFill>
                  <a:schemeClr val="tx1"/>
                </a:solidFill>
                <a:latin typeface="Arial" pitchFamily="34" charset="0"/>
                <a:cs typeface="Arial" pitchFamily="34" charset="0"/>
              </a:rPr>
              <a:t>u.c</a:t>
            </a:r>
            <a:r>
              <a:rPr lang="en-US" dirty="0" smtClean="0">
                <a:solidFill>
                  <a:schemeClr val="tx1"/>
                </a:solidFill>
                <a:latin typeface="Arial" pitchFamily="34" charset="0"/>
                <a:cs typeface="Arial" pitchFamily="34" charset="0"/>
              </a:rPr>
              <a:t>.</a:t>
            </a:r>
          </a:p>
        </p:txBody>
      </p:sp>
      <p:cxnSp>
        <p:nvCxnSpPr>
          <p:cNvPr id="39" name="Straight Arrow Connector 38"/>
          <p:cNvCxnSpPr/>
          <p:nvPr/>
        </p:nvCxnSpPr>
        <p:spPr>
          <a:xfrm>
            <a:off x="1835696" y="3581364"/>
            <a:ext cx="864096" cy="20078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3563888" y="3607282"/>
            <a:ext cx="504056" cy="10458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7838934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16 </a:t>
            </a:r>
            <a:r>
              <a:rPr lang="en-US" dirty="0" err="1" smtClean="0"/>
              <a:t>u.c</a:t>
            </a:r>
            <a:r>
              <a:rPr lang="en-US" dirty="0" smtClean="0"/>
              <a:t>. on </a:t>
            </a:r>
            <a:r>
              <a:rPr lang="en-US" dirty="0"/>
              <a:t>SrTiO</a:t>
            </a:r>
            <a:r>
              <a:rPr lang="en-US" baseline="-25000" dirty="0"/>
              <a:t>3</a:t>
            </a:r>
            <a:endParaRPr lang="en-US" dirty="0"/>
          </a:p>
        </p:txBody>
      </p:sp>
      <p:sp>
        <p:nvSpPr>
          <p:cNvPr id="4" name="Slide Number Placeholder 3"/>
          <p:cNvSpPr>
            <a:spLocks noGrp="1"/>
          </p:cNvSpPr>
          <p:nvPr>
            <p:ph type="sldNum" sz="quarter" idx="12"/>
          </p:nvPr>
        </p:nvSpPr>
        <p:spPr/>
        <p:txBody>
          <a:bodyPr/>
          <a:lstStyle/>
          <a:p>
            <a:fld id="{94CCE195-0BFA-4A19-B42C-58D5E81BC14E}" type="slidenum">
              <a:rPr lang="en-US" smtClean="0"/>
              <a:pPr/>
              <a:t>21</a:t>
            </a:fld>
            <a:endParaRPr lang="en-US" dirty="0"/>
          </a:p>
        </p:txBody>
      </p:sp>
      <p:pic>
        <p:nvPicPr>
          <p:cNvPr id="20" name="Picture 19"/>
          <p:cNvPicPr>
            <a:picLocks noChangeAspect="1"/>
          </p:cNvPicPr>
          <p:nvPr/>
        </p:nvPicPr>
        <p:blipFill rotWithShape="1">
          <a:blip r:embed="rId2">
            <a:extLst>
              <a:ext uri="{28A0092B-C50C-407E-A947-70E740481C1C}">
                <a14:useLocalDpi xmlns:a14="http://schemas.microsoft.com/office/drawing/2010/main" xmlns="" val="0"/>
              </a:ext>
            </a:extLst>
          </a:blip>
          <a:srcRect l="55079" t="15315" r="28858" b="63426"/>
          <a:stretch/>
        </p:blipFill>
        <p:spPr>
          <a:xfrm>
            <a:off x="755576" y="4054314"/>
            <a:ext cx="2319088" cy="2302036"/>
          </a:xfrm>
          <a:prstGeom prst="rect">
            <a:avLst/>
          </a:prstGeom>
          <a:ln w="38100">
            <a:solidFill>
              <a:schemeClr val="bg1"/>
            </a:solidFill>
          </a:ln>
        </p:spPr>
      </p:pic>
      <p:grpSp>
        <p:nvGrpSpPr>
          <p:cNvPr id="3" name="Group 2"/>
          <p:cNvGrpSpPr/>
          <p:nvPr/>
        </p:nvGrpSpPr>
        <p:grpSpPr>
          <a:xfrm>
            <a:off x="323528" y="1340768"/>
            <a:ext cx="3151859" cy="2376263"/>
            <a:chOff x="323528" y="1340768"/>
            <a:chExt cx="3151859" cy="2376263"/>
          </a:xfrm>
        </p:grpSpPr>
        <p:sp>
          <p:nvSpPr>
            <p:cNvPr id="8" name="Rectangle 7"/>
            <p:cNvSpPr/>
            <p:nvPr/>
          </p:nvSpPr>
          <p:spPr>
            <a:xfrm>
              <a:off x="323528" y="1340768"/>
              <a:ext cx="3151859" cy="2376263"/>
            </a:xfrm>
            <a:prstGeom prst="rect">
              <a:avLst/>
            </a:prstGeom>
            <a:solidFill>
              <a:schemeClr val="accent5">
                <a:lumMod val="20000"/>
                <a:lumOff val="80000"/>
              </a:schemeClr>
            </a:solidFill>
            <a:ln w="762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504323" y="1562871"/>
              <a:ext cx="1979445" cy="19381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467544" y="1521782"/>
              <a:ext cx="2848512" cy="2051233"/>
            </a:xfrm>
            <a:prstGeom prst="rect">
              <a:avLst/>
            </a:prstGeom>
          </p:spPr>
        </p:pic>
      </p:grpSp>
      <p:grpSp>
        <p:nvGrpSpPr>
          <p:cNvPr id="5" name="Group 4"/>
          <p:cNvGrpSpPr/>
          <p:nvPr/>
        </p:nvGrpSpPr>
        <p:grpSpPr>
          <a:xfrm>
            <a:off x="3707904" y="1340768"/>
            <a:ext cx="5184576" cy="3672408"/>
            <a:chOff x="3707904" y="1340768"/>
            <a:chExt cx="5184576" cy="3672408"/>
          </a:xfrm>
        </p:grpSpPr>
        <p:sp>
          <p:nvSpPr>
            <p:cNvPr id="13" name="Rectangle 12"/>
            <p:cNvSpPr/>
            <p:nvPr/>
          </p:nvSpPr>
          <p:spPr>
            <a:xfrm>
              <a:off x="3707904" y="1340768"/>
              <a:ext cx="5184576" cy="3672408"/>
            </a:xfrm>
            <a:prstGeom prst="rect">
              <a:avLst/>
            </a:prstGeom>
            <a:solidFill>
              <a:schemeClr val="accent5">
                <a:lumMod val="20000"/>
                <a:lumOff val="80000"/>
              </a:schemeClr>
            </a:solidFill>
            <a:ln w="762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4020013" y="1562871"/>
              <a:ext cx="3277868" cy="3162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3936937" y="1509208"/>
              <a:ext cx="4760207" cy="3287944"/>
            </a:xfrm>
            <a:prstGeom prst="rect">
              <a:avLst/>
            </a:prstGeom>
          </p:spPr>
        </p:pic>
      </p:grpSp>
      <p:sp>
        <p:nvSpPr>
          <p:cNvPr id="24" name="Rectangle 23"/>
          <p:cNvSpPr/>
          <p:nvPr/>
        </p:nvSpPr>
        <p:spPr>
          <a:xfrm>
            <a:off x="3707904" y="5156021"/>
            <a:ext cx="5184576" cy="1200329"/>
          </a:xfrm>
          <a:prstGeom prst="rect">
            <a:avLst/>
          </a:prstGeom>
        </p:spPr>
        <p:txBody>
          <a:bodyPr wrap="square">
            <a:spAutoFit/>
          </a:bodyPr>
          <a:lstStyle/>
          <a:p>
            <a:pPr marL="285750" indent="-285750">
              <a:buFont typeface="Arial" panose="020B0604020202020204" pitchFamily="34" charset="0"/>
              <a:buChar char="•"/>
            </a:pPr>
            <a:r>
              <a:rPr lang="en-US" sz="2400" dirty="0" smtClean="0">
                <a:solidFill>
                  <a:srgbClr val="FFFF00"/>
                </a:solidFill>
              </a:rPr>
              <a:t>Up to 7 </a:t>
            </a:r>
            <a:r>
              <a:rPr lang="en-US" sz="2400" dirty="0" err="1" smtClean="0">
                <a:solidFill>
                  <a:srgbClr val="FFFF00"/>
                </a:solidFill>
              </a:rPr>
              <a:t>u.c</a:t>
            </a:r>
            <a:r>
              <a:rPr lang="en-US" sz="2400" dirty="0" smtClean="0">
                <a:solidFill>
                  <a:srgbClr val="FFFF00"/>
                </a:solidFill>
              </a:rPr>
              <a:t>. layers can be seen.</a:t>
            </a:r>
            <a:endParaRPr lang="en-US" sz="2400" dirty="0">
              <a:solidFill>
                <a:srgbClr val="FFFF00"/>
              </a:solidFill>
            </a:endParaRPr>
          </a:p>
          <a:p>
            <a:pPr marL="285750" indent="-285750">
              <a:buFont typeface="Arial" panose="020B0604020202020204" pitchFamily="34" charset="0"/>
              <a:buChar char="•"/>
            </a:pPr>
            <a:r>
              <a:rPr lang="en-US" sz="2400" dirty="0" smtClean="0">
                <a:solidFill>
                  <a:srgbClr val="FFFF00"/>
                </a:solidFill>
              </a:rPr>
              <a:t>Two terminations: </a:t>
            </a:r>
            <a:r>
              <a:rPr lang="en-US" sz="2400" i="1" dirty="0" smtClean="0">
                <a:solidFill>
                  <a:srgbClr val="FFFF00"/>
                </a:solidFill>
              </a:rPr>
              <a:t>ordered</a:t>
            </a:r>
            <a:r>
              <a:rPr lang="en-US" sz="2400" dirty="0" smtClean="0">
                <a:solidFill>
                  <a:srgbClr val="FFFF00"/>
                </a:solidFill>
              </a:rPr>
              <a:t> and </a:t>
            </a:r>
            <a:r>
              <a:rPr lang="en-US" sz="2400" i="1" dirty="0" smtClean="0">
                <a:solidFill>
                  <a:srgbClr val="FFFF00"/>
                </a:solidFill>
              </a:rPr>
              <a:t>disordered</a:t>
            </a:r>
            <a:r>
              <a:rPr lang="en-US" sz="2400" dirty="0" smtClean="0">
                <a:solidFill>
                  <a:srgbClr val="FFFF00"/>
                </a:solidFill>
              </a:rPr>
              <a:t>.</a:t>
            </a:r>
            <a:endParaRPr lang="en-US" sz="2400" dirty="0">
              <a:solidFill>
                <a:srgbClr val="FFFF00"/>
              </a:solidFill>
            </a:endParaRPr>
          </a:p>
        </p:txBody>
      </p:sp>
      <p:sp>
        <p:nvSpPr>
          <p:cNvPr id="6" name="Rectangle 5"/>
          <p:cNvSpPr/>
          <p:nvPr/>
        </p:nvSpPr>
        <p:spPr>
          <a:xfrm>
            <a:off x="4078218" y="1451389"/>
            <a:ext cx="3121367"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latin typeface="Arial" pitchFamily="34" charset="0"/>
                <a:cs typeface="Arial" pitchFamily="34" charset="0"/>
              </a:rPr>
              <a:t>(√2 x √2)R45° reconstruction</a:t>
            </a:r>
          </a:p>
        </p:txBody>
      </p:sp>
      <p:cxnSp>
        <p:nvCxnSpPr>
          <p:cNvPr id="10" name="Straight Arrow Connector 9"/>
          <p:cNvCxnSpPr/>
          <p:nvPr/>
        </p:nvCxnSpPr>
        <p:spPr>
          <a:xfrm flipH="1">
            <a:off x="4716016" y="1997471"/>
            <a:ext cx="504056" cy="72008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372200" y="3789040"/>
            <a:ext cx="639574" cy="7200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614264" y="6323468"/>
            <a:ext cx="4611391" cy="430887"/>
          </a:xfrm>
          <a:prstGeom prst="rect">
            <a:avLst/>
          </a:prstGeom>
          <a:noFill/>
        </p:spPr>
        <p:txBody>
          <a:bodyPr wrap="none" rtlCol="0">
            <a:spAutoFit/>
          </a:bodyPr>
          <a:lstStyle/>
          <a:p>
            <a:r>
              <a:rPr lang="en-US" sz="2200" i="1" dirty="0" err="1" smtClean="0">
                <a:solidFill>
                  <a:schemeClr val="bg1"/>
                </a:solidFill>
                <a:latin typeface="Arial" pitchFamily="34" charset="0"/>
                <a:cs typeface="Arial" pitchFamily="34" charset="0"/>
              </a:rPr>
              <a:t>V</a:t>
            </a:r>
            <a:r>
              <a:rPr lang="en-US" sz="2200" baseline="-25000" dirty="0" err="1" smtClean="0">
                <a:solidFill>
                  <a:schemeClr val="bg1"/>
                </a:solidFill>
                <a:latin typeface="Arial" pitchFamily="34" charset="0"/>
                <a:cs typeface="Arial" pitchFamily="34" charset="0"/>
              </a:rPr>
              <a:t>t</a:t>
            </a:r>
            <a:r>
              <a:rPr lang="en-US" sz="2200" dirty="0" smtClean="0">
                <a:solidFill>
                  <a:schemeClr val="bg1"/>
                </a:solidFill>
                <a:latin typeface="Arial" pitchFamily="34" charset="0"/>
                <a:cs typeface="Arial" pitchFamily="34" charset="0"/>
              </a:rPr>
              <a:t> </a:t>
            </a:r>
            <a:r>
              <a:rPr lang="en-US" sz="2200" dirty="0">
                <a:solidFill>
                  <a:schemeClr val="bg1"/>
                </a:solidFill>
                <a:latin typeface="Arial" pitchFamily="34" charset="0"/>
                <a:cs typeface="Arial" pitchFamily="34" charset="0"/>
              </a:rPr>
              <a:t>= </a:t>
            </a:r>
            <a:r>
              <a:rPr lang="en-US" sz="2200" dirty="0" smtClean="0">
                <a:solidFill>
                  <a:schemeClr val="bg1"/>
                </a:solidFill>
                <a:latin typeface="Arial" pitchFamily="34" charset="0"/>
                <a:cs typeface="Arial" pitchFamily="34" charset="0"/>
              </a:rPr>
              <a:t>-1.8 V, </a:t>
            </a:r>
            <a:r>
              <a:rPr lang="en-US" sz="2200" i="1" dirty="0" smtClean="0">
                <a:solidFill>
                  <a:schemeClr val="bg1"/>
                </a:solidFill>
                <a:latin typeface="Arial" pitchFamily="34" charset="0"/>
                <a:cs typeface="Arial" pitchFamily="34" charset="0"/>
              </a:rPr>
              <a:t>I</a:t>
            </a:r>
            <a:r>
              <a:rPr lang="en-US" sz="2200" baseline="-25000" dirty="0" smtClean="0">
                <a:solidFill>
                  <a:schemeClr val="bg1"/>
                </a:solidFill>
                <a:latin typeface="Arial" pitchFamily="34" charset="0"/>
                <a:cs typeface="Arial" pitchFamily="34" charset="0"/>
              </a:rPr>
              <a:t>t</a:t>
            </a:r>
            <a:r>
              <a:rPr lang="en-US" sz="2200" dirty="0" smtClean="0">
                <a:solidFill>
                  <a:schemeClr val="bg1"/>
                </a:solidFill>
                <a:latin typeface="Arial" pitchFamily="34" charset="0"/>
                <a:cs typeface="Arial" pitchFamily="34" charset="0"/>
              </a:rPr>
              <a:t> = 40-90 </a:t>
            </a:r>
            <a:r>
              <a:rPr lang="en-US" sz="2200" dirty="0" err="1" smtClean="0">
                <a:solidFill>
                  <a:schemeClr val="bg1"/>
                </a:solidFill>
                <a:latin typeface="Arial" pitchFamily="34" charset="0"/>
                <a:cs typeface="Arial" pitchFamily="34" charset="0"/>
              </a:rPr>
              <a:t>pA</a:t>
            </a:r>
            <a:r>
              <a:rPr lang="en-US" sz="2200" dirty="0" smtClean="0">
                <a:solidFill>
                  <a:schemeClr val="bg1"/>
                </a:solidFill>
                <a:latin typeface="Arial" pitchFamily="34" charset="0"/>
                <a:cs typeface="Arial" pitchFamily="34" charset="0"/>
              </a:rPr>
              <a:t>, T = 297 K</a:t>
            </a:r>
          </a:p>
        </p:txBody>
      </p:sp>
    </p:spTree>
    <p:extLst>
      <p:ext uri="{BB962C8B-B14F-4D97-AF65-F5344CB8AC3E}">
        <p14:creationId xmlns:p14="http://schemas.microsoft.com/office/powerpoint/2010/main" xmlns="" val="16246932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25 </a:t>
            </a:r>
            <a:r>
              <a:rPr lang="en-US" dirty="0" err="1" smtClean="0"/>
              <a:t>u.c</a:t>
            </a:r>
            <a:r>
              <a:rPr lang="en-US" dirty="0" smtClean="0"/>
              <a:t>. on SrTiO</a:t>
            </a:r>
            <a:r>
              <a:rPr lang="en-US" baseline="-25000" dirty="0" smtClean="0"/>
              <a:t>3</a:t>
            </a:r>
            <a:endParaRPr lang="en-US" baseline="-25000" dirty="0"/>
          </a:p>
        </p:txBody>
      </p:sp>
      <p:sp>
        <p:nvSpPr>
          <p:cNvPr id="4" name="Slide Number Placeholder 3"/>
          <p:cNvSpPr>
            <a:spLocks noGrp="1"/>
          </p:cNvSpPr>
          <p:nvPr>
            <p:ph type="sldNum" sz="quarter" idx="12"/>
          </p:nvPr>
        </p:nvSpPr>
        <p:spPr/>
        <p:txBody>
          <a:bodyPr/>
          <a:lstStyle/>
          <a:p>
            <a:fld id="{94CCE195-0BFA-4A19-B42C-58D5E81BC14E}" type="slidenum">
              <a:rPr lang="en-US" smtClean="0"/>
              <a:pPr/>
              <a:t>22</a:t>
            </a:fld>
            <a:endParaRPr lang="en-US" dirty="0"/>
          </a:p>
        </p:txBody>
      </p:sp>
      <p:sp>
        <p:nvSpPr>
          <p:cNvPr id="8" name="Rectangle 7"/>
          <p:cNvSpPr/>
          <p:nvPr/>
        </p:nvSpPr>
        <p:spPr>
          <a:xfrm>
            <a:off x="323528" y="1340768"/>
            <a:ext cx="3151859" cy="2376263"/>
          </a:xfrm>
          <a:prstGeom prst="rect">
            <a:avLst/>
          </a:prstGeom>
          <a:solidFill>
            <a:schemeClr val="accent5">
              <a:lumMod val="20000"/>
              <a:lumOff val="80000"/>
            </a:schemeClr>
          </a:solidFill>
          <a:ln w="762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504323" y="1562871"/>
            <a:ext cx="1979445" cy="19381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3381618" y="4642748"/>
            <a:ext cx="5695794" cy="1862048"/>
          </a:xfrm>
          <a:prstGeom prst="rect">
            <a:avLst/>
          </a:prstGeom>
        </p:spPr>
        <p:txBody>
          <a:bodyPr wrap="square">
            <a:spAutoFit/>
          </a:bodyPr>
          <a:lstStyle/>
          <a:p>
            <a:pPr marL="285750" indent="-285750">
              <a:buFont typeface="Arial" panose="020B0604020202020204" pitchFamily="34" charset="0"/>
              <a:buChar char="•"/>
            </a:pPr>
            <a:r>
              <a:rPr lang="en-US" sz="2300" dirty="0" smtClean="0">
                <a:solidFill>
                  <a:srgbClr val="FFFF00"/>
                </a:solidFill>
              </a:rPr>
              <a:t>Appear after anneals in oxygen (at 400 °C for 30 min.) as well as after fast cooling (150 °C/min.) to room temperature.</a:t>
            </a:r>
          </a:p>
          <a:p>
            <a:pPr marL="285750" indent="-285750">
              <a:buFont typeface="Arial" panose="020B0604020202020204" pitchFamily="34" charset="0"/>
              <a:buChar char="•"/>
            </a:pPr>
            <a:r>
              <a:rPr lang="en-US" sz="2300" dirty="0" smtClean="0">
                <a:solidFill>
                  <a:srgbClr val="FFFF00"/>
                </a:solidFill>
              </a:rPr>
              <a:t>No significant change after anneals in vacuum at 450 </a:t>
            </a:r>
            <a:r>
              <a:rPr lang="en-US" sz="2300" dirty="0">
                <a:solidFill>
                  <a:srgbClr val="FFFF00"/>
                </a:solidFill>
              </a:rPr>
              <a:t>° </a:t>
            </a:r>
            <a:r>
              <a:rPr lang="en-US" sz="2300" dirty="0" smtClean="0">
                <a:solidFill>
                  <a:srgbClr val="FFFF00"/>
                </a:solidFill>
              </a:rPr>
              <a:t>C for 30 min.</a:t>
            </a:r>
            <a:endParaRPr lang="en-US" sz="2300" dirty="0">
              <a:solidFill>
                <a:srgbClr val="FFFF00"/>
              </a:solidFill>
            </a:endParaRPr>
          </a:p>
        </p:txBody>
      </p:sp>
      <p:pic>
        <p:nvPicPr>
          <p:cNvPr id="16" name="Picture 15"/>
          <p:cNvPicPr>
            <a:picLocks noChangeAspect="1"/>
          </p:cNvPicPr>
          <p:nvPr/>
        </p:nvPicPr>
        <p:blipFill rotWithShape="1">
          <a:blip r:embed="rId2">
            <a:extLst>
              <a:ext uri="{28A0092B-C50C-407E-A947-70E740481C1C}">
                <a14:useLocalDpi xmlns:a14="http://schemas.microsoft.com/office/drawing/2010/main" xmlns="" val="0"/>
              </a:ext>
            </a:extLst>
          </a:blip>
          <a:srcRect l="37296" t="15000" r="53221" b="66428"/>
          <a:stretch/>
        </p:blipFill>
        <p:spPr>
          <a:xfrm>
            <a:off x="1115616" y="4056185"/>
            <a:ext cx="1566074" cy="2300165"/>
          </a:xfrm>
          <a:prstGeom prst="rect">
            <a:avLst/>
          </a:prstGeom>
          <a:ln w="28575">
            <a:solidFill>
              <a:schemeClr val="bg1"/>
            </a:solidFill>
          </a:ln>
        </p:spPr>
      </p:pic>
      <p:pic>
        <p:nvPicPr>
          <p:cNvPr id="17" name="Picture 1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460382" y="1534814"/>
            <a:ext cx="2880320" cy="2012568"/>
          </a:xfrm>
          <a:prstGeom prst="rect">
            <a:avLst/>
          </a:prstGeom>
        </p:spPr>
      </p:pic>
      <p:sp>
        <p:nvSpPr>
          <p:cNvPr id="13" name="Rectangle 12"/>
          <p:cNvSpPr/>
          <p:nvPr/>
        </p:nvSpPr>
        <p:spPr>
          <a:xfrm>
            <a:off x="3707904" y="1340768"/>
            <a:ext cx="5184576" cy="3168352"/>
          </a:xfrm>
          <a:prstGeom prst="rect">
            <a:avLst/>
          </a:prstGeom>
          <a:solidFill>
            <a:schemeClr val="accent5">
              <a:lumMod val="20000"/>
              <a:lumOff val="80000"/>
            </a:schemeClr>
          </a:solidFill>
          <a:ln w="762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3851920" y="1521775"/>
            <a:ext cx="3456384" cy="2771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3786831" y="1447022"/>
            <a:ext cx="5034840" cy="2918262"/>
          </a:xfrm>
          <a:prstGeom prst="rect">
            <a:avLst/>
          </a:prstGeom>
        </p:spPr>
      </p:pic>
    </p:spTree>
    <p:extLst>
      <p:ext uri="{BB962C8B-B14F-4D97-AF65-F5344CB8AC3E}">
        <p14:creationId xmlns:p14="http://schemas.microsoft.com/office/powerpoint/2010/main" xmlns="" val="2080297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250 </a:t>
            </a:r>
            <a:r>
              <a:rPr lang="en-US" dirty="0" err="1" smtClean="0"/>
              <a:t>u.c</a:t>
            </a:r>
            <a:r>
              <a:rPr lang="en-US" dirty="0" smtClean="0"/>
              <a:t>. on </a:t>
            </a:r>
            <a:r>
              <a:rPr lang="en-US" dirty="0"/>
              <a:t>SrTiO</a:t>
            </a:r>
            <a:r>
              <a:rPr lang="en-US" baseline="-25000" dirty="0"/>
              <a:t>3</a:t>
            </a:r>
            <a:endParaRPr lang="en-US" dirty="0"/>
          </a:p>
        </p:txBody>
      </p:sp>
      <p:sp>
        <p:nvSpPr>
          <p:cNvPr id="4" name="Slide Number Placeholder 3"/>
          <p:cNvSpPr>
            <a:spLocks noGrp="1"/>
          </p:cNvSpPr>
          <p:nvPr>
            <p:ph type="sldNum" sz="quarter" idx="12"/>
          </p:nvPr>
        </p:nvSpPr>
        <p:spPr/>
        <p:txBody>
          <a:bodyPr/>
          <a:lstStyle/>
          <a:p>
            <a:fld id="{94CCE195-0BFA-4A19-B42C-58D5E81BC14E}" type="slidenum">
              <a:rPr lang="en-US" smtClean="0"/>
              <a:pPr/>
              <a:t>23</a:t>
            </a:fld>
            <a:endParaRPr lang="en-US" dirty="0"/>
          </a:p>
        </p:txBody>
      </p:sp>
      <p:sp>
        <p:nvSpPr>
          <p:cNvPr id="8" name="Rectangle 7"/>
          <p:cNvSpPr/>
          <p:nvPr/>
        </p:nvSpPr>
        <p:spPr>
          <a:xfrm>
            <a:off x="323528" y="1340768"/>
            <a:ext cx="3151859" cy="2376263"/>
          </a:xfrm>
          <a:prstGeom prst="rect">
            <a:avLst/>
          </a:prstGeom>
          <a:solidFill>
            <a:schemeClr val="accent5">
              <a:lumMod val="20000"/>
              <a:lumOff val="80000"/>
            </a:schemeClr>
          </a:solidFill>
          <a:ln w="762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504323" y="1562871"/>
            <a:ext cx="1979445" cy="19381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3131840" y="5027692"/>
            <a:ext cx="5417093" cy="1569660"/>
          </a:xfrm>
          <a:prstGeom prst="rect">
            <a:avLst/>
          </a:prstGeom>
        </p:spPr>
        <p:txBody>
          <a:bodyPr wrap="square">
            <a:spAutoFit/>
          </a:bodyPr>
          <a:lstStyle/>
          <a:p>
            <a:pPr marL="285750" indent="-285750">
              <a:buFont typeface="Arial" panose="020B0604020202020204" pitchFamily="34" charset="0"/>
              <a:buChar char="•"/>
            </a:pPr>
            <a:r>
              <a:rPr lang="en-US" sz="2400" dirty="0" smtClean="0">
                <a:solidFill>
                  <a:srgbClr val="FFFF00"/>
                </a:solidFill>
              </a:rPr>
              <a:t>Up to 3 </a:t>
            </a:r>
            <a:r>
              <a:rPr lang="en-US" sz="2400" dirty="0" err="1" smtClean="0">
                <a:solidFill>
                  <a:srgbClr val="FFFF00"/>
                </a:solidFill>
              </a:rPr>
              <a:t>u.c</a:t>
            </a:r>
            <a:r>
              <a:rPr lang="en-US" sz="2400" dirty="0" smtClean="0">
                <a:solidFill>
                  <a:srgbClr val="FFFF00"/>
                </a:solidFill>
              </a:rPr>
              <a:t>. layers can be seen.</a:t>
            </a:r>
            <a:endParaRPr lang="en-US" sz="2400" dirty="0">
              <a:solidFill>
                <a:srgbClr val="FFFF00"/>
              </a:solidFill>
            </a:endParaRPr>
          </a:p>
          <a:p>
            <a:pPr marL="285750" indent="-285750">
              <a:buFont typeface="Arial" panose="020B0604020202020204" pitchFamily="34" charset="0"/>
              <a:buChar char="•"/>
            </a:pPr>
            <a:r>
              <a:rPr lang="en-US" sz="2400" dirty="0" smtClean="0">
                <a:solidFill>
                  <a:srgbClr val="FFFF00"/>
                </a:solidFill>
              </a:rPr>
              <a:t>One termination: </a:t>
            </a:r>
            <a:r>
              <a:rPr lang="en-US" sz="2400" i="1" dirty="0" smtClean="0">
                <a:solidFill>
                  <a:srgbClr val="FFFF00"/>
                </a:solidFill>
              </a:rPr>
              <a:t>disordered</a:t>
            </a:r>
            <a:r>
              <a:rPr lang="en-US" sz="2400" dirty="0" smtClean="0">
                <a:solidFill>
                  <a:srgbClr val="FFFF00"/>
                </a:solidFill>
              </a:rPr>
              <a:t>.</a:t>
            </a:r>
          </a:p>
          <a:p>
            <a:pPr marL="285750" indent="-285750">
              <a:buFont typeface="Arial" panose="020B0604020202020204" pitchFamily="34" charset="0"/>
              <a:buChar char="•"/>
            </a:pPr>
            <a:r>
              <a:rPr lang="en-US" sz="2400" dirty="0" smtClean="0">
                <a:solidFill>
                  <a:srgbClr val="FFFF00"/>
                </a:solidFill>
              </a:rPr>
              <a:t>Nearly perfects layer-by-layer growth.</a:t>
            </a:r>
          </a:p>
          <a:p>
            <a:pPr marL="285750" indent="-285750">
              <a:buFont typeface="Arial" panose="020B0604020202020204" pitchFamily="34" charset="0"/>
              <a:buChar char="•"/>
            </a:pPr>
            <a:r>
              <a:rPr lang="en-US" sz="2400" dirty="0" smtClean="0">
                <a:solidFill>
                  <a:srgbClr val="FFFF00"/>
                </a:solidFill>
              </a:rPr>
              <a:t>X-ray: film is coherently strained to STO.</a:t>
            </a:r>
            <a:endParaRPr lang="en-US" sz="2400" dirty="0">
              <a:solidFill>
                <a:srgbClr val="FFFF00"/>
              </a:solidFill>
            </a:endParaRPr>
          </a:p>
        </p:txBody>
      </p:sp>
      <p:sp>
        <p:nvSpPr>
          <p:cNvPr id="13" name="Rectangle 12"/>
          <p:cNvSpPr/>
          <p:nvPr/>
        </p:nvSpPr>
        <p:spPr>
          <a:xfrm>
            <a:off x="3707904" y="1340767"/>
            <a:ext cx="5184576" cy="3672409"/>
          </a:xfrm>
          <a:prstGeom prst="rect">
            <a:avLst/>
          </a:prstGeom>
          <a:solidFill>
            <a:schemeClr val="accent5">
              <a:lumMod val="20000"/>
              <a:lumOff val="80000"/>
            </a:schemeClr>
          </a:solidFill>
          <a:ln w="762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3851920" y="1521775"/>
            <a:ext cx="3312368" cy="32759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433003" y="1458888"/>
            <a:ext cx="2935978" cy="2114218"/>
          </a:xfrm>
          <a:prstGeom prst="rect">
            <a:avLst/>
          </a:prstGeom>
        </p:spPr>
      </p:pic>
      <p:pic>
        <p:nvPicPr>
          <p:cNvPr id="19" name="Picture 18"/>
          <p:cNvPicPr>
            <a:picLocks noChangeAspect="1"/>
          </p:cNvPicPr>
          <p:nvPr/>
        </p:nvPicPr>
        <p:blipFill rotWithShape="1">
          <a:blip r:embed="rId3">
            <a:extLst>
              <a:ext uri="{28A0092B-C50C-407E-A947-70E740481C1C}">
                <a14:useLocalDpi xmlns:a14="http://schemas.microsoft.com/office/drawing/2010/main" xmlns="" val="0"/>
              </a:ext>
            </a:extLst>
          </a:blip>
          <a:srcRect l="55433" t="18307" r="30158" b="59173"/>
          <a:stretch/>
        </p:blipFill>
        <p:spPr>
          <a:xfrm>
            <a:off x="899502" y="4077072"/>
            <a:ext cx="1996722" cy="2340417"/>
          </a:xfrm>
          <a:prstGeom prst="rect">
            <a:avLst/>
          </a:prstGeom>
          <a:ln w="28575">
            <a:solidFill>
              <a:schemeClr val="bg1"/>
            </a:solidFill>
          </a:ln>
        </p:spPr>
      </p:pic>
      <p:pic>
        <p:nvPicPr>
          <p:cNvPr id="20" name="Picture 19"/>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3792440" y="1453961"/>
            <a:ext cx="4955508" cy="3455393"/>
          </a:xfrm>
          <a:prstGeom prst="rect">
            <a:avLst/>
          </a:prstGeom>
        </p:spPr>
      </p:pic>
    </p:spTree>
    <p:extLst>
      <p:ext uri="{BB962C8B-B14F-4D97-AF65-F5344CB8AC3E}">
        <p14:creationId xmlns:p14="http://schemas.microsoft.com/office/powerpoint/2010/main" xmlns="" val="31564273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5076056" y="4749486"/>
            <a:ext cx="2111988" cy="1686850"/>
          </a:xfrm>
          <a:prstGeom prst="rect">
            <a:avLst/>
          </a:prstGeom>
          <a:solidFill>
            <a:schemeClr val="accent5">
              <a:lumMod val="20000"/>
              <a:lumOff val="80000"/>
            </a:schemeClr>
          </a:solidFill>
          <a:ln w="762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2"/>
          <a:stretch>
            <a:fillRect/>
          </a:stretch>
        </p:blipFill>
        <p:spPr>
          <a:xfrm>
            <a:off x="253072" y="4723287"/>
            <a:ext cx="4464384" cy="1721003"/>
          </a:xfrm>
          <a:prstGeom prst="rect">
            <a:avLst/>
          </a:prstGeom>
          <a:ln w="28575">
            <a:solidFill>
              <a:srgbClr val="000066"/>
            </a:solidFill>
          </a:ln>
        </p:spPr>
      </p:pic>
      <p:sp>
        <p:nvSpPr>
          <p:cNvPr id="2" name="Title 1"/>
          <p:cNvSpPr>
            <a:spLocks noGrp="1"/>
          </p:cNvSpPr>
          <p:nvPr>
            <p:ph type="title"/>
          </p:nvPr>
        </p:nvSpPr>
        <p:spPr>
          <a:xfrm>
            <a:off x="467544" y="0"/>
            <a:ext cx="8496944" cy="1143000"/>
          </a:xfrm>
        </p:spPr>
        <p:txBody>
          <a:bodyPr>
            <a:normAutofit fontScale="90000"/>
          </a:bodyPr>
          <a:lstStyle/>
          <a:p>
            <a:r>
              <a:rPr lang="en-US" dirty="0" smtClean="0"/>
              <a:t>Interpretation of the growth evolution</a:t>
            </a:r>
            <a:endParaRPr lang="en-US" dirty="0"/>
          </a:p>
        </p:txBody>
      </p:sp>
      <p:sp>
        <p:nvSpPr>
          <p:cNvPr id="4" name="Slide Number Placeholder 3"/>
          <p:cNvSpPr>
            <a:spLocks noGrp="1"/>
          </p:cNvSpPr>
          <p:nvPr>
            <p:ph type="sldNum" sz="quarter" idx="12"/>
          </p:nvPr>
        </p:nvSpPr>
        <p:spPr/>
        <p:txBody>
          <a:bodyPr/>
          <a:lstStyle/>
          <a:p>
            <a:fld id="{94CCE195-0BFA-4A19-B42C-58D5E81BC14E}" type="slidenum">
              <a:rPr lang="en-US" smtClean="0"/>
              <a:pPr/>
              <a:t>24</a:t>
            </a:fld>
            <a:endParaRPr lang="en-US" dirty="0"/>
          </a:p>
        </p:txBody>
      </p:sp>
      <p:sp>
        <p:nvSpPr>
          <p:cNvPr id="11" name="Rectangle 10"/>
          <p:cNvSpPr/>
          <p:nvPr/>
        </p:nvSpPr>
        <p:spPr>
          <a:xfrm>
            <a:off x="467544" y="6444290"/>
            <a:ext cx="3523978" cy="307777"/>
          </a:xfrm>
          <a:prstGeom prst="rect">
            <a:avLst/>
          </a:prstGeom>
        </p:spPr>
        <p:txBody>
          <a:bodyPr wrap="square">
            <a:spAutoFit/>
          </a:bodyPr>
          <a:lstStyle/>
          <a:p>
            <a:r>
              <a:rPr lang="de-DE" sz="1400" dirty="0" smtClean="0">
                <a:solidFill>
                  <a:schemeClr val="bg1"/>
                </a:solidFill>
                <a:latin typeface="Calibri" panose="020F0502020204030204" pitchFamily="34" charset="0"/>
              </a:rPr>
              <a:t>K. Bromann et al., PRL 75, 677 (1995)</a:t>
            </a:r>
            <a:endParaRPr lang="de-DE" sz="1400" dirty="0">
              <a:solidFill>
                <a:schemeClr val="bg1"/>
              </a:solidFill>
              <a:latin typeface="Calibri" panose="020F0502020204030204" pitchFamily="34" charset="0"/>
            </a:endParaRPr>
          </a:p>
        </p:txBody>
      </p:sp>
      <p:sp>
        <p:nvSpPr>
          <p:cNvPr id="3" name="TextBox 2"/>
          <p:cNvSpPr txBox="1"/>
          <p:nvPr/>
        </p:nvSpPr>
        <p:spPr>
          <a:xfrm>
            <a:off x="199972" y="1412341"/>
            <a:ext cx="4228012" cy="2569934"/>
          </a:xfrm>
          <a:prstGeom prst="rect">
            <a:avLst/>
          </a:prstGeom>
          <a:noFill/>
        </p:spPr>
        <p:txBody>
          <a:bodyPr wrap="square" rtlCol="0">
            <a:spAutoFit/>
          </a:bodyPr>
          <a:lstStyle/>
          <a:p>
            <a:pPr marL="342900" indent="-342900">
              <a:buFont typeface="Arial" panose="020B0604020202020204" pitchFamily="34" charset="0"/>
              <a:buChar char="•"/>
            </a:pPr>
            <a:r>
              <a:rPr lang="en-US" sz="2300" dirty="0" smtClean="0">
                <a:solidFill>
                  <a:srgbClr val="FFFF00"/>
                </a:solidFill>
                <a:latin typeface="Arial" pitchFamily="34" charset="0"/>
                <a:cs typeface="Arial" pitchFamily="34" charset="0"/>
              </a:rPr>
              <a:t>Dependence of the barrier for interlayer adatom transport (Ehrlich-</a:t>
            </a:r>
            <a:r>
              <a:rPr lang="en-US" sz="2300" dirty="0" err="1" smtClean="0">
                <a:solidFill>
                  <a:srgbClr val="FFFF00"/>
                </a:solidFill>
                <a:latin typeface="Arial" pitchFamily="34" charset="0"/>
                <a:cs typeface="Arial" pitchFamily="34" charset="0"/>
              </a:rPr>
              <a:t>Schwoebel</a:t>
            </a:r>
            <a:r>
              <a:rPr lang="en-US" sz="2300" dirty="0" smtClean="0">
                <a:solidFill>
                  <a:srgbClr val="FFFF00"/>
                </a:solidFill>
                <a:latin typeface="Arial" pitchFamily="34" charset="0"/>
                <a:cs typeface="Arial" pitchFamily="34" charset="0"/>
              </a:rPr>
              <a:t> barrier) on strain.</a:t>
            </a:r>
          </a:p>
          <a:p>
            <a:pPr marL="342900" indent="-342900">
              <a:buFont typeface="Arial" panose="020B0604020202020204" pitchFamily="34" charset="0"/>
              <a:buChar char="•"/>
            </a:pPr>
            <a:r>
              <a:rPr lang="en-US" sz="2300" dirty="0" smtClean="0">
                <a:solidFill>
                  <a:srgbClr val="FFFF00"/>
                </a:solidFill>
                <a:latin typeface="Arial" pitchFamily="34" charset="0"/>
                <a:cs typeface="Arial" pitchFamily="34" charset="0"/>
              </a:rPr>
              <a:t>Tensile strain increases the barrier.</a:t>
            </a:r>
          </a:p>
        </p:txBody>
      </p:sp>
      <p:grpSp>
        <p:nvGrpSpPr>
          <p:cNvPr id="13" name="Group 12"/>
          <p:cNvGrpSpPr/>
          <p:nvPr/>
        </p:nvGrpSpPr>
        <p:grpSpPr>
          <a:xfrm>
            <a:off x="4521169" y="1361768"/>
            <a:ext cx="4443319" cy="3147351"/>
            <a:chOff x="3707904" y="1340768"/>
            <a:chExt cx="5184576" cy="3672408"/>
          </a:xfrm>
        </p:grpSpPr>
        <p:sp>
          <p:nvSpPr>
            <p:cNvPr id="14" name="Rectangle 13"/>
            <p:cNvSpPr/>
            <p:nvPr/>
          </p:nvSpPr>
          <p:spPr>
            <a:xfrm>
              <a:off x="3707904" y="1340768"/>
              <a:ext cx="5184576" cy="3672408"/>
            </a:xfrm>
            <a:prstGeom prst="rect">
              <a:avLst/>
            </a:prstGeom>
            <a:solidFill>
              <a:schemeClr val="accent5">
                <a:lumMod val="20000"/>
                <a:lumOff val="80000"/>
              </a:schemeClr>
            </a:solidFill>
            <a:ln w="762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4020013" y="1562871"/>
              <a:ext cx="3277868" cy="3162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3936937" y="1509208"/>
              <a:ext cx="4760207" cy="3287944"/>
            </a:xfrm>
            <a:prstGeom prst="rect">
              <a:avLst/>
            </a:prstGeom>
          </p:spPr>
        </p:pic>
      </p:grpSp>
      <p:sp>
        <p:nvSpPr>
          <p:cNvPr id="10" name="Rectangle 9"/>
          <p:cNvSpPr/>
          <p:nvPr/>
        </p:nvSpPr>
        <p:spPr>
          <a:xfrm>
            <a:off x="971600" y="4342516"/>
            <a:ext cx="3292312" cy="369332"/>
          </a:xfrm>
          <a:prstGeom prst="rect">
            <a:avLst/>
          </a:prstGeom>
        </p:spPr>
        <p:txBody>
          <a:bodyPr wrap="none">
            <a:spAutoFit/>
          </a:bodyPr>
          <a:lstStyle/>
          <a:p>
            <a:r>
              <a:rPr lang="en-US" dirty="0">
                <a:solidFill>
                  <a:schemeClr val="bg1"/>
                </a:solidFill>
                <a:latin typeface="Arial" pitchFamily="34" charset="0"/>
                <a:cs typeface="Arial" pitchFamily="34" charset="0"/>
              </a:rPr>
              <a:t>Ag-on-Pt (111) as an  example</a:t>
            </a:r>
          </a:p>
        </p:txBody>
      </p:sp>
      <p:pic>
        <p:nvPicPr>
          <p:cNvPr id="17" name="Picture 1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422179" y="4898511"/>
            <a:ext cx="1395954" cy="1395954"/>
          </a:xfrm>
          <a:prstGeom prst="rect">
            <a:avLst/>
          </a:prstGeom>
        </p:spPr>
      </p:pic>
      <p:sp>
        <p:nvSpPr>
          <p:cNvPr id="5" name="TextBox 4"/>
          <p:cNvSpPr txBox="1"/>
          <p:nvPr/>
        </p:nvSpPr>
        <p:spPr>
          <a:xfrm>
            <a:off x="7268712" y="4858681"/>
            <a:ext cx="1665725" cy="1323439"/>
          </a:xfrm>
          <a:prstGeom prst="rect">
            <a:avLst/>
          </a:prstGeom>
          <a:noFill/>
        </p:spPr>
        <p:txBody>
          <a:bodyPr wrap="square" rtlCol="0">
            <a:spAutoFit/>
          </a:bodyPr>
          <a:lstStyle/>
          <a:p>
            <a:r>
              <a:rPr lang="en-US" sz="2000" dirty="0" smtClean="0">
                <a:solidFill>
                  <a:srgbClr val="FFFF00"/>
                </a:solidFill>
                <a:latin typeface="Arial" pitchFamily="34" charset="0"/>
                <a:cs typeface="Arial" pitchFamily="34" charset="0"/>
              </a:rPr>
              <a:t>½ of oxygen atoms is visible on A-termination</a:t>
            </a:r>
          </a:p>
        </p:txBody>
      </p:sp>
      <p:sp>
        <p:nvSpPr>
          <p:cNvPr id="6" name="Down Arrow 5"/>
          <p:cNvSpPr/>
          <p:nvPr/>
        </p:nvSpPr>
        <p:spPr>
          <a:xfrm rot="9865117">
            <a:off x="5724984" y="3524425"/>
            <a:ext cx="167191" cy="1323639"/>
          </a:xfrm>
          <a:prstGeom prst="down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1081121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302840" y="0"/>
            <a:ext cx="8517632" cy="1143000"/>
          </a:xfrm>
        </p:spPr>
        <p:txBody>
          <a:bodyPr>
            <a:normAutofit fontScale="90000"/>
          </a:bodyPr>
          <a:lstStyle/>
          <a:p>
            <a:r>
              <a:rPr lang="en-US" dirty="0" smtClean="0"/>
              <a:t>25 </a:t>
            </a:r>
            <a:r>
              <a:rPr lang="en-US" dirty="0" err="1" smtClean="0"/>
              <a:t>u.c</a:t>
            </a:r>
            <a:r>
              <a:rPr lang="en-US" dirty="0" smtClean="0"/>
              <a:t>. on B-terminated NbGaO</a:t>
            </a:r>
            <a:r>
              <a:rPr lang="en-US" baseline="-25000" dirty="0" smtClean="0"/>
              <a:t>3</a:t>
            </a:r>
            <a:r>
              <a:rPr lang="en-US" dirty="0" smtClean="0"/>
              <a:t> – single termination</a:t>
            </a:r>
            <a:endParaRPr lang="en-US" dirty="0"/>
          </a:p>
        </p:txBody>
      </p:sp>
      <p:sp>
        <p:nvSpPr>
          <p:cNvPr id="4" name="Slide Number Placeholder 3"/>
          <p:cNvSpPr>
            <a:spLocks noGrp="1"/>
          </p:cNvSpPr>
          <p:nvPr>
            <p:ph type="sldNum" sz="quarter" idx="12"/>
          </p:nvPr>
        </p:nvSpPr>
        <p:spPr/>
        <p:txBody>
          <a:bodyPr/>
          <a:lstStyle/>
          <a:p>
            <a:fld id="{94CCE195-0BFA-4A19-B42C-58D5E81BC14E}" type="slidenum">
              <a:rPr lang="en-US" smtClean="0"/>
              <a:pPr/>
              <a:t>25</a:t>
            </a:fld>
            <a:endParaRPr lang="en-US" dirty="0"/>
          </a:p>
        </p:txBody>
      </p:sp>
      <p:sp>
        <p:nvSpPr>
          <p:cNvPr id="6" name="Rectangle 5"/>
          <p:cNvSpPr/>
          <p:nvPr/>
        </p:nvSpPr>
        <p:spPr>
          <a:xfrm>
            <a:off x="1043608" y="1341393"/>
            <a:ext cx="6696744" cy="2447647"/>
          </a:xfrm>
          <a:prstGeom prst="rect">
            <a:avLst/>
          </a:prstGeom>
          <a:solidFill>
            <a:schemeClr val="accent5">
              <a:lumMod val="20000"/>
              <a:lumOff val="80000"/>
            </a:schemeClr>
          </a:solidFill>
          <a:ln w="762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1307070" y="1475630"/>
            <a:ext cx="4417058" cy="2169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1195057" y="1366092"/>
            <a:ext cx="6448547" cy="2412282"/>
          </a:xfrm>
          <a:prstGeom prst="rect">
            <a:avLst/>
          </a:prstGeom>
        </p:spPr>
      </p:pic>
      <p:sp>
        <p:nvSpPr>
          <p:cNvPr id="17" name="Rectangle 16"/>
          <p:cNvSpPr/>
          <p:nvPr/>
        </p:nvSpPr>
        <p:spPr>
          <a:xfrm>
            <a:off x="940688" y="3957461"/>
            <a:ext cx="7025872" cy="2567883"/>
          </a:xfrm>
          <a:prstGeom prst="rect">
            <a:avLst/>
          </a:prstGeom>
          <a:solidFill>
            <a:schemeClr val="accent5">
              <a:lumMod val="20000"/>
              <a:lumOff val="80000"/>
            </a:schemeClr>
          </a:solidFill>
          <a:ln w="762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1169776" y="4100249"/>
            <a:ext cx="6560302" cy="228107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307070" y="1435934"/>
            <a:ext cx="1775038" cy="400110"/>
          </a:xfrm>
          <a:prstGeom prst="rect">
            <a:avLst/>
          </a:prstGeom>
          <a:noFill/>
        </p:spPr>
        <p:txBody>
          <a:bodyPr wrap="none" rtlCol="0">
            <a:spAutoFit/>
          </a:bodyPr>
          <a:lstStyle/>
          <a:p>
            <a:r>
              <a:rPr lang="en-US" sz="2000" dirty="0" smtClean="0">
                <a:solidFill>
                  <a:schemeClr val="bg1"/>
                </a:solidFill>
                <a:latin typeface="Arial" panose="020B0604020202020204" pitchFamily="34" charset="0"/>
                <a:cs typeface="Arial" panose="020B0604020202020204" pitchFamily="34" charset="0"/>
              </a:rPr>
              <a:t>NbGaO</a:t>
            </a:r>
            <a:r>
              <a:rPr lang="en-US" sz="2000" baseline="-25000" dirty="0" smtClean="0">
                <a:solidFill>
                  <a:schemeClr val="bg1"/>
                </a:solidFill>
                <a:latin typeface="Arial" panose="020B0604020202020204" pitchFamily="34" charset="0"/>
                <a:cs typeface="Arial" panose="020B0604020202020204" pitchFamily="34" charset="0"/>
              </a:rPr>
              <a:t>3 </a:t>
            </a:r>
            <a:r>
              <a:rPr lang="en-US" sz="2000" dirty="0" smtClean="0">
                <a:solidFill>
                  <a:schemeClr val="bg1"/>
                </a:solidFill>
                <a:latin typeface="Arial" panose="020B0604020202020204" pitchFamily="34" charset="0"/>
                <a:cs typeface="Arial" panose="020B0604020202020204" pitchFamily="34" charset="0"/>
              </a:rPr>
              <a:t>(110)</a:t>
            </a:r>
            <a:endParaRPr lang="en-US" sz="2000" baseline="-25000" dirty="0">
              <a:solidFill>
                <a:schemeClr val="bg1"/>
              </a:solidFill>
              <a:latin typeface="Arial" panose="020B0604020202020204" pitchFamily="34" charset="0"/>
              <a:cs typeface="Arial" panose="020B0604020202020204" pitchFamily="34" charset="0"/>
            </a:endParaRPr>
          </a:p>
        </p:txBody>
      </p:sp>
      <p:graphicFrame>
        <p:nvGraphicFramePr>
          <p:cNvPr id="25" name="Object 24"/>
          <p:cNvGraphicFramePr>
            <a:graphicFrameLocks noChangeAspect="1"/>
          </p:cNvGraphicFramePr>
          <p:nvPr>
            <p:extLst/>
          </p:nvPr>
        </p:nvGraphicFramePr>
        <p:xfrm>
          <a:off x="4451602" y="3933056"/>
          <a:ext cx="3450676" cy="2423294"/>
        </p:xfrm>
        <a:graphic>
          <a:graphicData uri="http://schemas.openxmlformats.org/presentationml/2006/ole">
            <p:oleObj spid="_x0000_s2102" name="Graph" r:id="rId4" imgW="4131720" imgH="2901600" progId="">
              <p:embed/>
            </p:oleObj>
          </a:graphicData>
        </a:graphic>
      </p:graphicFrame>
      <p:pic>
        <p:nvPicPr>
          <p:cNvPr id="27" name="Picture 26"/>
          <p:cNvPicPr>
            <a:picLocks noChangeAspect="1"/>
          </p:cNvPicPr>
          <p:nvPr/>
        </p:nvPicPr>
        <p:blipFill>
          <a:blip r:embed="rId5"/>
          <a:stretch>
            <a:fillRect/>
          </a:stretch>
        </p:blipFill>
        <p:spPr>
          <a:xfrm>
            <a:off x="7154828" y="2541766"/>
            <a:ext cx="1623464" cy="1714669"/>
          </a:xfrm>
          <a:prstGeom prst="rect">
            <a:avLst/>
          </a:prstGeom>
          <a:ln w="38100">
            <a:solidFill>
              <a:schemeClr val="bg1"/>
            </a:solidFill>
          </a:ln>
        </p:spPr>
      </p:pic>
      <p:graphicFrame>
        <p:nvGraphicFramePr>
          <p:cNvPr id="13" name="Object 12"/>
          <p:cNvGraphicFramePr>
            <a:graphicFrameLocks noChangeAspect="1"/>
          </p:cNvGraphicFramePr>
          <p:nvPr>
            <p:extLst/>
          </p:nvPr>
        </p:nvGraphicFramePr>
        <p:xfrm>
          <a:off x="1290776" y="3912508"/>
          <a:ext cx="3514959" cy="2468438"/>
        </p:xfrm>
        <a:graphic>
          <a:graphicData uri="http://schemas.openxmlformats.org/presentationml/2006/ole">
            <p:oleObj spid="_x0000_s2103" name="Graph" r:id="rId6" imgW="4131720" imgH="2901600" progId="">
              <p:embed/>
            </p:oleObj>
          </a:graphicData>
        </a:graphic>
      </p:graphicFrame>
      <p:sp>
        <p:nvSpPr>
          <p:cNvPr id="14" name="Oval 13"/>
          <p:cNvSpPr/>
          <p:nvPr/>
        </p:nvSpPr>
        <p:spPr>
          <a:xfrm>
            <a:off x="2035337" y="4688248"/>
            <a:ext cx="504056" cy="1287161"/>
          </a:xfrm>
          <a:prstGeom prst="ellipse">
            <a:avLst/>
          </a:prstGeom>
          <a:noFill/>
          <a:ln>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330472" y="1755954"/>
            <a:ext cx="979755" cy="369332"/>
          </a:xfrm>
          <a:prstGeom prst="rect">
            <a:avLst/>
          </a:prstGeom>
        </p:spPr>
        <p:txBody>
          <a:bodyPr wrap="none">
            <a:spAutoFit/>
          </a:bodyPr>
          <a:lstStyle/>
          <a:p>
            <a:r>
              <a:rPr lang="en-US" dirty="0">
                <a:solidFill>
                  <a:schemeClr val="bg1"/>
                </a:solidFill>
                <a:latin typeface="Arial" pitchFamily="34" charset="0"/>
                <a:cs typeface="Arial" pitchFamily="34" charset="0"/>
              </a:rPr>
              <a:t>-0.13</a:t>
            </a:r>
            <a:r>
              <a:rPr lang="en-US" dirty="0" smtClean="0">
                <a:solidFill>
                  <a:schemeClr val="bg1"/>
                </a:solidFill>
                <a:latin typeface="Arial" pitchFamily="34" charset="0"/>
                <a:cs typeface="Arial" pitchFamily="34" charset="0"/>
              </a:rPr>
              <a:t>% </a:t>
            </a:r>
            <a:endParaRPr lang="en-US" dirty="0"/>
          </a:p>
        </p:txBody>
      </p:sp>
      <p:sp>
        <p:nvSpPr>
          <p:cNvPr id="18" name="TextBox 17"/>
          <p:cNvSpPr txBox="1"/>
          <p:nvPr/>
        </p:nvSpPr>
        <p:spPr>
          <a:xfrm>
            <a:off x="2999271" y="4447337"/>
            <a:ext cx="1032655" cy="430887"/>
          </a:xfrm>
          <a:prstGeom prst="rect">
            <a:avLst/>
          </a:prstGeom>
          <a:noFill/>
        </p:spPr>
        <p:txBody>
          <a:bodyPr wrap="none" rtlCol="0">
            <a:spAutoFit/>
          </a:bodyPr>
          <a:lstStyle/>
          <a:p>
            <a:r>
              <a:rPr lang="en-US" sz="2200" dirty="0" smtClean="0">
                <a:latin typeface="Arial" pitchFamily="34" charset="0"/>
                <a:cs typeface="Arial" pitchFamily="34" charset="0"/>
              </a:rPr>
              <a:t>25 </a:t>
            </a:r>
            <a:r>
              <a:rPr lang="en-US" sz="2200" dirty="0" err="1" smtClean="0">
                <a:latin typeface="Arial" pitchFamily="34" charset="0"/>
                <a:cs typeface="Arial" pitchFamily="34" charset="0"/>
              </a:rPr>
              <a:t>u.c</a:t>
            </a:r>
            <a:r>
              <a:rPr lang="en-US" sz="2200" dirty="0" smtClean="0">
                <a:latin typeface="Arial" pitchFamily="34" charset="0"/>
                <a:cs typeface="Arial" pitchFamily="34" charset="0"/>
              </a:rPr>
              <a:t>.</a:t>
            </a:r>
          </a:p>
        </p:txBody>
      </p:sp>
      <p:sp>
        <p:nvSpPr>
          <p:cNvPr id="5" name="Right Arrow 4"/>
          <p:cNvSpPr/>
          <p:nvPr/>
        </p:nvSpPr>
        <p:spPr>
          <a:xfrm>
            <a:off x="3203848" y="5013176"/>
            <a:ext cx="2304256" cy="72008"/>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300818" y="2686627"/>
            <a:ext cx="1728192" cy="1015663"/>
          </a:xfrm>
          <a:prstGeom prst="rect">
            <a:avLst/>
          </a:prstGeom>
          <a:noFill/>
        </p:spPr>
        <p:txBody>
          <a:bodyPr wrap="square" rtlCol="0">
            <a:spAutoFit/>
          </a:bodyPr>
          <a:lstStyle/>
          <a:p>
            <a:r>
              <a:rPr lang="en-US" sz="2000" dirty="0" smtClean="0">
                <a:solidFill>
                  <a:schemeClr val="bg1"/>
                </a:solidFill>
                <a:latin typeface="Arial" pitchFamily="34" charset="0"/>
                <a:cs typeface="Arial" pitchFamily="34" charset="0"/>
              </a:rPr>
              <a:t>One, disordered, termination</a:t>
            </a:r>
          </a:p>
        </p:txBody>
      </p:sp>
    </p:spTree>
    <p:extLst>
      <p:ext uri="{BB962C8B-B14F-4D97-AF65-F5344CB8AC3E}">
        <p14:creationId xmlns:p14="http://schemas.microsoft.com/office/powerpoint/2010/main" xmlns="" val="23091170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a:t>
            </a:r>
            <a:endParaRPr lang="en-US" dirty="0"/>
          </a:p>
        </p:txBody>
      </p:sp>
      <p:sp>
        <p:nvSpPr>
          <p:cNvPr id="3" name="Content Placeholder 2"/>
          <p:cNvSpPr>
            <a:spLocks noGrp="1"/>
          </p:cNvSpPr>
          <p:nvPr>
            <p:ph idx="1"/>
          </p:nvPr>
        </p:nvSpPr>
        <p:spPr>
          <a:xfrm>
            <a:off x="345455" y="1347536"/>
            <a:ext cx="8229600" cy="2476872"/>
          </a:xfrm>
        </p:spPr>
        <p:txBody>
          <a:bodyPr>
            <a:normAutofit/>
          </a:bodyPr>
          <a:lstStyle/>
          <a:p>
            <a:pPr marL="0" indent="0">
              <a:buNone/>
            </a:pPr>
            <a:r>
              <a:rPr lang="en-US" sz="2800" dirty="0" smtClean="0">
                <a:solidFill>
                  <a:schemeClr val="bg1"/>
                </a:solidFill>
                <a:latin typeface="Arial" pitchFamily="34" charset="0"/>
                <a:cs typeface="Arial" pitchFamily="34" charset="0"/>
              </a:rPr>
              <a:t>Funding:</a:t>
            </a:r>
          </a:p>
          <a:p>
            <a:r>
              <a:rPr lang="en-US" sz="2800" dirty="0" smtClean="0">
                <a:solidFill>
                  <a:schemeClr val="bg1"/>
                </a:solidFill>
                <a:latin typeface="Arial" pitchFamily="34" charset="0"/>
                <a:cs typeface="Arial" pitchFamily="34" charset="0"/>
              </a:rPr>
              <a:t>Division </a:t>
            </a:r>
            <a:r>
              <a:rPr lang="en-US" sz="2800" dirty="0">
                <a:solidFill>
                  <a:schemeClr val="bg1"/>
                </a:solidFill>
                <a:latin typeface="Arial" pitchFamily="34" charset="0"/>
                <a:cs typeface="Arial" pitchFamily="34" charset="0"/>
              </a:rPr>
              <a:t>of Materials Sciences and Engineering, Office of Basic Energy Sciences, U.S</a:t>
            </a:r>
            <a:r>
              <a:rPr lang="en-US" sz="2800" dirty="0" smtClean="0">
                <a:solidFill>
                  <a:schemeClr val="bg1"/>
                </a:solidFill>
                <a:latin typeface="Arial" pitchFamily="34" charset="0"/>
                <a:cs typeface="Arial" pitchFamily="34" charset="0"/>
              </a:rPr>
              <a:t>. DOE</a:t>
            </a:r>
          </a:p>
          <a:p>
            <a:r>
              <a:rPr lang="en-US" sz="2800" dirty="0" smtClean="0">
                <a:solidFill>
                  <a:schemeClr val="bg1"/>
                </a:solidFill>
                <a:latin typeface="Arial" pitchFamily="34" charset="0"/>
                <a:cs typeface="Arial" pitchFamily="34" charset="0"/>
              </a:rPr>
              <a:t>Division </a:t>
            </a:r>
            <a:r>
              <a:rPr lang="en-US" sz="2800" dirty="0">
                <a:solidFill>
                  <a:schemeClr val="bg1"/>
                </a:solidFill>
                <a:latin typeface="Arial" pitchFamily="34" charset="0"/>
                <a:cs typeface="Arial" pitchFamily="34" charset="0"/>
              </a:rPr>
              <a:t>of Scientific User Facilities, U.S. DOE.</a:t>
            </a:r>
            <a:endParaRPr lang="en-US" sz="2800" dirty="0"/>
          </a:p>
        </p:txBody>
      </p:sp>
      <p:sp>
        <p:nvSpPr>
          <p:cNvPr id="4" name="Slide Number Placeholder 3"/>
          <p:cNvSpPr>
            <a:spLocks noGrp="1"/>
          </p:cNvSpPr>
          <p:nvPr>
            <p:ph type="sldNum" sz="quarter" idx="12"/>
          </p:nvPr>
        </p:nvSpPr>
        <p:spPr>
          <a:xfrm>
            <a:off x="6562788" y="6380747"/>
            <a:ext cx="2133600" cy="365125"/>
          </a:xfrm>
        </p:spPr>
        <p:txBody>
          <a:bodyPr/>
          <a:lstStyle/>
          <a:p>
            <a:fld id="{94CCE195-0BFA-4A19-B42C-58D5E81BC14E}" type="slidenum">
              <a:rPr lang="en-US" smtClean="0"/>
              <a:pPr/>
              <a:t>26</a:t>
            </a:fld>
            <a:endParaRPr lang="en-US" dirty="0"/>
          </a:p>
        </p:txBody>
      </p:sp>
      <p:pic>
        <p:nvPicPr>
          <p:cNvPr id="1030" name="Picture 6" descr="http://scholar.google.com/citations?view_op=view_photo&amp;user=6JDutTUAAAAJ&amp;citpid=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252158" y="4633214"/>
            <a:ext cx="1428750" cy="1304926"/>
          </a:xfrm>
          <a:prstGeom prst="rect">
            <a:avLst/>
          </a:prstGeom>
          <a:noFill/>
          <a:extLst>
            <a:ext uri="{909E8E84-426E-40DD-AFC4-6F175D3DCCD1}">
              <a14:hiddenFill xmlns:a14="http://schemas.microsoft.com/office/drawing/2010/main" xmlns="">
                <a:solidFill>
                  <a:srgbClr val="FFFFFF"/>
                </a:solidFill>
              </a14:hiddenFill>
            </a:ext>
          </a:extLst>
        </p:spPr>
      </p:pic>
      <p:pic>
        <p:nvPicPr>
          <p:cNvPr id="1036" name="Picture 12" descr="http://scholar.google.com/citations?view_op=view_photo&amp;user=yuqALTwAAAAJ&amp;citpid=1"/>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58437" y="3824408"/>
            <a:ext cx="1295400" cy="1028701"/>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p:cNvPicPr>
            <a:picLocks noChangeAspect="1"/>
          </p:cNvPicPr>
          <p:nvPr/>
        </p:nvPicPr>
        <p:blipFill>
          <a:blip r:embed="rId5">
            <a:lum bright="20000" contrast="40000"/>
          </a:blip>
          <a:stretch>
            <a:fillRect/>
          </a:stretch>
        </p:blipFill>
        <p:spPr>
          <a:xfrm>
            <a:off x="4321442" y="3735706"/>
            <a:ext cx="1601510" cy="1795016"/>
          </a:xfrm>
          <a:prstGeom prst="rect">
            <a:avLst/>
          </a:prstGeom>
        </p:spPr>
      </p:pic>
      <p:pic>
        <p:nvPicPr>
          <p:cNvPr id="9" name="Picture 8"/>
          <p:cNvPicPr>
            <a:picLocks noChangeAspect="1"/>
          </p:cNvPicPr>
          <p:nvPr/>
        </p:nvPicPr>
        <p:blipFill rotWithShape="1">
          <a:blip r:embed="rId6"/>
          <a:srcRect t="14428" r="14990"/>
          <a:stretch/>
        </p:blipFill>
        <p:spPr>
          <a:xfrm>
            <a:off x="2926260" y="4785245"/>
            <a:ext cx="1944216" cy="1463696"/>
          </a:xfrm>
          <a:prstGeom prst="rect">
            <a:avLst/>
          </a:prstGeom>
        </p:spPr>
      </p:pic>
      <p:pic>
        <p:nvPicPr>
          <p:cNvPr id="10" name="Picture 9"/>
          <p:cNvPicPr>
            <a:picLocks noChangeAspect="1"/>
          </p:cNvPicPr>
          <p:nvPr/>
        </p:nvPicPr>
        <p:blipFill>
          <a:blip r:embed="rId7">
            <a:lum bright="20000" contrast="20000"/>
          </a:blip>
          <a:stretch>
            <a:fillRect/>
          </a:stretch>
        </p:blipFill>
        <p:spPr>
          <a:xfrm>
            <a:off x="1892625" y="4296229"/>
            <a:ext cx="1074511" cy="1592064"/>
          </a:xfrm>
          <a:prstGeom prst="rect">
            <a:avLst/>
          </a:prstGeom>
        </p:spPr>
      </p:pic>
      <p:pic>
        <p:nvPicPr>
          <p:cNvPr id="1038" name="Picture 14" descr="http://www.lanfear.nl/images/wolter.jpg"/>
          <p:cNvPicPr>
            <a:picLocks noChangeAspect="1" noChangeArrowheads="1"/>
          </p:cNvPicPr>
          <p:nvPr/>
        </p:nvPicPr>
        <p:blipFill>
          <a:blip r:embed="rId8">
            <a:extLst>
              <a:ext uri="{BEBA8EAE-BF5A-486C-A8C5-ECC9F3942E4B}">
                <a14:imgProps xmlns:a14="http://schemas.microsoft.com/office/drawing/2010/main" xmlns="">
                  <a14:imgLayer r:embed="rId9">
                    <a14:imgEffect>
                      <a14:brightnessContrast bright="40000" contrast="-20000"/>
                    </a14:imgEffect>
                  </a14:imgLayer>
                </a14:imgProps>
              </a:ext>
              <a:ext uri="{28A0092B-C50C-407E-A947-70E740481C1C}">
                <a14:useLocalDpi xmlns:a14="http://schemas.microsoft.com/office/drawing/2010/main" xmlns="" val="0"/>
              </a:ext>
            </a:extLst>
          </a:blip>
          <a:srcRect/>
          <a:stretch>
            <a:fillRect/>
          </a:stretch>
        </p:blipFill>
        <p:spPr bwMode="auto">
          <a:xfrm>
            <a:off x="5248056" y="4773862"/>
            <a:ext cx="1118885" cy="1489821"/>
          </a:xfrm>
          <a:prstGeom prst="rect">
            <a:avLst/>
          </a:prstGeom>
          <a:noFill/>
          <a:extLst>
            <a:ext uri="{909E8E84-426E-40DD-AFC4-6F175D3DCCD1}">
              <a14:hiddenFill xmlns:a14="http://schemas.microsoft.com/office/drawing/2010/main" xmlns="">
                <a:solidFill>
                  <a:srgbClr val="FFFFFF"/>
                </a:solidFill>
              </a14:hiddenFill>
            </a:ext>
          </a:extLst>
        </p:spPr>
      </p:pic>
      <p:pic>
        <p:nvPicPr>
          <p:cNvPr id="1040" name="Picture 16" descr="Sergei Kalinin"/>
          <p:cNvPicPr>
            <a:picLocks noChangeAspect="1" noChangeArrowheads="1"/>
          </p:cNvPicPr>
          <p:nvPr/>
        </p:nvPicPr>
        <p:blipFill rotWithShape="1">
          <a:blip r:embed="rId10">
            <a:extLst>
              <a:ext uri="{28A0092B-C50C-407E-A947-70E740481C1C}">
                <a14:useLocalDpi xmlns:a14="http://schemas.microsoft.com/office/drawing/2010/main" xmlns="" val="0"/>
              </a:ext>
            </a:extLst>
          </a:blip>
          <a:srcRect l="7998" r="8514"/>
          <a:stretch/>
        </p:blipFill>
        <p:spPr bwMode="auto">
          <a:xfrm>
            <a:off x="7542854" y="3919168"/>
            <a:ext cx="1010477" cy="1210315"/>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11"/>
          <a:stretch>
            <a:fillRect/>
          </a:stretch>
        </p:blipFill>
        <p:spPr>
          <a:xfrm>
            <a:off x="812817" y="5221106"/>
            <a:ext cx="1218215" cy="1218365"/>
          </a:xfrm>
          <a:prstGeom prst="rect">
            <a:avLst/>
          </a:prstGeom>
        </p:spPr>
      </p:pic>
      <p:sp>
        <p:nvSpPr>
          <p:cNvPr id="5" name="TextBox 4"/>
          <p:cNvSpPr txBox="1"/>
          <p:nvPr/>
        </p:nvSpPr>
        <p:spPr>
          <a:xfrm>
            <a:off x="7691981" y="5075672"/>
            <a:ext cx="1204428" cy="769441"/>
          </a:xfrm>
          <a:prstGeom prst="rect">
            <a:avLst/>
          </a:prstGeom>
          <a:noFill/>
        </p:spPr>
        <p:txBody>
          <a:bodyPr wrap="square" rtlCol="0">
            <a:spAutoFit/>
          </a:bodyPr>
          <a:lstStyle/>
          <a:p>
            <a:r>
              <a:rPr lang="en-US" sz="2200" dirty="0" smtClean="0">
                <a:solidFill>
                  <a:srgbClr val="FFFF00"/>
                </a:solidFill>
                <a:latin typeface="Candara" panose="020E0502030303020204" pitchFamily="34" charset="0"/>
                <a:cs typeface="Arial" pitchFamily="34" charset="0"/>
              </a:rPr>
              <a:t>Sergei Kalinin</a:t>
            </a:r>
          </a:p>
        </p:txBody>
      </p:sp>
      <p:sp>
        <p:nvSpPr>
          <p:cNvPr id="8" name="TextBox 7"/>
          <p:cNvSpPr txBox="1"/>
          <p:nvPr/>
        </p:nvSpPr>
        <p:spPr>
          <a:xfrm>
            <a:off x="6383003" y="5858796"/>
            <a:ext cx="1612942" cy="430887"/>
          </a:xfrm>
          <a:prstGeom prst="rect">
            <a:avLst/>
          </a:prstGeom>
          <a:noFill/>
        </p:spPr>
        <p:txBody>
          <a:bodyPr wrap="none" rtlCol="0">
            <a:spAutoFit/>
          </a:bodyPr>
          <a:lstStyle/>
          <a:p>
            <a:r>
              <a:rPr lang="en-US" sz="2200" dirty="0" smtClean="0">
                <a:solidFill>
                  <a:srgbClr val="FFFF00"/>
                </a:solidFill>
                <a:latin typeface="Candara" panose="020E0502030303020204" pitchFamily="34" charset="0"/>
                <a:cs typeface="Arial" pitchFamily="34" charset="0"/>
              </a:rPr>
              <a:t>Art </a:t>
            </a:r>
            <a:r>
              <a:rPr lang="en-US" sz="2200" dirty="0" err="1" smtClean="0">
                <a:solidFill>
                  <a:srgbClr val="FFFF00"/>
                </a:solidFill>
                <a:latin typeface="Candara" panose="020E0502030303020204" pitchFamily="34" charset="0"/>
                <a:cs typeface="Arial" pitchFamily="34" charset="0"/>
              </a:rPr>
              <a:t>Baddorf</a:t>
            </a:r>
            <a:endParaRPr lang="en-US" sz="2200" dirty="0" smtClean="0">
              <a:solidFill>
                <a:srgbClr val="FFFF00"/>
              </a:solidFill>
              <a:latin typeface="Candara" panose="020E0502030303020204" pitchFamily="34" charset="0"/>
              <a:cs typeface="Arial" pitchFamily="34" charset="0"/>
            </a:endParaRPr>
          </a:p>
        </p:txBody>
      </p:sp>
      <p:sp>
        <p:nvSpPr>
          <p:cNvPr id="11" name="TextBox 10"/>
          <p:cNvSpPr txBox="1"/>
          <p:nvPr/>
        </p:nvSpPr>
        <p:spPr>
          <a:xfrm>
            <a:off x="4460255" y="3375717"/>
            <a:ext cx="1213794" cy="430887"/>
          </a:xfrm>
          <a:prstGeom prst="rect">
            <a:avLst/>
          </a:prstGeom>
          <a:noFill/>
        </p:spPr>
        <p:txBody>
          <a:bodyPr wrap="none" rtlCol="0">
            <a:spAutoFit/>
          </a:bodyPr>
          <a:lstStyle/>
          <a:p>
            <a:r>
              <a:rPr lang="en-US" sz="2200" dirty="0" smtClean="0">
                <a:solidFill>
                  <a:srgbClr val="FFFF00"/>
                </a:solidFill>
                <a:latin typeface="Candara" panose="020E0502030303020204" pitchFamily="34" charset="0"/>
                <a:cs typeface="Arial" pitchFamily="34" charset="0"/>
              </a:rPr>
              <a:t>Zhen </a:t>
            </a:r>
            <a:r>
              <a:rPr lang="en-US" sz="2200" dirty="0" err="1" smtClean="0">
                <a:solidFill>
                  <a:srgbClr val="FFFF00"/>
                </a:solidFill>
                <a:latin typeface="Candara" panose="020E0502030303020204" pitchFamily="34" charset="0"/>
                <a:cs typeface="Arial" pitchFamily="34" charset="0"/>
              </a:rPr>
              <a:t>Gai</a:t>
            </a:r>
            <a:endParaRPr lang="en-US" sz="2200" dirty="0" smtClean="0">
              <a:solidFill>
                <a:srgbClr val="FFFF00"/>
              </a:solidFill>
              <a:latin typeface="Candara" panose="020E0502030303020204" pitchFamily="34" charset="0"/>
              <a:cs typeface="Arial" pitchFamily="34" charset="0"/>
            </a:endParaRPr>
          </a:p>
        </p:txBody>
      </p:sp>
      <p:sp>
        <p:nvSpPr>
          <p:cNvPr id="12" name="TextBox 11"/>
          <p:cNvSpPr txBox="1"/>
          <p:nvPr/>
        </p:nvSpPr>
        <p:spPr>
          <a:xfrm>
            <a:off x="2957646" y="6178004"/>
            <a:ext cx="1871025" cy="430887"/>
          </a:xfrm>
          <a:prstGeom prst="rect">
            <a:avLst/>
          </a:prstGeom>
          <a:noFill/>
        </p:spPr>
        <p:txBody>
          <a:bodyPr wrap="none" rtlCol="0">
            <a:spAutoFit/>
          </a:bodyPr>
          <a:lstStyle/>
          <a:p>
            <a:r>
              <a:rPr lang="en-US" sz="2200" dirty="0" smtClean="0">
                <a:solidFill>
                  <a:srgbClr val="FFFF00"/>
                </a:solidFill>
                <a:latin typeface="Candara" panose="020E0502030303020204" pitchFamily="34" charset="0"/>
                <a:cs typeface="Arial" pitchFamily="34" charset="0"/>
              </a:rPr>
              <a:t>Mike </a:t>
            </a:r>
            <a:r>
              <a:rPr lang="en-US" sz="2200" dirty="0" err="1" smtClean="0">
                <a:solidFill>
                  <a:srgbClr val="FFFF00"/>
                </a:solidFill>
                <a:latin typeface="Candara" panose="020E0502030303020204" pitchFamily="34" charset="0"/>
                <a:cs typeface="Arial" pitchFamily="34" charset="0"/>
              </a:rPr>
              <a:t>Biegalski</a:t>
            </a:r>
            <a:endParaRPr lang="en-US" sz="2200" dirty="0" smtClean="0">
              <a:solidFill>
                <a:srgbClr val="FFFF00"/>
              </a:solidFill>
              <a:latin typeface="Candara" panose="020E0502030303020204" pitchFamily="34" charset="0"/>
              <a:cs typeface="Arial" pitchFamily="34" charset="0"/>
            </a:endParaRPr>
          </a:p>
        </p:txBody>
      </p:sp>
      <p:sp>
        <p:nvSpPr>
          <p:cNvPr id="13" name="TextBox 12"/>
          <p:cNvSpPr txBox="1"/>
          <p:nvPr/>
        </p:nvSpPr>
        <p:spPr>
          <a:xfrm>
            <a:off x="247378" y="6380747"/>
            <a:ext cx="2208169" cy="430887"/>
          </a:xfrm>
          <a:prstGeom prst="rect">
            <a:avLst/>
          </a:prstGeom>
          <a:noFill/>
        </p:spPr>
        <p:txBody>
          <a:bodyPr wrap="none" rtlCol="0">
            <a:spAutoFit/>
          </a:bodyPr>
          <a:lstStyle/>
          <a:p>
            <a:r>
              <a:rPr lang="en-US" sz="2200" dirty="0" smtClean="0">
                <a:solidFill>
                  <a:srgbClr val="FFFF00"/>
                </a:solidFill>
                <a:latin typeface="Candara" panose="020E0502030303020204" pitchFamily="34" charset="0"/>
                <a:cs typeface="Arial" pitchFamily="34" charset="0"/>
              </a:rPr>
              <a:t>Rama </a:t>
            </a:r>
            <a:r>
              <a:rPr lang="en-US" sz="2200" dirty="0" err="1" smtClean="0">
                <a:solidFill>
                  <a:srgbClr val="FFFF00"/>
                </a:solidFill>
                <a:latin typeface="Candara" panose="020E0502030303020204" pitchFamily="34" charset="0"/>
                <a:cs typeface="Arial" pitchFamily="34" charset="0"/>
              </a:rPr>
              <a:t>Vasudevan</a:t>
            </a:r>
            <a:endParaRPr lang="en-US" sz="2200" dirty="0" smtClean="0">
              <a:solidFill>
                <a:srgbClr val="FFFF00"/>
              </a:solidFill>
              <a:latin typeface="Candara" panose="020E0502030303020204" pitchFamily="34" charset="0"/>
              <a:cs typeface="Arial" pitchFamily="34" charset="0"/>
            </a:endParaRPr>
          </a:p>
        </p:txBody>
      </p:sp>
      <p:sp>
        <p:nvSpPr>
          <p:cNvPr id="14" name="TextBox 13"/>
          <p:cNvSpPr txBox="1"/>
          <p:nvPr/>
        </p:nvSpPr>
        <p:spPr>
          <a:xfrm>
            <a:off x="665132" y="3465815"/>
            <a:ext cx="1351652" cy="430887"/>
          </a:xfrm>
          <a:prstGeom prst="rect">
            <a:avLst/>
          </a:prstGeom>
          <a:noFill/>
        </p:spPr>
        <p:txBody>
          <a:bodyPr wrap="none" rtlCol="0">
            <a:spAutoFit/>
          </a:bodyPr>
          <a:lstStyle/>
          <a:p>
            <a:r>
              <a:rPr lang="en-US" sz="2200" dirty="0" smtClean="0">
                <a:solidFill>
                  <a:srgbClr val="FFFF00"/>
                </a:solidFill>
                <a:latin typeface="Candara" panose="020E0502030303020204" pitchFamily="34" charset="0"/>
                <a:cs typeface="Arial" pitchFamily="34" charset="0"/>
              </a:rPr>
              <a:t>P. Ganesh</a:t>
            </a:r>
          </a:p>
        </p:txBody>
      </p:sp>
      <p:sp>
        <p:nvSpPr>
          <p:cNvPr id="15" name="TextBox 14"/>
          <p:cNvSpPr txBox="1"/>
          <p:nvPr/>
        </p:nvSpPr>
        <p:spPr>
          <a:xfrm>
            <a:off x="2053837" y="3918643"/>
            <a:ext cx="1285929" cy="430887"/>
          </a:xfrm>
          <a:prstGeom prst="rect">
            <a:avLst/>
          </a:prstGeom>
          <a:noFill/>
        </p:spPr>
        <p:txBody>
          <a:bodyPr wrap="none" rtlCol="0">
            <a:spAutoFit/>
          </a:bodyPr>
          <a:lstStyle/>
          <a:p>
            <a:r>
              <a:rPr lang="en-US" sz="2200" dirty="0" err="1" smtClean="0">
                <a:solidFill>
                  <a:srgbClr val="FFFF00"/>
                </a:solidFill>
                <a:latin typeface="Candara" panose="020E0502030303020204" pitchFamily="34" charset="0"/>
                <a:cs typeface="Arial" pitchFamily="34" charset="0"/>
              </a:rPr>
              <a:t>Lian</a:t>
            </a:r>
            <a:r>
              <a:rPr lang="en-US" sz="2200" dirty="0" smtClean="0">
                <a:solidFill>
                  <a:srgbClr val="FFFF00"/>
                </a:solidFill>
                <a:latin typeface="Candara" panose="020E0502030303020204" pitchFamily="34" charset="0"/>
                <a:cs typeface="Arial" pitchFamily="34" charset="0"/>
              </a:rPr>
              <a:t> </a:t>
            </a:r>
            <a:r>
              <a:rPr lang="en-US" sz="2200" dirty="0" err="1" smtClean="0">
                <a:solidFill>
                  <a:srgbClr val="FFFF00"/>
                </a:solidFill>
                <a:latin typeface="Candara" panose="020E0502030303020204" pitchFamily="34" charset="0"/>
                <a:cs typeface="Arial" pitchFamily="34" charset="0"/>
              </a:rPr>
              <a:t>Qiao</a:t>
            </a:r>
            <a:endParaRPr lang="en-US" sz="2200" dirty="0" smtClean="0">
              <a:solidFill>
                <a:srgbClr val="FFFF00"/>
              </a:solidFill>
              <a:latin typeface="Candara" panose="020E0502030303020204" pitchFamily="34" charset="0"/>
              <a:cs typeface="Arial" pitchFamily="34" charset="0"/>
            </a:endParaRPr>
          </a:p>
        </p:txBody>
      </p:sp>
      <p:sp>
        <p:nvSpPr>
          <p:cNvPr id="16" name="Rectangle 15"/>
          <p:cNvSpPr/>
          <p:nvPr/>
        </p:nvSpPr>
        <p:spPr>
          <a:xfrm>
            <a:off x="4860032" y="6237312"/>
            <a:ext cx="2061655" cy="430887"/>
          </a:xfrm>
          <a:prstGeom prst="rect">
            <a:avLst/>
          </a:prstGeom>
        </p:spPr>
        <p:txBody>
          <a:bodyPr wrap="none">
            <a:spAutoFit/>
          </a:bodyPr>
          <a:lstStyle/>
          <a:p>
            <a:r>
              <a:rPr lang="en-US" sz="2200" dirty="0" err="1" smtClean="0">
                <a:solidFill>
                  <a:srgbClr val="FFFF00"/>
                </a:solidFill>
                <a:effectLst>
                  <a:outerShdw blurRad="38100" dist="38100" dir="2700000" algn="tl">
                    <a:srgbClr val="000000">
                      <a:alpha val="43137"/>
                    </a:srgbClr>
                  </a:outerShdw>
                </a:effectLst>
                <a:latin typeface="Candara" panose="020E0502030303020204" pitchFamily="34" charset="0"/>
                <a:cs typeface="Arial" pitchFamily="34" charset="0"/>
              </a:rPr>
              <a:t>Wolter</a:t>
            </a:r>
            <a:r>
              <a:rPr lang="en-US" sz="2200" dirty="0" smtClean="0">
                <a:solidFill>
                  <a:srgbClr val="FFFF00"/>
                </a:solidFill>
                <a:effectLst>
                  <a:outerShdw blurRad="38100" dist="38100" dir="2700000" algn="tl">
                    <a:srgbClr val="000000">
                      <a:alpha val="43137"/>
                    </a:srgbClr>
                  </a:outerShdw>
                </a:effectLst>
                <a:latin typeface="Candara" panose="020E0502030303020204" pitchFamily="34" charset="0"/>
                <a:cs typeface="Arial" pitchFamily="34" charset="0"/>
              </a:rPr>
              <a:t> </a:t>
            </a:r>
            <a:r>
              <a:rPr lang="en-US" sz="2200" dirty="0" err="1" smtClean="0">
                <a:solidFill>
                  <a:srgbClr val="FFFF00"/>
                </a:solidFill>
                <a:effectLst>
                  <a:outerShdw blurRad="38100" dist="38100" dir="2700000" algn="tl">
                    <a:srgbClr val="000000">
                      <a:alpha val="43137"/>
                    </a:srgbClr>
                  </a:outerShdw>
                </a:effectLst>
                <a:latin typeface="Candara" panose="020E0502030303020204" pitchFamily="34" charset="0"/>
                <a:cs typeface="Arial" pitchFamily="34" charset="0"/>
              </a:rPr>
              <a:t>Siemons</a:t>
            </a:r>
            <a:endParaRPr lang="en-US" sz="2200" dirty="0">
              <a:solidFill>
                <a:srgbClr val="FFFF00"/>
              </a:solidFill>
              <a:latin typeface="Candara" panose="020E0502030303020204" pitchFamily="34" charset="0"/>
            </a:endParaRPr>
          </a:p>
        </p:txBody>
      </p:sp>
    </p:spTree>
    <p:extLst>
      <p:ext uri="{BB962C8B-B14F-4D97-AF65-F5344CB8AC3E}">
        <p14:creationId xmlns:p14="http://schemas.microsoft.com/office/powerpoint/2010/main" xmlns="" val="1308411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500063" y="428625"/>
            <a:ext cx="8186737" cy="942975"/>
          </a:xfrm>
        </p:spPr>
        <p:txBody>
          <a:bodyPr/>
          <a:lstStyle/>
          <a:p>
            <a:r>
              <a:rPr lang="en-US" sz="3600" dirty="0" smtClean="0">
                <a:solidFill>
                  <a:srgbClr val="FF6600"/>
                </a:solidFill>
                <a:latin typeface="Baskerville Old Face" pitchFamily="18" charset="0"/>
                <a:ea typeface="ＭＳ Ｐゴシック" pitchFamily="50" charset="-128"/>
              </a:rPr>
              <a:t>Let Us Meet Again</a:t>
            </a:r>
          </a:p>
        </p:txBody>
      </p:sp>
      <p:sp>
        <p:nvSpPr>
          <p:cNvPr id="3" name="Content Placeholder 2"/>
          <p:cNvSpPr>
            <a:spLocks noGrp="1"/>
          </p:cNvSpPr>
          <p:nvPr>
            <p:ph idx="1"/>
          </p:nvPr>
        </p:nvSpPr>
        <p:spPr>
          <a:xfrm>
            <a:off x="228600" y="1714500"/>
            <a:ext cx="8763000" cy="4381500"/>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9050">
            <a:solidFill>
              <a:srgbClr val="002060"/>
            </a:solidFill>
          </a:ln>
        </p:spPr>
        <p:txBody>
          <a:bodyPr>
            <a:normAutofit/>
          </a:bodyPr>
          <a:lstStyle/>
          <a:p>
            <a:pPr algn="ctr">
              <a:buFont typeface="Arial" charset="0"/>
              <a:buNone/>
              <a:defRPr/>
            </a:pPr>
            <a:r>
              <a:rPr lang="en-US" dirty="0" smtClean="0">
                <a:effectLst>
                  <a:outerShdw blurRad="38100" dist="38100" dir="2700000" algn="tl">
                    <a:srgbClr val="000000">
                      <a:alpha val="43137"/>
                    </a:srgbClr>
                  </a:outerShdw>
                </a:effectLst>
                <a:latin typeface="Georgia" pitchFamily="18" charset="0"/>
              </a:rPr>
              <a:t>We welcome you all to our future conferences of OMICS Group International  </a:t>
            </a:r>
          </a:p>
          <a:p>
            <a:pPr algn="ctr">
              <a:buFont typeface="Arial" charset="0"/>
              <a:buNone/>
              <a:defRPr/>
            </a:pPr>
            <a:endParaRPr lang="en-US" sz="1800" dirty="0" smtClean="0">
              <a:effectLst>
                <a:outerShdw blurRad="38100" dist="38100" dir="2700000" algn="tl">
                  <a:srgbClr val="000000">
                    <a:alpha val="43137"/>
                  </a:srgbClr>
                </a:outerShdw>
              </a:effectLst>
              <a:latin typeface="Georgia" pitchFamily="18" charset="0"/>
            </a:endParaRPr>
          </a:p>
          <a:p>
            <a:pPr algn="ctr">
              <a:buFont typeface="Arial" charset="0"/>
              <a:buNone/>
              <a:defRPr/>
            </a:pPr>
            <a:endParaRPr lang="en-US" sz="1800" dirty="0">
              <a:effectLst>
                <a:outerShdw blurRad="38100" dist="38100" dir="2700000" algn="tl">
                  <a:srgbClr val="000000">
                    <a:alpha val="43137"/>
                  </a:srgbClr>
                </a:outerShdw>
              </a:effectLst>
              <a:latin typeface="Georgia" pitchFamily="18" charset="0"/>
            </a:endParaRPr>
          </a:p>
          <a:p>
            <a:pPr algn="ctr">
              <a:buFont typeface="Arial" charset="0"/>
              <a:buNone/>
              <a:defRPr/>
            </a:pPr>
            <a:r>
              <a:rPr lang="en-US" sz="1800" dirty="0" smtClean="0">
                <a:effectLst>
                  <a:outerShdw blurRad="38100" dist="38100" dir="2700000" algn="tl">
                    <a:srgbClr val="000000">
                      <a:alpha val="43137"/>
                    </a:srgbClr>
                  </a:outerShdw>
                </a:effectLst>
                <a:latin typeface="Georgia" pitchFamily="18" charset="0"/>
              </a:rPr>
              <a:t>Please Visit:</a:t>
            </a:r>
            <a:r>
              <a:rPr lang="en-US" dirty="0" smtClean="0">
                <a:effectLst>
                  <a:outerShdw blurRad="38100" dist="38100" dir="2700000" algn="tl">
                    <a:srgbClr val="000000">
                      <a:alpha val="43137"/>
                    </a:srgbClr>
                  </a:outerShdw>
                </a:effectLst>
                <a:latin typeface="Georgia" pitchFamily="18" charset="0"/>
              </a:rPr>
              <a:t/>
            </a:r>
            <a:br>
              <a:rPr lang="en-US" dirty="0" smtClean="0">
                <a:effectLst>
                  <a:outerShdw blurRad="38100" dist="38100" dir="2700000" algn="tl">
                    <a:srgbClr val="000000">
                      <a:alpha val="43137"/>
                    </a:srgbClr>
                  </a:outerShdw>
                </a:effectLst>
                <a:latin typeface="Georgia" pitchFamily="18" charset="0"/>
              </a:rPr>
            </a:br>
            <a:r>
              <a:rPr lang="en-US" sz="2800" dirty="0" smtClean="0">
                <a:effectLst>
                  <a:outerShdw blurRad="38100" dist="38100" dir="2700000" algn="tl">
                    <a:srgbClr val="000000">
                      <a:alpha val="43137"/>
                    </a:srgbClr>
                  </a:outerShdw>
                </a:effectLst>
                <a:latin typeface="Georgia" pitchFamily="18" charset="0"/>
                <a:hlinkClick r:id="rId2"/>
              </a:rPr>
              <a:t>http</a:t>
            </a:r>
            <a:r>
              <a:rPr lang="en-US" sz="2800" dirty="0">
                <a:effectLst>
                  <a:outerShdw blurRad="38100" dist="38100" dir="2700000" algn="tl">
                    <a:srgbClr val="000000">
                      <a:alpha val="43137"/>
                    </a:srgbClr>
                  </a:outerShdw>
                </a:effectLst>
                <a:latin typeface="Georgia" pitchFamily="18" charset="0"/>
                <a:hlinkClick r:id="rId2"/>
              </a:rPr>
              <a:t>://materialsscience.conferenceseries.com</a:t>
            </a:r>
            <a:r>
              <a:rPr lang="en-US" sz="2800" dirty="0" smtClean="0">
                <a:effectLst>
                  <a:outerShdw blurRad="38100" dist="38100" dir="2700000" algn="tl">
                    <a:srgbClr val="000000">
                      <a:alpha val="43137"/>
                    </a:srgbClr>
                  </a:outerShdw>
                </a:effectLst>
                <a:latin typeface="Georgia" pitchFamily="18" charset="0"/>
                <a:hlinkClick r:id="rId2"/>
              </a:rPr>
              <a:t>/</a:t>
            </a:r>
            <a:endParaRPr lang="en-US" sz="2800" dirty="0" smtClean="0">
              <a:effectLst>
                <a:outerShdw blurRad="38100" dist="38100" dir="2700000" algn="tl">
                  <a:srgbClr val="000000">
                    <a:alpha val="43137"/>
                  </a:srgbClr>
                </a:outerShdw>
              </a:effectLst>
              <a:latin typeface="Georgia" pitchFamily="18" charset="0"/>
            </a:endParaRPr>
          </a:p>
          <a:p>
            <a:pPr algn="ctr">
              <a:buFont typeface="Arial" charset="0"/>
              <a:buNone/>
              <a:defRPr/>
            </a:pPr>
            <a:endParaRPr lang="en-US" sz="1800" dirty="0" smtClean="0">
              <a:effectLst>
                <a:outerShdw blurRad="38100" dist="38100" dir="2700000" algn="tl">
                  <a:srgbClr val="000000">
                    <a:alpha val="43137"/>
                  </a:srgbClr>
                </a:outerShdw>
              </a:effectLst>
              <a:latin typeface="Georgia" pitchFamily="18" charset="0"/>
            </a:endParaRPr>
          </a:p>
          <a:p>
            <a:pPr algn="ctr">
              <a:buFont typeface="Arial" charset="0"/>
              <a:buNone/>
              <a:defRPr/>
            </a:pPr>
            <a:r>
              <a:rPr lang="en-US" sz="1800" dirty="0" smtClean="0">
                <a:effectLst>
                  <a:outerShdw blurRad="38100" dist="38100" dir="2700000" algn="tl">
                    <a:srgbClr val="000000">
                      <a:alpha val="43137"/>
                    </a:srgbClr>
                  </a:outerShdw>
                </a:effectLst>
                <a:latin typeface="Georgia" pitchFamily="18" charset="0"/>
              </a:rPr>
              <a:t>Contact </a:t>
            </a:r>
            <a:r>
              <a:rPr lang="en-US" sz="1800" dirty="0">
                <a:effectLst>
                  <a:outerShdw blurRad="38100" dist="38100" dir="2700000" algn="tl">
                    <a:srgbClr val="000000">
                      <a:alpha val="43137"/>
                    </a:srgbClr>
                  </a:outerShdw>
                </a:effectLst>
                <a:latin typeface="Georgia" pitchFamily="18" charset="0"/>
              </a:rPr>
              <a:t>us at</a:t>
            </a:r>
          </a:p>
          <a:p>
            <a:pPr algn="ctr">
              <a:buFont typeface="Arial" charset="0"/>
              <a:buNone/>
              <a:defRPr/>
            </a:pPr>
            <a:r>
              <a:rPr lang="en-US" sz="2800" dirty="0">
                <a:effectLst>
                  <a:outerShdw blurRad="38100" dist="38100" dir="2700000" algn="tl">
                    <a:srgbClr val="000000">
                      <a:alpha val="43137"/>
                    </a:srgbClr>
                  </a:outerShdw>
                </a:effectLst>
                <a:latin typeface="Georgia" pitchFamily="18" charset="0"/>
                <a:hlinkClick r:id="rId3"/>
              </a:rPr>
              <a:t>materialsscience.conference@omicsgroup.us</a:t>
            </a:r>
            <a:endParaRPr lang="en-US" sz="2800" dirty="0">
              <a:effectLst>
                <a:outerShdw blurRad="38100" dist="38100" dir="2700000" algn="tl">
                  <a:srgbClr val="000000">
                    <a:alpha val="43137"/>
                  </a:srgbClr>
                </a:outerShdw>
              </a:effectLst>
              <a:latin typeface="Georgia" pitchFamily="18" charset="0"/>
            </a:endParaRPr>
          </a:p>
          <a:p>
            <a:pPr algn="ctr">
              <a:buFont typeface="Arial" charset="0"/>
              <a:buNone/>
              <a:defRPr/>
            </a:pPr>
            <a:r>
              <a:rPr lang="en-US" sz="2800" dirty="0">
                <a:effectLst>
                  <a:outerShdw blurRad="38100" dist="38100" dir="2700000" algn="tl">
                    <a:srgbClr val="000000">
                      <a:alpha val="43137"/>
                    </a:srgbClr>
                  </a:outerShdw>
                </a:effectLst>
                <a:latin typeface="Georgia" pitchFamily="18" charset="0"/>
                <a:hlinkClick r:id="rId4"/>
              </a:rPr>
              <a:t>materialsscience@omicsgroup.com</a:t>
            </a:r>
            <a:endParaRPr lang="en-US" sz="2800" dirty="0">
              <a:effectLst>
                <a:outerShdw blurRad="38100" dist="38100" dir="2700000" algn="tl">
                  <a:srgbClr val="000000">
                    <a:alpha val="43137"/>
                  </a:srgbClr>
                </a:outerShdw>
              </a:effectLst>
              <a:latin typeface="Georgia" pitchFamily="18" charset="0"/>
            </a:endParaRPr>
          </a:p>
          <a:p>
            <a:pPr algn="just">
              <a:buFont typeface="Arial" charset="0"/>
              <a:buNone/>
              <a:defRPr/>
            </a:pPr>
            <a:endParaRPr lang="en-US" dirty="0" smtClean="0">
              <a:effectLst>
                <a:outerShdw blurRad="38100" dist="38100" dir="2700000" algn="tl">
                  <a:srgbClr val="000000">
                    <a:alpha val="43137"/>
                  </a:srgbClr>
                </a:outerShdw>
              </a:effectLst>
            </a:endParaRPr>
          </a:p>
          <a:p>
            <a:pPr algn="just">
              <a:buFont typeface="Arial" charset="0"/>
              <a:buNone/>
              <a:defRPr/>
            </a:pPr>
            <a:endParaRPr lang="en-US" dirty="0">
              <a:effectLst>
                <a:outerShdw blurRad="38100" dist="38100" dir="2700000" algn="tl">
                  <a:srgbClr val="000000">
                    <a:alpha val="43137"/>
                  </a:srgbClr>
                </a:outerShdw>
              </a:effectLs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oakridgetn.org/library/SNS-areial_745153755938.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294204" y="4652122"/>
            <a:ext cx="4849796" cy="2205236"/>
          </a:xfrm>
          <a:prstGeom prst="rect">
            <a:avLst/>
          </a:prstGeom>
          <a:noFill/>
          <a:effectLst>
            <a:softEdge rad="63500"/>
          </a:effectLst>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ctrTitle"/>
          </p:nvPr>
        </p:nvSpPr>
        <p:spPr>
          <a:xfrm>
            <a:off x="611560" y="908720"/>
            <a:ext cx="7732083" cy="1470025"/>
          </a:xfrm>
          <a:effectLst>
            <a:innerShdw blurRad="63500" dist="50800" dir="2700000">
              <a:prstClr val="black">
                <a:alpha val="50000"/>
              </a:prstClr>
            </a:innerShdw>
          </a:effectLst>
        </p:spPr>
        <p:txBody>
          <a:bodyPr>
            <a:normAutofit fontScale="90000"/>
            <a:scene3d>
              <a:camera prst="orthographicFront"/>
              <a:lightRig rig="threePt" dir="t"/>
            </a:scene3d>
            <a:sp3d extrusionH="57150">
              <a:bevelT w="38100" h="38100"/>
            </a:sp3d>
          </a:bodyPr>
          <a:lstStyle/>
          <a:p>
            <a:r>
              <a:rPr lang="en-US" b="1" dirty="0">
                <a:solidFill>
                  <a:schemeClr val="bg1"/>
                </a:solidFill>
                <a:effectLst>
                  <a:outerShdw blurRad="50800" dist="38100" dir="2700000" algn="tl" rotWithShape="0">
                    <a:prstClr val="black">
                      <a:alpha val="40000"/>
                    </a:prstClr>
                  </a:outerShdw>
                </a:effectLst>
                <a:latin typeface="Arial" pitchFamily="34" charset="0"/>
                <a:ea typeface="Adobe Kaiti Std R" pitchFamily="18" charset="-128"/>
                <a:cs typeface="Arial" pitchFamily="34" charset="0"/>
              </a:rPr>
              <a:t>Atomically-resolved imaging of surfaces of complex oxide thin films grown by laser-MBE</a:t>
            </a:r>
            <a:r>
              <a:rPr lang="en-US" b="1" dirty="0" smtClean="0">
                <a:solidFill>
                  <a:schemeClr val="bg1"/>
                </a:solidFill>
                <a:effectLst/>
                <a:latin typeface="Arial" pitchFamily="34" charset="0"/>
                <a:ea typeface="Adobe Kaiti Std R" pitchFamily="18" charset="-128"/>
                <a:cs typeface="Arial" pitchFamily="34" charset="0"/>
              </a:rPr>
              <a:t/>
            </a:r>
            <a:br>
              <a:rPr lang="en-US" b="1" dirty="0" smtClean="0">
                <a:solidFill>
                  <a:schemeClr val="bg1"/>
                </a:solidFill>
                <a:effectLst/>
                <a:latin typeface="Arial" pitchFamily="34" charset="0"/>
                <a:ea typeface="Adobe Kaiti Std R" pitchFamily="18" charset="-128"/>
                <a:cs typeface="Arial" pitchFamily="34" charset="0"/>
              </a:rPr>
            </a:br>
            <a:endParaRPr lang="en-US" dirty="0">
              <a:solidFill>
                <a:schemeClr val="bg1"/>
              </a:solidFill>
              <a:latin typeface="Arial" pitchFamily="34" charset="0"/>
              <a:ea typeface="Adobe Kaiti Std R" pitchFamily="18" charset="-128"/>
              <a:cs typeface="Arial" pitchFamily="34" charset="0"/>
            </a:endParaRPr>
          </a:p>
        </p:txBody>
      </p:sp>
      <p:sp>
        <p:nvSpPr>
          <p:cNvPr id="3" name="Subtitle 2"/>
          <p:cNvSpPr>
            <a:spLocks noGrp="1"/>
          </p:cNvSpPr>
          <p:nvPr>
            <p:ph type="subTitle" idx="1"/>
          </p:nvPr>
        </p:nvSpPr>
        <p:spPr>
          <a:xfrm>
            <a:off x="611560" y="2667492"/>
            <a:ext cx="7920880" cy="1752600"/>
          </a:xfrm>
        </p:spPr>
        <p:txBody>
          <a:bodyPr>
            <a:normAutofit/>
          </a:bodyPr>
          <a:lstStyle/>
          <a:p>
            <a:r>
              <a:rPr lang="en-US" dirty="0" smtClean="0">
                <a:solidFill>
                  <a:schemeClr val="bg1"/>
                </a:solidFill>
                <a:effectLst>
                  <a:outerShdw blurRad="38100" dist="38100" dir="2700000" algn="tl">
                    <a:srgbClr val="000000">
                      <a:alpha val="43137"/>
                    </a:srgbClr>
                  </a:outerShdw>
                </a:effectLst>
                <a:latin typeface="Arial" pitchFamily="34" charset="0"/>
                <a:cs typeface="Arial" pitchFamily="34" charset="0"/>
              </a:rPr>
              <a:t>Alexander Tselev</a:t>
            </a:r>
            <a:endParaRPr lang="en-US" baseline="300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r>
              <a:rPr lang="en-US" i="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Oak Ridge National Laboratory, </a:t>
            </a:r>
          </a:p>
          <a:p>
            <a:r>
              <a:rPr lang="en-US" i="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Oak Ridge, TN, USA</a:t>
            </a:r>
          </a:p>
          <a:p>
            <a:endParaRPr lang="en-US"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8" name="Slide Number Placeholder 7"/>
          <p:cNvSpPr>
            <a:spLocks noGrp="1"/>
          </p:cNvSpPr>
          <p:nvPr>
            <p:ph type="sldNum" sz="quarter" idx="12"/>
          </p:nvPr>
        </p:nvSpPr>
        <p:spPr/>
        <p:txBody>
          <a:bodyPr/>
          <a:lstStyle/>
          <a:p>
            <a:fld id="{94CCE195-0BFA-4A19-B42C-58D5E81BC14E}" type="slidenum">
              <a:rPr lang="en-US" smtClean="0"/>
              <a:pPr/>
              <a:t>3</a:t>
            </a:fld>
            <a:endParaRPr lang="en-US"/>
          </a:p>
        </p:txBody>
      </p:sp>
      <p:pic>
        <p:nvPicPr>
          <p:cNvPr id="10" name="Picture 9"/>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xmlns="" val="0"/>
              </a:ext>
            </a:extLst>
          </a:blip>
          <a:stretch>
            <a:fillRect/>
          </a:stretch>
        </p:blipFill>
        <p:spPr>
          <a:xfrm>
            <a:off x="25260" y="6002306"/>
            <a:ext cx="4824536" cy="730990"/>
          </a:xfrm>
          <a:prstGeom prst="rect">
            <a:avLst/>
          </a:prstGeom>
        </p:spPr>
      </p:pic>
    </p:spTree>
    <p:extLst>
      <p:ext uri="{BB962C8B-B14F-4D97-AF65-F5344CB8AC3E}">
        <p14:creationId xmlns:p14="http://schemas.microsoft.com/office/powerpoint/2010/main" xmlns="" val="22680592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complex oxides offer</a:t>
            </a:r>
            <a:endParaRPr lang="en-US" dirty="0"/>
          </a:p>
        </p:txBody>
      </p:sp>
      <p:sp>
        <p:nvSpPr>
          <p:cNvPr id="3" name="Content Placeholder 2"/>
          <p:cNvSpPr>
            <a:spLocks noGrp="1"/>
          </p:cNvSpPr>
          <p:nvPr>
            <p:ph idx="1"/>
          </p:nvPr>
        </p:nvSpPr>
        <p:spPr>
          <a:xfrm>
            <a:off x="1043608" y="1700808"/>
            <a:ext cx="7272808" cy="3528392"/>
          </a:xfrm>
        </p:spPr>
        <p:txBody>
          <a:bodyPr>
            <a:noAutofit/>
          </a:bodyPr>
          <a:lstStyle/>
          <a:p>
            <a:r>
              <a:rPr lang="en-US" sz="2200" dirty="0" smtClean="0">
                <a:solidFill>
                  <a:schemeClr val="bg1"/>
                </a:solidFill>
                <a:latin typeface="Arial" panose="020B0604020202020204" pitchFamily="34" charset="0"/>
                <a:cs typeface="Arial" panose="020B0604020202020204" pitchFamily="34" charset="0"/>
              </a:rPr>
              <a:t>Superconductivity</a:t>
            </a:r>
          </a:p>
          <a:p>
            <a:r>
              <a:rPr lang="en-US" sz="2200" dirty="0" smtClean="0">
                <a:solidFill>
                  <a:schemeClr val="bg1"/>
                </a:solidFill>
                <a:latin typeface="Arial" panose="020B0604020202020204" pitchFamily="34" charset="0"/>
                <a:cs typeface="Arial" panose="020B0604020202020204" pitchFamily="34" charset="0"/>
              </a:rPr>
              <a:t>Colossal </a:t>
            </a:r>
            <a:r>
              <a:rPr lang="en-US" sz="2200" dirty="0" err="1" smtClean="0">
                <a:solidFill>
                  <a:schemeClr val="bg1"/>
                </a:solidFill>
                <a:latin typeface="Arial" panose="020B0604020202020204" pitchFamily="34" charset="0"/>
                <a:cs typeface="Arial" panose="020B0604020202020204" pitchFamily="34" charset="0"/>
              </a:rPr>
              <a:t>magnetoresistance</a:t>
            </a:r>
            <a:endParaRPr lang="en-US" sz="2200" dirty="0" smtClean="0">
              <a:solidFill>
                <a:schemeClr val="bg1"/>
              </a:solidFill>
              <a:latin typeface="Arial" panose="020B0604020202020204" pitchFamily="34" charset="0"/>
              <a:cs typeface="Arial" panose="020B0604020202020204" pitchFamily="34" charset="0"/>
            </a:endParaRPr>
          </a:p>
          <a:p>
            <a:r>
              <a:rPr lang="en-US" sz="2200" dirty="0" smtClean="0">
                <a:solidFill>
                  <a:schemeClr val="bg1"/>
                </a:solidFill>
                <a:latin typeface="Arial" panose="020B0604020202020204" pitchFamily="34" charset="0"/>
                <a:cs typeface="Arial" panose="020B0604020202020204" pitchFamily="34" charset="0"/>
              </a:rPr>
              <a:t>Ferromagnetism (</a:t>
            </a:r>
            <a:r>
              <a:rPr lang="en-US" sz="2200" dirty="0" err="1" smtClean="0">
                <a:solidFill>
                  <a:schemeClr val="bg1"/>
                </a:solidFill>
                <a:latin typeface="Arial" panose="020B0604020202020204" pitchFamily="34" charset="0"/>
                <a:cs typeface="Arial" panose="020B0604020202020204" pitchFamily="34" charset="0"/>
              </a:rPr>
              <a:t>spintronics</a:t>
            </a:r>
            <a:r>
              <a:rPr lang="en-US" sz="2200" dirty="0" smtClean="0">
                <a:solidFill>
                  <a:schemeClr val="bg1"/>
                </a:solidFill>
                <a:latin typeface="Arial" panose="020B0604020202020204" pitchFamily="34" charset="0"/>
                <a:cs typeface="Arial" panose="020B0604020202020204" pitchFamily="34" charset="0"/>
              </a:rPr>
              <a:t>)</a:t>
            </a:r>
          </a:p>
          <a:p>
            <a:r>
              <a:rPr lang="en-US" sz="2200" dirty="0" err="1" smtClean="0">
                <a:solidFill>
                  <a:schemeClr val="bg1"/>
                </a:solidFill>
                <a:latin typeface="Arial" panose="020B0604020202020204" pitchFamily="34" charset="0"/>
                <a:cs typeface="Arial" panose="020B0604020202020204" pitchFamily="34" charset="0"/>
              </a:rPr>
              <a:t>Ferroelectricity</a:t>
            </a:r>
            <a:endParaRPr lang="en-US" sz="2200" dirty="0" smtClean="0">
              <a:solidFill>
                <a:schemeClr val="bg1"/>
              </a:solidFill>
              <a:latin typeface="Arial" panose="020B0604020202020204" pitchFamily="34" charset="0"/>
              <a:cs typeface="Arial" panose="020B0604020202020204" pitchFamily="34" charset="0"/>
            </a:endParaRPr>
          </a:p>
          <a:p>
            <a:r>
              <a:rPr lang="en-US" sz="2200" dirty="0" err="1" smtClean="0">
                <a:solidFill>
                  <a:schemeClr val="bg1"/>
                </a:solidFill>
                <a:latin typeface="Arial" panose="020B0604020202020204" pitchFamily="34" charset="0"/>
                <a:cs typeface="Arial" panose="020B0604020202020204" pitchFamily="34" charset="0"/>
              </a:rPr>
              <a:t>Multiferroism</a:t>
            </a:r>
            <a:endParaRPr lang="en-US" sz="2200" dirty="0" smtClean="0">
              <a:solidFill>
                <a:schemeClr val="bg1"/>
              </a:solidFill>
              <a:latin typeface="Arial" panose="020B0604020202020204" pitchFamily="34" charset="0"/>
              <a:cs typeface="Arial" panose="020B0604020202020204" pitchFamily="34" charset="0"/>
            </a:endParaRPr>
          </a:p>
          <a:p>
            <a:r>
              <a:rPr lang="en-US" sz="2200" dirty="0" smtClean="0">
                <a:solidFill>
                  <a:schemeClr val="bg1"/>
                </a:solidFill>
                <a:latin typeface="Arial" panose="020B0604020202020204" pitchFamily="34" charset="0"/>
                <a:cs typeface="Arial" panose="020B0604020202020204" pitchFamily="34" charset="0"/>
              </a:rPr>
              <a:t>Metal-insulator transitions</a:t>
            </a:r>
          </a:p>
          <a:p>
            <a:r>
              <a:rPr lang="en-US" sz="2200" dirty="0" err="1" smtClean="0">
                <a:solidFill>
                  <a:schemeClr val="bg1"/>
                </a:solidFill>
                <a:latin typeface="Arial" panose="020B0604020202020204" pitchFamily="34" charset="0"/>
                <a:cs typeface="Arial" panose="020B0604020202020204" pitchFamily="34" charset="0"/>
              </a:rPr>
              <a:t>Tunability</a:t>
            </a:r>
            <a:r>
              <a:rPr lang="en-US" sz="2200" dirty="0" smtClean="0">
                <a:solidFill>
                  <a:schemeClr val="bg1"/>
                </a:solidFill>
                <a:latin typeface="Arial" panose="020B0604020202020204" pitchFamily="34" charset="0"/>
                <a:cs typeface="Arial" panose="020B0604020202020204" pitchFamily="34" charset="0"/>
              </a:rPr>
              <a:t> by strain</a:t>
            </a:r>
          </a:p>
          <a:p>
            <a:r>
              <a:rPr lang="en-US" sz="2200" dirty="0" err="1" smtClean="0">
                <a:solidFill>
                  <a:schemeClr val="bg1"/>
                </a:solidFill>
                <a:latin typeface="Arial" panose="020B0604020202020204" pitchFamily="34" charset="0"/>
                <a:cs typeface="Arial" panose="020B0604020202020204" pitchFamily="34" charset="0"/>
              </a:rPr>
              <a:t>Memristive</a:t>
            </a:r>
            <a:r>
              <a:rPr lang="en-US" sz="2200" dirty="0" smtClean="0">
                <a:solidFill>
                  <a:schemeClr val="bg1"/>
                </a:solidFill>
                <a:latin typeface="Arial" panose="020B0604020202020204" pitchFamily="34" charset="0"/>
                <a:cs typeface="Arial" panose="020B0604020202020204" pitchFamily="34" charset="0"/>
              </a:rPr>
              <a:t> </a:t>
            </a:r>
            <a:r>
              <a:rPr lang="en-US" sz="2200" dirty="0" err="1" smtClean="0">
                <a:solidFill>
                  <a:schemeClr val="bg1"/>
                </a:solidFill>
                <a:latin typeface="Arial" panose="020B0604020202020204" pitchFamily="34" charset="0"/>
                <a:cs typeface="Arial" panose="020B0604020202020204" pitchFamily="34" charset="0"/>
              </a:rPr>
              <a:t>bahavior</a:t>
            </a:r>
            <a:endParaRPr lang="en-US" sz="2200" dirty="0" smtClean="0">
              <a:solidFill>
                <a:schemeClr val="bg1"/>
              </a:solidFill>
              <a:latin typeface="Arial" panose="020B0604020202020204" pitchFamily="34" charset="0"/>
              <a:cs typeface="Arial" panose="020B0604020202020204" pitchFamily="34" charset="0"/>
            </a:endParaRPr>
          </a:p>
          <a:p>
            <a:pPr marL="0" indent="0">
              <a:buNone/>
            </a:pPr>
            <a:r>
              <a:rPr lang="en-US" sz="2200" dirty="0" smtClean="0">
                <a:solidFill>
                  <a:schemeClr val="bg1"/>
                </a:solidFill>
                <a:latin typeface="Arial" panose="020B0604020202020204" pitchFamily="34" charset="0"/>
                <a:cs typeface="Arial" panose="020B0604020202020204" pitchFamily="34" charset="0"/>
              </a:rPr>
              <a:t>Can be integrated with existing Si-based technologies</a:t>
            </a:r>
          </a:p>
          <a:p>
            <a:r>
              <a:rPr lang="en-US" sz="2200" dirty="0" smtClean="0">
                <a:solidFill>
                  <a:schemeClr val="bg1"/>
                </a:solidFill>
                <a:latin typeface="Arial" panose="020B0604020202020204" pitchFamily="34" charset="0"/>
                <a:cs typeface="Arial" panose="020B0604020202020204" pitchFamily="34" charset="0"/>
              </a:rPr>
              <a:t>Use in electrochemical energy storage and conversion systems</a:t>
            </a:r>
          </a:p>
          <a:p>
            <a:pPr marL="0" indent="0">
              <a:buNone/>
            </a:pPr>
            <a:endParaRPr lang="en-US" sz="2200" dirty="0" smtClean="0">
              <a:solidFill>
                <a:schemeClr val="bg1"/>
              </a:solidFill>
              <a:latin typeface="Arial" panose="020B0604020202020204" pitchFamily="34" charset="0"/>
              <a:cs typeface="Arial" panose="020B0604020202020204" pitchFamily="34" charset="0"/>
            </a:endParaRPr>
          </a:p>
          <a:p>
            <a:endParaRPr lang="en-US" sz="2200" dirty="0" smtClean="0">
              <a:solidFill>
                <a:schemeClr val="bg1"/>
              </a:solidFill>
              <a:latin typeface="Arial" panose="020B0604020202020204" pitchFamily="34" charset="0"/>
              <a:cs typeface="Arial" panose="020B0604020202020204" pitchFamily="34" charset="0"/>
            </a:endParaRPr>
          </a:p>
          <a:p>
            <a:endParaRPr lang="en-US" sz="2200" dirty="0" smtClean="0">
              <a:solidFill>
                <a:schemeClr val="bg1"/>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a:xfrm>
            <a:off x="6553200" y="6356349"/>
            <a:ext cx="2133600" cy="365125"/>
          </a:xfrm>
        </p:spPr>
        <p:txBody>
          <a:bodyPr/>
          <a:lstStyle/>
          <a:p>
            <a:fld id="{94CCE195-0BFA-4A19-B42C-58D5E81BC14E}" type="slidenum">
              <a:rPr lang="en-US" smtClean="0"/>
              <a:pPr/>
              <a:t>4</a:t>
            </a:fld>
            <a:endParaRPr lang="en-US" dirty="0"/>
          </a:p>
        </p:txBody>
      </p:sp>
    </p:spTree>
    <p:extLst>
      <p:ext uri="{BB962C8B-B14F-4D97-AF65-F5344CB8AC3E}">
        <p14:creationId xmlns:p14="http://schemas.microsoft.com/office/powerpoint/2010/main" xmlns="" val="10984550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Perovskite structure</a:t>
            </a:r>
            <a:endParaRPr lang="en-US" dirty="0"/>
          </a:p>
        </p:txBody>
      </p:sp>
      <p:sp>
        <p:nvSpPr>
          <p:cNvPr id="4" name="Slide Number Placeholder 3"/>
          <p:cNvSpPr>
            <a:spLocks noGrp="1"/>
          </p:cNvSpPr>
          <p:nvPr>
            <p:ph type="sldNum" sz="quarter" idx="12"/>
          </p:nvPr>
        </p:nvSpPr>
        <p:spPr/>
        <p:txBody>
          <a:bodyPr/>
          <a:lstStyle/>
          <a:p>
            <a:fld id="{94CCE195-0BFA-4A19-B42C-58D5E81BC14E}" type="slidenum">
              <a:rPr lang="en-US" smtClean="0"/>
              <a:pPr/>
              <a:t>5</a:t>
            </a:fld>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739730" y="4220200"/>
            <a:ext cx="1856606" cy="1856606"/>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732636" y="1836266"/>
            <a:ext cx="1856606" cy="1856606"/>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267160" y="2200622"/>
            <a:ext cx="4031901" cy="3429000"/>
          </a:xfrm>
          <a:prstGeom prst="rect">
            <a:avLst/>
          </a:prstGeom>
        </p:spPr>
      </p:pic>
      <p:sp>
        <p:nvSpPr>
          <p:cNvPr id="13" name="TextBox 12"/>
          <p:cNvSpPr txBox="1"/>
          <p:nvPr/>
        </p:nvSpPr>
        <p:spPr>
          <a:xfrm>
            <a:off x="2499370" y="1461504"/>
            <a:ext cx="1330814" cy="646331"/>
          </a:xfrm>
          <a:prstGeom prst="rect">
            <a:avLst/>
          </a:prstGeom>
          <a:noFill/>
        </p:spPr>
        <p:txBody>
          <a:bodyPr wrap="none" rtlCol="0">
            <a:spAutoFit/>
          </a:bodyPr>
          <a:lstStyle/>
          <a:p>
            <a:r>
              <a:rPr lang="en-US" sz="3600" dirty="0" smtClean="0">
                <a:solidFill>
                  <a:schemeClr val="accent3"/>
                </a:solidFill>
                <a:latin typeface="Arial" pitchFamily="34" charset="0"/>
                <a:cs typeface="Arial" pitchFamily="34" charset="0"/>
              </a:rPr>
              <a:t>A</a:t>
            </a:r>
            <a:r>
              <a:rPr lang="en-US" sz="3600" dirty="0" smtClean="0">
                <a:solidFill>
                  <a:schemeClr val="tx2">
                    <a:lumMod val="40000"/>
                    <a:lumOff val="60000"/>
                  </a:schemeClr>
                </a:solidFill>
                <a:latin typeface="Arial" pitchFamily="34" charset="0"/>
                <a:cs typeface="Arial" pitchFamily="34" charset="0"/>
              </a:rPr>
              <a:t>B</a:t>
            </a:r>
            <a:r>
              <a:rPr lang="en-US" sz="3600" dirty="0" smtClean="0">
                <a:solidFill>
                  <a:srgbClr val="FF0000"/>
                </a:solidFill>
                <a:latin typeface="Arial" pitchFamily="34" charset="0"/>
                <a:cs typeface="Arial" pitchFamily="34" charset="0"/>
              </a:rPr>
              <a:t>O</a:t>
            </a:r>
            <a:r>
              <a:rPr lang="en-US" sz="3600" baseline="-25000" dirty="0" smtClean="0">
                <a:solidFill>
                  <a:srgbClr val="FF0000"/>
                </a:solidFill>
                <a:latin typeface="Arial" pitchFamily="34" charset="0"/>
                <a:cs typeface="Arial" pitchFamily="34" charset="0"/>
              </a:rPr>
              <a:t>3</a:t>
            </a:r>
          </a:p>
        </p:txBody>
      </p:sp>
      <p:sp>
        <p:nvSpPr>
          <p:cNvPr id="14" name="TextBox 13"/>
          <p:cNvSpPr txBox="1"/>
          <p:nvPr/>
        </p:nvSpPr>
        <p:spPr>
          <a:xfrm>
            <a:off x="2662042" y="5815196"/>
            <a:ext cx="1242135" cy="523220"/>
          </a:xfrm>
          <a:prstGeom prst="rect">
            <a:avLst/>
          </a:prstGeom>
          <a:noFill/>
        </p:spPr>
        <p:txBody>
          <a:bodyPr wrap="none" rtlCol="0">
            <a:spAutoFit/>
          </a:bodyPr>
          <a:lstStyle/>
          <a:p>
            <a:r>
              <a:rPr lang="en-US" sz="2800" dirty="0" smtClean="0">
                <a:solidFill>
                  <a:schemeClr val="accent3"/>
                </a:solidFill>
                <a:latin typeface="Arial" pitchFamily="34" charset="0"/>
                <a:cs typeface="Arial" pitchFamily="34" charset="0"/>
              </a:rPr>
              <a:t>Sr</a:t>
            </a:r>
            <a:r>
              <a:rPr lang="en-US" sz="2800" dirty="0" smtClean="0">
                <a:solidFill>
                  <a:schemeClr val="tx2">
                    <a:lumMod val="40000"/>
                    <a:lumOff val="60000"/>
                  </a:schemeClr>
                </a:solidFill>
                <a:latin typeface="Arial" pitchFamily="34" charset="0"/>
                <a:cs typeface="Arial" pitchFamily="34" charset="0"/>
              </a:rPr>
              <a:t>Ti</a:t>
            </a:r>
            <a:r>
              <a:rPr lang="en-US" sz="2800" dirty="0" smtClean="0">
                <a:solidFill>
                  <a:srgbClr val="FF0000"/>
                </a:solidFill>
                <a:latin typeface="Arial" pitchFamily="34" charset="0"/>
                <a:cs typeface="Arial" pitchFamily="34" charset="0"/>
              </a:rPr>
              <a:t>O</a:t>
            </a:r>
            <a:r>
              <a:rPr lang="en-US" sz="2800" baseline="-25000" dirty="0" smtClean="0">
                <a:solidFill>
                  <a:srgbClr val="FF0000"/>
                </a:solidFill>
                <a:latin typeface="Arial" pitchFamily="34" charset="0"/>
                <a:cs typeface="Arial" pitchFamily="34" charset="0"/>
              </a:rPr>
              <a:t>3</a:t>
            </a:r>
            <a:endParaRPr lang="en-US" sz="2800" dirty="0" smtClean="0">
              <a:solidFill>
                <a:srgbClr val="FF0000"/>
              </a:solidFill>
              <a:latin typeface="Arial" pitchFamily="34" charset="0"/>
              <a:cs typeface="Arial" pitchFamily="34" charset="0"/>
            </a:endParaRPr>
          </a:p>
        </p:txBody>
      </p:sp>
      <p:sp>
        <p:nvSpPr>
          <p:cNvPr id="15" name="TextBox 14"/>
          <p:cNvSpPr txBox="1"/>
          <p:nvPr/>
        </p:nvSpPr>
        <p:spPr>
          <a:xfrm>
            <a:off x="6300192" y="1341278"/>
            <a:ext cx="696024" cy="430887"/>
          </a:xfrm>
          <a:prstGeom prst="rect">
            <a:avLst/>
          </a:prstGeom>
          <a:noFill/>
        </p:spPr>
        <p:txBody>
          <a:bodyPr wrap="none" rtlCol="0">
            <a:spAutoFit/>
          </a:bodyPr>
          <a:lstStyle/>
          <a:p>
            <a:r>
              <a:rPr lang="en-US" sz="2200" dirty="0" smtClean="0">
                <a:solidFill>
                  <a:schemeClr val="tx2">
                    <a:lumMod val="40000"/>
                    <a:lumOff val="60000"/>
                  </a:schemeClr>
                </a:solidFill>
                <a:latin typeface="Arial" pitchFamily="34" charset="0"/>
                <a:cs typeface="Arial" pitchFamily="34" charset="0"/>
              </a:rPr>
              <a:t>B</a:t>
            </a:r>
            <a:r>
              <a:rPr lang="en-US" sz="2200" dirty="0" smtClean="0">
                <a:solidFill>
                  <a:srgbClr val="FF0000"/>
                </a:solidFill>
                <a:latin typeface="Arial" pitchFamily="34" charset="0"/>
                <a:cs typeface="Arial" pitchFamily="34" charset="0"/>
              </a:rPr>
              <a:t>O</a:t>
            </a:r>
            <a:r>
              <a:rPr lang="en-US" sz="2200" baseline="-25000" dirty="0" smtClean="0">
                <a:solidFill>
                  <a:srgbClr val="FF0000"/>
                </a:solidFill>
                <a:latin typeface="Arial" pitchFamily="34" charset="0"/>
                <a:cs typeface="Arial" pitchFamily="34" charset="0"/>
              </a:rPr>
              <a:t>2</a:t>
            </a:r>
          </a:p>
        </p:txBody>
      </p:sp>
      <p:sp>
        <p:nvSpPr>
          <p:cNvPr id="16" name="TextBox 15"/>
          <p:cNvSpPr txBox="1"/>
          <p:nvPr/>
        </p:nvSpPr>
        <p:spPr>
          <a:xfrm>
            <a:off x="6268879" y="3741092"/>
            <a:ext cx="591829" cy="430887"/>
          </a:xfrm>
          <a:prstGeom prst="rect">
            <a:avLst/>
          </a:prstGeom>
          <a:noFill/>
        </p:spPr>
        <p:txBody>
          <a:bodyPr wrap="none" rtlCol="0">
            <a:spAutoFit/>
          </a:bodyPr>
          <a:lstStyle/>
          <a:p>
            <a:r>
              <a:rPr lang="en-US" sz="2200" dirty="0" smtClean="0">
                <a:solidFill>
                  <a:schemeClr val="accent3"/>
                </a:solidFill>
                <a:latin typeface="Arial" pitchFamily="34" charset="0"/>
                <a:cs typeface="Arial" pitchFamily="34" charset="0"/>
              </a:rPr>
              <a:t>A</a:t>
            </a:r>
            <a:r>
              <a:rPr lang="en-US" sz="2200" dirty="0" smtClean="0">
                <a:solidFill>
                  <a:srgbClr val="FF0000"/>
                </a:solidFill>
                <a:latin typeface="Arial" pitchFamily="34" charset="0"/>
                <a:cs typeface="Arial" pitchFamily="34" charset="0"/>
              </a:rPr>
              <a:t>O</a:t>
            </a:r>
            <a:endParaRPr lang="en-US" sz="2200" baseline="-25000" dirty="0" smtClean="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xmlns="" val="27263728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Epitaxial film growth</a:t>
            </a:r>
            <a:endParaRPr lang="en-US" dirty="0"/>
          </a:p>
        </p:txBody>
      </p:sp>
      <p:sp>
        <p:nvSpPr>
          <p:cNvPr id="4" name="Slide Number Placeholder 3"/>
          <p:cNvSpPr>
            <a:spLocks noGrp="1"/>
          </p:cNvSpPr>
          <p:nvPr>
            <p:ph type="sldNum" sz="quarter" idx="12"/>
          </p:nvPr>
        </p:nvSpPr>
        <p:spPr/>
        <p:txBody>
          <a:bodyPr/>
          <a:lstStyle/>
          <a:p>
            <a:fld id="{94CCE195-0BFA-4A19-B42C-58D5E81BC14E}" type="slidenum">
              <a:rPr lang="en-US" smtClean="0"/>
              <a:pPr/>
              <a:t>6</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619672" y="4044016"/>
            <a:ext cx="2032050" cy="172819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808138" y="1577084"/>
            <a:ext cx="1656183" cy="224782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427984" y="3953348"/>
            <a:ext cx="1856606" cy="1856606"/>
          </a:xfrm>
          <a:prstGeom prst="rect">
            <a:avLst/>
          </a:prstGeom>
        </p:spPr>
      </p:pic>
      <p:sp>
        <p:nvSpPr>
          <p:cNvPr id="8" name="TextBox 7"/>
          <p:cNvSpPr txBox="1"/>
          <p:nvPr/>
        </p:nvSpPr>
        <p:spPr>
          <a:xfrm>
            <a:off x="4932040" y="3482817"/>
            <a:ext cx="696024" cy="430887"/>
          </a:xfrm>
          <a:prstGeom prst="rect">
            <a:avLst/>
          </a:prstGeom>
          <a:noFill/>
        </p:spPr>
        <p:txBody>
          <a:bodyPr wrap="none" rtlCol="0">
            <a:spAutoFit/>
          </a:bodyPr>
          <a:lstStyle/>
          <a:p>
            <a:r>
              <a:rPr lang="en-US" sz="2200" dirty="0" smtClean="0">
                <a:solidFill>
                  <a:schemeClr val="tx2">
                    <a:lumMod val="40000"/>
                    <a:lumOff val="60000"/>
                  </a:schemeClr>
                </a:solidFill>
                <a:latin typeface="Arial" pitchFamily="34" charset="0"/>
                <a:cs typeface="Arial" pitchFamily="34" charset="0"/>
              </a:rPr>
              <a:t>B</a:t>
            </a:r>
            <a:r>
              <a:rPr lang="en-US" sz="2200" dirty="0" smtClean="0">
                <a:solidFill>
                  <a:srgbClr val="FF0000"/>
                </a:solidFill>
                <a:latin typeface="Arial" pitchFamily="34" charset="0"/>
                <a:cs typeface="Arial" pitchFamily="34" charset="0"/>
              </a:rPr>
              <a:t>O</a:t>
            </a:r>
            <a:r>
              <a:rPr lang="en-US" sz="2200" baseline="-25000" dirty="0" smtClean="0">
                <a:solidFill>
                  <a:srgbClr val="FF0000"/>
                </a:solidFill>
                <a:latin typeface="Arial" pitchFamily="34" charset="0"/>
                <a:cs typeface="Arial" pitchFamily="34" charset="0"/>
              </a:rPr>
              <a:t>2</a:t>
            </a:r>
          </a:p>
        </p:txBody>
      </p:sp>
      <p:pic>
        <p:nvPicPr>
          <p:cNvPr id="9" name="Picture 8"/>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505584" y="3919316"/>
            <a:ext cx="1762224" cy="1762224"/>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TextBox 9"/>
          <p:cNvSpPr txBox="1"/>
          <p:nvPr/>
        </p:nvSpPr>
        <p:spPr>
          <a:xfrm>
            <a:off x="3680351" y="3094870"/>
            <a:ext cx="5208477" cy="430887"/>
          </a:xfrm>
          <a:prstGeom prst="rect">
            <a:avLst/>
          </a:prstGeom>
          <a:noFill/>
        </p:spPr>
        <p:txBody>
          <a:bodyPr wrap="none" rtlCol="0">
            <a:spAutoFit/>
          </a:bodyPr>
          <a:lstStyle/>
          <a:p>
            <a:r>
              <a:rPr lang="en-US" sz="2200" dirty="0" smtClean="0">
                <a:solidFill>
                  <a:schemeClr val="bg1"/>
                </a:solidFill>
                <a:latin typeface="Arial" pitchFamily="34" charset="0"/>
                <a:cs typeface="Arial" pitchFamily="34" charset="0"/>
              </a:rPr>
              <a:t>B-terminated single-crystalline substrate</a:t>
            </a:r>
          </a:p>
        </p:txBody>
      </p:sp>
      <p:sp>
        <p:nvSpPr>
          <p:cNvPr id="11" name="TextBox 10"/>
          <p:cNvSpPr txBox="1"/>
          <p:nvPr/>
        </p:nvSpPr>
        <p:spPr>
          <a:xfrm>
            <a:off x="6444208" y="5701824"/>
            <a:ext cx="2026568" cy="646331"/>
          </a:xfrm>
          <a:prstGeom prst="rect">
            <a:avLst/>
          </a:prstGeom>
          <a:noFill/>
        </p:spPr>
        <p:txBody>
          <a:bodyPr wrap="square" rtlCol="0">
            <a:spAutoFit/>
          </a:bodyPr>
          <a:lstStyle/>
          <a:p>
            <a:r>
              <a:rPr lang="en-US" dirty="0" smtClean="0">
                <a:solidFill>
                  <a:schemeClr val="bg1"/>
                </a:solidFill>
                <a:latin typeface="Arial" pitchFamily="34" charset="0"/>
                <a:cs typeface="Arial" pitchFamily="34" charset="0"/>
              </a:rPr>
              <a:t>Atomic force microscopy image</a:t>
            </a:r>
          </a:p>
        </p:txBody>
      </p:sp>
      <p:sp>
        <p:nvSpPr>
          <p:cNvPr id="12" name="TextBox 11"/>
          <p:cNvSpPr txBox="1"/>
          <p:nvPr/>
        </p:nvSpPr>
        <p:spPr>
          <a:xfrm>
            <a:off x="422462" y="2691080"/>
            <a:ext cx="1215397" cy="430887"/>
          </a:xfrm>
          <a:prstGeom prst="rect">
            <a:avLst/>
          </a:prstGeom>
          <a:noFill/>
        </p:spPr>
        <p:txBody>
          <a:bodyPr wrap="none" rtlCol="0">
            <a:spAutoFit/>
          </a:bodyPr>
          <a:lstStyle/>
          <a:p>
            <a:r>
              <a:rPr lang="en-US" sz="2200" dirty="0" smtClean="0">
                <a:solidFill>
                  <a:schemeClr val="bg1"/>
                </a:solidFill>
                <a:latin typeface="Arial" pitchFamily="34" charset="0"/>
                <a:cs typeface="Arial" pitchFamily="34" charset="0"/>
              </a:rPr>
              <a:t>LaMnO</a:t>
            </a:r>
            <a:r>
              <a:rPr lang="en-US" sz="2200" baseline="-25000" dirty="0" smtClean="0">
                <a:solidFill>
                  <a:schemeClr val="bg1"/>
                </a:solidFill>
                <a:latin typeface="Arial" pitchFamily="34" charset="0"/>
                <a:cs typeface="Arial" pitchFamily="34" charset="0"/>
              </a:rPr>
              <a:t>3</a:t>
            </a:r>
          </a:p>
        </p:txBody>
      </p:sp>
      <p:sp>
        <p:nvSpPr>
          <p:cNvPr id="13" name="TextBox 12"/>
          <p:cNvSpPr txBox="1"/>
          <p:nvPr/>
        </p:nvSpPr>
        <p:spPr>
          <a:xfrm>
            <a:off x="567346" y="4793735"/>
            <a:ext cx="1015791" cy="430887"/>
          </a:xfrm>
          <a:prstGeom prst="rect">
            <a:avLst/>
          </a:prstGeom>
          <a:noFill/>
        </p:spPr>
        <p:txBody>
          <a:bodyPr wrap="none" rtlCol="0">
            <a:spAutoFit/>
          </a:bodyPr>
          <a:lstStyle/>
          <a:p>
            <a:r>
              <a:rPr lang="en-US" sz="2200" dirty="0" smtClean="0">
                <a:solidFill>
                  <a:schemeClr val="bg1"/>
                </a:solidFill>
                <a:latin typeface="Arial" pitchFamily="34" charset="0"/>
                <a:cs typeface="Arial" pitchFamily="34" charset="0"/>
              </a:rPr>
              <a:t>SrTiO</a:t>
            </a:r>
            <a:r>
              <a:rPr lang="en-US" sz="2200" baseline="-25000" dirty="0" smtClean="0">
                <a:solidFill>
                  <a:schemeClr val="bg1"/>
                </a:solidFill>
                <a:latin typeface="Arial" pitchFamily="34" charset="0"/>
                <a:cs typeface="Arial" pitchFamily="34" charset="0"/>
              </a:rPr>
              <a:t>3</a:t>
            </a:r>
          </a:p>
        </p:txBody>
      </p:sp>
      <p:sp>
        <p:nvSpPr>
          <p:cNvPr id="14" name="TextBox 13"/>
          <p:cNvSpPr txBox="1"/>
          <p:nvPr/>
        </p:nvSpPr>
        <p:spPr>
          <a:xfrm>
            <a:off x="1907704" y="5917268"/>
            <a:ext cx="1346844" cy="430887"/>
          </a:xfrm>
          <a:prstGeom prst="rect">
            <a:avLst/>
          </a:prstGeom>
          <a:noFill/>
        </p:spPr>
        <p:txBody>
          <a:bodyPr wrap="none" rtlCol="0">
            <a:spAutoFit/>
          </a:bodyPr>
          <a:lstStyle/>
          <a:p>
            <a:r>
              <a:rPr lang="en-US" sz="2200" dirty="0" smtClean="0">
                <a:solidFill>
                  <a:schemeClr val="bg1"/>
                </a:solidFill>
                <a:latin typeface="Arial" pitchFamily="34" charset="0"/>
                <a:cs typeface="Arial" pitchFamily="34" charset="0"/>
              </a:rPr>
              <a:t>substrate</a:t>
            </a:r>
          </a:p>
        </p:txBody>
      </p:sp>
      <p:sp>
        <p:nvSpPr>
          <p:cNvPr id="15" name="TextBox 14"/>
          <p:cNvSpPr txBox="1"/>
          <p:nvPr/>
        </p:nvSpPr>
        <p:spPr>
          <a:xfrm>
            <a:off x="3923127" y="1484784"/>
            <a:ext cx="4722924" cy="1446550"/>
          </a:xfrm>
          <a:prstGeom prst="rect">
            <a:avLst/>
          </a:prstGeom>
          <a:noFill/>
        </p:spPr>
        <p:txBody>
          <a:bodyPr wrap="square" rtlCol="0">
            <a:spAutoFit/>
          </a:bodyPr>
          <a:lstStyle/>
          <a:p>
            <a:r>
              <a:rPr lang="en-US" sz="2200" dirty="0" smtClean="0">
                <a:solidFill>
                  <a:srgbClr val="FFFF00"/>
                </a:solidFill>
                <a:latin typeface="Arial" pitchFamily="34" charset="0"/>
                <a:cs typeface="Arial" pitchFamily="34" charset="0"/>
              </a:rPr>
              <a:t>Growth at: </a:t>
            </a:r>
          </a:p>
          <a:p>
            <a:r>
              <a:rPr lang="en-US" sz="2200" dirty="0" smtClean="0">
                <a:solidFill>
                  <a:srgbClr val="FFFF00"/>
                </a:solidFill>
                <a:latin typeface="Arial" pitchFamily="34" charset="0"/>
                <a:cs typeface="Arial" pitchFamily="34" charset="0"/>
              </a:rPr>
              <a:t>elevated substrate temperatures </a:t>
            </a:r>
          </a:p>
          <a:p>
            <a:r>
              <a:rPr lang="en-US" sz="2200" dirty="0" smtClean="0">
                <a:solidFill>
                  <a:srgbClr val="FFFF00"/>
                </a:solidFill>
                <a:latin typeface="Arial" pitchFamily="34" charset="0"/>
                <a:cs typeface="Arial" pitchFamily="34" charset="0"/>
              </a:rPr>
              <a:t>650-850 °C &amp;</a:t>
            </a:r>
          </a:p>
          <a:p>
            <a:r>
              <a:rPr lang="en-US" sz="2200" dirty="0" smtClean="0">
                <a:solidFill>
                  <a:srgbClr val="FFFF00"/>
                </a:solidFill>
                <a:latin typeface="Arial" pitchFamily="34" charset="0"/>
                <a:cs typeface="Arial" pitchFamily="34" charset="0"/>
              </a:rPr>
              <a:t>in oxygen atmosphere 1-300 mTorr</a:t>
            </a:r>
          </a:p>
        </p:txBody>
      </p:sp>
    </p:spTree>
    <p:extLst>
      <p:ext uri="{BB962C8B-B14F-4D97-AF65-F5344CB8AC3E}">
        <p14:creationId xmlns:p14="http://schemas.microsoft.com/office/powerpoint/2010/main" xmlns="" val="14489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4.44444E-6 5.55112E-17 L -4.44444E-6 0.07755 " pathEditMode="relative" rAng="0" ptsTypes="AA">
                                      <p:cBhvr>
                                        <p:cTn id="11" dur="2000" fill="hold"/>
                                        <p:tgtEl>
                                          <p:spTgt spid="6"/>
                                        </p:tgtEl>
                                        <p:attrNameLst>
                                          <p:attrName>ppt_x</p:attrName>
                                          <p:attrName>ppt_y</p:attrName>
                                        </p:attrNameLst>
                                      </p:cBhvr>
                                      <p:rCtr x="0" y="38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224" y="0"/>
            <a:ext cx="8229600" cy="1143000"/>
          </a:xfrm>
        </p:spPr>
        <p:txBody>
          <a:bodyPr/>
          <a:lstStyle/>
          <a:p>
            <a:r>
              <a:rPr lang="en-US" dirty="0" smtClean="0"/>
              <a:t>Pulsed Laser Deposition</a:t>
            </a:r>
            <a:endParaRPr lang="en-US" dirty="0"/>
          </a:p>
        </p:txBody>
      </p:sp>
      <p:sp>
        <p:nvSpPr>
          <p:cNvPr id="4" name="Slide Number Placeholder 3"/>
          <p:cNvSpPr>
            <a:spLocks noGrp="1"/>
          </p:cNvSpPr>
          <p:nvPr>
            <p:ph type="sldNum" sz="quarter" idx="12"/>
          </p:nvPr>
        </p:nvSpPr>
        <p:spPr/>
        <p:txBody>
          <a:bodyPr/>
          <a:lstStyle/>
          <a:p>
            <a:fld id="{94CCE195-0BFA-4A19-B42C-58D5E81BC14E}" type="slidenum">
              <a:rPr lang="en-US" smtClean="0"/>
              <a:pPr/>
              <a:t>7</a:t>
            </a:fld>
            <a:endParaRPr lang="en-US" dirty="0"/>
          </a:p>
        </p:txBody>
      </p:sp>
      <p:pic>
        <p:nvPicPr>
          <p:cNvPr id="3074" name="Picture 2" descr="Thumbnail image of graphical abstract"/>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148064" y="1515703"/>
            <a:ext cx="3405235" cy="4536504"/>
          </a:xfrm>
          <a:prstGeom prst="rect">
            <a:avLst/>
          </a:prstGeom>
          <a:noFill/>
          <a:ln>
            <a:solidFill>
              <a:schemeClr val="bg1"/>
            </a:solidFill>
          </a:ln>
          <a:extLst>
            <a:ext uri="{909E8E84-426E-40DD-AFC4-6F175D3DCCD1}">
              <a14:hiddenFill xmlns:a14="http://schemas.microsoft.com/office/drawing/2010/main" xmlns="">
                <a:solidFill>
                  <a:srgbClr val="FFFFFF"/>
                </a:solidFill>
              </a14:hiddenFill>
            </a:ext>
          </a:extLst>
        </p:spPr>
      </p:pic>
      <p:pic>
        <p:nvPicPr>
          <p:cNvPr id="3080" name="Picture 8" descr="http://ej.iop.org/images/0022-3727/45/3/033001/Full/jphysd397523f04_online.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55576" y="2216125"/>
            <a:ext cx="3924300" cy="2943225"/>
          </a:xfrm>
          <a:prstGeom prst="rect">
            <a:avLst/>
          </a:prstGeom>
          <a:noFill/>
          <a:ln>
            <a:solidFill>
              <a:schemeClr val="bg1"/>
            </a:solidFill>
          </a:ln>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989534" y="5384477"/>
            <a:ext cx="3456384" cy="646331"/>
          </a:xfrm>
          <a:prstGeom prst="rect">
            <a:avLst/>
          </a:prstGeom>
          <a:noFill/>
        </p:spPr>
        <p:txBody>
          <a:bodyPr wrap="square" rtlCol="0">
            <a:spAutoFit/>
          </a:bodyPr>
          <a:lstStyle/>
          <a:p>
            <a:r>
              <a:rPr lang="en-US" dirty="0" smtClean="0">
                <a:solidFill>
                  <a:schemeClr val="bg1"/>
                </a:solidFill>
                <a:latin typeface="Arial" pitchFamily="34" charset="0"/>
                <a:cs typeface="Arial" pitchFamily="34" charset="0"/>
              </a:rPr>
              <a:t>The schematic is from: M. Opel, </a:t>
            </a:r>
          </a:p>
          <a:p>
            <a:r>
              <a:rPr lang="en-US" dirty="0" smtClean="0">
                <a:solidFill>
                  <a:schemeClr val="bg1"/>
                </a:solidFill>
                <a:latin typeface="Arial" pitchFamily="34" charset="0"/>
                <a:cs typeface="Arial" pitchFamily="34" charset="0"/>
              </a:rPr>
              <a:t>J. Phys. D 45, 033001 (2012)</a:t>
            </a:r>
          </a:p>
        </p:txBody>
      </p:sp>
      <p:sp>
        <p:nvSpPr>
          <p:cNvPr id="7" name="TextBox 6"/>
          <p:cNvSpPr txBox="1"/>
          <p:nvPr/>
        </p:nvSpPr>
        <p:spPr>
          <a:xfrm>
            <a:off x="5052140" y="6063962"/>
            <a:ext cx="3645004" cy="584775"/>
          </a:xfrm>
          <a:prstGeom prst="rect">
            <a:avLst/>
          </a:prstGeom>
          <a:noFill/>
        </p:spPr>
        <p:txBody>
          <a:bodyPr wrap="square" rtlCol="0">
            <a:spAutoFit/>
          </a:bodyPr>
          <a:lstStyle/>
          <a:p>
            <a:r>
              <a:rPr lang="en-US" sz="1600" dirty="0" smtClean="0">
                <a:solidFill>
                  <a:schemeClr val="bg1"/>
                </a:solidFill>
                <a:latin typeface="Arial" pitchFamily="34" charset="0"/>
                <a:cs typeface="Arial" pitchFamily="34" charset="0"/>
              </a:rPr>
              <a:t>Adv. Mat. cover Dec 2012, connected to a paper from an ORNL group</a:t>
            </a:r>
          </a:p>
        </p:txBody>
      </p:sp>
      <p:sp>
        <p:nvSpPr>
          <p:cNvPr id="8" name="TextBox 7"/>
          <p:cNvSpPr txBox="1"/>
          <p:nvPr/>
        </p:nvSpPr>
        <p:spPr>
          <a:xfrm>
            <a:off x="2793952" y="1488376"/>
            <a:ext cx="2003039" cy="523220"/>
          </a:xfrm>
          <a:prstGeom prst="rect">
            <a:avLst/>
          </a:prstGeom>
          <a:noFill/>
        </p:spPr>
        <p:txBody>
          <a:bodyPr wrap="square" rtlCol="0">
            <a:spAutoFit/>
          </a:bodyPr>
          <a:lstStyle/>
          <a:p>
            <a:r>
              <a:rPr lang="en-US" sz="1400" dirty="0" smtClean="0">
                <a:solidFill>
                  <a:schemeClr val="bg1"/>
                </a:solidFill>
                <a:latin typeface="Arial" pitchFamily="34" charset="0"/>
                <a:cs typeface="Arial" pitchFamily="34" charset="0"/>
              </a:rPr>
              <a:t>Reflective High-Energy Electron diffraction</a:t>
            </a:r>
          </a:p>
        </p:txBody>
      </p:sp>
      <p:cxnSp>
        <p:nvCxnSpPr>
          <p:cNvPr id="10" name="Straight Arrow Connector 9"/>
          <p:cNvCxnSpPr>
            <a:stCxn id="8" idx="2"/>
          </p:cNvCxnSpPr>
          <p:nvPr/>
        </p:nvCxnSpPr>
        <p:spPr>
          <a:xfrm>
            <a:off x="3795472" y="2011596"/>
            <a:ext cx="116979" cy="40929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7443211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Scanning tunneling microscopy</a:t>
            </a:r>
            <a:endParaRPr lang="en-US" dirty="0"/>
          </a:p>
        </p:txBody>
      </p:sp>
      <p:sp>
        <p:nvSpPr>
          <p:cNvPr id="4" name="Slide Number Placeholder 3"/>
          <p:cNvSpPr>
            <a:spLocks noGrp="1"/>
          </p:cNvSpPr>
          <p:nvPr>
            <p:ph type="sldNum" sz="quarter" idx="12"/>
          </p:nvPr>
        </p:nvSpPr>
        <p:spPr/>
        <p:txBody>
          <a:bodyPr/>
          <a:lstStyle/>
          <a:p>
            <a:fld id="{94CCE195-0BFA-4A19-B42C-58D5E81BC14E}" type="slidenum">
              <a:rPr lang="en-US" smtClean="0"/>
              <a:pPr/>
              <a:t>8</a:t>
            </a:fld>
            <a:endParaRPr lang="en-US" dirty="0"/>
          </a:p>
        </p:txBody>
      </p:sp>
      <p:pic>
        <p:nvPicPr>
          <p:cNvPr id="5" name="Picture 4"/>
          <p:cNvPicPr>
            <a:picLocks noChangeAspect="1"/>
          </p:cNvPicPr>
          <p:nvPr/>
        </p:nvPicPr>
        <p:blipFill rotWithShape="1">
          <a:blip r:embed="rId2"/>
          <a:srcRect l="5130" t="1947" b="2646"/>
          <a:stretch/>
        </p:blipFill>
        <p:spPr>
          <a:xfrm>
            <a:off x="1187624" y="2636912"/>
            <a:ext cx="5544616" cy="2448413"/>
          </a:xfrm>
          <a:prstGeom prst="rect">
            <a:avLst/>
          </a:prstGeom>
        </p:spPr>
      </p:pic>
      <p:cxnSp>
        <p:nvCxnSpPr>
          <p:cNvPr id="11" name="Straight Connector 10"/>
          <p:cNvCxnSpPr/>
          <p:nvPr/>
        </p:nvCxnSpPr>
        <p:spPr>
          <a:xfrm>
            <a:off x="3965114" y="1634461"/>
            <a:ext cx="3486884"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995936" y="1628800"/>
            <a:ext cx="0" cy="1008112"/>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339752" y="3174771"/>
            <a:ext cx="1244251" cy="461665"/>
          </a:xfrm>
          <a:prstGeom prst="rect">
            <a:avLst/>
          </a:prstGeom>
          <a:noFill/>
        </p:spPr>
        <p:txBody>
          <a:bodyPr wrap="none" rtlCol="0">
            <a:spAutoFit/>
          </a:bodyPr>
          <a:lstStyle/>
          <a:p>
            <a:r>
              <a:rPr lang="en-US" sz="2400" dirty="0" smtClean="0">
                <a:latin typeface="Arial" pitchFamily="34" charset="0"/>
                <a:cs typeface="Arial" pitchFamily="34" charset="0"/>
              </a:rPr>
              <a:t>STM tip</a:t>
            </a:r>
          </a:p>
        </p:txBody>
      </p:sp>
      <p:sp>
        <p:nvSpPr>
          <p:cNvPr id="21" name="Oval 20"/>
          <p:cNvSpPr/>
          <p:nvPr/>
        </p:nvSpPr>
        <p:spPr>
          <a:xfrm>
            <a:off x="7088416" y="2000243"/>
            <a:ext cx="704624" cy="704624"/>
          </a:xfrm>
          <a:prstGeom prst="ellipse">
            <a:avLst/>
          </a:prstGeom>
          <a:ln w="571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Connector 21"/>
          <p:cNvCxnSpPr/>
          <p:nvPr/>
        </p:nvCxnSpPr>
        <p:spPr>
          <a:xfrm>
            <a:off x="6732240" y="4653136"/>
            <a:ext cx="712352"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444513" y="2704867"/>
            <a:ext cx="0" cy="6558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rot="2700000">
            <a:off x="7139157" y="3490251"/>
            <a:ext cx="625683" cy="625683"/>
          </a:xfrm>
          <a:prstGeom prst="rect">
            <a:avLst/>
          </a:prstGeom>
          <a:ln w="571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cxnSp>
        <p:nvCxnSpPr>
          <p:cNvPr id="29" name="Straight Connector 28"/>
          <p:cNvCxnSpPr>
            <a:endCxn id="21" idx="0"/>
          </p:cNvCxnSpPr>
          <p:nvPr/>
        </p:nvCxnSpPr>
        <p:spPr>
          <a:xfrm flipH="1">
            <a:off x="7440728" y="1608252"/>
            <a:ext cx="11502" cy="391991"/>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466628" y="4245518"/>
            <a:ext cx="0" cy="428166"/>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7184836" y="1978707"/>
            <a:ext cx="526106" cy="707886"/>
          </a:xfrm>
          <a:prstGeom prst="rect">
            <a:avLst/>
          </a:prstGeom>
          <a:noFill/>
        </p:spPr>
        <p:txBody>
          <a:bodyPr wrap="none" rtlCol="0">
            <a:spAutoFit/>
          </a:bodyPr>
          <a:lstStyle/>
          <a:p>
            <a:r>
              <a:rPr lang="en-US" sz="4000" dirty="0" smtClean="0">
                <a:solidFill>
                  <a:srgbClr val="FFFF00"/>
                </a:solidFill>
                <a:latin typeface="Arial" pitchFamily="34" charset="0"/>
                <a:cs typeface="Arial" pitchFamily="34" charset="0"/>
              </a:rPr>
              <a:t>A</a:t>
            </a:r>
          </a:p>
        </p:txBody>
      </p:sp>
      <p:sp>
        <p:nvSpPr>
          <p:cNvPr id="37" name="TextBox 36"/>
          <p:cNvSpPr txBox="1"/>
          <p:nvPr/>
        </p:nvSpPr>
        <p:spPr>
          <a:xfrm>
            <a:off x="7235331" y="3300906"/>
            <a:ext cx="425116" cy="584775"/>
          </a:xfrm>
          <a:prstGeom prst="rect">
            <a:avLst/>
          </a:prstGeom>
          <a:noFill/>
        </p:spPr>
        <p:txBody>
          <a:bodyPr wrap="none" rtlCol="0">
            <a:spAutoFit/>
          </a:bodyPr>
          <a:lstStyle/>
          <a:p>
            <a:r>
              <a:rPr lang="en-US" sz="3200" dirty="0" smtClean="0">
                <a:solidFill>
                  <a:srgbClr val="FFFF00"/>
                </a:solidFill>
                <a:latin typeface="Arial" pitchFamily="34" charset="0"/>
                <a:cs typeface="Arial" pitchFamily="34" charset="0"/>
              </a:rPr>
              <a:t>+</a:t>
            </a:r>
          </a:p>
        </p:txBody>
      </p:sp>
      <p:sp>
        <p:nvSpPr>
          <p:cNvPr id="38" name="TextBox 37"/>
          <p:cNvSpPr txBox="1"/>
          <p:nvPr/>
        </p:nvSpPr>
        <p:spPr>
          <a:xfrm>
            <a:off x="7287428" y="3715657"/>
            <a:ext cx="320922" cy="584775"/>
          </a:xfrm>
          <a:prstGeom prst="rect">
            <a:avLst/>
          </a:prstGeom>
          <a:noFill/>
        </p:spPr>
        <p:txBody>
          <a:bodyPr wrap="none" rtlCol="0">
            <a:spAutoFit/>
          </a:bodyPr>
          <a:lstStyle/>
          <a:p>
            <a:r>
              <a:rPr lang="en-US" sz="3200" dirty="0" smtClean="0">
                <a:solidFill>
                  <a:srgbClr val="FFFF00"/>
                </a:solidFill>
                <a:latin typeface="Arial" pitchFamily="34" charset="0"/>
                <a:cs typeface="Arial" pitchFamily="34" charset="0"/>
              </a:rPr>
              <a:t>-</a:t>
            </a:r>
          </a:p>
        </p:txBody>
      </p:sp>
      <p:sp>
        <p:nvSpPr>
          <p:cNvPr id="39" name="TextBox 38"/>
          <p:cNvSpPr txBox="1"/>
          <p:nvPr/>
        </p:nvSpPr>
        <p:spPr>
          <a:xfrm>
            <a:off x="4705309" y="3176315"/>
            <a:ext cx="1330814" cy="430887"/>
          </a:xfrm>
          <a:prstGeom prst="rect">
            <a:avLst/>
          </a:prstGeom>
          <a:noFill/>
        </p:spPr>
        <p:txBody>
          <a:bodyPr wrap="none" rtlCol="0">
            <a:spAutoFit/>
          </a:bodyPr>
          <a:lstStyle/>
          <a:p>
            <a:r>
              <a:rPr lang="en-US" sz="2200" dirty="0" smtClean="0">
                <a:latin typeface="Arial" pitchFamily="34" charset="0"/>
                <a:cs typeface="Arial" pitchFamily="34" charset="0"/>
              </a:rPr>
              <a:t>last atom</a:t>
            </a:r>
          </a:p>
        </p:txBody>
      </p:sp>
      <p:cxnSp>
        <p:nvCxnSpPr>
          <p:cNvPr id="41" name="Straight Arrow Connector 40"/>
          <p:cNvCxnSpPr/>
          <p:nvPr/>
        </p:nvCxnSpPr>
        <p:spPr>
          <a:xfrm flipH="1">
            <a:off x="4283968" y="3443128"/>
            <a:ext cx="452163" cy="1501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3965114" y="3789181"/>
            <a:ext cx="0" cy="2160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4067944" y="3789181"/>
            <a:ext cx="0" cy="2160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614260" y="3628477"/>
            <a:ext cx="404278" cy="430887"/>
          </a:xfrm>
          <a:prstGeom prst="rect">
            <a:avLst/>
          </a:prstGeom>
          <a:noFill/>
        </p:spPr>
        <p:txBody>
          <a:bodyPr wrap="none" rtlCol="0">
            <a:spAutoFit/>
          </a:bodyPr>
          <a:lstStyle/>
          <a:p>
            <a:r>
              <a:rPr lang="en-US" sz="2200" dirty="0" smtClean="0">
                <a:latin typeface="Arial" pitchFamily="34" charset="0"/>
                <a:cs typeface="Arial" pitchFamily="34" charset="0"/>
              </a:rPr>
              <a:t>e</a:t>
            </a:r>
            <a:r>
              <a:rPr lang="en-US" sz="2200" baseline="30000" dirty="0" smtClean="0">
                <a:latin typeface="Arial" pitchFamily="34" charset="0"/>
                <a:cs typeface="Arial" pitchFamily="34" charset="0"/>
              </a:rPr>
              <a:t>-</a:t>
            </a:r>
          </a:p>
        </p:txBody>
      </p:sp>
      <p:sp>
        <p:nvSpPr>
          <p:cNvPr id="10" name="TextBox 9"/>
          <p:cNvSpPr txBox="1"/>
          <p:nvPr/>
        </p:nvSpPr>
        <p:spPr>
          <a:xfrm>
            <a:off x="513605" y="5560734"/>
            <a:ext cx="7992888" cy="769441"/>
          </a:xfrm>
          <a:prstGeom prst="rect">
            <a:avLst/>
          </a:prstGeom>
          <a:noFill/>
        </p:spPr>
        <p:txBody>
          <a:bodyPr wrap="square" rtlCol="0">
            <a:spAutoFit/>
          </a:bodyPr>
          <a:lstStyle/>
          <a:p>
            <a:pPr marL="342900" indent="-342900">
              <a:buFont typeface="Arial" panose="020B0604020202020204" pitchFamily="34" charset="0"/>
              <a:buChar char="•"/>
            </a:pPr>
            <a:r>
              <a:rPr lang="en-US" sz="2200" i="1" dirty="0" smtClean="0">
                <a:solidFill>
                  <a:schemeClr val="bg1"/>
                </a:solidFill>
                <a:latin typeface="Arial" pitchFamily="34" charset="0"/>
                <a:cs typeface="Arial" pitchFamily="34" charset="0"/>
              </a:rPr>
              <a:t>Atomic</a:t>
            </a:r>
            <a:r>
              <a:rPr lang="en-US" sz="2200" dirty="0" smtClean="0">
                <a:solidFill>
                  <a:schemeClr val="bg1"/>
                </a:solidFill>
                <a:latin typeface="Arial" pitchFamily="34" charset="0"/>
                <a:cs typeface="Arial" pitchFamily="34" charset="0"/>
              </a:rPr>
              <a:t> resolution is generally </a:t>
            </a:r>
            <a:r>
              <a:rPr lang="en-US" sz="2200" i="1" dirty="0" smtClean="0">
                <a:solidFill>
                  <a:schemeClr val="bg1"/>
                </a:solidFill>
                <a:latin typeface="Arial" pitchFamily="34" charset="0"/>
                <a:cs typeface="Arial" pitchFamily="34" charset="0"/>
              </a:rPr>
              <a:t>very difficult </a:t>
            </a:r>
            <a:r>
              <a:rPr lang="en-US" sz="2200" dirty="0" smtClean="0">
                <a:solidFill>
                  <a:schemeClr val="bg1"/>
                </a:solidFill>
                <a:latin typeface="Arial" pitchFamily="34" charset="0"/>
                <a:cs typeface="Arial" pitchFamily="34" charset="0"/>
              </a:rPr>
              <a:t>to achieve on PLD-grown films</a:t>
            </a:r>
          </a:p>
        </p:txBody>
      </p:sp>
    </p:spTree>
    <p:extLst>
      <p:ext uri="{BB962C8B-B14F-4D97-AF65-F5344CB8AC3E}">
        <p14:creationId xmlns:p14="http://schemas.microsoft.com/office/powerpoint/2010/main" xmlns="" val="2792108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err="1" smtClean="0"/>
              <a:t>NanoTransport</a:t>
            </a:r>
            <a:r>
              <a:rPr lang="en-US" dirty="0" smtClean="0"/>
              <a:t> system at CNMS</a:t>
            </a: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532904" y="1556792"/>
            <a:ext cx="2886968" cy="3849291"/>
          </a:xfrm>
        </p:spPr>
      </p:pic>
      <p:sp>
        <p:nvSpPr>
          <p:cNvPr id="4" name="Slide Number Placeholder 3"/>
          <p:cNvSpPr>
            <a:spLocks noGrp="1"/>
          </p:cNvSpPr>
          <p:nvPr>
            <p:ph type="sldNum" sz="quarter" idx="12"/>
          </p:nvPr>
        </p:nvSpPr>
        <p:spPr/>
        <p:txBody>
          <a:bodyPr/>
          <a:lstStyle/>
          <a:p>
            <a:fld id="{94CCE195-0BFA-4A19-B42C-58D5E81BC14E}" type="slidenum">
              <a:rPr lang="en-US" smtClean="0"/>
              <a:pPr/>
              <a:t>9</a:t>
            </a:fld>
            <a:endParaRPr lang="en-US" dirty="0"/>
          </a:p>
        </p:txBody>
      </p:sp>
      <p:pic>
        <p:nvPicPr>
          <p:cNvPr id="6" name="Picture 5"/>
          <p:cNvPicPr>
            <a:picLocks noChangeAspect="1"/>
          </p:cNvPicPr>
          <p:nvPr/>
        </p:nvPicPr>
        <p:blipFill>
          <a:blip r:embed="rId4" cstate="print">
            <a:extLst>
              <a:ext uri="{BEBA8EAE-BF5A-486C-A8C5-ECC9F3942E4B}">
                <a14:imgProps xmlns:a14="http://schemas.microsoft.com/office/drawing/2010/main" xmlns="">
                  <a14:imgLayer r:embed="rId5">
                    <a14:imgEffect>
                      <a14:brightnessContrast bright="20000" contrast="-20000"/>
                    </a14:imgEffect>
                  </a14:imgLayer>
                </a14:imgProps>
              </a:ext>
              <a:ext uri="{28A0092B-C50C-407E-A947-70E740481C1C}">
                <a14:useLocalDpi xmlns:a14="http://schemas.microsoft.com/office/drawing/2010/main" xmlns="" val="0"/>
              </a:ext>
            </a:extLst>
          </a:blip>
          <a:stretch>
            <a:fillRect/>
          </a:stretch>
        </p:blipFill>
        <p:spPr>
          <a:xfrm>
            <a:off x="3635896" y="1916832"/>
            <a:ext cx="4392488" cy="3294366"/>
          </a:xfrm>
          <a:prstGeom prst="rect">
            <a:avLst/>
          </a:prstGeom>
        </p:spPr>
      </p:pic>
      <p:sp>
        <p:nvSpPr>
          <p:cNvPr id="8" name="TextBox 7"/>
          <p:cNvSpPr txBox="1"/>
          <p:nvPr/>
        </p:nvSpPr>
        <p:spPr>
          <a:xfrm>
            <a:off x="3707904" y="4293096"/>
            <a:ext cx="1720343" cy="430887"/>
          </a:xfrm>
          <a:prstGeom prst="rect">
            <a:avLst/>
          </a:prstGeom>
          <a:noFill/>
        </p:spPr>
        <p:txBody>
          <a:bodyPr wrap="none" rtlCol="0">
            <a:spAutoFit/>
          </a:bodyPr>
          <a:lstStyle>
            <a:defPPr>
              <a:defRPr lang="en-US"/>
            </a:defPPr>
            <a:lvl1pPr>
              <a:defRPr sz="2200">
                <a:solidFill>
                  <a:srgbClr val="FFFF00"/>
                </a:solidFill>
                <a:latin typeface="Arial" pitchFamily="34" charset="0"/>
                <a:cs typeface="Arial" pitchFamily="34" charset="0"/>
              </a:defRPr>
            </a:lvl1pPr>
          </a:lstStyle>
          <a:p>
            <a:r>
              <a:rPr lang="en-US" dirty="0"/>
              <a:t>RHEED gun</a:t>
            </a:r>
          </a:p>
        </p:txBody>
      </p:sp>
      <p:sp>
        <p:nvSpPr>
          <p:cNvPr id="9" name="TextBox 8"/>
          <p:cNvSpPr txBox="1"/>
          <p:nvPr/>
        </p:nvSpPr>
        <p:spPr>
          <a:xfrm>
            <a:off x="5832140" y="4339556"/>
            <a:ext cx="1284326" cy="769441"/>
          </a:xfrm>
          <a:prstGeom prst="rect">
            <a:avLst/>
          </a:prstGeom>
          <a:noFill/>
        </p:spPr>
        <p:txBody>
          <a:bodyPr wrap="none" rtlCol="0">
            <a:spAutoFit/>
          </a:bodyPr>
          <a:lstStyle>
            <a:defPPr>
              <a:defRPr lang="en-US"/>
            </a:defPPr>
            <a:lvl1pPr>
              <a:defRPr sz="2200">
                <a:solidFill>
                  <a:srgbClr val="FFFF00"/>
                </a:solidFill>
                <a:latin typeface="Arial" pitchFamily="34" charset="0"/>
                <a:cs typeface="Arial" pitchFamily="34" charset="0"/>
              </a:defRPr>
            </a:lvl1pPr>
          </a:lstStyle>
          <a:p>
            <a:r>
              <a:rPr lang="en-US" dirty="0" smtClean="0"/>
              <a:t>growth </a:t>
            </a:r>
            <a:endParaRPr lang="en-US" dirty="0"/>
          </a:p>
          <a:p>
            <a:r>
              <a:rPr lang="en-US" dirty="0"/>
              <a:t>chamber</a:t>
            </a:r>
          </a:p>
        </p:txBody>
      </p:sp>
      <p:sp>
        <p:nvSpPr>
          <p:cNvPr id="10" name="TextBox 9"/>
          <p:cNvSpPr txBox="1"/>
          <p:nvPr/>
        </p:nvSpPr>
        <p:spPr>
          <a:xfrm>
            <a:off x="7402474" y="2981399"/>
            <a:ext cx="1284326" cy="769441"/>
          </a:xfrm>
          <a:prstGeom prst="rect">
            <a:avLst/>
          </a:prstGeom>
          <a:solidFill>
            <a:schemeClr val="tx1">
              <a:alpha val="46000"/>
            </a:schemeClr>
          </a:solidFill>
        </p:spPr>
        <p:txBody>
          <a:bodyPr wrap="none" rtlCol="0">
            <a:spAutoFit/>
          </a:bodyPr>
          <a:lstStyle>
            <a:defPPr>
              <a:defRPr lang="en-US"/>
            </a:defPPr>
            <a:lvl1pPr>
              <a:defRPr sz="2200">
                <a:solidFill>
                  <a:srgbClr val="FFFF00"/>
                </a:solidFill>
                <a:latin typeface="Arial" pitchFamily="34" charset="0"/>
                <a:cs typeface="Arial" pitchFamily="34" charset="0"/>
              </a:defRPr>
            </a:lvl1pPr>
          </a:lstStyle>
          <a:p>
            <a:r>
              <a:rPr lang="en-US" dirty="0"/>
              <a:t>SPM </a:t>
            </a:r>
          </a:p>
          <a:p>
            <a:r>
              <a:rPr lang="en-US" dirty="0"/>
              <a:t>chamber</a:t>
            </a:r>
          </a:p>
        </p:txBody>
      </p:sp>
      <p:sp>
        <p:nvSpPr>
          <p:cNvPr id="11" name="TextBox 10"/>
          <p:cNvSpPr txBox="1"/>
          <p:nvPr/>
        </p:nvSpPr>
        <p:spPr>
          <a:xfrm>
            <a:off x="864407" y="4441757"/>
            <a:ext cx="1284326" cy="769441"/>
          </a:xfrm>
          <a:prstGeom prst="rect">
            <a:avLst/>
          </a:prstGeom>
          <a:noFill/>
        </p:spPr>
        <p:txBody>
          <a:bodyPr wrap="none" rtlCol="0">
            <a:spAutoFit/>
          </a:bodyPr>
          <a:lstStyle>
            <a:defPPr>
              <a:defRPr lang="en-US"/>
            </a:defPPr>
            <a:lvl1pPr>
              <a:defRPr sz="2200">
                <a:solidFill>
                  <a:srgbClr val="FFFF00"/>
                </a:solidFill>
                <a:latin typeface="Arial" pitchFamily="34" charset="0"/>
                <a:cs typeface="Arial" pitchFamily="34" charset="0"/>
              </a:defRPr>
            </a:lvl1pPr>
          </a:lstStyle>
          <a:p>
            <a:r>
              <a:rPr lang="en-US" dirty="0"/>
              <a:t>Growth </a:t>
            </a:r>
          </a:p>
          <a:p>
            <a:r>
              <a:rPr lang="en-US" dirty="0"/>
              <a:t>chamber</a:t>
            </a:r>
          </a:p>
        </p:txBody>
      </p:sp>
      <p:sp>
        <p:nvSpPr>
          <p:cNvPr id="12" name="TextBox 11"/>
          <p:cNvSpPr txBox="1"/>
          <p:nvPr/>
        </p:nvSpPr>
        <p:spPr>
          <a:xfrm>
            <a:off x="659618" y="2320822"/>
            <a:ext cx="1895071" cy="430887"/>
          </a:xfrm>
          <a:prstGeom prst="rect">
            <a:avLst/>
          </a:prstGeom>
          <a:noFill/>
        </p:spPr>
        <p:txBody>
          <a:bodyPr wrap="none" rtlCol="0">
            <a:spAutoFit/>
          </a:bodyPr>
          <a:lstStyle>
            <a:defPPr>
              <a:defRPr lang="en-US"/>
            </a:defPPr>
            <a:lvl1pPr>
              <a:defRPr sz="2200">
                <a:solidFill>
                  <a:srgbClr val="FFFF00"/>
                </a:solidFill>
                <a:latin typeface="Arial" pitchFamily="34" charset="0"/>
                <a:cs typeface="Arial" pitchFamily="34" charset="0"/>
              </a:defRPr>
            </a:lvl1pPr>
          </a:lstStyle>
          <a:p>
            <a:r>
              <a:rPr lang="en-US" dirty="0" err="1" smtClean="0"/>
              <a:t>Excimer</a:t>
            </a:r>
            <a:r>
              <a:rPr lang="en-US" dirty="0" smtClean="0"/>
              <a:t> laser</a:t>
            </a:r>
            <a:endParaRPr lang="en-US" dirty="0"/>
          </a:p>
        </p:txBody>
      </p:sp>
      <p:sp>
        <p:nvSpPr>
          <p:cNvPr id="15" name="TextBox 14"/>
          <p:cNvSpPr txBox="1"/>
          <p:nvPr/>
        </p:nvSpPr>
        <p:spPr>
          <a:xfrm>
            <a:off x="4604513" y="2181684"/>
            <a:ext cx="1305935" cy="769441"/>
          </a:xfrm>
          <a:prstGeom prst="rect">
            <a:avLst/>
          </a:prstGeom>
          <a:solidFill>
            <a:schemeClr val="tx1">
              <a:alpha val="46000"/>
            </a:schemeClr>
          </a:solidFill>
        </p:spPr>
        <p:txBody>
          <a:bodyPr wrap="none" rtlCol="0">
            <a:spAutoFit/>
          </a:bodyPr>
          <a:lstStyle>
            <a:defPPr>
              <a:defRPr lang="en-US"/>
            </a:defPPr>
            <a:lvl1pPr>
              <a:defRPr sz="2200">
                <a:solidFill>
                  <a:srgbClr val="FFFF00"/>
                </a:solidFill>
                <a:latin typeface="Arial" pitchFamily="34" charset="0"/>
                <a:cs typeface="Arial" pitchFamily="34" charset="0"/>
              </a:defRPr>
            </a:lvl1pPr>
          </a:lstStyle>
          <a:p>
            <a:r>
              <a:rPr lang="en-US" dirty="0" smtClean="0"/>
              <a:t>transfer </a:t>
            </a:r>
          </a:p>
          <a:p>
            <a:r>
              <a:rPr lang="en-US" dirty="0" smtClean="0"/>
              <a:t>chamber</a:t>
            </a:r>
            <a:endParaRPr lang="en-US" dirty="0"/>
          </a:p>
        </p:txBody>
      </p:sp>
      <p:sp>
        <p:nvSpPr>
          <p:cNvPr id="16" name="TextBox 15"/>
          <p:cNvSpPr txBox="1"/>
          <p:nvPr/>
        </p:nvSpPr>
        <p:spPr>
          <a:xfrm>
            <a:off x="3203848" y="1289372"/>
            <a:ext cx="1305935" cy="769441"/>
          </a:xfrm>
          <a:prstGeom prst="rect">
            <a:avLst/>
          </a:prstGeom>
          <a:solidFill>
            <a:schemeClr val="tx1">
              <a:alpha val="46000"/>
            </a:schemeClr>
          </a:solidFill>
        </p:spPr>
        <p:txBody>
          <a:bodyPr wrap="none" rtlCol="0">
            <a:spAutoFit/>
          </a:bodyPr>
          <a:lstStyle>
            <a:defPPr>
              <a:defRPr lang="en-US"/>
            </a:defPPr>
            <a:lvl1pPr>
              <a:defRPr sz="2200">
                <a:solidFill>
                  <a:srgbClr val="FFFF00"/>
                </a:solidFill>
                <a:latin typeface="Arial" pitchFamily="34" charset="0"/>
                <a:cs typeface="Arial" pitchFamily="34" charset="0"/>
              </a:defRPr>
            </a:lvl1pPr>
          </a:lstStyle>
          <a:p>
            <a:r>
              <a:rPr lang="en-US" dirty="0" smtClean="0"/>
              <a:t>analysis </a:t>
            </a:r>
          </a:p>
          <a:p>
            <a:r>
              <a:rPr lang="en-US" dirty="0" smtClean="0"/>
              <a:t>chamber</a:t>
            </a:r>
            <a:endParaRPr lang="en-US" dirty="0"/>
          </a:p>
        </p:txBody>
      </p:sp>
      <p:sp>
        <p:nvSpPr>
          <p:cNvPr id="17" name="Rectangle 16"/>
          <p:cNvSpPr/>
          <p:nvPr/>
        </p:nvSpPr>
        <p:spPr>
          <a:xfrm>
            <a:off x="6188135" y="1412042"/>
            <a:ext cx="2749535" cy="369332"/>
          </a:xfrm>
          <a:prstGeom prst="rect">
            <a:avLst/>
          </a:prstGeom>
        </p:spPr>
        <p:txBody>
          <a:bodyPr wrap="none">
            <a:spAutoFit/>
          </a:bodyPr>
          <a:lstStyle/>
          <a:p>
            <a:r>
              <a:rPr lang="en-US" dirty="0">
                <a:solidFill>
                  <a:srgbClr val="FFFF00"/>
                </a:solidFill>
                <a:latin typeface="Arial" panose="020B0604020202020204" pitchFamily="34" charset="0"/>
                <a:cs typeface="Arial" panose="020B0604020202020204" pitchFamily="34" charset="0"/>
              </a:rPr>
              <a:t>http://www.cnms.ornl.gov</a:t>
            </a:r>
          </a:p>
        </p:txBody>
      </p:sp>
      <p:sp>
        <p:nvSpPr>
          <p:cNvPr id="18" name="TextBox 17"/>
          <p:cNvSpPr txBox="1"/>
          <p:nvPr/>
        </p:nvSpPr>
        <p:spPr>
          <a:xfrm>
            <a:off x="8060048" y="3764648"/>
            <a:ext cx="780983" cy="1446550"/>
          </a:xfrm>
          <a:prstGeom prst="rect">
            <a:avLst/>
          </a:prstGeom>
          <a:noFill/>
        </p:spPr>
        <p:txBody>
          <a:bodyPr wrap="none" rtlCol="0">
            <a:spAutoFit/>
          </a:bodyPr>
          <a:lstStyle/>
          <a:p>
            <a:r>
              <a:rPr lang="en-US" sz="2200" dirty="0" smtClean="0">
                <a:solidFill>
                  <a:schemeClr val="bg1"/>
                </a:solidFill>
                <a:latin typeface="Arial" pitchFamily="34" charset="0"/>
                <a:cs typeface="Arial" pitchFamily="34" charset="0"/>
              </a:rPr>
              <a:t>STM</a:t>
            </a:r>
          </a:p>
          <a:p>
            <a:r>
              <a:rPr lang="en-US" sz="2200" dirty="0" smtClean="0">
                <a:solidFill>
                  <a:schemeClr val="bg1"/>
                </a:solidFill>
                <a:latin typeface="Arial" pitchFamily="34" charset="0"/>
                <a:cs typeface="Arial" pitchFamily="34" charset="0"/>
              </a:rPr>
              <a:t>AFM</a:t>
            </a:r>
          </a:p>
          <a:p>
            <a:r>
              <a:rPr lang="en-US" sz="2200" dirty="0" smtClean="0">
                <a:solidFill>
                  <a:schemeClr val="bg1"/>
                </a:solidFill>
                <a:latin typeface="Arial" pitchFamily="34" charset="0"/>
                <a:cs typeface="Arial" pitchFamily="34" charset="0"/>
              </a:rPr>
              <a:t>in</a:t>
            </a:r>
          </a:p>
          <a:p>
            <a:r>
              <a:rPr lang="en-US" sz="2200" dirty="0" smtClean="0">
                <a:solidFill>
                  <a:schemeClr val="bg1"/>
                </a:solidFill>
                <a:latin typeface="Arial" pitchFamily="34" charset="0"/>
                <a:cs typeface="Arial" pitchFamily="34" charset="0"/>
              </a:rPr>
              <a:t>UHV</a:t>
            </a:r>
          </a:p>
        </p:txBody>
      </p:sp>
      <p:pic>
        <p:nvPicPr>
          <p:cNvPr id="20" name="Picture 19"/>
          <p:cNvPicPr>
            <a:picLocks noChangeAspect="1"/>
          </p:cNvPicPr>
          <p:nvPr/>
        </p:nvPicPr>
        <p:blipFill>
          <a:blip r:embed="rId6" cstate="print">
            <a:clrChange>
              <a:clrFrom>
                <a:srgbClr val="000000"/>
              </a:clrFrom>
              <a:clrTo>
                <a:srgbClr val="000000">
                  <a:alpha val="0"/>
                </a:srgbClr>
              </a:clrTo>
            </a:clrChange>
            <a:extLst>
              <a:ext uri="{28A0092B-C50C-407E-A947-70E740481C1C}">
                <a14:useLocalDpi xmlns:a14="http://schemas.microsoft.com/office/drawing/2010/main" xmlns="" val="0"/>
              </a:ext>
            </a:extLst>
          </a:blip>
          <a:stretch>
            <a:fillRect/>
          </a:stretch>
        </p:blipFill>
        <p:spPr>
          <a:xfrm>
            <a:off x="25260" y="6002306"/>
            <a:ext cx="4824536" cy="730990"/>
          </a:xfrm>
          <a:prstGeom prst="rect">
            <a:avLst/>
          </a:prstGeom>
        </p:spPr>
      </p:pic>
    </p:spTree>
    <p:extLst>
      <p:ext uri="{BB962C8B-B14F-4D97-AF65-F5344CB8AC3E}">
        <p14:creationId xmlns:p14="http://schemas.microsoft.com/office/powerpoint/2010/main" xmlns="" val="75635396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2200" dirty="0" smtClean="0">
            <a:solidFill>
              <a:schemeClr val="bg1"/>
            </a:solidFill>
            <a:latin typeface="Arial" pitchFamily="34" charset="0"/>
            <a:cs typeface="Arial"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8447</TotalTime>
  <Words>1030</Words>
  <Application>Microsoft Office PowerPoint</Application>
  <PresentationFormat>On-screen Show (4:3)</PresentationFormat>
  <Paragraphs>204</Paragraphs>
  <Slides>27</Slides>
  <Notes>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29" baseType="lpstr">
      <vt:lpstr>Office Theme</vt:lpstr>
      <vt:lpstr>Graph</vt:lpstr>
      <vt:lpstr>About OMICS Group</vt:lpstr>
      <vt:lpstr>About OMICS Group Conferences</vt:lpstr>
      <vt:lpstr>Atomically-resolved imaging of surfaces of complex oxide thin films grown by laser-MBE </vt:lpstr>
      <vt:lpstr>What complex oxides offer</vt:lpstr>
      <vt:lpstr>Perovskite structure</vt:lpstr>
      <vt:lpstr>Epitaxial film growth</vt:lpstr>
      <vt:lpstr>Pulsed Laser Deposition</vt:lpstr>
      <vt:lpstr>Scanning tunneling microscopy</vt:lpstr>
      <vt:lpstr>NanoTransport system at CNMS</vt:lpstr>
      <vt:lpstr>SrRuO3</vt:lpstr>
      <vt:lpstr>Samples</vt:lpstr>
      <vt:lpstr>Film growth</vt:lpstr>
      <vt:lpstr>Film surface: larger scale</vt:lpstr>
      <vt:lpstr>Competing surface patterns</vt:lpstr>
      <vt:lpstr>Zigzag and rectangular patterns</vt:lpstr>
      <vt:lpstr>Zigzag and rectangular patterns</vt:lpstr>
      <vt:lpstr>In-situ UPS</vt:lpstr>
      <vt:lpstr>Surface spin-glass behavior</vt:lpstr>
      <vt:lpstr>La5/8Ca3/8MnO3</vt:lpstr>
      <vt:lpstr>Evolution of surface morphology</vt:lpstr>
      <vt:lpstr>16 u.c. on SrTiO3</vt:lpstr>
      <vt:lpstr>25 u.c. on SrTiO3</vt:lpstr>
      <vt:lpstr>250 u.c. on SrTiO3</vt:lpstr>
      <vt:lpstr>Interpretation of the growth evolution</vt:lpstr>
      <vt:lpstr>25 u.c. on B-terminated NbGaO3 – single termination</vt:lpstr>
      <vt:lpstr>Acknowledgement</vt:lpstr>
      <vt:lpstr>Let Us Meet Again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Atomically Resolved Surface of Laser-MBE Grown SrRuO3 Thin Films</dc:title>
  <dc:creator>Alexander</dc:creator>
  <cp:lastModifiedBy>swetha-g</cp:lastModifiedBy>
  <cp:revision>73</cp:revision>
  <dcterms:created xsi:type="dcterms:W3CDTF">2013-03-17T16:49:22Z</dcterms:created>
  <dcterms:modified xsi:type="dcterms:W3CDTF">2014-11-05T14:33:37Z</dcterms:modified>
</cp:coreProperties>
</file>