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6" r:id="rId3"/>
  </p:sldMasterIdLst>
  <p:notesMasterIdLst>
    <p:notesMasterId r:id="rId26"/>
  </p:notesMasterIdLst>
  <p:sldIdLst>
    <p:sldId id="398" r:id="rId4"/>
    <p:sldId id="399" r:id="rId5"/>
    <p:sldId id="332" r:id="rId6"/>
    <p:sldId id="330" r:id="rId7"/>
    <p:sldId id="256" r:id="rId8"/>
    <p:sldId id="382" r:id="rId9"/>
    <p:sldId id="383" r:id="rId10"/>
    <p:sldId id="384" r:id="rId11"/>
    <p:sldId id="366" r:id="rId12"/>
    <p:sldId id="385" r:id="rId13"/>
    <p:sldId id="386" r:id="rId14"/>
    <p:sldId id="387" r:id="rId15"/>
    <p:sldId id="388" r:id="rId16"/>
    <p:sldId id="389" r:id="rId17"/>
    <p:sldId id="390" r:id="rId18"/>
    <p:sldId id="391" r:id="rId19"/>
    <p:sldId id="392" r:id="rId20"/>
    <p:sldId id="394" r:id="rId21"/>
    <p:sldId id="395" r:id="rId22"/>
    <p:sldId id="396" r:id="rId23"/>
    <p:sldId id="397" r:id="rId24"/>
    <p:sldId id="364" r:id="rId25"/>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894" y="6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228233-FA9C-43F4-87E8-DCB6C033E21B}" type="datetimeFigureOut">
              <a:rPr lang="pt-BR" smtClean="0"/>
              <a:t>13/10/2015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B82C0-B22F-4760-9B4A-9BD7814D1ACF}" type="slidenum">
              <a:rPr lang="pt-BR" smtClean="0"/>
              <a:t>‹#›</a:t>
            </a:fld>
            <a:endParaRPr lang="pt-BR"/>
          </a:p>
        </p:txBody>
      </p:sp>
    </p:spTree>
    <p:extLst>
      <p:ext uri="{BB962C8B-B14F-4D97-AF65-F5344CB8AC3E}">
        <p14:creationId xmlns:p14="http://schemas.microsoft.com/office/powerpoint/2010/main" val="29865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2160B211-F76C-4381-B23B-41C3E8079902}" type="slidenum">
              <a:rPr lang="pt-BR"/>
              <a:pPr>
                <a:defRPr/>
              </a:pPr>
              <a:t>‹#›</a:t>
            </a:fld>
            <a:endParaRPr lang="pt-BR"/>
          </a:p>
        </p:txBody>
      </p:sp>
    </p:spTree>
    <p:extLst>
      <p:ext uri="{BB962C8B-B14F-4D97-AF65-F5344CB8AC3E}">
        <p14:creationId xmlns:p14="http://schemas.microsoft.com/office/powerpoint/2010/main" val="98634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10820A5A-3709-4BF7-8D1B-E811464315EB}" type="slidenum">
              <a:rPr lang="pt-BR"/>
              <a:pPr>
                <a:defRPr/>
              </a:pPr>
              <a:t>‹#›</a:t>
            </a:fld>
            <a:endParaRPr lang="pt-BR"/>
          </a:p>
        </p:txBody>
      </p:sp>
    </p:spTree>
    <p:extLst>
      <p:ext uri="{BB962C8B-B14F-4D97-AF65-F5344CB8AC3E}">
        <p14:creationId xmlns:p14="http://schemas.microsoft.com/office/powerpoint/2010/main" val="80904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FCE6165-99F6-4A5E-9E0E-56281547A05A}" type="slidenum">
              <a:rPr lang="pt-BR"/>
              <a:pPr>
                <a:defRPr/>
              </a:pPr>
              <a:t>‹#›</a:t>
            </a:fld>
            <a:endParaRPr lang="pt-BR"/>
          </a:p>
        </p:txBody>
      </p:sp>
    </p:spTree>
    <p:extLst>
      <p:ext uri="{BB962C8B-B14F-4D97-AF65-F5344CB8AC3E}">
        <p14:creationId xmlns:p14="http://schemas.microsoft.com/office/powerpoint/2010/main" val="1451883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3F4D3F39-3409-4C28-B58B-92CE76C789F1}" type="slidenum">
              <a:rPr lang="pt-BR"/>
              <a:pPr>
                <a:defRPr/>
              </a:pPr>
              <a:t>‹#›</a:t>
            </a:fld>
            <a:endParaRPr lang="pt-BR"/>
          </a:p>
        </p:txBody>
      </p:sp>
    </p:spTree>
    <p:extLst>
      <p:ext uri="{BB962C8B-B14F-4D97-AF65-F5344CB8AC3E}">
        <p14:creationId xmlns:p14="http://schemas.microsoft.com/office/powerpoint/2010/main" val="1434525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2015/10/13</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276965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195341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2015/10/13</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26428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292949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2015/10/13</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86390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660203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2015/10/13</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31987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7A39970-162F-43C5-BAE8-E2EA84A7478F}" type="slidenum">
              <a:rPr lang="pt-BR"/>
              <a:pPr>
                <a:defRPr/>
              </a:pPr>
              <a:t>‹#›</a:t>
            </a:fld>
            <a:endParaRPr lang="pt-BR"/>
          </a:p>
        </p:txBody>
      </p:sp>
    </p:spTree>
    <p:extLst>
      <p:ext uri="{BB962C8B-B14F-4D97-AF65-F5344CB8AC3E}">
        <p14:creationId xmlns:p14="http://schemas.microsoft.com/office/powerpoint/2010/main" val="305658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66577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BFE3AFC-80B5-4AFE-A2AC-28819D90A5C4}" type="slidenum">
              <a:rPr lang="pt-BR"/>
              <a:pPr>
                <a:defRPr/>
              </a:pPr>
              <a:t>‹#›</a:t>
            </a:fld>
            <a:endParaRPr lang="pt-BR"/>
          </a:p>
        </p:txBody>
      </p:sp>
    </p:spTree>
    <p:extLst>
      <p:ext uri="{BB962C8B-B14F-4D97-AF65-F5344CB8AC3E}">
        <p14:creationId xmlns:p14="http://schemas.microsoft.com/office/powerpoint/2010/main" val="51012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E9FD58B-748C-44B3-B347-DA0477116BB3}" type="slidenum">
              <a:rPr lang="pt-BR"/>
              <a:pPr>
                <a:defRPr/>
              </a:pPr>
              <a:t>‹#›</a:t>
            </a:fld>
            <a:endParaRPr lang="pt-BR"/>
          </a:p>
        </p:txBody>
      </p:sp>
    </p:spTree>
    <p:extLst>
      <p:ext uri="{BB962C8B-B14F-4D97-AF65-F5344CB8AC3E}">
        <p14:creationId xmlns:p14="http://schemas.microsoft.com/office/powerpoint/2010/main" val="21332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F4448396-61E8-49D0-9FCC-1D57515927AC}" type="slidenum">
              <a:rPr lang="pt-BR"/>
              <a:pPr>
                <a:defRPr/>
              </a:pPr>
              <a:t>‹#›</a:t>
            </a:fld>
            <a:endParaRPr lang="pt-BR"/>
          </a:p>
        </p:txBody>
      </p:sp>
    </p:spTree>
    <p:extLst>
      <p:ext uri="{BB962C8B-B14F-4D97-AF65-F5344CB8AC3E}">
        <p14:creationId xmlns:p14="http://schemas.microsoft.com/office/powerpoint/2010/main" val="2377551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3DF64C68-E80B-4C99-AB95-DAA30F91BB62}" type="slidenum">
              <a:rPr lang="pt-BR"/>
              <a:pPr>
                <a:defRPr/>
              </a:pPr>
              <a:t>‹#›</a:t>
            </a:fld>
            <a:endParaRPr lang="pt-BR"/>
          </a:p>
        </p:txBody>
      </p:sp>
    </p:spTree>
    <p:extLst>
      <p:ext uri="{BB962C8B-B14F-4D97-AF65-F5344CB8AC3E}">
        <p14:creationId xmlns:p14="http://schemas.microsoft.com/office/powerpoint/2010/main" val="41379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D869F19E-FED9-4E34-8FF0-9349F2331AC2}" type="slidenum">
              <a:rPr lang="pt-BR"/>
              <a:pPr>
                <a:defRPr/>
              </a:pPr>
              <a:t>‹#›</a:t>
            </a:fld>
            <a:endParaRPr lang="pt-BR"/>
          </a:p>
        </p:txBody>
      </p:sp>
    </p:spTree>
    <p:extLst>
      <p:ext uri="{BB962C8B-B14F-4D97-AF65-F5344CB8AC3E}">
        <p14:creationId xmlns:p14="http://schemas.microsoft.com/office/powerpoint/2010/main" val="224180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5E66CA6-2FAE-4AAE-9B3E-DC400BFD78B0}" type="slidenum">
              <a:rPr lang="pt-BR"/>
              <a:pPr>
                <a:defRPr/>
              </a:pPr>
              <a:t>‹#›</a:t>
            </a:fld>
            <a:endParaRPr lang="pt-BR"/>
          </a:p>
        </p:txBody>
      </p:sp>
    </p:spTree>
    <p:extLst>
      <p:ext uri="{BB962C8B-B14F-4D97-AF65-F5344CB8AC3E}">
        <p14:creationId xmlns:p14="http://schemas.microsoft.com/office/powerpoint/2010/main" val="67759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7F8EFFD-3943-45D7-A2BE-B991208DA047}" type="slidenum">
              <a:rPr lang="pt-BR"/>
              <a:pPr>
                <a:defRPr/>
              </a:pPr>
              <a:t>‹#›</a:t>
            </a:fld>
            <a:endParaRPr lang="pt-BR"/>
          </a:p>
        </p:txBody>
      </p:sp>
    </p:spTree>
    <p:extLst>
      <p:ext uri="{BB962C8B-B14F-4D97-AF65-F5344CB8AC3E}">
        <p14:creationId xmlns:p14="http://schemas.microsoft.com/office/powerpoint/2010/main" val="212764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2D159EC-D78C-4F85-9C45-5E672E3C872E}" type="slidenum">
              <a:rPr lang="pt-BR"/>
              <a:pPr>
                <a:defRPr/>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a:defRPr/>
            </a:pPr>
            <a:fld id="{660B9A97-EAE3-4393-9844-3EC263B28109}" type="datetime1">
              <a:rPr kumimoji="1" lang="ja-JP" altLang="en-US">
                <a:solidFill>
                  <a:srgbClr val="FFFFFF"/>
                </a:solidFill>
                <a:latin typeface="Times New Roman" pitchFamily="18" charset="0"/>
                <a:ea typeface="ＭＳ Ｐゴシック" pitchFamily="34" charset="-128"/>
                <a:cs typeface="+mn-cs"/>
              </a:rPr>
              <a:pPr>
                <a:defRPr/>
              </a:pPr>
              <a:t>2015/10/13</a:t>
            </a:fld>
            <a:endParaRPr kumimoji="1" lang="en-US" altLang="ja-JP">
              <a:solidFill>
                <a:srgbClr val="FFFFFF"/>
              </a:solidFill>
              <a:latin typeface="Times New Roman" pitchFamily="18" charset="0"/>
              <a:ea typeface="ＭＳ Ｐゴシック" pitchFamily="34" charset="-128"/>
              <a:cs typeface="+mn-cs"/>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a:defRPr/>
            </a:pPr>
            <a:endParaRPr kumimoji="1" lang="en-US" altLang="ja-JP">
              <a:solidFill>
                <a:srgbClr val="FFFFFF"/>
              </a:solidFill>
              <a:latin typeface="Times New Roman" pitchFamily="18" charset="0"/>
              <a:ea typeface="ＭＳ Ｐゴシック" pitchFamily="34" charset="-128"/>
              <a:cs typeface="+mn-cs"/>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a:defRPr/>
            </a:pPr>
            <a:fld id="{B8230C9D-D6AA-4A10-B604-F50816F95B66}" type="slidenum">
              <a:rPr kumimoji="1" lang="en-US" altLang="ja-JP">
                <a:solidFill>
                  <a:srgbClr val="FFFFFF"/>
                </a:solidFill>
                <a:latin typeface="Times New Roman" pitchFamily="18" charset="0"/>
                <a:ea typeface="ＭＳ Ｐゴシック" pitchFamily="34" charset="-128"/>
                <a:cs typeface="+mn-cs"/>
              </a:rPr>
              <a:pPr>
                <a:defRPr/>
              </a:pPr>
              <a:t>‹#›</a:t>
            </a:fld>
            <a:endParaRPr kumimoji="1" lang="en-US" altLang="ja-JP">
              <a:solidFill>
                <a:srgbClr val="FFFFFF"/>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332680333"/>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a:defRPr/>
            </a:pPr>
            <a:fld id="{660B9A97-EAE3-4393-9844-3EC263B28109}" type="datetime1">
              <a:rPr kumimoji="1" lang="ja-JP" altLang="en-US">
                <a:solidFill>
                  <a:srgbClr val="FFFFFF"/>
                </a:solidFill>
                <a:latin typeface="Times New Roman" pitchFamily="18" charset="0"/>
                <a:ea typeface="ＭＳ Ｐゴシック" pitchFamily="34" charset="-128"/>
                <a:cs typeface="+mn-cs"/>
              </a:rPr>
              <a:pPr>
                <a:defRPr/>
              </a:pPr>
              <a:t>2015/10/13</a:t>
            </a:fld>
            <a:endParaRPr kumimoji="1" lang="en-US" altLang="ja-JP">
              <a:solidFill>
                <a:srgbClr val="FFFFFF"/>
              </a:solidFill>
              <a:latin typeface="Times New Roman" pitchFamily="18" charset="0"/>
              <a:ea typeface="ＭＳ Ｐゴシック" pitchFamily="34" charset="-128"/>
              <a:cs typeface="+mn-cs"/>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a:defRPr/>
            </a:pPr>
            <a:endParaRPr kumimoji="1" lang="en-US" altLang="ja-JP">
              <a:solidFill>
                <a:srgbClr val="FFFFFF"/>
              </a:solidFill>
              <a:latin typeface="Times New Roman" pitchFamily="18" charset="0"/>
              <a:ea typeface="ＭＳ Ｐゴシック" pitchFamily="34" charset="-128"/>
              <a:cs typeface="+mn-cs"/>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a:defRPr/>
            </a:pPr>
            <a:fld id="{B8230C9D-D6AA-4A10-B604-F50816F95B66}" type="slidenum">
              <a:rPr kumimoji="1" lang="en-US" altLang="ja-JP">
                <a:solidFill>
                  <a:srgbClr val="FFFFFF"/>
                </a:solidFill>
                <a:latin typeface="Times New Roman" pitchFamily="18" charset="0"/>
                <a:ea typeface="ＭＳ Ｐゴシック" pitchFamily="34" charset="-128"/>
                <a:cs typeface="+mn-cs"/>
              </a:rPr>
              <a:pPr>
                <a:defRPr/>
              </a:pPr>
              <a:t>‹#›</a:t>
            </a:fld>
            <a:endParaRPr kumimoji="1" lang="en-US" altLang="ja-JP">
              <a:solidFill>
                <a:srgbClr val="FFFFFF"/>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073300576"/>
      </p:ext>
    </p:extLst>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21.wmf"/><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1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32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837" y="1397094"/>
            <a:ext cx="8653759" cy="1815882"/>
          </a:xfrm>
          <a:prstGeom prst="rect">
            <a:avLst/>
          </a:prstGeom>
        </p:spPr>
        <p:txBody>
          <a:bodyPr wrap="square">
            <a:spAutoFit/>
          </a:bodyPr>
          <a:lstStyle/>
          <a:p>
            <a:pPr algn="just"/>
            <a:r>
              <a:rPr lang="en-US" sz="2800" dirty="0" smtClean="0"/>
              <a:t>The </a:t>
            </a:r>
            <a:r>
              <a:rPr lang="en-US" sz="2800" dirty="0"/>
              <a:t>distribution of </a:t>
            </a:r>
            <a:r>
              <a:rPr lang="en-US" sz="2800" dirty="0" smtClean="0"/>
              <a:t>the </a:t>
            </a:r>
            <a:r>
              <a:rPr lang="en-US" sz="2800" dirty="0" smtClean="0">
                <a:solidFill>
                  <a:srgbClr val="0000FF"/>
                </a:solidFill>
              </a:rPr>
              <a:t>shearing </a:t>
            </a:r>
            <a:r>
              <a:rPr lang="en-US" sz="2800" dirty="0">
                <a:solidFill>
                  <a:srgbClr val="0000FF"/>
                </a:solidFill>
              </a:rPr>
              <a:t>stress </a:t>
            </a:r>
            <a:r>
              <a:rPr lang="en-US" sz="2800" dirty="0"/>
              <a:t>obeys the law </a:t>
            </a:r>
            <a:r>
              <a:rPr lang="en-US" sz="2800" dirty="0" smtClean="0"/>
              <a:t>from Resistance of Materials, where </a:t>
            </a:r>
            <a:r>
              <a:rPr lang="en-US" sz="2800" dirty="0"/>
              <a:t>“</a:t>
            </a:r>
            <a:r>
              <a:rPr lang="pt-BR" sz="2800" dirty="0">
                <a:solidFill>
                  <a:srgbClr val="0000FF"/>
                </a:solidFill>
                <a:latin typeface="Symbol" pitchFamily="18" charset="2"/>
              </a:rPr>
              <a:t>r</a:t>
            </a:r>
            <a:r>
              <a:rPr lang="en-US" sz="2800" dirty="0"/>
              <a:t>" is the generic distance in relation to the center of joint and “</a:t>
            </a:r>
            <a:r>
              <a:rPr lang="en-US" sz="2800" i="1" dirty="0" smtClean="0">
                <a:solidFill>
                  <a:srgbClr val="0000FF"/>
                </a:solidFill>
              </a:rPr>
              <a:t>J </a:t>
            </a:r>
            <a:r>
              <a:rPr lang="en-US" sz="2800" dirty="0" smtClean="0"/>
              <a:t>” </a:t>
            </a:r>
            <a:r>
              <a:rPr lang="en-US" sz="2800" dirty="0"/>
              <a:t>is the polar moment of </a:t>
            </a:r>
            <a:r>
              <a:rPr lang="en-US" sz="2800" dirty="0" smtClean="0"/>
              <a:t>inertia.</a:t>
            </a:r>
            <a:endParaRPr lang="pt-BR" sz="2800" dirty="0"/>
          </a:p>
        </p:txBody>
      </p:sp>
      <p:sp>
        <p:nvSpPr>
          <p:cNvPr id="19" name="CaixaDeTexto 18"/>
          <p:cNvSpPr txBox="1"/>
          <p:nvPr/>
        </p:nvSpPr>
        <p:spPr>
          <a:xfrm>
            <a:off x="3059832" y="252699"/>
            <a:ext cx="5832648" cy="1015663"/>
          </a:xfrm>
          <a:prstGeom prst="rect">
            <a:avLst/>
          </a:prstGeom>
          <a:noFill/>
        </p:spPr>
        <p:txBody>
          <a:bodyPr wrap="square" rtlCol="0">
            <a:spAutoFit/>
          </a:bodyPr>
          <a:lstStyle/>
          <a:p>
            <a:r>
              <a:rPr lang="en-US" sz="3000" dirty="0" smtClean="0">
                <a:solidFill>
                  <a:srgbClr val="0000FF"/>
                </a:solidFill>
              </a:rPr>
              <a:t>The analytical solution based on shearing stress</a:t>
            </a:r>
            <a:endParaRPr lang="en-US" sz="3000" dirty="0">
              <a:solidFill>
                <a:srgbClr val="0000FF"/>
              </a:solidFill>
            </a:endParaRPr>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46173"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Retângulo 7"/>
          <p:cNvSpPr/>
          <p:nvPr/>
        </p:nvSpPr>
        <p:spPr>
          <a:xfrm>
            <a:off x="251519" y="4016677"/>
            <a:ext cx="7992889" cy="523220"/>
          </a:xfrm>
          <a:prstGeom prst="rect">
            <a:avLst/>
          </a:prstGeom>
        </p:spPr>
        <p:txBody>
          <a:bodyPr wrap="square">
            <a:spAutoFit/>
          </a:bodyPr>
          <a:lstStyle/>
          <a:p>
            <a:pPr algn="just"/>
            <a:r>
              <a:rPr lang="en-US" sz="2800" dirty="0" smtClean="0"/>
              <a:t>The </a:t>
            </a:r>
            <a:r>
              <a:rPr lang="en-US" sz="2800" dirty="0">
                <a:solidFill>
                  <a:srgbClr val="0000FF"/>
                </a:solidFill>
              </a:rPr>
              <a:t>polar moment of inertia </a:t>
            </a:r>
            <a:r>
              <a:rPr lang="en-US" sz="2800" dirty="0"/>
              <a:t>to be determined </a:t>
            </a:r>
            <a:r>
              <a:rPr lang="en-US" sz="2800" dirty="0" smtClean="0"/>
              <a:t>by</a:t>
            </a:r>
            <a:endParaRPr lang="pt-BR" sz="2800"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6081" r="25859"/>
          <a:stretch>
            <a:fillRect/>
          </a:stretch>
        </p:blipFill>
        <p:spPr bwMode="auto">
          <a:xfrm>
            <a:off x="1604399" y="4531632"/>
            <a:ext cx="2989244" cy="210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0732" y="2961048"/>
            <a:ext cx="1250847"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4969160"/>
            <a:ext cx="3859008" cy="11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049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23528" y="1556792"/>
            <a:ext cx="8653759" cy="1015663"/>
          </a:xfrm>
          <a:prstGeom prst="rect">
            <a:avLst/>
          </a:prstGeom>
        </p:spPr>
        <p:txBody>
          <a:bodyPr wrap="square">
            <a:spAutoFit/>
          </a:bodyPr>
          <a:lstStyle/>
          <a:p>
            <a:pPr algn="just"/>
            <a:r>
              <a:rPr lang="en-US" sz="3000" dirty="0"/>
              <a:t>T</a:t>
            </a:r>
            <a:r>
              <a:rPr lang="en-US" sz="3000" dirty="0" smtClean="0"/>
              <a:t>he </a:t>
            </a:r>
            <a:r>
              <a:rPr lang="en-US" sz="3000" dirty="0">
                <a:solidFill>
                  <a:srgbClr val="0000FF"/>
                </a:solidFill>
              </a:rPr>
              <a:t>polar moment of inertia </a:t>
            </a:r>
            <a:r>
              <a:rPr lang="en-US" sz="3000" dirty="0"/>
              <a:t>is obtained by the </a:t>
            </a:r>
            <a:r>
              <a:rPr lang="en-US" sz="3000" dirty="0" smtClean="0"/>
              <a:t>equation.</a:t>
            </a:r>
            <a:endParaRPr lang="pt-BR" sz="3000" dirty="0"/>
          </a:p>
        </p:txBody>
      </p:sp>
      <p:sp>
        <p:nvSpPr>
          <p:cNvPr id="19" name="CaixaDeTexto 18"/>
          <p:cNvSpPr txBox="1"/>
          <p:nvPr/>
        </p:nvSpPr>
        <p:spPr>
          <a:xfrm>
            <a:off x="3059832" y="252699"/>
            <a:ext cx="5832648" cy="1015663"/>
          </a:xfrm>
          <a:prstGeom prst="rect">
            <a:avLst/>
          </a:prstGeom>
          <a:noFill/>
        </p:spPr>
        <p:txBody>
          <a:bodyPr wrap="square" rtlCol="0">
            <a:spAutoFit/>
          </a:bodyPr>
          <a:lstStyle/>
          <a:p>
            <a:r>
              <a:rPr lang="en-US" sz="3000" dirty="0" smtClean="0">
                <a:solidFill>
                  <a:srgbClr val="0000FF"/>
                </a:solidFill>
              </a:rPr>
              <a:t>The analytical solution based on shearing stress</a:t>
            </a:r>
            <a:endParaRPr lang="en-US" sz="3000" dirty="0">
              <a:solidFill>
                <a:srgbClr val="0000FF"/>
              </a:solidFill>
            </a:endParaRPr>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46173"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Retângulo 7"/>
          <p:cNvSpPr/>
          <p:nvPr/>
        </p:nvSpPr>
        <p:spPr>
          <a:xfrm>
            <a:off x="251520" y="3501008"/>
            <a:ext cx="8640961" cy="1477328"/>
          </a:xfrm>
          <a:prstGeom prst="rect">
            <a:avLst/>
          </a:prstGeom>
        </p:spPr>
        <p:txBody>
          <a:bodyPr wrap="square">
            <a:spAutoFit/>
          </a:bodyPr>
          <a:lstStyle/>
          <a:p>
            <a:pPr algn="just"/>
            <a:r>
              <a:rPr lang="en-US" sz="3000" dirty="0">
                <a:solidFill>
                  <a:srgbClr val="0000FF"/>
                </a:solidFill>
              </a:rPr>
              <a:t>Substituting</a:t>
            </a:r>
            <a:r>
              <a:rPr lang="en-US" sz="3000" dirty="0"/>
              <a:t> </a:t>
            </a:r>
            <a:r>
              <a:rPr lang="en-US" sz="3000" dirty="0" smtClean="0"/>
              <a:t>the </a:t>
            </a:r>
            <a:r>
              <a:rPr lang="en-US" sz="3000" dirty="0">
                <a:solidFill>
                  <a:srgbClr val="0000FF"/>
                </a:solidFill>
              </a:rPr>
              <a:t>polar moment of inertia </a:t>
            </a:r>
            <a:r>
              <a:rPr lang="en-US" sz="3000" dirty="0" smtClean="0"/>
              <a:t>on that equation, with </a:t>
            </a:r>
            <a:r>
              <a:rPr lang="en-US" sz="3000" dirty="0"/>
              <a:t>the integration limits appropriate to the problem, </a:t>
            </a:r>
            <a:r>
              <a:rPr lang="en-US" sz="3000" dirty="0">
                <a:solidFill>
                  <a:srgbClr val="0000FF"/>
                </a:solidFill>
              </a:rPr>
              <a:t>one has</a:t>
            </a:r>
            <a:endParaRPr lang="pt-BR" sz="3000" dirty="0">
              <a:solidFill>
                <a:srgbClr val="0000FF"/>
              </a:solidFill>
            </a:endParaRPr>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1652" y="2492896"/>
            <a:ext cx="1741303"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5229200"/>
            <a:ext cx="328986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5229200"/>
            <a:ext cx="4453381"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Conector de seta reta 13"/>
          <p:cNvCxnSpPr/>
          <p:nvPr/>
        </p:nvCxnSpPr>
        <p:spPr>
          <a:xfrm>
            <a:off x="3635896" y="5679200"/>
            <a:ext cx="85302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3163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ircle(in)">
                                      <p:cBhvr>
                                        <p:cTn id="7" dur="2000"/>
                                        <p:tgtEl>
                                          <p:spTgt spid="7171"/>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1250"/>
                                        <p:tgtEl>
                                          <p:spTgt spid="14"/>
                                        </p:tgtEl>
                                      </p:cBhvr>
                                    </p:animEffect>
                                  </p:childTnLst>
                                </p:cTn>
                              </p:par>
                            </p:childTnLst>
                          </p:cTn>
                        </p:par>
                        <p:par>
                          <p:cTn id="12" fill="hold">
                            <p:stCondLst>
                              <p:cond delay="3250"/>
                            </p:stCondLst>
                            <p:childTnLst>
                              <p:par>
                                <p:cTn id="13" presetID="6" presetClass="entr" presetSubtype="16" fill="hold" nodeType="after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circle(in)">
                                      <p:cBhvr>
                                        <p:cTn id="15"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51520" y="1412776"/>
            <a:ext cx="8653759" cy="2862322"/>
          </a:xfrm>
          <a:prstGeom prst="rect">
            <a:avLst/>
          </a:prstGeom>
        </p:spPr>
        <p:txBody>
          <a:bodyPr wrap="square">
            <a:spAutoFit/>
          </a:bodyPr>
          <a:lstStyle/>
          <a:p>
            <a:pPr algn="just"/>
            <a:r>
              <a:rPr lang="en-US" sz="3000" dirty="0"/>
              <a:t>Replacing the polar moment of inertia </a:t>
            </a:r>
            <a:r>
              <a:rPr lang="en-US" sz="3000" dirty="0" smtClean="0">
                <a:solidFill>
                  <a:srgbClr val="0000FF"/>
                </a:solidFill>
              </a:rPr>
              <a:t>obtained</a:t>
            </a:r>
            <a:r>
              <a:rPr lang="en-US" sz="3000" dirty="0" smtClean="0"/>
              <a:t> and </a:t>
            </a:r>
            <a:r>
              <a:rPr lang="en-US" sz="3000" dirty="0">
                <a:solidFill>
                  <a:srgbClr val="0000FF"/>
                </a:solidFill>
              </a:rPr>
              <a:t>knowing</a:t>
            </a:r>
            <a:r>
              <a:rPr lang="en-US" sz="3000" dirty="0"/>
              <a:t> that the linear distribution of stresses requires that the </a:t>
            </a:r>
            <a:r>
              <a:rPr lang="en-US" sz="3000" dirty="0">
                <a:solidFill>
                  <a:srgbClr val="0000FF"/>
                </a:solidFill>
              </a:rPr>
              <a:t>maximum stress</a:t>
            </a:r>
            <a:r>
              <a:rPr lang="en-US" sz="3000" dirty="0"/>
              <a:t> occurs at the </a:t>
            </a:r>
            <a:r>
              <a:rPr lang="en-US" sz="3000" dirty="0">
                <a:solidFill>
                  <a:srgbClr val="0000FF"/>
                </a:solidFill>
              </a:rPr>
              <a:t>end</a:t>
            </a:r>
            <a:r>
              <a:rPr lang="en-US" sz="3000" dirty="0"/>
              <a:t> of the </a:t>
            </a:r>
            <a:r>
              <a:rPr lang="en-US" sz="3000" dirty="0">
                <a:solidFill>
                  <a:srgbClr val="0000FF"/>
                </a:solidFill>
              </a:rPr>
              <a:t>weld</a:t>
            </a:r>
            <a:r>
              <a:rPr lang="en-US" sz="3000" dirty="0"/>
              <a:t>, we can </a:t>
            </a:r>
            <a:r>
              <a:rPr lang="en-US" sz="3000" dirty="0" smtClean="0"/>
              <a:t>approximate to</a:t>
            </a:r>
            <a:r>
              <a:rPr lang="en-US" sz="3000" dirty="0" smtClean="0">
                <a:latin typeface="Symbol" pitchFamily="18" charset="2"/>
              </a:rPr>
              <a:t> </a:t>
            </a:r>
            <a:r>
              <a:rPr lang="en-US" sz="3000" dirty="0">
                <a:solidFill>
                  <a:srgbClr val="0000FF"/>
                </a:solidFill>
                <a:latin typeface="Symbol" pitchFamily="18" charset="2"/>
              </a:rPr>
              <a:t></a:t>
            </a:r>
            <a:r>
              <a:rPr lang="en-US" sz="3000" baseline="-25000" dirty="0">
                <a:solidFill>
                  <a:srgbClr val="0000FF"/>
                </a:solidFill>
              </a:rPr>
              <a:t>max</a:t>
            </a:r>
            <a:r>
              <a:rPr lang="en-US" sz="3000" dirty="0">
                <a:solidFill>
                  <a:srgbClr val="0000FF"/>
                </a:solidFill>
              </a:rPr>
              <a:t> </a:t>
            </a:r>
            <a:r>
              <a:rPr lang="en-US" sz="3000" dirty="0"/>
              <a:t>equals to </a:t>
            </a:r>
            <a:r>
              <a:rPr lang="en-US" sz="3000" dirty="0">
                <a:solidFill>
                  <a:srgbClr val="0000FF"/>
                </a:solidFill>
              </a:rPr>
              <a:t>L/2</a:t>
            </a:r>
            <a:r>
              <a:rPr lang="en-US" sz="3000" dirty="0"/>
              <a:t>, and write the </a:t>
            </a:r>
            <a:r>
              <a:rPr lang="en-US" sz="3000" dirty="0">
                <a:solidFill>
                  <a:srgbClr val="0000FF"/>
                </a:solidFill>
              </a:rPr>
              <a:t>equation</a:t>
            </a:r>
            <a:r>
              <a:rPr lang="en-US" sz="3000" dirty="0"/>
              <a:t> of </a:t>
            </a:r>
            <a:r>
              <a:rPr lang="en-US" sz="3000" dirty="0">
                <a:solidFill>
                  <a:srgbClr val="0000FF"/>
                </a:solidFill>
              </a:rPr>
              <a:t>maximum </a:t>
            </a:r>
            <a:r>
              <a:rPr lang="en-US" sz="3000" dirty="0"/>
              <a:t>shear</a:t>
            </a:r>
            <a:r>
              <a:rPr lang="en-US" sz="3000" dirty="0">
                <a:solidFill>
                  <a:srgbClr val="0000FF"/>
                </a:solidFill>
              </a:rPr>
              <a:t> </a:t>
            </a:r>
            <a:r>
              <a:rPr lang="en-US" sz="3000" dirty="0" smtClean="0">
                <a:solidFill>
                  <a:srgbClr val="0000FF"/>
                </a:solidFill>
              </a:rPr>
              <a:t>stress</a:t>
            </a:r>
            <a:endParaRPr lang="pt-BR" sz="3000" dirty="0"/>
          </a:p>
        </p:txBody>
      </p:sp>
      <p:sp>
        <p:nvSpPr>
          <p:cNvPr id="19" name="CaixaDeTexto 18"/>
          <p:cNvSpPr txBox="1"/>
          <p:nvPr/>
        </p:nvSpPr>
        <p:spPr>
          <a:xfrm>
            <a:off x="3059832" y="252699"/>
            <a:ext cx="5832648" cy="1015663"/>
          </a:xfrm>
          <a:prstGeom prst="rect">
            <a:avLst/>
          </a:prstGeom>
          <a:noFill/>
        </p:spPr>
        <p:txBody>
          <a:bodyPr wrap="square" rtlCol="0">
            <a:spAutoFit/>
          </a:bodyPr>
          <a:lstStyle/>
          <a:p>
            <a:r>
              <a:rPr lang="en-US" sz="3000" dirty="0" smtClean="0">
                <a:solidFill>
                  <a:srgbClr val="0000FF"/>
                </a:solidFill>
              </a:rPr>
              <a:t>The analytical solution based on shearing stress</a:t>
            </a:r>
            <a:endParaRPr lang="en-US" sz="3000" dirty="0">
              <a:solidFill>
                <a:srgbClr val="0000FF"/>
              </a:solidFill>
            </a:endParaRPr>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46173"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6524" y="4509120"/>
            <a:ext cx="510374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ângulo 7"/>
          <p:cNvSpPr/>
          <p:nvPr/>
        </p:nvSpPr>
        <p:spPr>
          <a:xfrm>
            <a:off x="1896681" y="4509120"/>
            <a:ext cx="5561545" cy="194421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0306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91463" y="1412776"/>
            <a:ext cx="8653759" cy="1384995"/>
          </a:xfrm>
          <a:prstGeom prst="rect">
            <a:avLst/>
          </a:prstGeom>
        </p:spPr>
        <p:txBody>
          <a:bodyPr wrap="square">
            <a:spAutoFit/>
          </a:bodyPr>
          <a:lstStyle/>
          <a:p>
            <a:pPr algn="just"/>
            <a:r>
              <a:rPr lang="en-US" sz="2800" dirty="0" smtClean="0"/>
              <a:t>The prior expression can </a:t>
            </a:r>
            <a:r>
              <a:rPr lang="en-US" sz="2800" dirty="0"/>
              <a:t>be used for the design of the base "</a:t>
            </a:r>
            <a:r>
              <a:rPr lang="en-US" sz="2800" dirty="0">
                <a:solidFill>
                  <a:srgbClr val="0000FF"/>
                </a:solidFill>
              </a:rPr>
              <a:t>a</a:t>
            </a:r>
            <a:r>
              <a:rPr lang="en-US" sz="2800" dirty="0"/>
              <a:t>" of the bead weld. To this must be put it in the </a:t>
            </a:r>
            <a:r>
              <a:rPr lang="en-US" sz="2800" dirty="0">
                <a:solidFill>
                  <a:srgbClr val="0000FF"/>
                </a:solidFill>
              </a:rPr>
              <a:t>polynomial </a:t>
            </a:r>
            <a:r>
              <a:rPr lang="en-US" sz="2800" dirty="0" smtClean="0">
                <a:solidFill>
                  <a:srgbClr val="0000FF"/>
                </a:solidFill>
              </a:rPr>
              <a:t>form</a:t>
            </a:r>
            <a:endParaRPr lang="pt-BR" sz="2800" dirty="0">
              <a:solidFill>
                <a:srgbClr val="0000FF"/>
              </a:solidFill>
            </a:endParaRPr>
          </a:p>
        </p:txBody>
      </p:sp>
      <p:sp>
        <p:nvSpPr>
          <p:cNvPr id="19" name="CaixaDeTexto 18"/>
          <p:cNvSpPr txBox="1"/>
          <p:nvPr/>
        </p:nvSpPr>
        <p:spPr>
          <a:xfrm>
            <a:off x="3059832" y="252699"/>
            <a:ext cx="5832648" cy="1015663"/>
          </a:xfrm>
          <a:prstGeom prst="rect">
            <a:avLst/>
          </a:prstGeom>
          <a:noFill/>
        </p:spPr>
        <p:txBody>
          <a:bodyPr wrap="square" rtlCol="0">
            <a:spAutoFit/>
          </a:bodyPr>
          <a:lstStyle/>
          <a:p>
            <a:r>
              <a:rPr lang="en-US" sz="3000" dirty="0" smtClean="0">
                <a:solidFill>
                  <a:srgbClr val="0000FF"/>
                </a:solidFill>
              </a:rPr>
              <a:t>The analytical solution based on shearing stress</a:t>
            </a:r>
            <a:endParaRPr lang="en-US" sz="3000" dirty="0">
              <a:solidFill>
                <a:srgbClr val="0000FF"/>
              </a:solidFill>
            </a:endParaRPr>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46173"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030" y="2600984"/>
            <a:ext cx="3731330"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ângulo 10"/>
          <p:cNvSpPr/>
          <p:nvPr/>
        </p:nvSpPr>
        <p:spPr>
          <a:xfrm>
            <a:off x="291463" y="3728645"/>
            <a:ext cx="1235291" cy="523220"/>
          </a:xfrm>
          <a:prstGeom prst="rect">
            <a:avLst/>
          </a:prstGeom>
        </p:spPr>
        <p:txBody>
          <a:bodyPr wrap="square">
            <a:spAutoFit/>
          </a:bodyPr>
          <a:lstStyle/>
          <a:p>
            <a:pPr algn="just"/>
            <a:r>
              <a:rPr lang="en-US" sz="2800" dirty="0" smtClean="0"/>
              <a:t>Where</a:t>
            </a:r>
            <a:endParaRPr lang="pt-BR" sz="2800" dirty="0"/>
          </a:p>
        </p:txBody>
      </p:sp>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6507" y="3514071"/>
            <a:ext cx="1542853"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ângulo 12"/>
          <p:cNvSpPr/>
          <p:nvPr/>
        </p:nvSpPr>
        <p:spPr>
          <a:xfrm>
            <a:off x="4204651" y="3800653"/>
            <a:ext cx="844454" cy="523220"/>
          </a:xfrm>
          <a:prstGeom prst="rect">
            <a:avLst/>
          </a:prstGeom>
        </p:spPr>
        <p:txBody>
          <a:bodyPr wrap="square">
            <a:spAutoFit/>
          </a:bodyPr>
          <a:lstStyle/>
          <a:p>
            <a:pPr algn="just"/>
            <a:r>
              <a:rPr lang="en-US" sz="2800" dirty="0" smtClean="0"/>
              <a:t>and</a:t>
            </a:r>
            <a:endParaRPr lang="pt-BR" sz="2800" dirty="0"/>
          </a:p>
        </p:txBody>
      </p:sp>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5762" y="3609120"/>
            <a:ext cx="1298526"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5"/>
          <p:cNvSpPr/>
          <p:nvPr/>
        </p:nvSpPr>
        <p:spPr>
          <a:xfrm>
            <a:off x="264785" y="4849996"/>
            <a:ext cx="3082895" cy="523220"/>
          </a:xfrm>
          <a:prstGeom prst="rect">
            <a:avLst/>
          </a:prstGeom>
        </p:spPr>
        <p:txBody>
          <a:bodyPr wrap="none">
            <a:spAutoFit/>
          </a:bodyPr>
          <a:lstStyle/>
          <a:p>
            <a:r>
              <a:rPr lang="en-US" sz="2800" dirty="0"/>
              <a:t>W</a:t>
            </a:r>
            <a:r>
              <a:rPr lang="en-US" sz="2800" dirty="0" smtClean="0"/>
              <a:t>hose </a:t>
            </a:r>
            <a:r>
              <a:rPr lang="en-US" sz="2800" dirty="0"/>
              <a:t>real root is</a:t>
            </a:r>
            <a:endParaRPr lang="pt-BR" sz="2800" dirty="0"/>
          </a:p>
        </p:txBody>
      </p:sp>
      <p:pic>
        <p:nvPicPr>
          <p:cNvPr id="922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4862" y="4509120"/>
            <a:ext cx="2712688"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ângulo 6"/>
          <p:cNvSpPr/>
          <p:nvPr/>
        </p:nvSpPr>
        <p:spPr>
          <a:xfrm>
            <a:off x="6588224" y="4808745"/>
            <a:ext cx="1484702" cy="523220"/>
          </a:xfrm>
          <a:prstGeom prst="rect">
            <a:avLst/>
          </a:prstGeom>
        </p:spPr>
        <p:txBody>
          <a:bodyPr wrap="none">
            <a:spAutoFit/>
          </a:bodyPr>
          <a:lstStyle/>
          <a:p>
            <a:r>
              <a:rPr lang="en-US" sz="2800" dirty="0"/>
              <a:t>in which</a:t>
            </a:r>
            <a:endParaRPr lang="pt-BR" sz="2800" dirty="0"/>
          </a:p>
        </p:txBody>
      </p:sp>
      <p:pic>
        <p:nvPicPr>
          <p:cNvPr id="922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562" y="5877352"/>
            <a:ext cx="8060875"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ângulo 15"/>
          <p:cNvSpPr/>
          <p:nvPr/>
        </p:nvSpPr>
        <p:spPr>
          <a:xfrm>
            <a:off x="4016920" y="2509567"/>
            <a:ext cx="3887203" cy="96223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3347681" y="4443766"/>
            <a:ext cx="2953702" cy="136149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2263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500"/>
                                        <p:tgtEl>
                                          <p:spTgt spid="16"/>
                                        </p:tgtEl>
                                      </p:cBhvr>
                                    </p:animEffect>
                                  </p:childTnLst>
                                </p:cTn>
                              </p:par>
                            </p:childTnLst>
                          </p:cTn>
                        </p:par>
                        <p:par>
                          <p:cTn id="8" fill="hold">
                            <p:stCondLst>
                              <p:cond delay="3000"/>
                            </p:stCondLst>
                            <p:childTnLst>
                              <p:par>
                                <p:cTn id="9" presetID="6" presetClass="entr" presetSubtype="16" fill="hold" grpId="0"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circle(in)">
                                      <p:cBhvr>
                                        <p:cTn id="11" dur="2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9299" t="20831" r="33439" b="28468"/>
          <a:stretch/>
        </p:blipFill>
        <p:spPr bwMode="auto">
          <a:xfrm>
            <a:off x="1907704" y="4721127"/>
            <a:ext cx="2952328" cy="188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4"/>
          <p:cNvSpPr>
            <a:spLocks noChangeArrowheads="1"/>
          </p:cNvSpPr>
          <p:nvPr/>
        </p:nvSpPr>
        <p:spPr bwMode="auto">
          <a:xfrm>
            <a:off x="416469" y="1052736"/>
            <a:ext cx="849694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20000"/>
              </a:spcBef>
            </a:pPr>
            <a:r>
              <a:rPr lang="en-US" sz="3300" dirty="0">
                <a:solidFill>
                  <a:srgbClr val="0000FF"/>
                </a:solidFill>
              </a:rPr>
              <a:t>Consider</a:t>
            </a:r>
            <a:r>
              <a:rPr lang="en-US" sz="3300" dirty="0"/>
              <a:t> two steel plates welded perpendicularly through a weld bead length of </a:t>
            </a:r>
            <a:r>
              <a:rPr lang="en-US" sz="3300" dirty="0">
                <a:solidFill>
                  <a:srgbClr val="0000FF"/>
                </a:solidFill>
              </a:rPr>
              <a:t>L = 500 mm </a:t>
            </a:r>
            <a:r>
              <a:rPr lang="en-US" sz="3300" dirty="0"/>
              <a:t>and weld base </a:t>
            </a:r>
            <a:r>
              <a:rPr lang="en-US" sz="3300" dirty="0">
                <a:solidFill>
                  <a:srgbClr val="0000FF"/>
                </a:solidFill>
              </a:rPr>
              <a:t>a = 12 mm</a:t>
            </a:r>
            <a:r>
              <a:rPr lang="en-US" sz="3300" dirty="0"/>
              <a:t>. By the specifications of the American Welding Society, the allowable stress indicated is </a:t>
            </a:r>
            <a:r>
              <a:rPr lang="pt-BR" sz="3300" dirty="0">
                <a:solidFill>
                  <a:srgbClr val="0000FF"/>
                </a:solidFill>
                <a:latin typeface="Symbol" pitchFamily="18" charset="2"/>
              </a:rPr>
              <a:t>t</a:t>
            </a:r>
            <a:r>
              <a:rPr lang="en-US" sz="3300" baseline="-25000" dirty="0" err="1">
                <a:solidFill>
                  <a:srgbClr val="0000FF"/>
                </a:solidFill>
              </a:rPr>
              <a:t>adm</a:t>
            </a:r>
            <a:r>
              <a:rPr lang="en-US" sz="3300" dirty="0">
                <a:solidFill>
                  <a:srgbClr val="0000FF"/>
                </a:solidFill>
              </a:rPr>
              <a:t> = 70 </a:t>
            </a:r>
            <a:r>
              <a:rPr lang="en-US" sz="3300" dirty="0" err="1">
                <a:solidFill>
                  <a:srgbClr val="0000FF"/>
                </a:solidFill>
              </a:rPr>
              <a:t>MPa</a:t>
            </a:r>
            <a:r>
              <a:rPr lang="en-US" sz="3300" dirty="0"/>
              <a:t>. One wants to know the maximum torque that can act </a:t>
            </a:r>
            <a:r>
              <a:rPr lang="en-US" sz="3300" dirty="0" smtClean="0"/>
              <a:t>at </a:t>
            </a:r>
            <a:r>
              <a:rPr lang="en-US" sz="3300" dirty="0"/>
              <a:t>the joint</a:t>
            </a:r>
            <a:r>
              <a:rPr lang="en-US" sz="3300" dirty="0" smtClean="0"/>
              <a:t>.</a:t>
            </a:r>
            <a:endParaRPr lang="en-US" sz="3300" dirty="0"/>
          </a:p>
        </p:txBody>
      </p:sp>
      <p:sp>
        <p:nvSpPr>
          <p:cNvPr id="5123" name="Rectangle 5"/>
          <p:cNvSpPr>
            <a:spLocks noChangeArrowheads="1"/>
          </p:cNvSpPr>
          <p:nvPr/>
        </p:nvSpPr>
        <p:spPr bwMode="auto">
          <a:xfrm>
            <a:off x="1635331" y="179133"/>
            <a:ext cx="7401165" cy="72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a:lnSpc>
                <a:spcPct val="90000"/>
              </a:lnSpc>
              <a:spcBef>
                <a:spcPct val="20000"/>
              </a:spcBef>
            </a:pPr>
            <a:r>
              <a:rPr lang="en-US" altLang="zh-CN" sz="4400" dirty="0" smtClean="0">
                <a:solidFill>
                  <a:srgbClr val="0000FF"/>
                </a:solidFill>
                <a:ea typeface="宋体" pitchFamily="2" charset="-122"/>
              </a:rPr>
              <a:t>NUMERICAL </a:t>
            </a:r>
            <a:r>
              <a:rPr lang="en-US" altLang="zh-CN" sz="4400" dirty="0">
                <a:solidFill>
                  <a:srgbClr val="0000FF"/>
                </a:solidFill>
                <a:ea typeface="宋体" pitchFamily="2" charset="-122"/>
              </a:rPr>
              <a:t>SIMULATIONS</a:t>
            </a:r>
            <a:endParaRPr lang="en-US" altLang="zh-CN" sz="4400" dirty="0">
              <a:ea typeface="宋体" pitchFamily="2" charset="-122"/>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08777"/>
            <a:ext cx="1008112" cy="72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5148064" y="5229200"/>
            <a:ext cx="3816424" cy="1015663"/>
          </a:xfrm>
          <a:prstGeom prst="rect">
            <a:avLst/>
          </a:prstGeom>
        </p:spPr>
        <p:txBody>
          <a:bodyPr wrap="square">
            <a:spAutoFit/>
          </a:bodyPr>
          <a:lstStyle/>
          <a:p>
            <a:r>
              <a:rPr lang="en-US" sz="2000" dirty="0"/>
              <a:t>“M” is the torsional moment,</a:t>
            </a:r>
            <a:endParaRPr lang="pt-BR" sz="2000" dirty="0"/>
          </a:p>
          <a:p>
            <a:r>
              <a:rPr lang="en-US" sz="2000" dirty="0"/>
              <a:t>“a” is the base of bead weld and</a:t>
            </a:r>
            <a:endParaRPr lang="pt-BR" sz="2000" dirty="0"/>
          </a:p>
          <a:p>
            <a:r>
              <a:rPr lang="en-US" sz="2000" dirty="0"/>
              <a:t>“L” is the length of bead weld.</a:t>
            </a:r>
            <a:endParaRPr lang="pt-BR" sz="2000" dirty="0"/>
          </a:p>
        </p:txBody>
      </p:sp>
    </p:spTree>
    <p:extLst>
      <p:ext uri="{BB962C8B-B14F-4D97-AF65-F5344CB8AC3E}">
        <p14:creationId xmlns:p14="http://schemas.microsoft.com/office/powerpoint/2010/main" val="77107168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416468" y="1268760"/>
            <a:ext cx="8404004" cy="82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20000"/>
              </a:spcBef>
            </a:pPr>
            <a:r>
              <a:rPr lang="en-US" sz="2800" dirty="0"/>
              <a:t>Solving the problem by the proposal for </a:t>
            </a:r>
            <a:r>
              <a:rPr lang="en-US" sz="2800" dirty="0" err="1">
                <a:solidFill>
                  <a:srgbClr val="0000FF"/>
                </a:solidFill>
              </a:rPr>
              <a:t>Sarkis</a:t>
            </a:r>
            <a:r>
              <a:rPr lang="en-US" sz="2800" dirty="0"/>
              <a:t>, one </a:t>
            </a:r>
            <a:r>
              <a:rPr lang="en-US" sz="2800" dirty="0" smtClean="0"/>
              <a:t>has.</a:t>
            </a:r>
            <a:endParaRPr lang="en-US" sz="2800" dirty="0"/>
          </a:p>
        </p:txBody>
      </p:sp>
      <p:sp>
        <p:nvSpPr>
          <p:cNvPr id="5123" name="Rectangle 5"/>
          <p:cNvSpPr>
            <a:spLocks noChangeArrowheads="1"/>
          </p:cNvSpPr>
          <p:nvPr/>
        </p:nvSpPr>
        <p:spPr bwMode="auto">
          <a:xfrm>
            <a:off x="1635331" y="179133"/>
            <a:ext cx="7401165" cy="72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a:lnSpc>
                <a:spcPct val="90000"/>
              </a:lnSpc>
              <a:spcBef>
                <a:spcPct val="20000"/>
              </a:spcBef>
            </a:pPr>
            <a:r>
              <a:rPr lang="en-US" altLang="zh-CN" sz="4400" dirty="0" smtClean="0">
                <a:solidFill>
                  <a:srgbClr val="0000FF"/>
                </a:solidFill>
                <a:ea typeface="宋体" pitchFamily="2" charset="-122"/>
              </a:rPr>
              <a:t>NUMERICAL </a:t>
            </a:r>
            <a:r>
              <a:rPr lang="en-US" altLang="zh-CN" sz="4400" dirty="0">
                <a:solidFill>
                  <a:srgbClr val="0000FF"/>
                </a:solidFill>
                <a:ea typeface="宋体" pitchFamily="2" charset="-122"/>
              </a:rPr>
              <a:t>SIMULATIONS</a:t>
            </a:r>
            <a:endParaRPr lang="en-US" altLang="zh-CN" sz="4400" dirty="0">
              <a:ea typeface="宋体" pitchFamily="2" charset="-122"/>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8777"/>
            <a:ext cx="1008112" cy="72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404958"/>
            <a:ext cx="1545421"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ângulo 7"/>
          <p:cNvSpPr/>
          <p:nvPr/>
        </p:nvSpPr>
        <p:spPr>
          <a:xfrm>
            <a:off x="2915816" y="2624125"/>
            <a:ext cx="844454" cy="523220"/>
          </a:xfrm>
          <a:prstGeom prst="rect">
            <a:avLst/>
          </a:prstGeom>
        </p:spPr>
        <p:txBody>
          <a:bodyPr wrap="square">
            <a:spAutoFit/>
          </a:bodyPr>
          <a:lstStyle/>
          <a:p>
            <a:pPr algn="just"/>
            <a:r>
              <a:rPr lang="en-US" sz="2800" dirty="0" smtClean="0"/>
              <a:t>and</a:t>
            </a:r>
            <a:endParaRPr lang="pt-BR" sz="2800" dirty="0"/>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4062" y="2384984"/>
            <a:ext cx="2352194"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29474" y="4077072"/>
            <a:ext cx="3090398" cy="523220"/>
          </a:xfrm>
          <a:prstGeom prst="rect">
            <a:avLst/>
          </a:prstGeom>
        </p:spPr>
        <p:txBody>
          <a:bodyPr wrap="none">
            <a:spAutoFit/>
          </a:bodyPr>
          <a:lstStyle/>
          <a:p>
            <a:r>
              <a:rPr lang="en-US" sz="2800" dirty="0"/>
              <a:t>and by </a:t>
            </a:r>
            <a:r>
              <a:rPr lang="en-US" sz="2800" dirty="0">
                <a:solidFill>
                  <a:srgbClr val="0000FF"/>
                </a:solidFill>
              </a:rPr>
              <a:t>Wahrhaftig</a:t>
            </a:r>
            <a:endParaRPr lang="pt-BR" sz="2800" dirty="0">
              <a:solidFill>
                <a:srgbClr val="0000FF"/>
              </a:solidFill>
            </a:endParaRPr>
          </a:p>
        </p:txBody>
      </p:sp>
      <p:pic>
        <p:nvPicPr>
          <p:cNvPr id="102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3573016"/>
            <a:ext cx="3900873"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tângulo 11"/>
          <p:cNvSpPr/>
          <p:nvPr/>
        </p:nvSpPr>
        <p:spPr>
          <a:xfrm>
            <a:off x="2241280" y="5733256"/>
            <a:ext cx="844454" cy="523220"/>
          </a:xfrm>
          <a:prstGeom prst="rect">
            <a:avLst/>
          </a:prstGeom>
        </p:spPr>
        <p:txBody>
          <a:bodyPr wrap="square">
            <a:spAutoFit/>
          </a:bodyPr>
          <a:lstStyle/>
          <a:p>
            <a:pPr algn="just"/>
            <a:r>
              <a:rPr lang="en-US" sz="2800" dirty="0" smtClean="0"/>
              <a:t>and</a:t>
            </a:r>
            <a:endParaRPr lang="pt-BR" sz="2800" dirty="0"/>
          </a:p>
        </p:txBody>
      </p:sp>
      <p:pic>
        <p:nvPicPr>
          <p:cNvPr id="1024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6048" y="5157192"/>
            <a:ext cx="5284227" cy="15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ângulo 12"/>
          <p:cNvSpPr/>
          <p:nvPr/>
        </p:nvSpPr>
        <p:spPr>
          <a:xfrm>
            <a:off x="4427984" y="2353869"/>
            <a:ext cx="2520280" cy="96223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3563888" y="5229200"/>
            <a:ext cx="5396387" cy="151200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8480153"/>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500"/>
                                        <p:tgtEl>
                                          <p:spTgt spid="13"/>
                                        </p:tgtEl>
                                      </p:cBhvr>
                                    </p:animEffect>
                                  </p:childTnLst>
                                </p:cTn>
                              </p:par>
                            </p:childTnLst>
                          </p:cTn>
                        </p:par>
                        <p:par>
                          <p:cTn id="8" fill="hold">
                            <p:stCondLst>
                              <p:cond delay="3000"/>
                            </p:stCondLst>
                            <p:childTnLst>
                              <p:par>
                                <p:cTn id="9" presetID="6" presetClass="entr" presetSubtype="16" fill="hold" grpId="0" nodeType="afterEffect">
                                  <p:stCondLst>
                                    <p:cond delay="10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1635331" y="179133"/>
            <a:ext cx="7401165" cy="72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a:lnSpc>
                <a:spcPct val="90000"/>
              </a:lnSpc>
              <a:spcBef>
                <a:spcPct val="20000"/>
              </a:spcBef>
            </a:pPr>
            <a:r>
              <a:rPr lang="en-US" altLang="zh-CN" sz="4400" dirty="0" smtClean="0">
                <a:solidFill>
                  <a:srgbClr val="0000FF"/>
                </a:solidFill>
                <a:ea typeface="宋体" pitchFamily="2" charset="-122"/>
              </a:rPr>
              <a:t>NUMERICAL </a:t>
            </a:r>
            <a:r>
              <a:rPr lang="en-US" altLang="zh-CN" sz="4400" dirty="0">
                <a:solidFill>
                  <a:srgbClr val="0000FF"/>
                </a:solidFill>
                <a:ea typeface="宋体" pitchFamily="2" charset="-122"/>
              </a:rPr>
              <a:t>SIMULATIONS</a:t>
            </a:r>
            <a:endParaRPr lang="en-US" altLang="zh-CN" sz="4400" dirty="0">
              <a:ea typeface="宋体" pitchFamily="2" charset="-122"/>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8777"/>
            <a:ext cx="1008112" cy="72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458"/>
          <a:stretch/>
        </p:blipFill>
        <p:spPr bwMode="auto">
          <a:xfrm>
            <a:off x="69614" y="2427375"/>
            <a:ext cx="9040057"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descr="http://betfairtradingcommunity.com/wp-content/uploads/2015/03/resul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730" y="980728"/>
            <a:ext cx="1479756" cy="110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439830"/>
      </p:ext>
    </p:extLst>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15131" y="2293776"/>
            <a:ext cx="3492773" cy="423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3400" dirty="0" smtClean="0"/>
              <a:t>It allows performing to study the influence of the </a:t>
            </a:r>
            <a:r>
              <a:rPr lang="en-US" sz="3400" dirty="0" smtClean="0">
                <a:solidFill>
                  <a:srgbClr val="0000FF"/>
                </a:solidFill>
              </a:rPr>
              <a:t>thickness of vertical plate</a:t>
            </a:r>
            <a:r>
              <a:rPr lang="en-US" sz="3400" dirty="0"/>
              <a:t> </a:t>
            </a:r>
            <a:r>
              <a:rPr lang="en-US" sz="3400" dirty="0" smtClean="0"/>
              <a:t>over</a:t>
            </a:r>
            <a:r>
              <a:rPr lang="en-US" sz="3400" dirty="0" smtClean="0">
                <a:solidFill>
                  <a:srgbClr val="0000FF"/>
                </a:solidFill>
              </a:rPr>
              <a:t> dimensions </a:t>
            </a:r>
            <a:r>
              <a:rPr lang="en-US" sz="3400" dirty="0" smtClean="0"/>
              <a:t>of the</a:t>
            </a:r>
            <a:r>
              <a:rPr lang="en-US" sz="3400" dirty="0" smtClean="0">
                <a:solidFill>
                  <a:srgbClr val="0000FF"/>
                </a:solidFill>
              </a:rPr>
              <a:t> weld</a:t>
            </a:r>
            <a:r>
              <a:rPr lang="en-US" sz="3400" dirty="0" smtClean="0"/>
              <a:t>.</a:t>
            </a:r>
            <a:endParaRPr lang="en-US" sz="3400" dirty="0"/>
          </a:p>
        </p:txBody>
      </p:sp>
      <p:sp>
        <p:nvSpPr>
          <p:cNvPr id="5123" name="Rectangle 5"/>
          <p:cNvSpPr>
            <a:spLocks noChangeArrowheads="1"/>
          </p:cNvSpPr>
          <p:nvPr/>
        </p:nvSpPr>
        <p:spPr bwMode="auto">
          <a:xfrm>
            <a:off x="1635331" y="179133"/>
            <a:ext cx="7401165" cy="72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a:lnSpc>
                <a:spcPct val="90000"/>
              </a:lnSpc>
              <a:spcBef>
                <a:spcPct val="20000"/>
              </a:spcBef>
            </a:pPr>
            <a:r>
              <a:rPr lang="en-US" altLang="zh-CN" sz="4400" dirty="0" smtClean="0">
                <a:solidFill>
                  <a:srgbClr val="0000FF"/>
                </a:solidFill>
                <a:ea typeface="宋体" pitchFamily="2" charset="-122"/>
              </a:rPr>
              <a:t>NUMERICAL </a:t>
            </a:r>
            <a:r>
              <a:rPr lang="en-US" altLang="zh-CN" sz="4400" dirty="0">
                <a:solidFill>
                  <a:srgbClr val="0000FF"/>
                </a:solidFill>
                <a:ea typeface="宋体" pitchFamily="2" charset="-122"/>
              </a:rPr>
              <a:t>SIMULATIONS</a:t>
            </a:r>
            <a:endParaRPr lang="en-US" altLang="zh-CN" sz="4400" dirty="0">
              <a:ea typeface="宋体" pitchFamily="2" charset="-122"/>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8777"/>
            <a:ext cx="1008112" cy="72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4567" y="908720"/>
            <a:ext cx="3776774"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2564902"/>
            <a:ext cx="5230227"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679783"/>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71750" y="2492896"/>
            <a:ext cx="375217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3800" dirty="0" smtClean="0"/>
              <a:t>It allows to obtain the </a:t>
            </a:r>
            <a:r>
              <a:rPr lang="en-US" sz="3800" dirty="0" smtClean="0">
                <a:solidFill>
                  <a:srgbClr val="0000FF"/>
                </a:solidFill>
              </a:rPr>
              <a:t>weld dimensions </a:t>
            </a:r>
            <a:r>
              <a:rPr lang="en-US" sz="3800" dirty="0" smtClean="0"/>
              <a:t>in function of the </a:t>
            </a:r>
            <a:r>
              <a:rPr lang="en-US" sz="3800" dirty="0">
                <a:solidFill>
                  <a:srgbClr val="0000FF"/>
                </a:solidFill>
              </a:rPr>
              <a:t>torsional moment </a:t>
            </a:r>
            <a:r>
              <a:rPr lang="en-US" sz="3800" dirty="0" smtClean="0"/>
              <a:t>acting.</a:t>
            </a:r>
            <a:endParaRPr lang="en-US" sz="3800" dirty="0"/>
          </a:p>
        </p:txBody>
      </p:sp>
      <p:sp>
        <p:nvSpPr>
          <p:cNvPr id="5123" name="Rectangle 5"/>
          <p:cNvSpPr>
            <a:spLocks noChangeArrowheads="1"/>
          </p:cNvSpPr>
          <p:nvPr/>
        </p:nvSpPr>
        <p:spPr bwMode="auto">
          <a:xfrm>
            <a:off x="1635331" y="179133"/>
            <a:ext cx="7401165" cy="72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a:lnSpc>
                <a:spcPct val="90000"/>
              </a:lnSpc>
              <a:spcBef>
                <a:spcPct val="20000"/>
              </a:spcBef>
            </a:pPr>
            <a:r>
              <a:rPr lang="en-US" altLang="zh-CN" sz="4400" dirty="0" smtClean="0">
                <a:solidFill>
                  <a:srgbClr val="0000FF"/>
                </a:solidFill>
                <a:ea typeface="宋体" pitchFamily="2" charset="-122"/>
              </a:rPr>
              <a:t>NUMERICAL </a:t>
            </a:r>
            <a:r>
              <a:rPr lang="en-US" altLang="zh-CN" sz="4400" dirty="0">
                <a:solidFill>
                  <a:srgbClr val="0000FF"/>
                </a:solidFill>
                <a:ea typeface="宋体" pitchFamily="2" charset="-122"/>
              </a:rPr>
              <a:t>SIMULATIONS</a:t>
            </a:r>
            <a:endParaRPr lang="en-US" altLang="zh-CN" sz="4400" dirty="0">
              <a:ea typeface="宋体" pitchFamily="2" charset="-122"/>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8777"/>
            <a:ext cx="1008112" cy="72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4567" y="908720"/>
            <a:ext cx="3776774"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480"/>
          <a:stretch/>
        </p:blipFill>
        <p:spPr bwMode="auto">
          <a:xfrm>
            <a:off x="3910098" y="2538000"/>
            <a:ext cx="5126398"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274893"/>
      </p:ext>
    </p:extLst>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15131" y="2750491"/>
            <a:ext cx="3060725" cy="300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3800" dirty="0" smtClean="0">
                <a:solidFill>
                  <a:srgbClr val="0000FF"/>
                </a:solidFill>
              </a:rPr>
              <a:t>Shearing </a:t>
            </a:r>
            <a:r>
              <a:rPr lang="en-US" sz="3800" dirty="0">
                <a:solidFill>
                  <a:srgbClr val="0000FF"/>
                </a:solidFill>
              </a:rPr>
              <a:t>stress distribution </a:t>
            </a:r>
            <a:r>
              <a:rPr lang="en-US" sz="3800" dirty="0"/>
              <a:t>on weld line to t = 12 </a:t>
            </a:r>
            <a:r>
              <a:rPr lang="en-US" sz="3800" dirty="0" smtClean="0"/>
              <a:t>mm.</a:t>
            </a:r>
            <a:endParaRPr lang="en-US" sz="3800" dirty="0"/>
          </a:p>
        </p:txBody>
      </p:sp>
      <p:sp>
        <p:nvSpPr>
          <p:cNvPr id="5123" name="Rectangle 5"/>
          <p:cNvSpPr>
            <a:spLocks noChangeArrowheads="1"/>
          </p:cNvSpPr>
          <p:nvPr/>
        </p:nvSpPr>
        <p:spPr bwMode="auto">
          <a:xfrm>
            <a:off x="1635331" y="179133"/>
            <a:ext cx="7401165" cy="72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a:lnSpc>
                <a:spcPct val="90000"/>
              </a:lnSpc>
              <a:spcBef>
                <a:spcPct val="20000"/>
              </a:spcBef>
            </a:pPr>
            <a:r>
              <a:rPr lang="en-US" altLang="zh-CN" sz="4400" dirty="0" smtClean="0">
                <a:solidFill>
                  <a:srgbClr val="0000FF"/>
                </a:solidFill>
                <a:ea typeface="宋体" pitchFamily="2" charset="-122"/>
              </a:rPr>
              <a:t>NUMERICAL </a:t>
            </a:r>
            <a:r>
              <a:rPr lang="en-US" altLang="zh-CN" sz="4400" dirty="0">
                <a:solidFill>
                  <a:srgbClr val="0000FF"/>
                </a:solidFill>
                <a:ea typeface="宋体" pitchFamily="2" charset="-122"/>
              </a:rPr>
              <a:t>SIMULATIONS</a:t>
            </a:r>
            <a:endParaRPr lang="en-US" altLang="zh-CN" sz="4400" dirty="0">
              <a:ea typeface="宋体" pitchFamily="2" charset="-122"/>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8777"/>
            <a:ext cx="1008112" cy="72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052736"/>
            <a:ext cx="4578295"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65384"/>
            <a:ext cx="52755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lipse 7"/>
          <p:cNvSpPr/>
          <p:nvPr/>
        </p:nvSpPr>
        <p:spPr>
          <a:xfrm>
            <a:off x="4788024" y="2708920"/>
            <a:ext cx="359715" cy="38274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6372200" y="5373216"/>
            <a:ext cx="359715" cy="38274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ctangle 4"/>
          <p:cNvSpPr>
            <a:spLocks noChangeArrowheads="1"/>
          </p:cNvSpPr>
          <p:nvPr/>
        </p:nvSpPr>
        <p:spPr bwMode="auto">
          <a:xfrm>
            <a:off x="6731914" y="2295981"/>
            <a:ext cx="1584175" cy="46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20000"/>
              </a:spcBef>
            </a:pPr>
            <a:r>
              <a:rPr lang="en-US" sz="2400" dirty="0" smtClean="0"/>
              <a:t>Maximum</a:t>
            </a:r>
            <a:endParaRPr lang="en-US" sz="2400" dirty="0"/>
          </a:p>
        </p:txBody>
      </p:sp>
      <p:cxnSp>
        <p:nvCxnSpPr>
          <p:cNvPr id="3" name="Conector de seta reta 2"/>
          <p:cNvCxnSpPr/>
          <p:nvPr/>
        </p:nvCxnSpPr>
        <p:spPr>
          <a:xfrm flipH="1">
            <a:off x="5268124" y="2653687"/>
            <a:ext cx="1404317" cy="1104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Conector de seta reta 10"/>
          <p:cNvCxnSpPr/>
          <p:nvPr/>
        </p:nvCxnSpPr>
        <p:spPr>
          <a:xfrm flipH="1">
            <a:off x="4941120" y="2866316"/>
            <a:ext cx="1" cy="33189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Rectangle 4"/>
          <p:cNvSpPr>
            <a:spLocks noChangeArrowheads="1"/>
          </p:cNvSpPr>
          <p:nvPr/>
        </p:nvSpPr>
        <p:spPr bwMode="auto">
          <a:xfrm>
            <a:off x="4296766" y="6219250"/>
            <a:ext cx="1342229" cy="46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20000"/>
              </a:spcBef>
            </a:pPr>
            <a:r>
              <a:rPr lang="en-US" sz="2400" dirty="0" smtClean="0"/>
              <a:t>-250mm</a:t>
            </a:r>
            <a:endParaRPr lang="en-US" sz="2400" dirty="0"/>
          </a:p>
        </p:txBody>
      </p:sp>
      <p:cxnSp>
        <p:nvCxnSpPr>
          <p:cNvPr id="18" name="Conector de seta reta 17"/>
          <p:cNvCxnSpPr/>
          <p:nvPr/>
        </p:nvCxnSpPr>
        <p:spPr>
          <a:xfrm flipH="1">
            <a:off x="6824841" y="5373216"/>
            <a:ext cx="1404317" cy="1104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Rectangle 4"/>
          <p:cNvSpPr>
            <a:spLocks noChangeArrowheads="1"/>
          </p:cNvSpPr>
          <p:nvPr/>
        </p:nvSpPr>
        <p:spPr bwMode="auto">
          <a:xfrm>
            <a:off x="7074509" y="4881533"/>
            <a:ext cx="1440160" cy="46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20000"/>
              </a:spcBef>
            </a:pPr>
            <a:r>
              <a:rPr lang="en-US" sz="2400" dirty="0" smtClean="0"/>
              <a:t>Minimum</a:t>
            </a:r>
            <a:endParaRPr lang="en-US" sz="2400" dirty="0"/>
          </a:p>
        </p:txBody>
      </p:sp>
      <p:sp>
        <p:nvSpPr>
          <p:cNvPr id="15" name="Elipse 14"/>
          <p:cNvSpPr/>
          <p:nvPr/>
        </p:nvSpPr>
        <p:spPr>
          <a:xfrm>
            <a:off x="7956375" y="2764153"/>
            <a:ext cx="359715" cy="38274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52647774"/>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500"/>
                                        <p:tgtEl>
                                          <p:spTgt spid="8"/>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75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childTnLst>
                          </p:cTn>
                        </p:par>
                        <p:par>
                          <p:cTn id="16" fill="hold">
                            <p:stCondLst>
                              <p:cond delay="350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1500"/>
                                        <p:tgtEl>
                                          <p:spTgt spid="15"/>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par>
                          <p:cTn id="28" fill="hold">
                            <p:stCondLst>
                              <p:cond delay="6500"/>
                            </p:stCondLst>
                            <p:childTnLst>
                              <p:par>
                                <p:cTn id="29" presetID="16" presetClass="entr" presetSubtype="21" fill="hold" grpId="0" nodeType="afterEffect">
                                  <p:stCondLst>
                                    <p:cond delay="25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1500"/>
                                        <p:tgtEl>
                                          <p:spTgt spid="9"/>
                                        </p:tgtEl>
                                      </p:cBhvr>
                                    </p:animEffect>
                                  </p:childTnLst>
                                </p:cTn>
                              </p:par>
                            </p:childTnLst>
                          </p:cTn>
                        </p:par>
                        <p:par>
                          <p:cTn id="32" fill="hold">
                            <p:stCondLst>
                              <p:cond delay="825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childTnLst>
                                </p:cTn>
                              </p:par>
                            </p:childTnLst>
                          </p:cTn>
                        </p:par>
                        <p:par>
                          <p:cTn id="36" fill="hold">
                            <p:stCondLst>
                              <p:cond delay="925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6" grpId="0"/>
      <p:bldP spid="19"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785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46173"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179512" y="1395348"/>
            <a:ext cx="8712968" cy="5093702"/>
          </a:xfrm>
          <a:prstGeom prst="rect">
            <a:avLst/>
          </a:prstGeom>
        </p:spPr>
        <p:txBody>
          <a:bodyPr wrap="square">
            <a:spAutoFit/>
          </a:bodyPr>
          <a:lstStyle/>
          <a:p>
            <a:pPr marL="457200" indent="-457200">
              <a:buFont typeface="Arial" pitchFamily="34" charset="0"/>
              <a:buChar char="•"/>
            </a:pPr>
            <a:r>
              <a:rPr lang="en-US" sz="3800" dirty="0" smtClean="0"/>
              <a:t>Analytical </a:t>
            </a:r>
            <a:r>
              <a:rPr lang="en-US" sz="3800" dirty="0"/>
              <a:t>solution </a:t>
            </a:r>
            <a:r>
              <a:rPr lang="en-US" sz="3800" dirty="0" smtClean="0"/>
              <a:t>presented in this work (</a:t>
            </a:r>
            <a:r>
              <a:rPr lang="en-US" sz="3800" dirty="0" smtClean="0">
                <a:solidFill>
                  <a:srgbClr val="0000FF"/>
                </a:solidFill>
              </a:rPr>
              <a:t>Wahrhaftig</a:t>
            </a:r>
            <a:r>
              <a:rPr lang="en-US" sz="3800" dirty="0" smtClean="0"/>
              <a:t>) is </a:t>
            </a:r>
            <a:r>
              <a:rPr lang="en-US" sz="3800" dirty="0" smtClean="0">
                <a:solidFill>
                  <a:srgbClr val="0000FF"/>
                </a:solidFill>
              </a:rPr>
              <a:t>appropriate</a:t>
            </a:r>
            <a:r>
              <a:rPr lang="en-US" sz="3800" dirty="0" smtClean="0"/>
              <a:t> for </a:t>
            </a:r>
            <a:r>
              <a:rPr lang="en-US" sz="3800" dirty="0"/>
              <a:t>the </a:t>
            </a:r>
            <a:r>
              <a:rPr lang="en-US" sz="3800" dirty="0">
                <a:solidFill>
                  <a:srgbClr val="0000FF"/>
                </a:solidFill>
              </a:rPr>
              <a:t>design</a:t>
            </a:r>
            <a:r>
              <a:rPr lang="en-US" sz="3800" dirty="0"/>
              <a:t> and </a:t>
            </a:r>
            <a:r>
              <a:rPr lang="en-US" sz="3800" dirty="0">
                <a:solidFill>
                  <a:srgbClr val="0000FF"/>
                </a:solidFill>
              </a:rPr>
              <a:t>verification</a:t>
            </a:r>
            <a:r>
              <a:rPr lang="en-US" sz="3800" dirty="0"/>
              <a:t> of </a:t>
            </a:r>
            <a:r>
              <a:rPr lang="en-US" sz="3800" dirty="0" smtClean="0">
                <a:solidFill>
                  <a:srgbClr val="0000FF"/>
                </a:solidFill>
              </a:rPr>
              <a:t>bead </a:t>
            </a:r>
            <a:r>
              <a:rPr lang="en-US" sz="3800" dirty="0">
                <a:solidFill>
                  <a:srgbClr val="0000FF"/>
                </a:solidFill>
              </a:rPr>
              <a:t>weld</a:t>
            </a:r>
            <a:r>
              <a:rPr lang="en-US" sz="3800" dirty="0"/>
              <a:t> to joints of perpendicular plates subjected to torsional </a:t>
            </a:r>
            <a:r>
              <a:rPr lang="en-US" sz="3800" dirty="0" smtClean="0"/>
              <a:t>moment;</a:t>
            </a:r>
          </a:p>
          <a:p>
            <a:pPr marL="342900" indent="-342900">
              <a:buFont typeface="Arial" pitchFamily="34" charset="0"/>
              <a:buChar char="•"/>
            </a:pPr>
            <a:endParaRPr lang="en-US" sz="2400" dirty="0"/>
          </a:p>
          <a:p>
            <a:pPr marL="457200" indent="-457200">
              <a:buFont typeface="Arial" pitchFamily="34" charset="0"/>
              <a:buChar char="•"/>
            </a:pPr>
            <a:r>
              <a:rPr lang="en-US" sz="3800" dirty="0" smtClean="0"/>
              <a:t>It </a:t>
            </a:r>
            <a:r>
              <a:rPr lang="en-US" sz="3800" smtClean="0"/>
              <a:t>allows evaluating of </a:t>
            </a:r>
            <a:r>
              <a:rPr lang="en-US" sz="3800" dirty="0"/>
              <a:t>the </a:t>
            </a:r>
            <a:r>
              <a:rPr lang="en-US" sz="3800" dirty="0">
                <a:solidFill>
                  <a:srgbClr val="0000FF"/>
                </a:solidFill>
              </a:rPr>
              <a:t>horizontal </a:t>
            </a:r>
            <a:r>
              <a:rPr lang="en-US" sz="3800" dirty="0" smtClean="0">
                <a:solidFill>
                  <a:srgbClr val="0000FF"/>
                </a:solidFill>
              </a:rPr>
              <a:t>shearing </a:t>
            </a:r>
            <a:r>
              <a:rPr lang="en-US" sz="3800" dirty="0">
                <a:solidFill>
                  <a:srgbClr val="0000FF"/>
                </a:solidFill>
              </a:rPr>
              <a:t>stresses</a:t>
            </a:r>
            <a:r>
              <a:rPr lang="en-US" sz="3800" dirty="0"/>
              <a:t> induced in the way that it </a:t>
            </a:r>
            <a:r>
              <a:rPr lang="en-US" sz="3800" dirty="0" smtClean="0"/>
              <a:t>really occurs;</a:t>
            </a:r>
            <a:endParaRPr lang="pt-BR" sz="3800" dirty="0"/>
          </a:p>
        </p:txBody>
      </p:sp>
      <p:pic>
        <p:nvPicPr>
          <p:cNvPr id="6" name="Picture 11" descr="http://toeflspeakingteacher.com/wp-content/uploads/2014/10/Conclus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429" b="7173"/>
          <a:stretch/>
        </p:blipFill>
        <p:spPr bwMode="auto">
          <a:xfrm>
            <a:off x="7621762" y="382437"/>
            <a:ext cx="1247365" cy="5343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3013374" y="284821"/>
            <a:ext cx="4294930" cy="72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a:lnSpc>
                <a:spcPct val="90000"/>
              </a:lnSpc>
              <a:spcBef>
                <a:spcPct val="20000"/>
              </a:spcBef>
            </a:pPr>
            <a:r>
              <a:rPr lang="en-US" altLang="zh-CN" sz="4400" dirty="0" smtClean="0">
                <a:solidFill>
                  <a:srgbClr val="0000FF"/>
                </a:solidFill>
                <a:ea typeface="宋体" pitchFamily="2" charset="-122"/>
              </a:rPr>
              <a:t>CONCLUSIONS</a:t>
            </a:r>
            <a:endParaRPr lang="en-US" altLang="zh-CN" sz="4400" dirty="0">
              <a:ea typeface="宋体" pitchFamily="2" charset="-122"/>
            </a:endParaRPr>
          </a:p>
        </p:txBody>
      </p:sp>
    </p:spTree>
    <p:extLst>
      <p:ext uri="{BB962C8B-B14F-4D97-AF65-F5344CB8AC3E}">
        <p14:creationId xmlns:p14="http://schemas.microsoft.com/office/powerpoint/2010/main" val="145327089"/>
      </p:ext>
    </p:extLst>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3013374" y="284821"/>
            <a:ext cx="4294930" cy="72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a:lnSpc>
                <a:spcPct val="90000"/>
              </a:lnSpc>
              <a:spcBef>
                <a:spcPct val="20000"/>
              </a:spcBef>
            </a:pPr>
            <a:r>
              <a:rPr lang="en-US" altLang="zh-CN" sz="4400" dirty="0" smtClean="0">
                <a:solidFill>
                  <a:srgbClr val="0000FF"/>
                </a:solidFill>
                <a:ea typeface="宋体" pitchFamily="2" charset="-122"/>
              </a:rPr>
              <a:t>CONCLUSIONS</a:t>
            </a:r>
            <a:endParaRPr lang="en-US" altLang="zh-CN" sz="4400" dirty="0">
              <a:ea typeface="宋体" pitchFamily="2" charset="-122"/>
            </a:endParaRPr>
          </a:p>
        </p:txBody>
      </p:sp>
      <p:sp>
        <p:nvSpPr>
          <p:cNvPr id="10" name="Retângulo 9"/>
          <p:cNvSpPr/>
          <p:nvPr/>
        </p:nvSpPr>
        <p:spPr>
          <a:xfrm>
            <a:off x="198324" y="1340767"/>
            <a:ext cx="8817889" cy="4801314"/>
          </a:xfrm>
          <a:prstGeom prst="rect">
            <a:avLst/>
          </a:prstGeom>
        </p:spPr>
        <p:txBody>
          <a:bodyPr wrap="square">
            <a:spAutoFit/>
          </a:bodyPr>
          <a:lstStyle/>
          <a:p>
            <a:pPr marL="457200" indent="-457200">
              <a:buFont typeface="Arial" pitchFamily="34" charset="0"/>
              <a:buChar char="•"/>
            </a:pPr>
            <a:r>
              <a:rPr lang="en-US" sz="3800" dirty="0" smtClean="0"/>
              <a:t>Difference of the </a:t>
            </a:r>
            <a:r>
              <a:rPr lang="en-US" sz="3800" dirty="0"/>
              <a:t>polar moment of </a:t>
            </a:r>
            <a:r>
              <a:rPr lang="en-US" sz="3800" dirty="0" smtClean="0"/>
              <a:t>inertia between </a:t>
            </a:r>
            <a:r>
              <a:rPr lang="en-US" sz="3800" dirty="0" err="1" smtClean="0">
                <a:solidFill>
                  <a:srgbClr val="0000FF"/>
                </a:solidFill>
              </a:rPr>
              <a:t>Sarkis</a:t>
            </a:r>
            <a:r>
              <a:rPr lang="en-US" sz="3800" dirty="0" smtClean="0">
                <a:solidFill>
                  <a:srgbClr val="0000FF"/>
                </a:solidFill>
              </a:rPr>
              <a:t> and Wahrhaftig</a:t>
            </a:r>
            <a:r>
              <a:rPr lang="en-US" sz="3800" dirty="0" smtClean="0"/>
              <a:t> is 1.51%;</a:t>
            </a:r>
          </a:p>
          <a:p>
            <a:pPr marL="457200" indent="-457200">
              <a:buFont typeface="Arial" pitchFamily="34" charset="0"/>
              <a:buChar char="•"/>
            </a:pPr>
            <a:endParaRPr lang="en-US" sz="2000" dirty="0" smtClean="0"/>
          </a:p>
          <a:p>
            <a:pPr marL="457200" indent="-457200">
              <a:buFont typeface="Arial" pitchFamily="34" charset="0"/>
              <a:buChar char="•"/>
            </a:pPr>
            <a:r>
              <a:rPr lang="en-US" sz="3800" dirty="0" smtClean="0"/>
              <a:t>Results by </a:t>
            </a:r>
            <a:r>
              <a:rPr lang="en-US" sz="3800" dirty="0" smtClean="0">
                <a:solidFill>
                  <a:srgbClr val="0000FF"/>
                </a:solidFill>
              </a:rPr>
              <a:t>Wahrhaftig</a:t>
            </a:r>
            <a:r>
              <a:rPr lang="en-US" sz="3800" dirty="0" smtClean="0"/>
              <a:t> and </a:t>
            </a:r>
            <a:r>
              <a:rPr lang="en-US" sz="3800" dirty="0" err="1" smtClean="0">
                <a:solidFill>
                  <a:srgbClr val="0000FF"/>
                </a:solidFill>
              </a:rPr>
              <a:t>Sarkis</a:t>
            </a:r>
            <a:r>
              <a:rPr lang="en-US" sz="3800" dirty="0" smtClean="0"/>
              <a:t> are </a:t>
            </a:r>
            <a:r>
              <a:rPr lang="en-US" sz="3800" dirty="0"/>
              <a:t>consistent in order of </a:t>
            </a:r>
            <a:r>
              <a:rPr lang="en-US" sz="3800" dirty="0" smtClean="0"/>
              <a:t>magnitude; </a:t>
            </a:r>
            <a:r>
              <a:rPr lang="en-US" sz="3800" dirty="0" smtClean="0">
                <a:solidFill>
                  <a:srgbClr val="0000FF"/>
                </a:solidFill>
              </a:rPr>
              <a:t>but</a:t>
            </a:r>
          </a:p>
          <a:p>
            <a:pPr marL="457200" indent="-457200">
              <a:buFont typeface="Arial" pitchFamily="34" charset="0"/>
              <a:buChar char="•"/>
            </a:pPr>
            <a:endParaRPr lang="en-US" sz="2000" dirty="0" smtClean="0"/>
          </a:p>
          <a:p>
            <a:pPr marL="457200" indent="-457200">
              <a:buFont typeface="Arial" pitchFamily="34" charset="0"/>
              <a:buChar char="•"/>
            </a:pPr>
            <a:r>
              <a:rPr lang="en-US" sz="3800" dirty="0" err="1" smtClean="0">
                <a:solidFill>
                  <a:srgbClr val="0000FF"/>
                </a:solidFill>
              </a:rPr>
              <a:t>Sarkis</a:t>
            </a:r>
            <a:r>
              <a:rPr lang="en-US" sz="3800" dirty="0" smtClean="0"/>
              <a:t>, considers the bending theory, while </a:t>
            </a:r>
            <a:r>
              <a:rPr lang="en-US" sz="3800" dirty="0">
                <a:solidFill>
                  <a:srgbClr val="0000FF"/>
                </a:solidFill>
              </a:rPr>
              <a:t>Wahrhaftig</a:t>
            </a:r>
            <a:r>
              <a:rPr lang="en-US" sz="3800" dirty="0" smtClean="0"/>
              <a:t> the torsion theory.</a:t>
            </a:r>
            <a:endParaRPr lang="pt-BR" sz="3800"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8777"/>
            <a:ext cx="1008112" cy="72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descr="http://toeflspeakingteacher.com/wp-content/uploads/2014/10/Conclus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429" b="7173"/>
          <a:stretch/>
        </p:blipFill>
        <p:spPr bwMode="auto">
          <a:xfrm>
            <a:off x="7621762" y="382437"/>
            <a:ext cx="1247365" cy="53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583302"/>
      </p:ext>
    </p:extLst>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aixaDeTexto 1"/>
          <p:cNvSpPr txBox="1">
            <a:spLocks noChangeArrowheads="1"/>
          </p:cNvSpPr>
          <p:nvPr/>
        </p:nvSpPr>
        <p:spPr bwMode="auto">
          <a:xfrm>
            <a:off x="539552" y="4237925"/>
            <a:ext cx="49823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pt-BR" sz="7600" dirty="0" smtClean="0">
                <a:solidFill>
                  <a:srgbClr val="0000FF"/>
                </a:solidFill>
              </a:rPr>
              <a:t>Thank you very much</a:t>
            </a:r>
            <a:r>
              <a:rPr lang="pt-BR" altLang="pt-BR" sz="7600" dirty="0" smtClean="0">
                <a:solidFill>
                  <a:srgbClr val="0000FF"/>
                </a:solidFill>
              </a:rPr>
              <a:t>!</a:t>
            </a:r>
            <a:endParaRPr lang="pt-BR" altLang="pt-BR" sz="7600" dirty="0">
              <a:solidFill>
                <a:srgbClr val="0000FF"/>
              </a:solidFill>
            </a:endParaRPr>
          </a:p>
        </p:txBody>
      </p:sp>
      <p:pic>
        <p:nvPicPr>
          <p:cNvPr id="3" name="Picture 10" descr="ANd9GcS1cY1Ctkj1cqucn7v2t5I6SeL36ycBJKzGWt6pev0563gyp4O15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3538" y="5711549"/>
            <a:ext cx="1008112" cy="75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Grp="1" noChangeArrowheads="1"/>
          </p:cNvSpPr>
          <p:nvPr>
            <p:ph type="subTitle" idx="1"/>
          </p:nvPr>
        </p:nvSpPr>
        <p:spPr>
          <a:xfrm>
            <a:off x="155575" y="476672"/>
            <a:ext cx="5208513" cy="3744416"/>
          </a:xfrm>
        </p:spPr>
        <p:txBody>
          <a:bodyPr/>
          <a:lstStyle/>
          <a:p>
            <a:pPr marL="457200" indent="-457200" algn="r" eaLnBrk="1" hangingPunct="1">
              <a:lnSpc>
                <a:spcPct val="80000"/>
              </a:lnSpc>
              <a:defRPr/>
            </a:pPr>
            <a:r>
              <a:rPr lang="pt-BR" sz="2800" dirty="0" smtClean="0"/>
              <a:t>	</a:t>
            </a:r>
            <a:r>
              <a:rPr lang="pl-PL" dirty="0" smtClean="0"/>
              <a:t>The author express </a:t>
            </a:r>
            <a:r>
              <a:rPr lang="pt-BR" dirty="0" smtClean="0"/>
              <a:t>its</a:t>
            </a:r>
            <a:r>
              <a:rPr lang="pl-PL" dirty="0" smtClean="0"/>
              <a:t> </a:t>
            </a:r>
            <a:r>
              <a:rPr lang="en-US" dirty="0" smtClean="0">
                <a:solidFill>
                  <a:srgbClr val="0000FF"/>
                </a:solidFill>
              </a:rPr>
              <a:t>gratitude</a:t>
            </a:r>
            <a:r>
              <a:rPr lang="pl-PL" dirty="0" smtClean="0">
                <a:solidFill>
                  <a:srgbClr val="0000FF"/>
                </a:solidFill>
              </a:rPr>
              <a:t> </a:t>
            </a:r>
            <a:r>
              <a:rPr lang="pt-BR" dirty="0" err="1" smtClean="0">
                <a:solidFill>
                  <a:srgbClr val="0000FF"/>
                </a:solidFill>
              </a:rPr>
              <a:t>to</a:t>
            </a:r>
            <a:r>
              <a:rPr lang="pt-BR" sz="2800" dirty="0" smtClean="0"/>
              <a:t>:</a:t>
            </a:r>
          </a:p>
          <a:p>
            <a:pPr marL="457200" indent="-457200" algn="r" eaLnBrk="1" hangingPunct="1">
              <a:lnSpc>
                <a:spcPct val="80000"/>
              </a:lnSpc>
              <a:defRPr/>
            </a:pPr>
            <a:endParaRPr lang="pt-BR" sz="2800" b="1" dirty="0" smtClean="0">
              <a:solidFill>
                <a:schemeClr val="accent2"/>
              </a:solidFill>
            </a:endParaRPr>
          </a:p>
          <a:p>
            <a:pPr marL="457200" indent="-457200" algn="r" eaLnBrk="1" hangingPunct="1">
              <a:lnSpc>
                <a:spcPct val="80000"/>
              </a:lnSpc>
              <a:defRPr/>
            </a:pPr>
            <a:r>
              <a:rPr lang="pt-BR" sz="2800" b="1" dirty="0" err="1" smtClean="0">
                <a:solidFill>
                  <a:srgbClr val="0000FF"/>
                </a:solidFill>
              </a:rPr>
              <a:t>UFBa</a:t>
            </a:r>
            <a:r>
              <a:rPr lang="pt-BR" sz="2800" dirty="0" smtClean="0"/>
              <a:t> – Federal </a:t>
            </a:r>
            <a:r>
              <a:rPr lang="en-US" sz="2800" dirty="0" smtClean="0"/>
              <a:t>University</a:t>
            </a:r>
            <a:r>
              <a:rPr lang="pt-BR" sz="2800" dirty="0" smtClean="0"/>
              <a:t> </a:t>
            </a:r>
            <a:r>
              <a:rPr lang="en-US" sz="2800" dirty="0" smtClean="0"/>
              <a:t>of</a:t>
            </a:r>
            <a:r>
              <a:rPr lang="pt-BR" sz="2800" dirty="0" smtClean="0"/>
              <a:t> Bahia, </a:t>
            </a:r>
            <a:r>
              <a:rPr lang="pt-BR" sz="2800" dirty="0" err="1" smtClean="0"/>
              <a:t>Brazil</a:t>
            </a:r>
            <a:r>
              <a:rPr lang="pt-BR" sz="2800" dirty="0" smtClean="0"/>
              <a:t>.</a:t>
            </a:r>
          </a:p>
          <a:p>
            <a:pPr marL="457200" indent="-457200" algn="r" eaLnBrk="1" hangingPunct="1">
              <a:lnSpc>
                <a:spcPct val="80000"/>
              </a:lnSpc>
              <a:defRPr/>
            </a:pPr>
            <a:endParaRPr lang="pt-BR" sz="2800" dirty="0" smtClean="0"/>
          </a:p>
          <a:p>
            <a:pPr marL="457200" indent="-457200" algn="r" eaLnBrk="1" hangingPunct="1">
              <a:lnSpc>
                <a:spcPct val="80000"/>
              </a:lnSpc>
              <a:defRPr/>
            </a:pPr>
            <a:endParaRPr lang="pt-BR" sz="2800" dirty="0" smtClean="0"/>
          </a:p>
          <a:p>
            <a:pPr algn="r" eaLnBrk="1" hangingPunct="1">
              <a:lnSpc>
                <a:spcPct val="80000"/>
              </a:lnSpc>
              <a:defRPr/>
            </a:pPr>
            <a:r>
              <a:rPr lang="en-US" sz="2800" b="1" dirty="0" err="1">
                <a:solidFill>
                  <a:srgbClr val="0000FF"/>
                </a:solidFill>
              </a:rPr>
              <a:t>Mech</a:t>
            </a:r>
            <a:r>
              <a:rPr lang="en-US" sz="2800" b="1" dirty="0">
                <a:solidFill>
                  <a:srgbClr val="0000FF"/>
                </a:solidFill>
              </a:rPr>
              <a:t> </a:t>
            </a:r>
            <a:r>
              <a:rPr lang="en-US" sz="2800" b="1" dirty="0" smtClean="0">
                <a:solidFill>
                  <a:srgbClr val="0000FF"/>
                </a:solidFill>
              </a:rPr>
              <a:t>Aero 2015 </a:t>
            </a:r>
            <a:r>
              <a:rPr lang="pt-BR" sz="2800" dirty="0"/>
              <a:t>– </a:t>
            </a:r>
            <a:r>
              <a:rPr lang="pt-BR" sz="2800" dirty="0" smtClean="0"/>
              <a:t>San Francisco, USA.</a:t>
            </a:r>
            <a:endParaRPr lang="pt-BR" sz="2800" dirty="0" smtClean="0">
              <a:solidFill>
                <a:srgbClr val="0000FF"/>
              </a:solidFill>
            </a:endParaRPr>
          </a:p>
        </p:txBody>
      </p:sp>
      <p:sp>
        <p:nvSpPr>
          <p:cNvPr id="2" name="AutoShape 2" descr="Image result for ufba reitoria image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Image result for ufba reitoria image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6" descr="Image result for ufba reitoria image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494" y="86107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3056" y="2950352"/>
            <a:ext cx="2581392" cy="184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arn(inVertical)">
                                      <p:cBhvr>
                                        <p:cTn id="7" dur="2000"/>
                                        <p:tgtEl>
                                          <p:spTgt spid="45058"/>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2132856"/>
            <a:ext cx="8568952" cy="3816424"/>
          </a:xfrm>
        </p:spPr>
        <p:txBody>
          <a:bodyPr/>
          <a:lstStyle/>
          <a:p>
            <a:pPr eaLnBrk="1" hangingPunct="1"/>
            <a:r>
              <a:rPr lang="en-US" altLang="pt-BR" b="1" dirty="0" smtClean="0">
                <a:solidFill>
                  <a:srgbClr val="0000FF"/>
                </a:solidFill>
              </a:rPr>
              <a:t>3rd </a:t>
            </a:r>
            <a:r>
              <a:rPr lang="en-US" altLang="pt-BR" b="1" dirty="0">
                <a:solidFill>
                  <a:srgbClr val="0000FF"/>
                </a:solidFill>
              </a:rPr>
              <a:t>International Conference and Exhibition </a:t>
            </a:r>
            <a:r>
              <a:rPr lang="en-US" altLang="pt-BR" b="1" dirty="0" smtClean="0">
                <a:solidFill>
                  <a:srgbClr val="0000FF"/>
                </a:solidFill>
              </a:rPr>
              <a:t>on</a:t>
            </a:r>
            <a:br>
              <a:rPr lang="en-US" altLang="pt-BR" b="1" dirty="0" smtClean="0">
                <a:solidFill>
                  <a:srgbClr val="0000FF"/>
                </a:solidFill>
              </a:rPr>
            </a:br>
            <a:r>
              <a:rPr lang="en-US" altLang="pt-BR" sz="4800" b="1" dirty="0" smtClean="0">
                <a:solidFill>
                  <a:srgbClr val="0000FF"/>
                </a:solidFill>
              </a:rPr>
              <a:t>Mechanical </a:t>
            </a:r>
            <a:r>
              <a:rPr lang="en-US" altLang="pt-BR" sz="4800" b="1" dirty="0">
                <a:solidFill>
                  <a:srgbClr val="0000FF"/>
                </a:solidFill>
              </a:rPr>
              <a:t>&amp; Aerospace </a:t>
            </a:r>
            <a:r>
              <a:rPr lang="en-US" altLang="pt-BR" sz="4800" b="1" dirty="0" smtClean="0">
                <a:solidFill>
                  <a:srgbClr val="0000FF"/>
                </a:solidFill>
              </a:rPr>
              <a:t>Engineering</a:t>
            </a:r>
            <a:r>
              <a:rPr lang="en-US" altLang="pt-BR" sz="4800" b="1" dirty="0">
                <a:solidFill>
                  <a:srgbClr val="0000FF"/>
                </a:solidFill>
              </a:rPr>
              <a:t>, San Francisco, </a:t>
            </a:r>
            <a:r>
              <a:rPr lang="en-US" altLang="pt-BR" sz="4800" b="1" dirty="0" smtClean="0">
                <a:solidFill>
                  <a:srgbClr val="0000FF"/>
                </a:solidFill>
              </a:rPr>
              <a:t>USA.</a:t>
            </a:r>
            <a:endParaRPr lang="pt-BR" altLang="pt-BR" sz="4800" b="1" dirty="0" smtClean="0">
              <a:solidFill>
                <a:srgbClr val="0000FF"/>
              </a:solidFill>
            </a:endParaRPr>
          </a:p>
        </p:txBody>
      </p:sp>
      <p:sp>
        <p:nvSpPr>
          <p:cNvPr id="2051" name="Rectangle 3"/>
          <p:cNvSpPr>
            <a:spLocks noGrp="1" noChangeArrowheads="1"/>
          </p:cNvSpPr>
          <p:nvPr>
            <p:ph type="subTitle" idx="1"/>
          </p:nvPr>
        </p:nvSpPr>
        <p:spPr>
          <a:xfrm>
            <a:off x="1210185" y="5877272"/>
            <a:ext cx="6400800" cy="733227"/>
          </a:xfrm>
        </p:spPr>
        <p:txBody>
          <a:bodyPr/>
          <a:lstStyle/>
          <a:p>
            <a:pPr marL="609600" indent="-609600" eaLnBrk="1" hangingPunct="1"/>
            <a:r>
              <a:rPr lang="en-US" altLang="pt-BR" sz="4000" b="1" dirty="0" smtClean="0"/>
              <a:t>October</a:t>
            </a:r>
            <a:r>
              <a:rPr lang="pt-BR" altLang="pt-BR" sz="4000" b="1" dirty="0" smtClean="0"/>
              <a:t> 05-07, 2015.</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4188" y="116632"/>
            <a:ext cx="2376264" cy="170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260648"/>
            <a:ext cx="5070433" cy="155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552" y="332657"/>
            <a:ext cx="8352928" cy="1080120"/>
          </a:xfrm>
        </p:spPr>
        <p:txBody>
          <a:bodyPr/>
          <a:lstStyle/>
          <a:p>
            <a:r>
              <a:rPr lang="pt-BR" altLang="pt-BR" sz="4000" b="1" dirty="0" smtClean="0">
                <a:solidFill>
                  <a:srgbClr val="0000FF"/>
                </a:solidFill>
              </a:rPr>
              <a:t>Alexandre de Macêdo </a:t>
            </a:r>
            <a:r>
              <a:rPr lang="pt-BR" altLang="pt-BR" sz="4000" b="1" dirty="0" err="1" smtClean="0">
                <a:solidFill>
                  <a:srgbClr val="0000FF"/>
                </a:solidFill>
              </a:rPr>
              <a:t>Wahrhaftig</a:t>
            </a:r>
            <a:endParaRPr lang="pt-BR" altLang="pt-BR" sz="4000" b="1" dirty="0" smtClean="0">
              <a:solidFill>
                <a:srgbClr val="0000FF"/>
              </a:solidFill>
            </a:endParaRPr>
          </a:p>
        </p:txBody>
      </p:sp>
      <p:sp>
        <p:nvSpPr>
          <p:cNvPr id="3075" name="Rectangle 3"/>
          <p:cNvSpPr>
            <a:spLocks noGrp="1" noChangeArrowheads="1"/>
          </p:cNvSpPr>
          <p:nvPr>
            <p:ph type="subTitle" idx="1"/>
          </p:nvPr>
        </p:nvSpPr>
        <p:spPr>
          <a:xfrm>
            <a:off x="1907705" y="2276252"/>
            <a:ext cx="5256583" cy="1512168"/>
          </a:xfrm>
        </p:spPr>
        <p:txBody>
          <a:bodyPr/>
          <a:lstStyle/>
          <a:p>
            <a:pPr marL="609600" indent="-609600">
              <a:lnSpc>
                <a:spcPct val="90000"/>
              </a:lnSpc>
            </a:pPr>
            <a:r>
              <a:rPr lang="en-US" altLang="pt-BR" b="1" dirty="0" smtClean="0"/>
              <a:t>Polytechnic</a:t>
            </a:r>
            <a:r>
              <a:rPr lang="pt-BR" altLang="pt-BR" b="1" dirty="0" smtClean="0"/>
              <a:t> </a:t>
            </a:r>
            <a:r>
              <a:rPr lang="en-US" altLang="pt-BR" b="1" dirty="0" smtClean="0"/>
              <a:t>School</a:t>
            </a:r>
          </a:p>
          <a:p>
            <a:pPr marL="457200" indent="-457200" eaLnBrk="1" hangingPunct="1">
              <a:lnSpc>
                <a:spcPct val="80000"/>
              </a:lnSpc>
            </a:pPr>
            <a:r>
              <a:rPr lang="fr-FR" i="1" dirty="0" smtClean="0"/>
              <a:t>Federal </a:t>
            </a:r>
            <a:r>
              <a:rPr lang="fr-FR" i="1" dirty="0"/>
              <a:t>University of Bahia,</a:t>
            </a:r>
          </a:p>
          <a:p>
            <a:pPr marL="457200" indent="-457200" eaLnBrk="1" hangingPunct="1">
              <a:lnSpc>
                <a:spcPct val="80000"/>
              </a:lnSpc>
            </a:pPr>
            <a:r>
              <a:rPr lang="fr-FR" i="1" dirty="0"/>
              <a:t>Salvador-Bahia, Brazil</a:t>
            </a:r>
            <a:endParaRPr lang="pt-BR" altLang="pt-BR" b="1" dirty="0" smtClean="0"/>
          </a:p>
          <a:p>
            <a:pPr marL="609600" indent="-609600">
              <a:lnSpc>
                <a:spcPct val="90000"/>
              </a:lnSpc>
            </a:pPr>
            <a:endParaRPr lang="pt-BR" altLang="pt-BR" b="1" dirty="0" smtClean="0"/>
          </a:p>
        </p:txBody>
      </p:sp>
      <p:sp>
        <p:nvSpPr>
          <p:cNvPr id="3076" name="Rectangle 4"/>
          <p:cNvSpPr>
            <a:spLocks noChangeArrowheads="1"/>
          </p:cNvSpPr>
          <p:nvPr/>
        </p:nvSpPr>
        <p:spPr bwMode="auto">
          <a:xfrm>
            <a:off x="2771775" y="1196752"/>
            <a:ext cx="36718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pt-BR" altLang="pt-BR" sz="3000" b="1" dirty="0" smtClean="0">
                <a:solidFill>
                  <a:schemeClr val="accent2"/>
                </a:solidFill>
              </a:rPr>
              <a:t>alixa@ufba.br</a:t>
            </a:r>
            <a:endParaRPr lang="pt-BR" altLang="pt-BR" sz="3000" b="1" dirty="0">
              <a:solidFill>
                <a:schemeClr val="accent2"/>
              </a:solidFill>
            </a:endParaRPr>
          </a:p>
        </p:txBody>
      </p:sp>
      <p:pic>
        <p:nvPicPr>
          <p:cNvPr id="3081" name="Imagem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063" y="1946606"/>
            <a:ext cx="1033601"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ervicosweb.cnpq.br/wspessoa/servletrecuperafoto?tipo=1&amp;id=K4700467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060848"/>
            <a:ext cx="1206584"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863" y="4410496"/>
            <a:ext cx="6868279" cy="215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22313" y="1556792"/>
            <a:ext cx="7772400"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pt-BR" sz="5000" b="1" kern="0" dirty="0" smtClean="0">
                <a:solidFill>
                  <a:srgbClr val="0000FF"/>
                </a:solidFill>
              </a:rPr>
              <a:t>ANALYTICAL SOLUTION FOR WELDED JOINTS OF PERPENDICULAR PLATES SUBJECTED TO TORSIONAL MOMENT</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2346173"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16632"/>
            <a:ext cx="1006392"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50824" y="2575752"/>
            <a:ext cx="8713664" cy="401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4400" b="1" dirty="0" smtClean="0"/>
              <a:t>Specifically</a:t>
            </a:r>
            <a:r>
              <a:rPr lang="pt-BR" sz="4400" b="1" dirty="0" smtClean="0"/>
              <a:t>, </a:t>
            </a:r>
            <a:r>
              <a:rPr lang="pt-BR" sz="4400" b="1" dirty="0" err="1" smtClean="0"/>
              <a:t>the</a:t>
            </a:r>
            <a:r>
              <a:rPr lang="pt-BR" sz="4400" b="1" dirty="0" smtClean="0"/>
              <a:t> </a:t>
            </a:r>
            <a:r>
              <a:rPr lang="en-US" sz="4400" b="1" dirty="0"/>
              <a:t>objective</a:t>
            </a:r>
            <a:r>
              <a:rPr lang="pt-BR" sz="4400" b="1" dirty="0"/>
              <a:t> </a:t>
            </a:r>
            <a:r>
              <a:rPr lang="en-US" sz="4400" b="1" dirty="0" smtClean="0"/>
              <a:t>of</a:t>
            </a:r>
            <a:r>
              <a:rPr lang="pt-BR" sz="4400" b="1" dirty="0" smtClean="0"/>
              <a:t> </a:t>
            </a:r>
            <a:r>
              <a:rPr lang="en-US" sz="4400" b="1" dirty="0" smtClean="0"/>
              <a:t>this</a:t>
            </a:r>
            <a:r>
              <a:rPr lang="pt-BR" sz="4400" b="1" dirty="0" smtClean="0"/>
              <a:t> </a:t>
            </a:r>
            <a:r>
              <a:rPr lang="en-US" sz="4400" b="1" dirty="0" smtClean="0"/>
              <a:t>work</a:t>
            </a:r>
            <a:r>
              <a:rPr lang="pt-BR" sz="4400" b="1" dirty="0" smtClean="0"/>
              <a:t> </a:t>
            </a:r>
            <a:r>
              <a:rPr lang="en-US" sz="4400" b="1" dirty="0" smtClean="0"/>
              <a:t>is</a:t>
            </a:r>
            <a:r>
              <a:rPr lang="pt-BR" sz="4400" b="1" dirty="0" smtClean="0"/>
              <a:t> </a:t>
            </a:r>
            <a:r>
              <a:rPr lang="en-US" sz="4400" b="1" dirty="0"/>
              <a:t>to </a:t>
            </a:r>
            <a:r>
              <a:rPr lang="en-US" sz="4400" b="1" dirty="0" smtClean="0"/>
              <a:t>present an </a:t>
            </a:r>
            <a:r>
              <a:rPr lang="en-US" sz="4400" b="1" dirty="0" smtClean="0">
                <a:solidFill>
                  <a:srgbClr val="0000FF"/>
                </a:solidFill>
              </a:rPr>
              <a:t>analytical solution </a:t>
            </a:r>
            <a:r>
              <a:rPr lang="en-US" sz="4400" b="1" dirty="0"/>
              <a:t>based </a:t>
            </a:r>
            <a:r>
              <a:rPr lang="en-US" sz="4400" b="1" dirty="0" smtClean="0"/>
              <a:t>on </a:t>
            </a:r>
            <a:r>
              <a:rPr lang="en-US" sz="4400" b="1" dirty="0" smtClean="0">
                <a:solidFill>
                  <a:srgbClr val="0000FF"/>
                </a:solidFill>
              </a:rPr>
              <a:t>shearing stress</a:t>
            </a:r>
            <a:r>
              <a:rPr lang="en-US" sz="4400" b="1" dirty="0" smtClean="0"/>
              <a:t> for </a:t>
            </a:r>
            <a:r>
              <a:rPr lang="en-US" sz="4400" b="1" dirty="0">
                <a:solidFill>
                  <a:srgbClr val="0000FF"/>
                </a:solidFill>
              </a:rPr>
              <a:t>welded joints</a:t>
            </a:r>
            <a:r>
              <a:rPr lang="en-US" sz="4400" b="1" dirty="0"/>
              <a:t> of </a:t>
            </a:r>
            <a:r>
              <a:rPr lang="en-US" sz="4400" b="1" dirty="0" smtClean="0"/>
              <a:t>perpendicular </a:t>
            </a:r>
            <a:r>
              <a:rPr lang="en-US" sz="4400" b="1" dirty="0"/>
              <a:t>plates subjected to torsional moment.</a:t>
            </a:r>
          </a:p>
        </p:txBody>
      </p:sp>
      <p:sp>
        <p:nvSpPr>
          <p:cNvPr id="5123" name="Rectangle 5"/>
          <p:cNvSpPr>
            <a:spLocks noChangeArrowheads="1"/>
          </p:cNvSpPr>
          <p:nvPr/>
        </p:nvSpPr>
        <p:spPr bwMode="auto">
          <a:xfrm>
            <a:off x="323528" y="851540"/>
            <a:ext cx="8496943" cy="588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a:lnSpc>
                <a:spcPct val="90000"/>
              </a:lnSpc>
              <a:spcBef>
                <a:spcPct val="20000"/>
              </a:spcBef>
            </a:pPr>
            <a:r>
              <a:rPr lang="en-US" altLang="zh-CN" sz="5400" dirty="0">
                <a:solidFill>
                  <a:srgbClr val="0000FF"/>
                </a:solidFill>
                <a:ea typeface="宋体" pitchFamily="2" charset="-122"/>
              </a:rPr>
              <a:t>What is the </a:t>
            </a:r>
            <a:r>
              <a:rPr lang="en-US" altLang="zh-CN" sz="5400" dirty="0" smtClean="0">
                <a:solidFill>
                  <a:srgbClr val="0000FF"/>
                </a:solidFill>
                <a:ea typeface="宋体" pitchFamily="2" charset="-122"/>
              </a:rPr>
              <a:t>specific objective of this </a:t>
            </a:r>
            <a:r>
              <a:rPr lang="en-US" altLang="zh-CN" sz="5400" dirty="0">
                <a:solidFill>
                  <a:srgbClr val="0000FF"/>
                </a:solidFill>
                <a:ea typeface="宋体" pitchFamily="2" charset="-122"/>
              </a:rPr>
              <a:t>work</a:t>
            </a:r>
            <a:r>
              <a:rPr lang="en-US" altLang="zh-CN" sz="5400" dirty="0">
                <a:ea typeface="宋体" pitchFamily="2" charset="-122"/>
              </a:rPr>
              <a:t>?</a:t>
            </a:r>
          </a:p>
          <a:p>
            <a:pPr marL="457200" indent="-457200" algn="ctr">
              <a:lnSpc>
                <a:spcPct val="90000"/>
              </a:lnSpc>
              <a:spcBef>
                <a:spcPct val="20000"/>
              </a:spcBef>
            </a:pPr>
            <a:endParaRPr lang="en-US" altLang="zh-CN" sz="5400" dirty="0">
              <a:ea typeface="宋体" pitchFamily="2" charset="-122"/>
            </a:endParaRPr>
          </a:p>
        </p:txBody>
      </p:sp>
      <p:pic>
        <p:nvPicPr>
          <p:cNvPr id="5124" name="Picture 17" descr="ANd9GcR-4-IzFtVUouBpbmqeczpjk0dgb5KxoVqybfUDND2IaYSQ-es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46" y="108775"/>
            <a:ext cx="813127"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08777"/>
            <a:ext cx="1008112" cy="72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228671"/>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491880" y="2492896"/>
            <a:ext cx="550810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3600" b="1" dirty="0" smtClean="0"/>
              <a:t>Technical</a:t>
            </a:r>
            <a:r>
              <a:rPr lang="pt-BR" sz="3600" b="1" dirty="0" smtClean="0"/>
              <a:t> </a:t>
            </a:r>
            <a:r>
              <a:rPr lang="en-US" sz="3600" b="1" dirty="0" smtClean="0"/>
              <a:t>Mechanic</a:t>
            </a:r>
            <a:r>
              <a:rPr lang="pt-BR" sz="3600" b="1" dirty="0" smtClean="0"/>
              <a:t> </a:t>
            </a:r>
            <a:r>
              <a:rPr lang="en-US" sz="3600" b="1" dirty="0" smtClean="0"/>
              <a:t>and</a:t>
            </a:r>
            <a:r>
              <a:rPr lang="pt-BR" sz="3600" b="1" dirty="0" smtClean="0"/>
              <a:t> </a:t>
            </a:r>
            <a:r>
              <a:rPr lang="en-US" sz="3600" b="1" dirty="0" smtClean="0"/>
              <a:t>Resistance</a:t>
            </a:r>
            <a:r>
              <a:rPr lang="pt-BR" sz="3600" b="1" dirty="0" smtClean="0"/>
              <a:t> </a:t>
            </a:r>
            <a:r>
              <a:rPr lang="en-US" sz="3600" b="1" dirty="0" smtClean="0"/>
              <a:t>of</a:t>
            </a:r>
            <a:r>
              <a:rPr lang="pt-BR" sz="3600" b="1" dirty="0" smtClean="0"/>
              <a:t> </a:t>
            </a:r>
            <a:r>
              <a:rPr lang="en-US" sz="3600" b="1" dirty="0" smtClean="0"/>
              <a:t>Materials</a:t>
            </a:r>
          </a:p>
          <a:p>
            <a:pPr algn="ctr">
              <a:spcBef>
                <a:spcPct val="20000"/>
              </a:spcBef>
            </a:pPr>
            <a:endParaRPr lang="en-US" sz="2800" dirty="0" smtClean="0"/>
          </a:p>
          <a:p>
            <a:pPr algn="ctr">
              <a:spcBef>
                <a:spcPct val="20000"/>
              </a:spcBef>
            </a:pPr>
            <a:r>
              <a:rPr lang="en-US" sz="2800" dirty="0" err="1" smtClean="0"/>
              <a:t>Melconian</a:t>
            </a:r>
            <a:r>
              <a:rPr lang="en-US" sz="2800" dirty="0" smtClean="0"/>
              <a:t>, </a:t>
            </a:r>
            <a:r>
              <a:rPr lang="en-US" sz="2800" dirty="0" err="1" smtClean="0"/>
              <a:t>Sarkis</a:t>
            </a:r>
            <a:r>
              <a:rPr lang="en-US" sz="2800" dirty="0"/>
              <a:t>;</a:t>
            </a:r>
            <a:r>
              <a:rPr lang="en-US" sz="2800" dirty="0" smtClean="0"/>
              <a:t> Ed. 18, São Paulo, Brasil, 2008.</a:t>
            </a:r>
            <a:endParaRPr lang="en-US" sz="28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8777"/>
            <a:ext cx="1008112" cy="72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91" y="1916832"/>
            <a:ext cx="2933008" cy="415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5"/>
          <p:cNvSpPr>
            <a:spLocks noChangeArrowheads="1"/>
          </p:cNvSpPr>
          <p:nvPr/>
        </p:nvSpPr>
        <p:spPr bwMode="auto">
          <a:xfrm>
            <a:off x="1969507" y="179133"/>
            <a:ext cx="5440362"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a:lnSpc>
                <a:spcPct val="90000"/>
              </a:lnSpc>
              <a:spcBef>
                <a:spcPct val="20000"/>
              </a:spcBef>
            </a:pPr>
            <a:r>
              <a:rPr lang="en-US" altLang="zh-CN" sz="4400" dirty="0" smtClean="0">
                <a:solidFill>
                  <a:srgbClr val="0000FF"/>
                </a:solidFill>
                <a:ea typeface="宋体" pitchFamily="2" charset="-122"/>
              </a:rPr>
              <a:t>Solution of reference</a:t>
            </a:r>
            <a:endParaRPr lang="en-US" altLang="zh-CN" sz="4400" dirty="0">
              <a:ea typeface="宋体" pitchFamily="2" charset="-122"/>
            </a:endParaRPr>
          </a:p>
        </p:txBody>
      </p:sp>
    </p:spTree>
    <p:extLst>
      <p:ext uri="{BB962C8B-B14F-4D97-AF65-F5344CB8AC3E}">
        <p14:creationId xmlns:p14="http://schemas.microsoft.com/office/powerpoint/2010/main" val="1466453164"/>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74661" y="1340768"/>
            <a:ext cx="6889625"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dirty="0" smtClean="0"/>
              <a:t>It is </a:t>
            </a:r>
            <a:r>
              <a:rPr lang="en-US" sz="2800" dirty="0"/>
              <a:t>b</a:t>
            </a:r>
            <a:r>
              <a:rPr lang="en-US" sz="2800" dirty="0" smtClean="0"/>
              <a:t>ased</a:t>
            </a:r>
            <a:r>
              <a:rPr lang="pt-BR" sz="2800" dirty="0" smtClean="0"/>
              <a:t> </a:t>
            </a:r>
            <a:r>
              <a:rPr lang="en-US" sz="2800" dirty="0" smtClean="0"/>
              <a:t>on</a:t>
            </a:r>
            <a:r>
              <a:rPr lang="pt-BR" sz="2800" dirty="0" smtClean="0"/>
              <a:t> </a:t>
            </a:r>
            <a:r>
              <a:rPr lang="pt-BR" sz="2800" dirty="0" smtClean="0">
                <a:solidFill>
                  <a:srgbClr val="0000FF"/>
                </a:solidFill>
              </a:rPr>
              <a:t>normal </a:t>
            </a:r>
            <a:r>
              <a:rPr lang="en-US" sz="2800" dirty="0" smtClean="0">
                <a:solidFill>
                  <a:srgbClr val="0000FF"/>
                </a:solidFill>
              </a:rPr>
              <a:t>stress</a:t>
            </a:r>
            <a:r>
              <a:rPr lang="pt-BR" sz="2800" dirty="0" smtClean="0">
                <a:solidFill>
                  <a:srgbClr val="0000FF"/>
                </a:solidFill>
              </a:rPr>
              <a:t> </a:t>
            </a:r>
            <a:r>
              <a:rPr lang="en-US" sz="2800" dirty="0" smtClean="0"/>
              <a:t>from</a:t>
            </a:r>
            <a:r>
              <a:rPr lang="pt-BR" sz="2800" dirty="0" smtClean="0"/>
              <a:t> </a:t>
            </a:r>
            <a:r>
              <a:rPr lang="en-US" sz="2800" dirty="0" smtClean="0"/>
              <a:t>bending.</a:t>
            </a:r>
            <a:endParaRPr lang="en-US" sz="2800" dirty="0"/>
          </a:p>
        </p:txBody>
      </p:sp>
      <p:sp>
        <p:nvSpPr>
          <p:cNvPr id="5123" name="Rectangle 5"/>
          <p:cNvSpPr>
            <a:spLocks noChangeArrowheads="1"/>
          </p:cNvSpPr>
          <p:nvPr/>
        </p:nvSpPr>
        <p:spPr bwMode="auto">
          <a:xfrm>
            <a:off x="1969507" y="179133"/>
            <a:ext cx="5440362"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a:lnSpc>
                <a:spcPct val="90000"/>
              </a:lnSpc>
              <a:spcBef>
                <a:spcPct val="20000"/>
              </a:spcBef>
            </a:pPr>
            <a:r>
              <a:rPr lang="en-US" altLang="zh-CN" sz="4400" dirty="0" smtClean="0">
                <a:solidFill>
                  <a:srgbClr val="0000FF"/>
                </a:solidFill>
                <a:ea typeface="宋体" pitchFamily="2" charset="-122"/>
              </a:rPr>
              <a:t>Solution of reference</a:t>
            </a:r>
            <a:endParaRPr lang="en-US" altLang="zh-CN" sz="4400" dirty="0">
              <a:ea typeface="宋体" pitchFamily="2" charset="-122"/>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8777"/>
            <a:ext cx="1008112" cy="72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9299" t="20831" r="33439" b="28468"/>
          <a:stretch/>
        </p:blipFill>
        <p:spPr bwMode="auto">
          <a:xfrm>
            <a:off x="274660" y="2564905"/>
            <a:ext cx="4233750"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376753" y="5733256"/>
            <a:ext cx="8572076" cy="8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pt-BR" sz="2200" dirty="0" smtClean="0"/>
              <a:t>M = </a:t>
            </a:r>
            <a:r>
              <a:rPr lang="pt-BR" sz="2200" dirty="0" err="1" smtClean="0"/>
              <a:t>Bending</a:t>
            </a:r>
            <a:r>
              <a:rPr lang="pt-BR" sz="2200" dirty="0" smtClean="0"/>
              <a:t> </a:t>
            </a:r>
            <a:r>
              <a:rPr lang="pt-BR" sz="2200" dirty="0" err="1" smtClean="0"/>
              <a:t>Moment</a:t>
            </a:r>
            <a:r>
              <a:rPr lang="pt-BR" sz="2200" dirty="0" smtClean="0"/>
              <a:t>; t = </a:t>
            </a:r>
            <a:r>
              <a:rPr lang="pt-BR" sz="2200" dirty="0" err="1" smtClean="0"/>
              <a:t>Thickness</a:t>
            </a:r>
            <a:r>
              <a:rPr lang="pt-BR" sz="2200" dirty="0" smtClean="0"/>
              <a:t> </a:t>
            </a:r>
            <a:r>
              <a:rPr lang="pt-BR" sz="2200" dirty="0" err="1" smtClean="0"/>
              <a:t>of</a:t>
            </a:r>
            <a:r>
              <a:rPr lang="pt-BR" sz="2200" dirty="0" smtClean="0"/>
              <a:t> </a:t>
            </a:r>
            <a:r>
              <a:rPr lang="pt-BR" sz="2200" dirty="0" err="1" smtClean="0"/>
              <a:t>the</a:t>
            </a:r>
            <a:r>
              <a:rPr lang="pt-BR" sz="2200" dirty="0" smtClean="0"/>
              <a:t> perpendicular </a:t>
            </a:r>
            <a:r>
              <a:rPr lang="pt-BR" sz="2200" dirty="0" err="1" smtClean="0"/>
              <a:t>plate</a:t>
            </a:r>
            <a:r>
              <a:rPr lang="pt-BR" sz="2200" dirty="0" smtClean="0"/>
              <a:t>;</a:t>
            </a:r>
          </a:p>
          <a:p>
            <a:pPr>
              <a:spcBef>
                <a:spcPct val="20000"/>
              </a:spcBef>
            </a:pPr>
            <a:r>
              <a:rPr lang="pt-BR" sz="2200" dirty="0" smtClean="0">
                <a:latin typeface="Mistral" pitchFamily="66" charset="0"/>
              </a:rPr>
              <a:t>l</a:t>
            </a:r>
            <a:r>
              <a:rPr lang="pt-BR" sz="2200" dirty="0" smtClean="0">
                <a:latin typeface="Handwrite"/>
              </a:rPr>
              <a:t> </a:t>
            </a:r>
            <a:r>
              <a:rPr lang="pt-BR" sz="2200" dirty="0" smtClean="0"/>
              <a:t>= L</a:t>
            </a:r>
            <a:r>
              <a:rPr lang="en-US" sz="2200" dirty="0" err="1" smtClean="0"/>
              <a:t>enght</a:t>
            </a:r>
            <a:r>
              <a:rPr lang="pt-BR" sz="2200" dirty="0" smtClean="0"/>
              <a:t> </a:t>
            </a:r>
            <a:r>
              <a:rPr lang="pt-BR" sz="2200" dirty="0" err="1" smtClean="0"/>
              <a:t>of</a:t>
            </a:r>
            <a:r>
              <a:rPr lang="pt-BR" sz="2200" dirty="0" smtClean="0"/>
              <a:t> </a:t>
            </a:r>
            <a:r>
              <a:rPr lang="pt-BR" sz="2200" dirty="0" err="1" smtClean="0"/>
              <a:t>weld</a:t>
            </a:r>
            <a:r>
              <a:rPr lang="pt-BR" sz="2200" dirty="0" smtClean="0"/>
              <a:t> </a:t>
            </a:r>
            <a:r>
              <a:rPr lang="pt-BR" sz="2200" dirty="0" err="1" smtClean="0"/>
              <a:t>line</a:t>
            </a:r>
            <a:r>
              <a:rPr lang="pt-BR" sz="2200" dirty="0" smtClean="0"/>
              <a:t>; a = Base </a:t>
            </a:r>
            <a:r>
              <a:rPr lang="pt-BR" sz="2200" dirty="0" err="1" smtClean="0"/>
              <a:t>of</a:t>
            </a:r>
            <a:r>
              <a:rPr lang="pt-BR" sz="2200" dirty="0" smtClean="0"/>
              <a:t> </a:t>
            </a:r>
            <a:r>
              <a:rPr lang="pt-BR" sz="2200" dirty="0" err="1" smtClean="0"/>
              <a:t>the</a:t>
            </a:r>
            <a:r>
              <a:rPr lang="pt-BR" sz="2200" dirty="0" smtClean="0"/>
              <a:t> </a:t>
            </a:r>
            <a:r>
              <a:rPr lang="pt-BR" sz="2200" dirty="0" err="1" smtClean="0"/>
              <a:t>weld</a:t>
            </a:r>
            <a:r>
              <a:rPr lang="pt-BR" sz="2200" dirty="0" smtClean="0"/>
              <a:t> </a:t>
            </a:r>
            <a:r>
              <a:rPr lang="pt-BR" sz="2200" dirty="0" err="1" smtClean="0"/>
              <a:t>line</a:t>
            </a:r>
            <a:r>
              <a:rPr lang="pt-BR" sz="2200" dirty="0" smtClean="0"/>
              <a:t>.</a:t>
            </a:r>
          </a:p>
          <a:p>
            <a:pPr>
              <a:spcBef>
                <a:spcPct val="20000"/>
              </a:spcBef>
            </a:pPr>
            <a:endParaRPr lang="en-US" sz="22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688" y="2420888"/>
            <a:ext cx="4113128"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lipse 9"/>
          <p:cNvSpPr/>
          <p:nvPr/>
        </p:nvSpPr>
        <p:spPr>
          <a:xfrm>
            <a:off x="4641533" y="2250746"/>
            <a:ext cx="1438862" cy="108012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6232795" y="2230990"/>
            <a:ext cx="1438862" cy="108012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4715814" y="4260277"/>
            <a:ext cx="2546608" cy="96223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93509066"/>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2000"/>
                                        <p:tgtEl>
                                          <p:spTgt spid="10"/>
                                        </p:tgtEl>
                                      </p:cBhvr>
                                    </p:animEffect>
                                  </p:childTnLst>
                                </p:cTn>
                              </p:par>
                            </p:childTnLst>
                          </p:cTn>
                        </p:par>
                        <p:par>
                          <p:cTn id="8" fill="hold">
                            <p:stCondLst>
                              <p:cond delay="2250"/>
                            </p:stCondLst>
                            <p:childTnLst>
                              <p:par>
                                <p:cTn id="9" presetID="16" presetClass="entr" presetSubtype="21"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2000"/>
                                        <p:tgtEl>
                                          <p:spTgt spid="9"/>
                                        </p:tgtEl>
                                      </p:cBhvr>
                                    </p:animEffect>
                                  </p:childTnLst>
                                </p:cTn>
                              </p:par>
                            </p:childTnLst>
                          </p:cTn>
                        </p:par>
                        <p:par>
                          <p:cTn id="12" fill="hold">
                            <p:stCondLst>
                              <p:cond delay="4500"/>
                            </p:stCondLst>
                            <p:childTnLst>
                              <p:par>
                                <p:cTn id="13" presetID="6" presetClass="entr" presetSubtype="16" fill="hold" grpId="0" nodeType="after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4299" r="35954"/>
          <a:stretch>
            <a:fillRect/>
          </a:stretch>
        </p:blipFill>
        <p:spPr bwMode="auto">
          <a:xfrm>
            <a:off x="72305" y="968288"/>
            <a:ext cx="4233318" cy="58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2634774" y="1484782"/>
            <a:ext cx="6113690" cy="954107"/>
          </a:xfrm>
          <a:prstGeom prst="rect">
            <a:avLst/>
          </a:prstGeom>
        </p:spPr>
        <p:txBody>
          <a:bodyPr wrap="square">
            <a:spAutoFit/>
          </a:bodyPr>
          <a:lstStyle/>
          <a:p>
            <a:r>
              <a:rPr lang="en-US" sz="2800" dirty="0" smtClean="0"/>
              <a:t>Take a welded </a:t>
            </a:r>
            <a:r>
              <a:rPr lang="en-US" sz="2800" dirty="0"/>
              <a:t>joint of perpendicular plates requested by </a:t>
            </a:r>
            <a:r>
              <a:rPr lang="en-US" sz="2800" dirty="0" smtClean="0"/>
              <a:t>torque </a:t>
            </a:r>
            <a:r>
              <a:rPr lang="en-US" sz="2800" i="1" dirty="0" smtClean="0"/>
              <a:t>M</a:t>
            </a:r>
            <a:endParaRPr lang="pt-BR" sz="28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6081" r="25859"/>
          <a:stretch>
            <a:fillRect/>
          </a:stretch>
        </p:blipFill>
        <p:spPr bwMode="auto">
          <a:xfrm>
            <a:off x="5047640" y="2903349"/>
            <a:ext cx="3428678" cy="241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lipse 12"/>
          <p:cNvSpPr/>
          <p:nvPr/>
        </p:nvSpPr>
        <p:spPr>
          <a:xfrm>
            <a:off x="1587172" y="5123034"/>
            <a:ext cx="659153" cy="64807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 name="Conector de seta reta 5"/>
          <p:cNvCxnSpPr>
            <a:stCxn id="13" idx="6"/>
          </p:cNvCxnSpPr>
          <p:nvPr/>
        </p:nvCxnSpPr>
        <p:spPr>
          <a:xfrm flipV="1">
            <a:off x="2246325" y="5123034"/>
            <a:ext cx="2862064" cy="32403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Retângulo 13"/>
          <p:cNvSpPr/>
          <p:nvPr/>
        </p:nvSpPr>
        <p:spPr>
          <a:xfrm>
            <a:off x="3677357" y="5661248"/>
            <a:ext cx="5352149" cy="954107"/>
          </a:xfrm>
          <a:prstGeom prst="rect">
            <a:avLst/>
          </a:prstGeom>
        </p:spPr>
        <p:txBody>
          <a:bodyPr wrap="square">
            <a:spAutoFit/>
          </a:bodyPr>
          <a:lstStyle/>
          <a:p>
            <a:r>
              <a:rPr lang="en-US" sz="2800" dirty="0" smtClean="0"/>
              <a:t>and an infinitesimal element </a:t>
            </a:r>
            <a:r>
              <a:rPr lang="en-US" sz="2800" dirty="0"/>
              <a:t>of area </a:t>
            </a:r>
            <a:r>
              <a:rPr lang="en-US" sz="2800" i="1" dirty="0" err="1"/>
              <a:t>dA</a:t>
            </a:r>
            <a:r>
              <a:rPr lang="en-US" sz="2800" dirty="0"/>
              <a:t> in </a:t>
            </a:r>
            <a:r>
              <a:rPr lang="en-US" sz="2800" dirty="0" smtClean="0"/>
              <a:t>weld.</a:t>
            </a:r>
            <a:endParaRPr lang="pt-BR" sz="2800" dirty="0"/>
          </a:p>
        </p:txBody>
      </p:sp>
      <p:sp>
        <p:nvSpPr>
          <p:cNvPr id="19" name="CaixaDeTexto 18"/>
          <p:cNvSpPr txBox="1"/>
          <p:nvPr/>
        </p:nvSpPr>
        <p:spPr>
          <a:xfrm>
            <a:off x="2850798" y="252699"/>
            <a:ext cx="6257706" cy="1077218"/>
          </a:xfrm>
          <a:prstGeom prst="rect">
            <a:avLst/>
          </a:prstGeom>
          <a:noFill/>
        </p:spPr>
        <p:txBody>
          <a:bodyPr wrap="square" rtlCol="0">
            <a:spAutoFit/>
          </a:bodyPr>
          <a:lstStyle/>
          <a:p>
            <a:r>
              <a:rPr lang="en-US" sz="3200" dirty="0" smtClean="0">
                <a:solidFill>
                  <a:srgbClr val="0000FF"/>
                </a:solidFill>
              </a:rPr>
              <a:t>The analytical solution of this work is based on shearing stress</a:t>
            </a:r>
            <a:endParaRPr lang="en-US" sz="3200" dirty="0">
              <a:solidFill>
                <a:srgbClr val="0000FF"/>
              </a:solidFill>
            </a:endParaRP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0648"/>
            <a:ext cx="2346173"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3431" y="6084404"/>
            <a:ext cx="1622918"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75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2566</TotalTime>
  <Words>610</Words>
  <Application>Microsoft Office PowerPoint</Application>
  <PresentationFormat>On-screen Show (4:3)</PresentationFormat>
  <Paragraphs>77</Paragraphs>
  <Slides>22</Slides>
  <Notes>0</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Design padrão</vt:lpstr>
      <vt:lpstr>13_一般</vt:lpstr>
      <vt:lpstr>14_一般</vt:lpstr>
      <vt:lpstr>About OMICS Group</vt:lpstr>
      <vt:lpstr>About OMICS Group Conferences</vt:lpstr>
      <vt:lpstr>3rd International Conference and Exhibition on Mechanical &amp; Aerospace Engineering, San Francisco, USA.</vt:lpstr>
      <vt:lpstr>Alexandre de Macêdo Wahrhaftig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INVESTIGAÇÃO TEÓRICA E EXPERIMENTAL DA ESTABILIDADE DE PILARES DE MADEIRA</dc:title>
  <dc:creator>Alexandre Wahrhaftig</dc:creator>
  <cp:lastModifiedBy>valentina</cp:lastModifiedBy>
  <cp:revision>247</cp:revision>
  <dcterms:created xsi:type="dcterms:W3CDTF">2006-05-19T13:40:24Z</dcterms:created>
  <dcterms:modified xsi:type="dcterms:W3CDTF">2015-10-13T17:11:45Z</dcterms:modified>
</cp:coreProperties>
</file>