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66" r:id="rId2"/>
    <p:sldId id="267" r:id="rId3"/>
    <p:sldId id="268" r:id="rId4"/>
    <p:sldId id="289" r:id="rId5"/>
    <p:sldId id="291" r:id="rId6"/>
    <p:sldId id="292" r:id="rId7"/>
    <p:sldId id="271" r:id="rId8"/>
    <p:sldId id="273" r:id="rId9"/>
    <p:sldId id="281" r:id="rId10"/>
    <p:sldId id="293" r:id="rId11"/>
    <p:sldId id="294" r:id="rId12"/>
    <p:sldId id="295" r:id="rId13"/>
    <p:sldId id="285" r:id="rId14"/>
    <p:sldId id="29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1" autoAdjust="0"/>
    <p:restoredTop sz="94586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7A647-4FB0-464C-AAD3-C2A24A60734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666915-084C-4363-95E8-E98C62D38224}">
      <dgm:prSet phldrT="[Text]" custT="1"/>
      <dgm:spPr/>
      <dgm:t>
        <a:bodyPr/>
        <a:lstStyle/>
        <a:p>
          <a:r>
            <a:rPr lang="en-US" sz="2400" dirty="0"/>
            <a:t>What are STAT proteins?</a:t>
          </a:r>
        </a:p>
      </dgm:t>
    </dgm:pt>
    <dgm:pt modelId="{E22A6FA4-C431-4C69-97B5-AEBBFF5AC784}" type="parTrans" cxnId="{5C5DCAED-497E-4592-89EF-D68668399689}">
      <dgm:prSet/>
      <dgm:spPr/>
      <dgm:t>
        <a:bodyPr/>
        <a:lstStyle/>
        <a:p>
          <a:endParaRPr lang="en-US"/>
        </a:p>
      </dgm:t>
    </dgm:pt>
    <dgm:pt modelId="{407A1D52-E76E-4833-9DC9-CC7DE10A6231}" type="sibTrans" cxnId="{5C5DCAED-497E-4592-89EF-D68668399689}">
      <dgm:prSet/>
      <dgm:spPr/>
      <dgm:t>
        <a:bodyPr/>
        <a:lstStyle/>
        <a:p>
          <a:endParaRPr lang="en-US"/>
        </a:p>
      </dgm:t>
    </dgm:pt>
    <dgm:pt modelId="{1D47A72E-1F72-4CDB-A2B7-E8632C5B68B5}">
      <dgm:prSet phldrT="[Text]" custT="1"/>
      <dgm:spPr/>
      <dgm:t>
        <a:bodyPr/>
        <a:lstStyle/>
        <a:p>
          <a:pPr rtl="0"/>
          <a:r>
            <a:rPr lang="en-US" sz="2400" dirty="0"/>
            <a:t>Relationship to cancer ?</a:t>
          </a:r>
        </a:p>
      </dgm:t>
    </dgm:pt>
    <dgm:pt modelId="{ACC32B84-8ED6-4D46-A502-3A7547781410}" type="parTrans" cxnId="{08AD6FBC-4A13-4188-B9B5-9C55B108BB1F}">
      <dgm:prSet/>
      <dgm:spPr/>
      <dgm:t>
        <a:bodyPr/>
        <a:lstStyle/>
        <a:p>
          <a:endParaRPr lang="en-US"/>
        </a:p>
      </dgm:t>
    </dgm:pt>
    <dgm:pt modelId="{5E560A91-31E7-4B3B-9528-D6CF585639C9}" type="sibTrans" cxnId="{08AD6FBC-4A13-4188-B9B5-9C55B108BB1F}">
      <dgm:prSet/>
      <dgm:spPr/>
      <dgm:t>
        <a:bodyPr/>
        <a:lstStyle/>
        <a:p>
          <a:endParaRPr lang="en-US"/>
        </a:p>
      </dgm:t>
    </dgm:pt>
    <dgm:pt modelId="{7906C1F9-9FE4-4B80-A10F-2A057E2DC9E8}">
      <dgm:prSet phldrT="[Text]" custT="1"/>
      <dgm:spPr/>
      <dgm:t>
        <a:bodyPr/>
        <a:lstStyle/>
        <a:p>
          <a:r>
            <a:rPr lang="en-US" sz="1800" dirty="0"/>
            <a:t>Family of cytoplasmic transcription factors that </a:t>
          </a:r>
          <a:r>
            <a:rPr lang="it-IT" sz="1800" dirty="0"/>
            <a:t>participate in normal cellular events</a:t>
          </a:r>
          <a:endParaRPr lang="en-US" sz="1800" dirty="0"/>
        </a:p>
      </dgm:t>
    </dgm:pt>
    <dgm:pt modelId="{02444AD0-7594-4A96-AB99-DD5282F78AF4}" type="parTrans" cxnId="{EE711FB5-E06C-4808-9A59-ADA9D64C8FB7}">
      <dgm:prSet/>
      <dgm:spPr/>
      <dgm:t>
        <a:bodyPr/>
        <a:lstStyle/>
        <a:p>
          <a:endParaRPr lang="en-US"/>
        </a:p>
      </dgm:t>
    </dgm:pt>
    <dgm:pt modelId="{D4E836D1-4D7B-497B-B52D-DD1E48167B94}" type="sibTrans" cxnId="{EE711FB5-E06C-4808-9A59-ADA9D64C8FB7}">
      <dgm:prSet/>
      <dgm:spPr/>
      <dgm:t>
        <a:bodyPr/>
        <a:lstStyle/>
        <a:p>
          <a:endParaRPr lang="en-US"/>
        </a:p>
      </dgm:t>
    </dgm:pt>
    <dgm:pt modelId="{CEB639CD-7CB1-4F09-8713-42211C646462}">
      <dgm:prSet phldrT="[Text]" custT="1"/>
      <dgm:spPr/>
      <dgm:t>
        <a:bodyPr/>
        <a:lstStyle/>
        <a:p>
          <a:pPr rtl="0"/>
          <a:r>
            <a:rPr lang="en-US" sz="1800" dirty="0"/>
            <a:t>Constitutive activation of STAT5 proteins has been demonstrated in many diverse human cancer cell lines and clinical tumors</a:t>
          </a:r>
          <a:r>
            <a:rPr lang="en-US" sz="1800"/>
            <a:t>. </a:t>
          </a:r>
          <a:endParaRPr lang="en-US" sz="1800" dirty="0"/>
        </a:p>
      </dgm:t>
    </dgm:pt>
    <dgm:pt modelId="{8606B83C-3763-46F9-A099-749ACDA2B83B}" type="parTrans" cxnId="{1D68A79F-C00A-47C4-9070-53E7284E742E}">
      <dgm:prSet/>
      <dgm:spPr/>
      <dgm:t>
        <a:bodyPr/>
        <a:lstStyle/>
        <a:p>
          <a:endParaRPr lang="en-US"/>
        </a:p>
      </dgm:t>
    </dgm:pt>
    <dgm:pt modelId="{170294B9-1B7D-4DF0-B7EF-7F9484EB4749}" type="sibTrans" cxnId="{1D68A79F-C00A-47C4-9070-53E7284E742E}">
      <dgm:prSet/>
      <dgm:spPr/>
      <dgm:t>
        <a:bodyPr/>
        <a:lstStyle/>
        <a:p>
          <a:endParaRPr lang="en-US"/>
        </a:p>
      </dgm:t>
    </dgm:pt>
    <dgm:pt modelId="{E327C060-8073-4218-AD5E-1ED9B2F38047}">
      <dgm:prSet phldrT="[Text]" custT="1"/>
      <dgm:spPr/>
      <dgm:t>
        <a:bodyPr/>
        <a:lstStyle/>
        <a:p>
          <a:r>
            <a:rPr lang="en-US" sz="1800" dirty="0"/>
            <a:t>There are at least seven STAT proteins in mammalian cells. </a:t>
          </a:r>
        </a:p>
      </dgm:t>
    </dgm:pt>
    <dgm:pt modelId="{62AC43BF-7FB1-4EB8-ABC2-46BB565FBE63}" type="parTrans" cxnId="{A5AF4ECF-01B0-4ACA-B504-0166A619A3A8}">
      <dgm:prSet/>
      <dgm:spPr/>
      <dgm:t>
        <a:bodyPr/>
        <a:lstStyle/>
        <a:p>
          <a:endParaRPr lang="en-US"/>
        </a:p>
      </dgm:t>
    </dgm:pt>
    <dgm:pt modelId="{448EB884-DCD8-4DB9-B400-6E472F7837DC}" type="sibTrans" cxnId="{A5AF4ECF-01B0-4ACA-B504-0166A619A3A8}">
      <dgm:prSet/>
      <dgm:spPr/>
      <dgm:t>
        <a:bodyPr/>
        <a:lstStyle/>
        <a:p>
          <a:endParaRPr lang="en-US"/>
        </a:p>
      </dgm:t>
    </dgm:pt>
    <dgm:pt modelId="{B60387E3-6E72-44B5-84C0-7AD214CB9EA6}">
      <dgm:prSet phldrT="[Text]" custT="1"/>
      <dgm:spPr/>
      <dgm:t>
        <a:bodyPr/>
        <a:lstStyle/>
        <a:p>
          <a:pPr rtl="0"/>
          <a:endParaRPr lang="en-US" sz="1800" dirty="0"/>
        </a:p>
      </dgm:t>
    </dgm:pt>
    <dgm:pt modelId="{A359BD2B-FBF1-4555-889E-B70FCCA54919}" type="parTrans" cxnId="{8473737B-73C4-46D9-9C74-5776DDA75657}">
      <dgm:prSet/>
      <dgm:spPr/>
    </dgm:pt>
    <dgm:pt modelId="{4253ADA8-4438-4704-A8FB-002DD2200844}" type="sibTrans" cxnId="{8473737B-73C4-46D9-9C74-5776DDA75657}">
      <dgm:prSet/>
      <dgm:spPr/>
    </dgm:pt>
    <dgm:pt modelId="{548B2774-DBC5-4DF4-9AD9-F75F15E221E3}" type="pres">
      <dgm:prSet presAssocID="{BDE7A647-4FB0-464C-AAD3-C2A24A607342}" presName="linear" presStyleCnt="0">
        <dgm:presLayoutVars>
          <dgm:dir/>
          <dgm:animLvl val="lvl"/>
          <dgm:resizeHandles val="exact"/>
        </dgm:presLayoutVars>
      </dgm:prSet>
      <dgm:spPr/>
    </dgm:pt>
    <dgm:pt modelId="{14BBAA55-5BBE-480B-A48C-8FF8F421B2B1}" type="pres">
      <dgm:prSet presAssocID="{E3666915-084C-4363-95E8-E98C62D38224}" presName="parentLin" presStyleCnt="0"/>
      <dgm:spPr/>
    </dgm:pt>
    <dgm:pt modelId="{D18B72C3-4939-4C7C-A274-70DC293DDF1B}" type="pres">
      <dgm:prSet presAssocID="{E3666915-084C-4363-95E8-E98C62D38224}" presName="parentLeftMargin" presStyleLbl="node1" presStyleIdx="0" presStyleCnt="2"/>
      <dgm:spPr/>
    </dgm:pt>
    <dgm:pt modelId="{E2FFD022-A76F-44EA-9855-76A775A1FA85}" type="pres">
      <dgm:prSet presAssocID="{E3666915-084C-4363-95E8-E98C62D38224}" presName="parentText" presStyleLbl="node1" presStyleIdx="0" presStyleCnt="2" custScaleY="175705">
        <dgm:presLayoutVars>
          <dgm:chMax val="0"/>
          <dgm:bulletEnabled val="1"/>
        </dgm:presLayoutVars>
      </dgm:prSet>
      <dgm:spPr/>
    </dgm:pt>
    <dgm:pt modelId="{BC292DE3-766C-4282-980B-6D175CA298B9}" type="pres">
      <dgm:prSet presAssocID="{E3666915-084C-4363-95E8-E98C62D38224}" presName="negativeSpace" presStyleCnt="0"/>
      <dgm:spPr/>
    </dgm:pt>
    <dgm:pt modelId="{5B2611EA-C1CF-4EA7-9BAC-9542257D6E1D}" type="pres">
      <dgm:prSet presAssocID="{E3666915-084C-4363-95E8-E98C62D38224}" presName="childText" presStyleLbl="conFgAcc1" presStyleIdx="0" presStyleCnt="2">
        <dgm:presLayoutVars>
          <dgm:bulletEnabled val="1"/>
        </dgm:presLayoutVars>
      </dgm:prSet>
      <dgm:spPr/>
    </dgm:pt>
    <dgm:pt modelId="{3B84E74D-DE99-48A5-B829-917762B35F17}" type="pres">
      <dgm:prSet presAssocID="{407A1D52-E76E-4833-9DC9-CC7DE10A6231}" presName="spaceBetweenRectangles" presStyleCnt="0"/>
      <dgm:spPr/>
    </dgm:pt>
    <dgm:pt modelId="{FFBE83B3-BE5D-4E27-B171-622DD3C12CE3}" type="pres">
      <dgm:prSet presAssocID="{1D47A72E-1F72-4CDB-A2B7-E8632C5B68B5}" presName="parentLin" presStyleCnt="0"/>
      <dgm:spPr/>
    </dgm:pt>
    <dgm:pt modelId="{08564FF7-08A7-4AB7-AEB6-C806334518F2}" type="pres">
      <dgm:prSet presAssocID="{1D47A72E-1F72-4CDB-A2B7-E8632C5B68B5}" presName="parentLeftMargin" presStyleLbl="node1" presStyleIdx="0" presStyleCnt="2"/>
      <dgm:spPr/>
    </dgm:pt>
    <dgm:pt modelId="{A5818854-B055-4223-8E76-36960539C595}" type="pres">
      <dgm:prSet presAssocID="{1D47A72E-1F72-4CDB-A2B7-E8632C5B68B5}" presName="parentText" presStyleLbl="node1" presStyleIdx="1" presStyleCnt="2" custScaleY="186635" custLinFactNeighborX="-9091" custLinFactNeighborY="18132">
        <dgm:presLayoutVars>
          <dgm:chMax val="0"/>
          <dgm:bulletEnabled val="1"/>
        </dgm:presLayoutVars>
      </dgm:prSet>
      <dgm:spPr/>
    </dgm:pt>
    <dgm:pt modelId="{9EC6ECA6-8112-41C1-9658-FD55A834E83C}" type="pres">
      <dgm:prSet presAssocID="{1D47A72E-1F72-4CDB-A2B7-E8632C5B68B5}" presName="negativeSpace" presStyleCnt="0"/>
      <dgm:spPr/>
    </dgm:pt>
    <dgm:pt modelId="{82254031-C87E-4402-9916-2510B15A4CED}" type="pres">
      <dgm:prSet presAssocID="{1D47A72E-1F72-4CDB-A2B7-E8632C5B68B5}" presName="childText" presStyleLbl="conFgAcc1" presStyleIdx="1" presStyleCnt="2" custLinFactY="16151" custLinFactNeighborY="100000">
        <dgm:presLayoutVars>
          <dgm:bulletEnabled val="1"/>
        </dgm:presLayoutVars>
      </dgm:prSet>
      <dgm:spPr/>
    </dgm:pt>
  </dgm:ptLst>
  <dgm:cxnLst>
    <dgm:cxn modelId="{71BF0411-D761-421C-92AF-AC944D571FC6}" type="presOf" srcId="{1D47A72E-1F72-4CDB-A2B7-E8632C5B68B5}" destId="{A5818854-B055-4223-8E76-36960539C595}" srcOrd="1" destOrd="0" presId="urn:microsoft.com/office/officeart/2005/8/layout/list1"/>
    <dgm:cxn modelId="{451C052D-A09A-4E9C-A147-5B0CB9273823}" type="presOf" srcId="{E3666915-084C-4363-95E8-E98C62D38224}" destId="{E2FFD022-A76F-44EA-9855-76A775A1FA85}" srcOrd="1" destOrd="0" presId="urn:microsoft.com/office/officeart/2005/8/layout/list1"/>
    <dgm:cxn modelId="{EEB02C3A-9FCD-4D2E-BECE-9A032BA06BAE}" type="presOf" srcId="{1D47A72E-1F72-4CDB-A2B7-E8632C5B68B5}" destId="{08564FF7-08A7-4AB7-AEB6-C806334518F2}" srcOrd="0" destOrd="0" presId="urn:microsoft.com/office/officeart/2005/8/layout/list1"/>
    <dgm:cxn modelId="{5AE4E93B-278F-4217-BB48-0DE8EB7F5B0B}" type="presOf" srcId="{7906C1F9-9FE4-4B80-A10F-2A057E2DC9E8}" destId="{5B2611EA-C1CF-4EA7-9BAC-9542257D6E1D}" srcOrd="0" destOrd="0" presId="urn:microsoft.com/office/officeart/2005/8/layout/list1"/>
    <dgm:cxn modelId="{2344E463-9DD3-4407-8F72-C3C7D696ED98}" type="presOf" srcId="{BDE7A647-4FB0-464C-AAD3-C2A24A607342}" destId="{548B2774-DBC5-4DF4-9AD9-F75F15E221E3}" srcOrd="0" destOrd="0" presId="urn:microsoft.com/office/officeart/2005/8/layout/list1"/>
    <dgm:cxn modelId="{3DFBE268-7775-48DF-B6ED-0132CC0759BB}" type="presOf" srcId="{B60387E3-6E72-44B5-84C0-7AD214CB9EA6}" destId="{82254031-C87E-4402-9916-2510B15A4CED}" srcOrd="0" destOrd="1" presId="urn:microsoft.com/office/officeart/2005/8/layout/list1"/>
    <dgm:cxn modelId="{0D37954B-D111-4058-B124-C6F2F4370499}" type="presOf" srcId="{E3666915-084C-4363-95E8-E98C62D38224}" destId="{D18B72C3-4939-4C7C-A274-70DC293DDF1B}" srcOrd="0" destOrd="0" presId="urn:microsoft.com/office/officeart/2005/8/layout/list1"/>
    <dgm:cxn modelId="{B92D1476-B681-4C0E-8595-630CC9608777}" type="presOf" srcId="{CEB639CD-7CB1-4F09-8713-42211C646462}" destId="{82254031-C87E-4402-9916-2510B15A4CED}" srcOrd="0" destOrd="0" presId="urn:microsoft.com/office/officeart/2005/8/layout/list1"/>
    <dgm:cxn modelId="{52E18E76-D11C-467C-B95C-EB9F9189F892}" type="presOf" srcId="{E327C060-8073-4218-AD5E-1ED9B2F38047}" destId="{5B2611EA-C1CF-4EA7-9BAC-9542257D6E1D}" srcOrd="0" destOrd="1" presId="urn:microsoft.com/office/officeart/2005/8/layout/list1"/>
    <dgm:cxn modelId="{8473737B-73C4-46D9-9C74-5776DDA75657}" srcId="{1D47A72E-1F72-4CDB-A2B7-E8632C5B68B5}" destId="{B60387E3-6E72-44B5-84C0-7AD214CB9EA6}" srcOrd="1" destOrd="0" parTransId="{A359BD2B-FBF1-4555-889E-B70FCCA54919}" sibTransId="{4253ADA8-4438-4704-A8FB-002DD2200844}"/>
    <dgm:cxn modelId="{1D68A79F-C00A-47C4-9070-53E7284E742E}" srcId="{1D47A72E-1F72-4CDB-A2B7-E8632C5B68B5}" destId="{CEB639CD-7CB1-4F09-8713-42211C646462}" srcOrd="0" destOrd="0" parTransId="{8606B83C-3763-46F9-A099-749ACDA2B83B}" sibTransId="{170294B9-1B7D-4DF0-B7EF-7F9484EB4749}"/>
    <dgm:cxn modelId="{EE711FB5-E06C-4808-9A59-ADA9D64C8FB7}" srcId="{E3666915-084C-4363-95E8-E98C62D38224}" destId="{7906C1F9-9FE4-4B80-A10F-2A057E2DC9E8}" srcOrd="0" destOrd="0" parTransId="{02444AD0-7594-4A96-AB99-DD5282F78AF4}" sibTransId="{D4E836D1-4D7B-497B-B52D-DD1E48167B94}"/>
    <dgm:cxn modelId="{08AD6FBC-4A13-4188-B9B5-9C55B108BB1F}" srcId="{BDE7A647-4FB0-464C-AAD3-C2A24A607342}" destId="{1D47A72E-1F72-4CDB-A2B7-E8632C5B68B5}" srcOrd="1" destOrd="0" parTransId="{ACC32B84-8ED6-4D46-A502-3A7547781410}" sibTransId="{5E560A91-31E7-4B3B-9528-D6CF585639C9}"/>
    <dgm:cxn modelId="{A5AF4ECF-01B0-4ACA-B504-0166A619A3A8}" srcId="{E3666915-084C-4363-95E8-E98C62D38224}" destId="{E327C060-8073-4218-AD5E-1ED9B2F38047}" srcOrd="1" destOrd="0" parTransId="{62AC43BF-7FB1-4EB8-ABC2-46BB565FBE63}" sibTransId="{448EB884-DCD8-4DB9-B400-6E472F7837DC}"/>
    <dgm:cxn modelId="{5C5DCAED-497E-4592-89EF-D68668399689}" srcId="{BDE7A647-4FB0-464C-AAD3-C2A24A607342}" destId="{E3666915-084C-4363-95E8-E98C62D38224}" srcOrd="0" destOrd="0" parTransId="{E22A6FA4-C431-4C69-97B5-AEBBFF5AC784}" sibTransId="{407A1D52-E76E-4833-9DC9-CC7DE10A6231}"/>
    <dgm:cxn modelId="{6634B30F-3E44-4086-81D1-1AA611550FCE}" type="presParOf" srcId="{548B2774-DBC5-4DF4-9AD9-F75F15E221E3}" destId="{14BBAA55-5BBE-480B-A48C-8FF8F421B2B1}" srcOrd="0" destOrd="0" presId="urn:microsoft.com/office/officeart/2005/8/layout/list1"/>
    <dgm:cxn modelId="{3FBAB47E-17A8-4F5F-BC33-C689DB03E20B}" type="presParOf" srcId="{14BBAA55-5BBE-480B-A48C-8FF8F421B2B1}" destId="{D18B72C3-4939-4C7C-A274-70DC293DDF1B}" srcOrd="0" destOrd="0" presId="urn:microsoft.com/office/officeart/2005/8/layout/list1"/>
    <dgm:cxn modelId="{CE5AE81F-3F1A-4819-A38D-D1B9C461A9B7}" type="presParOf" srcId="{14BBAA55-5BBE-480B-A48C-8FF8F421B2B1}" destId="{E2FFD022-A76F-44EA-9855-76A775A1FA85}" srcOrd="1" destOrd="0" presId="urn:microsoft.com/office/officeart/2005/8/layout/list1"/>
    <dgm:cxn modelId="{02A61A2E-DD4F-457A-A41C-38C4F06CB193}" type="presParOf" srcId="{548B2774-DBC5-4DF4-9AD9-F75F15E221E3}" destId="{BC292DE3-766C-4282-980B-6D175CA298B9}" srcOrd="1" destOrd="0" presId="urn:microsoft.com/office/officeart/2005/8/layout/list1"/>
    <dgm:cxn modelId="{8B8D7FBA-322F-4765-8A7B-E8312860F4D4}" type="presParOf" srcId="{548B2774-DBC5-4DF4-9AD9-F75F15E221E3}" destId="{5B2611EA-C1CF-4EA7-9BAC-9542257D6E1D}" srcOrd="2" destOrd="0" presId="urn:microsoft.com/office/officeart/2005/8/layout/list1"/>
    <dgm:cxn modelId="{6A297468-F2DE-4238-98FD-4116349E5F2A}" type="presParOf" srcId="{548B2774-DBC5-4DF4-9AD9-F75F15E221E3}" destId="{3B84E74D-DE99-48A5-B829-917762B35F17}" srcOrd="3" destOrd="0" presId="urn:microsoft.com/office/officeart/2005/8/layout/list1"/>
    <dgm:cxn modelId="{363E9546-A24F-4349-8670-CDC67CB81100}" type="presParOf" srcId="{548B2774-DBC5-4DF4-9AD9-F75F15E221E3}" destId="{FFBE83B3-BE5D-4E27-B171-622DD3C12CE3}" srcOrd="4" destOrd="0" presId="urn:microsoft.com/office/officeart/2005/8/layout/list1"/>
    <dgm:cxn modelId="{30E087EE-F259-41D4-8092-E8D91A75CB82}" type="presParOf" srcId="{FFBE83B3-BE5D-4E27-B171-622DD3C12CE3}" destId="{08564FF7-08A7-4AB7-AEB6-C806334518F2}" srcOrd="0" destOrd="0" presId="urn:microsoft.com/office/officeart/2005/8/layout/list1"/>
    <dgm:cxn modelId="{63764175-63A8-49DC-8367-4D1FC14DDA1B}" type="presParOf" srcId="{FFBE83B3-BE5D-4E27-B171-622DD3C12CE3}" destId="{A5818854-B055-4223-8E76-36960539C595}" srcOrd="1" destOrd="0" presId="urn:microsoft.com/office/officeart/2005/8/layout/list1"/>
    <dgm:cxn modelId="{D200F8B6-C3BE-4DF5-80C4-74CE30A70867}" type="presParOf" srcId="{548B2774-DBC5-4DF4-9AD9-F75F15E221E3}" destId="{9EC6ECA6-8112-41C1-9658-FD55A834E83C}" srcOrd="5" destOrd="0" presId="urn:microsoft.com/office/officeart/2005/8/layout/list1"/>
    <dgm:cxn modelId="{AB838FEF-9790-44E5-8344-4B114099123B}" type="presParOf" srcId="{548B2774-DBC5-4DF4-9AD9-F75F15E221E3}" destId="{82254031-C87E-4402-9916-2510B15A4CE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611EA-C1CF-4EA7-9BAC-9542257D6E1D}">
      <dsp:nvSpPr>
        <dsp:cNvPr id="0" name=""/>
        <dsp:cNvSpPr/>
      </dsp:nvSpPr>
      <dsp:spPr>
        <a:xfrm>
          <a:off x="0" y="741885"/>
          <a:ext cx="8382000" cy="1526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395732" rIns="65053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Family of cytoplasmic transcription factors that </a:t>
          </a:r>
          <a:r>
            <a:rPr lang="it-IT" sz="1800" kern="1200" dirty="0"/>
            <a:t>participate in normal cellular events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There are at least seven STAT proteins in mammalian cells. </a:t>
          </a:r>
        </a:p>
      </dsp:txBody>
      <dsp:txXfrm>
        <a:off x="0" y="741885"/>
        <a:ext cx="8382000" cy="1526174"/>
      </dsp:txXfrm>
    </dsp:sp>
    <dsp:sp modelId="{E2FFD022-A76F-44EA-9855-76A775A1FA85}">
      <dsp:nvSpPr>
        <dsp:cNvPr id="0" name=""/>
        <dsp:cNvSpPr/>
      </dsp:nvSpPr>
      <dsp:spPr>
        <a:xfrm>
          <a:off x="419100" y="36831"/>
          <a:ext cx="5867400" cy="9854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are STAT proteins?</a:t>
          </a:r>
        </a:p>
      </dsp:txBody>
      <dsp:txXfrm>
        <a:off x="467208" y="84939"/>
        <a:ext cx="5771184" cy="889278"/>
      </dsp:txXfrm>
    </dsp:sp>
    <dsp:sp modelId="{82254031-C87E-4402-9916-2510B15A4CED}">
      <dsp:nvSpPr>
        <dsp:cNvPr id="0" name=""/>
        <dsp:cNvSpPr/>
      </dsp:nvSpPr>
      <dsp:spPr>
        <a:xfrm>
          <a:off x="0" y="3173849"/>
          <a:ext cx="8382000" cy="1855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0536" tIns="395732" rIns="65053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Constitutive activation of STAT5 proteins has been demonstrated in many diverse human cancer cell lines and clinical tumors</a:t>
          </a:r>
          <a:r>
            <a:rPr lang="en-US" sz="1800" kern="1200"/>
            <a:t>. 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0" y="3173849"/>
        <a:ext cx="8382000" cy="1855350"/>
      </dsp:txXfrm>
    </dsp:sp>
    <dsp:sp modelId="{A5818854-B055-4223-8E76-36960539C595}">
      <dsp:nvSpPr>
        <dsp:cNvPr id="0" name=""/>
        <dsp:cNvSpPr/>
      </dsp:nvSpPr>
      <dsp:spPr>
        <a:xfrm>
          <a:off x="380999" y="2472359"/>
          <a:ext cx="5867400" cy="1046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Relationship to cancer ?</a:t>
          </a:r>
        </a:p>
      </dsp:txBody>
      <dsp:txXfrm>
        <a:off x="432099" y="2523459"/>
        <a:ext cx="5765200" cy="944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56447-51B8-42CF-AB85-90E6E67854AC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AEE5D-2ED6-4F3A-8535-2CE626669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8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previously demonstrated that truncated STAT5 is generated by insertion of an alternatively spliced exon and results in the introduction of an early termination codon.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EE5D-2ED6-4F3A-8535-2CE6266693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5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method is based on the discovery a water-soluble </a:t>
            </a:r>
            <a:r>
              <a:rPr lang="en-US" dirty="0" err="1"/>
              <a:t>transmembrane</a:t>
            </a:r>
            <a:r>
              <a:rPr lang="en-US" dirty="0"/>
              <a:t> peptide called </a:t>
            </a:r>
            <a:r>
              <a:rPr lang="en-US" dirty="0" err="1"/>
              <a:t>pHLIP</a:t>
            </a:r>
            <a:r>
              <a:rPr lang="en-US" dirty="0"/>
              <a:t> (pH Low Insertion Peptide) that inserts an alpha-helical domain in membrane in acidic extracellular environments [32]. The mechanism of accumulation is based on the Warburg effect, that solid tumors have an acidic extracellular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EE5D-2ED6-4F3A-8535-2CE6266693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90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Evaluate safety and effectiveness of </a:t>
            </a:r>
            <a:r>
              <a:rPr lang="en-US" dirty="0" err="1"/>
              <a:t>Morpholino</a:t>
            </a:r>
            <a:r>
              <a:rPr lang="en-US" dirty="0"/>
              <a:t> oligonucleotides to reach prostate tumors in animal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AEE5D-2ED6-4F3A-8535-2CE6266693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6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52E9FF-E45C-458A-9D4A-A50083C05C6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5596C7-C692-4070-B23F-164899436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E9FF-E45C-458A-9D4A-A50083C05C6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96C7-C692-4070-B23F-164899436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E9FF-E45C-458A-9D4A-A50083C05C6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96C7-C692-4070-B23F-164899436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E9FF-E45C-458A-9D4A-A50083C05C6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96C7-C692-4070-B23F-1648994363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E9FF-E45C-458A-9D4A-A50083C05C6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96C7-C692-4070-B23F-1648994363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E9FF-E45C-458A-9D4A-A50083C05C6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96C7-C692-4070-B23F-1648994363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E9FF-E45C-458A-9D4A-A50083C05C6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96C7-C692-4070-B23F-164899436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E9FF-E45C-458A-9D4A-A50083C05C6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96C7-C692-4070-B23F-1648994363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E9FF-E45C-458A-9D4A-A50083C05C6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96C7-C692-4070-B23F-164899436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F52E9FF-E45C-458A-9D4A-A50083C05C6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596C7-C692-4070-B23F-164899436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52E9FF-E45C-458A-9D4A-A50083C05C6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5596C7-C692-4070-B23F-1648994363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52E9FF-E45C-458A-9D4A-A50083C05C6D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15596C7-C692-4070-B23F-164899436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0hVybuMA8XnyM&amp;tbnid=JKMfWxG0v_SUuM:&amp;ved=0CAUQjRw&amp;url=http://www.utb.edu/vpia/marketing/pages/logos.aspx&amp;ei=35xVUpigO4Tm8gSB9IHgCQ&amp;bvm=bv.53760139,d.eWU&amp;psig=AFQjCNEq1gu4QUgQ4CXE-fA9ufExsTxLRw&amp;ust=138142882226382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981200"/>
            <a:ext cx="7162800" cy="38862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Novel nanotechnology approach to target cancer - </a:t>
            </a:r>
            <a:r>
              <a:rPr lang="en-US" sz="4000" dirty="0">
                <a:solidFill>
                  <a:srgbClr val="FF0000"/>
                </a:solidFill>
              </a:rPr>
              <a:t>Switch from Proto-Oncogene to Tumor Suppressor.</a:t>
            </a:r>
            <a:br>
              <a:rPr lang="en-US" sz="4000" dirty="0">
                <a:solidFill>
                  <a:srgbClr val="FF0000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Alexander Kazansky (Sasha)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AutoShape 2" descr="data:image/jpeg;base64,/9j/4AAQSkZJRgABAQAAAQABAAD/2wCEAAkGBhQSERUUExQWFRUWFxsYFhcYGBoYFxgbGh4YGBsaGBsXGyceGBwjGRgcHy8gJCcpLCwsFx8xNTAqNSYrLCkBCQoKDgwOGg8PGjAlHyQsNCwsLCwsLCwsLTQsKiwsLDQsLCwsLCwsLCwsLCwsLCwsLCwtLCwsLCwsLCwsLCwsLP/AABEIAKgBLQMBIgACEQEDEQH/xAAcAAABBQEBAQAAAAAAAAAAAAAEAAIDBQYBBwj/xABAEAABAgQEBAMHAgUCBQUBAAABAhEAAyExBBJBUQUiYXEygZEGE6GxwdHwQuEUI1Ji8QdyFkOCorIkM5KzwhX/xAAaAQACAwEBAAAAAAAAAAAAAAADBAABAgUG/8QAMREAAgIBAwIDBgUFAQAAAAAAAAECEQMSITEEQRNRkQUicYGx8DJhocHRFCMzQuHx/9oADAMBAAIRAxEAPwDx8iGqh0H8AwkuZPSmaWTVh/UqjJfr9G1htRt0AlNQi5vsel+zvD5chKQlLEBk5iVEzVB8xBcJsdGcilCYtJk5SHUspStuVFim1WTQKIo3eIFKyrTMO4WW6AMPzeK7Fzi5zXNTv3Pe8dFRR4qeVttvmx06SVhisAGhuQNbir0tAeOUgUQ7IcOTUpfxVdjqw36V6s0dxdrh97O/mzRAaufLvBI1yVBtKmVnEWWkAmmnTv5/WM3w/ieScpE0MhXKUmw0r0Osa1eUaCpGn0jFe0KgZxp+kfeEeobT1Hc6BLJeNravQHx0r3M4hCqAukgvS4Bbb6RpsFPMyWFuzivlQjpGY4dgkzVFJWEFuVxRR2d6RZ8KKpEz3UwMldjo9nHQ29IXxSad9mP9VBSjV+8v1RqM5yl97gVIoHuw79DE+Kw45U3Nw1rufJjaK/h2ICJgQplAmlNDo2sWapuZamS9MugDHXejfjw9F2jz2ROMtviQLk1ISnxAhTmqW1DUb9oZNSlWSrZKDXMmgqXFQdt4nwaWKsxoAM27E2rXr5RzEYggAAIKHpQszUbYU/NNxS5ZE3dIRxCnCmG4OUVFRQs6vN9INVh1olpqkuSSEl8h8TbW20BELArQoZZj0BJblU1GAJoTm0iBeIKS1CCxNNagODYxv8wcn2ofLmMAUnv0/N4sgn3qWIdJGVQLVehHY08/KKhUwKU4ADioA1EWGCxakAlOg/pB9MwID2igMlTTPL8TKyrUmvKogPQsCwhkXPtbiAvEHlZQDKP9VBl9BSKaOc1To9nhm8mOMmuUdaOkQgaN1B+cPIoD5RaKb3GRNLQ6VFnZq7RHEuGWAoPY0PaNA5cESYTQ5aGJB0MciEOwoQjsQoTw4COR1I3i0UIw7b4H7xzNCG0WUceOj/EdaGxRBNHBHYUSiHIeBDBDhERAWLP2exUqXOzTbBPIWJyqcEKYbAHzishNA06djM4KcXF9z1+bi/fFOTwsyNsosSXY0Dk94AWCpQAcvQM5JpQDfaKL2OxR9wpJUnKk0AfMl3Jz6MY0CMQULCkGrKDg6KBFC2xjoRlcbR47Ni8LK4y8+SDE8PWjxDL31iGdKUAxDMfiHNxTX4CHuQdR1e2zfOIZ2KainYEEny6/lo3JRW9lK29gfELoRUlqalw32jBY6dnWSQxdj5Ui84/x51tKU4oc3V3b5d4zhjmdRk1Okem9ndNLHHXJcnI2PCJwmIQZqXKQGcEgnRQOihqRvXpmsLkUAhbg1ZY//Q1HWLn2fkTBNTKBSpCi4VdmrtR2bvFYdn+TN9dUoPs1v/4yxnYVckuM0wGiaOw2cVJNrCneD0cVzGg0DtVgN29XMaPDYUp5Ucylb5RZ3N6DuzsInnpkomFPu+ZdEKLlxUlRcsSwezVO4h3Tp4POvMsiuS+ZRcJwS1iYVuEpUQFZaKSeapcBgCPhAS1UYM1CNSxJdv33jTz8UGYEJZKimWEsmztykOdzXzjI4zCZFOpylTuwYJP9IeuXaLdpEg1OTJJ6goAuWfSrWftQPCXOJapIoK6tTuIjTqxJFC11JIrr0c0eJ0yAQLVLAh8pF36F3iJ2bdRHYdJ0qekWAxJSlajlYJJqwTTelB1gKRJbdxf5axYypYYi47UZ2Y12gq42FcjV2eXKmEqzKqSXL6vHBFt7ScF/h5gyg+7WHS9WOqX1b5HoYqQY5jTTpns8eSOSCnDhj02MOfl8/vDEw4W840jEkKHQ2HCNGCedVIV5HuPuPrEMEYIZiZf9Y5f94qn1qn/qgcGIY42OiFCaOxCHI7HYUWUcjrQmhRZDp3hPCBhERCHCY6BCEcaIQTQ9EcEdzERCgOFFmrCYYf8APWr/AGyz9YSDhglQKpqrEcqU1cW/LPGNIbxl2T9GV0uYUlwSOxIPwg7hvG1yeVyUapBYh2qD9OsVyg1/x6j4Qno3+fKMJtboLPHHIqkrRqcd7QKMjOgjNmyvQ63Y2cB26wBivafPJKcpTMOo8N+pe0Ub06fCloaYuWaTF8fQYo9uHaGxwiDZmEUZcohJLlSaAlyFOB8T6GOzuErRLUpSWYpr0IP3EB0MaWWPDf3dBXsssCdzJcEXcBm73BtHpWC9n5MhJmITKKyxJYghwS6K1DnK9N4ofYLi0soyGWHloL0/UXZQIsS1afeNTisSkTULQHCAQogunMxbI9mcFgdNI6GGKUUec6/K5ZJJ7duX6g80tVwNspZvT4OY5/Ey82ZSczEMM2VIalco2YaUeBMZi8yirU7082GsArWTDDo5EYu9gpU5KfAkAOW/UA9T4i7QzGSBNlqFAsJ5Ru1adftEaJZVQXs2vlDJTpUxcVtYg7eukRVVMLHZ6u5n1LMteVWZKtK1Gvn2izRigpKg2VVzlNCLv+4ru8TcV4aJuvOkAf48minGGWg1JpqAcwtcaQs04Oux0oyhminwzSSsUCgKVmLUzBnCf7h9QW30iFSlKLI5qnXRjqe28EezMrJNZSl0GZACaLLiz6NcXOkanBSkKUpRkSQ9nA/6iRLFGzCtGt0gmp0J6VqpfI8u9reGzgUqZSkAEP4spuQSOmp6xS8QwCpJSFfqSFCjXuGNXBpHvn/8+VMlgKlLSFEVGbLcMxWxs5eviYRJKwGGGYKCJiQko5gksKJKAFHMpwzkk3rcMtOKds6/T9TPGowdV6Hzymx8vjHU2Pl9vrH0Grhkg4dWGEiX7ssVy5YQlLggucvM4YOqjNGK9pf9LkhUxWGSUgSzllBWZSlpzGgWcxDBIYE1IZ4ykNvqYM8xiQHKdx9DCxOFXLWUTEKQsXSpJSodwaw5CXDHSvUeWoiBWOysQdtf/FUT46U5CwGCxmI0CrLA/wCqo6KEQy3NHSR3A+cHYTDlaDLF/HLD6i4HdPxQI0gEpadytakPMrlCty3o33ieWaija9iNR5wdg5SV3FjmKTZjQtuLdotIqeTRuVkrDk9t9IYUH6RbYLDEJXmFAqj9P2asCzJ6lkswAr5fhi6MrJcmkCzRUt0/PWGxOcMc2UEEi5Fg3WOS0AqbS3np8Yo3qRA8daJJaLk2Hz2hsQuxrQ5EJQ9I4DELEIsOG8GmTwShgElnUcofYPdvqN4Fw2GVMUlCBmWosB9eg1J0AeNofYxKkIQorKUJ5fdvzFVVrUQk+JQYDRKE6u1pWAy5Y417zPOo40ar2E9mf4uaQZRmpt4iAn+5TKBA6uzvG9kf6X4LKQUqVXMVJWoqTWiQWCcjUrUuOY3A9I1Lqoxk4tM8ZIjhFBT8H58Y9uxP+mOAVzKlqQSzJlKXVn8KaNS5qKDcxR8Z/wBLJZlhOGUQpNedebPrUFkuU2KSkUqBeM6bJ/WQ2swHB+FnEJUEZM6Kup2INGoaFwdI1XDvZNMkhS0grYMzsDSoBJ9S0W+B4MJOZExfMFfqoEijNkBChWlYIYCobMaJoa3c/wBvdt4cx4oqm+TgdV12TJJxi6j9/AFRh0EEBgoGjaAu58z+Vit4nggtBBcpNC9GP5rFrMlqR+nmPiJFTdr9/gICU4FahWZTXocqk2sS5gzSaEsblGVp8FfwrFiX7qQE5QVBGahbMpnVSt3eNBiZoCnSkAa606ub9YyeKw2oDHq5brb4xeeznEkrnI96ystSCzLbTmo7sahmcm0CjKtn8hrNhU/eXnuHIwRUgE0ck5iksQH8KvCahgN/OBZklPXvfpXa0XPFjmKQlJK0jLQCoYNlyJTQOaNsxq0UcyZSrPpRvWCrgVaSdRZxMrYv03/eHfxAK05khQykkV0yse7WjkqcUMWL0I0iGclMoZgc612cMSet2HURfG7NRi7+gfOkpZ86SC7UIIy1Ymr0LQCVueUpUQWZ2I6gmhjOyvaErURMGUHlOWoDHYljX/IjZcD4bLJSsoMxC0gJyksZjjYuzPT7QFZFLgYn07w1r7+hd4Th75QuWEDlSVAc66sXIsMzUo/WLlAKSlKJSAsPmSlYVYvWhUS1fEGJL3gNcgIP8uQEnVcw5Qli7gjxGlcofe1QsZPSxCScrlTKISkmgcBKnJJFlOaWjP4iRaxrf7/QssQpWRKpnKALjOKKzeE5nmEs4zECuoMRpxKAn/2xkKSxUrmuaqKVBRfKAwSwOVrRUfxhdyuoGWiRY3G2jf4gafiMxzEuXfbzpq9e8bWMDPqVdouZePBLpUpLEUDMGoAHHibpXLepgyVjQUGUCQQ6sygM4LMk0Z2AAppFCnHFCCQoktml8o01UC9WGUEb3hFXuVomOhZzHMB4UqFWS4Ay1FqUOjRHCzccskr9Sn/1I9mVr/8AUhXgARMCiwS5JSQrwsSo6s5EYObIUEgqSoM3OKp81JpTd49hxk9U+XMkuwnSyCoschWFBwRdLtQ2BaMvhPY9GGKZis6FZcqkZGC6MVAhRAD1ylJoOogDg7Oli6yEce74/L9zCKUR4rGymBHrr84K4NOyTZZ1zpZtXIF41WN9iH58PNlhOqV5igP+lspUBehFNKQ1PsSQ2dUvlY8hJG/K6QGfV4mhphJdVilDfv6ldxThGSaFf8ta76JVXMl9OYg9uxis4XIWJrKBASFZuhYj4mN7g8AhM1fvEZpU0fzEhQqUjxA5mBtYPbW75vszKcJStYSSBLUqqTplPOSV9AKsaNG3DcTx9VeOudqMlOQ8kkBjmSCHc5SoC4pt5GBDhslEeNZCQdgT+ekbWT7Ij3gQiagFQLjNmtQhTAMT2hx4RKkzE+7l+9WguJqlkuWv7tJypy/3EszmI0Wsuhb8X6mHx8kJaVL/AFOsnUgOznu9P7RvAkvBkrSiyiR5Pv2FTG3/AOCJ61rmJSnKTQgpCA1AEnM2Wgq7ViBXsbNlKmK90SshQ8SSBmoWY3Ymh07xmtw8c9R7/wDTI49L8zBKSTkTR2/qIejvf7QFFvxLCTJLpWFgqDrUoFJI2balopiYyxvE7jsOESYTBTJq0y5SFLWo0SkOS1T6CpOkX/sv7GTsSoqV/Klp8S1hSTV6JpU+ka2fMwvDpfKBnWk5c5ZU1v6j+lDtsIiVmZ5lB0lbKvhXCkcPl5pykCdMDElSWSP6AznStKtsK0HHeJe+mOnFoCP0JAmpazvlQQSTq5gL2h4ouYv+YAVsHL0BIBISBQbauAPOBPCpgAzFEpw4ExQST1Y19Yl7UjGPF73i5Hu/hXy2Pb+G8Pw+BlKRKlkICiHU5mTFWKqu4a1Naax2dxVOUuOdgAyiWJBAyMBUFg7MS4A1InFp/MuicqCRmUHKlE6D9VGanU1aKedPWFupK8yas5SRlqNOUNtt1gkMSZzcvVy1UWGOzEEqKQpLhiCV8rO6mZ7uKENaI5HEUIDM56glPlz3NatFMcep3NC5owypuzb3ghHFklGRSUkpdiQXahADMN31cvWDaOzE9Tcm0/UupuJStKikBVHAI5mF0qJeooQXtteKTE8WDAJQAOiUlujlyW7RzB4yoqXDgNfp9uxipx2AKFqexJY6Hr0vb9oqtJIzc+SabPDUSx1JUX+FBCKU0U4KGf3bkKdjQB6h+ukAjYXdtvhHVSxukML13/PWLUmES3IMTMAtmawcufOkVSpKmzpplqCKb1+nnFilhXX4B6fWAsUrq7Cg0gE6e7HsOzpGhwHFs8twoKYpcD9NC9bs9h1hYl1EqJcnYNrdwLRguEcZ91OJWTlUCktpVwW1qPjEmL9p5pmKMpagigSCxtqxoCYpdUtO4SXsvJ4lQe3Nv6G1ygcxv8P2jJ+1fEgpSQlZzJfMxpVqfC0AzONYmbTOr/p5fXKI7hOEEcy/vAp5fEWmKGOn6NdNLxMslfkiPhcspIUQ/Q69K2j0v2OxQMsiWVS3UQ4IDJABLCMV7hmi+9mEeMve46MW9Tr0jWCNPSA6/Ipx1+Rrp04BJSHYlbuoV/pcg1qHPUtAmKxgewLal2J3I+AHSsI4eqBlIGVJWTQnMQSSToyh6QHPnguTfXZyxh1LY4crfIyZjQTVh2AA9B9BvA6sVWhtt9IgWMxpEsrDCgNzGbYTTFLcmlLcihcggEXYuGb9R6Ug0TTLmF0BstEEOLM7HdrxXk5aAubACm3peDuFFJWUrSTmyoUAapAJVmSGdw7+R3i+xaVk+GxOUkh0qplrQAnwl60anYwVxclUpBJdiplFwHoSl2YWFC1xvA03KymUgjNcvnWHDHKbMB8T51vEuMJQoyklwS6gatQtWlRT0EU/MqEW3pQXhcRlBJCWoCogEB+h8Qta3pE4nUIQpO7IWRStGW2b5+UZ2ROLlJVQ0VSvSh8vSJ/4k5WplezAedB5dItNG3jrYv5OHJQogiiTnLg5Q4FClSaG1yGo14arFZFHlyqZiycmZ6VzCxHcd6k1GHnOWDilSNdDU2DOz9YNxk9yE5GKUsoqLKuToqobVz5Wi9imqjSJP4w7kCjgHK+tevWCZOJylqMRzBNSdgSp6uPmQDFenFBjRDNQV63rmfq8Ml8RUk8qikX5eUbC21qxGBiqLxExbUzMf1NynepDHbaCZGOAoti+gWzAepPkYzKsUVF1KJP9xJPxgnCzJhohJJVy0D+hI5e7hoy4o0pNPY0UvBIxDpQhU5I8SShGQPsVId9bA6xEr/TeQg1X7kXUJBSFtUl5i0qUkClj94JwA9yhMtUznJMxeVlAZkoygFwDQOTZ94kTxKXVObluVkUBoxrdjqerDUryTfHB1Mc440tXPle3oV/FsfLweHBRLZCfCkqH6qlSyslSq3VVRJYBmbyuZOmY7ELL5iXJWtwEpB2FE3sN+5jY4ucZpOdlBV0s4bQF79zWK3H8DSsJQ/upd1IQAMxH9RAYt8I08b7FYusjbvl9+f0KfiPGku+HSBlABmqSnNTlGRxSnc3sBFdh8MucSpKVzFXUampfbtF7jZeEw4BUgzDUISagEM7JcDZypzWKjG8YUteZMtMsMABlBoLaN6CMS53Y9gkmv7cXXm/u/wBj1DiM9lKFXSwBeripYNyv94o5y6E/PXW0FJ4knEoE1CnCg5BuFWUhXUUPV+sAzEX36/SG41R56Sam1IhXN2r6wpK618qPD1pSl6G1OYHTcJrXtEMtwRvrakZYWlRbYfDLye8AGW3iDnTwu5rq2sV2MmBalc1iWo7M3XVolVOUhG7afmlH8oo5PEwlZStQDnl3byiSklsy8WJyuUewaXs4L+FVL7H7RzEJd6iwBANHu3a5ptEqwGCkZS5odNYhSSo5fCzlw7fO9R8tYttVQSL7kKFEAsOn+PzWK3iqkpl0PMWi0VNDFmd2H0PpWKbiIzf/ABJHZqfWF8uypDvTr37ZUJWnZ/SD8NLSWYD4fGkQSZYTcjzguVxCWFCqTYUqT9oUivM6WVt/hTC5cnYU30MSplWb88or18TeYEJdugdRbQaDuYdjcVNQnMpISCwSCXUXr6NBlJIUeKbaT5ZYqkhsxISkavBvAuJoEwSnBJLDYEvcj19YwmJxKl+Iv00HYQXwlC84mA5QguNn27bxmOb3tkFydAvDeuX32PWcapaeZQKwcplv/dXNRwDyuB0imISRSpetDV7Ebj7RJh+NpnIExCqPYaEABugFmtQd44FMACXfw1s5+Jqb9I6Kprk8+002mgcSlBeUhQLswTV7WiVSA6EjxKIBeydKn407Q1MxaFA8r3DgFm0Gl4gTP5goO6VOwFCT1en0jLVBErLXDSpQWxUlZysEk5GOruRWwYnUuKQJi8omskEEFrvlYkXFFUasBzEZiVME3Lf59YOwWFCkZgrKUmoIZ6G3p2iluRrbYkwpUlyCGcBiAaPQhxvFPx7Ch/fy6MWWCGq7Zg9+vlFjjsYchShkkOoACtGe/VqH4RSK4v7/AA6inKC38xNdWGZLdS9bN64yyjVBOnhPVrXF0/mPl8TSoATBpQ2PkQ5HYuIMwyErsstoQA42Kg9Q+o+EZfMUNXl2ixw+JU4KKBw6dH83IeARyb7juXp6Vx/4XZkKADs4Oh5Velj94Jwywts5UUpNQFBKrGw/VpbpFcjFFXUbfQNrEvvWIpbmehIpoRd6QymvkIuL78huIwoYBEx8ormZJq1Q13J3e3eK737UgnEc2QJNAahwSaBrUIDQFOlvMYDLmNjRnLBibior1ipbcEgk+SdE86RZ4SZlTVJOYHLcCtH6/KAZGAUlIWtKgl2S4YKbrt2vDsRjFDpno5oOwOkWn3Bzjb0xC53FAkkVJLPqSQwZ/KAZuNWtySQAfACWH3gNUxg7sc30+LPtFfjp5CT7tXOHqL9/y8ZnMPi6ZN7c+YdO45LltmV8CfkIMw/EJc5LJUFa8p5h1Dj5xkuHTl4lYlFKVZncija5tg3T/JR9isWFgS5alpJyiZLCiit8xAdIAvTSALNLlLY6D6DEnolKpcj8T7LrHvFA52dSSLmvMFBvE1abeUVUpY1V8CfpHovDvYLFS1AKxckpYOFOVg6sAbd1A0tpGrw3s9hEJHvUy5qzUrXLSXNjlqQ3mTuYql2CRzzTqbUl5rb6o8e9meLmTNAKgJavHmsGBY9C9H6xpsN7RSJswJBKS7BxyqP9vfq0YNo5FwyuKoLn6HFnlrezrsejzpYeqgNACQPJjAc/i0iWkq94lTUASoKUT0APxjFYjHTJgZa1KDuxL184HMXLqPJC+L2Sv95ehrMDxObOSVLSAgnkb0Lve19xtGY4tMCpqyC4em3aNFwzDCThitRvz8uzAgfm5jLzpgJJZg5LbfeB5r0q+Rro4x8WbgtlsqNLwZJGHl1Y1UA7eJRF9N4s5YYkn9KPUn8+I2gLh8p1FIoMqEiuiUAerqeD5XhX1PyqP+2Cw4Ry87uTfn+4MJBYly6Umm5IMdn4BwnMktlb6VP5aC8lA1ia620p5QTJmliWPMSNBuDW5rtBNCewB5ZLdGIncEmkgqLh9NhZm6RPh+CiWp1uo/pQ1XP7fONPNSklzfUOwfsNKRAZYTVAZRDOS6UipNNR3vSBeAluPf12SSorgpGH51JAWqyUjmaup+cUvEOJLnqGZgBVgGA0dR7QfxKSkr8ZJZlKLXhcP4GJtifdg3s5+Z+kClcvdQ3iljxrxZ8+fl8CuwHDPeHZAubP0H5SO8QxoI93L8Ao+/bp84P45ihLSJUujiraJ28/l3iigU/d2Q3hvN/clx2X7heF4vOlJyImEJrRgRXuDGi4D7QCaBKmAlYBZTCoFal7/P1jMYTBqmqyoDqYlu0aTA8BVJyqUXWHbLo+g3gmHXdrgX6+ODS4yrV28y6VNQrmz6VctbqY7LmoJfMClmJv2+vrFVN4Wo+I3rl+piTh/Cykll5Qq4FyBe9hWG1KV8HEePHp/EE4nGITzqUAklvPYEjYQpGJSbV1oXgIYMqeXNU4UKAhy9WV0a8AyeHqwoUtJUoimTQ3qGgbnK7rYPHDjca1e928mXfE8emWgTCQ4dg93FKd7/tGHOOOYKypG7OH71+UWM/D4nEJSVIokHKQwfWz39Iqp+HKDlUGLA+tYVzZHL4HW6Lp8eOLjacu+5c4eeiYCAas9dPWKyTxNaSmtAWPUbdogl3rbWLGRwbMsZVOk2Ovb11jNylwGcMeK9XDDF8ZQlYZyK1HqPzRoseI+0kpIDA5inMSDy1r38qRneI8IWmaEJBObwjXqK6j6wdwb2ZTNWAtbNUgbVoDfS7UgsZ5LcUKZMXTKKySbpILwvETMIUJc2lQpKCQG0pRoscP7T87pCywDh2AN7Ode0X0jBplJSlNEigSKgebl3d73MCq4LLSCtSUrSs6zM1Wewr5HasN6JxXJynmwzbuDrsAK9osxYqIej8qsu2ukVeN4xLlKuZmtRXStbRosQSJS/cy01pRKUP0oK6xQTfZBISJkxM1AXVgGCTchyC7WjGRzXAXp3g3crS8u7/crMFipuKm5JbJJtrelNSaxp8D/pzMSUrxM/IkhylIClqLsQKsBQ8x9DFjwngkmWpHumLsQQ79XBJaxLtZ+gi0xCy6UrcpQGAD9HvZyPhFQw3+Lkzm9oaW1hVL4HeG8IwkhZEmVnUsMorLk7JQ9Uh/6SCS2zReYuTLlDPOUpd0BCFAJRRghRS7MK5R/SXJLgZ6bjkhhL5QRXfqCdddrxzD48pUS6bVzgKtVgFAh9PrBtCXAh4zk/f3f36lx7+QEKUmW5AspanANlBmchTXcEPZon/4tJAC5aVANlSQGRQBkuCwoIzc6aSHYCWpQ0AZRZ2A8LlLt6ND1TyLRrRF8mZZp49oOvgkeXIytV38m89Y6uT1BG4+1xBKkpWzkBWpBSx8tDDV8OLOkg/D7j4wlR6vxF32AmiSXIzW89v2iZOGI1R2Kh94lTKUoskFJNP5a0kP/tzP8YzpNvJ5MueKz1S8JKChmUpICndhR6tejRV8FwKZ83IZbUKnBIFOhpFlxmWtU3IyDLSEpcnYBzBvs3wBAmGakjkoL1KgR16wZpzml2Ryo5o4unk/9nb2/PgsF4UA5kiqv3H0iBIN2djUabQfiMKU0I0cmjkVFPj6QIuaSSTXQPcAb+VIblSSOTFs7/Fi4DAlyCHIIexL6G1rUhiJZN2AINKhzX+mxJ16w1S/Knr3h2IpQh3r+0ZvzN/AbNNDtQnegNnFbaxGvw3uKk62+VIlmgsQRyt2Dnq9+20C4lBKb9G76j5RJ7IJHsVeE4fmPNoavv0ibiXGhI5UB1NQfpSNH+0HpICSRoHD9O14y87h4BKpi2cuXu+sKSuCqJ0MOnNO8nC7eYApRJJNzeFl1guYqWPAM3VTt5CnyiL35LPUbNRtaBoX0+Z2ozb4RoPYzhOZZnEkZXABDAuKlz6RqEYdg577axLw8p90jIcyW5S5L0pfq3mI5MS1Dc0NX/aOljgoRpHjuq6iWbLKT+HoDLQC+7P6C0NwiDzAAVS+YmwBbTqdOkSqluQzb3BepvVhvVoZMQUtZLDRnsOjmz1jarkzF7Ud4j7sijOCxAcHU61DNf8AughBQUkEAjQCmUWcDXTa0CID2L7+XW8OkAg0S7fjV17fWLi13I+K8iMYV+UEpL6fnXvGJ48k53KMpDpVsSDQv1SUxv5qWqdT6XrGJ9qcYffKQCcrJKhoVUOnQJhTqEtJ0/Zc5PL8ikQgkgAOTQCN57O+zYMkh3mGpP6Hocu5FQMwteoeM37LIUZ1EhQykKduUFg9Tu3k8b6RKCUDKwCWDDRm9Q37wPp8aa1MY9q9VKLWOPxIZvAgVJJBTMSzg0KSGdibmg7/ADIw/DpcsHRRFcoG70rWt9BmgqVjAsZVrXy0BAB5dEqSTUA2OgpZmlVOBKUryMSQJiKKqT48oAYCrEOwoLgN0vI4eqUtrK9OEd/lqavRvnD8PKSpRKlJFGdal1font4uoeJsZgEy5uRSyEFsqsrku1xYEPUO9LOYrpks/Y7Hy71jVpmalB0yp9oJyveISo5UsQEOQzFiDvpfrvHeHYyahKvdlaQKFy6S+gB+kE8QSDmCgFF3S5YPRw4qxHyiaVh/dsFZXDFCQaAGxLai52+MB0+8O+IvCSotMKgpCeTNNWKuM5QnoGoWqX+ERY3FOcoUQEk773qe0Nk44iWoDMSpgot3ITax26CBhOSpSUlbO7kWDBw/c0YwbtYnpcgqVKKHJdKnAqGIsQa2ffoYgXN5i7kNR30bz3h68QtYmByUZqkvlCgCbkt+osOsRzEJSlKs+YUJASzZg4Yucw3oItF6N7JZGMTmSFBRShlLSWZRBoKWBfuzx3iWQ5VJPuip3QBy9CmpIBBtZwWgCSaKICiXJzat18hD0rLcofu5I6XinTRttrZGJ/h5Z/5rdFII/wDEqiXDcOfwzpfkrKT/APPLAmQan0rDS23rCJ6dptbP6FurATG/9ozti6Vf/WSfjBPs5hVjEjNICEh1ElCgQwYAKWSzqb1iiRMWAcrgG7U+MaHgmMMrCTllZUHCQMxIBawel1C0bjVinUKccbSp3t377eY88XlIWozcmfM4yuoJGgJsVbttGg4IRkWrRZ5XZyKWpox2+MecSklSgmWnmJYfqPqaDyAj0LDYzJMkyyQooABZkh0ptQXJ3jeOd8iXXdPHGko8v6L6BUx1LJJfV1FgLCtCTUiKtd9j/n6xY4iYAGrUktqQwZ8p6GnWK+eliRuNdK/fWGZ8Wc7GRTJmY1e/weve7wyYpRdSvMtuX+Zji0am2vXo+5hgWS4JLG+3nAb7DSWwSpAIzV0AFgezVcbxAqbm6Brn8s0RhJJasMxr5QEkMmqms9vOJKVmox3obPmOGsdOzi43pAeKXKoJmSlbsfQVEPVxaWgXOZy6Ui9tWZvtAGIXInKestZ1IGXzq1taQGT/AD3H8WJ3bTS80MnSUqLShLI/3nN6EiIJmDULpHr+8OncJWKhpif6kHMB3a0KVh1lgoU3JFOxJ+ECd9zoJpL3ZX9fqbb2PxLyAhmMpReosXVR+hPmmLTEpCbpLkCpoA+oDVpvGN9leLJkzcqkqKVlIJD6E3HYmojXLvWvW/ZulYdxO4nmOuxPHmbrnf8An9SJCZRXzlQSATQVJeldKV3pAk9ipRCqVIzMCfhcxJiUku35beIZq6ENWwG3XraNyMw4RJg1usBJYHQkimrwd/ATfCA4qRlLu2zVdlO1/SK3CzTLU5GjHdqEtsaNFuOIEIBluogsLu2gUAfD+UiluippJ8AuJlESVLoGBNSAHAqDqP8AMeYT55WoqVdRcxsfbbiRSlMoEOsArZrDtZ1CvYxiyYR6mdyryO/7JwacbyPvx8DT+xs0DM3iLvuLZSPi8atOIVoTXT8vGP8AYyWCqYbkBNNwTX5RskLDuPx7mvS3VoZ6f8COX7SS/qHQ6RLbmfKR4e/fTz1iwl4AnDrniekFLpIBJmEOAxowNHFavFfNkg+EzKD9WUMepBpWEAkuApKQnXLyfpVYVvRySaVg3InCk7e473qSFcq1KpUklg4dx2G/6X7LF4cBWgahykVoC9HDkHSlImWgIHutSl1LBYlrZwo5WcMzjvUw3ETgnLXbNlbkPi5DUg6E2JiPcplVOnkFkklzobmgd9B8WMRoActU6q+2w+MEcVDUSFLBsKOX3IoOtrdYGlzBkpzKepA5R0BjHcKlcLR0rZQY+cOlSgSbH5NuIGnTwihu7N8fzaMzxD2hWtQyEpQC7AkZm3I07QOeVQ5G8HSTzbR9TZiacpFqkszs9D6trtEUpIAq5A7sNfk8ZniPtUtZHugZQF7F/gzCAZvG56iCZhpswHmAGMZfUxQaHszK1baX399zW8Q40jDhyCX8KRcs29AK3LwPJ9qpCqkqR/blUw7Zev0jHzZqlqzKUVHcl4a0CfUTb2HY+y8SjUrvzQSwhFe1IJkYQq8NfIsPOFMwYSazE9hzH4RdBtaugRZe5jRY/ArGFw8lCSor/mKbqHrt4hf+mB+FYaWZjMVl8tQGc0oIn9qOJq94qWhWVA5WTS2m7aNGkqTbFcmRzywhBcb7/p9STg2BRh1FS1pM0AhgQySbAdSaP1geRxZK1FQzXATRyVKdjU2DEnyiqGHNAKBBClqsArZ9xYDU5oO4ekTJsuTLHKVus1cpupyw/SGoGteM6nskanhj705O3XwpI2GMS57gE6Vo3arMOsAzOpFBUk7/ALaQzGY8rxIFkIBWrQFRJSgDzBI/aKSVxQr96uwSCwfxWSD6mGJ5N9zlYunm1f3vwW5c3Hw+0dUkkOaVevpf8vE+GQVapL+OrgEMnKk9wfQwFxefmohsoLO9zY/GKeysqNuekRxHOEJTmFcxcV6CppSupiASFooFdWuB663pAK53uz4mITmZ2f710ifg/FlTCpK2dsz9t32gSkm6Y74Mow1RWy5A8XhJahmJEtZND/y1eV0nqHHaKybIKSygx/Kg6jrFxKSmbmRVJBLy7lJGqDqOl4EmpVLGRYzI0/t/27dRGGr3H8WRx91+n8ffwApc0pLpJSdwWgr+PKgygCd7E+Y1iIyQzgv0b5/tEBEUHajPk6pI0JHQ/t9ou+De0y5ICFDOgWY8ya6bjpSKOGkRWpxdovJghmjomrR6JhsXKnB5ago/02UOjH/ESTMOoGp6jWn3jzaLTCe0k6WRzFSRdKi+bqSXL9oNHqE/xI5OT2TJf4pX+T/k2ol/53/eKzjPG0SCwcrIPLSg0zVo4ik/4wnMzIffKfux7xSzVlSio1JLk9TFZOoVe6X03suWq83Hku5yfOUtRUokk3MRmHGJ8Hg85LnKgeJWg6V1MJ02d5tQV9kaX2RlTAlQKQkWBZiXLq7sI0KiAlsocscz1ALUbsK94F9nSJspJrlTyZjsCxUflBZQklXMQGUQWqWpZ6We9njqY41FUeO6mbnmk2qdhP8ABLWgrylvDcBwNQSoE1UKgM2sDykDK7ZQ6U8jE6ZlEk8xNCTa0T4T2iWiX7vOpLChTci7GxDVN4Gn8a94o1YZXcjxH+pVWGgcaRrh7mdO1RTJJ+IRmU2dEtsq1BaiSXcZiTVnfLqfJpZSipJSnorxHwgcwrQkCrXve0N4fPQWzISoABw5a4qWIKhcRFK5lLUkFKVTDqaDXzMaMN2t+wHxOUVIGVRDrykC5BoAB2gEqy8oNPhRh5tRousXKISQDWzgsauGuxt8oAk8PXVIQSQHLaAEQKa3C4prTRleJYwfzKnM/u0DUChWrzs8VCUwZxh/fzHu/wBBAwEc6Vtnq8EVHGq7r9hNCAjrR2LUQtjYcI6BCaNaTDkWE2apdAyU3CdB1O/nEYYWNd607BvjHIUFEkuxa+y1JqltyykKWruzDzufKK5JzKVMmPdyNSVG1vPyhQovsCX+WXyQPiMQVsDRI8KRYeW/W8aXgGBMrCTp4DzFDIjcBqmtGdSST07woUSPNldY9ONJcNr6gCpxzBANJMvOs/1KCAB5Aqp3MVHv3lhNXYJZqeLNu7kgUaFCjEnYxhS3flX8/ubGcP4bCZU0WlH/AHM5I7OT6xlZE3Nh5iDUpKVjsSAr4keschQXLtJL8hLoVqxOb5bT/UJkyvfyr/zEOA9yLt6fWKwpIJ00MKFA2th3G2skodgueSoJmCholR1zJsrzS3mDEqseVpqxVr16x2FEspxTW/YDUHuMp02/bvDVbKH3/eFCiBUNVL2r8/SI4UKMsLDyERDYUKMBUKFChRTLCuHcPM1RvlSnMogOWcCgFySQB3g1aESx/OcJFUyE5Ss9Zii4TTz6CFCja2hYlKTnn8N8V9/fobWRSXLSkZE5XCBYOHbre8dVO5bAZak6qe19Bo31qoUdHg8mt2/vuDLJNQewuQGA7mGTi6RuwDOHLiw2tChRdbWF4ZHMULVFGyvQHc/bWCcifd+JlP4dqsflChQO9zclshxLsl+rDtfuL9mjhlqQ5dyoBrEfqrTapPlChQReYBOnRjvaeUkT6AglIKu9gb7CKsCFCjnTX9xnremb8CHwOgQ4iFCiGnyICE0dhRaK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AutoShape 4" descr="data:image/jpeg;base64,/9j/4AAQSkZJRgABAQAAAQABAAD/2wCEAAkGBhQSERUUExQWFRUWFxsYFhcYGBoYFxgbGh4YGBsaGBsXGyceGBwjGRgcHy8gJCcpLCwsFx8xNTAqNSYrLCkBCQoKDgwOGg8PGjAlHyQsNCwsLCwsLCwsLTQsKiwsLDQsLCwsLCwsLCwsLCwsLCwsLCwtLCwsLCwsLCwsLCwsLP/AABEIAKgBLQMBIgACEQEDEQH/xAAcAAABBQEBAQAAAAAAAAAAAAAEAAIDBQYBBwj/xABAEAABAgQEBAMHAgUCBQUBAAABAhEAAyExBBJBUQUiYXEygZEGE6GxwdHwQuEUI1Ji8QdyFkOCorIkM5KzwhX/xAAaAQACAwEBAAAAAAAAAAAAAAADBAABAgUG/8QAMREAAgIBAwIDBgUFAQAAAAAAAAECEQMSITEEQRNRkQUicYGx8DJhocHRFCMzQuHx/9oADAMBAAIRAxEAPwDx8iGqh0H8AwkuZPSmaWTVh/UqjJfr9G1htRt0AlNQi5vsel+zvD5chKQlLEBk5iVEzVB8xBcJsdGcilCYtJk5SHUspStuVFim1WTQKIo3eIFKyrTMO4WW6AMPzeK7Fzi5zXNTv3Pe8dFRR4qeVttvmx06SVhisAGhuQNbir0tAeOUgUQ7IcOTUpfxVdjqw36V6s0dxdrh97O/mzRAaufLvBI1yVBtKmVnEWWkAmmnTv5/WM3w/ieScpE0MhXKUmw0r0Osa1eUaCpGn0jFe0KgZxp+kfeEeobT1Hc6BLJeNravQHx0r3M4hCqAukgvS4Bbb6RpsFPMyWFuzivlQjpGY4dgkzVFJWEFuVxRR2d6RZ8KKpEz3UwMldjo9nHQ29IXxSad9mP9VBSjV+8v1RqM5yl97gVIoHuw79DE+Kw45U3Nw1rufJjaK/h2ICJgQplAmlNDo2sWapuZamS9MugDHXejfjw9F2jz2ROMtviQLk1ISnxAhTmqW1DUb9oZNSlWSrZKDXMmgqXFQdt4nwaWKsxoAM27E2rXr5RzEYggAAIKHpQszUbYU/NNxS5ZE3dIRxCnCmG4OUVFRQs6vN9INVh1olpqkuSSEl8h8TbW20BELArQoZZj0BJblU1GAJoTm0iBeIKS1CCxNNagODYxv8wcn2ofLmMAUnv0/N4sgn3qWIdJGVQLVehHY08/KKhUwKU4ADioA1EWGCxakAlOg/pB9MwID2igMlTTPL8TKyrUmvKogPQsCwhkXPtbiAvEHlZQDKP9VBl9BSKaOc1To9nhm8mOMmuUdaOkQgaN1B+cPIoD5RaKb3GRNLQ6VFnZq7RHEuGWAoPY0PaNA5cESYTQ5aGJB0MciEOwoQjsQoTw4COR1I3i0UIw7b4H7xzNCG0WUceOj/EdaGxRBNHBHYUSiHIeBDBDhERAWLP2exUqXOzTbBPIWJyqcEKYbAHzishNA06djM4KcXF9z1+bi/fFOTwsyNsosSXY0Dk94AWCpQAcvQM5JpQDfaKL2OxR9wpJUnKk0AfMl3Jz6MY0CMQULCkGrKDg6KBFC2xjoRlcbR47Ni8LK4y8+SDE8PWjxDL31iGdKUAxDMfiHNxTX4CHuQdR1e2zfOIZ2KainYEEny6/lo3JRW9lK29gfELoRUlqalw32jBY6dnWSQxdj5Ui84/x51tKU4oc3V3b5d4zhjmdRk1Okem9ndNLHHXJcnI2PCJwmIQZqXKQGcEgnRQOihqRvXpmsLkUAhbg1ZY//Q1HWLn2fkTBNTKBSpCi4VdmrtR2bvFYdn+TN9dUoPs1v/4yxnYVckuM0wGiaOw2cVJNrCneD0cVzGg0DtVgN29XMaPDYUp5Ucylb5RZ3N6DuzsInnpkomFPu+ZdEKLlxUlRcsSwezVO4h3Tp4POvMsiuS+ZRcJwS1iYVuEpUQFZaKSeapcBgCPhAS1UYM1CNSxJdv33jTz8UGYEJZKimWEsmztykOdzXzjI4zCZFOpylTuwYJP9IeuXaLdpEg1OTJJ6goAuWfSrWftQPCXOJapIoK6tTuIjTqxJFC11JIrr0c0eJ0yAQLVLAh8pF36F3iJ2bdRHYdJ0qekWAxJSlajlYJJqwTTelB1gKRJbdxf5axYypYYi47UZ2Y12gq42FcjV2eXKmEqzKqSXL6vHBFt7ScF/h5gyg+7WHS9WOqX1b5HoYqQY5jTTpns8eSOSCnDhj02MOfl8/vDEw4W840jEkKHQ2HCNGCedVIV5HuPuPrEMEYIZiZf9Y5f94qn1qn/qgcGIY42OiFCaOxCHI7HYUWUcjrQmhRZDp3hPCBhERCHCY6BCEcaIQTQ9EcEdzERCgOFFmrCYYf8APWr/AGyz9YSDhglQKpqrEcqU1cW/LPGNIbxl2T9GV0uYUlwSOxIPwg7hvG1yeVyUapBYh2qD9OsVyg1/x6j4Qno3+fKMJtboLPHHIqkrRqcd7QKMjOgjNmyvQ63Y2cB26wBivafPJKcpTMOo8N+pe0Ub06fCloaYuWaTF8fQYo9uHaGxwiDZmEUZcohJLlSaAlyFOB8T6GOzuErRLUpSWYpr0IP3EB0MaWWPDf3dBXsssCdzJcEXcBm73BtHpWC9n5MhJmITKKyxJYghwS6K1DnK9N4ofYLi0soyGWHloL0/UXZQIsS1afeNTisSkTULQHCAQogunMxbI9mcFgdNI6GGKUUec6/K5ZJJ7duX6g80tVwNspZvT4OY5/Ey82ZSczEMM2VIalco2YaUeBMZi8yirU7082GsArWTDDo5EYu9gpU5KfAkAOW/UA9T4i7QzGSBNlqFAsJ5Ru1adftEaJZVQXs2vlDJTpUxcVtYg7eukRVVMLHZ6u5n1LMteVWZKtK1Gvn2izRigpKg2VVzlNCLv+4ru8TcV4aJuvOkAf48minGGWg1JpqAcwtcaQs04Oux0oyhminwzSSsUCgKVmLUzBnCf7h9QW30iFSlKLI5qnXRjqe28EezMrJNZSl0GZACaLLiz6NcXOkanBSkKUpRkSQ9nA/6iRLFGzCtGt0gmp0J6VqpfI8u9reGzgUqZSkAEP4spuQSOmp6xS8QwCpJSFfqSFCjXuGNXBpHvn/8+VMlgKlLSFEVGbLcMxWxs5eviYRJKwGGGYKCJiQko5gksKJKAFHMpwzkk3rcMtOKds6/T9TPGowdV6Hzymx8vjHU2Pl9vrH0Grhkg4dWGEiX7ssVy5YQlLggucvM4YOqjNGK9pf9LkhUxWGSUgSzllBWZSlpzGgWcxDBIYE1IZ4ykNvqYM8xiQHKdx9DCxOFXLWUTEKQsXSpJSodwaw5CXDHSvUeWoiBWOysQdtf/FUT46U5CwGCxmI0CrLA/wCqo6KEQy3NHSR3A+cHYTDlaDLF/HLD6i4HdPxQI0gEpadytakPMrlCty3o33ieWaija9iNR5wdg5SV3FjmKTZjQtuLdotIqeTRuVkrDk9t9IYUH6RbYLDEJXmFAqj9P2asCzJ6lkswAr5fhi6MrJcmkCzRUt0/PWGxOcMc2UEEi5Fg3WOS0AqbS3np8Yo3qRA8daJJaLk2Hz2hsQuxrQ5EJQ9I4DELEIsOG8GmTwShgElnUcofYPdvqN4Fw2GVMUlCBmWosB9eg1J0AeNofYxKkIQorKUJ5fdvzFVVrUQk+JQYDRKE6u1pWAy5Y417zPOo40ar2E9mf4uaQZRmpt4iAn+5TKBA6uzvG9kf6X4LKQUqVXMVJWoqTWiQWCcjUrUuOY3A9I1Lqoxk4tM8ZIjhFBT8H58Y9uxP+mOAVzKlqQSzJlKXVn8KaNS5qKDcxR8Z/wBLJZlhOGUQpNedebPrUFkuU2KSkUqBeM6bJ/WQ2swHB+FnEJUEZM6Kup2INGoaFwdI1XDvZNMkhS0grYMzsDSoBJ9S0W+B4MJOZExfMFfqoEijNkBChWlYIYCobMaJoa3c/wBvdt4cx4oqm+TgdV12TJJxi6j9/AFRh0EEBgoGjaAu58z+Vit4nggtBBcpNC9GP5rFrMlqR+nmPiJFTdr9/gICU4FahWZTXocqk2sS5gzSaEsblGVp8FfwrFiX7qQE5QVBGahbMpnVSt3eNBiZoCnSkAa606ub9YyeKw2oDHq5brb4xeeznEkrnI96ystSCzLbTmo7sahmcm0CjKtn8hrNhU/eXnuHIwRUgE0ck5iksQH8KvCahgN/OBZklPXvfpXa0XPFjmKQlJK0jLQCoYNlyJTQOaNsxq0UcyZSrPpRvWCrgVaSdRZxMrYv03/eHfxAK05khQykkV0yse7WjkqcUMWL0I0iGclMoZgc612cMSet2HURfG7NRi7+gfOkpZ86SC7UIIy1Ymr0LQCVueUpUQWZ2I6gmhjOyvaErURMGUHlOWoDHYljX/IjZcD4bLJSsoMxC0gJyksZjjYuzPT7QFZFLgYn07w1r7+hd4Th75QuWEDlSVAc66sXIsMzUo/WLlAKSlKJSAsPmSlYVYvWhUS1fEGJL3gNcgIP8uQEnVcw5Qli7gjxGlcofe1QsZPSxCScrlTKISkmgcBKnJJFlOaWjP4iRaxrf7/QssQpWRKpnKALjOKKzeE5nmEs4zECuoMRpxKAn/2xkKSxUrmuaqKVBRfKAwSwOVrRUfxhdyuoGWiRY3G2jf4gafiMxzEuXfbzpq9e8bWMDPqVdouZePBLpUpLEUDMGoAHHibpXLepgyVjQUGUCQQ6sygM4LMk0Z2AAppFCnHFCCQoktml8o01UC9WGUEb3hFXuVomOhZzHMB4UqFWS4Ay1FqUOjRHCzccskr9Sn/1I9mVr/8AUhXgARMCiwS5JSQrwsSo6s5EYObIUEgqSoM3OKp81JpTd49hxk9U+XMkuwnSyCoschWFBwRdLtQ2BaMvhPY9GGKZis6FZcqkZGC6MVAhRAD1ylJoOogDg7Oli6yEce74/L9zCKUR4rGymBHrr84K4NOyTZZ1zpZtXIF41WN9iH58PNlhOqV5igP+lspUBehFNKQ1PsSQ2dUvlY8hJG/K6QGfV4mhphJdVilDfv6ldxThGSaFf8ta76JVXMl9OYg9uxis4XIWJrKBASFZuhYj4mN7g8AhM1fvEZpU0fzEhQqUjxA5mBtYPbW75vszKcJStYSSBLUqqTplPOSV9AKsaNG3DcTx9VeOudqMlOQ8kkBjmSCHc5SoC4pt5GBDhslEeNZCQdgT+ekbWT7Ij3gQiagFQLjNmtQhTAMT2hx4RKkzE+7l+9WguJqlkuWv7tJypy/3EszmI0Wsuhb8X6mHx8kJaVL/AFOsnUgOznu9P7RvAkvBkrSiyiR5Pv2FTG3/AOCJ61rmJSnKTQgpCA1AEnM2Wgq7ViBXsbNlKmK90SshQ8SSBmoWY3Ymh07xmtw8c9R7/wDTI49L8zBKSTkTR2/qIejvf7QFFvxLCTJLpWFgqDrUoFJI2balopiYyxvE7jsOESYTBTJq0y5SFLWo0SkOS1T6CpOkX/sv7GTsSoqV/Klp8S1hSTV6JpU+ka2fMwvDpfKBnWk5c5ZU1v6j+lDtsIiVmZ5lB0lbKvhXCkcPl5pykCdMDElSWSP6AznStKtsK0HHeJe+mOnFoCP0JAmpazvlQQSTq5gL2h4ouYv+YAVsHL0BIBISBQbauAPOBPCpgAzFEpw4ExQST1Y19Yl7UjGPF73i5Hu/hXy2Pb+G8Pw+BlKRKlkICiHU5mTFWKqu4a1Naax2dxVOUuOdgAyiWJBAyMBUFg7MS4A1InFp/MuicqCRmUHKlE6D9VGanU1aKedPWFupK8yas5SRlqNOUNtt1gkMSZzcvVy1UWGOzEEqKQpLhiCV8rO6mZ7uKENaI5HEUIDM56glPlz3NatFMcep3NC5owypuzb3ghHFklGRSUkpdiQXahADMN31cvWDaOzE9Tcm0/UupuJStKikBVHAI5mF0qJeooQXtteKTE8WDAJQAOiUlujlyW7RzB4yoqXDgNfp9uxipx2AKFqexJY6Hr0vb9oqtJIzc+SabPDUSx1JUX+FBCKU0U4KGf3bkKdjQB6h+ukAjYXdtvhHVSxukML13/PWLUmES3IMTMAtmawcufOkVSpKmzpplqCKb1+nnFilhXX4B6fWAsUrq7Cg0gE6e7HsOzpGhwHFs8twoKYpcD9NC9bs9h1hYl1EqJcnYNrdwLRguEcZ91OJWTlUCktpVwW1qPjEmL9p5pmKMpagigSCxtqxoCYpdUtO4SXsvJ4lQe3Nv6G1ygcxv8P2jJ+1fEgpSQlZzJfMxpVqfC0AzONYmbTOr/p5fXKI7hOEEcy/vAp5fEWmKGOn6NdNLxMslfkiPhcspIUQ/Q69K2j0v2OxQMsiWVS3UQ4IDJABLCMV7hmi+9mEeMve46MW9Tr0jWCNPSA6/Ipx1+Rrp04BJSHYlbuoV/pcg1qHPUtAmKxgewLal2J3I+AHSsI4eqBlIGVJWTQnMQSSToyh6QHPnguTfXZyxh1LY4crfIyZjQTVh2AA9B9BvA6sVWhtt9IgWMxpEsrDCgNzGbYTTFLcmlLcihcggEXYuGb9R6Ug0TTLmF0BstEEOLM7HdrxXk5aAubACm3peDuFFJWUrSTmyoUAapAJVmSGdw7+R3i+xaVk+GxOUkh0qplrQAnwl60anYwVxclUpBJdiplFwHoSl2YWFC1xvA03KymUgjNcvnWHDHKbMB8T51vEuMJQoyklwS6gatQtWlRT0EU/MqEW3pQXhcRlBJCWoCogEB+h8Qta3pE4nUIQpO7IWRStGW2b5+UZ2ROLlJVQ0VSvSh8vSJ/4k5WplezAedB5dItNG3jrYv5OHJQogiiTnLg5Q4FClSaG1yGo14arFZFHlyqZiycmZ6VzCxHcd6k1GHnOWDilSNdDU2DOz9YNxk9yE5GKUsoqLKuToqobVz5Wi9imqjSJP4w7kCjgHK+tevWCZOJylqMRzBNSdgSp6uPmQDFenFBjRDNQV63rmfq8Ml8RUk8qikX5eUbC21qxGBiqLxExbUzMf1NynepDHbaCZGOAoti+gWzAepPkYzKsUVF1KJP9xJPxgnCzJhohJJVy0D+hI5e7hoy4o0pNPY0UvBIxDpQhU5I8SShGQPsVId9bA6xEr/TeQg1X7kXUJBSFtUl5i0qUkClj94JwA9yhMtUznJMxeVlAZkoygFwDQOTZ94kTxKXVObluVkUBoxrdjqerDUryTfHB1Mc440tXPle3oV/FsfLweHBRLZCfCkqH6qlSyslSq3VVRJYBmbyuZOmY7ELL5iXJWtwEpB2FE3sN+5jY4ucZpOdlBV0s4bQF79zWK3H8DSsJQ/upd1IQAMxH9RAYt8I08b7FYusjbvl9+f0KfiPGku+HSBlABmqSnNTlGRxSnc3sBFdh8MucSpKVzFXUampfbtF7jZeEw4BUgzDUISagEM7JcDZypzWKjG8YUteZMtMsMABlBoLaN6CMS53Y9gkmv7cXXm/u/wBj1DiM9lKFXSwBeripYNyv94o5y6E/PXW0FJ4knEoE1CnCg5BuFWUhXUUPV+sAzEX36/SG41R56Sam1IhXN2r6wpK618qPD1pSl6G1OYHTcJrXtEMtwRvrakZYWlRbYfDLye8AGW3iDnTwu5rq2sV2MmBalc1iWo7M3XVolVOUhG7afmlH8oo5PEwlZStQDnl3byiSklsy8WJyuUewaXs4L+FVL7H7RzEJd6iwBANHu3a5ptEqwGCkZS5odNYhSSo5fCzlw7fO9R8tYttVQSL7kKFEAsOn+PzWK3iqkpl0PMWi0VNDFmd2H0PpWKbiIzf/ABJHZqfWF8uypDvTr37ZUJWnZ/SD8NLSWYD4fGkQSZYTcjzguVxCWFCqTYUqT9oUivM6WVt/hTC5cnYU30MSplWb88or18TeYEJdugdRbQaDuYdjcVNQnMpISCwSCXUXr6NBlJIUeKbaT5ZYqkhsxISkavBvAuJoEwSnBJLDYEvcj19YwmJxKl+Iv00HYQXwlC84mA5QguNn27bxmOb3tkFydAvDeuX32PWcapaeZQKwcplv/dXNRwDyuB0imISRSpetDV7Ebj7RJh+NpnIExCqPYaEABugFmtQd44FMACXfw1s5+Jqb9I6Kprk8+002mgcSlBeUhQLswTV7WiVSA6EjxKIBeydKn407Q1MxaFA8r3DgFm0Gl4gTP5goO6VOwFCT1en0jLVBErLXDSpQWxUlZysEk5GOruRWwYnUuKQJi8omskEEFrvlYkXFFUasBzEZiVME3Lf59YOwWFCkZgrKUmoIZ6G3p2iluRrbYkwpUlyCGcBiAaPQhxvFPx7Ch/fy6MWWCGq7Zg9+vlFjjsYchShkkOoACtGe/VqH4RSK4v7/AA6inKC38xNdWGZLdS9bN64yyjVBOnhPVrXF0/mPl8TSoATBpQ2PkQ5HYuIMwyErsstoQA42Kg9Q+o+EZfMUNXl2ixw+JU4KKBw6dH83IeARyb7juXp6Vx/4XZkKADs4Oh5Velj94Jwywts5UUpNQFBKrGw/VpbpFcjFFXUbfQNrEvvWIpbmehIpoRd6QymvkIuL78huIwoYBEx8ormZJq1Q13J3e3eK737UgnEc2QJNAahwSaBrUIDQFOlvMYDLmNjRnLBibior1ipbcEgk+SdE86RZ4SZlTVJOYHLcCtH6/KAZGAUlIWtKgl2S4YKbrt2vDsRjFDpno5oOwOkWn3Bzjb0xC53FAkkVJLPqSQwZ/KAZuNWtySQAfACWH3gNUxg7sc30+LPtFfjp5CT7tXOHqL9/y8ZnMPi6ZN7c+YdO45LltmV8CfkIMw/EJc5LJUFa8p5h1Dj5xkuHTl4lYlFKVZncija5tg3T/JR9isWFgS5alpJyiZLCiit8xAdIAvTSALNLlLY6D6DEnolKpcj8T7LrHvFA52dSSLmvMFBvE1abeUVUpY1V8CfpHovDvYLFS1AKxckpYOFOVg6sAbd1A0tpGrw3s9hEJHvUy5qzUrXLSXNjlqQ3mTuYql2CRzzTqbUl5rb6o8e9meLmTNAKgJavHmsGBY9C9H6xpsN7RSJswJBKS7BxyqP9vfq0YNo5FwyuKoLn6HFnlrezrsejzpYeqgNACQPJjAc/i0iWkq94lTUASoKUT0APxjFYjHTJgZa1KDuxL184HMXLqPJC+L2Sv95ehrMDxObOSVLSAgnkb0Lve19xtGY4tMCpqyC4em3aNFwzDCThitRvz8uzAgfm5jLzpgJJZg5LbfeB5r0q+Rro4x8WbgtlsqNLwZJGHl1Y1UA7eJRF9N4s5YYkn9KPUn8+I2gLh8p1FIoMqEiuiUAerqeD5XhX1PyqP+2Cw4Ry87uTfn+4MJBYly6Umm5IMdn4BwnMktlb6VP5aC8lA1ia620p5QTJmliWPMSNBuDW5rtBNCewB5ZLdGIncEmkgqLh9NhZm6RPh+CiWp1uo/pQ1XP7fONPNSklzfUOwfsNKRAZYTVAZRDOS6UipNNR3vSBeAluPf12SSorgpGH51JAWqyUjmaup+cUvEOJLnqGZgBVgGA0dR7QfxKSkr8ZJZlKLXhcP4GJtifdg3s5+Z+kClcvdQ3iljxrxZ8+fl8CuwHDPeHZAubP0H5SO8QxoI93L8Ao+/bp84P45ihLSJUujiraJ28/l3iigU/d2Q3hvN/clx2X7heF4vOlJyImEJrRgRXuDGi4D7QCaBKmAlYBZTCoFal7/P1jMYTBqmqyoDqYlu0aTA8BVJyqUXWHbLo+g3gmHXdrgX6+ODS4yrV28y6VNQrmz6VctbqY7LmoJfMClmJv2+vrFVN4Wo+I3rl+piTh/Cykll5Qq4FyBe9hWG1KV8HEePHp/EE4nGITzqUAklvPYEjYQpGJSbV1oXgIYMqeXNU4UKAhy9WV0a8AyeHqwoUtJUoimTQ3qGgbnK7rYPHDjca1e928mXfE8emWgTCQ4dg93FKd7/tGHOOOYKypG7OH71+UWM/D4nEJSVIokHKQwfWz39Iqp+HKDlUGLA+tYVzZHL4HW6Lp8eOLjacu+5c4eeiYCAas9dPWKyTxNaSmtAWPUbdogl3rbWLGRwbMsZVOk2Ovb11jNylwGcMeK9XDDF8ZQlYZyK1HqPzRoseI+0kpIDA5inMSDy1r38qRneI8IWmaEJBObwjXqK6j6wdwb2ZTNWAtbNUgbVoDfS7UgsZ5LcUKZMXTKKySbpILwvETMIUJc2lQpKCQG0pRoscP7T87pCywDh2AN7Ode0X0jBplJSlNEigSKgebl3d73MCq4LLSCtSUrSs6zM1Wewr5HasN6JxXJynmwzbuDrsAK9osxYqIej8qsu2ukVeN4xLlKuZmtRXStbRosQSJS/cy01pRKUP0oK6xQTfZBISJkxM1AXVgGCTchyC7WjGRzXAXp3g3crS8u7/crMFipuKm5JbJJtrelNSaxp8D/pzMSUrxM/IkhylIClqLsQKsBQ8x9DFjwngkmWpHumLsQQ79XBJaxLtZ+gi0xCy6UrcpQGAD9HvZyPhFQw3+Lkzm9oaW1hVL4HeG8IwkhZEmVnUsMorLk7JQ9Uh/6SCS2zReYuTLlDPOUpd0BCFAJRRghRS7MK5R/SXJLgZ6bjkhhL5QRXfqCdddrxzD48pUS6bVzgKtVgFAh9PrBtCXAh4zk/f3f36lx7+QEKUmW5AspanANlBmchTXcEPZon/4tJAC5aVANlSQGRQBkuCwoIzc6aSHYCWpQ0AZRZ2A8LlLt6ND1TyLRrRF8mZZp49oOvgkeXIytV38m89Y6uT1BG4+1xBKkpWzkBWpBSx8tDDV8OLOkg/D7j4wlR6vxF32AmiSXIzW89v2iZOGI1R2Kh94lTKUoskFJNP5a0kP/tzP8YzpNvJ5MueKz1S8JKChmUpICndhR6tejRV8FwKZ83IZbUKnBIFOhpFlxmWtU3IyDLSEpcnYBzBvs3wBAmGakjkoL1KgR16wZpzml2Ryo5o4unk/9nb2/PgsF4UA5kiqv3H0iBIN2djUabQfiMKU0I0cmjkVFPj6QIuaSSTXQPcAb+VIblSSOTFs7/Fi4DAlyCHIIexL6G1rUhiJZN2AINKhzX+mxJ16w1S/Knr3h2IpQh3r+0ZvzN/AbNNDtQnegNnFbaxGvw3uKk62+VIlmgsQRyt2Dnq9+20C4lBKb9G76j5RJ7IJHsVeE4fmPNoavv0ibiXGhI5UB1NQfpSNH+0HpICSRoHD9O14y87h4BKpi2cuXu+sKSuCqJ0MOnNO8nC7eYApRJJNzeFl1guYqWPAM3VTt5CnyiL35LPUbNRtaBoX0+Z2ozb4RoPYzhOZZnEkZXABDAuKlz6RqEYdg577axLw8p90jIcyW5S5L0pfq3mI5MS1Dc0NX/aOljgoRpHjuq6iWbLKT+HoDLQC+7P6C0NwiDzAAVS+YmwBbTqdOkSqluQzb3BepvVhvVoZMQUtZLDRnsOjmz1jarkzF7Ud4j7sijOCxAcHU61DNf8AughBQUkEAjQCmUWcDXTa0CID2L7+XW8OkAg0S7fjV17fWLi13I+K8iMYV+UEpL6fnXvGJ48k53KMpDpVsSDQv1SUxv5qWqdT6XrGJ9qcYffKQCcrJKhoVUOnQJhTqEtJ0/Zc5PL8ikQgkgAOTQCN57O+zYMkh3mGpP6Hocu5FQMwteoeM37LIUZ1EhQykKduUFg9Tu3k8b6RKCUDKwCWDDRm9Q37wPp8aa1MY9q9VKLWOPxIZvAgVJJBTMSzg0KSGdibmg7/ADIw/DpcsHRRFcoG70rWt9BmgqVjAsZVrXy0BAB5dEqSTUA2OgpZmlVOBKUryMSQJiKKqT48oAYCrEOwoLgN0vI4eqUtrK9OEd/lqavRvnD8PKSpRKlJFGdal1font4uoeJsZgEy5uRSyEFsqsrku1xYEPUO9LOYrpks/Y7Hy71jVpmalB0yp9oJyveISo5UsQEOQzFiDvpfrvHeHYyahKvdlaQKFy6S+gB+kE8QSDmCgFF3S5YPRw4qxHyiaVh/dsFZXDFCQaAGxLai52+MB0+8O+IvCSotMKgpCeTNNWKuM5QnoGoWqX+ERY3FOcoUQEk773qe0Nk44iWoDMSpgot3ITax26CBhOSpSUlbO7kWDBw/c0YwbtYnpcgqVKKHJdKnAqGIsQa2ffoYgXN5i7kNR30bz3h68QtYmByUZqkvlCgCbkt+osOsRzEJSlKs+YUJASzZg4Yucw3oItF6N7JZGMTmSFBRShlLSWZRBoKWBfuzx3iWQ5VJPuip3QBy9CmpIBBtZwWgCSaKICiXJzat18hD0rLcofu5I6XinTRttrZGJ/h5Z/5rdFII/wDEqiXDcOfwzpfkrKT/APPLAmQan0rDS23rCJ6dptbP6FurATG/9ozti6Vf/WSfjBPs5hVjEjNICEh1ElCgQwYAKWSzqb1iiRMWAcrgG7U+MaHgmMMrCTllZUHCQMxIBawel1C0bjVinUKccbSp3t377eY88XlIWozcmfM4yuoJGgJsVbttGg4IRkWrRZ5XZyKWpox2+MecSklSgmWnmJYfqPqaDyAj0LDYzJMkyyQooABZkh0ptQXJ3jeOd8iXXdPHGko8v6L6BUx1LJJfV1FgLCtCTUiKtd9j/n6xY4iYAGrUktqQwZ8p6GnWK+eliRuNdK/fWGZ8Wc7GRTJmY1e/weve7wyYpRdSvMtuX+Zji0am2vXo+5hgWS4JLG+3nAb7DSWwSpAIzV0AFgezVcbxAqbm6Brn8s0RhJJasMxr5QEkMmqms9vOJKVmox3obPmOGsdOzi43pAeKXKoJmSlbsfQVEPVxaWgXOZy6Ui9tWZvtAGIXInKestZ1IGXzq1taQGT/AD3H8WJ3bTS80MnSUqLShLI/3nN6EiIJmDULpHr+8OncJWKhpif6kHMB3a0KVh1lgoU3JFOxJ+ECd9zoJpL3ZX9fqbb2PxLyAhmMpReosXVR+hPmmLTEpCbpLkCpoA+oDVpvGN9leLJkzcqkqKVlIJD6E3HYmojXLvWvW/ZulYdxO4nmOuxPHmbrnf8An9SJCZRXzlQSATQVJeldKV3pAk9ipRCqVIzMCfhcxJiUku35beIZq6ENWwG3XraNyMw4RJg1usBJYHQkimrwd/ATfCA4qRlLu2zVdlO1/SK3CzTLU5GjHdqEtsaNFuOIEIBluogsLu2gUAfD+UiluippJ8AuJlESVLoGBNSAHAqDqP8AMeYT55WoqVdRcxsfbbiRSlMoEOsArZrDtZ1CvYxiyYR6mdyryO/7JwacbyPvx8DT+xs0DM3iLvuLZSPi8atOIVoTXT8vGP8AYyWCqYbkBNNwTX5RskLDuPx7mvS3VoZ6f8COX7SS/qHQ6RLbmfKR4e/fTz1iwl4AnDrniekFLpIBJmEOAxowNHFavFfNkg+EzKD9WUMepBpWEAkuApKQnXLyfpVYVvRySaVg3InCk7e473qSFcq1KpUklg4dx2G/6X7LF4cBWgahykVoC9HDkHSlImWgIHutSl1LBYlrZwo5WcMzjvUw3ETgnLXbNlbkPi5DUg6E2JiPcplVOnkFkklzobmgd9B8WMRoActU6q+2w+MEcVDUSFLBsKOX3IoOtrdYGlzBkpzKepA5R0BjHcKlcLR0rZQY+cOlSgSbH5NuIGnTwihu7N8fzaMzxD2hWtQyEpQC7AkZm3I07QOeVQ5G8HSTzbR9TZiacpFqkszs9D6trtEUpIAq5A7sNfk8ZniPtUtZHugZQF7F/gzCAZvG56iCZhpswHmAGMZfUxQaHszK1baX399zW8Q40jDhyCX8KRcs29AK3LwPJ9qpCqkqR/blUw7Zev0jHzZqlqzKUVHcl4a0CfUTb2HY+y8SjUrvzQSwhFe1IJkYQq8NfIsPOFMwYSazE9hzH4RdBtaugRZe5jRY/ArGFw8lCSor/mKbqHrt4hf+mB+FYaWZjMVl8tQGc0oIn9qOJq94qWhWVA5WTS2m7aNGkqTbFcmRzywhBcb7/p9STg2BRh1FS1pM0AhgQySbAdSaP1geRxZK1FQzXATRyVKdjU2DEnyiqGHNAKBBClqsArZ9xYDU5oO4ekTJsuTLHKVus1cpupyw/SGoGteM6nskanhj705O3XwpI2GMS57gE6Vo3arMOsAzOpFBUk7/ALaQzGY8rxIFkIBWrQFRJSgDzBI/aKSVxQr96uwSCwfxWSD6mGJ5N9zlYunm1f3vwW5c3Hw+0dUkkOaVevpf8vE+GQVapL+OrgEMnKk9wfQwFxefmohsoLO9zY/GKeysqNuekRxHOEJTmFcxcV6CppSupiASFooFdWuB663pAK53uz4mITmZ2f710ifg/FlTCpK2dsz9t32gSkm6Y74Mow1RWy5A8XhJahmJEtZND/y1eV0nqHHaKybIKSygx/Kg6jrFxKSmbmRVJBLy7lJGqDqOl4EmpVLGRYzI0/t/27dRGGr3H8WRx91+n8ffwApc0pLpJSdwWgr+PKgygCd7E+Y1iIyQzgv0b5/tEBEUHajPk6pI0JHQ/t9ou+De0y5ICFDOgWY8ya6bjpSKOGkRWpxdovJghmjomrR6JhsXKnB5ago/02UOjH/ESTMOoGp6jWn3jzaLTCe0k6WRzFSRdKi+bqSXL9oNHqE/xI5OT2TJf4pX+T/k2ol/53/eKzjPG0SCwcrIPLSg0zVo4ik/4wnMzIffKfux7xSzVlSio1JLk9TFZOoVe6X03suWq83Hku5yfOUtRUokk3MRmHGJ8Hg85LnKgeJWg6V1MJ02d5tQV9kaX2RlTAlQKQkWBZiXLq7sI0KiAlsocscz1ALUbsK94F9nSJspJrlTyZjsCxUflBZQklXMQGUQWqWpZ6We9njqY41FUeO6mbnmk2qdhP8ABLWgrylvDcBwNQSoE1UKgM2sDykDK7ZQ6U8jE6ZlEk8xNCTa0T4T2iWiX7vOpLChTci7GxDVN4Gn8a94o1YZXcjxH+pVWGgcaRrh7mdO1RTJJ+IRmU2dEtsq1BaiSXcZiTVnfLqfJpZSipJSnorxHwgcwrQkCrXve0N4fPQWzISoABw5a4qWIKhcRFK5lLUkFKVTDqaDXzMaMN2t+wHxOUVIGVRDrykC5BoAB2gEqy8oNPhRh5tRousXKISQDWzgsauGuxt8oAk8PXVIQSQHLaAEQKa3C4prTRleJYwfzKnM/u0DUChWrzs8VCUwZxh/fzHu/wBBAwEc6Vtnq8EVHGq7r9hNCAjrR2LUQtjYcI6BCaNaTDkWE2apdAyU3CdB1O/nEYYWNd607BvjHIUFEkuxa+y1JqltyykKWruzDzufKK5JzKVMmPdyNSVG1vPyhQovsCX+WXyQPiMQVsDRI8KRYeW/W8aXgGBMrCTp4DzFDIjcBqmtGdSST07woUSPNldY9ONJcNr6gCpxzBANJMvOs/1KCAB5Aqp3MVHv3lhNXYJZqeLNu7kgUaFCjEnYxhS3flX8/ubGcP4bCZU0WlH/AHM5I7OT6xlZE3Nh5iDUpKVjsSAr4keschQXLtJL8hLoVqxOb5bT/UJkyvfyr/zEOA9yLt6fWKwpIJ00MKFA2th3G2skodgueSoJmCholR1zJsrzS3mDEqseVpqxVr16x2FEspxTW/YDUHuMp02/bvDVbKH3/eFCiBUNVL2r8/SI4UKMsLDyERDYUKMBUKFChRTLCuHcPM1RvlSnMogOWcCgFySQB3g1aESx/OcJFUyE5Ss9Zii4TTz6CFCja2hYlKTnn8N8V9/fobWRSXLSkZE5XCBYOHbre8dVO5bAZak6qe19Bo31qoUdHg8mt2/vuDLJNQewuQGA7mGTi6RuwDOHLiw2tChRdbWF4ZHMULVFGyvQHc/bWCcifd+JlP4dqsflChQO9zclshxLsl+rDtfuL9mjhlqQ5dyoBrEfqrTapPlChQReYBOnRjvaeUkT6AglIKu9gb7CKsCFCjnTX9xnremb8CHwOgQ4iFCiGnyICE0dhRaK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AutoShape 6" descr="data:image/jpeg;base64,/9j/4AAQSkZJRgABAQAAAQABAAD/2wCEAAkGBhQSERUUExQWFRUWFxsYFhcYGBoYFxgbGh4YGBsaGBsXGyceGBwjGRgcHy8gJCcpLCwsFx8xNTAqNSYrLCkBCQoKDgwOGg8PGjAlHyQsNCwsLCwsLCwsLTQsKiwsLDQsLCwsLCwsLCwsLCwsLCwsLCwtLCwsLCwsLCwsLCwsLP/AABEIAKgBLQMBIgACEQEDEQH/xAAcAAABBQEBAQAAAAAAAAAAAAAEAAIDBQYBBwj/xABAEAABAgQEBAMHAgUCBQUBAAABAhEAAyExBBJBUQUiYXEygZEGE6GxwdHwQuEUI1Ji8QdyFkOCorIkM5KzwhX/xAAaAQACAwEBAAAAAAAAAAAAAAADBAABAgUG/8QAMREAAgIBAwIDBgUFAQAAAAAAAAECEQMSITEEQRNRkQUicYGx8DJhocHRFCMzQuHx/9oADAMBAAIRAxEAPwDx8iGqh0H8AwkuZPSmaWTVh/UqjJfr9G1htRt0AlNQi5vsel+zvD5chKQlLEBk5iVEzVB8xBcJsdGcilCYtJk5SHUspStuVFim1WTQKIo3eIFKyrTMO4WW6AMPzeK7Fzi5zXNTv3Pe8dFRR4qeVttvmx06SVhisAGhuQNbir0tAeOUgUQ7IcOTUpfxVdjqw36V6s0dxdrh97O/mzRAaufLvBI1yVBtKmVnEWWkAmmnTv5/WM3w/ieScpE0MhXKUmw0r0Osa1eUaCpGn0jFe0KgZxp+kfeEeobT1Hc6BLJeNravQHx0r3M4hCqAukgvS4Bbb6RpsFPMyWFuzivlQjpGY4dgkzVFJWEFuVxRR2d6RZ8KKpEz3UwMldjo9nHQ29IXxSad9mP9VBSjV+8v1RqM5yl97gVIoHuw79DE+Kw45U3Nw1rufJjaK/h2ICJgQplAmlNDo2sWapuZamS9MugDHXejfjw9F2jz2ROMtviQLk1ISnxAhTmqW1DUb9oZNSlWSrZKDXMmgqXFQdt4nwaWKsxoAM27E2rXr5RzEYggAAIKHpQszUbYU/NNxS5ZE3dIRxCnCmG4OUVFRQs6vN9INVh1olpqkuSSEl8h8TbW20BELArQoZZj0BJblU1GAJoTm0iBeIKS1CCxNNagODYxv8wcn2ofLmMAUnv0/N4sgn3qWIdJGVQLVehHY08/KKhUwKU4ADioA1EWGCxakAlOg/pB9MwID2igMlTTPL8TKyrUmvKogPQsCwhkXPtbiAvEHlZQDKP9VBl9BSKaOc1To9nhm8mOMmuUdaOkQgaN1B+cPIoD5RaKb3GRNLQ6VFnZq7RHEuGWAoPY0PaNA5cESYTQ5aGJB0MciEOwoQjsQoTw4COR1I3i0UIw7b4H7xzNCG0WUceOj/EdaGxRBNHBHYUSiHIeBDBDhERAWLP2exUqXOzTbBPIWJyqcEKYbAHzishNA06djM4KcXF9z1+bi/fFOTwsyNsosSXY0Dk94AWCpQAcvQM5JpQDfaKL2OxR9wpJUnKk0AfMl3Jz6MY0CMQULCkGrKDg6KBFC2xjoRlcbR47Ni8LK4y8+SDE8PWjxDL31iGdKUAxDMfiHNxTX4CHuQdR1e2zfOIZ2KainYEEny6/lo3JRW9lK29gfELoRUlqalw32jBY6dnWSQxdj5Ui84/x51tKU4oc3V3b5d4zhjmdRk1Okem9ndNLHHXJcnI2PCJwmIQZqXKQGcEgnRQOihqRvXpmsLkUAhbg1ZY//Q1HWLn2fkTBNTKBSpCi4VdmrtR2bvFYdn+TN9dUoPs1v/4yxnYVckuM0wGiaOw2cVJNrCneD0cVzGg0DtVgN29XMaPDYUp5Ucylb5RZ3N6DuzsInnpkomFPu+ZdEKLlxUlRcsSwezVO4h3Tp4POvMsiuS+ZRcJwS1iYVuEpUQFZaKSeapcBgCPhAS1UYM1CNSxJdv33jTz8UGYEJZKimWEsmztykOdzXzjI4zCZFOpylTuwYJP9IeuXaLdpEg1OTJJ6goAuWfSrWftQPCXOJapIoK6tTuIjTqxJFC11JIrr0c0eJ0yAQLVLAh8pF36F3iJ2bdRHYdJ0qekWAxJSlajlYJJqwTTelB1gKRJbdxf5axYypYYi47UZ2Y12gq42FcjV2eXKmEqzKqSXL6vHBFt7ScF/h5gyg+7WHS9WOqX1b5HoYqQY5jTTpns8eSOSCnDhj02MOfl8/vDEw4W840jEkKHQ2HCNGCedVIV5HuPuPrEMEYIZiZf9Y5f94qn1qn/qgcGIY42OiFCaOxCHI7HYUWUcjrQmhRZDp3hPCBhERCHCY6BCEcaIQTQ9EcEdzERCgOFFmrCYYf8APWr/AGyz9YSDhglQKpqrEcqU1cW/LPGNIbxl2T9GV0uYUlwSOxIPwg7hvG1yeVyUapBYh2qD9OsVyg1/x6j4Qno3+fKMJtboLPHHIqkrRqcd7QKMjOgjNmyvQ63Y2cB26wBivafPJKcpTMOo8N+pe0Ub06fCloaYuWaTF8fQYo9uHaGxwiDZmEUZcohJLlSaAlyFOB8T6GOzuErRLUpSWYpr0IP3EB0MaWWPDf3dBXsssCdzJcEXcBm73BtHpWC9n5MhJmITKKyxJYghwS6K1DnK9N4ofYLi0soyGWHloL0/UXZQIsS1afeNTisSkTULQHCAQogunMxbI9mcFgdNI6GGKUUec6/K5ZJJ7duX6g80tVwNspZvT4OY5/Ey82ZSczEMM2VIalco2YaUeBMZi8yirU7082GsArWTDDo5EYu9gpU5KfAkAOW/UA9T4i7QzGSBNlqFAsJ5Ru1adftEaJZVQXs2vlDJTpUxcVtYg7eukRVVMLHZ6u5n1LMteVWZKtK1Gvn2izRigpKg2VVzlNCLv+4ru8TcV4aJuvOkAf48minGGWg1JpqAcwtcaQs04Oux0oyhminwzSSsUCgKVmLUzBnCf7h9QW30iFSlKLI5qnXRjqe28EezMrJNZSl0GZACaLLiz6NcXOkanBSkKUpRkSQ9nA/6iRLFGzCtGt0gmp0J6VqpfI8u9reGzgUqZSkAEP4spuQSOmp6xS8QwCpJSFfqSFCjXuGNXBpHvn/8+VMlgKlLSFEVGbLcMxWxs5eviYRJKwGGGYKCJiQko5gksKJKAFHMpwzkk3rcMtOKds6/T9TPGowdV6Hzymx8vjHU2Pl9vrH0Grhkg4dWGEiX7ssVy5YQlLggucvM4YOqjNGK9pf9LkhUxWGSUgSzllBWZSlpzGgWcxDBIYE1IZ4ykNvqYM8xiQHKdx9DCxOFXLWUTEKQsXSpJSodwaw5CXDHSvUeWoiBWOysQdtf/FUT46U5CwGCxmI0CrLA/wCqo6KEQy3NHSR3A+cHYTDlaDLF/HLD6i4HdPxQI0gEpadytakPMrlCty3o33ieWaija9iNR5wdg5SV3FjmKTZjQtuLdotIqeTRuVkrDk9t9IYUH6RbYLDEJXmFAqj9P2asCzJ6lkswAr5fhi6MrJcmkCzRUt0/PWGxOcMc2UEEi5Fg3WOS0AqbS3np8Yo3qRA8daJJaLk2Hz2hsQuxrQ5EJQ9I4DELEIsOG8GmTwShgElnUcofYPdvqN4Fw2GVMUlCBmWosB9eg1J0AeNofYxKkIQorKUJ5fdvzFVVrUQk+JQYDRKE6u1pWAy5Y417zPOo40ar2E9mf4uaQZRmpt4iAn+5TKBA6uzvG9kf6X4LKQUqVXMVJWoqTWiQWCcjUrUuOY3A9I1Lqoxk4tM8ZIjhFBT8H58Y9uxP+mOAVzKlqQSzJlKXVn8KaNS5qKDcxR8Z/wBLJZlhOGUQpNedebPrUFkuU2KSkUqBeM6bJ/WQ2swHB+FnEJUEZM6Kup2INGoaFwdI1XDvZNMkhS0grYMzsDSoBJ9S0W+B4MJOZExfMFfqoEijNkBChWlYIYCobMaJoa3c/wBvdt4cx4oqm+TgdV12TJJxi6j9/AFRh0EEBgoGjaAu58z+Vit4nggtBBcpNC9GP5rFrMlqR+nmPiJFTdr9/gICU4FahWZTXocqk2sS5gzSaEsblGVp8FfwrFiX7qQE5QVBGahbMpnVSt3eNBiZoCnSkAa606ub9YyeKw2oDHq5brb4xeeznEkrnI96ystSCzLbTmo7sahmcm0CjKtn8hrNhU/eXnuHIwRUgE0ck5iksQH8KvCahgN/OBZklPXvfpXa0XPFjmKQlJK0jLQCoYNlyJTQOaNsxq0UcyZSrPpRvWCrgVaSdRZxMrYv03/eHfxAK05khQykkV0yse7WjkqcUMWL0I0iGclMoZgc612cMSet2HURfG7NRi7+gfOkpZ86SC7UIIy1Ymr0LQCVueUpUQWZ2I6gmhjOyvaErURMGUHlOWoDHYljX/IjZcD4bLJSsoMxC0gJyksZjjYuzPT7QFZFLgYn07w1r7+hd4Th75QuWEDlSVAc66sXIsMzUo/WLlAKSlKJSAsPmSlYVYvWhUS1fEGJL3gNcgIP8uQEnVcw5Qli7gjxGlcofe1QsZPSxCScrlTKISkmgcBKnJJFlOaWjP4iRaxrf7/QssQpWRKpnKALjOKKzeE5nmEs4zECuoMRpxKAn/2xkKSxUrmuaqKVBRfKAwSwOVrRUfxhdyuoGWiRY3G2jf4gafiMxzEuXfbzpq9e8bWMDPqVdouZePBLpUpLEUDMGoAHHibpXLepgyVjQUGUCQQ6sygM4LMk0Z2AAppFCnHFCCQoktml8o01UC9WGUEb3hFXuVomOhZzHMB4UqFWS4Ay1FqUOjRHCzccskr9Sn/1I9mVr/8AUhXgARMCiwS5JSQrwsSo6s5EYObIUEgqSoM3OKp81JpTd49hxk9U+XMkuwnSyCoschWFBwRdLtQ2BaMvhPY9GGKZis6FZcqkZGC6MVAhRAD1ylJoOogDg7Oli6yEce74/L9zCKUR4rGymBHrr84K4NOyTZZ1zpZtXIF41WN9iH58PNlhOqV5igP+lspUBehFNKQ1PsSQ2dUvlY8hJG/K6QGfV4mhphJdVilDfv6ldxThGSaFf8ta76JVXMl9OYg9uxis4XIWJrKBASFZuhYj4mN7g8AhM1fvEZpU0fzEhQqUjxA5mBtYPbW75vszKcJStYSSBLUqqTplPOSV9AKsaNG3DcTx9VeOudqMlOQ8kkBjmSCHc5SoC4pt5GBDhslEeNZCQdgT+ekbWT7Ij3gQiagFQLjNmtQhTAMT2hx4RKkzE+7l+9WguJqlkuWv7tJypy/3EszmI0Wsuhb8X6mHx8kJaVL/AFOsnUgOznu9P7RvAkvBkrSiyiR5Pv2FTG3/AOCJ61rmJSnKTQgpCA1AEnM2Wgq7ViBXsbNlKmK90SshQ8SSBmoWY3Ymh07xmtw8c9R7/wDTI49L8zBKSTkTR2/qIejvf7QFFvxLCTJLpWFgqDrUoFJI2balopiYyxvE7jsOESYTBTJq0y5SFLWo0SkOS1T6CpOkX/sv7GTsSoqV/Klp8S1hSTV6JpU+ka2fMwvDpfKBnWk5c5ZU1v6j+lDtsIiVmZ5lB0lbKvhXCkcPl5pykCdMDElSWSP6AznStKtsK0HHeJe+mOnFoCP0JAmpazvlQQSTq5gL2h4ouYv+YAVsHL0BIBISBQbauAPOBPCpgAzFEpw4ExQST1Y19Yl7UjGPF73i5Hu/hXy2Pb+G8Pw+BlKRKlkICiHU5mTFWKqu4a1Naax2dxVOUuOdgAyiWJBAyMBUFg7MS4A1InFp/MuicqCRmUHKlE6D9VGanU1aKedPWFupK8yas5SRlqNOUNtt1gkMSZzcvVy1UWGOzEEqKQpLhiCV8rO6mZ7uKENaI5HEUIDM56glPlz3NatFMcep3NC5owypuzb3ghHFklGRSUkpdiQXahADMN31cvWDaOzE9Tcm0/UupuJStKikBVHAI5mF0qJeooQXtteKTE8WDAJQAOiUlujlyW7RzB4yoqXDgNfp9uxipx2AKFqexJY6Hr0vb9oqtJIzc+SabPDUSx1JUX+FBCKU0U4KGf3bkKdjQB6h+ukAjYXdtvhHVSxukML13/PWLUmES3IMTMAtmawcufOkVSpKmzpplqCKb1+nnFilhXX4B6fWAsUrq7Cg0gE6e7HsOzpGhwHFs8twoKYpcD9NC9bs9h1hYl1EqJcnYNrdwLRguEcZ91OJWTlUCktpVwW1qPjEmL9p5pmKMpagigSCxtqxoCYpdUtO4SXsvJ4lQe3Nv6G1ygcxv8P2jJ+1fEgpSQlZzJfMxpVqfC0AzONYmbTOr/p5fXKI7hOEEcy/vAp5fEWmKGOn6NdNLxMslfkiPhcspIUQ/Q69K2j0v2OxQMsiWVS3UQ4IDJABLCMV7hmi+9mEeMve46MW9Tr0jWCNPSA6/Ipx1+Rrp04BJSHYlbuoV/pcg1qHPUtAmKxgewLal2J3I+AHSsI4eqBlIGVJWTQnMQSSToyh6QHPnguTfXZyxh1LY4crfIyZjQTVh2AA9B9BvA6sVWhtt9IgWMxpEsrDCgNzGbYTTFLcmlLcihcggEXYuGb9R6Ug0TTLmF0BstEEOLM7HdrxXk5aAubACm3peDuFFJWUrSTmyoUAapAJVmSGdw7+R3i+xaVk+GxOUkh0qplrQAnwl60anYwVxclUpBJdiplFwHoSl2YWFC1xvA03KymUgjNcvnWHDHKbMB8T51vEuMJQoyklwS6gatQtWlRT0EU/MqEW3pQXhcRlBJCWoCogEB+h8Qta3pE4nUIQpO7IWRStGW2b5+UZ2ROLlJVQ0VSvSh8vSJ/4k5WplezAedB5dItNG3jrYv5OHJQogiiTnLg5Q4FClSaG1yGo14arFZFHlyqZiycmZ6VzCxHcd6k1GHnOWDilSNdDU2DOz9YNxk9yE5GKUsoqLKuToqobVz5Wi9imqjSJP4w7kCjgHK+tevWCZOJylqMRzBNSdgSp6uPmQDFenFBjRDNQV63rmfq8Ml8RUk8qikX5eUbC21qxGBiqLxExbUzMf1NynepDHbaCZGOAoti+gWzAepPkYzKsUVF1KJP9xJPxgnCzJhohJJVy0D+hI5e7hoy4o0pNPY0UvBIxDpQhU5I8SShGQPsVId9bA6xEr/TeQg1X7kXUJBSFtUl5i0qUkClj94JwA9yhMtUznJMxeVlAZkoygFwDQOTZ94kTxKXVObluVkUBoxrdjqerDUryTfHB1Mc440tXPle3oV/FsfLweHBRLZCfCkqH6qlSyslSq3VVRJYBmbyuZOmY7ELL5iXJWtwEpB2FE3sN+5jY4ucZpOdlBV0s4bQF79zWK3H8DSsJQ/upd1IQAMxH9RAYt8I08b7FYusjbvl9+f0KfiPGku+HSBlABmqSnNTlGRxSnc3sBFdh8MucSpKVzFXUampfbtF7jZeEw4BUgzDUISagEM7JcDZypzWKjG8YUteZMtMsMABlBoLaN6CMS53Y9gkmv7cXXm/u/wBj1DiM9lKFXSwBeripYNyv94o5y6E/PXW0FJ4knEoE1CnCg5BuFWUhXUUPV+sAzEX36/SG41R56Sam1IhXN2r6wpK618qPD1pSl6G1OYHTcJrXtEMtwRvrakZYWlRbYfDLye8AGW3iDnTwu5rq2sV2MmBalc1iWo7M3XVolVOUhG7afmlH8oo5PEwlZStQDnl3byiSklsy8WJyuUewaXs4L+FVL7H7RzEJd6iwBANHu3a5ptEqwGCkZS5odNYhSSo5fCzlw7fO9R8tYttVQSL7kKFEAsOn+PzWK3iqkpl0PMWi0VNDFmd2H0PpWKbiIzf/ABJHZqfWF8uypDvTr37ZUJWnZ/SD8NLSWYD4fGkQSZYTcjzguVxCWFCqTYUqT9oUivM6WVt/hTC5cnYU30MSplWb88or18TeYEJdugdRbQaDuYdjcVNQnMpISCwSCXUXr6NBlJIUeKbaT5ZYqkhsxISkavBvAuJoEwSnBJLDYEvcj19YwmJxKl+Iv00HYQXwlC84mA5QguNn27bxmOb3tkFydAvDeuX32PWcapaeZQKwcplv/dXNRwDyuB0imISRSpetDV7Ebj7RJh+NpnIExCqPYaEABugFmtQd44FMACXfw1s5+Jqb9I6Kprk8+002mgcSlBeUhQLswTV7WiVSA6EjxKIBeydKn407Q1MxaFA8r3DgFm0Gl4gTP5goO6VOwFCT1en0jLVBErLXDSpQWxUlZysEk5GOruRWwYnUuKQJi8omskEEFrvlYkXFFUasBzEZiVME3Lf59YOwWFCkZgrKUmoIZ6G3p2iluRrbYkwpUlyCGcBiAaPQhxvFPx7Ch/fy6MWWCGq7Zg9+vlFjjsYchShkkOoACtGe/VqH4RSK4v7/AA6inKC38xNdWGZLdS9bN64yyjVBOnhPVrXF0/mPl8TSoATBpQ2PkQ5HYuIMwyErsstoQA42Kg9Q+o+EZfMUNXl2ixw+JU4KKBw6dH83IeARyb7juXp6Vx/4XZkKADs4Oh5Velj94Jwywts5UUpNQFBKrGw/VpbpFcjFFXUbfQNrEvvWIpbmehIpoRd6QymvkIuL78huIwoYBEx8ormZJq1Q13J3e3eK737UgnEc2QJNAahwSaBrUIDQFOlvMYDLmNjRnLBibior1ipbcEgk+SdE86RZ4SZlTVJOYHLcCtH6/KAZGAUlIWtKgl2S4YKbrt2vDsRjFDpno5oOwOkWn3Bzjb0xC53FAkkVJLPqSQwZ/KAZuNWtySQAfACWH3gNUxg7sc30+LPtFfjp5CT7tXOHqL9/y8ZnMPi6ZN7c+YdO45LltmV8CfkIMw/EJc5LJUFa8p5h1Dj5xkuHTl4lYlFKVZncija5tg3T/JR9isWFgS5alpJyiZLCiit8xAdIAvTSALNLlLY6D6DEnolKpcj8T7LrHvFA52dSSLmvMFBvE1abeUVUpY1V8CfpHovDvYLFS1AKxckpYOFOVg6sAbd1A0tpGrw3s9hEJHvUy5qzUrXLSXNjlqQ3mTuYql2CRzzTqbUl5rb6o8e9meLmTNAKgJavHmsGBY9C9H6xpsN7RSJswJBKS7BxyqP9vfq0YNo5FwyuKoLn6HFnlrezrsejzpYeqgNACQPJjAc/i0iWkq94lTUASoKUT0APxjFYjHTJgZa1KDuxL184HMXLqPJC+L2Sv95ehrMDxObOSVLSAgnkb0Lve19xtGY4tMCpqyC4em3aNFwzDCThitRvz8uzAgfm5jLzpgJJZg5LbfeB5r0q+Rro4x8WbgtlsqNLwZJGHl1Y1UA7eJRF9N4s5YYkn9KPUn8+I2gLh8p1FIoMqEiuiUAerqeD5XhX1PyqP+2Cw4Ry87uTfn+4MJBYly6Umm5IMdn4BwnMktlb6VP5aC8lA1ia620p5QTJmliWPMSNBuDW5rtBNCewB5ZLdGIncEmkgqLh9NhZm6RPh+CiWp1uo/pQ1XP7fONPNSklzfUOwfsNKRAZYTVAZRDOS6UipNNR3vSBeAluPf12SSorgpGH51JAWqyUjmaup+cUvEOJLnqGZgBVgGA0dR7QfxKSkr8ZJZlKLXhcP4GJtifdg3s5+Z+kClcvdQ3iljxrxZ8+fl8CuwHDPeHZAubP0H5SO8QxoI93L8Ao+/bp84P45ihLSJUujiraJ28/l3iigU/d2Q3hvN/clx2X7heF4vOlJyImEJrRgRXuDGi4D7QCaBKmAlYBZTCoFal7/P1jMYTBqmqyoDqYlu0aTA8BVJyqUXWHbLo+g3gmHXdrgX6+ODS4yrV28y6VNQrmz6VctbqY7LmoJfMClmJv2+vrFVN4Wo+I3rl+piTh/Cykll5Qq4FyBe9hWG1KV8HEePHp/EE4nGITzqUAklvPYEjYQpGJSbV1oXgIYMqeXNU4UKAhy9WV0a8AyeHqwoUtJUoimTQ3qGgbnK7rYPHDjca1e928mXfE8emWgTCQ4dg93FKd7/tGHOOOYKypG7OH71+UWM/D4nEJSVIokHKQwfWz39Iqp+HKDlUGLA+tYVzZHL4HW6Lp8eOLjacu+5c4eeiYCAas9dPWKyTxNaSmtAWPUbdogl3rbWLGRwbMsZVOk2Ovb11jNylwGcMeK9XDDF8ZQlYZyK1HqPzRoseI+0kpIDA5inMSDy1r38qRneI8IWmaEJBObwjXqK6j6wdwb2ZTNWAtbNUgbVoDfS7UgsZ5LcUKZMXTKKySbpILwvETMIUJc2lQpKCQG0pRoscP7T87pCywDh2AN7Ode0X0jBplJSlNEigSKgebl3d73MCq4LLSCtSUrSs6zM1Wewr5HasN6JxXJynmwzbuDrsAK9osxYqIej8qsu2ukVeN4xLlKuZmtRXStbRosQSJS/cy01pRKUP0oK6xQTfZBISJkxM1AXVgGCTchyC7WjGRzXAXp3g3crS8u7/crMFipuKm5JbJJtrelNSaxp8D/pzMSUrxM/IkhylIClqLsQKsBQ8x9DFjwngkmWpHumLsQQ79XBJaxLtZ+gi0xCy6UrcpQGAD9HvZyPhFQw3+Lkzm9oaW1hVL4HeG8IwkhZEmVnUsMorLk7JQ9Uh/6SCS2zReYuTLlDPOUpd0BCFAJRRghRS7MK5R/SXJLgZ6bjkhhL5QRXfqCdddrxzD48pUS6bVzgKtVgFAh9PrBtCXAh4zk/f3f36lx7+QEKUmW5AspanANlBmchTXcEPZon/4tJAC5aVANlSQGRQBkuCwoIzc6aSHYCWpQ0AZRZ2A8LlLt6ND1TyLRrRF8mZZp49oOvgkeXIytV38m89Y6uT1BG4+1xBKkpWzkBWpBSx8tDDV8OLOkg/D7j4wlR6vxF32AmiSXIzW89v2iZOGI1R2Kh94lTKUoskFJNP5a0kP/tzP8YzpNvJ5MueKz1S8JKChmUpICndhR6tejRV8FwKZ83IZbUKnBIFOhpFlxmWtU3IyDLSEpcnYBzBvs3wBAmGakjkoL1KgR16wZpzml2Ryo5o4unk/9nb2/PgsF4UA5kiqv3H0iBIN2djUabQfiMKU0I0cmjkVFPj6QIuaSSTXQPcAb+VIblSSOTFs7/Fi4DAlyCHIIexL6G1rUhiJZN2AINKhzX+mxJ16w1S/Knr3h2IpQh3r+0ZvzN/AbNNDtQnegNnFbaxGvw3uKk62+VIlmgsQRyt2Dnq9+20C4lBKb9G76j5RJ7IJHsVeE4fmPNoavv0ibiXGhI5UB1NQfpSNH+0HpICSRoHD9O14y87h4BKpi2cuXu+sKSuCqJ0MOnNO8nC7eYApRJJNzeFl1guYqWPAM3VTt5CnyiL35LPUbNRtaBoX0+Z2ozb4RoPYzhOZZnEkZXABDAuKlz6RqEYdg577axLw8p90jIcyW5S5L0pfq3mI5MS1Dc0NX/aOljgoRpHjuq6iWbLKT+HoDLQC+7P6C0NwiDzAAVS+YmwBbTqdOkSqluQzb3BepvVhvVoZMQUtZLDRnsOjmz1jarkzF7Ud4j7sijOCxAcHU61DNf8AughBQUkEAjQCmUWcDXTa0CID2L7+XW8OkAg0S7fjV17fWLi13I+K8iMYV+UEpL6fnXvGJ48k53KMpDpVsSDQv1SUxv5qWqdT6XrGJ9qcYffKQCcrJKhoVUOnQJhTqEtJ0/Zc5PL8ikQgkgAOTQCN57O+zYMkh3mGpP6Hocu5FQMwteoeM37LIUZ1EhQykKduUFg9Tu3k8b6RKCUDKwCWDDRm9Q37wPp8aa1MY9q9VKLWOPxIZvAgVJJBTMSzg0KSGdibmg7/ADIw/DpcsHRRFcoG70rWt9BmgqVjAsZVrXy0BAB5dEqSTUA2OgpZmlVOBKUryMSQJiKKqT48oAYCrEOwoLgN0vI4eqUtrK9OEd/lqavRvnD8PKSpRKlJFGdal1font4uoeJsZgEy5uRSyEFsqsrku1xYEPUO9LOYrpks/Y7Hy71jVpmalB0yp9oJyveISo5UsQEOQzFiDvpfrvHeHYyahKvdlaQKFy6S+gB+kE8QSDmCgFF3S5YPRw4qxHyiaVh/dsFZXDFCQaAGxLai52+MB0+8O+IvCSotMKgpCeTNNWKuM5QnoGoWqX+ERY3FOcoUQEk773qe0Nk44iWoDMSpgot3ITax26CBhOSpSUlbO7kWDBw/c0YwbtYnpcgqVKKHJdKnAqGIsQa2ffoYgXN5i7kNR30bz3h68QtYmByUZqkvlCgCbkt+osOsRzEJSlKs+YUJASzZg4Yucw3oItF6N7JZGMTmSFBRShlLSWZRBoKWBfuzx3iWQ5VJPuip3QBy9CmpIBBtZwWgCSaKICiXJzat18hD0rLcofu5I6XinTRttrZGJ/h5Z/5rdFII/wDEqiXDcOfwzpfkrKT/APPLAmQan0rDS23rCJ6dptbP6FurATG/9ozti6Vf/WSfjBPs5hVjEjNICEh1ElCgQwYAKWSzqb1iiRMWAcrgG7U+MaHgmMMrCTllZUHCQMxIBawel1C0bjVinUKccbSp3t377eY88XlIWozcmfM4yuoJGgJsVbttGg4IRkWrRZ5XZyKWpox2+MecSklSgmWnmJYfqPqaDyAj0LDYzJMkyyQooABZkh0ptQXJ3jeOd8iXXdPHGko8v6L6BUx1LJJfV1FgLCtCTUiKtd9j/n6xY4iYAGrUktqQwZ8p6GnWK+eliRuNdK/fWGZ8Wc7GRTJmY1e/weve7wyYpRdSvMtuX+Zji0am2vXo+5hgWS4JLG+3nAb7DSWwSpAIzV0AFgezVcbxAqbm6Brn8s0RhJJasMxr5QEkMmqms9vOJKVmox3obPmOGsdOzi43pAeKXKoJmSlbsfQVEPVxaWgXOZy6Ui9tWZvtAGIXInKestZ1IGXzq1taQGT/AD3H8WJ3bTS80MnSUqLShLI/3nN6EiIJmDULpHr+8OncJWKhpif6kHMB3a0KVh1lgoU3JFOxJ+ECd9zoJpL3ZX9fqbb2PxLyAhmMpReosXVR+hPmmLTEpCbpLkCpoA+oDVpvGN9leLJkzcqkqKVlIJD6E3HYmojXLvWvW/ZulYdxO4nmOuxPHmbrnf8An9SJCZRXzlQSATQVJeldKV3pAk9ipRCqVIzMCfhcxJiUku35beIZq6ENWwG3XraNyMw4RJg1usBJYHQkimrwd/ATfCA4qRlLu2zVdlO1/SK3CzTLU5GjHdqEtsaNFuOIEIBluogsLu2gUAfD+UiluippJ8AuJlESVLoGBNSAHAqDqP8AMeYT55WoqVdRcxsfbbiRSlMoEOsArZrDtZ1CvYxiyYR6mdyryO/7JwacbyPvx8DT+xs0DM3iLvuLZSPi8atOIVoTXT8vGP8AYyWCqYbkBNNwTX5RskLDuPx7mvS3VoZ6f8COX7SS/qHQ6RLbmfKR4e/fTz1iwl4AnDrniekFLpIBJmEOAxowNHFavFfNkg+EzKD9WUMepBpWEAkuApKQnXLyfpVYVvRySaVg3InCk7e473qSFcq1KpUklg4dx2G/6X7LF4cBWgahykVoC9HDkHSlImWgIHutSl1LBYlrZwo5WcMzjvUw3ETgnLXbNlbkPi5DUg6E2JiPcplVOnkFkklzobmgd9B8WMRoActU6q+2w+MEcVDUSFLBsKOX3IoOtrdYGlzBkpzKepA5R0BjHcKlcLR0rZQY+cOlSgSbH5NuIGnTwihu7N8fzaMzxD2hWtQyEpQC7AkZm3I07QOeVQ5G8HSTzbR9TZiacpFqkszs9D6trtEUpIAq5A7sNfk8ZniPtUtZHugZQF7F/gzCAZvG56iCZhpswHmAGMZfUxQaHszK1baX399zW8Q40jDhyCX8KRcs29AK3LwPJ9qpCqkqR/blUw7Zev0jHzZqlqzKUVHcl4a0CfUTb2HY+y8SjUrvzQSwhFe1IJkYQq8NfIsPOFMwYSazE9hzH4RdBtaugRZe5jRY/ArGFw8lCSor/mKbqHrt4hf+mB+FYaWZjMVl8tQGc0oIn9qOJq94qWhWVA5WTS2m7aNGkqTbFcmRzywhBcb7/p9STg2BRh1FS1pM0AhgQySbAdSaP1geRxZK1FQzXATRyVKdjU2DEnyiqGHNAKBBClqsArZ9xYDU5oO4ekTJsuTLHKVus1cpupyw/SGoGteM6nskanhj705O3XwpI2GMS57gE6Vo3arMOsAzOpFBUk7/ALaQzGY8rxIFkIBWrQFRJSgDzBI/aKSVxQr96uwSCwfxWSD6mGJ5N9zlYunm1f3vwW5c3Hw+0dUkkOaVevpf8vE+GQVapL+OrgEMnKk9wfQwFxefmohsoLO9zY/GKeysqNuekRxHOEJTmFcxcV6CppSupiASFooFdWuB663pAK53uz4mITmZ2f710ifg/FlTCpK2dsz9t32gSkm6Y74Mow1RWy5A8XhJahmJEtZND/y1eV0nqHHaKybIKSygx/Kg6jrFxKSmbmRVJBLy7lJGqDqOl4EmpVLGRYzI0/t/27dRGGr3H8WRx91+n8ffwApc0pLpJSdwWgr+PKgygCd7E+Y1iIyQzgv0b5/tEBEUHajPk6pI0JHQ/t9ou+De0y5ICFDOgWY8ya6bjpSKOGkRWpxdovJghmjomrR6JhsXKnB5ago/02UOjH/ESTMOoGp6jWn3jzaLTCe0k6WRzFSRdKi+bqSXL9oNHqE/xI5OT2TJf4pX+T/k2ol/53/eKzjPG0SCwcrIPLSg0zVo4ik/4wnMzIffKfux7xSzVlSio1JLk9TFZOoVe6X03suWq83Hku5yfOUtRUokk3MRmHGJ8Hg85LnKgeJWg6V1MJ02d5tQV9kaX2RlTAlQKQkWBZiXLq7sI0KiAlsocscz1ALUbsK94F9nSJspJrlTyZjsCxUflBZQklXMQGUQWqWpZ6We9njqY41FUeO6mbnmk2qdhP8ABLWgrylvDcBwNQSoE1UKgM2sDykDK7ZQ6U8jE6ZlEk8xNCTa0T4T2iWiX7vOpLChTci7GxDVN4Gn8a94o1YZXcjxH+pVWGgcaRrh7mdO1RTJJ+IRmU2dEtsq1BaiSXcZiTVnfLqfJpZSipJSnorxHwgcwrQkCrXve0N4fPQWzISoABw5a4qWIKhcRFK5lLUkFKVTDqaDXzMaMN2t+wHxOUVIGVRDrykC5BoAB2gEqy8oNPhRh5tRousXKISQDWzgsauGuxt8oAk8PXVIQSQHLaAEQKa3C4prTRleJYwfzKnM/u0DUChWrzs8VCUwZxh/fzHu/wBBAwEc6Vtnq8EVHGq7r9hNCAjrR2LUQtjYcI6BCaNaTDkWE2apdAyU3CdB1O/nEYYWNd607BvjHIUFEkuxa+y1JqltyykKWruzDzufKK5JzKVMmPdyNSVG1vPyhQovsCX+WXyQPiMQVsDRI8KRYeW/W8aXgGBMrCTp4DzFDIjcBqmtGdSST07woUSPNldY9ONJcNr6gCpxzBANJMvOs/1KCAB5Aqp3MVHv3lhNXYJZqeLNu7kgUaFCjEnYxhS3flX8/ubGcP4bCZU0WlH/AHM5I7OT6xlZE3Nh5iDUpKVjsSAr4keschQXLtJL8hLoVqxOb5bT/UJkyvfyr/zEOA9yLt6fWKwpIJ00MKFA2th3G2skodgueSoJmCholR1zJsrzS3mDEqseVpqxVr16x2FEspxTW/YDUHuMp02/bvDVbKH3/eFCiBUNVL2r8/SI4UKMsLDyERDYUKMBUKFChRTLCuHcPM1RvlSnMogOWcCgFySQB3g1aESx/OcJFUyE5Ss9Zii4TTz6CFCja2hYlKTnn8N8V9/fobWRSXLSkZE5XCBYOHbre8dVO5bAZak6qe19Bo31qoUdHg8mt2/vuDLJNQewuQGA7mGTi6RuwDOHLiw2tChRdbWF4ZHMULVFGyvQHc/bWCcifd+JlP4dqsflChQO9zclshxLsl+rDtfuL9mjhlqQ5dyoBrEfqrTapPlChQReYBOnRjvaeUkT6AglIKu9gb7CKsCFCjnTX9xnremb8CHwOgQ4iFCiGnyICE0dhRaK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0418" name="Picture 2" descr="http://www.utb.edu/vpia/marketing/PublishingImages/Logos/Shield-CBSHP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17371"/>
            <a:ext cx="990600" cy="1393173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307" y="228600"/>
            <a:ext cx="425409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Translocation of splice-switching oligonucleotide (SSO) by pH insertion peptide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pHLIP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399"/>
            <a:ext cx="6705600" cy="478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15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Validation of the targeting procedure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" y="821148"/>
            <a:ext cx="5127966" cy="2760254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07283"/>
            <a:ext cx="4851513" cy="367451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09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Delivery of the splice-switching oligonucleotide (SSO) by pH insertion peptide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pHLIP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 vivo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4197991" cy="40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28" y="1371600"/>
            <a:ext cx="2093272" cy="458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5791200"/>
            <a:ext cx="6665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Control                            11 days (3injections)                       22 days (7 injections)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1371600"/>
            <a:ext cx="4419600" cy="48006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43600" y="1371600"/>
            <a:ext cx="2321694" cy="48006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94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Effect of targeted delivery of the splice-switching oligonucleotide on tumor growth </a:t>
            </a:r>
          </a:p>
        </p:txBody>
      </p:sp>
      <p:pic>
        <p:nvPicPr>
          <p:cNvPr id="10242" name="Picture 2" descr="H:\Nude mice\2012-06-11 12.30.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Connector 4"/>
          <p:cNvSpPr/>
          <p:nvPr/>
        </p:nvSpPr>
        <p:spPr>
          <a:xfrm>
            <a:off x="2209800" y="3352800"/>
            <a:ext cx="457200" cy="533400"/>
          </a:xfrm>
          <a:prstGeom prst="flowChartConnector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9361"/>
            <a:ext cx="311150" cy="36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1336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Dr. Boris Ermolinsky</a:t>
            </a:r>
          </a:p>
          <a:p>
            <a:r>
              <a:rPr lang="en-US" dirty="0"/>
              <a:t>Dr. Thomas W. J. de Maar</a:t>
            </a:r>
          </a:p>
          <a:p>
            <a:r>
              <a:rPr lang="en-US" dirty="0"/>
              <a:t>Other students and researchers who contributed to previous research!!</a:t>
            </a:r>
          </a:p>
        </p:txBody>
      </p:sp>
      <p:pic>
        <p:nvPicPr>
          <p:cNvPr id="5" name="Picture 2" descr=", did you finish writing all of your thank you notes yet? Thank yo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77018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590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3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476278"/>
              </p:ext>
            </p:extLst>
          </p:nvPr>
        </p:nvGraphicFramePr>
        <p:xfrm>
          <a:off x="304800" y="1143000"/>
          <a:ext cx="8382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STAT: </a:t>
            </a:r>
            <a:r>
              <a:rPr lang="en-US" sz="2200" dirty="0"/>
              <a:t>Signal Transducer and Activator of Transcription</a:t>
            </a:r>
            <a:br>
              <a:rPr lang="en-US" sz="4400" dirty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066800"/>
          </a:xfrm>
        </p:spPr>
        <p:txBody>
          <a:bodyPr>
            <a:normAutofit/>
          </a:bodyPr>
          <a:lstStyle/>
          <a:p>
            <a:r>
              <a:rPr lang="en-US" sz="1800" dirty="0"/>
              <a:t>While the full form of STAT5B can promote tumor progression, a </a:t>
            </a:r>
            <a:br>
              <a:rPr lang="en-US" sz="1800" dirty="0"/>
            </a:br>
            <a:r>
              <a:rPr lang="en-US" sz="1800" dirty="0"/>
              <a:t>naturally occurring truncated isoform acts as a tumor suppressor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4028182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Present approaches of therapeutic targeting STAT proteins based on </a:t>
            </a:r>
            <a:r>
              <a:rPr lang="en-US" sz="1600" u="sng" dirty="0">
                <a:solidFill>
                  <a:schemeClr val="tx2"/>
                </a:solidFill>
              </a:rPr>
              <a:t>inhibition of functional domains</a:t>
            </a:r>
            <a:r>
              <a:rPr lang="en-US" sz="1600" dirty="0">
                <a:solidFill>
                  <a:schemeClr val="tx2"/>
                </a:solidFill>
              </a:rPr>
              <a:t> of STAT's, such as DNA-binding, cooperative binding (protein-protein interaction), dimerization and phosphorylation will halt the action of the entire gene, </a:t>
            </a:r>
            <a:r>
              <a:rPr lang="en-US" sz="1600" b="1" u="sng" dirty="0">
                <a:solidFill>
                  <a:schemeClr val="tx2"/>
                </a:solidFill>
              </a:rPr>
              <a:t>both the proto-oncogenic </a:t>
            </a:r>
            <a:r>
              <a:rPr lang="en-US" sz="1600" dirty="0">
                <a:solidFill>
                  <a:schemeClr val="tx2"/>
                </a:solidFill>
              </a:rPr>
              <a:t>and </a:t>
            </a:r>
            <a:r>
              <a:rPr lang="en-US" sz="1600" b="1" u="sng" dirty="0">
                <a:solidFill>
                  <a:schemeClr val="tx2"/>
                </a:solidFill>
              </a:rPr>
              <a:t>tumor suppressor functions </a:t>
            </a:r>
            <a:r>
              <a:rPr lang="en-US" sz="1600" dirty="0">
                <a:solidFill>
                  <a:schemeClr val="tx2"/>
                </a:solidFill>
              </a:rPr>
              <a:t>of Stat’s.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8392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143000" y="1019175"/>
          <a:ext cx="6477000" cy="272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Document" r:id="rId3" imgW="3987800" imgH="1678940" progId="Word.Document.8">
                  <p:embed/>
                </p:oleObj>
              </mc:Choice>
              <mc:Fallback>
                <p:oleObj name="Document" r:id="rId3" imgW="3987800" imgH="16789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19175"/>
                        <a:ext cx="6477000" cy="272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200" y="4600575"/>
            <a:ext cx="893127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600" b="1" dirty="0">
                <a:solidFill>
                  <a:srgbClr val="000000"/>
                </a:solidFill>
              </a:rPr>
              <a:t>The protein coding sequences are shown by the solid black bars.</a:t>
            </a:r>
          </a:p>
          <a:p>
            <a:pPr algn="just"/>
            <a:endParaRPr lang="en-US" sz="1800" b="1" dirty="0"/>
          </a:p>
          <a:p>
            <a:pPr algn="just"/>
            <a:r>
              <a:rPr lang="en-US" sz="1800" b="1" dirty="0"/>
              <a:t>STAT5∆ appears to be generated by the insertion of an alternatively spliced exon in STAT5 results in the introduction of an early termination codon.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17525" y="60325"/>
            <a:ext cx="756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Naturally occuring dominant negative isoform of STAT5</a:t>
            </a:r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15000" y="6324600"/>
            <a:ext cx="309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/>
              <a:t>Kazansky at all, </a:t>
            </a:r>
            <a:r>
              <a:rPr lang="en-US" sz="1400" b="1" dirty="0" err="1">
                <a:solidFill>
                  <a:srgbClr val="000000"/>
                </a:solidFill>
              </a:rPr>
              <a:t>Mol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Endocrinol</a:t>
            </a:r>
            <a:r>
              <a:rPr lang="en-US" sz="1400" b="1" dirty="0">
                <a:solidFill>
                  <a:srgbClr val="000000"/>
                </a:solidFill>
              </a:rPr>
              <a:t>. 1995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22250" y="1233488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U24175</a:t>
            </a:r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28600" y="32004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U25137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8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>
            <a:normAutofit/>
          </a:bodyPr>
          <a:lstStyle/>
          <a:p>
            <a:r>
              <a:rPr lang="en-US" sz="2000" dirty="0"/>
              <a:t>In previous study we demonstrated that STAT5∆B could inhibit the growth of cancer cells and tumors </a:t>
            </a:r>
            <a:r>
              <a:rPr lang="en-US" sz="2000" i="1" dirty="0"/>
              <a:t>in vitro </a:t>
            </a:r>
            <a:r>
              <a:rPr lang="en-US" sz="2000" dirty="0"/>
              <a:t>and </a:t>
            </a:r>
            <a:r>
              <a:rPr lang="en-US" sz="2000" i="1" dirty="0"/>
              <a:t>in vivo</a:t>
            </a:r>
            <a:r>
              <a:rPr lang="en-US" sz="20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00150"/>
            <a:ext cx="65532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25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3414713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1"/>
            <a:ext cx="6400800" cy="321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1" y="105787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Suppression of tumor progression in the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Transgenic Adenocarcinoma Mouse Prostate model</a:t>
            </a:r>
          </a:p>
        </p:txBody>
      </p:sp>
    </p:spTree>
    <p:extLst>
      <p:ext uri="{BB962C8B-B14F-4D97-AF65-F5344CB8AC3E}">
        <p14:creationId xmlns:p14="http://schemas.microsoft.com/office/powerpoint/2010/main" val="149614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5638800"/>
            <a:ext cx="7162800" cy="83820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sz="1600" dirty="0"/>
              <a:t>	</a:t>
            </a:r>
            <a:r>
              <a:rPr lang="en-US" sz="1600" b="1" dirty="0">
                <a:solidFill>
                  <a:srgbClr val="C00000"/>
                </a:solidFill>
              </a:rPr>
              <a:t>Implication of steric-blocking splice-switching oligonucleotides (SSOs) with a complimentary sequence to the targeted exon-intron boundary to enhance alternative intron/exon retention to produce a tumor suppressor protein.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sz="2000" dirty="0"/>
              <a:t>Tuning of alternative splicing--switch from proto-oncogene to tumor suppressor.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838200"/>
            <a:ext cx="5989122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Specific intron retention in Stat5B pre-mRNA by steric-blocking splice-switching oligonucleotides in prostate cancer cells</a:t>
            </a:r>
            <a:br>
              <a:rPr lang="en-US" dirty="0"/>
            </a:br>
            <a:endParaRPr lang="en-US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752600"/>
            <a:ext cx="4223314" cy="29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7" y="2438400"/>
            <a:ext cx="4532313" cy="136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48006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Semi-quantitative RT-PCR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2200" y="4659868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Western Blot analyses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547747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functional effect was validated by cell proliferation and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clonogenic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assays.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2601" y="6474023"/>
            <a:ext cx="3581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Shchelkunova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at all,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Sci. 2013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1676400"/>
            <a:ext cx="42672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35487" y="1676400"/>
            <a:ext cx="4532313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52600" y="685800"/>
            <a:ext cx="45529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4400" y="38862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Water-soluble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transmembrane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peptide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pHLIP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(pH Low Insertion Peptide) inserts an alpha-helical domain in membrane in acidic extracellular environments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Solid tumors have an acidic extracellular environment (Warburg effect)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Acts as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nanosyringe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targeting the membrane and releasing cargo molecules inside the cells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762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Translocation of cargo molecules across the plasma membranes of living cells.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9200" y="6397823"/>
            <a:ext cx="411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Reshetnyak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Y. at all,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Proc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Natl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Acad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U S A, 2006.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27716</TotalTime>
  <Words>479</Words>
  <Application>Microsoft Office PowerPoint</Application>
  <PresentationFormat>On-screen Show (4:3)</PresentationFormat>
  <Paragraphs>47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Document</vt:lpstr>
      <vt:lpstr>Novel nanotechnology approach to target cancer - Switch from Proto-Oncogene to Tumor Suppressor.  Alexander Kazansky (Sasha)</vt:lpstr>
      <vt:lpstr>STAT: Signal Transducer and Activator of Transcription </vt:lpstr>
      <vt:lpstr>While the full form of STAT5B can promote tumor progression, a  naturally occurring truncated isoform acts as a tumor suppressor</vt:lpstr>
      <vt:lpstr>PowerPoint Presentation</vt:lpstr>
      <vt:lpstr>In previous study we demonstrated that STAT5∆B could inhibit the growth of cancer cells and tumors in vitro and in vivo.</vt:lpstr>
      <vt:lpstr>PowerPoint Presentation</vt:lpstr>
      <vt:lpstr>Tuning of alternative splicing--switch from proto-oncogene to tumor suppressor.</vt:lpstr>
      <vt:lpstr>Specific intron retention in Stat5B pre-mRNA by steric-blocking splice-switching oligonucleotides in prostate cancer cells </vt:lpstr>
      <vt:lpstr>PowerPoint Presentation</vt:lpstr>
      <vt:lpstr>Translocation of splice-switching oligonucleotide (SSO) by pH insertion peptide (pHLIP) </vt:lpstr>
      <vt:lpstr>Validation of the targeting procedure</vt:lpstr>
      <vt:lpstr>Delivery of the splice-switching oligonucleotide (SSO) by pH insertion peptide (pHLIP) in vivo</vt:lpstr>
      <vt:lpstr>Effect of targeted delivery of the splice-switching oligonucleotide on tumor growth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IM0253122</dc:creator>
  <cp:lastModifiedBy>Roman</cp:lastModifiedBy>
  <cp:revision>81</cp:revision>
  <dcterms:created xsi:type="dcterms:W3CDTF">2013-10-08T03:20:08Z</dcterms:created>
  <dcterms:modified xsi:type="dcterms:W3CDTF">2017-09-25T16:33:01Z</dcterms:modified>
</cp:coreProperties>
</file>