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33" r:id="rId2"/>
    <p:sldId id="545" r:id="rId3"/>
    <p:sldId id="534" r:id="rId4"/>
    <p:sldId id="547" r:id="rId5"/>
    <p:sldId id="535" r:id="rId6"/>
    <p:sldId id="543" r:id="rId7"/>
    <p:sldId id="546" r:id="rId8"/>
    <p:sldId id="481" r:id="rId9"/>
    <p:sldId id="537" r:id="rId10"/>
    <p:sldId id="538" r:id="rId11"/>
    <p:sldId id="540" r:id="rId12"/>
    <p:sldId id="541" r:id="rId13"/>
    <p:sldId id="527" r:id="rId14"/>
    <p:sldId id="499" r:id="rId15"/>
    <p:sldId id="544" r:id="rId16"/>
    <p:sldId id="479" r:id="rId17"/>
    <p:sldId id="548" r:id="rId18"/>
    <p:sldId id="502" r:id="rId19"/>
    <p:sldId id="515" r:id="rId20"/>
    <p:sldId id="529" r:id="rId21"/>
    <p:sldId id="549" r:id="rId22"/>
    <p:sldId id="554" r:id="rId23"/>
  </p:sldIdLst>
  <p:sldSz cx="9144000" cy="6858000" type="screen4x3"/>
  <p:notesSz cx="6794500" cy="990600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33CC"/>
    <a:srgbClr val="3366FF"/>
    <a:srgbClr val="0066FF"/>
    <a:srgbClr val="663300"/>
    <a:srgbClr val="FF3300"/>
    <a:srgbClr val="66FF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94604" autoAdjust="0"/>
  </p:normalViewPr>
  <p:slideViewPr>
    <p:cSldViewPr showGuides="1">
      <p:cViewPr>
        <p:scale>
          <a:sx n="80" d="100"/>
          <a:sy n="80" d="100"/>
        </p:scale>
        <p:origin x="-581" y="-58"/>
      </p:cViewPr>
      <p:guideLst>
        <p:guide orient="horz" pos="361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Textmasterformate durch Klicken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981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9448B1F-B2ED-4132-949C-AA3D3B7AB58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2559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448B1F-B2ED-4132-949C-AA3D3B7AB58B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7393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448B1F-B2ED-4132-949C-AA3D3B7AB58B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739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448B1F-B2ED-4132-949C-AA3D3B7AB58B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739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8C90-674D-49A6-B1F0-15F195576869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8188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448B1F-B2ED-4132-949C-AA3D3B7AB58B}" type="slidenum">
              <a:rPr lang="de-CH" smtClean="0"/>
              <a:pPr>
                <a:defRPr/>
              </a:pPr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3042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3A38C-EA17-4041-B486-01B2C0B2DCE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750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AD316-70DA-47C7-B0F0-12481EBC91A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048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CE7AD-4782-4B10-99A9-2D524858208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8114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A13AC-7D25-4306-9D25-353FEC47A83A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1783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182F6-80F4-482D-A3B1-CFA97019FE2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126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A4B93-DA39-4BB6-B7CC-CB6675C9AD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489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16ECE-31AF-45D9-8017-75D0BBAF601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655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8CB71-A51A-4EC1-A299-4CFB9D2DA982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5222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EA533-0B67-4ED6-8D6A-4379AB50007F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219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74124-A613-4D2E-BE04-1E8CE3FD468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868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A1BC4-A211-4D22-84D9-CB152194995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715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6D767-865A-4977-BB5D-07D84D43FF8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281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Textmasterformate durch Klicken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0520D87-9FF4-4AE2-81BE-FE2BAE3FB1A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emf"/><Relationship Id="rId4" Type="http://schemas.openxmlformats.org/officeDocument/2006/relationships/package" Target="../embeddings/Microsoft_Excel_Worksheet4.xlsx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6629400" y="12954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00200" y="304800"/>
            <a:ext cx="1143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8718" y="1267594"/>
            <a:ext cx="8064896" cy="328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50000"/>
              </a:spcBef>
            </a:pPr>
            <a:r>
              <a:rPr lang="de-CH" sz="3600" b="1" dirty="0" smtClean="0"/>
              <a:t>Lung </a:t>
            </a:r>
            <a:r>
              <a:rPr lang="de-CH" sz="3600" b="1" dirty="0" err="1" smtClean="0"/>
              <a:t>Neuroendocrine</a:t>
            </a:r>
            <a:r>
              <a:rPr lang="de-CH" sz="3600" b="1" dirty="0" smtClean="0"/>
              <a:t> Tumors:</a:t>
            </a:r>
          </a:p>
          <a:p>
            <a:pPr algn="ctr" eaLnBrk="1" hangingPunct="1">
              <a:lnSpc>
                <a:spcPct val="130000"/>
              </a:lnSpc>
              <a:spcBef>
                <a:spcPct val="50000"/>
              </a:spcBef>
            </a:pPr>
            <a:r>
              <a:rPr lang="de-CH" sz="3600" b="1" dirty="0" err="1" smtClean="0"/>
              <a:t>Where</a:t>
            </a:r>
            <a:r>
              <a:rPr lang="de-CH" sz="3600" b="1" dirty="0" smtClean="0"/>
              <a:t> </a:t>
            </a:r>
            <a:r>
              <a:rPr lang="de-CH" sz="3600" b="1" dirty="0" err="1" smtClean="0"/>
              <a:t>is</a:t>
            </a:r>
            <a:r>
              <a:rPr lang="de-CH" sz="3600" b="1" dirty="0" smtClean="0"/>
              <a:t> PTEN?</a:t>
            </a:r>
          </a:p>
          <a:p>
            <a:pPr algn="ctr" eaLnBrk="1" hangingPunct="1">
              <a:spcBef>
                <a:spcPct val="50000"/>
              </a:spcBef>
            </a:pPr>
            <a:endParaRPr lang="de-CH" sz="3600" b="1" dirty="0" smtClean="0"/>
          </a:p>
          <a:p>
            <a:pPr algn="ctr" eaLnBrk="1" hangingPunct="1">
              <a:spcBef>
                <a:spcPct val="50000"/>
              </a:spcBef>
            </a:pPr>
            <a:r>
              <a:rPr lang="de-CH" sz="2800" b="1" dirty="0" smtClean="0"/>
              <a:t>Alex Soltermann</a:t>
            </a:r>
            <a:endParaRPr lang="de-CH" sz="2800" b="1" dirty="0"/>
          </a:p>
        </p:txBody>
      </p:sp>
      <p:sp>
        <p:nvSpPr>
          <p:cNvPr id="2054" name="Line 7"/>
          <p:cNvSpPr>
            <a:spLocks noChangeShapeType="1"/>
          </p:cNvSpPr>
          <p:nvPr/>
        </p:nvSpPr>
        <p:spPr bwMode="auto">
          <a:xfrm>
            <a:off x="250825" y="692696"/>
            <a:ext cx="8642350" cy="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2055" name="Picture 10" descr="usz_farbig_PTK_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75" y="5194688"/>
            <a:ext cx="4435921" cy="8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6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611560" y="158750"/>
            <a:ext cx="7899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smtClean="0">
                <a:solidFill>
                  <a:srgbClr val="0066CC"/>
                </a:solidFill>
              </a:rPr>
              <a:t>SUMO-2/3 </a:t>
            </a:r>
            <a:r>
              <a:rPr lang="de-CH" sz="2800" b="1" dirty="0" err="1" smtClean="0">
                <a:solidFill>
                  <a:srgbClr val="0066CC"/>
                </a:solidFill>
              </a:rPr>
              <a:t>and</a:t>
            </a:r>
            <a:r>
              <a:rPr lang="de-CH" sz="2800" b="1" dirty="0" smtClean="0">
                <a:solidFill>
                  <a:srgbClr val="0066CC"/>
                </a:solidFill>
              </a:rPr>
              <a:t> USP-7 IHC, PTEN FISH</a:t>
            </a:r>
            <a:endParaRPr lang="de-CH" sz="2800" b="1" dirty="0">
              <a:solidFill>
                <a:srgbClr val="0066CC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23"/>
          <a:stretch/>
        </p:blipFill>
        <p:spPr bwMode="auto">
          <a:xfrm>
            <a:off x="3132465" y="1014232"/>
            <a:ext cx="2871069" cy="214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"/>
          <a:stretch/>
        </p:blipFill>
        <p:spPr bwMode="auto">
          <a:xfrm>
            <a:off x="3131840" y="3221603"/>
            <a:ext cx="2871069" cy="214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0" r="11980" b="3189"/>
          <a:stretch/>
        </p:blipFill>
        <p:spPr bwMode="auto">
          <a:xfrm>
            <a:off x="196764" y="3212977"/>
            <a:ext cx="2893460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"/>
          <a:stretch/>
        </p:blipFill>
        <p:spPr bwMode="auto">
          <a:xfrm>
            <a:off x="185470" y="1007609"/>
            <a:ext cx="2904754" cy="215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79" y="1016235"/>
            <a:ext cx="2901782" cy="216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49663" y="3213756"/>
            <a:ext cx="2907552" cy="215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6" t="74915" r="42697"/>
          <a:stretch/>
        </p:blipFill>
        <p:spPr bwMode="auto">
          <a:xfrm>
            <a:off x="7609545" y="1016236"/>
            <a:ext cx="1354943" cy="10002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 preferRelativeResize="0"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0" t="16689" r="23797" b="53179"/>
          <a:stretch/>
        </p:blipFill>
        <p:spPr bwMode="auto">
          <a:xfrm rot="10800000">
            <a:off x="7608391" y="3218058"/>
            <a:ext cx="1347470" cy="9944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79512" y="1007114"/>
            <a:ext cx="2016224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200" b="1" dirty="0" smtClean="0"/>
              <a:t>TC: SUMO </a:t>
            </a:r>
            <a:r>
              <a:rPr lang="de-CH" sz="1200" b="1" dirty="0" err="1" smtClean="0"/>
              <a:t>Nucl</a:t>
            </a:r>
            <a:r>
              <a:rPr lang="de-CH" sz="1200" b="1" dirty="0" smtClean="0"/>
              <a:t> 0, </a:t>
            </a:r>
            <a:r>
              <a:rPr lang="de-CH" sz="1200" b="1" dirty="0" err="1" smtClean="0"/>
              <a:t>Cyto</a:t>
            </a:r>
            <a:r>
              <a:rPr lang="de-CH" sz="1200" b="1" dirty="0" smtClean="0"/>
              <a:t> 0</a:t>
            </a:r>
            <a:endParaRPr lang="de-CH" sz="1200" b="1" dirty="0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3131839" y="1015233"/>
            <a:ext cx="2520281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200" b="1" dirty="0" smtClean="0"/>
              <a:t>LCNEC: USP7 </a:t>
            </a:r>
            <a:r>
              <a:rPr lang="de-CH" sz="1200" b="1" dirty="0" err="1" smtClean="0"/>
              <a:t>Nucl</a:t>
            </a:r>
            <a:r>
              <a:rPr lang="de-CH" sz="1200" b="1" dirty="0" smtClean="0"/>
              <a:t> </a:t>
            </a:r>
            <a:r>
              <a:rPr lang="de-CH" sz="1200" b="1" dirty="0" smtClean="0"/>
              <a:t>1x50</a:t>
            </a:r>
            <a:endParaRPr lang="de-CH" sz="1200" b="1" dirty="0"/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95673" y="3212977"/>
            <a:ext cx="2894551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200" b="1" dirty="0" smtClean="0"/>
              <a:t>SCLC: SUMO </a:t>
            </a:r>
            <a:r>
              <a:rPr lang="de-CH" sz="1200" b="1" dirty="0" err="1" smtClean="0"/>
              <a:t>Nucl</a:t>
            </a:r>
            <a:r>
              <a:rPr lang="de-CH" sz="1200" b="1" dirty="0" smtClean="0"/>
              <a:t> 3x100, </a:t>
            </a:r>
            <a:r>
              <a:rPr lang="de-CH" sz="1200" b="1" dirty="0" err="1" smtClean="0"/>
              <a:t>Cyto</a:t>
            </a:r>
            <a:r>
              <a:rPr lang="de-CH" sz="1200" b="1" dirty="0" smtClean="0"/>
              <a:t> 2x100</a:t>
            </a:r>
            <a:endParaRPr lang="de-CH" sz="1200" b="1" dirty="0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128115" y="3220761"/>
            <a:ext cx="1731917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200" b="1" dirty="0" smtClean="0"/>
              <a:t>AC: USP7 </a:t>
            </a:r>
            <a:r>
              <a:rPr lang="de-CH" sz="1200" b="1" dirty="0" err="1" smtClean="0"/>
              <a:t>Nucl</a:t>
            </a:r>
            <a:r>
              <a:rPr lang="de-CH" sz="1200" b="1" dirty="0" smtClean="0"/>
              <a:t> 3x100</a:t>
            </a:r>
            <a:endParaRPr lang="de-CH" sz="1200" b="1" dirty="0"/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054079" y="1015739"/>
            <a:ext cx="1038201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200" b="1" dirty="0" smtClean="0"/>
              <a:t>PTEN norm</a:t>
            </a:r>
            <a:endParaRPr lang="de-CH" sz="1200" b="1" dirty="0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6045453" y="3221603"/>
            <a:ext cx="902811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200" b="1" dirty="0" smtClean="0"/>
              <a:t>PTEN del</a:t>
            </a:r>
            <a:endParaRPr lang="de-CH" sz="1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68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611560" y="158750"/>
            <a:ext cx="78995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400" b="1" dirty="0" err="1">
                <a:solidFill>
                  <a:srgbClr val="0066CC"/>
                </a:solidFill>
              </a:rPr>
              <a:t>D</a:t>
            </a:r>
            <a:r>
              <a:rPr lang="de-CH" sz="2400" b="1" dirty="0" err="1" smtClean="0">
                <a:solidFill>
                  <a:srgbClr val="0066CC"/>
                </a:solidFill>
              </a:rPr>
              <a:t>ecrease</a:t>
            </a:r>
            <a:r>
              <a:rPr lang="de-CH" sz="2400" b="1" dirty="0" smtClean="0">
                <a:solidFill>
                  <a:srgbClr val="0066CC"/>
                </a:solidFill>
              </a:rPr>
              <a:t> </a:t>
            </a:r>
            <a:r>
              <a:rPr lang="de-CH" sz="2400" b="1" dirty="0" err="1" smtClean="0">
                <a:solidFill>
                  <a:srgbClr val="0066CC"/>
                </a:solidFill>
              </a:rPr>
              <a:t>of</a:t>
            </a:r>
            <a:r>
              <a:rPr lang="de-CH" sz="2400" b="1" dirty="0" smtClean="0">
                <a:solidFill>
                  <a:srgbClr val="0066CC"/>
                </a:solidFill>
              </a:rPr>
              <a:t> PTEN </a:t>
            </a:r>
            <a:r>
              <a:rPr lang="de-CH" sz="2400" b="1" dirty="0" err="1" smtClean="0">
                <a:solidFill>
                  <a:srgbClr val="0066CC"/>
                </a:solidFill>
              </a:rPr>
              <a:t>protein</a:t>
            </a:r>
            <a:r>
              <a:rPr lang="de-CH" sz="2400" b="1" dirty="0">
                <a:solidFill>
                  <a:srgbClr val="0066CC"/>
                </a:solidFill>
              </a:rPr>
              <a:t> </a:t>
            </a:r>
            <a:r>
              <a:rPr lang="de-CH" sz="2400" b="1" dirty="0" smtClean="0">
                <a:solidFill>
                  <a:srgbClr val="0066CC"/>
                </a:solidFill>
              </a:rPr>
              <a:t>in high grade </a:t>
            </a:r>
            <a:r>
              <a:rPr lang="de-CH" sz="2400" b="1" dirty="0" err="1" smtClean="0">
                <a:solidFill>
                  <a:srgbClr val="0066CC"/>
                </a:solidFill>
              </a:rPr>
              <a:t>lung</a:t>
            </a:r>
            <a:r>
              <a:rPr lang="de-CH" sz="2400" b="1" dirty="0" smtClean="0">
                <a:solidFill>
                  <a:srgbClr val="0066CC"/>
                </a:solidFill>
              </a:rPr>
              <a:t> NET</a:t>
            </a:r>
            <a:endParaRPr lang="de-CH" sz="2400" b="1" dirty="0">
              <a:solidFill>
                <a:srgbClr val="0066CC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953752"/>
              </p:ext>
            </p:extLst>
          </p:nvPr>
        </p:nvGraphicFramePr>
        <p:xfrm>
          <a:off x="251520" y="1268413"/>
          <a:ext cx="8675687" cy="2929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9" name="Arbeitsblatt" r:id="rId3" imgW="4943433" imgH="1819260" progId="Excel.Sheet.12">
                  <p:embed/>
                </p:oleObj>
              </mc:Choice>
              <mc:Fallback>
                <p:oleObj name="Arbeitsblatt" r:id="rId3" imgW="4943433" imgH="18192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268413"/>
                        <a:ext cx="8675687" cy="2929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686872" y="6245225"/>
            <a:ext cx="2133600" cy="476250"/>
          </a:xfrm>
        </p:spPr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11</a:t>
            </a:fld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683568" y="4725144"/>
            <a:ext cx="7827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SCLC </a:t>
            </a:r>
            <a:r>
              <a:rPr lang="de-CH" sz="1600" b="1" dirty="0" err="1" smtClean="0"/>
              <a:t>may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show</a:t>
            </a:r>
            <a:r>
              <a:rPr lang="de-CH" sz="1600" b="1" dirty="0" smtClean="0"/>
              <a:t> </a:t>
            </a:r>
            <a:r>
              <a:rPr lang="de-CH" sz="1600" b="1" dirty="0" smtClean="0"/>
              <a:t>a </a:t>
            </a:r>
            <a:r>
              <a:rPr lang="de-CH" sz="1600" b="1" dirty="0" err="1" smtClean="0"/>
              <a:t>preferential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loss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of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nuclear</a:t>
            </a:r>
            <a:r>
              <a:rPr lang="de-CH" sz="1600" b="1" dirty="0" smtClean="0"/>
              <a:t> PTEN in </a:t>
            </a:r>
            <a:r>
              <a:rPr lang="de-CH" sz="1600" b="1" dirty="0" err="1" smtClean="0"/>
              <a:t>comparison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to</a:t>
            </a:r>
            <a:r>
              <a:rPr lang="de-CH" sz="1600" b="1" dirty="0" smtClean="0"/>
              <a:t> LCNEC</a:t>
            </a:r>
          </a:p>
        </p:txBody>
      </p:sp>
    </p:spTree>
    <p:extLst>
      <p:ext uri="{BB962C8B-B14F-4D97-AF65-F5344CB8AC3E}">
        <p14:creationId xmlns:p14="http://schemas.microsoft.com/office/powerpoint/2010/main" val="195207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611560" y="158750"/>
            <a:ext cx="78995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400" b="1" dirty="0" err="1">
                <a:solidFill>
                  <a:srgbClr val="0066CC"/>
                </a:solidFill>
              </a:rPr>
              <a:t>D</a:t>
            </a:r>
            <a:r>
              <a:rPr lang="de-CH" sz="2400" b="1" dirty="0" err="1" smtClean="0">
                <a:solidFill>
                  <a:srgbClr val="0066CC"/>
                </a:solidFill>
              </a:rPr>
              <a:t>ecrease</a:t>
            </a:r>
            <a:r>
              <a:rPr lang="de-CH" sz="2400" b="1" dirty="0" smtClean="0">
                <a:solidFill>
                  <a:srgbClr val="0066CC"/>
                </a:solidFill>
              </a:rPr>
              <a:t> </a:t>
            </a:r>
            <a:r>
              <a:rPr lang="de-CH" sz="2400" b="1" dirty="0" err="1" smtClean="0">
                <a:solidFill>
                  <a:srgbClr val="0066CC"/>
                </a:solidFill>
              </a:rPr>
              <a:t>of</a:t>
            </a:r>
            <a:r>
              <a:rPr lang="de-CH" sz="2400" b="1" dirty="0" smtClean="0">
                <a:solidFill>
                  <a:srgbClr val="0066CC"/>
                </a:solidFill>
              </a:rPr>
              <a:t> USP-7 </a:t>
            </a:r>
            <a:r>
              <a:rPr lang="de-CH" sz="2400" b="1" dirty="0" err="1" smtClean="0">
                <a:solidFill>
                  <a:srgbClr val="0066CC"/>
                </a:solidFill>
              </a:rPr>
              <a:t>and</a:t>
            </a:r>
            <a:r>
              <a:rPr lang="de-CH" sz="2400" b="1" dirty="0" smtClean="0">
                <a:solidFill>
                  <a:srgbClr val="0066CC"/>
                </a:solidFill>
              </a:rPr>
              <a:t> PTEN </a:t>
            </a:r>
            <a:r>
              <a:rPr lang="de-CH" sz="2400" b="1" dirty="0" err="1" smtClean="0">
                <a:solidFill>
                  <a:srgbClr val="0066CC"/>
                </a:solidFill>
              </a:rPr>
              <a:t>gene</a:t>
            </a:r>
            <a:r>
              <a:rPr lang="de-CH" sz="2400" b="1" dirty="0" smtClean="0">
                <a:solidFill>
                  <a:srgbClr val="0066CC"/>
                </a:solidFill>
              </a:rPr>
              <a:t> </a:t>
            </a:r>
            <a:r>
              <a:rPr lang="de-CH" sz="2400" b="1" dirty="0" err="1" smtClean="0">
                <a:solidFill>
                  <a:srgbClr val="0066CC"/>
                </a:solidFill>
              </a:rPr>
              <a:t>deletion</a:t>
            </a:r>
            <a:r>
              <a:rPr lang="de-CH" sz="2400" b="1" dirty="0" smtClean="0">
                <a:solidFill>
                  <a:srgbClr val="0066CC"/>
                </a:solidFill>
              </a:rPr>
              <a:t> but </a:t>
            </a:r>
            <a:r>
              <a:rPr lang="de-CH" sz="2400" b="1" dirty="0" err="1" smtClean="0">
                <a:solidFill>
                  <a:srgbClr val="0066CC"/>
                </a:solidFill>
              </a:rPr>
              <a:t>increase</a:t>
            </a:r>
            <a:r>
              <a:rPr lang="de-CH" sz="2400" b="1" dirty="0" smtClean="0">
                <a:solidFill>
                  <a:srgbClr val="0066CC"/>
                </a:solidFill>
              </a:rPr>
              <a:t> </a:t>
            </a:r>
            <a:r>
              <a:rPr lang="de-CH" sz="2400" b="1" dirty="0" err="1" smtClean="0">
                <a:solidFill>
                  <a:srgbClr val="0066CC"/>
                </a:solidFill>
              </a:rPr>
              <a:t>of</a:t>
            </a:r>
            <a:r>
              <a:rPr lang="de-CH" sz="2400" b="1" dirty="0" smtClean="0">
                <a:solidFill>
                  <a:srgbClr val="0066CC"/>
                </a:solidFill>
              </a:rPr>
              <a:t> SUMO-2/3 in high grade </a:t>
            </a:r>
            <a:r>
              <a:rPr lang="de-CH" sz="2400" b="1" dirty="0" err="1" smtClean="0">
                <a:solidFill>
                  <a:srgbClr val="0066CC"/>
                </a:solidFill>
              </a:rPr>
              <a:t>lung</a:t>
            </a:r>
            <a:r>
              <a:rPr lang="de-CH" sz="2400" b="1" dirty="0" smtClean="0">
                <a:solidFill>
                  <a:srgbClr val="0066CC"/>
                </a:solidFill>
              </a:rPr>
              <a:t> NET</a:t>
            </a:r>
            <a:endParaRPr lang="de-CH" sz="2400" b="1" dirty="0">
              <a:solidFill>
                <a:srgbClr val="0066CC"/>
              </a:solidFill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141638"/>
              </p:ext>
            </p:extLst>
          </p:nvPr>
        </p:nvGraphicFramePr>
        <p:xfrm>
          <a:off x="1126951" y="1735138"/>
          <a:ext cx="6829425" cy="291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3" name="Arbeitsblatt" r:id="rId3" imgW="4257565" imgH="1819260" progId="Excel.Sheet.12">
                  <p:embed/>
                </p:oleObj>
              </mc:Choice>
              <mc:Fallback>
                <p:oleObj name="Arbeitsblatt" r:id="rId3" imgW="4257565" imgH="18192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6951" y="1735138"/>
                        <a:ext cx="6829425" cy="291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  <p:sp>
        <p:nvSpPr>
          <p:cNvPr id="6" name="Textfeld 5"/>
          <p:cNvSpPr txBox="1"/>
          <p:nvPr/>
        </p:nvSpPr>
        <p:spPr>
          <a:xfrm>
            <a:off x="1043608" y="5445224"/>
            <a:ext cx="7467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Sumo-2/3 </a:t>
            </a:r>
            <a:r>
              <a:rPr lang="de-CH" sz="1600" b="1" dirty="0" err="1" smtClean="0"/>
              <a:t>goes</a:t>
            </a:r>
            <a:r>
              <a:rPr lang="de-CH" sz="1600" b="1" dirty="0" smtClean="0"/>
              <a:t> inverse </a:t>
            </a:r>
            <a:r>
              <a:rPr lang="de-CH" sz="1600" b="1" dirty="0" err="1" smtClean="0"/>
              <a:t>with</a:t>
            </a:r>
            <a:r>
              <a:rPr lang="de-CH" sz="1600" b="1" dirty="0" smtClean="0"/>
              <a:t> PTEN, e.g. due </a:t>
            </a:r>
            <a:r>
              <a:rPr lang="de-CH" sz="1600" b="1" dirty="0" err="1" smtClean="0"/>
              <a:t>to</a:t>
            </a:r>
            <a:r>
              <a:rPr lang="de-CH" sz="1600" b="1" dirty="0" smtClean="0"/>
              <a:t> a </a:t>
            </a:r>
            <a:r>
              <a:rPr lang="de-CH" sz="1600" b="1" dirty="0" err="1" smtClean="0"/>
              <a:t>sequestration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mechanism</a:t>
            </a:r>
            <a:endParaRPr lang="de-CH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22351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467544" y="158750"/>
            <a:ext cx="80435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smtClean="0">
                <a:solidFill>
                  <a:srgbClr val="0066CC"/>
                </a:solidFill>
              </a:rPr>
              <a:t>PTEN </a:t>
            </a:r>
            <a:r>
              <a:rPr lang="de-CH" sz="2800" b="1" dirty="0" err="1" smtClean="0">
                <a:solidFill>
                  <a:srgbClr val="0066CC"/>
                </a:solidFill>
              </a:rPr>
              <a:t>loss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correlates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with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decreased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survival</a:t>
            </a:r>
            <a:endParaRPr lang="de-CH" sz="2800" b="1" dirty="0">
              <a:solidFill>
                <a:srgbClr val="0066CC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686872" y="6245225"/>
            <a:ext cx="2133600" cy="476250"/>
          </a:xfrm>
        </p:spPr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13</a:t>
            </a:fld>
            <a:endParaRPr lang="de-CH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031359"/>
              </p:ext>
            </p:extLst>
          </p:nvPr>
        </p:nvGraphicFramePr>
        <p:xfrm>
          <a:off x="341102" y="1185581"/>
          <a:ext cx="3898900" cy="286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8" name="Arbeitsblatt" r:id="rId3" imgW="2114601" imgH="1504980" progId="Excel.Sheet.12">
                  <p:embed/>
                </p:oleObj>
              </mc:Choice>
              <mc:Fallback>
                <p:oleObj name="Arbeitsblatt" r:id="rId3" imgW="2114601" imgH="15049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102" y="1185581"/>
                        <a:ext cx="3898900" cy="2868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4658" r="23690" b="11316"/>
          <a:stretch/>
        </p:blipFill>
        <p:spPr bwMode="auto">
          <a:xfrm>
            <a:off x="4488442" y="1471924"/>
            <a:ext cx="4116006" cy="410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735942" y="1196752"/>
            <a:ext cx="159707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All </a:t>
            </a:r>
            <a:r>
              <a:rPr lang="de-CH" sz="1600" b="1" dirty="0" err="1" smtClean="0"/>
              <a:t>Histologies</a:t>
            </a:r>
            <a:endParaRPr lang="de-CH" sz="16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6164846" y="3926329"/>
            <a:ext cx="9443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b="1" dirty="0" smtClean="0"/>
              <a:t>LCNEC</a:t>
            </a:r>
            <a:endParaRPr lang="de-CH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7325182" y="4090090"/>
            <a:ext cx="81596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b="1" dirty="0" smtClean="0"/>
              <a:t>SCLC</a:t>
            </a:r>
            <a:endParaRPr lang="de-CH" sz="14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7481135" y="2306439"/>
            <a:ext cx="5040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b="1" dirty="0" smtClean="0"/>
              <a:t>TC</a:t>
            </a:r>
            <a:endParaRPr lang="de-CH" sz="14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7733163" y="3206249"/>
            <a:ext cx="51599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b="1" dirty="0" smtClean="0"/>
              <a:t>AC</a:t>
            </a:r>
            <a:endParaRPr lang="de-CH" sz="14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4838507" y="4963711"/>
            <a:ext cx="85911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b="1" dirty="0" smtClean="0"/>
              <a:t>p&lt;0.001</a:t>
            </a:r>
            <a:endParaRPr lang="de-CH" sz="1400" b="1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6276962" y="4288862"/>
            <a:ext cx="112116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7397190" y="4452623"/>
            <a:ext cx="83945" cy="1962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79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323528" y="115620"/>
            <a:ext cx="84823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err="1" smtClean="0">
                <a:solidFill>
                  <a:srgbClr val="0066CC"/>
                </a:solidFill>
              </a:rPr>
              <a:t>Subgroup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analysis</a:t>
            </a:r>
            <a:r>
              <a:rPr lang="de-CH" sz="2800" b="1" dirty="0" smtClean="0">
                <a:solidFill>
                  <a:srgbClr val="0066CC"/>
                </a:solidFill>
              </a:rPr>
              <a:t>: </a:t>
            </a:r>
            <a:r>
              <a:rPr lang="de-CH" sz="2800" b="1" dirty="0" err="1" smtClean="0">
                <a:solidFill>
                  <a:srgbClr val="0066CC"/>
                </a:solidFill>
              </a:rPr>
              <a:t>Pooled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carcinoids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and</a:t>
            </a:r>
            <a:r>
              <a:rPr lang="de-CH" sz="2800" b="1" dirty="0" smtClean="0">
                <a:solidFill>
                  <a:srgbClr val="0066CC"/>
                </a:solidFill>
              </a:rPr>
              <a:t> SCLC</a:t>
            </a:r>
            <a:endParaRPr lang="de-CH" sz="2800" b="1" dirty="0">
              <a:solidFill>
                <a:srgbClr val="0066CC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14</a:t>
            </a:fld>
            <a:endParaRPr lang="de-CH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1791" r="75336" b="51113"/>
          <a:stretch/>
        </p:blipFill>
        <p:spPr bwMode="auto">
          <a:xfrm>
            <a:off x="4700587" y="1674377"/>
            <a:ext cx="4047877" cy="405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6272527" y="1065596"/>
            <a:ext cx="90038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SCLC</a:t>
            </a:r>
            <a:endParaRPr lang="de-CH" sz="16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6655049" y="3325383"/>
            <a:ext cx="186196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b="1" dirty="0" smtClean="0"/>
              <a:t>PTEN </a:t>
            </a:r>
            <a:r>
              <a:rPr lang="de-CH" sz="1400" b="1" dirty="0" err="1" smtClean="0"/>
              <a:t>cyto</a:t>
            </a:r>
            <a:r>
              <a:rPr lang="de-CH" sz="1400" b="1" dirty="0" smtClean="0"/>
              <a:t> S.C. </a:t>
            </a:r>
            <a:r>
              <a:rPr lang="de-CH" sz="1400" b="1" dirty="0" err="1" smtClean="0"/>
              <a:t>low</a:t>
            </a:r>
            <a:r>
              <a:rPr lang="de-CH" sz="1400" b="1" dirty="0" smtClean="0"/>
              <a:t> n=27, </a:t>
            </a:r>
            <a:r>
              <a:rPr lang="de-CH" sz="1400" b="1" dirty="0" err="1" smtClean="0"/>
              <a:t>events</a:t>
            </a:r>
            <a:r>
              <a:rPr lang="de-CH" sz="1400" b="1" dirty="0" smtClean="0"/>
              <a:t>=25</a:t>
            </a:r>
            <a:endParaRPr lang="de-CH" sz="14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6572795" y="2245263"/>
            <a:ext cx="194421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b="1" dirty="0" smtClean="0"/>
              <a:t>PTEN </a:t>
            </a:r>
            <a:r>
              <a:rPr lang="de-CH" sz="1400" b="1" dirty="0" err="1" smtClean="0"/>
              <a:t>cyto</a:t>
            </a:r>
            <a:r>
              <a:rPr lang="de-CH" sz="1400" b="1" dirty="0" smtClean="0"/>
              <a:t> S.C. high n=24, </a:t>
            </a:r>
            <a:r>
              <a:rPr lang="de-CH" sz="1400" b="1" dirty="0" err="1" smtClean="0"/>
              <a:t>events</a:t>
            </a:r>
            <a:r>
              <a:rPr lang="de-CH" sz="1400" b="1" dirty="0" smtClean="0"/>
              <a:t>=17</a:t>
            </a:r>
            <a:endParaRPr lang="de-CH" sz="14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5016284" y="5209455"/>
            <a:ext cx="9690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b="1" dirty="0" smtClean="0"/>
              <a:t>p=0.010</a:t>
            </a:r>
            <a:endParaRPr lang="de-CH" sz="1400" b="1" dirty="0"/>
          </a:p>
        </p:txBody>
      </p:sp>
      <p:cxnSp>
        <p:nvCxnSpPr>
          <p:cNvPr id="19" name="Gerade Verbindung mit Pfeil 18"/>
          <p:cNvCxnSpPr/>
          <p:nvPr/>
        </p:nvCxnSpPr>
        <p:spPr>
          <a:xfrm flipH="1">
            <a:off x="5796136" y="2798343"/>
            <a:ext cx="683582" cy="9194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6567276" y="4019050"/>
            <a:ext cx="605638" cy="8464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44701"/>
              </p:ext>
            </p:extLst>
          </p:nvPr>
        </p:nvGraphicFramePr>
        <p:xfrm>
          <a:off x="358354" y="1818946"/>
          <a:ext cx="3976688" cy="146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2" name="Arbeitsblatt" r:id="rId4" imgW="2657568" imgH="981180" progId="Excel.Sheet.12">
                  <p:embed/>
                </p:oleObj>
              </mc:Choice>
              <mc:Fallback>
                <p:oleObj name="Arbeitsblatt" r:id="rId4" imgW="2657568" imgH="9811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8354" y="1818946"/>
                        <a:ext cx="3976688" cy="146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feld 21"/>
          <p:cNvSpPr txBox="1"/>
          <p:nvPr/>
        </p:nvSpPr>
        <p:spPr>
          <a:xfrm>
            <a:off x="1233754" y="1065596"/>
            <a:ext cx="208823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b="1" dirty="0" err="1" smtClean="0"/>
              <a:t>Pooled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carcinoids</a:t>
            </a:r>
            <a:endParaRPr lang="de-CH" sz="16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61646" y="4077072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1" dirty="0" err="1"/>
              <a:t>C</a:t>
            </a:r>
            <a:r>
              <a:rPr lang="de-CH" sz="1600" b="1" dirty="0" err="1" smtClean="0"/>
              <a:t>ytosolic</a:t>
            </a:r>
            <a:r>
              <a:rPr lang="de-CH" sz="1600" b="1" dirty="0" smtClean="0"/>
              <a:t> PTEN </a:t>
            </a:r>
            <a:r>
              <a:rPr lang="de-CH" sz="1600" b="1" dirty="0" err="1" smtClean="0"/>
              <a:t>loss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occurs</a:t>
            </a:r>
            <a:r>
              <a:rPr lang="de-CH" sz="1600" b="1" dirty="0" smtClean="0"/>
              <a:t> in male </a:t>
            </a:r>
            <a:r>
              <a:rPr lang="de-CH" sz="1600" b="1" dirty="0" err="1" smtClean="0"/>
              <a:t>carcinoid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patients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with</a:t>
            </a:r>
            <a:r>
              <a:rPr lang="de-CH" sz="1600" b="1" dirty="0" smtClean="0"/>
              <a:t> large </a:t>
            </a:r>
            <a:r>
              <a:rPr lang="de-CH" sz="1600" b="1" dirty="0" err="1" smtClean="0"/>
              <a:t>tumors</a:t>
            </a:r>
            <a:endParaRPr lang="de-CH" sz="1600" b="1" dirty="0" smtClean="0"/>
          </a:p>
          <a:p>
            <a:endParaRPr lang="de-CH" sz="1600" b="1" dirty="0" smtClean="0"/>
          </a:p>
          <a:p>
            <a:endParaRPr lang="de-CH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1" dirty="0"/>
              <a:t>SCLC </a:t>
            </a:r>
            <a:r>
              <a:rPr lang="de-CH" sz="1600" b="1" dirty="0" err="1"/>
              <a:t>with</a:t>
            </a:r>
            <a:r>
              <a:rPr lang="de-CH" sz="1600" b="1" dirty="0"/>
              <a:t> </a:t>
            </a:r>
            <a:r>
              <a:rPr lang="de-CH" sz="1600" b="1" dirty="0" err="1"/>
              <a:t>cytosolic</a:t>
            </a:r>
            <a:r>
              <a:rPr lang="de-CH" sz="1600" b="1" dirty="0"/>
              <a:t> PTEN </a:t>
            </a:r>
            <a:r>
              <a:rPr lang="de-CH" sz="1600" b="1" dirty="0" err="1"/>
              <a:t>loss</a:t>
            </a:r>
            <a:r>
              <a:rPr lang="de-CH" sz="1600" b="1" dirty="0"/>
              <a:t> </a:t>
            </a:r>
            <a:r>
              <a:rPr lang="de-CH" sz="1600" b="1" dirty="0" err="1" smtClean="0"/>
              <a:t>are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particularly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dismal</a:t>
            </a:r>
            <a:endParaRPr lang="de-CH" sz="1600" b="1" dirty="0"/>
          </a:p>
          <a:p>
            <a:endParaRPr lang="de-CH" sz="1600" b="1" dirty="0"/>
          </a:p>
        </p:txBody>
      </p:sp>
    </p:spTree>
    <p:extLst>
      <p:ext uri="{BB962C8B-B14F-4D97-AF65-F5344CB8AC3E}">
        <p14:creationId xmlns:p14="http://schemas.microsoft.com/office/powerpoint/2010/main" val="126160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13"/>
          <p:cNvSpPr txBox="1">
            <a:spLocks noChangeArrowheads="1"/>
          </p:cNvSpPr>
          <p:nvPr/>
        </p:nvSpPr>
        <p:spPr bwMode="auto">
          <a:xfrm>
            <a:off x="612204" y="188640"/>
            <a:ext cx="7920236" cy="59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de-CH" sz="2800" b="1" dirty="0" err="1" smtClean="0">
                <a:solidFill>
                  <a:srgbClr val="0066CC"/>
                </a:solidFill>
              </a:rPr>
              <a:t>Conclusions</a:t>
            </a:r>
            <a:endParaRPr lang="de-CH" sz="2400" b="1" dirty="0">
              <a:solidFill>
                <a:srgbClr val="0066CC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55576" y="1441807"/>
            <a:ext cx="77048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/>
              <a:t>P</a:t>
            </a:r>
            <a:r>
              <a:rPr lang="de-CH" b="1" dirty="0" smtClean="0"/>
              <a:t>ost-</a:t>
            </a:r>
            <a:r>
              <a:rPr lang="de-CH" b="1" dirty="0" err="1" smtClean="0"/>
              <a:t>translational</a:t>
            </a:r>
            <a:r>
              <a:rPr lang="de-CH" b="1" dirty="0" smtClean="0"/>
              <a:t> </a:t>
            </a:r>
            <a:r>
              <a:rPr lang="de-CH" b="1" dirty="0" err="1"/>
              <a:t>modifications</a:t>
            </a:r>
            <a:r>
              <a:rPr lang="de-CH" b="1" dirty="0"/>
              <a:t> </a:t>
            </a:r>
            <a:r>
              <a:rPr lang="de-CH" b="1" dirty="0" err="1" smtClean="0"/>
              <a:t>regulate</a:t>
            </a:r>
            <a:r>
              <a:rPr lang="de-CH" b="1" dirty="0" smtClean="0"/>
              <a:t> </a:t>
            </a:r>
            <a:r>
              <a:rPr lang="de-CH" b="1" dirty="0" err="1"/>
              <a:t>the</a:t>
            </a:r>
            <a:r>
              <a:rPr lang="de-CH" b="1" dirty="0"/>
              <a:t> </a:t>
            </a:r>
            <a:r>
              <a:rPr lang="de-CH" b="1" dirty="0" err="1"/>
              <a:t>subcellular</a:t>
            </a:r>
            <a:r>
              <a:rPr lang="de-CH" b="1" dirty="0"/>
              <a:t> </a:t>
            </a:r>
            <a:r>
              <a:rPr lang="de-CH" b="1" dirty="0" err="1"/>
              <a:t>localization</a:t>
            </a:r>
            <a:r>
              <a:rPr lang="de-CH" b="1" dirty="0"/>
              <a:t> </a:t>
            </a:r>
            <a:r>
              <a:rPr lang="de-CH" b="1" dirty="0" err="1"/>
              <a:t>of</a:t>
            </a:r>
            <a:r>
              <a:rPr lang="de-CH" b="1" dirty="0"/>
              <a:t> </a:t>
            </a:r>
            <a:r>
              <a:rPr lang="de-CH" b="1" dirty="0" err="1" smtClean="0"/>
              <a:t>the</a:t>
            </a:r>
            <a:r>
              <a:rPr lang="de-CH" b="1" dirty="0" smtClean="0"/>
              <a:t> PTEN </a:t>
            </a:r>
            <a:r>
              <a:rPr lang="de-CH" b="1" dirty="0" err="1" smtClean="0"/>
              <a:t>protein</a:t>
            </a:r>
            <a:endParaRPr lang="de-CH" b="1" dirty="0" smtClean="0"/>
          </a:p>
          <a:p>
            <a:endParaRPr lang="de-CH" b="1" dirty="0" smtClean="0"/>
          </a:p>
          <a:p>
            <a:endParaRPr lang="de-CH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/>
              <a:t>High grade </a:t>
            </a:r>
            <a:r>
              <a:rPr lang="de-CH" b="1" dirty="0" err="1"/>
              <a:t>lung</a:t>
            </a:r>
            <a:r>
              <a:rPr lang="de-CH" b="1" dirty="0"/>
              <a:t> NET </a:t>
            </a:r>
            <a:r>
              <a:rPr lang="de-CH" b="1" dirty="0" err="1" smtClean="0"/>
              <a:t>present</a:t>
            </a:r>
            <a:r>
              <a:rPr lang="de-CH" b="1" dirty="0" smtClean="0"/>
              <a:t> a PTEN </a:t>
            </a:r>
            <a:r>
              <a:rPr lang="de-CH" b="1" dirty="0" err="1" smtClean="0"/>
              <a:t>loss</a:t>
            </a:r>
            <a:r>
              <a:rPr lang="de-CH" b="1" dirty="0" smtClean="0"/>
              <a:t> </a:t>
            </a:r>
            <a:r>
              <a:rPr lang="de-CH" b="1" dirty="0"/>
              <a:t>in </a:t>
            </a:r>
            <a:r>
              <a:rPr lang="de-CH" b="1" dirty="0" err="1" smtClean="0"/>
              <a:t>nucleus</a:t>
            </a:r>
            <a:r>
              <a:rPr lang="de-CH" b="1" dirty="0" smtClean="0"/>
              <a:t> </a:t>
            </a:r>
            <a:r>
              <a:rPr lang="de-CH" b="1" dirty="0" err="1"/>
              <a:t>and</a:t>
            </a:r>
            <a:r>
              <a:rPr lang="de-CH" b="1" dirty="0"/>
              <a:t> </a:t>
            </a:r>
            <a:r>
              <a:rPr lang="de-CH" b="1" dirty="0" err="1" smtClean="0"/>
              <a:t>cytosol</a:t>
            </a:r>
            <a:endParaRPr lang="de-CH" b="1" dirty="0"/>
          </a:p>
          <a:p>
            <a:endParaRPr lang="de-CH" b="1" dirty="0" smtClean="0"/>
          </a:p>
          <a:p>
            <a:endParaRPr lang="de-CH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Subsets of SCLC </a:t>
            </a:r>
            <a:r>
              <a:rPr lang="en-US" b="1" dirty="0"/>
              <a:t>and </a:t>
            </a:r>
            <a:r>
              <a:rPr lang="en-US" b="1" dirty="0" smtClean="0"/>
              <a:t>carcinoids with pronounced PTEN </a:t>
            </a:r>
            <a:r>
              <a:rPr lang="en-US" b="1" dirty="0"/>
              <a:t>loss </a:t>
            </a:r>
            <a:r>
              <a:rPr lang="en-US" b="1" dirty="0" smtClean="0"/>
              <a:t>likely have a dismal </a:t>
            </a:r>
            <a:r>
              <a:rPr lang="en-US" b="1" dirty="0" smtClean="0"/>
              <a:t>prognosis</a:t>
            </a:r>
            <a:endParaRPr lang="en-US" b="1" dirty="0"/>
          </a:p>
          <a:p>
            <a:endParaRPr lang="de-CH" b="1" dirty="0" smtClean="0"/>
          </a:p>
        </p:txBody>
      </p:sp>
      <p:sp>
        <p:nvSpPr>
          <p:cNvPr id="3" name="AutoShape 6" descr="data:image/jpeg;base64,/9j/4AAQSkZJRgABAQAAAQABAAD/2wCEAAkGBhASERQUExMWFRUVFhoaGBgXFxYfGBsYHh4aIR0gFhceHCYeHBojHh0YIS8hIykpLC0sGh8xNTAqOCYsLCkBCQoKBQUFDQUFDSkYEhgpKSkpKSkpKSkpKSkpKSkpKSkpKSkpKSkpKSkpKSkpKSkpKSkpKSkpKSkpKSkpKSkpKf/AABEIAH0BkgMBIgACEQEDEQH/xAAcAAEAAgMBAQEAAAAAAAAAAAAABgcEBQgDAgH/xABNEAACAQMDAQUEBAkJBgQHAAABAgMABBEFEiExBgcTIkEUUWFxCCMygRUzNUJSc3SRsyQ0coKhsbLCwyVFY3WEkmJkg+EWNkNTlNHT/8QAFAEBAAAAAAAAAAAAAAAAAAAAAP/EABQRAQAAAAAAAAAAAAAAAAAAAAD/2gAMAwEAAhEDEQA/ALxpSlApWBreuQWkLTTuERfX1J9AoHLMfQCq91jUrm8CG8M1rbzZ8Cwg5vboA5+uI5iTH2lBAAY7mGAaCU6l3g2yyGC3WS8uB1jtwGC/rZCQkfQ9Tn4VotS13USdtxd22nlhkQQIbm7I9cDGM+nlQ/OtlpHZOdowjlbG2/NtLQ7Xx/x7keYt1z4W3r9pup3fstlp1vLIkSRRopdyijc2B1J+07ngckknFBCl7P8AjHzR6vdhxy01yII+f+EJI2XgDjZ6818Du2jySNFtDljzLfzlyPQt9S3JHpuNbXsxrU1vdGC8imjN/JJNA0k4mVWIy0Bwi+CUUAhfMvJAbI5ndBWUfd3EpLfgmOM8Ya11CYNke/KxD++vg2TwZK3Gr2JJwBMFu4R6g8eMFXk8lh05q0M1Xydq2W4/CDxzLYShYFkM3kA34WdrbYNqOxwH3E7dp2gNQemn9q9SVQ4S31ODPMtk4WVRz9qFmKscjGFYHnpxUj0DtfZ3mVikxIv24ZAUmT+lG2GHz6V8a52YspczyAQyKP5xG/hSKPjKpGV/8LZX4VGe0vZuXAN3G12ifYu7YCO/g/8AEVXiQD1Kc/8ADNBYdKr3S+20toqG8lW5spCBDqEQG0Z4C3aj7DZ8u8cZxnBziwEcEAgggjII6EfA0H1SlKBSlKBSlKBSlKBSlKBSlKBSlKBSlKBSlKBSlKBSlKBSlKBSlKBSlKBSlKBSlKBSlKBSlKBSlKBWv17XYLO3e4nbbHGMk+pPoFHqxPAFbCqw1HVxeXHthTxoLabwdPhBOLm86GU542RkHDc7QsjelARbqe4jmnjV7+Rd1ratkw2MJP4246Zk4+BYjauMErJ/At9Mie5mMk8ruizT7d0pLsFUBF5WMMygRoOM9CSSWnac1ojRrLHJqFyTLI8jHzkFQ7KvXwolYBIxgYAGRktWoW1liFxp86uz3YkaC8jQ7pHxkGdlH1c0flwxwm1V27du0B7a3qe5o9Qtrmzlh2hEE7MEEgL5MMyk7ZHVipUqSdijjmvbt/cSTadEixMs9zLb7I2OCrqwnZXYZwQsTjIzyOM1utH7K2sDmZLeKOZ0USGMEKSMnOOmcs3mI3HPJrT9u9XWK409dk0jLcNMywxSSMIliljZsICcB5ox/WoIXcarctLY3EscvhJNDcjfPvIgmJhjypUfWhnywHABGCcnFq69rAtYGmMUs20qNkKb5DuYDhc84zk/AVU2raqxs4V9lvAYrazVybS4ABhmjeTLFMYCqxz04qxe03aONNN9rXJjYQuvGCRI8e3IbGPtDPr14zxQbPtFqS29pcTMCRHC7kDqcKTgfGqb1CC/OneyeFIRsa0XNxlDNbozSMF248IpGdmSCGQ5wMGrO7yrnbplygV3aaNoo1jRmZndSFAVQTUPudcLKgFre5F7dyn+R3P2JIbpEP2OpaVOPTPwoJjf9p1GmR3McLTGaKMxRbSdzyBdgc4wq7iMs2AP3VhWyfgi2iVpZLiRwkaQAr9ZOSSxgBGUXBPlyEVVHA5JzO7S9WTS7UAMDFEsLqylWWSMBXBB54YEfdWTq+kTe0x3UCxSSJE8QSVmULvZTvR1VsHggjb5hjlcchg612dYeJPZohdx/KbSTb4NwCBlZByqTbeBJyDkBtwwRG+z3aOOwVHRnOlySGMiQN4unz55inByVi3cc/ZJHJBBbbtqiWTtHGVutQlxJcuWCKsanzGRySIolTcI4+T64OWY/esQxPENRgjMkFxCpu4dv463ZRh9n/3o1OfeygryQuAmoOelftQjsRqBtpfwdI/iIIxLYy8/WWp/MLdC8fA+KlTipvQKUpQYKa7algouISxOAokTJPTAGc5zxis6uSez4/29B/zFP4wrragxrzUoYseLLHHuzje6rnGM4yecZH7xXpbXUciho3V1PRlII44OCOOtUn9Jr/d//Uf6FTXuO/Ilt85v4slBPKVjpqMJbaJELZxtDLnPyzmse/7QWkBCzXEMTMcAPIikn4Amg2FRjtb3jafprIlzIQ7jIRFLNt6bmA6DOQM9cHHQ1JIplYBlIZT0IIIPyIqr+9nuuXUbiOdbuOCQRhCsp8pUEkFcc5yxB6g8dPULH0fWILqFJ4HEkUgyrDPPODkHkEEEEHkEVmVHOxmiwabYQwCdXVc/WEqAzMWY7ecYznAyeB61voLuN87HVsddrA4+eKD1pXxNMqDczBQPUkAfvNfEF7E+QjoxHXawP9xoPalY1/qcEC7ppUiX3u6qP3k18adrFvcDdBNHKPfG6sOuPQn1oMylfLuACSQAOST0A+Jrygv4nOEkRjjOFZSce/g9KD3pWJZatbzM6xTRyNGQHCOrFSem4A8Z561+3+qwQDdNLHEMZy7qox8yRQZVRjtb3j6fprIlzIQ7jcERSzbc43EDoMgjnrg46Gt1p2t21wMwTxS/q5FbpwehPrVb96/dauoXMc63cUEgjCMsp4KgsQy85zyRjocenqFk6Rq8F1Ck8DiSKQZVh6+hyDyCDkEHkEEGvu/1OCBS80qRKPznZVH7ya0/Y3RIdO0+GATB0jB+tJUKzMxY45wBljgZPpya5u73ZVbWbsqQwLJgggj8WnrQdZA0rFttQhbAWRGOOgZSf3A0j1SBiAJYyT0AdST8hmgyqUrFGqQZx4sec4xvXOfdjPWgyqUr8ZgBk8Cg/aVrE7T2JkMYuoDIBkoJY9wHH5uc+o/fWzzQYer6tDawvPO4jijGWY+nyHUknAAHJJAFVbefSRsVYiO2ndQftEoufiBk8fPFPpD6up0+GOOVTuuBvCuDkKr4DAHpnB59QK1fcr2P0qSya4u1hkleRlAlK4VFx0UnGScnOPh8wmFt3xQuiuLWbDKGHKeoz76VMLfs/aoiqkYCqAFALYCgYAHPTFKDTd4moyi3S2gO24vZBBGf0FYEyP1B8kYY5B64rx7JaZG0xeNcW1kptbUfFeJ5PiSw8PPXyOfz61Wt6kzaheXC8mwtkggBxg3dyQeD1z+JX+sa3Gq2Fza2dtb2omZUws0kPgmcRqpyyCXymRpNpPBON+OcUGpvNSS7XZdWd2HV8m4igMRteSF2zM5MjJnl4tykZOMHBmui2k8cQWebxpAT59oXIz5cgcZxjJ9TnAAwBFuy99JqDDx3jYWxG6IwSpP4oJ2Ncb8KhIAfw1UgNghiAMzigVDe1FhFLqMHieJtSxun+rmliYlZLX8+NlYjk8E46ccCplUK7X24a+i3XElsi2F20kkYiJ8MPa7gfERwFxzkAHgc9chCNDnjuo76OUz744bjAF1e4WSEL4i/j2WRAZYwGbBbDZGDgb/tZbmbs9aW4J3XEVsqgYy2yMSke4eWJjk+716HWQj2lbgm8uVlitLgIM2LeTEfixzBLcbZVIh3jkjcNrdcZGuakIodCLSzRj2ZiPZ40kl3CCMeVGRwcKz5OOATQSrU5I7yzsGJbZPJA2UZ0bDITwykOv3EGoZpE8c2pm3/AJR4W6QBfbb0FUR5Ig+/2jJYyRHKYxtkXGCpLZnYpXl0PTVWV0PtRVZFCblVZJguA6legA5U18aXt9pFtHe3axieTY/8iL+MZJt7Ons25YmmEqKxPL8bQCpISvu0gCW06DOFvbtRuZmOBM4GWYksfiSSaltRLu0jK206li5F7dgs23cxEz8ttAGT14AHwFS2gifaTQ7KNkuJo4xbxyPNMpjLbp2VURygU7mABHTqw9azdB1S8uHLNai3tduEErYuG6YLRAERr1G0tu9SB0rfMgIwRke41CNJ7OQXE11NcO8l2k8oAEpDW8e4+CIlVgE3RCN8/nFufdQabtFpUkCyRQL9dYt7bYdeYM/XwDGSQvmXaPzXhFWLo+qR3MEU8ZykqK6/Jhnn4jpUc7RmWOCyvZV2y2zxmcccRSgRzgkEjau5ZD1H1IPpkfHd4PAa9sMjFrcExD3QTDxIwPgCXX7qCZUpSg5J7Pfl6D/mKfxhXW1claZiLX495ACaiAx9OJ+T8q61oKO+k1/u/wD6j/Qqa9x35EtvnN/FkqB/SXu1MtjHkblSZiM8gMYwCR7iUbHyPuqwO5W3ZNFtQwwT4jD5NI5B+8EGg551HVp7bVrmaA4lW5uAhAyQWZ1yB78McfHFSrV+5C/jsZb2edTMqGWSI7i2Orbpc8uBkng8jr61qdHiVu0ihhkfhFuD8JWI/trorvC/JV9+yzf4GoKj+jhr8njz2hYmMx+KqnOFZWUNt92Qwz8hXx9JT+c2n6p/8QrW/R1/Ksn7LJ/jirZfSV/nNn+qf/EKCSW3Zn27snFEF3SJCZYumd6M5wvxYbl/rVCvo9dofB1B7diAt1HgfrI8svP9EyfeR99w90v5Gsv1Z/xNXP8A20059I1pjEMCOZZ4R0GwkMAMfmg5T7jQWT9I7tJsggs1bzSN4sgBH2FyFyPcWyf6leXdqV0jQLjUXTMkxygIIyAdkQPrtLlmyPzWzUA7Zag2s62VhbKySJDEcDAQcE/EZ3v99Wz346esOhrFEuI4pIVAHQIoIGfhnb9+KCsOxnY687Q3M01xcsAm3fKy7iSScJGuQoGA3A4XjjmvLt12NudAuoZILliJNzRSKNrjaRlXGSGGCvwbPIHSvnu37tpdUSZo7tYTEygoQxJDA4PDDjgj7jUuk+jfdN9q/Q498bn/ADUE/ve0Ivuzk9zwDJYzbgOgcIwcD4bga5v7NTXZdre0BMt2BF5eHK7gxUNnyqSqlj0wpzxmuin7MNp/Zy5tWcSGO1ufMAQDuEjdD88VVH0fLZW1bLAEpbyMp9zZRcj47WYfeaCd9kOydz2f07UbiUxPKYwyeGzMvlDbQ4ZV6M3OM8VVfY3s9NruoOk90Vco0jSONzNhl8qLuH6ROBwADxXU2qabHcQyQyjMcqMjDOPKwwcH0PxrnntP3FajZlprR/HSPzLsJWdcc8L6kD1U5OOAOlBaPdv3VfgmaZxceMJUVcGPaVwc9d7Zz91Vt9JEfy+3/Zh/EkrP7m+9a8ku47K6czJICI3bmRWVcgM/VlIU9cnJHNYP0kf5/b/s3+o9BP8ATuyp1Hs3a2okEZeGI7yu7G1g3TI64x1rnztd2dNjeTWpcSGIgbwuAcqrdMnHX311J3Y/kix/UJXO3fF+Wrz+mn8NKC3+7jucfTLv2k3Sygxsm0RlftY5zuPuqnu32kPpesSeEAoSVZ4OBtCk71AA9FOV9Ps11hH0HyFU59I3s1vggvVXzRN4UhHXY3Kkn3Bsj/1KCea921SLR31CMjBtw8eQSPEcAICOv22UH7+lUb3FdnTdaoJnBZLZTISfWQ8Jn1znLf1K01723L6LBp+TmO4dj1wYsZQH3+d349Ni1dvcR2c9m0xZWGHumMhz+h0T7iBu/r0Fj1zH3g9t7zWL82lszNAZBHDEnAkIP23Prk+YE8KoHTknpTUQfBkx12Nj54Nct9y0qrrVpuxyZAM+8xvj954++g32t/R8vYLVplnjlkRSzxKr5wASfDb89vcMLn58HO7g+3swuRYTSM8UinwQxzsdASVU+ilQeOgKjHU1fd3cJHG7uQqIpZiegUDJJ+GK5W7n4S+tWm1eA7tj3KEfqf7KDYd6Xdc+mqLg3Al8eZhtEZXbnc3Xcc+6vXsJ3LvqdoLkXSxAuy7TGW+z653j+6p39JL+Y237R/katv3A/kdP10v94oLDgj2qq+4AfuFK9KUFYdnU8bwm+2LvV7iZiefq4PF8PGT0DRQ4qQdojqfjSNaKHT6lDi4UOoR98uyF0MRd0bZuYgjg9BzHe7VPq9GGTj2S9kOSeXMsOSfefO//AHVvdR068kupHtLdLZs4a7eVh4nQZNsqkTAY2gyY6eU45ISDs9cTSRtJNG0TNI+EcJvVASAGKEqw4JB9zDk9TtK8rVXCKJGVnAG5lUqpb1IUsxAz6ZPzr1oFQHvBjle4MUMLzSTaXfRKqGMYLtbAMxd1G0HGcZPPSp9Ueuvyvb/sN1/FtKCAw6JPZrdyizuik0V67lvZBseYQnAC3ByiiNsnr04NZWhaHdC1Qy2977UYoUE8RtQIooyjCKAe0ghGC4Y8F8kn0Amer6l41lqHlK+Ek8fX7WI85HHHX+yovdatrlrBG891pMMZChTILgZOMgctycD091B5agtzBdQPBZ3MdvJdK0sDey4EuH81vi4wpY/aU+U9Rg5zjWWgXaXK3RsrrfvwyZs9oj9pkmBDe0ZLbWAxjGfWtqsmsPJZPcS2Els9xGQbYTbjlWKlWYlSp/uqZR6tm7kttn2II5d+eu95V27ccY8POc/ndBjkNJ3ayFradipUm+uyVbG5SZn4OCRkdOCR8allRbu8/EXP7fefx3qU0Cox2oh1J5CtpP4K+CWGIEdmkUnyiVzsTcCv2lPQ49ak9Rvtxq1vbQrNNLImCVjSOTY0kjY2rnp6dTwBknpQE7OStZ3dtNK8omV1V3KeJh4wDnaoQENuxgYxitB2V1Fnv7SYnHt2lRs45x4sTKTj7pW/d8a3HYG7V43zfJdzHa0ixzCSOEHdtRCCemDljyxGeBgDQaJGEutHQZwkWoIuTnyI8aqPjgAD7qCyqUpQUP3u9z909y95ZIZVlO6SNcb1f1ZQftK3XAyck8Y6R207edqYEEI9p8oCr4lqGcD05aMsT/SzXTVKDmnRu7PWdXuRNfeLGjEb5ZhtfaPSOIgEeuOAo6/Po6wsY4Yo4oxtSNFRR7lUYH9grIpQc16L2Yvl7QrKbW4EXt7N4hhk2bfEY7t23G3HOavft1bu+m3qIpZmtpQqqCWJKHAAHJJ91b2lBz93C9nbyDUnea2niU2zjdJFIq53x8ZYAZ4PHwrY/SE0G7uLi1MFvNMFicExxu4B3DqVBxV4UoIt3XWkkWk2iSIyOsZDK6lWB3N1U8ioT9IHsZLcpb3NvE8siExusaMzFDllOBzhSCOn59W/SgoLuH7CXCXr3NzBJEIUxGJY2Ul3yMruA6KGB/pCrn7VdnYr+0mtZchZVxkdVYEFWHvwwBx64x61tqUHL47L9oNEuWe3jl93iQp4kbp18y4OB/SAIrdP3h9q7oBIbeSPJPmjtSM8dC0gYD+yuhqUER1S3uX0GRJUY3JsGV0GWcy+EQRwSWYt8Tk1VfcN2cvINTd5raeJfZnG6SKRVzuj4ywAzwePhXQVKDV9qrieOyuXt8+MsMhi2rubeFO3C4O45xxg5qiLnvN7USRmD2eRXK4LLaSCX4kDGASPULxnjFdF0oKN7mu6a6huVvbxDF4QPhRtjezMCNzAHygAnAPOfdjnx+kB2fu7i9t2gtpplFvgmOJ2AO9+CVBwelXxSgjnd1bPHpdmkisjrCoZWBDA+4g8g1S3fZ2CvfwjLdRQSSwzBG3RoW2sFCsGAyR9ndkgDzY9K6MpQU13R9qNduLtY73xjbrC2C8AUFxtC5k2Ak4z68+uatDtToSXtnPbOBiWMgZ9G6qfmGAP3Vs5HABJ6AZqne1H0g7NrSRbRJvHkQqpdVAjJGNxO45I6gDOTQUt2f7PSXV7FaAEO8oRsYO0A+c+47QGP3V2Ra2yRokaDaqKFUDoFAwAPkKoz6O/Y4mSTUJF8qgxwZHVj9tlyPQeTI/ScelXxQK5t7wO6G+tLp57KN5IC++Pwc+JEc5A2r5vKfslc8AdDXSVKDl+71vtRfxm1cXUiNhWX2cJ90kgjU4453HBxzVp9z/dW2nKbi5x7VIu3aDkRIcErkcM5IGSOBjAPUmzaUFWfSB0m4uLO3WCGSZhPkiNGYgbG5IUHAradyGnzQaUqTRvE/iyHbIrK2CRjykA4qf0oFKUoKv7vUMcek72AaP2+1IIxkiTcMc9cQfH1rda/DYpLcSTXF/kDdIsMt6sUahNx/FERoCoz5jyfia0kDezveKeTY6olyMnG2C5HnPrlVWWf/t99Sftvo0tyIk326Wqt4lwJi31hTBjVgAAYwwDNlhnao6ZoNz2dMZtYTGJFjKAoJc+Jt9N+STnGOvPv5rY1ouy+pGRW33UVwzHepijMaCPAH1YLvuTIJ3bjy3yre0CovqkLtqtsFkMZ9iueQFP/wBW04wwIqUVEteS5OqW3s7xI/sdzkyo7rt8W1zgK6HOcc59/FB86w8ktlf4uJD4STxsCkIyVjycYXpyKrTv9hkW10/dMzg7yAQgAwsf6IGevrU+1aW/ks73Zdae6pHMsoigl3Bwh3KT7QQr4x1HHHFe8PtzmOBrjTWlEIkWNreUyCPgbtvtGdueM460Gn7L2sp0vST47gF4cDbH5eH6Ernj41L45ZDcvb+0y70iSUnw4Nu12kUAHbnOY2zx6io7fS3ziDw7mwdUu1T6qCXCyLuyGxcHp6jitsrakZjGLrT/ABggZl9nm3+GSQCR7Tnbnd99B+d3CkW9wCckX13k8c/XPzgcVK6iXdqH9mn3lS/tt3uKghS3jPnaCSQM9ASfnUtoFaLtL2ia0aNijvGVcsI4ZJHZxs2RoF+yzZY5bjy+lb2o1eNfSTSSWN3auiYjaCRGZRIhbdmVHzG5ztI2tjYOOooMzQNZefxPGhSGSPGVEquVVhkCQgAK+OSoyBxyc1DOzLtJcaKx+0bO6nfjAHjGE8c9Mtj91SPtBqt0ml3DyxrFcsrRRpG28eK7eFFtYqM7nZDyBgHnoTWD2Zsl/Cs4QfV2Nnb2ie7JzI2Oeu3wgfu91BN6Ur4mB2tjrg4oPulczf8AwV2t/wDN/wD5Y/8A61p+0Uev2AT2qe5i8TO0G6JJxjOAshOBkc/Gg6xpVL/R41C8na8eaWaVAI1VpHdlDeckKWJ5xtzj3jPUVdFApSlApSlBj3+oRQRmSaRI416u7BVHzJ46186dqkFwgkglSVDkBo2DLkdeQcZqFd83Y261GyRLbDPFLv8ADJA3jaw4JONwz6+881hdyHYa906G4N0NhmZNsW4Nt2bssSpK5bcOnooz7gFmUpSg1naHtHbWMJnuX2RghS21m5PThQTXj2Z7XWeoI0lrJ4io21jsdcNgHGGAPQioj3+/kd/10X95rUfRt/mVz+0f5FoLerC1rWYbSB5522RRgFmwxxkgDhQSeSOgrNqG98Izot5/QT+IlBttR7aWUFpHeSylbeQIVfY5yHGV8oXcMj3isHX+9DS7KYwXE5SRQCV8OVuCMjlUI6VXfb27jPZawUOpZltgqggklU8wA949azu+e7hlng06COH2q6KmWZlQNHEOmZCAecEnnO1SMeYUE6l7x9NW1iuzMRBNIY438OXlwWGNu3cOVbkgDitlqnaW2t5reGV9slyxWFdrHcV255AIX7S9cdaqjvd0mC10ewgtWVkiukVWyDltkhJYjjJYkn51+a8urDV9G/CJtj9e/hez7/8Ahb9+4f0MY+NBdlKUoPmSMMCD0IIPyNQG37itFV93gO3OdrSybevuyCR8yasClB5WtrHEixxqqIgAVVACgDoABwBXrSlApSlApSlApSlApSlBBe1lkkeowvJ+Iv4XsZ84xvOWhJ+JzIn3isizInsVaaAXVzp7sGjOMtPErLkDkZkjbeoPHnQ8EAjddrezy3tpLbk7S4yjjOUkU5Rhgg8MAePiKrm61m68Nb2PxEm3ra6hEkiRBZ1IVJmZ45AseDgnH2XQ58lBPtIsr55xPdmKPajJHBDlgu4qSZJWALN5QAFUAc9akFVhNPrCMqMHV2+yp1K1DH5A2eTX1dSazEu6RXRfe+pWqj95sqCzaj11+V7f9huv4tpUVK63t3bJNuM7vwjbYx78+xYxWNb2mqyus6RvIyq0ayLqVsQFYqWXizxyUQ+/igl2p6BBa2OomIEeOtxNJlicyOh3EZ6DgcCvXT+ysPtcd/ufxfZVg25XZsyGzjbndn44+FQ1hqs4kh2tJlSsiDU7UnaeCGAs8j3elfdw+sQqN6vGvQb9StQOPQE2dBvE7KQ2IjWJnYT6iJ23lTh3U5C4UeXgdcn41JU0OEXTXQB8V4hETk42KSw8vTOSear97HWZQjGGRwrB0I1G3xuGcEEWXPU/CkU+sM7IodnX7SjUrUsPmos8igk3d5+Iuf2+8/jvUpqqLa11O3PhJG0bSO0mw6nbbmdyWYgGzyckk8cVk3UmsxDdIroOmX1K1UZ+ZsqCzqh9/wBi7jkx3lw2GJii8URRx7myWJij3S7MkhHJDYwTzmtIy62F3lJAuM7vwjbYx78+xYxWHd6tqscDXBEjRL+dHqNq2TnAVALPzOSQoUckkCgk/azUENxErt9TZI17cnrwgYQqQOpL75B15gHHINevdrYutl48oImvJHuZAc8GQ5Vef0UCDHpioodFluHj06UmSWdlu9Sc87YlI8GDcABuO1F4xwjNjzVaoGOlB+0pSg8b28jijeSRgqIpZmPQKBkk1yn2j1i513VB4anMrCOBD0SMdN2M44y7Hn19wqwvpA9vOmnQt+i9wQR80jP9jn+p8a2ncJ2C9ngN9Mv1s6/VZ/NhODn4Fzz/AEQPeaCxeyfZqGwtIraIcIOW9Wc8sx+JP7hgdBXPmpdrL8a88Qu7gR/hDbsE0mzb4uNu3djbjjHSumq5Q1T/AOYn/wCZf61B1PqDERSEHBCNg/caoHuN7TXs+qBJrqeVPBkO2SWRlyNuDgkjNXzrdwqW07sQFWJySegAUk5rnP6Pv5X/APQk/wAtBNfpD67dW3sPs88sO7x93hyOu7Hg43bSM4ycZ95qBw9pdb1SKG1szcuII8ysJDudySd0spI8voqk/m+uOJd9Jr/d/wD1H+hUr7g9OSPSEkAG6aSRmPqdrFBn5Ben/wCzQazvSu7uz0CyCzSxTIbdHZXZXJETbgzA5+0OefSsj6P+r3FxZ3DTzSTMJ8AyOzEDYvALE4Ffv0ifyXH+0p/gkrXfR4kK6beEdRMSPmI1oNJ3pd8d01y9nYOY0jcxtIg+skccEIcZVQeBjkkZzitKnYTtXt8Ue1ZPP87Ak5HXHi7vhjr8K0ndFAkmtWYkAI3s3P6So7KfmGCn511lQVn35RldDwSSQ8IJJySR7z6mqb7F69qphbT9NDB5pGkdoyA5XaoxvJAjUYzuyDkgZHQ3T3+/kd/10X95qP8A0a9PQQXc2PO0ix59yqu7j5lufkPdQVvrk2u6RcqJrieOTG5G8ZnRxn4kqwz1Vh7sjkV0l2c1GPUdOhlkRWW4hHiJ1XJGHX5Z3Cqh+kt+Psv1cn+Jasjud/Itn/Rf+I9B+aX3PaPbzLNHbedCGTdJIyqw6EKzEE+vOcHGKyde7r9KvZ2nuIC8rAAt4sy8AADhXA6D3VK6UEXk7s9Ma1jtDAfAjkMiL4soIc553B93qeM1tNU7NW1zNbzSpuktmLQtucbSdueAQG+yvXPStpSgUpSgUpSgUpSgUpSgUpSgUpSgUpSgVBe2ukNbStqEMXjRunh39uFBM0GMb1HQyRgng/aUkZGKnVKCsuzei6cjvFPGlzBf7WtrqXzmVdoAgd2GVkjCgryNw6eZWrM7K6DcTXSyX9s5FtaxwwtOY3zJufxZFAY+ZlEWWIB618a72XNkJWhgNxp8x3T2a53xNkHxbPHIIPm2AgggFcenynaBzYuvjtcWU8bpHfIfrIAykEXYA3AoDxKF4wN4XBYh5XHZWZrtbP2RhpovPHwGjEHh+ADs8MNu2+07mKbdvPurM7baLcQmRtOtm3XNpNFIYDEmJQYvBd8svKqZhuXJ5HuGMi37L3EojkN1HdI0gm3FjtdfAaIBduRs/FycdWUn1GPVOxdyIjG1wJX3xN477xI6J4e6KQA42PsZTgjhuVY5LB9ap2Wjtra3aytcS2rxFFi2LIY96iZS7EBt0e/O88nB6gEVH2bmudV1S+uJo45jDFKUt5svjqqxxRq65O3cufs7iCeSDV16dpPh3LEmEnh1Tcd8KYZcRjHKMecnHLP1AAFSaZcrbxeFcy2VvDcmaSGf2eaSV28SQSLJNHLG8cieVeOCCADwchrexWr6ja3Go6dboXLxTeHHDIhEMvRWR3fGF3YbzFsgdSKtrVeyMcFlAbS1BuLZ4GTwwglx4kfjASMRkvH4gbcfNnmob2Ds917bPGlp7O9rcx25jilieVEaMFp1ZnO3cSASxY5JI54mEHYa4WK3TxUYwS7/ABG8TdKmRiOXnO0LxuyT9WhIPmBB2Y7GxS20731qpnu5ZXmEoRnCb2EShgTtCxhMBTweRzWD2O0K5nuFm1K2bdBZwwxmYxuDL5/HdFVmAZvJ5iAccVtx2RnHifWIN9zDMOX8ipKHaJSeqMAfdzI/GMAfFxGlj4clxMgAubh1HnMknjFikcSYLO43AbVz9kYHoA0V52dkFyttJbldLiunuGLPGLcRC3DBCpfd4YuN7bCNoyPQDGJeX1uJBfx2xxKypp9qgKm7mAO24lj4CooJ2swyFG49UAze1Gtlygu4WYyH+S6WjAyzN6PeFcqIxgnZygAJO4jAkfZfstKkjXl6yy3kgx5fxcEfpHAD0Hvbqx/tDJ7G9m2tImaVvEup28S4k/SkPovujQeVR7h0Ga39KUCsbUbgxwyOMZRGYZ6ZAJ5+FZNCKDie41KSSczynxXZ977+jHOTuxjg+4Y46Yqw1+kJqwAAS2AHAAifAHw+srpH2ZP0V/cKezJ+iv7hQVZ3Qd597qdzNHcCILHFvHhoQc7lHOWPGDVX97Glz2WsyyhSgeUTwvjKk8MSM5BIfOQf3YIrqRIlHQAfICvi6s45RtkRXHXDqCM/Iig561XvQ1TXEWwtrdYzKB4pRmJKgjJLcCOP35zngZ5wcL6P4/2v1z9RJ/lrpC00+GIERxpGD12Kq5+eBXqsKjooHyAoKQ+k1/u//qP9Cpv3H/kS1+c38aSpy8anqAfmK/VUDgDA+FBV30ij/suP9qT/AASVh/RvGbG5H/mP8iVbjoD1APzokYHQAfIUHJ/bHsreaNf7kDoqyb7aYDKkZyvPTeOhU+7oQQTKD9I7UfDx4Ftvx9vEmPnt39fvroeaFXBVlDA9QQCP3GsWHRLVDuSCJSPVY0B/eBQV933XPiaEH/TeBvd156Vr/o2/zK5/aP8AItW4yA9QD86JGB0AHyFBQv0lvx9l+rk/xLVk9zjA6LZ4/Rf+JJUweJT1APzAr6VQOAMD4UH7SlKBSlKBSlKBSlKBSlKBSlKBSlKBSlKBSlKBSlKBUS1jsMwla60+b2S5bl1xm3n5z9fF+keRvXDeY9TUtpQVYNR9kkPiq+kzMSSQPF02Zj6noI2PrzG3IyWqWW3am5VQ01r4sZyRPZOJoyoGcmPiUE+5Q/pzUkliVgVYBgeoIBB+YNRa47s7IMXtjLZOfzrWQxr98XMZ/wC2g85dQ0G4mLTezGaSMIVuUCSMgbcAYpgCcMuenVR7q03d9oWnXdlC8sccnhSTIIyQbfIkkCt7PnwjIUK+cruOetZOuWmqWkbsb6K5TaxC3FmhbA5wXSRAfntqp9Q71IxLIJdJ02Vw2C/s4BOMDnJY/wBtBZOraLpMWr2ySrE0fss7Mtw++FFDR7FijkYpEo+swqgADpwK28F3oCMDbWsEz5wDaWgkweOskcZVeo5LD+yqy7K94j3EvhW9jp1rkrkrbbjkkjOA6CrQt+zOo3C7ptVkRG6JawRQkcnPnbxGPp/70DWu1d0qBpGg02I/n3Tq8568RwI2zdjkEu3TlK02l2tzO5ksYpFd12tqd+uZip9La3IGFzyBhE+BqWaT2A0+3fxFhEk2c+NMzSy5+DuSV+7FSKg0XZvsfb2e913Szy8yzyndLIfi3ovuUYAwK3tKUClKUClKUClKUClKUClKUClKUClKUClKUClKUClKUClKUClKUClKUClKUClKUClKUClKUClKUClKUH//2Q=="/>
          <p:cNvSpPr>
            <a:spLocks noChangeAspect="1" noChangeArrowheads="1"/>
          </p:cNvSpPr>
          <p:nvPr/>
        </p:nvSpPr>
        <p:spPr bwMode="auto">
          <a:xfrm>
            <a:off x="0" y="-571500"/>
            <a:ext cx="38290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4" name="AutoShape 8" descr="data:image/jpeg;base64,/9j/4AAQSkZJRgABAQAAAQABAAD/2wCEAAkGBhASERQUExMWFRUVFhoaGBgXFxYfGBsYHh4aIR0gFhceHCYeHBojHh0YIS8hIykpLC0sGh8xNTAqOCYsLCkBCQoKBQUFDQUFDSkYEhgpKSkpKSkpKSkpKSkpKSkpKSkpKSkpKSkpKSkpKSkpKSkpKSkpKSkpKSkpKSkpKSkpKf/AABEIAH0BkgMBIgACEQEDEQH/xAAcAAEAAgMBAQEAAAAAAAAAAAAABgcEBQgDAgH/xABNEAACAQMDAQUEBAkJBgQHAAABAgMABBEFEiExBgcTIkEUUWFxCCMygRUzNUJSc3SRsyQ0coKhsbLCwyVFY3WEkmJkg+EWNkNTlNHT/8QAFAEBAAAAAAAAAAAAAAAAAAAAAP/EABQRAQAAAAAAAAAAAAAAAAAAAAD/2gAMAwEAAhEDEQA/ALxpSlApWBreuQWkLTTuERfX1J9AoHLMfQCq91jUrm8CG8M1rbzZ8Cwg5vboA5+uI5iTH2lBAAY7mGAaCU6l3g2yyGC3WS8uB1jtwGC/rZCQkfQ9Tn4VotS13USdtxd22nlhkQQIbm7I9cDGM+nlQ/OtlpHZOdowjlbG2/NtLQ7Xx/x7keYt1z4W3r9pup3fstlp1vLIkSRRopdyijc2B1J+07ngckknFBCl7P8AjHzR6vdhxy01yII+f+EJI2XgDjZ6818Du2jySNFtDljzLfzlyPQt9S3JHpuNbXsxrU1vdGC8imjN/JJNA0k4mVWIy0Bwi+CUUAhfMvJAbI5ndBWUfd3EpLfgmOM8Ya11CYNke/KxD++vg2TwZK3Gr2JJwBMFu4R6g8eMFXk8lh05q0M1Xydq2W4/CDxzLYShYFkM3kA34WdrbYNqOxwH3E7dp2gNQemn9q9SVQ4S31ODPMtk4WVRz9qFmKscjGFYHnpxUj0DtfZ3mVikxIv24ZAUmT+lG2GHz6V8a52YspczyAQyKP5xG/hSKPjKpGV/8LZX4VGe0vZuXAN3G12ifYu7YCO/g/8AEVXiQD1Kc/8ADNBYdKr3S+20toqG8lW5spCBDqEQG0Z4C3aj7DZ8u8cZxnBziwEcEAgggjII6EfA0H1SlKBSlKBSlKBSlKBSlKBSlKBSlKBSlKBSlKBSlKBSlKBSlKBSlKBSlKBSlKBSlKBSlKBSlKBSlKBWv17XYLO3e4nbbHGMk+pPoFHqxPAFbCqw1HVxeXHthTxoLabwdPhBOLm86GU542RkHDc7QsjelARbqe4jmnjV7+Rd1ratkw2MJP4246Zk4+BYjauMErJ/At9Mie5mMk8ruizT7d0pLsFUBF5WMMygRoOM9CSSWnac1ojRrLHJqFyTLI8jHzkFQ7KvXwolYBIxgYAGRktWoW1liFxp86uz3YkaC8jQ7pHxkGdlH1c0flwxwm1V27du0B7a3qe5o9Qtrmzlh2hEE7MEEgL5MMyk7ZHVipUqSdijjmvbt/cSTadEixMs9zLb7I2OCrqwnZXYZwQsTjIzyOM1utH7K2sDmZLeKOZ0USGMEKSMnOOmcs3mI3HPJrT9u9XWK409dk0jLcNMywxSSMIliljZsICcB5ox/WoIXcarctLY3EscvhJNDcjfPvIgmJhjypUfWhnywHABGCcnFq69rAtYGmMUs20qNkKb5DuYDhc84zk/AVU2raqxs4V9lvAYrazVybS4ABhmjeTLFMYCqxz04qxe03aONNN9rXJjYQuvGCRI8e3IbGPtDPr14zxQbPtFqS29pcTMCRHC7kDqcKTgfGqb1CC/OneyeFIRsa0XNxlDNbozSMF248IpGdmSCGQ5wMGrO7yrnbplygV3aaNoo1jRmZndSFAVQTUPudcLKgFre5F7dyn+R3P2JIbpEP2OpaVOPTPwoJjf9p1GmR3McLTGaKMxRbSdzyBdgc4wq7iMs2AP3VhWyfgi2iVpZLiRwkaQAr9ZOSSxgBGUXBPlyEVVHA5JzO7S9WTS7UAMDFEsLqylWWSMBXBB54YEfdWTq+kTe0x3UCxSSJE8QSVmULvZTvR1VsHggjb5hjlcchg612dYeJPZohdx/KbSTb4NwCBlZByqTbeBJyDkBtwwRG+z3aOOwVHRnOlySGMiQN4unz55inByVi3cc/ZJHJBBbbtqiWTtHGVutQlxJcuWCKsanzGRySIolTcI4+T64OWY/esQxPENRgjMkFxCpu4dv463ZRh9n/3o1OfeygryQuAmoOelftQjsRqBtpfwdI/iIIxLYy8/WWp/MLdC8fA+KlTipvQKUpQYKa7algouISxOAokTJPTAGc5zxis6uSez4/29B/zFP4wrragxrzUoYseLLHHuzje6rnGM4yecZH7xXpbXUciho3V1PRlII44OCOOtUn9Jr/d//Uf6FTXuO/Ilt85v4slBPKVjpqMJbaJELZxtDLnPyzmse/7QWkBCzXEMTMcAPIikn4Amg2FRjtb3jafprIlzIQ7jIRFLNt6bmA6DOQM9cHHQ1JIplYBlIZT0IIIPyIqr+9nuuXUbiOdbuOCQRhCsp8pUEkFcc5yxB6g8dPULH0fWILqFJ4HEkUgyrDPPODkHkEEEEHkEVmVHOxmiwabYQwCdXVc/WEqAzMWY7ecYznAyeB61voLuN87HVsddrA4+eKD1pXxNMqDczBQPUkAfvNfEF7E+QjoxHXawP9xoPalY1/qcEC7ppUiX3u6qP3k18adrFvcDdBNHKPfG6sOuPQn1oMylfLuACSQAOST0A+Jrygv4nOEkRjjOFZSce/g9KD3pWJZatbzM6xTRyNGQHCOrFSem4A8Z561+3+qwQDdNLHEMZy7qox8yRQZVRjtb3j6fprIlzIQ7jcERSzbc43EDoMgjnrg46Gt1p2t21wMwTxS/q5FbpwehPrVb96/dauoXMc63cUEgjCMsp4KgsQy85zyRjocenqFk6Rq8F1Ck8DiSKQZVh6+hyDyCDkEHkEEGvu/1OCBS80qRKPznZVH7ya0/Y3RIdO0+GATB0jB+tJUKzMxY45wBljgZPpya5u73ZVbWbsqQwLJgggj8WnrQdZA0rFttQhbAWRGOOgZSf3A0j1SBiAJYyT0AdST8hmgyqUrFGqQZx4sec4xvXOfdjPWgyqUr8ZgBk8Cg/aVrE7T2JkMYuoDIBkoJY9wHH5uc+o/fWzzQYer6tDawvPO4jijGWY+nyHUknAAHJJAFVbefSRsVYiO2ndQftEoufiBk8fPFPpD6up0+GOOVTuuBvCuDkKr4DAHpnB59QK1fcr2P0qSya4u1hkleRlAlK4VFx0UnGScnOPh8wmFt3xQuiuLWbDKGHKeoz76VMLfs/aoiqkYCqAFALYCgYAHPTFKDTd4moyi3S2gO24vZBBGf0FYEyP1B8kYY5B64rx7JaZG0xeNcW1kptbUfFeJ5PiSw8PPXyOfz61Wt6kzaheXC8mwtkggBxg3dyQeD1z+JX+sa3Gq2Fza2dtb2omZUws0kPgmcRqpyyCXymRpNpPBON+OcUGpvNSS7XZdWd2HV8m4igMRteSF2zM5MjJnl4tykZOMHBmui2k8cQWebxpAT59oXIz5cgcZxjJ9TnAAwBFuy99JqDDx3jYWxG6IwSpP4oJ2Ncb8KhIAfw1UgNghiAMzigVDe1FhFLqMHieJtSxun+rmliYlZLX8+NlYjk8E46ccCplUK7X24a+i3XElsi2F20kkYiJ8MPa7gfERwFxzkAHgc9chCNDnjuo76OUz744bjAF1e4WSEL4i/j2WRAZYwGbBbDZGDgb/tZbmbs9aW4J3XEVsqgYy2yMSke4eWJjk+716HWQj2lbgm8uVlitLgIM2LeTEfixzBLcbZVIh3jkjcNrdcZGuakIodCLSzRj2ZiPZ40kl3CCMeVGRwcKz5OOATQSrU5I7yzsGJbZPJA2UZ0bDITwykOv3EGoZpE8c2pm3/AJR4W6QBfbb0FUR5Ig+/2jJYyRHKYxtkXGCpLZnYpXl0PTVWV0PtRVZFCblVZJguA6legA5U18aXt9pFtHe3axieTY/8iL+MZJt7Ons25YmmEqKxPL8bQCpISvu0gCW06DOFvbtRuZmOBM4GWYksfiSSaltRLu0jK206li5F7dgs23cxEz8ttAGT14AHwFS2gifaTQ7KNkuJo4xbxyPNMpjLbp2VURygU7mABHTqw9azdB1S8uHLNai3tduEErYuG6YLRAERr1G0tu9SB0rfMgIwRke41CNJ7OQXE11NcO8l2k8oAEpDW8e4+CIlVgE3RCN8/nFufdQabtFpUkCyRQL9dYt7bYdeYM/XwDGSQvmXaPzXhFWLo+qR3MEU8ZykqK6/Jhnn4jpUc7RmWOCyvZV2y2zxmcccRSgRzgkEjau5ZD1H1IPpkfHd4PAa9sMjFrcExD3QTDxIwPgCXX7qCZUpSg5J7Pfl6D/mKfxhXW1claZiLX495ACaiAx9OJ+T8q61oKO+k1/u/wD6j/Qqa9x35EtvnN/FkqB/SXu1MtjHkblSZiM8gMYwCR7iUbHyPuqwO5W3ZNFtQwwT4jD5NI5B+8EGg551HVp7bVrmaA4lW5uAhAyQWZ1yB78McfHFSrV+5C/jsZb2edTMqGWSI7i2Orbpc8uBkng8jr61qdHiVu0ihhkfhFuD8JWI/trorvC/JV9+yzf4GoKj+jhr8njz2hYmMx+KqnOFZWUNt92Qwz8hXx9JT+c2n6p/8QrW/R1/Ksn7LJ/jirZfSV/nNn+qf/EKCSW3Zn27snFEF3SJCZYumd6M5wvxYbl/rVCvo9dofB1B7diAt1HgfrI8svP9EyfeR99w90v5Gsv1Z/xNXP8A20059I1pjEMCOZZ4R0GwkMAMfmg5T7jQWT9I7tJsggs1bzSN4sgBH2FyFyPcWyf6leXdqV0jQLjUXTMkxygIIyAdkQPrtLlmyPzWzUA7Zag2s62VhbKySJDEcDAQcE/EZ3v99Wz346esOhrFEuI4pIVAHQIoIGfhnb9+KCsOxnY687Q3M01xcsAm3fKy7iSScJGuQoGA3A4XjjmvLt12NudAuoZILliJNzRSKNrjaRlXGSGGCvwbPIHSvnu37tpdUSZo7tYTEygoQxJDA4PDDjgj7jUuk+jfdN9q/Q498bn/ADUE/ve0Ivuzk9zwDJYzbgOgcIwcD4bga5v7NTXZdre0BMt2BF5eHK7gxUNnyqSqlj0wpzxmuin7MNp/Zy5tWcSGO1ufMAQDuEjdD88VVH0fLZW1bLAEpbyMp9zZRcj47WYfeaCd9kOydz2f07UbiUxPKYwyeGzMvlDbQ4ZV6M3OM8VVfY3s9NruoOk90Vco0jSONzNhl8qLuH6ROBwADxXU2qabHcQyQyjMcqMjDOPKwwcH0PxrnntP3FajZlprR/HSPzLsJWdcc8L6kD1U5OOAOlBaPdv3VfgmaZxceMJUVcGPaVwc9d7Zz91Vt9JEfy+3/Zh/EkrP7m+9a8ku47K6czJICI3bmRWVcgM/VlIU9cnJHNYP0kf5/b/s3+o9BP8ATuyp1Hs3a2okEZeGI7yu7G1g3TI64x1rnztd2dNjeTWpcSGIgbwuAcqrdMnHX311J3Y/kix/UJXO3fF+Wrz+mn8NKC3+7jucfTLv2k3Sygxsm0RlftY5zuPuqnu32kPpesSeEAoSVZ4OBtCk71AA9FOV9Ps11hH0HyFU59I3s1vggvVXzRN4UhHXY3Kkn3Bsj/1KCea921SLR31CMjBtw8eQSPEcAICOv22UH7+lUb3FdnTdaoJnBZLZTISfWQ8Jn1znLf1K01723L6LBp+TmO4dj1wYsZQH3+d349Ni1dvcR2c9m0xZWGHumMhz+h0T7iBu/r0Fj1zH3g9t7zWL82lszNAZBHDEnAkIP23Prk+YE8KoHTknpTUQfBkx12Nj54Nct9y0qrrVpuxyZAM+8xvj954++g32t/R8vYLVplnjlkRSzxKr5wASfDb89vcMLn58HO7g+3swuRYTSM8UinwQxzsdASVU+ilQeOgKjHU1fd3cJHG7uQqIpZiegUDJJ+GK5W7n4S+tWm1eA7tj3KEfqf7KDYd6Xdc+mqLg3Al8eZhtEZXbnc3Xcc+6vXsJ3LvqdoLkXSxAuy7TGW+z653j+6p39JL+Y237R/katv3A/kdP10v94oLDgj2qq+4AfuFK9KUFYdnU8bwm+2LvV7iZiefq4PF8PGT0DRQ4qQdojqfjSNaKHT6lDi4UOoR98uyF0MRd0bZuYgjg9BzHe7VPq9GGTj2S9kOSeXMsOSfefO//AHVvdR068kupHtLdLZs4a7eVh4nQZNsqkTAY2gyY6eU45ISDs9cTSRtJNG0TNI+EcJvVASAGKEqw4JB9zDk9TtK8rVXCKJGVnAG5lUqpb1IUsxAz6ZPzr1oFQHvBjle4MUMLzSTaXfRKqGMYLtbAMxd1G0HGcZPPSp9Ueuvyvb/sN1/FtKCAw6JPZrdyizuik0V67lvZBseYQnAC3ByiiNsnr04NZWhaHdC1Qy2977UYoUE8RtQIooyjCKAe0ghGC4Y8F8kn0Amer6l41lqHlK+Ek8fX7WI85HHHX+yovdatrlrBG891pMMZChTILgZOMgctycD091B5agtzBdQPBZ3MdvJdK0sDey4EuH81vi4wpY/aU+U9Rg5zjWWgXaXK3RsrrfvwyZs9oj9pkmBDe0ZLbWAxjGfWtqsmsPJZPcS2Els9xGQbYTbjlWKlWYlSp/uqZR6tm7kttn2II5d+eu95V27ccY8POc/ndBjkNJ3ayFradipUm+uyVbG5SZn4OCRkdOCR8allRbu8/EXP7fefx3qU0Cox2oh1J5CtpP4K+CWGIEdmkUnyiVzsTcCv2lPQ49ak9Rvtxq1vbQrNNLImCVjSOTY0kjY2rnp6dTwBknpQE7OStZ3dtNK8omV1V3KeJh4wDnaoQENuxgYxitB2V1Fnv7SYnHt2lRs45x4sTKTj7pW/d8a3HYG7V43zfJdzHa0ixzCSOEHdtRCCemDljyxGeBgDQaJGEutHQZwkWoIuTnyI8aqPjgAD7qCyqUpQUP3u9z909y95ZIZVlO6SNcb1f1ZQftK3XAyck8Y6R207edqYEEI9p8oCr4lqGcD05aMsT/SzXTVKDmnRu7PWdXuRNfeLGjEb5ZhtfaPSOIgEeuOAo6/Po6wsY4Yo4oxtSNFRR7lUYH9grIpQc16L2Yvl7QrKbW4EXt7N4hhk2bfEY7t23G3HOavft1bu+m3qIpZmtpQqqCWJKHAAHJJ91b2lBz93C9nbyDUnea2niU2zjdJFIq53x8ZYAZ4PHwrY/SE0G7uLi1MFvNMFicExxu4B3DqVBxV4UoIt3XWkkWk2iSIyOsZDK6lWB3N1U8ioT9IHsZLcpb3NvE8siExusaMzFDllOBzhSCOn59W/SgoLuH7CXCXr3NzBJEIUxGJY2Ul3yMruA6KGB/pCrn7VdnYr+0mtZchZVxkdVYEFWHvwwBx64x61tqUHL47L9oNEuWe3jl93iQp4kbp18y4OB/SAIrdP3h9q7oBIbeSPJPmjtSM8dC0gYD+yuhqUER1S3uX0GRJUY3JsGV0GWcy+EQRwSWYt8Tk1VfcN2cvINTd5raeJfZnG6SKRVzuj4ywAzwePhXQVKDV9qrieOyuXt8+MsMhi2rubeFO3C4O45xxg5qiLnvN7USRmD2eRXK4LLaSCX4kDGASPULxnjFdF0oKN7mu6a6huVvbxDF4QPhRtjezMCNzAHygAnAPOfdjnx+kB2fu7i9t2gtpplFvgmOJ2AO9+CVBwelXxSgjnd1bPHpdmkisjrCoZWBDA+4g8g1S3fZ2CvfwjLdRQSSwzBG3RoW2sFCsGAyR9ndkgDzY9K6MpQU13R9qNduLtY73xjbrC2C8AUFxtC5k2Ak4z68+uatDtToSXtnPbOBiWMgZ9G6qfmGAP3Vs5HABJ6AZqne1H0g7NrSRbRJvHkQqpdVAjJGNxO45I6gDOTQUt2f7PSXV7FaAEO8oRsYO0A+c+47QGP3V2Ra2yRokaDaqKFUDoFAwAPkKoz6O/Y4mSTUJF8qgxwZHVj9tlyPQeTI/ScelXxQK5t7wO6G+tLp57KN5IC++Pwc+JEc5A2r5vKfslc8AdDXSVKDl+71vtRfxm1cXUiNhWX2cJ90kgjU4453HBxzVp9z/dW2nKbi5x7VIu3aDkRIcErkcM5IGSOBjAPUmzaUFWfSB0m4uLO3WCGSZhPkiNGYgbG5IUHAradyGnzQaUqTRvE/iyHbIrK2CRjykA4qf0oFKUoKv7vUMcek72AaP2+1IIxkiTcMc9cQfH1rda/DYpLcSTXF/kDdIsMt6sUahNx/FERoCoz5jyfia0kDezveKeTY6olyMnG2C5HnPrlVWWf/t99Sftvo0tyIk326Wqt4lwJi31hTBjVgAAYwwDNlhnao6ZoNz2dMZtYTGJFjKAoJc+Jt9N+STnGOvPv5rY1ouy+pGRW33UVwzHepijMaCPAH1YLvuTIJ3bjy3yre0CovqkLtqtsFkMZ9iueQFP/wBW04wwIqUVEteS5OqW3s7xI/sdzkyo7rt8W1zgK6HOcc59/FB86w8ktlf4uJD4STxsCkIyVjycYXpyKrTv9hkW10/dMzg7yAQgAwsf6IGevrU+1aW/ks73Zdae6pHMsoigl3Bwh3KT7QQr4x1HHHFe8PtzmOBrjTWlEIkWNreUyCPgbtvtGdueM460Gn7L2sp0vST47gF4cDbH5eH6Ernj41L45ZDcvb+0y70iSUnw4Nu12kUAHbnOY2zx6io7fS3ziDw7mwdUu1T6qCXCyLuyGxcHp6jitsrakZjGLrT/ABggZl9nm3+GSQCR7Tnbnd99B+d3CkW9wCckX13k8c/XPzgcVK6iXdqH9mn3lS/tt3uKghS3jPnaCSQM9ASfnUtoFaLtL2ia0aNijvGVcsI4ZJHZxs2RoF+yzZY5bjy+lb2o1eNfSTSSWN3auiYjaCRGZRIhbdmVHzG5ztI2tjYOOooMzQNZefxPGhSGSPGVEquVVhkCQgAK+OSoyBxyc1DOzLtJcaKx+0bO6nfjAHjGE8c9Mtj91SPtBqt0ml3DyxrFcsrRRpG28eK7eFFtYqM7nZDyBgHnoTWD2Zsl/Cs4QfV2Nnb2ie7JzI2Oeu3wgfu91BN6Ur4mB2tjrg4oPulczf8AwV2t/wDN/wD5Y/8A61p+0Uev2AT2qe5i8TO0G6JJxjOAshOBkc/Gg6xpVL/R41C8na8eaWaVAI1VpHdlDeckKWJ5xtzj3jPUVdFApSlApSlBj3+oRQRmSaRI416u7BVHzJ46186dqkFwgkglSVDkBo2DLkdeQcZqFd83Y261GyRLbDPFLv8ADJA3jaw4JONwz6+881hdyHYa906G4N0NhmZNsW4Nt2bssSpK5bcOnooz7gFmUpSg1naHtHbWMJnuX2RghS21m5PThQTXj2Z7XWeoI0lrJ4io21jsdcNgHGGAPQioj3+/kd/10X95rUfRt/mVz+0f5FoLerC1rWYbSB5522RRgFmwxxkgDhQSeSOgrNqG98Izot5/QT+IlBttR7aWUFpHeSylbeQIVfY5yHGV8oXcMj3isHX+9DS7KYwXE5SRQCV8OVuCMjlUI6VXfb27jPZawUOpZltgqggklU8wA949azu+e7hlng06COH2q6KmWZlQNHEOmZCAecEnnO1SMeYUE6l7x9NW1iuzMRBNIY438OXlwWGNu3cOVbkgDitlqnaW2t5reGV9slyxWFdrHcV255AIX7S9cdaqjvd0mC10ewgtWVkiukVWyDltkhJYjjJYkn51+a8urDV9G/CJtj9e/hez7/8Ahb9+4f0MY+NBdlKUoPmSMMCD0IIPyNQG37itFV93gO3OdrSybevuyCR8yasClB5WtrHEixxqqIgAVVACgDoABwBXrSlApSlApSlApSlApSlBBe1lkkeowvJ+Iv4XsZ84xvOWhJ+JzIn3isizInsVaaAXVzp7sGjOMtPErLkDkZkjbeoPHnQ8EAjddrezy3tpLbk7S4yjjOUkU5Rhgg8MAePiKrm61m68Nb2PxEm3ra6hEkiRBZ1IVJmZ45AseDgnH2XQ58lBPtIsr55xPdmKPajJHBDlgu4qSZJWALN5QAFUAc9akFVhNPrCMqMHV2+yp1K1DH5A2eTX1dSazEu6RXRfe+pWqj95sqCzaj11+V7f9huv4tpUVK63t3bJNuM7vwjbYx78+xYxWNb2mqyus6RvIyq0ayLqVsQFYqWXizxyUQ+/igl2p6BBa2OomIEeOtxNJlicyOh3EZ6DgcCvXT+ysPtcd/ufxfZVg25XZsyGzjbndn44+FQ1hqs4kh2tJlSsiDU7UnaeCGAs8j3elfdw+sQqN6vGvQb9StQOPQE2dBvE7KQ2IjWJnYT6iJ23lTh3U5C4UeXgdcn41JU0OEXTXQB8V4hETk42KSw8vTOSear97HWZQjGGRwrB0I1G3xuGcEEWXPU/CkU+sM7IodnX7SjUrUsPmos8igk3d5+Iuf2+8/jvUpqqLa11O3PhJG0bSO0mw6nbbmdyWYgGzyckk8cVk3UmsxDdIroOmX1K1UZ+ZsqCzqh9/wBi7jkx3lw2GJii8URRx7myWJij3S7MkhHJDYwTzmtIy62F3lJAuM7vwjbYx78+xYxWHd6tqscDXBEjRL+dHqNq2TnAVALPzOSQoUckkCgk/azUENxErt9TZI17cnrwgYQqQOpL75B15gHHINevdrYutl48oImvJHuZAc8GQ5Vef0UCDHpioodFluHj06UmSWdlu9Sc87YlI8GDcABuO1F4xwjNjzVaoGOlB+0pSg8b28jijeSRgqIpZmPQKBkk1yn2j1i513VB4anMrCOBD0SMdN2M44y7Hn19wqwvpA9vOmnQt+i9wQR80jP9jn+p8a2ncJ2C9ngN9Mv1s6/VZ/NhODn4Fzz/AEQPeaCxeyfZqGwtIraIcIOW9Wc8sx+JP7hgdBXPmpdrL8a88Qu7gR/hDbsE0mzb4uNu3djbjjHSumq5Q1T/AOYn/wCZf61B1PqDERSEHBCNg/caoHuN7TXs+qBJrqeVPBkO2SWRlyNuDgkjNXzrdwqW07sQFWJySegAUk5rnP6Pv5X/APQk/wAtBNfpD67dW3sPs88sO7x93hyOu7Hg43bSM4ycZ95qBw9pdb1SKG1szcuII8ysJDudySd0spI8voqk/m+uOJd9Jr/d/wD1H+hUr7g9OSPSEkAG6aSRmPqdrFBn5Ben/wCzQazvSu7uz0CyCzSxTIbdHZXZXJETbgzA5+0OefSsj6P+r3FxZ3DTzSTMJ8AyOzEDYvALE4Ffv0ifyXH+0p/gkrXfR4kK6beEdRMSPmI1oNJ3pd8d01y9nYOY0jcxtIg+skccEIcZVQeBjkkZzitKnYTtXt8Ue1ZPP87Ak5HXHi7vhjr8K0ndFAkmtWYkAI3s3P6So7KfmGCn511lQVn35RldDwSSQ8IJJySR7z6mqb7F69qphbT9NDB5pGkdoyA5XaoxvJAjUYzuyDkgZHQ3T3+/kd/10X95qP8A0a9PQQXc2PO0ix59yqu7j5lufkPdQVvrk2u6RcqJrieOTG5G8ZnRxn4kqwz1Vh7sjkV0l2c1GPUdOhlkRWW4hHiJ1XJGHX5Z3Cqh+kt+Psv1cn+Jasjud/Itn/Rf+I9B+aX3PaPbzLNHbedCGTdJIyqw6EKzEE+vOcHGKyde7r9KvZ2nuIC8rAAt4sy8AADhXA6D3VK6UEXk7s9Ma1jtDAfAjkMiL4soIc553B93qeM1tNU7NW1zNbzSpuktmLQtucbSdueAQG+yvXPStpSgUpSgUpSgUpSgUpSgUpSgUpSgUpSgVBe2ukNbStqEMXjRunh39uFBM0GMb1HQyRgng/aUkZGKnVKCsuzei6cjvFPGlzBf7WtrqXzmVdoAgd2GVkjCgryNw6eZWrM7K6DcTXSyX9s5FtaxwwtOY3zJufxZFAY+ZlEWWIB618a72XNkJWhgNxp8x3T2a53xNkHxbPHIIPm2AgggFcenynaBzYuvjtcWU8bpHfIfrIAykEXYA3AoDxKF4wN4XBYh5XHZWZrtbP2RhpovPHwGjEHh+ADs8MNu2+07mKbdvPurM7baLcQmRtOtm3XNpNFIYDEmJQYvBd8svKqZhuXJ5HuGMi37L3EojkN1HdI0gm3FjtdfAaIBduRs/FycdWUn1GPVOxdyIjG1wJX3xN477xI6J4e6KQA42PsZTgjhuVY5LB9ap2Wjtra3aytcS2rxFFi2LIY96iZS7EBt0e/O88nB6gEVH2bmudV1S+uJo45jDFKUt5svjqqxxRq65O3cufs7iCeSDV16dpPh3LEmEnh1Tcd8KYZcRjHKMecnHLP1AAFSaZcrbxeFcy2VvDcmaSGf2eaSV28SQSLJNHLG8cieVeOCCADwchrexWr6ja3Go6dboXLxTeHHDIhEMvRWR3fGF3YbzFsgdSKtrVeyMcFlAbS1BuLZ4GTwwglx4kfjASMRkvH4gbcfNnmob2Ds917bPGlp7O9rcx25jilieVEaMFp1ZnO3cSASxY5JI54mEHYa4WK3TxUYwS7/ABG8TdKmRiOXnO0LxuyT9WhIPmBB2Y7GxS20731qpnu5ZXmEoRnCb2EShgTtCxhMBTweRzWD2O0K5nuFm1K2bdBZwwxmYxuDL5/HdFVmAZvJ5iAccVtx2RnHifWIN9zDMOX8ipKHaJSeqMAfdzI/GMAfFxGlj4clxMgAubh1HnMknjFikcSYLO43AbVz9kYHoA0V52dkFyttJbldLiunuGLPGLcRC3DBCpfd4YuN7bCNoyPQDGJeX1uJBfx2xxKypp9qgKm7mAO24lj4CooJ2swyFG49UAze1Gtlygu4WYyH+S6WjAyzN6PeFcqIxgnZygAJO4jAkfZfstKkjXl6yy3kgx5fxcEfpHAD0Hvbqx/tDJ7G9m2tImaVvEup28S4k/SkPovujQeVR7h0Ga39KUCsbUbgxwyOMZRGYZ6ZAJ5+FZNCKDie41KSSczynxXZ977+jHOTuxjg+4Y46Yqw1+kJqwAAS2AHAAifAHw+srpH2ZP0V/cKezJ+iv7hQVZ3Qd597qdzNHcCILHFvHhoQc7lHOWPGDVX97Glz2WsyyhSgeUTwvjKk8MSM5BIfOQf3YIrqRIlHQAfICvi6s45RtkRXHXDqCM/Iig561XvQ1TXEWwtrdYzKB4pRmJKgjJLcCOP35zngZ5wcL6P4/2v1z9RJ/lrpC00+GIERxpGD12Kq5+eBXqsKjooHyAoKQ+k1/u//qP9Cpv3H/kS1+c38aSpy8anqAfmK/VUDgDA+FBV30ij/suP9qT/AASVh/RvGbG5H/mP8iVbjoD1APzokYHQAfIUHJ/bHsreaNf7kDoqyb7aYDKkZyvPTeOhU+7oQQTKD9I7UfDx4Ftvx9vEmPnt39fvroeaFXBVlDA9QQCP3GsWHRLVDuSCJSPVY0B/eBQV933XPiaEH/TeBvd156Vr/o2/zK5/aP8AItW4yA9QD86JGB0AHyFBQv0lvx9l+rk/xLVk9zjA6LZ4/Rf+JJUweJT1APzAr6VQOAMD4UH7SlKBSlKBSlKBSlKBSlKBSlKBSlKBSlKBSlKBSlKBUS1jsMwla60+b2S5bl1xm3n5z9fF+keRvXDeY9TUtpQVYNR9kkPiq+kzMSSQPF02Zj6noI2PrzG3IyWqWW3am5VQ01r4sZyRPZOJoyoGcmPiUE+5Q/pzUkliVgVYBgeoIBB+YNRa47s7IMXtjLZOfzrWQxr98XMZ/wC2g85dQ0G4mLTezGaSMIVuUCSMgbcAYpgCcMuenVR7q03d9oWnXdlC8sccnhSTIIyQbfIkkCt7PnwjIUK+cruOetZOuWmqWkbsb6K5TaxC3FmhbA5wXSRAfntqp9Q71IxLIJdJ02Vw2C/s4BOMDnJY/wBtBZOraLpMWr2ySrE0fss7Mtw++FFDR7FijkYpEo+swqgADpwK28F3oCMDbWsEz5wDaWgkweOskcZVeo5LD+yqy7K94j3EvhW9jp1rkrkrbbjkkjOA6CrQt+zOo3C7ptVkRG6JawRQkcnPnbxGPp/70DWu1d0qBpGg02I/n3Tq8568RwI2zdjkEu3TlK02l2tzO5ksYpFd12tqd+uZip9La3IGFzyBhE+BqWaT2A0+3fxFhEk2c+NMzSy5+DuSV+7FSKg0XZvsfb2e913Szy8yzyndLIfi3ovuUYAwK3tKUClKUClKUClKUClKUClKUClKUClKUClKUClKUClKUClKUClKUClKUClKUClKUClKUClKUClKUClKUH//2Q=="/>
          <p:cNvSpPr>
            <a:spLocks noChangeAspect="1" noChangeArrowheads="1"/>
          </p:cNvSpPr>
          <p:nvPr/>
        </p:nvSpPr>
        <p:spPr bwMode="auto">
          <a:xfrm>
            <a:off x="152400" y="-419100"/>
            <a:ext cx="38290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11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6629400" y="12954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00200" y="304800"/>
            <a:ext cx="1143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8718" y="1412776"/>
            <a:ext cx="8064896" cy="28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50000"/>
              </a:spcBef>
            </a:pPr>
            <a:r>
              <a:rPr lang="de-CH" sz="3600" b="1" dirty="0" smtClean="0"/>
              <a:t>Outlook:</a:t>
            </a:r>
          </a:p>
          <a:p>
            <a:pPr algn="ctr" eaLnBrk="1" hangingPunct="1">
              <a:lnSpc>
                <a:spcPct val="130000"/>
              </a:lnSpc>
              <a:spcBef>
                <a:spcPct val="50000"/>
              </a:spcBef>
            </a:pPr>
            <a:r>
              <a:rPr lang="de-CH" sz="3600" b="1" dirty="0" err="1" smtClean="0"/>
              <a:t>Lungscape</a:t>
            </a:r>
            <a:r>
              <a:rPr lang="de-CH" sz="3600" b="1" dirty="0" smtClean="0"/>
              <a:t> 002 PTEN</a:t>
            </a:r>
          </a:p>
          <a:p>
            <a:pPr algn="ctr" eaLnBrk="1" hangingPunct="1">
              <a:lnSpc>
                <a:spcPct val="130000"/>
              </a:lnSpc>
              <a:spcBef>
                <a:spcPct val="50000"/>
              </a:spcBef>
            </a:pPr>
            <a:r>
              <a:rPr lang="de-CH" sz="3600" b="1" dirty="0" smtClean="0"/>
              <a:t>NSCLC </a:t>
            </a:r>
            <a:r>
              <a:rPr lang="de-CH" sz="3600" b="1" dirty="0" err="1" smtClean="0"/>
              <a:t>by</a:t>
            </a:r>
            <a:r>
              <a:rPr lang="de-CH" sz="3600" b="1" dirty="0" smtClean="0"/>
              <a:t> ETOP</a:t>
            </a:r>
          </a:p>
        </p:txBody>
      </p:sp>
      <p:sp>
        <p:nvSpPr>
          <p:cNvPr id="2054" name="Line 7"/>
          <p:cNvSpPr>
            <a:spLocks noChangeShapeType="1"/>
          </p:cNvSpPr>
          <p:nvPr/>
        </p:nvSpPr>
        <p:spPr bwMode="auto">
          <a:xfrm>
            <a:off x="250825" y="692696"/>
            <a:ext cx="8642350" cy="0"/>
          </a:xfrm>
          <a:prstGeom prst="line">
            <a:avLst/>
          </a:prstGeom>
          <a:noFill/>
          <a:ln w="28575">
            <a:solidFill>
              <a:srgbClr val="00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0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6629400" y="12954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00200" y="304800"/>
            <a:ext cx="1143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23528" y="116632"/>
            <a:ext cx="8488318" cy="61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de-CH" sz="2600" b="1" dirty="0" smtClean="0">
                <a:solidFill>
                  <a:srgbClr val="0066CC"/>
                </a:solidFill>
              </a:rPr>
              <a:t>European </a:t>
            </a:r>
            <a:r>
              <a:rPr lang="de-CH" sz="2600" b="1" dirty="0" err="1" smtClean="0">
                <a:solidFill>
                  <a:srgbClr val="0066CC"/>
                </a:solidFill>
              </a:rPr>
              <a:t>Thoracic</a:t>
            </a:r>
            <a:r>
              <a:rPr lang="de-CH" sz="2600" b="1" dirty="0" smtClean="0">
                <a:solidFill>
                  <a:srgbClr val="0066CC"/>
                </a:solidFill>
              </a:rPr>
              <a:t> </a:t>
            </a:r>
            <a:r>
              <a:rPr lang="de-CH" sz="2600" b="1" dirty="0" err="1" smtClean="0">
                <a:solidFill>
                  <a:srgbClr val="0066CC"/>
                </a:solidFill>
              </a:rPr>
              <a:t>Oncology</a:t>
            </a:r>
            <a:r>
              <a:rPr lang="de-CH" sz="2600" b="1" dirty="0" smtClean="0">
                <a:solidFill>
                  <a:srgbClr val="0066CC"/>
                </a:solidFill>
              </a:rPr>
              <a:t> </a:t>
            </a:r>
            <a:r>
              <a:rPr lang="de-CH" sz="2600" b="1" dirty="0" err="1" smtClean="0">
                <a:solidFill>
                  <a:srgbClr val="0066CC"/>
                </a:solidFill>
              </a:rPr>
              <a:t>Platform</a:t>
            </a:r>
            <a:r>
              <a:rPr lang="de-CH" sz="2600" b="1" dirty="0" smtClean="0">
                <a:solidFill>
                  <a:srgbClr val="0066CC"/>
                </a:solidFill>
              </a:rPr>
              <a:t>, etop-eu.org</a:t>
            </a:r>
            <a:endParaRPr lang="de-CH" sz="2600" b="1" dirty="0">
              <a:solidFill>
                <a:srgbClr val="0066CC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81454" y="5910371"/>
            <a:ext cx="7534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1" dirty="0" smtClean="0"/>
              <a:t>2400 </a:t>
            </a:r>
            <a:r>
              <a:rPr lang="de-CH" sz="1600" b="1" dirty="0" err="1" smtClean="0"/>
              <a:t>chemo-naïve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resected</a:t>
            </a:r>
            <a:r>
              <a:rPr lang="de-CH" sz="1600" b="1" dirty="0" smtClean="0"/>
              <a:t> NSCLC </a:t>
            </a:r>
            <a:r>
              <a:rPr lang="de-CH" sz="1600" b="1" dirty="0" err="1" smtClean="0"/>
              <a:t>patients</a:t>
            </a:r>
            <a:r>
              <a:rPr lang="de-CH" sz="1600" b="1" dirty="0" smtClean="0"/>
              <a:t>, 100 </a:t>
            </a:r>
            <a:r>
              <a:rPr lang="de-CH" sz="1600" b="1" dirty="0" err="1" smtClean="0"/>
              <a:t>tissue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microarrays</a:t>
            </a:r>
            <a:endParaRPr lang="de-CH" sz="1600" b="1" dirty="0" smtClean="0"/>
          </a:p>
          <a:p>
            <a:endParaRPr lang="de-CH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1" dirty="0" err="1" smtClean="0"/>
              <a:t>Centralized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database</a:t>
            </a:r>
            <a:r>
              <a:rPr lang="de-CH" sz="1600" b="1" dirty="0" smtClean="0"/>
              <a:t>, but </a:t>
            </a:r>
            <a:r>
              <a:rPr lang="de-CH" sz="1600" b="1" dirty="0" err="1" smtClean="0"/>
              <a:t>local</a:t>
            </a:r>
            <a:r>
              <a:rPr lang="de-CH" sz="1600" b="1" dirty="0" smtClean="0"/>
              <a:t> lab </a:t>
            </a:r>
            <a:r>
              <a:rPr lang="de-CH" sz="1600" b="1" dirty="0" err="1" smtClean="0"/>
              <a:t>assays</a:t>
            </a:r>
            <a:endParaRPr lang="de-CH" sz="1600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74" y="757985"/>
            <a:ext cx="7307518" cy="428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Slide ETOP countries_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42" y="1478756"/>
            <a:ext cx="5795350" cy="434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6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611560" y="158750"/>
            <a:ext cx="7899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smtClean="0">
                <a:solidFill>
                  <a:srgbClr val="0066CC"/>
                </a:solidFill>
              </a:rPr>
              <a:t>PTEN IHC in non-</a:t>
            </a:r>
            <a:r>
              <a:rPr lang="de-CH" sz="2800" b="1" dirty="0" err="1" smtClean="0">
                <a:solidFill>
                  <a:srgbClr val="0066CC"/>
                </a:solidFill>
              </a:rPr>
              <a:t>small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cell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lung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carcinoma</a:t>
            </a:r>
            <a:endParaRPr lang="de-CH" sz="2800" b="1" dirty="0">
              <a:solidFill>
                <a:srgbClr val="0066CC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902896" y="6309320"/>
            <a:ext cx="2133600" cy="476250"/>
          </a:xfrm>
        </p:spPr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18</a:t>
            </a:fld>
            <a:endParaRPr lang="de-CH" dirty="0"/>
          </a:p>
        </p:txBody>
      </p:sp>
      <p:sp>
        <p:nvSpPr>
          <p:cNvPr id="12" name="Rechteck 11"/>
          <p:cNvSpPr/>
          <p:nvPr/>
        </p:nvSpPr>
        <p:spPr>
          <a:xfrm>
            <a:off x="323528" y="908720"/>
            <a:ext cx="4392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PTEN loss in 21% </a:t>
            </a:r>
            <a:r>
              <a:rPr lang="en-US" sz="1600" b="1" dirty="0" err="1" smtClean="0"/>
              <a:t>Squam</a:t>
            </a:r>
            <a:r>
              <a:rPr lang="en-US" sz="1600" b="1" dirty="0" smtClean="0"/>
              <a:t> Cell Ca (n=43) and 4% Adeno Ca (n=56)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Cell Signaling </a:t>
            </a:r>
            <a:r>
              <a:rPr lang="en-US" sz="1600" b="1" dirty="0" err="1" smtClean="0"/>
              <a:t>RmAb</a:t>
            </a:r>
            <a:r>
              <a:rPr lang="en-US" sz="1600" b="1" dirty="0" smtClean="0"/>
              <a:t> </a:t>
            </a:r>
            <a:r>
              <a:rPr lang="en-US" sz="1600" b="1" dirty="0" smtClean="0"/>
              <a:t>138G6 anti-PTEN </a:t>
            </a:r>
            <a:endParaRPr lang="en-US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600400" cy="570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34617" y="2201962"/>
            <a:ext cx="3505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 smtClean="0"/>
              <a:t>Spoerke</a:t>
            </a:r>
            <a:r>
              <a:rPr lang="de-CH" sz="1200" dirty="0" smtClean="0"/>
              <a:t>, </a:t>
            </a:r>
            <a:r>
              <a:rPr lang="de-CH" sz="1200" dirty="0" err="1" smtClean="0"/>
              <a:t>Clin</a:t>
            </a:r>
            <a:r>
              <a:rPr lang="de-CH" sz="1200" dirty="0" smtClean="0"/>
              <a:t> Cancer Res, 2012 Genentech</a:t>
            </a:r>
            <a:endParaRPr lang="de-CH" sz="1200" dirty="0"/>
          </a:p>
        </p:txBody>
      </p:sp>
      <p:sp>
        <p:nvSpPr>
          <p:cNvPr id="8" name="Rechteck 7"/>
          <p:cNvSpPr/>
          <p:nvPr/>
        </p:nvSpPr>
        <p:spPr>
          <a:xfrm>
            <a:off x="278841" y="2850034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PTEN loss in 59% </a:t>
            </a:r>
            <a:r>
              <a:rPr lang="en-US" sz="1600" b="1" dirty="0" err="1" smtClean="0"/>
              <a:t>Squam</a:t>
            </a:r>
            <a:r>
              <a:rPr lang="en-US" sz="1600" b="1" dirty="0" smtClean="0"/>
              <a:t> Cell Ca (n=44) and 34% Adeno Ca (n=94)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PTEN loss is </a:t>
            </a:r>
            <a:r>
              <a:rPr lang="en-US" sz="1600" b="1" dirty="0"/>
              <a:t>an independent prognostic marker in </a:t>
            </a:r>
            <a:r>
              <a:rPr lang="en-US" sz="1600" b="1" dirty="0" smtClean="0"/>
              <a:t>early-stage I/II resected Adeno Ca (HR 2.68 for DFS) with 138G6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11560" y="4578226"/>
            <a:ext cx="2986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 smtClean="0"/>
              <a:t>Yanagawa</a:t>
            </a:r>
            <a:r>
              <a:rPr lang="de-CH" sz="1200" dirty="0" smtClean="0"/>
              <a:t> , J </a:t>
            </a:r>
            <a:r>
              <a:rPr lang="de-CH" sz="1200" dirty="0" err="1" smtClean="0"/>
              <a:t>Thorac</a:t>
            </a:r>
            <a:r>
              <a:rPr lang="de-CH" sz="1200" dirty="0" smtClean="0"/>
              <a:t> </a:t>
            </a:r>
            <a:r>
              <a:rPr lang="de-CH" sz="1200" dirty="0" err="1" smtClean="0"/>
              <a:t>Oncol</a:t>
            </a:r>
            <a:r>
              <a:rPr lang="de-CH" sz="1200" dirty="0" smtClean="0"/>
              <a:t>, 2012</a:t>
            </a:r>
            <a:endParaRPr lang="de-CH" sz="1200" dirty="0"/>
          </a:p>
        </p:txBody>
      </p:sp>
      <p:sp>
        <p:nvSpPr>
          <p:cNvPr id="9" name="Rechteck 8"/>
          <p:cNvSpPr/>
          <p:nvPr/>
        </p:nvSpPr>
        <p:spPr>
          <a:xfrm>
            <a:off x="395536" y="525068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→ What is the best protocol for PTEN IHC?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28812" y="5724037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 smtClean="0"/>
              <a:t>Pallares</a:t>
            </a:r>
            <a:r>
              <a:rPr lang="de-CH" sz="1200" dirty="0" smtClean="0"/>
              <a:t>, </a:t>
            </a:r>
            <a:r>
              <a:rPr lang="de-CH" sz="1200" dirty="0" err="1" smtClean="0"/>
              <a:t>Mod</a:t>
            </a:r>
            <a:r>
              <a:rPr lang="de-CH" sz="1200" dirty="0" smtClean="0"/>
              <a:t> </a:t>
            </a:r>
            <a:r>
              <a:rPr lang="de-CH" sz="1200" dirty="0" err="1" smtClean="0"/>
              <a:t>Pathol</a:t>
            </a:r>
            <a:r>
              <a:rPr lang="de-CH" sz="1200" dirty="0" smtClean="0"/>
              <a:t> 2005; Carvalho, Acta </a:t>
            </a:r>
            <a:r>
              <a:rPr lang="de-CH" sz="1200" dirty="0" err="1" smtClean="0"/>
              <a:t>Histochem</a:t>
            </a:r>
            <a:r>
              <a:rPr lang="de-CH" sz="1200" dirty="0" smtClean="0"/>
              <a:t> 2013; </a:t>
            </a:r>
            <a:r>
              <a:rPr lang="de-CH" sz="1200" dirty="0" err="1" smtClean="0"/>
              <a:t>Maiques</a:t>
            </a:r>
            <a:r>
              <a:rPr lang="de-CH" sz="1200" dirty="0" smtClean="0"/>
              <a:t> Hum </a:t>
            </a:r>
            <a:r>
              <a:rPr lang="de-CH" sz="1200" dirty="0" err="1" smtClean="0"/>
              <a:t>Pathol</a:t>
            </a:r>
            <a:r>
              <a:rPr lang="de-CH" sz="1200" dirty="0" smtClean="0"/>
              <a:t> 2014 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9644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611560" y="158750"/>
            <a:ext cx="7899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smtClean="0">
                <a:solidFill>
                  <a:srgbClr val="0066CC"/>
                </a:solidFill>
              </a:rPr>
              <a:t>PTEN </a:t>
            </a:r>
            <a:r>
              <a:rPr lang="de-CH" sz="2800" b="1" dirty="0" err="1" smtClean="0">
                <a:solidFill>
                  <a:srgbClr val="0066CC"/>
                </a:solidFill>
              </a:rPr>
              <a:t>External</a:t>
            </a:r>
            <a:r>
              <a:rPr lang="de-CH" sz="2800" b="1" dirty="0" smtClean="0">
                <a:solidFill>
                  <a:srgbClr val="0066CC"/>
                </a:solidFill>
              </a:rPr>
              <a:t> Quality Assessment (EQA)</a:t>
            </a:r>
            <a:endParaRPr lang="de-CH" sz="2800" b="1" dirty="0">
              <a:solidFill>
                <a:srgbClr val="0066CC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830888" y="6337126"/>
            <a:ext cx="2133600" cy="476250"/>
          </a:xfrm>
        </p:spPr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19</a:t>
            </a:fld>
            <a:endParaRPr lang="de-CH" dirty="0"/>
          </a:p>
        </p:txBody>
      </p:sp>
      <p:sp>
        <p:nvSpPr>
          <p:cNvPr id="4" name="Rechteck 3"/>
          <p:cNvSpPr/>
          <p:nvPr/>
        </p:nvSpPr>
        <p:spPr>
          <a:xfrm>
            <a:off x="539552" y="1188041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dirty="0" smtClean="0"/>
          </a:p>
          <a:p>
            <a:endParaRPr lang="en-US" sz="1600" b="1" dirty="0" smtClean="0"/>
          </a:p>
        </p:txBody>
      </p:sp>
      <p:sp>
        <p:nvSpPr>
          <p:cNvPr id="6" name="Rechteck 5"/>
          <p:cNvSpPr/>
          <p:nvPr/>
        </p:nvSpPr>
        <p:spPr>
          <a:xfrm>
            <a:off x="611560" y="1034727"/>
            <a:ext cx="792088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C00000"/>
                </a:solidFill>
              </a:rPr>
              <a:t>Part A: Webbook with whole sections</a:t>
            </a:r>
          </a:p>
          <a:p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12 </a:t>
            </a:r>
            <a:r>
              <a:rPr lang="en-US" sz="1600" b="1" dirty="0"/>
              <a:t>cases: 5 PTEN+ and 5 PTEN- surgical specimens (</a:t>
            </a:r>
            <a:r>
              <a:rPr lang="en-US" sz="1600" b="1" dirty="0" smtClean="0"/>
              <a:t>lung ca, endometrium ca, </a:t>
            </a:r>
            <a:r>
              <a:rPr lang="en-US" sz="1600" b="1" dirty="0"/>
              <a:t>prostate </a:t>
            </a:r>
            <a:r>
              <a:rPr lang="en-US" sz="1600" b="1" dirty="0" smtClean="0"/>
              <a:t>ca, glioblastoma</a:t>
            </a:r>
            <a:r>
              <a:rPr lang="en-US" sz="1600" b="1" dirty="0"/>
              <a:t>) as well as PTEN+ and PTEN- cell line</a:t>
            </a:r>
          </a:p>
          <a:p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/>
              <a:t>MmAb</a:t>
            </a:r>
            <a:r>
              <a:rPr lang="en-US" sz="1600" b="1" dirty="0" smtClean="0"/>
              <a:t> 6H2.1 DAKO </a:t>
            </a:r>
            <a:r>
              <a:rPr lang="en-US" sz="1600" b="1" dirty="0" err="1" smtClean="0"/>
              <a:t>Cytomation</a:t>
            </a:r>
            <a:r>
              <a:rPr lang="en-US" sz="1600" b="1" dirty="0" smtClean="0"/>
              <a:t>, 1:100, Leica Bond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/>
              <a:t>RmAb</a:t>
            </a:r>
            <a:r>
              <a:rPr lang="en-US" sz="1600" b="1" dirty="0" smtClean="0"/>
              <a:t> 138G6 Cell Signaling, 1:200, </a:t>
            </a:r>
            <a:r>
              <a:rPr lang="en-US" sz="1600" b="1" dirty="0" err="1" smtClean="0"/>
              <a:t>Ventana</a:t>
            </a:r>
            <a:r>
              <a:rPr lang="en-US" sz="1600" b="1" dirty="0" smtClean="0"/>
              <a:t> Benchmark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/>
              <a:t>RmAb</a:t>
            </a:r>
            <a:r>
              <a:rPr lang="en-US" sz="1600" b="1" dirty="0" smtClean="0"/>
              <a:t> 218 Spring Bioscience, 1:100 </a:t>
            </a:r>
            <a:r>
              <a:rPr lang="en-US" sz="1600" b="1" dirty="0" err="1" smtClean="0"/>
              <a:t>Ventana</a:t>
            </a:r>
            <a:r>
              <a:rPr lang="en-US" sz="1600" b="1" dirty="0" smtClean="0"/>
              <a:t> Benchmark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ETOP pathologists : Aarhus, Aberdeen, Amsterdam VU, Amsterdam NKI, Basel, Chieti, Gdansk, Dublin, Heidelberg, Leuven, Maastricht, Manchester, Roswell Park, Valencia, </a:t>
            </a:r>
            <a:r>
              <a:rPr lang="en-US" sz="1600" b="1" dirty="0" err="1" smtClean="0"/>
              <a:t>Vall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d’Hebron</a:t>
            </a:r>
            <a:r>
              <a:rPr lang="en-US" sz="1600" b="1" dirty="0" smtClean="0"/>
              <a:t>, Zürich. H-scoring on computer</a:t>
            </a:r>
          </a:p>
          <a:p>
            <a:endParaRPr lang="en-US" sz="1600" b="1" u="sng" dirty="0" smtClean="0"/>
          </a:p>
          <a:p>
            <a:endParaRPr lang="en-US" sz="1600" b="1" u="sng" dirty="0"/>
          </a:p>
          <a:p>
            <a:r>
              <a:rPr lang="en-US" sz="1600" b="1" u="sng" dirty="0" smtClean="0">
                <a:solidFill>
                  <a:srgbClr val="C00000"/>
                </a:solidFill>
              </a:rPr>
              <a:t>Part B: Tissue microarray with 4 cores/case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Local staining with SP218 anti-PTEN and </a:t>
            </a:r>
            <a:r>
              <a:rPr lang="en-US" sz="1600" b="1" dirty="0" smtClean="0"/>
              <a:t>H-scoring of total </a:t>
            </a:r>
            <a:r>
              <a:rPr lang="en-US" sz="1600" b="1" dirty="0" err="1" smtClean="0"/>
              <a:t>tumoral</a:t>
            </a:r>
            <a:r>
              <a:rPr lang="en-US" sz="1600" b="1" dirty="0" smtClean="0"/>
              <a:t> PTEN</a:t>
            </a:r>
            <a:endParaRPr lang="en-US" sz="1600" b="1" dirty="0" smtClean="0"/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Computer score using positive pixel account algorithm on Image J</a:t>
            </a:r>
          </a:p>
        </p:txBody>
      </p:sp>
    </p:spTree>
    <p:extLst>
      <p:ext uri="{BB962C8B-B14F-4D97-AF65-F5344CB8AC3E}">
        <p14:creationId xmlns:p14="http://schemas.microsoft.com/office/powerpoint/2010/main" val="187751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t="5637" r="9084" b="7086"/>
          <a:stretch/>
        </p:blipFill>
        <p:spPr bwMode="auto">
          <a:xfrm>
            <a:off x="252004" y="764704"/>
            <a:ext cx="7560356" cy="566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250825" y="158750"/>
            <a:ext cx="82602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smtClean="0">
                <a:solidFill>
                  <a:srgbClr val="0066CC"/>
                </a:solidFill>
              </a:rPr>
              <a:t>PTEN (</a:t>
            </a:r>
            <a:r>
              <a:rPr lang="de-CH" sz="2800" b="1" dirty="0" err="1" smtClean="0">
                <a:solidFill>
                  <a:srgbClr val="0066CC"/>
                </a:solidFill>
              </a:rPr>
              <a:t>phosphatase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and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tensin</a:t>
            </a:r>
            <a:r>
              <a:rPr lang="de-CH" sz="2800" b="1" dirty="0" smtClean="0">
                <a:solidFill>
                  <a:srgbClr val="0066CC"/>
                </a:solidFill>
              </a:rPr>
              <a:t> homolog)</a:t>
            </a:r>
            <a:endParaRPr lang="de-CH" sz="2800" b="1" dirty="0">
              <a:solidFill>
                <a:srgbClr val="0066CC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660580" y="3284984"/>
            <a:ext cx="2303908" cy="29238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u="sng" dirty="0" smtClean="0"/>
              <a:t>PTEN</a:t>
            </a:r>
          </a:p>
          <a:p>
            <a:endParaRPr lang="en-US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Located on 10q23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T</a:t>
            </a:r>
            <a:r>
              <a:rPr lang="en-US" sz="1400" b="1" dirty="0" smtClean="0"/>
              <a:t>umor suppressor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403 aa protein</a:t>
            </a:r>
          </a:p>
          <a:p>
            <a:endParaRPr lang="en-US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N</a:t>
            </a:r>
            <a:r>
              <a:rPr lang="en-US" sz="1400" b="1" dirty="0" smtClean="0"/>
              <a:t>o alternative!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Cells ultrasensitive to dosage alterations</a:t>
            </a:r>
          </a:p>
          <a:p>
            <a:endParaRPr lang="en-US" sz="1400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660232" y="6337126"/>
            <a:ext cx="2133600" cy="476250"/>
          </a:xfrm>
        </p:spPr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2</a:t>
            </a:fld>
            <a:endParaRPr lang="de-CH" dirty="0"/>
          </a:p>
        </p:txBody>
      </p:sp>
      <p:sp>
        <p:nvSpPr>
          <p:cNvPr id="2" name="Textfeld 1"/>
          <p:cNvSpPr txBox="1"/>
          <p:nvPr/>
        </p:nvSpPr>
        <p:spPr>
          <a:xfrm>
            <a:off x="242199" y="758179"/>
            <a:ext cx="33936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 smtClean="0"/>
              <a:t>Lung </a:t>
            </a:r>
            <a:r>
              <a:rPr lang="de-CH" dirty="0" err="1" smtClean="0"/>
              <a:t>squamous</a:t>
            </a:r>
            <a:r>
              <a:rPr lang="de-CH" dirty="0" smtClean="0"/>
              <a:t> </a:t>
            </a:r>
            <a:r>
              <a:rPr lang="de-CH" dirty="0" err="1" smtClean="0"/>
              <a:t>cell</a:t>
            </a:r>
            <a:r>
              <a:rPr lang="de-CH" dirty="0" smtClean="0"/>
              <a:t> </a:t>
            </a:r>
            <a:r>
              <a:rPr lang="de-CH" dirty="0" err="1" smtClean="0"/>
              <a:t>carcinoma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6584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611560" y="158750"/>
            <a:ext cx="7899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err="1" smtClean="0">
                <a:solidFill>
                  <a:srgbClr val="0066CC"/>
                </a:solidFill>
              </a:rPr>
              <a:t>Webbook</a:t>
            </a:r>
            <a:r>
              <a:rPr lang="de-CH" sz="2800" b="1" dirty="0" smtClean="0">
                <a:solidFill>
                  <a:srgbClr val="0066CC"/>
                </a:solidFill>
              </a:rPr>
              <a:t>: </a:t>
            </a:r>
            <a:r>
              <a:rPr lang="de-CH" sz="2800" b="1" dirty="0" err="1" smtClean="0">
                <a:solidFill>
                  <a:srgbClr val="0066CC"/>
                </a:solidFill>
              </a:rPr>
              <a:t>Mucinous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Endometrium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Ca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endParaRPr lang="de-CH" sz="2800" b="1" dirty="0">
              <a:solidFill>
                <a:srgbClr val="0066CC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686872" y="6245225"/>
            <a:ext cx="2133600" cy="476250"/>
          </a:xfrm>
        </p:spPr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20</a:t>
            </a:fld>
            <a:endParaRPr lang="de-CH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1625302" cy="474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691680" y="6073551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A: H&amp;E     B</a:t>
            </a:r>
            <a:r>
              <a:rPr lang="de-CH" sz="1600" b="1" dirty="0"/>
              <a:t>: DAKO </a:t>
            </a:r>
            <a:r>
              <a:rPr lang="de-CH" sz="1600" b="1" dirty="0" smtClean="0"/>
              <a:t>6H2.1      C</a:t>
            </a:r>
            <a:r>
              <a:rPr lang="de-CH" sz="1600" b="1" dirty="0"/>
              <a:t>: CST </a:t>
            </a:r>
            <a:r>
              <a:rPr lang="de-CH" sz="1600" b="1" dirty="0" smtClean="0"/>
              <a:t>138G6      D</a:t>
            </a:r>
            <a:r>
              <a:rPr lang="de-CH" sz="1600" b="1" dirty="0"/>
              <a:t>: SP 218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47" y="980728"/>
            <a:ext cx="3153759" cy="236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t="7232" r="793" b="1155"/>
          <a:stretch/>
        </p:blipFill>
        <p:spPr bwMode="auto">
          <a:xfrm>
            <a:off x="5378681" y="980728"/>
            <a:ext cx="3153759" cy="236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3" r="3270"/>
          <a:stretch/>
        </p:blipFill>
        <p:spPr bwMode="auto">
          <a:xfrm>
            <a:off x="2220747" y="3356991"/>
            <a:ext cx="3153759" cy="236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 t="6490"/>
          <a:stretch/>
        </p:blipFill>
        <p:spPr bwMode="auto">
          <a:xfrm>
            <a:off x="5378681" y="3356991"/>
            <a:ext cx="3153759" cy="236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220747" y="980728"/>
            <a:ext cx="33502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b="1" dirty="0" smtClean="0"/>
              <a:t>A</a:t>
            </a:r>
            <a:endParaRPr lang="de-CH" sz="16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5380473" y="980728"/>
            <a:ext cx="33502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b="1" dirty="0"/>
              <a:t>B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212988" y="3356992"/>
            <a:ext cx="33502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b="1" dirty="0"/>
              <a:t>C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380473" y="3359684"/>
            <a:ext cx="33502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61867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539552" y="1438324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Color </a:t>
            </a:r>
            <a:r>
              <a:rPr lang="de-CH" dirty="0" err="1" smtClean="0"/>
              <a:t>threshold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intensity</a:t>
            </a:r>
            <a:r>
              <a:rPr lang="de-CH" dirty="0" smtClean="0"/>
              <a:t> score 3, 2, 1 </a:t>
            </a:r>
            <a:r>
              <a:rPr lang="de-CH" dirty="0" err="1" smtClean="0"/>
              <a:t>set</a:t>
            </a:r>
            <a:r>
              <a:rPr lang="de-CH" dirty="0" smtClean="0"/>
              <a:t> </a:t>
            </a:r>
            <a:r>
              <a:rPr lang="de-CH" dirty="0" err="1" smtClean="0"/>
              <a:t>by</a:t>
            </a:r>
            <a:r>
              <a:rPr lang="de-CH" dirty="0" smtClean="0"/>
              <a:t> 3 </a:t>
            </a:r>
            <a:r>
              <a:rPr lang="de-CH" dirty="0" err="1" smtClean="0"/>
              <a:t>pathologists</a:t>
            </a:r>
            <a:endParaRPr lang="de-C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"/>
          <a:stretch/>
        </p:blipFill>
        <p:spPr bwMode="auto">
          <a:xfrm>
            <a:off x="497595" y="3778876"/>
            <a:ext cx="2629147" cy="230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79" y="3768089"/>
            <a:ext cx="2641607" cy="230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4704" y="3774551"/>
            <a:ext cx="2683055" cy="230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" b="1"/>
          <a:stretch/>
        </p:blipFill>
        <p:spPr bwMode="auto">
          <a:xfrm>
            <a:off x="3101995" y="1015355"/>
            <a:ext cx="2950976" cy="248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Gerade Verbindung mit Pfeil 12"/>
          <p:cNvCxnSpPr>
            <a:stCxn id="2054" idx="2"/>
            <a:endCxn id="2051" idx="0"/>
          </p:cNvCxnSpPr>
          <p:nvPr/>
        </p:nvCxnSpPr>
        <p:spPr>
          <a:xfrm>
            <a:off x="4577483" y="3495864"/>
            <a:ext cx="0" cy="27222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2054" idx="2"/>
          </p:cNvCxnSpPr>
          <p:nvPr/>
        </p:nvCxnSpPr>
        <p:spPr>
          <a:xfrm>
            <a:off x="4577483" y="3495864"/>
            <a:ext cx="2858748" cy="27222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2054" idx="2"/>
            <a:endCxn id="2050" idx="0"/>
          </p:cNvCxnSpPr>
          <p:nvPr/>
        </p:nvCxnSpPr>
        <p:spPr>
          <a:xfrm flipH="1">
            <a:off x="1812169" y="3495864"/>
            <a:ext cx="2765314" cy="28301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3256679" y="6228020"/>
            <a:ext cx="258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Intensity</a:t>
            </a:r>
            <a:r>
              <a:rPr lang="de-CH" dirty="0" smtClean="0"/>
              <a:t> score 2</a:t>
            </a:r>
            <a:endParaRPr lang="de-CH" dirty="0"/>
          </a:p>
        </p:txBody>
      </p:sp>
      <p:sp>
        <p:nvSpPr>
          <p:cNvPr id="27" name="Textfeld 26"/>
          <p:cNvSpPr txBox="1"/>
          <p:nvPr/>
        </p:nvSpPr>
        <p:spPr>
          <a:xfrm>
            <a:off x="473525" y="6228020"/>
            <a:ext cx="249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I</a:t>
            </a:r>
            <a:r>
              <a:rPr lang="de-CH" dirty="0" err="1" smtClean="0"/>
              <a:t>ntensity</a:t>
            </a:r>
            <a:r>
              <a:rPr lang="de-CH" dirty="0" smtClean="0"/>
              <a:t> score 3</a:t>
            </a:r>
            <a:endParaRPr lang="de-CH" dirty="0"/>
          </a:p>
        </p:txBody>
      </p:sp>
      <p:sp>
        <p:nvSpPr>
          <p:cNvPr id="28" name="Textfeld 27"/>
          <p:cNvSpPr txBox="1"/>
          <p:nvPr/>
        </p:nvSpPr>
        <p:spPr>
          <a:xfrm>
            <a:off x="6101420" y="6218728"/>
            <a:ext cx="2658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Intensity</a:t>
            </a:r>
            <a:r>
              <a:rPr lang="de-CH" dirty="0" smtClean="0"/>
              <a:t> score 1</a:t>
            </a:r>
            <a:endParaRPr lang="de-CH" dirty="0"/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611560" y="158750"/>
            <a:ext cx="7899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smtClean="0">
                <a:solidFill>
                  <a:srgbClr val="0066CC"/>
                </a:solidFill>
              </a:rPr>
              <a:t>Set </a:t>
            </a:r>
            <a:r>
              <a:rPr lang="de-CH" sz="2800" b="1" dirty="0" err="1" smtClean="0">
                <a:solidFill>
                  <a:srgbClr val="0066CC"/>
                </a:solidFill>
              </a:rPr>
              <a:t>color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threshold</a:t>
            </a:r>
            <a:r>
              <a:rPr lang="de-CH" sz="2800" b="1" dirty="0" smtClean="0">
                <a:solidFill>
                  <a:srgbClr val="0066CC"/>
                </a:solidFill>
              </a:rPr>
              <a:t> on Image J</a:t>
            </a:r>
            <a:endParaRPr lang="de-CH" sz="2800" b="1" dirty="0">
              <a:solidFill>
                <a:srgbClr val="0066CC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758880" y="6309320"/>
            <a:ext cx="2133600" cy="476250"/>
          </a:xfrm>
        </p:spPr>
        <p:txBody>
          <a:bodyPr/>
          <a:lstStyle/>
          <a:p>
            <a:pPr>
              <a:defRPr/>
            </a:pPr>
            <a:fld id="{0BE182F6-80F4-482D-A3B1-CFA97019FE24}" type="slidenum">
              <a:rPr lang="de-CH" smtClean="0"/>
              <a:pPr>
                <a:defRPr/>
              </a:pPr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370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00200" y="304800"/>
            <a:ext cx="1143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>
              <a:latin typeface="Frutiger" panose="020B0400030504020204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>
              <a:latin typeface="Frutiger" panose="020B0400030504020204" pitchFamily="34" charset="0"/>
            </a:endParaRPr>
          </a:p>
        </p:txBody>
      </p:sp>
      <p:sp>
        <p:nvSpPr>
          <p:cNvPr id="2054" name="Line 7"/>
          <p:cNvSpPr>
            <a:spLocks noChangeShapeType="1"/>
          </p:cNvSpPr>
          <p:nvPr/>
        </p:nvSpPr>
        <p:spPr bwMode="auto">
          <a:xfrm>
            <a:off x="250825" y="837183"/>
            <a:ext cx="864235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>
              <a:latin typeface="Frutiger" panose="020B0400030504020204" pitchFamily="34" charset="0"/>
            </a:endParaRPr>
          </a:p>
        </p:txBody>
      </p:sp>
      <p:pic>
        <p:nvPicPr>
          <p:cNvPr id="10" name="Picture 11" descr="uzh_logo_e_pos_stand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" b="12692"/>
          <a:stretch>
            <a:fillRect/>
          </a:stretch>
        </p:blipFill>
        <p:spPr bwMode="auto">
          <a:xfrm>
            <a:off x="6588125" y="116632"/>
            <a:ext cx="1800225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14398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://www.iosi.ch/Doc_ictr2009/SLA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76602"/>
            <a:ext cx="3096344" cy="70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060" y="1169446"/>
            <a:ext cx="1261885" cy="52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GB" sz="2400" b="1" dirty="0" smtClean="0">
                <a:latin typeface="+mn-lt"/>
              </a:rPr>
              <a:t>Thanks</a:t>
            </a:r>
            <a:endParaRPr lang="en-GB" sz="2400" b="1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7690" y="2093691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err="1" smtClean="0">
                <a:latin typeface="+mn-lt"/>
              </a:rPr>
              <a:t>Pathology</a:t>
            </a:r>
            <a:r>
              <a:rPr lang="de-CH" dirty="0">
                <a:latin typeface="+mn-lt"/>
              </a:rPr>
              <a:t> </a:t>
            </a:r>
            <a:r>
              <a:rPr lang="de-CH" dirty="0" smtClean="0">
                <a:latin typeface="+mn-lt"/>
              </a:rPr>
              <a:t>Zürich, Basel, Bern, </a:t>
            </a:r>
            <a:r>
              <a:rPr lang="de-CH" dirty="0" err="1" smtClean="0">
                <a:latin typeface="+mn-lt"/>
              </a:rPr>
              <a:t>Triemli</a:t>
            </a:r>
            <a:r>
              <a:rPr lang="de-CH" dirty="0" smtClean="0">
                <a:latin typeface="+mn-lt"/>
              </a:rPr>
              <a:t>, St. Gallen: Andrej </a:t>
            </a:r>
            <a:r>
              <a:rPr lang="de-CH" dirty="0" err="1" smtClean="0">
                <a:latin typeface="+mn-lt"/>
              </a:rPr>
              <a:t>Atanassoff</a:t>
            </a:r>
            <a:r>
              <a:rPr lang="de-CH" dirty="0" smtClean="0">
                <a:latin typeface="+mn-lt"/>
              </a:rPr>
              <a:t>, Lukas Bubendorf, Ruben Casanova, Paul </a:t>
            </a:r>
            <a:r>
              <a:rPr lang="de-CH" dirty="0" err="1" smtClean="0">
                <a:latin typeface="+mn-lt"/>
              </a:rPr>
              <a:t>Komminoth</a:t>
            </a:r>
            <a:r>
              <a:rPr lang="de-CH" dirty="0" smtClean="0">
                <a:latin typeface="+mn-lt"/>
              </a:rPr>
              <a:t>, Christian </a:t>
            </a:r>
            <a:r>
              <a:rPr lang="de-CH" dirty="0" err="1" smtClean="0">
                <a:latin typeface="+mn-lt"/>
              </a:rPr>
              <a:t>Oehlschlegel</a:t>
            </a:r>
            <a:r>
              <a:rPr lang="de-CH" dirty="0" smtClean="0">
                <a:latin typeface="+mn-lt"/>
              </a:rPr>
              <a:t>, Aurel </a:t>
            </a:r>
            <a:r>
              <a:rPr lang="de-CH" dirty="0" err="1" smtClean="0">
                <a:latin typeface="+mn-lt"/>
              </a:rPr>
              <a:t>Perren</a:t>
            </a:r>
            <a:r>
              <a:rPr lang="de-CH" dirty="0" smtClean="0">
                <a:latin typeface="+mn-lt"/>
              </a:rPr>
              <a:t>, Undine Rulle, Verena Tischler, Holger Moch</a:t>
            </a:r>
          </a:p>
          <a:p>
            <a:endParaRPr lang="de-CH" dirty="0">
              <a:latin typeface="+mn-lt"/>
            </a:endParaRPr>
          </a:p>
          <a:p>
            <a:r>
              <a:rPr lang="de-CH" dirty="0" err="1" smtClean="0">
                <a:latin typeface="+mn-lt"/>
              </a:rPr>
              <a:t>Thoracic</a:t>
            </a:r>
            <a:r>
              <a:rPr lang="de-CH" dirty="0" smtClean="0">
                <a:latin typeface="+mn-lt"/>
              </a:rPr>
              <a:t> </a:t>
            </a:r>
            <a:r>
              <a:rPr lang="de-CH" dirty="0" err="1" smtClean="0">
                <a:latin typeface="+mn-lt"/>
              </a:rPr>
              <a:t>Surgery</a:t>
            </a:r>
            <a:r>
              <a:rPr lang="de-CH" dirty="0" smtClean="0">
                <a:latin typeface="+mn-lt"/>
              </a:rPr>
              <a:t> USZ: Stéphane Collaud, Walter Weder</a:t>
            </a:r>
          </a:p>
          <a:p>
            <a:endParaRPr lang="de-CH" dirty="0">
              <a:latin typeface="+mn-lt"/>
            </a:endParaRPr>
          </a:p>
          <a:p>
            <a:r>
              <a:rPr lang="de-CH" dirty="0" smtClean="0">
                <a:latin typeface="+mn-lt"/>
              </a:rPr>
              <a:t>ETOP: Rolf Stahel, Rosita </a:t>
            </a:r>
            <a:r>
              <a:rPr lang="de-CH" dirty="0" err="1" smtClean="0">
                <a:latin typeface="+mn-lt"/>
              </a:rPr>
              <a:t>Kammler</a:t>
            </a:r>
            <a:r>
              <a:rPr lang="de-CH" dirty="0" smtClean="0">
                <a:latin typeface="+mn-lt"/>
              </a:rPr>
              <a:t>, Thomas Geiger</a:t>
            </a:r>
          </a:p>
          <a:p>
            <a:endParaRPr lang="de-CH" dirty="0">
              <a:latin typeface="+mn-lt"/>
            </a:endParaRPr>
          </a:p>
          <a:p>
            <a:r>
              <a:rPr lang="de-CH" dirty="0" smtClean="0">
                <a:latin typeface="+mn-lt"/>
              </a:rPr>
              <a:t>Genentech/Roche: Katja Schulze, Hartmut Koeppen</a:t>
            </a:r>
          </a:p>
        </p:txBody>
      </p:sp>
      <p:sp>
        <p:nvSpPr>
          <p:cNvPr id="1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0BE182F6-80F4-482D-A3B1-CFA97019FE24}" type="slidenum">
              <a:rPr lang="de-CH" smtClean="0"/>
              <a:pPr>
                <a:defRPr/>
              </a:pPr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082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0" y="750619"/>
            <a:ext cx="6625084" cy="463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250825" y="158750"/>
            <a:ext cx="86416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err="1" smtClean="0">
                <a:solidFill>
                  <a:srgbClr val="0066CC"/>
                </a:solidFill>
              </a:rPr>
              <a:t>Tumoral</a:t>
            </a:r>
            <a:r>
              <a:rPr lang="de-CH" sz="2800" b="1" dirty="0" smtClean="0">
                <a:solidFill>
                  <a:srgbClr val="0066CC"/>
                </a:solidFill>
              </a:rPr>
              <a:t> PTEN </a:t>
            </a:r>
            <a:r>
              <a:rPr lang="de-CH" sz="2800" b="1" dirty="0" err="1" smtClean="0">
                <a:solidFill>
                  <a:srgbClr val="0066CC"/>
                </a:solidFill>
              </a:rPr>
              <a:t>is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cytosolic</a:t>
            </a:r>
            <a:r>
              <a:rPr lang="de-CH" sz="2800" b="1" dirty="0" smtClean="0">
                <a:solidFill>
                  <a:srgbClr val="0066CC"/>
                </a:solidFill>
              </a:rPr>
              <a:t>, normal </a:t>
            </a:r>
            <a:r>
              <a:rPr lang="de-CH" sz="2800" b="1" dirty="0" err="1" smtClean="0">
                <a:solidFill>
                  <a:srgbClr val="0066CC"/>
                </a:solidFill>
              </a:rPr>
              <a:t>nuclear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endParaRPr lang="de-CH" sz="2800" b="1" dirty="0">
              <a:solidFill>
                <a:srgbClr val="0066CC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39552" y="5445224"/>
            <a:ext cx="7848872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Endocrine </a:t>
            </a:r>
            <a:r>
              <a:rPr lang="en-US" sz="1400" b="1" dirty="0"/>
              <a:t>p</a:t>
            </a:r>
            <a:r>
              <a:rPr lang="en-US" sz="1400" b="1" dirty="0" smtClean="0"/>
              <a:t>ancreatic tumors: PTEN cytosolic; </a:t>
            </a:r>
            <a:r>
              <a:rPr lang="en-US" sz="1400" b="1" dirty="0"/>
              <a:t>N</a:t>
            </a:r>
            <a:r>
              <a:rPr lang="en-US" sz="1400" b="1" dirty="0" smtClean="0"/>
              <a:t>ormal pancreatic islet cells: PTEN nuclear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→ Intracellular compartmentalization of PTEN protein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b="1" dirty="0">
                <a:solidFill>
                  <a:srgbClr val="C00000"/>
                </a:solidFill>
              </a:rPr>
              <a:t>D</a:t>
            </a:r>
            <a:r>
              <a:rPr lang="en-US" sz="1400" b="1" dirty="0" smtClean="0">
                <a:solidFill>
                  <a:srgbClr val="C00000"/>
                </a:solidFill>
              </a:rPr>
              <a:t>ue to post-translational modifications? Artifact of </a:t>
            </a:r>
            <a:r>
              <a:rPr lang="en-US" sz="1400" b="1" dirty="0" err="1" smtClean="0">
                <a:solidFill>
                  <a:srgbClr val="C00000"/>
                </a:solidFill>
              </a:rPr>
              <a:t>immunhistochemistry</a:t>
            </a:r>
            <a:r>
              <a:rPr lang="en-US" sz="1400" b="1" dirty="0" smtClean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392482" y="948930"/>
            <a:ext cx="142799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b="0" dirty="0" err="1" smtClean="0">
                <a:solidFill>
                  <a:srgbClr val="000000"/>
                </a:solidFill>
                <a:cs typeface="Times New Roman" pitchFamily="18" charset="0"/>
              </a:rPr>
              <a:t>Perren</a:t>
            </a:r>
            <a:r>
              <a:rPr lang="en-US" sz="1200" b="0" dirty="0" smtClean="0">
                <a:solidFill>
                  <a:srgbClr val="000000"/>
                </a:solidFill>
                <a:cs typeface="Times New Roman" pitchFamily="18" charset="0"/>
              </a:rPr>
              <a:t>, </a:t>
            </a:r>
          </a:p>
          <a:p>
            <a:pPr eaLnBrk="1" hangingPunct="1"/>
            <a:r>
              <a:rPr lang="en-US" sz="1200" b="0" dirty="0" smtClean="0">
                <a:solidFill>
                  <a:srgbClr val="000000"/>
                </a:solidFill>
                <a:cs typeface="Times New Roman" pitchFamily="18" charset="0"/>
              </a:rPr>
              <a:t>Am J </a:t>
            </a:r>
            <a:r>
              <a:rPr lang="en-US" sz="1200" b="0" dirty="0" err="1" smtClean="0">
                <a:solidFill>
                  <a:srgbClr val="000000"/>
                </a:solidFill>
                <a:cs typeface="Times New Roman" pitchFamily="18" charset="0"/>
              </a:rPr>
              <a:t>Pathol</a:t>
            </a:r>
            <a:r>
              <a:rPr lang="en-US" sz="1200" b="0" dirty="0" smtClean="0">
                <a:solidFill>
                  <a:srgbClr val="000000"/>
                </a:solidFill>
                <a:cs typeface="Times New Roman" pitchFamily="18" charset="0"/>
              </a:rPr>
              <a:t> 2000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686872" y="6245225"/>
            <a:ext cx="2133600" cy="476250"/>
          </a:xfrm>
        </p:spPr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992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179512" y="176002"/>
            <a:ext cx="87856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smtClean="0">
                <a:solidFill>
                  <a:srgbClr val="0066CC"/>
                </a:solidFill>
              </a:rPr>
              <a:t>In </a:t>
            </a:r>
            <a:r>
              <a:rPr lang="de-CH" sz="2800" b="1" dirty="0" err="1" smtClean="0">
                <a:solidFill>
                  <a:srgbClr val="0066CC"/>
                </a:solidFill>
              </a:rPr>
              <a:t>the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nucleus</a:t>
            </a:r>
            <a:r>
              <a:rPr lang="de-CH" sz="2800" b="1" dirty="0" smtClean="0">
                <a:solidFill>
                  <a:srgbClr val="0066CC"/>
                </a:solidFill>
              </a:rPr>
              <a:t>, PTEN </a:t>
            </a:r>
            <a:r>
              <a:rPr lang="de-CH" sz="2800" b="1" dirty="0" err="1" smtClean="0">
                <a:solidFill>
                  <a:srgbClr val="0066CC"/>
                </a:solidFill>
              </a:rPr>
              <a:t>is</a:t>
            </a:r>
            <a:r>
              <a:rPr lang="de-CH" sz="2800" b="1" dirty="0" smtClean="0">
                <a:solidFill>
                  <a:srgbClr val="0066CC"/>
                </a:solidFill>
              </a:rPr>
              <a:t> a </a:t>
            </a:r>
            <a:r>
              <a:rPr lang="de-CH" sz="2800" b="1" dirty="0" err="1" smtClean="0">
                <a:solidFill>
                  <a:srgbClr val="0066CC"/>
                </a:solidFill>
              </a:rPr>
              <a:t>guardian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of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the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genome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endParaRPr lang="de-CH" sz="2800" b="1" dirty="0">
              <a:solidFill>
                <a:srgbClr val="0066CC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4</a:t>
            </a:fld>
            <a:endParaRPr lang="de-CH" dirty="0"/>
          </a:p>
        </p:txBody>
      </p:sp>
      <p:sp>
        <p:nvSpPr>
          <p:cNvPr id="2" name="Rechteck 1"/>
          <p:cNvSpPr/>
          <p:nvPr/>
        </p:nvSpPr>
        <p:spPr>
          <a:xfrm>
            <a:off x="934096" y="861680"/>
            <a:ext cx="72617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 smtClean="0"/>
              <a:t>Cell 2007</a:t>
            </a:r>
            <a:endParaRPr lang="en-US" sz="1600" b="1" u="sng" dirty="0"/>
          </a:p>
          <a:p>
            <a:endParaRPr lang="de-CH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b="1" dirty="0" smtClean="0"/>
              <a:t>NEDD4-1 </a:t>
            </a:r>
            <a:r>
              <a:rPr lang="de-CH" sz="1400" b="1" dirty="0" err="1"/>
              <a:t>is</a:t>
            </a:r>
            <a:r>
              <a:rPr lang="de-CH" sz="1400" b="1" dirty="0"/>
              <a:t> a proto-</a:t>
            </a:r>
            <a:r>
              <a:rPr lang="de-CH" sz="1400" b="1" dirty="0" err="1"/>
              <a:t>oncogenic</a:t>
            </a:r>
            <a:r>
              <a:rPr lang="de-CH" sz="1400" b="1" dirty="0"/>
              <a:t> </a:t>
            </a:r>
            <a:r>
              <a:rPr lang="de-CH" sz="1400" b="1" dirty="0" err="1"/>
              <a:t>ubiquitin</a:t>
            </a:r>
            <a:r>
              <a:rPr lang="de-CH" sz="1400" b="1" dirty="0"/>
              <a:t> </a:t>
            </a:r>
            <a:r>
              <a:rPr lang="de-CH" sz="1400" b="1" dirty="0" err="1" smtClean="0"/>
              <a:t>ligase</a:t>
            </a:r>
            <a:r>
              <a:rPr lang="de-CH" sz="1400" b="1" dirty="0"/>
              <a:t> </a:t>
            </a:r>
            <a:r>
              <a:rPr lang="nb-NO" sz="1400" b="1" dirty="0" smtClean="0"/>
              <a:t>for PTEN (Wang)</a:t>
            </a:r>
          </a:p>
          <a:p>
            <a:endParaRPr lang="nb-NO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b="1" dirty="0" err="1" smtClean="0"/>
              <a:t>Ubiquitination</a:t>
            </a:r>
            <a:r>
              <a:rPr lang="de-CH" sz="1400" b="1" dirty="0" smtClean="0"/>
              <a:t> </a:t>
            </a:r>
            <a:r>
              <a:rPr lang="de-CH" sz="1400" b="1" dirty="0" err="1"/>
              <a:t>regulates</a:t>
            </a:r>
            <a:r>
              <a:rPr lang="de-CH" sz="1400" b="1" dirty="0"/>
              <a:t> PTEN </a:t>
            </a:r>
            <a:r>
              <a:rPr lang="de-CH" sz="1400" b="1" dirty="0" err="1" smtClean="0"/>
              <a:t>nuclear</a:t>
            </a:r>
            <a:r>
              <a:rPr lang="de-CH" sz="1400" b="1" dirty="0"/>
              <a:t> </a:t>
            </a:r>
            <a:r>
              <a:rPr lang="en-US" sz="1400" b="1" dirty="0" smtClean="0"/>
              <a:t>import </a:t>
            </a:r>
            <a:r>
              <a:rPr lang="en-US" sz="1400" b="1" dirty="0"/>
              <a:t>and tumor </a:t>
            </a:r>
            <a:r>
              <a:rPr lang="en-US" sz="1400" b="1" dirty="0" smtClean="0"/>
              <a:t>suppression (Trotman)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1" dirty="0" smtClean="0"/>
              <a:t>Essential </a:t>
            </a:r>
            <a:r>
              <a:rPr lang="da-DK" sz="1400" b="1" dirty="0"/>
              <a:t>roles </a:t>
            </a:r>
            <a:r>
              <a:rPr lang="da-DK" sz="1400" b="1" dirty="0" smtClean="0"/>
              <a:t>for </a:t>
            </a:r>
            <a:r>
              <a:rPr lang="en-US" sz="1400" b="1" dirty="0" smtClean="0"/>
              <a:t>nuclear </a:t>
            </a:r>
            <a:r>
              <a:rPr lang="en-US" sz="1400" b="1" dirty="0"/>
              <a:t>PTEN in maintaining </a:t>
            </a:r>
            <a:r>
              <a:rPr lang="en-US" sz="1400" b="1" dirty="0" smtClean="0"/>
              <a:t>chromosomal integrity (Shen)</a:t>
            </a:r>
            <a:endParaRPr lang="en-US" sz="1400" b="1" dirty="0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t="761" r="1198" b="63675"/>
          <a:stretch/>
        </p:blipFill>
        <p:spPr bwMode="auto">
          <a:xfrm>
            <a:off x="827584" y="2673261"/>
            <a:ext cx="7370694" cy="37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43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611560" y="158750"/>
            <a:ext cx="7899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smtClean="0">
                <a:solidFill>
                  <a:srgbClr val="0066CC"/>
                </a:solidFill>
              </a:rPr>
              <a:t>PTEN post-</a:t>
            </a:r>
            <a:r>
              <a:rPr lang="de-CH" sz="2800" b="1" dirty="0" err="1" smtClean="0">
                <a:solidFill>
                  <a:srgbClr val="0066CC"/>
                </a:solidFill>
              </a:rPr>
              <a:t>translational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modifications</a:t>
            </a:r>
            <a:endParaRPr lang="de-CH" sz="2800" b="1" dirty="0">
              <a:solidFill>
                <a:srgbClr val="0066CC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50292" y="4116393"/>
            <a:ext cx="108762" cy="222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4" y="908720"/>
            <a:ext cx="4587246" cy="559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436096" y="6021288"/>
            <a:ext cx="309634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rgbClr val="3366FF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b="0" dirty="0" err="1" smtClean="0">
                <a:solidFill>
                  <a:srgbClr val="000000"/>
                </a:solidFill>
                <a:cs typeface="Times New Roman" pitchFamily="18" charset="0"/>
              </a:rPr>
              <a:t>Faesen</a:t>
            </a:r>
            <a:r>
              <a:rPr lang="en-US" sz="1200" b="0" dirty="0" smtClean="0">
                <a:solidFill>
                  <a:srgbClr val="000000"/>
                </a:solidFill>
                <a:cs typeface="Times New Roman" pitchFamily="18" charset="0"/>
              </a:rPr>
              <a:t> Molecular Cell 2011, </a:t>
            </a:r>
            <a:r>
              <a:rPr lang="en-US" sz="1200" b="0" dirty="0" err="1" smtClean="0">
                <a:solidFill>
                  <a:srgbClr val="000000"/>
                </a:solidFill>
                <a:cs typeface="Times New Roman" pitchFamily="18" charset="0"/>
              </a:rPr>
              <a:t>Bassi</a:t>
            </a:r>
            <a:r>
              <a:rPr lang="en-US" sz="1200" b="0" dirty="0" smtClean="0">
                <a:solidFill>
                  <a:srgbClr val="000000"/>
                </a:solidFill>
                <a:cs typeface="Times New Roman" pitchFamily="18" charset="0"/>
              </a:rPr>
              <a:t> + Leslie Science 2013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148064" y="1188035"/>
            <a:ext cx="37444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 smtClean="0"/>
              <a:t>PTEN-</a:t>
            </a:r>
            <a:r>
              <a:rPr lang="de-CH" sz="1400" b="1" dirty="0" err="1" smtClean="0"/>
              <a:t>Ubiquitin</a:t>
            </a:r>
            <a:r>
              <a:rPr lang="de-CH" sz="1400" b="1" dirty="0" smtClean="0"/>
              <a:t> </a:t>
            </a:r>
            <a:r>
              <a:rPr lang="de-CH" sz="1400" b="1" dirty="0"/>
              <a:t>(</a:t>
            </a:r>
            <a:r>
              <a:rPr lang="de-CH" sz="1400" b="1" dirty="0" smtClean="0"/>
              <a:t>76 </a:t>
            </a:r>
            <a:r>
              <a:rPr lang="de-CH" sz="1400" b="1" dirty="0" err="1" smtClean="0"/>
              <a:t>aa</a:t>
            </a:r>
            <a:r>
              <a:rPr lang="de-CH" sz="1400" b="1" dirty="0" smtClean="0"/>
              <a:t>)</a:t>
            </a:r>
            <a:endParaRPr lang="de-CH" sz="1400" b="1" dirty="0"/>
          </a:p>
          <a:p>
            <a:endParaRPr lang="de-CH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PTEN mono-</a:t>
            </a:r>
            <a:r>
              <a:rPr lang="de-CH" sz="1400" dirty="0" err="1" smtClean="0"/>
              <a:t>Ub</a:t>
            </a:r>
            <a:r>
              <a:rPr lang="de-CH" sz="1400" dirty="0" smtClean="0"/>
              <a:t> </a:t>
            </a:r>
            <a:r>
              <a:rPr lang="de-CH" sz="1400" dirty="0" err="1" smtClean="0"/>
              <a:t>is</a:t>
            </a:r>
            <a:r>
              <a:rPr lang="de-CH" sz="1400" dirty="0" smtClean="0"/>
              <a:t> </a:t>
            </a:r>
            <a:r>
              <a:rPr lang="de-CH" sz="1400" dirty="0" err="1" smtClean="0"/>
              <a:t>stable</a:t>
            </a:r>
            <a:r>
              <a:rPr lang="de-CH" sz="1400" dirty="0" smtClean="0"/>
              <a:t> in </a:t>
            </a:r>
            <a:r>
              <a:rPr lang="de-CH" sz="1400" dirty="0" err="1" smtClean="0"/>
              <a:t>the</a:t>
            </a:r>
            <a:r>
              <a:rPr lang="de-CH" sz="1400" dirty="0" smtClean="0"/>
              <a:t> </a:t>
            </a:r>
            <a:r>
              <a:rPr lang="de-CH" sz="1400" dirty="0" err="1" smtClean="0"/>
              <a:t>nucleus</a:t>
            </a:r>
            <a:endParaRPr lang="de-CH" sz="1400" dirty="0" smtClean="0"/>
          </a:p>
          <a:p>
            <a:endParaRPr lang="de-CH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PTEN poly-</a:t>
            </a:r>
            <a:r>
              <a:rPr lang="de-CH" sz="1400" dirty="0" err="1" smtClean="0"/>
              <a:t>Ub</a:t>
            </a:r>
            <a:r>
              <a:rPr lang="de-CH" sz="1400" dirty="0" smtClean="0"/>
              <a:t> </a:t>
            </a:r>
            <a:r>
              <a:rPr lang="de-CH" sz="1400" dirty="0" err="1" smtClean="0"/>
              <a:t>is</a:t>
            </a:r>
            <a:r>
              <a:rPr lang="de-CH" sz="1400" dirty="0" smtClean="0"/>
              <a:t> </a:t>
            </a:r>
            <a:r>
              <a:rPr lang="de-CH" sz="1400" dirty="0" err="1" smtClean="0"/>
              <a:t>degraded</a:t>
            </a:r>
            <a:r>
              <a:rPr lang="de-CH" sz="1400" dirty="0" smtClean="0"/>
              <a:t> in </a:t>
            </a:r>
            <a:r>
              <a:rPr lang="de-CH" sz="1400" dirty="0" err="1" smtClean="0"/>
              <a:t>the</a:t>
            </a:r>
            <a:r>
              <a:rPr lang="de-CH" sz="1400" dirty="0" smtClean="0"/>
              <a:t> </a:t>
            </a:r>
            <a:r>
              <a:rPr lang="de-CH" sz="1400" dirty="0" err="1" smtClean="0"/>
              <a:t>cytosol</a:t>
            </a:r>
            <a:r>
              <a:rPr lang="de-CH" sz="1400" dirty="0" smtClean="0"/>
              <a:t> via </a:t>
            </a:r>
            <a:r>
              <a:rPr lang="de-CH" sz="1400" dirty="0" err="1" smtClean="0"/>
              <a:t>the</a:t>
            </a:r>
            <a:r>
              <a:rPr lang="de-CH" sz="1400" dirty="0" smtClean="0"/>
              <a:t> </a:t>
            </a:r>
            <a:r>
              <a:rPr lang="de-CH" sz="1400" dirty="0" err="1" smtClean="0"/>
              <a:t>proteasome</a:t>
            </a:r>
            <a:endParaRPr lang="de-CH" sz="1400" dirty="0"/>
          </a:p>
          <a:p>
            <a:endParaRPr lang="de-CH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b="1" dirty="0" err="1" smtClean="0">
                <a:solidFill>
                  <a:srgbClr val="C00000"/>
                </a:solidFill>
              </a:rPr>
              <a:t>Ubiquitin-Specific</a:t>
            </a:r>
            <a:r>
              <a:rPr lang="de-CH" sz="1400" b="1" dirty="0" smtClean="0">
                <a:solidFill>
                  <a:srgbClr val="C00000"/>
                </a:solidFill>
              </a:rPr>
              <a:t> Protease 7</a:t>
            </a:r>
            <a:endParaRPr lang="de-CH" sz="1400" dirty="0">
              <a:solidFill>
                <a:srgbClr val="C00000"/>
              </a:solidFill>
            </a:endParaRPr>
          </a:p>
          <a:p>
            <a:endParaRPr lang="de-CH" sz="1400" b="1" dirty="0" smtClean="0"/>
          </a:p>
          <a:p>
            <a:endParaRPr lang="de-CH" sz="1400" b="1" dirty="0" smtClean="0"/>
          </a:p>
          <a:p>
            <a:endParaRPr lang="de-CH" sz="1400" b="1" dirty="0" smtClean="0"/>
          </a:p>
          <a:p>
            <a:endParaRPr lang="de-CH" sz="1400" b="1" dirty="0"/>
          </a:p>
          <a:p>
            <a:r>
              <a:rPr lang="de-CH" sz="1400" b="1" dirty="0" smtClean="0"/>
              <a:t>PTEN-SUMO </a:t>
            </a:r>
            <a:r>
              <a:rPr lang="de-CH" sz="1400" b="1" dirty="0"/>
              <a:t>(100 </a:t>
            </a:r>
            <a:r>
              <a:rPr lang="de-CH" sz="1400" b="1" dirty="0" err="1" smtClean="0"/>
              <a:t>aa</a:t>
            </a:r>
            <a:r>
              <a:rPr lang="de-CH" sz="1400" b="1" dirty="0" smtClean="0"/>
              <a:t>)</a:t>
            </a:r>
            <a:endParaRPr lang="de-CH" sz="1400" b="1" dirty="0"/>
          </a:p>
          <a:p>
            <a:endParaRPr lang="de-CH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b="1" dirty="0" smtClean="0">
                <a:solidFill>
                  <a:srgbClr val="C00000"/>
                </a:solidFill>
              </a:rPr>
              <a:t>Small </a:t>
            </a:r>
            <a:r>
              <a:rPr lang="de-CH" sz="1400" b="1" dirty="0" err="1" smtClean="0">
                <a:solidFill>
                  <a:srgbClr val="C00000"/>
                </a:solidFill>
              </a:rPr>
              <a:t>Ubiquitin-like</a:t>
            </a:r>
            <a:r>
              <a:rPr lang="de-CH" sz="1400" b="1" dirty="0" smtClean="0">
                <a:solidFill>
                  <a:srgbClr val="C00000"/>
                </a:solidFill>
              </a:rPr>
              <a:t> </a:t>
            </a:r>
            <a:r>
              <a:rPr lang="de-CH" sz="1400" b="1" dirty="0" err="1" smtClean="0">
                <a:solidFill>
                  <a:srgbClr val="C00000"/>
                </a:solidFill>
              </a:rPr>
              <a:t>Modifier</a:t>
            </a:r>
            <a:endParaRPr lang="de-CH" sz="14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PTEN-SUMO </a:t>
            </a:r>
            <a:r>
              <a:rPr lang="de-CH" sz="1400" dirty="0" err="1" smtClean="0"/>
              <a:t>retained</a:t>
            </a:r>
            <a:r>
              <a:rPr lang="de-CH" sz="1400" dirty="0" smtClean="0"/>
              <a:t> in </a:t>
            </a:r>
            <a:r>
              <a:rPr lang="de-CH" sz="1400" dirty="0" err="1" smtClean="0"/>
              <a:t>nucleus</a:t>
            </a:r>
            <a:endParaRPr lang="de-CH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 smtClean="0"/>
              <a:t>DNA </a:t>
            </a:r>
            <a:r>
              <a:rPr lang="de-CH" sz="1400" dirty="0" err="1"/>
              <a:t>damage</a:t>
            </a:r>
            <a:r>
              <a:rPr lang="de-CH" sz="1400" dirty="0"/>
              <a:t> </a:t>
            </a:r>
            <a:r>
              <a:rPr lang="de-CH" sz="1400" dirty="0" err="1"/>
              <a:t>reduces</a:t>
            </a:r>
            <a:r>
              <a:rPr lang="de-CH" sz="1400" dirty="0"/>
              <a:t> </a:t>
            </a:r>
            <a:r>
              <a:rPr lang="de-CH" sz="1400" dirty="0" err="1" smtClean="0"/>
              <a:t>sumoylation</a:t>
            </a:r>
            <a:r>
              <a:rPr lang="de-CH" sz="1400" dirty="0" smtClean="0"/>
              <a:t> </a:t>
            </a:r>
            <a:r>
              <a:rPr lang="de-CH" sz="1400" dirty="0" err="1"/>
              <a:t>and</a:t>
            </a:r>
            <a:r>
              <a:rPr lang="de-CH" sz="1400" dirty="0"/>
              <a:t> </a:t>
            </a:r>
            <a:r>
              <a:rPr lang="de-CH" sz="1400" dirty="0" err="1"/>
              <a:t>nuclear</a:t>
            </a:r>
            <a:r>
              <a:rPr lang="de-CH" sz="1400" dirty="0"/>
              <a:t> </a:t>
            </a:r>
            <a:r>
              <a:rPr lang="de-CH" sz="1400" dirty="0" err="1" smtClean="0"/>
              <a:t>localisation</a:t>
            </a:r>
            <a:endParaRPr lang="de-CH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3419872" y="4797152"/>
            <a:ext cx="120688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1100" b="1" dirty="0" smtClean="0"/>
              <a:t>PTEN Poly-</a:t>
            </a:r>
            <a:r>
              <a:rPr lang="de-CH" sz="1100" b="1" dirty="0" err="1" smtClean="0"/>
              <a:t>Ub</a:t>
            </a:r>
            <a:endParaRPr lang="de-CH" sz="11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3393994" y="5934472"/>
            <a:ext cx="122108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1100" b="1" dirty="0" smtClean="0"/>
              <a:t>PTEN Mono-</a:t>
            </a:r>
            <a:r>
              <a:rPr lang="de-CH" sz="1100" b="1" dirty="0" err="1" smtClean="0"/>
              <a:t>Ub</a:t>
            </a:r>
            <a:endParaRPr lang="de-CH" sz="1100" b="1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3832754" y="5139716"/>
            <a:ext cx="0" cy="648296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èche courbée vers le haut 81"/>
          <p:cNvSpPr/>
          <p:nvPr/>
        </p:nvSpPr>
        <p:spPr>
          <a:xfrm rot="16200000">
            <a:off x="3446293" y="5346796"/>
            <a:ext cx="360040" cy="268865"/>
          </a:xfrm>
          <a:prstGeom prst="curvedUpArrow">
            <a:avLst>
              <a:gd name="adj1" fmla="val 0"/>
              <a:gd name="adj2" fmla="val 19910"/>
              <a:gd name="adj3" fmla="val 25000"/>
            </a:avLst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014274" y="5373216"/>
            <a:ext cx="60344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1100" b="1" dirty="0" smtClean="0"/>
              <a:t>USP-7</a:t>
            </a:r>
            <a:endParaRPr lang="de-CH" sz="1100" b="1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686872" y="6245225"/>
            <a:ext cx="2133600" cy="476250"/>
          </a:xfrm>
        </p:spPr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382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28"/>
          <p:cNvSpPr txBox="1">
            <a:spLocks noChangeArrowheads="1"/>
          </p:cNvSpPr>
          <p:nvPr/>
        </p:nvSpPr>
        <p:spPr bwMode="auto">
          <a:xfrm>
            <a:off x="620186" y="87943"/>
            <a:ext cx="7899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smtClean="0">
                <a:solidFill>
                  <a:srgbClr val="0066CC"/>
                </a:solidFill>
              </a:rPr>
              <a:t>PTEN </a:t>
            </a:r>
            <a:r>
              <a:rPr lang="de-CH" sz="2800" b="1" dirty="0" err="1" smtClean="0">
                <a:solidFill>
                  <a:srgbClr val="0066CC"/>
                </a:solidFill>
              </a:rPr>
              <a:t>function</a:t>
            </a:r>
            <a:r>
              <a:rPr lang="de-CH" sz="2800" b="1" dirty="0" smtClean="0">
                <a:solidFill>
                  <a:srgbClr val="0066CC"/>
                </a:solidFill>
              </a:rPr>
              <a:t> in </a:t>
            </a:r>
            <a:r>
              <a:rPr lang="de-CH" sz="2800" b="1" dirty="0" err="1" smtClean="0">
                <a:solidFill>
                  <a:srgbClr val="0066CC"/>
                </a:solidFill>
              </a:rPr>
              <a:t>cytosol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and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nucleus</a:t>
            </a:r>
            <a:endParaRPr lang="de-CH" sz="2800" b="1" dirty="0">
              <a:solidFill>
                <a:srgbClr val="0066CC"/>
              </a:solidFill>
            </a:endParaRPr>
          </a:p>
        </p:txBody>
      </p:sp>
      <p:pic>
        <p:nvPicPr>
          <p:cNvPr id="2" name="Picture 2" descr="\\fs-home\solta$\Desktop\Figure Schem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2" y="702221"/>
            <a:ext cx="7992888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686872" y="6245225"/>
            <a:ext cx="2133600" cy="476250"/>
          </a:xfrm>
        </p:spPr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217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611560" y="158750"/>
            <a:ext cx="7899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err="1" smtClean="0">
                <a:solidFill>
                  <a:srgbClr val="0066CC"/>
                </a:solidFill>
              </a:rPr>
              <a:t>What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is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the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oncologic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relevance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of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this</a:t>
            </a:r>
            <a:r>
              <a:rPr lang="de-CH" sz="2800" b="1" dirty="0" smtClean="0">
                <a:solidFill>
                  <a:srgbClr val="0066CC"/>
                </a:solidFill>
              </a:rPr>
              <a:t>?</a:t>
            </a:r>
            <a:endParaRPr lang="de-CH" sz="2800" b="1" dirty="0">
              <a:solidFill>
                <a:srgbClr val="0066CC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5576" y="1124744"/>
            <a:ext cx="77387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u="sng" dirty="0" err="1" smtClean="0"/>
              <a:t>If</a:t>
            </a:r>
            <a:r>
              <a:rPr lang="de-CH" b="1" u="sng" dirty="0" smtClean="0"/>
              <a:t> </a:t>
            </a:r>
            <a:r>
              <a:rPr lang="de-CH" b="1" u="sng" dirty="0" err="1" smtClean="0"/>
              <a:t>there</a:t>
            </a:r>
            <a:r>
              <a:rPr lang="de-CH" b="1" u="sng" dirty="0" smtClean="0"/>
              <a:t> </a:t>
            </a:r>
            <a:r>
              <a:rPr lang="de-CH" b="1" u="sng" dirty="0" err="1" smtClean="0"/>
              <a:t>is</a:t>
            </a:r>
            <a:r>
              <a:rPr lang="de-CH" b="1" u="sng" dirty="0" smtClean="0"/>
              <a:t> a PTEN </a:t>
            </a:r>
            <a:r>
              <a:rPr lang="de-CH" b="1" u="sng" dirty="0" err="1" smtClean="0"/>
              <a:t>protein</a:t>
            </a:r>
            <a:r>
              <a:rPr lang="de-CH" b="1" u="sng" dirty="0" smtClean="0"/>
              <a:t> </a:t>
            </a:r>
            <a:r>
              <a:rPr lang="de-CH" b="1" u="sng" dirty="0" err="1" smtClean="0"/>
              <a:t>loss</a:t>
            </a:r>
            <a:r>
              <a:rPr lang="de-CH" b="1" u="sng" dirty="0" smtClean="0"/>
              <a:t> in </a:t>
            </a:r>
            <a:r>
              <a:rPr lang="de-CH" b="1" u="sng" dirty="0" err="1" smtClean="0"/>
              <a:t>the</a:t>
            </a:r>
            <a:r>
              <a:rPr lang="de-CH" b="1" u="sng" dirty="0" smtClean="0"/>
              <a:t> </a:t>
            </a:r>
            <a:r>
              <a:rPr lang="de-CH" b="1" u="sng" dirty="0" err="1" smtClean="0"/>
              <a:t>nucleus</a:t>
            </a:r>
            <a:endParaRPr lang="de-CH" b="1" u="sng" dirty="0" smtClean="0"/>
          </a:p>
          <a:p>
            <a:endParaRPr lang="de-CH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 err="1" smtClean="0"/>
              <a:t>Then</a:t>
            </a:r>
            <a:r>
              <a:rPr lang="de-CH" b="1" dirty="0" smtClean="0"/>
              <a:t> </a:t>
            </a:r>
            <a:r>
              <a:rPr lang="de-CH" b="1" dirty="0" err="1" smtClean="0"/>
              <a:t>the</a:t>
            </a:r>
            <a:r>
              <a:rPr lang="de-CH" b="1" dirty="0" smtClean="0"/>
              <a:t> </a:t>
            </a:r>
            <a:r>
              <a:rPr lang="de-CH" b="1" dirty="0" err="1" smtClean="0"/>
              <a:t>genome</a:t>
            </a:r>
            <a:r>
              <a:rPr lang="de-CH" b="1" dirty="0" smtClean="0"/>
              <a:t> </a:t>
            </a:r>
            <a:r>
              <a:rPr lang="de-CH" b="1" dirty="0" err="1" smtClean="0"/>
              <a:t>becomes</a:t>
            </a:r>
            <a:r>
              <a:rPr lang="de-CH" b="1" dirty="0" smtClean="0"/>
              <a:t> </a:t>
            </a:r>
            <a:r>
              <a:rPr lang="de-CH" b="1" dirty="0" err="1" smtClean="0"/>
              <a:t>unstable</a:t>
            </a:r>
            <a:r>
              <a:rPr lang="de-CH" b="1" dirty="0" smtClean="0"/>
              <a:t> </a:t>
            </a:r>
            <a:r>
              <a:rPr lang="de-CH" b="1" dirty="0" err="1" smtClean="0"/>
              <a:t>and</a:t>
            </a:r>
            <a:r>
              <a:rPr lang="de-CH" b="1" dirty="0" smtClean="0"/>
              <a:t> sensitive </a:t>
            </a:r>
            <a:r>
              <a:rPr lang="de-CH" b="1" dirty="0" err="1" smtClean="0"/>
              <a:t>to</a:t>
            </a:r>
            <a:r>
              <a:rPr lang="de-CH" b="1" dirty="0" smtClean="0"/>
              <a:t> DNA </a:t>
            </a:r>
            <a:r>
              <a:rPr lang="de-CH" b="1" dirty="0" err="1" smtClean="0"/>
              <a:t>damage</a:t>
            </a:r>
            <a:endParaRPr lang="de-CH" b="1" dirty="0" smtClean="0"/>
          </a:p>
          <a:p>
            <a:endParaRPr lang="de-CH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 err="1" smtClean="0"/>
              <a:t>Then</a:t>
            </a:r>
            <a:r>
              <a:rPr lang="de-CH" b="1" dirty="0" smtClean="0"/>
              <a:t> </a:t>
            </a:r>
            <a:r>
              <a:rPr lang="de-CH" b="1" dirty="0" err="1" smtClean="0"/>
              <a:t>platinum</a:t>
            </a:r>
            <a:r>
              <a:rPr lang="de-CH" b="1" dirty="0" smtClean="0"/>
              <a:t>, </a:t>
            </a:r>
            <a:r>
              <a:rPr lang="de-CH" b="1" dirty="0" err="1" smtClean="0"/>
              <a:t>forming</a:t>
            </a:r>
            <a:r>
              <a:rPr lang="de-CH" b="1" dirty="0" smtClean="0"/>
              <a:t> DNA </a:t>
            </a:r>
            <a:r>
              <a:rPr lang="de-CH" b="1" dirty="0" err="1" smtClean="0"/>
              <a:t>adducts</a:t>
            </a:r>
            <a:r>
              <a:rPr lang="de-CH" b="1" dirty="0" smtClean="0"/>
              <a:t>, </a:t>
            </a:r>
            <a:r>
              <a:rPr lang="de-CH" b="1" dirty="0" err="1" smtClean="0"/>
              <a:t>may</a:t>
            </a:r>
            <a:r>
              <a:rPr lang="de-CH" b="1" dirty="0" smtClean="0"/>
              <a:t> </a:t>
            </a:r>
            <a:r>
              <a:rPr lang="de-CH" b="1" dirty="0" err="1" smtClean="0"/>
              <a:t>be</a:t>
            </a:r>
            <a:r>
              <a:rPr lang="de-CH" b="1" dirty="0" smtClean="0"/>
              <a:t> </a:t>
            </a:r>
            <a:r>
              <a:rPr lang="de-CH" b="1" dirty="0" err="1" smtClean="0"/>
              <a:t>more</a:t>
            </a:r>
            <a:r>
              <a:rPr lang="de-CH" b="1" dirty="0" smtClean="0"/>
              <a:t> </a:t>
            </a:r>
            <a:r>
              <a:rPr lang="de-CH" b="1" dirty="0" err="1" smtClean="0"/>
              <a:t>effective</a:t>
            </a:r>
            <a:endParaRPr lang="de-CH" b="1" dirty="0" smtClean="0"/>
          </a:p>
          <a:p>
            <a:endParaRPr lang="de-CH" b="1" dirty="0"/>
          </a:p>
          <a:p>
            <a:endParaRPr lang="de-CH" b="1" dirty="0" smtClean="0"/>
          </a:p>
          <a:p>
            <a:endParaRPr lang="de-CH" b="1" dirty="0" smtClean="0"/>
          </a:p>
          <a:p>
            <a:r>
              <a:rPr lang="de-CH" b="1" u="sng" dirty="0" err="1" smtClean="0"/>
              <a:t>If</a:t>
            </a:r>
            <a:r>
              <a:rPr lang="de-CH" b="1" u="sng" dirty="0" smtClean="0"/>
              <a:t> </a:t>
            </a:r>
            <a:r>
              <a:rPr lang="de-CH" b="1" u="sng" dirty="0" err="1" smtClean="0"/>
              <a:t>there</a:t>
            </a:r>
            <a:r>
              <a:rPr lang="de-CH" b="1" u="sng" dirty="0" smtClean="0"/>
              <a:t> </a:t>
            </a:r>
            <a:r>
              <a:rPr lang="de-CH" b="1" u="sng" dirty="0" err="1" smtClean="0"/>
              <a:t>is</a:t>
            </a:r>
            <a:r>
              <a:rPr lang="de-CH" b="1" u="sng" dirty="0" smtClean="0"/>
              <a:t> a PTEN </a:t>
            </a:r>
            <a:r>
              <a:rPr lang="de-CH" b="1" u="sng" dirty="0" err="1" smtClean="0"/>
              <a:t>protein</a:t>
            </a:r>
            <a:r>
              <a:rPr lang="de-CH" b="1" u="sng" dirty="0" smtClean="0"/>
              <a:t> </a:t>
            </a:r>
            <a:r>
              <a:rPr lang="de-CH" b="1" u="sng" dirty="0" err="1" smtClean="0"/>
              <a:t>loss</a:t>
            </a:r>
            <a:r>
              <a:rPr lang="de-CH" b="1" u="sng" dirty="0" smtClean="0"/>
              <a:t> in </a:t>
            </a:r>
            <a:r>
              <a:rPr lang="de-CH" b="1" u="sng" dirty="0" err="1" smtClean="0"/>
              <a:t>the</a:t>
            </a:r>
            <a:r>
              <a:rPr lang="de-CH" b="1" u="sng" dirty="0" smtClean="0"/>
              <a:t> </a:t>
            </a:r>
            <a:r>
              <a:rPr lang="de-CH" b="1" u="sng" dirty="0" err="1" smtClean="0"/>
              <a:t>cytosol</a:t>
            </a:r>
            <a:endParaRPr lang="de-CH" b="1" u="sng" dirty="0" smtClean="0"/>
          </a:p>
          <a:p>
            <a:endParaRPr lang="de-CH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 err="1" smtClean="0"/>
              <a:t>Then</a:t>
            </a:r>
            <a:r>
              <a:rPr lang="de-CH" b="1" dirty="0" smtClean="0"/>
              <a:t> </a:t>
            </a:r>
            <a:r>
              <a:rPr lang="de-CH" b="1" dirty="0" err="1" smtClean="0"/>
              <a:t>the</a:t>
            </a:r>
            <a:r>
              <a:rPr lang="de-CH" b="1" dirty="0" smtClean="0"/>
              <a:t> PI3K-Akt </a:t>
            </a:r>
            <a:r>
              <a:rPr lang="de-CH" b="1" dirty="0" err="1" smtClean="0"/>
              <a:t>survival</a:t>
            </a:r>
            <a:r>
              <a:rPr lang="de-CH" b="1" dirty="0" smtClean="0"/>
              <a:t> </a:t>
            </a:r>
            <a:r>
              <a:rPr lang="de-CH" b="1" dirty="0" err="1" smtClean="0"/>
              <a:t>pathway</a:t>
            </a:r>
            <a:r>
              <a:rPr lang="de-CH" b="1" dirty="0" smtClean="0"/>
              <a:t> </a:t>
            </a:r>
            <a:r>
              <a:rPr lang="de-CH" b="1" dirty="0" err="1" smtClean="0"/>
              <a:t>is</a:t>
            </a:r>
            <a:r>
              <a:rPr lang="de-CH" b="1" dirty="0" smtClean="0"/>
              <a:t> </a:t>
            </a:r>
            <a:r>
              <a:rPr lang="de-CH" b="1" dirty="0" err="1" smtClean="0"/>
              <a:t>hyperactive</a:t>
            </a:r>
            <a:endParaRPr lang="de-CH" b="1" dirty="0" smtClean="0"/>
          </a:p>
          <a:p>
            <a:endParaRPr lang="de-CH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 err="1" smtClean="0"/>
              <a:t>Then</a:t>
            </a:r>
            <a:r>
              <a:rPr lang="de-CH" b="1" dirty="0" smtClean="0"/>
              <a:t> PI3K </a:t>
            </a:r>
            <a:r>
              <a:rPr lang="de-CH" b="1" dirty="0" err="1" smtClean="0"/>
              <a:t>inhibitors</a:t>
            </a:r>
            <a:r>
              <a:rPr lang="de-CH" b="1" dirty="0" smtClean="0"/>
              <a:t> </a:t>
            </a:r>
            <a:r>
              <a:rPr lang="de-CH" b="1" dirty="0" err="1" smtClean="0"/>
              <a:t>may</a:t>
            </a:r>
            <a:r>
              <a:rPr lang="de-CH" b="1" dirty="0" smtClean="0"/>
              <a:t> </a:t>
            </a:r>
            <a:r>
              <a:rPr lang="de-CH" b="1" dirty="0" err="1" smtClean="0"/>
              <a:t>be</a:t>
            </a:r>
            <a:r>
              <a:rPr lang="de-CH" b="1" dirty="0" smtClean="0"/>
              <a:t> </a:t>
            </a:r>
            <a:r>
              <a:rPr lang="de-CH" b="1" dirty="0" err="1" smtClean="0"/>
              <a:t>more</a:t>
            </a:r>
            <a:r>
              <a:rPr lang="de-CH" b="1" dirty="0" smtClean="0"/>
              <a:t> </a:t>
            </a:r>
            <a:r>
              <a:rPr lang="de-CH" b="1" dirty="0" err="1" smtClean="0"/>
              <a:t>effective</a:t>
            </a:r>
            <a:endParaRPr lang="de-CH" b="1" dirty="0" smtClean="0"/>
          </a:p>
          <a:p>
            <a:endParaRPr lang="de-CH" b="1" dirty="0"/>
          </a:p>
          <a:p>
            <a:endParaRPr lang="de-CH" b="1" dirty="0" smtClean="0"/>
          </a:p>
          <a:p>
            <a:endParaRPr lang="de-CH" b="1" dirty="0" smtClean="0"/>
          </a:p>
          <a:p>
            <a:r>
              <a:rPr lang="de-CH" b="1" dirty="0" smtClean="0"/>
              <a:t>→ </a:t>
            </a:r>
            <a:r>
              <a:rPr lang="de-CH" b="1" dirty="0" err="1" smtClean="0">
                <a:solidFill>
                  <a:srgbClr val="C00000"/>
                </a:solidFill>
              </a:rPr>
              <a:t>Combination</a:t>
            </a:r>
            <a:r>
              <a:rPr lang="de-CH" b="1" dirty="0" smtClean="0">
                <a:solidFill>
                  <a:srgbClr val="C00000"/>
                </a:solidFill>
              </a:rPr>
              <a:t> </a:t>
            </a:r>
            <a:r>
              <a:rPr lang="de-CH" b="1" dirty="0" err="1" smtClean="0">
                <a:solidFill>
                  <a:srgbClr val="C00000"/>
                </a:solidFill>
              </a:rPr>
              <a:t>of</a:t>
            </a:r>
            <a:r>
              <a:rPr lang="de-CH" b="1" dirty="0" smtClean="0">
                <a:solidFill>
                  <a:srgbClr val="C00000"/>
                </a:solidFill>
              </a:rPr>
              <a:t> </a:t>
            </a:r>
            <a:r>
              <a:rPr lang="de-CH" b="1" dirty="0" err="1" smtClean="0">
                <a:solidFill>
                  <a:srgbClr val="C00000"/>
                </a:solidFill>
              </a:rPr>
              <a:t>platinum</a:t>
            </a:r>
            <a:r>
              <a:rPr lang="de-CH" b="1" dirty="0" smtClean="0">
                <a:solidFill>
                  <a:srgbClr val="C00000"/>
                </a:solidFill>
              </a:rPr>
              <a:t> + PI3K-inhibitor</a:t>
            </a:r>
          </a:p>
          <a:p>
            <a:endParaRPr lang="de-CH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835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611560" y="158750"/>
            <a:ext cx="7899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smtClean="0">
                <a:solidFill>
                  <a:srgbClr val="0066CC"/>
                </a:solidFill>
              </a:rPr>
              <a:t>Lung NET </a:t>
            </a:r>
            <a:r>
              <a:rPr lang="de-CH" sz="2800" b="1" dirty="0" err="1" smtClean="0">
                <a:solidFill>
                  <a:srgbClr val="0066CC"/>
                </a:solidFill>
              </a:rPr>
              <a:t>cohort</a:t>
            </a:r>
            <a:r>
              <a:rPr lang="de-CH" sz="2800" b="1" dirty="0" smtClean="0">
                <a:solidFill>
                  <a:srgbClr val="0066CC"/>
                </a:solidFill>
              </a:rPr>
              <a:t>: </a:t>
            </a:r>
            <a:r>
              <a:rPr lang="de-CH" sz="2800" b="1" dirty="0" err="1" smtClean="0">
                <a:solidFill>
                  <a:srgbClr val="0066CC"/>
                </a:solidFill>
              </a:rPr>
              <a:t>Patients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 smtClean="0">
                <a:solidFill>
                  <a:srgbClr val="0066CC"/>
                </a:solidFill>
              </a:rPr>
              <a:t>and</a:t>
            </a:r>
            <a:r>
              <a:rPr lang="de-CH" sz="2800" b="1" dirty="0" smtClean="0">
                <a:solidFill>
                  <a:srgbClr val="0066CC"/>
                </a:solidFill>
              </a:rPr>
              <a:t> </a:t>
            </a:r>
            <a:r>
              <a:rPr lang="de-CH" sz="2800" b="1" dirty="0" err="1">
                <a:solidFill>
                  <a:srgbClr val="0066CC"/>
                </a:solidFill>
              </a:rPr>
              <a:t>m</a:t>
            </a:r>
            <a:r>
              <a:rPr lang="de-CH" sz="2800" b="1" dirty="0" err="1" smtClean="0">
                <a:solidFill>
                  <a:srgbClr val="0066CC"/>
                </a:solidFill>
              </a:rPr>
              <a:t>ethods</a:t>
            </a:r>
            <a:endParaRPr lang="de-CH" sz="2800" b="1" dirty="0">
              <a:solidFill>
                <a:srgbClr val="0066CC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86595" y="1115219"/>
            <a:ext cx="802451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u="sng" dirty="0" err="1" smtClean="0">
                <a:solidFill>
                  <a:srgbClr val="0066CC"/>
                </a:solidFill>
              </a:rPr>
              <a:t>Cohort</a:t>
            </a:r>
            <a:endParaRPr lang="de-CH" sz="1600" b="1" u="sng" dirty="0" smtClean="0">
              <a:solidFill>
                <a:srgbClr val="0066CC"/>
              </a:solidFill>
            </a:endParaRPr>
          </a:p>
          <a:p>
            <a:endParaRPr lang="de-CH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1" dirty="0" smtClean="0"/>
              <a:t>University + </a:t>
            </a:r>
            <a:r>
              <a:rPr lang="de-CH" sz="1600" b="1" dirty="0" err="1" smtClean="0"/>
              <a:t>Triemli</a:t>
            </a:r>
            <a:r>
              <a:rPr lang="de-CH" sz="1600" b="1" dirty="0" smtClean="0"/>
              <a:t> Hospital Zürich, Technical University München</a:t>
            </a:r>
          </a:p>
          <a:p>
            <a:endParaRPr lang="de-CH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1" dirty="0" smtClean="0"/>
              <a:t>TMA: n = 192 </a:t>
            </a:r>
            <a:r>
              <a:rPr lang="de-CH" sz="1600" b="1" dirty="0" err="1" smtClean="0"/>
              <a:t>patients</a:t>
            </a:r>
            <a:r>
              <a:rPr lang="de-CH" sz="1600" b="1" dirty="0" smtClean="0"/>
              <a:t>; 2 </a:t>
            </a:r>
            <a:r>
              <a:rPr lang="de-CH" sz="1600" b="1" dirty="0" err="1" smtClean="0"/>
              <a:t>tumor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tissue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cores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from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surgical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specimens</a:t>
            </a:r>
            <a:endParaRPr lang="de-CH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1" dirty="0" smtClean="0"/>
              <a:t>58 </a:t>
            </a:r>
            <a:r>
              <a:rPr lang="de-CH" sz="1600" b="1" dirty="0" err="1"/>
              <a:t>t</a:t>
            </a:r>
            <a:r>
              <a:rPr lang="de-CH" sz="1600" b="1" dirty="0" err="1" smtClean="0"/>
              <a:t>ypical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carcinoids</a:t>
            </a:r>
            <a:r>
              <a:rPr lang="de-CH" sz="1600" b="1" dirty="0" smtClean="0"/>
              <a:t>, </a:t>
            </a:r>
            <a:r>
              <a:rPr lang="de-CH" sz="1600" b="1" dirty="0"/>
              <a:t>42 </a:t>
            </a:r>
            <a:r>
              <a:rPr lang="de-CH" sz="1600" b="1" dirty="0" err="1"/>
              <a:t>a</a:t>
            </a:r>
            <a:r>
              <a:rPr lang="de-CH" sz="1600" b="1" dirty="0" err="1" smtClean="0"/>
              <a:t>typical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carcinoids</a:t>
            </a:r>
            <a:r>
              <a:rPr lang="de-CH" sz="1600" b="1" dirty="0" smtClean="0"/>
              <a:t>, 32 large </a:t>
            </a:r>
            <a:r>
              <a:rPr lang="de-CH" sz="1600" b="1" dirty="0" err="1" smtClean="0"/>
              <a:t>cell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neuroendocrine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carcinomas</a:t>
            </a:r>
            <a:r>
              <a:rPr lang="de-CH" sz="1600" b="1" dirty="0" smtClean="0"/>
              <a:t>, 60 </a:t>
            </a:r>
            <a:r>
              <a:rPr lang="de-CH" sz="1600" b="1" dirty="0" err="1" smtClean="0"/>
              <a:t>small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cell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lung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carcinomas</a:t>
            </a:r>
            <a:endParaRPr lang="de-CH" sz="1600" b="1" dirty="0"/>
          </a:p>
          <a:p>
            <a:endParaRPr lang="de-CH" sz="1600" b="1" dirty="0" smtClean="0"/>
          </a:p>
          <a:p>
            <a:endParaRPr lang="de-CH" sz="1600" b="1" dirty="0" smtClean="0"/>
          </a:p>
          <a:p>
            <a:r>
              <a:rPr lang="de-CH" sz="1600" b="1" u="sng" dirty="0" err="1" smtClean="0">
                <a:solidFill>
                  <a:srgbClr val="0066CC"/>
                </a:solidFill>
              </a:rPr>
              <a:t>Immunohistochemistry</a:t>
            </a:r>
            <a:r>
              <a:rPr lang="de-CH" sz="1600" b="1" u="sng" dirty="0" smtClean="0">
                <a:solidFill>
                  <a:srgbClr val="0066CC"/>
                </a:solidFill>
              </a:rPr>
              <a:t> + FISH                                       </a:t>
            </a:r>
          </a:p>
          <a:p>
            <a:endParaRPr lang="de-CH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1" dirty="0" smtClean="0"/>
              <a:t>PTEN (S.C./A.S.), SUMO-2/3 (</a:t>
            </a:r>
            <a:r>
              <a:rPr lang="de-CH" sz="1600" b="1" dirty="0" err="1" smtClean="0"/>
              <a:t>for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sumoylation</a:t>
            </a:r>
            <a:r>
              <a:rPr lang="de-CH" sz="1600" b="1" dirty="0" smtClean="0"/>
              <a:t>), USP-7 (</a:t>
            </a:r>
            <a:r>
              <a:rPr lang="de-CH" sz="1600" b="1" dirty="0" err="1" smtClean="0"/>
              <a:t>for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ubiquitination</a:t>
            </a:r>
            <a:r>
              <a:rPr lang="de-CH" sz="1600" b="1" dirty="0" smtClean="0"/>
              <a:t>)</a:t>
            </a:r>
            <a:endParaRPr lang="de-CH" sz="1600" b="1" dirty="0"/>
          </a:p>
          <a:p>
            <a:endParaRPr lang="de-CH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1" dirty="0" smtClean="0"/>
              <a:t>H-Score (0 </a:t>
            </a:r>
            <a:r>
              <a:rPr lang="de-CH" sz="1600" b="1" dirty="0" err="1" smtClean="0"/>
              <a:t>to</a:t>
            </a:r>
            <a:r>
              <a:rPr lang="de-CH" sz="1600" b="1" dirty="0" smtClean="0"/>
              <a:t> 300): </a:t>
            </a:r>
            <a:r>
              <a:rPr lang="de-CH" sz="1600" b="1" dirty="0" err="1"/>
              <a:t>Intensity</a:t>
            </a:r>
            <a:r>
              <a:rPr lang="de-CH" sz="1600" b="1" dirty="0"/>
              <a:t> (0</a:t>
            </a:r>
            <a:r>
              <a:rPr lang="de-CH" sz="1600" b="1" dirty="0" smtClean="0"/>
              <a:t>, 1, 2 </a:t>
            </a:r>
            <a:r>
              <a:rPr lang="de-CH" sz="1600" b="1" dirty="0" err="1"/>
              <a:t>or</a:t>
            </a:r>
            <a:r>
              <a:rPr lang="de-CH" sz="1600" b="1" dirty="0"/>
              <a:t> 3) x </a:t>
            </a:r>
            <a:r>
              <a:rPr lang="de-CH" sz="1600" b="1" dirty="0" err="1"/>
              <a:t>Frequency</a:t>
            </a:r>
            <a:r>
              <a:rPr lang="de-CH" sz="1600" b="1" dirty="0"/>
              <a:t> (0, 1-10, 11-50, </a:t>
            </a:r>
            <a:r>
              <a:rPr lang="de-CH" sz="1600" b="1" dirty="0" smtClean="0"/>
              <a:t>51-100%)</a:t>
            </a:r>
          </a:p>
          <a:p>
            <a:endParaRPr lang="de-CH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1" dirty="0" smtClean="0"/>
              <a:t>Mouse </a:t>
            </a:r>
            <a:r>
              <a:rPr lang="de-CH" sz="1600" b="1" dirty="0" err="1" smtClean="0"/>
              <a:t>monoclonal</a:t>
            </a:r>
            <a:r>
              <a:rPr lang="de-CH" sz="1600" b="1" dirty="0" smtClean="0"/>
              <a:t> Ab </a:t>
            </a:r>
            <a:r>
              <a:rPr lang="de-CH" sz="1600" b="1" dirty="0" err="1" smtClean="0"/>
              <a:t>clone</a:t>
            </a:r>
            <a:r>
              <a:rPr lang="de-CH" sz="1600" b="1" dirty="0" smtClean="0"/>
              <a:t> 6H2.1 DAKO anti</a:t>
            </a:r>
            <a:r>
              <a:rPr lang="de-CH" sz="1600" b="1" dirty="0"/>
              <a:t>-</a:t>
            </a:r>
            <a:r>
              <a:rPr lang="de-CH" sz="1600" b="1" dirty="0" smtClean="0"/>
              <a:t>PTEN</a:t>
            </a:r>
          </a:p>
          <a:p>
            <a:r>
              <a:rPr lang="de-CH" sz="1600" b="1" u="sng" dirty="0" smtClean="0">
                <a:solidFill>
                  <a:srgbClr val="0066CC"/>
                </a:solidFill>
              </a:rPr>
              <a:t> </a:t>
            </a:r>
            <a:endParaRPr lang="de-CH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600" b="1" dirty="0" err="1"/>
              <a:t>Vysis</a:t>
            </a:r>
            <a:r>
              <a:rPr lang="de-CH" sz="1600" b="1" dirty="0"/>
              <a:t> LSI </a:t>
            </a:r>
            <a:r>
              <a:rPr lang="de-CH" sz="1600" b="1" dirty="0" smtClean="0"/>
              <a:t>Abbott</a:t>
            </a:r>
            <a:r>
              <a:rPr lang="de-CH" sz="1600" b="1" dirty="0"/>
              <a:t> </a:t>
            </a:r>
            <a:r>
              <a:rPr lang="de-CH" sz="1600" b="1" dirty="0" smtClean="0"/>
              <a:t>PTEN FISH probe</a:t>
            </a:r>
            <a:endParaRPr lang="de-CH" sz="1600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8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93676" y="616530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Collaud, BMC Cancer 2015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350258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AppendixCarcinoid_Nuk3_Cyto3_40x"/>
          <p:cNvPicPr>
            <a:picLocks noChangeAspect="1" noChangeArrowheads="1"/>
          </p:cNvPicPr>
          <p:nvPr/>
        </p:nvPicPr>
        <p:blipFill>
          <a:blip r:embed="rId2" cstate="print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56" y="1203559"/>
            <a:ext cx="2706941" cy="203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LC_Zyto3_Nuc1_07_00110_40x"/>
          <p:cNvPicPr>
            <a:picLocks noChangeAspect="1" noChangeArrowheads="1"/>
          </p:cNvPicPr>
          <p:nvPr/>
        </p:nvPicPr>
        <p:blipFill>
          <a:blip r:embed="rId3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2" y="3234185"/>
            <a:ext cx="2708434" cy="203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SCLC_Zyto3_Nuc1_96_18573_40x"/>
          <p:cNvPicPr>
            <a:picLocks noChangeAspect="1" noChangeArrowheads="1"/>
          </p:cNvPicPr>
          <p:nvPr/>
        </p:nvPicPr>
        <p:blipFill>
          <a:blip r:embed="rId4" cstate="print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797" y="1212023"/>
            <a:ext cx="2706941" cy="203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TC_Zyto0_Nuc0_02_23130_20x"/>
          <p:cNvPicPr>
            <a:picLocks noChangeAspect="1" noChangeArrowheads="1"/>
          </p:cNvPicPr>
          <p:nvPr/>
        </p:nvPicPr>
        <p:blipFill>
          <a:blip r:embed="rId5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75" y="3222291"/>
            <a:ext cx="2720372" cy="20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TC_Zyto1_Nuc3_99_17667_40x"/>
          <p:cNvPicPr>
            <a:picLocks noChangeAspect="1" noChangeArrowheads="1"/>
          </p:cNvPicPr>
          <p:nvPr/>
        </p:nvPicPr>
        <p:blipFill>
          <a:blip r:embed="rId6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57" y="3233602"/>
            <a:ext cx="2708433" cy="203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493702" y="3241854"/>
            <a:ext cx="2638138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600" b="1" dirty="0" smtClean="0"/>
              <a:t>Large </a:t>
            </a:r>
            <a:r>
              <a:rPr lang="de-CH" sz="1600" b="1" dirty="0" err="1" smtClean="0"/>
              <a:t>Cell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Neuroendo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Ca</a:t>
            </a:r>
            <a:endParaRPr lang="de-CH" sz="1600" b="1" dirty="0"/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3193510" y="3231720"/>
            <a:ext cx="1954554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600" b="1" dirty="0" err="1" smtClean="0"/>
              <a:t>Typical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Carcinoid</a:t>
            </a:r>
            <a:endParaRPr lang="de-CH" sz="1600" b="1" dirty="0"/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5909077" y="3228077"/>
            <a:ext cx="1975291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600" b="1" dirty="0" err="1" smtClean="0"/>
              <a:t>Typical</a:t>
            </a:r>
            <a:r>
              <a:rPr lang="de-CH" sz="1600" b="1" dirty="0" smtClean="0"/>
              <a:t> </a:t>
            </a:r>
            <a:r>
              <a:rPr lang="de-CH" sz="1600" b="1" dirty="0" err="1" smtClean="0"/>
              <a:t>Carcinoid</a:t>
            </a:r>
            <a:endParaRPr lang="de-CH" sz="1600" b="1" dirty="0"/>
          </a:p>
        </p:txBody>
      </p:sp>
      <p:sp>
        <p:nvSpPr>
          <p:cNvPr id="38" name="Text Box 21"/>
          <p:cNvSpPr txBox="1">
            <a:spLocks noChangeArrowheads="1"/>
          </p:cNvSpPr>
          <p:nvPr/>
        </p:nvSpPr>
        <p:spPr bwMode="auto">
          <a:xfrm>
            <a:off x="5909077" y="1203232"/>
            <a:ext cx="2119308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600" b="1" dirty="0" smtClean="0"/>
              <a:t>Small </a:t>
            </a:r>
            <a:r>
              <a:rPr lang="de-CH" sz="1600" b="1" dirty="0" err="1" smtClean="0"/>
              <a:t>Cell</a:t>
            </a:r>
            <a:r>
              <a:rPr lang="de-CH" sz="1600" b="1" dirty="0" smtClean="0"/>
              <a:t> Lung </a:t>
            </a:r>
            <a:r>
              <a:rPr lang="de-CH" sz="1600" b="1" dirty="0" err="1" smtClean="0"/>
              <a:t>Ca</a:t>
            </a:r>
            <a:endParaRPr lang="de-CH" sz="1600" b="1" dirty="0"/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3193511" y="1196752"/>
            <a:ext cx="1954554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400" b="1" dirty="0" smtClean="0"/>
              <a:t>Appendix </a:t>
            </a:r>
            <a:r>
              <a:rPr lang="de-CH" sz="1400" b="1" dirty="0" err="1" smtClean="0"/>
              <a:t>Carcinoid</a:t>
            </a:r>
            <a:endParaRPr lang="de-CH" sz="1400" b="1" dirty="0"/>
          </a:p>
        </p:txBody>
      </p:sp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620186" y="169476"/>
            <a:ext cx="7899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2800" b="1" dirty="0" smtClean="0">
                <a:solidFill>
                  <a:srgbClr val="0066CC"/>
                </a:solidFill>
              </a:rPr>
              <a:t>PTEN </a:t>
            </a:r>
            <a:r>
              <a:rPr lang="de-CH" sz="2800" b="1" dirty="0" err="1">
                <a:solidFill>
                  <a:srgbClr val="0066CC"/>
                </a:solidFill>
              </a:rPr>
              <a:t>i</a:t>
            </a:r>
            <a:r>
              <a:rPr lang="de-CH" sz="2800" b="1" dirty="0" err="1" smtClean="0">
                <a:solidFill>
                  <a:srgbClr val="0066CC"/>
                </a:solidFill>
              </a:rPr>
              <a:t>mmunohistochemistry</a:t>
            </a:r>
            <a:endParaRPr lang="de-CH" sz="2800" b="1" dirty="0">
              <a:solidFill>
                <a:srgbClr val="0066CC"/>
              </a:solidFill>
            </a:endParaRPr>
          </a:p>
        </p:txBody>
      </p:sp>
      <p:pic>
        <p:nvPicPr>
          <p:cNvPr id="21" name="Picture 4" descr="LungNormal_Nuk3_Cyto1_40x"/>
          <p:cNvPicPr>
            <a:picLocks noChangeAspect="1" noChangeArrowheads="1"/>
          </p:cNvPicPr>
          <p:nvPr/>
        </p:nvPicPr>
        <p:blipFill>
          <a:blip r:embed="rId7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3" y="1212023"/>
            <a:ext cx="2714085" cy="203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481138" y="1208157"/>
            <a:ext cx="1366501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CH" sz="1400" b="1" dirty="0" smtClean="0"/>
              <a:t>Normal Lung</a:t>
            </a:r>
            <a:endParaRPr lang="de-CH" sz="1400" b="1" dirty="0"/>
          </a:p>
        </p:txBody>
      </p:sp>
      <p:sp>
        <p:nvSpPr>
          <p:cNvPr id="16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6686872" y="6245225"/>
            <a:ext cx="2133600" cy="476250"/>
          </a:xfrm>
        </p:spPr>
        <p:txBody>
          <a:bodyPr/>
          <a:lstStyle/>
          <a:p>
            <a:pPr>
              <a:defRPr/>
            </a:pPr>
            <a:fld id="{A4974124-A613-4D2E-BE04-1E8CE3FD4689}" type="slidenum">
              <a:rPr lang="de-CH" smtClean="0"/>
              <a:pPr>
                <a:defRPr/>
              </a:pPr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79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1011</Words>
  <Application>Microsoft Office PowerPoint</Application>
  <PresentationFormat>Bildschirmpräsentation (4:3)</PresentationFormat>
  <Paragraphs>218</Paragraphs>
  <Slides>22</Slides>
  <Notes>5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4" baseType="lpstr">
      <vt:lpstr>Standarddesign</vt:lpstr>
      <vt:lpstr>Arbeitsblatt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UniversitätsSpital Zürich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solta</dc:creator>
  <cp:lastModifiedBy>alex soltermann</cp:lastModifiedBy>
  <cp:revision>887</cp:revision>
  <cp:lastPrinted>2013-03-14T09:08:42Z</cp:lastPrinted>
  <dcterms:created xsi:type="dcterms:W3CDTF">2009-05-05T15:01:39Z</dcterms:created>
  <dcterms:modified xsi:type="dcterms:W3CDTF">2015-10-26T22:42:41Z</dcterms:modified>
</cp:coreProperties>
</file>