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47" r:id="rId2"/>
    <p:sldId id="348" r:id="rId3"/>
    <p:sldId id="346" r:id="rId4"/>
    <p:sldId id="283" r:id="rId5"/>
    <p:sldId id="303" r:id="rId6"/>
    <p:sldId id="304" r:id="rId7"/>
    <p:sldId id="309" r:id="rId8"/>
    <p:sldId id="328" r:id="rId9"/>
    <p:sldId id="343" r:id="rId10"/>
    <p:sldId id="329" r:id="rId11"/>
    <p:sldId id="344" r:id="rId12"/>
    <p:sldId id="317" r:id="rId13"/>
    <p:sldId id="326" r:id="rId14"/>
    <p:sldId id="310" r:id="rId15"/>
    <p:sldId id="311" r:id="rId16"/>
    <p:sldId id="312" r:id="rId17"/>
    <p:sldId id="313" r:id="rId18"/>
    <p:sldId id="314" r:id="rId19"/>
    <p:sldId id="315" r:id="rId20"/>
    <p:sldId id="318" r:id="rId21"/>
    <p:sldId id="322" r:id="rId22"/>
    <p:sldId id="321" r:id="rId23"/>
    <p:sldId id="323" r:id="rId24"/>
    <p:sldId id="337" r:id="rId25"/>
    <p:sldId id="324" r:id="rId26"/>
    <p:sldId id="338" r:id="rId27"/>
    <p:sldId id="331" r:id="rId28"/>
    <p:sldId id="334" r:id="rId29"/>
    <p:sldId id="332" r:id="rId30"/>
    <p:sldId id="333" r:id="rId31"/>
    <p:sldId id="339" r:id="rId32"/>
    <p:sldId id="288" r:id="rId33"/>
    <p:sldId id="290" r:id="rId34"/>
    <p:sldId id="345" r:id="rId35"/>
    <p:sldId id="349" r:id="rId3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1F1E"/>
    <a:srgbClr val="602322"/>
    <a:srgbClr val="6F2927"/>
    <a:srgbClr val="782C2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7476" autoAdjust="0"/>
    <p:restoredTop sz="94660"/>
  </p:normalViewPr>
  <p:slideViewPr>
    <p:cSldViewPr>
      <p:cViewPr varScale="1">
        <p:scale>
          <a:sx n="69" d="100"/>
          <a:sy n="69" d="100"/>
        </p:scale>
        <p:origin x="-1746" y="-10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DD6001-8879-4BF8-BF94-3C1F0DE26A1B}" type="datetimeFigureOut">
              <a:rPr lang="en-US" smtClean="0"/>
              <a:pPr/>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EB77C4-9CE6-45C2-A47B-3AC5F67841A9}" type="slidenum">
              <a:rPr lang="en-US" smtClean="0"/>
              <a:pPr/>
              <a:t>‹#›</a:t>
            </a:fld>
            <a:endParaRPr lang="en-US"/>
          </a:p>
        </p:txBody>
      </p:sp>
    </p:spTree>
    <p:extLst>
      <p:ext uri="{BB962C8B-B14F-4D97-AF65-F5344CB8AC3E}">
        <p14:creationId xmlns="" xmlns:p14="http://schemas.microsoft.com/office/powerpoint/2010/main" val="1671847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DD6001-8879-4BF8-BF94-3C1F0DE26A1B}" type="datetimeFigureOut">
              <a:rPr lang="en-US" smtClean="0"/>
              <a:pPr/>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EB77C4-9CE6-45C2-A47B-3AC5F67841A9}" type="slidenum">
              <a:rPr lang="en-US" smtClean="0"/>
              <a:pPr/>
              <a:t>‹#›</a:t>
            </a:fld>
            <a:endParaRPr lang="en-US"/>
          </a:p>
        </p:txBody>
      </p:sp>
    </p:spTree>
    <p:extLst>
      <p:ext uri="{BB962C8B-B14F-4D97-AF65-F5344CB8AC3E}">
        <p14:creationId xmlns="" xmlns:p14="http://schemas.microsoft.com/office/powerpoint/2010/main" val="1015549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DD6001-8879-4BF8-BF94-3C1F0DE26A1B}" type="datetimeFigureOut">
              <a:rPr lang="en-US" smtClean="0"/>
              <a:pPr/>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EB77C4-9CE6-45C2-A47B-3AC5F67841A9}" type="slidenum">
              <a:rPr lang="en-US" smtClean="0"/>
              <a:pPr/>
              <a:t>‹#›</a:t>
            </a:fld>
            <a:endParaRPr lang="en-US"/>
          </a:p>
        </p:txBody>
      </p:sp>
    </p:spTree>
    <p:extLst>
      <p:ext uri="{BB962C8B-B14F-4D97-AF65-F5344CB8AC3E}">
        <p14:creationId xmlns="" xmlns:p14="http://schemas.microsoft.com/office/powerpoint/2010/main" val="2278896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DD6001-8879-4BF8-BF94-3C1F0DE26A1B}" type="datetimeFigureOut">
              <a:rPr lang="en-US" smtClean="0"/>
              <a:pPr/>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EB77C4-9CE6-45C2-A47B-3AC5F67841A9}" type="slidenum">
              <a:rPr lang="en-US" smtClean="0"/>
              <a:pPr/>
              <a:t>‹#›</a:t>
            </a:fld>
            <a:endParaRPr lang="en-US"/>
          </a:p>
        </p:txBody>
      </p:sp>
    </p:spTree>
    <p:extLst>
      <p:ext uri="{BB962C8B-B14F-4D97-AF65-F5344CB8AC3E}">
        <p14:creationId xmlns="" xmlns:p14="http://schemas.microsoft.com/office/powerpoint/2010/main" val="615882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DD6001-8879-4BF8-BF94-3C1F0DE26A1B}" type="datetimeFigureOut">
              <a:rPr lang="en-US" smtClean="0"/>
              <a:pPr/>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EB77C4-9CE6-45C2-A47B-3AC5F67841A9}" type="slidenum">
              <a:rPr lang="en-US" smtClean="0"/>
              <a:pPr/>
              <a:t>‹#›</a:t>
            </a:fld>
            <a:endParaRPr lang="en-US"/>
          </a:p>
        </p:txBody>
      </p:sp>
    </p:spTree>
    <p:extLst>
      <p:ext uri="{BB962C8B-B14F-4D97-AF65-F5344CB8AC3E}">
        <p14:creationId xmlns="" xmlns:p14="http://schemas.microsoft.com/office/powerpoint/2010/main" val="231797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DD6001-8879-4BF8-BF94-3C1F0DE26A1B}" type="datetimeFigureOut">
              <a:rPr lang="en-US" smtClean="0"/>
              <a:pPr/>
              <a:t>10/4/2014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EB77C4-9CE6-45C2-A47B-3AC5F67841A9}" type="slidenum">
              <a:rPr lang="en-US" smtClean="0"/>
              <a:pPr/>
              <a:t>‹#›</a:t>
            </a:fld>
            <a:endParaRPr lang="en-US"/>
          </a:p>
        </p:txBody>
      </p:sp>
    </p:spTree>
    <p:extLst>
      <p:ext uri="{BB962C8B-B14F-4D97-AF65-F5344CB8AC3E}">
        <p14:creationId xmlns="" xmlns:p14="http://schemas.microsoft.com/office/powerpoint/2010/main" val="1828917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DD6001-8879-4BF8-BF94-3C1F0DE26A1B}" type="datetimeFigureOut">
              <a:rPr lang="en-US" smtClean="0"/>
              <a:pPr/>
              <a:t>10/4/2014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EB77C4-9CE6-45C2-A47B-3AC5F67841A9}" type="slidenum">
              <a:rPr lang="en-US" smtClean="0"/>
              <a:pPr/>
              <a:t>‹#›</a:t>
            </a:fld>
            <a:endParaRPr lang="en-US"/>
          </a:p>
        </p:txBody>
      </p:sp>
    </p:spTree>
    <p:extLst>
      <p:ext uri="{BB962C8B-B14F-4D97-AF65-F5344CB8AC3E}">
        <p14:creationId xmlns="" xmlns:p14="http://schemas.microsoft.com/office/powerpoint/2010/main" val="3405181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DD6001-8879-4BF8-BF94-3C1F0DE26A1B}" type="datetimeFigureOut">
              <a:rPr lang="en-US" smtClean="0"/>
              <a:pPr/>
              <a:t>10/4/2014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EB77C4-9CE6-45C2-A47B-3AC5F67841A9}" type="slidenum">
              <a:rPr lang="en-US" smtClean="0"/>
              <a:pPr/>
              <a:t>‹#›</a:t>
            </a:fld>
            <a:endParaRPr lang="en-US"/>
          </a:p>
        </p:txBody>
      </p:sp>
    </p:spTree>
    <p:extLst>
      <p:ext uri="{BB962C8B-B14F-4D97-AF65-F5344CB8AC3E}">
        <p14:creationId xmlns="" xmlns:p14="http://schemas.microsoft.com/office/powerpoint/2010/main" val="3646514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DD6001-8879-4BF8-BF94-3C1F0DE26A1B}" type="datetimeFigureOut">
              <a:rPr lang="en-US" smtClean="0"/>
              <a:pPr/>
              <a:t>10/4/2014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EB77C4-9CE6-45C2-A47B-3AC5F67841A9}" type="slidenum">
              <a:rPr lang="en-US" smtClean="0"/>
              <a:pPr/>
              <a:t>‹#›</a:t>
            </a:fld>
            <a:endParaRPr lang="en-US"/>
          </a:p>
        </p:txBody>
      </p:sp>
    </p:spTree>
    <p:extLst>
      <p:ext uri="{BB962C8B-B14F-4D97-AF65-F5344CB8AC3E}">
        <p14:creationId xmlns="" xmlns:p14="http://schemas.microsoft.com/office/powerpoint/2010/main" val="2395223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DD6001-8879-4BF8-BF94-3C1F0DE26A1B}" type="datetimeFigureOut">
              <a:rPr lang="en-US" smtClean="0"/>
              <a:pPr/>
              <a:t>10/4/2014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EB77C4-9CE6-45C2-A47B-3AC5F67841A9}" type="slidenum">
              <a:rPr lang="en-US" smtClean="0"/>
              <a:pPr/>
              <a:t>‹#›</a:t>
            </a:fld>
            <a:endParaRPr lang="en-US"/>
          </a:p>
        </p:txBody>
      </p:sp>
    </p:spTree>
    <p:extLst>
      <p:ext uri="{BB962C8B-B14F-4D97-AF65-F5344CB8AC3E}">
        <p14:creationId xmlns="" xmlns:p14="http://schemas.microsoft.com/office/powerpoint/2010/main" val="2712378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DD6001-8879-4BF8-BF94-3C1F0DE26A1B}" type="datetimeFigureOut">
              <a:rPr lang="en-US" smtClean="0"/>
              <a:pPr/>
              <a:t>10/4/2014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EB77C4-9CE6-45C2-A47B-3AC5F67841A9}" type="slidenum">
              <a:rPr lang="en-US" smtClean="0"/>
              <a:pPr/>
              <a:t>‹#›</a:t>
            </a:fld>
            <a:endParaRPr lang="en-US"/>
          </a:p>
        </p:txBody>
      </p:sp>
    </p:spTree>
    <p:extLst>
      <p:ext uri="{BB962C8B-B14F-4D97-AF65-F5344CB8AC3E}">
        <p14:creationId xmlns="" xmlns:p14="http://schemas.microsoft.com/office/powerpoint/2010/main" val="1948099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DD6001-8879-4BF8-BF94-3C1F0DE26A1B}" type="datetimeFigureOut">
              <a:rPr lang="en-US" smtClean="0"/>
              <a:pPr/>
              <a:t>10/4/2014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EB77C4-9CE6-45C2-A47B-3AC5F67841A9}" type="slidenum">
              <a:rPr lang="en-US" smtClean="0"/>
              <a:pPr/>
              <a:t>‹#›</a:t>
            </a:fld>
            <a:endParaRPr lang="en-US"/>
          </a:p>
        </p:txBody>
      </p:sp>
    </p:spTree>
    <p:extLst>
      <p:ext uri="{BB962C8B-B14F-4D97-AF65-F5344CB8AC3E}">
        <p14:creationId xmlns="" xmlns:p14="http://schemas.microsoft.com/office/powerpoint/2010/main" val="8797334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2.xml"/><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16.gif"/></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5.pn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16.gif"/><Relationship Id="rId4" Type="http://schemas.openxmlformats.org/officeDocument/2006/relationships/image" Target="../media/image34.emf"/></Relationships>
</file>

<file path=ppt/slides/_rels/slide3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2.emf"/><Relationship Id="rId5" Type="http://schemas.openxmlformats.org/officeDocument/2006/relationships/image" Target="../media/image41.png"/><Relationship Id="rId4" Type="http://schemas.openxmlformats.org/officeDocument/2006/relationships/image" Target="../media/image40.jpeg"/></Relationships>
</file>

<file path=ppt/slides/_rels/slide35.xml.rels><?xml version="1.0" encoding="UTF-8" standalone="yes"?>
<Relationships xmlns="http://schemas.openxmlformats.org/package/2006/relationships"><Relationship Id="rId3" Type="http://schemas.openxmlformats.org/officeDocument/2006/relationships/hyperlink" Target="http://www.conferenceseries.com/" TargetMode="External"/><Relationship Id="rId2" Type="http://schemas.openxmlformats.org/officeDocument/2006/relationships/hyperlink" Target="http://www.omicsgroup.com/" TargetMode="External"/><Relationship Id="rId1" Type="http://schemas.openxmlformats.org/officeDocument/2006/relationships/slideLayout" Target="../slideLayouts/slideLayout2.xml"/><Relationship Id="rId4" Type="http://schemas.openxmlformats.org/officeDocument/2006/relationships/hyperlink" Target="http://www.pharmaceuticalconferences.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18.gif"/><Relationship Id="rId5" Type="http://schemas.openxmlformats.org/officeDocument/2006/relationships/image" Target="../media/image17.jpeg"/><Relationship Id="rId4" Type="http://schemas.openxmlformats.org/officeDocument/2006/relationships/image" Target="../media/image16.gif"/></Relationships>
</file>

<file path=ppt/slides/_rels/slide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6600"/>
                </a:solidFill>
                <a:effectLst>
                  <a:outerShdw blurRad="38100" dist="38100" dir="2700000" algn="tl">
                    <a:srgbClr val="000000">
                      <a:alpha val="43137"/>
                    </a:srgbClr>
                  </a:outerShdw>
                </a:effectLst>
                <a:latin typeface="Baskerville Old Face" pitchFamily="18" charset="0"/>
              </a:rPr>
              <a:t>About OMICS Group</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OMICS Group International is an amalgamation of </a:t>
            </a:r>
            <a:r>
              <a:rPr lang="en-US" dirty="0" smtClean="0">
                <a:hlinkClick r:id="rId2" tooltip="Open Access publications"/>
              </a:rPr>
              <a:t>Open Access publications</a:t>
            </a:r>
            <a:r>
              <a:rPr lang="en-US" dirty="0" smtClean="0"/>
              <a:t> and worldwide international science conferences and events. Established in the year 2007 with the sole aim of making the information on Sciences and technology ‘Open Access’, OMICS Group publishes 400 online open access </a:t>
            </a:r>
            <a:r>
              <a:rPr lang="en-US" dirty="0" smtClean="0">
                <a:hlinkClick r:id="rId3" tooltip="scholarly journals"/>
              </a:rPr>
              <a:t>scholarly journals</a:t>
            </a:r>
            <a:r>
              <a:rPr lang="en-US" dirty="0" smtClean="0"/>
              <a:t>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300 </a:t>
            </a:r>
            <a:r>
              <a:rPr lang="en-US" dirty="0" smtClean="0">
                <a:hlinkClick r:id="rId4" tooltip="International conferences"/>
              </a:rPr>
              <a:t>International conferences</a:t>
            </a:r>
            <a:r>
              <a:rPr lang="en-US" dirty="0" smtClean="0"/>
              <a:t> annually across the globe, where knowledge transfer takes place through debates, round table discussions, poster presentations, workshops, symposia and exhibitions</a:t>
            </a:r>
            <a:r>
              <a:rPr lang="en-US" sz="2800" dirty="0" smtClean="0"/>
              <a:t>.</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itle 1"/>
          <p:cNvSpPr txBox="1">
            <a:spLocks/>
          </p:cNvSpPr>
          <p:nvPr/>
        </p:nvSpPr>
        <p:spPr>
          <a:xfrm>
            <a:off x="457200" y="552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ct val="50000"/>
              </a:spcBef>
            </a:pPr>
            <a:r>
              <a:rPr lang="en-US" dirty="0" smtClean="0">
                <a:effectLst>
                  <a:outerShdw blurRad="38100" dist="38100" dir="2700000" algn="tl">
                    <a:srgbClr val="000000">
                      <a:alpha val="43137"/>
                    </a:srgbClr>
                  </a:outerShdw>
                </a:effectLst>
              </a:rPr>
              <a:t>The use of the term “synergy”</a:t>
            </a:r>
            <a:endParaRPr lang="en-US" dirty="0">
              <a:effectLst>
                <a:outerShdw blurRad="38100" dist="38100" dir="2700000" algn="tl">
                  <a:srgbClr val="000000">
                    <a:alpha val="43137"/>
                  </a:srgbClr>
                </a:outerShdw>
              </a:effectLst>
            </a:endParaRPr>
          </a:p>
        </p:txBody>
      </p:sp>
      <p:sp>
        <p:nvSpPr>
          <p:cNvPr id="3" name="Rectangle 2"/>
          <p:cNvSpPr/>
          <p:nvPr/>
        </p:nvSpPr>
        <p:spPr>
          <a:xfrm>
            <a:off x="6019800" y="6181498"/>
            <a:ext cx="3106684" cy="276999"/>
          </a:xfrm>
          <a:prstGeom prst="rect">
            <a:avLst/>
          </a:prstGeom>
        </p:spPr>
        <p:txBody>
          <a:bodyPr wrap="none">
            <a:spAutoFit/>
          </a:bodyPr>
          <a:lstStyle/>
          <a:p>
            <a:r>
              <a:rPr lang="en-US" sz="1200" i="1" dirty="0" smtClean="0"/>
              <a:t>Gerald </a:t>
            </a:r>
            <a:r>
              <a:rPr lang="en-US" sz="1200" i="1" dirty="0"/>
              <a:t>J. </a:t>
            </a:r>
            <a:r>
              <a:rPr lang="en-US" sz="1200" i="1" dirty="0" err="1" smtClean="0"/>
              <a:t>Furnkranz</a:t>
            </a:r>
            <a:r>
              <a:rPr lang="en-US" sz="1200" i="1" dirty="0" smtClean="0"/>
              <a:t> for The Examiner.com 2012</a:t>
            </a:r>
            <a:endParaRPr lang="en-US" sz="1200" dirty="0"/>
          </a:p>
        </p:txBody>
      </p:sp>
      <p:pic>
        <p:nvPicPr>
          <p:cNvPr id="1126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775144" y="2133600"/>
            <a:ext cx="5145634" cy="40478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59700" y="1665722"/>
            <a:ext cx="5883563" cy="584775"/>
          </a:xfrm>
          <a:prstGeom prst="rect">
            <a:avLst/>
          </a:prstGeom>
          <a:noFill/>
        </p:spPr>
        <p:txBody>
          <a:bodyPr wrap="square" rtlCol="0">
            <a:spAutoFit/>
          </a:bodyPr>
          <a:lstStyle/>
          <a:p>
            <a:pPr algn="ctr"/>
            <a:r>
              <a:rPr lang="en-US" sz="3200" dirty="0" smtClean="0"/>
              <a:t>Synergy = Working together ????</a:t>
            </a:r>
            <a:endParaRPr lang="en-US" sz="3200" dirty="0"/>
          </a:p>
        </p:txBody>
      </p:sp>
    </p:spTree>
    <p:extLst>
      <p:ext uri="{BB962C8B-B14F-4D97-AF65-F5344CB8AC3E}">
        <p14:creationId xmlns="" xmlns:p14="http://schemas.microsoft.com/office/powerpoint/2010/main" val="1841285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6" name="Text Box 8"/>
          <p:cNvSpPr txBox="1">
            <a:spLocks noChangeArrowheads="1"/>
          </p:cNvSpPr>
          <p:nvPr/>
        </p:nvSpPr>
        <p:spPr bwMode="auto">
          <a:xfrm>
            <a:off x="1169555" y="1577944"/>
            <a:ext cx="6804890" cy="48936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itchFamily="34" charset="0"/>
              </a:defRPr>
            </a:lvl1pPr>
            <a:lvl2pPr marL="800100" indent="-342900">
              <a:defRPr>
                <a:solidFill>
                  <a:schemeClr val="tx1"/>
                </a:solidFill>
                <a:latin typeface="Arial" pitchFamily="34" charset="0"/>
              </a:defRPr>
            </a:lvl2pPr>
            <a:lvl3pPr marL="1257300" indent="-342900">
              <a:defRPr>
                <a:solidFill>
                  <a:schemeClr val="tx1"/>
                </a:solidFill>
                <a:latin typeface="Arial" pitchFamily="34" charset="0"/>
              </a:defRPr>
            </a:lvl3pPr>
            <a:lvl4pPr marL="1714500" indent="-342900">
              <a:defRPr>
                <a:solidFill>
                  <a:schemeClr val="tx1"/>
                </a:solidFill>
                <a:latin typeface="Arial" pitchFamily="34" charset="0"/>
              </a:defRPr>
            </a:lvl4pPr>
            <a:lvl5pPr marL="2171700" indent="-342900">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pPr algn="ctr">
              <a:spcBef>
                <a:spcPct val="50000"/>
              </a:spcBef>
            </a:pPr>
            <a:r>
              <a:rPr lang="en-US" sz="2400" dirty="0" smtClean="0"/>
              <a:t>     </a:t>
            </a:r>
            <a:r>
              <a:rPr lang="en-US" sz="2400" dirty="0" smtClean="0">
                <a:solidFill>
                  <a:schemeClr val="bg1">
                    <a:lumMod val="85000"/>
                  </a:schemeClr>
                </a:solidFill>
              </a:rPr>
              <a:t>To study the topic we need an </a:t>
            </a:r>
          </a:p>
          <a:p>
            <a:pPr algn="ctr">
              <a:spcBef>
                <a:spcPct val="50000"/>
              </a:spcBef>
            </a:pPr>
            <a:r>
              <a:rPr lang="en-US" sz="2400" dirty="0">
                <a:solidFill>
                  <a:schemeClr val="bg1">
                    <a:lumMod val="85000"/>
                  </a:schemeClr>
                </a:solidFill>
              </a:rPr>
              <a:t> </a:t>
            </a:r>
            <a:r>
              <a:rPr lang="en-US" sz="2400" dirty="0" smtClean="0">
                <a:solidFill>
                  <a:schemeClr val="bg1">
                    <a:lumMod val="85000"/>
                  </a:schemeClr>
                </a:solidFill>
              </a:rPr>
              <a:t>    </a:t>
            </a:r>
            <a:r>
              <a:rPr lang="en-US" sz="2400" dirty="0" smtClean="0">
                <a:solidFill>
                  <a:schemeClr val="bg1">
                    <a:lumMod val="85000"/>
                  </a:schemeClr>
                </a:solidFill>
                <a:effectLst>
                  <a:outerShdw blurRad="38100" dist="38100" dir="2700000" algn="tl">
                    <a:srgbClr val="000000">
                      <a:alpha val="43137"/>
                    </a:srgbClr>
                  </a:outerShdw>
                </a:effectLst>
              </a:rPr>
              <a:t>OPERATIONAL DEFINITION</a:t>
            </a:r>
          </a:p>
          <a:p>
            <a:pPr>
              <a:spcBef>
                <a:spcPct val="50000"/>
              </a:spcBef>
            </a:pPr>
            <a:endParaRPr lang="en-US" sz="2400" b="1" dirty="0">
              <a:solidFill>
                <a:schemeClr val="bg1">
                  <a:lumMod val="85000"/>
                </a:schemeClr>
              </a:solidFill>
            </a:endParaRPr>
          </a:p>
          <a:p>
            <a:pPr>
              <a:spcBef>
                <a:spcPct val="50000"/>
              </a:spcBef>
            </a:pPr>
            <a:r>
              <a:rPr lang="en-US" sz="2400" dirty="0">
                <a:solidFill>
                  <a:schemeClr val="bg1">
                    <a:lumMod val="85000"/>
                  </a:schemeClr>
                </a:solidFill>
              </a:rPr>
              <a:t>	</a:t>
            </a:r>
            <a:r>
              <a:rPr lang="en-US" sz="2400" dirty="0" smtClean="0">
                <a:solidFill>
                  <a:schemeClr val="bg1">
                    <a:lumMod val="85000"/>
                  </a:schemeClr>
                </a:solidFill>
              </a:rPr>
              <a:t>What is synergy ?</a:t>
            </a:r>
          </a:p>
          <a:p>
            <a:pPr>
              <a:spcBef>
                <a:spcPct val="50000"/>
              </a:spcBef>
            </a:pPr>
            <a:r>
              <a:rPr lang="en-US" sz="2400" dirty="0"/>
              <a:t>	</a:t>
            </a:r>
            <a:r>
              <a:rPr lang="en-US" sz="2400" dirty="0" smtClean="0"/>
              <a:t>		</a:t>
            </a:r>
          </a:p>
          <a:p>
            <a:pPr>
              <a:spcBef>
                <a:spcPct val="50000"/>
              </a:spcBef>
            </a:pPr>
            <a:r>
              <a:rPr lang="en-US" sz="2400" dirty="0"/>
              <a:t>	</a:t>
            </a:r>
            <a:r>
              <a:rPr lang="en-US" sz="2400" dirty="0" smtClean="0"/>
              <a:t>		</a:t>
            </a:r>
            <a:r>
              <a:rPr lang="en-US" sz="2400" b="1" dirty="0" smtClean="0">
                <a:effectLst>
                  <a:outerShdw blurRad="38100" dist="38100" dir="2700000" algn="tl">
                    <a:srgbClr val="000000">
                      <a:alpha val="43137"/>
                    </a:srgbClr>
                  </a:outerShdw>
                </a:effectLst>
              </a:rPr>
              <a:t>       How do we find it ?</a:t>
            </a:r>
          </a:p>
          <a:p>
            <a:pPr>
              <a:spcBef>
                <a:spcPct val="50000"/>
              </a:spcBef>
            </a:pPr>
            <a:endParaRPr lang="en-US" sz="2400" b="1" dirty="0">
              <a:effectLst>
                <a:outerShdw blurRad="38100" dist="38100" dir="2700000" algn="tl">
                  <a:srgbClr val="000000">
                    <a:alpha val="43137"/>
                  </a:srgbClr>
                </a:outerShdw>
              </a:effectLst>
            </a:endParaRPr>
          </a:p>
          <a:p>
            <a:pPr>
              <a:spcBef>
                <a:spcPct val="50000"/>
              </a:spcBef>
            </a:pPr>
            <a:r>
              <a:rPr lang="en-US" sz="2400" b="1" dirty="0" smtClean="0">
                <a:effectLst>
                  <a:outerShdw blurRad="38100" dist="38100" dir="2700000" algn="tl">
                    <a:srgbClr val="000000">
                      <a:alpha val="43137"/>
                    </a:srgbClr>
                  </a:outerShdw>
                </a:effectLst>
              </a:rPr>
              <a:t>				      How do we quantify it?</a:t>
            </a:r>
          </a:p>
          <a:p>
            <a:pPr>
              <a:spcBef>
                <a:spcPct val="50000"/>
              </a:spcBef>
            </a:pPr>
            <a:r>
              <a:rPr lang="en-US" sz="2400" dirty="0" smtClean="0"/>
              <a:t>		</a:t>
            </a:r>
            <a:endParaRPr lang="en-US" sz="2400" i="1" dirty="0">
              <a:solidFill>
                <a:srgbClr val="FF0926"/>
              </a:solidFill>
              <a:ea typeface="SimSun" pitchFamily="2" charset="-122"/>
            </a:endParaRPr>
          </a:p>
        </p:txBody>
      </p:sp>
      <p:sp>
        <p:nvSpPr>
          <p:cNvPr id="7" name="Title 1"/>
          <p:cNvSpPr txBox="1">
            <a:spLocks/>
          </p:cNvSpPr>
          <p:nvPr/>
        </p:nvSpPr>
        <p:spPr>
          <a:xfrm>
            <a:off x="457200" y="552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ct val="50000"/>
              </a:spcBef>
            </a:pPr>
            <a:r>
              <a:rPr lang="en-US" dirty="0" smtClean="0">
                <a:effectLst>
                  <a:outerShdw blurRad="38100" dist="38100" dir="2700000" algn="tl">
                    <a:srgbClr val="000000">
                      <a:alpha val="43137"/>
                    </a:srgbClr>
                  </a:outerShdw>
                </a:effectLst>
              </a:rPr>
              <a:t>The use of the term “synergy”</a:t>
            </a:r>
            <a:endParaRPr lang="en-US"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4337634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09600" y="2425700"/>
            <a:ext cx="2209800" cy="3898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291" name="Text Box 3"/>
          <p:cNvSpPr txBox="1">
            <a:spLocks noChangeArrowheads="1"/>
          </p:cNvSpPr>
          <p:nvPr/>
        </p:nvSpPr>
        <p:spPr bwMode="auto">
          <a:xfrm>
            <a:off x="3810000" y="4267200"/>
            <a:ext cx="5181600" cy="1616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sz="2000" dirty="0">
                <a:latin typeface="Calisto MT" pitchFamily="18" charset="0"/>
              </a:rPr>
              <a:t> The controller computes a subspace (a manifold, UCM) within the space of elemental variables and limits variability orthogonal to the UCM while allowing more variability within the </a:t>
            </a:r>
            <a:r>
              <a:rPr lang="en-US" sz="2000" dirty="0" smtClean="0">
                <a:latin typeface="Calisto MT" pitchFamily="18" charset="0"/>
              </a:rPr>
              <a:t>UCM.</a:t>
            </a:r>
            <a:endParaRPr lang="en-US" sz="1400" u="sng" dirty="0">
              <a:latin typeface="Calisto MT" pitchFamily="18" charset="0"/>
            </a:endParaRPr>
          </a:p>
        </p:txBody>
      </p:sp>
      <p:sp>
        <p:nvSpPr>
          <p:cNvPr id="12292" name="Text Box 4"/>
          <p:cNvSpPr txBox="1">
            <a:spLocks noChangeArrowheads="1"/>
          </p:cNvSpPr>
          <p:nvPr/>
        </p:nvSpPr>
        <p:spPr bwMode="auto">
          <a:xfrm>
            <a:off x="228600" y="228600"/>
            <a:ext cx="8763000" cy="17320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4400" dirty="0" smtClean="0">
                <a:effectLst>
                  <a:outerShdw blurRad="38100" dist="38100" dir="2700000" algn="tl">
                    <a:srgbClr val="000000">
                      <a:alpha val="43137"/>
                    </a:srgbClr>
                  </a:outerShdw>
                </a:effectLst>
              </a:rPr>
              <a:t>The </a:t>
            </a:r>
            <a:r>
              <a:rPr lang="en-US" sz="4400" dirty="0">
                <a:effectLst>
                  <a:outerShdw blurRad="38100" dist="38100" dir="2700000" algn="tl">
                    <a:srgbClr val="000000">
                      <a:alpha val="43137"/>
                    </a:srgbClr>
                  </a:outerShdw>
                </a:effectLst>
              </a:rPr>
              <a:t>Uncontrolled Manifold Hypothesis (</a:t>
            </a:r>
            <a:r>
              <a:rPr lang="en-US" sz="4400" dirty="0" err="1">
                <a:effectLst>
                  <a:outerShdw blurRad="38100" dist="38100" dir="2700000" algn="tl">
                    <a:srgbClr val="000000">
                      <a:alpha val="43137"/>
                    </a:srgbClr>
                  </a:outerShdw>
                </a:effectLst>
              </a:rPr>
              <a:t>UCMh</a:t>
            </a:r>
            <a:r>
              <a:rPr lang="en-US" sz="4400" dirty="0">
                <a:effectLst>
                  <a:outerShdw blurRad="38100" dist="38100" dir="2700000" algn="tl">
                    <a:srgbClr val="000000">
                      <a:alpha val="43137"/>
                    </a:srgbClr>
                  </a:outerShdw>
                </a:effectLst>
              </a:rPr>
              <a:t>) </a:t>
            </a:r>
          </a:p>
          <a:p>
            <a:pPr algn="ctr">
              <a:lnSpc>
                <a:spcPct val="10000"/>
              </a:lnSpc>
              <a:spcBef>
                <a:spcPct val="50000"/>
              </a:spcBef>
            </a:pPr>
            <a:r>
              <a:rPr lang="en-US" sz="2400" b="1" dirty="0">
                <a:latin typeface="Calisto MT" pitchFamily="18" charset="0"/>
              </a:rPr>
              <a:t>					</a:t>
            </a:r>
            <a:endParaRPr lang="en-US" sz="1200" dirty="0">
              <a:latin typeface="Calisto MT" pitchFamily="18" charset="0"/>
            </a:endParaRPr>
          </a:p>
        </p:txBody>
      </p:sp>
      <p:sp>
        <p:nvSpPr>
          <p:cNvPr id="12295" name="Text Box 7"/>
          <p:cNvSpPr txBox="1">
            <a:spLocks noChangeArrowheads="1"/>
          </p:cNvSpPr>
          <p:nvPr/>
        </p:nvSpPr>
        <p:spPr bwMode="auto">
          <a:xfrm>
            <a:off x="2590800" y="2514600"/>
            <a:ext cx="5029200" cy="1006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sz="2000" dirty="0">
                <a:latin typeface="Calisto MT" pitchFamily="18" charset="0"/>
              </a:rPr>
              <a:t> It offers a computational method to estimate synergies quantitatively </a:t>
            </a:r>
            <a:r>
              <a:rPr lang="en-US" sz="2000" u="sng" dirty="0">
                <a:solidFill>
                  <a:srgbClr val="FF0000"/>
                </a:solidFill>
                <a:latin typeface="Calisto MT" pitchFamily="18" charset="0"/>
              </a:rPr>
              <a:t>using an index of structure of the variance</a:t>
            </a:r>
            <a:r>
              <a:rPr lang="en-US" sz="2000" dirty="0">
                <a:latin typeface="Calisto MT" pitchFamily="18" charset="0"/>
              </a:rPr>
              <a:t>.</a:t>
            </a:r>
            <a:endParaRPr lang="en-US" sz="1400" u="sng" dirty="0">
              <a:latin typeface="Calisto MT" pitchFamily="18" charset="0"/>
            </a:endParaRPr>
          </a:p>
        </p:txBody>
      </p:sp>
      <p:sp>
        <p:nvSpPr>
          <p:cNvPr id="2" name="Rectangle 1"/>
          <p:cNvSpPr/>
          <p:nvPr/>
        </p:nvSpPr>
        <p:spPr>
          <a:xfrm>
            <a:off x="5689456" y="6374368"/>
            <a:ext cx="3429144" cy="307777"/>
          </a:xfrm>
          <a:prstGeom prst="rect">
            <a:avLst/>
          </a:prstGeom>
        </p:spPr>
        <p:txBody>
          <a:bodyPr wrap="none">
            <a:spAutoFit/>
          </a:bodyPr>
          <a:lstStyle/>
          <a:p>
            <a:r>
              <a:rPr lang="de-DE" sz="1400" dirty="0"/>
              <a:t>(Scholz and Schoner 1999; Latash et al 2002)</a:t>
            </a:r>
          </a:p>
        </p:txBody>
      </p:sp>
    </p:spTree>
    <p:extLst>
      <p:ext uri="{BB962C8B-B14F-4D97-AF65-F5344CB8AC3E}">
        <p14:creationId xmlns="" xmlns:p14="http://schemas.microsoft.com/office/powerpoint/2010/main" val="33678754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1714500" y="228599"/>
            <a:ext cx="6324600" cy="769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400" dirty="0">
                <a:effectLst>
                  <a:outerShdw blurRad="38100" dist="38100" dir="2700000" algn="tl">
                    <a:srgbClr val="000000">
                      <a:alpha val="43137"/>
                    </a:srgbClr>
                  </a:outerShdw>
                </a:effectLst>
              </a:rPr>
              <a:t>Main assumption </a:t>
            </a:r>
          </a:p>
        </p:txBody>
      </p:sp>
      <p:grpSp>
        <p:nvGrpSpPr>
          <p:cNvPr id="6186" name="Group 42"/>
          <p:cNvGrpSpPr>
            <a:grpSpLocks/>
          </p:cNvGrpSpPr>
          <p:nvPr/>
        </p:nvGrpSpPr>
        <p:grpSpPr bwMode="auto">
          <a:xfrm>
            <a:off x="2971800" y="2362200"/>
            <a:ext cx="4419600" cy="4114800"/>
            <a:chOff x="2640" y="720"/>
            <a:chExt cx="2784" cy="2592"/>
          </a:xfrm>
        </p:grpSpPr>
        <p:sp>
          <p:nvSpPr>
            <p:cNvPr id="6150" name="AutoShape 6"/>
            <p:cNvSpPr>
              <a:spLocks noChangeArrowheads="1"/>
            </p:cNvSpPr>
            <p:nvPr/>
          </p:nvSpPr>
          <p:spPr bwMode="auto">
            <a:xfrm>
              <a:off x="2688" y="1584"/>
              <a:ext cx="672" cy="384"/>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3" name="Oval 9"/>
            <p:cNvSpPr>
              <a:spLocks noChangeArrowheads="1"/>
            </p:cNvSpPr>
            <p:nvPr/>
          </p:nvSpPr>
          <p:spPr bwMode="auto">
            <a:xfrm>
              <a:off x="3456" y="720"/>
              <a:ext cx="1008" cy="528"/>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5" name="Text Box 11"/>
            <p:cNvSpPr txBox="1">
              <a:spLocks noChangeArrowheads="1"/>
            </p:cNvSpPr>
            <p:nvPr/>
          </p:nvSpPr>
          <p:spPr bwMode="auto">
            <a:xfrm>
              <a:off x="3648" y="3075"/>
              <a:ext cx="768" cy="237"/>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l-GR">
                  <a:cs typeface="Arial" pitchFamily="34" charset="0"/>
                </a:rPr>
                <a:t>Δ</a:t>
              </a:r>
              <a:r>
                <a:rPr lang="en-US">
                  <a:cs typeface="Arial" pitchFamily="34" charset="0"/>
                </a:rPr>
                <a:t>COP</a:t>
              </a:r>
              <a:endParaRPr lang="el-GR">
                <a:cs typeface="Arial" pitchFamily="34" charset="0"/>
              </a:endParaRPr>
            </a:p>
          </p:txBody>
        </p:sp>
        <p:sp>
          <p:nvSpPr>
            <p:cNvPr id="6157" name="Text Box 13"/>
            <p:cNvSpPr txBox="1">
              <a:spLocks noChangeArrowheads="1"/>
            </p:cNvSpPr>
            <p:nvPr/>
          </p:nvSpPr>
          <p:spPr bwMode="auto">
            <a:xfrm>
              <a:off x="2688" y="1680"/>
              <a:ext cx="672"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t>M1- mode</a:t>
              </a:r>
            </a:p>
          </p:txBody>
        </p:sp>
        <p:sp>
          <p:nvSpPr>
            <p:cNvPr id="6159" name="AutoShape 15"/>
            <p:cNvSpPr>
              <a:spLocks noChangeArrowheads="1"/>
            </p:cNvSpPr>
            <p:nvPr/>
          </p:nvSpPr>
          <p:spPr bwMode="auto">
            <a:xfrm>
              <a:off x="3696" y="1584"/>
              <a:ext cx="672" cy="384"/>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0" name="Text Box 16"/>
            <p:cNvSpPr txBox="1">
              <a:spLocks noChangeArrowheads="1"/>
            </p:cNvSpPr>
            <p:nvPr/>
          </p:nvSpPr>
          <p:spPr bwMode="auto">
            <a:xfrm>
              <a:off x="3696" y="1680"/>
              <a:ext cx="672"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t>M2- mode</a:t>
              </a:r>
            </a:p>
          </p:txBody>
        </p:sp>
        <p:sp>
          <p:nvSpPr>
            <p:cNvPr id="6161" name="AutoShape 17"/>
            <p:cNvSpPr>
              <a:spLocks noChangeArrowheads="1"/>
            </p:cNvSpPr>
            <p:nvPr/>
          </p:nvSpPr>
          <p:spPr bwMode="auto">
            <a:xfrm>
              <a:off x="4704" y="1584"/>
              <a:ext cx="672" cy="384"/>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2" name="Text Box 18"/>
            <p:cNvSpPr txBox="1">
              <a:spLocks noChangeArrowheads="1"/>
            </p:cNvSpPr>
            <p:nvPr/>
          </p:nvSpPr>
          <p:spPr bwMode="auto">
            <a:xfrm>
              <a:off x="4704" y="1680"/>
              <a:ext cx="672"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t>M3- mode</a:t>
              </a:r>
            </a:p>
          </p:txBody>
        </p:sp>
        <p:sp>
          <p:nvSpPr>
            <p:cNvPr id="6163" name="Text Box 19"/>
            <p:cNvSpPr txBox="1">
              <a:spLocks noChangeArrowheads="1"/>
            </p:cNvSpPr>
            <p:nvPr/>
          </p:nvSpPr>
          <p:spPr bwMode="auto">
            <a:xfrm>
              <a:off x="2688" y="2352"/>
              <a:ext cx="720"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000" b="1" dirty="0"/>
                <a:t>m1 </a:t>
              </a:r>
              <a:r>
                <a:rPr lang="en-US" sz="1000" b="1" dirty="0" smtClean="0"/>
                <a:t>m2</a:t>
              </a:r>
              <a:endParaRPr lang="en-US" sz="1000" dirty="0"/>
            </a:p>
          </p:txBody>
        </p:sp>
        <p:sp>
          <p:nvSpPr>
            <p:cNvPr id="6164" name="Rectangle 20"/>
            <p:cNvSpPr>
              <a:spLocks noChangeArrowheads="1"/>
            </p:cNvSpPr>
            <p:nvPr/>
          </p:nvSpPr>
          <p:spPr bwMode="auto">
            <a:xfrm>
              <a:off x="2640" y="2304"/>
              <a:ext cx="768" cy="24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5" name="Text Box 21"/>
            <p:cNvSpPr txBox="1">
              <a:spLocks noChangeArrowheads="1"/>
            </p:cNvSpPr>
            <p:nvPr/>
          </p:nvSpPr>
          <p:spPr bwMode="auto">
            <a:xfrm>
              <a:off x="3696" y="2352"/>
              <a:ext cx="720"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000" dirty="0" smtClean="0"/>
                <a:t>        m3 m4 m5</a:t>
              </a:r>
              <a:endParaRPr lang="en-US" sz="1000" dirty="0"/>
            </a:p>
          </p:txBody>
        </p:sp>
        <p:sp>
          <p:nvSpPr>
            <p:cNvPr id="6166" name="Rectangle 22"/>
            <p:cNvSpPr>
              <a:spLocks noChangeArrowheads="1"/>
            </p:cNvSpPr>
            <p:nvPr/>
          </p:nvSpPr>
          <p:spPr bwMode="auto">
            <a:xfrm>
              <a:off x="3648" y="2304"/>
              <a:ext cx="768" cy="24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7" name="Text Box 23"/>
            <p:cNvSpPr txBox="1">
              <a:spLocks noChangeArrowheads="1"/>
            </p:cNvSpPr>
            <p:nvPr/>
          </p:nvSpPr>
          <p:spPr bwMode="auto">
            <a:xfrm>
              <a:off x="4704" y="2352"/>
              <a:ext cx="720"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000" dirty="0" smtClean="0"/>
                <a:t>         m6</a:t>
              </a:r>
              <a:endParaRPr lang="en-US" sz="1000" b="1" dirty="0"/>
            </a:p>
          </p:txBody>
        </p:sp>
        <p:sp>
          <p:nvSpPr>
            <p:cNvPr id="6168" name="Rectangle 24"/>
            <p:cNvSpPr>
              <a:spLocks noChangeArrowheads="1"/>
            </p:cNvSpPr>
            <p:nvPr/>
          </p:nvSpPr>
          <p:spPr bwMode="auto">
            <a:xfrm>
              <a:off x="4656" y="2304"/>
              <a:ext cx="768" cy="24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9" name="Line 25"/>
            <p:cNvSpPr>
              <a:spLocks noChangeShapeType="1"/>
            </p:cNvSpPr>
            <p:nvPr/>
          </p:nvSpPr>
          <p:spPr bwMode="auto">
            <a:xfrm>
              <a:off x="2976" y="2016"/>
              <a:ext cx="0" cy="24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0" name="Line 26"/>
            <p:cNvSpPr>
              <a:spLocks noChangeShapeType="1"/>
            </p:cNvSpPr>
            <p:nvPr/>
          </p:nvSpPr>
          <p:spPr bwMode="auto">
            <a:xfrm>
              <a:off x="3984" y="2016"/>
              <a:ext cx="0" cy="24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1" name="Line 27"/>
            <p:cNvSpPr>
              <a:spLocks noChangeShapeType="1"/>
            </p:cNvSpPr>
            <p:nvPr/>
          </p:nvSpPr>
          <p:spPr bwMode="auto">
            <a:xfrm>
              <a:off x="5040" y="2016"/>
              <a:ext cx="0" cy="24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2" name="Line 28"/>
            <p:cNvSpPr>
              <a:spLocks noChangeShapeType="1"/>
            </p:cNvSpPr>
            <p:nvPr/>
          </p:nvSpPr>
          <p:spPr bwMode="auto">
            <a:xfrm>
              <a:off x="3024" y="2640"/>
              <a:ext cx="960" cy="432"/>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3" name="Line 29"/>
            <p:cNvSpPr>
              <a:spLocks noChangeShapeType="1"/>
            </p:cNvSpPr>
            <p:nvPr/>
          </p:nvSpPr>
          <p:spPr bwMode="auto">
            <a:xfrm flipH="1">
              <a:off x="3984" y="2592"/>
              <a:ext cx="1008" cy="48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4" name="Line 30"/>
            <p:cNvSpPr>
              <a:spLocks noChangeShapeType="1"/>
            </p:cNvSpPr>
            <p:nvPr/>
          </p:nvSpPr>
          <p:spPr bwMode="auto">
            <a:xfrm>
              <a:off x="3984" y="2592"/>
              <a:ext cx="0" cy="432"/>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5" name="Line 31"/>
            <p:cNvSpPr>
              <a:spLocks noChangeShapeType="1"/>
            </p:cNvSpPr>
            <p:nvPr/>
          </p:nvSpPr>
          <p:spPr bwMode="auto">
            <a:xfrm flipH="1">
              <a:off x="2976" y="1248"/>
              <a:ext cx="960" cy="288"/>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6" name="Line 32"/>
            <p:cNvSpPr>
              <a:spLocks noChangeShapeType="1"/>
            </p:cNvSpPr>
            <p:nvPr/>
          </p:nvSpPr>
          <p:spPr bwMode="auto">
            <a:xfrm>
              <a:off x="3984" y="1248"/>
              <a:ext cx="1056" cy="336"/>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7" name="Line 33"/>
            <p:cNvSpPr>
              <a:spLocks noChangeShapeType="1"/>
            </p:cNvSpPr>
            <p:nvPr/>
          </p:nvSpPr>
          <p:spPr bwMode="auto">
            <a:xfrm>
              <a:off x="3984" y="1248"/>
              <a:ext cx="0" cy="288"/>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8" name="Text Box 34"/>
            <p:cNvSpPr txBox="1">
              <a:spLocks noChangeArrowheads="1"/>
            </p:cNvSpPr>
            <p:nvPr/>
          </p:nvSpPr>
          <p:spPr bwMode="auto">
            <a:xfrm>
              <a:off x="3120" y="1257"/>
              <a:ext cx="384"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k1</a:t>
              </a:r>
            </a:p>
          </p:txBody>
        </p:sp>
        <p:sp>
          <p:nvSpPr>
            <p:cNvPr id="6179" name="Text Box 35"/>
            <p:cNvSpPr txBox="1">
              <a:spLocks noChangeArrowheads="1"/>
            </p:cNvSpPr>
            <p:nvPr/>
          </p:nvSpPr>
          <p:spPr bwMode="auto">
            <a:xfrm>
              <a:off x="3984" y="1344"/>
              <a:ext cx="384"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k2</a:t>
              </a:r>
            </a:p>
          </p:txBody>
        </p:sp>
        <p:sp>
          <p:nvSpPr>
            <p:cNvPr id="6180" name="Text Box 36"/>
            <p:cNvSpPr txBox="1">
              <a:spLocks noChangeArrowheads="1"/>
            </p:cNvSpPr>
            <p:nvPr/>
          </p:nvSpPr>
          <p:spPr bwMode="auto">
            <a:xfrm>
              <a:off x="4464" y="1257"/>
              <a:ext cx="384"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k3</a:t>
              </a:r>
            </a:p>
          </p:txBody>
        </p:sp>
        <p:sp>
          <p:nvSpPr>
            <p:cNvPr id="6181" name="Text Box 37"/>
            <p:cNvSpPr txBox="1">
              <a:spLocks noChangeArrowheads="1"/>
            </p:cNvSpPr>
            <p:nvPr/>
          </p:nvSpPr>
          <p:spPr bwMode="auto">
            <a:xfrm>
              <a:off x="3744" y="873"/>
              <a:ext cx="576"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t>CNS</a:t>
              </a:r>
            </a:p>
          </p:txBody>
        </p:sp>
      </p:grpSp>
      <p:sp>
        <p:nvSpPr>
          <p:cNvPr id="6182" name="AutoShape 38"/>
          <p:cNvSpPr>
            <a:spLocks/>
          </p:cNvSpPr>
          <p:nvPr/>
        </p:nvSpPr>
        <p:spPr bwMode="auto">
          <a:xfrm>
            <a:off x="2362200" y="4648200"/>
            <a:ext cx="152400" cy="762000"/>
          </a:xfrm>
          <a:prstGeom prst="leftBrace">
            <a:avLst>
              <a:gd name="adj1" fmla="val 41667"/>
              <a:gd name="adj2" fmla="val 50000"/>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3" name="AutoShape 39"/>
          <p:cNvSpPr>
            <a:spLocks/>
          </p:cNvSpPr>
          <p:nvPr/>
        </p:nvSpPr>
        <p:spPr bwMode="auto">
          <a:xfrm>
            <a:off x="2362200" y="3657600"/>
            <a:ext cx="152400" cy="762000"/>
          </a:xfrm>
          <a:prstGeom prst="leftBrace">
            <a:avLst>
              <a:gd name="adj1" fmla="val 41667"/>
              <a:gd name="adj2" fmla="val 50000"/>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4" name="Text Box 40"/>
          <p:cNvSpPr txBox="1">
            <a:spLocks noChangeArrowheads="1"/>
          </p:cNvSpPr>
          <p:nvPr/>
        </p:nvSpPr>
        <p:spPr bwMode="auto">
          <a:xfrm>
            <a:off x="1524000" y="4814888"/>
            <a:ext cx="106680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t>Level 1</a:t>
            </a:r>
          </a:p>
        </p:txBody>
      </p:sp>
      <p:sp>
        <p:nvSpPr>
          <p:cNvPr id="6185" name="Text Box 41"/>
          <p:cNvSpPr txBox="1">
            <a:spLocks noChangeArrowheads="1"/>
          </p:cNvSpPr>
          <p:nvPr/>
        </p:nvSpPr>
        <p:spPr bwMode="auto">
          <a:xfrm>
            <a:off x="1524000" y="3824288"/>
            <a:ext cx="106680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Level 2</a:t>
            </a:r>
          </a:p>
        </p:txBody>
      </p:sp>
      <p:sp>
        <p:nvSpPr>
          <p:cNvPr id="37" name="Text Box 43"/>
          <p:cNvSpPr txBox="1">
            <a:spLocks noChangeArrowheads="1"/>
          </p:cNvSpPr>
          <p:nvPr/>
        </p:nvSpPr>
        <p:spPr bwMode="auto">
          <a:xfrm>
            <a:off x="1967143" y="1403866"/>
            <a:ext cx="6229906"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rPr>
              <a:t>Existence of at least 2 levels of </a:t>
            </a:r>
            <a:r>
              <a:rPr lang="en-US" b="1" dirty="0" smtClean="0">
                <a:latin typeface="Arial" charset="0"/>
              </a:rPr>
              <a:t>control</a:t>
            </a:r>
            <a:endParaRPr lang="en-US" b="1" dirty="0">
              <a:latin typeface="Arial" charset="0"/>
            </a:endParaRPr>
          </a:p>
        </p:txBody>
      </p:sp>
      <p:sp>
        <p:nvSpPr>
          <p:cNvPr id="38" name="Text Box 46"/>
          <p:cNvSpPr txBox="1">
            <a:spLocks noChangeArrowheads="1"/>
          </p:cNvSpPr>
          <p:nvPr/>
        </p:nvSpPr>
        <p:spPr bwMode="auto">
          <a:xfrm>
            <a:off x="974851" y="5179519"/>
            <a:ext cx="1271409" cy="338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pPr>
            <a:r>
              <a:rPr lang="en-US" sz="800" dirty="0"/>
              <a:t>Level where M-Modes are formed</a:t>
            </a:r>
          </a:p>
        </p:txBody>
      </p:sp>
      <p:sp>
        <p:nvSpPr>
          <p:cNvPr id="39" name="Text Box 47"/>
          <p:cNvSpPr txBox="1">
            <a:spLocks noChangeArrowheads="1"/>
          </p:cNvSpPr>
          <p:nvPr/>
        </p:nvSpPr>
        <p:spPr bwMode="auto">
          <a:xfrm>
            <a:off x="517334" y="4081046"/>
            <a:ext cx="1779973" cy="338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pPr>
            <a:r>
              <a:rPr lang="en-US" sz="800" dirty="0"/>
              <a:t> Level where M-Modes co-vary to stabilize a performance variable</a:t>
            </a:r>
          </a:p>
        </p:txBody>
      </p:sp>
    </p:spTree>
    <p:extLst>
      <p:ext uri="{BB962C8B-B14F-4D97-AF65-F5344CB8AC3E}">
        <p14:creationId xmlns="" xmlns:p14="http://schemas.microsoft.com/office/powerpoint/2010/main" val="373627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3" name="Straight Connector 172"/>
          <p:cNvCxnSpPr/>
          <p:nvPr/>
        </p:nvCxnSpPr>
        <p:spPr>
          <a:xfrm>
            <a:off x="4799043" y="968058"/>
            <a:ext cx="3506757" cy="341577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4497357" y="4507468"/>
            <a:ext cx="4113243" cy="445532"/>
            <a:chOff x="4497357" y="3352800"/>
            <a:chExt cx="4113243" cy="445532"/>
          </a:xfrm>
        </p:grpSpPr>
        <p:cxnSp>
          <p:nvCxnSpPr>
            <p:cNvPr id="5" name="Straight Arrow Connector 4"/>
            <p:cNvCxnSpPr/>
            <p:nvPr/>
          </p:nvCxnSpPr>
          <p:spPr>
            <a:xfrm>
              <a:off x="4572000" y="3429000"/>
              <a:ext cx="4038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5029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5410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5791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5791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6172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6553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6553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6934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7315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7315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7696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8077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4648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5029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5410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497357" y="3429000"/>
              <a:ext cx="301686" cy="369332"/>
            </a:xfrm>
            <a:prstGeom prst="rect">
              <a:avLst/>
            </a:prstGeom>
            <a:noFill/>
          </p:spPr>
          <p:txBody>
            <a:bodyPr wrap="none" rtlCol="0">
              <a:spAutoFit/>
            </a:bodyPr>
            <a:lstStyle/>
            <a:p>
              <a:r>
                <a:rPr lang="en-US" dirty="0" smtClean="0"/>
                <a:t>0</a:t>
              </a:r>
              <a:endParaRPr lang="en-US" dirty="0"/>
            </a:p>
          </p:txBody>
        </p:sp>
        <p:sp>
          <p:nvSpPr>
            <p:cNvPr id="24" name="TextBox 23"/>
            <p:cNvSpPr txBox="1"/>
            <p:nvPr/>
          </p:nvSpPr>
          <p:spPr>
            <a:xfrm>
              <a:off x="4879914" y="3429000"/>
              <a:ext cx="301686" cy="369332"/>
            </a:xfrm>
            <a:prstGeom prst="rect">
              <a:avLst/>
            </a:prstGeom>
            <a:noFill/>
          </p:spPr>
          <p:txBody>
            <a:bodyPr wrap="none" rtlCol="0">
              <a:spAutoFit/>
            </a:bodyPr>
            <a:lstStyle/>
            <a:p>
              <a:r>
                <a:rPr lang="en-US" dirty="0"/>
                <a:t>1</a:t>
              </a:r>
            </a:p>
          </p:txBody>
        </p:sp>
        <p:sp>
          <p:nvSpPr>
            <p:cNvPr id="25" name="TextBox 24"/>
            <p:cNvSpPr txBox="1"/>
            <p:nvPr/>
          </p:nvSpPr>
          <p:spPr>
            <a:xfrm>
              <a:off x="5259357" y="3429000"/>
              <a:ext cx="301686" cy="369332"/>
            </a:xfrm>
            <a:prstGeom prst="rect">
              <a:avLst/>
            </a:prstGeom>
            <a:noFill/>
          </p:spPr>
          <p:txBody>
            <a:bodyPr wrap="none" rtlCol="0">
              <a:spAutoFit/>
            </a:bodyPr>
            <a:lstStyle/>
            <a:p>
              <a:r>
                <a:rPr lang="en-US" dirty="0" smtClean="0"/>
                <a:t>2</a:t>
              </a:r>
              <a:endParaRPr lang="en-US" dirty="0"/>
            </a:p>
          </p:txBody>
        </p:sp>
        <p:sp>
          <p:nvSpPr>
            <p:cNvPr id="26" name="TextBox 25"/>
            <p:cNvSpPr txBox="1"/>
            <p:nvPr/>
          </p:nvSpPr>
          <p:spPr>
            <a:xfrm>
              <a:off x="5641914" y="3429000"/>
              <a:ext cx="301686" cy="369332"/>
            </a:xfrm>
            <a:prstGeom prst="rect">
              <a:avLst/>
            </a:prstGeom>
            <a:noFill/>
          </p:spPr>
          <p:txBody>
            <a:bodyPr wrap="none" rtlCol="0">
              <a:spAutoFit/>
            </a:bodyPr>
            <a:lstStyle/>
            <a:p>
              <a:r>
                <a:rPr lang="en-US" dirty="0" smtClean="0"/>
                <a:t>3</a:t>
              </a:r>
              <a:endParaRPr lang="en-US" dirty="0"/>
            </a:p>
          </p:txBody>
        </p:sp>
        <p:sp>
          <p:nvSpPr>
            <p:cNvPr id="27" name="TextBox 26"/>
            <p:cNvSpPr txBox="1"/>
            <p:nvPr/>
          </p:nvSpPr>
          <p:spPr>
            <a:xfrm>
              <a:off x="6019800" y="3429000"/>
              <a:ext cx="301686" cy="369332"/>
            </a:xfrm>
            <a:prstGeom prst="rect">
              <a:avLst/>
            </a:prstGeom>
            <a:noFill/>
          </p:spPr>
          <p:txBody>
            <a:bodyPr wrap="none" rtlCol="0">
              <a:spAutoFit/>
            </a:bodyPr>
            <a:lstStyle/>
            <a:p>
              <a:r>
                <a:rPr lang="en-US" dirty="0" smtClean="0"/>
                <a:t>4</a:t>
              </a:r>
              <a:endParaRPr lang="en-US" dirty="0"/>
            </a:p>
          </p:txBody>
        </p:sp>
        <p:sp>
          <p:nvSpPr>
            <p:cNvPr id="28" name="TextBox 27"/>
            <p:cNvSpPr txBox="1"/>
            <p:nvPr/>
          </p:nvSpPr>
          <p:spPr>
            <a:xfrm>
              <a:off x="6402357" y="3429000"/>
              <a:ext cx="301686" cy="369332"/>
            </a:xfrm>
            <a:prstGeom prst="rect">
              <a:avLst/>
            </a:prstGeom>
            <a:noFill/>
          </p:spPr>
          <p:txBody>
            <a:bodyPr wrap="none" rtlCol="0">
              <a:spAutoFit/>
            </a:bodyPr>
            <a:lstStyle/>
            <a:p>
              <a:r>
                <a:rPr lang="en-US" dirty="0" smtClean="0"/>
                <a:t>5</a:t>
              </a:r>
              <a:endParaRPr lang="en-US" dirty="0"/>
            </a:p>
          </p:txBody>
        </p:sp>
        <p:sp>
          <p:nvSpPr>
            <p:cNvPr id="29" name="TextBox 28"/>
            <p:cNvSpPr txBox="1"/>
            <p:nvPr/>
          </p:nvSpPr>
          <p:spPr>
            <a:xfrm>
              <a:off x="6783357" y="3429000"/>
              <a:ext cx="301686" cy="369332"/>
            </a:xfrm>
            <a:prstGeom prst="rect">
              <a:avLst/>
            </a:prstGeom>
            <a:noFill/>
          </p:spPr>
          <p:txBody>
            <a:bodyPr wrap="none" rtlCol="0">
              <a:spAutoFit/>
            </a:bodyPr>
            <a:lstStyle/>
            <a:p>
              <a:r>
                <a:rPr lang="en-US" dirty="0" smtClean="0"/>
                <a:t>6</a:t>
              </a:r>
              <a:endParaRPr lang="en-US" dirty="0"/>
            </a:p>
          </p:txBody>
        </p:sp>
        <p:sp>
          <p:nvSpPr>
            <p:cNvPr id="30" name="TextBox 29"/>
            <p:cNvSpPr txBox="1"/>
            <p:nvPr/>
          </p:nvSpPr>
          <p:spPr>
            <a:xfrm>
              <a:off x="7165914" y="3429000"/>
              <a:ext cx="301686" cy="369332"/>
            </a:xfrm>
            <a:prstGeom prst="rect">
              <a:avLst/>
            </a:prstGeom>
            <a:noFill/>
          </p:spPr>
          <p:txBody>
            <a:bodyPr wrap="none" rtlCol="0">
              <a:spAutoFit/>
            </a:bodyPr>
            <a:lstStyle/>
            <a:p>
              <a:r>
                <a:rPr lang="en-US" dirty="0" smtClean="0"/>
                <a:t>7</a:t>
              </a:r>
              <a:endParaRPr lang="en-US" dirty="0"/>
            </a:p>
          </p:txBody>
        </p:sp>
        <p:sp>
          <p:nvSpPr>
            <p:cNvPr id="31" name="TextBox 30"/>
            <p:cNvSpPr txBox="1"/>
            <p:nvPr/>
          </p:nvSpPr>
          <p:spPr>
            <a:xfrm>
              <a:off x="7543800" y="3429000"/>
              <a:ext cx="301686" cy="369332"/>
            </a:xfrm>
            <a:prstGeom prst="rect">
              <a:avLst/>
            </a:prstGeom>
            <a:noFill/>
          </p:spPr>
          <p:txBody>
            <a:bodyPr wrap="none" rtlCol="0">
              <a:spAutoFit/>
            </a:bodyPr>
            <a:lstStyle/>
            <a:p>
              <a:r>
                <a:rPr lang="en-US" dirty="0" smtClean="0"/>
                <a:t>8</a:t>
              </a:r>
              <a:endParaRPr lang="en-US" dirty="0"/>
            </a:p>
          </p:txBody>
        </p:sp>
        <p:sp>
          <p:nvSpPr>
            <p:cNvPr id="32" name="TextBox 31"/>
            <p:cNvSpPr txBox="1"/>
            <p:nvPr/>
          </p:nvSpPr>
          <p:spPr>
            <a:xfrm>
              <a:off x="7926357" y="3429000"/>
              <a:ext cx="301686" cy="369332"/>
            </a:xfrm>
            <a:prstGeom prst="rect">
              <a:avLst/>
            </a:prstGeom>
            <a:noFill/>
          </p:spPr>
          <p:txBody>
            <a:bodyPr wrap="none" rtlCol="0">
              <a:spAutoFit/>
            </a:bodyPr>
            <a:lstStyle/>
            <a:p>
              <a:r>
                <a:rPr lang="en-US" dirty="0" smtClean="0"/>
                <a:t>9</a:t>
              </a:r>
              <a:endParaRPr lang="en-US" dirty="0"/>
            </a:p>
          </p:txBody>
        </p:sp>
      </p:grpSp>
      <p:cxnSp>
        <p:nvCxnSpPr>
          <p:cNvPr id="35" name="Straight Arrow Connector 34"/>
          <p:cNvCxnSpPr/>
          <p:nvPr/>
        </p:nvCxnSpPr>
        <p:spPr>
          <a:xfrm rot="16200000">
            <a:off x="2633178" y="2638624"/>
            <a:ext cx="4038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V="1">
            <a:off x="4652478" y="4124524"/>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V="1">
            <a:off x="4652478" y="3743524"/>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V="1">
            <a:off x="4652478" y="3362524"/>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V="1">
            <a:off x="4652478" y="3362524"/>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V="1">
            <a:off x="4652478" y="2981524"/>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6200000" flipV="1">
            <a:off x="4652478" y="2600524"/>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6200000" flipV="1">
            <a:off x="4652478" y="2600524"/>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6200000" flipV="1">
            <a:off x="4652478" y="2219524"/>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6200000" flipV="1">
            <a:off x="4652478" y="1838524"/>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flipV="1">
            <a:off x="4652478" y="1838524"/>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V="1">
            <a:off x="4652478" y="1457524"/>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V="1">
            <a:off x="4652478" y="1076524"/>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V="1">
            <a:off x="4652478" y="4505524"/>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V="1">
            <a:off x="4652478" y="4124524"/>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V="1">
            <a:off x="4652478" y="3743524"/>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4319373" y="4014501"/>
            <a:ext cx="301686" cy="369332"/>
          </a:xfrm>
          <a:prstGeom prst="rect">
            <a:avLst/>
          </a:prstGeom>
          <a:noFill/>
        </p:spPr>
        <p:txBody>
          <a:bodyPr wrap="none" rtlCol="0">
            <a:spAutoFit/>
          </a:bodyPr>
          <a:lstStyle/>
          <a:p>
            <a:r>
              <a:rPr lang="en-US" dirty="0"/>
              <a:t>1</a:t>
            </a:r>
          </a:p>
        </p:txBody>
      </p:sp>
      <p:sp>
        <p:nvSpPr>
          <p:cNvPr id="53" name="TextBox 52"/>
          <p:cNvSpPr txBox="1"/>
          <p:nvPr/>
        </p:nvSpPr>
        <p:spPr>
          <a:xfrm rot="21416443">
            <a:off x="4319373" y="3635058"/>
            <a:ext cx="301686" cy="369332"/>
          </a:xfrm>
          <a:prstGeom prst="rect">
            <a:avLst/>
          </a:prstGeom>
          <a:noFill/>
        </p:spPr>
        <p:txBody>
          <a:bodyPr wrap="none" rtlCol="0">
            <a:spAutoFit/>
          </a:bodyPr>
          <a:lstStyle/>
          <a:p>
            <a:r>
              <a:rPr lang="en-US" dirty="0" smtClean="0"/>
              <a:t>2</a:t>
            </a:r>
            <a:endParaRPr lang="en-US" dirty="0"/>
          </a:p>
        </p:txBody>
      </p:sp>
      <p:sp>
        <p:nvSpPr>
          <p:cNvPr id="54" name="TextBox 53"/>
          <p:cNvSpPr txBox="1"/>
          <p:nvPr/>
        </p:nvSpPr>
        <p:spPr>
          <a:xfrm>
            <a:off x="4319373" y="3252501"/>
            <a:ext cx="301686" cy="369332"/>
          </a:xfrm>
          <a:prstGeom prst="rect">
            <a:avLst/>
          </a:prstGeom>
          <a:noFill/>
        </p:spPr>
        <p:txBody>
          <a:bodyPr wrap="none" rtlCol="0">
            <a:spAutoFit/>
          </a:bodyPr>
          <a:lstStyle/>
          <a:p>
            <a:r>
              <a:rPr lang="en-US" dirty="0" smtClean="0"/>
              <a:t>3</a:t>
            </a:r>
            <a:endParaRPr lang="en-US" dirty="0"/>
          </a:p>
        </p:txBody>
      </p:sp>
      <p:sp>
        <p:nvSpPr>
          <p:cNvPr id="55" name="TextBox 54"/>
          <p:cNvSpPr txBox="1"/>
          <p:nvPr/>
        </p:nvSpPr>
        <p:spPr>
          <a:xfrm>
            <a:off x="4319373" y="2874615"/>
            <a:ext cx="301686" cy="369332"/>
          </a:xfrm>
          <a:prstGeom prst="rect">
            <a:avLst/>
          </a:prstGeom>
          <a:noFill/>
        </p:spPr>
        <p:txBody>
          <a:bodyPr wrap="none" rtlCol="0">
            <a:spAutoFit/>
          </a:bodyPr>
          <a:lstStyle/>
          <a:p>
            <a:r>
              <a:rPr lang="en-US" dirty="0" smtClean="0"/>
              <a:t>4</a:t>
            </a:r>
            <a:endParaRPr lang="en-US" dirty="0"/>
          </a:p>
        </p:txBody>
      </p:sp>
      <p:sp>
        <p:nvSpPr>
          <p:cNvPr id="56" name="TextBox 55"/>
          <p:cNvSpPr txBox="1"/>
          <p:nvPr/>
        </p:nvSpPr>
        <p:spPr>
          <a:xfrm>
            <a:off x="4319373" y="2492058"/>
            <a:ext cx="301686" cy="369332"/>
          </a:xfrm>
          <a:prstGeom prst="rect">
            <a:avLst/>
          </a:prstGeom>
          <a:noFill/>
        </p:spPr>
        <p:txBody>
          <a:bodyPr wrap="none" rtlCol="0">
            <a:spAutoFit/>
          </a:bodyPr>
          <a:lstStyle/>
          <a:p>
            <a:r>
              <a:rPr lang="en-US" dirty="0" smtClean="0"/>
              <a:t>5</a:t>
            </a:r>
            <a:endParaRPr lang="en-US" dirty="0"/>
          </a:p>
        </p:txBody>
      </p:sp>
      <p:sp>
        <p:nvSpPr>
          <p:cNvPr id="57" name="TextBox 56"/>
          <p:cNvSpPr txBox="1"/>
          <p:nvPr/>
        </p:nvSpPr>
        <p:spPr>
          <a:xfrm>
            <a:off x="4319373" y="2111058"/>
            <a:ext cx="301686" cy="369332"/>
          </a:xfrm>
          <a:prstGeom prst="rect">
            <a:avLst/>
          </a:prstGeom>
          <a:noFill/>
        </p:spPr>
        <p:txBody>
          <a:bodyPr wrap="none" rtlCol="0">
            <a:spAutoFit/>
          </a:bodyPr>
          <a:lstStyle/>
          <a:p>
            <a:r>
              <a:rPr lang="en-US" dirty="0" smtClean="0"/>
              <a:t>6</a:t>
            </a:r>
            <a:endParaRPr lang="en-US" dirty="0"/>
          </a:p>
        </p:txBody>
      </p:sp>
      <p:sp>
        <p:nvSpPr>
          <p:cNvPr id="58" name="TextBox 57"/>
          <p:cNvSpPr txBox="1"/>
          <p:nvPr/>
        </p:nvSpPr>
        <p:spPr>
          <a:xfrm>
            <a:off x="4319373" y="1728501"/>
            <a:ext cx="301686" cy="369332"/>
          </a:xfrm>
          <a:prstGeom prst="rect">
            <a:avLst/>
          </a:prstGeom>
          <a:noFill/>
        </p:spPr>
        <p:txBody>
          <a:bodyPr wrap="none" rtlCol="0">
            <a:spAutoFit/>
          </a:bodyPr>
          <a:lstStyle/>
          <a:p>
            <a:r>
              <a:rPr lang="en-US" dirty="0" smtClean="0"/>
              <a:t>7</a:t>
            </a:r>
            <a:endParaRPr lang="en-US" dirty="0"/>
          </a:p>
        </p:txBody>
      </p:sp>
      <p:sp>
        <p:nvSpPr>
          <p:cNvPr id="59" name="TextBox 58"/>
          <p:cNvSpPr txBox="1"/>
          <p:nvPr/>
        </p:nvSpPr>
        <p:spPr>
          <a:xfrm>
            <a:off x="4319373" y="1350615"/>
            <a:ext cx="301686" cy="369332"/>
          </a:xfrm>
          <a:prstGeom prst="rect">
            <a:avLst/>
          </a:prstGeom>
          <a:noFill/>
        </p:spPr>
        <p:txBody>
          <a:bodyPr wrap="none" rtlCol="0">
            <a:spAutoFit/>
          </a:bodyPr>
          <a:lstStyle/>
          <a:p>
            <a:r>
              <a:rPr lang="en-US" dirty="0" smtClean="0"/>
              <a:t>8</a:t>
            </a:r>
            <a:endParaRPr lang="en-US" dirty="0"/>
          </a:p>
        </p:txBody>
      </p:sp>
      <p:sp>
        <p:nvSpPr>
          <p:cNvPr id="60" name="TextBox 59"/>
          <p:cNvSpPr txBox="1"/>
          <p:nvPr/>
        </p:nvSpPr>
        <p:spPr>
          <a:xfrm>
            <a:off x="4319373" y="968058"/>
            <a:ext cx="301686" cy="369332"/>
          </a:xfrm>
          <a:prstGeom prst="rect">
            <a:avLst/>
          </a:prstGeom>
          <a:noFill/>
        </p:spPr>
        <p:txBody>
          <a:bodyPr wrap="none" rtlCol="0">
            <a:spAutoFit/>
          </a:bodyPr>
          <a:lstStyle/>
          <a:p>
            <a:r>
              <a:rPr lang="en-US" dirty="0" smtClean="0"/>
              <a:t>9</a:t>
            </a:r>
            <a:endParaRPr lang="en-US" dirty="0"/>
          </a:p>
        </p:txBody>
      </p:sp>
      <p:sp>
        <p:nvSpPr>
          <p:cNvPr id="61" name="TextBox 60"/>
          <p:cNvSpPr txBox="1"/>
          <p:nvPr/>
        </p:nvSpPr>
        <p:spPr>
          <a:xfrm>
            <a:off x="6248400" y="4876800"/>
            <a:ext cx="760443" cy="369332"/>
          </a:xfrm>
          <a:prstGeom prst="rect">
            <a:avLst/>
          </a:prstGeom>
          <a:noFill/>
        </p:spPr>
        <p:txBody>
          <a:bodyPr wrap="square" rtlCol="0">
            <a:spAutoFit/>
          </a:bodyPr>
          <a:lstStyle/>
          <a:p>
            <a:pPr algn="ctr"/>
            <a:r>
              <a:rPr lang="en-US" b="1" dirty="0" smtClean="0"/>
              <a:t>M1</a:t>
            </a:r>
            <a:endParaRPr lang="en-US" b="1" dirty="0"/>
          </a:p>
        </p:txBody>
      </p:sp>
      <p:sp>
        <p:nvSpPr>
          <p:cNvPr id="89" name="TextBox 88"/>
          <p:cNvSpPr txBox="1"/>
          <p:nvPr/>
        </p:nvSpPr>
        <p:spPr>
          <a:xfrm rot="16200000">
            <a:off x="3732334" y="2293388"/>
            <a:ext cx="760443" cy="369332"/>
          </a:xfrm>
          <a:prstGeom prst="rect">
            <a:avLst/>
          </a:prstGeom>
          <a:noFill/>
        </p:spPr>
        <p:txBody>
          <a:bodyPr wrap="square" rtlCol="0">
            <a:spAutoFit/>
          </a:bodyPr>
          <a:lstStyle/>
          <a:p>
            <a:pPr algn="ctr"/>
            <a:r>
              <a:rPr lang="en-US" b="1" dirty="0" smtClean="0"/>
              <a:t>M2</a:t>
            </a:r>
            <a:endParaRPr lang="en-US" b="1" dirty="0"/>
          </a:p>
        </p:txBody>
      </p:sp>
      <p:grpSp>
        <p:nvGrpSpPr>
          <p:cNvPr id="198" name="Group 197"/>
          <p:cNvGrpSpPr/>
          <p:nvPr/>
        </p:nvGrpSpPr>
        <p:grpSpPr>
          <a:xfrm>
            <a:off x="419100" y="786098"/>
            <a:ext cx="3086100" cy="2185702"/>
            <a:chOff x="419100" y="786098"/>
            <a:chExt cx="3086100" cy="2185702"/>
          </a:xfrm>
        </p:grpSpPr>
        <p:cxnSp>
          <p:nvCxnSpPr>
            <p:cNvPr id="97" name="Straight Connector 96"/>
            <p:cNvCxnSpPr/>
            <p:nvPr/>
          </p:nvCxnSpPr>
          <p:spPr>
            <a:xfrm flipV="1">
              <a:off x="2438400" y="786098"/>
              <a:ext cx="0" cy="153255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9" name="Straight Connector 98"/>
            <p:cNvCxnSpPr>
              <a:endCxn id="100" idx="2"/>
            </p:cNvCxnSpPr>
            <p:nvPr/>
          </p:nvCxnSpPr>
          <p:spPr>
            <a:xfrm>
              <a:off x="2438400" y="1055130"/>
              <a:ext cx="181581" cy="535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Oval 99"/>
            <p:cNvSpPr/>
            <p:nvPr/>
          </p:nvSpPr>
          <p:spPr>
            <a:xfrm rot="4583263">
              <a:off x="2345844" y="1842247"/>
              <a:ext cx="717028" cy="1933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5" name="Straight Connector 104"/>
            <p:cNvCxnSpPr>
              <a:stCxn id="100" idx="6"/>
            </p:cNvCxnSpPr>
            <p:nvPr/>
          </p:nvCxnSpPr>
          <p:spPr>
            <a:xfrm>
              <a:off x="2788734" y="2287356"/>
              <a:ext cx="106866" cy="3567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Oval 109"/>
            <p:cNvSpPr/>
            <p:nvPr/>
          </p:nvSpPr>
          <p:spPr>
            <a:xfrm rot="4571954">
              <a:off x="2462972" y="1595164"/>
              <a:ext cx="717028" cy="1933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1" name="Straight Connector 110"/>
            <p:cNvCxnSpPr>
              <a:endCxn id="110" idx="2"/>
            </p:cNvCxnSpPr>
            <p:nvPr/>
          </p:nvCxnSpPr>
          <p:spPr>
            <a:xfrm>
              <a:off x="2438400" y="786098"/>
              <a:ext cx="297563" cy="5575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a:stCxn id="110" idx="6"/>
            </p:cNvCxnSpPr>
            <p:nvPr/>
          </p:nvCxnSpPr>
          <p:spPr>
            <a:xfrm>
              <a:off x="2907008" y="2039994"/>
              <a:ext cx="217192" cy="7370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2438400" y="2318652"/>
              <a:ext cx="914400" cy="65082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4" name="Isosceles Triangle 133"/>
            <p:cNvSpPr/>
            <p:nvPr/>
          </p:nvSpPr>
          <p:spPr>
            <a:xfrm>
              <a:off x="419100" y="2310107"/>
              <a:ext cx="3086100" cy="661693"/>
            </a:xfrm>
            <a:prstGeom prst="triangle">
              <a:avLst>
                <a:gd name="adj" fmla="val 647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p:cNvSpPr txBox="1"/>
            <p:nvPr/>
          </p:nvSpPr>
          <p:spPr>
            <a:xfrm>
              <a:off x="1819914" y="1741726"/>
              <a:ext cx="760443" cy="369332"/>
            </a:xfrm>
            <a:prstGeom prst="rect">
              <a:avLst/>
            </a:prstGeom>
            <a:noFill/>
          </p:spPr>
          <p:txBody>
            <a:bodyPr wrap="square" rtlCol="0">
              <a:spAutoFit/>
            </a:bodyPr>
            <a:lstStyle/>
            <a:p>
              <a:pPr algn="ctr"/>
              <a:r>
                <a:rPr lang="en-US" b="1" dirty="0" smtClean="0"/>
                <a:t>M1</a:t>
              </a:r>
              <a:endParaRPr lang="en-US" b="1" dirty="0"/>
            </a:p>
          </p:txBody>
        </p:sp>
        <p:sp>
          <p:nvSpPr>
            <p:cNvPr id="136" name="TextBox 135"/>
            <p:cNvSpPr txBox="1"/>
            <p:nvPr/>
          </p:nvSpPr>
          <p:spPr>
            <a:xfrm>
              <a:off x="1670189" y="1359590"/>
              <a:ext cx="1012150" cy="369332"/>
            </a:xfrm>
            <a:prstGeom prst="rect">
              <a:avLst/>
            </a:prstGeom>
            <a:noFill/>
          </p:spPr>
          <p:txBody>
            <a:bodyPr wrap="square" rtlCol="0">
              <a:spAutoFit/>
            </a:bodyPr>
            <a:lstStyle/>
            <a:p>
              <a:pPr algn="ctr"/>
              <a:r>
                <a:rPr lang="en-US" b="1" dirty="0" smtClean="0"/>
                <a:t>M2</a:t>
              </a:r>
              <a:endParaRPr lang="en-US" b="1" dirty="0"/>
            </a:p>
          </p:txBody>
        </p:sp>
      </p:grpSp>
      <mc:AlternateContent xmlns:mc="http://schemas.openxmlformats.org/markup-compatibility/2006">
        <mc:Choice xmlns="" xmlns:a14="http://schemas.microsoft.com/office/drawing/2010/main" Requires="a14">
          <p:sp>
            <p:nvSpPr>
              <p:cNvPr id="137" name="TextBox 136"/>
              <p:cNvSpPr txBox="1"/>
              <p:nvPr/>
            </p:nvSpPr>
            <p:spPr>
              <a:xfrm>
                <a:off x="5586534" y="5410200"/>
                <a:ext cx="225895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𝑀</m:t>
                      </m:r>
                      <m:r>
                        <a:rPr lang="en-US" b="0" i="1" smtClean="0">
                          <a:latin typeface="Cambria Math"/>
                        </a:rPr>
                        <m:t>1+</m:t>
                      </m:r>
                      <m:r>
                        <a:rPr lang="en-US" b="0" i="1" smtClean="0">
                          <a:latin typeface="Cambria Math"/>
                        </a:rPr>
                        <m:t>𝑀</m:t>
                      </m:r>
                      <m:r>
                        <a:rPr lang="en-US" b="0" i="1" smtClean="0">
                          <a:latin typeface="Cambria Math"/>
                        </a:rPr>
                        <m:t>2=10 </m:t>
                      </m:r>
                      <m:r>
                        <a:rPr lang="en-US" b="0" i="1" smtClean="0">
                          <a:latin typeface="Cambria Math"/>
                        </a:rPr>
                        <m:t>𝑁</m:t>
                      </m:r>
                      <m:r>
                        <a:rPr lang="en-US" b="0" i="1" smtClean="0">
                          <a:latin typeface="Cambria Math"/>
                        </a:rPr>
                        <m:t>/</m:t>
                      </m:r>
                      <m:r>
                        <a:rPr lang="en-US" b="0" i="1" smtClean="0">
                          <a:latin typeface="Cambria Math"/>
                        </a:rPr>
                        <m:t>𝑚</m:t>
                      </m:r>
                    </m:oMath>
                  </m:oMathPara>
                </a14:m>
                <a:endParaRPr lang="en-US" dirty="0"/>
              </a:p>
            </p:txBody>
          </p:sp>
        </mc:Choice>
        <mc:Fallback>
          <p:sp>
            <p:nvSpPr>
              <p:cNvPr id="137" name="TextBox 136"/>
              <p:cNvSpPr txBox="1">
                <a:spLocks noRot="1" noChangeAspect="1" noMove="1" noResize="1" noEditPoints="1" noAdjustHandles="1" noChangeArrowheads="1" noChangeShapeType="1" noTextEdit="1"/>
              </p:cNvSpPr>
              <p:nvPr/>
            </p:nvSpPr>
            <p:spPr>
              <a:xfrm>
                <a:off x="5586534" y="5410200"/>
                <a:ext cx="2258952" cy="369332"/>
              </a:xfrm>
              <a:prstGeom prst="rect">
                <a:avLst/>
              </a:prstGeom>
              <a:blipFill rotWithShape="1">
                <a:blip r:embed="rId2"/>
                <a:stretch>
                  <a:fillRect b="-11667"/>
                </a:stretch>
              </a:blipFill>
            </p:spPr>
            <p:txBody>
              <a:bodyPr/>
              <a:lstStyle/>
              <a:p>
                <a:r>
                  <a:rPr lang="en-US">
                    <a:noFill/>
                  </a:rPr>
                  <a:t> </a:t>
                </a:r>
              </a:p>
            </p:txBody>
          </p:sp>
        </mc:Fallback>
      </mc:AlternateContent>
      <p:cxnSp>
        <p:nvCxnSpPr>
          <p:cNvPr id="139" name="Straight Connector 138"/>
          <p:cNvCxnSpPr/>
          <p:nvPr/>
        </p:nvCxnSpPr>
        <p:spPr>
          <a:xfrm>
            <a:off x="4728678" y="1152724"/>
            <a:ext cx="3348522"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4724400" y="1524000"/>
            <a:ext cx="3348522"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4724400" y="1905000"/>
            <a:ext cx="3348522"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4652478" y="2295724"/>
            <a:ext cx="3424722"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4648200" y="2667000"/>
            <a:ext cx="3424722"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4648200" y="3048000"/>
            <a:ext cx="3429000"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V="1">
            <a:off x="4701382" y="3429000"/>
            <a:ext cx="3375818" cy="972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4697104" y="3810000"/>
            <a:ext cx="3380096"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4697104" y="4191000"/>
            <a:ext cx="3348522"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a:stCxn id="24" idx="0"/>
          </p:cNvCxnSpPr>
          <p:nvPr/>
        </p:nvCxnSpPr>
        <p:spPr>
          <a:xfrm flipV="1">
            <a:off x="5030757" y="1152724"/>
            <a:ext cx="0" cy="343094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flipV="1">
            <a:off x="5410200" y="1143000"/>
            <a:ext cx="0" cy="343094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V="1">
            <a:off x="5791200" y="1143000"/>
            <a:ext cx="0" cy="343094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V="1">
            <a:off x="6173757" y="1152724"/>
            <a:ext cx="0" cy="343094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V="1">
            <a:off x="6553200" y="1143000"/>
            <a:ext cx="0" cy="343094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V="1">
            <a:off x="6934200" y="1143000"/>
            <a:ext cx="0" cy="343094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flipV="1">
            <a:off x="7316757" y="1152724"/>
            <a:ext cx="0" cy="343094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flipV="1">
            <a:off x="7696200" y="1143000"/>
            <a:ext cx="0" cy="343094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V="1">
            <a:off x="8077200" y="1143000"/>
            <a:ext cx="0" cy="343094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66" name="Oval 165"/>
          <p:cNvSpPr/>
          <p:nvPr/>
        </p:nvSpPr>
        <p:spPr>
          <a:xfrm>
            <a:off x="5396552" y="1516040"/>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6153777" y="2258704"/>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6934200" y="3002281"/>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6553200" y="2621281"/>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8077200" y="4145281"/>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TextBox 174"/>
          <p:cNvSpPr txBox="1"/>
          <p:nvPr/>
        </p:nvSpPr>
        <p:spPr>
          <a:xfrm>
            <a:off x="990600" y="3810000"/>
            <a:ext cx="685800" cy="369332"/>
          </a:xfrm>
          <a:prstGeom prst="rect">
            <a:avLst/>
          </a:prstGeom>
          <a:noFill/>
          <a:ln>
            <a:noFill/>
          </a:ln>
        </p:spPr>
        <p:txBody>
          <a:bodyPr wrap="square" rtlCol="0">
            <a:spAutoFit/>
          </a:bodyPr>
          <a:lstStyle/>
          <a:p>
            <a:r>
              <a:rPr lang="en-US" dirty="0" smtClean="0"/>
              <a:t> M1</a:t>
            </a:r>
            <a:endParaRPr lang="en-US" dirty="0"/>
          </a:p>
        </p:txBody>
      </p:sp>
      <p:sp>
        <p:nvSpPr>
          <p:cNvPr id="176" name="TextBox 175"/>
          <p:cNvSpPr txBox="1"/>
          <p:nvPr/>
        </p:nvSpPr>
        <p:spPr>
          <a:xfrm>
            <a:off x="1676400" y="3810000"/>
            <a:ext cx="685800" cy="369332"/>
          </a:xfrm>
          <a:prstGeom prst="rect">
            <a:avLst/>
          </a:prstGeom>
          <a:noFill/>
          <a:ln>
            <a:noFill/>
          </a:ln>
        </p:spPr>
        <p:txBody>
          <a:bodyPr wrap="square" rtlCol="0">
            <a:spAutoFit/>
          </a:bodyPr>
          <a:lstStyle/>
          <a:p>
            <a:r>
              <a:rPr lang="en-US" dirty="0" smtClean="0"/>
              <a:t> M2</a:t>
            </a:r>
            <a:endParaRPr lang="en-US" dirty="0"/>
          </a:p>
        </p:txBody>
      </p:sp>
      <p:cxnSp>
        <p:nvCxnSpPr>
          <p:cNvPr id="178" name="Straight Connector 177"/>
          <p:cNvCxnSpPr>
            <a:endCxn id="179" idx="2"/>
          </p:cNvCxnSpPr>
          <p:nvPr/>
        </p:nvCxnSpPr>
        <p:spPr>
          <a:xfrm>
            <a:off x="1622833" y="3740739"/>
            <a:ext cx="23885" cy="24085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9" name="Rectangle 178"/>
          <p:cNvSpPr/>
          <p:nvPr/>
        </p:nvSpPr>
        <p:spPr>
          <a:xfrm>
            <a:off x="855035" y="3756735"/>
            <a:ext cx="1583365" cy="239253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2" name="Straight Connector 181"/>
          <p:cNvCxnSpPr/>
          <p:nvPr/>
        </p:nvCxnSpPr>
        <p:spPr>
          <a:xfrm>
            <a:off x="855035" y="4145281"/>
            <a:ext cx="15833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855035" y="4495800"/>
            <a:ext cx="15833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855035" y="4876800"/>
            <a:ext cx="15833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855035" y="4876800"/>
            <a:ext cx="15833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855035" y="5257800"/>
            <a:ext cx="15833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855035" y="5257800"/>
            <a:ext cx="15833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855035" y="5638800"/>
            <a:ext cx="15833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0" name="TextBox 189"/>
          <p:cNvSpPr txBox="1"/>
          <p:nvPr/>
        </p:nvSpPr>
        <p:spPr>
          <a:xfrm>
            <a:off x="1066799" y="4128448"/>
            <a:ext cx="1218421" cy="369332"/>
          </a:xfrm>
          <a:prstGeom prst="rect">
            <a:avLst/>
          </a:prstGeom>
          <a:noFill/>
        </p:spPr>
        <p:txBody>
          <a:bodyPr wrap="square" rtlCol="0">
            <a:spAutoFit/>
          </a:bodyPr>
          <a:lstStyle/>
          <a:p>
            <a:pPr algn="ctr"/>
            <a:r>
              <a:rPr lang="en-US" dirty="0" smtClean="0"/>
              <a:t>2            8</a:t>
            </a:r>
            <a:endParaRPr lang="en-US" dirty="0"/>
          </a:p>
        </p:txBody>
      </p:sp>
      <p:sp>
        <p:nvSpPr>
          <p:cNvPr id="192" name="TextBox 191"/>
          <p:cNvSpPr txBox="1"/>
          <p:nvPr/>
        </p:nvSpPr>
        <p:spPr>
          <a:xfrm>
            <a:off x="1066800" y="4507468"/>
            <a:ext cx="1218421" cy="369332"/>
          </a:xfrm>
          <a:prstGeom prst="rect">
            <a:avLst/>
          </a:prstGeom>
          <a:noFill/>
        </p:spPr>
        <p:txBody>
          <a:bodyPr wrap="square" rtlCol="0">
            <a:spAutoFit/>
          </a:bodyPr>
          <a:lstStyle/>
          <a:p>
            <a:pPr algn="ctr"/>
            <a:r>
              <a:rPr lang="en-US" dirty="0" smtClean="0"/>
              <a:t>4            6</a:t>
            </a:r>
            <a:endParaRPr lang="en-US" dirty="0"/>
          </a:p>
        </p:txBody>
      </p:sp>
      <p:sp>
        <p:nvSpPr>
          <p:cNvPr id="193" name="TextBox 192"/>
          <p:cNvSpPr txBox="1"/>
          <p:nvPr/>
        </p:nvSpPr>
        <p:spPr>
          <a:xfrm>
            <a:off x="1066800" y="4888468"/>
            <a:ext cx="1218421" cy="369332"/>
          </a:xfrm>
          <a:prstGeom prst="rect">
            <a:avLst/>
          </a:prstGeom>
          <a:noFill/>
        </p:spPr>
        <p:txBody>
          <a:bodyPr wrap="square" rtlCol="0">
            <a:spAutoFit/>
          </a:bodyPr>
          <a:lstStyle/>
          <a:p>
            <a:pPr algn="ctr"/>
            <a:r>
              <a:rPr lang="en-US" dirty="0"/>
              <a:t>5</a:t>
            </a:r>
            <a:r>
              <a:rPr lang="en-US" dirty="0" smtClean="0"/>
              <a:t>            </a:t>
            </a:r>
            <a:r>
              <a:rPr lang="en-US" dirty="0"/>
              <a:t>5</a:t>
            </a:r>
          </a:p>
        </p:txBody>
      </p:sp>
      <p:sp>
        <p:nvSpPr>
          <p:cNvPr id="194" name="TextBox 193"/>
          <p:cNvSpPr txBox="1"/>
          <p:nvPr/>
        </p:nvSpPr>
        <p:spPr>
          <a:xfrm>
            <a:off x="1066800" y="5269468"/>
            <a:ext cx="1218421" cy="369332"/>
          </a:xfrm>
          <a:prstGeom prst="rect">
            <a:avLst/>
          </a:prstGeom>
          <a:noFill/>
        </p:spPr>
        <p:txBody>
          <a:bodyPr wrap="square" rtlCol="0">
            <a:spAutoFit/>
          </a:bodyPr>
          <a:lstStyle/>
          <a:p>
            <a:pPr algn="ctr"/>
            <a:r>
              <a:rPr lang="en-US" dirty="0"/>
              <a:t>6</a:t>
            </a:r>
            <a:r>
              <a:rPr lang="en-US" dirty="0" smtClean="0"/>
              <a:t>            </a:t>
            </a:r>
            <a:r>
              <a:rPr lang="en-US" dirty="0"/>
              <a:t>4</a:t>
            </a:r>
          </a:p>
        </p:txBody>
      </p:sp>
      <p:sp>
        <p:nvSpPr>
          <p:cNvPr id="195" name="TextBox 194"/>
          <p:cNvSpPr txBox="1"/>
          <p:nvPr/>
        </p:nvSpPr>
        <p:spPr>
          <a:xfrm>
            <a:off x="1067579" y="5726668"/>
            <a:ext cx="1218421" cy="369332"/>
          </a:xfrm>
          <a:prstGeom prst="rect">
            <a:avLst/>
          </a:prstGeom>
          <a:noFill/>
        </p:spPr>
        <p:txBody>
          <a:bodyPr wrap="square" rtlCol="0">
            <a:spAutoFit/>
          </a:bodyPr>
          <a:lstStyle/>
          <a:p>
            <a:pPr algn="ctr"/>
            <a:r>
              <a:rPr lang="en-US" dirty="0"/>
              <a:t>9</a:t>
            </a:r>
            <a:r>
              <a:rPr lang="en-US" dirty="0" smtClean="0"/>
              <a:t>            </a:t>
            </a:r>
            <a:r>
              <a:rPr lang="en-US" dirty="0"/>
              <a:t>1</a:t>
            </a:r>
          </a:p>
        </p:txBody>
      </p:sp>
      <p:sp>
        <p:nvSpPr>
          <p:cNvPr id="196" name="TextBox 195"/>
          <p:cNvSpPr txBox="1"/>
          <p:nvPr/>
        </p:nvSpPr>
        <p:spPr>
          <a:xfrm>
            <a:off x="6019800" y="1295400"/>
            <a:ext cx="2134182" cy="584775"/>
          </a:xfrm>
          <a:prstGeom prst="rect">
            <a:avLst/>
          </a:prstGeom>
          <a:noFill/>
        </p:spPr>
        <p:txBody>
          <a:bodyPr wrap="square" rtlCol="0">
            <a:spAutoFit/>
          </a:bodyPr>
          <a:lstStyle/>
          <a:p>
            <a:r>
              <a:rPr lang="en-US" sz="3200" b="1" dirty="0" smtClean="0">
                <a:solidFill>
                  <a:srgbClr val="FF0000"/>
                </a:solidFill>
              </a:rPr>
              <a:t>GOOD VAR</a:t>
            </a:r>
            <a:endParaRPr lang="en-US" sz="3200" b="1" dirty="0">
              <a:solidFill>
                <a:srgbClr val="FF0000"/>
              </a:solidFill>
            </a:endParaRPr>
          </a:p>
        </p:txBody>
      </p:sp>
    </p:spTree>
    <p:extLst>
      <p:ext uri="{BB962C8B-B14F-4D97-AF65-F5344CB8AC3E}">
        <p14:creationId xmlns="" xmlns:p14="http://schemas.microsoft.com/office/powerpoint/2010/main" val="3636328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3"/>
                                        </p:tgtEl>
                                        <p:attrNameLst>
                                          <p:attrName>style.visibility</p:attrName>
                                        </p:attrNameLst>
                                      </p:cBhvr>
                                      <p:to>
                                        <p:strVal val="visible"/>
                                      </p:to>
                                    </p:set>
                                    <p:animEffect transition="in" filter="fade">
                                      <p:cBhvr>
                                        <p:cTn id="37" dur="500"/>
                                        <p:tgtEl>
                                          <p:spTgt spid="173"/>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8" grpId="0" animBg="1"/>
      <p:bldP spid="169" grpId="0" animBg="1"/>
      <p:bldP spid="170" grpId="0" animBg="1"/>
      <p:bldP spid="171" grpId="0" animBg="1"/>
      <p:bldP spid="190" grpId="0"/>
      <p:bldP spid="192" grpId="0"/>
      <p:bldP spid="193" grpId="0"/>
      <p:bldP spid="194" grpId="0"/>
      <p:bldP spid="195" grpId="0"/>
      <p:bldP spid="19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3" name="Straight Connector 172"/>
          <p:cNvCxnSpPr/>
          <p:nvPr/>
        </p:nvCxnSpPr>
        <p:spPr>
          <a:xfrm flipV="1">
            <a:off x="4724400" y="1293482"/>
            <a:ext cx="3352800" cy="2745118"/>
          </a:xfrm>
          <a:prstGeom prst="line">
            <a:avLst/>
          </a:prstGeom>
          <a:ln>
            <a:solidFill>
              <a:srgbClr val="CC3399"/>
            </a:solidFill>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4497357" y="4507468"/>
            <a:ext cx="4113243" cy="445532"/>
            <a:chOff x="4497357" y="3352800"/>
            <a:chExt cx="4113243" cy="445532"/>
          </a:xfrm>
        </p:grpSpPr>
        <p:cxnSp>
          <p:nvCxnSpPr>
            <p:cNvPr id="5" name="Straight Arrow Connector 4"/>
            <p:cNvCxnSpPr/>
            <p:nvPr/>
          </p:nvCxnSpPr>
          <p:spPr>
            <a:xfrm>
              <a:off x="4572000" y="3429000"/>
              <a:ext cx="4038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5029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5410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5791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5791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6172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6553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6553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6934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7315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7315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7696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8077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4648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5029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5410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497357" y="3429000"/>
              <a:ext cx="301686" cy="369332"/>
            </a:xfrm>
            <a:prstGeom prst="rect">
              <a:avLst/>
            </a:prstGeom>
            <a:noFill/>
          </p:spPr>
          <p:txBody>
            <a:bodyPr wrap="none" rtlCol="0">
              <a:spAutoFit/>
            </a:bodyPr>
            <a:lstStyle/>
            <a:p>
              <a:r>
                <a:rPr lang="en-US" dirty="0" smtClean="0"/>
                <a:t>0</a:t>
              </a:r>
              <a:endParaRPr lang="en-US" dirty="0"/>
            </a:p>
          </p:txBody>
        </p:sp>
        <p:sp>
          <p:nvSpPr>
            <p:cNvPr id="24" name="TextBox 23"/>
            <p:cNvSpPr txBox="1"/>
            <p:nvPr/>
          </p:nvSpPr>
          <p:spPr>
            <a:xfrm>
              <a:off x="4879914" y="3429000"/>
              <a:ext cx="301686" cy="369332"/>
            </a:xfrm>
            <a:prstGeom prst="rect">
              <a:avLst/>
            </a:prstGeom>
            <a:noFill/>
          </p:spPr>
          <p:txBody>
            <a:bodyPr wrap="none" rtlCol="0">
              <a:spAutoFit/>
            </a:bodyPr>
            <a:lstStyle/>
            <a:p>
              <a:r>
                <a:rPr lang="en-US" dirty="0"/>
                <a:t>1</a:t>
              </a:r>
            </a:p>
          </p:txBody>
        </p:sp>
        <p:sp>
          <p:nvSpPr>
            <p:cNvPr id="25" name="TextBox 24"/>
            <p:cNvSpPr txBox="1"/>
            <p:nvPr/>
          </p:nvSpPr>
          <p:spPr>
            <a:xfrm>
              <a:off x="5259357" y="3429000"/>
              <a:ext cx="301686" cy="369332"/>
            </a:xfrm>
            <a:prstGeom prst="rect">
              <a:avLst/>
            </a:prstGeom>
            <a:noFill/>
          </p:spPr>
          <p:txBody>
            <a:bodyPr wrap="none" rtlCol="0">
              <a:spAutoFit/>
            </a:bodyPr>
            <a:lstStyle/>
            <a:p>
              <a:r>
                <a:rPr lang="en-US" dirty="0" smtClean="0"/>
                <a:t>2</a:t>
              </a:r>
              <a:endParaRPr lang="en-US" dirty="0"/>
            </a:p>
          </p:txBody>
        </p:sp>
        <p:sp>
          <p:nvSpPr>
            <p:cNvPr id="26" name="TextBox 25"/>
            <p:cNvSpPr txBox="1"/>
            <p:nvPr/>
          </p:nvSpPr>
          <p:spPr>
            <a:xfrm>
              <a:off x="5641914" y="3429000"/>
              <a:ext cx="301686" cy="369332"/>
            </a:xfrm>
            <a:prstGeom prst="rect">
              <a:avLst/>
            </a:prstGeom>
            <a:noFill/>
          </p:spPr>
          <p:txBody>
            <a:bodyPr wrap="none" rtlCol="0">
              <a:spAutoFit/>
            </a:bodyPr>
            <a:lstStyle/>
            <a:p>
              <a:r>
                <a:rPr lang="en-US" dirty="0" smtClean="0"/>
                <a:t>3</a:t>
              </a:r>
              <a:endParaRPr lang="en-US" dirty="0"/>
            </a:p>
          </p:txBody>
        </p:sp>
        <p:sp>
          <p:nvSpPr>
            <p:cNvPr id="27" name="TextBox 26"/>
            <p:cNvSpPr txBox="1"/>
            <p:nvPr/>
          </p:nvSpPr>
          <p:spPr>
            <a:xfrm>
              <a:off x="6019800" y="3429000"/>
              <a:ext cx="301686" cy="369332"/>
            </a:xfrm>
            <a:prstGeom prst="rect">
              <a:avLst/>
            </a:prstGeom>
            <a:noFill/>
          </p:spPr>
          <p:txBody>
            <a:bodyPr wrap="none" rtlCol="0">
              <a:spAutoFit/>
            </a:bodyPr>
            <a:lstStyle/>
            <a:p>
              <a:r>
                <a:rPr lang="en-US" dirty="0" smtClean="0"/>
                <a:t>4</a:t>
              </a:r>
              <a:endParaRPr lang="en-US" dirty="0"/>
            </a:p>
          </p:txBody>
        </p:sp>
        <p:sp>
          <p:nvSpPr>
            <p:cNvPr id="28" name="TextBox 27"/>
            <p:cNvSpPr txBox="1"/>
            <p:nvPr/>
          </p:nvSpPr>
          <p:spPr>
            <a:xfrm>
              <a:off x="6402357" y="3429000"/>
              <a:ext cx="301686" cy="369332"/>
            </a:xfrm>
            <a:prstGeom prst="rect">
              <a:avLst/>
            </a:prstGeom>
            <a:noFill/>
          </p:spPr>
          <p:txBody>
            <a:bodyPr wrap="none" rtlCol="0">
              <a:spAutoFit/>
            </a:bodyPr>
            <a:lstStyle/>
            <a:p>
              <a:r>
                <a:rPr lang="en-US" dirty="0" smtClean="0"/>
                <a:t>5</a:t>
              </a:r>
              <a:endParaRPr lang="en-US" dirty="0"/>
            </a:p>
          </p:txBody>
        </p:sp>
        <p:sp>
          <p:nvSpPr>
            <p:cNvPr id="29" name="TextBox 28"/>
            <p:cNvSpPr txBox="1"/>
            <p:nvPr/>
          </p:nvSpPr>
          <p:spPr>
            <a:xfrm>
              <a:off x="6783357" y="3429000"/>
              <a:ext cx="301686" cy="369332"/>
            </a:xfrm>
            <a:prstGeom prst="rect">
              <a:avLst/>
            </a:prstGeom>
            <a:noFill/>
          </p:spPr>
          <p:txBody>
            <a:bodyPr wrap="none" rtlCol="0">
              <a:spAutoFit/>
            </a:bodyPr>
            <a:lstStyle/>
            <a:p>
              <a:r>
                <a:rPr lang="en-US" dirty="0" smtClean="0"/>
                <a:t>6</a:t>
              </a:r>
              <a:endParaRPr lang="en-US" dirty="0"/>
            </a:p>
          </p:txBody>
        </p:sp>
        <p:sp>
          <p:nvSpPr>
            <p:cNvPr id="30" name="TextBox 29"/>
            <p:cNvSpPr txBox="1"/>
            <p:nvPr/>
          </p:nvSpPr>
          <p:spPr>
            <a:xfrm>
              <a:off x="7165914" y="3429000"/>
              <a:ext cx="301686" cy="369332"/>
            </a:xfrm>
            <a:prstGeom prst="rect">
              <a:avLst/>
            </a:prstGeom>
            <a:noFill/>
          </p:spPr>
          <p:txBody>
            <a:bodyPr wrap="none" rtlCol="0">
              <a:spAutoFit/>
            </a:bodyPr>
            <a:lstStyle/>
            <a:p>
              <a:r>
                <a:rPr lang="en-US" dirty="0" smtClean="0"/>
                <a:t>7</a:t>
              </a:r>
              <a:endParaRPr lang="en-US" dirty="0"/>
            </a:p>
          </p:txBody>
        </p:sp>
        <p:sp>
          <p:nvSpPr>
            <p:cNvPr id="31" name="TextBox 30"/>
            <p:cNvSpPr txBox="1"/>
            <p:nvPr/>
          </p:nvSpPr>
          <p:spPr>
            <a:xfrm>
              <a:off x="7543800" y="3429000"/>
              <a:ext cx="301686" cy="369332"/>
            </a:xfrm>
            <a:prstGeom prst="rect">
              <a:avLst/>
            </a:prstGeom>
            <a:noFill/>
          </p:spPr>
          <p:txBody>
            <a:bodyPr wrap="none" rtlCol="0">
              <a:spAutoFit/>
            </a:bodyPr>
            <a:lstStyle/>
            <a:p>
              <a:r>
                <a:rPr lang="en-US" dirty="0" smtClean="0"/>
                <a:t>8</a:t>
              </a:r>
              <a:endParaRPr lang="en-US" dirty="0"/>
            </a:p>
          </p:txBody>
        </p:sp>
        <p:sp>
          <p:nvSpPr>
            <p:cNvPr id="32" name="TextBox 31"/>
            <p:cNvSpPr txBox="1"/>
            <p:nvPr/>
          </p:nvSpPr>
          <p:spPr>
            <a:xfrm>
              <a:off x="7926357" y="3429000"/>
              <a:ext cx="301686" cy="369332"/>
            </a:xfrm>
            <a:prstGeom prst="rect">
              <a:avLst/>
            </a:prstGeom>
            <a:noFill/>
          </p:spPr>
          <p:txBody>
            <a:bodyPr wrap="none" rtlCol="0">
              <a:spAutoFit/>
            </a:bodyPr>
            <a:lstStyle/>
            <a:p>
              <a:r>
                <a:rPr lang="en-US" dirty="0" smtClean="0"/>
                <a:t>9</a:t>
              </a:r>
              <a:endParaRPr lang="en-US" dirty="0"/>
            </a:p>
          </p:txBody>
        </p:sp>
      </p:grpSp>
      <p:cxnSp>
        <p:nvCxnSpPr>
          <p:cNvPr id="35" name="Straight Arrow Connector 34"/>
          <p:cNvCxnSpPr/>
          <p:nvPr/>
        </p:nvCxnSpPr>
        <p:spPr>
          <a:xfrm rot="16200000">
            <a:off x="2633178" y="2638624"/>
            <a:ext cx="4038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V="1">
            <a:off x="4652478" y="4124524"/>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V="1">
            <a:off x="4652478" y="3743524"/>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V="1">
            <a:off x="4652478" y="3362524"/>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V="1">
            <a:off x="4652478" y="3362524"/>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V="1">
            <a:off x="4652478" y="2981524"/>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6200000" flipV="1">
            <a:off x="4652478" y="2600524"/>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6200000" flipV="1">
            <a:off x="4652478" y="2600524"/>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6200000" flipV="1">
            <a:off x="4652478" y="2219524"/>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6200000" flipV="1">
            <a:off x="4652478" y="1838524"/>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flipV="1">
            <a:off x="4652478" y="1838524"/>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V="1">
            <a:off x="4652478" y="1457524"/>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V="1">
            <a:off x="4652478" y="1076524"/>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V="1">
            <a:off x="4652478" y="4505524"/>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V="1">
            <a:off x="4652478" y="4124524"/>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V="1">
            <a:off x="4652478" y="3743524"/>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4319373" y="4014501"/>
            <a:ext cx="301686" cy="369332"/>
          </a:xfrm>
          <a:prstGeom prst="rect">
            <a:avLst/>
          </a:prstGeom>
          <a:noFill/>
        </p:spPr>
        <p:txBody>
          <a:bodyPr wrap="none" rtlCol="0">
            <a:spAutoFit/>
          </a:bodyPr>
          <a:lstStyle/>
          <a:p>
            <a:r>
              <a:rPr lang="en-US" dirty="0"/>
              <a:t>1</a:t>
            </a:r>
          </a:p>
        </p:txBody>
      </p:sp>
      <p:sp>
        <p:nvSpPr>
          <p:cNvPr id="53" name="TextBox 52"/>
          <p:cNvSpPr txBox="1"/>
          <p:nvPr/>
        </p:nvSpPr>
        <p:spPr>
          <a:xfrm rot="21416443">
            <a:off x="4319373" y="3635058"/>
            <a:ext cx="301686" cy="369332"/>
          </a:xfrm>
          <a:prstGeom prst="rect">
            <a:avLst/>
          </a:prstGeom>
          <a:noFill/>
        </p:spPr>
        <p:txBody>
          <a:bodyPr wrap="none" rtlCol="0">
            <a:spAutoFit/>
          </a:bodyPr>
          <a:lstStyle/>
          <a:p>
            <a:r>
              <a:rPr lang="en-US" dirty="0" smtClean="0"/>
              <a:t>2</a:t>
            </a:r>
            <a:endParaRPr lang="en-US" dirty="0"/>
          </a:p>
        </p:txBody>
      </p:sp>
      <p:sp>
        <p:nvSpPr>
          <p:cNvPr id="54" name="TextBox 53"/>
          <p:cNvSpPr txBox="1"/>
          <p:nvPr/>
        </p:nvSpPr>
        <p:spPr>
          <a:xfrm>
            <a:off x="4319373" y="3252501"/>
            <a:ext cx="301686" cy="369332"/>
          </a:xfrm>
          <a:prstGeom prst="rect">
            <a:avLst/>
          </a:prstGeom>
          <a:noFill/>
        </p:spPr>
        <p:txBody>
          <a:bodyPr wrap="none" rtlCol="0">
            <a:spAutoFit/>
          </a:bodyPr>
          <a:lstStyle/>
          <a:p>
            <a:r>
              <a:rPr lang="en-US" dirty="0" smtClean="0"/>
              <a:t>3</a:t>
            </a:r>
            <a:endParaRPr lang="en-US" dirty="0"/>
          </a:p>
        </p:txBody>
      </p:sp>
      <p:sp>
        <p:nvSpPr>
          <p:cNvPr id="55" name="TextBox 54"/>
          <p:cNvSpPr txBox="1"/>
          <p:nvPr/>
        </p:nvSpPr>
        <p:spPr>
          <a:xfrm>
            <a:off x="4319373" y="2874615"/>
            <a:ext cx="301686" cy="369332"/>
          </a:xfrm>
          <a:prstGeom prst="rect">
            <a:avLst/>
          </a:prstGeom>
          <a:noFill/>
        </p:spPr>
        <p:txBody>
          <a:bodyPr wrap="none" rtlCol="0">
            <a:spAutoFit/>
          </a:bodyPr>
          <a:lstStyle/>
          <a:p>
            <a:r>
              <a:rPr lang="en-US" dirty="0" smtClean="0"/>
              <a:t>4</a:t>
            </a:r>
            <a:endParaRPr lang="en-US" dirty="0"/>
          </a:p>
        </p:txBody>
      </p:sp>
      <p:sp>
        <p:nvSpPr>
          <p:cNvPr id="56" name="TextBox 55"/>
          <p:cNvSpPr txBox="1"/>
          <p:nvPr/>
        </p:nvSpPr>
        <p:spPr>
          <a:xfrm>
            <a:off x="4319373" y="2492058"/>
            <a:ext cx="301686" cy="369332"/>
          </a:xfrm>
          <a:prstGeom prst="rect">
            <a:avLst/>
          </a:prstGeom>
          <a:noFill/>
        </p:spPr>
        <p:txBody>
          <a:bodyPr wrap="none" rtlCol="0">
            <a:spAutoFit/>
          </a:bodyPr>
          <a:lstStyle/>
          <a:p>
            <a:r>
              <a:rPr lang="en-US" dirty="0" smtClean="0"/>
              <a:t>5</a:t>
            </a:r>
            <a:endParaRPr lang="en-US" dirty="0"/>
          </a:p>
        </p:txBody>
      </p:sp>
      <p:sp>
        <p:nvSpPr>
          <p:cNvPr id="57" name="TextBox 56"/>
          <p:cNvSpPr txBox="1"/>
          <p:nvPr/>
        </p:nvSpPr>
        <p:spPr>
          <a:xfrm>
            <a:off x="4319373" y="2111058"/>
            <a:ext cx="301686" cy="369332"/>
          </a:xfrm>
          <a:prstGeom prst="rect">
            <a:avLst/>
          </a:prstGeom>
          <a:noFill/>
        </p:spPr>
        <p:txBody>
          <a:bodyPr wrap="none" rtlCol="0">
            <a:spAutoFit/>
          </a:bodyPr>
          <a:lstStyle/>
          <a:p>
            <a:r>
              <a:rPr lang="en-US" dirty="0" smtClean="0"/>
              <a:t>6</a:t>
            </a:r>
            <a:endParaRPr lang="en-US" dirty="0"/>
          </a:p>
        </p:txBody>
      </p:sp>
      <p:sp>
        <p:nvSpPr>
          <p:cNvPr id="58" name="TextBox 57"/>
          <p:cNvSpPr txBox="1"/>
          <p:nvPr/>
        </p:nvSpPr>
        <p:spPr>
          <a:xfrm>
            <a:off x="4319373" y="1728501"/>
            <a:ext cx="301686" cy="369332"/>
          </a:xfrm>
          <a:prstGeom prst="rect">
            <a:avLst/>
          </a:prstGeom>
          <a:noFill/>
        </p:spPr>
        <p:txBody>
          <a:bodyPr wrap="none" rtlCol="0">
            <a:spAutoFit/>
          </a:bodyPr>
          <a:lstStyle/>
          <a:p>
            <a:r>
              <a:rPr lang="en-US" dirty="0" smtClean="0"/>
              <a:t>7</a:t>
            </a:r>
            <a:endParaRPr lang="en-US" dirty="0"/>
          </a:p>
        </p:txBody>
      </p:sp>
      <p:sp>
        <p:nvSpPr>
          <p:cNvPr id="59" name="TextBox 58"/>
          <p:cNvSpPr txBox="1"/>
          <p:nvPr/>
        </p:nvSpPr>
        <p:spPr>
          <a:xfrm>
            <a:off x="4319373" y="1350615"/>
            <a:ext cx="301686" cy="369332"/>
          </a:xfrm>
          <a:prstGeom prst="rect">
            <a:avLst/>
          </a:prstGeom>
          <a:noFill/>
        </p:spPr>
        <p:txBody>
          <a:bodyPr wrap="none" rtlCol="0">
            <a:spAutoFit/>
          </a:bodyPr>
          <a:lstStyle/>
          <a:p>
            <a:r>
              <a:rPr lang="en-US" dirty="0" smtClean="0"/>
              <a:t>8</a:t>
            </a:r>
            <a:endParaRPr lang="en-US" dirty="0"/>
          </a:p>
        </p:txBody>
      </p:sp>
      <p:sp>
        <p:nvSpPr>
          <p:cNvPr id="60" name="TextBox 59"/>
          <p:cNvSpPr txBox="1"/>
          <p:nvPr/>
        </p:nvSpPr>
        <p:spPr>
          <a:xfrm>
            <a:off x="4319373" y="968058"/>
            <a:ext cx="301686" cy="369332"/>
          </a:xfrm>
          <a:prstGeom prst="rect">
            <a:avLst/>
          </a:prstGeom>
          <a:noFill/>
        </p:spPr>
        <p:txBody>
          <a:bodyPr wrap="none" rtlCol="0">
            <a:spAutoFit/>
          </a:bodyPr>
          <a:lstStyle/>
          <a:p>
            <a:r>
              <a:rPr lang="en-US" dirty="0" smtClean="0"/>
              <a:t>9</a:t>
            </a:r>
            <a:endParaRPr lang="en-US" dirty="0"/>
          </a:p>
        </p:txBody>
      </p:sp>
      <p:sp>
        <p:nvSpPr>
          <p:cNvPr id="61" name="TextBox 60"/>
          <p:cNvSpPr txBox="1"/>
          <p:nvPr/>
        </p:nvSpPr>
        <p:spPr>
          <a:xfrm>
            <a:off x="6248400" y="4876800"/>
            <a:ext cx="760443" cy="369332"/>
          </a:xfrm>
          <a:prstGeom prst="rect">
            <a:avLst/>
          </a:prstGeom>
          <a:noFill/>
        </p:spPr>
        <p:txBody>
          <a:bodyPr wrap="square" rtlCol="0">
            <a:spAutoFit/>
          </a:bodyPr>
          <a:lstStyle/>
          <a:p>
            <a:pPr algn="ctr"/>
            <a:r>
              <a:rPr lang="en-US" b="1" dirty="0" smtClean="0"/>
              <a:t>M1</a:t>
            </a:r>
            <a:endParaRPr lang="en-US" b="1" dirty="0"/>
          </a:p>
        </p:txBody>
      </p:sp>
      <p:sp>
        <p:nvSpPr>
          <p:cNvPr id="89" name="TextBox 88"/>
          <p:cNvSpPr txBox="1"/>
          <p:nvPr/>
        </p:nvSpPr>
        <p:spPr>
          <a:xfrm rot="16200000">
            <a:off x="3732334" y="2293388"/>
            <a:ext cx="760443" cy="369332"/>
          </a:xfrm>
          <a:prstGeom prst="rect">
            <a:avLst/>
          </a:prstGeom>
          <a:noFill/>
        </p:spPr>
        <p:txBody>
          <a:bodyPr wrap="square" rtlCol="0">
            <a:spAutoFit/>
          </a:bodyPr>
          <a:lstStyle/>
          <a:p>
            <a:pPr algn="ctr"/>
            <a:r>
              <a:rPr lang="en-US" b="1" dirty="0" smtClean="0"/>
              <a:t>M2</a:t>
            </a:r>
            <a:endParaRPr lang="en-US" b="1" dirty="0"/>
          </a:p>
        </p:txBody>
      </p:sp>
      <mc:AlternateContent xmlns:mc="http://schemas.openxmlformats.org/markup-compatibility/2006">
        <mc:Choice xmlns="" xmlns:a14="http://schemas.microsoft.com/office/drawing/2010/main" Requires="a14">
          <p:sp>
            <p:nvSpPr>
              <p:cNvPr id="137" name="TextBox 136"/>
              <p:cNvSpPr txBox="1"/>
              <p:nvPr/>
            </p:nvSpPr>
            <p:spPr>
              <a:xfrm>
                <a:off x="5586534" y="5410200"/>
                <a:ext cx="225895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𝑀</m:t>
                      </m:r>
                      <m:r>
                        <a:rPr lang="en-US" b="0" i="1" smtClean="0">
                          <a:latin typeface="Cambria Math"/>
                        </a:rPr>
                        <m:t>1+</m:t>
                      </m:r>
                      <m:r>
                        <a:rPr lang="en-US" b="0" i="1" smtClean="0">
                          <a:latin typeface="Cambria Math"/>
                        </a:rPr>
                        <m:t>𝑀</m:t>
                      </m:r>
                      <m:r>
                        <a:rPr lang="en-US" b="0" i="1" smtClean="0">
                          <a:latin typeface="Cambria Math"/>
                        </a:rPr>
                        <m:t>2=10 </m:t>
                      </m:r>
                      <m:r>
                        <a:rPr lang="en-US" b="0" i="1" smtClean="0">
                          <a:latin typeface="Cambria Math"/>
                        </a:rPr>
                        <m:t>𝑁</m:t>
                      </m:r>
                      <m:r>
                        <a:rPr lang="en-US" b="0" i="1" smtClean="0">
                          <a:latin typeface="Cambria Math"/>
                        </a:rPr>
                        <m:t>/</m:t>
                      </m:r>
                      <m:r>
                        <a:rPr lang="en-US" b="0" i="1" smtClean="0">
                          <a:latin typeface="Cambria Math"/>
                        </a:rPr>
                        <m:t>𝑚</m:t>
                      </m:r>
                    </m:oMath>
                  </m:oMathPara>
                </a14:m>
                <a:endParaRPr lang="en-US" dirty="0"/>
              </a:p>
            </p:txBody>
          </p:sp>
        </mc:Choice>
        <mc:Fallback>
          <p:sp>
            <p:nvSpPr>
              <p:cNvPr id="137" name="TextBox 136"/>
              <p:cNvSpPr txBox="1">
                <a:spLocks noRot="1" noChangeAspect="1" noMove="1" noResize="1" noEditPoints="1" noAdjustHandles="1" noChangeArrowheads="1" noChangeShapeType="1" noTextEdit="1"/>
              </p:cNvSpPr>
              <p:nvPr/>
            </p:nvSpPr>
            <p:spPr>
              <a:xfrm>
                <a:off x="5586534" y="5410200"/>
                <a:ext cx="2258952" cy="369332"/>
              </a:xfrm>
              <a:prstGeom prst="rect">
                <a:avLst/>
              </a:prstGeom>
              <a:blipFill rotWithShape="1">
                <a:blip r:embed="rId2"/>
                <a:stretch>
                  <a:fillRect b="-11667"/>
                </a:stretch>
              </a:blipFill>
            </p:spPr>
            <p:txBody>
              <a:bodyPr/>
              <a:lstStyle/>
              <a:p>
                <a:r>
                  <a:rPr lang="en-US">
                    <a:noFill/>
                  </a:rPr>
                  <a:t> </a:t>
                </a:r>
              </a:p>
            </p:txBody>
          </p:sp>
        </mc:Fallback>
      </mc:AlternateContent>
      <p:cxnSp>
        <p:nvCxnSpPr>
          <p:cNvPr id="139" name="Straight Connector 138"/>
          <p:cNvCxnSpPr/>
          <p:nvPr/>
        </p:nvCxnSpPr>
        <p:spPr>
          <a:xfrm>
            <a:off x="4728678" y="1152724"/>
            <a:ext cx="3348522"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4724400" y="1524000"/>
            <a:ext cx="3348522"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4724400" y="1905000"/>
            <a:ext cx="3348522"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4652478" y="2295724"/>
            <a:ext cx="3424722"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4648200" y="2667000"/>
            <a:ext cx="3424722"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4648200" y="3048000"/>
            <a:ext cx="3429000"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V="1">
            <a:off x="4701382" y="3429000"/>
            <a:ext cx="3375818" cy="972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4697104" y="3810000"/>
            <a:ext cx="3380096"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4697104" y="4191000"/>
            <a:ext cx="3348522"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a:stCxn id="24" idx="0"/>
          </p:cNvCxnSpPr>
          <p:nvPr/>
        </p:nvCxnSpPr>
        <p:spPr>
          <a:xfrm flipV="1">
            <a:off x="5030757" y="1152724"/>
            <a:ext cx="0" cy="343094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flipV="1">
            <a:off x="5410200" y="1143000"/>
            <a:ext cx="0" cy="343094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V="1">
            <a:off x="5791200" y="1143000"/>
            <a:ext cx="0" cy="343094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V="1">
            <a:off x="6173757" y="1152724"/>
            <a:ext cx="0" cy="343094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V="1">
            <a:off x="6553200" y="1143000"/>
            <a:ext cx="0" cy="343094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V="1">
            <a:off x="6934200" y="1143000"/>
            <a:ext cx="0" cy="343094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flipV="1">
            <a:off x="7316757" y="1152724"/>
            <a:ext cx="0" cy="343094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flipV="1">
            <a:off x="7696200" y="1143000"/>
            <a:ext cx="0" cy="343094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V="1">
            <a:off x="8077200" y="1143000"/>
            <a:ext cx="0" cy="343094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66" name="Oval 165"/>
          <p:cNvSpPr/>
          <p:nvPr/>
        </p:nvSpPr>
        <p:spPr>
          <a:xfrm>
            <a:off x="5387340" y="3393005"/>
            <a:ext cx="45719" cy="45719"/>
          </a:xfrm>
          <a:prstGeom prst="ellipse">
            <a:avLst/>
          </a:prstGeom>
          <a:solidFill>
            <a:schemeClr val="accent2"/>
          </a:solidFill>
          <a:ln>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5769897" y="3012005"/>
            <a:ext cx="45719" cy="45719"/>
          </a:xfrm>
          <a:prstGeom prst="ellipse">
            <a:avLst/>
          </a:prstGeom>
          <a:solidFill>
            <a:schemeClr val="accent2"/>
          </a:solidFill>
          <a:ln>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6944549" y="2291061"/>
            <a:ext cx="45719" cy="45719"/>
          </a:xfrm>
          <a:prstGeom prst="ellipse">
            <a:avLst/>
          </a:prstGeom>
          <a:solidFill>
            <a:schemeClr val="accent2"/>
          </a:solidFill>
          <a:ln>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6545581" y="2621498"/>
            <a:ext cx="45719" cy="45719"/>
          </a:xfrm>
          <a:prstGeom prst="ellipse">
            <a:avLst/>
          </a:prstGeom>
          <a:solidFill>
            <a:schemeClr val="accent2"/>
          </a:solidFill>
          <a:ln>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7694643" y="1538398"/>
            <a:ext cx="45719" cy="45719"/>
          </a:xfrm>
          <a:prstGeom prst="ellipse">
            <a:avLst/>
          </a:prstGeom>
          <a:solidFill>
            <a:schemeClr val="accent2"/>
          </a:solidFill>
          <a:ln>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TextBox 174"/>
          <p:cNvSpPr txBox="1"/>
          <p:nvPr/>
        </p:nvSpPr>
        <p:spPr>
          <a:xfrm>
            <a:off x="990600" y="3810000"/>
            <a:ext cx="685800" cy="369332"/>
          </a:xfrm>
          <a:prstGeom prst="rect">
            <a:avLst/>
          </a:prstGeom>
          <a:noFill/>
          <a:ln>
            <a:noFill/>
          </a:ln>
        </p:spPr>
        <p:txBody>
          <a:bodyPr wrap="square" rtlCol="0">
            <a:spAutoFit/>
          </a:bodyPr>
          <a:lstStyle/>
          <a:p>
            <a:r>
              <a:rPr lang="en-US" dirty="0" smtClean="0"/>
              <a:t> M1</a:t>
            </a:r>
            <a:endParaRPr lang="en-US" dirty="0"/>
          </a:p>
        </p:txBody>
      </p:sp>
      <p:sp>
        <p:nvSpPr>
          <p:cNvPr id="176" name="TextBox 175"/>
          <p:cNvSpPr txBox="1"/>
          <p:nvPr/>
        </p:nvSpPr>
        <p:spPr>
          <a:xfrm>
            <a:off x="1676400" y="3810000"/>
            <a:ext cx="685800" cy="369332"/>
          </a:xfrm>
          <a:prstGeom prst="rect">
            <a:avLst/>
          </a:prstGeom>
          <a:noFill/>
          <a:ln>
            <a:noFill/>
          </a:ln>
        </p:spPr>
        <p:txBody>
          <a:bodyPr wrap="square" rtlCol="0">
            <a:spAutoFit/>
          </a:bodyPr>
          <a:lstStyle/>
          <a:p>
            <a:r>
              <a:rPr lang="en-US" dirty="0" smtClean="0"/>
              <a:t> M2</a:t>
            </a:r>
            <a:endParaRPr lang="en-US" dirty="0"/>
          </a:p>
        </p:txBody>
      </p:sp>
      <p:cxnSp>
        <p:nvCxnSpPr>
          <p:cNvPr id="178" name="Straight Connector 177"/>
          <p:cNvCxnSpPr>
            <a:endCxn id="179" idx="2"/>
          </p:cNvCxnSpPr>
          <p:nvPr/>
        </p:nvCxnSpPr>
        <p:spPr>
          <a:xfrm>
            <a:off x="1622833" y="3740739"/>
            <a:ext cx="23885" cy="24085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9" name="Rectangle 178"/>
          <p:cNvSpPr/>
          <p:nvPr/>
        </p:nvSpPr>
        <p:spPr>
          <a:xfrm>
            <a:off x="855035" y="3756735"/>
            <a:ext cx="1583365" cy="239253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2" name="Straight Connector 181"/>
          <p:cNvCxnSpPr/>
          <p:nvPr/>
        </p:nvCxnSpPr>
        <p:spPr>
          <a:xfrm>
            <a:off x="855035" y="4145281"/>
            <a:ext cx="15833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855035" y="4495800"/>
            <a:ext cx="15833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855035" y="4876800"/>
            <a:ext cx="15833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855035" y="4876800"/>
            <a:ext cx="15833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855035" y="5257800"/>
            <a:ext cx="15833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855035" y="5257800"/>
            <a:ext cx="15833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855035" y="5638800"/>
            <a:ext cx="15833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0" name="TextBox 189"/>
          <p:cNvSpPr txBox="1"/>
          <p:nvPr/>
        </p:nvSpPr>
        <p:spPr>
          <a:xfrm>
            <a:off x="1066799" y="4128448"/>
            <a:ext cx="1218421" cy="369332"/>
          </a:xfrm>
          <a:prstGeom prst="rect">
            <a:avLst/>
          </a:prstGeom>
          <a:noFill/>
        </p:spPr>
        <p:txBody>
          <a:bodyPr wrap="square" rtlCol="0">
            <a:spAutoFit/>
          </a:bodyPr>
          <a:lstStyle/>
          <a:p>
            <a:pPr algn="ctr"/>
            <a:r>
              <a:rPr lang="en-US" dirty="0" smtClean="0"/>
              <a:t>2            3</a:t>
            </a:r>
            <a:endParaRPr lang="en-US" dirty="0"/>
          </a:p>
        </p:txBody>
      </p:sp>
      <p:sp>
        <p:nvSpPr>
          <p:cNvPr id="192" name="TextBox 191"/>
          <p:cNvSpPr txBox="1"/>
          <p:nvPr/>
        </p:nvSpPr>
        <p:spPr>
          <a:xfrm>
            <a:off x="1066800" y="4507468"/>
            <a:ext cx="1218421" cy="369332"/>
          </a:xfrm>
          <a:prstGeom prst="rect">
            <a:avLst/>
          </a:prstGeom>
          <a:noFill/>
        </p:spPr>
        <p:txBody>
          <a:bodyPr wrap="square" rtlCol="0">
            <a:spAutoFit/>
          </a:bodyPr>
          <a:lstStyle/>
          <a:p>
            <a:pPr algn="ctr"/>
            <a:r>
              <a:rPr lang="en-US" dirty="0" smtClean="0"/>
              <a:t>3            4</a:t>
            </a:r>
            <a:endParaRPr lang="en-US" dirty="0"/>
          </a:p>
        </p:txBody>
      </p:sp>
      <p:sp>
        <p:nvSpPr>
          <p:cNvPr id="193" name="TextBox 192"/>
          <p:cNvSpPr txBox="1"/>
          <p:nvPr/>
        </p:nvSpPr>
        <p:spPr>
          <a:xfrm>
            <a:off x="1066800" y="4888468"/>
            <a:ext cx="1218421" cy="369332"/>
          </a:xfrm>
          <a:prstGeom prst="rect">
            <a:avLst/>
          </a:prstGeom>
          <a:noFill/>
        </p:spPr>
        <p:txBody>
          <a:bodyPr wrap="square" rtlCol="0">
            <a:spAutoFit/>
          </a:bodyPr>
          <a:lstStyle/>
          <a:p>
            <a:pPr algn="ctr"/>
            <a:r>
              <a:rPr lang="en-US" dirty="0"/>
              <a:t>5</a:t>
            </a:r>
            <a:r>
              <a:rPr lang="en-US" dirty="0" smtClean="0"/>
              <a:t>            </a:t>
            </a:r>
            <a:r>
              <a:rPr lang="en-US" dirty="0"/>
              <a:t>5</a:t>
            </a:r>
          </a:p>
        </p:txBody>
      </p:sp>
      <p:sp>
        <p:nvSpPr>
          <p:cNvPr id="194" name="TextBox 193"/>
          <p:cNvSpPr txBox="1"/>
          <p:nvPr/>
        </p:nvSpPr>
        <p:spPr>
          <a:xfrm>
            <a:off x="1066800" y="5269468"/>
            <a:ext cx="1218421" cy="369332"/>
          </a:xfrm>
          <a:prstGeom prst="rect">
            <a:avLst/>
          </a:prstGeom>
          <a:noFill/>
        </p:spPr>
        <p:txBody>
          <a:bodyPr wrap="square" rtlCol="0">
            <a:spAutoFit/>
          </a:bodyPr>
          <a:lstStyle/>
          <a:p>
            <a:pPr algn="ctr"/>
            <a:r>
              <a:rPr lang="en-US" dirty="0"/>
              <a:t>6</a:t>
            </a:r>
            <a:r>
              <a:rPr lang="en-US" dirty="0" smtClean="0"/>
              <a:t>            6</a:t>
            </a:r>
            <a:endParaRPr lang="en-US" dirty="0"/>
          </a:p>
        </p:txBody>
      </p:sp>
      <p:sp>
        <p:nvSpPr>
          <p:cNvPr id="195" name="TextBox 194"/>
          <p:cNvSpPr txBox="1"/>
          <p:nvPr/>
        </p:nvSpPr>
        <p:spPr>
          <a:xfrm>
            <a:off x="1067579" y="5726668"/>
            <a:ext cx="1218421" cy="369332"/>
          </a:xfrm>
          <a:prstGeom prst="rect">
            <a:avLst/>
          </a:prstGeom>
          <a:noFill/>
        </p:spPr>
        <p:txBody>
          <a:bodyPr wrap="square" rtlCol="0">
            <a:spAutoFit/>
          </a:bodyPr>
          <a:lstStyle/>
          <a:p>
            <a:pPr algn="ctr"/>
            <a:r>
              <a:rPr lang="en-US" dirty="0"/>
              <a:t>9</a:t>
            </a:r>
            <a:r>
              <a:rPr lang="en-US" dirty="0" smtClean="0"/>
              <a:t>            </a:t>
            </a:r>
            <a:r>
              <a:rPr lang="en-US" dirty="0"/>
              <a:t>1</a:t>
            </a:r>
          </a:p>
        </p:txBody>
      </p:sp>
      <p:sp>
        <p:nvSpPr>
          <p:cNvPr id="113" name="TextBox 112"/>
          <p:cNvSpPr txBox="1"/>
          <p:nvPr/>
        </p:nvSpPr>
        <p:spPr>
          <a:xfrm>
            <a:off x="5029200" y="1625025"/>
            <a:ext cx="1752600" cy="584775"/>
          </a:xfrm>
          <a:prstGeom prst="rect">
            <a:avLst/>
          </a:prstGeom>
          <a:noFill/>
        </p:spPr>
        <p:txBody>
          <a:bodyPr wrap="square" rtlCol="0">
            <a:spAutoFit/>
          </a:bodyPr>
          <a:lstStyle/>
          <a:p>
            <a:r>
              <a:rPr lang="en-US" sz="3200" b="1" dirty="0" smtClean="0">
                <a:solidFill>
                  <a:srgbClr val="CC3399"/>
                </a:solidFill>
              </a:rPr>
              <a:t>BAD VAR</a:t>
            </a:r>
            <a:endParaRPr lang="en-US" sz="3200" b="1" dirty="0">
              <a:solidFill>
                <a:srgbClr val="CC3399"/>
              </a:solidFill>
            </a:endParaRPr>
          </a:p>
        </p:txBody>
      </p:sp>
      <p:grpSp>
        <p:nvGrpSpPr>
          <p:cNvPr id="114" name="Group 113"/>
          <p:cNvGrpSpPr/>
          <p:nvPr/>
        </p:nvGrpSpPr>
        <p:grpSpPr>
          <a:xfrm>
            <a:off x="419100" y="786098"/>
            <a:ext cx="3086100" cy="2185702"/>
            <a:chOff x="419100" y="786098"/>
            <a:chExt cx="3086100" cy="2185702"/>
          </a:xfrm>
        </p:grpSpPr>
        <p:cxnSp>
          <p:nvCxnSpPr>
            <p:cNvPr id="115" name="Straight Connector 114"/>
            <p:cNvCxnSpPr/>
            <p:nvPr/>
          </p:nvCxnSpPr>
          <p:spPr>
            <a:xfrm flipV="1">
              <a:off x="2438400" y="786098"/>
              <a:ext cx="0" cy="153255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6" name="Straight Connector 115"/>
            <p:cNvCxnSpPr>
              <a:endCxn id="118" idx="2"/>
            </p:cNvCxnSpPr>
            <p:nvPr/>
          </p:nvCxnSpPr>
          <p:spPr>
            <a:xfrm>
              <a:off x="2438400" y="1055130"/>
              <a:ext cx="181581" cy="535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8" name="Oval 117"/>
            <p:cNvSpPr/>
            <p:nvPr/>
          </p:nvSpPr>
          <p:spPr>
            <a:xfrm rot="4583263">
              <a:off x="2345844" y="1842247"/>
              <a:ext cx="717028" cy="1933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9" name="Straight Connector 118"/>
            <p:cNvCxnSpPr>
              <a:stCxn id="118" idx="6"/>
            </p:cNvCxnSpPr>
            <p:nvPr/>
          </p:nvCxnSpPr>
          <p:spPr>
            <a:xfrm>
              <a:off x="2788734" y="2287356"/>
              <a:ext cx="106866" cy="3567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Oval 119"/>
            <p:cNvSpPr/>
            <p:nvPr/>
          </p:nvSpPr>
          <p:spPr>
            <a:xfrm rot="4571954">
              <a:off x="2462972" y="1595164"/>
              <a:ext cx="717028" cy="1933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1" name="Straight Connector 120"/>
            <p:cNvCxnSpPr>
              <a:endCxn id="120" idx="2"/>
            </p:cNvCxnSpPr>
            <p:nvPr/>
          </p:nvCxnSpPr>
          <p:spPr>
            <a:xfrm>
              <a:off x="2438400" y="786098"/>
              <a:ext cx="297563" cy="5575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120" idx="6"/>
            </p:cNvCxnSpPr>
            <p:nvPr/>
          </p:nvCxnSpPr>
          <p:spPr>
            <a:xfrm>
              <a:off x="2907008" y="2039994"/>
              <a:ext cx="217192" cy="7370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2438400" y="2318652"/>
              <a:ext cx="914400" cy="65082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4" name="Isosceles Triangle 123"/>
            <p:cNvSpPr/>
            <p:nvPr/>
          </p:nvSpPr>
          <p:spPr>
            <a:xfrm>
              <a:off x="419100" y="2310107"/>
              <a:ext cx="3086100" cy="661693"/>
            </a:xfrm>
            <a:prstGeom prst="triangle">
              <a:avLst>
                <a:gd name="adj" fmla="val 647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Box 124"/>
            <p:cNvSpPr txBox="1"/>
            <p:nvPr/>
          </p:nvSpPr>
          <p:spPr>
            <a:xfrm>
              <a:off x="1819914" y="1741726"/>
              <a:ext cx="760443" cy="369332"/>
            </a:xfrm>
            <a:prstGeom prst="rect">
              <a:avLst/>
            </a:prstGeom>
            <a:noFill/>
          </p:spPr>
          <p:txBody>
            <a:bodyPr wrap="square" rtlCol="0">
              <a:spAutoFit/>
            </a:bodyPr>
            <a:lstStyle/>
            <a:p>
              <a:pPr algn="ctr"/>
              <a:r>
                <a:rPr lang="en-US" b="1" dirty="0" smtClean="0"/>
                <a:t>M1</a:t>
              </a:r>
              <a:endParaRPr lang="en-US" b="1" dirty="0"/>
            </a:p>
          </p:txBody>
        </p:sp>
        <p:sp>
          <p:nvSpPr>
            <p:cNvPr id="126" name="TextBox 125"/>
            <p:cNvSpPr txBox="1"/>
            <p:nvPr/>
          </p:nvSpPr>
          <p:spPr>
            <a:xfrm>
              <a:off x="1670189" y="1359590"/>
              <a:ext cx="1012150" cy="369332"/>
            </a:xfrm>
            <a:prstGeom prst="rect">
              <a:avLst/>
            </a:prstGeom>
            <a:noFill/>
          </p:spPr>
          <p:txBody>
            <a:bodyPr wrap="square" rtlCol="0">
              <a:spAutoFit/>
            </a:bodyPr>
            <a:lstStyle/>
            <a:p>
              <a:pPr algn="ctr"/>
              <a:r>
                <a:rPr lang="en-US" b="1" dirty="0" smtClean="0"/>
                <a:t>M2</a:t>
              </a:r>
              <a:endParaRPr lang="en-US" b="1" dirty="0"/>
            </a:p>
          </p:txBody>
        </p:sp>
      </p:grpSp>
    </p:spTree>
    <p:extLst>
      <p:ext uri="{BB962C8B-B14F-4D97-AF65-F5344CB8AC3E}">
        <p14:creationId xmlns="" xmlns:p14="http://schemas.microsoft.com/office/powerpoint/2010/main" val="3327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3"/>
                                        </p:tgtEl>
                                        <p:attrNameLst>
                                          <p:attrName>style.visibility</p:attrName>
                                        </p:attrNameLst>
                                      </p:cBhvr>
                                      <p:to>
                                        <p:strVal val="visible"/>
                                      </p:to>
                                    </p:set>
                                    <p:animEffect transition="in" filter="fade">
                                      <p:cBhvr>
                                        <p:cTn id="37" dur="500"/>
                                        <p:tgtEl>
                                          <p:spTgt spid="173"/>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8" grpId="0" animBg="1"/>
      <p:bldP spid="169" grpId="0" animBg="1"/>
      <p:bldP spid="170" grpId="0" animBg="1"/>
      <p:bldP spid="171" grpId="0" animBg="1"/>
      <p:bldP spid="190" grpId="0"/>
      <p:bldP spid="192" grpId="0"/>
      <p:bldP spid="193" grpId="0"/>
      <p:bldP spid="194" grpId="0"/>
      <p:bldP spid="195" grpId="0"/>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4497357" y="4507468"/>
            <a:ext cx="4113243" cy="445532"/>
            <a:chOff x="4497357" y="3352800"/>
            <a:chExt cx="4113243" cy="445532"/>
          </a:xfrm>
        </p:grpSpPr>
        <p:cxnSp>
          <p:nvCxnSpPr>
            <p:cNvPr id="5" name="Straight Arrow Connector 4"/>
            <p:cNvCxnSpPr/>
            <p:nvPr/>
          </p:nvCxnSpPr>
          <p:spPr>
            <a:xfrm>
              <a:off x="4572000" y="3429000"/>
              <a:ext cx="4038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5029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5410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5791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5791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6172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6553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6553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6934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7315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7315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7696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8077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4648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5029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5410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497357" y="3429000"/>
              <a:ext cx="301686" cy="369332"/>
            </a:xfrm>
            <a:prstGeom prst="rect">
              <a:avLst/>
            </a:prstGeom>
            <a:noFill/>
          </p:spPr>
          <p:txBody>
            <a:bodyPr wrap="none" rtlCol="0">
              <a:spAutoFit/>
            </a:bodyPr>
            <a:lstStyle/>
            <a:p>
              <a:r>
                <a:rPr lang="en-US" dirty="0" smtClean="0"/>
                <a:t>0</a:t>
              </a:r>
              <a:endParaRPr lang="en-US" dirty="0"/>
            </a:p>
          </p:txBody>
        </p:sp>
        <p:sp>
          <p:nvSpPr>
            <p:cNvPr id="24" name="TextBox 23"/>
            <p:cNvSpPr txBox="1"/>
            <p:nvPr/>
          </p:nvSpPr>
          <p:spPr>
            <a:xfrm>
              <a:off x="4879914" y="3429000"/>
              <a:ext cx="301686" cy="369332"/>
            </a:xfrm>
            <a:prstGeom prst="rect">
              <a:avLst/>
            </a:prstGeom>
            <a:noFill/>
          </p:spPr>
          <p:txBody>
            <a:bodyPr wrap="none" rtlCol="0">
              <a:spAutoFit/>
            </a:bodyPr>
            <a:lstStyle/>
            <a:p>
              <a:r>
                <a:rPr lang="en-US" dirty="0"/>
                <a:t>1</a:t>
              </a:r>
            </a:p>
          </p:txBody>
        </p:sp>
        <p:sp>
          <p:nvSpPr>
            <p:cNvPr id="25" name="TextBox 24"/>
            <p:cNvSpPr txBox="1"/>
            <p:nvPr/>
          </p:nvSpPr>
          <p:spPr>
            <a:xfrm>
              <a:off x="5259357" y="3429000"/>
              <a:ext cx="301686" cy="369332"/>
            </a:xfrm>
            <a:prstGeom prst="rect">
              <a:avLst/>
            </a:prstGeom>
            <a:noFill/>
          </p:spPr>
          <p:txBody>
            <a:bodyPr wrap="none" rtlCol="0">
              <a:spAutoFit/>
            </a:bodyPr>
            <a:lstStyle/>
            <a:p>
              <a:r>
                <a:rPr lang="en-US" dirty="0" smtClean="0"/>
                <a:t>2</a:t>
              </a:r>
              <a:endParaRPr lang="en-US" dirty="0"/>
            </a:p>
          </p:txBody>
        </p:sp>
        <p:sp>
          <p:nvSpPr>
            <p:cNvPr id="26" name="TextBox 25"/>
            <p:cNvSpPr txBox="1"/>
            <p:nvPr/>
          </p:nvSpPr>
          <p:spPr>
            <a:xfrm>
              <a:off x="5641914" y="3429000"/>
              <a:ext cx="301686" cy="369332"/>
            </a:xfrm>
            <a:prstGeom prst="rect">
              <a:avLst/>
            </a:prstGeom>
            <a:noFill/>
          </p:spPr>
          <p:txBody>
            <a:bodyPr wrap="none" rtlCol="0">
              <a:spAutoFit/>
            </a:bodyPr>
            <a:lstStyle/>
            <a:p>
              <a:r>
                <a:rPr lang="en-US" dirty="0" smtClean="0"/>
                <a:t>3</a:t>
              </a:r>
              <a:endParaRPr lang="en-US" dirty="0"/>
            </a:p>
          </p:txBody>
        </p:sp>
        <p:sp>
          <p:nvSpPr>
            <p:cNvPr id="27" name="TextBox 26"/>
            <p:cNvSpPr txBox="1"/>
            <p:nvPr/>
          </p:nvSpPr>
          <p:spPr>
            <a:xfrm>
              <a:off x="6019800" y="3429000"/>
              <a:ext cx="301686" cy="369332"/>
            </a:xfrm>
            <a:prstGeom prst="rect">
              <a:avLst/>
            </a:prstGeom>
            <a:noFill/>
          </p:spPr>
          <p:txBody>
            <a:bodyPr wrap="none" rtlCol="0">
              <a:spAutoFit/>
            </a:bodyPr>
            <a:lstStyle/>
            <a:p>
              <a:r>
                <a:rPr lang="en-US" dirty="0" smtClean="0"/>
                <a:t>4</a:t>
              </a:r>
              <a:endParaRPr lang="en-US" dirty="0"/>
            </a:p>
          </p:txBody>
        </p:sp>
        <p:sp>
          <p:nvSpPr>
            <p:cNvPr id="28" name="TextBox 27"/>
            <p:cNvSpPr txBox="1"/>
            <p:nvPr/>
          </p:nvSpPr>
          <p:spPr>
            <a:xfrm>
              <a:off x="6402357" y="3429000"/>
              <a:ext cx="301686" cy="369332"/>
            </a:xfrm>
            <a:prstGeom prst="rect">
              <a:avLst/>
            </a:prstGeom>
            <a:noFill/>
          </p:spPr>
          <p:txBody>
            <a:bodyPr wrap="none" rtlCol="0">
              <a:spAutoFit/>
            </a:bodyPr>
            <a:lstStyle/>
            <a:p>
              <a:r>
                <a:rPr lang="en-US" dirty="0" smtClean="0"/>
                <a:t>5</a:t>
              </a:r>
              <a:endParaRPr lang="en-US" dirty="0"/>
            </a:p>
          </p:txBody>
        </p:sp>
        <p:sp>
          <p:nvSpPr>
            <p:cNvPr id="29" name="TextBox 28"/>
            <p:cNvSpPr txBox="1"/>
            <p:nvPr/>
          </p:nvSpPr>
          <p:spPr>
            <a:xfrm>
              <a:off x="6783357" y="3429000"/>
              <a:ext cx="301686" cy="369332"/>
            </a:xfrm>
            <a:prstGeom prst="rect">
              <a:avLst/>
            </a:prstGeom>
            <a:noFill/>
          </p:spPr>
          <p:txBody>
            <a:bodyPr wrap="none" rtlCol="0">
              <a:spAutoFit/>
            </a:bodyPr>
            <a:lstStyle/>
            <a:p>
              <a:r>
                <a:rPr lang="en-US" dirty="0" smtClean="0"/>
                <a:t>6</a:t>
              </a:r>
              <a:endParaRPr lang="en-US" dirty="0"/>
            </a:p>
          </p:txBody>
        </p:sp>
        <p:sp>
          <p:nvSpPr>
            <p:cNvPr id="30" name="TextBox 29"/>
            <p:cNvSpPr txBox="1"/>
            <p:nvPr/>
          </p:nvSpPr>
          <p:spPr>
            <a:xfrm>
              <a:off x="7165914" y="3429000"/>
              <a:ext cx="301686" cy="369332"/>
            </a:xfrm>
            <a:prstGeom prst="rect">
              <a:avLst/>
            </a:prstGeom>
            <a:noFill/>
          </p:spPr>
          <p:txBody>
            <a:bodyPr wrap="none" rtlCol="0">
              <a:spAutoFit/>
            </a:bodyPr>
            <a:lstStyle/>
            <a:p>
              <a:r>
                <a:rPr lang="en-US" dirty="0" smtClean="0"/>
                <a:t>7</a:t>
              </a:r>
              <a:endParaRPr lang="en-US" dirty="0"/>
            </a:p>
          </p:txBody>
        </p:sp>
        <p:sp>
          <p:nvSpPr>
            <p:cNvPr id="31" name="TextBox 30"/>
            <p:cNvSpPr txBox="1"/>
            <p:nvPr/>
          </p:nvSpPr>
          <p:spPr>
            <a:xfrm>
              <a:off x="7543800" y="3429000"/>
              <a:ext cx="301686" cy="369332"/>
            </a:xfrm>
            <a:prstGeom prst="rect">
              <a:avLst/>
            </a:prstGeom>
            <a:noFill/>
          </p:spPr>
          <p:txBody>
            <a:bodyPr wrap="none" rtlCol="0">
              <a:spAutoFit/>
            </a:bodyPr>
            <a:lstStyle/>
            <a:p>
              <a:r>
                <a:rPr lang="en-US" dirty="0" smtClean="0"/>
                <a:t>8</a:t>
              </a:r>
              <a:endParaRPr lang="en-US" dirty="0"/>
            </a:p>
          </p:txBody>
        </p:sp>
        <p:sp>
          <p:nvSpPr>
            <p:cNvPr id="32" name="TextBox 31"/>
            <p:cNvSpPr txBox="1"/>
            <p:nvPr/>
          </p:nvSpPr>
          <p:spPr>
            <a:xfrm>
              <a:off x="7926357" y="3429000"/>
              <a:ext cx="301686" cy="369332"/>
            </a:xfrm>
            <a:prstGeom prst="rect">
              <a:avLst/>
            </a:prstGeom>
            <a:noFill/>
          </p:spPr>
          <p:txBody>
            <a:bodyPr wrap="none" rtlCol="0">
              <a:spAutoFit/>
            </a:bodyPr>
            <a:lstStyle/>
            <a:p>
              <a:r>
                <a:rPr lang="en-US" dirty="0" smtClean="0"/>
                <a:t>9</a:t>
              </a:r>
              <a:endParaRPr lang="en-US" dirty="0"/>
            </a:p>
          </p:txBody>
        </p:sp>
      </p:grpSp>
      <p:cxnSp>
        <p:nvCxnSpPr>
          <p:cNvPr id="35" name="Straight Arrow Connector 34"/>
          <p:cNvCxnSpPr/>
          <p:nvPr/>
        </p:nvCxnSpPr>
        <p:spPr>
          <a:xfrm rot="16200000">
            <a:off x="2633178" y="2638624"/>
            <a:ext cx="4038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V="1">
            <a:off x="4652478" y="4124524"/>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V="1">
            <a:off x="4652478" y="3743524"/>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V="1">
            <a:off x="4652478" y="3362524"/>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V="1">
            <a:off x="4652478" y="3362524"/>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V="1">
            <a:off x="4652478" y="2981524"/>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6200000" flipV="1">
            <a:off x="4652478" y="2600524"/>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6200000" flipV="1">
            <a:off x="4652478" y="2600524"/>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6200000" flipV="1">
            <a:off x="4652478" y="2219524"/>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6200000" flipV="1">
            <a:off x="4652478" y="1838524"/>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flipV="1">
            <a:off x="4652478" y="1838524"/>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V="1">
            <a:off x="4652478" y="1457524"/>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V="1">
            <a:off x="4652478" y="1076524"/>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V="1">
            <a:off x="4652478" y="4505524"/>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V="1">
            <a:off x="4652478" y="4124524"/>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V="1">
            <a:off x="4652478" y="3743524"/>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4319373" y="4014501"/>
            <a:ext cx="301686" cy="369332"/>
          </a:xfrm>
          <a:prstGeom prst="rect">
            <a:avLst/>
          </a:prstGeom>
          <a:noFill/>
        </p:spPr>
        <p:txBody>
          <a:bodyPr wrap="none" rtlCol="0">
            <a:spAutoFit/>
          </a:bodyPr>
          <a:lstStyle/>
          <a:p>
            <a:r>
              <a:rPr lang="en-US" dirty="0"/>
              <a:t>1</a:t>
            </a:r>
          </a:p>
        </p:txBody>
      </p:sp>
      <p:sp>
        <p:nvSpPr>
          <p:cNvPr id="53" name="TextBox 52"/>
          <p:cNvSpPr txBox="1"/>
          <p:nvPr/>
        </p:nvSpPr>
        <p:spPr>
          <a:xfrm rot="21416443">
            <a:off x="4319373" y="3635058"/>
            <a:ext cx="301686" cy="369332"/>
          </a:xfrm>
          <a:prstGeom prst="rect">
            <a:avLst/>
          </a:prstGeom>
          <a:noFill/>
        </p:spPr>
        <p:txBody>
          <a:bodyPr wrap="none" rtlCol="0">
            <a:spAutoFit/>
          </a:bodyPr>
          <a:lstStyle/>
          <a:p>
            <a:r>
              <a:rPr lang="en-US" dirty="0" smtClean="0"/>
              <a:t>2</a:t>
            </a:r>
            <a:endParaRPr lang="en-US" dirty="0"/>
          </a:p>
        </p:txBody>
      </p:sp>
      <p:sp>
        <p:nvSpPr>
          <p:cNvPr id="54" name="TextBox 53"/>
          <p:cNvSpPr txBox="1"/>
          <p:nvPr/>
        </p:nvSpPr>
        <p:spPr>
          <a:xfrm>
            <a:off x="4319373" y="3252501"/>
            <a:ext cx="301686" cy="369332"/>
          </a:xfrm>
          <a:prstGeom prst="rect">
            <a:avLst/>
          </a:prstGeom>
          <a:noFill/>
        </p:spPr>
        <p:txBody>
          <a:bodyPr wrap="none" rtlCol="0">
            <a:spAutoFit/>
          </a:bodyPr>
          <a:lstStyle/>
          <a:p>
            <a:r>
              <a:rPr lang="en-US" dirty="0" smtClean="0"/>
              <a:t>3</a:t>
            </a:r>
            <a:endParaRPr lang="en-US" dirty="0"/>
          </a:p>
        </p:txBody>
      </p:sp>
      <p:sp>
        <p:nvSpPr>
          <p:cNvPr id="55" name="TextBox 54"/>
          <p:cNvSpPr txBox="1"/>
          <p:nvPr/>
        </p:nvSpPr>
        <p:spPr>
          <a:xfrm>
            <a:off x="4319373" y="2874615"/>
            <a:ext cx="301686" cy="369332"/>
          </a:xfrm>
          <a:prstGeom prst="rect">
            <a:avLst/>
          </a:prstGeom>
          <a:noFill/>
        </p:spPr>
        <p:txBody>
          <a:bodyPr wrap="none" rtlCol="0">
            <a:spAutoFit/>
          </a:bodyPr>
          <a:lstStyle/>
          <a:p>
            <a:r>
              <a:rPr lang="en-US" dirty="0" smtClean="0"/>
              <a:t>4</a:t>
            </a:r>
            <a:endParaRPr lang="en-US" dirty="0"/>
          </a:p>
        </p:txBody>
      </p:sp>
      <p:sp>
        <p:nvSpPr>
          <p:cNvPr id="56" name="TextBox 55"/>
          <p:cNvSpPr txBox="1"/>
          <p:nvPr/>
        </p:nvSpPr>
        <p:spPr>
          <a:xfrm>
            <a:off x="4319373" y="2492058"/>
            <a:ext cx="301686" cy="369332"/>
          </a:xfrm>
          <a:prstGeom prst="rect">
            <a:avLst/>
          </a:prstGeom>
          <a:noFill/>
        </p:spPr>
        <p:txBody>
          <a:bodyPr wrap="none" rtlCol="0">
            <a:spAutoFit/>
          </a:bodyPr>
          <a:lstStyle/>
          <a:p>
            <a:r>
              <a:rPr lang="en-US" dirty="0" smtClean="0"/>
              <a:t>5</a:t>
            </a:r>
            <a:endParaRPr lang="en-US" dirty="0"/>
          </a:p>
        </p:txBody>
      </p:sp>
      <p:sp>
        <p:nvSpPr>
          <p:cNvPr id="57" name="TextBox 56"/>
          <p:cNvSpPr txBox="1"/>
          <p:nvPr/>
        </p:nvSpPr>
        <p:spPr>
          <a:xfrm>
            <a:off x="4319373" y="2111058"/>
            <a:ext cx="301686" cy="369332"/>
          </a:xfrm>
          <a:prstGeom prst="rect">
            <a:avLst/>
          </a:prstGeom>
          <a:noFill/>
        </p:spPr>
        <p:txBody>
          <a:bodyPr wrap="none" rtlCol="0">
            <a:spAutoFit/>
          </a:bodyPr>
          <a:lstStyle/>
          <a:p>
            <a:r>
              <a:rPr lang="en-US" dirty="0" smtClean="0"/>
              <a:t>6</a:t>
            </a:r>
            <a:endParaRPr lang="en-US" dirty="0"/>
          </a:p>
        </p:txBody>
      </p:sp>
      <p:sp>
        <p:nvSpPr>
          <p:cNvPr id="58" name="TextBox 57"/>
          <p:cNvSpPr txBox="1"/>
          <p:nvPr/>
        </p:nvSpPr>
        <p:spPr>
          <a:xfrm>
            <a:off x="4319373" y="1728501"/>
            <a:ext cx="301686" cy="369332"/>
          </a:xfrm>
          <a:prstGeom prst="rect">
            <a:avLst/>
          </a:prstGeom>
          <a:noFill/>
        </p:spPr>
        <p:txBody>
          <a:bodyPr wrap="none" rtlCol="0">
            <a:spAutoFit/>
          </a:bodyPr>
          <a:lstStyle/>
          <a:p>
            <a:r>
              <a:rPr lang="en-US" dirty="0" smtClean="0"/>
              <a:t>7</a:t>
            </a:r>
            <a:endParaRPr lang="en-US" dirty="0"/>
          </a:p>
        </p:txBody>
      </p:sp>
      <p:sp>
        <p:nvSpPr>
          <p:cNvPr id="59" name="TextBox 58"/>
          <p:cNvSpPr txBox="1"/>
          <p:nvPr/>
        </p:nvSpPr>
        <p:spPr>
          <a:xfrm>
            <a:off x="4319373" y="1350615"/>
            <a:ext cx="301686" cy="369332"/>
          </a:xfrm>
          <a:prstGeom prst="rect">
            <a:avLst/>
          </a:prstGeom>
          <a:noFill/>
        </p:spPr>
        <p:txBody>
          <a:bodyPr wrap="none" rtlCol="0">
            <a:spAutoFit/>
          </a:bodyPr>
          <a:lstStyle/>
          <a:p>
            <a:r>
              <a:rPr lang="en-US" dirty="0" smtClean="0"/>
              <a:t>8</a:t>
            </a:r>
            <a:endParaRPr lang="en-US" dirty="0"/>
          </a:p>
        </p:txBody>
      </p:sp>
      <p:sp>
        <p:nvSpPr>
          <p:cNvPr id="60" name="TextBox 59"/>
          <p:cNvSpPr txBox="1"/>
          <p:nvPr/>
        </p:nvSpPr>
        <p:spPr>
          <a:xfrm>
            <a:off x="4319373" y="968058"/>
            <a:ext cx="301686" cy="369332"/>
          </a:xfrm>
          <a:prstGeom prst="rect">
            <a:avLst/>
          </a:prstGeom>
          <a:noFill/>
        </p:spPr>
        <p:txBody>
          <a:bodyPr wrap="none" rtlCol="0">
            <a:spAutoFit/>
          </a:bodyPr>
          <a:lstStyle/>
          <a:p>
            <a:r>
              <a:rPr lang="en-US" dirty="0" smtClean="0"/>
              <a:t>9</a:t>
            </a:r>
            <a:endParaRPr lang="en-US" dirty="0"/>
          </a:p>
        </p:txBody>
      </p:sp>
      <p:sp>
        <p:nvSpPr>
          <p:cNvPr id="61" name="TextBox 60"/>
          <p:cNvSpPr txBox="1"/>
          <p:nvPr/>
        </p:nvSpPr>
        <p:spPr>
          <a:xfrm>
            <a:off x="6248400" y="4876800"/>
            <a:ext cx="760443" cy="369332"/>
          </a:xfrm>
          <a:prstGeom prst="rect">
            <a:avLst/>
          </a:prstGeom>
          <a:noFill/>
        </p:spPr>
        <p:txBody>
          <a:bodyPr wrap="square" rtlCol="0">
            <a:spAutoFit/>
          </a:bodyPr>
          <a:lstStyle/>
          <a:p>
            <a:pPr algn="ctr"/>
            <a:r>
              <a:rPr lang="en-US" b="1" dirty="0" smtClean="0"/>
              <a:t>M1</a:t>
            </a:r>
            <a:endParaRPr lang="en-US" b="1" dirty="0"/>
          </a:p>
        </p:txBody>
      </p:sp>
      <p:sp>
        <p:nvSpPr>
          <p:cNvPr id="89" name="TextBox 88"/>
          <p:cNvSpPr txBox="1"/>
          <p:nvPr/>
        </p:nvSpPr>
        <p:spPr>
          <a:xfrm rot="16200000">
            <a:off x="3732334" y="2293388"/>
            <a:ext cx="760443" cy="369332"/>
          </a:xfrm>
          <a:prstGeom prst="rect">
            <a:avLst/>
          </a:prstGeom>
          <a:noFill/>
        </p:spPr>
        <p:txBody>
          <a:bodyPr wrap="square" rtlCol="0">
            <a:spAutoFit/>
          </a:bodyPr>
          <a:lstStyle/>
          <a:p>
            <a:pPr algn="ctr"/>
            <a:r>
              <a:rPr lang="en-US" b="1" dirty="0" smtClean="0"/>
              <a:t>M2</a:t>
            </a:r>
            <a:endParaRPr lang="en-US" b="1" dirty="0"/>
          </a:p>
        </p:txBody>
      </p:sp>
      <mc:AlternateContent xmlns:mc="http://schemas.openxmlformats.org/markup-compatibility/2006">
        <mc:Choice xmlns="" xmlns:a14="http://schemas.microsoft.com/office/drawing/2010/main" Requires="a14">
          <p:sp>
            <p:nvSpPr>
              <p:cNvPr id="137" name="TextBox 136"/>
              <p:cNvSpPr txBox="1"/>
              <p:nvPr/>
            </p:nvSpPr>
            <p:spPr>
              <a:xfrm>
                <a:off x="5586534" y="5410200"/>
                <a:ext cx="225895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𝑀</m:t>
                      </m:r>
                      <m:r>
                        <a:rPr lang="en-US" b="0" i="1" smtClean="0">
                          <a:latin typeface="Cambria Math"/>
                        </a:rPr>
                        <m:t>1+</m:t>
                      </m:r>
                      <m:r>
                        <a:rPr lang="en-US" b="0" i="1" smtClean="0">
                          <a:latin typeface="Cambria Math"/>
                        </a:rPr>
                        <m:t>𝑀</m:t>
                      </m:r>
                      <m:r>
                        <a:rPr lang="en-US" b="0" i="1" smtClean="0">
                          <a:latin typeface="Cambria Math"/>
                        </a:rPr>
                        <m:t>2=10 </m:t>
                      </m:r>
                      <m:r>
                        <a:rPr lang="en-US" b="0" i="1" smtClean="0">
                          <a:latin typeface="Cambria Math"/>
                        </a:rPr>
                        <m:t>𝑁</m:t>
                      </m:r>
                      <m:r>
                        <a:rPr lang="en-US" b="0" i="1" smtClean="0">
                          <a:latin typeface="Cambria Math"/>
                        </a:rPr>
                        <m:t>/</m:t>
                      </m:r>
                      <m:r>
                        <a:rPr lang="en-US" b="0" i="1" smtClean="0">
                          <a:latin typeface="Cambria Math"/>
                        </a:rPr>
                        <m:t>𝑚</m:t>
                      </m:r>
                    </m:oMath>
                  </m:oMathPara>
                </a14:m>
                <a:endParaRPr lang="en-US" dirty="0"/>
              </a:p>
            </p:txBody>
          </p:sp>
        </mc:Choice>
        <mc:Fallback>
          <p:sp>
            <p:nvSpPr>
              <p:cNvPr id="137" name="TextBox 136"/>
              <p:cNvSpPr txBox="1">
                <a:spLocks noRot="1" noChangeAspect="1" noMove="1" noResize="1" noEditPoints="1" noAdjustHandles="1" noChangeArrowheads="1" noChangeShapeType="1" noTextEdit="1"/>
              </p:cNvSpPr>
              <p:nvPr/>
            </p:nvSpPr>
            <p:spPr>
              <a:xfrm>
                <a:off x="5586534" y="5410200"/>
                <a:ext cx="2258952" cy="369332"/>
              </a:xfrm>
              <a:prstGeom prst="rect">
                <a:avLst/>
              </a:prstGeom>
              <a:blipFill rotWithShape="1">
                <a:blip r:embed="rId2"/>
                <a:stretch>
                  <a:fillRect b="-11667"/>
                </a:stretch>
              </a:blipFill>
            </p:spPr>
            <p:txBody>
              <a:bodyPr/>
              <a:lstStyle/>
              <a:p>
                <a:r>
                  <a:rPr lang="en-US">
                    <a:noFill/>
                  </a:rPr>
                  <a:t> </a:t>
                </a:r>
              </a:p>
            </p:txBody>
          </p:sp>
        </mc:Fallback>
      </mc:AlternateContent>
      <p:cxnSp>
        <p:nvCxnSpPr>
          <p:cNvPr id="139" name="Straight Connector 138"/>
          <p:cNvCxnSpPr/>
          <p:nvPr/>
        </p:nvCxnSpPr>
        <p:spPr>
          <a:xfrm>
            <a:off x="4728678" y="1152724"/>
            <a:ext cx="3348522"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4724400" y="1524000"/>
            <a:ext cx="3348522"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4724400" y="1905000"/>
            <a:ext cx="3348522"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4652478" y="2295724"/>
            <a:ext cx="3424722"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4648200" y="2667000"/>
            <a:ext cx="3424722"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4648200" y="3048000"/>
            <a:ext cx="3429000"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V="1">
            <a:off x="4701382" y="3429000"/>
            <a:ext cx="3375818" cy="972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4697104" y="3810000"/>
            <a:ext cx="3380096"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4697104" y="4191000"/>
            <a:ext cx="3348522"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a:stCxn id="24" idx="0"/>
          </p:cNvCxnSpPr>
          <p:nvPr/>
        </p:nvCxnSpPr>
        <p:spPr>
          <a:xfrm flipV="1">
            <a:off x="5030757" y="1152724"/>
            <a:ext cx="0" cy="343094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flipV="1">
            <a:off x="5410200" y="1143000"/>
            <a:ext cx="0" cy="343094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V="1">
            <a:off x="5791200" y="1143000"/>
            <a:ext cx="0" cy="343094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V="1">
            <a:off x="6173757" y="1152724"/>
            <a:ext cx="0" cy="343094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V="1">
            <a:off x="6553200" y="1143000"/>
            <a:ext cx="0" cy="343094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V="1">
            <a:off x="6934200" y="1143000"/>
            <a:ext cx="0" cy="343094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flipV="1">
            <a:off x="7316757" y="1152724"/>
            <a:ext cx="0" cy="343094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flipV="1">
            <a:off x="7696200" y="1143000"/>
            <a:ext cx="0" cy="343094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V="1">
            <a:off x="8077200" y="1143000"/>
            <a:ext cx="0" cy="343094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66" name="Oval 165"/>
          <p:cNvSpPr/>
          <p:nvPr/>
        </p:nvSpPr>
        <p:spPr>
          <a:xfrm>
            <a:off x="5396552" y="1516040"/>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6153777" y="2240281"/>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6934200" y="3002281"/>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6553200" y="2621281"/>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6153777" y="2133600"/>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6306177" y="2286000"/>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6458577" y="2438400"/>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6610977" y="2621281"/>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6400800" y="2590800"/>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6324600" y="2514600"/>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6736081" y="2819400"/>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6477000" y="2743200"/>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6659881" y="2849881"/>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6812281" y="3002281"/>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6964681" y="3154681"/>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7117081" y="3048000"/>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7086600" y="3307081"/>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7117081" y="3154681"/>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6019800" y="2057400"/>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7010400" y="2971800"/>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7010400" y="3048000"/>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6858000" y="2895600"/>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6705600" y="2971800"/>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6781800" y="2743200"/>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6553200" y="2743200"/>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7040881" y="3230881"/>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7193281" y="3307081"/>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5486400" y="1676400"/>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6858000" y="3124200"/>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5638800" y="1828800"/>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a:off x="5791200" y="1981200"/>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5943600" y="2133600"/>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6096000" y="2286000"/>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6019800" y="1981200"/>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5867400" y="2209800"/>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6172200" y="2438400"/>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5943600" y="1905000"/>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a:off x="7269481" y="3230881"/>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7269481" y="3429000"/>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7421881" y="3383281"/>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6248400" y="2438400"/>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6400800" y="2590800"/>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a:off x="6306177" y="2392681"/>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a:off x="6306177" y="2286000"/>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a:off x="6458577" y="2438400"/>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p:nvSpPr>
        <p:spPr>
          <a:xfrm>
            <a:off x="6172200" y="2209800"/>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a:off x="6096000" y="2286000"/>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a:off x="6248400" y="2438400"/>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a:off x="6019800" y="2362200"/>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6458577" y="2545081"/>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a:off x="6458577" y="2438400"/>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a:off x="6610977" y="2590800"/>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a:off x="6324600" y="2362200"/>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a:off x="6248400" y="2438400"/>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p:nvPr/>
        </p:nvSpPr>
        <p:spPr>
          <a:xfrm>
            <a:off x="6400800" y="2590800"/>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a:off x="6172200" y="2514600"/>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a:off x="6610977" y="2697481"/>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a:off x="6610977" y="2590800"/>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a:off x="6763377" y="2743200"/>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p:nvPr/>
        </p:nvSpPr>
        <p:spPr>
          <a:xfrm>
            <a:off x="6477000" y="2514600"/>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a:off x="6400800" y="2590800"/>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a:off x="6553200" y="2743200"/>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a:off x="6324600" y="2667000"/>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a:off x="6763377" y="2849881"/>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a:off x="6763377" y="2743200"/>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a:off x="6915777" y="2895600"/>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a:off x="6629400" y="2667000"/>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a:off x="6553200" y="2743200"/>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a:off x="6705600" y="2895600"/>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a:off x="6477000" y="2819400"/>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a:off x="6915777" y="3002281"/>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p:nvSpPr>
        <p:spPr>
          <a:xfrm>
            <a:off x="6915777" y="2895600"/>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a:off x="7068177" y="3048000"/>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a:off x="6781800" y="2819400"/>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p:nvSpPr>
        <p:spPr>
          <a:xfrm>
            <a:off x="6705600" y="2895600"/>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a:off x="6858000" y="3048000"/>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a:off x="6629400" y="2971800"/>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a:off x="7068177" y="3154681"/>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a:off x="7068177" y="3048000"/>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p:cNvSpPr/>
          <p:nvPr/>
        </p:nvSpPr>
        <p:spPr>
          <a:xfrm>
            <a:off x="7220577" y="3200400"/>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a:off x="6934200" y="2971800"/>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a:off x="6858000" y="3048000"/>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p:nvPr/>
        </p:nvSpPr>
        <p:spPr>
          <a:xfrm>
            <a:off x="7010400" y="3200400"/>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a:off x="6781800" y="3124200"/>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p:cNvSpPr/>
          <p:nvPr/>
        </p:nvSpPr>
        <p:spPr>
          <a:xfrm>
            <a:off x="7220577" y="3307081"/>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p:nvPr/>
        </p:nvSpPr>
        <p:spPr>
          <a:xfrm>
            <a:off x="7220577" y="3200400"/>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p:nvPr/>
        </p:nvSpPr>
        <p:spPr>
          <a:xfrm>
            <a:off x="7372977" y="3352800"/>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a:off x="7086600" y="3124200"/>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p:cNvSpPr/>
          <p:nvPr/>
        </p:nvSpPr>
        <p:spPr>
          <a:xfrm>
            <a:off x="7010400" y="3200400"/>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p:cNvSpPr/>
          <p:nvPr/>
        </p:nvSpPr>
        <p:spPr>
          <a:xfrm>
            <a:off x="7162800" y="3352800"/>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p:cNvSpPr/>
          <p:nvPr/>
        </p:nvSpPr>
        <p:spPr>
          <a:xfrm>
            <a:off x="6934200" y="3276600"/>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p:nvPr/>
        </p:nvSpPr>
        <p:spPr>
          <a:xfrm>
            <a:off x="7372977" y="3566162"/>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p:cNvSpPr/>
          <p:nvPr/>
        </p:nvSpPr>
        <p:spPr>
          <a:xfrm>
            <a:off x="7372977" y="3459481"/>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p:cNvSpPr/>
          <p:nvPr/>
        </p:nvSpPr>
        <p:spPr>
          <a:xfrm>
            <a:off x="7525377" y="3611881"/>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p:cNvSpPr/>
          <p:nvPr/>
        </p:nvSpPr>
        <p:spPr>
          <a:xfrm>
            <a:off x="7239000" y="3383281"/>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p:cNvSpPr/>
          <p:nvPr/>
        </p:nvSpPr>
        <p:spPr>
          <a:xfrm>
            <a:off x="7162800" y="3459481"/>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p:cNvSpPr/>
          <p:nvPr/>
        </p:nvSpPr>
        <p:spPr>
          <a:xfrm>
            <a:off x="7315200" y="3611881"/>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p:cNvSpPr/>
          <p:nvPr/>
        </p:nvSpPr>
        <p:spPr>
          <a:xfrm>
            <a:off x="7086600" y="3535681"/>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TextBox 251"/>
          <p:cNvSpPr txBox="1"/>
          <p:nvPr/>
        </p:nvSpPr>
        <p:spPr>
          <a:xfrm>
            <a:off x="990600" y="3810000"/>
            <a:ext cx="685800" cy="369332"/>
          </a:xfrm>
          <a:prstGeom prst="rect">
            <a:avLst/>
          </a:prstGeom>
          <a:noFill/>
          <a:ln>
            <a:noFill/>
          </a:ln>
        </p:spPr>
        <p:txBody>
          <a:bodyPr wrap="square" rtlCol="0">
            <a:spAutoFit/>
          </a:bodyPr>
          <a:lstStyle/>
          <a:p>
            <a:r>
              <a:rPr lang="en-US" dirty="0" smtClean="0"/>
              <a:t> M1</a:t>
            </a:r>
            <a:endParaRPr lang="en-US" dirty="0"/>
          </a:p>
        </p:txBody>
      </p:sp>
      <p:sp>
        <p:nvSpPr>
          <p:cNvPr id="253" name="TextBox 252"/>
          <p:cNvSpPr txBox="1"/>
          <p:nvPr/>
        </p:nvSpPr>
        <p:spPr>
          <a:xfrm>
            <a:off x="1676400" y="3810000"/>
            <a:ext cx="685800" cy="369332"/>
          </a:xfrm>
          <a:prstGeom prst="rect">
            <a:avLst/>
          </a:prstGeom>
          <a:noFill/>
          <a:ln>
            <a:noFill/>
          </a:ln>
        </p:spPr>
        <p:txBody>
          <a:bodyPr wrap="square" rtlCol="0">
            <a:spAutoFit/>
          </a:bodyPr>
          <a:lstStyle/>
          <a:p>
            <a:r>
              <a:rPr lang="en-US" dirty="0" smtClean="0"/>
              <a:t> M2</a:t>
            </a:r>
            <a:endParaRPr lang="en-US" dirty="0"/>
          </a:p>
        </p:txBody>
      </p:sp>
      <p:cxnSp>
        <p:nvCxnSpPr>
          <p:cNvPr id="254" name="Straight Connector 253"/>
          <p:cNvCxnSpPr>
            <a:endCxn id="255" idx="2"/>
          </p:cNvCxnSpPr>
          <p:nvPr/>
        </p:nvCxnSpPr>
        <p:spPr>
          <a:xfrm>
            <a:off x="1622833" y="3740739"/>
            <a:ext cx="23885" cy="24085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5" name="Rectangle 254"/>
          <p:cNvSpPr/>
          <p:nvPr/>
        </p:nvSpPr>
        <p:spPr>
          <a:xfrm>
            <a:off x="855035" y="3756735"/>
            <a:ext cx="1583365" cy="239253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6" name="Straight Connector 255"/>
          <p:cNvCxnSpPr/>
          <p:nvPr/>
        </p:nvCxnSpPr>
        <p:spPr>
          <a:xfrm>
            <a:off x="855035" y="4145281"/>
            <a:ext cx="15833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855035" y="4495800"/>
            <a:ext cx="15833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a:off x="855035" y="4876800"/>
            <a:ext cx="15833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855035" y="4876800"/>
            <a:ext cx="15833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a:off x="855035" y="5257800"/>
            <a:ext cx="15833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855035" y="5257800"/>
            <a:ext cx="15833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a:off x="855035" y="5638800"/>
            <a:ext cx="15833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3" name="TextBox 262"/>
          <p:cNvSpPr txBox="1"/>
          <p:nvPr/>
        </p:nvSpPr>
        <p:spPr>
          <a:xfrm>
            <a:off x="855035" y="4128448"/>
            <a:ext cx="1583365" cy="369332"/>
          </a:xfrm>
          <a:prstGeom prst="rect">
            <a:avLst/>
          </a:prstGeom>
          <a:noFill/>
        </p:spPr>
        <p:txBody>
          <a:bodyPr wrap="square" rtlCol="0">
            <a:spAutoFit/>
          </a:bodyPr>
          <a:lstStyle/>
          <a:p>
            <a:pPr algn="ctr"/>
            <a:r>
              <a:rPr lang="en-US" i="1" dirty="0" smtClean="0"/>
              <a:t>x</a:t>
            </a:r>
            <a:r>
              <a:rPr lang="en-US" i="1" baseline="-25000" dirty="0" smtClean="0"/>
              <a:t>1          </a:t>
            </a:r>
            <a:r>
              <a:rPr lang="en-US" dirty="0" smtClean="0"/>
              <a:t> </a:t>
            </a:r>
            <a:r>
              <a:rPr lang="en-US" i="1" dirty="0" smtClean="0"/>
              <a:t>y</a:t>
            </a:r>
            <a:r>
              <a:rPr lang="en-US" i="1" baseline="-25000" dirty="0" smtClean="0"/>
              <a:t>1</a:t>
            </a:r>
            <a:endParaRPr lang="en-US" dirty="0"/>
          </a:p>
        </p:txBody>
      </p:sp>
      <p:sp>
        <p:nvSpPr>
          <p:cNvPr id="268" name="TextBox 267"/>
          <p:cNvSpPr txBox="1"/>
          <p:nvPr/>
        </p:nvSpPr>
        <p:spPr>
          <a:xfrm>
            <a:off x="759031" y="4495367"/>
            <a:ext cx="1741702" cy="369332"/>
          </a:xfrm>
          <a:prstGeom prst="rect">
            <a:avLst/>
          </a:prstGeom>
          <a:noFill/>
        </p:spPr>
        <p:txBody>
          <a:bodyPr wrap="square" rtlCol="0">
            <a:spAutoFit/>
          </a:bodyPr>
          <a:lstStyle/>
          <a:p>
            <a:pPr algn="ctr"/>
            <a:r>
              <a:rPr lang="en-US" i="1" dirty="0" smtClean="0"/>
              <a:t>x</a:t>
            </a:r>
            <a:r>
              <a:rPr lang="en-US" i="1" baseline="-25000" dirty="0" smtClean="0"/>
              <a:t>2          </a:t>
            </a:r>
            <a:r>
              <a:rPr lang="en-US" dirty="0" smtClean="0"/>
              <a:t> </a:t>
            </a:r>
            <a:r>
              <a:rPr lang="en-US" i="1" dirty="0" smtClean="0"/>
              <a:t>y</a:t>
            </a:r>
            <a:r>
              <a:rPr lang="en-US" i="1" baseline="-25000" dirty="0" smtClean="0"/>
              <a:t>2</a:t>
            </a:r>
            <a:endParaRPr lang="en-US" dirty="0"/>
          </a:p>
        </p:txBody>
      </p:sp>
      <p:sp>
        <p:nvSpPr>
          <p:cNvPr id="269" name="TextBox 268"/>
          <p:cNvSpPr txBox="1"/>
          <p:nvPr/>
        </p:nvSpPr>
        <p:spPr>
          <a:xfrm>
            <a:off x="838200" y="4888468"/>
            <a:ext cx="1583365" cy="369332"/>
          </a:xfrm>
          <a:prstGeom prst="rect">
            <a:avLst/>
          </a:prstGeom>
          <a:noFill/>
        </p:spPr>
        <p:txBody>
          <a:bodyPr wrap="square" rtlCol="0">
            <a:spAutoFit/>
          </a:bodyPr>
          <a:lstStyle/>
          <a:p>
            <a:pPr algn="ctr"/>
            <a:r>
              <a:rPr lang="en-US" i="1" dirty="0" smtClean="0"/>
              <a:t>x</a:t>
            </a:r>
            <a:r>
              <a:rPr lang="en-US" i="1" baseline="-25000" dirty="0" smtClean="0"/>
              <a:t>3          </a:t>
            </a:r>
            <a:r>
              <a:rPr lang="en-US" dirty="0" smtClean="0"/>
              <a:t> </a:t>
            </a:r>
            <a:r>
              <a:rPr lang="en-US" i="1" dirty="0" smtClean="0"/>
              <a:t>y</a:t>
            </a:r>
            <a:r>
              <a:rPr lang="en-US" i="1" baseline="-25000" dirty="0" smtClean="0"/>
              <a:t>3</a:t>
            </a:r>
            <a:endParaRPr lang="en-US" dirty="0"/>
          </a:p>
        </p:txBody>
      </p:sp>
      <p:sp>
        <p:nvSpPr>
          <p:cNvPr id="270" name="TextBox 269"/>
          <p:cNvSpPr txBox="1"/>
          <p:nvPr/>
        </p:nvSpPr>
        <p:spPr>
          <a:xfrm>
            <a:off x="762000" y="5726668"/>
            <a:ext cx="1583365" cy="369332"/>
          </a:xfrm>
          <a:prstGeom prst="rect">
            <a:avLst/>
          </a:prstGeom>
          <a:noFill/>
        </p:spPr>
        <p:txBody>
          <a:bodyPr wrap="square" rtlCol="0">
            <a:spAutoFit/>
          </a:bodyPr>
          <a:lstStyle/>
          <a:p>
            <a:pPr algn="ctr"/>
            <a:r>
              <a:rPr lang="en-US" i="1" dirty="0" err="1" smtClean="0"/>
              <a:t>x</a:t>
            </a:r>
            <a:r>
              <a:rPr lang="en-US" i="1" baseline="-25000" dirty="0" err="1" smtClean="0"/>
              <a:t>n</a:t>
            </a:r>
            <a:r>
              <a:rPr lang="en-US" i="1" baseline="-25000" dirty="0" smtClean="0"/>
              <a:t>          </a:t>
            </a:r>
            <a:r>
              <a:rPr lang="en-US" dirty="0" smtClean="0"/>
              <a:t> </a:t>
            </a:r>
            <a:r>
              <a:rPr lang="en-US" i="1" dirty="0" err="1" smtClean="0"/>
              <a:t>y</a:t>
            </a:r>
            <a:r>
              <a:rPr lang="en-US" i="1" baseline="-25000" dirty="0" err="1" smtClean="0"/>
              <a:t>n</a:t>
            </a:r>
            <a:endParaRPr lang="en-US" dirty="0"/>
          </a:p>
        </p:txBody>
      </p:sp>
      <p:sp>
        <p:nvSpPr>
          <p:cNvPr id="2" name="TextBox 1"/>
          <p:cNvSpPr txBox="1"/>
          <p:nvPr/>
        </p:nvSpPr>
        <p:spPr>
          <a:xfrm>
            <a:off x="1066800" y="5214876"/>
            <a:ext cx="401844" cy="369332"/>
          </a:xfrm>
          <a:prstGeom prst="rect">
            <a:avLst/>
          </a:prstGeom>
          <a:noFill/>
        </p:spPr>
        <p:txBody>
          <a:bodyPr wrap="square" rtlCol="0">
            <a:spAutoFit/>
          </a:bodyPr>
          <a:lstStyle/>
          <a:p>
            <a:r>
              <a:rPr lang="en-US" dirty="0" smtClean="0"/>
              <a:t>…</a:t>
            </a:r>
            <a:endParaRPr lang="en-US" dirty="0"/>
          </a:p>
        </p:txBody>
      </p:sp>
      <p:sp>
        <p:nvSpPr>
          <p:cNvPr id="271" name="TextBox 270"/>
          <p:cNvSpPr txBox="1"/>
          <p:nvPr/>
        </p:nvSpPr>
        <p:spPr>
          <a:xfrm>
            <a:off x="1807956" y="5208896"/>
            <a:ext cx="401844" cy="369332"/>
          </a:xfrm>
          <a:prstGeom prst="rect">
            <a:avLst/>
          </a:prstGeom>
          <a:noFill/>
        </p:spPr>
        <p:txBody>
          <a:bodyPr wrap="square" rtlCol="0">
            <a:spAutoFit/>
          </a:bodyPr>
          <a:lstStyle/>
          <a:p>
            <a:r>
              <a:rPr lang="en-US" dirty="0" smtClean="0"/>
              <a:t>…</a:t>
            </a:r>
            <a:endParaRPr lang="en-US" dirty="0"/>
          </a:p>
        </p:txBody>
      </p:sp>
      <p:sp>
        <p:nvSpPr>
          <p:cNvPr id="3" name="Oval 2"/>
          <p:cNvSpPr/>
          <p:nvPr/>
        </p:nvSpPr>
        <p:spPr>
          <a:xfrm rot="2708915">
            <a:off x="4576256" y="2533194"/>
            <a:ext cx="4097085" cy="44179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3" name="Group 272"/>
          <p:cNvGrpSpPr/>
          <p:nvPr/>
        </p:nvGrpSpPr>
        <p:grpSpPr>
          <a:xfrm>
            <a:off x="419100" y="786098"/>
            <a:ext cx="3086100" cy="2185702"/>
            <a:chOff x="419100" y="786098"/>
            <a:chExt cx="3086100" cy="2185702"/>
          </a:xfrm>
        </p:grpSpPr>
        <p:cxnSp>
          <p:nvCxnSpPr>
            <p:cNvPr id="274" name="Straight Connector 273"/>
            <p:cNvCxnSpPr/>
            <p:nvPr/>
          </p:nvCxnSpPr>
          <p:spPr>
            <a:xfrm flipV="1">
              <a:off x="2438400" y="786098"/>
              <a:ext cx="0" cy="153255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5" name="Straight Connector 274"/>
            <p:cNvCxnSpPr>
              <a:endCxn id="276" idx="2"/>
            </p:cNvCxnSpPr>
            <p:nvPr/>
          </p:nvCxnSpPr>
          <p:spPr>
            <a:xfrm>
              <a:off x="2438400" y="1055130"/>
              <a:ext cx="181581" cy="535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6" name="Oval 275"/>
            <p:cNvSpPr/>
            <p:nvPr/>
          </p:nvSpPr>
          <p:spPr>
            <a:xfrm rot="4583263">
              <a:off x="2345844" y="1842247"/>
              <a:ext cx="717028" cy="1933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7" name="Straight Connector 276"/>
            <p:cNvCxnSpPr>
              <a:stCxn id="276" idx="6"/>
            </p:cNvCxnSpPr>
            <p:nvPr/>
          </p:nvCxnSpPr>
          <p:spPr>
            <a:xfrm>
              <a:off x="2788734" y="2287356"/>
              <a:ext cx="106866" cy="3567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8" name="Oval 277"/>
            <p:cNvSpPr/>
            <p:nvPr/>
          </p:nvSpPr>
          <p:spPr>
            <a:xfrm rot="4571954">
              <a:off x="2462972" y="1595164"/>
              <a:ext cx="717028" cy="1933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9" name="Straight Connector 278"/>
            <p:cNvCxnSpPr>
              <a:endCxn id="278" idx="2"/>
            </p:cNvCxnSpPr>
            <p:nvPr/>
          </p:nvCxnSpPr>
          <p:spPr>
            <a:xfrm>
              <a:off x="2438400" y="786098"/>
              <a:ext cx="297563" cy="5575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a:stCxn id="278" idx="6"/>
            </p:cNvCxnSpPr>
            <p:nvPr/>
          </p:nvCxnSpPr>
          <p:spPr>
            <a:xfrm>
              <a:off x="2907008" y="2039994"/>
              <a:ext cx="217192" cy="7370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a:off x="2438400" y="2318652"/>
              <a:ext cx="914400" cy="65082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82" name="Isosceles Triangle 281"/>
            <p:cNvSpPr/>
            <p:nvPr/>
          </p:nvSpPr>
          <p:spPr>
            <a:xfrm>
              <a:off x="419100" y="2310107"/>
              <a:ext cx="3086100" cy="661693"/>
            </a:xfrm>
            <a:prstGeom prst="triangle">
              <a:avLst>
                <a:gd name="adj" fmla="val 647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TextBox 282"/>
            <p:cNvSpPr txBox="1"/>
            <p:nvPr/>
          </p:nvSpPr>
          <p:spPr>
            <a:xfrm>
              <a:off x="1819914" y="1741726"/>
              <a:ext cx="760443" cy="369332"/>
            </a:xfrm>
            <a:prstGeom prst="rect">
              <a:avLst/>
            </a:prstGeom>
            <a:noFill/>
          </p:spPr>
          <p:txBody>
            <a:bodyPr wrap="square" rtlCol="0">
              <a:spAutoFit/>
            </a:bodyPr>
            <a:lstStyle/>
            <a:p>
              <a:pPr algn="ctr"/>
              <a:r>
                <a:rPr lang="en-US" b="1" dirty="0" smtClean="0"/>
                <a:t>M1</a:t>
              </a:r>
              <a:endParaRPr lang="en-US" b="1" dirty="0"/>
            </a:p>
          </p:txBody>
        </p:sp>
        <p:sp>
          <p:nvSpPr>
            <p:cNvPr id="284" name="TextBox 283"/>
            <p:cNvSpPr txBox="1"/>
            <p:nvPr/>
          </p:nvSpPr>
          <p:spPr>
            <a:xfrm>
              <a:off x="1670189" y="1359590"/>
              <a:ext cx="1012150" cy="369332"/>
            </a:xfrm>
            <a:prstGeom prst="rect">
              <a:avLst/>
            </a:prstGeom>
            <a:noFill/>
          </p:spPr>
          <p:txBody>
            <a:bodyPr wrap="square" rtlCol="0">
              <a:spAutoFit/>
            </a:bodyPr>
            <a:lstStyle/>
            <a:p>
              <a:pPr algn="ctr"/>
              <a:r>
                <a:rPr lang="en-US" b="1" dirty="0" smtClean="0"/>
                <a:t>M2</a:t>
              </a:r>
              <a:endParaRPr lang="en-US" b="1" dirty="0"/>
            </a:p>
          </p:txBody>
        </p:sp>
      </p:grpSp>
    </p:spTree>
    <p:extLst>
      <p:ext uri="{BB962C8B-B14F-4D97-AF65-F5344CB8AC3E}">
        <p14:creationId xmlns="" xmlns:p14="http://schemas.microsoft.com/office/powerpoint/2010/main" val="2366919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2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3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3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3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3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3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4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4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5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6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6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6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6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6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6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7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7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77"/>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8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8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91"/>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96"/>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97"/>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98"/>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99"/>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200"/>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201"/>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202"/>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203"/>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204"/>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205"/>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206"/>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207"/>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208"/>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209"/>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210"/>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211"/>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212"/>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213"/>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214"/>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215"/>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216"/>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217"/>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219"/>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220"/>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221"/>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222"/>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223"/>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224"/>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225"/>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226"/>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227"/>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228"/>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229"/>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230"/>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231"/>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232"/>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233"/>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234"/>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235"/>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236"/>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237"/>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238"/>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239"/>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240"/>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241"/>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242"/>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243"/>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244"/>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245"/>
                                        </p:tgtEl>
                                        <p:attrNameLst>
                                          <p:attrName>style.visibility</p:attrName>
                                        </p:attrNameLst>
                                      </p:cBhvr>
                                      <p:to>
                                        <p:strVal val="visible"/>
                                      </p:to>
                                    </p:set>
                                  </p:childTnLst>
                                </p:cTn>
                              </p:par>
                              <p:par>
                                <p:cTn id="189" presetID="1" presetClass="entr" presetSubtype="0" fill="hold" grpId="0" nodeType="withEffect">
                                  <p:stCondLst>
                                    <p:cond delay="0"/>
                                  </p:stCondLst>
                                  <p:childTnLst>
                                    <p:set>
                                      <p:cBhvr>
                                        <p:cTn id="190" dur="1" fill="hold">
                                          <p:stCondLst>
                                            <p:cond delay="0"/>
                                          </p:stCondLst>
                                        </p:cTn>
                                        <p:tgtEl>
                                          <p:spTgt spid="246"/>
                                        </p:tgtEl>
                                        <p:attrNameLst>
                                          <p:attrName>style.visibility</p:attrName>
                                        </p:attrNameLst>
                                      </p:cBhvr>
                                      <p:to>
                                        <p:strVal val="visible"/>
                                      </p:to>
                                    </p:set>
                                  </p:childTnLst>
                                </p:cTn>
                              </p:par>
                              <p:par>
                                <p:cTn id="191" presetID="1" presetClass="entr" presetSubtype="0" fill="hold" grpId="0" nodeType="withEffect">
                                  <p:stCondLst>
                                    <p:cond delay="0"/>
                                  </p:stCondLst>
                                  <p:childTnLst>
                                    <p:set>
                                      <p:cBhvr>
                                        <p:cTn id="192" dur="1" fill="hold">
                                          <p:stCondLst>
                                            <p:cond delay="0"/>
                                          </p:stCondLst>
                                        </p:cTn>
                                        <p:tgtEl>
                                          <p:spTgt spid="247"/>
                                        </p:tgtEl>
                                        <p:attrNameLst>
                                          <p:attrName>style.visibility</p:attrName>
                                        </p:attrNameLst>
                                      </p:cBhvr>
                                      <p:to>
                                        <p:strVal val="visible"/>
                                      </p:to>
                                    </p:set>
                                  </p:childTnLst>
                                </p:cTn>
                              </p:par>
                              <p:par>
                                <p:cTn id="193" presetID="1" presetClass="entr" presetSubtype="0" fill="hold" grpId="0" nodeType="withEffect">
                                  <p:stCondLst>
                                    <p:cond delay="0"/>
                                  </p:stCondLst>
                                  <p:childTnLst>
                                    <p:set>
                                      <p:cBhvr>
                                        <p:cTn id="194" dur="1" fill="hold">
                                          <p:stCondLst>
                                            <p:cond delay="0"/>
                                          </p:stCondLst>
                                        </p:cTn>
                                        <p:tgtEl>
                                          <p:spTgt spid="248"/>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249"/>
                                        </p:tgtEl>
                                        <p:attrNameLst>
                                          <p:attrName>style.visibility</p:attrName>
                                        </p:attrNameLst>
                                      </p:cBhvr>
                                      <p:to>
                                        <p:strVal val="visible"/>
                                      </p:to>
                                    </p:set>
                                  </p:childTnLst>
                                </p:cTn>
                              </p:par>
                              <p:par>
                                <p:cTn id="197" presetID="1" presetClass="entr" presetSubtype="0" fill="hold" grpId="0" nodeType="withEffect">
                                  <p:stCondLst>
                                    <p:cond delay="0"/>
                                  </p:stCondLst>
                                  <p:childTnLst>
                                    <p:set>
                                      <p:cBhvr>
                                        <p:cTn id="198" dur="1" fill="hold">
                                          <p:stCondLst>
                                            <p:cond delay="0"/>
                                          </p:stCondLst>
                                        </p:cTn>
                                        <p:tgtEl>
                                          <p:spTgt spid="250"/>
                                        </p:tgtEl>
                                        <p:attrNameLst>
                                          <p:attrName>style.visibility</p:attrName>
                                        </p:attrNameLst>
                                      </p:cBhvr>
                                      <p:to>
                                        <p:strVal val="visible"/>
                                      </p:to>
                                    </p:set>
                                  </p:childTnLst>
                                </p:cTn>
                              </p:par>
                              <p:par>
                                <p:cTn id="199" presetID="1" presetClass="entr" presetSubtype="0" fill="hold" grpId="0" nodeType="withEffect">
                                  <p:stCondLst>
                                    <p:cond delay="0"/>
                                  </p:stCondLst>
                                  <p:childTnLst>
                                    <p:set>
                                      <p:cBhvr>
                                        <p:cTn id="200" dur="1" fill="hold">
                                          <p:stCondLst>
                                            <p:cond delay="0"/>
                                          </p:stCondLst>
                                        </p:cTn>
                                        <p:tgtEl>
                                          <p:spTgt spid="251"/>
                                        </p:tgtEl>
                                        <p:attrNameLst>
                                          <p:attrName>style.visibility</p:attrName>
                                        </p:attrNameLst>
                                      </p:cBhvr>
                                      <p:to>
                                        <p:strVal val="visible"/>
                                      </p:to>
                                    </p:set>
                                  </p:childTnLst>
                                </p:cTn>
                              </p:par>
                            </p:childTnLst>
                          </p:cTn>
                        </p:par>
                      </p:childTnLst>
                    </p:cTn>
                  </p:par>
                  <p:par>
                    <p:cTn id="201" fill="hold">
                      <p:stCondLst>
                        <p:cond delay="indefinite"/>
                      </p:stCondLst>
                      <p:childTnLst>
                        <p:par>
                          <p:cTn id="202" fill="hold">
                            <p:stCondLst>
                              <p:cond delay="0"/>
                            </p:stCondLst>
                            <p:childTnLst>
                              <p:par>
                                <p:cTn id="203" presetID="21" presetClass="entr" presetSubtype="1" fill="hold" grpId="0" nodeType="clickEffect">
                                  <p:stCondLst>
                                    <p:cond delay="0"/>
                                  </p:stCondLst>
                                  <p:childTnLst>
                                    <p:set>
                                      <p:cBhvr>
                                        <p:cTn id="204" dur="1" fill="hold">
                                          <p:stCondLst>
                                            <p:cond delay="0"/>
                                          </p:stCondLst>
                                        </p:cTn>
                                        <p:tgtEl>
                                          <p:spTgt spid="3"/>
                                        </p:tgtEl>
                                        <p:attrNameLst>
                                          <p:attrName>style.visibility</p:attrName>
                                        </p:attrNameLst>
                                      </p:cBhvr>
                                      <p:to>
                                        <p:strVal val="visible"/>
                                      </p:to>
                                    </p:set>
                                    <p:animEffect transition="in" filter="wheel(1)">
                                      <p:cBhvr>
                                        <p:cTn id="205" dur="2000"/>
                                        <p:tgtEl>
                                          <p:spTgt spid="3"/>
                                        </p:tgtEl>
                                      </p:cBhvr>
                                    </p:animEffect>
                                  </p:childTnLst>
                                </p:cTn>
                              </p:par>
                            </p:childTnLst>
                          </p:cTn>
                        </p:par>
                      </p:childTnLst>
                    </p:cTn>
                  </p:par>
                  <p:par>
                    <p:cTn id="206" fill="hold">
                      <p:stCondLst>
                        <p:cond delay="indefinite"/>
                      </p:stCondLst>
                      <p:childTnLst>
                        <p:par>
                          <p:cTn id="207" fill="hold">
                            <p:stCondLst>
                              <p:cond delay="0"/>
                            </p:stCondLst>
                            <p:childTnLst>
                              <p:par>
                                <p:cTn id="208" presetID="1" presetClass="exit" presetSubtype="0" fill="hold" grpId="1" nodeType="clickEffect">
                                  <p:stCondLst>
                                    <p:cond delay="0"/>
                                  </p:stCondLst>
                                  <p:childTnLst>
                                    <p:set>
                                      <p:cBhvr>
                                        <p:cTn id="209" dur="1" fill="hold">
                                          <p:stCondLst>
                                            <p:cond delay="0"/>
                                          </p:stCondLst>
                                        </p:cTn>
                                        <p:tgtEl>
                                          <p:spTgt spid="166"/>
                                        </p:tgtEl>
                                        <p:attrNameLst>
                                          <p:attrName>style.visibility</p:attrName>
                                        </p:attrNameLst>
                                      </p:cBhvr>
                                      <p:to>
                                        <p:strVal val="hidden"/>
                                      </p:to>
                                    </p:set>
                                  </p:childTnLst>
                                </p:cTn>
                              </p:par>
                              <p:par>
                                <p:cTn id="210" presetID="1" presetClass="exit" presetSubtype="0" fill="hold" grpId="1" nodeType="withEffect">
                                  <p:stCondLst>
                                    <p:cond delay="0"/>
                                  </p:stCondLst>
                                  <p:childTnLst>
                                    <p:set>
                                      <p:cBhvr>
                                        <p:cTn id="211" dur="1" fill="hold">
                                          <p:stCondLst>
                                            <p:cond delay="0"/>
                                          </p:stCondLst>
                                        </p:cTn>
                                        <p:tgtEl>
                                          <p:spTgt spid="168"/>
                                        </p:tgtEl>
                                        <p:attrNameLst>
                                          <p:attrName>style.visibility</p:attrName>
                                        </p:attrNameLst>
                                      </p:cBhvr>
                                      <p:to>
                                        <p:strVal val="hidden"/>
                                      </p:to>
                                    </p:set>
                                  </p:childTnLst>
                                </p:cTn>
                              </p:par>
                              <p:par>
                                <p:cTn id="212" presetID="1" presetClass="exit" presetSubtype="0" fill="hold" grpId="1" nodeType="withEffect">
                                  <p:stCondLst>
                                    <p:cond delay="0"/>
                                  </p:stCondLst>
                                  <p:childTnLst>
                                    <p:set>
                                      <p:cBhvr>
                                        <p:cTn id="213" dur="1" fill="hold">
                                          <p:stCondLst>
                                            <p:cond delay="0"/>
                                          </p:stCondLst>
                                        </p:cTn>
                                        <p:tgtEl>
                                          <p:spTgt spid="169"/>
                                        </p:tgtEl>
                                        <p:attrNameLst>
                                          <p:attrName>style.visibility</p:attrName>
                                        </p:attrNameLst>
                                      </p:cBhvr>
                                      <p:to>
                                        <p:strVal val="hidden"/>
                                      </p:to>
                                    </p:set>
                                  </p:childTnLst>
                                </p:cTn>
                              </p:par>
                              <p:par>
                                <p:cTn id="214" presetID="1" presetClass="exit" presetSubtype="0" fill="hold" grpId="1" nodeType="withEffect">
                                  <p:stCondLst>
                                    <p:cond delay="0"/>
                                  </p:stCondLst>
                                  <p:childTnLst>
                                    <p:set>
                                      <p:cBhvr>
                                        <p:cTn id="215" dur="1" fill="hold">
                                          <p:stCondLst>
                                            <p:cond delay="0"/>
                                          </p:stCondLst>
                                        </p:cTn>
                                        <p:tgtEl>
                                          <p:spTgt spid="170"/>
                                        </p:tgtEl>
                                        <p:attrNameLst>
                                          <p:attrName>style.visibility</p:attrName>
                                        </p:attrNameLst>
                                      </p:cBhvr>
                                      <p:to>
                                        <p:strVal val="hidden"/>
                                      </p:to>
                                    </p:set>
                                  </p:childTnLst>
                                </p:cTn>
                              </p:par>
                              <p:par>
                                <p:cTn id="216" presetID="1" presetClass="exit" presetSubtype="0" fill="hold" grpId="1" nodeType="withEffect">
                                  <p:stCondLst>
                                    <p:cond delay="0"/>
                                  </p:stCondLst>
                                  <p:childTnLst>
                                    <p:set>
                                      <p:cBhvr>
                                        <p:cTn id="217" dur="1" fill="hold">
                                          <p:stCondLst>
                                            <p:cond delay="0"/>
                                          </p:stCondLst>
                                        </p:cTn>
                                        <p:tgtEl>
                                          <p:spTgt spid="109"/>
                                        </p:tgtEl>
                                        <p:attrNameLst>
                                          <p:attrName>style.visibility</p:attrName>
                                        </p:attrNameLst>
                                      </p:cBhvr>
                                      <p:to>
                                        <p:strVal val="hidden"/>
                                      </p:to>
                                    </p:set>
                                  </p:childTnLst>
                                </p:cTn>
                              </p:par>
                              <p:par>
                                <p:cTn id="218" presetID="1" presetClass="exit" presetSubtype="0" fill="hold" grpId="1" nodeType="withEffect">
                                  <p:stCondLst>
                                    <p:cond delay="0"/>
                                  </p:stCondLst>
                                  <p:childTnLst>
                                    <p:set>
                                      <p:cBhvr>
                                        <p:cTn id="219" dur="1" fill="hold">
                                          <p:stCondLst>
                                            <p:cond delay="0"/>
                                          </p:stCondLst>
                                        </p:cTn>
                                        <p:tgtEl>
                                          <p:spTgt spid="113"/>
                                        </p:tgtEl>
                                        <p:attrNameLst>
                                          <p:attrName>style.visibility</p:attrName>
                                        </p:attrNameLst>
                                      </p:cBhvr>
                                      <p:to>
                                        <p:strVal val="hidden"/>
                                      </p:to>
                                    </p:set>
                                  </p:childTnLst>
                                </p:cTn>
                              </p:par>
                              <p:par>
                                <p:cTn id="220" presetID="1" presetClass="exit" presetSubtype="0" fill="hold" grpId="1" nodeType="withEffect">
                                  <p:stCondLst>
                                    <p:cond delay="0"/>
                                  </p:stCondLst>
                                  <p:childTnLst>
                                    <p:set>
                                      <p:cBhvr>
                                        <p:cTn id="221" dur="1" fill="hold">
                                          <p:stCondLst>
                                            <p:cond delay="0"/>
                                          </p:stCondLst>
                                        </p:cTn>
                                        <p:tgtEl>
                                          <p:spTgt spid="114"/>
                                        </p:tgtEl>
                                        <p:attrNameLst>
                                          <p:attrName>style.visibility</p:attrName>
                                        </p:attrNameLst>
                                      </p:cBhvr>
                                      <p:to>
                                        <p:strVal val="hidden"/>
                                      </p:to>
                                    </p:set>
                                  </p:childTnLst>
                                </p:cTn>
                              </p:par>
                              <p:par>
                                <p:cTn id="222" presetID="1" presetClass="exit" presetSubtype="0" fill="hold" grpId="1" nodeType="withEffect">
                                  <p:stCondLst>
                                    <p:cond delay="0"/>
                                  </p:stCondLst>
                                  <p:childTnLst>
                                    <p:set>
                                      <p:cBhvr>
                                        <p:cTn id="223" dur="1" fill="hold">
                                          <p:stCondLst>
                                            <p:cond delay="0"/>
                                          </p:stCondLst>
                                        </p:cTn>
                                        <p:tgtEl>
                                          <p:spTgt spid="115"/>
                                        </p:tgtEl>
                                        <p:attrNameLst>
                                          <p:attrName>style.visibility</p:attrName>
                                        </p:attrNameLst>
                                      </p:cBhvr>
                                      <p:to>
                                        <p:strVal val="hidden"/>
                                      </p:to>
                                    </p:set>
                                  </p:childTnLst>
                                </p:cTn>
                              </p:par>
                              <p:par>
                                <p:cTn id="224" presetID="1" presetClass="exit" presetSubtype="0" fill="hold" grpId="1" nodeType="withEffect">
                                  <p:stCondLst>
                                    <p:cond delay="0"/>
                                  </p:stCondLst>
                                  <p:childTnLst>
                                    <p:set>
                                      <p:cBhvr>
                                        <p:cTn id="225" dur="1" fill="hold">
                                          <p:stCondLst>
                                            <p:cond delay="0"/>
                                          </p:stCondLst>
                                        </p:cTn>
                                        <p:tgtEl>
                                          <p:spTgt spid="116"/>
                                        </p:tgtEl>
                                        <p:attrNameLst>
                                          <p:attrName>style.visibility</p:attrName>
                                        </p:attrNameLst>
                                      </p:cBhvr>
                                      <p:to>
                                        <p:strVal val="hidden"/>
                                      </p:to>
                                    </p:set>
                                  </p:childTnLst>
                                </p:cTn>
                              </p:par>
                              <p:par>
                                <p:cTn id="226" presetID="1" presetClass="exit" presetSubtype="0" fill="hold" grpId="1" nodeType="withEffect">
                                  <p:stCondLst>
                                    <p:cond delay="0"/>
                                  </p:stCondLst>
                                  <p:childTnLst>
                                    <p:set>
                                      <p:cBhvr>
                                        <p:cTn id="227" dur="1" fill="hold">
                                          <p:stCondLst>
                                            <p:cond delay="0"/>
                                          </p:stCondLst>
                                        </p:cTn>
                                        <p:tgtEl>
                                          <p:spTgt spid="118"/>
                                        </p:tgtEl>
                                        <p:attrNameLst>
                                          <p:attrName>style.visibility</p:attrName>
                                        </p:attrNameLst>
                                      </p:cBhvr>
                                      <p:to>
                                        <p:strVal val="hidden"/>
                                      </p:to>
                                    </p:set>
                                  </p:childTnLst>
                                </p:cTn>
                              </p:par>
                              <p:par>
                                <p:cTn id="228" presetID="1" presetClass="exit" presetSubtype="0" fill="hold" grpId="1" nodeType="withEffect">
                                  <p:stCondLst>
                                    <p:cond delay="0"/>
                                  </p:stCondLst>
                                  <p:childTnLst>
                                    <p:set>
                                      <p:cBhvr>
                                        <p:cTn id="229" dur="1" fill="hold">
                                          <p:stCondLst>
                                            <p:cond delay="0"/>
                                          </p:stCondLst>
                                        </p:cTn>
                                        <p:tgtEl>
                                          <p:spTgt spid="119"/>
                                        </p:tgtEl>
                                        <p:attrNameLst>
                                          <p:attrName>style.visibility</p:attrName>
                                        </p:attrNameLst>
                                      </p:cBhvr>
                                      <p:to>
                                        <p:strVal val="hidden"/>
                                      </p:to>
                                    </p:set>
                                  </p:childTnLst>
                                </p:cTn>
                              </p:par>
                              <p:par>
                                <p:cTn id="230" presetID="1" presetClass="exit" presetSubtype="0" fill="hold" grpId="1" nodeType="withEffect">
                                  <p:stCondLst>
                                    <p:cond delay="0"/>
                                  </p:stCondLst>
                                  <p:childTnLst>
                                    <p:set>
                                      <p:cBhvr>
                                        <p:cTn id="231" dur="1" fill="hold">
                                          <p:stCondLst>
                                            <p:cond delay="0"/>
                                          </p:stCondLst>
                                        </p:cTn>
                                        <p:tgtEl>
                                          <p:spTgt spid="120"/>
                                        </p:tgtEl>
                                        <p:attrNameLst>
                                          <p:attrName>style.visibility</p:attrName>
                                        </p:attrNameLst>
                                      </p:cBhvr>
                                      <p:to>
                                        <p:strVal val="hidden"/>
                                      </p:to>
                                    </p:set>
                                  </p:childTnLst>
                                </p:cTn>
                              </p:par>
                              <p:par>
                                <p:cTn id="232" presetID="1" presetClass="exit" presetSubtype="0" fill="hold" grpId="1" nodeType="withEffect">
                                  <p:stCondLst>
                                    <p:cond delay="0"/>
                                  </p:stCondLst>
                                  <p:childTnLst>
                                    <p:set>
                                      <p:cBhvr>
                                        <p:cTn id="233" dur="1" fill="hold">
                                          <p:stCondLst>
                                            <p:cond delay="0"/>
                                          </p:stCondLst>
                                        </p:cTn>
                                        <p:tgtEl>
                                          <p:spTgt spid="121"/>
                                        </p:tgtEl>
                                        <p:attrNameLst>
                                          <p:attrName>style.visibility</p:attrName>
                                        </p:attrNameLst>
                                      </p:cBhvr>
                                      <p:to>
                                        <p:strVal val="hidden"/>
                                      </p:to>
                                    </p:set>
                                  </p:childTnLst>
                                </p:cTn>
                              </p:par>
                              <p:par>
                                <p:cTn id="234" presetID="1" presetClass="exit" presetSubtype="0" fill="hold" grpId="1" nodeType="withEffect">
                                  <p:stCondLst>
                                    <p:cond delay="0"/>
                                  </p:stCondLst>
                                  <p:childTnLst>
                                    <p:set>
                                      <p:cBhvr>
                                        <p:cTn id="235" dur="1" fill="hold">
                                          <p:stCondLst>
                                            <p:cond delay="0"/>
                                          </p:stCondLst>
                                        </p:cTn>
                                        <p:tgtEl>
                                          <p:spTgt spid="122"/>
                                        </p:tgtEl>
                                        <p:attrNameLst>
                                          <p:attrName>style.visibility</p:attrName>
                                        </p:attrNameLst>
                                      </p:cBhvr>
                                      <p:to>
                                        <p:strVal val="hidden"/>
                                      </p:to>
                                    </p:set>
                                  </p:childTnLst>
                                </p:cTn>
                              </p:par>
                              <p:par>
                                <p:cTn id="236" presetID="1" presetClass="exit" presetSubtype="0" fill="hold" grpId="1" nodeType="withEffect">
                                  <p:stCondLst>
                                    <p:cond delay="0"/>
                                  </p:stCondLst>
                                  <p:childTnLst>
                                    <p:set>
                                      <p:cBhvr>
                                        <p:cTn id="237" dur="1" fill="hold">
                                          <p:stCondLst>
                                            <p:cond delay="0"/>
                                          </p:stCondLst>
                                        </p:cTn>
                                        <p:tgtEl>
                                          <p:spTgt spid="123"/>
                                        </p:tgtEl>
                                        <p:attrNameLst>
                                          <p:attrName>style.visibility</p:attrName>
                                        </p:attrNameLst>
                                      </p:cBhvr>
                                      <p:to>
                                        <p:strVal val="hidden"/>
                                      </p:to>
                                    </p:set>
                                  </p:childTnLst>
                                </p:cTn>
                              </p:par>
                              <p:par>
                                <p:cTn id="238" presetID="1" presetClass="exit" presetSubtype="0" fill="hold" grpId="1" nodeType="withEffect">
                                  <p:stCondLst>
                                    <p:cond delay="0"/>
                                  </p:stCondLst>
                                  <p:childTnLst>
                                    <p:set>
                                      <p:cBhvr>
                                        <p:cTn id="239" dur="1" fill="hold">
                                          <p:stCondLst>
                                            <p:cond delay="0"/>
                                          </p:stCondLst>
                                        </p:cTn>
                                        <p:tgtEl>
                                          <p:spTgt spid="124"/>
                                        </p:tgtEl>
                                        <p:attrNameLst>
                                          <p:attrName>style.visibility</p:attrName>
                                        </p:attrNameLst>
                                      </p:cBhvr>
                                      <p:to>
                                        <p:strVal val="hidden"/>
                                      </p:to>
                                    </p:set>
                                  </p:childTnLst>
                                </p:cTn>
                              </p:par>
                              <p:par>
                                <p:cTn id="240" presetID="1" presetClass="exit" presetSubtype="0" fill="hold" grpId="1" nodeType="withEffect">
                                  <p:stCondLst>
                                    <p:cond delay="0"/>
                                  </p:stCondLst>
                                  <p:childTnLst>
                                    <p:set>
                                      <p:cBhvr>
                                        <p:cTn id="241" dur="1" fill="hold">
                                          <p:stCondLst>
                                            <p:cond delay="0"/>
                                          </p:stCondLst>
                                        </p:cTn>
                                        <p:tgtEl>
                                          <p:spTgt spid="125"/>
                                        </p:tgtEl>
                                        <p:attrNameLst>
                                          <p:attrName>style.visibility</p:attrName>
                                        </p:attrNameLst>
                                      </p:cBhvr>
                                      <p:to>
                                        <p:strVal val="hidden"/>
                                      </p:to>
                                    </p:set>
                                  </p:childTnLst>
                                </p:cTn>
                              </p:par>
                              <p:par>
                                <p:cTn id="242" presetID="1" presetClass="exit" presetSubtype="0" fill="hold" grpId="1" nodeType="withEffect">
                                  <p:stCondLst>
                                    <p:cond delay="0"/>
                                  </p:stCondLst>
                                  <p:childTnLst>
                                    <p:set>
                                      <p:cBhvr>
                                        <p:cTn id="243" dur="1" fill="hold">
                                          <p:stCondLst>
                                            <p:cond delay="0"/>
                                          </p:stCondLst>
                                        </p:cTn>
                                        <p:tgtEl>
                                          <p:spTgt spid="126"/>
                                        </p:tgtEl>
                                        <p:attrNameLst>
                                          <p:attrName>style.visibility</p:attrName>
                                        </p:attrNameLst>
                                      </p:cBhvr>
                                      <p:to>
                                        <p:strVal val="hidden"/>
                                      </p:to>
                                    </p:set>
                                  </p:childTnLst>
                                </p:cTn>
                              </p:par>
                              <p:par>
                                <p:cTn id="244" presetID="1" presetClass="exit" presetSubtype="0" fill="hold" grpId="1" nodeType="withEffect">
                                  <p:stCondLst>
                                    <p:cond delay="0"/>
                                  </p:stCondLst>
                                  <p:childTnLst>
                                    <p:set>
                                      <p:cBhvr>
                                        <p:cTn id="245" dur="1" fill="hold">
                                          <p:stCondLst>
                                            <p:cond delay="0"/>
                                          </p:stCondLst>
                                        </p:cTn>
                                        <p:tgtEl>
                                          <p:spTgt spid="127"/>
                                        </p:tgtEl>
                                        <p:attrNameLst>
                                          <p:attrName>style.visibility</p:attrName>
                                        </p:attrNameLst>
                                      </p:cBhvr>
                                      <p:to>
                                        <p:strVal val="hidden"/>
                                      </p:to>
                                    </p:set>
                                  </p:childTnLst>
                                </p:cTn>
                              </p:par>
                              <p:par>
                                <p:cTn id="246" presetID="1" presetClass="exit" presetSubtype="0" fill="hold" grpId="1" nodeType="withEffect">
                                  <p:stCondLst>
                                    <p:cond delay="0"/>
                                  </p:stCondLst>
                                  <p:childTnLst>
                                    <p:set>
                                      <p:cBhvr>
                                        <p:cTn id="247" dur="1" fill="hold">
                                          <p:stCondLst>
                                            <p:cond delay="0"/>
                                          </p:stCondLst>
                                        </p:cTn>
                                        <p:tgtEl>
                                          <p:spTgt spid="128"/>
                                        </p:tgtEl>
                                        <p:attrNameLst>
                                          <p:attrName>style.visibility</p:attrName>
                                        </p:attrNameLst>
                                      </p:cBhvr>
                                      <p:to>
                                        <p:strVal val="hidden"/>
                                      </p:to>
                                    </p:set>
                                  </p:childTnLst>
                                </p:cTn>
                              </p:par>
                              <p:par>
                                <p:cTn id="248" presetID="1" presetClass="exit" presetSubtype="0" fill="hold" grpId="1" nodeType="withEffect">
                                  <p:stCondLst>
                                    <p:cond delay="0"/>
                                  </p:stCondLst>
                                  <p:childTnLst>
                                    <p:set>
                                      <p:cBhvr>
                                        <p:cTn id="249" dur="1" fill="hold">
                                          <p:stCondLst>
                                            <p:cond delay="0"/>
                                          </p:stCondLst>
                                        </p:cTn>
                                        <p:tgtEl>
                                          <p:spTgt spid="129"/>
                                        </p:tgtEl>
                                        <p:attrNameLst>
                                          <p:attrName>style.visibility</p:attrName>
                                        </p:attrNameLst>
                                      </p:cBhvr>
                                      <p:to>
                                        <p:strVal val="hidden"/>
                                      </p:to>
                                    </p:set>
                                  </p:childTnLst>
                                </p:cTn>
                              </p:par>
                              <p:par>
                                <p:cTn id="250" presetID="1" presetClass="exit" presetSubtype="0" fill="hold" grpId="1" nodeType="withEffect">
                                  <p:stCondLst>
                                    <p:cond delay="0"/>
                                  </p:stCondLst>
                                  <p:childTnLst>
                                    <p:set>
                                      <p:cBhvr>
                                        <p:cTn id="251" dur="1" fill="hold">
                                          <p:stCondLst>
                                            <p:cond delay="0"/>
                                          </p:stCondLst>
                                        </p:cTn>
                                        <p:tgtEl>
                                          <p:spTgt spid="130"/>
                                        </p:tgtEl>
                                        <p:attrNameLst>
                                          <p:attrName>style.visibility</p:attrName>
                                        </p:attrNameLst>
                                      </p:cBhvr>
                                      <p:to>
                                        <p:strVal val="hidden"/>
                                      </p:to>
                                    </p:set>
                                  </p:childTnLst>
                                </p:cTn>
                              </p:par>
                              <p:par>
                                <p:cTn id="252" presetID="1" presetClass="exit" presetSubtype="0" fill="hold" grpId="1" nodeType="withEffect">
                                  <p:stCondLst>
                                    <p:cond delay="0"/>
                                  </p:stCondLst>
                                  <p:childTnLst>
                                    <p:set>
                                      <p:cBhvr>
                                        <p:cTn id="253" dur="1" fill="hold">
                                          <p:stCondLst>
                                            <p:cond delay="0"/>
                                          </p:stCondLst>
                                        </p:cTn>
                                        <p:tgtEl>
                                          <p:spTgt spid="131"/>
                                        </p:tgtEl>
                                        <p:attrNameLst>
                                          <p:attrName>style.visibility</p:attrName>
                                        </p:attrNameLst>
                                      </p:cBhvr>
                                      <p:to>
                                        <p:strVal val="hidden"/>
                                      </p:to>
                                    </p:set>
                                  </p:childTnLst>
                                </p:cTn>
                              </p:par>
                              <p:par>
                                <p:cTn id="254" presetID="1" presetClass="exit" presetSubtype="0" fill="hold" grpId="1" nodeType="withEffect">
                                  <p:stCondLst>
                                    <p:cond delay="0"/>
                                  </p:stCondLst>
                                  <p:childTnLst>
                                    <p:set>
                                      <p:cBhvr>
                                        <p:cTn id="255" dur="1" fill="hold">
                                          <p:stCondLst>
                                            <p:cond delay="0"/>
                                          </p:stCondLst>
                                        </p:cTn>
                                        <p:tgtEl>
                                          <p:spTgt spid="132"/>
                                        </p:tgtEl>
                                        <p:attrNameLst>
                                          <p:attrName>style.visibility</p:attrName>
                                        </p:attrNameLst>
                                      </p:cBhvr>
                                      <p:to>
                                        <p:strVal val="hidden"/>
                                      </p:to>
                                    </p:set>
                                  </p:childTnLst>
                                </p:cTn>
                              </p:par>
                              <p:par>
                                <p:cTn id="256" presetID="1" presetClass="exit" presetSubtype="0" fill="hold" grpId="1" nodeType="withEffect">
                                  <p:stCondLst>
                                    <p:cond delay="0"/>
                                  </p:stCondLst>
                                  <p:childTnLst>
                                    <p:set>
                                      <p:cBhvr>
                                        <p:cTn id="257" dur="1" fill="hold">
                                          <p:stCondLst>
                                            <p:cond delay="0"/>
                                          </p:stCondLst>
                                        </p:cTn>
                                        <p:tgtEl>
                                          <p:spTgt spid="133"/>
                                        </p:tgtEl>
                                        <p:attrNameLst>
                                          <p:attrName>style.visibility</p:attrName>
                                        </p:attrNameLst>
                                      </p:cBhvr>
                                      <p:to>
                                        <p:strVal val="hidden"/>
                                      </p:to>
                                    </p:set>
                                  </p:childTnLst>
                                </p:cTn>
                              </p:par>
                              <p:par>
                                <p:cTn id="258" presetID="1" presetClass="exit" presetSubtype="0" fill="hold" grpId="1" nodeType="withEffect">
                                  <p:stCondLst>
                                    <p:cond delay="0"/>
                                  </p:stCondLst>
                                  <p:childTnLst>
                                    <p:set>
                                      <p:cBhvr>
                                        <p:cTn id="259" dur="1" fill="hold">
                                          <p:stCondLst>
                                            <p:cond delay="0"/>
                                          </p:stCondLst>
                                        </p:cTn>
                                        <p:tgtEl>
                                          <p:spTgt spid="138"/>
                                        </p:tgtEl>
                                        <p:attrNameLst>
                                          <p:attrName>style.visibility</p:attrName>
                                        </p:attrNameLst>
                                      </p:cBhvr>
                                      <p:to>
                                        <p:strVal val="hidden"/>
                                      </p:to>
                                    </p:set>
                                  </p:childTnLst>
                                </p:cTn>
                              </p:par>
                              <p:par>
                                <p:cTn id="260" presetID="1" presetClass="exit" presetSubtype="0" fill="hold" grpId="1" nodeType="withEffect">
                                  <p:stCondLst>
                                    <p:cond delay="0"/>
                                  </p:stCondLst>
                                  <p:childTnLst>
                                    <p:set>
                                      <p:cBhvr>
                                        <p:cTn id="261" dur="1" fill="hold">
                                          <p:stCondLst>
                                            <p:cond delay="0"/>
                                          </p:stCondLst>
                                        </p:cTn>
                                        <p:tgtEl>
                                          <p:spTgt spid="148"/>
                                        </p:tgtEl>
                                        <p:attrNameLst>
                                          <p:attrName>style.visibility</p:attrName>
                                        </p:attrNameLst>
                                      </p:cBhvr>
                                      <p:to>
                                        <p:strVal val="hidden"/>
                                      </p:to>
                                    </p:set>
                                  </p:childTnLst>
                                </p:cTn>
                              </p:par>
                              <p:par>
                                <p:cTn id="262" presetID="1" presetClass="exit" presetSubtype="0" fill="hold" grpId="1" nodeType="withEffect">
                                  <p:stCondLst>
                                    <p:cond delay="0"/>
                                  </p:stCondLst>
                                  <p:childTnLst>
                                    <p:set>
                                      <p:cBhvr>
                                        <p:cTn id="263" dur="1" fill="hold">
                                          <p:stCondLst>
                                            <p:cond delay="0"/>
                                          </p:stCondLst>
                                        </p:cTn>
                                        <p:tgtEl>
                                          <p:spTgt spid="149"/>
                                        </p:tgtEl>
                                        <p:attrNameLst>
                                          <p:attrName>style.visibility</p:attrName>
                                        </p:attrNameLst>
                                      </p:cBhvr>
                                      <p:to>
                                        <p:strVal val="hidden"/>
                                      </p:to>
                                    </p:set>
                                  </p:childTnLst>
                                </p:cTn>
                              </p:par>
                              <p:par>
                                <p:cTn id="264" presetID="1" presetClass="exit" presetSubtype="0" fill="hold" grpId="1" nodeType="withEffect">
                                  <p:stCondLst>
                                    <p:cond delay="0"/>
                                  </p:stCondLst>
                                  <p:childTnLst>
                                    <p:set>
                                      <p:cBhvr>
                                        <p:cTn id="265" dur="1" fill="hold">
                                          <p:stCondLst>
                                            <p:cond delay="0"/>
                                          </p:stCondLst>
                                        </p:cTn>
                                        <p:tgtEl>
                                          <p:spTgt spid="159"/>
                                        </p:tgtEl>
                                        <p:attrNameLst>
                                          <p:attrName>style.visibility</p:attrName>
                                        </p:attrNameLst>
                                      </p:cBhvr>
                                      <p:to>
                                        <p:strVal val="hidden"/>
                                      </p:to>
                                    </p:set>
                                  </p:childTnLst>
                                </p:cTn>
                              </p:par>
                              <p:par>
                                <p:cTn id="266" presetID="1" presetClass="exit" presetSubtype="0" fill="hold" grpId="1" nodeType="withEffect">
                                  <p:stCondLst>
                                    <p:cond delay="0"/>
                                  </p:stCondLst>
                                  <p:childTnLst>
                                    <p:set>
                                      <p:cBhvr>
                                        <p:cTn id="267" dur="1" fill="hold">
                                          <p:stCondLst>
                                            <p:cond delay="0"/>
                                          </p:stCondLst>
                                        </p:cTn>
                                        <p:tgtEl>
                                          <p:spTgt spid="160"/>
                                        </p:tgtEl>
                                        <p:attrNameLst>
                                          <p:attrName>style.visibility</p:attrName>
                                        </p:attrNameLst>
                                      </p:cBhvr>
                                      <p:to>
                                        <p:strVal val="hidden"/>
                                      </p:to>
                                    </p:set>
                                  </p:childTnLst>
                                </p:cTn>
                              </p:par>
                              <p:par>
                                <p:cTn id="268" presetID="1" presetClass="exit" presetSubtype="0" fill="hold" grpId="1" nodeType="withEffect">
                                  <p:stCondLst>
                                    <p:cond delay="0"/>
                                  </p:stCondLst>
                                  <p:childTnLst>
                                    <p:set>
                                      <p:cBhvr>
                                        <p:cTn id="269" dur="1" fill="hold">
                                          <p:stCondLst>
                                            <p:cond delay="0"/>
                                          </p:stCondLst>
                                        </p:cTn>
                                        <p:tgtEl>
                                          <p:spTgt spid="161"/>
                                        </p:tgtEl>
                                        <p:attrNameLst>
                                          <p:attrName>style.visibility</p:attrName>
                                        </p:attrNameLst>
                                      </p:cBhvr>
                                      <p:to>
                                        <p:strVal val="hidden"/>
                                      </p:to>
                                    </p:set>
                                  </p:childTnLst>
                                </p:cTn>
                              </p:par>
                              <p:par>
                                <p:cTn id="270" presetID="1" presetClass="exit" presetSubtype="0" fill="hold" grpId="1" nodeType="withEffect">
                                  <p:stCondLst>
                                    <p:cond delay="0"/>
                                  </p:stCondLst>
                                  <p:childTnLst>
                                    <p:set>
                                      <p:cBhvr>
                                        <p:cTn id="271" dur="1" fill="hold">
                                          <p:stCondLst>
                                            <p:cond delay="0"/>
                                          </p:stCondLst>
                                        </p:cTn>
                                        <p:tgtEl>
                                          <p:spTgt spid="162"/>
                                        </p:tgtEl>
                                        <p:attrNameLst>
                                          <p:attrName>style.visibility</p:attrName>
                                        </p:attrNameLst>
                                      </p:cBhvr>
                                      <p:to>
                                        <p:strVal val="hidden"/>
                                      </p:to>
                                    </p:set>
                                  </p:childTnLst>
                                </p:cTn>
                              </p:par>
                              <p:par>
                                <p:cTn id="272" presetID="1" presetClass="exit" presetSubtype="0" fill="hold" grpId="1" nodeType="withEffect">
                                  <p:stCondLst>
                                    <p:cond delay="0"/>
                                  </p:stCondLst>
                                  <p:childTnLst>
                                    <p:set>
                                      <p:cBhvr>
                                        <p:cTn id="273" dur="1" fill="hold">
                                          <p:stCondLst>
                                            <p:cond delay="0"/>
                                          </p:stCondLst>
                                        </p:cTn>
                                        <p:tgtEl>
                                          <p:spTgt spid="163"/>
                                        </p:tgtEl>
                                        <p:attrNameLst>
                                          <p:attrName>style.visibility</p:attrName>
                                        </p:attrNameLst>
                                      </p:cBhvr>
                                      <p:to>
                                        <p:strVal val="hidden"/>
                                      </p:to>
                                    </p:set>
                                  </p:childTnLst>
                                </p:cTn>
                              </p:par>
                              <p:par>
                                <p:cTn id="274" presetID="1" presetClass="exit" presetSubtype="0" fill="hold" grpId="1" nodeType="withEffect">
                                  <p:stCondLst>
                                    <p:cond delay="0"/>
                                  </p:stCondLst>
                                  <p:childTnLst>
                                    <p:set>
                                      <p:cBhvr>
                                        <p:cTn id="275" dur="1" fill="hold">
                                          <p:stCondLst>
                                            <p:cond delay="0"/>
                                          </p:stCondLst>
                                        </p:cTn>
                                        <p:tgtEl>
                                          <p:spTgt spid="165"/>
                                        </p:tgtEl>
                                        <p:attrNameLst>
                                          <p:attrName>style.visibility</p:attrName>
                                        </p:attrNameLst>
                                      </p:cBhvr>
                                      <p:to>
                                        <p:strVal val="hidden"/>
                                      </p:to>
                                    </p:set>
                                  </p:childTnLst>
                                </p:cTn>
                              </p:par>
                              <p:par>
                                <p:cTn id="276" presetID="1" presetClass="exit" presetSubtype="0" fill="hold" grpId="1" nodeType="withEffect">
                                  <p:stCondLst>
                                    <p:cond delay="0"/>
                                  </p:stCondLst>
                                  <p:childTnLst>
                                    <p:set>
                                      <p:cBhvr>
                                        <p:cTn id="277" dur="1" fill="hold">
                                          <p:stCondLst>
                                            <p:cond delay="0"/>
                                          </p:stCondLst>
                                        </p:cTn>
                                        <p:tgtEl>
                                          <p:spTgt spid="167"/>
                                        </p:tgtEl>
                                        <p:attrNameLst>
                                          <p:attrName>style.visibility</p:attrName>
                                        </p:attrNameLst>
                                      </p:cBhvr>
                                      <p:to>
                                        <p:strVal val="hidden"/>
                                      </p:to>
                                    </p:set>
                                  </p:childTnLst>
                                </p:cTn>
                              </p:par>
                              <p:par>
                                <p:cTn id="278" presetID="1" presetClass="exit" presetSubtype="0" fill="hold" grpId="1" nodeType="withEffect">
                                  <p:stCondLst>
                                    <p:cond delay="0"/>
                                  </p:stCondLst>
                                  <p:childTnLst>
                                    <p:set>
                                      <p:cBhvr>
                                        <p:cTn id="279" dur="1" fill="hold">
                                          <p:stCondLst>
                                            <p:cond delay="0"/>
                                          </p:stCondLst>
                                        </p:cTn>
                                        <p:tgtEl>
                                          <p:spTgt spid="172"/>
                                        </p:tgtEl>
                                        <p:attrNameLst>
                                          <p:attrName>style.visibility</p:attrName>
                                        </p:attrNameLst>
                                      </p:cBhvr>
                                      <p:to>
                                        <p:strVal val="hidden"/>
                                      </p:to>
                                    </p:set>
                                  </p:childTnLst>
                                </p:cTn>
                              </p:par>
                              <p:par>
                                <p:cTn id="280" presetID="1" presetClass="exit" presetSubtype="0" fill="hold" grpId="1" nodeType="withEffect">
                                  <p:stCondLst>
                                    <p:cond delay="0"/>
                                  </p:stCondLst>
                                  <p:childTnLst>
                                    <p:set>
                                      <p:cBhvr>
                                        <p:cTn id="281" dur="1" fill="hold">
                                          <p:stCondLst>
                                            <p:cond delay="0"/>
                                          </p:stCondLst>
                                        </p:cTn>
                                        <p:tgtEl>
                                          <p:spTgt spid="174"/>
                                        </p:tgtEl>
                                        <p:attrNameLst>
                                          <p:attrName>style.visibility</p:attrName>
                                        </p:attrNameLst>
                                      </p:cBhvr>
                                      <p:to>
                                        <p:strVal val="hidden"/>
                                      </p:to>
                                    </p:set>
                                  </p:childTnLst>
                                </p:cTn>
                              </p:par>
                              <p:par>
                                <p:cTn id="282" presetID="1" presetClass="exit" presetSubtype="0" fill="hold" grpId="1" nodeType="withEffect">
                                  <p:stCondLst>
                                    <p:cond delay="0"/>
                                  </p:stCondLst>
                                  <p:childTnLst>
                                    <p:set>
                                      <p:cBhvr>
                                        <p:cTn id="283" dur="1" fill="hold">
                                          <p:stCondLst>
                                            <p:cond delay="0"/>
                                          </p:stCondLst>
                                        </p:cTn>
                                        <p:tgtEl>
                                          <p:spTgt spid="177"/>
                                        </p:tgtEl>
                                        <p:attrNameLst>
                                          <p:attrName>style.visibility</p:attrName>
                                        </p:attrNameLst>
                                      </p:cBhvr>
                                      <p:to>
                                        <p:strVal val="hidden"/>
                                      </p:to>
                                    </p:set>
                                  </p:childTnLst>
                                </p:cTn>
                              </p:par>
                              <p:par>
                                <p:cTn id="284" presetID="1" presetClass="exit" presetSubtype="0" fill="hold" grpId="1" nodeType="withEffect">
                                  <p:stCondLst>
                                    <p:cond delay="0"/>
                                  </p:stCondLst>
                                  <p:childTnLst>
                                    <p:set>
                                      <p:cBhvr>
                                        <p:cTn id="285" dur="1" fill="hold">
                                          <p:stCondLst>
                                            <p:cond delay="0"/>
                                          </p:stCondLst>
                                        </p:cTn>
                                        <p:tgtEl>
                                          <p:spTgt spid="180"/>
                                        </p:tgtEl>
                                        <p:attrNameLst>
                                          <p:attrName>style.visibility</p:attrName>
                                        </p:attrNameLst>
                                      </p:cBhvr>
                                      <p:to>
                                        <p:strVal val="hidden"/>
                                      </p:to>
                                    </p:set>
                                  </p:childTnLst>
                                </p:cTn>
                              </p:par>
                              <p:par>
                                <p:cTn id="286" presetID="1" presetClass="exit" presetSubtype="0" fill="hold" grpId="1" nodeType="withEffect">
                                  <p:stCondLst>
                                    <p:cond delay="0"/>
                                  </p:stCondLst>
                                  <p:childTnLst>
                                    <p:set>
                                      <p:cBhvr>
                                        <p:cTn id="287" dur="1" fill="hold">
                                          <p:stCondLst>
                                            <p:cond delay="0"/>
                                          </p:stCondLst>
                                        </p:cTn>
                                        <p:tgtEl>
                                          <p:spTgt spid="181"/>
                                        </p:tgtEl>
                                        <p:attrNameLst>
                                          <p:attrName>style.visibility</p:attrName>
                                        </p:attrNameLst>
                                      </p:cBhvr>
                                      <p:to>
                                        <p:strVal val="hidden"/>
                                      </p:to>
                                    </p:set>
                                  </p:childTnLst>
                                </p:cTn>
                              </p:par>
                              <p:par>
                                <p:cTn id="288" presetID="1" presetClass="exit" presetSubtype="0" fill="hold" grpId="1" nodeType="withEffect">
                                  <p:stCondLst>
                                    <p:cond delay="0"/>
                                  </p:stCondLst>
                                  <p:childTnLst>
                                    <p:set>
                                      <p:cBhvr>
                                        <p:cTn id="289" dur="1" fill="hold">
                                          <p:stCondLst>
                                            <p:cond delay="0"/>
                                          </p:stCondLst>
                                        </p:cTn>
                                        <p:tgtEl>
                                          <p:spTgt spid="185"/>
                                        </p:tgtEl>
                                        <p:attrNameLst>
                                          <p:attrName>style.visibility</p:attrName>
                                        </p:attrNameLst>
                                      </p:cBhvr>
                                      <p:to>
                                        <p:strVal val="hidden"/>
                                      </p:to>
                                    </p:set>
                                  </p:childTnLst>
                                </p:cTn>
                              </p:par>
                              <p:par>
                                <p:cTn id="290" presetID="1" presetClass="exit" presetSubtype="0" fill="hold" grpId="1" nodeType="withEffect">
                                  <p:stCondLst>
                                    <p:cond delay="0"/>
                                  </p:stCondLst>
                                  <p:childTnLst>
                                    <p:set>
                                      <p:cBhvr>
                                        <p:cTn id="291" dur="1" fill="hold">
                                          <p:stCondLst>
                                            <p:cond delay="0"/>
                                          </p:stCondLst>
                                        </p:cTn>
                                        <p:tgtEl>
                                          <p:spTgt spid="191"/>
                                        </p:tgtEl>
                                        <p:attrNameLst>
                                          <p:attrName>style.visibility</p:attrName>
                                        </p:attrNameLst>
                                      </p:cBhvr>
                                      <p:to>
                                        <p:strVal val="hidden"/>
                                      </p:to>
                                    </p:set>
                                  </p:childTnLst>
                                </p:cTn>
                              </p:par>
                              <p:par>
                                <p:cTn id="292" presetID="1" presetClass="exit" presetSubtype="0" fill="hold" grpId="1" nodeType="withEffect">
                                  <p:stCondLst>
                                    <p:cond delay="0"/>
                                  </p:stCondLst>
                                  <p:childTnLst>
                                    <p:set>
                                      <p:cBhvr>
                                        <p:cTn id="293" dur="1" fill="hold">
                                          <p:stCondLst>
                                            <p:cond delay="0"/>
                                          </p:stCondLst>
                                        </p:cTn>
                                        <p:tgtEl>
                                          <p:spTgt spid="196"/>
                                        </p:tgtEl>
                                        <p:attrNameLst>
                                          <p:attrName>style.visibility</p:attrName>
                                        </p:attrNameLst>
                                      </p:cBhvr>
                                      <p:to>
                                        <p:strVal val="hidden"/>
                                      </p:to>
                                    </p:set>
                                  </p:childTnLst>
                                </p:cTn>
                              </p:par>
                              <p:par>
                                <p:cTn id="294" presetID="1" presetClass="exit" presetSubtype="0" fill="hold" grpId="1" nodeType="withEffect">
                                  <p:stCondLst>
                                    <p:cond delay="0"/>
                                  </p:stCondLst>
                                  <p:childTnLst>
                                    <p:set>
                                      <p:cBhvr>
                                        <p:cTn id="295" dur="1" fill="hold">
                                          <p:stCondLst>
                                            <p:cond delay="0"/>
                                          </p:stCondLst>
                                        </p:cTn>
                                        <p:tgtEl>
                                          <p:spTgt spid="197"/>
                                        </p:tgtEl>
                                        <p:attrNameLst>
                                          <p:attrName>style.visibility</p:attrName>
                                        </p:attrNameLst>
                                      </p:cBhvr>
                                      <p:to>
                                        <p:strVal val="hidden"/>
                                      </p:to>
                                    </p:set>
                                  </p:childTnLst>
                                </p:cTn>
                              </p:par>
                              <p:par>
                                <p:cTn id="296" presetID="1" presetClass="exit" presetSubtype="0" fill="hold" grpId="1" nodeType="withEffect">
                                  <p:stCondLst>
                                    <p:cond delay="0"/>
                                  </p:stCondLst>
                                  <p:childTnLst>
                                    <p:set>
                                      <p:cBhvr>
                                        <p:cTn id="297" dur="1" fill="hold">
                                          <p:stCondLst>
                                            <p:cond delay="0"/>
                                          </p:stCondLst>
                                        </p:cTn>
                                        <p:tgtEl>
                                          <p:spTgt spid="198"/>
                                        </p:tgtEl>
                                        <p:attrNameLst>
                                          <p:attrName>style.visibility</p:attrName>
                                        </p:attrNameLst>
                                      </p:cBhvr>
                                      <p:to>
                                        <p:strVal val="hidden"/>
                                      </p:to>
                                    </p:set>
                                  </p:childTnLst>
                                </p:cTn>
                              </p:par>
                              <p:par>
                                <p:cTn id="298" presetID="1" presetClass="exit" presetSubtype="0" fill="hold" grpId="1" nodeType="withEffect">
                                  <p:stCondLst>
                                    <p:cond delay="0"/>
                                  </p:stCondLst>
                                  <p:childTnLst>
                                    <p:set>
                                      <p:cBhvr>
                                        <p:cTn id="299" dur="1" fill="hold">
                                          <p:stCondLst>
                                            <p:cond delay="0"/>
                                          </p:stCondLst>
                                        </p:cTn>
                                        <p:tgtEl>
                                          <p:spTgt spid="199"/>
                                        </p:tgtEl>
                                        <p:attrNameLst>
                                          <p:attrName>style.visibility</p:attrName>
                                        </p:attrNameLst>
                                      </p:cBhvr>
                                      <p:to>
                                        <p:strVal val="hidden"/>
                                      </p:to>
                                    </p:set>
                                  </p:childTnLst>
                                </p:cTn>
                              </p:par>
                              <p:par>
                                <p:cTn id="300" presetID="1" presetClass="exit" presetSubtype="0" fill="hold" grpId="1" nodeType="withEffect">
                                  <p:stCondLst>
                                    <p:cond delay="0"/>
                                  </p:stCondLst>
                                  <p:childTnLst>
                                    <p:set>
                                      <p:cBhvr>
                                        <p:cTn id="301" dur="1" fill="hold">
                                          <p:stCondLst>
                                            <p:cond delay="0"/>
                                          </p:stCondLst>
                                        </p:cTn>
                                        <p:tgtEl>
                                          <p:spTgt spid="200"/>
                                        </p:tgtEl>
                                        <p:attrNameLst>
                                          <p:attrName>style.visibility</p:attrName>
                                        </p:attrNameLst>
                                      </p:cBhvr>
                                      <p:to>
                                        <p:strVal val="hidden"/>
                                      </p:to>
                                    </p:set>
                                  </p:childTnLst>
                                </p:cTn>
                              </p:par>
                              <p:par>
                                <p:cTn id="302" presetID="1" presetClass="exit" presetSubtype="0" fill="hold" grpId="1" nodeType="withEffect">
                                  <p:stCondLst>
                                    <p:cond delay="0"/>
                                  </p:stCondLst>
                                  <p:childTnLst>
                                    <p:set>
                                      <p:cBhvr>
                                        <p:cTn id="303" dur="1" fill="hold">
                                          <p:stCondLst>
                                            <p:cond delay="0"/>
                                          </p:stCondLst>
                                        </p:cTn>
                                        <p:tgtEl>
                                          <p:spTgt spid="201"/>
                                        </p:tgtEl>
                                        <p:attrNameLst>
                                          <p:attrName>style.visibility</p:attrName>
                                        </p:attrNameLst>
                                      </p:cBhvr>
                                      <p:to>
                                        <p:strVal val="hidden"/>
                                      </p:to>
                                    </p:set>
                                  </p:childTnLst>
                                </p:cTn>
                              </p:par>
                              <p:par>
                                <p:cTn id="304" presetID="1" presetClass="exit" presetSubtype="0" fill="hold" grpId="1" nodeType="withEffect">
                                  <p:stCondLst>
                                    <p:cond delay="0"/>
                                  </p:stCondLst>
                                  <p:childTnLst>
                                    <p:set>
                                      <p:cBhvr>
                                        <p:cTn id="305" dur="1" fill="hold">
                                          <p:stCondLst>
                                            <p:cond delay="0"/>
                                          </p:stCondLst>
                                        </p:cTn>
                                        <p:tgtEl>
                                          <p:spTgt spid="202"/>
                                        </p:tgtEl>
                                        <p:attrNameLst>
                                          <p:attrName>style.visibility</p:attrName>
                                        </p:attrNameLst>
                                      </p:cBhvr>
                                      <p:to>
                                        <p:strVal val="hidden"/>
                                      </p:to>
                                    </p:set>
                                  </p:childTnLst>
                                </p:cTn>
                              </p:par>
                              <p:par>
                                <p:cTn id="306" presetID="1" presetClass="exit" presetSubtype="0" fill="hold" grpId="1" nodeType="withEffect">
                                  <p:stCondLst>
                                    <p:cond delay="0"/>
                                  </p:stCondLst>
                                  <p:childTnLst>
                                    <p:set>
                                      <p:cBhvr>
                                        <p:cTn id="307" dur="1" fill="hold">
                                          <p:stCondLst>
                                            <p:cond delay="0"/>
                                          </p:stCondLst>
                                        </p:cTn>
                                        <p:tgtEl>
                                          <p:spTgt spid="203"/>
                                        </p:tgtEl>
                                        <p:attrNameLst>
                                          <p:attrName>style.visibility</p:attrName>
                                        </p:attrNameLst>
                                      </p:cBhvr>
                                      <p:to>
                                        <p:strVal val="hidden"/>
                                      </p:to>
                                    </p:set>
                                  </p:childTnLst>
                                </p:cTn>
                              </p:par>
                              <p:par>
                                <p:cTn id="308" presetID="1" presetClass="exit" presetSubtype="0" fill="hold" grpId="1" nodeType="withEffect">
                                  <p:stCondLst>
                                    <p:cond delay="0"/>
                                  </p:stCondLst>
                                  <p:childTnLst>
                                    <p:set>
                                      <p:cBhvr>
                                        <p:cTn id="309" dur="1" fill="hold">
                                          <p:stCondLst>
                                            <p:cond delay="0"/>
                                          </p:stCondLst>
                                        </p:cTn>
                                        <p:tgtEl>
                                          <p:spTgt spid="204"/>
                                        </p:tgtEl>
                                        <p:attrNameLst>
                                          <p:attrName>style.visibility</p:attrName>
                                        </p:attrNameLst>
                                      </p:cBhvr>
                                      <p:to>
                                        <p:strVal val="hidden"/>
                                      </p:to>
                                    </p:set>
                                  </p:childTnLst>
                                </p:cTn>
                              </p:par>
                              <p:par>
                                <p:cTn id="310" presetID="1" presetClass="exit" presetSubtype="0" fill="hold" grpId="1" nodeType="withEffect">
                                  <p:stCondLst>
                                    <p:cond delay="0"/>
                                  </p:stCondLst>
                                  <p:childTnLst>
                                    <p:set>
                                      <p:cBhvr>
                                        <p:cTn id="311" dur="1" fill="hold">
                                          <p:stCondLst>
                                            <p:cond delay="0"/>
                                          </p:stCondLst>
                                        </p:cTn>
                                        <p:tgtEl>
                                          <p:spTgt spid="205"/>
                                        </p:tgtEl>
                                        <p:attrNameLst>
                                          <p:attrName>style.visibility</p:attrName>
                                        </p:attrNameLst>
                                      </p:cBhvr>
                                      <p:to>
                                        <p:strVal val="hidden"/>
                                      </p:to>
                                    </p:set>
                                  </p:childTnLst>
                                </p:cTn>
                              </p:par>
                              <p:par>
                                <p:cTn id="312" presetID="1" presetClass="exit" presetSubtype="0" fill="hold" grpId="1" nodeType="withEffect">
                                  <p:stCondLst>
                                    <p:cond delay="0"/>
                                  </p:stCondLst>
                                  <p:childTnLst>
                                    <p:set>
                                      <p:cBhvr>
                                        <p:cTn id="313" dur="1" fill="hold">
                                          <p:stCondLst>
                                            <p:cond delay="0"/>
                                          </p:stCondLst>
                                        </p:cTn>
                                        <p:tgtEl>
                                          <p:spTgt spid="206"/>
                                        </p:tgtEl>
                                        <p:attrNameLst>
                                          <p:attrName>style.visibility</p:attrName>
                                        </p:attrNameLst>
                                      </p:cBhvr>
                                      <p:to>
                                        <p:strVal val="hidden"/>
                                      </p:to>
                                    </p:set>
                                  </p:childTnLst>
                                </p:cTn>
                              </p:par>
                              <p:par>
                                <p:cTn id="314" presetID="1" presetClass="exit" presetSubtype="0" fill="hold" grpId="1" nodeType="withEffect">
                                  <p:stCondLst>
                                    <p:cond delay="0"/>
                                  </p:stCondLst>
                                  <p:childTnLst>
                                    <p:set>
                                      <p:cBhvr>
                                        <p:cTn id="315" dur="1" fill="hold">
                                          <p:stCondLst>
                                            <p:cond delay="0"/>
                                          </p:stCondLst>
                                        </p:cTn>
                                        <p:tgtEl>
                                          <p:spTgt spid="207"/>
                                        </p:tgtEl>
                                        <p:attrNameLst>
                                          <p:attrName>style.visibility</p:attrName>
                                        </p:attrNameLst>
                                      </p:cBhvr>
                                      <p:to>
                                        <p:strVal val="hidden"/>
                                      </p:to>
                                    </p:set>
                                  </p:childTnLst>
                                </p:cTn>
                              </p:par>
                              <p:par>
                                <p:cTn id="316" presetID="1" presetClass="exit" presetSubtype="0" fill="hold" grpId="1" nodeType="withEffect">
                                  <p:stCondLst>
                                    <p:cond delay="0"/>
                                  </p:stCondLst>
                                  <p:childTnLst>
                                    <p:set>
                                      <p:cBhvr>
                                        <p:cTn id="317" dur="1" fill="hold">
                                          <p:stCondLst>
                                            <p:cond delay="0"/>
                                          </p:stCondLst>
                                        </p:cTn>
                                        <p:tgtEl>
                                          <p:spTgt spid="208"/>
                                        </p:tgtEl>
                                        <p:attrNameLst>
                                          <p:attrName>style.visibility</p:attrName>
                                        </p:attrNameLst>
                                      </p:cBhvr>
                                      <p:to>
                                        <p:strVal val="hidden"/>
                                      </p:to>
                                    </p:set>
                                  </p:childTnLst>
                                </p:cTn>
                              </p:par>
                              <p:par>
                                <p:cTn id="318" presetID="1" presetClass="exit" presetSubtype="0" fill="hold" grpId="1" nodeType="withEffect">
                                  <p:stCondLst>
                                    <p:cond delay="0"/>
                                  </p:stCondLst>
                                  <p:childTnLst>
                                    <p:set>
                                      <p:cBhvr>
                                        <p:cTn id="319" dur="1" fill="hold">
                                          <p:stCondLst>
                                            <p:cond delay="0"/>
                                          </p:stCondLst>
                                        </p:cTn>
                                        <p:tgtEl>
                                          <p:spTgt spid="209"/>
                                        </p:tgtEl>
                                        <p:attrNameLst>
                                          <p:attrName>style.visibility</p:attrName>
                                        </p:attrNameLst>
                                      </p:cBhvr>
                                      <p:to>
                                        <p:strVal val="hidden"/>
                                      </p:to>
                                    </p:set>
                                  </p:childTnLst>
                                </p:cTn>
                              </p:par>
                              <p:par>
                                <p:cTn id="320" presetID="1" presetClass="exit" presetSubtype="0" fill="hold" grpId="1" nodeType="withEffect">
                                  <p:stCondLst>
                                    <p:cond delay="0"/>
                                  </p:stCondLst>
                                  <p:childTnLst>
                                    <p:set>
                                      <p:cBhvr>
                                        <p:cTn id="321" dur="1" fill="hold">
                                          <p:stCondLst>
                                            <p:cond delay="0"/>
                                          </p:stCondLst>
                                        </p:cTn>
                                        <p:tgtEl>
                                          <p:spTgt spid="210"/>
                                        </p:tgtEl>
                                        <p:attrNameLst>
                                          <p:attrName>style.visibility</p:attrName>
                                        </p:attrNameLst>
                                      </p:cBhvr>
                                      <p:to>
                                        <p:strVal val="hidden"/>
                                      </p:to>
                                    </p:set>
                                  </p:childTnLst>
                                </p:cTn>
                              </p:par>
                              <p:par>
                                <p:cTn id="322" presetID="1" presetClass="exit" presetSubtype="0" fill="hold" grpId="1" nodeType="withEffect">
                                  <p:stCondLst>
                                    <p:cond delay="0"/>
                                  </p:stCondLst>
                                  <p:childTnLst>
                                    <p:set>
                                      <p:cBhvr>
                                        <p:cTn id="323" dur="1" fill="hold">
                                          <p:stCondLst>
                                            <p:cond delay="0"/>
                                          </p:stCondLst>
                                        </p:cTn>
                                        <p:tgtEl>
                                          <p:spTgt spid="211"/>
                                        </p:tgtEl>
                                        <p:attrNameLst>
                                          <p:attrName>style.visibility</p:attrName>
                                        </p:attrNameLst>
                                      </p:cBhvr>
                                      <p:to>
                                        <p:strVal val="hidden"/>
                                      </p:to>
                                    </p:set>
                                  </p:childTnLst>
                                </p:cTn>
                              </p:par>
                              <p:par>
                                <p:cTn id="324" presetID="1" presetClass="exit" presetSubtype="0" fill="hold" grpId="1" nodeType="withEffect">
                                  <p:stCondLst>
                                    <p:cond delay="0"/>
                                  </p:stCondLst>
                                  <p:childTnLst>
                                    <p:set>
                                      <p:cBhvr>
                                        <p:cTn id="325" dur="1" fill="hold">
                                          <p:stCondLst>
                                            <p:cond delay="0"/>
                                          </p:stCondLst>
                                        </p:cTn>
                                        <p:tgtEl>
                                          <p:spTgt spid="212"/>
                                        </p:tgtEl>
                                        <p:attrNameLst>
                                          <p:attrName>style.visibility</p:attrName>
                                        </p:attrNameLst>
                                      </p:cBhvr>
                                      <p:to>
                                        <p:strVal val="hidden"/>
                                      </p:to>
                                    </p:set>
                                  </p:childTnLst>
                                </p:cTn>
                              </p:par>
                              <p:par>
                                <p:cTn id="326" presetID="1" presetClass="exit" presetSubtype="0" fill="hold" grpId="1" nodeType="withEffect">
                                  <p:stCondLst>
                                    <p:cond delay="0"/>
                                  </p:stCondLst>
                                  <p:childTnLst>
                                    <p:set>
                                      <p:cBhvr>
                                        <p:cTn id="327" dur="1" fill="hold">
                                          <p:stCondLst>
                                            <p:cond delay="0"/>
                                          </p:stCondLst>
                                        </p:cTn>
                                        <p:tgtEl>
                                          <p:spTgt spid="213"/>
                                        </p:tgtEl>
                                        <p:attrNameLst>
                                          <p:attrName>style.visibility</p:attrName>
                                        </p:attrNameLst>
                                      </p:cBhvr>
                                      <p:to>
                                        <p:strVal val="hidden"/>
                                      </p:to>
                                    </p:set>
                                  </p:childTnLst>
                                </p:cTn>
                              </p:par>
                              <p:par>
                                <p:cTn id="328" presetID="1" presetClass="exit" presetSubtype="0" fill="hold" grpId="1" nodeType="withEffect">
                                  <p:stCondLst>
                                    <p:cond delay="0"/>
                                  </p:stCondLst>
                                  <p:childTnLst>
                                    <p:set>
                                      <p:cBhvr>
                                        <p:cTn id="329" dur="1" fill="hold">
                                          <p:stCondLst>
                                            <p:cond delay="0"/>
                                          </p:stCondLst>
                                        </p:cTn>
                                        <p:tgtEl>
                                          <p:spTgt spid="214"/>
                                        </p:tgtEl>
                                        <p:attrNameLst>
                                          <p:attrName>style.visibility</p:attrName>
                                        </p:attrNameLst>
                                      </p:cBhvr>
                                      <p:to>
                                        <p:strVal val="hidden"/>
                                      </p:to>
                                    </p:set>
                                  </p:childTnLst>
                                </p:cTn>
                              </p:par>
                              <p:par>
                                <p:cTn id="330" presetID="1" presetClass="exit" presetSubtype="0" fill="hold" grpId="1" nodeType="withEffect">
                                  <p:stCondLst>
                                    <p:cond delay="0"/>
                                  </p:stCondLst>
                                  <p:childTnLst>
                                    <p:set>
                                      <p:cBhvr>
                                        <p:cTn id="331" dur="1" fill="hold">
                                          <p:stCondLst>
                                            <p:cond delay="0"/>
                                          </p:stCondLst>
                                        </p:cTn>
                                        <p:tgtEl>
                                          <p:spTgt spid="215"/>
                                        </p:tgtEl>
                                        <p:attrNameLst>
                                          <p:attrName>style.visibility</p:attrName>
                                        </p:attrNameLst>
                                      </p:cBhvr>
                                      <p:to>
                                        <p:strVal val="hidden"/>
                                      </p:to>
                                    </p:set>
                                  </p:childTnLst>
                                </p:cTn>
                              </p:par>
                              <p:par>
                                <p:cTn id="332" presetID="1" presetClass="exit" presetSubtype="0" fill="hold" grpId="1" nodeType="withEffect">
                                  <p:stCondLst>
                                    <p:cond delay="0"/>
                                  </p:stCondLst>
                                  <p:childTnLst>
                                    <p:set>
                                      <p:cBhvr>
                                        <p:cTn id="333" dur="1" fill="hold">
                                          <p:stCondLst>
                                            <p:cond delay="0"/>
                                          </p:stCondLst>
                                        </p:cTn>
                                        <p:tgtEl>
                                          <p:spTgt spid="216"/>
                                        </p:tgtEl>
                                        <p:attrNameLst>
                                          <p:attrName>style.visibility</p:attrName>
                                        </p:attrNameLst>
                                      </p:cBhvr>
                                      <p:to>
                                        <p:strVal val="hidden"/>
                                      </p:to>
                                    </p:set>
                                  </p:childTnLst>
                                </p:cTn>
                              </p:par>
                              <p:par>
                                <p:cTn id="334" presetID="1" presetClass="exit" presetSubtype="0" fill="hold" grpId="1" nodeType="withEffect">
                                  <p:stCondLst>
                                    <p:cond delay="0"/>
                                  </p:stCondLst>
                                  <p:childTnLst>
                                    <p:set>
                                      <p:cBhvr>
                                        <p:cTn id="335" dur="1" fill="hold">
                                          <p:stCondLst>
                                            <p:cond delay="0"/>
                                          </p:stCondLst>
                                        </p:cTn>
                                        <p:tgtEl>
                                          <p:spTgt spid="217"/>
                                        </p:tgtEl>
                                        <p:attrNameLst>
                                          <p:attrName>style.visibility</p:attrName>
                                        </p:attrNameLst>
                                      </p:cBhvr>
                                      <p:to>
                                        <p:strVal val="hidden"/>
                                      </p:to>
                                    </p:set>
                                  </p:childTnLst>
                                </p:cTn>
                              </p:par>
                              <p:par>
                                <p:cTn id="336" presetID="1" presetClass="exit" presetSubtype="0" fill="hold" grpId="1" nodeType="withEffect">
                                  <p:stCondLst>
                                    <p:cond delay="0"/>
                                  </p:stCondLst>
                                  <p:childTnLst>
                                    <p:set>
                                      <p:cBhvr>
                                        <p:cTn id="337" dur="1" fill="hold">
                                          <p:stCondLst>
                                            <p:cond delay="0"/>
                                          </p:stCondLst>
                                        </p:cTn>
                                        <p:tgtEl>
                                          <p:spTgt spid="218"/>
                                        </p:tgtEl>
                                        <p:attrNameLst>
                                          <p:attrName>style.visibility</p:attrName>
                                        </p:attrNameLst>
                                      </p:cBhvr>
                                      <p:to>
                                        <p:strVal val="hidden"/>
                                      </p:to>
                                    </p:set>
                                  </p:childTnLst>
                                </p:cTn>
                              </p:par>
                              <p:par>
                                <p:cTn id="338" presetID="1" presetClass="exit" presetSubtype="0" fill="hold" grpId="1" nodeType="withEffect">
                                  <p:stCondLst>
                                    <p:cond delay="0"/>
                                  </p:stCondLst>
                                  <p:childTnLst>
                                    <p:set>
                                      <p:cBhvr>
                                        <p:cTn id="339" dur="1" fill="hold">
                                          <p:stCondLst>
                                            <p:cond delay="0"/>
                                          </p:stCondLst>
                                        </p:cTn>
                                        <p:tgtEl>
                                          <p:spTgt spid="219"/>
                                        </p:tgtEl>
                                        <p:attrNameLst>
                                          <p:attrName>style.visibility</p:attrName>
                                        </p:attrNameLst>
                                      </p:cBhvr>
                                      <p:to>
                                        <p:strVal val="hidden"/>
                                      </p:to>
                                    </p:set>
                                  </p:childTnLst>
                                </p:cTn>
                              </p:par>
                              <p:par>
                                <p:cTn id="340" presetID="1" presetClass="exit" presetSubtype="0" fill="hold" grpId="1" nodeType="withEffect">
                                  <p:stCondLst>
                                    <p:cond delay="0"/>
                                  </p:stCondLst>
                                  <p:childTnLst>
                                    <p:set>
                                      <p:cBhvr>
                                        <p:cTn id="341" dur="1" fill="hold">
                                          <p:stCondLst>
                                            <p:cond delay="0"/>
                                          </p:stCondLst>
                                        </p:cTn>
                                        <p:tgtEl>
                                          <p:spTgt spid="220"/>
                                        </p:tgtEl>
                                        <p:attrNameLst>
                                          <p:attrName>style.visibility</p:attrName>
                                        </p:attrNameLst>
                                      </p:cBhvr>
                                      <p:to>
                                        <p:strVal val="hidden"/>
                                      </p:to>
                                    </p:set>
                                  </p:childTnLst>
                                </p:cTn>
                              </p:par>
                              <p:par>
                                <p:cTn id="342" presetID="1" presetClass="exit" presetSubtype="0" fill="hold" grpId="1" nodeType="withEffect">
                                  <p:stCondLst>
                                    <p:cond delay="0"/>
                                  </p:stCondLst>
                                  <p:childTnLst>
                                    <p:set>
                                      <p:cBhvr>
                                        <p:cTn id="343" dur="1" fill="hold">
                                          <p:stCondLst>
                                            <p:cond delay="0"/>
                                          </p:stCondLst>
                                        </p:cTn>
                                        <p:tgtEl>
                                          <p:spTgt spid="221"/>
                                        </p:tgtEl>
                                        <p:attrNameLst>
                                          <p:attrName>style.visibility</p:attrName>
                                        </p:attrNameLst>
                                      </p:cBhvr>
                                      <p:to>
                                        <p:strVal val="hidden"/>
                                      </p:to>
                                    </p:set>
                                  </p:childTnLst>
                                </p:cTn>
                              </p:par>
                              <p:par>
                                <p:cTn id="344" presetID="1" presetClass="exit" presetSubtype="0" fill="hold" grpId="1" nodeType="withEffect">
                                  <p:stCondLst>
                                    <p:cond delay="0"/>
                                  </p:stCondLst>
                                  <p:childTnLst>
                                    <p:set>
                                      <p:cBhvr>
                                        <p:cTn id="345" dur="1" fill="hold">
                                          <p:stCondLst>
                                            <p:cond delay="0"/>
                                          </p:stCondLst>
                                        </p:cTn>
                                        <p:tgtEl>
                                          <p:spTgt spid="222"/>
                                        </p:tgtEl>
                                        <p:attrNameLst>
                                          <p:attrName>style.visibility</p:attrName>
                                        </p:attrNameLst>
                                      </p:cBhvr>
                                      <p:to>
                                        <p:strVal val="hidden"/>
                                      </p:to>
                                    </p:set>
                                  </p:childTnLst>
                                </p:cTn>
                              </p:par>
                              <p:par>
                                <p:cTn id="346" presetID="1" presetClass="exit" presetSubtype="0" fill="hold" grpId="1" nodeType="withEffect">
                                  <p:stCondLst>
                                    <p:cond delay="0"/>
                                  </p:stCondLst>
                                  <p:childTnLst>
                                    <p:set>
                                      <p:cBhvr>
                                        <p:cTn id="347" dur="1" fill="hold">
                                          <p:stCondLst>
                                            <p:cond delay="0"/>
                                          </p:stCondLst>
                                        </p:cTn>
                                        <p:tgtEl>
                                          <p:spTgt spid="223"/>
                                        </p:tgtEl>
                                        <p:attrNameLst>
                                          <p:attrName>style.visibility</p:attrName>
                                        </p:attrNameLst>
                                      </p:cBhvr>
                                      <p:to>
                                        <p:strVal val="hidden"/>
                                      </p:to>
                                    </p:set>
                                  </p:childTnLst>
                                </p:cTn>
                              </p:par>
                              <p:par>
                                <p:cTn id="348" presetID="1" presetClass="exit" presetSubtype="0" fill="hold" grpId="1" nodeType="withEffect">
                                  <p:stCondLst>
                                    <p:cond delay="0"/>
                                  </p:stCondLst>
                                  <p:childTnLst>
                                    <p:set>
                                      <p:cBhvr>
                                        <p:cTn id="349" dur="1" fill="hold">
                                          <p:stCondLst>
                                            <p:cond delay="0"/>
                                          </p:stCondLst>
                                        </p:cTn>
                                        <p:tgtEl>
                                          <p:spTgt spid="224"/>
                                        </p:tgtEl>
                                        <p:attrNameLst>
                                          <p:attrName>style.visibility</p:attrName>
                                        </p:attrNameLst>
                                      </p:cBhvr>
                                      <p:to>
                                        <p:strVal val="hidden"/>
                                      </p:to>
                                    </p:set>
                                  </p:childTnLst>
                                </p:cTn>
                              </p:par>
                              <p:par>
                                <p:cTn id="350" presetID="1" presetClass="exit" presetSubtype="0" fill="hold" grpId="1" nodeType="withEffect">
                                  <p:stCondLst>
                                    <p:cond delay="0"/>
                                  </p:stCondLst>
                                  <p:childTnLst>
                                    <p:set>
                                      <p:cBhvr>
                                        <p:cTn id="351" dur="1" fill="hold">
                                          <p:stCondLst>
                                            <p:cond delay="0"/>
                                          </p:stCondLst>
                                        </p:cTn>
                                        <p:tgtEl>
                                          <p:spTgt spid="225"/>
                                        </p:tgtEl>
                                        <p:attrNameLst>
                                          <p:attrName>style.visibility</p:attrName>
                                        </p:attrNameLst>
                                      </p:cBhvr>
                                      <p:to>
                                        <p:strVal val="hidden"/>
                                      </p:to>
                                    </p:set>
                                  </p:childTnLst>
                                </p:cTn>
                              </p:par>
                              <p:par>
                                <p:cTn id="352" presetID="1" presetClass="exit" presetSubtype="0" fill="hold" grpId="1" nodeType="withEffect">
                                  <p:stCondLst>
                                    <p:cond delay="0"/>
                                  </p:stCondLst>
                                  <p:childTnLst>
                                    <p:set>
                                      <p:cBhvr>
                                        <p:cTn id="353" dur="1" fill="hold">
                                          <p:stCondLst>
                                            <p:cond delay="0"/>
                                          </p:stCondLst>
                                        </p:cTn>
                                        <p:tgtEl>
                                          <p:spTgt spid="226"/>
                                        </p:tgtEl>
                                        <p:attrNameLst>
                                          <p:attrName>style.visibility</p:attrName>
                                        </p:attrNameLst>
                                      </p:cBhvr>
                                      <p:to>
                                        <p:strVal val="hidden"/>
                                      </p:to>
                                    </p:set>
                                  </p:childTnLst>
                                </p:cTn>
                              </p:par>
                              <p:par>
                                <p:cTn id="354" presetID="1" presetClass="exit" presetSubtype="0" fill="hold" grpId="1" nodeType="withEffect">
                                  <p:stCondLst>
                                    <p:cond delay="0"/>
                                  </p:stCondLst>
                                  <p:childTnLst>
                                    <p:set>
                                      <p:cBhvr>
                                        <p:cTn id="355" dur="1" fill="hold">
                                          <p:stCondLst>
                                            <p:cond delay="0"/>
                                          </p:stCondLst>
                                        </p:cTn>
                                        <p:tgtEl>
                                          <p:spTgt spid="227"/>
                                        </p:tgtEl>
                                        <p:attrNameLst>
                                          <p:attrName>style.visibility</p:attrName>
                                        </p:attrNameLst>
                                      </p:cBhvr>
                                      <p:to>
                                        <p:strVal val="hidden"/>
                                      </p:to>
                                    </p:set>
                                  </p:childTnLst>
                                </p:cTn>
                              </p:par>
                              <p:par>
                                <p:cTn id="356" presetID="1" presetClass="exit" presetSubtype="0" fill="hold" grpId="1" nodeType="withEffect">
                                  <p:stCondLst>
                                    <p:cond delay="0"/>
                                  </p:stCondLst>
                                  <p:childTnLst>
                                    <p:set>
                                      <p:cBhvr>
                                        <p:cTn id="357" dur="1" fill="hold">
                                          <p:stCondLst>
                                            <p:cond delay="0"/>
                                          </p:stCondLst>
                                        </p:cTn>
                                        <p:tgtEl>
                                          <p:spTgt spid="228"/>
                                        </p:tgtEl>
                                        <p:attrNameLst>
                                          <p:attrName>style.visibility</p:attrName>
                                        </p:attrNameLst>
                                      </p:cBhvr>
                                      <p:to>
                                        <p:strVal val="hidden"/>
                                      </p:to>
                                    </p:set>
                                  </p:childTnLst>
                                </p:cTn>
                              </p:par>
                              <p:par>
                                <p:cTn id="358" presetID="1" presetClass="exit" presetSubtype="0" fill="hold" grpId="1" nodeType="withEffect">
                                  <p:stCondLst>
                                    <p:cond delay="0"/>
                                  </p:stCondLst>
                                  <p:childTnLst>
                                    <p:set>
                                      <p:cBhvr>
                                        <p:cTn id="359" dur="1" fill="hold">
                                          <p:stCondLst>
                                            <p:cond delay="0"/>
                                          </p:stCondLst>
                                        </p:cTn>
                                        <p:tgtEl>
                                          <p:spTgt spid="229"/>
                                        </p:tgtEl>
                                        <p:attrNameLst>
                                          <p:attrName>style.visibility</p:attrName>
                                        </p:attrNameLst>
                                      </p:cBhvr>
                                      <p:to>
                                        <p:strVal val="hidden"/>
                                      </p:to>
                                    </p:set>
                                  </p:childTnLst>
                                </p:cTn>
                              </p:par>
                              <p:par>
                                <p:cTn id="360" presetID="1" presetClass="exit" presetSubtype="0" fill="hold" grpId="1" nodeType="withEffect">
                                  <p:stCondLst>
                                    <p:cond delay="0"/>
                                  </p:stCondLst>
                                  <p:childTnLst>
                                    <p:set>
                                      <p:cBhvr>
                                        <p:cTn id="361" dur="1" fill="hold">
                                          <p:stCondLst>
                                            <p:cond delay="0"/>
                                          </p:stCondLst>
                                        </p:cTn>
                                        <p:tgtEl>
                                          <p:spTgt spid="230"/>
                                        </p:tgtEl>
                                        <p:attrNameLst>
                                          <p:attrName>style.visibility</p:attrName>
                                        </p:attrNameLst>
                                      </p:cBhvr>
                                      <p:to>
                                        <p:strVal val="hidden"/>
                                      </p:to>
                                    </p:set>
                                  </p:childTnLst>
                                </p:cTn>
                              </p:par>
                              <p:par>
                                <p:cTn id="362" presetID="1" presetClass="exit" presetSubtype="0" fill="hold" grpId="1" nodeType="withEffect">
                                  <p:stCondLst>
                                    <p:cond delay="0"/>
                                  </p:stCondLst>
                                  <p:childTnLst>
                                    <p:set>
                                      <p:cBhvr>
                                        <p:cTn id="363" dur="1" fill="hold">
                                          <p:stCondLst>
                                            <p:cond delay="0"/>
                                          </p:stCondLst>
                                        </p:cTn>
                                        <p:tgtEl>
                                          <p:spTgt spid="231"/>
                                        </p:tgtEl>
                                        <p:attrNameLst>
                                          <p:attrName>style.visibility</p:attrName>
                                        </p:attrNameLst>
                                      </p:cBhvr>
                                      <p:to>
                                        <p:strVal val="hidden"/>
                                      </p:to>
                                    </p:set>
                                  </p:childTnLst>
                                </p:cTn>
                              </p:par>
                              <p:par>
                                <p:cTn id="364" presetID="1" presetClass="exit" presetSubtype="0" fill="hold" grpId="1" nodeType="withEffect">
                                  <p:stCondLst>
                                    <p:cond delay="0"/>
                                  </p:stCondLst>
                                  <p:childTnLst>
                                    <p:set>
                                      <p:cBhvr>
                                        <p:cTn id="365" dur="1" fill="hold">
                                          <p:stCondLst>
                                            <p:cond delay="0"/>
                                          </p:stCondLst>
                                        </p:cTn>
                                        <p:tgtEl>
                                          <p:spTgt spid="232"/>
                                        </p:tgtEl>
                                        <p:attrNameLst>
                                          <p:attrName>style.visibility</p:attrName>
                                        </p:attrNameLst>
                                      </p:cBhvr>
                                      <p:to>
                                        <p:strVal val="hidden"/>
                                      </p:to>
                                    </p:set>
                                  </p:childTnLst>
                                </p:cTn>
                              </p:par>
                              <p:par>
                                <p:cTn id="366" presetID="1" presetClass="exit" presetSubtype="0" fill="hold" grpId="1" nodeType="withEffect">
                                  <p:stCondLst>
                                    <p:cond delay="0"/>
                                  </p:stCondLst>
                                  <p:childTnLst>
                                    <p:set>
                                      <p:cBhvr>
                                        <p:cTn id="367" dur="1" fill="hold">
                                          <p:stCondLst>
                                            <p:cond delay="0"/>
                                          </p:stCondLst>
                                        </p:cTn>
                                        <p:tgtEl>
                                          <p:spTgt spid="233"/>
                                        </p:tgtEl>
                                        <p:attrNameLst>
                                          <p:attrName>style.visibility</p:attrName>
                                        </p:attrNameLst>
                                      </p:cBhvr>
                                      <p:to>
                                        <p:strVal val="hidden"/>
                                      </p:to>
                                    </p:set>
                                  </p:childTnLst>
                                </p:cTn>
                              </p:par>
                              <p:par>
                                <p:cTn id="368" presetID="1" presetClass="exit" presetSubtype="0" fill="hold" grpId="1" nodeType="withEffect">
                                  <p:stCondLst>
                                    <p:cond delay="0"/>
                                  </p:stCondLst>
                                  <p:childTnLst>
                                    <p:set>
                                      <p:cBhvr>
                                        <p:cTn id="369" dur="1" fill="hold">
                                          <p:stCondLst>
                                            <p:cond delay="0"/>
                                          </p:stCondLst>
                                        </p:cTn>
                                        <p:tgtEl>
                                          <p:spTgt spid="234"/>
                                        </p:tgtEl>
                                        <p:attrNameLst>
                                          <p:attrName>style.visibility</p:attrName>
                                        </p:attrNameLst>
                                      </p:cBhvr>
                                      <p:to>
                                        <p:strVal val="hidden"/>
                                      </p:to>
                                    </p:set>
                                  </p:childTnLst>
                                </p:cTn>
                              </p:par>
                              <p:par>
                                <p:cTn id="370" presetID="1" presetClass="exit" presetSubtype="0" fill="hold" grpId="1" nodeType="withEffect">
                                  <p:stCondLst>
                                    <p:cond delay="0"/>
                                  </p:stCondLst>
                                  <p:childTnLst>
                                    <p:set>
                                      <p:cBhvr>
                                        <p:cTn id="371" dur="1" fill="hold">
                                          <p:stCondLst>
                                            <p:cond delay="0"/>
                                          </p:stCondLst>
                                        </p:cTn>
                                        <p:tgtEl>
                                          <p:spTgt spid="235"/>
                                        </p:tgtEl>
                                        <p:attrNameLst>
                                          <p:attrName>style.visibility</p:attrName>
                                        </p:attrNameLst>
                                      </p:cBhvr>
                                      <p:to>
                                        <p:strVal val="hidden"/>
                                      </p:to>
                                    </p:set>
                                  </p:childTnLst>
                                </p:cTn>
                              </p:par>
                              <p:par>
                                <p:cTn id="372" presetID="1" presetClass="exit" presetSubtype="0" fill="hold" grpId="1" nodeType="withEffect">
                                  <p:stCondLst>
                                    <p:cond delay="0"/>
                                  </p:stCondLst>
                                  <p:childTnLst>
                                    <p:set>
                                      <p:cBhvr>
                                        <p:cTn id="373" dur="1" fill="hold">
                                          <p:stCondLst>
                                            <p:cond delay="0"/>
                                          </p:stCondLst>
                                        </p:cTn>
                                        <p:tgtEl>
                                          <p:spTgt spid="236"/>
                                        </p:tgtEl>
                                        <p:attrNameLst>
                                          <p:attrName>style.visibility</p:attrName>
                                        </p:attrNameLst>
                                      </p:cBhvr>
                                      <p:to>
                                        <p:strVal val="hidden"/>
                                      </p:to>
                                    </p:set>
                                  </p:childTnLst>
                                </p:cTn>
                              </p:par>
                              <p:par>
                                <p:cTn id="374" presetID="1" presetClass="exit" presetSubtype="0" fill="hold" grpId="1" nodeType="withEffect">
                                  <p:stCondLst>
                                    <p:cond delay="0"/>
                                  </p:stCondLst>
                                  <p:childTnLst>
                                    <p:set>
                                      <p:cBhvr>
                                        <p:cTn id="375" dur="1" fill="hold">
                                          <p:stCondLst>
                                            <p:cond delay="0"/>
                                          </p:stCondLst>
                                        </p:cTn>
                                        <p:tgtEl>
                                          <p:spTgt spid="237"/>
                                        </p:tgtEl>
                                        <p:attrNameLst>
                                          <p:attrName>style.visibility</p:attrName>
                                        </p:attrNameLst>
                                      </p:cBhvr>
                                      <p:to>
                                        <p:strVal val="hidden"/>
                                      </p:to>
                                    </p:set>
                                  </p:childTnLst>
                                </p:cTn>
                              </p:par>
                              <p:par>
                                <p:cTn id="376" presetID="1" presetClass="exit" presetSubtype="0" fill="hold" grpId="1" nodeType="withEffect">
                                  <p:stCondLst>
                                    <p:cond delay="0"/>
                                  </p:stCondLst>
                                  <p:childTnLst>
                                    <p:set>
                                      <p:cBhvr>
                                        <p:cTn id="377" dur="1" fill="hold">
                                          <p:stCondLst>
                                            <p:cond delay="0"/>
                                          </p:stCondLst>
                                        </p:cTn>
                                        <p:tgtEl>
                                          <p:spTgt spid="238"/>
                                        </p:tgtEl>
                                        <p:attrNameLst>
                                          <p:attrName>style.visibility</p:attrName>
                                        </p:attrNameLst>
                                      </p:cBhvr>
                                      <p:to>
                                        <p:strVal val="hidden"/>
                                      </p:to>
                                    </p:set>
                                  </p:childTnLst>
                                </p:cTn>
                              </p:par>
                              <p:par>
                                <p:cTn id="378" presetID="1" presetClass="exit" presetSubtype="0" fill="hold" grpId="1" nodeType="withEffect">
                                  <p:stCondLst>
                                    <p:cond delay="0"/>
                                  </p:stCondLst>
                                  <p:childTnLst>
                                    <p:set>
                                      <p:cBhvr>
                                        <p:cTn id="379" dur="1" fill="hold">
                                          <p:stCondLst>
                                            <p:cond delay="0"/>
                                          </p:stCondLst>
                                        </p:cTn>
                                        <p:tgtEl>
                                          <p:spTgt spid="239"/>
                                        </p:tgtEl>
                                        <p:attrNameLst>
                                          <p:attrName>style.visibility</p:attrName>
                                        </p:attrNameLst>
                                      </p:cBhvr>
                                      <p:to>
                                        <p:strVal val="hidden"/>
                                      </p:to>
                                    </p:set>
                                  </p:childTnLst>
                                </p:cTn>
                              </p:par>
                              <p:par>
                                <p:cTn id="380" presetID="1" presetClass="exit" presetSubtype="0" fill="hold" grpId="1" nodeType="withEffect">
                                  <p:stCondLst>
                                    <p:cond delay="0"/>
                                  </p:stCondLst>
                                  <p:childTnLst>
                                    <p:set>
                                      <p:cBhvr>
                                        <p:cTn id="381" dur="1" fill="hold">
                                          <p:stCondLst>
                                            <p:cond delay="0"/>
                                          </p:stCondLst>
                                        </p:cTn>
                                        <p:tgtEl>
                                          <p:spTgt spid="240"/>
                                        </p:tgtEl>
                                        <p:attrNameLst>
                                          <p:attrName>style.visibility</p:attrName>
                                        </p:attrNameLst>
                                      </p:cBhvr>
                                      <p:to>
                                        <p:strVal val="hidden"/>
                                      </p:to>
                                    </p:set>
                                  </p:childTnLst>
                                </p:cTn>
                              </p:par>
                              <p:par>
                                <p:cTn id="382" presetID="1" presetClass="exit" presetSubtype="0" fill="hold" grpId="1" nodeType="withEffect">
                                  <p:stCondLst>
                                    <p:cond delay="0"/>
                                  </p:stCondLst>
                                  <p:childTnLst>
                                    <p:set>
                                      <p:cBhvr>
                                        <p:cTn id="383" dur="1" fill="hold">
                                          <p:stCondLst>
                                            <p:cond delay="0"/>
                                          </p:stCondLst>
                                        </p:cTn>
                                        <p:tgtEl>
                                          <p:spTgt spid="241"/>
                                        </p:tgtEl>
                                        <p:attrNameLst>
                                          <p:attrName>style.visibility</p:attrName>
                                        </p:attrNameLst>
                                      </p:cBhvr>
                                      <p:to>
                                        <p:strVal val="hidden"/>
                                      </p:to>
                                    </p:set>
                                  </p:childTnLst>
                                </p:cTn>
                              </p:par>
                              <p:par>
                                <p:cTn id="384" presetID="1" presetClass="exit" presetSubtype="0" fill="hold" grpId="1" nodeType="withEffect">
                                  <p:stCondLst>
                                    <p:cond delay="0"/>
                                  </p:stCondLst>
                                  <p:childTnLst>
                                    <p:set>
                                      <p:cBhvr>
                                        <p:cTn id="385" dur="1" fill="hold">
                                          <p:stCondLst>
                                            <p:cond delay="0"/>
                                          </p:stCondLst>
                                        </p:cTn>
                                        <p:tgtEl>
                                          <p:spTgt spid="242"/>
                                        </p:tgtEl>
                                        <p:attrNameLst>
                                          <p:attrName>style.visibility</p:attrName>
                                        </p:attrNameLst>
                                      </p:cBhvr>
                                      <p:to>
                                        <p:strVal val="hidden"/>
                                      </p:to>
                                    </p:set>
                                  </p:childTnLst>
                                </p:cTn>
                              </p:par>
                              <p:par>
                                <p:cTn id="386" presetID="1" presetClass="exit" presetSubtype="0" fill="hold" grpId="1" nodeType="withEffect">
                                  <p:stCondLst>
                                    <p:cond delay="0"/>
                                  </p:stCondLst>
                                  <p:childTnLst>
                                    <p:set>
                                      <p:cBhvr>
                                        <p:cTn id="387" dur="1" fill="hold">
                                          <p:stCondLst>
                                            <p:cond delay="0"/>
                                          </p:stCondLst>
                                        </p:cTn>
                                        <p:tgtEl>
                                          <p:spTgt spid="243"/>
                                        </p:tgtEl>
                                        <p:attrNameLst>
                                          <p:attrName>style.visibility</p:attrName>
                                        </p:attrNameLst>
                                      </p:cBhvr>
                                      <p:to>
                                        <p:strVal val="hidden"/>
                                      </p:to>
                                    </p:set>
                                  </p:childTnLst>
                                </p:cTn>
                              </p:par>
                              <p:par>
                                <p:cTn id="388" presetID="1" presetClass="exit" presetSubtype="0" fill="hold" grpId="1" nodeType="withEffect">
                                  <p:stCondLst>
                                    <p:cond delay="0"/>
                                  </p:stCondLst>
                                  <p:childTnLst>
                                    <p:set>
                                      <p:cBhvr>
                                        <p:cTn id="389" dur="1" fill="hold">
                                          <p:stCondLst>
                                            <p:cond delay="0"/>
                                          </p:stCondLst>
                                        </p:cTn>
                                        <p:tgtEl>
                                          <p:spTgt spid="244"/>
                                        </p:tgtEl>
                                        <p:attrNameLst>
                                          <p:attrName>style.visibility</p:attrName>
                                        </p:attrNameLst>
                                      </p:cBhvr>
                                      <p:to>
                                        <p:strVal val="hidden"/>
                                      </p:to>
                                    </p:set>
                                  </p:childTnLst>
                                </p:cTn>
                              </p:par>
                              <p:par>
                                <p:cTn id="390" presetID="1" presetClass="exit" presetSubtype="0" fill="hold" grpId="1" nodeType="withEffect">
                                  <p:stCondLst>
                                    <p:cond delay="0"/>
                                  </p:stCondLst>
                                  <p:childTnLst>
                                    <p:set>
                                      <p:cBhvr>
                                        <p:cTn id="391" dur="1" fill="hold">
                                          <p:stCondLst>
                                            <p:cond delay="0"/>
                                          </p:stCondLst>
                                        </p:cTn>
                                        <p:tgtEl>
                                          <p:spTgt spid="245"/>
                                        </p:tgtEl>
                                        <p:attrNameLst>
                                          <p:attrName>style.visibility</p:attrName>
                                        </p:attrNameLst>
                                      </p:cBhvr>
                                      <p:to>
                                        <p:strVal val="hidden"/>
                                      </p:to>
                                    </p:set>
                                  </p:childTnLst>
                                </p:cTn>
                              </p:par>
                              <p:par>
                                <p:cTn id="392" presetID="1" presetClass="exit" presetSubtype="0" fill="hold" grpId="1" nodeType="withEffect">
                                  <p:stCondLst>
                                    <p:cond delay="0"/>
                                  </p:stCondLst>
                                  <p:childTnLst>
                                    <p:set>
                                      <p:cBhvr>
                                        <p:cTn id="393" dur="1" fill="hold">
                                          <p:stCondLst>
                                            <p:cond delay="0"/>
                                          </p:stCondLst>
                                        </p:cTn>
                                        <p:tgtEl>
                                          <p:spTgt spid="246"/>
                                        </p:tgtEl>
                                        <p:attrNameLst>
                                          <p:attrName>style.visibility</p:attrName>
                                        </p:attrNameLst>
                                      </p:cBhvr>
                                      <p:to>
                                        <p:strVal val="hidden"/>
                                      </p:to>
                                    </p:set>
                                  </p:childTnLst>
                                </p:cTn>
                              </p:par>
                              <p:par>
                                <p:cTn id="394" presetID="1" presetClass="exit" presetSubtype="0" fill="hold" grpId="1" nodeType="withEffect">
                                  <p:stCondLst>
                                    <p:cond delay="0"/>
                                  </p:stCondLst>
                                  <p:childTnLst>
                                    <p:set>
                                      <p:cBhvr>
                                        <p:cTn id="395" dur="1" fill="hold">
                                          <p:stCondLst>
                                            <p:cond delay="0"/>
                                          </p:stCondLst>
                                        </p:cTn>
                                        <p:tgtEl>
                                          <p:spTgt spid="247"/>
                                        </p:tgtEl>
                                        <p:attrNameLst>
                                          <p:attrName>style.visibility</p:attrName>
                                        </p:attrNameLst>
                                      </p:cBhvr>
                                      <p:to>
                                        <p:strVal val="hidden"/>
                                      </p:to>
                                    </p:set>
                                  </p:childTnLst>
                                </p:cTn>
                              </p:par>
                              <p:par>
                                <p:cTn id="396" presetID="1" presetClass="exit" presetSubtype="0" fill="hold" grpId="1" nodeType="withEffect">
                                  <p:stCondLst>
                                    <p:cond delay="0"/>
                                  </p:stCondLst>
                                  <p:childTnLst>
                                    <p:set>
                                      <p:cBhvr>
                                        <p:cTn id="397" dur="1" fill="hold">
                                          <p:stCondLst>
                                            <p:cond delay="0"/>
                                          </p:stCondLst>
                                        </p:cTn>
                                        <p:tgtEl>
                                          <p:spTgt spid="248"/>
                                        </p:tgtEl>
                                        <p:attrNameLst>
                                          <p:attrName>style.visibility</p:attrName>
                                        </p:attrNameLst>
                                      </p:cBhvr>
                                      <p:to>
                                        <p:strVal val="hidden"/>
                                      </p:to>
                                    </p:set>
                                  </p:childTnLst>
                                </p:cTn>
                              </p:par>
                              <p:par>
                                <p:cTn id="398" presetID="1" presetClass="exit" presetSubtype="0" fill="hold" grpId="1" nodeType="withEffect">
                                  <p:stCondLst>
                                    <p:cond delay="0"/>
                                  </p:stCondLst>
                                  <p:childTnLst>
                                    <p:set>
                                      <p:cBhvr>
                                        <p:cTn id="399" dur="1" fill="hold">
                                          <p:stCondLst>
                                            <p:cond delay="0"/>
                                          </p:stCondLst>
                                        </p:cTn>
                                        <p:tgtEl>
                                          <p:spTgt spid="249"/>
                                        </p:tgtEl>
                                        <p:attrNameLst>
                                          <p:attrName>style.visibility</p:attrName>
                                        </p:attrNameLst>
                                      </p:cBhvr>
                                      <p:to>
                                        <p:strVal val="hidden"/>
                                      </p:to>
                                    </p:set>
                                  </p:childTnLst>
                                </p:cTn>
                              </p:par>
                              <p:par>
                                <p:cTn id="400" presetID="1" presetClass="exit" presetSubtype="0" fill="hold" grpId="1" nodeType="withEffect">
                                  <p:stCondLst>
                                    <p:cond delay="0"/>
                                  </p:stCondLst>
                                  <p:childTnLst>
                                    <p:set>
                                      <p:cBhvr>
                                        <p:cTn id="401" dur="1" fill="hold">
                                          <p:stCondLst>
                                            <p:cond delay="0"/>
                                          </p:stCondLst>
                                        </p:cTn>
                                        <p:tgtEl>
                                          <p:spTgt spid="250"/>
                                        </p:tgtEl>
                                        <p:attrNameLst>
                                          <p:attrName>style.visibility</p:attrName>
                                        </p:attrNameLst>
                                      </p:cBhvr>
                                      <p:to>
                                        <p:strVal val="hidden"/>
                                      </p:to>
                                    </p:set>
                                  </p:childTnLst>
                                </p:cTn>
                              </p:par>
                              <p:par>
                                <p:cTn id="402" presetID="1" presetClass="exit" presetSubtype="0" fill="hold" grpId="1" nodeType="withEffect">
                                  <p:stCondLst>
                                    <p:cond delay="0"/>
                                  </p:stCondLst>
                                  <p:childTnLst>
                                    <p:set>
                                      <p:cBhvr>
                                        <p:cTn id="403" dur="1" fill="hold">
                                          <p:stCondLst>
                                            <p:cond delay="0"/>
                                          </p:stCondLst>
                                        </p:cTn>
                                        <p:tgtEl>
                                          <p:spTgt spid="2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6" grpId="1" animBg="1"/>
      <p:bldP spid="168" grpId="0" animBg="1"/>
      <p:bldP spid="168" grpId="1" animBg="1"/>
      <p:bldP spid="169" grpId="0" animBg="1"/>
      <p:bldP spid="169" grpId="1" animBg="1"/>
      <p:bldP spid="170" grpId="0" animBg="1"/>
      <p:bldP spid="170" grpId="1" animBg="1"/>
      <p:bldP spid="109" grpId="0" animBg="1"/>
      <p:bldP spid="109" grpId="1" animBg="1"/>
      <p:bldP spid="113" grpId="0" animBg="1"/>
      <p:bldP spid="113" grpId="1" animBg="1"/>
      <p:bldP spid="114" grpId="0" animBg="1"/>
      <p:bldP spid="114" grpId="1" animBg="1"/>
      <p:bldP spid="115" grpId="0" animBg="1"/>
      <p:bldP spid="115" grpId="1" animBg="1"/>
      <p:bldP spid="116" grpId="0" animBg="1"/>
      <p:bldP spid="116" grpId="1" animBg="1"/>
      <p:bldP spid="118" grpId="0" animBg="1"/>
      <p:bldP spid="118" grpId="1" animBg="1"/>
      <p:bldP spid="119" grpId="0" animBg="1"/>
      <p:bldP spid="119" grpId="1" animBg="1"/>
      <p:bldP spid="120" grpId="0" animBg="1"/>
      <p:bldP spid="120" grpId="1" animBg="1"/>
      <p:bldP spid="121" grpId="0" animBg="1"/>
      <p:bldP spid="121" grpId="1" animBg="1"/>
      <p:bldP spid="122" grpId="0" animBg="1"/>
      <p:bldP spid="122" grpId="1" animBg="1"/>
      <p:bldP spid="123" grpId="0" animBg="1"/>
      <p:bldP spid="123" grpId="1" animBg="1"/>
      <p:bldP spid="124" grpId="0" animBg="1"/>
      <p:bldP spid="124" grpId="1" animBg="1"/>
      <p:bldP spid="125" grpId="0" animBg="1"/>
      <p:bldP spid="125" grpId="1" animBg="1"/>
      <p:bldP spid="126" grpId="0" animBg="1"/>
      <p:bldP spid="126" grpId="1" animBg="1"/>
      <p:bldP spid="127" grpId="0" animBg="1"/>
      <p:bldP spid="127" grpId="1" animBg="1"/>
      <p:bldP spid="128" grpId="0" animBg="1"/>
      <p:bldP spid="128" grpId="1" animBg="1"/>
      <p:bldP spid="129" grpId="0" animBg="1"/>
      <p:bldP spid="129" grpId="1" animBg="1"/>
      <p:bldP spid="130" grpId="0" animBg="1"/>
      <p:bldP spid="130" grpId="1" animBg="1"/>
      <p:bldP spid="131" grpId="0" animBg="1"/>
      <p:bldP spid="131" grpId="1" animBg="1"/>
      <p:bldP spid="132" grpId="0" animBg="1"/>
      <p:bldP spid="132" grpId="1" animBg="1"/>
      <p:bldP spid="133" grpId="0" animBg="1"/>
      <p:bldP spid="133" grpId="1" animBg="1"/>
      <p:bldP spid="138" grpId="0" animBg="1"/>
      <p:bldP spid="138" grpId="1" animBg="1"/>
      <p:bldP spid="148" grpId="0" animBg="1"/>
      <p:bldP spid="148" grpId="1" animBg="1"/>
      <p:bldP spid="149" grpId="0" animBg="1"/>
      <p:bldP spid="149" grpId="1" animBg="1"/>
      <p:bldP spid="159" grpId="0" animBg="1"/>
      <p:bldP spid="159" grpId="1" animBg="1"/>
      <p:bldP spid="160" grpId="0" animBg="1"/>
      <p:bldP spid="160" grpId="1" animBg="1"/>
      <p:bldP spid="161" grpId="0" animBg="1"/>
      <p:bldP spid="161" grpId="1" animBg="1"/>
      <p:bldP spid="162" grpId="0" animBg="1"/>
      <p:bldP spid="162" grpId="1" animBg="1"/>
      <p:bldP spid="163" grpId="0" animBg="1"/>
      <p:bldP spid="163" grpId="1" animBg="1"/>
      <p:bldP spid="165" grpId="0" animBg="1"/>
      <p:bldP spid="165" grpId="1" animBg="1"/>
      <p:bldP spid="167" grpId="0" animBg="1"/>
      <p:bldP spid="167" grpId="1" animBg="1"/>
      <p:bldP spid="172" grpId="0" animBg="1"/>
      <p:bldP spid="172" grpId="1" animBg="1"/>
      <p:bldP spid="174" grpId="0" animBg="1"/>
      <p:bldP spid="174" grpId="1" animBg="1"/>
      <p:bldP spid="177" grpId="0" animBg="1"/>
      <p:bldP spid="177" grpId="1" animBg="1"/>
      <p:bldP spid="180" grpId="0" animBg="1"/>
      <p:bldP spid="180" grpId="1" animBg="1"/>
      <p:bldP spid="181" grpId="0" animBg="1"/>
      <p:bldP spid="181" grpId="1" animBg="1"/>
      <p:bldP spid="185" grpId="0" animBg="1"/>
      <p:bldP spid="185" grpId="1" animBg="1"/>
      <p:bldP spid="191" grpId="0" animBg="1"/>
      <p:bldP spid="191" grpId="1" animBg="1"/>
      <p:bldP spid="196" grpId="0" animBg="1"/>
      <p:bldP spid="196" grpId="1" animBg="1"/>
      <p:bldP spid="197" grpId="0" animBg="1"/>
      <p:bldP spid="197" grpId="1" animBg="1"/>
      <p:bldP spid="198" grpId="0" animBg="1"/>
      <p:bldP spid="198" grpId="1" animBg="1"/>
      <p:bldP spid="199" grpId="0" animBg="1"/>
      <p:bldP spid="199" grpId="1" animBg="1"/>
      <p:bldP spid="200" grpId="0" animBg="1"/>
      <p:bldP spid="200" grpId="1" animBg="1"/>
      <p:bldP spid="201" grpId="0" animBg="1"/>
      <p:bldP spid="201" grpId="1" animBg="1"/>
      <p:bldP spid="202" grpId="0" animBg="1"/>
      <p:bldP spid="202" grpId="1" animBg="1"/>
      <p:bldP spid="203" grpId="0" animBg="1"/>
      <p:bldP spid="203" grpId="1" animBg="1"/>
      <p:bldP spid="204" grpId="0" animBg="1"/>
      <p:bldP spid="204" grpId="1" animBg="1"/>
      <p:bldP spid="205" grpId="0" animBg="1"/>
      <p:bldP spid="205" grpId="1" animBg="1"/>
      <p:bldP spid="206" grpId="0" animBg="1"/>
      <p:bldP spid="206" grpId="1" animBg="1"/>
      <p:bldP spid="207" grpId="0" animBg="1"/>
      <p:bldP spid="207" grpId="1" animBg="1"/>
      <p:bldP spid="208" grpId="0" animBg="1"/>
      <p:bldP spid="208" grpId="1" animBg="1"/>
      <p:bldP spid="209" grpId="0" animBg="1"/>
      <p:bldP spid="209" grpId="1" animBg="1"/>
      <p:bldP spid="210" grpId="0" animBg="1"/>
      <p:bldP spid="210" grpId="1" animBg="1"/>
      <p:bldP spid="211" grpId="0" animBg="1"/>
      <p:bldP spid="211" grpId="1" animBg="1"/>
      <p:bldP spid="212" grpId="0" animBg="1"/>
      <p:bldP spid="212" grpId="1" animBg="1"/>
      <p:bldP spid="213" grpId="0" animBg="1"/>
      <p:bldP spid="213" grpId="1" animBg="1"/>
      <p:bldP spid="214" grpId="0" animBg="1"/>
      <p:bldP spid="214" grpId="1" animBg="1"/>
      <p:bldP spid="215" grpId="0" animBg="1"/>
      <p:bldP spid="215" grpId="1" animBg="1"/>
      <p:bldP spid="216" grpId="0" animBg="1"/>
      <p:bldP spid="216" grpId="1" animBg="1"/>
      <p:bldP spid="217" grpId="0" animBg="1"/>
      <p:bldP spid="217" grpId="1" animBg="1"/>
      <p:bldP spid="218" grpId="0" animBg="1"/>
      <p:bldP spid="218" grpId="1" animBg="1"/>
      <p:bldP spid="219" grpId="0" animBg="1"/>
      <p:bldP spid="219" grpId="1" animBg="1"/>
      <p:bldP spid="220" grpId="0" animBg="1"/>
      <p:bldP spid="220" grpId="1" animBg="1"/>
      <p:bldP spid="221" grpId="0" animBg="1"/>
      <p:bldP spid="221" grpId="1" animBg="1"/>
      <p:bldP spid="222" grpId="0" animBg="1"/>
      <p:bldP spid="222" grpId="1" animBg="1"/>
      <p:bldP spid="223" grpId="0" animBg="1"/>
      <p:bldP spid="223" grpId="1" animBg="1"/>
      <p:bldP spid="224" grpId="0" animBg="1"/>
      <p:bldP spid="224" grpId="1" animBg="1"/>
      <p:bldP spid="225" grpId="0" animBg="1"/>
      <p:bldP spid="225" grpId="1" animBg="1"/>
      <p:bldP spid="226" grpId="0" animBg="1"/>
      <p:bldP spid="226" grpId="1" animBg="1"/>
      <p:bldP spid="227" grpId="0" animBg="1"/>
      <p:bldP spid="227" grpId="1" animBg="1"/>
      <p:bldP spid="228" grpId="0" animBg="1"/>
      <p:bldP spid="228" grpId="1" animBg="1"/>
      <p:bldP spid="229" grpId="0" animBg="1"/>
      <p:bldP spid="229" grpId="1" animBg="1"/>
      <p:bldP spid="230" grpId="0" animBg="1"/>
      <p:bldP spid="230" grpId="1" animBg="1"/>
      <p:bldP spid="231" grpId="0" animBg="1"/>
      <p:bldP spid="231" grpId="1" animBg="1"/>
      <p:bldP spid="232" grpId="0" animBg="1"/>
      <p:bldP spid="232" grpId="1" animBg="1"/>
      <p:bldP spid="233" grpId="0" animBg="1"/>
      <p:bldP spid="233" grpId="1" animBg="1"/>
      <p:bldP spid="234" grpId="0" animBg="1"/>
      <p:bldP spid="234" grpId="1" animBg="1"/>
      <p:bldP spid="235" grpId="0" animBg="1"/>
      <p:bldP spid="235" grpId="1" animBg="1"/>
      <p:bldP spid="236" grpId="0" animBg="1"/>
      <p:bldP spid="236" grpId="1" animBg="1"/>
      <p:bldP spid="237" grpId="0" animBg="1"/>
      <p:bldP spid="237" grpId="1" animBg="1"/>
      <p:bldP spid="238" grpId="0" animBg="1"/>
      <p:bldP spid="238" grpId="1" animBg="1"/>
      <p:bldP spid="239" grpId="0" animBg="1"/>
      <p:bldP spid="239" grpId="1" animBg="1"/>
      <p:bldP spid="240" grpId="0" animBg="1"/>
      <p:bldP spid="240" grpId="1" animBg="1"/>
      <p:bldP spid="241" grpId="0" animBg="1"/>
      <p:bldP spid="241" grpId="1" animBg="1"/>
      <p:bldP spid="242" grpId="0" animBg="1"/>
      <p:bldP spid="242" grpId="1" animBg="1"/>
      <p:bldP spid="243" grpId="0" animBg="1"/>
      <p:bldP spid="243" grpId="1" animBg="1"/>
      <p:bldP spid="244" grpId="0" animBg="1"/>
      <p:bldP spid="244" grpId="1" animBg="1"/>
      <p:bldP spid="245" grpId="0" animBg="1"/>
      <p:bldP spid="245" grpId="1" animBg="1"/>
      <p:bldP spid="246" grpId="0" animBg="1"/>
      <p:bldP spid="246" grpId="1" animBg="1"/>
      <p:bldP spid="247" grpId="0" animBg="1"/>
      <p:bldP spid="247" grpId="1" animBg="1"/>
      <p:bldP spid="248" grpId="0" animBg="1"/>
      <p:bldP spid="248" grpId="1" animBg="1"/>
      <p:bldP spid="249" grpId="0" animBg="1"/>
      <p:bldP spid="249" grpId="1" animBg="1"/>
      <p:bldP spid="250" grpId="0" animBg="1"/>
      <p:bldP spid="250" grpId="1" animBg="1"/>
      <p:bldP spid="251" grpId="0" animBg="1"/>
      <p:bldP spid="251" grpId="1"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4497357" y="4507468"/>
            <a:ext cx="4113243" cy="445532"/>
            <a:chOff x="4497357" y="3352800"/>
            <a:chExt cx="4113243" cy="445532"/>
          </a:xfrm>
        </p:grpSpPr>
        <p:cxnSp>
          <p:nvCxnSpPr>
            <p:cNvPr id="5" name="Straight Arrow Connector 4"/>
            <p:cNvCxnSpPr/>
            <p:nvPr/>
          </p:nvCxnSpPr>
          <p:spPr>
            <a:xfrm>
              <a:off x="4572000" y="3429000"/>
              <a:ext cx="4038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5029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5410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5791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5791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6172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6553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6553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6934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7315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7315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7696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8077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4648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5029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5410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497357" y="3429000"/>
              <a:ext cx="301686" cy="369332"/>
            </a:xfrm>
            <a:prstGeom prst="rect">
              <a:avLst/>
            </a:prstGeom>
            <a:noFill/>
          </p:spPr>
          <p:txBody>
            <a:bodyPr wrap="none" rtlCol="0">
              <a:spAutoFit/>
            </a:bodyPr>
            <a:lstStyle/>
            <a:p>
              <a:r>
                <a:rPr lang="en-US" dirty="0" smtClean="0"/>
                <a:t>0</a:t>
              </a:r>
              <a:endParaRPr lang="en-US" dirty="0"/>
            </a:p>
          </p:txBody>
        </p:sp>
        <p:sp>
          <p:nvSpPr>
            <p:cNvPr id="24" name="TextBox 23"/>
            <p:cNvSpPr txBox="1"/>
            <p:nvPr/>
          </p:nvSpPr>
          <p:spPr>
            <a:xfrm>
              <a:off x="4879914" y="3429000"/>
              <a:ext cx="301686" cy="369332"/>
            </a:xfrm>
            <a:prstGeom prst="rect">
              <a:avLst/>
            </a:prstGeom>
            <a:noFill/>
          </p:spPr>
          <p:txBody>
            <a:bodyPr wrap="none" rtlCol="0">
              <a:spAutoFit/>
            </a:bodyPr>
            <a:lstStyle/>
            <a:p>
              <a:r>
                <a:rPr lang="en-US" dirty="0"/>
                <a:t>1</a:t>
              </a:r>
            </a:p>
          </p:txBody>
        </p:sp>
        <p:sp>
          <p:nvSpPr>
            <p:cNvPr id="25" name="TextBox 24"/>
            <p:cNvSpPr txBox="1"/>
            <p:nvPr/>
          </p:nvSpPr>
          <p:spPr>
            <a:xfrm>
              <a:off x="5259357" y="3429000"/>
              <a:ext cx="301686" cy="369332"/>
            </a:xfrm>
            <a:prstGeom prst="rect">
              <a:avLst/>
            </a:prstGeom>
            <a:noFill/>
          </p:spPr>
          <p:txBody>
            <a:bodyPr wrap="none" rtlCol="0">
              <a:spAutoFit/>
            </a:bodyPr>
            <a:lstStyle/>
            <a:p>
              <a:r>
                <a:rPr lang="en-US" dirty="0" smtClean="0"/>
                <a:t>2</a:t>
              </a:r>
              <a:endParaRPr lang="en-US" dirty="0"/>
            </a:p>
          </p:txBody>
        </p:sp>
        <p:sp>
          <p:nvSpPr>
            <p:cNvPr id="26" name="TextBox 25"/>
            <p:cNvSpPr txBox="1"/>
            <p:nvPr/>
          </p:nvSpPr>
          <p:spPr>
            <a:xfrm>
              <a:off x="5641914" y="3429000"/>
              <a:ext cx="301686" cy="369332"/>
            </a:xfrm>
            <a:prstGeom prst="rect">
              <a:avLst/>
            </a:prstGeom>
            <a:noFill/>
          </p:spPr>
          <p:txBody>
            <a:bodyPr wrap="none" rtlCol="0">
              <a:spAutoFit/>
            </a:bodyPr>
            <a:lstStyle/>
            <a:p>
              <a:r>
                <a:rPr lang="en-US" dirty="0" smtClean="0"/>
                <a:t>3</a:t>
              </a:r>
              <a:endParaRPr lang="en-US" dirty="0"/>
            </a:p>
          </p:txBody>
        </p:sp>
        <p:sp>
          <p:nvSpPr>
            <p:cNvPr id="27" name="TextBox 26"/>
            <p:cNvSpPr txBox="1"/>
            <p:nvPr/>
          </p:nvSpPr>
          <p:spPr>
            <a:xfrm>
              <a:off x="6019800" y="3429000"/>
              <a:ext cx="301686" cy="369332"/>
            </a:xfrm>
            <a:prstGeom prst="rect">
              <a:avLst/>
            </a:prstGeom>
            <a:noFill/>
          </p:spPr>
          <p:txBody>
            <a:bodyPr wrap="none" rtlCol="0">
              <a:spAutoFit/>
            </a:bodyPr>
            <a:lstStyle/>
            <a:p>
              <a:r>
                <a:rPr lang="en-US" dirty="0" smtClean="0"/>
                <a:t>4</a:t>
              </a:r>
              <a:endParaRPr lang="en-US" dirty="0"/>
            </a:p>
          </p:txBody>
        </p:sp>
        <p:sp>
          <p:nvSpPr>
            <p:cNvPr id="28" name="TextBox 27"/>
            <p:cNvSpPr txBox="1"/>
            <p:nvPr/>
          </p:nvSpPr>
          <p:spPr>
            <a:xfrm>
              <a:off x="6402357" y="3429000"/>
              <a:ext cx="301686" cy="369332"/>
            </a:xfrm>
            <a:prstGeom prst="rect">
              <a:avLst/>
            </a:prstGeom>
            <a:noFill/>
          </p:spPr>
          <p:txBody>
            <a:bodyPr wrap="none" rtlCol="0">
              <a:spAutoFit/>
            </a:bodyPr>
            <a:lstStyle/>
            <a:p>
              <a:r>
                <a:rPr lang="en-US" dirty="0" smtClean="0"/>
                <a:t>5</a:t>
              </a:r>
              <a:endParaRPr lang="en-US" dirty="0"/>
            </a:p>
          </p:txBody>
        </p:sp>
        <p:sp>
          <p:nvSpPr>
            <p:cNvPr id="29" name="TextBox 28"/>
            <p:cNvSpPr txBox="1"/>
            <p:nvPr/>
          </p:nvSpPr>
          <p:spPr>
            <a:xfrm>
              <a:off x="6783357" y="3429000"/>
              <a:ext cx="301686" cy="369332"/>
            </a:xfrm>
            <a:prstGeom prst="rect">
              <a:avLst/>
            </a:prstGeom>
            <a:noFill/>
          </p:spPr>
          <p:txBody>
            <a:bodyPr wrap="none" rtlCol="0">
              <a:spAutoFit/>
            </a:bodyPr>
            <a:lstStyle/>
            <a:p>
              <a:r>
                <a:rPr lang="en-US" dirty="0" smtClean="0"/>
                <a:t>6</a:t>
              </a:r>
              <a:endParaRPr lang="en-US" dirty="0"/>
            </a:p>
          </p:txBody>
        </p:sp>
        <p:sp>
          <p:nvSpPr>
            <p:cNvPr id="30" name="TextBox 29"/>
            <p:cNvSpPr txBox="1"/>
            <p:nvPr/>
          </p:nvSpPr>
          <p:spPr>
            <a:xfrm>
              <a:off x="7165914" y="3429000"/>
              <a:ext cx="301686" cy="369332"/>
            </a:xfrm>
            <a:prstGeom prst="rect">
              <a:avLst/>
            </a:prstGeom>
            <a:noFill/>
          </p:spPr>
          <p:txBody>
            <a:bodyPr wrap="none" rtlCol="0">
              <a:spAutoFit/>
            </a:bodyPr>
            <a:lstStyle/>
            <a:p>
              <a:r>
                <a:rPr lang="en-US" dirty="0" smtClean="0"/>
                <a:t>7</a:t>
              </a:r>
              <a:endParaRPr lang="en-US" dirty="0"/>
            </a:p>
          </p:txBody>
        </p:sp>
        <p:sp>
          <p:nvSpPr>
            <p:cNvPr id="31" name="TextBox 30"/>
            <p:cNvSpPr txBox="1"/>
            <p:nvPr/>
          </p:nvSpPr>
          <p:spPr>
            <a:xfrm>
              <a:off x="7543800" y="3429000"/>
              <a:ext cx="301686" cy="369332"/>
            </a:xfrm>
            <a:prstGeom prst="rect">
              <a:avLst/>
            </a:prstGeom>
            <a:noFill/>
          </p:spPr>
          <p:txBody>
            <a:bodyPr wrap="none" rtlCol="0">
              <a:spAutoFit/>
            </a:bodyPr>
            <a:lstStyle/>
            <a:p>
              <a:r>
                <a:rPr lang="en-US" dirty="0" smtClean="0"/>
                <a:t>8</a:t>
              </a:r>
              <a:endParaRPr lang="en-US" dirty="0"/>
            </a:p>
          </p:txBody>
        </p:sp>
        <p:sp>
          <p:nvSpPr>
            <p:cNvPr id="32" name="TextBox 31"/>
            <p:cNvSpPr txBox="1"/>
            <p:nvPr/>
          </p:nvSpPr>
          <p:spPr>
            <a:xfrm>
              <a:off x="7926357" y="3429000"/>
              <a:ext cx="301686" cy="369332"/>
            </a:xfrm>
            <a:prstGeom prst="rect">
              <a:avLst/>
            </a:prstGeom>
            <a:noFill/>
          </p:spPr>
          <p:txBody>
            <a:bodyPr wrap="none" rtlCol="0">
              <a:spAutoFit/>
            </a:bodyPr>
            <a:lstStyle/>
            <a:p>
              <a:r>
                <a:rPr lang="en-US" dirty="0" smtClean="0"/>
                <a:t>9</a:t>
              </a:r>
              <a:endParaRPr lang="en-US" dirty="0"/>
            </a:p>
          </p:txBody>
        </p:sp>
      </p:grpSp>
      <p:cxnSp>
        <p:nvCxnSpPr>
          <p:cNvPr id="35" name="Straight Arrow Connector 34"/>
          <p:cNvCxnSpPr/>
          <p:nvPr/>
        </p:nvCxnSpPr>
        <p:spPr>
          <a:xfrm rot="16200000">
            <a:off x="2633178" y="2638624"/>
            <a:ext cx="4038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V="1">
            <a:off x="4652478" y="4124524"/>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V="1">
            <a:off x="4652478" y="3743524"/>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V="1">
            <a:off x="4652478" y="3362524"/>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V="1">
            <a:off x="4652478" y="3362524"/>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V="1">
            <a:off x="4652478" y="2981524"/>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6200000" flipV="1">
            <a:off x="4652478" y="2600524"/>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6200000" flipV="1">
            <a:off x="4652478" y="2600524"/>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6200000" flipV="1">
            <a:off x="4652478" y="2219524"/>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6200000" flipV="1">
            <a:off x="4652478" y="1838524"/>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flipV="1">
            <a:off x="4652478" y="1838524"/>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V="1">
            <a:off x="4652478" y="1457524"/>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V="1">
            <a:off x="4652478" y="1076524"/>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V="1">
            <a:off x="4652478" y="4505524"/>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V="1">
            <a:off x="4652478" y="4124524"/>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V="1">
            <a:off x="4652478" y="3743524"/>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4319373" y="4014501"/>
            <a:ext cx="301686" cy="369332"/>
          </a:xfrm>
          <a:prstGeom prst="rect">
            <a:avLst/>
          </a:prstGeom>
          <a:noFill/>
        </p:spPr>
        <p:txBody>
          <a:bodyPr wrap="none" rtlCol="0">
            <a:spAutoFit/>
          </a:bodyPr>
          <a:lstStyle/>
          <a:p>
            <a:r>
              <a:rPr lang="en-US" dirty="0"/>
              <a:t>1</a:t>
            </a:r>
          </a:p>
        </p:txBody>
      </p:sp>
      <p:sp>
        <p:nvSpPr>
          <p:cNvPr id="53" name="TextBox 52"/>
          <p:cNvSpPr txBox="1"/>
          <p:nvPr/>
        </p:nvSpPr>
        <p:spPr>
          <a:xfrm rot="21416443">
            <a:off x="4319373" y="3635058"/>
            <a:ext cx="301686" cy="369332"/>
          </a:xfrm>
          <a:prstGeom prst="rect">
            <a:avLst/>
          </a:prstGeom>
          <a:noFill/>
        </p:spPr>
        <p:txBody>
          <a:bodyPr wrap="none" rtlCol="0">
            <a:spAutoFit/>
          </a:bodyPr>
          <a:lstStyle/>
          <a:p>
            <a:r>
              <a:rPr lang="en-US" dirty="0" smtClean="0"/>
              <a:t>2</a:t>
            </a:r>
            <a:endParaRPr lang="en-US" dirty="0"/>
          </a:p>
        </p:txBody>
      </p:sp>
      <p:sp>
        <p:nvSpPr>
          <p:cNvPr id="54" name="TextBox 53"/>
          <p:cNvSpPr txBox="1"/>
          <p:nvPr/>
        </p:nvSpPr>
        <p:spPr>
          <a:xfrm>
            <a:off x="4319373" y="3252501"/>
            <a:ext cx="301686" cy="369332"/>
          </a:xfrm>
          <a:prstGeom prst="rect">
            <a:avLst/>
          </a:prstGeom>
          <a:noFill/>
        </p:spPr>
        <p:txBody>
          <a:bodyPr wrap="none" rtlCol="0">
            <a:spAutoFit/>
          </a:bodyPr>
          <a:lstStyle/>
          <a:p>
            <a:r>
              <a:rPr lang="en-US" dirty="0" smtClean="0"/>
              <a:t>3</a:t>
            </a:r>
            <a:endParaRPr lang="en-US" dirty="0"/>
          </a:p>
        </p:txBody>
      </p:sp>
      <p:sp>
        <p:nvSpPr>
          <p:cNvPr id="55" name="TextBox 54"/>
          <p:cNvSpPr txBox="1"/>
          <p:nvPr/>
        </p:nvSpPr>
        <p:spPr>
          <a:xfrm>
            <a:off x="4319373" y="2874615"/>
            <a:ext cx="301686" cy="369332"/>
          </a:xfrm>
          <a:prstGeom prst="rect">
            <a:avLst/>
          </a:prstGeom>
          <a:noFill/>
        </p:spPr>
        <p:txBody>
          <a:bodyPr wrap="none" rtlCol="0">
            <a:spAutoFit/>
          </a:bodyPr>
          <a:lstStyle/>
          <a:p>
            <a:r>
              <a:rPr lang="en-US" dirty="0" smtClean="0"/>
              <a:t>4</a:t>
            </a:r>
            <a:endParaRPr lang="en-US" dirty="0"/>
          </a:p>
        </p:txBody>
      </p:sp>
      <p:sp>
        <p:nvSpPr>
          <p:cNvPr id="56" name="TextBox 55"/>
          <p:cNvSpPr txBox="1"/>
          <p:nvPr/>
        </p:nvSpPr>
        <p:spPr>
          <a:xfrm>
            <a:off x="4319373" y="2492058"/>
            <a:ext cx="301686" cy="369332"/>
          </a:xfrm>
          <a:prstGeom prst="rect">
            <a:avLst/>
          </a:prstGeom>
          <a:noFill/>
        </p:spPr>
        <p:txBody>
          <a:bodyPr wrap="none" rtlCol="0">
            <a:spAutoFit/>
          </a:bodyPr>
          <a:lstStyle/>
          <a:p>
            <a:r>
              <a:rPr lang="en-US" dirty="0" smtClean="0"/>
              <a:t>5</a:t>
            </a:r>
            <a:endParaRPr lang="en-US" dirty="0"/>
          </a:p>
        </p:txBody>
      </p:sp>
      <p:sp>
        <p:nvSpPr>
          <p:cNvPr id="57" name="TextBox 56"/>
          <p:cNvSpPr txBox="1"/>
          <p:nvPr/>
        </p:nvSpPr>
        <p:spPr>
          <a:xfrm>
            <a:off x="4319373" y="2111058"/>
            <a:ext cx="301686" cy="369332"/>
          </a:xfrm>
          <a:prstGeom prst="rect">
            <a:avLst/>
          </a:prstGeom>
          <a:noFill/>
        </p:spPr>
        <p:txBody>
          <a:bodyPr wrap="none" rtlCol="0">
            <a:spAutoFit/>
          </a:bodyPr>
          <a:lstStyle/>
          <a:p>
            <a:r>
              <a:rPr lang="en-US" dirty="0" smtClean="0"/>
              <a:t>6</a:t>
            </a:r>
            <a:endParaRPr lang="en-US" dirty="0"/>
          </a:p>
        </p:txBody>
      </p:sp>
      <p:sp>
        <p:nvSpPr>
          <p:cNvPr id="58" name="TextBox 57"/>
          <p:cNvSpPr txBox="1"/>
          <p:nvPr/>
        </p:nvSpPr>
        <p:spPr>
          <a:xfrm>
            <a:off x="4319373" y="1728501"/>
            <a:ext cx="301686" cy="369332"/>
          </a:xfrm>
          <a:prstGeom prst="rect">
            <a:avLst/>
          </a:prstGeom>
          <a:noFill/>
        </p:spPr>
        <p:txBody>
          <a:bodyPr wrap="none" rtlCol="0">
            <a:spAutoFit/>
          </a:bodyPr>
          <a:lstStyle/>
          <a:p>
            <a:r>
              <a:rPr lang="en-US" dirty="0" smtClean="0"/>
              <a:t>7</a:t>
            </a:r>
            <a:endParaRPr lang="en-US" dirty="0"/>
          </a:p>
        </p:txBody>
      </p:sp>
      <p:sp>
        <p:nvSpPr>
          <p:cNvPr id="59" name="TextBox 58"/>
          <p:cNvSpPr txBox="1"/>
          <p:nvPr/>
        </p:nvSpPr>
        <p:spPr>
          <a:xfrm>
            <a:off x="4319373" y="1350615"/>
            <a:ext cx="301686" cy="369332"/>
          </a:xfrm>
          <a:prstGeom prst="rect">
            <a:avLst/>
          </a:prstGeom>
          <a:noFill/>
        </p:spPr>
        <p:txBody>
          <a:bodyPr wrap="none" rtlCol="0">
            <a:spAutoFit/>
          </a:bodyPr>
          <a:lstStyle/>
          <a:p>
            <a:r>
              <a:rPr lang="en-US" dirty="0" smtClean="0"/>
              <a:t>8</a:t>
            </a:r>
            <a:endParaRPr lang="en-US" dirty="0"/>
          </a:p>
        </p:txBody>
      </p:sp>
      <p:sp>
        <p:nvSpPr>
          <p:cNvPr id="60" name="TextBox 59"/>
          <p:cNvSpPr txBox="1"/>
          <p:nvPr/>
        </p:nvSpPr>
        <p:spPr>
          <a:xfrm>
            <a:off x="4319373" y="968058"/>
            <a:ext cx="301686" cy="369332"/>
          </a:xfrm>
          <a:prstGeom prst="rect">
            <a:avLst/>
          </a:prstGeom>
          <a:noFill/>
        </p:spPr>
        <p:txBody>
          <a:bodyPr wrap="none" rtlCol="0">
            <a:spAutoFit/>
          </a:bodyPr>
          <a:lstStyle/>
          <a:p>
            <a:r>
              <a:rPr lang="en-US" dirty="0" smtClean="0"/>
              <a:t>9</a:t>
            </a:r>
            <a:endParaRPr lang="en-US" dirty="0"/>
          </a:p>
        </p:txBody>
      </p:sp>
      <p:sp>
        <p:nvSpPr>
          <p:cNvPr id="61" name="TextBox 60"/>
          <p:cNvSpPr txBox="1"/>
          <p:nvPr/>
        </p:nvSpPr>
        <p:spPr>
          <a:xfrm>
            <a:off x="6248400" y="4876800"/>
            <a:ext cx="760443" cy="369332"/>
          </a:xfrm>
          <a:prstGeom prst="rect">
            <a:avLst/>
          </a:prstGeom>
          <a:noFill/>
        </p:spPr>
        <p:txBody>
          <a:bodyPr wrap="square" rtlCol="0">
            <a:spAutoFit/>
          </a:bodyPr>
          <a:lstStyle/>
          <a:p>
            <a:pPr algn="ctr"/>
            <a:r>
              <a:rPr lang="en-US" b="1" dirty="0" smtClean="0"/>
              <a:t>M1</a:t>
            </a:r>
            <a:endParaRPr lang="en-US" b="1" dirty="0"/>
          </a:p>
        </p:txBody>
      </p:sp>
      <p:sp>
        <p:nvSpPr>
          <p:cNvPr id="89" name="TextBox 88"/>
          <p:cNvSpPr txBox="1"/>
          <p:nvPr/>
        </p:nvSpPr>
        <p:spPr>
          <a:xfrm rot="16200000">
            <a:off x="3732334" y="2293388"/>
            <a:ext cx="760443" cy="369332"/>
          </a:xfrm>
          <a:prstGeom prst="rect">
            <a:avLst/>
          </a:prstGeom>
          <a:noFill/>
        </p:spPr>
        <p:txBody>
          <a:bodyPr wrap="square" rtlCol="0">
            <a:spAutoFit/>
          </a:bodyPr>
          <a:lstStyle/>
          <a:p>
            <a:pPr algn="ctr"/>
            <a:r>
              <a:rPr lang="en-US" b="1" dirty="0" smtClean="0"/>
              <a:t>M2</a:t>
            </a:r>
            <a:endParaRPr lang="en-US" b="1" dirty="0"/>
          </a:p>
        </p:txBody>
      </p:sp>
      <mc:AlternateContent xmlns:mc="http://schemas.openxmlformats.org/markup-compatibility/2006">
        <mc:Choice xmlns="" xmlns:a14="http://schemas.microsoft.com/office/drawing/2010/main" Requires="a14">
          <p:sp>
            <p:nvSpPr>
              <p:cNvPr id="137" name="TextBox 136"/>
              <p:cNvSpPr txBox="1"/>
              <p:nvPr/>
            </p:nvSpPr>
            <p:spPr>
              <a:xfrm>
                <a:off x="5586534" y="5410200"/>
                <a:ext cx="225895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𝑀</m:t>
                      </m:r>
                      <m:r>
                        <a:rPr lang="en-US" b="0" i="1" smtClean="0">
                          <a:latin typeface="Cambria Math"/>
                        </a:rPr>
                        <m:t>1+</m:t>
                      </m:r>
                      <m:r>
                        <a:rPr lang="en-US" b="0" i="1" smtClean="0">
                          <a:latin typeface="Cambria Math"/>
                        </a:rPr>
                        <m:t>𝑀</m:t>
                      </m:r>
                      <m:r>
                        <a:rPr lang="en-US" b="0" i="1" smtClean="0">
                          <a:latin typeface="Cambria Math"/>
                        </a:rPr>
                        <m:t>2=10 </m:t>
                      </m:r>
                      <m:r>
                        <a:rPr lang="en-US" b="0" i="1" smtClean="0">
                          <a:latin typeface="Cambria Math"/>
                        </a:rPr>
                        <m:t>𝑁</m:t>
                      </m:r>
                      <m:r>
                        <a:rPr lang="en-US" b="0" i="1" smtClean="0">
                          <a:latin typeface="Cambria Math"/>
                        </a:rPr>
                        <m:t>/</m:t>
                      </m:r>
                      <m:r>
                        <a:rPr lang="en-US" b="0" i="1" smtClean="0">
                          <a:latin typeface="Cambria Math"/>
                        </a:rPr>
                        <m:t>𝑚</m:t>
                      </m:r>
                    </m:oMath>
                  </m:oMathPara>
                </a14:m>
                <a:endParaRPr lang="en-US" dirty="0"/>
              </a:p>
            </p:txBody>
          </p:sp>
        </mc:Choice>
        <mc:Fallback>
          <p:sp>
            <p:nvSpPr>
              <p:cNvPr id="137" name="TextBox 136"/>
              <p:cNvSpPr txBox="1">
                <a:spLocks noRot="1" noChangeAspect="1" noMove="1" noResize="1" noEditPoints="1" noAdjustHandles="1" noChangeArrowheads="1" noChangeShapeType="1" noTextEdit="1"/>
              </p:cNvSpPr>
              <p:nvPr/>
            </p:nvSpPr>
            <p:spPr>
              <a:xfrm>
                <a:off x="5586534" y="5410200"/>
                <a:ext cx="2258952" cy="369332"/>
              </a:xfrm>
              <a:prstGeom prst="rect">
                <a:avLst/>
              </a:prstGeom>
              <a:blipFill rotWithShape="1">
                <a:blip r:embed="rId2"/>
                <a:stretch>
                  <a:fillRect b="-11667"/>
                </a:stretch>
              </a:blipFill>
            </p:spPr>
            <p:txBody>
              <a:bodyPr/>
              <a:lstStyle/>
              <a:p>
                <a:r>
                  <a:rPr lang="en-US">
                    <a:noFill/>
                  </a:rPr>
                  <a:t> </a:t>
                </a:r>
              </a:p>
            </p:txBody>
          </p:sp>
        </mc:Fallback>
      </mc:AlternateContent>
      <p:cxnSp>
        <p:nvCxnSpPr>
          <p:cNvPr id="139" name="Straight Connector 138"/>
          <p:cNvCxnSpPr/>
          <p:nvPr/>
        </p:nvCxnSpPr>
        <p:spPr>
          <a:xfrm>
            <a:off x="4728678" y="1152724"/>
            <a:ext cx="3348522"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4724400" y="1524000"/>
            <a:ext cx="3348522"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4724400" y="1905000"/>
            <a:ext cx="3348522"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4652478" y="2295724"/>
            <a:ext cx="3424722"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4648200" y="2667000"/>
            <a:ext cx="3424722"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4648200" y="3048000"/>
            <a:ext cx="3429000"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V="1">
            <a:off x="4701382" y="3429000"/>
            <a:ext cx="3375818" cy="972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4697104" y="3810000"/>
            <a:ext cx="3380096"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4697104" y="4191000"/>
            <a:ext cx="3348522"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a:stCxn id="24" idx="0"/>
          </p:cNvCxnSpPr>
          <p:nvPr/>
        </p:nvCxnSpPr>
        <p:spPr>
          <a:xfrm flipV="1">
            <a:off x="5030757" y="1152724"/>
            <a:ext cx="0" cy="343094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flipV="1">
            <a:off x="5410200" y="1143000"/>
            <a:ext cx="0" cy="343094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V="1">
            <a:off x="5791200" y="1143000"/>
            <a:ext cx="0" cy="343094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V="1">
            <a:off x="6173757" y="1152724"/>
            <a:ext cx="0" cy="343094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V="1">
            <a:off x="6553200" y="1143000"/>
            <a:ext cx="0" cy="343094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V="1">
            <a:off x="6934200" y="1143000"/>
            <a:ext cx="0" cy="343094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flipV="1">
            <a:off x="7316757" y="1152724"/>
            <a:ext cx="0" cy="343094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flipV="1">
            <a:off x="7696200" y="1143000"/>
            <a:ext cx="0" cy="343094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V="1">
            <a:off x="8077200" y="1143000"/>
            <a:ext cx="0" cy="343094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rot="2708915">
            <a:off x="4576256" y="2533194"/>
            <a:ext cx="4097085" cy="44179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a:stCxn id="3" idx="2"/>
            <a:endCxn id="3" idx="6"/>
          </p:cNvCxnSpPr>
          <p:nvPr/>
        </p:nvCxnSpPr>
        <p:spPr>
          <a:xfrm>
            <a:off x="5180022" y="1301803"/>
            <a:ext cx="2889553" cy="290458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3" idx="4"/>
            <a:endCxn id="3" idx="0"/>
          </p:cNvCxnSpPr>
          <p:nvPr/>
        </p:nvCxnSpPr>
        <p:spPr>
          <a:xfrm flipV="1">
            <a:off x="6468195" y="2598300"/>
            <a:ext cx="313208" cy="311587"/>
          </a:xfrm>
          <a:prstGeom prst="straightConnector1">
            <a:avLst/>
          </a:prstGeom>
          <a:ln>
            <a:solidFill>
              <a:srgbClr val="CC3399"/>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440709" y="4368225"/>
            <a:ext cx="1870491" cy="584775"/>
          </a:xfrm>
          <a:prstGeom prst="rect">
            <a:avLst/>
          </a:prstGeom>
          <a:noFill/>
        </p:spPr>
        <p:txBody>
          <a:bodyPr wrap="square" rtlCol="0">
            <a:spAutoFit/>
          </a:bodyPr>
          <a:lstStyle/>
          <a:p>
            <a:r>
              <a:rPr lang="en-US" sz="3200" dirty="0" smtClean="0">
                <a:latin typeface="+mj-lt"/>
              </a:rPr>
              <a:t>Index =</a:t>
            </a:r>
            <a:endParaRPr lang="en-US" sz="3200" dirty="0">
              <a:latin typeface="+mj-lt"/>
            </a:endParaRPr>
          </a:p>
        </p:txBody>
      </p:sp>
      <p:sp>
        <p:nvSpPr>
          <p:cNvPr id="62" name="TextBox 61"/>
          <p:cNvSpPr txBox="1"/>
          <p:nvPr/>
        </p:nvSpPr>
        <p:spPr>
          <a:xfrm>
            <a:off x="1828800" y="4038600"/>
            <a:ext cx="1476202" cy="646331"/>
          </a:xfrm>
          <a:prstGeom prst="rect">
            <a:avLst/>
          </a:prstGeom>
          <a:noFill/>
          <a:ln>
            <a:noFill/>
          </a:ln>
        </p:spPr>
        <p:txBody>
          <a:bodyPr wrap="square" rtlCol="0">
            <a:spAutoFit/>
          </a:bodyPr>
          <a:lstStyle/>
          <a:p>
            <a:r>
              <a:rPr lang="en-US" sz="3600" b="1" dirty="0" smtClean="0">
                <a:solidFill>
                  <a:srgbClr val="FF0000"/>
                </a:solidFill>
              </a:rPr>
              <a:t>GOOD</a:t>
            </a:r>
            <a:endParaRPr lang="en-US" sz="3600" b="1" dirty="0">
              <a:solidFill>
                <a:srgbClr val="FF0000"/>
              </a:solidFill>
            </a:endParaRPr>
          </a:p>
        </p:txBody>
      </p:sp>
      <p:cxnSp>
        <p:nvCxnSpPr>
          <p:cNvPr id="264" name="Straight Connector 263"/>
          <p:cNvCxnSpPr/>
          <p:nvPr/>
        </p:nvCxnSpPr>
        <p:spPr>
          <a:xfrm flipV="1">
            <a:off x="1905000" y="4652623"/>
            <a:ext cx="1400002" cy="79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905000" y="4687669"/>
            <a:ext cx="1248381" cy="646331"/>
          </a:xfrm>
          <a:prstGeom prst="rect">
            <a:avLst/>
          </a:prstGeom>
          <a:noFill/>
          <a:ln>
            <a:noFill/>
          </a:ln>
        </p:spPr>
        <p:txBody>
          <a:bodyPr wrap="square" rtlCol="0">
            <a:spAutoFit/>
          </a:bodyPr>
          <a:lstStyle/>
          <a:p>
            <a:pPr algn="ctr"/>
            <a:r>
              <a:rPr lang="en-US" sz="3600" b="1" dirty="0" smtClean="0">
                <a:solidFill>
                  <a:srgbClr val="CC3399"/>
                </a:solidFill>
              </a:rPr>
              <a:t>BAD</a:t>
            </a:r>
            <a:endParaRPr lang="en-US" sz="3600" b="1" dirty="0">
              <a:solidFill>
                <a:srgbClr val="CC3399"/>
              </a:solidFill>
            </a:endParaRPr>
          </a:p>
        </p:txBody>
      </p:sp>
      <p:grpSp>
        <p:nvGrpSpPr>
          <p:cNvPr id="274" name="Group 273"/>
          <p:cNvGrpSpPr/>
          <p:nvPr/>
        </p:nvGrpSpPr>
        <p:grpSpPr>
          <a:xfrm>
            <a:off x="419100" y="786098"/>
            <a:ext cx="3086100" cy="2185702"/>
            <a:chOff x="419100" y="786098"/>
            <a:chExt cx="3086100" cy="2185702"/>
          </a:xfrm>
        </p:grpSpPr>
        <p:cxnSp>
          <p:nvCxnSpPr>
            <p:cNvPr id="275" name="Straight Connector 274"/>
            <p:cNvCxnSpPr/>
            <p:nvPr/>
          </p:nvCxnSpPr>
          <p:spPr>
            <a:xfrm flipV="1">
              <a:off x="2438400" y="786098"/>
              <a:ext cx="0" cy="153255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6" name="Straight Connector 275"/>
            <p:cNvCxnSpPr>
              <a:endCxn id="277" idx="2"/>
            </p:cNvCxnSpPr>
            <p:nvPr/>
          </p:nvCxnSpPr>
          <p:spPr>
            <a:xfrm>
              <a:off x="2438400" y="1055130"/>
              <a:ext cx="181581" cy="535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7" name="Oval 276"/>
            <p:cNvSpPr/>
            <p:nvPr/>
          </p:nvSpPr>
          <p:spPr>
            <a:xfrm rot="4583263">
              <a:off x="2345844" y="1842247"/>
              <a:ext cx="717028" cy="1933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8" name="Straight Connector 277"/>
            <p:cNvCxnSpPr>
              <a:stCxn id="277" idx="6"/>
            </p:cNvCxnSpPr>
            <p:nvPr/>
          </p:nvCxnSpPr>
          <p:spPr>
            <a:xfrm>
              <a:off x="2788734" y="2287356"/>
              <a:ext cx="106866" cy="3567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9" name="Oval 278"/>
            <p:cNvSpPr/>
            <p:nvPr/>
          </p:nvSpPr>
          <p:spPr>
            <a:xfrm rot="4571954">
              <a:off x="2462972" y="1595164"/>
              <a:ext cx="717028" cy="1933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0" name="Straight Connector 279"/>
            <p:cNvCxnSpPr>
              <a:endCxn id="279" idx="2"/>
            </p:cNvCxnSpPr>
            <p:nvPr/>
          </p:nvCxnSpPr>
          <p:spPr>
            <a:xfrm>
              <a:off x="2438400" y="786098"/>
              <a:ext cx="297563" cy="5575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a:stCxn id="279" idx="6"/>
            </p:cNvCxnSpPr>
            <p:nvPr/>
          </p:nvCxnSpPr>
          <p:spPr>
            <a:xfrm>
              <a:off x="2907008" y="2039994"/>
              <a:ext cx="217192" cy="7370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a:off x="2438400" y="2318652"/>
              <a:ext cx="914400" cy="65082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83" name="Isosceles Triangle 282"/>
            <p:cNvSpPr/>
            <p:nvPr/>
          </p:nvSpPr>
          <p:spPr>
            <a:xfrm>
              <a:off x="419100" y="2310107"/>
              <a:ext cx="3086100" cy="661693"/>
            </a:xfrm>
            <a:prstGeom prst="triangle">
              <a:avLst>
                <a:gd name="adj" fmla="val 647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TextBox 283"/>
            <p:cNvSpPr txBox="1"/>
            <p:nvPr/>
          </p:nvSpPr>
          <p:spPr>
            <a:xfrm>
              <a:off x="1819914" y="1741726"/>
              <a:ext cx="760443" cy="369332"/>
            </a:xfrm>
            <a:prstGeom prst="rect">
              <a:avLst/>
            </a:prstGeom>
            <a:noFill/>
          </p:spPr>
          <p:txBody>
            <a:bodyPr wrap="square" rtlCol="0">
              <a:spAutoFit/>
            </a:bodyPr>
            <a:lstStyle/>
            <a:p>
              <a:pPr algn="ctr"/>
              <a:r>
                <a:rPr lang="en-US" b="1" dirty="0" smtClean="0"/>
                <a:t>M1</a:t>
              </a:r>
              <a:endParaRPr lang="en-US" b="1" dirty="0"/>
            </a:p>
          </p:txBody>
        </p:sp>
        <p:sp>
          <p:nvSpPr>
            <p:cNvPr id="285" name="TextBox 284"/>
            <p:cNvSpPr txBox="1"/>
            <p:nvPr/>
          </p:nvSpPr>
          <p:spPr>
            <a:xfrm>
              <a:off x="1670189" y="1359590"/>
              <a:ext cx="1012150" cy="369332"/>
            </a:xfrm>
            <a:prstGeom prst="rect">
              <a:avLst/>
            </a:prstGeom>
            <a:noFill/>
          </p:spPr>
          <p:txBody>
            <a:bodyPr wrap="square" rtlCol="0">
              <a:spAutoFit/>
            </a:bodyPr>
            <a:lstStyle/>
            <a:p>
              <a:pPr algn="ctr"/>
              <a:r>
                <a:rPr lang="en-US" b="1" dirty="0" smtClean="0"/>
                <a:t>M2</a:t>
              </a:r>
              <a:endParaRPr lang="en-US" b="1" dirty="0"/>
            </a:p>
          </p:txBody>
        </p:sp>
      </p:grpSp>
    </p:spTree>
    <p:extLst>
      <p:ext uri="{BB962C8B-B14F-4D97-AF65-F5344CB8AC3E}">
        <p14:creationId xmlns="" xmlns:p14="http://schemas.microsoft.com/office/powerpoint/2010/main" val="2441300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798468" y="3216421"/>
            <a:ext cx="2508212" cy="286219"/>
            <a:chOff x="4497357" y="3352800"/>
            <a:chExt cx="4113243" cy="545268"/>
          </a:xfrm>
        </p:grpSpPr>
        <p:cxnSp>
          <p:nvCxnSpPr>
            <p:cNvPr id="5" name="Straight Arrow Connector 4"/>
            <p:cNvCxnSpPr/>
            <p:nvPr/>
          </p:nvCxnSpPr>
          <p:spPr>
            <a:xfrm>
              <a:off x="4572000" y="3429000"/>
              <a:ext cx="4038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5029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5410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5791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5791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6172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6553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6553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6934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7315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7315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7696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8077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4648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5029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5410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497357" y="3428999"/>
              <a:ext cx="410617" cy="469069"/>
            </a:xfrm>
            <a:prstGeom prst="rect">
              <a:avLst/>
            </a:prstGeom>
            <a:noFill/>
          </p:spPr>
          <p:txBody>
            <a:bodyPr wrap="none" rtlCol="0">
              <a:spAutoFit/>
            </a:bodyPr>
            <a:lstStyle/>
            <a:p>
              <a:r>
                <a:rPr lang="en-US" sz="1000" dirty="0" smtClean="0"/>
                <a:t>0</a:t>
              </a:r>
              <a:endParaRPr lang="en-US" sz="1000" dirty="0"/>
            </a:p>
          </p:txBody>
        </p:sp>
        <p:sp>
          <p:nvSpPr>
            <p:cNvPr id="24" name="TextBox 23"/>
            <p:cNvSpPr txBox="1"/>
            <p:nvPr/>
          </p:nvSpPr>
          <p:spPr>
            <a:xfrm>
              <a:off x="4879914" y="3428999"/>
              <a:ext cx="410617" cy="469069"/>
            </a:xfrm>
            <a:prstGeom prst="rect">
              <a:avLst/>
            </a:prstGeom>
            <a:noFill/>
          </p:spPr>
          <p:txBody>
            <a:bodyPr wrap="none" rtlCol="0">
              <a:spAutoFit/>
            </a:bodyPr>
            <a:lstStyle/>
            <a:p>
              <a:r>
                <a:rPr lang="en-US" sz="1000" dirty="0"/>
                <a:t>1</a:t>
              </a:r>
            </a:p>
          </p:txBody>
        </p:sp>
        <p:sp>
          <p:nvSpPr>
            <p:cNvPr id="25" name="TextBox 24"/>
            <p:cNvSpPr txBox="1"/>
            <p:nvPr/>
          </p:nvSpPr>
          <p:spPr>
            <a:xfrm>
              <a:off x="5259358" y="3428999"/>
              <a:ext cx="410617" cy="469069"/>
            </a:xfrm>
            <a:prstGeom prst="rect">
              <a:avLst/>
            </a:prstGeom>
            <a:noFill/>
          </p:spPr>
          <p:txBody>
            <a:bodyPr wrap="none" rtlCol="0">
              <a:spAutoFit/>
            </a:bodyPr>
            <a:lstStyle/>
            <a:p>
              <a:r>
                <a:rPr lang="en-US" sz="1000" dirty="0" smtClean="0"/>
                <a:t>2</a:t>
              </a:r>
              <a:endParaRPr lang="en-US" sz="1000" dirty="0"/>
            </a:p>
          </p:txBody>
        </p:sp>
        <p:sp>
          <p:nvSpPr>
            <p:cNvPr id="26" name="TextBox 25"/>
            <p:cNvSpPr txBox="1"/>
            <p:nvPr/>
          </p:nvSpPr>
          <p:spPr>
            <a:xfrm>
              <a:off x="5641914" y="3428999"/>
              <a:ext cx="410617" cy="469069"/>
            </a:xfrm>
            <a:prstGeom prst="rect">
              <a:avLst/>
            </a:prstGeom>
            <a:noFill/>
          </p:spPr>
          <p:txBody>
            <a:bodyPr wrap="none" rtlCol="0">
              <a:spAutoFit/>
            </a:bodyPr>
            <a:lstStyle/>
            <a:p>
              <a:r>
                <a:rPr lang="en-US" sz="1000" dirty="0" smtClean="0"/>
                <a:t>3</a:t>
              </a:r>
              <a:endParaRPr lang="en-US" sz="1000" dirty="0"/>
            </a:p>
          </p:txBody>
        </p:sp>
        <p:sp>
          <p:nvSpPr>
            <p:cNvPr id="27" name="TextBox 26"/>
            <p:cNvSpPr txBox="1"/>
            <p:nvPr/>
          </p:nvSpPr>
          <p:spPr>
            <a:xfrm>
              <a:off x="6019801" y="3428999"/>
              <a:ext cx="410617" cy="469069"/>
            </a:xfrm>
            <a:prstGeom prst="rect">
              <a:avLst/>
            </a:prstGeom>
            <a:noFill/>
          </p:spPr>
          <p:txBody>
            <a:bodyPr wrap="none" rtlCol="0">
              <a:spAutoFit/>
            </a:bodyPr>
            <a:lstStyle/>
            <a:p>
              <a:r>
                <a:rPr lang="en-US" sz="1000" dirty="0" smtClean="0"/>
                <a:t>4</a:t>
              </a:r>
              <a:endParaRPr lang="en-US" sz="1000" dirty="0"/>
            </a:p>
          </p:txBody>
        </p:sp>
        <p:sp>
          <p:nvSpPr>
            <p:cNvPr id="28" name="TextBox 27"/>
            <p:cNvSpPr txBox="1"/>
            <p:nvPr/>
          </p:nvSpPr>
          <p:spPr>
            <a:xfrm>
              <a:off x="6402357" y="3428999"/>
              <a:ext cx="410617" cy="469069"/>
            </a:xfrm>
            <a:prstGeom prst="rect">
              <a:avLst/>
            </a:prstGeom>
            <a:noFill/>
          </p:spPr>
          <p:txBody>
            <a:bodyPr wrap="none" rtlCol="0">
              <a:spAutoFit/>
            </a:bodyPr>
            <a:lstStyle/>
            <a:p>
              <a:r>
                <a:rPr lang="en-US" sz="1000" dirty="0" smtClean="0"/>
                <a:t>5</a:t>
              </a:r>
              <a:endParaRPr lang="en-US" sz="1000" dirty="0"/>
            </a:p>
          </p:txBody>
        </p:sp>
        <p:sp>
          <p:nvSpPr>
            <p:cNvPr id="29" name="TextBox 28"/>
            <p:cNvSpPr txBox="1"/>
            <p:nvPr/>
          </p:nvSpPr>
          <p:spPr>
            <a:xfrm>
              <a:off x="6783358" y="3428999"/>
              <a:ext cx="410617" cy="469069"/>
            </a:xfrm>
            <a:prstGeom prst="rect">
              <a:avLst/>
            </a:prstGeom>
            <a:noFill/>
          </p:spPr>
          <p:txBody>
            <a:bodyPr wrap="none" rtlCol="0">
              <a:spAutoFit/>
            </a:bodyPr>
            <a:lstStyle/>
            <a:p>
              <a:r>
                <a:rPr lang="en-US" sz="1000" dirty="0" smtClean="0"/>
                <a:t>6</a:t>
              </a:r>
              <a:endParaRPr lang="en-US" sz="1000" dirty="0"/>
            </a:p>
          </p:txBody>
        </p:sp>
        <p:sp>
          <p:nvSpPr>
            <p:cNvPr id="30" name="TextBox 29"/>
            <p:cNvSpPr txBox="1"/>
            <p:nvPr/>
          </p:nvSpPr>
          <p:spPr>
            <a:xfrm>
              <a:off x="7165914" y="3428999"/>
              <a:ext cx="410617" cy="469069"/>
            </a:xfrm>
            <a:prstGeom prst="rect">
              <a:avLst/>
            </a:prstGeom>
            <a:noFill/>
          </p:spPr>
          <p:txBody>
            <a:bodyPr wrap="none" rtlCol="0">
              <a:spAutoFit/>
            </a:bodyPr>
            <a:lstStyle/>
            <a:p>
              <a:r>
                <a:rPr lang="en-US" sz="1000" dirty="0" smtClean="0"/>
                <a:t>7</a:t>
              </a:r>
              <a:endParaRPr lang="en-US" sz="1000" dirty="0"/>
            </a:p>
          </p:txBody>
        </p:sp>
        <p:sp>
          <p:nvSpPr>
            <p:cNvPr id="31" name="TextBox 30"/>
            <p:cNvSpPr txBox="1"/>
            <p:nvPr/>
          </p:nvSpPr>
          <p:spPr>
            <a:xfrm>
              <a:off x="7543801" y="3428999"/>
              <a:ext cx="410617" cy="469069"/>
            </a:xfrm>
            <a:prstGeom prst="rect">
              <a:avLst/>
            </a:prstGeom>
            <a:noFill/>
          </p:spPr>
          <p:txBody>
            <a:bodyPr wrap="none" rtlCol="0">
              <a:spAutoFit/>
            </a:bodyPr>
            <a:lstStyle/>
            <a:p>
              <a:r>
                <a:rPr lang="en-US" sz="1000" dirty="0" smtClean="0"/>
                <a:t>8</a:t>
              </a:r>
              <a:endParaRPr lang="en-US" sz="1000" dirty="0"/>
            </a:p>
          </p:txBody>
        </p:sp>
        <p:sp>
          <p:nvSpPr>
            <p:cNvPr id="32" name="TextBox 31"/>
            <p:cNvSpPr txBox="1"/>
            <p:nvPr/>
          </p:nvSpPr>
          <p:spPr>
            <a:xfrm>
              <a:off x="7926357" y="3428999"/>
              <a:ext cx="410617" cy="469069"/>
            </a:xfrm>
            <a:prstGeom prst="rect">
              <a:avLst/>
            </a:prstGeom>
            <a:noFill/>
          </p:spPr>
          <p:txBody>
            <a:bodyPr wrap="none" rtlCol="0">
              <a:spAutoFit/>
            </a:bodyPr>
            <a:lstStyle/>
            <a:p>
              <a:r>
                <a:rPr lang="en-US" sz="1000" dirty="0" smtClean="0"/>
                <a:t>9</a:t>
              </a:r>
              <a:endParaRPr lang="en-US" sz="1000" dirty="0"/>
            </a:p>
          </p:txBody>
        </p:sp>
      </p:grpSp>
      <p:cxnSp>
        <p:nvCxnSpPr>
          <p:cNvPr id="35" name="Straight Arrow Connector 34"/>
          <p:cNvCxnSpPr/>
          <p:nvPr/>
        </p:nvCxnSpPr>
        <p:spPr>
          <a:xfrm rot="16200000">
            <a:off x="-166900" y="2235439"/>
            <a:ext cx="211991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V="1">
            <a:off x="893059" y="3008941"/>
            <a:ext cx="0" cy="929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V="1">
            <a:off x="893059" y="2808949"/>
            <a:ext cx="0" cy="929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V="1">
            <a:off x="893059" y="2608957"/>
            <a:ext cx="0" cy="929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V="1">
            <a:off x="893059" y="2608957"/>
            <a:ext cx="0" cy="929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V="1">
            <a:off x="893059" y="2408964"/>
            <a:ext cx="0" cy="929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6200000" flipV="1">
            <a:off x="893059" y="2208972"/>
            <a:ext cx="0" cy="929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6200000" flipV="1">
            <a:off x="893059" y="2208972"/>
            <a:ext cx="0" cy="929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6200000" flipV="1">
            <a:off x="893059" y="2008980"/>
            <a:ext cx="0" cy="929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6200000" flipV="1">
            <a:off x="893059" y="1808988"/>
            <a:ext cx="0" cy="929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flipV="1">
            <a:off x="893059" y="1808988"/>
            <a:ext cx="0" cy="929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V="1">
            <a:off x="893059" y="1608995"/>
            <a:ext cx="0" cy="929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V="1">
            <a:off x="893059" y="1409003"/>
            <a:ext cx="0" cy="929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V="1">
            <a:off x="893059" y="3208933"/>
            <a:ext cx="0" cy="929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V="1">
            <a:off x="893059" y="3008941"/>
            <a:ext cx="0" cy="929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V="1">
            <a:off x="893059" y="2808949"/>
            <a:ext cx="0" cy="929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89935" y="2957656"/>
            <a:ext cx="250390" cy="246221"/>
          </a:xfrm>
          <a:prstGeom prst="rect">
            <a:avLst/>
          </a:prstGeom>
          <a:noFill/>
        </p:spPr>
        <p:txBody>
          <a:bodyPr wrap="none" rtlCol="0">
            <a:spAutoFit/>
          </a:bodyPr>
          <a:lstStyle/>
          <a:p>
            <a:r>
              <a:rPr lang="en-US" sz="1000" dirty="0"/>
              <a:t>1</a:t>
            </a:r>
          </a:p>
        </p:txBody>
      </p:sp>
      <p:sp>
        <p:nvSpPr>
          <p:cNvPr id="53" name="TextBox 52"/>
          <p:cNvSpPr txBox="1"/>
          <p:nvPr/>
        </p:nvSpPr>
        <p:spPr>
          <a:xfrm rot="21416443">
            <a:off x="656723" y="2732305"/>
            <a:ext cx="250390" cy="246221"/>
          </a:xfrm>
          <a:prstGeom prst="rect">
            <a:avLst/>
          </a:prstGeom>
          <a:noFill/>
        </p:spPr>
        <p:txBody>
          <a:bodyPr wrap="none" rtlCol="0">
            <a:spAutoFit/>
          </a:bodyPr>
          <a:lstStyle/>
          <a:p>
            <a:r>
              <a:rPr lang="en-US" sz="1000" dirty="0" smtClean="0"/>
              <a:t>2</a:t>
            </a:r>
            <a:endParaRPr lang="en-US" sz="1000" dirty="0"/>
          </a:p>
        </p:txBody>
      </p:sp>
      <p:sp>
        <p:nvSpPr>
          <p:cNvPr id="54" name="TextBox 53"/>
          <p:cNvSpPr txBox="1"/>
          <p:nvPr/>
        </p:nvSpPr>
        <p:spPr>
          <a:xfrm>
            <a:off x="689935" y="2557671"/>
            <a:ext cx="250390" cy="246221"/>
          </a:xfrm>
          <a:prstGeom prst="rect">
            <a:avLst/>
          </a:prstGeom>
          <a:noFill/>
        </p:spPr>
        <p:txBody>
          <a:bodyPr wrap="none" rtlCol="0">
            <a:spAutoFit/>
          </a:bodyPr>
          <a:lstStyle/>
          <a:p>
            <a:r>
              <a:rPr lang="en-US" sz="1000" dirty="0" smtClean="0"/>
              <a:t>3</a:t>
            </a:r>
            <a:endParaRPr lang="en-US" sz="1000" dirty="0"/>
          </a:p>
        </p:txBody>
      </p:sp>
      <p:sp>
        <p:nvSpPr>
          <p:cNvPr id="55" name="TextBox 54"/>
          <p:cNvSpPr txBox="1"/>
          <p:nvPr/>
        </p:nvSpPr>
        <p:spPr>
          <a:xfrm>
            <a:off x="689935" y="2359314"/>
            <a:ext cx="250390" cy="246221"/>
          </a:xfrm>
          <a:prstGeom prst="rect">
            <a:avLst/>
          </a:prstGeom>
          <a:noFill/>
        </p:spPr>
        <p:txBody>
          <a:bodyPr wrap="none" rtlCol="0">
            <a:spAutoFit/>
          </a:bodyPr>
          <a:lstStyle/>
          <a:p>
            <a:r>
              <a:rPr lang="en-US" sz="1000" dirty="0" smtClean="0"/>
              <a:t>4</a:t>
            </a:r>
            <a:endParaRPr lang="en-US" sz="1000" dirty="0"/>
          </a:p>
        </p:txBody>
      </p:sp>
      <p:sp>
        <p:nvSpPr>
          <p:cNvPr id="56" name="TextBox 55"/>
          <p:cNvSpPr txBox="1"/>
          <p:nvPr/>
        </p:nvSpPr>
        <p:spPr>
          <a:xfrm>
            <a:off x="689935" y="2158504"/>
            <a:ext cx="250390" cy="246221"/>
          </a:xfrm>
          <a:prstGeom prst="rect">
            <a:avLst/>
          </a:prstGeom>
          <a:noFill/>
        </p:spPr>
        <p:txBody>
          <a:bodyPr wrap="none" rtlCol="0">
            <a:spAutoFit/>
          </a:bodyPr>
          <a:lstStyle/>
          <a:p>
            <a:r>
              <a:rPr lang="en-US" sz="1000" dirty="0" smtClean="0"/>
              <a:t>5</a:t>
            </a:r>
            <a:endParaRPr lang="en-US" sz="1000" dirty="0"/>
          </a:p>
        </p:txBody>
      </p:sp>
      <p:sp>
        <p:nvSpPr>
          <p:cNvPr id="57" name="TextBox 56"/>
          <p:cNvSpPr txBox="1"/>
          <p:nvPr/>
        </p:nvSpPr>
        <p:spPr>
          <a:xfrm>
            <a:off x="689935" y="1958512"/>
            <a:ext cx="250390" cy="246221"/>
          </a:xfrm>
          <a:prstGeom prst="rect">
            <a:avLst/>
          </a:prstGeom>
          <a:noFill/>
        </p:spPr>
        <p:txBody>
          <a:bodyPr wrap="none" rtlCol="0">
            <a:spAutoFit/>
          </a:bodyPr>
          <a:lstStyle/>
          <a:p>
            <a:r>
              <a:rPr lang="en-US" sz="1000" dirty="0" smtClean="0"/>
              <a:t>6</a:t>
            </a:r>
            <a:endParaRPr lang="en-US" sz="1000" dirty="0"/>
          </a:p>
        </p:txBody>
      </p:sp>
      <p:sp>
        <p:nvSpPr>
          <p:cNvPr id="58" name="TextBox 57"/>
          <p:cNvSpPr txBox="1"/>
          <p:nvPr/>
        </p:nvSpPr>
        <p:spPr>
          <a:xfrm>
            <a:off x="689935" y="1757702"/>
            <a:ext cx="250390" cy="246221"/>
          </a:xfrm>
          <a:prstGeom prst="rect">
            <a:avLst/>
          </a:prstGeom>
          <a:noFill/>
        </p:spPr>
        <p:txBody>
          <a:bodyPr wrap="none" rtlCol="0">
            <a:spAutoFit/>
          </a:bodyPr>
          <a:lstStyle/>
          <a:p>
            <a:r>
              <a:rPr lang="en-US" sz="1000" dirty="0" smtClean="0"/>
              <a:t>7</a:t>
            </a:r>
            <a:endParaRPr lang="en-US" sz="1000" dirty="0"/>
          </a:p>
        </p:txBody>
      </p:sp>
      <p:sp>
        <p:nvSpPr>
          <p:cNvPr id="59" name="TextBox 58"/>
          <p:cNvSpPr txBox="1"/>
          <p:nvPr/>
        </p:nvSpPr>
        <p:spPr>
          <a:xfrm>
            <a:off x="689935" y="1559345"/>
            <a:ext cx="250390" cy="246221"/>
          </a:xfrm>
          <a:prstGeom prst="rect">
            <a:avLst/>
          </a:prstGeom>
          <a:noFill/>
        </p:spPr>
        <p:txBody>
          <a:bodyPr wrap="none" rtlCol="0">
            <a:spAutoFit/>
          </a:bodyPr>
          <a:lstStyle/>
          <a:p>
            <a:r>
              <a:rPr lang="en-US" sz="1000" dirty="0" smtClean="0"/>
              <a:t>8</a:t>
            </a:r>
            <a:endParaRPr lang="en-US" sz="1000" dirty="0"/>
          </a:p>
        </p:txBody>
      </p:sp>
      <p:sp>
        <p:nvSpPr>
          <p:cNvPr id="60" name="TextBox 59"/>
          <p:cNvSpPr txBox="1"/>
          <p:nvPr/>
        </p:nvSpPr>
        <p:spPr>
          <a:xfrm>
            <a:off x="689935" y="1358535"/>
            <a:ext cx="250390" cy="246221"/>
          </a:xfrm>
          <a:prstGeom prst="rect">
            <a:avLst/>
          </a:prstGeom>
          <a:noFill/>
        </p:spPr>
        <p:txBody>
          <a:bodyPr wrap="none" rtlCol="0">
            <a:spAutoFit/>
          </a:bodyPr>
          <a:lstStyle/>
          <a:p>
            <a:r>
              <a:rPr lang="en-US" sz="1000" dirty="0" smtClean="0"/>
              <a:t>9</a:t>
            </a:r>
            <a:endParaRPr lang="en-US" sz="1000" dirty="0"/>
          </a:p>
        </p:txBody>
      </p:sp>
      <p:sp>
        <p:nvSpPr>
          <p:cNvPr id="61" name="TextBox 60"/>
          <p:cNvSpPr txBox="1"/>
          <p:nvPr/>
        </p:nvSpPr>
        <p:spPr>
          <a:xfrm>
            <a:off x="1866235" y="3410288"/>
            <a:ext cx="463710" cy="246221"/>
          </a:xfrm>
          <a:prstGeom prst="rect">
            <a:avLst/>
          </a:prstGeom>
          <a:noFill/>
        </p:spPr>
        <p:txBody>
          <a:bodyPr wrap="square" rtlCol="0">
            <a:spAutoFit/>
          </a:bodyPr>
          <a:lstStyle/>
          <a:p>
            <a:pPr algn="ctr"/>
            <a:r>
              <a:rPr lang="en-US" sz="1000" b="1" dirty="0" smtClean="0"/>
              <a:t>M1</a:t>
            </a:r>
            <a:endParaRPr lang="en-US" sz="1000" b="1" dirty="0"/>
          </a:p>
        </p:txBody>
      </p:sp>
      <p:sp>
        <p:nvSpPr>
          <p:cNvPr id="89" name="TextBox 88"/>
          <p:cNvSpPr txBox="1"/>
          <p:nvPr/>
        </p:nvSpPr>
        <p:spPr>
          <a:xfrm rot="16200000">
            <a:off x="364236" y="2028043"/>
            <a:ext cx="399167" cy="246221"/>
          </a:xfrm>
          <a:prstGeom prst="rect">
            <a:avLst/>
          </a:prstGeom>
          <a:noFill/>
        </p:spPr>
        <p:txBody>
          <a:bodyPr wrap="square" rtlCol="0">
            <a:spAutoFit/>
          </a:bodyPr>
          <a:lstStyle/>
          <a:p>
            <a:pPr algn="ctr"/>
            <a:r>
              <a:rPr lang="en-US" sz="1000" b="1" dirty="0" smtClean="0"/>
              <a:t>M2</a:t>
            </a:r>
            <a:endParaRPr lang="en-US" sz="1000" b="1" dirty="0"/>
          </a:p>
        </p:txBody>
      </p:sp>
      <p:sp>
        <p:nvSpPr>
          <p:cNvPr id="3" name="Oval 2"/>
          <p:cNvSpPr/>
          <p:nvPr/>
        </p:nvSpPr>
        <p:spPr>
          <a:xfrm rot="2708915">
            <a:off x="1020451" y="2161348"/>
            <a:ext cx="2150617" cy="26940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cxnSp>
        <p:nvCxnSpPr>
          <p:cNvPr id="6" name="Straight Arrow Connector 5"/>
          <p:cNvCxnSpPr>
            <a:stCxn id="3" idx="2"/>
            <a:endCxn id="3" idx="6"/>
          </p:cNvCxnSpPr>
          <p:nvPr/>
        </p:nvCxnSpPr>
        <p:spPr>
          <a:xfrm>
            <a:off x="1337376" y="1533723"/>
            <a:ext cx="1516767" cy="1524654"/>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3" idx="4"/>
            <a:endCxn id="3" idx="0"/>
          </p:cNvCxnSpPr>
          <p:nvPr/>
        </p:nvCxnSpPr>
        <p:spPr>
          <a:xfrm flipV="1">
            <a:off x="2000264" y="2214272"/>
            <a:ext cx="190991" cy="163556"/>
          </a:xfrm>
          <a:prstGeom prst="straightConnector1">
            <a:avLst/>
          </a:prstGeom>
          <a:ln>
            <a:solidFill>
              <a:srgbClr val="CC3399"/>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118582" y="5614481"/>
            <a:ext cx="2735561" cy="584775"/>
          </a:xfrm>
          <a:prstGeom prst="rect">
            <a:avLst/>
          </a:prstGeom>
          <a:noFill/>
        </p:spPr>
        <p:txBody>
          <a:bodyPr wrap="square" rtlCol="0">
            <a:spAutoFit/>
          </a:bodyPr>
          <a:lstStyle/>
          <a:p>
            <a:r>
              <a:rPr lang="en-US" sz="3200" dirty="0" smtClean="0">
                <a:latin typeface="+mj-lt"/>
              </a:rPr>
              <a:t>Index (</a:t>
            </a:r>
            <a:r>
              <a:rPr lang="el-GR" sz="3200" dirty="0" smtClean="0">
                <a:latin typeface="+mj-lt"/>
              </a:rPr>
              <a:t>Δ</a:t>
            </a:r>
            <a:r>
              <a:rPr lang="en-US" sz="3200" dirty="0" err="1" smtClean="0">
                <a:latin typeface="+mj-lt"/>
              </a:rPr>
              <a:t>var</a:t>
            </a:r>
            <a:r>
              <a:rPr lang="en-US" sz="3200" dirty="0" smtClean="0">
                <a:latin typeface="+mj-lt"/>
              </a:rPr>
              <a:t>) =</a:t>
            </a:r>
            <a:endParaRPr lang="en-US" sz="3200" dirty="0">
              <a:latin typeface="+mj-lt"/>
            </a:endParaRPr>
          </a:p>
        </p:txBody>
      </p:sp>
      <p:sp>
        <p:nvSpPr>
          <p:cNvPr id="62" name="TextBox 61"/>
          <p:cNvSpPr txBox="1"/>
          <p:nvPr/>
        </p:nvSpPr>
        <p:spPr>
          <a:xfrm>
            <a:off x="3292452" y="5349991"/>
            <a:ext cx="1646882" cy="584775"/>
          </a:xfrm>
          <a:prstGeom prst="rect">
            <a:avLst/>
          </a:prstGeom>
          <a:noFill/>
          <a:ln>
            <a:noFill/>
          </a:ln>
        </p:spPr>
        <p:txBody>
          <a:bodyPr wrap="square" rtlCol="0">
            <a:spAutoFit/>
          </a:bodyPr>
          <a:lstStyle/>
          <a:p>
            <a:r>
              <a:rPr lang="en-US" sz="3200" b="1" dirty="0" smtClean="0">
                <a:solidFill>
                  <a:srgbClr val="FF0000"/>
                </a:solidFill>
              </a:rPr>
              <a:t>GOOD</a:t>
            </a:r>
            <a:r>
              <a:rPr lang="en-US" sz="1200" b="1" dirty="0" smtClean="0">
                <a:solidFill>
                  <a:srgbClr val="FF0000"/>
                </a:solidFill>
              </a:rPr>
              <a:t>/</a:t>
            </a:r>
            <a:r>
              <a:rPr lang="en-US" sz="1200" b="1" dirty="0" err="1" smtClean="0">
                <a:solidFill>
                  <a:srgbClr val="FF0000"/>
                </a:solidFill>
              </a:rPr>
              <a:t>dfg</a:t>
            </a:r>
            <a:endParaRPr lang="en-US" sz="1200" b="1" dirty="0">
              <a:solidFill>
                <a:srgbClr val="FF0000"/>
              </a:solidFill>
            </a:endParaRPr>
          </a:p>
        </p:txBody>
      </p:sp>
      <p:cxnSp>
        <p:nvCxnSpPr>
          <p:cNvPr id="264" name="Straight Connector 263"/>
          <p:cNvCxnSpPr/>
          <p:nvPr/>
        </p:nvCxnSpPr>
        <p:spPr>
          <a:xfrm flipV="1">
            <a:off x="2898150" y="5906869"/>
            <a:ext cx="2227374" cy="79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2536867" y="5916967"/>
            <a:ext cx="3410959" cy="1077218"/>
          </a:xfrm>
          <a:prstGeom prst="rect">
            <a:avLst/>
          </a:prstGeom>
          <a:noFill/>
          <a:ln>
            <a:noFill/>
          </a:ln>
        </p:spPr>
        <p:txBody>
          <a:bodyPr wrap="square" rtlCol="0">
            <a:spAutoFit/>
          </a:bodyPr>
          <a:lstStyle/>
          <a:p>
            <a:pPr algn="ctr"/>
            <a:r>
              <a:rPr lang="en-US" sz="3200" b="1" dirty="0" smtClean="0">
                <a:solidFill>
                  <a:srgbClr val="7030A0"/>
                </a:solidFill>
              </a:rPr>
              <a:t>BAD</a:t>
            </a:r>
            <a:r>
              <a:rPr lang="en-US" sz="1100" b="1" dirty="0" smtClean="0">
                <a:solidFill>
                  <a:srgbClr val="7030A0"/>
                </a:solidFill>
              </a:rPr>
              <a:t>/</a:t>
            </a:r>
            <a:r>
              <a:rPr lang="en-US" sz="1100" b="1" dirty="0" err="1" smtClean="0">
                <a:solidFill>
                  <a:srgbClr val="7030A0"/>
                </a:solidFill>
              </a:rPr>
              <a:t>dfd</a:t>
            </a:r>
            <a:r>
              <a:rPr lang="en-US" sz="3200" b="1" dirty="0" smtClean="0">
                <a:solidFill>
                  <a:srgbClr val="7030A0"/>
                </a:solidFill>
              </a:rPr>
              <a:t> </a:t>
            </a:r>
            <a:r>
              <a:rPr lang="en-US" sz="3200" b="1" dirty="0" smtClean="0">
                <a:solidFill>
                  <a:srgbClr val="CC3399"/>
                </a:solidFill>
              </a:rPr>
              <a:t> </a:t>
            </a:r>
            <a:r>
              <a:rPr lang="en-US" sz="3200" b="1" dirty="0" smtClean="0"/>
              <a:t>+ </a:t>
            </a:r>
            <a:r>
              <a:rPr lang="en-US" sz="3200" b="1" dirty="0" smtClean="0">
                <a:solidFill>
                  <a:srgbClr val="FF0000"/>
                </a:solidFill>
              </a:rPr>
              <a:t>GOOD</a:t>
            </a:r>
            <a:r>
              <a:rPr lang="en-US" sz="1100" b="1" dirty="0" smtClean="0">
                <a:solidFill>
                  <a:srgbClr val="FF0000"/>
                </a:solidFill>
              </a:rPr>
              <a:t>/</a:t>
            </a:r>
            <a:r>
              <a:rPr lang="en-US" sz="1100" b="1" dirty="0" err="1" smtClean="0">
                <a:solidFill>
                  <a:srgbClr val="FF0000"/>
                </a:solidFill>
              </a:rPr>
              <a:t>dfg</a:t>
            </a:r>
            <a:endParaRPr lang="en-US" sz="1100" b="1" dirty="0">
              <a:solidFill>
                <a:srgbClr val="FF0000"/>
              </a:solidFill>
            </a:endParaRPr>
          </a:p>
          <a:p>
            <a:pPr algn="ctr"/>
            <a:endParaRPr lang="en-US" sz="3200" b="1" dirty="0">
              <a:solidFill>
                <a:srgbClr val="FF0000"/>
              </a:solidFill>
            </a:endParaRPr>
          </a:p>
        </p:txBody>
      </p:sp>
      <p:grpSp>
        <p:nvGrpSpPr>
          <p:cNvPr id="98" name="Group 97"/>
          <p:cNvGrpSpPr/>
          <p:nvPr/>
        </p:nvGrpSpPr>
        <p:grpSpPr>
          <a:xfrm>
            <a:off x="3511588" y="3217512"/>
            <a:ext cx="2508212" cy="286219"/>
            <a:chOff x="4497357" y="3352800"/>
            <a:chExt cx="4113243" cy="545268"/>
          </a:xfrm>
        </p:grpSpPr>
        <p:cxnSp>
          <p:nvCxnSpPr>
            <p:cNvPr id="101" name="Straight Arrow Connector 100"/>
            <p:cNvCxnSpPr/>
            <p:nvPr/>
          </p:nvCxnSpPr>
          <p:spPr>
            <a:xfrm>
              <a:off x="4572000" y="3429000"/>
              <a:ext cx="4038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V="1">
              <a:off x="5029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V="1">
              <a:off x="5410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V="1">
              <a:off x="5791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V="1">
              <a:off x="5791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V="1">
              <a:off x="6172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V="1">
              <a:off x="6553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V="1">
              <a:off x="6553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V="1">
              <a:off x="6934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V="1">
              <a:off x="7315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V="1">
              <a:off x="7315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V="1">
              <a:off x="7696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V="1">
              <a:off x="8077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V="1">
              <a:off x="4648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V="1">
              <a:off x="5029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V="1">
              <a:off x="5410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4497357" y="3428999"/>
              <a:ext cx="410617" cy="469069"/>
            </a:xfrm>
            <a:prstGeom prst="rect">
              <a:avLst/>
            </a:prstGeom>
            <a:noFill/>
          </p:spPr>
          <p:txBody>
            <a:bodyPr wrap="none" rtlCol="0">
              <a:spAutoFit/>
            </a:bodyPr>
            <a:lstStyle/>
            <a:p>
              <a:r>
                <a:rPr lang="en-US" sz="1000" dirty="0" smtClean="0"/>
                <a:t>0</a:t>
              </a:r>
              <a:endParaRPr lang="en-US" sz="1000" dirty="0"/>
            </a:p>
          </p:txBody>
        </p:sp>
        <p:sp>
          <p:nvSpPr>
            <p:cNvPr id="123" name="TextBox 122"/>
            <p:cNvSpPr txBox="1"/>
            <p:nvPr/>
          </p:nvSpPr>
          <p:spPr>
            <a:xfrm>
              <a:off x="4879914" y="3428999"/>
              <a:ext cx="410617" cy="469069"/>
            </a:xfrm>
            <a:prstGeom prst="rect">
              <a:avLst/>
            </a:prstGeom>
            <a:noFill/>
          </p:spPr>
          <p:txBody>
            <a:bodyPr wrap="none" rtlCol="0">
              <a:spAutoFit/>
            </a:bodyPr>
            <a:lstStyle/>
            <a:p>
              <a:r>
                <a:rPr lang="en-US" sz="1000" dirty="0"/>
                <a:t>1</a:t>
              </a:r>
            </a:p>
          </p:txBody>
        </p:sp>
        <p:sp>
          <p:nvSpPr>
            <p:cNvPr id="124" name="TextBox 123"/>
            <p:cNvSpPr txBox="1"/>
            <p:nvPr/>
          </p:nvSpPr>
          <p:spPr>
            <a:xfrm>
              <a:off x="5259358" y="3428999"/>
              <a:ext cx="410617" cy="469069"/>
            </a:xfrm>
            <a:prstGeom prst="rect">
              <a:avLst/>
            </a:prstGeom>
            <a:noFill/>
          </p:spPr>
          <p:txBody>
            <a:bodyPr wrap="none" rtlCol="0">
              <a:spAutoFit/>
            </a:bodyPr>
            <a:lstStyle/>
            <a:p>
              <a:r>
                <a:rPr lang="en-US" sz="1000" dirty="0" smtClean="0"/>
                <a:t>2</a:t>
              </a:r>
              <a:endParaRPr lang="en-US" sz="1000" dirty="0"/>
            </a:p>
          </p:txBody>
        </p:sp>
        <p:sp>
          <p:nvSpPr>
            <p:cNvPr id="125" name="TextBox 124"/>
            <p:cNvSpPr txBox="1"/>
            <p:nvPr/>
          </p:nvSpPr>
          <p:spPr>
            <a:xfrm>
              <a:off x="5641914" y="3428999"/>
              <a:ext cx="410617" cy="469069"/>
            </a:xfrm>
            <a:prstGeom prst="rect">
              <a:avLst/>
            </a:prstGeom>
            <a:noFill/>
          </p:spPr>
          <p:txBody>
            <a:bodyPr wrap="none" rtlCol="0">
              <a:spAutoFit/>
            </a:bodyPr>
            <a:lstStyle/>
            <a:p>
              <a:r>
                <a:rPr lang="en-US" sz="1000" dirty="0" smtClean="0"/>
                <a:t>3</a:t>
              </a:r>
              <a:endParaRPr lang="en-US" sz="1000" dirty="0"/>
            </a:p>
          </p:txBody>
        </p:sp>
        <p:sp>
          <p:nvSpPr>
            <p:cNvPr id="126" name="TextBox 125"/>
            <p:cNvSpPr txBox="1"/>
            <p:nvPr/>
          </p:nvSpPr>
          <p:spPr>
            <a:xfrm>
              <a:off x="6019801" y="3428999"/>
              <a:ext cx="410617" cy="469069"/>
            </a:xfrm>
            <a:prstGeom prst="rect">
              <a:avLst/>
            </a:prstGeom>
            <a:noFill/>
          </p:spPr>
          <p:txBody>
            <a:bodyPr wrap="none" rtlCol="0">
              <a:spAutoFit/>
            </a:bodyPr>
            <a:lstStyle/>
            <a:p>
              <a:r>
                <a:rPr lang="en-US" sz="1000" dirty="0" smtClean="0"/>
                <a:t>4</a:t>
              </a:r>
              <a:endParaRPr lang="en-US" sz="1000" dirty="0"/>
            </a:p>
          </p:txBody>
        </p:sp>
        <p:sp>
          <p:nvSpPr>
            <p:cNvPr id="127" name="TextBox 126"/>
            <p:cNvSpPr txBox="1"/>
            <p:nvPr/>
          </p:nvSpPr>
          <p:spPr>
            <a:xfrm>
              <a:off x="6402357" y="3428999"/>
              <a:ext cx="410617" cy="469069"/>
            </a:xfrm>
            <a:prstGeom prst="rect">
              <a:avLst/>
            </a:prstGeom>
            <a:noFill/>
          </p:spPr>
          <p:txBody>
            <a:bodyPr wrap="none" rtlCol="0">
              <a:spAutoFit/>
            </a:bodyPr>
            <a:lstStyle/>
            <a:p>
              <a:r>
                <a:rPr lang="en-US" sz="1000" dirty="0" smtClean="0"/>
                <a:t>5</a:t>
              </a:r>
              <a:endParaRPr lang="en-US" sz="1000" dirty="0"/>
            </a:p>
          </p:txBody>
        </p:sp>
        <p:sp>
          <p:nvSpPr>
            <p:cNvPr id="128" name="TextBox 127"/>
            <p:cNvSpPr txBox="1"/>
            <p:nvPr/>
          </p:nvSpPr>
          <p:spPr>
            <a:xfrm>
              <a:off x="6783358" y="3428999"/>
              <a:ext cx="410617" cy="469069"/>
            </a:xfrm>
            <a:prstGeom prst="rect">
              <a:avLst/>
            </a:prstGeom>
            <a:noFill/>
          </p:spPr>
          <p:txBody>
            <a:bodyPr wrap="none" rtlCol="0">
              <a:spAutoFit/>
            </a:bodyPr>
            <a:lstStyle/>
            <a:p>
              <a:r>
                <a:rPr lang="en-US" sz="1000" dirty="0" smtClean="0"/>
                <a:t>6</a:t>
              </a:r>
              <a:endParaRPr lang="en-US" sz="1000" dirty="0"/>
            </a:p>
          </p:txBody>
        </p:sp>
        <p:sp>
          <p:nvSpPr>
            <p:cNvPr id="129" name="TextBox 128"/>
            <p:cNvSpPr txBox="1"/>
            <p:nvPr/>
          </p:nvSpPr>
          <p:spPr>
            <a:xfrm>
              <a:off x="7165914" y="3428999"/>
              <a:ext cx="410617" cy="469069"/>
            </a:xfrm>
            <a:prstGeom prst="rect">
              <a:avLst/>
            </a:prstGeom>
            <a:noFill/>
          </p:spPr>
          <p:txBody>
            <a:bodyPr wrap="none" rtlCol="0">
              <a:spAutoFit/>
            </a:bodyPr>
            <a:lstStyle/>
            <a:p>
              <a:r>
                <a:rPr lang="en-US" sz="1000" dirty="0" smtClean="0"/>
                <a:t>7</a:t>
              </a:r>
              <a:endParaRPr lang="en-US" sz="1000" dirty="0"/>
            </a:p>
          </p:txBody>
        </p:sp>
        <p:sp>
          <p:nvSpPr>
            <p:cNvPr id="130" name="TextBox 129"/>
            <p:cNvSpPr txBox="1"/>
            <p:nvPr/>
          </p:nvSpPr>
          <p:spPr>
            <a:xfrm>
              <a:off x="7543801" y="3428999"/>
              <a:ext cx="410617" cy="469069"/>
            </a:xfrm>
            <a:prstGeom prst="rect">
              <a:avLst/>
            </a:prstGeom>
            <a:noFill/>
          </p:spPr>
          <p:txBody>
            <a:bodyPr wrap="none" rtlCol="0">
              <a:spAutoFit/>
            </a:bodyPr>
            <a:lstStyle/>
            <a:p>
              <a:r>
                <a:rPr lang="en-US" sz="1000" dirty="0" smtClean="0"/>
                <a:t>8</a:t>
              </a:r>
              <a:endParaRPr lang="en-US" sz="1000" dirty="0"/>
            </a:p>
          </p:txBody>
        </p:sp>
        <p:sp>
          <p:nvSpPr>
            <p:cNvPr id="131" name="TextBox 130"/>
            <p:cNvSpPr txBox="1"/>
            <p:nvPr/>
          </p:nvSpPr>
          <p:spPr>
            <a:xfrm>
              <a:off x="7926357" y="3428999"/>
              <a:ext cx="410617" cy="469069"/>
            </a:xfrm>
            <a:prstGeom prst="rect">
              <a:avLst/>
            </a:prstGeom>
            <a:noFill/>
          </p:spPr>
          <p:txBody>
            <a:bodyPr wrap="none" rtlCol="0">
              <a:spAutoFit/>
            </a:bodyPr>
            <a:lstStyle/>
            <a:p>
              <a:r>
                <a:rPr lang="en-US" sz="1000" dirty="0" smtClean="0"/>
                <a:t>9</a:t>
              </a:r>
              <a:endParaRPr lang="en-US" sz="1000" dirty="0"/>
            </a:p>
          </p:txBody>
        </p:sp>
      </p:grpSp>
      <p:cxnSp>
        <p:nvCxnSpPr>
          <p:cNvPr id="132" name="Straight Arrow Connector 131"/>
          <p:cNvCxnSpPr/>
          <p:nvPr/>
        </p:nvCxnSpPr>
        <p:spPr>
          <a:xfrm rot="16200000">
            <a:off x="2546220" y="2236530"/>
            <a:ext cx="211991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16200000" flipV="1">
            <a:off x="3606179" y="3010032"/>
            <a:ext cx="0" cy="929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rot="16200000" flipV="1">
            <a:off x="3606179" y="2810040"/>
            <a:ext cx="0" cy="929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16200000" flipV="1">
            <a:off x="3606179" y="2610048"/>
            <a:ext cx="0" cy="929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6200000" flipV="1">
            <a:off x="3606179" y="2610048"/>
            <a:ext cx="0" cy="929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rot="16200000" flipV="1">
            <a:off x="3606179" y="2410055"/>
            <a:ext cx="0" cy="929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rot="16200000" flipV="1">
            <a:off x="3606179" y="2210063"/>
            <a:ext cx="0" cy="929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rot="16200000" flipV="1">
            <a:off x="3606179" y="2210063"/>
            <a:ext cx="0" cy="929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16200000" flipV="1">
            <a:off x="3606179" y="2010071"/>
            <a:ext cx="0" cy="929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16200000" flipV="1">
            <a:off x="3606179" y="1810079"/>
            <a:ext cx="0" cy="929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16200000" flipV="1">
            <a:off x="3606179" y="1810079"/>
            <a:ext cx="0" cy="929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16200000" flipV="1">
            <a:off x="3606179" y="1610086"/>
            <a:ext cx="0" cy="929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rot="16200000" flipV="1">
            <a:off x="3606179" y="1410094"/>
            <a:ext cx="0" cy="929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rot="16200000" flipV="1">
            <a:off x="3606179" y="3210024"/>
            <a:ext cx="0" cy="929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16200000" flipV="1">
            <a:off x="3606179" y="3010032"/>
            <a:ext cx="0" cy="929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rot="16200000" flipV="1">
            <a:off x="3606179" y="2810040"/>
            <a:ext cx="0" cy="929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1" name="TextBox 170"/>
          <p:cNvSpPr txBox="1"/>
          <p:nvPr/>
        </p:nvSpPr>
        <p:spPr>
          <a:xfrm>
            <a:off x="3403055" y="2958747"/>
            <a:ext cx="250390" cy="246221"/>
          </a:xfrm>
          <a:prstGeom prst="rect">
            <a:avLst/>
          </a:prstGeom>
          <a:noFill/>
        </p:spPr>
        <p:txBody>
          <a:bodyPr wrap="none" rtlCol="0">
            <a:spAutoFit/>
          </a:bodyPr>
          <a:lstStyle/>
          <a:p>
            <a:r>
              <a:rPr lang="en-US" sz="1000" dirty="0"/>
              <a:t>1</a:t>
            </a:r>
          </a:p>
        </p:txBody>
      </p:sp>
      <p:sp>
        <p:nvSpPr>
          <p:cNvPr id="172" name="TextBox 171"/>
          <p:cNvSpPr txBox="1"/>
          <p:nvPr/>
        </p:nvSpPr>
        <p:spPr>
          <a:xfrm rot="21416443">
            <a:off x="3369843" y="2733396"/>
            <a:ext cx="250390" cy="246221"/>
          </a:xfrm>
          <a:prstGeom prst="rect">
            <a:avLst/>
          </a:prstGeom>
          <a:noFill/>
        </p:spPr>
        <p:txBody>
          <a:bodyPr wrap="none" rtlCol="0">
            <a:spAutoFit/>
          </a:bodyPr>
          <a:lstStyle/>
          <a:p>
            <a:r>
              <a:rPr lang="en-US" sz="1000" dirty="0" smtClean="0"/>
              <a:t>2</a:t>
            </a:r>
            <a:endParaRPr lang="en-US" sz="1000" dirty="0"/>
          </a:p>
        </p:txBody>
      </p:sp>
      <p:sp>
        <p:nvSpPr>
          <p:cNvPr id="173" name="TextBox 172"/>
          <p:cNvSpPr txBox="1"/>
          <p:nvPr/>
        </p:nvSpPr>
        <p:spPr>
          <a:xfrm>
            <a:off x="3403055" y="2558762"/>
            <a:ext cx="250390" cy="246221"/>
          </a:xfrm>
          <a:prstGeom prst="rect">
            <a:avLst/>
          </a:prstGeom>
          <a:noFill/>
        </p:spPr>
        <p:txBody>
          <a:bodyPr wrap="none" rtlCol="0">
            <a:spAutoFit/>
          </a:bodyPr>
          <a:lstStyle/>
          <a:p>
            <a:r>
              <a:rPr lang="en-US" sz="1000" dirty="0" smtClean="0"/>
              <a:t>3</a:t>
            </a:r>
            <a:endParaRPr lang="en-US" sz="1000" dirty="0"/>
          </a:p>
        </p:txBody>
      </p:sp>
      <p:sp>
        <p:nvSpPr>
          <p:cNvPr id="174" name="TextBox 173"/>
          <p:cNvSpPr txBox="1"/>
          <p:nvPr/>
        </p:nvSpPr>
        <p:spPr>
          <a:xfrm>
            <a:off x="3403055" y="2360405"/>
            <a:ext cx="250390" cy="246221"/>
          </a:xfrm>
          <a:prstGeom prst="rect">
            <a:avLst/>
          </a:prstGeom>
          <a:noFill/>
        </p:spPr>
        <p:txBody>
          <a:bodyPr wrap="none" rtlCol="0">
            <a:spAutoFit/>
          </a:bodyPr>
          <a:lstStyle/>
          <a:p>
            <a:r>
              <a:rPr lang="en-US" sz="1000" dirty="0" smtClean="0"/>
              <a:t>4</a:t>
            </a:r>
            <a:endParaRPr lang="en-US" sz="1000" dirty="0"/>
          </a:p>
        </p:txBody>
      </p:sp>
      <p:sp>
        <p:nvSpPr>
          <p:cNvPr id="175" name="TextBox 174"/>
          <p:cNvSpPr txBox="1"/>
          <p:nvPr/>
        </p:nvSpPr>
        <p:spPr>
          <a:xfrm>
            <a:off x="3403055" y="2159595"/>
            <a:ext cx="250390" cy="246221"/>
          </a:xfrm>
          <a:prstGeom prst="rect">
            <a:avLst/>
          </a:prstGeom>
          <a:noFill/>
        </p:spPr>
        <p:txBody>
          <a:bodyPr wrap="none" rtlCol="0">
            <a:spAutoFit/>
          </a:bodyPr>
          <a:lstStyle/>
          <a:p>
            <a:r>
              <a:rPr lang="en-US" sz="1000" dirty="0" smtClean="0"/>
              <a:t>5</a:t>
            </a:r>
            <a:endParaRPr lang="en-US" sz="1000" dirty="0"/>
          </a:p>
        </p:txBody>
      </p:sp>
      <p:sp>
        <p:nvSpPr>
          <p:cNvPr id="176" name="TextBox 175"/>
          <p:cNvSpPr txBox="1"/>
          <p:nvPr/>
        </p:nvSpPr>
        <p:spPr>
          <a:xfrm>
            <a:off x="3403055" y="1959603"/>
            <a:ext cx="250390" cy="246221"/>
          </a:xfrm>
          <a:prstGeom prst="rect">
            <a:avLst/>
          </a:prstGeom>
          <a:noFill/>
        </p:spPr>
        <p:txBody>
          <a:bodyPr wrap="none" rtlCol="0">
            <a:spAutoFit/>
          </a:bodyPr>
          <a:lstStyle/>
          <a:p>
            <a:r>
              <a:rPr lang="en-US" sz="1000" dirty="0" smtClean="0"/>
              <a:t>6</a:t>
            </a:r>
            <a:endParaRPr lang="en-US" sz="1000" dirty="0"/>
          </a:p>
        </p:txBody>
      </p:sp>
      <p:sp>
        <p:nvSpPr>
          <p:cNvPr id="177" name="TextBox 176"/>
          <p:cNvSpPr txBox="1"/>
          <p:nvPr/>
        </p:nvSpPr>
        <p:spPr>
          <a:xfrm>
            <a:off x="3403055" y="1758793"/>
            <a:ext cx="250390" cy="246221"/>
          </a:xfrm>
          <a:prstGeom prst="rect">
            <a:avLst/>
          </a:prstGeom>
          <a:noFill/>
        </p:spPr>
        <p:txBody>
          <a:bodyPr wrap="none" rtlCol="0">
            <a:spAutoFit/>
          </a:bodyPr>
          <a:lstStyle/>
          <a:p>
            <a:r>
              <a:rPr lang="en-US" sz="1000" dirty="0" smtClean="0"/>
              <a:t>7</a:t>
            </a:r>
            <a:endParaRPr lang="en-US" sz="1000" dirty="0"/>
          </a:p>
        </p:txBody>
      </p:sp>
      <p:sp>
        <p:nvSpPr>
          <p:cNvPr id="178" name="TextBox 177"/>
          <p:cNvSpPr txBox="1"/>
          <p:nvPr/>
        </p:nvSpPr>
        <p:spPr>
          <a:xfrm>
            <a:off x="3403055" y="1560436"/>
            <a:ext cx="250390" cy="246221"/>
          </a:xfrm>
          <a:prstGeom prst="rect">
            <a:avLst/>
          </a:prstGeom>
          <a:noFill/>
        </p:spPr>
        <p:txBody>
          <a:bodyPr wrap="none" rtlCol="0">
            <a:spAutoFit/>
          </a:bodyPr>
          <a:lstStyle/>
          <a:p>
            <a:r>
              <a:rPr lang="en-US" sz="1000" dirty="0" smtClean="0"/>
              <a:t>8</a:t>
            </a:r>
            <a:endParaRPr lang="en-US" sz="1000" dirty="0"/>
          </a:p>
        </p:txBody>
      </p:sp>
      <p:sp>
        <p:nvSpPr>
          <p:cNvPr id="179" name="TextBox 178"/>
          <p:cNvSpPr txBox="1"/>
          <p:nvPr/>
        </p:nvSpPr>
        <p:spPr>
          <a:xfrm>
            <a:off x="3403055" y="1359626"/>
            <a:ext cx="250390" cy="246221"/>
          </a:xfrm>
          <a:prstGeom prst="rect">
            <a:avLst/>
          </a:prstGeom>
          <a:noFill/>
        </p:spPr>
        <p:txBody>
          <a:bodyPr wrap="none" rtlCol="0">
            <a:spAutoFit/>
          </a:bodyPr>
          <a:lstStyle/>
          <a:p>
            <a:r>
              <a:rPr lang="en-US" sz="1000" dirty="0" smtClean="0"/>
              <a:t>9</a:t>
            </a:r>
            <a:endParaRPr lang="en-US" sz="1000" dirty="0"/>
          </a:p>
        </p:txBody>
      </p:sp>
      <p:sp>
        <p:nvSpPr>
          <p:cNvPr id="180" name="TextBox 179"/>
          <p:cNvSpPr txBox="1"/>
          <p:nvPr/>
        </p:nvSpPr>
        <p:spPr>
          <a:xfrm>
            <a:off x="4579355" y="3411379"/>
            <a:ext cx="463710" cy="246221"/>
          </a:xfrm>
          <a:prstGeom prst="rect">
            <a:avLst/>
          </a:prstGeom>
          <a:noFill/>
        </p:spPr>
        <p:txBody>
          <a:bodyPr wrap="square" rtlCol="0">
            <a:spAutoFit/>
          </a:bodyPr>
          <a:lstStyle/>
          <a:p>
            <a:pPr algn="ctr"/>
            <a:r>
              <a:rPr lang="en-US" sz="1000" b="1" dirty="0" smtClean="0"/>
              <a:t>M1</a:t>
            </a:r>
            <a:endParaRPr lang="en-US" sz="1000" b="1" dirty="0"/>
          </a:p>
        </p:txBody>
      </p:sp>
      <p:sp>
        <p:nvSpPr>
          <p:cNvPr id="181" name="TextBox 180"/>
          <p:cNvSpPr txBox="1"/>
          <p:nvPr/>
        </p:nvSpPr>
        <p:spPr>
          <a:xfrm rot="16200000">
            <a:off x="3077356" y="2029134"/>
            <a:ext cx="399167" cy="246221"/>
          </a:xfrm>
          <a:prstGeom prst="rect">
            <a:avLst/>
          </a:prstGeom>
          <a:noFill/>
        </p:spPr>
        <p:txBody>
          <a:bodyPr wrap="square" rtlCol="0">
            <a:spAutoFit/>
          </a:bodyPr>
          <a:lstStyle/>
          <a:p>
            <a:pPr algn="ctr"/>
            <a:r>
              <a:rPr lang="en-US" sz="1000" b="1" dirty="0" smtClean="0"/>
              <a:t>M2</a:t>
            </a:r>
            <a:endParaRPr lang="en-US" sz="1000" b="1" dirty="0"/>
          </a:p>
        </p:txBody>
      </p:sp>
      <p:sp>
        <p:nvSpPr>
          <p:cNvPr id="182" name="Oval 181"/>
          <p:cNvSpPr/>
          <p:nvPr/>
        </p:nvSpPr>
        <p:spPr>
          <a:xfrm rot="2708915">
            <a:off x="4156078" y="1555040"/>
            <a:ext cx="1405199" cy="134554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cxnSp>
        <p:nvCxnSpPr>
          <p:cNvPr id="183" name="Straight Arrow Connector 182"/>
          <p:cNvCxnSpPr>
            <a:stCxn id="182" idx="2"/>
            <a:endCxn id="182" idx="6"/>
          </p:cNvCxnSpPr>
          <p:nvPr/>
        </p:nvCxnSpPr>
        <p:spPr>
          <a:xfrm>
            <a:off x="4363155" y="1729713"/>
            <a:ext cx="991045" cy="99620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4" name="Straight Arrow Connector 183"/>
          <p:cNvCxnSpPr>
            <a:stCxn id="182" idx="4"/>
            <a:endCxn id="182" idx="0"/>
          </p:cNvCxnSpPr>
          <p:nvPr/>
        </p:nvCxnSpPr>
        <p:spPr>
          <a:xfrm flipV="1">
            <a:off x="4381723" y="1753326"/>
            <a:ext cx="953909" cy="948974"/>
          </a:xfrm>
          <a:prstGeom prst="straightConnector1">
            <a:avLst/>
          </a:prstGeom>
          <a:ln>
            <a:solidFill>
              <a:srgbClr val="CC3399"/>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85" name="Group 184"/>
          <p:cNvGrpSpPr/>
          <p:nvPr/>
        </p:nvGrpSpPr>
        <p:grpSpPr>
          <a:xfrm>
            <a:off x="6330988" y="3183941"/>
            <a:ext cx="2508212" cy="286219"/>
            <a:chOff x="4497357" y="3352800"/>
            <a:chExt cx="4113243" cy="545268"/>
          </a:xfrm>
        </p:grpSpPr>
        <p:cxnSp>
          <p:nvCxnSpPr>
            <p:cNvPr id="186" name="Straight Arrow Connector 185"/>
            <p:cNvCxnSpPr/>
            <p:nvPr/>
          </p:nvCxnSpPr>
          <p:spPr>
            <a:xfrm>
              <a:off x="4572000" y="3429000"/>
              <a:ext cx="4038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flipV="1">
              <a:off x="5029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flipV="1">
              <a:off x="5410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flipV="1">
              <a:off x="5791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flipV="1">
              <a:off x="5791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flipV="1">
              <a:off x="6172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flipV="1">
              <a:off x="6553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flipV="1">
              <a:off x="6553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flipV="1">
              <a:off x="6934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flipV="1">
              <a:off x="7315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flipV="1">
              <a:off x="7315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flipV="1">
              <a:off x="7696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flipV="1">
              <a:off x="8077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flipV="1">
              <a:off x="4648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flipV="1">
              <a:off x="5029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flipV="1">
              <a:off x="5410200" y="335280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2" name="TextBox 201"/>
            <p:cNvSpPr txBox="1"/>
            <p:nvPr/>
          </p:nvSpPr>
          <p:spPr>
            <a:xfrm>
              <a:off x="4497357" y="3428999"/>
              <a:ext cx="410617" cy="469069"/>
            </a:xfrm>
            <a:prstGeom prst="rect">
              <a:avLst/>
            </a:prstGeom>
            <a:noFill/>
          </p:spPr>
          <p:txBody>
            <a:bodyPr wrap="none" rtlCol="0">
              <a:spAutoFit/>
            </a:bodyPr>
            <a:lstStyle/>
            <a:p>
              <a:r>
                <a:rPr lang="en-US" sz="1000" dirty="0" smtClean="0"/>
                <a:t>0</a:t>
              </a:r>
              <a:endParaRPr lang="en-US" sz="1000" dirty="0"/>
            </a:p>
          </p:txBody>
        </p:sp>
        <p:sp>
          <p:nvSpPr>
            <p:cNvPr id="203" name="TextBox 202"/>
            <p:cNvSpPr txBox="1"/>
            <p:nvPr/>
          </p:nvSpPr>
          <p:spPr>
            <a:xfrm>
              <a:off x="4879914" y="3428999"/>
              <a:ext cx="410617" cy="469069"/>
            </a:xfrm>
            <a:prstGeom prst="rect">
              <a:avLst/>
            </a:prstGeom>
            <a:noFill/>
          </p:spPr>
          <p:txBody>
            <a:bodyPr wrap="none" rtlCol="0">
              <a:spAutoFit/>
            </a:bodyPr>
            <a:lstStyle/>
            <a:p>
              <a:r>
                <a:rPr lang="en-US" sz="1000" dirty="0"/>
                <a:t>1</a:t>
              </a:r>
            </a:p>
          </p:txBody>
        </p:sp>
        <p:sp>
          <p:nvSpPr>
            <p:cNvPr id="204" name="TextBox 203"/>
            <p:cNvSpPr txBox="1"/>
            <p:nvPr/>
          </p:nvSpPr>
          <p:spPr>
            <a:xfrm>
              <a:off x="5259358" y="3428999"/>
              <a:ext cx="410617" cy="469069"/>
            </a:xfrm>
            <a:prstGeom prst="rect">
              <a:avLst/>
            </a:prstGeom>
            <a:noFill/>
          </p:spPr>
          <p:txBody>
            <a:bodyPr wrap="none" rtlCol="0">
              <a:spAutoFit/>
            </a:bodyPr>
            <a:lstStyle/>
            <a:p>
              <a:r>
                <a:rPr lang="en-US" sz="1000" dirty="0" smtClean="0"/>
                <a:t>2</a:t>
              </a:r>
              <a:endParaRPr lang="en-US" sz="1000" dirty="0"/>
            </a:p>
          </p:txBody>
        </p:sp>
        <p:sp>
          <p:nvSpPr>
            <p:cNvPr id="205" name="TextBox 204"/>
            <p:cNvSpPr txBox="1"/>
            <p:nvPr/>
          </p:nvSpPr>
          <p:spPr>
            <a:xfrm>
              <a:off x="5641914" y="3428999"/>
              <a:ext cx="410617" cy="469069"/>
            </a:xfrm>
            <a:prstGeom prst="rect">
              <a:avLst/>
            </a:prstGeom>
            <a:noFill/>
          </p:spPr>
          <p:txBody>
            <a:bodyPr wrap="none" rtlCol="0">
              <a:spAutoFit/>
            </a:bodyPr>
            <a:lstStyle/>
            <a:p>
              <a:r>
                <a:rPr lang="en-US" sz="1000" dirty="0" smtClean="0"/>
                <a:t>3</a:t>
              </a:r>
              <a:endParaRPr lang="en-US" sz="1000" dirty="0"/>
            </a:p>
          </p:txBody>
        </p:sp>
        <p:sp>
          <p:nvSpPr>
            <p:cNvPr id="206" name="TextBox 205"/>
            <p:cNvSpPr txBox="1"/>
            <p:nvPr/>
          </p:nvSpPr>
          <p:spPr>
            <a:xfrm>
              <a:off x="6019801" y="3428999"/>
              <a:ext cx="410617" cy="469069"/>
            </a:xfrm>
            <a:prstGeom prst="rect">
              <a:avLst/>
            </a:prstGeom>
            <a:noFill/>
          </p:spPr>
          <p:txBody>
            <a:bodyPr wrap="none" rtlCol="0">
              <a:spAutoFit/>
            </a:bodyPr>
            <a:lstStyle/>
            <a:p>
              <a:r>
                <a:rPr lang="en-US" sz="1000" dirty="0" smtClean="0"/>
                <a:t>4</a:t>
              </a:r>
              <a:endParaRPr lang="en-US" sz="1000" dirty="0"/>
            </a:p>
          </p:txBody>
        </p:sp>
        <p:sp>
          <p:nvSpPr>
            <p:cNvPr id="207" name="TextBox 206"/>
            <p:cNvSpPr txBox="1"/>
            <p:nvPr/>
          </p:nvSpPr>
          <p:spPr>
            <a:xfrm>
              <a:off x="6402357" y="3428999"/>
              <a:ext cx="410617" cy="469069"/>
            </a:xfrm>
            <a:prstGeom prst="rect">
              <a:avLst/>
            </a:prstGeom>
            <a:noFill/>
          </p:spPr>
          <p:txBody>
            <a:bodyPr wrap="none" rtlCol="0">
              <a:spAutoFit/>
            </a:bodyPr>
            <a:lstStyle/>
            <a:p>
              <a:r>
                <a:rPr lang="en-US" sz="1000" dirty="0" smtClean="0"/>
                <a:t>5</a:t>
              </a:r>
              <a:endParaRPr lang="en-US" sz="1000" dirty="0"/>
            </a:p>
          </p:txBody>
        </p:sp>
        <p:sp>
          <p:nvSpPr>
            <p:cNvPr id="208" name="TextBox 207"/>
            <p:cNvSpPr txBox="1"/>
            <p:nvPr/>
          </p:nvSpPr>
          <p:spPr>
            <a:xfrm>
              <a:off x="6783358" y="3428999"/>
              <a:ext cx="410617" cy="469069"/>
            </a:xfrm>
            <a:prstGeom prst="rect">
              <a:avLst/>
            </a:prstGeom>
            <a:noFill/>
          </p:spPr>
          <p:txBody>
            <a:bodyPr wrap="none" rtlCol="0">
              <a:spAutoFit/>
            </a:bodyPr>
            <a:lstStyle/>
            <a:p>
              <a:r>
                <a:rPr lang="en-US" sz="1000" dirty="0" smtClean="0"/>
                <a:t>6</a:t>
              </a:r>
              <a:endParaRPr lang="en-US" sz="1000" dirty="0"/>
            </a:p>
          </p:txBody>
        </p:sp>
        <p:sp>
          <p:nvSpPr>
            <p:cNvPr id="209" name="TextBox 208"/>
            <p:cNvSpPr txBox="1"/>
            <p:nvPr/>
          </p:nvSpPr>
          <p:spPr>
            <a:xfrm>
              <a:off x="7165914" y="3428999"/>
              <a:ext cx="410617" cy="469069"/>
            </a:xfrm>
            <a:prstGeom prst="rect">
              <a:avLst/>
            </a:prstGeom>
            <a:noFill/>
          </p:spPr>
          <p:txBody>
            <a:bodyPr wrap="none" rtlCol="0">
              <a:spAutoFit/>
            </a:bodyPr>
            <a:lstStyle/>
            <a:p>
              <a:r>
                <a:rPr lang="en-US" sz="1000" dirty="0" smtClean="0"/>
                <a:t>7</a:t>
              </a:r>
              <a:endParaRPr lang="en-US" sz="1000" dirty="0"/>
            </a:p>
          </p:txBody>
        </p:sp>
        <p:sp>
          <p:nvSpPr>
            <p:cNvPr id="210" name="TextBox 209"/>
            <p:cNvSpPr txBox="1"/>
            <p:nvPr/>
          </p:nvSpPr>
          <p:spPr>
            <a:xfrm>
              <a:off x="7543801" y="3428999"/>
              <a:ext cx="410617" cy="469069"/>
            </a:xfrm>
            <a:prstGeom prst="rect">
              <a:avLst/>
            </a:prstGeom>
            <a:noFill/>
          </p:spPr>
          <p:txBody>
            <a:bodyPr wrap="none" rtlCol="0">
              <a:spAutoFit/>
            </a:bodyPr>
            <a:lstStyle/>
            <a:p>
              <a:r>
                <a:rPr lang="en-US" sz="1000" dirty="0" smtClean="0"/>
                <a:t>8</a:t>
              </a:r>
              <a:endParaRPr lang="en-US" sz="1000" dirty="0"/>
            </a:p>
          </p:txBody>
        </p:sp>
        <p:sp>
          <p:nvSpPr>
            <p:cNvPr id="211" name="TextBox 210"/>
            <p:cNvSpPr txBox="1"/>
            <p:nvPr/>
          </p:nvSpPr>
          <p:spPr>
            <a:xfrm>
              <a:off x="7926357" y="3428999"/>
              <a:ext cx="410617" cy="469069"/>
            </a:xfrm>
            <a:prstGeom prst="rect">
              <a:avLst/>
            </a:prstGeom>
            <a:noFill/>
          </p:spPr>
          <p:txBody>
            <a:bodyPr wrap="none" rtlCol="0">
              <a:spAutoFit/>
            </a:bodyPr>
            <a:lstStyle/>
            <a:p>
              <a:r>
                <a:rPr lang="en-US" sz="1000" dirty="0" smtClean="0"/>
                <a:t>9</a:t>
              </a:r>
              <a:endParaRPr lang="en-US" sz="1000" dirty="0"/>
            </a:p>
          </p:txBody>
        </p:sp>
      </p:grpSp>
      <p:cxnSp>
        <p:nvCxnSpPr>
          <p:cNvPr id="212" name="Straight Arrow Connector 211"/>
          <p:cNvCxnSpPr/>
          <p:nvPr/>
        </p:nvCxnSpPr>
        <p:spPr>
          <a:xfrm rot="16200000">
            <a:off x="5365620" y="2202959"/>
            <a:ext cx="211991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16200000" flipV="1">
            <a:off x="6425579" y="2976461"/>
            <a:ext cx="0" cy="929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V="1">
            <a:off x="6425579" y="2776469"/>
            <a:ext cx="0" cy="929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16200000" flipV="1">
            <a:off x="6425579" y="2576477"/>
            <a:ext cx="0" cy="929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V="1">
            <a:off x="6425579" y="2576477"/>
            <a:ext cx="0" cy="929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16200000" flipV="1">
            <a:off x="6425579" y="2376484"/>
            <a:ext cx="0" cy="929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V="1">
            <a:off x="6425579" y="2176492"/>
            <a:ext cx="0" cy="929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V="1">
            <a:off x="6425579" y="2176492"/>
            <a:ext cx="0" cy="929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V="1">
            <a:off x="6425579" y="1976500"/>
            <a:ext cx="0" cy="929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V="1">
            <a:off x="6425579" y="1776508"/>
            <a:ext cx="0" cy="929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16200000" flipV="1">
            <a:off x="6425579" y="1776508"/>
            <a:ext cx="0" cy="929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16200000" flipV="1">
            <a:off x="6425579" y="1576515"/>
            <a:ext cx="0" cy="929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16200000" flipV="1">
            <a:off x="6425579" y="1376523"/>
            <a:ext cx="0" cy="929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16200000" flipV="1">
            <a:off x="6425579" y="3176453"/>
            <a:ext cx="0" cy="929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16200000" flipV="1">
            <a:off x="6425579" y="2976461"/>
            <a:ext cx="0" cy="929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V="1">
            <a:off x="6425579" y="2776469"/>
            <a:ext cx="0" cy="929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8" name="TextBox 227"/>
          <p:cNvSpPr txBox="1"/>
          <p:nvPr/>
        </p:nvSpPr>
        <p:spPr>
          <a:xfrm>
            <a:off x="6222455" y="2925176"/>
            <a:ext cx="250390" cy="246221"/>
          </a:xfrm>
          <a:prstGeom prst="rect">
            <a:avLst/>
          </a:prstGeom>
          <a:noFill/>
        </p:spPr>
        <p:txBody>
          <a:bodyPr wrap="none" rtlCol="0">
            <a:spAutoFit/>
          </a:bodyPr>
          <a:lstStyle/>
          <a:p>
            <a:r>
              <a:rPr lang="en-US" sz="1000" dirty="0"/>
              <a:t>1</a:t>
            </a:r>
          </a:p>
        </p:txBody>
      </p:sp>
      <p:sp>
        <p:nvSpPr>
          <p:cNvPr id="229" name="TextBox 228"/>
          <p:cNvSpPr txBox="1"/>
          <p:nvPr/>
        </p:nvSpPr>
        <p:spPr>
          <a:xfrm rot="21416443">
            <a:off x="6189243" y="2699825"/>
            <a:ext cx="250390" cy="246221"/>
          </a:xfrm>
          <a:prstGeom prst="rect">
            <a:avLst/>
          </a:prstGeom>
          <a:noFill/>
        </p:spPr>
        <p:txBody>
          <a:bodyPr wrap="none" rtlCol="0">
            <a:spAutoFit/>
          </a:bodyPr>
          <a:lstStyle/>
          <a:p>
            <a:r>
              <a:rPr lang="en-US" sz="1000" dirty="0" smtClean="0"/>
              <a:t>2</a:t>
            </a:r>
            <a:endParaRPr lang="en-US" sz="1000" dirty="0"/>
          </a:p>
        </p:txBody>
      </p:sp>
      <p:sp>
        <p:nvSpPr>
          <p:cNvPr id="230" name="TextBox 229"/>
          <p:cNvSpPr txBox="1"/>
          <p:nvPr/>
        </p:nvSpPr>
        <p:spPr>
          <a:xfrm>
            <a:off x="6222455" y="2525191"/>
            <a:ext cx="250390" cy="246221"/>
          </a:xfrm>
          <a:prstGeom prst="rect">
            <a:avLst/>
          </a:prstGeom>
          <a:noFill/>
        </p:spPr>
        <p:txBody>
          <a:bodyPr wrap="none" rtlCol="0">
            <a:spAutoFit/>
          </a:bodyPr>
          <a:lstStyle/>
          <a:p>
            <a:r>
              <a:rPr lang="en-US" sz="1000" dirty="0" smtClean="0"/>
              <a:t>3</a:t>
            </a:r>
            <a:endParaRPr lang="en-US" sz="1000" dirty="0"/>
          </a:p>
        </p:txBody>
      </p:sp>
      <p:sp>
        <p:nvSpPr>
          <p:cNvPr id="231" name="TextBox 230"/>
          <p:cNvSpPr txBox="1"/>
          <p:nvPr/>
        </p:nvSpPr>
        <p:spPr>
          <a:xfrm>
            <a:off x="6222455" y="2326834"/>
            <a:ext cx="250390" cy="246221"/>
          </a:xfrm>
          <a:prstGeom prst="rect">
            <a:avLst/>
          </a:prstGeom>
          <a:noFill/>
        </p:spPr>
        <p:txBody>
          <a:bodyPr wrap="none" rtlCol="0">
            <a:spAutoFit/>
          </a:bodyPr>
          <a:lstStyle/>
          <a:p>
            <a:r>
              <a:rPr lang="en-US" sz="1000" dirty="0" smtClean="0"/>
              <a:t>4</a:t>
            </a:r>
            <a:endParaRPr lang="en-US" sz="1000" dirty="0"/>
          </a:p>
        </p:txBody>
      </p:sp>
      <p:sp>
        <p:nvSpPr>
          <p:cNvPr id="232" name="TextBox 231"/>
          <p:cNvSpPr txBox="1"/>
          <p:nvPr/>
        </p:nvSpPr>
        <p:spPr>
          <a:xfrm>
            <a:off x="6222455" y="2126024"/>
            <a:ext cx="250390" cy="246221"/>
          </a:xfrm>
          <a:prstGeom prst="rect">
            <a:avLst/>
          </a:prstGeom>
          <a:noFill/>
        </p:spPr>
        <p:txBody>
          <a:bodyPr wrap="none" rtlCol="0">
            <a:spAutoFit/>
          </a:bodyPr>
          <a:lstStyle/>
          <a:p>
            <a:r>
              <a:rPr lang="en-US" sz="1000" dirty="0" smtClean="0"/>
              <a:t>5</a:t>
            </a:r>
            <a:endParaRPr lang="en-US" sz="1000" dirty="0"/>
          </a:p>
        </p:txBody>
      </p:sp>
      <p:sp>
        <p:nvSpPr>
          <p:cNvPr id="233" name="TextBox 232"/>
          <p:cNvSpPr txBox="1"/>
          <p:nvPr/>
        </p:nvSpPr>
        <p:spPr>
          <a:xfrm>
            <a:off x="6222455" y="1926032"/>
            <a:ext cx="250390" cy="246221"/>
          </a:xfrm>
          <a:prstGeom prst="rect">
            <a:avLst/>
          </a:prstGeom>
          <a:noFill/>
        </p:spPr>
        <p:txBody>
          <a:bodyPr wrap="none" rtlCol="0">
            <a:spAutoFit/>
          </a:bodyPr>
          <a:lstStyle/>
          <a:p>
            <a:r>
              <a:rPr lang="en-US" sz="1000" dirty="0" smtClean="0"/>
              <a:t>6</a:t>
            </a:r>
            <a:endParaRPr lang="en-US" sz="1000" dirty="0"/>
          </a:p>
        </p:txBody>
      </p:sp>
      <p:sp>
        <p:nvSpPr>
          <p:cNvPr id="234" name="TextBox 233"/>
          <p:cNvSpPr txBox="1"/>
          <p:nvPr/>
        </p:nvSpPr>
        <p:spPr>
          <a:xfrm>
            <a:off x="6222455" y="1725222"/>
            <a:ext cx="250390" cy="246221"/>
          </a:xfrm>
          <a:prstGeom prst="rect">
            <a:avLst/>
          </a:prstGeom>
          <a:noFill/>
        </p:spPr>
        <p:txBody>
          <a:bodyPr wrap="none" rtlCol="0">
            <a:spAutoFit/>
          </a:bodyPr>
          <a:lstStyle/>
          <a:p>
            <a:r>
              <a:rPr lang="en-US" sz="1000" dirty="0" smtClean="0"/>
              <a:t>7</a:t>
            </a:r>
            <a:endParaRPr lang="en-US" sz="1000" dirty="0"/>
          </a:p>
        </p:txBody>
      </p:sp>
      <p:sp>
        <p:nvSpPr>
          <p:cNvPr id="235" name="TextBox 234"/>
          <p:cNvSpPr txBox="1"/>
          <p:nvPr/>
        </p:nvSpPr>
        <p:spPr>
          <a:xfrm>
            <a:off x="6222455" y="1526865"/>
            <a:ext cx="250390" cy="246221"/>
          </a:xfrm>
          <a:prstGeom prst="rect">
            <a:avLst/>
          </a:prstGeom>
          <a:noFill/>
        </p:spPr>
        <p:txBody>
          <a:bodyPr wrap="none" rtlCol="0">
            <a:spAutoFit/>
          </a:bodyPr>
          <a:lstStyle/>
          <a:p>
            <a:r>
              <a:rPr lang="en-US" sz="1000" dirty="0" smtClean="0"/>
              <a:t>8</a:t>
            </a:r>
            <a:endParaRPr lang="en-US" sz="1000" dirty="0"/>
          </a:p>
        </p:txBody>
      </p:sp>
      <p:sp>
        <p:nvSpPr>
          <p:cNvPr id="236" name="TextBox 235"/>
          <p:cNvSpPr txBox="1"/>
          <p:nvPr/>
        </p:nvSpPr>
        <p:spPr>
          <a:xfrm>
            <a:off x="6222455" y="1326055"/>
            <a:ext cx="250390" cy="246221"/>
          </a:xfrm>
          <a:prstGeom prst="rect">
            <a:avLst/>
          </a:prstGeom>
          <a:noFill/>
        </p:spPr>
        <p:txBody>
          <a:bodyPr wrap="none" rtlCol="0">
            <a:spAutoFit/>
          </a:bodyPr>
          <a:lstStyle/>
          <a:p>
            <a:r>
              <a:rPr lang="en-US" sz="1000" dirty="0" smtClean="0"/>
              <a:t>9</a:t>
            </a:r>
            <a:endParaRPr lang="en-US" sz="1000" dirty="0"/>
          </a:p>
        </p:txBody>
      </p:sp>
      <p:sp>
        <p:nvSpPr>
          <p:cNvPr id="237" name="TextBox 236"/>
          <p:cNvSpPr txBox="1"/>
          <p:nvPr/>
        </p:nvSpPr>
        <p:spPr>
          <a:xfrm>
            <a:off x="7398755" y="3377808"/>
            <a:ext cx="463710" cy="246221"/>
          </a:xfrm>
          <a:prstGeom prst="rect">
            <a:avLst/>
          </a:prstGeom>
          <a:noFill/>
        </p:spPr>
        <p:txBody>
          <a:bodyPr wrap="square" rtlCol="0">
            <a:spAutoFit/>
          </a:bodyPr>
          <a:lstStyle/>
          <a:p>
            <a:pPr algn="ctr"/>
            <a:r>
              <a:rPr lang="en-US" sz="1000" b="1" dirty="0" smtClean="0"/>
              <a:t>M1</a:t>
            </a:r>
            <a:endParaRPr lang="en-US" sz="1000" b="1" dirty="0"/>
          </a:p>
        </p:txBody>
      </p:sp>
      <p:sp>
        <p:nvSpPr>
          <p:cNvPr id="238" name="TextBox 237"/>
          <p:cNvSpPr txBox="1"/>
          <p:nvPr/>
        </p:nvSpPr>
        <p:spPr>
          <a:xfrm rot="16200000">
            <a:off x="5896756" y="1995563"/>
            <a:ext cx="399167" cy="246221"/>
          </a:xfrm>
          <a:prstGeom prst="rect">
            <a:avLst/>
          </a:prstGeom>
          <a:noFill/>
        </p:spPr>
        <p:txBody>
          <a:bodyPr wrap="square" rtlCol="0">
            <a:spAutoFit/>
          </a:bodyPr>
          <a:lstStyle/>
          <a:p>
            <a:pPr algn="ctr"/>
            <a:r>
              <a:rPr lang="en-US" sz="1000" b="1" dirty="0" smtClean="0"/>
              <a:t>M2</a:t>
            </a:r>
            <a:endParaRPr lang="en-US" sz="1000" b="1" dirty="0"/>
          </a:p>
        </p:txBody>
      </p:sp>
      <p:sp>
        <p:nvSpPr>
          <p:cNvPr id="239" name="Oval 238"/>
          <p:cNvSpPr/>
          <p:nvPr/>
        </p:nvSpPr>
        <p:spPr>
          <a:xfrm rot="8549983">
            <a:off x="6552971" y="2128868"/>
            <a:ext cx="2150617" cy="26940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cxnSp>
        <p:nvCxnSpPr>
          <p:cNvPr id="240" name="Straight Arrow Connector 239"/>
          <p:cNvCxnSpPr/>
          <p:nvPr/>
        </p:nvCxnSpPr>
        <p:spPr>
          <a:xfrm rot="5841068">
            <a:off x="6869896" y="1501243"/>
            <a:ext cx="1516767" cy="1524654"/>
          </a:xfrm>
          <a:prstGeom prst="straightConnector1">
            <a:avLst/>
          </a:prstGeom>
          <a:ln>
            <a:solidFill>
              <a:srgbClr val="CC3399"/>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1" name="Straight Arrow Connector 240"/>
          <p:cNvCxnSpPr/>
          <p:nvPr/>
        </p:nvCxnSpPr>
        <p:spPr>
          <a:xfrm rot="5841068" flipV="1">
            <a:off x="7532784" y="2181792"/>
            <a:ext cx="190991" cy="163556"/>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62" name="TextBox 261"/>
          <p:cNvSpPr txBox="1"/>
          <p:nvPr/>
        </p:nvSpPr>
        <p:spPr>
          <a:xfrm>
            <a:off x="1122780" y="609600"/>
            <a:ext cx="1891851" cy="400110"/>
          </a:xfrm>
          <a:prstGeom prst="rect">
            <a:avLst/>
          </a:prstGeom>
          <a:noFill/>
        </p:spPr>
        <p:txBody>
          <a:bodyPr wrap="square" rtlCol="0">
            <a:spAutoFit/>
          </a:bodyPr>
          <a:lstStyle/>
          <a:p>
            <a:pPr algn="ctr"/>
            <a:r>
              <a:rPr lang="en-US" sz="2000" dirty="0" smtClean="0"/>
              <a:t>SYNERGY</a:t>
            </a:r>
            <a:endParaRPr lang="en-US" sz="2000" dirty="0"/>
          </a:p>
        </p:txBody>
      </p:sp>
      <p:sp>
        <p:nvSpPr>
          <p:cNvPr id="242" name="TextBox 241"/>
          <p:cNvSpPr txBox="1"/>
          <p:nvPr/>
        </p:nvSpPr>
        <p:spPr>
          <a:xfrm>
            <a:off x="3899349" y="609600"/>
            <a:ext cx="1891851" cy="400110"/>
          </a:xfrm>
          <a:prstGeom prst="rect">
            <a:avLst/>
          </a:prstGeom>
          <a:noFill/>
        </p:spPr>
        <p:txBody>
          <a:bodyPr wrap="square" rtlCol="0">
            <a:spAutoFit/>
          </a:bodyPr>
          <a:lstStyle/>
          <a:p>
            <a:pPr algn="ctr"/>
            <a:r>
              <a:rPr lang="en-US" sz="2000" dirty="0" smtClean="0"/>
              <a:t>Non-SYNERGY</a:t>
            </a:r>
            <a:endParaRPr lang="en-US" sz="2000" dirty="0"/>
          </a:p>
        </p:txBody>
      </p:sp>
      <p:sp>
        <p:nvSpPr>
          <p:cNvPr id="243" name="TextBox 242"/>
          <p:cNvSpPr txBox="1"/>
          <p:nvPr/>
        </p:nvSpPr>
        <p:spPr>
          <a:xfrm>
            <a:off x="6718749" y="609600"/>
            <a:ext cx="1891851" cy="400110"/>
          </a:xfrm>
          <a:prstGeom prst="rect">
            <a:avLst/>
          </a:prstGeom>
          <a:noFill/>
        </p:spPr>
        <p:txBody>
          <a:bodyPr wrap="square" rtlCol="0">
            <a:spAutoFit/>
          </a:bodyPr>
          <a:lstStyle/>
          <a:p>
            <a:pPr algn="ctr"/>
            <a:r>
              <a:rPr lang="en-US" sz="2000" dirty="0" smtClean="0"/>
              <a:t>ANTI-SYNERGY</a:t>
            </a:r>
            <a:endParaRPr lang="en-US" sz="2000" dirty="0"/>
          </a:p>
        </p:txBody>
      </p:sp>
      <p:cxnSp>
        <p:nvCxnSpPr>
          <p:cNvPr id="266" name="Straight Arrow Connector 265"/>
          <p:cNvCxnSpPr/>
          <p:nvPr/>
        </p:nvCxnSpPr>
        <p:spPr>
          <a:xfrm>
            <a:off x="2057400" y="4191000"/>
            <a:ext cx="5560432" cy="0"/>
          </a:xfrm>
          <a:prstGeom prst="straightConnector1">
            <a:avLst/>
          </a:prstGeom>
          <a:ln>
            <a:solidFill>
              <a:schemeClr val="tx1">
                <a:lumMod val="95000"/>
                <a:lumOff val="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a:off x="843985" y="419100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a:off x="8858536" y="419100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flipV="1">
            <a:off x="2057400" y="4152900"/>
            <a:ext cx="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flipV="1">
            <a:off x="7620000" y="4162425"/>
            <a:ext cx="0" cy="76200"/>
          </a:xfrm>
          <a:prstGeom prst="line">
            <a:avLst/>
          </a:prstGeom>
        </p:spPr>
        <p:style>
          <a:lnRef idx="1">
            <a:schemeClr val="accent1"/>
          </a:lnRef>
          <a:fillRef idx="0">
            <a:schemeClr val="accent1"/>
          </a:fillRef>
          <a:effectRef idx="0">
            <a:schemeClr val="accent1"/>
          </a:effectRef>
          <a:fontRef idx="minor">
            <a:schemeClr val="tx1"/>
          </a:fontRef>
        </p:style>
      </p:cxnSp>
      <p:sp>
        <p:nvSpPr>
          <p:cNvPr id="271" name="TextBox 270"/>
          <p:cNvSpPr txBox="1"/>
          <p:nvPr/>
        </p:nvSpPr>
        <p:spPr>
          <a:xfrm>
            <a:off x="1828800" y="4165976"/>
            <a:ext cx="467007" cy="369332"/>
          </a:xfrm>
          <a:prstGeom prst="rect">
            <a:avLst/>
          </a:prstGeom>
          <a:noFill/>
        </p:spPr>
        <p:txBody>
          <a:bodyPr wrap="square" rtlCol="0">
            <a:spAutoFit/>
          </a:bodyPr>
          <a:lstStyle/>
          <a:p>
            <a:r>
              <a:rPr lang="en-US" b="1" dirty="0" smtClean="0"/>
              <a:t>+1</a:t>
            </a:r>
            <a:endParaRPr lang="en-US" b="1" dirty="0"/>
          </a:p>
        </p:txBody>
      </p:sp>
      <p:sp>
        <p:nvSpPr>
          <p:cNvPr id="249" name="TextBox 248"/>
          <p:cNvSpPr txBox="1"/>
          <p:nvPr/>
        </p:nvSpPr>
        <p:spPr>
          <a:xfrm>
            <a:off x="4652041" y="4165976"/>
            <a:ext cx="467007" cy="400110"/>
          </a:xfrm>
          <a:prstGeom prst="rect">
            <a:avLst/>
          </a:prstGeom>
          <a:noFill/>
        </p:spPr>
        <p:txBody>
          <a:bodyPr wrap="square" rtlCol="0">
            <a:spAutoFit/>
          </a:bodyPr>
          <a:lstStyle/>
          <a:p>
            <a:r>
              <a:rPr lang="en-US" sz="2000" b="1" dirty="0" smtClean="0"/>
              <a:t>0</a:t>
            </a:r>
            <a:endParaRPr lang="en-US" sz="2000" b="1" dirty="0"/>
          </a:p>
        </p:txBody>
      </p:sp>
      <p:sp>
        <p:nvSpPr>
          <p:cNvPr id="250" name="TextBox 249"/>
          <p:cNvSpPr txBox="1"/>
          <p:nvPr/>
        </p:nvSpPr>
        <p:spPr>
          <a:xfrm>
            <a:off x="7391400" y="4191000"/>
            <a:ext cx="467007" cy="369332"/>
          </a:xfrm>
          <a:prstGeom prst="rect">
            <a:avLst/>
          </a:prstGeom>
          <a:noFill/>
        </p:spPr>
        <p:txBody>
          <a:bodyPr wrap="square" rtlCol="0">
            <a:spAutoFit/>
          </a:bodyPr>
          <a:lstStyle/>
          <a:p>
            <a:r>
              <a:rPr lang="en-US" b="1" dirty="0" smtClean="0"/>
              <a:t>-1</a:t>
            </a:r>
            <a:endParaRPr lang="en-US" b="1" dirty="0"/>
          </a:p>
        </p:txBody>
      </p:sp>
      <p:cxnSp>
        <p:nvCxnSpPr>
          <p:cNvPr id="251" name="Straight Connector 250"/>
          <p:cNvCxnSpPr/>
          <p:nvPr/>
        </p:nvCxnSpPr>
        <p:spPr>
          <a:xfrm flipV="1">
            <a:off x="4800600" y="4163704"/>
            <a:ext cx="0" cy="7620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852946" y="5722202"/>
            <a:ext cx="300082" cy="369332"/>
          </a:xfrm>
          <a:prstGeom prst="rect">
            <a:avLst/>
          </a:prstGeom>
          <a:noFill/>
        </p:spPr>
        <p:txBody>
          <a:bodyPr wrap="none" rtlCol="0">
            <a:spAutoFit/>
          </a:bodyPr>
          <a:lstStyle/>
          <a:p>
            <a:r>
              <a:rPr lang="en-US" dirty="0" smtClean="0"/>
              <a:t>=</a:t>
            </a:r>
            <a:endParaRPr lang="en-US" dirty="0"/>
          </a:p>
        </p:txBody>
      </p:sp>
      <p:sp>
        <p:nvSpPr>
          <p:cNvPr id="244" name="TextBox 243"/>
          <p:cNvSpPr txBox="1"/>
          <p:nvPr/>
        </p:nvSpPr>
        <p:spPr>
          <a:xfrm>
            <a:off x="6797762" y="5358951"/>
            <a:ext cx="1646882" cy="584775"/>
          </a:xfrm>
          <a:prstGeom prst="rect">
            <a:avLst/>
          </a:prstGeom>
          <a:noFill/>
          <a:ln>
            <a:noFill/>
          </a:ln>
        </p:spPr>
        <p:txBody>
          <a:bodyPr wrap="square" rtlCol="0">
            <a:spAutoFit/>
          </a:bodyPr>
          <a:lstStyle/>
          <a:p>
            <a:r>
              <a:rPr lang="en-US" sz="3200" b="1" dirty="0" smtClean="0">
                <a:solidFill>
                  <a:srgbClr val="FF0000"/>
                </a:solidFill>
              </a:rPr>
              <a:t>GOOD</a:t>
            </a:r>
            <a:r>
              <a:rPr lang="en-US" sz="1200" b="1" dirty="0" smtClean="0">
                <a:solidFill>
                  <a:srgbClr val="FF0000"/>
                </a:solidFill>
              </a:rPr>
              <a:t>/</a:t>
            </a:r>
            <a:r>
              <a:rPr lang="en-US" sz="1200" b="1" dirty="0" err="1" smtClean="0">
                <a:solidFill>
                  <a:srgbClr val="FF0000"/>
                </a:solidFill>
              </a:rPr>
              <a:t>dfg</a:t>
            </a:r>
            <a:endParaRPr lang="en-US" sz="1200" b="1" dirty="0">
              <a:solidFill>
                <a:srgbClr val="FF0000"/>
              </a:solidFill>
            </a:endParaRPr>
          </a:p>
        </p:txBody>
      </p:sp>
      <p:cxnSp>
        <p:nvCxnSpPr>
          <p:cNvPr id="248" name="Straight Connector 247"/>
          <p:cNvCxnSpPr/>
          <p:nvPr/>
        </p:nvCxnSpPr>
        <p:spPr>
          <a:xfrm flipV="1">
            <a:off x="6403460" y="5915829"/>
            <a:ext cx="2227374" cy="79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2" name="TextBox 251"/>
          <p:cNvSpPr txBox="1"/>
          <p:nvPr/>
        </p:nvSpPr>
        <p:spPr>
          <a:xfrm>
            <a:off x="6042177" y="5925927"/>
            <a:ext cx="3410959" cy="1077218"/>
          </a:xfrm>
          <a:prstGeom prst="rect">
            <a:avLst/>
          </a:prstGeom>
          <a:noFill/>
          <a:ln>
            <a:noFill/>
          </a:ln>
        </p:spPr>
        <p:txBody>
          <a:bodyPr wrap="square" rtlCol="0">
            <a:spAutoFit/>
          </a:bodyPr>
          <a:lstStyle/>
          <a:p>
            <a:pPr algn="ctr"/>
            <a:r>
              <a:rPr lang="en-US" sz="3200" b="1" dirty="0" smtClean="0"/>
              <a:t>Total</a:t>
            </a:r>
            <a:r>
              <a:rPr lang="en-US" sz="1100" b="1" dirty="0" smtClean="0"/>
              <a:t>/(</a:t>
            </a:r>
            <a:r>
              <a:rPr lang="en-US" sz="1100" b="1" dirty="0" err="1" smtClean="0"/>
              <a:t>dfg+dfb</a:t>
            </a:r>
            <a:r>
              <a:rPr lang="en-US" sz="1100" b="1" dirty="0" smtClean="0"/>
              <a:t>)</a:t>
            </a:r>
            <a:endParaRPr lang="en-US" sz="1100" b="1" dirty="0"/>
          </a:p>
          <a:p>
            <a:pPr algn="ctr"/>
            <a:endParaRPr lang="en-US" sz="3200" b="1" dirty="0">
              <a:solidFill>
                <a:srgbClr val="FF0000"/>
              </a:solidFill>
            </a:endParaRPr>
          </a:p>
        </p:txBody>
      </p:sp>
    </p:spTree>
    <p:extLst>
      <p:ext uri="{BB962C8B-B14F-4D97-AF65-F5344CB8AC3E}">
        <p14:creationId xmlns="" xmlns:p14="http://schemas.microsoft.com/office/powerpoint/2010/main" val="7030112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Isosceles Triangle 270"/>
          <p:cNvSpPr/>
          <p:nvPr/>
        </p:nvSpPr>
        <p:spPr>
          <a:xfrm rot="20002873">
            <a:off x="3292784" y="1773415"/>
            <a:ext cx="3574630" cy="2823661"/>
          </a:xfrm>
          <a:prstGeom prst="triangle">
            <a:avLst>
              <a:gd name="adj" fmla="val 72881"/>
            </a:avLst>
          </a:prstGeom>
          <a:solidFill>
            <a:schemeClr val="accent6">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flipV="1">
            <a:off x="5094901" y="3631009"/>
            <a:ext cx="3048000" cy="194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71101" y="3556754"/>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5175379" y="954286"/>
            <a:ext cx="0" cy="275292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V="1">
            <a:off x="5175379" y="3554810"/>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7850157" y="3632954"/>
            <a:ext cx="760443" cy="369332"/>
          </a:xfrm>
          <a:prstGeom prst="rect">
            <a:avLst/>
          </a:prstGeom>
          <a:noFill/>
        </p:spPr>
        <p:txBody>
          <a:bodyPr wrap="square" rtlCol="0">
            <a:spAutoFit/>
          </a:bodyPr>
          <a:lstStyle/>
          <a:p>
            <a:pPr algn="ctr"/>
            <a:r>
              <a:rPr lang="en-US" b="1" dirty="0" smtClean="0"/>
              <a:t>M1</a:t>
            </a:r>
            <a:endParaRPr lang="en-US" b="1" dirty="0"/>
          </a:p>
        </p:txBody>
      </p:sp>
      <p:sp>
        <p:nvSpPr>
          <p:cNvPr id="89" name="TextBox 88"/>
          <p:cNvSpPr txBox="1"/>
          <p:nvPr/>
        </p:nvSpPr>
        <p:spPr>
          <a:xfrm rot="16200000">
            <a:off x="4530015" y="1038472"/>
            <a:ext cx="760443" cy="369332"/>
          </a:xfrm>
          <a:prstGeom prst="rect">
            <a:avLst/>
          </a:prstGeom>
          <a:noFill/>
        </p:spPr>
        <p:txBody>
          <a:bodyPr wrap="square" rtlCol="0">
            <a:spAutoFit/>
          </a:bodyPr>
          <a:lstStyle/>
          <a:p>
            <a:pPr algn="r"/>
            <a:r>
              <a:rPr lang="en-US" b="1" dirty="0" smtClean="0"/>
              <a:t>M2</a:t>
            </a:r>
            <a:endParaRPr lang="en-US" b="1" dirty="0"/>
          </a:p>
        </p:txBody>
      </p:sp>
      <mc:AlternateContent xmlns:mc="http://schemas.openxmlformats.org/markup-compatibility/2006">
        <mc:Choice xmlns="" xmlns:a14="http://schemas.microsoft.com/office/drawing/2010/main" Requires="a14">
          <p:sp>
            <p:nvSpPr>
              <p:cNvPr id="137" name="TextBox 136"/>
              <p:cNvSpPr txBox="1"/>
              <p:nvPr/>
            </p:nvSpPr>
            <p:spPr>
              <a:xfrm>
                <a:off x="5586534" y="5410200"/>
                <a:ext cx="286007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𝑀</m:t>
                      </m:r>
                      <m:r>
                        <a:rPr lang="en-US" b="0" i="1" smtClean="0">
                          <a:latin typeface="Cambria Math"/>
                        </a:rPr>
                        <m:t>1+</m:t>
                      </m:r>
                      <m:r>
                        <a:rPr lang="en-US" b="0" i="1" smtClean="0">
                          <a:latin typeface="Cambria Math"/>
                        </a:rPr>
                        <m:t>𝑀</m:t>
                      </m:r>
                      <m:r>
                        <a:rPr lang="en-US" b="0" i="1" smtClean="0">
                          <a:latin typeface="Cambria Math"/>
                        </a:rPr>
                        <m:t>2+</m:t>
                      </m:r>
                      <m:r>
                        <a:rPr lang="en-US" b="0" i="1" smtClean="0">
                          <a:latin typeface="Cambria Math"/>
                        </a:rPr>
                        <m:t>𝑀</m:t>
                      </m:r>
                      <m:r>
                        <a:rPr lang="en-US" b="0" i="1" smtClean="0">
                          <a:latin typeface="Cambria Math"/>
                        </a:rPr>
                        <m:t>3=10 </m:t>
                      </m:r>
                      <m:r>
                        <a:rPr lang="en-US" b="0" i="1" smtClean="0">
                          <a:latin typeface="Cambria Math"/>
                        </a:rPr>
                        <m:t>𝑁</m:t>
                      </m:r>
                      <m:r>
                        <a:rPr lang="en-US" b="0" i="1" smtClean="0">
                          <a:latin typeface="Cambria Math"/>
                        </a:rPr>
                        <m:t>/</m:t>
                      </m:r>
                      <m:r>
                        <a:rPr lang="en-US" b="0" i="1" smtClean="0">
                          <a:latin typeface="Cambria Math"/>
                        </a:rPr>
                        <m:t>𝑚</m:t>
                      </m:r>
                    </m:oMath>
                  </m:oMathPara>
                </a14:m>
                <a:endParaRPr lang="en-US" dirty="0"/>
              </a:p>
            </p:txBody>
          </p:sp>
        </mc:Choice>
        <mc:Fallback>
          <p:sp>
            <p:nvSpPr>
              <p:cNvPr id="137" name="TextBox 136"/>
              <p:cNvSpPr txBox="1">
                <a:spLocks noRot="1" noChangeAspect="1" noMove="1" noResize="1" noEditPoints="1" noAdjustHandles="1" noChangeArrowheads="1" noChangeShapeType="1" noTextEdit="1"/>
              </p:cNvSpPr>
              <p:nvPr/>
            </p:nvSpPr>
            <p:spPr>
              <a:xfrm>
                <a:off x="5586534" y="5410200"/>
                <a:ext cx="2860078" cy="369332"/>
              </a:xfrm>
              <a:prstGeom prst="rect">
                <a:avLst/>
              </a:prstGeom>
              <a:blipFill rotWithShape="1">
                <a:blip r:embed="rId2"/>
                <a:stretch>
                  <a:fillRect b="-11667"/>
                </a:stretch>
              </a:blipFill>
            </p:spPr>
            <p:txBody>
              <a:bodyPr/>
              <a:lstStyle/>
              <a:p>
                <a:r>
                  <a:rPr lang="en-US">
                    <a:noFill/>
                  </a:rPr>
                  <a:t> </a:t>
                </a:r>
              </a:p>
            </p:txBody>
          </p:sp>
        </mc:Fallback>
      </mc:AlternateContent>
      <p:cxnSp>
        <p:nvCxnSpPr>
          <p:cNvPr id="123" name="Straight Arrow Connector 122"/>
          <p:cNvCxnSpPr/>
          <p:nvPr/>
        </p:nvCxnSpPr>
        <p:spPr>
          <a:xfrm flipH="1">
            <a:off x="3965549" y="3650854"/>
            <a:ext cx="1193456" cy="188360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a:xfrm rot="18306269">
            <a:off x="3494709" y="4960677"/>
            <a:ext cx="760443" cy="369332"/>
          </a:xfrm>
          <a:prstGeom prst="rect">
            <a:avLst/>
          </a:prstGeom>
          <a:noFill/>
        </p:spPr>
        <p:txBody>
          <a:bodyPr wrap="square" rtlCol="0">
            <a:spAutoFit/>
          </a:bodyPr>
          <a:lstStyle/>
          <a:p>
            <a:pPr algn="r"/>
            <a:r>
              <a:rPr lang="en-US" b="1" dirty="0" smtClean="0"/>
              <a:t>M3</a:t>
            </a:r>
            <a:endParaRPr lang="en-US" b="1" dirty="0"/>
          </a:p>
        </p:txBody>
      </p:sp>
      <p:cxnSp>
        <p:nvCxnSpPr>
          <p:cNvPr id="3" name="Straight Connector 2"/>
          <p:cNvCxnSpPr/>
          <p:nvPr/>
        </p:nvCxnSpPr>
        <p:spPr>
          <a:xfrm flipV="1">
            <a:off x="5486400" y="1106685"/>
            <a:ext cx="0" cy="252432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5791200" y="1094096"/>
            <a:ext cx="0" cy="252432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5791200" y="1079389"/>
            <a:ext cx="0" cy="252432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6096000" y="1066800"/>
            <a:ext cx="0" cy="252432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6096000" y="1079389"/>
            <a:ext cx="0" cy="252432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6400800" y="1066800"/>
            <a:ext cx="0" cy="252432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6400800" y="1079389"/>
            <a:ext cx="0" cy="252432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6705600" y="1066800"/>
            <a:ext cx="0" cy="252432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6705600" y="1079389"/>
            <a:ext cx="0" cy="252432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7010400" y="1066800"/>
            <a:ext cx="0" cy="252432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7010400" y="1079389"/>
            <a:ext cx="0" cy="252432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7315200" y="1066800"/>
            <a:ext cx="0" cy="252432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7315200" y="1079389"/>
            <a:ext cx="0" cy="252432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7620000" y="1066800"/>
            <a:ext cx="0" cy="252432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7620000" y="1079389"/>
            <a:ext cx="0" cy="252432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7924800" y="1066800"/>
            <a:ext cx="0" cy="252432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4419600" y="3631009"/>
            <a:ext cx="1066800" cy="1779191"/>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4724400" y="3643952"/>
            <a:ext cx="1066800" cy="1779191"/>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4751696" y="3595048"/>
            <a:ext cx="1066800" cy="1779191"/>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5015552" y="3595048"/>
            <a:ext cx="1066800" cy="1779191"/>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5331728" y="3595048"/>
            <a:ext cx="1066800" cy="1779191"/>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5638800" y="3595048"/>
            <a:ext cx="1066800" cy="1779191"/>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5953832" y="3595048"/>
            <a:ext cx="1066800" cy="1779191"/>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6267736" y="3595048"/>
            <a:ext cx="1066800" cy="1779191"/>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6580496" y="3595048"/>
            <a:ext cx="1066800" cy="1779191"/>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6885296" y="3607991"/>
            <a:ext cx="1066800" cy="1779191"/>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042848" y="3886200"/>
            <a:ext cx="2881952"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876800" y="4114800"/>
            <a:ext cx="2881952"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724400" y="4343400"/>
            <a:ext cx="2881952"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572000" y="4572000"/>
            <a:ext cx="2881952"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419600" y="4800600"/>
            <a:ext cx="2881952"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4267200" y="5029200"/>
            <a:ext cx="2881952"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4114800" y="5257800"/>
            <a:ext cx="2881952"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195248" y="3352800"/>
            <a:ext cx="2881952"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181600" y="3048000"/>
            <a:ext cx="2881952"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181600" y="2743200"/>
            <a:ext cx="2881952"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5181600" y="2438400"/>
            <a:ext cx="2881952"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5181600" y="2133600"/>
            <a:ext cx="2881952"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5181600" y="1828800"/>
            <a:ext cx="2881952"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5181600" y="1524000"/>
            <a:ext cx="2881952"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5181600" y="1219200"/>
            <a:ext cx="2881952"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5001904" y="1371600"/>
            <a:ext cx="0" cy="252432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4876800" y="1590476"/>
            <a:ext cx="0" cy="252432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4724400" y="1819076"/>
            <a:ext cx="0" cy="252432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4572000" y="2047676"/>
            <a:ext cx="0" cy="252432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4419600" y="2276276"/>
            <a:ext cx="0" cy="252432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4267200" y="2504876"/>
            <a:ext cx="0" cy="252432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4114800" y="2733476"/>
            <a:ext cx="0" cy="252432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H="1">
            <a:off x="3962400" y="3352800"/>
            <a:ext cx="1193456" cy="1792543"/>
          </a:xfrm>
          <a:prstGeom prst="straightConnector1">
            <a:avLst/>
          </a:prstGeom>
          <a:ln w="9525">
            <a:solidFill>
              <a:schemeClr val="bg1">
                <a:lumMod val="75000"/>
              </a:schemeClr>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H="1">
            <a:off x="3962400" y="3048000"/>
            <a:ext cx="1193456" cy="1792543"/>
          </a:xfrm>
          <a:prstGeom prst="straightConnector1">
            <a:avLst/>
          </a:prstGeom>
          <a:ln w="9525">
            <a:solidFill>
              <a:schemeClr val="bg1">
                <a:lumMod val="75000"/>
              </a:schemeClr>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flipH="1">
            <a:off x="3962400" y="2743200"/>
            <a:ext cx="1193456" cy="1792543"/>
          </a:xfrm>
          <a:prstGeom prst="straightConnector1">
            <a:avLst/>
          </a:prstGeom>
          <a:ln w="9525">
            <a:solidFill>
              <a:schemeClr val="bg1">
                <a:lumMod val="75000"/>
              </a:schemeClr>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H="1">
            <a:off x="3962400" y="2438400"/>
            <a:ext cx="1193456" cy="1792543"/>
          </a:xfrm>
          <a:prstGeom prst="straightConnector1">
            <a:avLst/>
          </a:prstGeom>
          <a:ln w="9525">
            <a:solidFill>
              <a:schemeClr val="bg1">
                <a:lumMod val="75000"/>
              </a:schemeClr>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H="1">
            <a:off x="3962400" y="2133600"/>
            <a:ext cx="1193456" cy="1792543"/>
          </a:xfrm>
          <a:prstGeom prst="straightConnector1">
            <a:avLst/>
          </a:prstGeom>
          <a:ln w="9525">
            <a:solidFill>
              <a:schemeClr val="bg1">
                <a:lumMod val="75000"/>
              </a:schemeClr>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flipH="1">
            <a:off x="3962400" y="1828800"/>
            <a:ext cx="1193456" cy="1792543"/>
          </a:xfrm>
          <a:prstGeom prst="straightConnector1">
            <a:avLst/>
          </a:prstGeom>
          <a:ln w="9525">
            <a:solidFill>
              <a:schemeClr val="bg1">
                <a:lumMod val="75000"/>
              </a:schemeClr>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flipH="1">
            <a:off x="3962400" y="1524000"/>
            <a:ext cx="1193456" cy="1792543"/>
          </a:xfrm>
          <a:prstGeom prst="straightConnector1">
            <a:avLst/>
          </a:prstGeom>
          <a:ln w="9525">
            <a:solidFill>
              <a:schemeClr val="bg1">
                <a:lumMod val="75000"/>
              </a:schemeClr>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flipH="1">
            <a:off x="3962400" y="1219200"/>
            <a:ext cx="1193456" cy="1792543"/>
          </a:xfrm>
          <a:prstGeom prst="straightConnector1">
            <a:avLst/>
          </a:prstGeom>
          <a:ln w="9525">
            <a:solidFill>
              <a:schemeClr val="bg1">
                <a:lumMod val="75000"/>
              </a:schemeClr>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114800" y="1524000"/>
            <a:ext cx="1056302" cy="3733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flipH="1" flipV="1">
            <a:off x="5195248" y="1524000"/>
            <a:ext cx="2119952" cy="212685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flipV="1">
            <a:off x="4114800" y="3643952"/>
            <a:ext cx="3186752" cy="161384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31" name="Group 130"/>
          <p:cNvGrpSpPr/>
          <p:nvPr/>
        </p:nvGrpSpPr>
        <p:grpSpPr>
          <a:xfrm>
            <a:off x="342900" y="1686124"/>
            <a:ext cx="2781300" cy="2962076"/>
            <a:chOff x="304800" y="457200"/>
            <a:chExt cx="2781300" cy="2962076"/>
          </a:xfrm>
        </p:grpSpPr>
        <p:cxnSp>
          <p:nvCxnSpPr>
            <p:cNvPr id="132" name="Straight Connector 131"/>
            <p:cNvCxnSpPr/>
            <p:nvPr/>
          </p:nvCxnSpPr>
          <p:spPr>
            <a:xfrm flipH="1" flipV="1">
              <a:off x="2072739" y="457200"/>
              <a:ext cx="2065" cy="241906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3" name="Straight Connector 132"/>
            <p:cNvCxnSpPr>
              <a:endCxn id="138" idx="2"/>
            </p:cNvCxnSpPr>
            <p:nvPr/>
          </p:nvCxnSpPr>
          <p:spPr>
            <a:xfrm>
              <a:off x="2074804" y="1825810"/>
              <a:ext cx="159164" cy="4450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8" name="Oval 137"/>
            <p:cNvSpPr/>
            <p:nvPr/>
          </p:nvSpPr>
          <p:spPr>
            <a:xfrm rot="4583263">
              <a:off x="2009869" y="2475831"/>
              <a:ext cx="596117" cy="169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9" name="Straight Connector 138"/>
            <p:cNvCxnSpPr>
              <a:stCxn id="138" idx="6"/>
            </p:cNvCxnSpPr>
            <p:nvPr/>
          </p:nvCxnSpPr>
          <p:spPr>
            <a:xfrm>
              <a:off x="2381887" y="2850248"/>
              <a:ext cx="93673" cy="29655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0" name="Oval 139"/>
            <p:cNvSpPr/>
            <p:nvPr/>
          </p:nvSpPr>
          <p:spPr>
            <a:xfrm rot="4571954">
              <a:off x="2112537" y="2270413"/>
              <a:ext cx="596117" cy="169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Connector 140"/>
            <p:cNvCxnSpPr>
              <a:endCxn id="140" idx="2"/>
            </p:cNvCxnSpPr>
            <p:nvPr/>
          </p:nvCxnSpPr>
          <p:spPr>
            <a:xfrm>
              <a:off x="2074804" y="1602144"/>
              <a:ext cx="260827" cy="46354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a:stCxn id="140" idx="6"/>
            </p:cNvCxnSpPr>
            <p:nvPr/>
          </p:nvCxnSpPr>
          <p:spPr>
            <a:xfrm>
              <a:off x="2485559" y="2644598"/>
              <a:ext cx="190378" cy="6127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2074804" y="2876267"/>
              <a:ext cx="801511" cy="54107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4" name="Isosceles Triangle 143"/>
            <p:cNvSpPr/>
            <p:nvPr/>
          </p:nvSpPr>
          <p:spPr>
            <a:xfrm>
              <a:off x="304800" y="2869163"/>
              <a:ext cx="2705100" cy="550113"/>
            </a:xfrm>
            <a:prstGeom prst="triangle">
              <a:avLst>
                <a:gd name="adj" fmla="val 647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extBox 144"/>
            <p:cNvSpPr txBox="1"/>
            <p:nvPr/>
          </p:nvSpPr>
          <p:spPr>
            <a:xfrm>
              <a:off x="1161860" y="2306290"/>
              <a:ext cx="666561" cy="307052"/>
            </a:xfrm>
            <a:prstGeom prst="rect">
              <a:avLst/>
            </a:prstGeom>
            <a:noFill/>
          </p:spPr>
          <p:txBody>
            <a:bodyPr wrap="square" rtlCol="0">
              <a:spAutoFit/>
            </a:bodyPr>
            <a:lstStyle/>
            <a:p>
              <a:pPr algn="ctr"/>
              <a:r>
                <a:rPr lang="en-US" b="1" dirty="0" smtClean="0"/>
                <a:t>M1</a:t>
              </a:r>
              <a:endParaRPr lang="en-US" b="1" dirty="0"/>
            </a:p>
          </p:txBody>
        </p:sp>
        <p:sp>
          <p:nvSpPr>
            <p:cNvPr id="146" name="TextBox 145"/>
            <p:cNvSpPr txBox="1"/>
            <p:nvPr/>
          </p:nvSpPr>
          <p:spPr>
            <a:xfrm>
              <a:off x="1161861" y="1957556"/>
              <a:ext cx="666561" cy="307052"/>
            </a:xfrm>
            <a:prstGeom prst="rect">
              <a:avLst/>
            </a:prstGeom>
            <a:noFill/>
          </p:spPr>
          <p:txBody>
            <a:bodyPr wrap="square" rtlCol="0">
              <a:spAutoFit/>
            </a:bodyPr>
            <a:lstStyle/>
            <a:p>
              <a:pPr algn="ctr"/>
              <a:r>
                <a:rPr lang="en-US" b="1" dirty="0" smtClean="0"/>
                <a:t>M2</a:t>
              </a:r>
              <a:endParaRPr lang="en-US" b="1" dirty="0"/>
            </a:p>
          </p:txBody>
        </p:sp>
        <p:sp>
          <p:nvSpPr>
            <p:cNvPr id="147" name="Oval 146"/>
            <p:cNvSpPr/>
            <p:nvPr/>
          </p:nvSpPr>
          <p:spPr>
            <a:xfrm rot="4571954">
              <a:off x="2038916" y="2061081"/>
              <a:ext cx="922204" cy="1357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8" name="Straight Connector 147"/>
            <p:cNvCxnSpPr/>
            <p:nvPr/>
          </p:nvCxnSpPr>
          <p:spPr>
            <a:xfrm>
              <a:off x="2074804" y="1030654"/>
              <a:ext cx="330427" cy="6491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a:stCxn id="147" idx="6"/>
            </p:cNvCxnSpPr>
            <p:nvPr/>
          </p:nvCxnSpPr>
          <p:spPr>
            <a:xfrm>
              <a:off x="2610012" y="2576755"/>
              <a:ext cx="135949" cy="680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0" name="TextBox 149"/>
            <p:cNvSpPr txBox="1"/>
            <p:nvPr/>
          </p:nvSpPr>
          <p:spPr>
            <a:xfrm>
              <a:off x="2419539" y="1819076"/>
              <a:ext cx="666561" cy="369332"/>
            </a:xfrm>
            <a:prstGeom prst="rect">
              <a:avLst/>
            </a:prstGeom>
            <a:noFill/>
          </p:spPr>
          <p:txBody>
            <a:bodyPr wrap="square" rtlCol="0">
              <a:spAutoFit/>
            </a:bodyPr>
            <a:lstStyle/>
            <a:p>
              <a:pPr algn="ctr"/>
              <a:r>
                <a:rPr lang="en-US" b="1" dirty="0" smtClean="0"/>
                <a:t>M3</a:t>
              </a:r>
              <a:endParaRPr lang="en-US" b="1" dirty="0"/>
            </a:p>
          </p:txBody>
        </p:sp>
      </p:grpSp>
      <p:sp>
        <p:nvSpPr>
          <p:cNvPr id="2" name="Oval 1"/>
          <p:cNvSpPr/>
          <p:nvPr/>
        </p:nvSpPr>
        <p:spPr>
          <a:xfrm>
            <a:off x="5317584" y="2284127"/>
            <a:ext cx="52266" cy="9130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p:nvPr/>
        </p:nvSpPr>
        <p:spPr>
          <a:xfrm>
            <a:off x="5738934" y="2786162"/>
            <a:ext cx="52266" cy="9130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p:cNvSpPr/>
          <p:nvPr/>
        </p:nvSpPr>
        <p:spPr>
          <a:xfrm>
            <a:off x="6088564" y="2705472"/>
            <a:ext cx="52266" cy="9130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p:nvPr/>
        </p:nvSpPr>
        <p:spPr>
          <a:xfrm>
            <a:off x="5694099" y="3350947"/>
            <a:ext cx="52266" cy="9130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6196134" y="3243362"/>
            <a:ext cx="52266" cy="9130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p:cNvSpPr/>
          <p:nvPr/>
        </p:nvSpPr>
        <p:spPr>
          <a:xfrm>
            <a:off x="6330604" y="3799187"/>
            <a:ext cx="52266" cy="9130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p:nvPr/>
        </p:nvSpPr>
        <p:spPr>
          <a:xfrm>
            <a:off x="6500934" y="3548162"/>
            <a:ext cx="52266" cy="9130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p:nvPr/>
        </p:nvSpPr>
        <p:spPr>
          <a:xfrm>
            <a:off x="5855449" y="3700562"/>
            <a:ext cx="52266" cy="9130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p:cNvSpPr/>
          <p:nvPr/>
        </p:nvSpPr>
        <p:spPr>
          <a:xfrm>
            <a:off x="5452034" y="4283297"/>
            <a:ext cx="52266" cy="9130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p:nvPr/>
        </p:nvSpPr>
        <p:spPr>
          <a:xfrm>
            <a:off x="5093429" y="3790217"/>
            <a:ext cx="52266" cy="9130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p:nvPr/>
        </p:nvSpPr>
        <p:spPr>
          <a:xfrm>
            <a:off x="4878269" y="4426732"/>
            <a:ext cx="52266" cy="9130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p:cNvSpPr/>
          <p:nvPr/>
        </p:nvSpPr>
        <p:spPr>
          <a:xfrm>
            <a:off x="5425134" y="3942622"/>
            <a:ext cx="52266" cy="9130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Oval 108"/>
          <p:cNvSpPr/>
          <p:nvPr/>
        </p:nvSpPr>
        <p:spPr>
          <a:xfrm>
            <a:off x="4815514" y="3225422"/>
            <a:ext cx="52266" cy="9130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ircular Arrow 3"/>
          <p:cNvSpPr/>
          <p:nvPr/>
        </p:nvSpPr>
        <p:spPr>
          <a:xfrm>
            <a:off x="1941227" y="3875872"/>
            <a:ext cx="356373" cy="425189"/>
          </a:xfrm>
          <a:prstGeom prst="circular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 xmlns:p14="http://schemas.microsoft.com/office/powerpoint/2010/main" val="20885572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6600"/>
                </a:solidFill>
                <a:effectLst>
                  <a:outerShdw blurRad="38100" dist="38100" dir="2700000" algn="tl">
                    <a:srgbClr val="000000">
                      <a:alpha val="43137"/>
                    </a:srgbClr>
                  </a:outerShdw>
                </a:effectLst>
                <a:latin typeface="Baskerville Old Face" pitchFamily="18" charset="0"/>
              </a:rPr>
              <a:t>About OMICS Group Conferences</a:t>
            </a:r>
            <a:endParaRPr lang="en-US" dirty="0"/>
          </a:p>
        </p:txBody>
      </p:sp>
      <p:sp>
        <p:nvSpPr>
          <p:cNvPr id="3" name="Content Placeholder 2"/>
          <p:cNvSpPr>
            <a:spLocks noGrp="1"/>
          </p:cNvSpPr>
          <p:nvPr>
            <p:ph idx="1"/>
          </p:nvPr>
        </p:nvSpPr>
        <p:spPr/>
        <p:txBody>
          <a:bodyPr>
            <a:normAutofit fontScale="77500" lnSpcReduction="20000"/>
          </a:bodyPr>
          <a:lstStyle/>
          <a:p>
            <a:pPr algn="just">
              <a:buFont typeface="Arial" charset="0"/>
              <a:buNone/>
              <a:defRPr/>
            </a:pPr>
            <a:r>
              <a:rPr lang="en-US" dirty="0" smtClean="0"/>
              <a:t>OMICS Group International is a pioneer and leading science event organizer, which publishes around 400 open access journals and conducts over 300 Medical, Clinical, Engineering, Life Sciences, Phrama scientific conferences all over the globe annually with the support of more than 1000 scientific associations and 30,000 editorial board members and 3.5 million followers to its credit.</a:t>
            </a:r>
            <a:br>
              <a:rPr lang="en-US" dirty="0" smtClean="0"/>
            </a:br>
            <a:endParaRPr lang="en-US" dirty="0" smtClean="0"/>
          </a:p>
          <a:p>
            <a:pPr algn="just">
              <a:buFont typeface="Arial" charset="0"/>
              <a:buNone/>
              <a:defRPr/>
            </a:pPr>
            <a:r>
              <a:rPr lang="en-US" dirty="0" smtClean="0"/>
              <a:t>    OMICS Group has organized 500 conferences, workshops and national symposiums across the major cities including San Francisco, Las Vegas, San Antonio, Omaha, Orlando, Raleigh, Santa Clara, Chicago, Philadelphia, Baltimore, United Kingdom, Valencia, Dubai, Beijing, Hyderabad, Bengaluru and Mumbai.</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43256" y="838200"/>
            <a:ext cx="8988044" cy="5032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1948275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228600" y="228600"/>
            <a:ext cx="8915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dirty="0" smtClean="0">
                <a:latin typeface="Calisto MT" pitchFamily="18" charset="0"/>
              </a:rPr>
              <a:t>Study #1  </a:t>
            </a:r>
            <a:endParaRPr lang="en-US" sz="2400" b="1" dirty="0">
              <a:latin typeface="Calisto MT" pitchFamily="18" charset="0"/>
            </a:endParaRPr>
          </a:p>
        </p:txBody>
      </p:sp>
      <p:grpSp>
        <p:nvGrpSpPr>
          <p:cNvPr id="18439" name="Group 7"/>
          <p:cNvGrpSpPr>
            <a:grpSpLocks/>
          </p:cNvGrpSpPr>
          <p:nvPr/>
        </p:nvGrpSpPr>
        <p:grpSpPr bwMode="auto">
          <a:xfrm>
            <a:off x="1524000" y="3236382"/>
            <a:ext cx="1676400" cy="2526241"/>
            <a:chOff x="2249" y="2156"/>
            <a:chExt cx="727" cy="1330"/>
          </a:xfrm>
        </p:grpSpPr>
        <p:sp>
          <p:nvSpPr>
            <p:cNvPr id="18440" name="Rectangle 8"/>
            <p:cNvSpPr>
              <a:spLocks noChangeArrowheads="1"/>
            </p:cNvSpPr>
            <p:nvPr/>
          </p:nvSpPr>
          <p:spPr bwMode="auto">
            <a:xfrm>
              <a:off x="2375" y="3412"/>
              <a:ext cx="566" cy="74"/>
            </a:xfrm>
            <a:prstGeom prst="rect">
              <a:avLst/>
            </a:prstGeom>
            <a:solidFill>
              <a:schemeClr val="bg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45" name="Line 13"/>
            <p:cNvSpPr>
              <a:spLocks noChangeShapeType="1"/>
            </p:cNvSpPr>
            <p:nvPr/>
          </p:nvSpPr>
          <p:spPr bwMode="auto">
            <a:xfrm flipH="1">
              <a:off x="2595" y="3412"/>
              <a:ext cx="278"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1" name="AutoShape 19"/>
            <p:cNvSpPr>
              <a:spLocks noChangeArrowheads="1"/>
            </p:cNvSpPr>
            <p:nvPr/>
          </p:nvSpPr>
          <p:spPr bwMode="auto">
            <a:xfrm>
              <a:off x="2839" y="2156"/>
              <a:ext cx="137" cy="191"/>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52" name="AutoShape 20"/>
            <p:cNvSpPr>
              <a:spLocks noChangeArrowheads="1"/>
            </p:cNvSpPr>
            <p:nvPr/>
          </p:nvSpPr>
          <p:spPr bwMode="auto">
            <a:xfrm rot="10800000">
              <a:off x="2249" y="2156"/>
              <a:ext cx="173" cy="191"/>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466" name="Text Box 34"/>
          <p:cNvSpPr txBox="1">
            <a:spLocks noChangeArrowheads="1"/>
          </p:cNvSpPr>
          <p:nvPr/>
        </p:nvSpPr>
        <p:spPr bwMode="auto">
          <a:xfrm>
            <a:off x="1828800" y="5729288"/>
            <a:ext cx="144780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Force plate</a:t>
            </a:r>
          </a:p>
        </p:txBody>
      </p:sp>
      <p:pic>
        <p:nvPicPr>
          <p:cNvPr id="18469" name="Picture 37"/>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741863" y="1905000"/>
            <a:ext cx="3984625" cy="495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470" name="Text Box 38"/>
          <p:cNvSpPr txBox="1">
            <a:spLocks noChangeArrowheads="1"/>
          </p:cNvSpPr>
          <p:nvPr/>
        </p:nvSpPr>
        <p:spPr bwMode="auto">
          <a:xfrm>
            <a:off x="381000" y="762000"/>
            <a:ext cx="8382000" cy="7848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itchFamily="34" charset="0"/>
              </a:defRPr>
            </a:lvl1pPr>
            <a:lvl2pPr marL="800100" indent="-342900">
              <a:defRPr>
                <a:solidFill>
                  <a:schemeClr val="tx1"/>
                </a:solidFill>
                <a:latin typeface="Arial" pitchFamily="34" charset="0"/>
              </a:defRPr>
            </a:lvl2pPr>
            <a:lvl3pPr marL="1257300" indent="-342900">
              <a:defRPr>
                <a:solidFill>
                  <a:schemeClr val="tx1"/>
                </a:solidFill>
                <a:latin typeface="Arial" pitchFamily="34" charset="0"/>
              </a:defRPr>
            </a:lvl3pPr>
            <a:lvl4pPr marL="1714500" indent="-342900">
              <a:defRPr>
                <a:solidFill>
                  <a:schemeClr val="tx1"/>
                </a:solidFill>
                <a:latin typeface="Arial" pitchFamily="34" charset="0"/>
              </a:defRPr>
            </a:lvl4pPr>
            <a:lvl5pPr marL="2171700" indent="-342900">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pPr>
              <a:spcBef>
                <a:spcPct val="50000"/>
              </a:spcBef>
            </a:pPr>
            <a:r>
              <a:rPr lang="en-US" b="1" dirty="0" smtClean="0">
                <a:latin typeface="Calisto MT" pitchFamily="18" charset="0"/>
              </a:rPr>
              <a:t>Muscles </a:t>
            </a:r>
            <a:r>
              <a:rPr lang="en-US" b="1" dirty="0">
                <a:latin typeface="Calisto MT" pitchFamily="18" charset="0"/>
              </a:rPr>
              <a:t>recorded</a:t>
            </a:r>
            <a:r>
              <a:rPr lang="en-US" dirty="0">
                <a:latin typeface="Calisto MT" pitchFamily="18" charset="0"/>
              </a:rPr>
              <a:t>: SOL, GL, GM, BF, ST, ERE, TA, VL, RF, RA</a:t>
            </a:r>
          </a:p>
          <a:p>
            <a:pPr>
              <a:spcBef>
                <a:spcPct val="50000"/>
              </a:spcBef>
            </a:pPr>
            <a:r>
              <a:rPr lang="en-US" dirty="0">
                <a:latin typeface="Calisto MT" pitchFamily="18" charset="0"/>
              </a:rPr>
              <a:t>	- 5 conditions: Bipedal stance at five frequencies </a:t>
            </a:r>
            <a:r>
              <a:rPr lang="en-US" sz="1400" dirty="0">
                <a:latin typeface="Calisto MT" pitchFamily="18" charset="0"/>
              </a:rPr>
              <a:t>(0.125, 0.25, 0.5, 0.75 and 1 Hz)</a:t>
            </a:r>
            <a:endParaRPr lang="en-US" altLang="zh-CN" dirty="0">
              <a:latin typeface="Calisto MT" pitchFamily="18" charset="0"/>
              <a:ea typeface="宋体" pitchFamily="2" charset="-122"/>
            </a:endParaRPr>
          </a:p>
        </p:txBody>
      </p:sp>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133600" y="2170112"/>
            <a:ext cx="644267" cy="34686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6729150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228600" y="228600"/>
            <a:ext cx="6324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smtClean="0">
                <a:latin typeface="Calisto MT" pitchFamily="18" charset="0"/>
              </a:rPr>
              <a:t>Steps </a:t>
            </a:r>
            <a:r>
              <a:rPr lang="en-US" dirty="0">
                <a:latin typeface="Calisto MT" pitchFamily="18" charset="0"/>
              </a:rPr>
              <a:t>of Data Processing</a:t>
            </a:r>
            <a:r>
              <a:rPr lang="en-US" sz="2400" b="1" dirty="0">
                <a:latin typeface="Calisto MT" pitchFamily="18" charset="0"/>
              </a:rPr>
              <a:t> </a:t>
            </a:r>
          </a:p>
        </p:txBody>
      </p:sp>
      <p:sp>
        <p:nvSpPr>
          <p:cNvPr id="16448" name="Text Box 64"/>
          <p:cNvSpPr txBox="1">
            <a:spLocks noChangeArrowheads="1"/>
          </p:cNvSpPr>
          <p:nvPr/>
        </p:nvSpPr>
        <p:spPr bwMode="auto">
          <a:xfrm>
            <a:off x="2743200" y="5257800"/>
            <a:ext cx="6096000" cy="1047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latin typeface="Calisto MT" pitchFamily="18" charset="0"/>
              </a:rPr>
              <a:t>3- UCM analysis is performed</a:t>
            </a:r>
          </a:p>
          <a:p>
            <a:pPr>
              <a:spcBef>
                <a:spcPct val="50000"/>
              </a:spcBef>
            </a:pPr>
            <a:r>
              <a:rPr lang="en-US" sz="1400">
                <a:latin typeface="Calisto MT" pitchFamily="18" charset="0"/>
              </a:rPr>
              <a:t>- Vort and Vucm </a:t>
            </a:r>
          </a:p>
          <a:p>
            <a:pPr>
              <a:lnSpc>
                <a:spcPct val="120000"/>
              </a:lnSpc>
              <a:spcBef>
                <a:spcPct val="50000"/>
              </a:spcBef>
            </a:pPr>
            <a:r>
              <a:rPr lang="en-US" sz="1400">
                <a:latin typeface="Calisto MT" pitchFamily="18" charset="0"/>
              </a:rPr>
              <a:t>- ∆V (index of synergy) =      (Vucm/dof_ucm) - (Vort/dof_ort)  </a:t>
            </a:r>
          </a:p>
        </p:txBody>
      </p:sp>
      <p:sp>
        <p:nvSpPr>
          <p:cNvPr id="16449" name="Line 65"/>
          <p:cNvSpPr>
            <a:spLocks noChangeShapeType="1"/>
          </p:cNvSpPr>
          <p:nvPr/>
        </p:nvSpPr>
        <p:spPr bwMode="auto">
          <a:xfrm>
            <a:off x="4876800" y="6324600"/>
            <a:ext cx="2835275" cy="1588"/>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50" name="Text Box 66"/>
          <p:cNvSpPr txBox="1">
            <a:spLocks noChangeArrowheads="1"/>
          </p:cNvSpPr>
          <p:nvPr/>
        </p:nvSpPr>
        <p:spPr bwMode="auto">
          <a:xfrm>
            <a:off x="5257800" y="6400800"/>
            <a:ext cx="2055813"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400">
                <a:latin typeface="Calisto MT" pitchFamily="18" charset="0"/>
              </a:rPr>
              <a:t>Total Var/dof_total</a:t>
            </a:r>
          </a:p>
        </p:txBody>
      </p:sp>
      <p:sp>
        <p:nvSpPr>
          <p:cNvPr id="16451" name="Text Box 67"/>
          <p:cNvSpPr txBox="1">
            <a:spLocks noChangeArrowheads="1"/>
          </p:cNvSpPr>
          <p:nvPr/>
        </p:nvSpPr>
        <p:spPr bwMode="auto">
          <a:xfrm>
            <a:off x="1774825" y="982663"/>
            <a:ext cx="7140575" cy="1682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US"/>
              <a:t>  </a:t>
            </a:r>
            <a:r>
              <a:rPr lang="en-US" b="1"/>
              <a:t>1-  IEMG matrix (1200x11) is submitted to PCA and Varimax rotation</a:t>
            </a:r>
          </a:p>
          <a:p>
            <a:endParaRPr lang="en-US" sz="1400"/>
          </a:p>
          <a:p>
            <a:pPr>
              <a:lnSpc>
                <a:spcPct val="130000"/>
              </a:lnSpc>
            </a:pPr>
            <a:r>
              <a:rPr lang="en-US" sz="1400"/>
              <a:t>    - Output: loading matrix</a:t>
            </a:r>
          </a:p>
          <a:p>
            <a:pPr>
              <a:lnSpc>
                <a:spcPct val="130000"/>
              </a:lnSpc>
            </a:pPr>
            <a:r>
              <a:rPr lang="en-US" sz="1400"/>
              <a:t>          - 3-5 first PCs were taken into account for further analysis</a:t>
            </a:r>
          </a:p>
          <a:p>
            <a:pPr>
              <a:lnSpc>
                <a:spcPct val="130000"/>
              </a:lnSpc>
            </a:pPr>
            <a:r>
              <a:rPr lang="en-US" sz="1400"/>
              <a:t>                - Modes are computed by IEMG matrix x ‘loading matrix’ (eigenvector)</a:t>
            </a:r>
          </a:p>
        </p:txBody>
      </p:sp>
      <p:sp>
        <p:nvSpPr>
          <p:cNvPr id="16452" name="Text Box 68"/>
          <p:cNvSpPr txBox="1">
            <a:spLocks noChangeArrowheads="1"/>
          </p:cNvSpPr>
          <p:nvPr/>
        </p:nvSpPr>
        <p:spPr bwMode="auto">
          <a:xfrm>
            <a:off x="2286000" y="3086100"/>
            <a:ext cx="6934200" cy="1790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US"/>
              <a:t> </a:t>
            </a:r>
            <a:r>
              <a:rPr lang="en-US" b="1"/>
              <a:t>2- Multiple regression is performed to obtain the Jacobian matrix (J) between M-modes and COPap</a:t>
            </a:r>
            <a:r>
              <a:rPr lang="en-US"/>
              <a:t>.</a:t>
            </a:r>
          </a:p>
          <a:p>
            <a:endParaRPr lang="en-US" sz="1400"/>
          </a:p>
          <a:p>
            <a:pPr>
              <a:lnSpc>
                <a:spcPct val="120000"/>
              </a:lnSpc>
            </a:pPr>
            <a:r>
              <a:rPr lang="en-US" sz="1400"/>
              <a:t>   - ∆COPap= </a:t>
            </a:r>
            <a:r>
              <a:rPr lang="en-US" sz="1400" i="1"/>
              <a:t>k1</a:t>
            </a:r>
            <a:r>
              <a:rPr lang="en-US" sz="1400"/>
              <a:t>*∆M-mode1 + </a:t>
            </a:r>
            <a:r>
              <a:rPr lang="en-US" sz="1400" i="1"/>
              <a:t>k2</a:t>
            </a:r>
            <a:r>
              <a:rPr lang="en-US" sz="1400"/>
              <a:t>*∆M-mode2 + </a:t>
            </a:r>
            <a:r>
              <a:rPr lang="en-US" sz="1400" i="1"/>
              <a:t>k3</a:t>
            </a:r>
            <a:r>
              <a:rPr lang="en-US" sz="1400"/>
              <a:t>*∆M-mode3 +…+ </a:t>
            </a:r>
            <a:r>
              <a:rPr lang="en-US" sz="1400" i="1"/>
              <a:t>kn</a:t>
            </a:r>
            <a:r>
              <a:rPr lang="en-US" sz="1400"/>
              <a:t>*∆M-mode n </a:t>
            </a:r>
          </a:p>
          <a:p>
            <a:pPr>
              <a:lnSpc>
                <a:spcPct val="170000"/>
              </a:lnSpc>
            </a:pPr>
            <a:r>
              <a:rPr lang="en-US" sz="1400"/>
              <a:t>   - J = [</a:t>
            </a:r>
            <a:r>
              <a:rPr lang="en-US" sz="1400" i="1"/>
              <a:t>k1 k2 k3 … kn].</a:t>
            </a:r>
          </a:p>
          <a:p>
            <a:pPr>
              <a:spcBef>
                <a:spcPct val="50000"/>
              </a:spcBef>
            </a:pPr>
            <a:endParaRPr lang="en-US" sz="1400"/>
          </a:p>
        </p:txBody>
      </p:sp>
      <p:pic>
        <p:nvPicPr>
          <p:cNvPr id="16453" name="Picture 69"/>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52400" y="2133600"/>
            <a:ext cx="2209800" cy="3898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608905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66800" y="685800"/>
            <a:ext cx="7058025" cy="5400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34821" name="Oval 5"/>
          <p:cNvSpPr>
            <a:spLocks noChangeArrowheads="1"/>
          </p:cNvSpPr>
          <p:nvPr/>
        </p:nvSpPr>
        <p:spPr bwMode="auto">
          <a:xfrm>
            <a:off x="1600200" y="1447800"/>
            <a:ext cx="457200" cy="1066800"/>
          </a:xfrm>
          <a:prstGeom prst="ellipse">
            <a:avLst/>
          </a:prstGeom>
          <a:noFill/>
          <a:ln w="38100">
            <a:solidFill>
              <a:schemeClr val="accent2"/>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2" name="Oval 6"/>
          <p:cNvSpPr>
            <a:spLocks noChangeArrowheads="1"/>
          </p:cNvSpPr>
          <p:nvPr/>
        </p:nvSpPr>
        <p:spPr bwMode="auto">
          <a:xfrm>
            <a:off x="3733800" y="1447800"/>
            <a:ext cx="457200" cy="1066800"/>
          </a:xfrm>
          <a:prstGeom prst="ellipse">
            <a:avLst/>
          </a:prstGeom>
          <a:noFill/>
          <a:ln w="38100">
            <a:solidFill>
              <a:schemeClr val="accent2"/>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3" name="Oval 7"/>
          <p:cNvSpPr>
            <a:spLocks noChangeArrowheads="1"/>
          </p:cNvSpPr>
          <p:nvPr/>
        </p:nvSpPr>
        <p:spPr bwMode="auto">
          <a:xfrm>
            <a:off x="5943600" y="1447800"/>
            <a:ext cx="457200" cy="1066800"/>
          </a:xfrm>
          <a:prstGeom prst="ellipse">
            <a:avLst/>
          </a:prstGeom>
          <a:noFill/>
          <a:ln w="38100">
            <a:solidFill>
              <a:schemeClr val="accent2"/>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4" name="Oval 8"/>
          <p:cNvSpPr>
            <a:spLocks noChangeArrowheads="1"/>
          </p:cNvSpPr>
          <p:nvPr/>
        </p:nvSpPr>
        <p:spPr bwMode="auto">
          <a:xfrm>
            <a:off x="1828800" y="3962400"/>
            <a:ext cx="457200" cy="609600"/>
          </a:xfrm>
          <a:prstGeom prst="ellipse">
            <a:avLst/>
          </a:prstGeom>
          <a:noFill/>
          <a:ln w="38100">
            <a:solidFill>
              <a:schemeClr val="accent2"/>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5" name="Oval 9"/>
          <p:cNvSpPr>
            <a:spLocks noChangeArrowheads="1"/>
          </p:cNvSpPr>
          <p:nvPr/>
        </p:nvSpPr>
        <p:spPr bwMode="auto">
          <a:xfrm>
            <a:off x="1828800" y="4724400"/>
            <a:ext cx="457200" cy="152400"/>
          </a:xfrm>
          <a:prstGeom prst="ellipse">
            <a:avLst/>
          </a:prstGeom>
          <a:noFill/>
          <a:ln w="38100">
            <a:solidFill>
              <a:schemeClr val="accent2"/>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6" name="Oval 10"/>
          <p:cNvSpPr>
            <a:spLocks noChangeArrowheads="1"/>
          </p:cNvSpPr>
          <p:nvPr/>
        </p:nvSpPr>
        <p:spPr bwMode="auto">
          <a:xfrm>
            <a:off x="5029200" y="3962400"/>
            <a:ext cx="457200" cy="609600"/>
          </a:xfrm>
          <a:prstGeom prst="ellipse">
            <a:avLst/>
          </a:prstGeom>
          <a:noFill/>
          <a:ln w="38100">
            <a:solidFill>
              <a:schemeClr val="accent2"/>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7" name="Oval 11"/>
          <p:cNvSpPr>
            <a:spLocks noChangeArrowheads="1"/>
          </p:cNvSpPr>
          <p:nvPr/>
        </p:nvSpPr>
        <p:spPr bwMode="auto">
          <a:xfrm>
            <a:off x="5029200" y="4724400"/>
            <a:ext cx="457200" cy="152400"/>
          </a:xfrm>
          <a:prstGeom prst="ellipse">
            <a:avLst/>
          </a:prstGeom>
          <a:noFill/>
          <a:ln w="38100">
            <a:solidFill>
              <a:schemeClr val="accent2"/>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8" name="Oval 12"/>
          <p:cNvSpPr>
            <a:spLocks noChangeArrowheads="1"/>
          </p:cNvSpPr>
          <p:nvPr/>
        </p:nvSpPr>
        <p:spPr bwMode="auto">
          <a:xfrm>
            <a:off x="2286000" y="2362200"/>
            <a:ext cx="457200" cy="762000"/>
          </a:xfrm>
          <a:prstGeom prst="ellipse">
            <a:avLst/>
          </a:prstGeom>
          <a:noFill/>
          <a:ln w="38100">
            <a:solidFill>
              <a:srgbClr val="FF99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9" name="Oval 13"/>
          <p:cNvSpPr>
            <a:spLocks noChangeArrowheads="1"/>
          </p:cNvSpPr>
          <p:nvPr/>
        </p:nvSpPr>
        <p:spPr bwMode="auto">
          <a:xfrm>
            <a:off x="4419600" y="2362200"/>
            <a:ext cx="457200" cy="762000"/>
          </a:xfrm>
          <a:prstGeom prst="ellipse">
            <a:avLst/>
          </a:prstGeom>
          <a:noFill/>
          <a:ln w="38100">
            <a:solidFill>
              <a:srgbClr val="FF99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0" name="Oval 14"/>
          <p:cNvSpPr>
            <a:spLocks noChangeArrowheads="1"/>
          </p:cNvSpPr>
          <p:nvPr/>
        </p:nvSpPr>
        <p:spPr bwMode="auto">
          <a:xfrm>
            <a:off x="6705600" y="2362200"/>
            <a:ext cx="457200" cy="838200"/>
          </a:xfrm>
          <a:prstGeom prst="ellipse">
            <a:avLst/>
          </a:prstGeom>
          <a:noFill/>
          <a:ln w="38100">
            <a:solidFill>
              <a:srgbClr val="FF99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1" name="Oval 15"/>
          <p:cNvSpPr>
            <a:spLocks noChangeArrowheads="1"/>
          </p:cNvSpPr>
          <p:nvPr/>
        </p:nvSpPr>
        <p:spPr bwMode="auto">
          <a:xfrm>
            <a:off x="2895600" y="4800600"/>
            <a:ext cx="457200" cy="838200"/>
          </a:xfrm>
          <a:prstGeom prst="ellipse">
            <a:avLst/>
          </a:prstGeom>
          <a:noFill/>
          <a:ln w="38100">
            <a:solidFill>
              <a:srgbClr val="FF99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2" name="Oval 16"/>
          <p:cNvSpPr>
            <a:spLocks noChangeArrowheads="1"/>
          </p:cNvSpPr>
          <p:nvPr/>
        </p:nvSpPr>
        <p:spPr bwMode="auto">
          <a:xfrm>
            <a:off x="6172200" y="4800600"/>
            <a:ext cx="457200" cy="838200"/>
          </a:xfrm>
          <a:prstGeom prst="ellipse">
            <a:avLst/>
          </a:prstGeom>
          <a:noFill/>
          <a:ln w="38100">
            <a:solidFill>
              <a:srgbClr val="FF99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3" name="Oval 17"/>
          <p:cNvSpPr>
            <a:spLocks noChangeArrowheads="1"/>
          </p:cNvSpPr>
          <p:nvPr/>
        </p:nvSpPr>
        <p:spPr bwMode="auto">
          <a:xfrm>
            <a:off x="2971800" y="3048000"/>
            <a:ext cx="457200" cy="304800"/>
          </a:xfrm>
          <a:prstGeom prst="ellipse">
            <a:avLst/>
          </a:prstGeom>
          <a:noFill/>
          <a:ln w="38100">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4" name="Oval 18"/>
          <p:cNvSpPr>
            <a:spLocks noChangeArrowheads="1"/>
          </p:cNvSpPr>
          <p:nvPr/>
        </p:nvSpPr>
        <p:spPr bwMode="auto">
          <a:xfrm>
            <a:off x="5181600" y="3048000"/>
            <a:ext cx="457200" cy="304800"/>
          </a:xfrm>
          <a:prstGeom prst="ellipse">
            <a:avLst/>
          </a:prstGeom>
          <a:noFill/>
          <a:ln w="38100">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5" name="Oval 19"/>
          <p:cNvSpPr>
            <a:spLocks noChangeArrowheads="1"/>
          </p:cNvSpPr>
          <p:nvPr/>
        </p:nvSpPr>
        <p:spPr bwMode="auto">
          <a:xfrm>
            <a:off x="7315200" y="3048000"/>
            <a:ext cx="457200" cy="304800"/>
          </a:xfrm>
          <a:prstGeom prst="ellipse">
            <a:avLst/>
          </a:prstGeom>
          <a:noFill/>
          <a:ln w="38100">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6" name="Oval 20"/>
          <p:cNvSpPr>
            <a:spLocks noChangeArrowheads="1"/>
          </p:cNvSpPr>
          <p:nvPr/>
        </p:nvSpPr>
        <p:spPr bwMode="auto">
          <a:xfrm>
            <a:off x="3886200" y="5486400"/>
            <a:ext cx="457200" cy="304800"/>
          </a:xfrm>
          <a:prstGeom prst="ellipse">
            <a:avLst/>
          </a:prstGeom>
          <a:noFill/>
          <a:ln w="38100">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7" name="Text Box 21"/>
          <p:cNvSpPr txBox="1">
            <a:spLocks noChangeArrowheads="1"/>
          </p:cNvSpPr>
          <p:nvPr/>
        </p:nvSpPr>
        <p:spPr bwMode="auto">
          <a:xfrm>
            <a:off x="228600" y="228600"/>
            <a:ext cx="6324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dirty="0" smtClean="0">
                <a:latin typeface="Calisto MT" pitchFamily="18" charset="0"/>
              </a:rPr>
              <a:t>Results – </a:t>
            </a:r>
            <a:r>
              <a:rPr lang="en-US" sz="2400" b="1" dirty="0">
                <a:latin typeface="Calisto MT" pitchFamily="18" charset="0"/>
              </a:rPr>
              <a:t>Study #1 </a:t>
            </a:r>
          </a:p>
        </p:txBody>
      </p:sp>
      <p:sp>
        <p:nvSpPr>
          <p:cNvPr id="34839" name="Rectangle 23"/>
          <p:cNvSpPr>
            <a:spLocks noChangeArrowheads="1"/>
          </p:cNvSpPr>
          <p:nvPr/>
        </p:nvSpPr>
        <p:spPr bwMode="auto">
          <a:xfrm>
            <a:off x="1143000" y="6096000"/>
            <a:ext cx="624205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t>Conclusion</a:t>
            </a:r>
          </a:p>
          <a:p>
            <a:r>
              <a:rPr lang="en-US"/>
              <a:t>- M-mode composition does not depend on sway frequency;</a:t>
            </a:r>
          </a:p>
        </p:txBody>
      </p:sp>
    </p:spTree>
    <p:extLst>
      <p:ext uri="{BB962C8B-B14F-4D97-AF65-F5344CB8AC3E}">
        <p14:creationId xmlns="" xmlns:p14="http://schemas.microsoft.com/office/powerpoint/2010/main" val="28338268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86" name="Group 42"/>
          <p:cNvGrpSpPr>
            <a:grpSpLocks/>
          </p:cNvGrpSpPr>
          <p:nvPr/>
        </p:nvGrpSpPr>
        <p:grpSpPr bwMode="auto">
          <a:xfrm>
            <a:off x="1600200" y="1295400"/>
            <a:ext cx="4419600" cy="4114800"/>
            <a:chOff x="2640" y="720"/>
            <a:chExt cx="2784" cy="2592"/>
          </a:xfrm>
        </p:grpSpPr>
        <p:sp>
          <p:nvSpPr>
            <p:cNvPr id="6150" name="AutoShape 6"/>
            <p:cNvSpPr>
              <a:spLocks noChangeArrowheads="1"/>
            </p:cNvSpPr>
            <p:nvPr/>
          </p:nvSpPr>
          <p:spPr bwMode="auto">
            <a:xfrm>
              <a:off x="2688" y="1584"/>
              <a:ext cx="672" cy="384"/>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3" name="Oval 9"/>
            <p:cNvSpPr>
              <a:spLocks noChangeArrowheads="1"/>
            </p:cNvSpPr>
            <p:nvPr/>
          </p:nvSpPr>
          <p:spPr bwMode="auto">
            <a:xfrm>
              <a:off x="3456" y="720"/>
              <a:ext cx="1008" cy="528"/>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5" name="Text Box 11"/>
            <p:cNvSpPr txBox="1">
              <a:spLocks noChangeArrowheads="1"/>
            </p:cNvSpPr>
            <p:nvPr/>
          </p:nvSpPr>
          <p:spPr bwMode="auto">
            <a:xfrm>
              <a:off x="3648" y="3075"/>
              <a:ext cx="768" cy="237"/>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l-GR">
                  <a:cs typeface="Arial" pitchFamily="34" charset="0"/>
                </a:rPr>
                <a:t>Δ</a:t>
              </a:r>
              <a:r>
                <a:rPr lang="en-US">
                  <a:cs typeface="Arial" pitchFamily="34" charset="0"/>
                </a:rPr>
                <a:t>COP</a:t>
              </a:r>
              <a:endParaRPr lang="el-GR">
                <a:cs typeface="Arial" pitchFamily="34" charset="0"/>
              </a:endParaRPr>
            </a:p>
          </p:txBody>
        </p:sp>
        <p:sp>
          <p:nvSpPr>
            <p:cNvPr id="6157" name="Text Box 13"/>
            <p:cNvSpPr txBox="1">
              <a:spLocks noChangeArrowheads="1"/>
            </p:cNvSpPr>
            <p:nvPr/>
          </p:nvSpPr>
          <p:spPr bwMode="auto">
            <a:xfrm>
              <a:off x="2688" y="1680"/>
              <a:ext cx="672"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t>M1- mode</a:t>
              </a:r>
            </a:p>
          </p:txBody>
        </p:sp>
        <p:sp>
          <p:nvSpPr>
            <p:cNvPr id="6159" name="AutoShape 15"/>
            <p:cNvSpPr>
              <a:spLocks noChangeArrowheads="1"/>
            </p:cNvSpPr>
            <p:nvPr/>
          </p:nvSpPr>
          <p:spPr bwMode="auto">
            <a:xfrm>
              <a:off x="3696" y="1584"/>
              <a:ext cx="672" cy="384"/>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0" name="Text Box 16"/>
            <p:cNvSpPr txBox="1">
              <a:spLocks noChangeArrowheads="1"/>
            </p:cNvSpPr>
            <p:nvPr/>
          </p:nvSpPr>
          <p:spPr bwMode="auto">
            <a:xfrm>
              <a:off x="3696" y="1680"/>
              <a:ext cx="672"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t>M2- mode</a:t>
              </a:r>
            </a:p>
          </p:txBody>
        </p:sp>
        <p:sp>
          <p:nvSpPr>
            <p:cNvPr id="6161" name="AutoShape 17"/>
            <p:cNvSpPr>
              <a:spLocks noChangeArrowheads="1"/>
            </p:cNvSpPr>
            <p:nvPr/>
          </p:nvSpPr>
          <p:spPr bwMode="auto">
            <a:xfrm>
              <a:off x="4704" y="1584"/>
              <a:ext cx="672" cy="384"/>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2" name="Text Box 18"/>
            <p:cNvSpPr txBox="1">
              <a:spLocks noChangeArrowheads="1"/>
            </p:cNvSpPr>
            <p:nvPr/>
          </p:nvSpPr>
          <p:spPr bwMode="auto">
            <a:xfrm>
              <a:off x="4704" y="1680"/>
              <a:ext cx="672"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t>M3- mode</a:t>
              </a:r>
            </a:p>
          </p:txBody>
        </p:sp>
        <p:sp>
          <p:nvSpPr>
            <p:cNvPr id="6163" name="Text Box 19"/>
            <p:cNvSpPr txBox="1">
              <a:spLocks noChangeArrowheads="1"/>
            </p:cNvSpPr>
            <p:nvPr/>
          </p:nvSpPr>
          <p:spPr bwMode="auto">
            <a:xfrm>
              <a:off x="2640" y="2304"/>
              <a:ext cx="720" cy="2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000" b="1" dirty="0" smtClean="0"/>
                <a:t>SOL GM GL BF ST ERE</a:t>
              </a:r>
              <a:endParaRPr lang="en-US" sz="1000" dirty="0"/>
            </a:p>
          </p:txBody>
        </p:sp>
        <p:sp>
          <p:nvSpPr>
            <p:cNvPr id="6164" name="Rectangle 20"/>
            <p:cNvSpPr>
              <a:spLocks noChangeArrowheads="1"/>
            </p:cNvSpPr>
            <p:nvPr/>
          </p:nvSpPr>
          <p:spPr bwMode="auto">
            <a:xfrm>
              <a:off x="2640" y="2304"/>
              <a:ext cx="768" cy="24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5" name="Text Box 21"/>
            <p:cNvSpPr txBox="1">
              <a:spLocks noChangeArrowheads="1"/>
            </p:cNvSpPr>
            <p:nvPr/>
          </p:nvSpPr>
          <p:spPr bwMode="auto">
            <a:xfrm>
              <a:off x="3696" y="2352"/>
              <a:ext cx="720"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000" b="1" dirty="0" smtClean="0"/>
                <a:t>TA RF VL</a:t>
              </a:r>
              <a:endParaRPr lang="en-US" sz="1000" b="1" dirty="0"/>
            </a:p>
          </p:txBody>
        </p:sp>
        <p:sp>
          <p:nvSpPr>
            <p:cNvPr id="6166" name="Rectangle 22"/>
            <p:cNvSpPr>
              <a:spLocks noChangeArrowheads="1"/>
            </p:cNvSpPr>
            <p:nvPr/>
          </p:nvSpPr>
          <p:spPr bwMode="auto">
            <a:xfrm>
              <a:off x="3648" y="2304"/>
              <a:ext cx="768" cy="24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7" name="Text Box 23"/>
            <p:cNvSpPr txBox="1">
              <a:spLocks noChangeArrowheads="1"/>
            </p:cNvSpPr>
            <p:nvPr/>
          </p:nvSpPr>
          <p:spPr bwMode="auto">
            <a:xfrm>
              <a:off x="4704" y="2352"/>
              <a:ext cx="720"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000" b="1" dirty="0" smtClean="0"/>
                <a:t>RA</a:t>
              </a:r>
              <a:endParaRPr lang="en-US" sz="1000" b="1" dirty="0"/>
            </a:p>
          </p:txBody>
        </p:sp>
        <p:sp>
          <p:nvSpPr>
            <p:cNvPr id="6168" name="Rectangle 24"/>
            <p:cNvSpPr>
              <a:spLocks noChangeArrowheads="1"/>
            </p:cNvSpPr>
            <p:nvPr/>
          </p:nvSpPr>
          <p:spPr bwMode="auto">
            <a:xfrm>
              <a:off x="4656" y="2304"/>
              <a:ext cx="768" cy="24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9" name="Line 25"/>
            <p:cNvSpPr>
              <a:spLocks noChangeShapeType="1"/>
            </p:cNvSpPr>
            <p:nvPr/>
          </p:nvSpPr>
          <p:spPr bwMode="auto">
            <a:xfrm>
              <a:off x="2976" y="2016"/>
              <a:ext cx="0" cy="24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0" name="Line 26"/>
            <p:cNvSpPr>
              <a:spLocks noChangeShapeType="1"/>
            </p:cNvSpPr>
            <p:nvPr/>
          </p:nvSpPr>
          <p:spPr bwMode="auto">
            <a:xfrm>
              <a:off x="3984" y="2016"/>
              <a:ext cx="0" cy="24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1" name="Line 27"/>
            <p:cNvSpPr>
              <a:spLocks noChangeShapeType="1"/>
            </p:cNvSpPr>
            <p:nvPr/>
          </p:nvSpPr>
          <p:spPr bwMode="auto">
            <a:xfrm>
              <a:off x="5040" y="2016"/>
              <a:ext cx="0" cy="24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2" name="Line 28"/>
            <p:cNvSpPr>
              <a:spLocks noChangeShapeType="1"/>
            </p:cNvSpPr>
            <p:nvPr/>
          </p:nvSpPr>
          <p:spPr bwMode="auto">
            <a:xfrm>
              <a:off x="3024" y="2640"/>
              <a:ext cx="960" cy="432"/>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3" name="Line 29"/>
            <p:cNvSpPr>
              <a:spLocks noChangeShapeType="1"/>
            </p:cNvSpPr>
            <p:nvPr/>
          </p:nvSpPr>
          <p:spPr bwMode="auto">
            <a:xfrm flipH="1">
              <a:off x="3984" y="2592"/>
              <a:ext cx="1008" cy="48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4" name="Line 30"/>
            <p:cNvSpPr>
              <a:spLocks noChangeShapeType="1"/>
            </p:cNvSpPr>
            <p:nvPr/>
          </p:nvSpPr>
          <p:spPr bwMode="auto">
            <a:xfrm>
              <a:off x="3984" y="2592"/>
              <a:ext cx="0" cy="432"/>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5" name="Line 31"/>
            <p:cNvSpPr>
              <a:spLocks noChangeShapeType="1"/>
            </p:cNvSpPr>
            <p:nvPr/>
          </p:nvSpPr>
          <p:spPr bwMode="auto">
            <a:xfrm flipH="1">
              <a:off x="2976" y="1248"/>
              <a:ext cx="960" cy="288"/>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6" name="Line 32"/>
            <p:cNvSpPr>
              <a:spLocks noChangeShapeType="1"/>
            </p:cNvSpPr>
            <p:nvPr/>
          </p:nvSpPr>
          <p:spPr bwMode="auto">
            <a:xfrm>
              <a:off x="3984" y="1248"/>
              <a:ext cx="1056" cy="336"/>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7" name="Line 33"/>
            <p:cNvSpPr>
              <a:spLocks noChangeShapeType="1"/>
            </p:cNvSpPr>
            <p:nvPr/>
          </p:nvSpPr>
          <p:spPr bwMode="auto">
            <a:xfrm>
              <a:off x="3984" y="1248"/>
              <a:ext cx="0" cy="288"/>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8" name="Text Box 34"/>
            <p:cNvSpPr txBox="1">
              <a:spLocks noChangeArrowheads="1"/>
            </p:cNvSpPr>
            <p:nvPr/>
          </p:nvSpPr>
          <p:spPr bwMode="auto">
            <a:xfrm>
              <a:off x="3120" y="1257"/>
              <a:ext cx="384"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k1</a:t>
              </a:r>
            </a:p>
          </p:txBody>
        </p:sp>
        <p:sp>
          <p:nvSpPr>
            <p:cNvPr id="6179" name="Text Box 35"/>
            <p:cNvSpPr txBox="1">
              <a:spLocks noChangeArrowheads="1"/>
            </p:cNvSpPr>
            <p:nvPr/>
          </p:nvSpPr>
          <p:spPr bwMode="auto">
            <a:xfrm>
              <a:off x="3984" y="1344"/>
              <a:ext cx="384"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k2</a:t>
              </a:r>
            </a:p>
          </p:txBody>
        </p:sp>
        <p:sp>
          <p:nvSpPr>
            <p:cNvPr id="6180" name="Text Box 36"/>
            <p:cNvSpPr txBox="1">
              <a:spLocks noChangeArrowheads="1"/>
            </p:cNvSpPr>
            <p:nvPr/>
          </p:nvSpPr>
          <p:spPr bwMode="auto">
            <a:xfrm>
              <a:off x="4464" y="1257"/>
              <a:ext cx="384"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k3</a:t>
              </a:r>
            </a:p>
          </p:txBody>
        </p:sp>
        <p:sp>
          <p:nvSpPr>
            <p:cNvPr id="6181" name="Text Box 37"/>
            <p:cNvSpPr txBox="1">
              <a:spLocks noChangeArrowheads="1"/>
            </p:cNvSpPr>
            <p:nvPr/>
          </p:nvSpPr>
          <p:spPr bwMode="auto">
            <a:xfrm>
              <a:off x="3744" y="873"/>
              <a:ext cx="576"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t>CNS</a:t>
              </a:r>
            </a:p>
          </p:txBody>
        </p:sp>
      </p:grpSp>
      <p:sp>
        <p:nvSpPr>
          <p:cNvPr id="6182" name="AutoShape 38"/>
          <p:cNvSpPr>
            <a:spLocks/>
          </p:cNvSpPr>
          <p:nvPr/>
        </p:nvSpPr>
        <p:spPr bwMode="auto">
          <a:xfrm>
            <a:off x="990600" y="3581400"/>
            <a:ext cx="152400" cy="762000"/>
          </a:xfrm>
          <a:prstGeom prst="leftBrace">
            <a:avLst>
              <a:gd name="adj1" fmla="val 41667"/>
              <a:gd name="adj2" fmla="val 50000"/>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3" name="AutoShape 39"/>
          <p:cNvSpPr>
            <a:spLocks/>
          </p:cNvSpPr>
          <p:nvPr/>
        </p:nvSpPr>
        <p:spPr bwMode="auto">
          <a:xfrm>
            <a:off x="990600" y="2590800"/>
            <a:ext cx="152400" cy="762000"/>
          </a:xfrm>
          <a:prstGeom prst="leftBrace">
            <a:avLst>
              <a:gd name="adj1" fmla="val 41667"/>
              <a:gd name="adj2" fmla="val 50000"/>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4" name="Text Box 40"/>
          <p:cNvSpPr txBox="1">
            <a:spLocks noChangeArrowheads="1"/>
          </p:cNvSpPr>
          <p:nvPr/>
        </p:nvSpPr>
        <p:spPr bwMode="auto">
          <a:xfrm>
            <a:off x="152400" y="3748088"/>
            <a:ext cx="106680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Level 1</a:t>
            </a:r>
          </a:p>
        </p:txBody>
      </p:sp>
      <p:sp>
        <p:nvSpPr>
          <p:cNvPr id="6185" name="Text Box 41"/>
          <p:cNvSpPr txBox="1">
            <a:spLocks noChangeArrowheads="1"/>
          </p:cNvSpPr>
          <p:nvPr/>
        </p:nvSpPr>
        <p:spPr bwMode="auto">
          <a:xfrm>
            <a:off x="152400" y="2757488"/>
            <a:ext cx="106680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Level 2</a:t>
            </a:r>
          </a:p>
        </p:txBody>
      </p:sp>
      <p:grpSp>
        <p:nvGrpSpPr>
          <p:cNvPr id="35" name="Group 7"/>
          <p:cNvGrpSpPr>
            <a:grpSpLocks/>
          </p:cNvGrpSpPr>
          <p:nvPr/>
        </p:nvGrpSpPr>
        <p:grpSpPr bwMode="auto">
          <a:xfrm>
            <a:off x="6858000" y="2735074"/>
            <a:ext cx="1676400" cy="2526241"/>
            <a:chOff x="2249" y="2156"/>
            <a:chExt cx="727" cy="1330"/>
          </a:xfrm>
        </p:grpSpPr>
        <p:sp>
          <p:nvSpPr>
            <p:cNvPr id="36" name="Rectangle 8"/>
            <p:cNvSpPr>
              <a:spLocks noChangeArrowheads="1"/>
            </p:cNvSpPr>
            <p:nvPr/>
          </p:nvSpPr>
          <p:spPr bwMode="auto">
            <a:xfrm>
              <a:off x="2375" y="3412"/>
              <a:ext cx="566" cy="74"/>
            </a:xfrm>
            <a:prstGeom prst="rect">
              <a:avLst/>
            </a:prstGeom>
            <a:solidFill>
              <a:schemeClr val="bg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Line 13"/>
            <p:cNvSpPr>
              <a:spLocks noChangeShapeType="1"/>
            </p:cNvSpPr>
            <p:nvPr/>
          </p:nvSpPr>
          <p:spPr bwMode="auto">
            <a:xfrm flipH="1">
              <a:off x="2595" y="3412"/>
              <a:ext cx="278"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AutoShape 19"/>
            <p:cNvSpPr>
              <a:spLocks noChangeArrowheads="1"/>
            </p:cNvSpPr>
            <p:nvPr/>
          </p:nvSpPr>
          <p:spPr bwMode="auto">
            <a:xfrm>
              <a:off x="2839" y="2156"/>
              <a:ext cx="137" cy="191"/>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AutoShape 20"/>
            <p:cNvSpPr>
              <a:spLocks noChangeArrowheads="1"/>
            </p:cNvSpPr>
            <p:nvPr/>
          </p:nvSpPr>
          <p:spPr bwMode="auto">
            <a:xfrm rot="10800000">
              <a:off x="2249" y="2156"/>
              <a:ext cx="173" cy="191"/>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0" name="Text Box 34"/>
          <p:cNvSpPr txBox="1">
            <a:spLocks noChangeArrowheads="1"/>
          </p:cNvSpPr>
          <p:nvPr/>
        </p:nvSpPr>
        <p:spPr bwMode="auto">
          <a:xfrm>
            <a:off x="7162800" y="5227980"/>
            <a:ext cx="144780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Force plate</a:t>
            </a:r>
          </a:p>
        </p:txBody>
      </p:sp>
      <p:pic>
        <p:nvPicPr>
          <p:cNvPr id="41"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467600" y="1668804"/>
            <a:ext cx="644267" cy="34686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28852" y="3505200"/>
            <a:ext cx="6934200" cy="914400"/>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7822834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228600" y="228600"/>
            <a:ext cx="6324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dirty="0" smtClean="0">
                <a:latin typeface="Calisto MT" pitchFamily="18" charset="0"/>
              </a:rPr>
              <a:t>Results – Study #1 </a:t>
            </a:r>
            <a:endParaRPr lang="en-US" sz="2400" b="1" dirty="0">
              <a:latin typeface="Calisto MT" pitchFamily="18" charset="0"/>
            </a:endParaRPr>
          </a:p>
        </p:txBody>
      </p:sp>
      <p:grpSp>
        <p:nvGrpSpPr>
          <p:cNvPr id="22084" name="Group 580"/>
          <p:cNvGrpSpPr>
            <a:grpSpLocks/>
          </p:cNvGrpSpPr>
          <p:nvPr/>
        </p:nvGrpSpPr>
        <p:grpSpPr bwMode="auto">
          <a:xfrm>
            <a:off x="838200" y="1905000"/>
            <a:ext cx="3190875" cy="2505075"/>
            <a:chOff x="528" y="837"/>
            <a:chExt cx="2010" cy="1578"/>
          </a:xfrm>
        </p:grpSpPr>
        <p:sp>
          <p:nvSpPr>
            <p:cNvPr id="21586" name="Rectangle 82"/>
            <p:cNvSpPr>
              <a:spLocks noChangeArrowheads="1"/>
            </p:cNvSpPr>
            <p:nvPr/>
          </p:nvSpPr>
          <p:spPr bwMode="auto">
            <a:xfrm>
              <a:off x="528" y="848"/>
              <a:ext cx="2010" cy="153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21587" name="Rectangle 83"/>
            <p:cNvSpPr>
              <a:spLocks noChangeArrowheads="1"/>
            </p:cNvSpPr>
            <p:nvPr/>
          </p:nvSpPr>
          <p:spPr bwMode="auto">
            <a:xfrm>
              <a:off x="974" y="1908"/>
              <a:ext cx="88" cy="133"/>
            </a:xfrm>
            <a:prstGeom prst="rect">
              <a:avLst/>
            </a:prstGeom>
            <a:solidFill>
              <a:srgbClr val="000000"/>
            </a:solidFill>
            <a:ln w="4763">
              <a:solidFill>
                <a:srgbClr val="000000"/>
              </a:solidFill>
              <a:miter lim="800000"/>
              <a:headEnd/>
              <a:tailEnd/>
            </a:ln>
          </p:spPr>
          <p:txBody>
            <a:bodyPr/>
            <a:lstStyle/>
            <a:p>
              <a:endParaRPr lang="en-US"/>
            </a:p>
          </p:txBody>
        </p:sp>
        <p:sp>
          <p:nvSpPr>
            <p:cNvPr id="21588" name="Rectangle 84"/>
            <p:cNvSpPr>
              <a:spLocks noChangeArrowheads="1"/>
            </p:cNvSpPr>
            <p:nvPr/>
          </p:nvSpPr>
          <p:spPr bwMode="auto">
            <a:xfrm>
              <a:off x="1282" y="1860"/>
              <a:ext cx="92" cy="181"/>
            </a:xfrm>
            <a:prstGeom prst="rect">
              <a:avLst/>
            </a:prstGeom>
            <a:solidFill>
              <a:srgbClr val="000000"/>
            </a:solidFill>
            <a:ln w="4763">
              <a:solidFill>
                <a:srgbClr val="000000"/>
              </a:solidFill>
              <a:miter lim="800000"/>
              <a:headEnd/>
              <a:tailEnd/>
            </a:ln>
          </p:spPr>
          <p:txBody>
            <a:bodyPr/>
            <a:lstStyle/>
            <a:p>
              <a:endParaRPr lang="en-US"/>
            </a:p>
          </p:txBody>
        </p:sp>
        <p:sp>
          <p:nvSpPr>
            <p:cNvPr id="21589" name="Rectangle 85"/>
            <p:cNvSpPr>
              <a:spLocks noChangeArrowheads="1"/>
            </p:cNvSpPr>
            <p:nvPr/>
          </p:nvSpPr>
          <p:spPr bwMode="auto">
            <a:xfrm>
              <a:off x="1594" y="1707"/>
              <a:ext cx="89" cy="334"/>
            </a:xfrm>
            <a:prstGeom prst="rect">
              <a:avLst/>
            </a:prstGeom>
            <a:solidFill>
              <a:srgbClr val="000000"/>
            </a:solidFill>
            <a:ln w="4763">
              <a:solidFill>
                <a:srgbClr val="000000"/>
              </a:solidFill>
              <a:miter lim="800000"/>
              <a:headEnd/>
              <a:tailEnd/>
            </a:ln>
          </p:spPr>
          <p:txBody>
            <a:bodyPr/>
            <a:lstStyle/>
            <a:p>
              <a:endParaRPr lang="en-US"/>
            </a:p>
          </p:txBody>
        </p:sp>
        <p:sp>
          <p:nvSpPr>
            <p:cNvPr id="21590" name="Rectangle 86"/>
            <p:cNvSpPr>
              <a:spLocks noChangeArrowheads="1"/>
            </p:cNvSpPr>
            <p:nvPr/>
          </p:nvSpPr>
          <p:spPr bwMode="auto">
            <a:xfrm>
              <a:off x="1903" y="1738"/>
              <a:ext cx="91" cy="303"/>
            </a:xfrm>
            <a:prstGeom prst="rect">
              <a:avLst/>
            </a:prstGeom>
            <a:solidFill>
              <a:srgbClr val="000000"/>
            </a:solidFill>
            <a:ln w="4763">
              <a:solidFill>
                <a:srgbClr val="000000"/>
              </a:solidFill>
              <a:miter lim="800000"/>
              <a:headEnd/>
              <a:tailEnd/>
            </a:ln>
          </p:spPr>
          <p:txBody>
            <a:bodyPr/>
            <a:lstStyle/>
            <a:p>
              <a:endParaRPr lang="en-US"/>
            </a:p>
          </p:txBody>
        </p:sp>
        <p:sp>
          <p:nvSpPr>
            <p:cNvPr id="21591" name="Rectangle 87"/>
            <p:cNvSpPr>
              <a:spLocks noChangeArrowheads="1"/>
            </p:cNvSpPr>
            <p:nvPr/>
          </p:nvSpPr>
          <p:spPr bwMode="auto">
            <a:xfrm>
              <a:off x="2214" y="1467"/>
              <a:ext cx="89" cy="574"/>
            </a:xfrm>
            <a:prstGeom prst="rect">
              <a:avLst/>
            </a:prstGeom>
            <a:solidFill>
              <a:srgbClr val="000000"/>
            </a:solidFill>
            <a:ln w="4763">
              <a:solidFill>
                <a:srgbClr val="000000"/>
              </a:solidFill>
              <a:miter lim="800000"/>
              <a:headEnd/>
              <a:tailEnd/>
            </a:ln>
          </p:spPr>
          <p:txBody>
            <a:bodyPr/>
            <a:lstStyle/>
            <a:p>
              <a:endParaRPr lang="en-US"/>
            </a:p>
          </p:txBody>
        </p:sp>
        <p:sp>
          <p:nvSpPr>
            <p:cNvPr id="21592" name="Rectangle 88"/>
            <p:cNvSpPr>
              <a:spLocks noChangeArrowheads="1"/>
            </p:cNvSpPr>
            <p:nvPr/>
          </p:nvSpPr>
          <p:spPr bwMode="auto">
            <a:xfrm>
              <a:off x="1062" y="2030"/>
              <a:ext cx="89" cy="11"/>
            </a:xfrm>
            <a:prstGeom prst="rect">
              <a:avLst/>
            </a:prstGeom>
            <a:solidFill>
              <a:srgbClr val="FFFFFF"/>
            </a:solidFill>
            <a:ln w="4763">
              <a:solidFill>
                <a:srgbClr val="000000"/>
              </a:solidFill>
              <a:miter lim="800000"/>
              <a:headEnd/>
              <a:tailEnd/>
            </a:ln>
          </p:spPr>
          <p:txBody>
            <a:bodyPr/>
            <a:lstStyle/>
            <a:p>
              <a:endParaRPr lang="en-US"/>
            </a:p>
          </p:txBody>
        </p:sp>
        <p:sp>
          <p:nvSpPr>
            <p:cNvPr id="21593" name="Rectangle 89"/>
            <p:cNvSpPr>
              <a:spLocks noChangeArrowheads="1"/>
            </p:cNvSpPr>
            <p:nvPr/>
          </p:nvSpPr>
          <p:spPr bwMode="auto">
            <a:xfrm>
              <a:off x="1374" y="2012"/>
              <a:ext cx="89" cy="29"/>
            </a:xfrm>
            <a:prstGeom prst="rect">
              <a:avLst/>
            </a:prstGeom>
            <a:solidFill>
              <a:srgbClr val="FFFFFF"/>
            </a:solidFill>
            <a:ln w="4763">
              <a:solidFill>
                <a:srgbClr val="000000"/>
              </a:solidFill>
              <a:miter lim="800000"/>
              <a:headEnd/>
              <a:tailEnd/>
            </a:ln>
          </p:spPr>
          <p:txBody>
            <a:bodyPr/>
            <a:lstStyle/>
            <a:p>
              <a:endParaRPr lang="en-US"/>
            </a:p>
          </p:txBody>
        </p:sp>
        <p:sp>
          <p:nvSpPr>
            <p:cNvPr id="21594" name="Rectangle 90"/>
            <p:cNvSpPr>
              <a:spLocks noChangeArrowheads="1"/>
            </p:cNvSpPr>
            <p:nvPr/>
          </p:nvSpPr>
          <p:spPr bwMode="auto">
            <a:xfrm>
              <a:off x="1683" y="1967"/>
              <a:ext cx="88" cy="74"/>
            </a:xfrm>
            <a:prstGeom prst="rect">
              <a:avLst/>
            </a:prstGeom>
            <a:solidFill>
              <a:srgbClr val="FFFFFF"/>
            </a:solidFill>
            <a:ln w="4763">
              <a:solidFill>
                <a:srgbClr val="000000"/>
              </a:solidFill>
              <a:miter lim="800000"/>
              <a:headEnd/>
              <a:tailEnd/>
            </a:ln>
          </p:spPr>
          <p:txBody>
            <a:bodyPr/>
            <a:lstStyle/>
            <a:p>
              <a:endParaRPr lang="en-US"/>
            </a:p>
          </p:txBody>
        </p:sp>
        <p:sp>
          <p:nvSpPr>
            <p:cNvPr id="21595" name="Rectangle 91"/>
            <p:cNvSpPr>
              <a:spLocks noChangeArrowheads="1"/>
            </p:cNvSpPr>
            <p:nvPr/>
          </p:nvSpPr>
          <p:spPr bwMode="auto">
            <a:xfrm>
              <a:off x="1994" y="1915"/>
              <a:ext cx="89" cy="126"/>
            </a:xfrm>
            <a:prstGeom prst="rect">
              <a:avLst/>
            </a:prstGeom>
            <a:solidFill>
              <a:srgbClr val="FFFFFF"/>
            </a:solidFill>
            <a:ln w="4763">
              <a:solidFill>
                <a:srgbClr val="000000"/>
              </a:solidFill>
              <a:miter lim="800000"/>
              <a:headEnd/>
              <a:tailEnd/>
            </a:ln>
          </p:spPr>
          <p:txBody>
            <a:bodyPr/>
            <a:lstStyle/>
            <a:p>
              <a:endParaRPr lang="en-US"/>
            </a:p>
          </p:txBody>
        </p:sp>
        <p:sp>
          <p:nvSpPr>
            <p:cNvPr id="21596" name="Rectangle 92"/>
            <p:cNvSpPr>
              <a:spLocks noChangeArrowheads="1"/>
            </p:cNvSpPr>
            <p:nvPr/>
          </p:nvSpPr>
          <p:spPr bwMode="auto">
            <a:xfrm>
              <a:off x="2303" y="1908"/>
              <a:ext cx="89" cy="133"/>
            </a:xfrm>
            <a:prstGeom prst="rect">
              <a:avLst/>
            </a:prstGeom>
            <a:solidFill>
              <a:srgbClr val="FFFFFF"/>
            </a:solidFill>
            <a:ln w="4763">
              <a:solidFill>
                <a:srgbClr val="000000"/>
              </a:solidFill>
              <a:miter lim="800000"/>
              <a:headEnd/>
              <a:tailEnd/>
            </a:ln>
          </p:spPr>
          <p:txBody>
            <a:bodyPr/>
            <a:lstStyle/>
            <a:p>
              <a:endParaRPr lang="en-US"/>
            </a:p>
          </p:txBody>
        </p:sp>
        <p:sp>
          <p:nvSpPr>
            <p:cNvPr id="21597" name="Line 93"/>
            <p:cNvSpPr>
              <a:spLocks noChangeShapeType="1"/>
            </p:cNvSpPr>
            <p:nvPr/>
          </p:nvSpPr>
          <p:spPr bwMode="auto">
            <a:xfrm flipV="1">
              <a:off x="1017" y="1870"/>
              <a:ext cx="1" cy="38"/>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1598" name="Line 94"/>
            <p:cNvSpPr>
              <a:spLocks noChangeShapeType="1"/>
            </p:cNvSpPr>
            <p:nvPr/>
          </p:nvSpPr>
          <p:spPr bwMode="auto">
            <a:xfrm>
              <a:off x="1007" y="1870"/>
              <a:ext cx="22" cy="1"/>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1599" name="Line 95"/>
            <p:cNvSpPr>
              <a:spLocks noChangeShapeType="1"/>
            </p:cNvSpPr>
            <p:nvPr/>
          </p:nvSpPr>
          <p:spPr bwMode="auto">
            <a:xfrm flipV="1">
              <a:off x="1328" y="1805"/>
              <a:ext cx="1" cy="55"/>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1600" name="Line 96"/>
            <p:cNvSpPr>
              <a:spLocks noChangeShapeType="1"/>
            </p:cNvSpPr>
            <p:nvPr/>
          </p:nvSpPr>
          <p:spPr bwMode="auto">
            <a:xfrm>
              <a:off x="1319" y="1805"/>
              <a:ext cx="21" cy="1"/>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1601" name="Line 97"/>
            <p:cNvSpPr>
              <a:spLocks noChangeShapeType="1"/>
            </p:cNvSpPr>
            <p:nvPr/>
          </p:nvSpPr>
          <p:spPr bwMode="auto">
            <a:xfrm flipV="1">
              <a:off x="1637" y="1596"/>
              <a:ext cx="1" cy="111"/>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1602" name="Line 98"/>
            <p:cNvSpPr>
              <a:spLocks noChangeShapeType="1"/>
            </p:cNvSpPr>
            <p:nvPr/>
          </p:nvSpPr>
          <p:spPr bwMode="auto">
            <a:xfrm>
              <a:off x="1628" y="1596"/>
              <a:ext cx="21" cy="1"/>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1603" name="Line 99"/>
            <p:cNvSpPr>
              <a:spLocks noChangeShapeType="1"/>
            </p:cNvSpPr>
            <p:nvPr/>
          </p:nvSpPr>
          <p:spPr bwMode="auto">
            <a:xfrm flipV="1">
              <a:off x="1949" y="1640"/>
              <a:ext cx="1" cy="98"/>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1604" name="Line 100"/>
            <p:cNvSpPr>
              <a:spLocks noChangeShapeType="1"/>
            </p:cNvSpPr>
            <p:nvPr/>
          </p:nvSpPr>
          <p:spPr bwMode="auto">
            <a:xfrm>
              <a:off x="1939" y="1640"/>
              <a:ext cx="22" cy="2"/>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1605" name="Line 101"/>
            <p:cNvSpPr>
              <a:spLocks noChangeShapeType="1"/>
            </p:cNvSpPr>
            <p:nvPr/>
          </p:nvSpPr>
          <p:spPr bwMode="auto">
            <a:xfrm flipV="1">
              <a:off x="2257" y="1325"/>
              <a:ext cx="1" cy="142"/>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1606" name="Line 102"/>
            <p:cNvSpPr>
              <a:spLocks noChangeShapeType="1"/>
            </p:cNvSpPr>
            <p:nvPr/>
          </p:nvSpPr>
          <p:spPr bwMode="auto">
            <a:xfrm>
              <a:off x="2248" y="1325"/>
              <a:ext cx="21" cy="2"/>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1607" name="Line 103"/>
            <p:cNvSpPr>
              <a:spLocks noChangeShapeType="1"/>
            </p:cNvSpPr>
            <p:nvPr/>
          </p:nvSpPr>
          <p:spPr bwMode="auto">
            <a:xfrm flipV="1">
              <a:off x="1105" y="2026"/>
              <a:ext cx="1" cy="4"/>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1608" name="Line 104"/>
            <p:cNvSpPr>
              <a:spLocks noChangeShapeType="1"/>
            </p:cNvSpPr>
            <p:nvPr/>
          </p:nvSpPr>
          <p:spPr bwMode="auto">
            <a:xfrm>
              <a:off x="1096" y="2026"/>
              <a:ext cx="21" cy="2"/>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1609" name="Line 105"/>
            <p:cNvSpPr>
              <a:spLocks noChangeShapeType="1"/>
            </p:cNvSpPr>
            <p:nvPr/>
          </p:nvSpPr>
          <p:spPr bwMode="auto">
            <a:xfrm flipV="1">
              <a:off x="1417" y="2000"/>
              <a:ext cx="1" cy="12"/>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1610" name="Line 106"/>
            <p:cNvSpPr>
              <a:spLocks noChangeShapeType="1"/>
            </p:cNvSpPr>
            <p:nvPr/>
          </p:nvSpPr>
          <p:spPr bwMode="auto">
            <a:xfrm>
              <a:off x="1408" y="2000"/>
              <a:ext cx="21" cy="1"/>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1611" name="Line 107"/>
            <p:cNvSpPr>
              <a:spLocks noChangeShapeType="1"/>
            </p:cNvSpPr>
            <p:nvPr/>
          </p:nvSpPr>
          <p:spPr bwMode="auto">
            <a:xfrm flipV="1">
              <a:off x="1725" y="1953"/>
              <a:ext cx="1" cy="14"/>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1612" name="Line 108"/>
            <p:cNvSpPr>
              <a:spLocks noChangeShapeType="1"/>
            </p:cNvSpPr>
            <p:nvPr/>
          </p:nvSpPr>
          <p:spPr bwMode="auto">
            <a:xfrm>
              <a:off x="1716" y="1953"/>
              <a:ext cx="22" cy="1"/>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1613" name="Line 109"/>
            <p:cNvSpPr>
              <a:spLocks noChangeShapeType="1"/>
            </p:cNvSpPr>
            <p:nvPr/>
          </p:nvSpPr>
          <p:spPr bwMode="auto">
            <a:xfrm flipV="1">
              <a:off x="2037" y="1860"/>
              <a:ext cx="1" cy="55"/>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1614" name="Line 110"/>
            <p:cNvSpPr>
              <a:spLocks noChangeShapeType="1"/>
            </p:cNvSpPr>
            <p:nvPr/>
          </p:nvSpPr>
          <p:spPr bwMode="auto">
            <a:xfrm>
              <a:off x="2028" y="1860"/>
              <a:ext cx="21" cy="1"/>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1615" name="Line 111"/>
            <p:cNvSpPr>
              <a:spLocks noChangeShapeType="1"/>
            </p:cNvSpPr>
            <p:nvPr/>
          </p:nvSpPr>
          <p:spPr bwMode="auto">
            <a:xfrm flipV="1">
              <a:off x="2346" y="1852"/>
              <a:ext cx="1" cy="56"/>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1616" name="Line 112"/>
            <p:cNvSpPr>
              <a:spLocks noChangeShapeType="1"/>
            </p:cNvSpPr>
            <p:nvPr/>
          </p:nvSpPr>
          <p:spPr bwMode="auto">
            <a:xfrm>
              <a:off x="2337" y="1852"/>
              <a:ext cx="21" cy="1"/>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1617" name="Line 113"/>
            <p:cNvSpPr>
              <a:spLocks noChangeShapeType="1"/>
            </p:cNvSpPr>
            <p:nvPr/>
          </p:nvSpPr>
          <p:spPr bwMode="auto">
            <a:xfrm>
              <a:off x="910" y="1018"/>
              <a:ext cx="1" cy="1023"/>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1618" name="Line 114"/>
            <p:cNvSpPr>
              <a:spLocks noChangeShapeType="1"/>
            </p:cNvSpPr>
            <p:nvPr/>
          </p:nvSpPr>
          <p:spPr bwMode="auto">
            <a:xfrm>
              <a:off x="882" y="2041"/>
              <a:ext cx="28" cy="1"/>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1619" name="Line 115"/>
            <p:cNvSpPr>
              <a:spLocks noChangeShapeType="1"/>
            </p:cNvSpPr>
            <p:nvPr/>
          </p:nvSpPr>
          <p:spPr bwMode="auto">
            <a:xfrm>
              <a:off x="882" y="1896"/>
              <a:ext cx="28" cy="2"/>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1620" name="Line 116"/>
            <p:cNvSpPr>
              <a:spLocks noChangeShapeType="1"/>
            </p:cNvSpPr>
            <p:nvPr/>
          </p:nvSpPr>
          <p:spPr bwMode="auto">
            <a:xfrm>
              <a:off x="882" y="1748"/>
              <a:ext cx="28" cy="1"/>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1621" name="Line 117"/>
            <p:cNvSpPr>
              <a:spLocks noChangeShapeType="1"/>
            </p:cNvSpPr>
            <p:nvPr/>
          </p:nvSpPr>
          <p:spPr bwMode="auto">
            <a:xfrm>
              <a:off x="882" y="1604"/>
              <a:ext cx="28" cy="1"/>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1622" name="Line 118"/>
            <p:cNvSpPr>
              <a:spLocks noChangeShapeType="1"/>
            </p:cNvSpPr>
            <p:nvPr/>
          </p:nvSpPr>
          <p:spPr bwMode="auto">
            <a:xfrm>
              <a:off x="882" y="1455"/>
              <a:ext cx="28" cy="2"/>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1623" name="Line 119"/>
            <p:cNvSpPr>
              <a:spLocks noChangeShapeType="1"/>
            </p:cNvSpPr>
            <p:nvPr/>
          </p:nvSpPr>
          <p:spPr bwMode="auto">
            <a:xfrm>
              <a:off x="882" y="1311"/>
              <a:ext cx="28" cy="1"/>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1624" name="Line 120"/>
            <p:cNvSpPr>
              <a:spLocks noChangeShapeType="1"/>
            </p:cNvSpPr>
            <p:nvPr/>
          </p:nvSpPr>
          <p:spPr bwMode="auto">
            <a:xfrm>
              <a:off x="882" y="1163"/>
              <a:ext cx="28" cy="1"/>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1625" name="Line 121"/>
            <p:cNvSpPr>
              <a:spLocks noChangeShapeType="1"/>
            </p:cNvSpPr>
            <p:nvPr/>
          </p:nvSpPr>
          <p:spPr bwMode="auto">
            <a:xfrm>
              <a:off x="882" y="1018"/>
              <a:ext cx="28" cy="1"/>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1626" name="Line 122"/>
            <p:cNvSpPr>
              <a:spLocks noChangeShapeType="1"/>
            </p:cNvSpPr>
            <p:nvPr/>
          </p:nvSpPr>
          <p:spPr bwMode="auto">
            <a:xfrm>
              <a:off x="910" y="2041"/>
              <a:ext cx="1549" cy="1"/>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1627" name="Line 123"/>
            <p:cNvSpPr>
              <a:spLocks noChangeShapeType="1"/>
            </p:cNvSpPr>
            <p:nvPr/>
          </p:nvSpPr>
          <p:spPr bwMode="auto">
            <a:xfrm flipV="1">
              <a:off x="910" y="2041"/>
              <a:ext cx="1" cy="34"/>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1628" name="Line 124"/>
            <p:cNvSpPr>
              <a:spLocks noChangeShapeType="1"/>
            </p:cNvSpPr>
            <p:nvPr/>
          </p:nvSpPr>
          <p:spPr bwMode="auto">
            <a:xfrm flipV="1">
              <a:off x="1218" y="2041"/>
              <a:ext cx="1" cy="34"/>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1629" name="Line 125"/>
            <p:cNvSpPr>
              <a:spLocks noChangeShapeType="1"/>
            </p:cNvSpPr>
            <p:nvPr/>
          </p:nvSpPr>
          <p:spPr bwMode="auto">
            <a:xfrm flipV="1">
              <a:off x="1530" y="2041"/>
              <a:ext cx="1" cy="34"/>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1630" name="Line 126"/>
            <p:cNvSpPr>
              <a:spLocks noChangeShapeType="1"/>
            </p:cNvSpPr>
            <p:nvPr/>
          </p:nvSpPr>
          <p:spPr bwMode="auto">
            <a:xfrm flipV="1">
              <a:off x="1839" y="2041"/>
              <a:ext cx="1" cy="34"/>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1631" name="Line 127"/>
            <p:cNvSpPr>
              <a:spLocks noChangeShapeType="1"/>
            </p:cNvSpPr>
            <p:nvPr/>
          </p:nvSpPr>
          <p:spPr bwMode="auto">
            <a:xfrm flipV="1">
              <a:off x="2150" y="2041"/>
              <a:ext cx="1" cy="34"/>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1632" name="Line 128"/>
            <p:cNvSpPr>
              <a:spLocks noChangeShapeType="1"/>
            </p:cNvSpPr>
            <p:nvPr/>
          </p:nvSpPr>
          <p:spPr bwMode="auto">
            <a:xfrm flipV="1">
              <a:off x="2459" y="2041"/>
              <a:ext cx="1" cy="34"/>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1633" name="Rectangle 129"/>
            <p:cNvSpPr>
              <a:spLocks noChangeArrowheads="1"/>
            </p:cNvSpPr>
            <p:nvPr/>
          </p:nvSpPr>
          <p:spPr bwMode="auto">
            <a:xfrm>
              <a:off x="793" y="1986"/>
              <a:ext cx="44" cy="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rPr>
                <a:t>0</a:t>
              </a:r>
              <a:endParaRPr lang="en-US"/>
            </a:p>
          </p:txBody>
        </p:sp>
        <p:sp>
          <p:nvSpPr>
            <p:cNvPr id="21634" name="Rectangle 130"/>
            <p:cNvSpPr>
              <a:spLocks noChangeArrowheads="1"/>
            </p:cNvSpPr>
            <p:nvPr/>
          </p:nvSpPr>
          <p:spPr bwMode="auto">
            <a:xfrm>
              <a:off x="793" y="1841"/>
              <a:ext cx="44" cy="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rPr>
                <a:t>5</a:t>
              </a:r>
              <a:endParaRPr lang="en-US"/>
            </a:p>
          </p:txBody>
        </p:sp>
        <p:sp>
          <p:nvSpPr>
            <p:cNvPr id="21635" name="Rectangle 131"/>
            <p:cNvSpPr>
              <a:spLocks noChangeArrowheads="1"/>
            </p:cNvSpPr>
            <p:nvPr/>
          </p:nvSpPr>
          <p:spPr bwMode="auto">
            <a:xfrm>
              <a:off x="745" y="1693"/>
              <a:ext cx="89" cy="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rPr>
                <a:t>10</a:t>
              </a:r>
              <a:endParaRPr lang="en-US"/>
            </a:p>
          </p:txBody>
        </p:sp>
        <p:sp>
          <p:nvSpPr>
            <p:cNvPr id="21636" name="Rectangle 132"/>
            <p:cNvSpPr>
              <a:spLocks noChangeArrowheads="1"/>
            </p:cNvSpPr>
            <p:nvPr/>
          </p:nvSpPr>
          <p:spPr bwMode="auto">
            <a:xfrm>
              <a:off x="745" y="1549"/>
              <a:ext cx="89" cy="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rPr>
                <a:t>15</a:t>
              </a:r>
              <a:endParaRPr lang="en-US"/>
            </a:p>
          </p:txBody>
        </p:sp>
        <p:sp>
          <p:nvSpPr>
            <p:cNvPr id="21637" name="Rectangle 133"/>
            <p:cNvSpPr>
              <a:spLocks noChangeArrowheads="1"/>
            </p:cNvSpPr>
            <p:nvPr/>
          </p:nvSpPr>
          <p:spPr bwMode="auto">
            <a:xfrm>
              <a:off x="745" y="1400"/>
              <a:ext cx="89" cy="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rPr>
                <a:t>20</a:t>
              </a:r>
              <a:endParaRPr lang="en-US"/>
            </a:p>
          </p:txBody>
        </p:sp>
        <p:sp>
          <p:nvSpPr>
            <p:cNvPr id="21638" name="Rectangle 134"/>
            <p:cNvSpPr>
              <a:spLocks noChangeArrowheads="1"/>
            </p:cNvSpPr>
            <p:nvPr/>
          </p:nvSpPr>
          <p:spPr bwMode="auto">
            <a:xfrm>
              <a:off x="745" y="1256"/>
              <a:ext cx="89" cy="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rPr>
                <a:t>25</a:t>
              </a:r>
              <a:endParaRPr lang="en-US"/>
            </a:p>
          </p:txBody>
        </p:sp>
        <p:sp>
          <p:nvSpPr>
            <p:cNvPr id="21639" name="Rectangle 135"/>
            <p:cNvSpPr>
              <a:spLocks noChangeArrowheads="1"/>
            </p:cNvSpPr>
            <p:nvPr/>
          </p:nvSpPr>
          <p:spPr bwMode="auto">
            <a:xfrm>
              <a:off x="745" y="1107"/>
              <a:ext cx="89" cy="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rPr>
                <a:t>30</a:t>
              </a:r>
              <a:endParaRPr lang="en-US"/>
            </a:p>
          </p:txBody>
        </p:sp>
        <p:sp>
          <p:nvSpPr>
            <p:cNvPr id="21640" name="Rectangle 136"/>
            <p:cNvSpPr>
              <a:spLocks noChangeArrowheads="1"/>
            </p:cNvSpPr>
            <p:nvPr/>
          </p:nvSpPr>
          <p:spPr bwMode="auto">
            <a:xfrm>
              <a:off x="745" y="962"/>
              <a:ext cx="89" cy="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rPr>
                <a:t>35</a:t>
              </a:r>
              <a:endParaRPr lang="en-US"/>
            </a:p>
          </p:txBody>
        </p:sp>
        <p:sp>
          <p:nvSpPr>
            <p:cNvPr id="21641" name="Rectangle 137"/>
            <p:cNvSpPr>
              <a:spLocks noChangeArrowheads="1"/>
            </p:cNvSpPr>
            <p:nvPr/>
          </p:nvSpPr>
          <p:spPr bwMode="auto">
            <a:xfrm>
              <a:off x="955" y="2138"/>
              <a:ext cx="200" cy="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rPr>
                <a:t>0.125</a:t>
              </a:r>
              <a:endParaRPr lang="en-US"/>
            </a:p>
          </p:txBody>
        </p:sp>
        <p:sp>
          <p:nvSpPr>
            <p:cNvPr id="21642" name="Rectangle 138"/>
            <p:cNvSpPr>
              <a:spLocks noChangeArrowheads="1"/>
            </p:cNvSpPr>
            <p:nvPr/>
          </p:nvSpPr>
          <p:spPr bwMode="auto">
            <a:xfrm>
              <a:off x="1288" y="2138"/>
              <a:ext cx="156" cy="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rPr>
                <a:t>0.25</a:t>
              </a:r>
              <a:endParaRPr lang="en-US"/>
            </a:p>
          </p:txBody>
        </p:sp>
        <p:sp>
          <p:nvSpPr>
            <p:cNvPr id="21643" name="Rectangle 139"/>
            <p:cNvSpPr>
              <a:spLocks noChangeArrowheads="1"/>
            </p:cNvSpPr>
            <p:nvPr/>
          </p:nvSpPr>
          <p:spPr bwMode="auto">
            <a:xfrm>
              <a:off x="1600" y="2138"/>
              <a:ext cx="156" cy="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rPr>
                <a:t>0.50</a:t>
              </a:r>
              <a:endParaRPr lang="en-US"/>
            </a:p>
          </p:txBody>
        </p:sp>
        <p:sp>
          <p:nvSpPr>
            <p:cNvPr id="21644" name="Rectangle 140"/>
            <p:cNvSpPr>
              <a:spLocks noChangeArrowheads="1"/>
            </p:cNvSpPr>
            <p:nvPr/>
          </p:nvSpPr>
          <p:spPr bwMode="auto">
            <a:xfrm>
              <a:off x="1909" y="2138"/>
              <a:ext cx="156" cy="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rPr>
                <a:t>0.75</a:t>
              </a:r>
              <a:endParaRPr lang="en-US"/>
            </a:p>
          </p:txBody>
        </p:sp>
        <p:sp>
          <p:nvSpPr>
            <p:cNvPr id="21645" name="Rectangle 141"/>
            <p:cNvSpPr>
              <a:spLocks noChangeArrowheads="1"/>
            </p:cNvSpPr>
            <p:nvPr/>
          </p:nvSpPr>
          <p:spPr bwMode="auto">
            <a:xfrm>
              <a:off x="2217" y="2138"/>
              <a:ext cx="156" cy="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rPr>
                <a:t>1.00</a:t>
              </a:r>
              <a:endParaRPr lang="en-US"/>
            </a:p>
          </p:txBody>
        </p:sp>
        <p:sp>
          <p:nvSpPr>
            <p:cNvPr id="21646" name="Rectangle 142"/>
            <p:cNvSpPr>
              <a:spLocks noChangeArrowheads="1"/>
            </p:cNvSpPr>
            <p:nvPr/>
          </p:nvSpPr>
          <p:spPr bwMode="auto">
            <a:xfrm rot="16200000">
              <a:off x="400" y="1595"/>
              <a:ext cx="498" cy="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b="1" dirty="0">
                  <a:solidFill>
                    <a:srgbClr val="000000"/>
                  </a:solidFill>
                </a:rPr>
                <a:t>Variance (cm</a:t>
              </a:r>
              <a:endParaRPr lang="en-US" dirty="0"/>
            </a:p>
          </p:txBody>
        </p:sp>
        <p:sp>
          <p:nvSpPr>
            <p:cNvPr id="21647" name="Rectangle 143"/>
            <p:cNvSpPr>
              <a:spLocks noChangeArrowheads="1"/>
            </p:cNvSpPr>
            <p:nvPr/>
          </p:nvSpPr>
          <p:spPr bwMode="auto">
            <a:xfrm rot="16200000">
              <a:off x="601" y="1326"/>
              <a:ext cx="31" cy="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700" b="1">
                  <a:solidFill>
                    <a:srgbClr val="000000"/>
                  </a:solidFill>
                </a:rPr>
                <a:t>2</a:t>
              </a:r>
              <a:endParaRPr lang="en-US"/>
            </a:p>
          </p:txBody>
        </p:sp>
        <p:sp>
          <p:nvSpPr>
            <p:cNvPr id="21648" name="Rectangle 144"/>
            <p:cNvSpPr>
              <a:spLocks noChangeArrowheads="1"/>
            </p:cNvSpPr>
            <p:nvPr/>
          </p:nvSpPr>
          <p:spPr bwMode="auto">
            <a:xfrm rot="16200000">
              <a:off x="635" y="1260"/>
              <a:ext cx="27" cy="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b="1" dirty="0">
                  <a:solidFill>
                    <a:srgbClr val="000000"/>
                  </a:solidFill>
                </a:rPr>
                <a:t>)</a:t>
              </a:r>
              <a:endParaRPr lang="en-US" dirty="0"/>
            </a:p>
          </p:txBody>
        </p:sp>
        <p:sp>
          <p:nvSpPr>
            <p:cNvPr id="21784" name="Rectangle 280"/>
            <p:cNvSpPr>
              <a:spLocks noChangeArrowheads="1"/>
            </p:cNvSpPr>
            <p:nvPr/>
          </p:nvSpPr>
          <p:spPr bwMode="auto">
            <a:xfrm>
              <a:off x="2018" y="837"/>
              <a:ext cx="379" cy="461"/>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21785" name="Rectangle 281"/>
            <p:cNvSpPr>
              <a:spLocks noChangeArrowheads="1"/>
            </p:cNvSpPr>
            <p:nvPr/>
          </p:nvSpPr>
          <p:spPr bwMode="auto">
            <a:xfrm>
              <a:off x="2146" y="932"/>
              <a:ext cx="69" cy="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rPr>
                <a:t>V</a:t>
              </a:r>
              <a:endParaRPr lang="en-US"/>
            </a:p>
          </p:txBody>
        </p:sp>
        <p:sp>
          <p:nvSpPr>
            <p:cNvPr id="21786" name="Rectangle 282"/>
            <p:cNvSpPr>
              <a:spLocks noChangeArrowheads="1"/>
            </p:cNvSpPr>
            <p:nvPr/>
          </p:nvSpPr>
          <p:spPr bwMode="auto">
            <a:xfrm>
              <a:off x="2221" y="1001"/>
              <a:ext cx="164" cy="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000000"/>
                  </a:solidFill>
                </a:rPr>
                <a:t>UCM</a:t>
              </a:r>
              <a:endParaRPr lang="en-US"/>
            </a:p>
          </p:txBody>
        </p:sp>
        <p:sp>
          <p:nvSpPr>
            <p:cNvPr id="21787" name="Rectangle 283"/>
            <p:cNvSpPr>
              <a:spLocks noChangeArrowheads="1"/>
            </p:cNvSpPr>
            <p:nvPr/>
          </p:nvSpPr>
          <p:spPr bwMode="auto">
            <a:xfrm>
              <a:off x="2152" y="1085"/>
              <a:ext cx="69" cy="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rPr>
                <a:t>V</a:t>
              </a:r>
              <a:endParaRPr lang="en-US"/>
            </a:p>
          </p:txBody>
        </p:sp>
        <p:sp>
          <p:nvSpPr>
            <p:cNvPr id="21788" name="Rectangle 284"/>
            <p:cNvSpPr>
              <a:spLocks noChangeArrowheads="1"/>
            </p:cNvSpPr>
            <p:nvPr/>
          </p:nvSpPr>
          <p:spPr bwMode="auto">
            <a:xfrm>
              <a:off x="2226" y="1153"/>
              <a:ext cx="152" cy="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000000"/>
                  </a:solidFill>
                </a:rPr>
                <a:t>ORT</a:t>
              </a:r>
              <a:endParaRPr lang="en-US"/>
            </a:p>
          </p:txBody>
        </p:sp>
        <p:grpSp>
          <p:nvGrpSpPr>
            <p:cNvPr id="21791" name="Group 287"/>
            <p:cNvGrpSpPr>
              <a:grpSpLocks/>
            </p:cNvGrpSpPr>
            <p:nvPr/>
          </p:nvGrpSpPr>
          <p:grpSpPr bwMode="auto">
            <a:xfrm>
              <a:off x="2018" y="991"/>
              <a:ext cx="85" cy="51"/>
              <a:chOff x="4725" y="308"/>
              <a:chExt cx="85" cy="39"/>
            </a:xfrm>
          </p:grpSpPr>
          <p:sp>
            <p:nvSpPr>
              <p:cNvPr id="21789" name="Rectangle 285"/>
              <p:cNvSpPr>
                <a:spLocks noChangeArrowheads="1"/>
              </p:cNvSpPr>
              <p:nvPr/>
            </p:nvSpPr>
            <p:spPr bwMode="auto">
              <a:xfrm>
                <a:off x="4725" y="308"/>
                <a:ext cx="85" cy="39"/>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21790" name="Rectangle 286"/>
              <p:cNvSpPr>
                <a:spLocks noChangeArrowheads="1"/>
              </p:cNvSpPr>
              <p:nvPr/>
            </p:nvSpPr>
            <p:spPr bwMode="auto">
              <a:xfrm>
                <a:off x="4725" y="308"/>
                <a:ext cx="85" cy="39"/>
              </a:xfrm>
              <a:prstGeom prst="rect">
                <a:avLst/>
              </a:prstGeom>
              <a:noFill/>
              <a:ln w="7938" cap="rnd">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grpSp>
          <p:nvGrpSpPr>
            <p:cNvPr id="21794" name="Group 290"/>
            <p:cNvGrpSpPr>
              <a:grpSpLocks/>
            </p:cNvGrpSpPr>
            <p:nvPr/>
          </p:nvGrpSpPr>
          <p:grpSpPr bwMode="auto">
            <a:xfrm>
              <a:off x="2018" y="1144"/>
              <a:ext cx="85" cy="51"/>
              <a:chOff x="4725" y="425"/>
              <a:chExt cx="85" cy="39"/>
            </a:xfrm>
          </p:grpSpPr>
          <p:sp>
            <p:nvSpPr>
              <p:cNvPr id="21792" name="Rectangle 288"/>
              <p:cNvSpPr>
                <a:spLocks noChangeArrowheads="1"/>
              </p:cNvSpPr>
              <p:nvPr/>
            </p:nvSpPr>
            <p:spPr bwMode="auto">
              <a:xfrm>
                <a:off x="4725" y="425"/>
                <a:ext cx="85" cy="39"/>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21793" name="Rectangle 289"/>
              <p:cNvSpPr>
                <a:spLocks noChangeArrowheads="1"/>
              </p:cNvSpPr>
              <p:nvPr/>
            </p:nvSpPr>
            <p:spPr bwMode="auto">
              <a:xfrm>
                <a:off x="4725" y="425"/>
                <a:ext cx="85" cy="39"/>
              </a:xfrm>
              <a:prstGeom prst="rect">
                <a:avLst/>
              </a:prstGeom>
              <a:noFill/>
              <a:ln w="7938" cap="rnd">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sp>
          <p:nvSpPr>
            <p:cNvPr id="21805" name="Rectangle 301"/>
            <p:cNvSpPr>
              <a:spLocks noChangeArrowheads="1"/>
            </p:cNvSpPr>
            <p:nvPr/>
          </p:nvSpPr>
          <p:spPr bwMode="auto">
            <a:xfrm>
              <a:off x="1428" y="2309"/>
              <a:ext cx="606" cy="1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000000"/>
                  </a:solidFill>
                </a:rPr>
                <a:t>Frequency (Hz)</a:t>
              </a:r>
              <a:endParaRPr lang="en-US"/>
            </a:p>
          </p:txBody>
        </p:sp>
        <p:sp>
          <p:nvSpPr>
            <p:cNvPr id="22054" name="Rectangle 550"/>
            <p:cNvSpPr>
              <a:spLocks noChangeArrowheads="1"/>
            </p:cNvSpPr>
            <p:nvPr/>
          </p:nvSpPr>
          <p:spPr bwMode="auto">
            <a:xfrm>
              <a:off x="2018" y="837"/>
              <a:ext cx="379" cy="461"/>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22055" name="Rectangle 551"/>
            <p:cNvSpPr>
              <a:spLocks noChangeArrowheads="1"/>
            </p:cNvSpPr>
            <p:nvPr/>
          </p:nvSpPr>
          <p:spPr bwMode="auto">
            <a:xfrm>
              <a:off x="2146" y="932"/>
              <a:ext cx="69" cy="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rPr>
                <a:t>V</a:t>
              </a:r>
              <a:endParaRPr lang="en-US"/>
            </a:p>
          </p:txBody>
        </p:sp>
        <p:sp>
          <p:nvSpPr>
            <p:cNvPr id="22056" name="Rectangle 552"/>
            <p:cNvSpPr>
              <a:spLocks noChangeArrowheads="1"/>
            </p:cNvSpPr>
            <p:nvPr/>
          </p:nvSpPr>
          <p:spPr bwMode="auto">
            <a:xfrm>
              <a:off x="2221" y="1001"/>
              <a:ext cx="164" cy="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000000"/>
                  </a:solidFill>
                </a:rPr>
                <a:t>UCM</a:t>
              </a:r>
              <a:endParaRPr lang="en-US"/>
            </a:p>
          </p:txBody>
        </p:sp>
        <p:sp>
          <p:nvSpPr>
            <p:cNvPr id="22057" name="Rectangle 553"/>
            <p:cNvSpPr>
              <a:spLocks noChangeArrowheads="1"/>
            </p:cNvSpPr>
            <p:nvPr/>
          </p:nvSpPr>
          <p:spPr bwMode="auto">
            <a:xfrm>
              <a:off x="2152" y="1085"/>
              <a:ext cx="69" cy="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rPr>
                <a:t>V</a:t>
              </a:r>
              <a:endParaRPr lang="en-US"/>
            </a:p>
          </p:txBody>
        </p:sp>
        <p:sp>
          <p:nvSpPr>
            <p:cNvPr id="22058" name="Rectangle 554"/>
            <p:cNvSpPr>
              <a:spLocks noChangeArrowheads="1"/>
            </p:cNvSpPr>
            <p:nvPr/>
          </p:nvSpPr>
          <p:spPr bwMode="auto">
            <a:xfrm>
              <a:off x="2226" y="1153"/>
              <a:ext cx="152" cy="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000000"/>
                  </a:solidFill>
                </a:rPr>
                <a:t>ORT</a:t>
              </a:r>
              <a:endParaRPr lang="en-US"/>
            </a:p>
          </p:txBody>
        </p:sp>
        <p:grpSp>
          <p:nvGrpSpPr>
            <p:cNvPr id="22061" name="Group 557"/>
            <p:cNvGrpSpPr>
              <a:grpSpLocks/>
            </p:cNvGrpSpPr>
            <p:nvPr/>
          </p:nvGrpSpPr>
          <p:grpSpPr bwMode="auto">
            <a:xfrm>
              <a:off x="2018" y="991"/>
              <a:ext cx="85" cy="51"/>
              <a:chOff x="4725" y="308"/>
              <a:chExt cx="85" cy="39"/>
            </a:xfrm>
          </p:grpSpPr>
          <p:sp>
            <p:nvSpPr>
              <p:cNvPr id="22059" name="Rectangle 555"/>
              <p:cNvSpPr>
                <a:spLocks noChangeArrowheads="1"/>
              </p:cNvSpPr>
              <p:nvPr/>
            </p:nvSpPr>
            <p:spPr bwMode="auto">
              <a:xfrm>
                <a:off x="4725" y="308"/>
                <a:ext cx="85" cy="39"/>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22060" name="Rectangle 556"/>
              <p:cNvSpPr>
                <a:spLocks noChangeArrowheads="1"/>
              </p:cNvSpPr>
              <p:nvPr/>
            </p:nvSpPr>
            <p:spPr bwMode="auto">
              <a:xfrm>
                <a:off x="4725" y="308"/>
                <a:ext cx="85" cy="39"/>
              </a:xfrm>
              <a:prstGeom prst="rect">
                <a:avLst/>
              </a:prstGeom>
              <a:noFill/>
              <a:ln w="7938" cap="rnd">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grpSp>
          <p:nvGrpSpPr>
            <p:cNvPr id="22064" name="Group 560"/>
            <p:cNvGrpSpPr>
              <a:grpSpLocks/>
            </p:cNvGrpSpPr>
            <p:nvPr/>
          </p:nvGrpSpPr>
          <p:grpSpPr bwMode="auto">
            <a:xfrm>
              <a:off x="2018" y="1144"/>
              <a:ext cx="85" cy="51"/>
              <a:chOff x="4725" y="425"/>
              <a:chExt cx="85" cy="39"/>
            </a:xfrm>
          </p:grpSpPr>
          <p:sp>
            <p:nvSpPr>
              <p:cNvPr id="22062" name="Rectangle 558"/>
              <p:cNvSpPr>
                <a:spLocks noChangeArrowheads="1"/>
              </p:cNvSpPr>
              <p:nvPr/>
            </p:nvSpPr>
            <p:spPr bwMode="auto">
              <a:xfrm>
                <a:off x="4725" y="425"/>
                <a:ext cx="85" cy="39"/>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22063" name="Rectangle 559"/>
              <p:cNvSpPr>
                <a:spLocks noChangeArrowheads="1"/>
              </p:cNvSpPr>
              <p:nvPr/>
            </p:nvSpPr>
            <p:spPr bwMode="auto">
              <a:xfrm>
                <a:off x="4725" y="425"/>
                <a:ext cx="85" cy="39"/>
              </a:xfrm>
              <a:prstGeom prst="rect">
                <a:avLst/>
              </a:prstGeom>
              <a:noFill/>
              <a:ln w="7938" cap="rnd">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sp>
          <p:nvSpPr>
            <p:cNvPr id="22075" name="Rectangle 571"/>
            <p:cNvSpPr>
              <a:spLocks noChangeArrowheads="1"/>
            </p:cNvSpPr>
            <p:nvPr/>
          </p:nvSpPr>
          <p:spPr bwMode="auto">
            <a:xfrm>
              <a:off x="1428" y="2309"/>
              <a:ext cx="606" cy="1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000000"/>
                  </a:solidFill>
                </a:rPr>
                <a:t>Frequency (Hz)</a:t>
              </a:r>
              <a:endParaRPr lang="en-US"/>
            </a:p>
          </p:txBody>
        </p:sp>
      </p:grpSp>
      <p:sp>
        <p:nvSpPr>
          <p:cNvPr id="21538" name="Rectangle 34"/>
          <p:cNvSpPr>
            <a:spLocks noChangeArrowheads="1"/>
          </p:cNvSpPr>
          <p:nvPr/>
        </p:nvSpPr>
        <p:spPr bwMode="auto">
          <a:xfrm>
            <a:off x="5270500" y="3010679"/>
            <a:ext cx="217488" cy="835412"/>
          </a:xfrm>
          <a:prstGeom prst="rect">
            <a:avLst/>
          </a:prstGeom>
          <a:solidFill>
            <a:srgbClr val="000000"/>
          </a:solidFill>
          <a:ln w="4763">
            <a:solidFill>
              <a:srgbClr val="000000"/>
            </a:solidFill>
            <a:miter lim="800000"/>
            <a:headEnd/>
            <a:tailEnd/>
          </a:ln>
        </p:spPr>
        <p:txBody>
          <a:bodyPr/>
          <a:lstStyle/>
          <a:p>
            <a:endParaRPr lang="en-US"/>
          </a:p>
        </p:txBody>
      </p:sp>
      <p:sp>
        <p:nvSpPr>
          <p:cNvPr id="21539" name="Rectangle 35"/>
          <p:cNvSpPr>
            <a:spLocks noChangeArrowheads="1"/>
          </p:cNvSpPr>
          <p:nvPr/>
        </p:nvSpPr>
        <p:spPr bwMode="auto">
          <a:xfrm>
            <a:off x="5803900" y="3256511"/>
            <a:ext cx="217488" cy="589580"/>
          </a:xfrm>
          <a:prstGeom prst="rect">
            <a:avLst/>
          </a:prstGeom>
          <a:solidFill>
            <a:srgbClr val="000000"/>
          </a:solidFill>
          <a:ln w="4763">
            <a:solidFill>
              <a:srgbClr val="000000"/>
            </a:solidFill>
            <a:miter lim="800000"/>
            <a:headEnd/>
            <a:tailEnd/>
          </a:ln>
        </p:spPr>
        <p:txBody>
          <a:bodyPr/>
          <a:lstStyle/>
          <a:p>
            <a:endParaRPr lang="en-US"/>
          </a:p>
        </p:txBody>
      </p:sp>
      <p:sp>
        <p:nvSpPr>
          <p:cNvPr id="21540" name="Rectangle 36"/>
          <p:cNvSpPr>
            <a:spLocks noChangeArrowheads="1"/>
          </p:cNvSpPr>
          <p:nvPr/>
        </p:nvSpPr>
        <p:spPr bwMode="auto">
          <a:xfrm>
            <a:off x="6337300" y="3323177"/>
            <a:ext cx="212725" cy="522914"/>
          </a:xfrm>
          <a:prstGeom prst="rect">
            <a:avLst/>
          </a:prstGeom>
          <a:solidFill>
            <a:srgbClr val="000000"/>
          </a:solidFill>
          <a:ln w="4763">
            <a:solidFill>
              <a:srgbClr val="000000"/>
            </a:solidFill>
            <a:miter lim="800000"/>
            <a:headEnd/>
            <a:tailEnd/>
          </a:ln>
        </p:spPr>
        <p:txBody>
          <a:bodyPr/>
          <a:lstStyle/>
          <a:p>
            <a:endParaRPr lang="en-US"/>
          </a:p>
        </p:txBody>
      </p:sp>
      <p:sp>
        <p:nvSpPr>
          <p:cNvPr id="21541" name="Rectangle 37"/>
          <p:cNvSpPr>
            <a:spLocks noChangeArrowheads="1"/>
          </p:cNvSpPr>
          <p:nvPr/>
        </p:nvSpPr>
        <p:spPr bwMode="auto">
          <a:xfrm>
            <a:off x="6865938" y="3246094"/>
            <a:ext cx="219075" cy="599997"/>
          </a:xfrm>
          <a:prstGeom prst="rect">
            <a:avLst/>
          </a:prstGeom>
          <a:solidFill>
            <a:srgbClr val="000000"/>
          </a:solidFill>
          <a:ln w="4763">
            <a:solidFill>
              <a:srgbClr val="000000"/>
            </a:solidFill>
            <a:miter lim="800000"/>
            <a:headEnd/>
            <a:tailEnd/>
          </a:ln>
        </p:spPr>
        <p:txBody>
          <a:bodyPr/>
          <a:lstStyle/>
          <a:p>
            <a:endParaRPr lang="en-US"/>
          </a:p>
        </p:txBody>
      </p:sp>
      <p:sp>
        <p:nvSpPr>
          <p:cNvPr id="21542" name="Rectangle 38"/>
          <p:cNvSpPr>
            <a:spLocks noChangeArrowheads="1"/>
          </p:cNvSpPr>
          <p:nvPr/>
        </p:nvSpPr>
        <p:spPr bwMode="auto">
          <a:xfrm>
            <a:off x="7399338" y="2886075"/>
            <a:ext cx="219075" cy="960016"/>
          </a:xfrm>
          <a:prstGeom prst="rect">
            <a:avLst/>
          </a:prstGeom>
          <a:solidFill>
            <a:srgbClr val="000000"/>
          </a:solidFill>
          <a:ln w="4763">
            <a:solidFill>
              <a:srgbClr val="000000"/>
            </a:solidFill>
            <a:miter lim="800000"/>
            <a:headEnd/>
            <a:tailEnd/>
          </a:ln>
        </p:spPr>
        <p:txBody>
          <a:bodyPr/>
          <a:lstStyle/>
          <a:p>
            <a:endParaRPr lang="en-US"/>
          </a:p>
        </p:txBody>
      </p:sp>
      <p:sp>
        <p:nvSpPr>
          <p:cNvPr id="21543" name="Line 39"/>
          <p:cNvSpPr>
            <a:spLocks noChangeShapeType="1"/>
          </p:cNvSpPr>
          <p:nvPr/>
        </p:nvSpPr>
        <p:spPr bwMode="auto">
          <a:xfrm flipV="1">
            <a:off x="5376863" y="2845213"/>
            <a:ext cx="1588" cy="241665"/>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1544" name="Line 40"/>
          <p:cNvSpPr>
            <a:spLocks noChangeShapeType="1"/>
          </p:cNvSpPr>
          <p:nvPr/>
        </p:nvSpPr>
        <p:spPr bwMode="auto">
          <a:xfrm>
            <a:off x="5362575" y="2845213"/>
            <a:ext cx="33338" cy="2083"/>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1545" name="Line 41"/>
          <p:cNvSpPr>
            <a:spLocks noChangeShapeType="1"/>
          </p:cNvSpPr>
          <p:nvPr/>
        </p:nvSpPr>
        <p:spPr bwMode="auto">
          <a:xfrm flipV="1">
            <a:off x="5910263" y="2998179"/>
            <a:ext cx="1588" cy="258332"/>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1546" name="Line 42"/>
          <p:cNvSpPr>
            <a:spLocks noChangeShapeType="1"/>
          </p:cNvSpPr>
          <p:nvPr/>
        </p:nvSpPr>
        <p:spPr bwMode="auto">
          <a:xfrm>
            <a:off x="5895975" y="2998179"/>
            <a:ext cx="33338" cy="2083"/>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1547" name="Line 43"/>
          <p:cNvSpPr>
            <a:spLocks noChangeShapeType="1"/>
          </p:cNvSpPr>
          <p:nvPr/>
        </p:nvSpPr>
        <p:spPr bwMode="auto">
          <a:xfrm flipV="1">
            <a:off x="6443663" y="3046095"/>
            <a:ext cx="1588" cy="277082"/>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1548" name="Line 44"/>
          <p:cNvSpPr>
            <a:spLocks noChangeShapeType="1"/>
          </p:cNvSpPr>
          <p:nvPr/>
        </p:nvSpPr>
        <p:spPr bwMode="auto">
          <a:xfrm>
            <a:off x="6429375" y="3046095"/>
            <a:ext cx="33338" cy="2083"/>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1549" name="Line 45"/>
          <p:cNvSpPr>
            <a:spLocks noChangeShapeType="1"/>
          </p:cNvSpPr>
          <p:nvPr/>
        </p:nvSpPr>
        <p:spPr bwMode="auto">
          <a:xfrm flipV="1">
            <a:off x="6972300" y="2869013"/>
            <a:ext cx="1588" cy="377081"/>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1550" name="Line 46"/>
          <p:cNvSpPr>
            <a:spLocks noChangeShapeType="1"/>
          </p:cNvSpPr>
          <p:nvPr/>
        </p:nvSpPr>
        <p:spPr bwMode="auto">
          <a:xfrm>
            <a:off x="6958013" y="2869013"/>
            <a:ext cx="33338" cy="2083"/>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1551" name="Line 47"/>
          <p:cNvSpPr>
            <a:spLocks noChangeShapeType="1"/>
          </p:cNvSpPr>
          <p:nvPr/>
        </p:nvSpPr>
        <p:spPr bwMode="auto">
          <a:xfrm flipV="1">
            <a:off x="7505700" y="2864210"/>
            <a:ext cx="1588" cy="69490"/>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1552" name="Line 48"/>
          <p:cNvSpPr>
            <a:spLocks noChangeShapeType="1"/>
          </p:cNvSpPr>
          <p:nvPr/>
        </p:nvSpPr>
        <p:spPr bwMode="auto">
          <a:xfrm>
            <a:off x="7491413" y="2856431"/>
            <a:ext cx="34925" cy="1069"/>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1553" name="Line 49"/>
          <p:cNvSpPr>
            <a:spLocks noChangeShapeType="1"/>
          </p:cNvSpPr>
          <p:nvPr/>
        </p:nvSpPr>
        <p:spPr bwMode="auto">
          <a:xfrm>
            <a:off x="5114925" y="2221100"/>
            <a:ext cx="1588" cy="1624991"/>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1554" name="Line 50"/>
          <p:cNvSpPr>
            <a:spLocks noChangeShapeType="1"/>
          </p:cNvSpPr>
          <p:nvPr/>
        </p:nvSpPr>
        <p:spPr bwMode="auto">
          <a:xfrm>
            <a:off x="5070475" y="3846091"/>
            <a:ext cx="44450" cy="2083"/>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1555" name="Line 51"/>
          <p:cNvSpPr>
            <a:spLocks noChangeShapeType="1"/>
          </p:cNvSpPr>
          <p:nvPr/>
        </p:nvSpPr>
        <p:spPr bwMode="auto">
          <a:xfrm>
            <a:off x="5070475" y="3646092"/>
            <a:ext cx="44450" cy="2083"/>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1556" name="Line 52"/>
          <p:cNvSpPr>
            <a:spLocks noChangeShapeType="1"/>
          </p:cNvSpPr>
          <p:nvPr/>
        </p:nvSpPr>
        <p:spPr bwMode="auto">
          <a:xfrm>
            <a:off x="5070475" y="3439843"/>
            <a:ext cx="44450" cy="2083"/>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1557" name="Line 53"/>
          <p:cNvSpPr>
            <a:spLocks noChangeShapeType="1"/>
          </p:cNvSpPr>
          <p:nvPr/>
        </p:nvSpPr>
        <p:spPr bwMode="auto">
          <a:xfrm>
            <a:off x="5070475" y="3239844"/>
            <a:ext cx="44450" cy="2083"/>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1558" name="Line 54"/>
          <p:cNvSpPr>
            <a:spLocks noChangeShapeType="1"/>
          </p:cNvSpPr>
          <p:nvPr/>
        </p:nvSpPr>
        <p:spPr bwMode="auto">
          <a:xfrm>
            <a:off x="5070475" y="3033595"/>
            <a:ext cx="44450" cy="2083"/>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1559" name="Line 55"/>
          <p:cNvSpPr>
            <a:spLocks noChangeShapeType="1"/>
          </p:cNvSpPr>
          <p:nvPr/>
        </p:nvSpPr>
        <p:spPr bwMode="auto">
          <a:xfrm>
            <a:off x="5070475" y="2833596"/>
            <a:ext cx="44450" cy="2083"/>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1560" name="Line 56"/>
          <p:cNvSpPr>
            <a:spLocks noChangeShapeType="1"/>
          </p:cNvSpPr>
          <p:nvPr/>
        </p:nvSpPr>
        <p:spPr bwMode="auto">
          <a:xfrm>
            <a:off x="5070475" y="2627347"/>
            <a:ext cx="44450" cy="2083"/>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1561" name="Line 57"/>
          <p:cNvSpPr>
            <a:spLocks noChangeShapeType="1"/>
          </p:cNvSpPr>
          <p:nvPr/>
        </p:nvSpPr>
        <p:spPr bwMode="auto">
          <a:xfrm>
            <a:off x="5070475" y="2427348"/>
            <a:ext cx="44450" cy="2083"/>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1562" name="Line 58"/>
          <p:cNvSpPr>
            <a:spLocks noChangeShapeType="1"/>
          </p:cNvSpPr>
          <p:nvPr/>
        </p:nvSpPr>
        <p:spPr bwMode="auto">
          <a:xfrm>
            <a:off x="5070475" y="2221100"/>
            <a:ext cx="44450" cy="2083"/>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1563" name="Line 59"/>
          <p:cNvSpPr>
            <a:spLocks noChangeShapeType="1"/>
          </p:cNvSpPr>
          <p:nvPr/>
        </p:nvSpPr>
        <p:spPr bwMode="auto">
          <a:xfrm>
            <a:off x="5114925" y="3846091"/>
            <a:ext cx="2662238" cy="2083"/>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1564" name="Line 60"/>
          <p:cNvSpPr>
            <a:spLocks noChangeShapeType="1"/>
          </p:cNvSpPr>
          <p:nvPr/>
        </p:nvSpPr>
        <p:spPr bwMode="auto">
          <a:xfrm flipV="1">
            <a:off x="5114925" y="3846091"/>
            <a:ext cx="1588" cy="52083"/>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1565" name="Line 61"/>
          <p:cNvSpPr>
            <a:spLocks noChangeShapeType="1"/>
          </p:cNvSpPr>
          <p:nvPr/>
        </p:nvSpPr>
        <p:spPr bwMode="auto">
          <a:xfrm flipV="1">
            <a:off x="5648325" y="3846091"/>
            <a:ext cx="1588" cy="52083"/>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1566" name="Line 62"/>
          <p:cNvSpPr>
            <a:spLocks noChangeShapeType="1"/>
          </p:cNvSpPr>
          <p:nvPr/>
        </p:nvSpPr>
        <p:spPr bwMode="auto">
          <a:xfrm flipV="1">
            <a:off x="6181725" y="3846091"/>
            <a:ext cx="1588" cy="52083"/>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1567" name="Line 63"/>
          <p:cNvSpPr>
            <a:spLocks noChangeShapeType="1"/>
          </p:cNvSpPr>
          <p:nvPr/>
        </p:nvSpPr>
        <p:spPr bwMode="auto">
          <a:xfrm flipV="1">
            <a:off x="6710363" y="3846091"/>
            <a:ext cx="1588" cy="52083"/>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1568" name="Line 64"/>
          <p:cNvSpPr>
            <a:spLocks noChangeShapeType="1"/>
          </p:cNvSpPr>
          <p:nvPr/>
        </p:nvSpPr>
        <p:spPr bwMode="auto">
          <a:xfrm flipV="1">
            <a:off x="7243763" y="3846091"/>
            <a:ext cx="1588" cy="52083"/>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1569" name="Line 65"/>
          <p:cNvSpPr>
            <a:spLocks noChangeShapeType="1"/>
          </p:cNvSpPr>
          <p:nvPr/>
        </p:nvSpPr>
        <p:spPr bwMode="auto">
          <a:xfrm flipV="1">
            <a:off x="7777163" y="3846091"/>
            <a:ext cx="1588" cy="52083"/>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1570" name="Rectangle 66"/>
          <p:cNvSpPr>
            <a:spLocks noChangeArrowheads="1"/>
          </p:cNvSpPr>
          <p:nvPr/>
        </p:nvSpPr>
        <p:spPr bwMode="auto">
          <a:xfrm>
            <a:off x="4813300" y="3758591"/>
            <a:ext cx="176213" cy="1520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rPr>
              <a:t>0.0</a:t>
            </a:r>
            <a:endParaRPr lang="en-US"/>
          </a:p>
        </p:txBody>
      </p:sp>
      <p:sp>
        <p:nvSpPr>
          <p:cNvPr id="21571" name="Rectangle 67"/>
          <p:cNvSpPr>
            <a:spLocks noChangeArrowheads="1"/>
          </p:cNvSpPr>
          <p:nvPr/>
        </p:nvSpPr>
        <p:spPr bwMode="auto">
          <a:xfrm>
            <a:off x="4813300" y="3556509"/>
            <a:ext cx="176213" cy="1520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rPr>
              <a:t>0.2</a:t>
            </a:r>
            <a:endParaRPr lang="en-US"/>
          </a:p>
        </p:txBody>
      </p:sp>
      <p:sp>
        <p:nvSpPr>
          <p:cNvPr id="21572" name="Rectangle 68"/>
          <p:cNvSpPr>
            <a:spLocks noChangeArrowheads="1"/>
          </p:cNvSpPr>
          <p:nvPr/>
        </p:nvSpPr>
        <p:spPr bwMode="auto">
          <a:xfrm>
            <a:off x="4813300" y="3352344"/>
            <a:ext cx="176213" cy="1520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rPr>
              <a:t>0.4</a:t>
            </a:r>
            <a:endParaRPr lang="en-US"/>
          </a:p>
        </p:txBody>
      </p:sp>
      <p:sp>
        <p:nvSpPr>
          <p:cNvPr id="21573" name="Rectangle 69"/>
          <p:cNvSpPr>
            <a:spLocks noChangeArrowheads="1"/>
          </p:cNvSpPr>
          <p:nvPr/>
        </p:nvSpPr>
        <p:spPr bwMode="auto">
          <a:xfrm>
            <a:off x="4813300" y="3152345"/>
            <a:ext cx="176213" cy="1520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rPr>
              <a:t>0.6</a:t>
            </a:r>
            <a:endParaRPr lang="en-US"/>
          </a:p>
        </p:txBody>
      </p:sp>
      <p:sp>
        <p:nvSpPr>
          <p:cNvPr id="21574" name="Rectangle 70"/>
          <p:cNvSpPr>
            <a:spLocks noChangeArrowheads="1"/>
          </p:cNvSpPr>
          <p:nvPr/>
        </p:nvSpPr>
        <p:spPr bwMode="auto">
          <a:xfrm>
            <a:off x="4813300" y="2946096"/>
            <a:ext cx="176213" cy="1520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rPr>
              <a:t>0.8</a:t>
            </a:r>
            <a:endParaRPr lang="en-US"/>
          </a:p>
        </p:txBody>
      </p:sp>
      <p:sp>
        <p:nvSpPr>
          <p:cNvPr id="21575" name="Rectangle 71"/>
          <p:cNvSpPr>
            <a:spLocks noChangeArrowheads="1"/>
          </p:cNvSpPr>
          <p:nvPr/>
        </p:nvSpPr>
        <p:spPr bwMode="auto">
          <a:xfrm>
            <a:off x="4813300" y="2746097"/>
            <a:ext cx="176213" cy="1520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rPr>
              <a:t>1.0</a:t>
            </a:r>
            <a:endParaRPr lang="en-US"/>
          </a:p>
        </p:txBody>
      </p:sp>
      <p:sp>
        <p:nvSpPr>
          <p:cNvPr id="21576" name="Rectangle 72"/>
          <p:cNvSpPr>
            <a:spLocks noChangeArrowheads="1"/>
          </p:cNvSpPr>
          <p:nvPr/>
        </p:nvSpPr>
        <p:spPr bwMode="auto">
          <a:xfrm>
            <a:off x="4813300" y="2539848"/>
            <a:ext cx="176213" cy="1520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rPr>
              <a:t>1.2</a:t>
            </a:r>
            <a:endParaRPr lang="en-US"/>
          </a:p>
        </p:txBody>
      </p:sp>
      <p:sp>
        <p:nvSpPr>
          <p:cNvPr id="21577" name="Rectangle 73"/>
          <p:cNvSpPr>
            <a:spLocks noChangeArrowheads="1"/>
          </p:cNvSpPr>
          <p:nvPr/>
        </p:nvSpPr>
        <p:spPr bwMode="auto">
          <a:xfrm>
            <a:off x="4813300" y="2339849"/>
            <a:ext cx="176213" cy="1520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rPr>
              <a:t>1.4</a:t>
            </a:r>
            <a:endParaRPr lang="en-US"/>
          </a:p>
        </p:txBody>
      </p:sp>
      <p:sp>
        <p:nvSpPr>
          <p:cNvPr id="21578" name="Rectangle 74"/>
          <p:cNvSpPr>
            <a:spLocks noChangeArrowheads="1"/>
          </p:cNvSpPr>
          <p:nvPr/>
        </p:nvSpPr>
        <p:spPr bwMode="auto">
          <a:xfrm>
            <a:off x="4813300" y="2133600"/>
            <a:ext cx="176213" cy="1520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rPr>
              <a:t>1.6</a:t>
            </a:r>
            <a:endParaRPr lang="en-US"/>
          </a:p>
        </p:txBody>
      </p:sp>
      <p:sp>
        <p:nvSpPr>
          <p:cNvPr id="21579" name="Rectangle 75"/>
          <p:cNvSpPr>
            <a:spLocks noChangeArrowheads="1"/>
          </p:cNvSpPr>
          <p:nvPr/>
        </p:nvSpPr>
        <p:spPr bwMode="auto">
          <a:xfrm>
            <a:off x="5207000" y="3998174"/>
            <a:ext cx="317500" cy="1541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rPr>
              <a:t>0.125</a:t>
            </a:r>
            <a:endParaRPr lang="en-US"/>
          </a:p>
        </p:txBody>
      </p:sp>
      <p:sp>
        <p:nvSpPr>
          <p:cNvPr id="21580" name="Rectangle 76"/>
          <p:cNvSpPr>
            <a:spLocks noChangeArrowheads="1"/>
          </p:cNvSpPr>
          <p:nvPr/>
        </p:nvSpPr>
        <p:spPr bwMode="auto">
          <a:xfrm>
            <a:off x="5778500" y="3998174"/>
            <a:ext cx="247650" cy="1541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rPr>
              <a:t>0.25</a:t>
            </a:r>
            <a:endParaRPr lang="en-US"/>
          </a:p>
        </p:txBody>
      </p:sp>
      <p:sp>
        <p:nvSpPr>
          <p:cNvPr id="21581" name="Rectangle 77"/>
          <p:cNvSpPr>
            <a:spLocks noChangeArrowheads="1"/>
          </p:cNvSpPr>
          <p:nvPr/>
        </p:nvSpPr>
        <p:spPr bwMode="auto">
          <a:xfrm>
            <a:off x="6313488" y="3998174"/>
            <a:ext cx="247650" cy="1541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rPr>
              <a:t>0.50</a:t>
            </a:r>
            <a:endParaRPr lang="en-US"/>
          </a:p>
        </p:txBody>
      </p:sp>
      <p:sp>
        <p:nvSpPr>
          <p:cNvPr id="21582" name="Rectangle 78"/>
          <p:cNvSpPr>
            <a:spLocks noChangeArrowheads="1"/>
          </p:cNvSpPr>
          <p:nvPr/>
        </p:nvSpPr>
        <p:spPr bwMode="auto">
          <a:xfrm>
            <a:off x="6842125" y="3998174"/>
            <a:ext cx="247650" cy="1541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rPr>
              <a:t>0.75</a:t>
            </a:r>
            <a:endParaRPr lang="en-US"/>
          </a:p>
        </p:txBody>
      </p:sp>
      <p:sp>
        <p:nvSpPr>
          <p:cNvPr id="21583" name="Rectangle 79"/>
          <p:cNvSpPr>
            <a:spLocks noChangeArrowheads="1"/>
          </p:cNvSpPr>
          <p:nvPr/>
        </p:nvSpPr>
        <p:spPr bwMode="auto">
          <a:xfrm>
            <a:off x="7375525" y="3998174"/>
            <a:ext cx="247650" cy="1541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rPr>
              <a:t>1.00</a:t>
            </a:r>
            <a:endParaRPr lang="en-US"/>
          </a:p>
        </p:txBody>
      </p:sp>
      <p:sp>
        <p:nvSpPr>
          <p:cNvPr id="21585" name="Rectangle 81"/>
          <p:cNvSpPr>
            <a:spLocks noChangeArrowheads="1"/>
          </p:cNvSpPr>
          <p:nvPr/>
        </p:nvSpPr>
        <p:spPr bwMode="auto">
          <a:xfrm rot="16200000">
            <a:off x="4427220" y="2895291"/>
            <a:ext cx="456248" cy="168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r>
              <a:rPr lang="el-GR" sz="1100" b="1">
                <a:solidFill>
                  <a:srgbClr val="000000"/>
                </a:solidFill>
                <a:cs typeface="Arial" pitchFamily="34" charset="0"/>
              </a:rPr>
              <a:t>Δ</a:t>
            </a:r>
            <a:r>
              <a:rPr lang="en-US" sz="1100" b="1">
                <a:solidFill>
                  <a:srgbClr val="000000"/>
                </a:solidFill>
              </a:rPr>
              <a:t>V</a:t>
            </a:r>
            <a:endParaRPr lang="en-US"/>
          </a:p>
        </p:txBody>
      </p:sp>
      <p:sp>
        <p:nvSpPr>
          <p:cNvPr id="21806" name="Rectangle 302"/>
          <p:cNvSpPr>
            <a:spLocks noChangeArrowheads="1"/>
          </p:cNvSpPr>
          <p:nvPr/>
        </p:nvSpPr>
        <p:spPr bwMode="auto">
          <a:xfrm>
            <a:off x="6134100" y="4246089"/>
            <a:ext cx="962025" cy="1687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000000"/>
                </a:solidFill>
              </a:rPr>
              <a:t>Frequency (Hz)</a:t>
            </a:r>
            <a:endParaRPr lang="en-US"/>
          </a:p>
        </p:txBody>
      </p:sp>
      <p:sp>
        <p:nvSpPr>
          <p:cNvPr id="22076" name="Rectangle 572"/>
          <p:cNvSpPr>
            <a:spLocks noChangeArrowheads="1"/>
          </p:cNvSpPr>
          <p:nvPr/>
        </p:nvSpPr>
        <p:spPr bwMode="auto">
          <a:xfrm>
            <a:off x="6134100" y="4246089"/>
            <a:ext cx="962025" cy="1687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000000"/>
                </a:solidFill>
              </a:rPr>
              <a:t>Frequency (Hz)</a:t>
            </a:r>
            <a:endParaRPr lang="en-US"/>
          </a:p>
        </p:txBody>
      </p:sp>
      <p:sp>
        <p:nvSpPr>
          <p:cNvPr id="22082" name="Text Box 578"/>
          <p:cNvSpPr txBox="1">
            <a:spLocks noChangeArrowheads="1"/>
          </p:cNvSpPr>
          <p:nvPr/>
        </p:nvSpPr>
        <p:spPr bwMode="auto">
          <a:xfrm>
            <a:off x="4655344" y="1462088"/>
            <a:ext cx="3692524"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l-GR" dirty="0">
                <a:cs typeface="Arial" pitchFamily="34" charset="0"/>
              </a:rPr>
              <a:t>Δ</a:t>
            </a:r>
            <a:r>
              <a:rPr lang="en-US" dirty="0"/>
              <a:t>V &gt; 0  -  a multi-M-mode synergy</a:t>
            </a:r>
          </a:p>
        </p:txBody>
      </p:sp>
      <p:pic>
        <p:nvPicPr>
          <p:cNvPr id="7171"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322513" y="5079605"/>
            <a:ext cx="1045598" cy="10455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Left Brace 9"/>
          <p:cNvSpPr/>
          <p:nvPr/>
        </p:nvSpPr>
        <p:spPr>
          <a:xfrm rot="16200000">
            <a:off x="2559449" y="3684588"/>
            <a:ext cx="338932" cy="2425701"/>
          </a:xfrm>
          <a:prstGeom prst="leftBrac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Up-Down Arrow 11"/>
          <p:cNvSpPr/>
          <p:nvPr/>
        </p:nvSpPr>
        <p:spPr>
          <a:xfrm>
            <a:off x="8001000" y="2979428"/>
            <a:ext cx="228600" cy="1748544"/>
          </a:xfrm>
          <a:prstGeom prst="up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flipV="1">
            <a:off x="7829551" y="3837375"/>
            <a:ext cx="339724" cy="871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194675" y="4564072"/>
            <a:ext cx="1033462" cy="276999"/>
          </a:xfrm>
          <a:prstGeom prst="rect">
            <a:avLst/>
          </a:prstGeom>
          <a:noFill/>
        </p:spPr>
        <p:txBody>
          <a:bodyPr wrap="square" rtlCol="0">
            <a:spAutoFit/>
          </a:bodyPr>
          <a:lstStyle/>
          <a:p>
            <a:r>
              <a:rPr lang="en-US" sz="1200" dirty="0" smtClean="0"/>
              <a:t>Anti-synergy</a:t>
            </a:r>
            <a:endParaRPr lang="en-US" sz="1200" dirty="0"/>
          </a:p>
        </p:txBody>
      </p:sp>
      <p:sp>
        <p:nvSpPr>
          <p:cNvPr id="166" name="TextBox 165"/>
          <p:cNvSpPr txBox="1"/>
          <p:nvPr/>
        </p:nvSpPr>
        <p:spPr>
          <a:xfrm>
            <a:off x="8229600" y="2859679"/>
            <a:ext cx="1033462" cy="276999"/>
          </a:xfrm>
          <a:prstGeom prst="rect">
            <a:avLst/>
          </a:prstGeom>
          <a:noFill/>
        </p:spPr>
        <p:txBody>
          <a:bodyPr wrap="square" rtlCol="0">
            <a:spAutoFit/>
          </a:bodyPr>
          <a:lstStyle/>
          <a:p>
            <a:r>
              <a:rPr lang="en-US" sz="1200" dirty="0" smtClean="0"/>
              <a:t>Synergy</a:t>
            </a:r>
            <a:endParaRPr lang="en-US" sz="1200" dirty="0"/>
          </a:p>
        </p:txBody>
      </p:sp>
      <p:sp>
        <p:nvSpPr>
          <p:cNvPr id="167" name="TextBox 166"/>
          <p:cNvSpPr txBox="1"/>
          <p:nvPr/>
        </p:nvSpPr>
        <p:spPr>
          <a:xfrm>
            <a:off x="8186738" y="3698875"/>
            <a:ext cx="1033462" cy="276999"/>
          </a:xfrm>
          <a:prstGeom prst="rect">
            <a:avLst/>
          </a:prstGeom>
          <a:noFill/>
        </p:spPr>
        <p:txBody>
          <a:bodyPr wrap="square" rtlCol="0">
            <a:spAutoFit/>
          </a:bodyPr>
          <a:lstStyle/>
          <a:p>
            <a:r>
              <a:rPr lang="en-US" sz="1200" dirty="0" smtClean="0"/>
              <a:t>Non-synergy</a:t>
            </a:r>
            <a:endParaRPr lang="en-US" sz="1200" dirty="0"/>
          </a:p>
        </p:txBody>
      </p:sp>
    </p:spTree>
    <p:extLst>
      <p:ext uri="{BB962C8B-B14F-4D97-AF65-F5344CB8AC3E}">
        <p14:creationId xmlns="" xmlns:p14="http://schemas.microsoft.com/office/powerpoint/2010/main" val="4934447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86" name="Group 42"/>
          <p:cNvGrpSpPr>
            <a:grpSpLocks/>
          </p:cNvGrpSpPr>
          <p:nvPr/>
        </p:nvGrpSpPr>
        <p:grpSpPr bwMode="auto">
          <a:xfrm>
            <a:off x="1600200" y="1295400"/>
            <a:ext cx="4419600" cy="4114800"/>
            <a:chOff x="2640" y="720"/>
            <a:chExt cx="2784" cy="2592"/>
          </a:xfrm>
        </p:grpSpPr>
        <p:sp>
          <p:nvSpPr>
            <p:cNvPr id="6150" name="AutoShape 6"/>
            <p:cNvSpPr>
              <a:spLocks noChangeArrowheads="1"/>
            </p:cNvSpPr>
            <p:nvPr/>
          </p:nvSpPr>
          <p:spPr bwMode="auto">
            <a:xfrm>
              <a:off x="2688" y="1584"/>
              <a:ext cx="672" cy="384"/>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3" name="Oval 9"/>
            <p:cNvSpPr>
              <a:spLocks noChangeArrowheads="1"/>
            </p:cNvSpPr>
            <p:nvPr/>
          </p:nvSpPr>
          <p:spPr bwMode="auto">
            <a:xfrm>
              <a:off x="3456" y="720"/>
              <a:ext cx="1008" cy="528"/>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5" name="Text Box 11"/>
            <p:cNvSpPr txBox="1">
              <a:spLocks noChangeArrowheads="1"/>
            </p:cNvSpPr>
            <p:nvPr/>
          </p:nvSpPr>
          <p:spPr bwMode="auto">
            <a:xfrm>
              <a:off x="3648" y="3075"/>
              <a:ext cx="768" cy="237"/>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l-GR">
                  <a:cs typeface="Arial" pitchFamily="34" charset="0"/>
                </a:rPr>
                <a:t>Δ</a:t>
              </a:r>
              <a:r>
                <a:rPr lang="en-US">
                  <a:cs typeface="Arial" pitchFamily="34" charset="0"/>
                </a:rPr>
                <a:t>COP</a:t>
              </a:r>
              <a:endParaRPr lang="el-GR">
                <a:cs typeface="Arial" pitchFamily="34" charset="0"/>
              </a:endParaRPr>
            </a:p>
          </p:txBody>
        </p:sp>
        <p:sp>
          <p:nvSpPr>
            <p:cNvPr id="6157" name="Text Box 13"/>
            <p:cNvSpPr txBox="1">
              <a:spLocks noChangeArrowheads="1"/>
            </p:cNvSpPr>
            <p:nvPr/>
          </p:nvSpPr>
          <p:spPr bwMode="auto">
            <a:xfrm>
              <a:off x="2688" y="1680"/>
              <a:ext cx="672"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t>M1- mode</a:t>
              </a:r>
            </a:p>
          </p:txBody>
        </p:sp>
        <p:sp>
          <p:nvSpPr>
            <p:cNvPr id="6159" name="AutoShape 15"/>
            <p:cNvSpPr>
              <a:spLocks noChangeArrowheads="1"/>
            </p:cNvSpPr>
            <p:nvPr/>
          </p:nvSpPr>
          <p:spPr bwMode="auto">
            <a:xfrm>
              <a:off x="3696" y="1584"/>
              <a:ext cx="672" cy="384"/>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0" name="Text Box 16"/>
            <p:cNvSpPr txBox="1">
              <a:spLocks noChangeArrowheads="1"/>
            </p:cNvSpPr>
            <p:nvPr/>
          </p:nvSpPr>
          <p:spPr bwMode="auto">
            <a:xfrm>
              <a:off x="3696" y="1680"/>
              <a:ext cx="672"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t>M2- mode</a:t>
              </a:r>
            </a:p>
          </p:txBody>
        </p:sp>
        <p:sp>
          <p:nvSpPr>
            <p:cNvPr id="6161" name="AutoShape 17"/>
            <p:cNvSpPr>
              <a:spLocks noChangeArrowheads="1"/>
            </p:cNvSpPr>
            <p:nvPr/>
          </p:nvSpPr>
          <p:spPr bwMode="auto">
            <a:xfrm>
              <a:off x="4704" y="1584"/>
              <a:ext cx="672" cy="384"/>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2" name="Text Box 18"/>
            <p:cNvSpPr txBox="1">
              <a:spLocks noChangeArrowheads="1"/>
            </p:cNvSpPr>
            <p:nvPr/>
          </p:nvSpPr>
          <p:spPr bwMode="auto">
            <a:xfrm>
              <a:off x="4704" y="1680"/>
              <a:ext cx="672"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t>M3- mode</a:t>
              </a:r>
            </a:p>
          </p:txBody>
        </p:sp>
        <p:sp>
          <p:nvSpPr>
            <p:cNvPr id="6163" name="Text Box 19"/>
            <p:cNvSpPr txBox="1">
              <a:spLocks noChangeArrowheads="1"/>
            </p:cNvSpPr>
            <p:nvPr/>
          </p:nvSpPr>
          <p:spPr bwMode="auto">
            <a:xfrm>
              <a:off x="2640" y="2304"/>
              <a:ext cx="720" cy="2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000" b="1" dirty="0" smtClean="0"/>
                <a:t>SOL GM GL BF ST ERE</a:t>
              </a:r>
              <a:endParaRPr lang="en-US" sz="1000" dirty="0"/>
            </a:p>
          </p:txBody>
        </p:sp>
        <p:sp>
          <p:nvSpPr>
            <p:cNvPr id="6164" name="Rectangle 20"/>
            <p:cNvSpPr>
              <a:spLocks noChangeArrowheads="1"/>
            </p:cNvSpPr>
            <p:nvPr/>
          </p:nvSpPr>
          <p:spPr bwMode="auto">
            <a:xfrm>
              <a:off x="2640" y="2304"/>
              <a:ext cx="768" cy="24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5" name="Text Box 21"/>
            <p:cNvSpPr txBox="1">
              <a:spLocks noChangeArrowheads="1"/>
            </p:cNvSpPr>
            <p:nvPr/>
          </p:nvSpPr>
          <p:spPr bwMode="auto">
            <a:xfrm>
              <a:off x="3696" y="2352"/>
              <a:ext cx="720"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000" b="1" dirty="0" smtClean="0"/>
                <a:t>TA RF VL</a:t>
              </a:r>
              <a:endParaRPr lang="en-US" sz="1000" b="1" dirty="0"/>
            </a:p>
          </p:txBody>
        </p:sp>
        <p:sp>
          <p:nvSpPr>
            <p:cNvPr id="6166" name="Rectangle 22"/>
            <p:cNvSpPr>
              <a:spLocks noChangeArrowheads="1"/>
            </p:cNvSpPr>
            <p:nvPr/>
          </p:nvSpPr>
          <p:spPr bwMode="auto">
            <a:xfrm>
              <a:off x="3648" y="2304"/>
              <a:ext cx="768" cy="24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7" name="Text Box 23"/>
            <p:cNvSpPr txBox="1">
              <a:spLocks noChangeArrowheads="1"/>
            </p:cNvSpPr>
            <p:nvPr/>
          </p:nvSpPr>
          <p:spPr bwMode="auto">
            <a:xfrm>
              <a:off x="4704" y="2352"/>
              <a:ext cx="720"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000" b="1" dirty="0" smtClean="0"/>
                <a:t>RA</a:t>
              </a:r>
              <a:endParaRPr lang="en-US" sz="1000" b="1" dirty="0"/>
            </a:p>
          </p:txBody>
        </p:sp>
        <p:sp>
          <p:nvSpPr>
            <p:cNvPr id="6168" name="Rectangle 24"/>
            <p:cNvSpPr>
              <a:spLocks noChangeArrowheads="1"/>
            </p:cNvSpPr>
            <p:nvPr/>
          </p:nvSpPr>
          <p:spPr bwMode="auto">
            <a:xfrm>
              <a:off x="4656" y="2304"/>
              <a:ext cx="768" cy="24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9" name="Line 25"/>
            <p:cNvSpPr>
              <a:spLocks noChangeShapeType="1"/>
            </p:cNvSpPr>
            <p:nvPr/>
          </p:nvSpPr>
          <p:spPr bwMode="auto">
            <a:xfrm>
              <a:off x="2976" y="2016"/>
              <a:ext cx="0" cy="24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0" name="Line 26"/>
            <p:cNvSpPr>
              <a:spLocks noChangeShapeType="1"/>
            </p:cNvSpPr>
            <p:nvPr/>
          </p:nvSpPr>
          <p:spPr bwMode="auto">
            <a:xfrm>
              <a:off x="3984" y="2016"/>
              <a:ext cx="0" cy="24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1" name="Line 27"/>
            <p:cNvSpPr>
              <a:spLocks noChangeShapeType="1"/>
            </p:cNvSpPr>
            <p:nvPr/>
          </p:nvSpPr>
          <p:spPr bwMode="auto">
            <a:xfrm>
              <a:off x="5040" y="2016"/>
              <a:ext cx="0" cy="24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2" name="Line 28"/>
            <p:cNvSpPr>
              <a:spLocks noChangeShapeType="1"/>
            </p:cNvSpPr>
            <p:nvPr/>
          </p:nvSpPr>
          <p:spPr bwMode="auto">
            <a:xfrm>
              <a:off x="3024" y="2640"/>
              <a:ext cx="960" cy="432"/>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3" name="Line 29"/>
            <p:cNvSpPr>
              <a:spLocks noChangeShapeType="1"/>
            </p:cNvSpPr>
            <p:nvPr/>
          </p:nvSpPr>
          <p:spPr bwMode="auto">
            <a:xfrm flipH="1">
              <a:off x="3984" y="2592"/>
              <a:ext cx="1008" cy="48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4" name="Line 30"/>
            <p:cNvSpPr>
              <a:spLocks noChangeShapeType="1"/>
            </p:cNvSpPr>
            <p:nvPr/>
          </p:nvSpPr>
          <p:spPr bwMode="auto">
            <a:xfrm>
              <a:off x="3984" y="2592"/>
              <a:ext cx="0" cy="432"/>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5" name="Line 31"/>
            <p:cNvSpPr>
              <a:spLocks noChangeShapeType="1"/>
            </p:cNvSpPr>
            <p:nvPr/>
          </p:nvSpPr>
          <p:spPr bwMode="auto">
            <a:xfrm flipH="1">
              <a:off x="2976" y="1248"/>
              <a:ext cx="960" cy="288"/>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6" name="Line 32"/>
            <p:cNvSpPr>
              <a:spLocks noChangeShapeType="1"/>
            </p:cNvSpPr>
            <p:nvPr/>
          </p:nvSpPr>
          <p:spPr bwMode="auto">
            <a:xfrm>
              <a:off x="3984" y="1248"/>
              <a:ext cx="1056" cy="336"/>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7" name="Line 33"/>
            <p:cNvSpPr>
              <a:spLocks noChangeShapeType="1"/>
            </p:cNvSpPr>
            <p:nvPr/>
          </p:nvSpPr>
          <p:spPr bwMode="auto">
            <a:xfrm>
              <a:off x="3984" y="1248"/>
              <a:ext cx="0" cy="288"/>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8" name="Text Box 34"/>
            <p:cNvSpPr txBox="1">
              <a:spLocks noChangeArrowheads="1"/>
            </p:cNvSpPr>
            <p:nvPr/>
          </p:nvSpPr>
          <p:spPr bwMode="auto">
            <a:xfrm>
              <a:off x="3120" y="1257"/>
              <a:ext cx="384"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k1</a:t>
              </a:r>
            </a:p>
          </p:txBody>
        </p:sp>
        <p:sp>
          <p:nvSpPr>
            <p:cNvPr id="6179" name="Text Box 35"/>
            <p:cNvSpPr txBox="1">
              <a:spLocks noChangeArrowheads="1"/>
            </p:cNvSpPr>
            <p:nvPr/>
          </p:nvSpPr>
          <p:spPr bwMode="auto">
            <a:xfrm>
              <a:off x="3984" y="1344"/>
              <a:ext cx="384"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k2</a:t>
              </a:r>
            </a:p>
          </p:txBody>
        </p:sp>
        <p:sp>
          <p:nvSpPr>
            <p:cNvPr id="6180" name="Text Box 36"/>
            <p:cNvSpPr txBox="1">
              <a:spLocks noChangeArrowheads="1"/>
            </p:cNvSpPr>
            <p:nvPr/>
          </p:nvSpPr>
          <p:spPr bwMode="auto">
            <a:xfrm>
              <a:off x="4464" y="1257"/>
              <a:ext cx="384"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k3</a:t>
              </a:r>
            </a:p>
          </p:txBody>
        </p:sp>
        <p:sp>
          <p:nvSpPr>
            <p:cNvPr id="6181" name="Text Box 37"/>
            <p:cNvSpPr txBox="1">
              <a:spLocks noChangeArrowheads="1"/>
            </p:cNvSpPr>
            <p:nvPr/>
          </p:nvSpPr>
          <p:spPr bwMode="auto">
            <a:xfrm>
              <a:off x="3744" y="873"/>
              <a:ext cx="576"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t>CNS</a:t>
              </a:r>
            </a:p>
          </p:txBody>
        </p:sp>
      </p:grpSp>
      <p:sp>
        <p:nvSpPr>
          <p:cNvPr id="6182" name="AutoShape 38"/>
          <p:cNvSpPr>
            <a:spLocks/>
          </p:cNvSpPr>
          <p:nvPr/>
        </p:nvSpPr>
        <p:spPr bwMode="auto">
          <a:xfrm>
            <a:off x="990600" y="3581400"/>
            <a:ext cx="152400" cy="762000"/>
          </a:xfrm>
          <a:prstGeom prst="leftBrace">
            <a:avLst>
              <a:gd name="adj1" fmla="val 41667"/>
              <a:gd name="adj2" fmla="val 50000"/>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3" name="AutoShape 39"/>
          <p:cNvSpPr>
            <a:spLocks/>
          </p:cNvSpPr>
          <p:nvPr/>
        </p:nvSpPr>
        <p:spPr bwMode="auto">
          <a:xfrm>
            <a:off x="990600" y="2590800"/>
            <a:ext cx="152400" cy="762000"/>
          </a:xfrm>
          <a:prstGeom prst="leftBrace">
            <a:avLst>
              <a:gd name="adj1" fmla="val 41667"/>
              <a:gd name="adj2" fmla="val 50000"/>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4" name="Text Box 40"/>
          <p:cNvSpPr txBox="1">
            <a:spLocks noChangeArrowheads="1"/>
          </p:cNvSpPr>
          <p:nvPr/>
        </p:nvSpPr>
        <p:spPr bwMode="auto">
          <a:xfrm>
            <a:off x="152400" y="3748088"/>
            <a:ext cx="106680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t>Level 1</a:t>
            </a:r>
          </a:p>
        </p:txBody>
      </p:sp>
      <p:sp>
        <p:nvSpPr>
          <p:cNvPr id="6185" name="Text Box 41"/>
          <p:cNvSpPr txBox="1">
            <a:spLocks noChangeArrowheads="1"/>
          </p:cNvSpPr>
          <p:nvPr/>
        </p:nvSpPr>
        <p:spPr bwMode="auto">
          <a:xfrm>
            <a:off x="152400" y="2757488"/>
            <a:ext cx="106680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t>Level 2</a:t>
            </a:r>
          </a:p>
        </p:txBody>
      </p:sp>
      <p:grpSp>
        <p:nvGrpSpPr>
          <p:cNvPr id="35" name="Group 7"/>
          <p:cNvGrpSpPr>
            <a:grpSpLocks/>
          </p:cNvGrpSpPr>
          <p:nvPr/>
        </p:nvGrpSpPr>
        <p:grpSpPr bwMode="auto">
          <a:xfrm>
            <a:off x="6858000" y="2735074"/>
            <a:ext cx="1676400" cy="2526241"/>
            <a:chOff x="2249" y="2156"/>
            <a:chExt cx="727" cy="1330"/>
          </a:xfrm>
        </p:grpSpPr>
        <p:sp>
          <p:nvSpPr>
            <p:cNvPr id="36" name="Rectangle 8"/>
            <p:cNvSpPr>
              <a:spLocks noChangeArrowheads="1"/>
            </p:cNvSpPr>
            <p:nvPr/>
          </p:nvSpPr>
          <p:spPr bwMode="auto">
            <a:xfrm>
              <a:off x="2375" y="3412"/>
              <a:ext cx="566" cy="74"/>
            </a:xfrm>
            <a:prstGeom prst="rect">
              <a:avLst/>
            </a:prstGeom>
            <a:solidFill>
              <a:schemeClr val="bg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Line 13"/>
            <p:cNvSpPr>
              <a:spLocks noChangeShapeType="1"/>
            </p:cNvSpPr>
            <p:nvPr/>
          </p:nvSpPr>
          <p:spPr bwMode="auto">
            <a:xfrm flipH="1">
              <a:off x="2595" y="3412"/>
              <a:ext cx="278"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AutoShape 19"/>
            <p:cNvSpPr>
              <a:spLocks noChangeArrowheads="1"/>
            </p:cNvSpPr>
            <p:nvPr/>
          </p:nvSpPr>
          <p:spPr bwMode="auto">
            <a:xfrm>
              <a:off x="2839" y="2156"/>
              <a:ext cx="137" cy="191"/>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AutoShape 20"/>
            <p:cNvSpPr>
              <a:spLocks noChangeArrowheads="1"/>
            </p:cNvSpPr>
            <p:nvPr/>
          </p:nvSpPr>
          <p:spPr bwMode="auto">
            <a:xfrm rot="10800000">
              <a:off x="2249" y="2156"/>
              <a:ext cx="173" cy="191"/>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0" name="Text Box 34"/>
          <p:cNvSpPr txBox="1">
            <a:spLocks noChangeArrowheads="1"/>
          </p:cNvSpPr>
          <p:nvPr/>
        </p:nvSpPr>
        <p:spPr bwMode="auto">
          <a:xfrm>
            <a:off x="7162800" y="5227980"/>
            <a:ext cx="144780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Force plate</a:t>
            </a:r>
          </a:p>
        </p:txBody>
      </p:sp>
      <p:pic>
        <p:nvPicPr>
          <p:cNvPr id="41"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467600" y="1668804"/>
            <a:ext cx="644267" cy="34686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5212588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52400" y="1383711"/>
            <a:ext cx="8763000" cy="29596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1243965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6200" y="1295400"/>
            <a:ext cx="8991600" cy="30711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4734166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28600" y="1752600"/>
            <a:ext cx="8610600" cy="27539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7535810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p:cNvPicPr>
            <a:picLocks noChangeAspect="1" noChangeArrowheads="1"/>
          </p:cNvPicPr>
          <p:nvPr/>
        </p:nvPicPr>
        <p:blipFill>
          <a:blip r:embed="rId2" cstate="print"/>
          <a:srcRect/>
          <a:stretch>
            <a:fillRect/>
          </a:stretch>
        </p:blipFill>
        <p:spPr bwMode="auto">
          <a:xfrm>
            <a:off x="6553200" y="3442205"/>
            <a:ext cx="1396467" cy="1516852"/>
          </a:xfrm>
          <a:prstGeom prst="rect">
            <a:avLst/>
          </a:prstGeom>
          <a:noFill/>
          <a:ln w="9525">
            <a:noFill/>
            <a:miter lim="800000"/>
            <a:headEnd/>
            <a:tailEnd/>
          </a:ln>
          <a:effectLst/>
        </p:spPr>
      </p:pic>
      <p:sp>
        <p:nvSpPr>
          <p:cNvPr id="2" name="Title 1"/>
          <p:cNvSpPr>
            <a:spLocks noGrp="1"/>
          </p:cNvSpPr>
          <p:nvPr>
            <p:ph type="title"/>
          </p:nvPr>
        </p:nvSpPr>
        <p:spPr>
          <a:xfrm>
            <a:off x="130665" y="609600"/>
            <a:ext cx="7641735" cy="1143000"/>
          </a:xfrm>
        </p:spPr>
        <p:txBody>
          <a:bodyPr>
            <a:normAutofit fontScale="90000"/>
          </a:bodyPr>
          <a:lstStyle/>
          <a:p>
            <a:r>
              <a:rPr lang="en-US" dirty="0" smtClean="0"/>
              <a:t>“Multi-muscle control of postural muscles: Manifolds and Frequencies”</a:t>
            </a:r>
            <a:endParaRPr lang="en-US" dirty="0"/>
          </a:p>
        </p:txBody>
      </p:sp>
      <p:sp>
        <p:nvSpPr>
          <p:cNvPr id="3" name="TextBox 2"/>
          <p:cNvSpPr txBox="1"/>
          <p:nvPr/>
        </p:nvSpPr>
        <p:spPr>
          <a:xfrm>
            <a:off x="1946441" y="2242062"/>
            <a:ext cx="4432625" cy="646331"/>
          </a:xfrm>
          <a:prstGeom prst="rect">
            <a:avLst/>
          </a:prstGeom>
          <a:noFill/>
        </p:spPr>
        <p:txBody>
          <a:bodyPr wrap="none" rtlCol="0">
            <a:spAutoFit/>
          </a:bodyPr>
          <a:lstStyle/>
          <a:p>
            <a:pPr algn="ctr"/>
            <a:r>
              <a:rPr lang="en-US" b="1" dirty="0" err="1">
                <a:latin typeface="Aharoni" pitchFamily="2" charset="-79"/>
                <a:cs typeface="Aharoni" pitchFamily="2" charset="-79"/>
              </a:rPr>
              <a:t>Alessander</a:t>
            </a:r>
            <a:r>
              <a:rPr lang="en-US" b="1" dirty="0">
                <a:latin typeface="Aharoni" pitchFamily="2" charset="-79"/>
                <a:cs typeface="Aharoni" pitchFamily="2" charset="-79"/>
              </a:rPr>
              <a:t>  Danna-dos-Santos,  </a:t>
            </a:r>
            <a:r>
              <a:rPr lang="en-US" b="1" dirty="0" smtClean="0">
                <a:latin typeface="Aharoni" pitchFamily="2" charset="-79"/>
                <a:cs typeface="Aharoni" pitchFamily="2" charset="-79"/>
              </a:rPr>
              <a:t>PT PhD</a:t>
            </a:r>
            <a:r>
              <a:rPr lang="en-US" b="1" dirty="0">
                <a:latin typeface="Aharoni" pitchFamily="2" charset="-79"/>
                <a:cs typeface="Aharoni" pitchFamily="2" charset="-79"/>
              </a:rPr>
              <a:t/>
            </a:r>
            <a:br>
              <a:rPr lang="en-US" b="1" dirty="0">
                <a:latin typeface="Aharoni" pitchFamily="2" charset="-79"/>
                <a:cs typeface="Aharoni" pitchFamily="2" charset="-79"/>
              </a:rPr>
            </a:br>
            <a:endParaRPr lang="en-US" dirty="0">
              <a:latin typeface="Aharoni" pitchFamily="2" charset="-79"/>
              <a:cs typeface="Aharoni" pitchFamily="2" charset="-79"/>
            </a:endParaRPr>
          </a:p>
        </p:txBody>
      </p:sp>
      <p:pic>
        <p:nvPicPr>
          <p:cNvPr id="4" name="Picture 2" descr="http://t2.gstatic.com/images?q=tbn:ANd9GcTjnkyUIZ6EAAkJ_wZDyLioJl1Cw6xJVXWOitUU4oQiHdeGeoLPeg"/>
          <p:cNvPicPr>
            <a:picLocks noChangeAspect="1" noChangeArrowheads="1"/>
          </p:cNvPicPr>
          <p:nvPr/>
        </p:nvPicPr>
        <p:blipFill>
          <a:blip r:embed="rId3"/>
          <a:srcRect/>
          <a:stretch>
            <a:fillRect/>
          </a:stretch>
        </p:blipFill>
        <p:spPr bwMode="auto">
          <a:xfrm>
            <a:off x="7779278" y="1937184"/>
            <a:ext cx="1364722" cy="1505021"/>
          </a:xfrm>
          <a:prstGeom prst="rect">
            <a:avLst/>
          </a:prstGeom>
          <a:noFill/>
        </p:spPr>
      </p:pic>
      <p:pic>
        <p:nvPicPr>
          <p:cNvPr id="5" name="Picture 3"/>
          <p:cNvPicPr>
            <a:picLocks noChangeAspect="1" noChangeArrowheads="1"/>
          </p:cNvPicPr>
          <p:nvPr/>
        </p:nvPicPr>
        <p:blipFill>
          <a:blip r:embed="rId4"/>
          <a:srcRect/>
          <a:stretch>
            <a:fillRect/>
          </a:stretch>
        </p:blipFill>
        <p:spPr bwMode="auto">
          <a:xfrm>
            <a:off x="7870335" y="3321302"/>
            <a:ext cx="1307177" cy="1460341"/>
          </a:xfrm>
          <a:prstGeom prst="rect">
            <a:avLst/>
          </a:prstGeom>
          <a:noFill/>
          <a:ln w="9525">
            <a:noFill/>
            <a:miter lim="800000"/>
            <a:headEnd/>
            <a:tailEnd/>
          </a:ln>
          <a:effectLst/>
        </p:spPr>
      </p:pic>
      <p:pic>
        <p:nvPicPr>
          <p:cNvPr id="6" name="Picture 4"/>
          <p:cNvPicPr>
            <a:picLocks noChangeAspect="1" noChangeArrowheads="1"/>
          </p:cNvPicPr>
          <p:nvPr/>
        </p:nvPicPr>
        <p:blipFill>
          <a:blip r:embed="rId5" cstate="print"/>
          <a:srcRect/>
          <a:stretch>
            <a:fillRect/>
          </a:stretch>
        </p:blipFill>
        <p:spPr bwMode="auto">
          <a:xfrm>
            <a:off x="7795027" y="875415"/>
            <a:ext cx="1333224" cy="1322472"/>
          </a:xfrm>
          <a:prstGeom prst="rect">
            <a:avLst/>
          </a:prstGeom>
          <a:noFill/>
          <a:ln w="9525">
            <a:noFill/>
            <a:miter lim="800000"/>
            <a:headEnd/>
            <a:tailEnd/>
          </a:ln>
          <a:effectLst/>
        </p:spPr>
      </p:pic>
      <p:pic>
        <p:nvPicPr>
          <p:cNvPr id="7" name="Picture 5"/>
          <p:cNvPicPr>
            <a:picLocks noChangeAspect="1" noChangeArrowheads="1"/>
          </p:cNvPicPr>
          <p:nvPr/>
        </p:nvPicPr>
        <p:blipFill>
          <a:blip r:embed="rId6"/>
          <a:srcRect/>
          <a:stretch>
            <a:fillRect/>
          </a:stretch>
        </p:blipFill>
        <p:spPr bwMode="auto">
          <a:xfrm>
            <a:off x="4960973" y="4610930"/>
            <a:ext cx="2412834" cy="1631825"/>
          </a:xfrm>
          <a:prstGeom prst="rect">
            <a:avLst/>
          </a:prstGeom>
          <a:noFill/>
          <a:ln w="9525">
            <a:noFill/>
            <a:miter lim="800000"/>
            <a:headEnd/>
            <a:tailEnd/>
          </a:ln>
          <a:effectLst/>
        </p:spPr>
      </p:pic>
      <p:pic>
        <p:nvPicPr>
          <p:cNvPr id="8" name="Picture 6"/>
          <p:cNvPicPr>
            <a:picLocks noChangeAspect="1" noChangeArrowheads="1"/>
          </p:cNvPicPr>
          <p:nvPr/>
        </p:nvPicPr>
        <p:blipFill>
          <a:blip r:embed="rId7"/>
          <a:srcRect/>
          <a:stretch>
            <a:fillRect/>
          </a:stretch>
        </p:blipFill>
        <p:spPr bwMode="auto">
          <a:xfrm>
            <a:off x="7371862" y="4634304"/>
            <a:ext cx="1805650" cy="1554480"/>
          </a:xfrm>
          <a:prstGeom prst="rect">
            <a:avLst/>
          </a:prstGeom>
          <a:noFill/>
          <a:ln w="9525">
            <a:noFill/>
            <a:miter lim="800000"/>
            <a:headEnd/>
            <a:tailEnd/>
          </a:ln>
          <a:effectLst/>
        </p:spPr>
      </p:pic>
      <p:pic>
        <p:nvPicPr>
          <p:cNvPr id="9" name="Picture 7"/>
          <p:cNvPicPr>
            <a:picLocks noChangeAspect="1" noChangeArrowheads="1"/>
          </p:cNvPicPr>
          <p:nvPr/>
        </p:nvPicPr>
        <p:blipFill>
          <a:blip r:embed="rId8"/>
          <a:srcRect/>
          <a:stretch>
            <a:fillRect/>
          </a:stretch>
        </p:blipFill>
        <p:spPr bwMode="auto">
          <a:xfrm>
            <a:off x="6781799" y="2172487"/>
            <a:ext cx="1230927" cy="1317308"/>
          </a:xfrm>
          <a:prstGeom prst="rect">
            <a:avLst/>
          </a:prstGeom>
          <a:noFill/>
          <a:ln w="9525">
            <a:noFill/>
            <a:miter lim="800000"/>
            <a:headEnd/>
            <a:tailEnd/>
          </a:ln>
          <a:effectLst/>
        </p:spPr>
      </p:pic>
      <p:pic>
        <p:nvPicPr>
          <p:cNvPr id="1026" name="Picture 2"/>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1143000" y="5257800"/>
            <a:ext cx="3478016" cy="9309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2600653" y="2889630"/>
            <a:ext cx="3124200" cy="1200329"/>
          </a:xfrm>
          <a:prstGeom prst="rect">
            <a:avLst/>
          </a:prstGeom>
          <a:noFill/>
        </p:spPr>
        <p:txBody>
          <a:bodyPr wrap="square" rtlCol="0">
            <a:spAutoFit/>
          </a:bodyPr>
          <a:lstStyle/>
          <a:p>
            <a:pPr algn="ctr"/>
            <a:r>
              <a:rPr lang="en-US" dirty="0" smtClean="0">
                <a:effectLst>
                  <a:outerShdw blurRad="38100" dist="38100" dir="2700000" algn="tl">
                    <a:srgbClr val="000000">
                      <a:alpha val="43137"/>
                    </a:srgbClr>
                  </a:outerShdw>
                </a:effectLst>
              </a:rPr>
              <a:t>Motor Control Laboratory </a:t>
            </a:r>
          </a:p>
          <a:p>
            <a:pPr algn="ctr"/>
            <a:endParaRPr lang="en-US" dirty="0">
              <a:effectLst>
                <a:outerShdw blurRad="38100" dist="38100" dir="2700000" algn="tl">
                  <a:srgbClr val="000000">
                    <a:alpha val="43137"/>
                  </a:srgbClr>
                </a:outerShdw>
              </a:effectLst>
            </a:endParaRPr>
          </a:p>
          <a:p>
            <a:pPr algn="ctr"/>
            <a:r>
              <a:rPr lang="en-US" dirty="0" smtClean="0">
                <a:effectLst>
                  <a:outerShdw blurRad="38100" dist="38100" dir="2700000" algn="tl">
                    <a:srgbClr val="000000">
                      <a:alpha val="43137"/>
                    </a:srgbClr>
                  </a:outerShdw>
                </a:effectLst>
              </a:rPr>
              <a:t>School of Physical Therapy and Rehabilitation Science</a:t>
            </a:r>
            <a:endParaRPr lang="en-US" dirty="0">
              <a:effectLst>
                <a:outerShdw blurRad="38100" dist="38100" dir="2700000" algn="tl">
                  <a:srgbClr val="000000">
                    <a:alpha val="43137"/>
                  </a:srgbClr>
                </a:outerShdw>
              </a:effectLst>
            </a:endParaRPr>
          </a:p>
        </p:txBody>
      </p:sp>
      <p:pic>
        <p:nvPicPr>
          <p:cNvPr id="11" name="Picture 10"/>
          <p:cNvPicPr>
            <a:picLocks noChangeAspect="1"/>
          </p:cNvPicPr>
          <p:nvPr/>
        </p:nvPicPr>
        <p:blipFill>
          <a:blip r:embed="rId10"/>
          <a:stretch>
            <a:fillRect/>
          </a:stretch>
        </p:blipFill>
        <p:spPr>
          <a:xfrm>
            <a:off x="488787" y="4089958"/>
            <a:ext cx="4083213" cy="2794445"/>
          </a:xfrm>
          <a:prstGeom prst="rect">
            <a:avLst/>
          </a:prstGeom>
        </p:spPr>
      </p:pic>
    </p:spTree>
    <p:extLst>
      <p:ext uri="{BB962C8B-B14F-4D97-AF65-F5344CB8AC3E}">
        <p14:creationId xmlns="" xmlns:p14="http://schemas.microsoft.com/office/powerpoint/2010/main" val="2956158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4" name="Rectangle 34"/>
          <p:cNvSpPr>
            <a:spLocks noChangeArrowheads="1"/>
          </p:cNvSpPr>
          <p:nvPr/>
        </p:nvSpPr>
        <p:spPr bwMode="auto">
          <a:xfrm>
            <a:off x="217503" y="1828800"/>
            <a:ext cx="8534400" cy="31393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en-US" dirty="0" smtClean="0">
                <a:latin typeface="Arial" charset="0"/>
              </a:rPr>
              <a:t>- The </a:t>
            </a:r>
            <a:r>
              <a:rPr lang="en-US" dirty="0">
                <a:latin typeface="Arial" charset="0"/>
              </a:rPr>
              <a:t>UCM hypothesis offers a fruitful framework for analysis of multi-muscle synergies involved in postural tasks</a:t>
            </a:r>
            <a:r>
              <a:rPr lang="en-US" dirty="0" smtClean="0">
                <a:latin typeface="Arial" charset="0"/>
              </a:rPr>
              <a:t>.</a:t>
            </a:r>
          </a:p>
          <a:p>
            <a:endParaRPr lang="en-US" dirty="0" smtClean="0">
              <a:latin typeface="Arial" charset="0"/>
            </a:endParaRPr>
          </a:p>
          <a:p>
            <a:endParaRPr lang="en-US" dirty="0">
              <a:latin typeface="Arial" charset="0"/>
            </a:endParaRPr>
          </a:p>
          <a:p>
            <a:r>
              <a:rPr lang="en-US" dirty="0" smtClean="0">
                <a:latin typeface="Arial" charset="0"/>
              </a:rPr>
              <a:t>- There are M-Mode synergies stabilizing the </a:t>
            </a:r>
            <a:r>
              <a:rPr lang="en-US" dirty="0" err="1" smtClean="0">
                <a:latin typeface="Arial" charset="0"/>
              </a:rPr>
              <a:t>COPap</a:t>
            </a:r>
            <a:r>
              <a:rPr lang="en-US" dirty="0" smtClean="0">
                <a:latin typeface="Arial" charset="0"/>
              </a:rPr>
              <a:t> trajectory</a:t>
            </a:r>
            <a:endParaRPr lang="en-US" dirty="0">
              <a:latin typeface="Arial" charset="0"/>
            </a:endParaRPr>
          </a:p>
          <a:p>
            <a:endParaRPr lang="en-US" dirty="0" smtClean="0">
              <a:latin typeface="Arial" charset="0"/>
            </a:endParaRPr>
          </a:p>
          <a:p>
            <a:endParaRPr lang="en-US" dirty="0">
              <a:latin typeface="Arial" charset="0"/>
            </a:endParaRPr>
          </a:p>
          <a:p>
            <a:r>
              <a:rPr lang="en-US" dirty="0" smtClean="0">
                <a:latin typeface="Arial" charset="0"/>
              </a:rPr>
              <a:t>- </a:t>
            </a:r>
            <a:r>
              <a:rPr lang="en-US" dirty="0">
                <a:latin typeface="Arial" charset="0"/>
              </a:rPr>
              <a:t>M-mode composition </a:t>
            </a:r>
            <a:r>
              <a:rPr lang="en-US" dirty="0" smtClean="0">
                <a:latin typeface="Arial" charset="0"/>
              </a:rPr>
              <a:t>are stable during routine whole-body actions </a:t>
            </a:r>
          </a:p>
          <a:p>
            <a:endParaRPr lang="en-US" dirty="0" smtClean="0">
              <a:latin typeface="Arial" charset="0"/>
            </a:endParaRPr>
          </a:p>
          <a:p>
            <a:endParaRPr lang="en-US" dirty="0">
              <a:latin typeface="Arial" charset="0"/>
            </a:endParaRPr>
          </a:p>
          <a:p>
            <a:r>
              <a:rPr lang="en-US" dirty="0" smtClean="0">
                <a:latin typeface="Arial" charset="0"/>
              </a:rPr>
              <a:t>- M-mode composition changes under challenging conditions</a:t>
            </a:r>
            <a:endParaRPr lang="en-US" dirty="0">
              <a:latin typeface="Arial" charset="0"/>
            </a:endParaRPr>
          </a:p>
        </p:txBody>
      </p:sp>
    </p:spTree>
    <p:extLst>
      <p:ext uri="{BB962C8B-B14F-4D97-AF65-F5344CB8AC3E}">
        <p14:creationId xmlns="" xmlns:p14="http://schemas.microsoft.com/office/powerpoint/2010/main" val="6907957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a:t>
            </a:r>
            <a:endParaRPr lang="en-US" dirty="0"/>
          </a:p>
        </p:txBody>
      </p:sp>
      <p:sp>
        <p:nvSpPr>
          <p:cNvPr id="4" name="Rectangle 34"/>
          <p:cNvSpPr>
            <a:spLocks noChangeArrowheads="1"/>
          </p:cNvSpPr>
          <p:nvPr/>
        </p:nvSpPr>
        <p:spPr bwMode="auto">
          <a:xfrm>
            <a:off x="217503" y="1828800"/>
            <a:ext cx="4049697" cy="25853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en-US" dirty="0" smtClean="0">
                <a:latin typeface="Arial" charset="0"/>
              </a:rPr>
              <a:t>- The </a:t>
            </a:r>
            <a:r>
              <a:rPr lang="en-US" dirty="0">
                <a:latin typeface="Arial" charset="0"/>
              </a:rPr>
              <a:t>UCM hypothesis </a:t>
            </a:r>
            <a:r>
              <a:rPr lang="en-US" dirty="0" smtClean="0">
                <a:latin typeface="Arial" charset="0"/>
              </a:rPr>
              <a:t>is still a behavioral analysis</a:t>
            </a:r>
          </a:p>
          <a:p>
            <a:endParaRPr lang="en-US" dirty="0" smtClean="0">
              <a:latin typeface="Arial" charset="0"/>
            </a:endParaRPr>
          </a:p>
          <a:p>
            <a:endParaRPr lang="en-US" dirty="0" smtClean="0">
              <a:latin typeface="Arial" charset="0"/>
            </a:endParaRPr>
          </a:p>
          <a:p>
            <a:endParaRPr lang="en-US" dirty="0">
              <a:latin typeface="Arial" charset="0"/>
            </a:endParaRPr>
          </a:p>
          <a:p>
            <a:r>
              <a:rPr lang="en-US" dirty="0" smtClean="0">
                <a:latin typeface="Arial" charset="0"/>
              </a:rPr>
              <a:t>- What about the neural mechanisms generating the functional groups ?</a:t>
            </a:r>
            <a:endParaRPr lang="en-US" dirty="0">
              <a:latin typeface="Arial" charset="0"/>
            </a:endParaRPr>
          </a:p>
          <a:p>
            <a:endParaRPr lang="en-US" dirty="0" smtClean="0">
              <a:latin typeface="Arial" charset="0"/>
            </a:endParaRPr>
          </a:p>
          <a:p>
            <a:endParaRPr lang="en-US" dirty="0">
              <a:latin typeface="Arial" charset="0"/>
            </a:endParaRPr>
          </a:p>
        </p:txBody>
      </p:sp>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572000" y="1676399"/>
            <a:ext cx="4432300" cy="420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ight Arrow 2"/>
          <p:cNvSpPr/>
          <p:nvPr/>
        </p:nvSpPr>
        <p:spPr>
          <a:xfrm rot="2718290">
            <a:off x="4991946" y="2232048"/>
            <a:ext cx="455507" cy="299674"/>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2718290">
            <a:off x="6211146" y="2478476"/>
            <a:ext cx="455507" cy="299674"/>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8074931">
            <a:off x="7735034" y="2336347"/>
            <a:ext cx="455507" cy="299674"/>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0478802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768"/>
            <a:ext cx="8229600" cy="1143000"/>
          </a:xfrm>
        </p:spPr>
        <p:txBody>
          <a:bodyPr>
            <a:normAutofit/>
          </a:bodyPr>
          <a:lstStyle/>
          <a:p>
            <a:r>
              <a:rPr lang="en-US" dirty="0" smtClean="0">
                <a:effectLst>
                  <a:outerShdw blurRad="38100" dist="38100" dir="2700000" algn="tl">
                    <a:srgbClr val="000000">
                      <a:alpha val="43137"/>
                    </a:srgbClr>
                  </a:outerShdw>
                </a:effectLst>
              </a:rPr>
              <a:t>Multi-Muscle Control: Frequencies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1371600"/>
            <a:ext cx="5486400" cy="4953000"/>
          </a:xfrm>
        </p:spPr>
        <p:txBody>
          <a:bodyPr>
            <a:normAutofit fontScale="85000" lnSpcReduction="10000"/>
          </a:bodyPr>
          <a:lstStyle/>
          <a:p>
            <a:r>
              <a:rPr lang="en-US" dirty="0" smtClean="0"/>
              <a:t>Neurophysiological </a:t>
            </a:r>
            <a:r>
              <a:rPr lang="en-US" dirty="0"/>
              <a:t>mechanisms responsible for </a:t>
            </a:r>
            <a:r>
              <a:rPr lang="en-US" dirty="0" smtClean="0"/>
              <a:t>the </a:t>
            </a:r>
            <a:r>
              <a:rPr lang="en-US" dirty="0"/>
              <a:t>formation </a:t>
            </a:r>
            <a:r>
              <a:rPr lang="en-US" dirty="0" smtClean="0"/>
              <a:t>of these groups are </a:t>
            </a:r>
            <a:r>
              <a:rPr lang="en-US" dirty="0"/>
              <a:t>still unclear </a:t>
            </a:r>
            <a:r>
              <a:rPr lang="en-US" dirty="0">
                <a:solidFill>
                  <a:schemeClr val="bg1">
                    <a:lumMod val="65000"/>
                  </a:schemeClr>
                </a:solidFill>
              </a:rPr>
              <a:t>and understanding these mechanisms is still one of the fundamental goals of motor </a:t>
            </a:r>
            <a:r>
              <a:rPr lang="en-US" dirty="0" smtClean="0">
                <a:solidFill>
                  <a:schemeClr val="bg1">
                    <a:lumMod val="65000"/>
                  </a:schemeClr>
                </a:solidFill>
              </a:rPr>
              <a:t>control</a:t>
            </a:r>
            <a:endParaRPr lang="en-US" dirty="0" smtClean="0"/>
          </a:p>
          <a:p>
            <a:endParaRPr lang="en-US" dirty="0" smtClean="0"/>
          </a:p>
          <a:p>
            <a:r>
              <a:rPr lang="en-US" u="sng" dirty="0" smtClean="0">
                <a:effectLst>
                  <a:outerShdw blurRad="38100" dist="38100" dir="2700000" algn="tl">
                    <a:srgbClr val="000000">
                      <a:alpha val="43137"/>
                    </a:srgbClr>
                  </a:outerShdw>
                </a:effectLst>
              </a:rPr>
              <a:t>Common (correlated) neural inputs </a:t>
            </a:r>
            <a:r>
              <a:rPr lang="en-US" dirty="0"/>
              <a:t>may be the mechanism used by the CNS to coordinate the activation of muscles forming a synergistic </a:t>
            </a:r>
            <a:r>
              <a:rPr lang="en-US" dirty="0" smtClean="0"/>
              <a:t>group</a:t>
            </a:r>
          </a:p>
          <a:p>
            <a:pPr marL="0" indent="0">
              <a:buNone/>
            </a:pPr>
            <a:r>
              <a:rPr lang="en-US" sz="1600" dirty="0"/>
              <a:t> </a:t>
            </a:r>
            <a:r>
              <a:rPr lang="en-US" sz="1600" dirty="0" smtClean="0"/>
              <a:t>       (</a:t>
            </a:r>
            <a:r>
              <a:rPr lang="en-US" sz="1600" dirty="0"/>
              <a:t>Farmer 1998; </a:t>
            </a:r>
            <a:r>
              <a:rPr lang="en-US" sz="1600" dirty="0" err="1"/>
              <a:t>Semmler</a:t>
            </a:r>
            <a:r>
              <a:rPr lang="en-US" sz="1600" dirty="0"/>
              <a:t> et al 2004; De Luca and </a:t>
            </a:r>
            <a:r>
              <a:rPr lang="en-US" sz="1600" dirty="0" err="1"/>
              <a:t>Erim</a:t>
            </a:r>
            <a:r>
              <a:rPr lang="en-US" sz="1600" dirty="0"/>
              <a:t>, 2002; </a:t>
            </a:r>
            <a:r>
              <a:rPr lang="en-US" sz="1600" dirty="0" err="1"/>
              <a:t>Santello</a:t>
            </a:r>
            <a:r>
              <a:rPr lang="en-US" sz="1600" dirty="0"/>
              <a:t> </a:t>
            </a:r>
            <a:endParaRPr lang="en-US" sz="1600" dirty="0" smtClean="0"/>
          </a:p>
          <a:p>
            <a:pPr marL="0" indent="0">
              <a:buNone/>
            </a:pPr>
            <a:r>
              <a:rPr lang="en-US" sz="1600" dirty="0"/>
              <a:t> </a:t>
            </a:r>
            <a:r>
              <a:rPr lang="en-US" sz="1600" dirty="0" smtClean="0"/>
              <a:t>       and </a:t>
            </a:r>
            <a:r>
              <a:rPr lang="en-US" sz="1600" dirty="0" err="1"/>
              <a:t>Fuglevand</a:t>
            </a:r>
            <a:r>
              <a:rPr lang="en-US" sz="1600" dirty="0"/>
              <a:t> 2004; Johnston et al 2005; </a:t>
            </a:r>
            <a:r>
              <a:rPr lang="en-US" sz="1600" dirty="0" err="1"/>
              <a:t>Winges</a:t>
            </a:r>
            <a:r>
              <a:rPr lang="en-US" sz="1600" dirty="0"/>
              <a:t> et al </a:t>
            </a:r>
            <a:r>
              <a:rPr lang="en-US" sz="1600" dirty="0" smtClean="0"/>
              <a:t>2008)</a:t>
            </a:r>
          </a:p>
          <a:p>
            <a:pPr>
              <a:buNone/>
            </a:pPr>
            <a:endParaRPr lang="en-US" sz="1600" dirty="0"/>
          </a:p>
        </p:txBody>
      </p:sp>
      <p:grpSp>
        <p:nvGrpSpPr>
          <p:cNvPr id="5" name="Group 4"/>
          <p:cNvGrpSpPr/>
          <p:nvPr/>
        </p:nvGrpSpPr>
        <p:grpSpPr>
          <a:xfrm rot="5400000">
            <a:off x="5181600" y="2362200"/>
            <a:ext cx="4876800" cy="2895600"/>
            <a:chOff x="7968716" y="702370"/>
            <a:chExt cx="3385084" cy="1710670"/>
          </a:xfrm>
        </p:grpSpPr>
        <p:pic>
          <p:nvPicPr>
            <p:cNvPr id="22"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650484" y="1908654"/>
              <a:ext cx="1110388" cy="5043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575226" y="702370"/>
              <a:ext cx="1175888" cy="6381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4" name="Picture 23" descr="Imag102.gif"/>
            <p:cNvPicPr>
              <a:picLocks noChangeAspect="1"/>
            </p:cNvPicPr>
            <p:nvPr/>
          </p:nvPicPr>
          <p:blipFill>
            <a:blip r:embed="rId4"/>
            <a:stretch>
              <a:fillRect/>
            </a:stretch>
          </p:blipFill>
          <p:spPr>
            <a:xfrm>
              <a:off x="10157201" y="1107529"/>
              <a:ext cx="1196598" cy="431518"/>
            </a:xfrm>
            <a:prstGeom prst="rect">
              <a:avLst/>
            </a:prstGeom>
          </p:spPr>
        </p:pic>
        <p:pic>
          <p:nvPicPr>
            <p:cNvPr id="25" name="Picture 24" descr="Imag102.gif"/>
            <p:cNvPicPr>
              <a:picLocks noChangeAspect="1"/>
            </p:cNvPicPr>
            <p:nvPr/>
          </p:nvPicPr>
          <p:blipFill>
            <a:blip r:embed="rId4"/>
            <a:stretch>
              <a:fillRect/>
            </a:stretch>
          </p:blipFill>
          <p:spPr>
            <a:xfrm>
              <a:off x="10157202" y="1619280"/>
              <a:ext cx="1196598" cy="431518"/>
            </a:xfrm>
            <a:prstGeom prst="rect">
              <a:avLst/>
            </a:prstGeom>
          </p:spPr>
        </p:pic>
        <p:sp>
          <p:nvSpPr>
            <p:cNvPr id="26" name="TextBox 25"/>
            <p:cNvSpPr txBox="1"/>
            <p:nvPr/>
          </p:nvSpPr>
          <p:spPr>
            <a:xfrm rot="16200000">
              <a:off x="10491527" y="1021570"/>
              <a:ext cx="612903" cy="369332"/>
            </a:xfrm>
            <a:prstGeom prst="rect">
              <a:avLst/>
            </a:prstGeom>
            <a:noFill/>
          </p:spPr>
          <p:txBody>
            <a:bodyPr wrap="square" rtlCol="0">
              <a:spAutoFit/>
            </a:bodyPr>
            <a:lstStyle/>
            <a:p>
              <a:r>
                <a:rPr lang="en-US" dirty="0" smtClean="0"/>
                <a:t>SOL</a:t>
              </a:r>
              <a:endParaRPr lang="en-US" dirty="0"/>
            </a:p>
          </p:txBody>
        </p:sp>
        <p:sp>
          <p:nvSpPr>
            <p:cNvPr id="27" name="TextBox 26"/>
            <p:cNvSpPr txBox="1"/>
            <p:nvPr/>
          </p:nvSpPr>
          <p:spPr>
            <a:xfrm rot="16200000">
              <a:off x="10550848" y="1588046"/>
              <a:ext cx="460484" cy="369332"/>
            </a:xfrm>
            <a:prstGeom prst="rect">
              <a:avLst/>
            </a:prstGeom>
            <a:noFill/>
          </p:spPr>
          <p:txBody>
            <a:bodyPr wrap="square" rtlCol="0">
              <a:spAutoFit/>
            </a:bodyPr>
            <a:lstStyle/>
            <a:p>
              <a:r>
                <a:rPr lang="en-US" dirty="0" smtClean="0"/>
                <a:t>BF</a:t>
              </a:r>
              <a:endParaRPr lang="en-US" dirty="0"/>
            </a:p>
          </p:txBody>
        </p:sp>
        <p:pic>
          <p:nvPicPr>
            <p:cNvPr id="28"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968716" y="1166216"/>
              <a:ext cx="1873073" cy="8318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
        <p:nvSpPr>
          <p:cNvPr id="30" name="TextBox 29"/>
          <p:cNvSpPr txBox="1"/>
          <p:nvPr/>
        </p:nvSpPr>
        <p:spPr>
          <a:xfrm>
            <a:off x="6934200" y="6412468"/>
            <a:ext cx="2514600" cy="276999"/>
          </a:xfrm>
          <a:prstGeom prst="rect">
            <a:avLst/>
          </a:prstGeom>
          <a:noFill/>
        </p:spPr>
        <p:txBody>
          <a:bodyPr wrap="square" rtlCol="0">
            <a:spAutoFit/>
          </a:bodyPr>
          <a:lstStyle/>
          <a:p>
            <a:pPr algn="ctr"/>
            <a:r>
              <a:rPr lang="en-US" sz="1200" dirty="0" smtClean="0"/>
              <a:t>Preliminary</a:t>
            </a:r>
            <a:endParaRPr lang="en-US" sz="1200" dirty="0"/>
          </a:p>
        </p:txBody>
      </p:sp>
    </p:spTree>
    <p:extLst>
      <p:ext uri="{BB962C8B-B14F-4D97-AF65-F5344CB8AC3E}">
        <p14:creationId xmlns="" xmlns:p14="http://schemas.microsoft.com/office/powerpoint/2010/main" val="28199586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17" descr="http://t2.gstatic.com/images?q=tbn:ANd9GcTSoOOBUvM6awFUNa3tGnO2aFFzwoxDsfGq8n4nRf3VceqJVcbj"/>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8744" y="1065441"/>
            <a:ext cx="965981" cy="928017"/>
          </a:xfrm>
          <a:prstGeom prst="rect">
            <a:avLst/>
          </a:prstGeom>
          <a:noFill/>
          <a:extLst>
            <a:ext uri="{909E8E84-426E-40DD-AFC4-6F175D3DCCD1}">
              <a14:hiddenFill xmlns=""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806631" y="1908654"/>
            <a:ext cx="1110388" cy="5043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731373" y="702370"/>
            <a:ext cx="1175888" cy="6381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86" name="Group 85"/>
          <p:cNvGrpSpPr/>
          <p:nvPr/>
        </p:nvGrpSpPr>
        <p:grpSpPr>
          <a:xfrm>
            <a:off x="561734" y="2819400"/>
            <a:ext cx="8238289" cy="2717810"/>
            <a:chOff x="880644" y="1371600"/>
            <a:chExt cx="6794452" cy="4156798"/>
          </a:xfrm>
        </p:grpSpPr>
        <p:sp>
          <p:nvSpPr>
            <p:cNvPr id="87" name="Rectangle 86"/>
            <p:cNvSpPr>
              <a:spLocks noChangeArrowheads="1"/>
            </p:cNvSpPr>
            <p:nvPr/>
          </p:nvSpPr>
          <p:spPr bwMode="auto">
            <a:xfrm>
              <a:off x="1558272" y="1371600"/>
              <a:ext cx="5995443" cy="357592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Rectangle 88"/>
            <p:cNvSpPr>
              <a:spLocks noChangeArrowheads="1"/>
            </p:cNvSpPr>
            <p:nvPr/>
          </p:nvSpPr>
          <p:spPr bwMode="auto">
            <a:xfrm>
              <a:off x="1554399" y="1439980"/>
              <a:ext cx="7748" cy="3575920"/>
            </a:xfrm>
            <a:prstGeom prst="rect">
              <a:avLst/>
            </a:prstGeom>
            <a:solidFill>
              <a:srgbClr val="868686"/>
            </a:solidFill>
            <a:ln w="1"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89"/>
            <p:cNvSpPr>
              <a:spLocks noEditPoints="1"/>
            </p:cNvSpPr>
            <p:nvPr/>
          </p:nvSpPr>
          <p:spPr bwMode="auto">
            <a:xfrm>
              <a:off x="1525990" y="1436276"/>
              <a:ext cx="32283" cy="3583328"/>
            </a:xfrm>
            <a:custGeom>
              <a:avLst/>
              <a:gdLst>
                <a:gd name="T0" fmla="*/ 0 w 25"/>
                <a:gd name="T1" fmla="*/ 2896 h 2902"/>
                <a:gd name="T2" fmla="*/ 25 w 25"/>
                <a:gd name="T3" fmla="*/ 2896 h 2902"/>
                <a:gd name="T4" fmla="*/ 25 w 25"/>
                <a:gd name="T5" fmla="*/ 2902 h 2902"/>
                <a:gd name="T6" fmla="*/ 0 w 25"/>
                <a:gd name="T7" fmla="*/ 2902 h 2902"/>
                <a:gd name="T8" fmla="*/ 0 w 25"/>
                <a:gd name="T9" fmla="*/ 2896 h 2902"/>
                <a:gd name="T10" fmla="*/ 0 w 25"/>
                <a:gd name="T11" fmla="*/ 2413 h 2902"/>
                <a:gd name="T12" fmla="*/ 25 w 25"/>
                <a:gd name="T13" fmla="*/ 2413 h 2902"/>
                <a:gd name="T14" fmla="*/ 25 w 25"/>
                <a:gd name="T15" fmla="*/ 2419 h 2902"/>
                <a:gd name="T16" fmla="*/ 0 w 25"/>
                <a:gd name="T17" fmla="*/ 2419 h 2902"/>
                <a:gd name="T18" fmla="*/ 0 w 25"/>
                <a:gd name="T19" fmla="*/ 2413 h 2902"/>
                <a:gd name="T20" fmla="*/ 0 w 25"/>
                <a:gd name="T21" fmla="*/ 1930 h 2902"/>
                <a:gd name="T22" fmla="*/ 25 w 25"/>
                <a:gd name="T23" fmla="*/ 1930 h 2902"/>
                <a:gd name="T24" fmla="*/ 25 w 25"/>
                <a:gd name="T25" fmla="*/ 1936 h 2902"/>
                <a:gd name="T26" fmla="*/ 0 w 25"/>
                <a:gd name="T27" fmla="*/ 1936 h 2902"/>
                <a:gd name="T28" fmla="*/ 0 w 25"/>
                <a:gd name="T29" fmla="*/ 1930 h 2902"/>
                <a:gd name="T30" fmla="*/ 0 w 25"/>
                <a:gd name="T31" fmla="*/ 1448 h 2902"/>
                <a:gd name="T32" fmla="*/ 25 w 25"/>
                <a:gd name="T33" fmla="*/ 1448 h 2902"/>
                <a:gd name="T34" fmla="*/ 25 w 25"/>
                <a:gd name="T35" fmla="*/ 1453 h 2902"/>
                <a:gd name="T36" fmla="*/ 0 w 25"/>
                <a:gd name="T37" fmla="*/ 1453 h 2902"/>
                <a:gd name="T38" fmla="*/ 0 w 25"/>
                <a:gd name="T39" fmla="*/ 1448 h 2902"/>
                <a:gd name="T40" fmla="*/ 0 w 25"/>
                <a:gd name="T41" fmla="*/ 965 h 2902"/>
                <a:gd name="T42" fmla="*/ 25 w 25"/>
                <a:gd name="T43" fmla="*/ 965 h 2902"/>
                <a:gd name="T44" fmla="*/ 25 w 25"/>
                <a:gd name="T45" fmla="*/ 970 h 2902"/>
                <a:gd name="T46" fmla="*/ 0 w 25"/>
                <a:gd name="T47" fmla="*/ 970 h 2902"/>
                <a:gd name="T48" fmla="*/ 0 w 25"/>
                <a:gd name="T49" fmla="*/ 965 h 2902"/>
                <a:gd name="T50" fmla="*/ 0 w 25"/>
                <a:gd name="T51" fmla="*/ 482 h 2902"/>
                <a:gd name="T52" fmla="*/ 25 w 25"/>
                <a:gd name="T53" fmla="*/ 482 h 2902"/>
                <a:gd name="T54" fmla="*/ 25 w 25"/>
                <a:gd name="T55" fmla="*/ 487 h 2902"/>
                <a:gd name="T56" fmla="*/ 0 w 25"/>
                <a:gd name="T57" fmla="*/ 487 h 2902"/>
                <a:gd name="T58" fmla="*/ 0 w 25"/>
                <a:gd name="T59" fmla="*/ 482 h 2902"/>
                <a:gd name="T60" fmla="*/ 0 w 25"/>
                <a:gd name="T61" fmla="*/ 0 h 2902"/>
                <a:gd name="T62" fmla="*/ 25 w 25"/>
                <a:gd name="T63" fmla="*/ 0 h 2902"/>
                <a:gd name="T64" fmla="*/ 25 w 25"/>
                <a:gd name="T65" fmla="*/ 6 h 2902"/>
                <a:gd name="T66" fmla="*/ 0 w 25"/>
                <a:gd name="T67" fmla="*/ 6 h 2902"/>
                <a:gd name="T68" fmla="*/ 0 w 25"/>
                <a:gd name="T69" fmla="*/ 0 h 2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2902">
                  <a:moveTo>
                    <a:pt x="0" y="2896"/>
                  </a:moveTo>
                  <a:lnTo>
                    <a:pt x="25" y="2896"/>
                  </a:lnTo>
                  <a:lnTo>
                    <a:pt x="25" y="2902"/>
                  </a:lnTo>
                  <a:lnTo>
                    <a:pt x="0" y="2902"/>
                  </a:lnTo>
                  <a:lnTo>
                    <a:pt x="0" y="2896"/>
                  </a:lnTo>
                  <a:close/>
                  <a:moveTo>
                    <a:pt x="0" y="2413"/>
                  </a:moveTo>
                  <a:lnTo>
                    <a:pt x="25" y="2413"/>
                  </a:lnTo>
                  <a:lnTo>
                    <a:pt x="25" y="2419"/>
                  </a:lnTo>
                  <a:lnTo>
                    <a:pt x="0" y="2419"/>
                  </a:lnTo>
                  <a:lnTo>
                    <a:pt x="0" y="2413"/>
                  </a:lnTo>
                  <a:close/>
                  <a:moveTo>
                    <a:pt x="0" y="1930"/>
                  </a:moveTo>
                  <a:lnTo>
                    <a:pt x="25" y="1930"/>
                  </a:lnTo>
                  <a:lnTo>
                    <a:pt x="25" y="1936"/>
                  </a:lnTo>
                  <a:lnTo>
                    <a:pt x="0" y="1936"/>
                  </a:lnTo>
                  <a:lnTo>
                    <a:pt x="0" y="1930"/>
                  </a:lnTo>
                  <a:close/>
                  <a:moveTo>
                    <a:pt x="0" y="1448"/>
                  </a:moveTo>
                  <a:lnTo>
                    <a:pt x="25" y="1448"/>
                  </a:lnTo>
                  <a:lnTo>
                    <a:pt x="25" y="1453"/>
                  </a:lnTo>
                  <a:lnTo>
                    <a:pt x="0" y="1453"/>
                  </a:lnTo>
                  <a:lnTo>
                    <a:pt x="0" y="1448"/>
                  </a:lnTo>
                  <a:close/>
                  <a:moveTo>
                    <a:pt x="0" y="965"/>
                  </a:moveTo>
                  <a:lnTo>
                    <a:pt x="25" y="965"/>
                  </a:lnTo>
                  <a:lnTo>
                    <a:pt x="25" y="970"/>
                  </a:lnTo>
                  <a:lnTo>
                    <a:pt x="0" y="970"/>
                  </a:lnTo>
                  <a:lnTo>
                    <a:pt x="0" y="965"/>
                  </a:lnTo>
                  <a:close/>
                  <a:moveTo>
                    <a:pt x="0" y="482"/>
                  </a:moveTo>
                  <a:lnTo>
                    <a:pt x="25" y="482"/>
                  </a:lnTo>
                  <a:lnTo>
                    <a:pt x="25" y="487"/>
                  </a:lnTo>
                  <a:lnTo>
                    <a:pt x="0" y="487"/>
                  </a:lnTo>
                  <a:lnTo>
                    <a:pt x="0" y="482"/>
                  </a:lnTo>
                  <a:close/>
                  <a:moveTo>
                    <a:pt x="0" y="0"/>
                  </a:moveTo>
                  <a:lnTo>
                    <a:pt x="25" y="0"/>
                  </a:lnTo>
                  <a:lnTo>
                    <a:pt x="25" y="6"/>
                  </a:lnTo>
                  <a:lnTo>
                    <a:pt x="0" y="6"/>
                  </a:lnTo>
                  <a:lnTo>
                    <a:pt x="0" y="0"/>
                  </a:lnTo>
                  <a:close/>
                </a:path>
              </a:pathLst>
            </a:custGeom>
            <a:solidFill>
              <a:srgbClr val="868686"/>
            </a:solidFill>
            <a:ln w="1"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92" name="Rectangle 91"/>
            <p:cNvSpPr>
              <a:spLocks noChangeArrowheads="1"/>
            </p:cNvSpPr>
            <p:nvPr/>
          </p:nvSpPr>
          <p:spPr bwMode="auto">
            <a:xfrm>
              <a:off x="1558272" y="5012196"/>
              <a:ext cx="5995443" cy="7409"/>
            </a:xfrm>
            <a:prstGeom prst="rect">
              <a:avLst/>
            </a:prstGeom>
            <a:solidFill>
              <a:srgbClr val="868686"/>
            </a:solidFill>
            <a:ln w="1"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96"/>
            <p:cNvSpPr>
              <a:spLocks noEditPoints="1"/>
            </p:cNvSpPr>
            <p:nvPr/>
          </p:nvSpPr>
          <p:spPr bwMode="auto">
            <a:xfrm>
              <a:off x="1554399" y="5015900"/>
              <a:ext cx="5978656" cy="30870"/>
            </a:xfrm>
            <a:custGeom>
              <a:avLst/>
              <a:gdLst>
                <a:gd name="T0" fmla="*/ 0 w 4630"/>
                <a:gd name="T1" fmla="*/ 25 h 25"/>
                <a:gd name="T2" fmla="*/ 191 w 4630"/>
                <a:gd name="T3" fmla="*/ 0 h 25"/>
                <a:gd name="T4" fmla="*/ 186 w 4630"/>
                <a:gd name="T5" fmla="*/ 0 h 25"/>
                <a:gd name="T6" fmla="*/ 377 w 4630"/>
                <a:gd name="T7" fmla="*/ 25 h 25"/>
                <a:gd name="T8" fmla="*/ 377 w 4630"/>
                <a:gd name="T9" fmla="*/ 0 h 25"/>
                <a:gd name="T10" fmla="*/ 555 w 4630"/>
                <a:gd name="T11" fmla="*/ 25 h 25"/>
                <a:gd name="T12" fmla="*/ 746 w 4630"/>
                <a:gd name="T13" fmla="*/ 0 h 25"/>
                <a:gd name="T14" fmla="*/ 741 w 4630"/>
                <a:gd name="T15" fmla="*/ 0 h 25"/>
                <a:gd name="T16" fmla="*/ 931 w 4630"/>
                <a:gd name="T17" fmla="*/ 25 h 25"/>
                <a:gd name="T18" fmla="*/ 931 w 4630"/>
                <a:gd name="T19" fmla="*/ 0 h 25"/>
                <a:gd name="T20" fmla="*/ 1110 w 4630"/>
                <a:gd name="T21" fmla="*/ 25 h 25"/>
                <a:gd name="T22" fmla="*/ 1301 w 4630"/>
                <a:gd name="T23" fmla="*/ 0 h 25"/>
                <a:gd name="T24" fmla="*/ 1296 w 4630"/>
                <a:gd name="T25" fmla="*/ 0 h 25"/>
                <a:gd name="T26" fmla="*/ 1486 w 4630"/>
                <a:gd name="T27" fmla="*/ 25 h 25"/>
                <a:gd name="T28" fmla="*/ 1486 w 4630"/>
                <a:gd name="T29" fmla="*/ 0 h 25"/>
                <a:gd name="T30" fmla="*/ 1665 w 4630"/>
                <a:gd name="T31" fmla="*/ 25 h 25"/>
                <a:gd name="T32" fmla="*/ 1856 w 4630"/>
                <a:gd name="T33" fmla="*/ 0 h 25"/>
                <a:gd name="T34" fmla="*/ 1850 w 4630"/>
                <a:gd name="T35" fmla="*/ 0 h 25"/>
                <a:gd name="T36" fmla="*/ 2041 w 4630"/>
                <a:gd name="T37" fmla="*/ 25 h 25"/>
                <a:gd name="T38" fmla="*/ 2041 w 4630"/>
                <a:gd name="T39" fmla="*/ 0 h 25"/>
                <a:gd name="T40" fmla="*/ 2220 w 4630"/>
                <a:gd name="T41" fmla="*/ 25 h 25"/>
                <a:gd name="T42" fmla="*/ 2411 w 4630"/>
                <a:gd name="T43" fmla="*/ 0 h 25"/>
                <a:gd name="T44" fmla="*/ 2405 w 4630"/>
                <a:gd name="T45" fmla="*/ 0 h 25"/>
                <a:gd name="T46" fmla="*/ 2596 w 4630"/>
                <a:gd name="T47" fmla="*/ 25 h 25"/>
                <a:gd name="T48" fmla="*/ 2596 w 4630"/>
                <a:gd name="T49" fmla="*/ 0 h 25"/>
                <a:gd name="T50" fmla="*/ 2775 w 4630"/>
                <a:gd name="T51" fmla="*/ 25 h 25"/>
                <a:gd name="T52" fmla="*/ 2966 w 4630"/>
                <a:gd name="T53" fmla="*/ 0 h 25"/>
                <a:gd name="T54" fmla="*/ 2960 w 4630"/>
                <a:gd name="T55" fmla="*/ 0 h 25"/>
                <a:gd name="T56" fmla="*/ 3150 w 4630"/>
                <a:gd name="T57" fmla="*/ 25 h 25"/>
                <a:gd name="T58" fmla="*/ 3150 w 4630"/>
                <a:gd name="T59" fmla="*/ 0 h 25"/>
                <a:gd name="T60" fmla="*/ 3330 w 4630"/>
                <a:gd name="T61" fmla="*/ 25 h 25"/>
                <a:gd name="T62" fmla="*/ 3521 w 4630"/>
                <a:gd name="T63" fmla="*/ 0 h 25"/>
                <a:gd name="T64" fmla="*/ 3515 w 4630"/>
                <a:gd name="T65" fmla="*/ 0 h 25"/>
                <a:gd name="T66" fmla="*/ 3705 w 4630"/>
                <a:gd name="T67" fmla="*/ 25 h 25"/>
                <a:gd name="T68" fmla="*/ 3705 w 4630"/>
                <a:gd name="T69" fmla="*/ 0 h 25"/>
                <a:gd name="T70" fmla="*/ 3885 w 4630"/>
                <a:gd name="T71" fmla="*/ 25 h 25"/>
                <a:gd name="T72" fmla="*/ 4075 w 4630"/>
                <a:gd name="T73" fmla="*/ 0 h 25"/>
                <a:gd name="T74" fmla="*/ 4069 w 4630"/>
                <a:gd name="T75" fmla="*/ 0 h 25"/>
                <a:gd name="T76" fmla="*/ 4260 w 4630"/>
                <a:gd name="T77" fmla="*/ 25 h 25"/>
                <a:gd name="T78" fmla="*/ 4260 w 4630"/>
                <a:gd name="T79" fmla="*/ 0 h 25"/>
                <a:gd name="T80" fmla="*/ 4440 w 4630"/>
                <a:gd name="T81" fmla="*/ 25 h 25"/>
                <a:gd name="T82" fmla="*/ 4630 w 4630"/>
                <a:gd name="T83" fmla="*/ 0 h 25"/>
                <a:gd name="T84" fmla="*/ 4624 w 4630"/>
                <a:gd name="T8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30" h="25">
                  <a:moveTo>
                    <a:pt x="6" y="0"/>
                  </a:moveTo>
                  <a:lnTo>
                    <a:pt x="6" y="25"/>
                  </a:lnTo>
                  <a:lnTo>
                    <a:pt x="0" y="25"/>
                  </a:lnTo>
                  <a:lnTo>
                    <a:pt x="0" y="0"/>
                  </a:lnTo>
                  <a:lnTo>
                    <a:pt x="6" y="0"/>
                  </a:lnTo>
                  <a:close/>
                  <a:moveTo>
                    <a:pt x="191" y="0"/>
                  </a:moveTo>
                  <a:lnTo>
                    <a:pt x="191" y="25"/>
                  </a:lnTo>
                  <a:lnTo>
                    <a:pt x="186" y="25"/>
                  </a:lnTo>
                  <a:lnTo>
                    <a:pt x="186" y="0"/>
                  </a:lnTo>
                  <a:lnTo>
                    <a:pt x="191" y="0"/>
                  </a:lnTo>
                  <a:close/>
                  <a:moveTo>
                    <a:pt x="377" y="0"/>
                  </a:moveTo>
                  <a:lnTo>
                    <a:pt x="377" y="25"/>
                  </a:lnTo>
                  <a:lnTo>
                    <a:pt x="371" y="25"/>
                  </a:lnTo>
                  <a:lnTo>
                    <a:pt x="371" y="0"/>
                  </a:lnTo>
                  <a:lnTo>
                    <a:pt x="377" y="0"/>
                  </a:lnTo>
                  <a:close/>
                  <a:moveTo>
                    <a:pt x="561" y="0"/>
                  </a:moveTo>
                  <a:lnTo>
                    <a:pt x="561" y="25"/>
                  </a:lnTo>
                  <a:lnTo>
                    <a:pt x="555" y="25"/>
                  </a:lnTo>
                  <a:lnTo>
                    <a:pt x="555" y="0"/>
                  </a:lnTo>
                  <a:lnTo>
                    <a:pt x="561" y="0"/>
                  </a:lnTo>
                  <a:close/>
                  <a:moveTo>
                    <a:pt x="746" y="0"/>
                  </a:moveTo>
                  <a:lnTo>
                    <a:pt x="746" y="25"/>
                  </a:lnTo>
                  <a:lnTo>
                    <a:pt x="741" y="25"/>
                  </a:lnTo>
                  <a:lnTo>
                    <a:pt x="741" y="0"/>
                  </a:lnTo>
                  <a:lnTo>
                    <a:pt x="746" y="0"/>
                  </a:lnTo>
                  <a:close/>
                  <a:moveTo>
                    <a:pt x="931" y="0"/>
                  </a:moveTo>
                  <a:lnTo>
                    <a:pt x="931" y="25"/>
                  </a:lnTo>
                  <a:lnTo>
                    <a:pt x="925" y="25"/>
                  </a:lnTo>
                  <a:lnTo>
                    <a:pt x="925" y="0"/>
                  </a:lnTo>
                  <a:lnTo>
                    <a:pt x="931" y="0"/>
                  </a:lnTo>
                  <a:close/>
                  <a:moveTo>
                    <a:pt x="1116" y="0"/>
                  </a:moveTo>
                  <a:lnTo>
                    <a:pt x="1116" y="25"/>
                  </a:lnTo>
                  <a:lnTo>
                    <a:pt x="1110" y="25"/>
                  </a:lnTo>
                  <a:lnTo>
                    <a:pt x="1110" y="0"/>
                  </a:lnTo>
                  <a:lnTo>
                    <a:pt x="1116" y="0"/>
                  </a:lnTo>
                  <a:close/>
                  <a:moveTo>
                    <a:pt x="1301" y="0"/>
                  </a:moveTo>
                  <a:lnTo>
                    <a:pt x="1301" y="25"/>
                  </a:lnTo>
                  <a:lnTo>
                    <a:pt x="1296" y="25"/>
                  </a:lnTo>
                  <a:lnTo>
                    <a:pt x="1296" y="0"/>
                  </a:lnTo>
                  <a:lnTo>
                    <a:pt x="1301" y="0"/>
                  </a:lnTo>
                  <a:close/>
                  <a:moveTo>
                    <a:pt x="1486" y="0"/>
                  </a:moveTo>
                  <a:lnTo>
                    <a:pt x="1486" y="25"/>
                  </a:lnTo>
                  <a:lnTo>
                    <a:pt x="1480" y="25"/>
                  </a:lnTo>
                  <a:lnTo>
                    <a:pt x="1480" y="0"/>
                  </a:lnTo>
                  <a:lnTo>
                    <a:pt x="1486" y="0"/>
                  </a:lnTo>
                  <a:close/>
                  <a:moveTo>
                    <a:pt x="1671" y="0"/>
                  </a:moveTo>
                  <a:lnTo>
                    <a:pt x="1671" y="25"/>
                  </a:lnTo>
                  <a:lnTo>
                    <a:pt x="1665" y="25"/>
                  </a:lnTo>
                  <a:lnTo>
                    <a:pt x="1665" y="0"/>
                  </a:lnTo>
                  <a:lnTo>
                    <a:pt x="1671" y="0"/>
                  </a:lnTo>
                  <a:close/>
                  <a:moveTo>
                    <a:pt x="1856" y="0"/>
                  </a:moveTo>
                  <a:lnTo>
                    <a:pt x="1856" y="25"/>
                  </a:lnTo>
                  <a:lnTo>
                    <a:pt x="1850" y="25"/>
                  </a:lnTo>
                  <a:lnTo>
                    <a:pt x="1850" y="0"/>
                  </a:lnTo>
                  <a:lnTo>
                    <a:pt x="1856" y="0"/>
                  </a:lnTo>
                  <a:close/>
                  <a:moveTo>
                    <a:pt x="2041" y="0"/>
                  </a:moveTo>
                  <a:lnTo>
                    <a:pt x="2041" y="25"/>
                  </a:lnTo>
                  <a:lnTo>
                    <a:pt x="2035" y="25"/>
                  </a:lnTo>
                  <a:lnTo>
                    <a:pt x="2035" y="0"/>
                  </a:lnTo>
                  <a:lnTo>
                    <a:pt x="2041" y="0"/>
                  </a:lnTo>
                  <a:close/>
                  <a:moveTo>
                    <a:pt x="2226" y="0"/>
                  </a:moveTo>
                  <a:lnTo>
                    <a:pt x="2226" y="25"/>
                  </a:lnTo>
                  <a:lnTo>
                    <a:pt x="2220" y="25"/>
                  </a:lnTo>
                  <a:lnTo>
                    <a:pt x="2220" y="0"/>
                  </a:lnTo>
                  <a:lnTo>
                    <a:pt x="2226" y="0"/>
                  </a:lnTo>
                  <a:close/>
                  <a:moveTo>
                    <a:pt x="2411" y="0"/>
                  </a:moveTo>
                  <a:lnTo>
                    <a:pt x="2411" y="25"/>
                  </a:lnTo>
                  <a:lnTo>
                    <a:pt x="2405" y="25"/>
                  </a:lnTo>
                  <a:lnTo>
                    <a:pt x="2405" y="0"/>
                  </a:lnTo>
                  <a:lnTo>
                    <a:pt x="2411" y="0"/>
                  </a:lnTo>
                  <a:close/>
                  <a:moveTo>
                    <a:pt x="2596" y="0"/>
                  </a:moveTo>
                  <a:lnTo>
                    <a:pt x="2596" y="25"/>
                  </a:lnTo>
                  <a:lnTo>
                    <a:pt x="2590" y="25"/>
                  </a:lnTo>
                  <a:lnTo>
                    <a:pt x="2590" y="0"/>
                  </a:lnTo>
                  <a:lnTo>
                    <a:pt x="2596" y="0"/>
                  </a:lnTo>
                  <a:close/>
                  <a:moveTo>
                    <a:pt x="2781" y="0"/>
                  </a:moveTo>
                  <a:lnTo>
                    <a:pt x="2781" y="25"/>
                  </a:lnTo>
                  <a:lnTo>
                    <a:pt x="2775" y="25"/>
                  </a:lnTo>
                  <a:lnTo>
                    <a:pt x="2775" y="0"/>
                  </a:lnTo>
                  <a:lnTo>
                    <a:pt x="2781" y="0"/>
                  </a:lnTo>
                  <a:close/>
                  <a:moveTo>
                    <a:pt x="2966" y="0"/>
                  </a:moveTo>
                  <a:lnTo>
                    <a:pt x="2966" y="25"/>
                  </a:lnTo>
                  <a:lnTo>
                    <a:pt x="2960" y="25"/>
                  </a:lnTo>
                  <a:lnTo>
                    <a:pt x="2960" y="0"/>
                  </a:lnTo>
                  <a:lnTo>
                    <a:pt x="2966" y="0"/>
                  </a:lnTo>
                  <a:close/>
                  <a:moveTo>
                    <a:pt x="3150" y="0"/>
                  </a:moveTo>
                  <a:lnTo>
                    <a:pt x="3150" y="25"/>
                  </a:lnTo>
                  <a:lnTo>
                    <a:pt x="3145" y="25"/>
                  </a:lnTo>
                  <a:lnTo>
                    <a:pt x="3145" y="0"/>
                  </a:lnTo>
                  <a:lnTo>
                    <a:pt x="3150" y="0"/>
                  </a:lnTo>
                  <a:close/>
                  <a:moveTo>
                    <a:pt x="3336" y="0"/>
                  </a:moveTo>
                  <a:lnTo>
                    <a:pt x="3336" y="25"/>
                  </a:lnTo>
                  <a:lnTo>
                    <a:pt x="3330" y="25"/>
                  </a:lnTo>
                  <a:lnTo>
                    <a:pt x="3330" y="0"/>
                  </a:lnTo>
                  <a:lnTo>
                    <a:pt x="3336" y="0"/>
                  </a:lnTo>
                  <a:close/>
                  <a:moveTo>
                    <a:pt x="3521" y="0"/>
                  </a:moveTo>
                  <a:lnTo>
                    <a:pt x="3521" y="25"/>
                  </a:lnTo>
                  <a:lnTo>
                    <a:pt x="3515" y="25"/>
                  </a:lnTo>
                  <a:lnTo>
                    <a:pt x="3515" y="0"/>
                  </a:lnTo>
                  <a:lnTo>
                    <a:pt x="3521" y="0"/>
                  </a:lnTo>
                  <a:close/>
                  <a:moveTo>
                    <a:pt x="3705" y="0"/>
                  </a:moveTo>
                  <a:lnTo>
                    <a:pt x="3705" y="25"/>
                  </a:lnTo>
                  <a:lnTo>
                    <a:pt x="3700" y="25"/>
                  </a:lnTo>
                  <a:lnTo>
                    <a:pt x="3700" y="0"/>
                  </a:lnTo>
                  <a:lnTo>
                    <a:pt x="3705" y="0"/>
                  </a:lnTo>
                  <a:close/>
                  <a:moveTo>
                    <a:pt x="3891" y="0"/>
                  </a:moveTo>
                  <a:lnTo>
                    <a:pt x="3891" y="25"/>
                  </a:lnTo>
                  <a:lnTo>
                    <a:pt x="3885" y="25"/>
                  </a:lnTo>
                  <a:lnTo>
                    <a:pt x="3885" y="0"/>
                  </a:lnTo>
                  <a:lnTo>
                    <a:pt x="3891" y="0"/>
                  </a:lnTo>
                  <a:close/>
                  <a:moveTo>
                    <a:pt x="4075" y="0"/>
                  </a:moveTo>
                  <a:lnTo>
                    <a:pt x="4075" y="25"/>
                  </a:lnTo>
                  <a:lnTo>
                    <a:pt x="4069" y="25"/>
                  </a:lnTo>
                  <a:lnTo>
                    <a:pt x="4069" y="0"/>
                  </a:lnTo>
                  <a:lnTo>
                    <a:pt x="4075" y="0"/>
                  </a:lnTo>
                  <a:close/>
                  <a:moveTo>
                    <a:pt x="4260" y="0"/>
                  </a:moveTo>
                  <a:lnTo>
                    <a:pt x="4260" y="25"/>
                  </a:lnTo>
                  <a:lnTo>
                    <a:pt x="4255" y="25"/>
                  </a:lnTo>
                  <a:lnTo>
                    <a:pt x="4255" y="0"/>
                  </a:lnTo>
                  <a:lnTo>
                    <a:pt x="4260" y="0"/>
                  </a:lnTo>
                  <a:close/>
                  <a:moveTo>
                    <a:pt x="4446" y="0"/>
                  </a:moveTo>
                  <a:lnTo>
                    <a:pt x="4446" y="25"/>
                  </a:lnTo>
                  <a:lnTo>
                    <a:pt x="4440" y="25"/>
                  </a:lnTo>
                  <a:lnTo>
                    <a:pt x="4440" y="0"/>
                  </a:lnTo>
                  <a:lnTo>
                    <a:pt x="4446" y="0"/>
                  </a:lnTo>
                  <a:close/>
                  <a:moveTo>
                    <a:pt x="4630" y="0"/>
                  </a:moveTo>
                  <a:lnTo>
                    <a:pt x="4630" y="25"/>
                  </a:lnTo>
                  <a:lnTo>
                    <a:pt x="4624" y="25"/>
                  </a:lnTo>
                  <a:lnTo>
                    <a:pt x="4624" y="0"/>
                  </a:lnTo>
                  <a:lnTo>
                    <a:pt x="4630" y="0"/>
                  </a:lnTo>
                  <a:close/>
                </a:path>
              </a:pathLst>
            </a:custGeom>
            <a:solidFill>
              <a:srgbClr val="868686"/>
            </a:solidFill>
            <a:ln w="1"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102"/>
            <p:cNvSpPr>
              <a:spLocks/>
            </p:cNvSpPr>
            <p:nvPr/>
          </p:nvSpPr>
          <p:spPr bwMode="auto">
            <a:xfrm>
              <a:off x="1559564" y="1724747"/>
              <a:ext cx="4801003" cy="3282042"/>
            </a:xfrm>
            <a:custGeom>
              <a:avLst/>
              <a:gdLst>
                <a:gd name="T0" fmla="*/ 695 w 15493"/>
                <a:gd name="T1" fmla="*/ 5260 h 11074"/>
                <a:gd name="T2" fmla="*/ 1392 w 15493"/>
                <a:gd name="T3" fmla="*/ 7749 h 11074"/>
                <a:gd name="T4" fmla="*/ 2010 w 15493"/>
                <a:gd name="T5" fmla="*/ 6549 h 11074"/>
                <a:gd name="T6" fmla="*/ 2548 w 15493"/>
                <a:gd name="T7" fmla="*/ 7389 h 11074"/>
                <a:gd name="T8" fmla="*/ 3002 w 15493"/>
                <a:gd name="T9" fmla="*/ 8704 h 11074"/>
                <a:gd name="T10" fmla="*/ 3472 w 15493"/>
                <a:gd name="T11" fmla="*/ 9905 h 11074"/>
                <a:gd name="T12" fmla="*/ 3857 w 15493"/>
                <a:gd name="T13" fmla="*/ 10135 h 11074"/>
                <a:gd name="T14" fmla="*/ 4430 w 15493"/>
                <a:gd name="T15" fmla="*/ 9766 h 11074"/>
                <a:gd name="T16" fmla="*/ 4894 w 15493"/>
                <a:gd name="T17" fmla="*/ 10086 h 11074"/>
                <a:gd name="T18" fmla="*/ 5467 w 15493"/>
                <a:gd name="T19" fmla="*/ 10196 h 11074"/>
                <a:gd name="T20" fmla="*/ 5853 w 15493"/>
                <a:gd name="T21" fmla="*/ 10000 h 11074"/>
                <a:gd name="T22" fmla="*/ 6338 w 15493"/>
                <a:gd name="T23" fmla="*/ 10217 h 11074"/>
                <a:gd name="T24" fmla="*/ 6773 w 15493"/>
                <a:gd name="T25" fmla="*/ 9853 h 11074"/>
                <a:gd name="T26" fmla="*/ 7471 w 15493"/>
                <a:gd name="T27" fmla="*/ 10445 h 11074"/>
                <a:gd name="T28" fmla="*/ 7940 w 15493"/>
                <a:gd name="T29" fmla="*/ 8955 h 11074"/>
                <a:gd name="T30" fmla="*/ 8406 w 15493"/>
                <a:gd name="T31" fmla="*/ 10056 h 11074"/>
                <a:gd name="T32" fmla="*/ 9014 w 15493"/>
                <a:gd name="T33" fmla="*/ 10708 h 11074"/>
                <a:gd name="T34" fmla="*/ 9404 w 15493"/>
                <a:gd name="T35" fmla="*/ 9840 h 11074"/>
                <a:gd name="T36" fmla="*/ 9939 w 15493"/>
                <a:gd name="T37" fmla="*/ 10087 h 11074"/>
                <a:gd name="T38" fmla="*/ 10328 w 15493"/>
                <a:gd name="T39" fmla="*/ 9790 h 11074"/>
                <a:gd name="T40" fmla="*/ 10862 w 15493"/>
                <a:gd name="T41" fmla="*/ 10720 h 11074"/>
                <a:gd name="T42" fmla="*/ 11256 w 15493"/>
                <a:gd name="T43" fmla="*/ 10129 h 11074"/>
                <a:gd name="T44" fmla="*/ 11863 w 15493"/>
                <a:gd name="T45" fmla="*/ 8696 h 11074"/>
                <a:gd name="T46" fmla="*/ 12413 w 15493"/>
                <a:gd name="T47" fmla="*/ 9090 h 11074"/>
                <a:gd name="T48" fmla="*/ 12955 w 15493"/>
                <a:gd name="T49" fmla="*/ 10256 h 11074"/>
                <a:gd name="T50" fmla="*/ 13445 w 15493"/>
                <a:gd name="T51" fmla="*/ 9482 h 11074"/>
                <a:gd name="T52" fmla="*/ 13979 w 15493"/>
                <a:gd name="T53" fmla="*/ 9971 h 11074"/>
                <a:gd name="T54" fmla="*/ 14482 w 15493"/>
                <a:gd name="T55" fmla="*/ 9572 h 11074"/>
                <a:gd name="T56" fmla="*/ 14990 w 15493"/>
                <a:gd name="T57" fmla="*/ 9586 h 11074"/>
                <a:gd name="T58" fmla="*/ 15420 w 15493"/>
                <a:gd name="T59" fmla="*/ 9732 h 11074"/>
                <a:gd name="T60" fmla="*/ 15052 w 15493"/>
                <a:gd name="T61" fmla="*/ 10531 h 11074"/>
                <a:gd name="T62" fmla="*/ 14568 w 15493"/>
                <a:gd name="T63" fmla="*/ 10518 h 11074"/>
                <a:gd name="T64" fmla="*/ 14098 w 15493"/>
                <a:gd name="T65" fmla="*/ 9768 h 11074"/>
                <a:gd name="T66" fmla="*/ 13489 w 15493"/>
                <a:gd name="T67" fmla="*/ 9830 h 11074"/>
                <a:gd name="T68" fmla="*/ 13092 w 15493"/>
                <a:gd name="T69" fmla="*/ 10191 h 11074"/>
                <a:gd name="T70" fmla="*/ 12410 w 15493"/>
                <a:gd name="T71" fmla="*/ 9124 h 11074"/>
                <a:gd name="T72" fmla="*/ 11948 w 15493"/>
                <a:gd name="T73" fmla="*/ 10679 h 11074"/>
                <a:gd name="T74" fmla="*/ 11402 w 15493"/>
                <a:gd name="T75" fmla="*/ 9834 h 11074"/>
                <a:gd name="T76" fmla="*/ 10857 w 15493"/>
                <a:gd name="T77" fmla="*/ 10750 h 11074"/>
                <a:gd name="T78" fmla="*/ 10399 w 15493"/>
                <a:gd name="T79" fmla="*/ 9805 h 11074"/>
                <a:gd name="T80" fmla="*/ 9889 w 15493"/>
                <a:gd name="T81" fmla="*/ 10127 h 11074"/>
                <a:gd name="T82" fmla="*/ 9475 w 15493"/>
                <a:gd name="T83" fmla="*/ 9851 h 11074"/>
                <a:gd name="T84" fmla="*/ 8945 w 15493"/>
                <a:gd name="T85" fmla="*/ 10727 h 11074"/>
                <a:gd name="T86" fmla="*/ 8442 w 15493"/>
                <a:gd name="T87" fmla="*/ 10105 h 11074"/>
                <a:gd name="T88" fmla="*/ 7935 w 15493"/>
                <a:gd name="T89" fmla="*/ 9377 h 11074"/>
                <a:gd name="T90" fmla="*/ 7324 w 15493"/>
                <a:gd name="T91" fmla="*/ 9877 h 11074"/>
                <a:gd name="T92" fmla="*/ 6714 w 15493"/>
                <a:gd name="T93" fmla="*/ 9894 h 11074"/>
                <a:gd name="T94" fmla="*/ 6301 w 15493"/>
                <a:gd name="T95" fmla="*/ 10334 h 11074"/>
                <a:gd name="T96" fmla="*/ 5786 w 15493"/>
                <a:gd name="T97" fmla="*/ 10027 h 11074"/>
                <a:gd name="T98" fmla="*/ 5396 w 15493"/>
                <a:gd name="T99" fmla="*/ 10207 h 11074"/>
                <a:gd name="T100" fmla="*/ 4929 w 15493"/>
                <a:gd name="T101" fmla="*/ 10135 h 11074"/>
                <a:gd name="T102" fmla="*/ 4466 w 15493"/>
                <a:gd name="T103" fmla="*/ 9811 h 11074"/>
                <a:gd name="T104" fmla="*/ 3924 w 15493"/>
                <a:gd name="T105" fmla="*/ 10161 h 11074"/>
                <a:gd name="T106" fmla="*/ 3467 w 15493"/>
                <a:gd name="T107" fmla="*/ 10482 h 11074"/>
                <a:gd name="T108" fmla="*/ 2933 w 15493"/>
                <a:gd name="T109" fmla="*/ 8723 h 11074"/>
                <a:gd name="T110" fmla="*/ 2463 w 15493"/>
                <a:gd name="T111" fmla="*/ 8722 h 11074"/>
                <a:gd name="T112" fmla="*/ 1963 w 15493"/>
                <a:gd name="T113" fmla="*/ 6809 h 11074"/>
                <a:gd name="T114" fmla="*/ 1345 w 15493"/>
                <a:gd name="T115" fmla="*/ 8133 h 11074"/>
                <a:gd name="T116" fmla="*/ 615 w 15493"/>
                <a:gd name="T117" fmla="*/ 8629 h 11074"/>
                <a:gd name="T118" fmla="*/ 65 w 15493"/>
                <a:gd name="T119" fmla="*/ 7924 h 1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493" h="11074">
                  <a:moveTo>
                    <a:pt x="65" y="7924"/>
                  </a:moveTo>
                  <a:lnTo>
                    <a:pt x="141" y="8000"/>
                  </a:lnTo>
                  <a:cubicBezTo>
                    <a:pt x="147" y="8006"/>
                    <a:pt x="151" y="8014"/>
                    <a:pt x="151" y="8022"/>
                  </a:cubicBezTo>
                  <a:lnTo>
                    <a:pt x="227" y="8922"/>
                  </a:lnTo>
                  <a:lnTo>
                    <a:pt x="307" y="9858"/>
                  </a:lnTo>
                  <a:lnTo>
                    <a:pt x="306" y="9852"/>
                  </a:lnTo>
                  <a:lnTo>
                    <a:pt x="382" y="10140"/>
                  </a:lnTo>
                  <a:lnTo>
                    <a:pt x="312" y="10142"/>
                  </a:lnTo>
                  <a:lnTo>
                    <a:pt x="388" y="9770"/>
                  </a:lnTo>
                  <a:lnTo>
                    <a:pt x="464" y="9351"/>
                  </a:lnTo>
                  <a:lnTo>
                    <a:pt x="544" y="8622"/>
                  </a:lnTo>
                  <a:lnTo>
                    <a:pt x="620" y="7100"/>
                  </a:lnTo>
                  <a:lnTo>
                    <a:pt x="695" y="5260"/>
                  </a:lnTo>
                  <a:lnTo>
                    <a:pt x="775" y="2796"/>
                  </a:lnTo>
                  <a:lnTo>
                    <a:pt x="852" y="1084"/>
                  </a:lnTo>
                  <a:lnTo>
                    <a:pt x="928" y="47"/>
                  </a:lnTo>
                  <a:cubicBezTo>
                    <a:pt x="929" y="30"/>
                    <a:pt x="941" y="17"/>
                    <a:pt x="958" y="14"/>
                  </a:cubicBezTo>
                  <a:lnTo>
                    <a:pt x="1034" y="2"/>
                  </a:lnTo>
                  <a:cubicBezTo>
                    <a:pt x="1044" y="0"/>
                    <a:pt x="1054" y="3"/>
                    <a:pt x="1062" y="10"/>
                  </a:cubicBezTo>
                  <a:cubicBezTo>
                    <a:pt x="1070" y="16"/>
                    <a:pt x="1075" y="26"/>
                    <a:pt x="1075" y="36"/>
                  </a:cubicBezTo>
                  <a:lnTo>
                    <a:pt x="1155" y="2100"/>
                  </a:lnTo>
                  <a:lnTo>
                    <a:pt x="1231" y="4908"/>
                  </a:lnTo>
                  <a:lnTo>
                    <a:pt x="1307" y="6956"/>
                  </a:lnTo>
                  <a:lnTo>
                    <a:pt x="1383" y="8095"/>
                  </a:lnTo>
                  <a:lnTo>
                    <a:pt x="1312" y="8089"/>
                  </a:lnTo>
                  <a:lnTo>
                    <a:pt x="1392" y="7749"/>
                  </a:lnTo>
                  <a:lnTo>
                    <a:pt x="1392" y="7755"/>
                  </a:lnTo>
                  <a:lnTo>
                    <a:pt x="1468" y="6607"/>
                  </a:lnTo>
                  <a:lnTo>
                    <a:pt x="1544" y="5375"/>
                  </a:lnTo>
                  <a:lnTo>
                    <a:pt x="1620" y="4347"/>
                  </a:lnTo>
                  <a:cubicBezTo>
                    <a:pt x="1621" y="4334"/>
                    <a:pt x="1628" y="4322"/>
                    <a:pt x="1640" y="4317"/>
                  </a:cubicBezTo>
                  <a:cubicBezTo>
                    <a:pt x="1652" y="4311"/>
                    <a:pt x="1666" y="4313"/>
                    <a:pt x="1676" y="4320"/>
                  </a:cubicBezTo>
                  <a:lnTo>
                    <a:pt x="1756" y="4376"/>
                  </a:lnTo>
                  <a:cubicBezTo>
                    <a:pt x="1764" y="4382"/>
                    <a:pt x="1770" y="4391"/>
                    <a:pt x="1771" y="4401"/>
                  </a:cubicBezTo>
                  <a:lnTo>
                    <a:pt x="1847" y="5033"/>
                  </a:lnTo>
                  <a:lnTo>
                    <a:pt x="1923" y="6083"/>
                  </a:lnTo>
                  <a:lnTo>
                    <a:pt x="2003" y="6769"/>
                  </a:lnTo>
                  <a:lnTo>
                    <a:pt x="1934" y="6761"/>
                  </a:lnTo>
                  <a:lnTo>
                    <a:pt x="2010" y="6549"/>
                  </a:lnTo>
                  <a:cubicBezTo>
                    <a:pt x="2013" y="6539"/>
                    <a:pt x="2022" y="6531"/>
                    <a:pt x="2033" y="6527"/>
                  </a:cubicBezTo>
                  <a:lnTo>
                    <a:pt x="2109" y="6503"/>
                  </a:lnTo>
                  <a:lnTo>
                    <a:pt x="2183" y="6476"/>
                  </a:lnTo>
                  <a:cubicBezTo>
                    <a:pt x="2193" y="6472"/>
                    <a:pt x="2204" y="6473"/>
                    <a:pt x="2213" y="6478"/>
                  </a:cubicBezTo>
                  <a:cubicBezTo>
                    <a:pt x="2222" y="6483"/>
                    <a:pt x="2228" y="6492"/>
                    <a:pt x="2231" y="6502"/>
                  </a:cubicBezTo>
                  <a:lnTo>
                    <a:pt x="2311" y="6874"/>
                  </a:lnTo>
                  <a:cubicBezTo>
                    <a:pt x="2311" y="6876"/>
                    <a:pt x="2311" y="6878"/>
                    <a:pt x="2311" y="6880"/>
                  </a:cubicBezTo>
                  <a:lnTo>
                    <a:pt x="2387" y="8332"/>
                  </a:lnTo>
                  <a:lnTo>
                    <a:pt x="2387" y="8326"/>
                  </a:lnTo>
                  <a:lnTo>
                    <a:pt x="2463" y="8710"/>
                  </a:lnTo>
                  <a:lnTo>
                    <a:pt x="2392" y="8713"/>
                  </a:lnTo>
                  <a:lnTo>
                    <a:pt x="2468" y="8065"/>
                  </a:lnTo>
                  <a:lnTo>
                    <a:pt x="2548" y="7389"/>
                  </a:lnTo>
                  <a:cubicBezTo>
                    <a:pt x="2550" y="7371"/>
                    <a:pt x="2565" y="7358"/>
                    <a:pt x="2583" y="7357"/>
                  </a:cubicBezTo>
                  <a:cubicBezTo>
                    <a:pt x="2602" y="7357"/>
                    <a:pt x="2617" y="7371"/>
                    <a:pt x="2619" y="7389"/>
                  </a:cubicBezTo>
                  <a:lnTo>
                    <a:pt x="2695" y="8009"/>
                  </a:lnTo>
                  <a:lnTo>
                    <a:pt x="2771" y="8935"/>
                  </a:lnTo>
                  <a:lnTo>
                    <a:pt x="2703" y="8921"/>
                  </a:lnTo>
                  <a:lnTo>
                    <a:pt x="2779" y="8769"/>
                  </a:lnTo>
                  <a:cubicBezTo>
                    <a:pt x="2784" y="8761"/>
                    <a:pt x="2791" y="8754"/>
                    <a:pt x="2801" y="8751"/>
                  </a:cubicBezTo>
                  <a:cubicBezTo>
                    <a:pt x="2810" y="8748"/>
                    <a:pt x="2820" y="8749"/>
                    <a:pt x="2829" y="8754"/>
                  </a:cubicBezTo>
                  <a:lnTo>
                    <a:pt x="2909" y="8798"/>
                  </a:lnTo>
                  <a:lnTo>
                    <a:pt x="2861" y="8810"/>
                  </a:lnTo>
                  <a:lnTo>
                    <a:pt x="2937" y="8694"/>
                  </a:lnTo>
                  <a:cubicBezTo>
                    <a:pt x="2945" y="8682"/>
                    <a:pt x="2959" y="8676"/>
                    <a:pt x="2973" y="8678"/>
                  </a:cubicBezTo>
                  <a:cubicBezTo>
                    <a:pt x="2987" y="8680"/>
                    <a:pt x="2998" y="8690"/>
                    <a:pt x="3002" y="8704"/>
                  </a:cubicBezTo>
                  <a:lnTo>
                    <a:pt x="3078" y="8980"/>
                  </a:lnTo>
                  <a:cubicBezTo>
                    <a:pt x="3079" y="8982"/>
                    <a:pt x="3079" y="8984"/>
                    <a:pt x="3079" y="8986"/>
                  </a:cubicBezTo>
                  <a:lnTo>
                    <a:pt x="3155" y="9810"/>
                  </a:lnTo>
                  <a:lnTo>
                    <a:pt x="3153" y="9801"/>
                  </a:lnTo>
                  <a:lnTo>
                    <a:pt x="3233" y="10017"/>
                  </a:lnTo>
                  <a:lnTo>
                    <a:pt x="3167" y="10014"/>
                  </a:lnTo>
                  <a:lnTo>
                    <a:pt x="3243" y="9850"/>
                  </a:lnTo>
                  <a:cubicBezTo>
                    <a:pt x="3249" y="9836"/>
                    <a:pt x="3264" y="9828"/>
                    <a:pt x="3280" y="9830"/>
                  </a:cubicBezTo>
                  <a:cubicBezTo>
                    <a:pt x="3295" y="9832"/>
                    <a:pt x="3308" y="9843"/>
                    <a:pt x="3311" y="9858"/>
                  </a:cubicBezTo>
                  <a:lnTo>
                    <a:pt x="3387" y="10238"/>
                  </a:lnTo>
                  <a:lnTo>
                    <a:pt x="3466" y="10466"/>
                  </a:lnTo>
                  <a:lnTo>
                    <a:pt x="3396" y="10473"/>
                  </a:lnTo>
                  <a:lnTo>
                    <a:pt x="3472" y="9905"/>
                  </a:lnTo>
                  <a:cubicBezTo>
                    <a:pt x="3473" y="9894"/>
                    <a:pt x="3480" y="9884"/>
                    <a:pt x="3489" y="9879"/>
                  </a:cubicBezTo>
                  <a:cubicBezTo>
                    <a:pt x="3498" y="9873"/>
                    <a:pt x="3510" y="9872"/>
                    <a:pt x="3520" y="9876"/>
                  </a:cubicBezTo>
                  <a:lnTo>
                    <a:pt x="3596" y="9904"/>
                  </a:lnTo>
                  <a:cubicBezTo>
                    <a:pt x="3608" y="9908"/>
                    <a:pt x="3616" y="9918"/>
                    <a:pt x="3619" y="9931"/>
                  </a:cubicBezTo>
                  <a:lnTo>
                    <a:pt x="3695" y="10319"/>
                  </a:lnTo>
                  <a:lnTo>
                    <a:pt x="3628" y="10307"/>
                  </a:lnTo>
                  <a:lnTo>
                    <a:pt x="3708" y="10171"/>
                  </a:lnTo>
                  <a:cubicBezTo>
                    <a:pt x="3715" y="10161"/>
                    <a:pt x="3726" y="10154"/>
                    <a:pt x="3738" y="10153"/>
                  </a:cubicBezTo>
                  <a:cubicBezTo>
                    <a:pt x="3751" y="10153"/>
                    <a:pt x="3762" y="10159"/>
                    <a:pt x="3769" y="10169"/>
                  </a:cubicBezTo>
                  <a:lnTo>
                    <a:pt x="3845" y="10281"/>
                  </a:lnTo>
                  <a:lnTo>
                    <a:pt x="3783" y="10286"/>
                  </a:lnTo>
                  <a:lnTo>
                    <a:pt x="3859" y="10130"/>
                  </a:lnTo>
                  <a:lnTo>
                    <a:pt x="3857" y="10135"/>
                  </a:lnTo>
                  <a:lnTo>
                    <a:pt x="3933" y="9891"/>
                  </a:lnTo>
                  <a:cubicBezTo>
                    <a:pt x="3939" y="9873"/>
                    <a:pt x="3956" y="9863"/>
                    <a:pt x="3975" y="9866"/>
                  </a:cubicBezTo>
                  <a:lnTo>
                    <a:pt x="4055" y="9882"/>
                  </a:lnTo>
                  <a:cubicBezTo>
                    <a:pt x="4069" y="9885"/>
                    <a:pt x="4081" y="9897"/>
                    <a:pt x="4083" y="9912"/>
                  </a:cubicBezTo>
                  <a:lnTo>
                    <a:pt x="4159" y="10380"/>
                  </a:lnTo>
                  <a:lnTo>
                    <a:pt x="4157" y="10371"/>
                  </a:lnTo>
                  <a:lnTo>
                    <a:pt x="4233" y="10547"/>
                  </a:lnTo>
                  <a:lnTo>
                    <a:pt x="4203" y="10526"/>
                  </a:lnTo>
                  <a:lnTo>
                    <a:pt x="4279" y="10534"/>
                  </a:lnTo>
                  <a:lnTo>
                    <a:pt x="4240" y="10564"/>
                  </a:lnTo>
                  <a:lnTo>
                    <a:pt x="4320" y="10076"/>
                  </a:lnTo>
                  <a:lnTo>
                    <a:pt x="4397" y="9792"/>
                  </a:lnTo>
                  <a:cubicBezTo>
                    <a:pt x="4401" y="9777"/>
                    <a:pt x="4414" y="9766"/>
                    <a:pt x="4430" y="9766"/>
                  </a:cubicBezTo>
                  <a:cubicBezTo>
                    <a:pt x="4445" y="9765"/>
                    <a:pt x="4460" y="9774"/>
                    <a:pt x="4465" y="9789"/>
                  </a:cubicBezTo>
                  <a:lnTo>
                    <a:pt x="4541" y="9993"/>
                  </a:lnTo>
                  <a:lnTo>
                    <a:pt x="4472" y="9998"/>
                  </a:lnTo>
                  <a:lnTo>
                    <a:pt x="4548" y="9662"/>
                  </a:lnTo>
                  <a:cubicBezTo>
                    <a:pt x="4549" y="9657"/>
                    <a:pt x="4551" y="9653"/>
                    <a:pt x="4554" y="9649"/>
                  </a:cubicBezTo>
                  <a:lnTo>
                    <a:pt x="4634" y="9533"/>
                  </a:lnTo>
                  <a:cubicBezTo>
                    <a:pt x="4642" y="9521"/>
                    <a:pt x="4656" y="9515"/>
                    <a:pt x="4671" y="9518"/>
                  </a:cubicBezTo>
                  <a:cubicBezTo>
                    <a:pt x="4685" y="9521"/>
                    <a:pt x="4696" y="9532"/>
                    <a:pt x="4699" y="9546"/>
                  </a:cubicBezTo>
                  <a:lnTo>
                    <a:pt x="4775" y="9910"/>
                  </a:lnTo>
                  <a:lnTo>
                    <a:pt x="4851" y="10307"/>
                  </a:lnTo>
                  <a:lnTo>
                    <a:pt x="4782" y="10300"/>
                  </a:lnTo>
                  <a:lnTo>
                    <a:pt x="4862" y="10108"/>
                  </a:lnTo>
                  <a:cubicBezTo>
                    <a:pt x="4868" y="10095"/>
                    <a:pt x="4880" y="10086"/>
                    <a:pt x="4894" y="10086"/>
                  </a:cubicBezTo>
                  <a:cubicBezTo>
                    <a:pt x="4908" y="10085"/>
                    <a:pt x="4921" y="10092"/>
                    <a:pt x="4927" y="10105"/>
                  </a:cubicBezTo>
                  <a:lnTo>
                    <a:pt x="5003" y="10249"/>
                  </a:lnTo>
                  <a:lnTo>
                    <a:pt x="5001" y="10244"/>
                  </a:lnTo>
                  <a:lnTo>
                    <a:pt x="5077" y="10348"/>
                  </a:lnTo>
                  <a:lnTo>
                    <a:pt x="5012" y="10362"/>
                  </a:lnTo>
                  <a:lnTo>
                    <a:pt x="5088" y="9990"/>
                  </a:lnTo>
                  <a:lnTo>
                    <a:pt x="5168" y="9023"/>
                  </a:lnTo>
                  <a:cubicBezTo>
                    <a:pt x="5169" y="9006"/>
                    <a:pt x="5181" y="8993"/>
                    <a:pt x="5197" y="8990"/>
                  </a:cubicBezTo>
                  <a:cubicBezTo>
                    <a:pt x="5213" y="8987"/>
                    <a:pt x="5230" y="8996"/>
                    <a:pt x="5236" y="9011"/>
                  </a:cubicBezTo>
                  <a:lnTo>
                    <a:pt x="5312" y="9179"/>
                  </a:lnTo>
                  <a:cubicBezTo>
                    <a:pt x="5314" y="9182"/>
                    <a:pt x="5315" y="9185"/>
                    <a:pt x="5315" y="9188"/>
                  </a:cubicBezTo>
                  <a:lnTo>
                    <a:pt x="5391" y="9704"/>
                  </a:lnTo>
                  <a:lnTo>
                    <a:pt x="5467" y="10196"/>
                  </a:lnTo>
                  <a:lnTo>
                    <a:pt x="5445" y="10168"/>
                  </a:lnTo>
                  <a:lnTo>
                    <a:pt x="5525" y="10200"/>
                  </a:lnTo>
                  <a:lnTo>
                    <a:pt x="5476" y="10229"/>
                  </a:lnTo>
                  <a:lnTo>
                    <a:pt x="5552" y="9657"/>
                  </a:lnTo>
                  <a:cubicBezTo>
                    <a:pt x="5553" y="9649"/>
                    <a:pt x="5557" y="9641"/>
                    <a:pt x="5563" y="9635"/>
                  </a:cubicBezTo>
                  <a:lnTo>
                    <a:pt x="5639" y="9563"/>
                  </a:lnTo>
                  <a:cubicBezTo>
                    <a:pt x="5648" y="9554"/>
                    <a:pt x="5663" y="9551"/>
                    <a:pt x="5675" y="9555"/>
                  </a:cubicBezTo>
                  <a:cubicBezTo>
                    <a:pt x="5688" y="9560"/>
                    <a:pt x="5697" y="9571"/>
                    <a:pt x="5699" y="9584"/>
                  </a:cubicBezTo>
                  <a:lnTo>
                    <a:pt x="5775" y="10088"/>
                  </a:lnTo>
                  <a:lnTo>
                    <a:pt x="5714" y="10068"/>
                  </a:lnTo>
                  <a:lnTo>
                    <a:pt x="5794" y="9988"/>
                  </a:lnTo>
                  <a:cubicBezTo>
                    <a:pt x="5803" y="9980"/>
                    <a:pt x="5815" y="9976"/>
                    <a:pt x="5827" y="9978"/>
                  </a:cubicBezTo>
                  <a:cubicBezTo>
                    <a:pt x="5838" y="9981"/>
                    <a:pt x="5848" y="9989"/>
                    <a:pt x="5853" y="10000"/>
                  </a:cubicBezTo>
                  <a:lnTo>
                    <a:pt x="5929" y="10184"/>
                  </a:lnTo>
                  <a:cubicBezTo>
                    <a:pt x="5930" y="10186"/>
                    <a:pt x="5931" y="10189"/>
                    <a:pt x="5931" y="10192"/>
                  </a:cubicBezTo>
                  <a:lnTo>
                    <a:pt x="6007" y="10664"/>
                  </a:lnTo>
                  <a:lnTo>
                    <a:pt x="5980" y="10635"/>
                  </a:lnTo>
                  <a:lnTo>
                    <a:pt x="6060" y="10655"/>
                  </a:lnTo>
                  <a:cubicBezTo>
                    <a:pt x="6071" y="10657"/>
                    <a:pt x="6081" y="10665"/>
                    <a:pt x="6085" y="10676"/>
                  </a:cubicBezTo>
                  <a:lnTo>
                    <a:pt x="6161" y="10864"/>
                  </a:lnTo>
                  <a:lnTo>
                    <a:pt x="6095" y="10862"/>
                  </a:lnTo>
                  <a:lnTo>
                    <a:pt x="6171" y="10706"/>
                  </a:lnTo>
                  <a:lnTo>
                    <a:pt x="6168" y="10715"/>
                  </a:lnTo>
                  <a:lnTo>
                    <a:pt x="6244" y="10299"/>
                  </a:lnTo>
                  <a:cubicBezTo>
                    <a:pt x="6246" y="10290"/>
                    <a:pt x="6251" y="10282"/>
                    <a:pt x="6258" y="10277"/>
                  </a:cubicBezTo>
                  <a:lnTo>
                    <a:pt x="6338" y="10217"/>
                  </a:lnTo>
                  <a:cubicBezTo>
                    <a:pt x="6347" y="10210"/>
                    <a:pt x="6359" y="10208"/>
                    <a:pt x="6369" y="10211"/>
                  </a:cubicBezTo>
                  <a:cubicBezTo>
                    <a:pt x="6380" y="10214"/>
                    <a:pt x="6389" y="10222"/>
                    <a:pt x="6393" y="10233"/>
                  </a:cubicBezTo>
                  <a:lnTo>
                    <a:pt x="6469" y="10433"/>
                  </a:lnTo>
                  <a:lnTo>
                    <a:pt x="6405" y="10427"/>
                  </a:lnTo>
                  <a:lnTo>
                    <a:pt x="6481" y="10299"/>
                  </a:lnTo>
                  <a:lnTo>
                    <a:pt x="6476" y="10315"/>
                  </a:lnTo>
                  <a:lnTo>
                    <a:pt x="6552" y="9383"/>
                  </a:lnTo>
                  <a:cubicBezTo>
                    <a:pt x="6552" y="9377"/>
                    <a:pt x="6554" y="9372"/>
                    <a:pt x="6556" y="9368"/>
                  </a:cubicBezTo>
                  <a:lnTo>
                    <a:pt x="6636" y="9228"/>
                  </a:lnTo>
                  <a:cubicBezTo>
                    <a:pt x="6644" y="9214"/>
                    <a:pt x="6659" y="9207"/>
                    <a:pt x="6675" y="9210"/>
                  </a:cubicBezTo>
                  <a:cubicBezTo>
                    <a:pt x="6690" y="9213"/>
                    <a:pt x="6701" y="9226"/>
                    <a:pt x="6703" y="9241"/>
                  </a:cubicBezTo>
                  <a:lnTo>
                    <a:pt x="6779" y="9869"/>
                  </a:lnTo>
                  <a:lnTo>
                    <a:pt x="6773" y="9853"/>
                  </a:lnTo>
                  <a:lnTo>
                    <a:pt x="6849" y="9965"/>
                  </a:lnTo>
                  <a:lnTo>
                    <a:pt x="6927" y="10104"/>
                  </a:lnTo>
                  <a:lnTo>
                    <a:pt x="7006" y="10226"/>
                  </a:lnTo>
                  <a:lnTo>
                    <a:pt x="6996" y="10216"/>
                  </a:lnTo>
                  <a:lnTo>
                    <a:pt x="7072" y="10268"/>
                  </a:lnTo>
                  <a:lnTo>
                    <a:pt x="7016" y="10290"/>
                  </a:lnTo>
                  <a:lnTo>
                    <a:pt x="7092" y="9938"/>
                  </a:lnTo>
                  <a:lnTo>
                    <a:pt x="7168" y="9138"/>
                  </a:lnTo>
                  <a:cubicBezTo>
                    <a:pt x="7169" y="9121"/>
                    <a:pt x="7183" y="9107"/>
                    <a:pt x="7200" y="9106"/>
                  </a:cubicBezTo>
                  <a:lnTo>
                    <a:pt x="7280" y="9098"/>
                  </a:lnTo>
                  <a:cubicBezTo>
                    <a:pt x="7300" y="9096"/>
                    <a:pt x="7317" y="9110"/>
                    <a:pt x="7319" y="9130"/>
                  </a:cubicBezTo>
                  <a:lnTo>
                    <a:pt x="7395" y="9870"/>
                  </a:lnTo>
                  <a:lnTo>
                    <a:pt x="7471" y="10445"/>
                  </a:lnTo>
                  <a:lnTo>
                    <a:pt x="7400" y="10442"/>
                  </a:lnTo>
                  <a:lnTo>
                    <a:pt x="7480" y="10070"/>
                  </a:lnTo>
                  <a:lnTo>
                    <a:pt x="7556" y="9647"/>
                  </a:lnTo>
                  <a:cubicBezTo>
                    <a:pt x="7558" y="9636"/>
                    <a:pt x="7565" y="9627"/>
                    <a:pt x="7575" y="9621"/>
                  </a:cubicBezTo>
                  <a:cubicBezTo>
                    <a:pt x="7585" y="9616"/>
                    <a:pt x="7597" y="9616"/>
                    <a:pt x="7607" y="9621"/>
                  </a:cubicBezTo>
                  <a:lnTo>
                    <a:pt x="7683" y="9657"/>
                  </a:lnTo>
                  <a:cubicBezTo>
                    <a:pt x="7687" y="9659"/>
                    <a:pt x="7691" y="9662"/>
                    <a:pt x="7694" y="9665"/>
                  </a:cubicBezTo>
                  <a:lnTo>
                    <a:pt x="7770" y="9749"/>
                  </a:lnTo>
                  <a:lnTo>
                    <a:pt x="7720" y="9746"/>
                  </a:lnTo>
                  <a:lnTo>
                    <a:pt x="7800" y="9678"/>
                  </a:lnTo>
                  <a:lnTo>
                    <a:pt x="7788" y="9698"/>
                  </a:lnTo>
                  <a:lnTo>
                    <a:pt x="7864" y="9362"/>
                  </a:lnTo>
                  <a:lnTo>
                    <a:pt x="7940" y="8955"/>
                  </a:lnTo>
                  <a:cubicBezTo>
                    <a:pt x="7943" y="8938"/>
                    <a:pt x="7958" y="8926"/>
                    <a:pt x="7975" y="8925"/>
                  </a:cubicBezTo>
                  <a:cubicBezTo>
                    <a:pt x="7992" y="8925"/>
                    <a:pt x="8007" y="8937"/>
                    <a:pt x="8011" y="8953"/>
                  </a:cubicBezTo>
                  <a:lnTo>
                    <a:pt x="8087" y="9285"/>
                  </a:lnTo>
                  <a:lnTo>
                    <a:pt x="8166" y="9522"/>
                  </a:lnTo>
                  <a:lnTo>
                    <a:pt x="8154" y="9505"/>
                  </a:lnTo>
                  <a:lnTo>
                    <a:pt x="8230" y="9565"/>
                  </a:lnTo>
                  <a:lnTo>
                    <a:pt x="8202" y="9558"/>
                  </a:lnTo>
                  <a:lnTo>
                    <a:pt x="8278" y="9546"/>
                  </a:lnTo>
                  <a:cubicBezTo>
                    <a:pt x="8297" y="9543"/>
                    <a:pt x="8315" y="9555"/>
                    <a:pt x="8319" y="9574"/>
                  </a:cubicBezTo>
                  <a:lnTo>
                    <a:pt x="8395" y="9922"/>
                  </a:lnTo>
                  <a:lnTo>
                    <a:pt x="8391" y="9912"/>
                  </a:lnTo>
                  <a:lnTo>
                    <a:pt x="8471" y="10052"/>
                  </a:lnTo>
                  <a:lnTo>
                    <a:pt x="8406" y="10056"/>
                  </a:lnTo>
                  <a:lnTo>
                    <a:pt x="8482" y="9860"/>
                  </a:lnTo>
                  <a:cubicBezTo>
                    <a:pt x="8487" y="9848"/>
                    <a:pt x="8498" y="9839"/>
                    <a:pt x="8512" y="9838"/>
                  </a:cubicBezTo>
                  <a:cubicBezTo>
                    <a:pt x="8525" y="9836"/>
                    <a:pt x="8539" y="9843"/>
                    <a:pt x="8546" y="9854"/>
                  </a:cubicBezTo>
                  <a:lnTo>
                    <a:pt x="8622" y="9974"/>
                  </a:lnTo>
                  <a:lnTo>
                    <a:pt x="8556" y="9988"/>
                  </a:lnTo>
                  <a:lnTo>
                    <a:pt x="8636" y="9500"/>
                  </a:lnTo>
                  <a:cubicBezTo>
                    <a:pt x="8638" y="9484"/>
                    <a:pt x="8651" y="9472"/>
                    <a:pt x="8666" y="9470"/>
                  </a:cubicBezTo>
                  <a:cubicBezTo>
                    <a:pt x="8682" y="9468"/>
                    <a:pt x="8697" y="9476"/>
                    <a:pt x="8704" y="9490"/>
                  </a:cubicBezTo>
                  <a:lnTo>
                    <a:pt x="8780" y="9646"/>
                  </a:lnTo>
                  <a:cubicBezTo>
                    <a:pt x="8781" y="9648"/>
                    <a:pt x="8782" y="9650"/>
                    <a:pt x="8782" y="9652"/>
                  </a:cubicBezTo>
                  <a:lnTo>
                    <a:pt x="8858" y="9932"/>
                  </a:lnTo>
                  <a:lnTo>
                    <a:pt x="8935" y="10404"/>
                  </a:lnTo>
                  <a:lnTo>
                    <a:pt x="9014" y="10708"/>
                  </a:lnTo>
                  <a:lnTo>
                    <a:pt x="8979" y="10681"/>
                  </a:lnTo>
                  <a:lnTo>
                    <a:pt x="9055" y="10681"/>
                  </a:lnTo>
                  <a:lnTo>
                    <a:pt x="9020" y="10712"/>
                  </a:lnTo>
                  <a:lnTo>
                    <a:pt x="9096" y="10220"/>
                  </a:lnTo>
                  <a:lnTo>
                    <a:pt x="9172" y="9235"/>
                  </a:lnTo>
                  <a:cubicBezTo>
                    <a:pt x="9173" y="9220"/>
                    <a:pt x="9183" y="9207"/>
                    <a:pt x="9198" y="9203"/>
                  </a:cubicBezTo>
                  <a:cubicBezTo>
                    <a:pt x="9212" y="9199"/>
                    <a:pt x="9227" y="9204"/>
                    <a:pt x="9236" y="9216"/>
                  </a:cubicBezTo>
                  <a:lnTo>
                    <a:pt x="9316" y="9324"/>
                  </a:lnTo>
                  <a:cubicBezTo>
                    <a:pt x="9320" y="9329"/>
                    <a:pt x="9322" y="9334"/>
                    <a:pt x="9323" y="9340"/>
                  </a:cubicBezTo>
                  <a:lnTo>
                    <a:pt x="9399" y="9812"/>
                  </a:lnTo>
                  <a:lnTo>
                    <a:pt x="9376" y="9784"/>
                  </a:lnTo>
                  <a:lnTo>
                    <a:pt x="9452" y="9812"/>
                  </a:lnTo>
                  <a:lnTo>
                    <a:pt x="9404" y="9840"/>
                  </a:lnTo>
                  <a:lnTo>
                    <a:pt x="9480" y="9332"/>
                  </a:lnTo>
                  <a:cubicBezTo>
                    <a:pt x="9482" y="9316"/>
                    <a:pt x="9495" y="9304"/>
                    <a:pt x="9510" y="9302"/>
                  </a:cubicBezTo>
                  <a:cubicBezTo>
                    <a:pt x="9526" y="9300"/>
                    <a:pt x="9541" y="9308"/>
                    <a:pt x="9548" y="9322"/>
                  </a:cubicBezTo>
                  <a:lnTo>
                    <a:pt x="9628" y="9494"/>
                  </a:lnTo>
                  <a:cubicBezTo>
                    <a:pt x="9630" y="9498"/>
                    <a:pt x="9631" y="9501"/>
                    <a:pt x="9631" y="9505"/>
                  </a:cubicBezTo>
                  <a:lnTo>
                    <a:pt x="9707" y="10097"/>
                  </a:lnTo>
                  <a:lnTo>
                    <a:pt x="9636" y="10095"/>
                  </a:lnTo>
                  <a:lnTo>
                    <a:pt x="9712" y="9675"/>
                  </a:lnTo>
                  <a:cubicBezTo>
                    <a:pt x="9715" y="9661"/>
                    <a:pt x="9726" y="9649"/>
                    <a:pt x="9740" y="9646"/>
                  </a:cubicBezTo>
                  <a:lnTo>
                    <a:pt x="9816" y="9630"/>
                  </a:lnTo>
                  <a:cubicBezTo>
                    <a:pt x="9826" y="9628"/>
                    <a:pt x="9835" y="9630"/>
                    <a:pt x="9843" y="9636"/>
                  </a:cubicBezTo>
                  <a:cubicBezTo>
                    <a:pt x="9852" y="9641"/>
                    <a:pt x="9857" y="9649"/>
                    <a:pt x="9859" y="9659"/>
                  </a:cubicBezTo>
                  <a:lnTo>
                    <a:pt x="9939" y="10087"/>
                  </a:lnTo>
                  <a:lnTo>
                    <a:pt x="9917" y="10060"/>
                  </a:lnTo>
                  <a:lnTo>
                    <a:pt x="9993" y="10092"/>
                  </a:lnTo>
                  <a:cubicBezTo>
                    <a:pt x="9999" y="10094"/>
                    <a:pt x="10003" y="10098"/>
                    <a:pt x="10007" y="10102"/>
                  </a:cubicBezTo>
                  <a:lnTo>
                    <a:pt x="10083" y="10190"/>
                  </a:lnTo>
                  <a:lnTo>
                    <a:pt x="10020" y="10208"/>
                  </a:lnTo>
                  <a:lnTo>
                    <a:pt x="10100" y="9668"/>
                  </a:lnTo>
                  <a:cubicBezTo>
                    <a:pt x="10101" y="9658"/>
                    <a:pt x="10107" y="9649"/>
                    <a:pt x="10115" y="9644"/>
                  </a:cubicBezTo>
                  <a:lnTo>
                    <a:pt x="10191" y="9592"/>
                  </a:lnTo>
                  <a:cubicBezTo>
                    <a:pt x="10201" y="9585"/>
                    <a:pt x="10215" y="9584"/>
                    <a:pt x="10226" y="9589"/>
                  </a:cubicBezTo>
                  <a:cubicBezTo>
                    <a:pt x="10237" y="9593"/>
                    <a:pt x="10245" y="9604"/>
                    <a:pt x="10247" y="9616"/>
                  </a:cubicBezTo>
                  <a:lnTo>
                    <a:pt x="10323" y="10140"/>
                  </a:lnTo>
                  <a:lnTo>
                    <a:pt x="10252" y="10138"/>
                  </a:lnTo>
                  <a:lnTo>
                    <a:pt x="10328" y="9790"/>
                  </a:lnTo>
                  <a:cubicBezTo>
                    <a:pt x="10331" y="9777"/>
                    <a:pt x="10341" y="9767"/>
                    <a:pt x="10353" y="9763"/>
                  </a:cubicBezTo>
                  <a:lnTo>
                    <a:pt x="10433" y="9739"/>
                  </a:lnTo>
                  <a:cubicBezTo>
                    <a:pt x="10442" y="9736"/>
                    <a:pt x="10452" y="9737"/>
                    <a:pt x="10461" y="9742"/>
                  </a:cubicBezTo>
                  <a:cubicBezTo>
                    <a:pt x="10469" y="9746"/>
                    <a:pt x="10475" y="9754"/>
                    <a:pt x="10478" y="9763"/>
                  </a:cubicBezTo>
                  <a:lnTo>
                    <a:pt x="10554" y="10019"/>
                  </a:lnTo>
                  <a:lnTo>
                    <a:pt x="10631" y="10484"/>
                  </a:lnTo>
                  <a:lnTo>
                    <a:pt x="10611" y="10457"/>
                  </a:lnTo>
                  <a:lnTo>
                    <a:pt x="10687" y="10493"/>
                  </a:lnTo>
                  <a:lnTo>
                    <a:pt x="10645" y="10501"/>
                  </a:lnTo>
                  <a:lnTo>
                    <a:pt x="10725" y="10413"/>
                  </a:lnTo>
                  <a:cubicBezTo>
                    <a:pt x="10734" y="10403"/>
                    <a:pt x="10747" y="10399"/>
                    <a:pt x="10760" y="10403"/>
                  </a:cubicBezTo>
                  <a:cubicBezTo>
                    <a:pt x="10773" y="10406"/>
                    <a:pt x="10783" y="10416"/>
                    <a:pt x="10786" y="10428"/>
                  </a:cubicBezTo>
                  <a:lnTo>
                    <a:pt x="10862" y="10720"/>
                  </a:lnTo>
                  <a:lnTo>
                    <a:pt x="10798" y="10709"/>
                  </a:lnTo>
                  <a:lnTo>
                    <a:pt x="10874" y="10601"/>
                  </a:lnTo>
                  <a:lnTo>
                    <a:pt x="10868" y="10618"/>
                  </a:lnTo>
                  <a:lnTo>
                    <a:pt x="10944" y="9886"/>
                  </a:lnTo>
                  <a:lnTo>
                    <a:pt x="11024" y="9526"/>
                  </a:lnTo>
                  <a:cubicBezTo>
                    <a:pt x="11028" y="9510"/>
                    <a:pt x="11040" y="9499"/>
                    <a:pt x="11056" y="9498"/>
                  </a:cubicBezTo>
                  <a:cubicBezTo>
                    <a:pt x="11071" y="9496"/>
                    <a:pt x="11086" y="9505"/>
                    <a:pt x="11092" y="9519"/>
                  </a:cubicBezTo>
                  <a:lnTo>
                    <a:pt x="11168" y="9687"/>
                  </a:lnTo>
                  <a:cubicBezTo>
                    <a:pt x="11170" y="9690"/>
                    <a:pt x="11171" y="9693"/>
                    <a:pt x="11171" y="9696"/>
                  </a:cubicBezTo>
                  <a:lnTo>
                    <a:pt x="11247" y="10232"/>
                  </a:lnTo>
                  <a:lnTo>
                    <a:pt x="11183" y="10215"/>
                  </a:lnTo>
                  <a:lnTo>
                    <a:pt x="11263" y="10115"/>
                  </a:lnTo>
                  <a:lnTo>
                    <a:pt x="11256" y="10129"/>
                  </a:lnTo>
                  <a:lnTo>
                    <a:pt x="11332" y="9817"/>
                  </a:lnTo>
                  <a:cubicBezTo>
                    <a:pt x="11333" y="9815"/>
                    <a:pt x="11334" y="9812"/>
                    <a:pt x="11335" y="9810"/>
                  </a:cubicBezTo>
                  <a:lnTo>
                    <a:pt x="11411" y="9646"/>
                  </a:lnTo>
                  <a:lnTo>
                    <a:pt x="11408" y="9657"/>
                  </a:lnTo>
                  <a:lnTo>
                    <a:pt x="11484" y="9105"/>
                  </a:lnTo>
                  <a:lnTo>
                    <a:pt x="11564" y="8505"/>
                  </a:lnTo>
                  <a:cubicBezTo>
                    <a:pt x="11564" y="8502"/>
                    <a:pt x="11565" y="8500"/>
                    <a:pt x="11565" y="8498"/>
                  </a:cubicBezTo>
                  <a:lnTo>
                    <a:pt x="11641" y="8278"/>
                  </a:lnTo>
                  <a:cubicBezTo>
                    <a:pt x="11642" y="8275"/>
                    <a:pt x="11643" y="8273"/>
                    <a:pt x="11645" y="8271"/>
                  </a:cubicBezTo>
                  <a:lnTo>
                    <a:pt x="11721" y="8143"/>
                  </a:lnTo>
                  <a:cubicBezTo>
                    <a:pt x="11728" y="8130"/>
                    <a:pt x="11744" y="8123"/>
                    <a:pt x="11759" y="8126"/>
                  </a:cubicBezTo>
                  <a:cubicBezTo>
                    <a:pt x="11774" y="8129"/>
                    <a:pt x="11785" y="8141"/>
                    <a:pt x="11787" y="8156"/>
                  </a:cubicBezTo>
                  <a:lnTo>
                    <a:pt x="11863" y="8696"/>
                  </a:lnTo>
                  <a:lnTo>
                    <a:pt x="11943" y="10168"/>
                  </a:lnTo>
                  <a:lnTo>
                    <a:pt x="12019" y="10668"/>
                  </a:lnTo>
                  <a:lnTo>
                    <a:pt x="11948" y="10669"/>
                  </a:lnTo>
                  <a:lnTo>
                    <a:pt x="12024" y="9997"/>
                  </a:lnTo>
                  <a:cubicBezTo>
                    <a:pt x="12024" y="9994"/>
                    <a:pt x="12025" y="9991"/>
                    <a:pt x="12026" y="9987"/>
                  </a:cubicBezTo>
                  <a:lnTo>
                    <a:pt x="12102" y="9807"/>
                  </a:lnTo>
                  <a:cubicBezTo>
                    <a:pt x="12103" y="9806"/>
                    <a:pt x="12104" y="9804"/>
                    <a:pt x="12105" y="9803"/>
                  </a:cubicBezTo>
                  <a:lnTo>
                    <a:pt x="12185" y="9671"/>
                  </a:lnTo>
                  <a:lnTo>
                    <a:pt x="12260" y="9536"/>
                  </a:lnTo>
                  <a:lnTo>
                    <a:pt x="12256" y="9545"/>
                  </a:lnTo>
                  <a:lnTo>
                    <a:pt x="12332" y="9217"/>
                  </a:lnTo>
                  <a:cubicBezTo>
                    <a:pt x="12333" y="9213"/>
                    <a:pt x="12335" y="9209"/>
                    <a:pt x="12337" y="9206"/>
                  </a:cubicBezTo>
                  <a:lnTo>
                    <a:pt x="12413" y="9090"/>
                  </a:lnTo>
                  <a:cubicBezTo>
                    <a:pt x="12421" y="9079"/>
                    <a:pt x="12433" y="9072"/>
                    <a:pt x="12447" y="9074"/>
                  </a:cubicBezTo>
                  <a:cubicBezTo>
                    <a:pt x="12460" y="9075"/>
                    <a:pt x="12471" y="9083"/>
                    <a:pt x="12477" y="9095"/>
                  </a:cubicBezTo>
                  <a:lnTo>
                    <a:pt x="12557" y="9283"/>
                  </a:lnTo>
                  <a:cubicBezTo>
                    <a:pt x="12558" y="9286"/>
                    <a:pt x="12558" y="9288"/>
                    <a:pt x="12559" y="9291"/>
                  </a:cubicBezTo>
                  <a:lnTo>
                    <a:pt x="12635" y="9707"/>
                  </a:lnTo>
                  <a:lnTo>
                    <a:pt x="12710" y="9934"/>
                  </a:lnTo>
                  <a:cubicBezTo>
                    <a:pt x="12710" y="9937"/>
                    <a:pt x="12711" y="9939"/>
                    <a:pt x="12711" y="9942"/>
                  </a:cubicBezTo>
                  <a:lnTo>
                    <a:pt x="12791" y="10690"/>
                  </a:lnTo>
                  <a:lnTo>
                    <a:pt x="12867" y="11030"/>
                  </a:lnTo>
                  <a:lnTo>
                    <a:pt x="12797" y="11029"/>
                  </a:lnTo>
                  <a:lnTo>
                    <a:pt x="12873" y="10721"/>
                  </a:lnTo>
                  <a:lnTo>
                    <a:pt x="12948" y="10271"/>
                  </a:lnTo>
                  <a:cubicBezTo>
                    <a:pt x="12949" y="10266"/>
                    <a:pt x="12951" y="10261"/>
                    <a:pt x="12955" y="10256"/>
                  </a:cubicBezTo>
                  <a:lnTo>
                    <a:pt x="13035" y="10148"/>
                  </a:lnTo>
                  <a:cubicBezTo>
                    <a:pt x="13041" y="10140"/>
                    <a:pt x="13050" y="10134"/>
                    <a:pt x="13061" y="10134"/>
                  </a:cubicBezTo>
                  <a:cubicBezTo>
                    <a:pt x="13071" y="10133"/>
                    <a:pt x="13082" y="10137"/>
                    <a:pt x="13089" y="10144"/>
                  </a:cubicBezTo>
                  <a:lnTo>
                    <a:pt x="13165" y="10220"/>
                  </a:lnTo>
                  <a:lnTo>
                    <a:pt x="13132" y="10210"/>
                  </a:lnTo>
                  <a:lnTo>
                    <a:pt x="13208" y="10194"/>
                  </a:lnTo>
                  <a:cubicBezTo>
                    <a:pt x="13223" y="10191"/>
                    <a:pt x="13238" y="10198"/>
                    <a:pt x="13246" y="10211"/>
                  </a:cubicBezTo>
                  <a:lnTo>
                    <a:pt x="13322" y="10335"/>
                  </a:lnTo>
                  <a:lnTo>
                    <a:pt x="13300" y="10319"/>
                  </a:lnTo>
                  <a:lnTo>
                    <a:pt x="13380" y="10339"/>
                  </a:lnTo>
                  <a:lnTo>
                    <a:pt x="13336" y="10370"/>
                  </a:lnTo>
                  <a:lnTo>
                    <a:pt x="13412" y="9514"/>
                  </a:lnTo>
                  <a:cubicBezTo>
                    <a:pt x="13413" y="9497"/>
                    <a:pt x="13427" y="9483"/>
                    <a:pt x="13445" y="9482"/>
                  </a:cubicBezTo>
                  <a:cubicBezTo>
                    <a:pt x="13462" y="9480"/>
                    <a:pt x="13478" y="9492"/>
                    <a:pt x="13482" y="9509"/>
                  </a:cubicBezTo>
                  <a:lnTo>
                    <a:pt x="13558" y="9813"/>
                  </a:lnTo>
                  <a:lnTo>
                    <a:pt x="13635" y="10235"/>
                  </a:lnTo>
                  <a:lnTo>
                    <a:pt x="13618" y="10211"/>
                  </a:lnTo>
                  <a:lnTo>
                    <a:pt x="13698" y="10259"/>
                  </a:lnTo>
                  <a:cubicBezTo>
                    <a:pt x="13702" y="10261"/>
                    <a:pt x="13706" y="10264"/>
                    <a:pt x="13709" y="10268"/>
                  </a:cubicBezTo>
                  <a:lnTo>
                    <a:pt x="13785" y="10372"/>
                  </a:lnTo>
                  <a:lnTo>
                    <a:pt x="13748" y="10358"/>
                  </a:lnTo>
                  <a:lnTo>
                    <a:pt x="13824" y="10342"/>
                  </a:lnTo>
                  <a:lnTo>
                    <a:pt x="13796" y="10370"/>
                  </a:lnTo>
                  <a:lnTo>
                    <a:pt x="13872" y="10018"/>
                  </a:lnTo>
                  <a:cubicBezTo>
                    <a:pt x="13875" y="10004"/>
                    <a:pt x="13885" y="9994"/>
                    <a:pt x="13899" y="9991"/>
                  </a:cubicBezTo>
                  <a:lnTo>
                    <a:pt x="13979" y="9971"/>
                  </a:lnTo>
                  <a:lnTo>
                    <a:pt x="13953" y="9995"/>
                  </a:lnTo>
                  <a:lnTo>
                    <a:pt x="14029" y="9747"/>
                  </a:lnTo>
                  <a:cubicBezTo>
                    <a:pt x="14030" y="9745"/>
                    <a:pt x="14030" y="9743"/>
                    <a:pt x="14031" y="9742"/>
                  </a:cubicBezTo>
                  <a:lnTo>
                    <a:pt x="14107" y="9586"/>
                  </a:lnTo>
                  <a:cubicBezTo>
                    <a:pt x="14114" y="9571"/>
                    <a:pt x="14130" y="9563"/>
                    <a:pt x="14145" y="9566"/>
                  </a:cubicBezTo>
                  <a:cubicBezTo>
                    <a:pt x="14161" y="9569"/>
                    <a:pt x="14173" y="9581"/>
                    <a:pt x="14175" y="9597"/>
                  </a:cubicBezTo>
                  <a:lnTo>
                    <a:pt x="14255" y="10269"/>
                  </a:lnTo>
                  <a:lnTo>
                    <a:pt x="14331" y="10756"/>
                  </a:lnTo>
                  <a:lnTo>
                    <a:pt x="14260" y="10754"/>
                  </a:lnTo>
                  <a:lnTo>
                    <a:pt x="14336" y="10414"/>
                  </a:lnTo>
                  <a:lnTo>
                    <a:pt x="14412" y="9578"/>
                  </a:lnTo>
                  <a:cubicBezTo>
                    <a:pt x="14413" y="9561"/>
                    <a:pt x="14427" y="9547"/>
                    <a:pt x="14444" y="9546"/>
                  </a:cubicBezTo>
                  <a:cubicBezTo>
                    <a:pt x="14461" y="9544"/>
                    <a:pt x="14477" y="9555"/>
                    <a:pt x="14482" y="9572"/>
                  </a:cubicBezTo>
                  <a:lnTo>
                    <a:pt x="14562" y="9852"/>
                  </a:lnTo>
                  <a:cubicBezTo>
                    <a:pt x="14563" y="9853"/>
                    <a:pt x="14563" y="9855"/>
                    <a:pt x="14563" y="9857"/>
                  </a:cubicBezTo>
                  <a:lnTo>
                    <a:pt x="14639" y="10509"/>
                  </a:lnTo>
                  <a:lnTo>
                    <a:pt x="14619" y="10481"/>
                  </a:lnTo>
                  <a:lnTo>
                    <a:pt x="14695" y="10517"/>
                  </a:lnTo>
                  <a:lnTo>
                    <a:pt x="14645" y="10539"/>
                  </a:lnTo>
                  <a:lnTo>
                    <a:pt x="14721" y="10299"/>
                  </a:lnTo>
                  <a:cubicBezTo>
                    <a:pt x="14726" y="10284"/>
                    <a:pt x="14740" y="10273"/>
                    <a:pt x="14755" y="10273"/>
                  </a:cubicBezTo>
                  <a:lnTo>
                    <a:pt x="14835" y="10273"/>
                  </a:lnTo>
                  <a:lnTo>
                    <a:pt x="14800" y="10301"/>
                  </a:lnTo>
                  <a:lnTo>
                    <a:pt x="14876" y="9985"/>
                  </a:lnTo>
                  <a:lnTo>
                    <a:pt x="14952" y="9614"/>
                  </a:lnTo>
                  <a:cubicBezTo>
                    <a:pt x="14956" y="9597"/>
                    <a:pt x="14972" y="9584"/>
                    <a:pt x="14990" y="9586"/>
                  </a:cubicBezTo>
                  <a:cubicBezTo>
                    <a:pt x="15007" y="9587"/>
                    <a:pt x="15022" y="9601"/>
                    <a:pt x="15023" y="9618"/>
                  </a:cubicBezTo>
                  <a:lnTo>
                    <a:pt x="15099" y="10494"/>
                  </a:lnTo>
                  <a:lnTo>
                    <a:pt x="15037" y="10473"/>
                  </a:lnTo>
                  <a:lnTo>
                    <a:pt x="15117" y="10389"/>
                  </a:lnTo>
                  <a:cubicBezTo>
                    <a:pt x="15125" y="10381"/>
                    <a:pt x="15135" y="10377"/>
                    <a:pt x="15146" y="10378"/>
                  </a:cubicBezTo>
                  <a:cubicBezTo>
                    <a:pt x="15156" y="10378"/>
                    <a:pt x="15166" y="10384"/>
                    <a:pt x="15173" y="10392"/>
                  </a:cubicBezTo>
                  <a:lnTo>
                    <a:pt x="15249" y="10496"/>
                  </a:lnTo>
                  <a:lnTo>
                    <a:pt x="15244" y="10491"/>
                  </a:lnTo>
                  <a:lnTo>
                    <a:pt x="15320" y="10563"/>
                  </a:lnTo>
                  <a:lnTo>
                    <a:pt x="15260" y="10585"/>
                  </a:lnTo>
                  <a:lnTo>
                    <a:pt x="15340" y="9881"/>
                  </a:lnTo>
                  <a:cubicBezTo>
                    <a:pt x="15340" y="9877"/>
                    <a:pt x="15342" y="9872"/>
                    <a:pt x="15344" y="9868"/>
                  </a:cubicBezTo>
                  <a:lnTo>
                    <a:pt x="15420" y="9732"/>
                  </a:lnTo>
                  <a:cubicBezTo>
                    <a:pt x="15430" y="9715"/>
                    <a:pt x="15452" y="9708"/>
                    <a:pt x="15469" y="9718"/>
                  </a:cubicBezTo>
                  <a:cubicBezTo>
                    <a:pt x="15486" y="9728"/>
                    <a:pt x="15493" y="9750"/>
                    <a:pt x="15483" y="9767"/>
                  </a:cubicBezTo>
                  <a:lnTo>
                    <a:pt x="15407" y="9903"/>
                  </a:lnTo>
                  <a:lnTo>
                    <a:pt x="15411" y="9890"/>
                  </a:lnTo>
                  <a:lnTo>
                    <a:pt x="15331" y="10594"/>
                  </a:lnTo>
                  <a:cubicBezTo>
                    <a:pt x="15330" y="10607"/>
                    <a:pt x="15321" y="10619"/>
                    <a:pt x="15308" y="10623"/>
                  </a:cubicBezTo>
                  <a:cubicBezTo>
                    <a:pt x="15295" y="10628"/>
                    <a:pt x="15281" y="10625"/>
                    <a:pt x="15271" y="10616"/>
                  </a:cubicBezTo>
                  <a:lnTo>
                    <a:pt x="15195" y="10544"/>
                  </a:lnTo>
                  <a:cubicBezTo>
                    <a:pt x="15193" y="10542"/>
                    <a:pt x="15192" y="10540"/>
                    <a:pt x="15190" y="10539"/>
                  </a:cubicBezTo>
                  <a:lnTo>
                    <a:pt x="15114" y="10435"/>
                  </a:lnTo>
                  <a:lnTo>
                    <a:pt x="15170" y="10438"/>
                  </a:lnTo>
                  <a:lnTo>
                    <a:pt x="15090" y="10522"/>
                  </a:lnTo>
                  <a:cubicBezTo>
                    <a:pt x="15080" y="10533"/>
                    <a:pt x="15065" y="10536"/>
                    <a:pt x="15052" y="10531"/>
                  </a:cubicBezTo>
                  <a:cubicBezTo>
                    <a:pt x="15038" y="10527"/>
                    <a:pt x="15029" y="10515"/>
                    <a:pt x="15028" y="10501"/>
                  </a:cubicBezTo>
                  <a:lnTo>
                    <a:pt x="14952" y="9625"/>
                  </a:lnTo>
                  <a:lnTo>
                    <a:pt x="15023" y="9629"/>
                  </a:lnTo>
                  <a:lnTo>
                    <a:pt x="14946" y="10002"/>
                  </a:lnTo>
                  <a:lnTo>
                    <a:pt x="14870" y="10318"/>
                  </a:lnTo>
                  <a:cubicBezTo>
                    <a:pt x="14867" y="10334"/>
                    <a:pt x="14852" y="10345"/>
                    <a:pt x="14835" y="10345"/>
                  </a:cubicBezTo>
                  <a:lnTo>
                    <a:pt x="14755" y="10345"/>
                  </a:lnTo>
                  <a:lnTo>
                    <a:pt x="14790" y="10320"/>
                  </a:lnTo>
                  <a:lnTo>
                    <a:pt x="14714" y="10560"/>
                  </a:lnTo>
                  <a:cubicBezTo>
                    <a:pt x="14711" y="10570"/>
                    <a:pt x="14703" y="10578"/>
                    <a:pt x="14694" y="10582"/>
                  </a:cubicBezTo>
                  <a:cubicBezTo>
                    <a:pt x="14684" y="10587"/>
                    <a:pt x="14673" y="10586"/>
                    <a:pt x="14664" y="10582"/>
                  </a:cubicBezTo>
                  <a:lnTo>
                    <a:pt x="14588" y="10546"/>
                  </a:lnTo>
                  <a:cubicBezTo>
                    <a:pt x="14577" y="10541"/>
                    <a:pt x="14569" y="10530"/>
                    <a:pt x="14568" y="10518"/>
                  </a:cubicBezTo>
                  <a:lnTo>
                    <a:pt x="14492" y="9866"/>
                  </a:lnTo>
                  <a:lnTo>
                    <a:pt x="14493" y="9871"/>
                  </a:lnTo>
                  <a:lnTo>
                    <a:pt x="14413" y="9591"/>
                  </a:lnTo>
                  <a:lnTo>
                    <a:pt x="14483" y="9585"/>
                  </a:lnTo>
                  <a:lnTo>
                    <a:pt x="14407" y="10429"/>
                  </a:lnTo>
                  <a:lnTo>
                    <a:pt x="14331" y="10769"/>
                  </a:lnTo>
                  <a:cubicBezTo>
                    <a:pt x="14327" y="10786"/>
                    <a:pt x="14312" y="10798"/>
                    <a:pt x="14294" y="10797"/>
                  </a:cubicBezTo>
                  <a:cubicBezTo>
                    <a:pt x="14277" y="10797"/>
                    <a:pt x="14263" y="10784"/>
                    <a:pt x="14260" y="10767"/>
                  </a:cubicBezTo>
                  <a:lnTo>
                    <a:pt x="14184" y="10278"/>
                  </a:lnTo>
                  <a:lnTo>
                    <a:pt x="14104" y="9606"/>
                  </a:lnTo>
                  <a:lnTo>
                    <a:pt x="14172" y="9617"/>
                  </a:lnTo>
                  <a:lnTo>
                    <a:pt x="14096" y="9773"/>
                  </a:lnTo>
                  <a:lnTo>
                    <a:pt x="14098" y="9768"/>
                  </a:lnTo>
                  <a:lnTo>
                    <a:pt x="14022" y="10016"/>
                  </a:lnTo>
                  <a:cubicBezTo>
                    <a:pt x="14018" y="10028"/>
                    <a:pt x="14008" y="10037"/>
                    <a:pt x="13996" y="10040"/>
                  </a:cubicBezTo>
                  <a:lnTo>
                    <a:pt x="13916" y="10060"/>
                  </a:lnTo>
                  <a:lnTo>
                    <a:pt x="13943" y="10033"/>
                  </a:lnTo>
                  <a:lnTo>
                    <a:pt x="13867" y="10385"/>
                  </a:lnTo>
                  <a:cubicBezTo>
                    <a:pt x="13864" y="10399"/>
                    <a:pt x="13853" y="10410"/>
                    <a:pt x="13839" y="10413"/>
                  </a:cubicBezTo>
                  <a:lnTo>
                    <a:pt x="13763" y="10429"/>
                  </a:lnTo>
                  <a:cubicBezTo>
                    <a:pt x="13749" y="10432"/>
                    <a:pt x="13735" y="10426"/>
                    <a:pt x="13726" y="10415"/>
                  </a:cubicBezTo>
                  <a:lnTo>
                    <a:pt x="13650" y="10311"/>
                  </a:lnTo>
                  <a:lnTo>
                    <a:pt x="13661" y="10320"/>
                  </a:lnTo>
                  <a:lnTo>
                    <a:pt x="13581" y="10272"/>
                  </a:lnTo>
                  <a:cubicBezTo>
                    <a:pt x="13572" y="10267"/>
                    <a:pt x="13566" y="10258"/>
                    <a:pt x="13564" y="10248"/>
                  </a:cubicBezTo>
                  <a:lnTo>
                    <a:pt x="13489" y="9830"/>
                  </a:lnTo>
                  <a:lnTo>
                    <a:pt x="13413" y="9526"/>
                  </a:lnTo>
                  <a:lnTo>
                    <a:pt x="13483" y="9521"/>
                  </a:lnTo>
                  <a:lnTo>
                    <a:pt x="13407" y="10377"/>
                  </a:lnTo>
                  <a:cubicBezTo>
                    <a:pt x="13406" y="10387"/>
                    <a:pt x="13401" y="10397"/>
                    <a:pt x="13392" y="10403"/>
                  </a:cubicBezTo>
                  <a:cubicBezTo>
                    <a:pt x="13384" y="10409"/>
                    <a:pt x="13373" y="10411"/>
                    <a:pt x="13363" y="10408"/>
                  </a:cubicBezTo>
                  <a:lnTo>
                    <a:pt x="13283" y="10388"/>
                  </a:lnTo>
                  <a:cubicBezTo>
                    <a:pt x="13274" y="10386"/>
                    <a:pt x="13266" y="10380"/>
                    <a:pt x="13261" y="10372"/>
                  </a:cubicBezTo>
                  <a:lnTo>
                    <a:pt x="13185" y="10248"/>
                  </a:lnTo>
                  <a:lnTo>
                    <a:pt x="13223" y="10265"/>
                  </a:lnTo>
                  <a:lnTo>
                    <a:pt x="13147" y="10281"/>
                  </a:lnTo>
                  <a:cubicBezTo>
                    <a:pt x="13135" y="10283"/>
                    <a:pt x="13123" y="10280"/>
                    <a:pt x="13114" y="10271"/>
                  </a:cubicBezTo>
                  <a:lnTo>
                    <a:pt x="13038" y="10195"/>
                  </a:lnTo>
                  <a:lnTo>
                    <a:pt x="13092" y="10191"/>
                  </a:lnTo>
                  <a:lnTo>
                    <a:pt x="13012" y="10299"/>
                  </a:lnTo>
                  <a:lnTo>
                    <a:pt x="13019" y="10283"/>
                  </a:lnTo>
                  <a:lnTo>
                    <a:pt x="12942" y="10738"/>
                  </a:lnTo>
                  <a:lnTo>
                    <a:pt x="12866" y="11046"/>
                  </a:lnTo>
                  <a:cubicBezTo>
                    <a:pt x="12862" y="11062"/>
                    <a:pt x="12848" y="11074"/>
                    <a:pt x="12831" y="11073"/>
                  </a:cubicBezTo>
                  <a:cubicBezTo>
                    <a:pt x="12814" y="11073"/>
                    <a:pt x="12800" y="11062"/>
                    <a:pt x="12796" y="11045"/>
                  </a:cubicBezTo>
                  <a:lnTo>
                    <a:pt x="12720" y="10697"/>
                  </a:lnTo>
                  <a:lnTo>
                    <a:pt x="12640" y="9949"/>
                  </a:lnTo>
                  <a:lnTo>
                    <a:pt x="12641" y="9957"/>
                  </a:lnTo>
                  <a:lnTo>
                    <a:pt x="12564" y="9720"/>
                  </a:lnTo>
                  <a:lnTo>
                    <a:pt x="12488" y="9304"/>
                  </a:lnTo>
                  <a:lnTo>
                    <a:pt x="12490" y="9312"/>
                  </a:lnTo>
                  <a:lnTo>
                    <a:pt x="12410" y="9124"/>
                  </a:lnTo>
                  <a:lnTo>
                    <a:pt x="12474" y="9129"/>
                  </a:lnTo>
                  <a:lnTo>
                    <a:pt x="12398" y="9245"/>
                  </a:lnTo>
                  <a:lnTo>
                    <a:pt x="12403" y="9234"/>
                  </a:lnTo>
                  <a:lnTo>
                    <a:pt x="12327" y="9562"/>
                  </a:lnTo>
                  <a:cubicBezTo>
                    <a:pt x="12326" y="9565"/>
                    <a:pt x="12325" y="9568"/>
                    <a:pt x="12323" y="9571"/>
                  </a:cubicBezTo>
                  <a:lnTo>
                    <a:pt x="12246" y="9708"/>
                  </a:lnTo>
                  <a:lnTo>
                    <a:pt x="12166" y="9840"/>
                  </a:lnTo>
                  <a:lnTo>
                    <a:pt x="12169" y="9835"/>
                  </a:lnTo>
                  <a:lnTo>
                    <a:pt x="12093" y="10015"/>
                  </a:lnTo>
                  <a:lnTo>
                    <a:pt x="12095" y="10006"/>
                  </a:lnTo>
                  <a:lnTo>
                    <a:pt x="12019" y="10678"/>
                  </a:lnTo>
                  <a:cubicBezTo>
                    <a:pt x="12017" y="10695"/>
                    <a:pt x="12002" y="10709"/>
                    <a:pt x="11984" y="10709"/>
                  </a:cubicBezTo>
                  <a:cubicBezTo>
                    <a:pt x="11966" y="10710"/>
                    <a:pt x="11951" y="10697"/>
                    <a:pt x="11948" y="10679"/>
                  </a:cubicBezTo>
                  <a:lnTo>
                    <a:pt x="11872" y="10171"/>
                  </a:lnTo>
                  <a:lnTo>
                    <a:pt x="11792" y="8706"/>
                  </a:lnTo>
                  <a:lnTo>
                    <a:pt x="11716" y="8166"/>
                  </a:lnTo>
                  <a:lnTo>
                    <a:pt x="11782" y="8180"/>
                  </a:lnTo>
                  <a:lnTo>
                    <a:pt x="11706" y="8308"/>
                  </a:lnTo>
                  <a:lnTo>
                    <a:pt x="11709" y="8301"/>
                  </a:lnTo>
                  <a:lnTo>
                    <a:pt x="11633" y="8521"/>
                  </a:lnTo>
                  <a:lnTo>
                    <a:pt x="11635" y="8514"/>
                  </a:lnTo>
                  <a:lnTo>
                    <a:pt x="11555" y="9114"/>
                  </a:lnTo>
                  <a:lnTo>
                    <a:pt x="11479" y="9666"/>
                  </a:lnTo>
                  <a:cubicBezTo>
                    <a:pt x="11479" y="9670"/>
                    <a:pt x="11478" y="9673"/>
                    <a:pt x="11476" y="9677"/>
                  </a:cubicBezTo>
                  <a:lnTo>
                    <a:pt x="11400" y="9841"/>
                  </a:lnTo>
                  <a:lnTo>
                    <a:pt x="11402" y="9834"/>
                  </a:lnTo>
                  <a:lnTo>
                    <a:pt x="11326" y="10146"/>
                  </a:lnTo>
                  <a:cubicBezTo>
                    <a:pt x="11325" y="10151"/>
                    <a:pt x="11323" y="10156"/>
                    <a:pt x="11320" y="10160"/>
                  </a:cubicBezTo>
                  <a:lnTo>
                    <a:pt x="11240" y="10260"/>
                  </a:lnTo>
                  <a:cubicBezTo>
                    <a:pt x="11231" y="10271"/>
                    <a:pt x="11216" y="10276"/>
                    <a:pt x="11202" y="10272"/>
                  </a:cubicBezTo>
                  <a:cubicBezTo>
                    <a:pt x="11188" y="10268"/>
                    <a:pt x="11178" y="10257"/>
                    <a:pt x="11176" y="10243"/>
                  </a:cubicBezTo>
                  <a:lnTo>
                    <a:pt x="11100" y="9707"/>
                  </a:lnTo>
                  <a:lnTo>
                    <a:pt x="11103" y="9716"/>
                  </a:lnTo>
                  <a:lnTo>
                    <a:pt x="11027" y="9548"/>
                  </a:lnTo>
                  <a:lnTo>
                    <a:pt x="11095" y="9541"/>
                  </a:lnTo>
                  <a:lnTo>
                    <a:pt x="11015" y="9893"/>
                  </a:lnTo>
                  <a:lnTo>
                    <a:pt x="10939" y="10625"/>
                  </a:lnTo>
                  <a:cubicBezTo>
                    <a:pt x="10939" y="10631"/>
                    <a:pt x="10936" y="10637"/>
                    <a:pt x="10933" y="10642"/>
                  </a:cubicBezTo>
                  <a:lnTo>
                    <a:pt x="10857" y="10750"/>
                  </a:lnTo>
                  <a:cubicBezTo>
                    <a:pt x="10849" y="10762"/>
                    <a:pt x="10835" y="10767"/>
                    <a:pt x="10821" y="10765"/>
                  </a:cubicBezTo>
                  <a:cubicBezTo>
                    <a:pt x="10807" y="10762"/>
                    <a:pt x="10796" y="10752"/>
                    <a:pt x="10793" y="10739"/>
                  </a:cubicBezTo>
                  <a:lnTo>
                    <a:pt x="10717" y="10447"/>
                  </a:lnTo>
                  <a:lnTo>
                    <a:pt x="10778" y="10462"/>
                  </a:lnTo>
                  <a:lnTo>
                    <a:pt x="10698" y="10550"/>
                  </a:lnTo>
                  <a:cubicBezTo>
                    <a:pt x="10687" y="10561"/>
                    <a:pt x="10670" y="10565"/>
                    <a:pt x="10656" y="10558"/>
                  </a:cubicBezTo>
                  <a:lnTo>
                    <a:pt x="10580" y="10522"/>
                  </a:lnTo>
                  <a:cubicBezTo>
                    <a:pt x="10569" y="10517"/>
                    <a:pt x="10562" y="10507"/>
                    <a:pt x="10560" y="10495"/>
                  </a:cubicBezTo>
                  <a:lnTo>
                    <a:pt x="10485" y="10040"/>
                  </a:lnTo>
                  <a:lnTo>
                    <a:pt x="10409" y="9784"/>
                  </a:lnTo>
                  <a:lnTo>
                    <a:pt x="10454" y="9808"/>
                  </a:lnTo>
                  <a:lnTo>
                    <a:pt x="10374" y="9832"/>
                  </a:lnTo>
                  <a:lnTo>
                    <a:pt x="10399" y="9805"/>
                  </a:lnTo>
                  <a:lnTo>
                    <a:pt x="10323" y="10153"/>
                  </a:lnTo>
                  <a:cubicBezTo>
                    <a:pt x="10319" y="10170"/>
                    <a:pt x="10304" y="10182"/>
                    <a:pt x="10286" y="10181"/>
                  </a:cubicBezTo>
                  <a:cubicBezTo>
                    <a:pt x="10269" y="10181"/>
                    <a:pt x="10254" y="10168"/>
                    <a:pt x="10252" y="10151"/>
                  </a:cubicBezTo>
                  <a:lnTo>
                    <a:pt x="10176" y="9627"/>
                  </a:lnTo>
                  <a:lnTo>
                    <a:pt x="10232" y="9651"/>
                  </a:lnTo>
                  <a:lnTo>
                    <a:pt x="10156" y="9703"/>
                  </a:lnTo>
                  <a:lnTo>
                    <a:pt x="10171" y="9679"/>
                  </a:lnTo>
                  <a:lnTo>
                    <a:pt x="10091" y="10219"/>
                  </a:lnTo>
                  <a:cubicBezTo>
                    <a:pt x="10089" y="10233"/>
                    <a:pt x="10079" y="10244"/>
                    <a:pt x="10066" y="10248"/>
                  </a:cubicBezTo>
                  <a:cubicBezTo>
                    <a:pt x="10052" y="10252"/>
                    <a:pt x="10037" y="10248"/>
                    <a:pt x="10028" y="10237"/>
                  </a:cubicBezTo>
                  <a:lnTo>
                    <a:pt x="9952" y="10149"/>
                  </a:lnTo>
                  <a:lnTo>
                    <a:pt x="9965" y="10159"/>
                  </a:lnTo>
                  <a:lnTo>
                    <a:pt x="9889" y="10127"/>
                  </a:lnTo>
                  <a:cubicBezTo>
                    <a:pt x="9878" y="10122"/>
                    <a:pt x="9870" y="10112"/>
                    <a:pt x="9868" y="10100"/>
                  </a:cubicBezTo>
                  <a:lnTo>
                    <a:pt x="9788" y="9672"/>
                  </a:lnTo>
                  <a:lnTo>
                    <a:pt x="9831" y="9701"/>
                  </a:lnTo>
                  <a:lnTo>
                    <a:pt x="9755" y="9717"/>
                  </a:lnTo>
                  <a:lnTo>
                    <a:pt x="9783" y="9688"/>
                  </a:lnTo>
                  <a:lnTo>
                    <a:pt x="9707" y="10108"/>
                  </a:lnTo>
                  <a:cubicBezTo>
                    <a:pt x="9704" y="10125"/>
                    <a:pt x="9688" y="10138"/>
                    <a:pt x="9671" y="10137"/>
                  </a:cubicBezTo>
                  <a:cubicBezTo>
                    <a:pt x="9653" y="10137"/>
                    <a:pt x="9638" y="10124"/>
                    <a:pt x="9636" y="10106"/>
                  </a:cubicBezTo>
                  <a:lnTo>
                    <a:pt x="9560" y="9514"/>
                  </a:lnTo>
                  <a:lnTo>
                    <a:pt x="9563" y="9525"/>
                  </a:lnTo>
                  <a:lnTo>
                    <a:pt x="9483" y="9353"/>
                  </a:lnTo>
                  <a:lnTo>
                    <a:pt x="9551" y="9343"/>
                  </a:lnTo>
                  <a:lnTo>
                    <a:pt x="9475" y="9851"/>
                  </a:lnTo>
                  <a:cubicBezTo>
                    <a:pt x="9473" y="9862"/>
                    <a:pt x="9467" y="9871"/>
                    <a:pt x="9458" y="9876"/>
                  </a:cubicBezTo>
                  <a:cubicBezTo>
                    <a:pt x="9448" y="9882"/>
                    <a:pt x="9437" y="9883"/>
                    <a:pt x="9427" y="9879"/>
                  </a:cubicBezTo>
                  <a:lnTo>
                    <a:pt x="9351" y="9851"/>
                  </a:lnTo>
                  <a:cubicBezTo>
                    <a:pt x="9339" y="9847"/>
                    <a:pt x="9330" y="9836"/>
                    <a:pt x="9328" y="9823"/>
                  </a:cubicBezTo>
                  <a:lnTo>
                    <a:pt x="9252" y="9351"/>
                  </a:lnTo>
                  <a:lnTo>
                    <a:pt x="9259" y="9367"/>
                  </a:lnTo>
                  <a:lnTo>
                    <a:pt x="9179" y="9259"/>
                  </a:lnTo>
                  <a:lnTo>
                    <a:pt x="9243" y="9240"/>
                  </a:lnTo>
                  <a:lnTo>
                    <a:pt x="9167" y="10231"/>
                  </a:lnTo>
                  <a:lnTo>
                    <a:pt x="9091" y="10723"/>
                  </a:lnTo>
                  <a:cubicBezTo>
                    <a:pt x="9088" y="10741"/>
                    <a:pt x="9073" y="10753"/>
                    <a:pt x="9055" y="10753"/>
                  </a:cubicBezTo>
                  <a:lnTo>
                    <a:pt x="8979" y="10753"/>
                  </a:lnTo>
                  <a:cubicBezTo>
                    <a:pt x="8963" y="10753"/>
                    <a:pt x="8949" y="10742"/>
                    <a:pt x="8945" y="10727"/>
                  </a:cubicBezTo>
                  <a:lnTo>
                    <a:pt x="8864" y="10415"/>
                  </a:lnTo>
                  <a:lnTo>
                    <a:pt x="8789" y="9951"/>
                  </a:lnTo>
                  <a:lnTo>
                    <a:pt x="8713" y="9671"/>
                  </a:lnTo>
                  <a:lnTo>
                    <a:pt x="8715" y="9677"/>
                  </a:lnTo>
                  <a:lnTo>
                    <a:pt x="8639" y="9521"/>
                  </a:lnTo>
                  <a:lnTo>
                    <a:pt x="8707" y="9511"/>
                  </a:lnTo>
                  <a:lnTo>
                    <a:pt x="8627" y="9999"/>
                  </a:lnTo>
                  <a:cubicBezTo>
                    <a:pt x="8625" y="10014"/>
                    <a:pt x="8613" y="10026"/>
                    <a:pt x="8599" y="10029"/>
                  </a:cubicBezTo>
                  <a:cubicBezTo>
                    <a:pt x="8584" y="10032"/>
                    <a:pt x="8569" y="10025"/>
                    <a:pt x="8561" y="10013"/>
                  </a:cubicBezTo>
                  <a:lnTo>
                    <a:pt x="8485" y="9893"/>
                  </a:lnTo>
                  <a:lnTo>
                    <a:pt x="8549" y="9886"/>
                  </a:lnTo>
                  <a:lnTo>
                    <a:pt x="8473" y="10082"/>
                  </a:lnTo>
                  <a:cubicBezTo>
                    <a:pt x="8468" y="10095"/>
                    <a:pt x="8456" y="10104"/>
                    <a:pt x="8442" y="10105"/>
                  </a:cubicBezTo>
                  <a:cubicBezTo>
                    <a:pt x="8428" y="10106"/>
                    <a:pt x="8415" y="10099"/>
                    <a:pt x="8408" y="10087"/>
                  </a:cubicBezTo>
                  <a:lnTo>
                    <a:pt x="8328" y="9947"/>
                  </a:lnTo>
                  <a:cubicBezTo>
                    <a:pt x="8326" y="9944"/>
                    <a:pt x="8325" y="9941"/>
                    <a:pt x="8324" y="9937"/>
                  </a:cubicBezTo>
                  <a:lnTo>
                    <a:pt x="8248" y="9589"/>
                  </a:lnTo>
                  <a:lnTo>
                    <a:pt x="8289" y="9617"/>
                  </a:lnTo>
                  <a:lnTo>
                    <a:pt x="8213" y="9629"/>
                  </a:lnTo>
                  <a:cubicBezTo>
                    <a:pt x="8203" y="9631"/>
                    <a:pt x="8193" y="9628"/>
                    <a:pt x="8185" y="9622"/>
                  </a:cubicBezTo>
                  <a:lnTo>
                    <a:pt x="8109" y="9562"/>
                  </a:lnTo>
                  <a:cubicBezTo>
                    <a:pt x="8104" y="9557"/>
                    <a:pt x="8100" y="9552"/>
                    <a:pt x="8097" y="9545"/>
                  </a:cubicBezTo>
                  <a:lnTo>
                    <a:pt x="8016" y="9302"/>
                  </a:lnTo>
                  <a:lnTo>
                    <a:pt x="7940" y="8970"/>
                  </a:lnTo>
                  <a:lnTo>
                    <a:pt x="8011" y="8968"/>
                  </a:lnTo>
                  <a:lnTo>
                    <a:pt x="7935" y="9377"/>
                  </a:lnTo>
                  <a:lnTo>
                    <a:pt x="7859" y="9713"/>
                  </a:lnTo>
                  <a:cubicBezTo>
                    <a:pt x="7857" y="9721"/>
                    <a:pt x="7853" y="9728"/>
                    <a:pt x="7847" y="9733"/>
                  </a:cubicBezTo>
                  <a:lnTo>
                    <a:pt x="7767" y="9801"/>
                  </a:lnTo>
                  <a:cubicBezTo>
                    <a:pt x="7752" y="9813"/>
                    <a:pt x="7730" y="9812"/>
                    <a:pt x="7717" y="9798"/>
                  </a:cubicBezTo>
                  <a:lnTo>
                    <a:pt x="7641" y="9714"/>
                  </a:lnTo>
                  <a:lnTo>
                    <a:pt x="7652" y="9722"/>
                  </a:lnTo>
                  <a:lnTo>
                    <a:pt x="7576" y="9686"/>
                  </a:lnTo>
                  <a:lnTo>
                    <a:pt x="7627" y="9660"/>
                  </a:lnTo>
                  <a:lnTo>
                    <a:pt x="7551" y="10085"/>
                  </a:lnTo>
                  <a:lnTo>
                    <a:pt x="7471" y="10457"/>
                  </a:lnTo>
                  <a:cubicBezTo>
                    <a:pt x="7467" y="10474"/>
                    <a:pt x="7452" y="10486"/>
                    <a:pt x="7434" y="10485"/>
                  </a:cubicBezTo>
                  <a:cubicBezTo>
                    <a:pt x="7417" y="10485"/>
                    <a:pt x="7402" y="10472"/>
                    <a:pt x="7400" y="10454"/>
                  </a:cubicBezTo>
                  <a:lnTo>
                    <a:pt x="7324" y="9877"/>
                  </a:lnTo>
                  <a:lnTo>
                    <a:pt x="7248" y="9137"/>
                  </a:lnTo>
                  <a:lnTo>
                    <a:pt x="7287" y="9169"/>
                  </a:lnTo>
                  <a:lnTo>
                    <a:pt x="7207" y="9177"/>
                  </a:lnTo>
                  <a:lnTo>
                    <a:pt x="7239" y="9145"/>
                  </a:lnTo>
                  <a:lnTo>
                    <a:pt x="7163" y="9953"/>
                  </a:lnTo>
                  <a:lnTo>
                    <a:pt x="7087" y="10305"/>
                  </a:lnTo>
                  <a:cubicBezTo>
                    <a:pt x="7084" y="10317"/>
                    <a:pt x="7076" y="10326"/>
                    <a:pt x="7065" y="10331"/>
                  </a:cubicBezTo>
                  <a:cubicBezTo>
                    <a:pt x="7054" y="10335"/>
                    <a:pt x="7041" y="10334"/>
                    <a:pt x="7031" y="10327"/>
                  </a:cubicBezTo>
                  <a:lnTo>
                    <a:pt x="6955" y="10275"/>
                  </a:lnTo>
                  <a:cubicBezTo>
                    <a:pt x="6951" y="10272"/>
                    <a:pt x="6948" y="10269"/>
                    <a:pt x="6945" y="10265"/>
                  </a:cubicBezTo>
                  <a:lnTo>
                    <a:pt x="6864" y="10139"/>
                  </a:lnTo>
                  <a:lnTo>
                    <a:pt x="6790" y="10006"/>
                  </a:lnTo>
                  <a:lnTo>
                    <a:pt x="6714" y="9894"/>
                  </a:lnTo>
                  <a:cubicBezTo>
                    <a:pt x="6710" y="9889"/>
                    <a:pt x="6708" y="9883"/>
                    <a:pt x="6708" y="9878"/>
                  </a:cubicBezTo>
                  <a:lnTo>
                    <a:pt x="6632" y="9250"/>
                  </a:lnTo>
                  <a:lnTo>
                    <a:pt x="6699" y="9263"/>
                  </a:lnTo>
                  <a:lnTo>
                    <a:pt x="6619" y="9403"/>
                  </a:lnTo>
                  <a:lnTo>
                    <a:pt x="6623" y="9388"/>
                  </a:lnTo>
                  <a:lnTo>
                    <a:pt x="6547" y="10320"/>
                  </a:lnTo>
                  <a:cubicBezTo>
                    <a:pt x="6547" y="10326"/>
                    <a:pt x="6545" y="10331"/>
                    <a:pt x="6542" y="10336"/>
                  </a:cubicBezTo>
                  <a:lnTo>
                    <a:pt x="6466" y="10464"/>
                  </a:lnTo>
                  <a:cubicBezTo>
                    <a:pt x="6459" y="10476"/>
                    <a:pt x="6446" y="10483"/>
                    <a:pt x="6432" y="10481"/>
                  </a:cubicBezTo>
                  <a:cubicBezTo>
                    <a:pt x="6419" y="10480"/>
                    <a:pt x="6407" y="10471"/>
                    <a:pt x="6402" y="10458"/>
                  </a:cubicBezTo>
                  <a:lnTo>
                    <a:pt x="6326" y="10258"/>
                  </a:lnTo>
                  <a:lnTo>
                    <a:pt x="6381" y="10274"/>
                  </a:lnTo>
                  <a:lnTo>
                    <a:pt x="6301" y="10334"/>
                  </a:lnTo>
                  <a:lnTo>
                    <a:pt x="6315" y="10312"/>
                  </a:lnTo>
                  <a:lnTo>
                    <a:pt x="6239" y="10728"/>
                  </a:lnTo>
                  <a:cubicBezTo>
                    <a:pt x="6238" y="10731"/>
                    <a:pt x="6237" y="10734"/>
                    <a:pt x="6236" y="10737"/>
                  </a:cubicBezTo>
                  <a:lnTo>
                    <a:pt x="6160" y="10893"/>
                  </a:lnTo>
                  <a:cubicBezTo>
                    <a:pt x="6154" y="10906"/>
                    <a:pt x="6140" y="10914"/>
                    <a:pt x="6126" y="10913"/>
                  </a:cubicBezTo>
                  <a:cubicBezTo>
                    <a:pt x="6112" y="10913"/>
                    <a:pt x="6099" y="10904"/>
                    <a:pt x="6094" y="10891"/>
                  </a:cubicBezTo>
                  <a:lnTo>
                    <a:pt x="6018" y="10703"/>
                  </a:lnTo>
                  <a:lnTo>
                    <a:pt x="6043" y="10724"/>
                  </a:lnTo>
                  <a:lnTo>
                    <a:pt x="5963" y="10704"/>
                  </a:lnTo>
                  <a:cubicBezTo>
                    <a:pt x="5949" y="10701"/>
                    <a:pt x="5938" y="10689"/>
                    <a:pt x="5936" y="10675"/>
                  </a:cubicBezTo>
                  <a:lnTo>
                    <a:pt x="5860" y="10203"/>
                  </a:lnTo>
                  <a:lnTo>
                    <a:pt x="5862" y="10211"/>
                  </a:lnTo>
                  <a:lnTo>
                    <a:pt x="5786" y="10027"/>
                  </a:lnTo>
                  <a:lnTo>
                    <a:pt x="5845" y="10039"/>
                  </a:lnTo>
                  <a:lnTo>
                    <a:pt x="5765" y="10119"/>
                  </a:lnTo>
                  <a:cubicBezTo>
                    <a:pt x="5755" y="10129"/>
                    <a:pt x="5741" y="10132"/>
                    <a:pt x="5728" y="10128"/>
                  </a:cubicBezTo>
                  <a:cubicBezTo>
                    <a:pt x="5715" y="10123"/>
                    <a:pt x="5706" y="10112"/>
                    <a:pt x="5704" y="10099"/>
                  </a:cubicBezTo>
                  <a:lnTo>
                    <a:pt x="5628" y="9595"/>
                  </a:lnTo>
                  <a:lnTo>
                    <a:pt x="5688" y="9616"/>
                  </a:lnTo>
                  <a:lnTo>
                    <a:pt x="5612" y="9688"/>
                  </a:lnTo>
                  <a:lnTo>
                    <a:pt x="5623" y="9666"/>
                  </a:lnTo>
                  <a:lnTo>
                    <a:pt x="5547" y="10238"/>
                  </a:lnTo>
                  <a:cubicBezTo>
                    <a:pt x="5546" y="10249"/>
                    <a:pt x="5539" y="10259"/>
                    <a:pt x="5530" y="10265"/>
                  </a:cubicBezTo>
                  <a:cubicBezTo>
                    <a:pt x="5520" y="10270"/>
                    <a:pt x="5508" y="10271"/>
                    <a:pt x="5498" y="10267"/>
                  </a:cubicBezTo>
                  <a:lnTo>
                    <a:pt x="5418" y="10235"/>
                  </a:lnTo>
                  <a:cubicBezTo>
                    <a:pt x="5406" y="10230"/>
                    <a:pt x="5398" y="10220"/>
                    <a:pt x="5396" y="10207"/>
                  </a:cubicBezTo>
                  <a:lnTo>
                    <a:pt x="5320" y="9715"/>
                  </a:lnTo>
                  <a:lnTo>
                    <a:pt x="5244" y="9199"/>
                  </a:lnTo>
                  <a:lnTo>
                    <a:pt x="5247" y="9208"/>
                  </a:lnTo>
                  <a:lnTo>
                    <a:pt x="5171" y="9040"/>
                  </a:lnTo>
                  <a:lnTo>
                    <a:pt x="5239" y="9028"/>
                  </a:lnTo>
                  <a:lnTo>
                    <a:pt x="5159" y="10005"/>
                  </a:lnTo>
                  <a:lnTo>
                    <a:pt x="5083" y="10377"/>
                  </a:lnTo>
                  <a:cubicBezTo>
                    <a:pt x="5080" y="10391"/>
                    <a:pt x="5069" y="10402"/>
                    <a:pt x="5055" y="10405"/>
                  </a:cubicBezTo>
                  <a:cubicBezTo>
                    <a:pt x="5041" y="10408"/>
                    <a:pt x="5027" y="10402"/>
                    <a:pt x="5018" y="10391"/>
                  </a:cubicBezTo>
                  <a:lnTo>
                    <a:pt x="4942" y="10287"/>
                  </a:lnTo>
                  <a:cubicBezTo>
                    <a:pt x="4941" y="10285"/>
                    <a:pt x="4940" y="10284"/>
                    <a:pt x="4940" y="10282"/>
                  </a:cubicBezTo>
                  <a:lnTo>
                    <a:pt x="4864" y="10138"/>
                  </a:lnTo>
                  <a:lnTo>
                    <a:pt x="4929" y="10135"/>
                  </a:lnTo>
                  <a:lnTo>
                    <a:pt x="4849" y="10327"/>
                  </a:lnTo>
                  <a:cubicBezTo>
                    <a:pt x="4843" y="10342"/>
                    <a:pt x="4828" y="10351"/>
                    <a:pt x="4812" y="10349"/>
                  </a:cubicBezTo>
                  <a:cubicBezTo>
                    <a:pt x="4796" y="10348"/>
                    <a:pt x="4783" y="10336"/>
                    <a:pt x="4780" y="10320"/>
                  </a:cubicBezTo>
                  <a:lnTo>
                    <a:pt x="4704" y="9925"/>
                  </a:lnTo>
                  <a:lnTo>
                    <a:pt x="4628" y="9561"/>
                  </a:lnTo>
                  <a:lnTo>
                    <a:pt x="4693" y="9574"/>
                  </a:lnTo>
                  <a:lnTo>
                    <a:pt x="4613" y="9690"/>
                  </a:lnTo>
                  <a:lnTo>
                    <a:pt x="4619" y="9677"/>
                  </a:lnTo>
                  <a:lnTo>
                    <a:pt x="4543" y="10013"/>
                  </a:lnTo>
                  <a:cubicBezTo>
                    <a:pt x="4539" y="10029"/>
                    <a:pt x="4526" y="10040"/>
                    <a:pt x="4510" y="10041"/>
                  </a:cubicBezTo>
                  <a:cubicBezTo>
                    <a:pt x="4494" y="10042"/>
                    <a:pt x="4479" y="10033"/>
                    <a:pt x="4474" y="10018"/>
                  </a:cubicBezTo>
                  <a:lnTo>
                    <a:pt x="4398" y="9814"/>
                  </a:lnTo>
                  <a:lnTo>
                    <a:pt x="4466" y="9811"/>
                  </a:lnTo>
                  <a:lnTo>
                    <a:pt x="4391" y="10087"/>
                  </a:lnTo>
                  <a:lnTo>
                    <a:pt x="4311" y="10575"/>
                  </a:lnTo>
                  <a:cubicBezTo>
                    <a:pt x="4308" y="10594"/>
                    <a:pt x="4291" y="10607"/>
                    <a:pt x="4272" y="10605"/>
                  </a:cubicBezTo>
                  <a:lnTo>
                    <a:pt x="4196" y="10597"/>
                  </a:lnTo>
                  <a:cubicBezTo>
                    <a:pt x="4183" y="10596"/>
                    <a:pt x="4172" y="10588"/>
                    <a:pt x="4166" y="10576"/>
                  </a:cubicBezTo>
                  <a:lnTo>
                    <a:pt x="4090" y="10400"/>
                  </a:lnTo>
                  <a:cubicBezTo>
                    <a:pt x="4089" y="10397"/>
                    <a:pt x="4088" y="10394"/>
                    <a:pt x="4088" y="10391"/>
                  </a:cubicBezTo>
                  <a:lnTo>
                    <a:pt x="4012" y="9923"/>
                  </a:lnTo>
                  <a:lnTo>
                    <a:pt x="4040" y="9953"/>
                  </a:lnTo>
                  <a:lnTo>
                    <a:pt x="3960" y="9937"/>
                  </a:lnTo>
                  <a:lnTo>
                    <a:pt x="4002" y="9912"/>
                  </a:lnTo>
                  <a:lnTo>
                    <a:pt x="3926" y="10156"/>
                  </a:lnTo>
                  <a:cubicBezTo>
                    <a:pt x="3925" y="10158"/>
                    <a:pt x="3925" y="10160"/>
                    <a:pt x="3924" y="10161"/>
                  </a:cubicBezTo>
                  <a:lnTo>
                    <a:pt x="3848" y="10317"/>
                  </a:lnTo>
                  <a:cubicBezTo>
                    <a:pt x="3842" y="10329"/>
                    <a:pt x="3831" y="10336"/>
                    <a:pt x="3818" y="10337"/>
                  </a:cubicBezTo>
                  <a:cubicBezTo>
                    <a:pt x="3805" y="10338"/>
                    <a:pt x="3793" y="10332"/>
                    <a:pt x="3786" y="10322"/>
                  </a:cubicBezTo>
                  <a:lnTo>
                    <a:pt x="3710" y="10210"/>
                  </a:lnTo>
                  <a:lnTo>
                    <a:pt x="3770" y="10208"/>
                  </a:lnTo>
                  <a:lnTo>
                    <a:pt x="3690" y="10344"/>
                  </a:lnTo>
                  <a:cubicBezTo>
                    <a:pt x="3683" y="10357"/>
                    <a:pt x="3668" y="10363"/>
                    <a:pt x="3653" y="10361"/>
                  </a:cubicBezTo>
                  <a:cubicBezTo>
                    <a:pt x="3639" y="10358"/>
                    <a:pt x="3627" y="10347"/>
                    <a:pt x="3624" y="10332"/>
                  </a:cubicBezTo>
                  <a:lnTo>
                    <a:pt x="3548" y="9944"/>
                  </a:lnTo>
                  <a:lnTo>
                    <a:pt x="3571" y="9971"/>
                  </a:lnTo>
                  <a:lnTo>
                    <a:pt x="3495" y="9943"/>
                  </a:lnTo>
                  <a:lnTo>
                    <a:pt x="3543" y="9914"/>
                  </a:lnTo>
                  <a:lnTo>
                    <a:pt x="3467" y="10482"/>
                  </a:lnTo>
                  <a:cubicBezTo>
                    <a:pt x="3465" y="10499"/>
                    <a:pt x="3452" y="10512"/>
                    <a:pt x="3435" y="10513"/>
                  </a:cubicBezTo>
                  <a:cubicBezTo>
                    <a:pt x="3418" y="10515"/>
                    <a:pt x="3403" y="10505"/>
                    <a:pt x="3397" y="10489"/>
                  </a:cubicBezTo>
                  <a:lnTo>
                    <a:pt x="3316" y="10253"/>
                  </a:lnTo>
                  <a:lnTo>
                    <a:pt x="3240" y="9873"/>
                  </a:lnTo>
                  <a:lnTo>
                    <a:pt x="3308" y="9881"/>
                  </a:lnTo>
                  <a:lnTo>
                    <a:pt x="3232" y="10045"/>
                  </a:lnTo>
                  <a:cubicBezTo>
                    <a:pt x="3226" y="10058"/>
                    <a:pt x="3213" y="10066"/>
                    <a:pt x="3198" y="10065"/>
                  </a:cubicBezTo>
                  <a:cubicBezTo>
                    <a:pt x="3184" y="10065"/>
                    <a:pt x="3171" y="10056"/>
                    <a:pt x="3166" y="10042"/>
                  </a:cubicBezTo>
                  <a:lnTo>
                    <a:pt x="3086" y="9826"/>
                  </a:lnTo>
                  <a:cubicBezTo>
                    <a:pt x="3085" y="9823"/>
                    <a:pt x="3084" y="9820"/>
                    <a:pt x="3084" y="9817"/>
                  </a:cubicBezTo>
                  <a:lnTo>
                    <a:pt x="3008" y="8993"/>
                  </a:lnTo>
                  <a:lnTo>
                    <a:pt x="3009" y="8999"/>
                  </a:lnTo>
                  <a:lnTo>
                    <a:pt x="2933" y="8723"/>
                  </a:lnTo>
                  <a:lnTo>
                    <a:pt x="2998" y="8733"/>
                  </a:lnTo>
                  <a:lnTo>
                    <a:pt x="2922" y="8849"/>
                  </a:lnTo>
                  <a:cubicBezTo>
                    <a:pt x="2911" y="8865"/>
                    <a:pt x="2891" y="8870"/>
                    <a:pt x="2874" y="8861"/>
                  </a:cubicBezTo>
                  <a:lnTo>
                    <a:pt x="2794" y="8817"/>
                  </a:lnTo>
                  <a:lnTo>
                    <a:pt x="2844" y="8802"/>
                  </a:lnTo>
                  <a:lnTo>
                    <a:pt x="2768" y="8954"/>
                  </a:lnTo>
                  <a:cubicBezTo>
                    <a:pt x="2760" y="8968"/>
                    <a:pt x="2744" y="8976"/>
                    <a:pt x="2729" y="8973"/>
                  </a:cubicBezTo>
                  <a:cubicBezTo>
                    <a:pt x="2713" y="8970"/>
                    <a:pt x="2701" y="8957"/>
                    <a:pt x="2700" y="8940"/>
                  </a:cubicBezTo>
                  <a:lnTo>
                    <a:pt x="2624" y="8018"/>
                  </a:lnTo>
                  <a:lnTo>
                    <a:pt x="2548" y="7398"/>
                  </a:lnTo>
                  <a:lnTo>
                    <a:pt x="2619" y="7398"/>
                  </a:lnTo>
                  <a:lnTo>
                    <a:pt x="2539" y="8074"/>
                  </a:lnTo>
                  <a:lnTo>
                    <a:pt x="2463" y="8722"/>
                  </a:lnTo>
                  <a:cubicBezTo>
                    <a:pt x="2461" y="8739"/>
                    <a:pt x="2447" y="8753"/>
                    <a:pt x="2429" y="8753"/>
                  </a:cubicBezTo>
                  <a:cubicBezTo>
                    <a:pt x="2411" y="8754"/>
                    <a:pt x="2396" y="8742"/>
                    <a:pt x="2392" y="8724"/>
                  </a:cubicBezTo>
                  <a:lnTo>
                    <a:pt x="2316" y="8340"/>
                  </a:lnTo>
                  <a:cubicBezTo>
                    <a:pt x="2316" y="8339"/>
                    <a:pt x="2316" y="8337"/>
                    <a:pt x="2316" y="8335"/>
                  </a:cubicBezTo>
                  <a:lnTo>
                    <a:pt x="2240" y="6883"/>
                  </a:lnTo>
                  <a:lnTo>
                    <a:pt x="2240" y="6889"/>
                  </a:lnTo>
                  <a:lnTo>
                    <a:pt x="2160" y="6517"/>
                  </a:lnTo>
                  <a:lnTo>
                    <a:pt x="2208" y="6543"/>
                  </a:lnTo>
                  <a:lnTo>
                    <a:pt x="2130" y="6572"/>
                  </a:lnTo>
                  <a:lnTo>
                    <a:pt x="2054" y="6596"/>
                  </a:lnTo>
                  <a:lnTo>
                    <a:pt x="2077" y="6574"/>
                  </a:lnTo>
                  <a:lnTo>
                    <a:pt x="2001" y="6786"/>
                  </a:lnTo>
                  <a:cubicBezTo>
                    <a:pt x="1996" y="6801"/>
                    <a:pt x="1980" y="6811"/>
                    <a:pt x="1963" y="6809"/>
                  </a:cubicBezTo>
                  <a:cubicBezTo>
                    <a:pt x="1947" y="6807"/>
                    <a:pt x="1934" y="6794"/>
                    <a:pt x="1932" y="6778"/>
                  </a:cubicBezTo>
                  <a:lnTo>
                    <a:pt x="1852" y="6088"/>
                  </a:lnTo>
                  <a:lnTo>
                    <a:pt x="1776" y="5042"/>
                  </a:lnTo>
                  <a:lnTo>
                    <a:pt x="1700" y="4410"/>
                  </a:lnTo>
                  <a:lnTo>
                    <a:pt x="1715" y="4435"/>
                  </a:lnTo>
                  <a:lnTo>
                    <a:pt x="1635" y="4379"/>
                  </a:lnTo>
                  <a:lnTo>
                    <a:pt x="1691" y="4352"/>
                  </a:lnTo>
                  <a:lnTo>
                    <a:pt x="1615" y="5380"/>
                  </a:lnTo>
                  <a:lnTo>
                    <a:pt x="1539" y="6612"/>
                  </a:lnTo>
                  <a:lnTo>
                    <a:pt x="1463" y="7760"/>
                  </a:lnTo>
                  <a:cubicBezTo>
                    <a:pt x="1463" y="7762"/>
                    <a:pt x="1463" y="7764"/>
                    <a:pt x="1463" y="7766"/>
                  </a:cubicBezTo>
                  <a:lnTo>
                    <a:pt x="1383" y="8106"/>
                  </a:lnTo>
                  <a:cubicBezTo>
                    <a:pt x="1378" y="8123"/>
                    <a:pt x="1362" y="8135"/>
                    <a:pt x="1345" y="8133"/>
                  </a:cubicBezTo>
                  <a:cubicBezTo>
                    <a:pt x="1327" y="8132"/>
                    <a:pt x="1313" y="8118"/>
                    <a:pt x="1312" y="8100"/>
                  </a:cubicBezTo>
                  <a:lnTo>
                    <a:pt x="1235" y="6959"/>
                  </a:lnTo>
                  <a:lnTo>
                    <a:pt x="1159" y="4910"/>
                  </a:lnTo>
                  <a:lnTo>
                    <a:pt x="1083" y="2103"/>
                  </a:lnTo>
                  <a:lnTo>
                    <a:pt x="1003" y="39"/>
                  </a:lnTo>
                  <a:lnTo>
                    <a:pt x="1045" y="73"/>
                  </a:lnTo>
                  <a:lnTo>
                    <a:pt x="969" y="85"/>
                  </a:lnTo>
                  <a:lnTo>
                    <a:pt x="999" y="52"/>
                  </a:lnTo>
                  <a:lnTo>
                    <a:pt x="923" y="1087"/>
                  </a:lnTo>
                  <a:lnTo>
                    <a:pt x="847" y="2799"/>
                  </a:lnTo>
                  <a:lnTo>
                    <a:pt x="767" y="5263"/>
                  </a:lnTo>
                  <a:lnTo>
                    <a:pt x="691" y="7103"/>
                  </a:lnTo>
                  <a:lnTo>
                    <a:pt x="615" y="8629"/>
                  </a:lnTo>
                  <a:lnTo>
                    <a:pt x="535" y="9364"/>
                  </a:lnTo>
                  <a:lnTo>
                    <a:pt x="459" y="9785"/>
                  </a:lnTo>
                  <a:lnTo>
                    <a:pt x="383" y="10157"/>
                  </a:lnTo>
                  <a:cubicBezTo>
                    <a:pt x="379" y="10173"/>
                    <a:pt x="365" y="10185"/>
                    <a:pt x="348" y="10185"/>
                  </a:cubicBezTo>
                  <a:cubicBezTo>
                    <a:pt x="332" y="10186"/>
                    <a:pt x="317" y="10175"/>
                    <a:pt x="313" y="10159"/>
                  </a:cubicBezTo>
                  <a:lnTo>
                    <a:pt x="237" y="9871"/>
                  </a:lnTo>
                  <a:cubicBezTo>
                    <a:pt x="236" y="9869"/>
                    <a:pt x="236" y="9867"/>
                    <a:pt x="236" y="9865"/>
                  </a:cubicBezTo>
                  <a:lnTo>
                    <a:pt x="156" y="8928"/>
                  </a:lnTo>
                  <a:lnTo>
                    <a:pt x="80" y="8028"/>
                  </a:lnTo>
                  <a:lnTo>
                    <a:pt x="90" y="8051"/>
                  </a:lnTo>
                  <a:lnTo>
                    <a:pt x="14" y="7975"/>
                  </a:lnTo>
                  <a:cubicBezTo>
                    <a:pt x="0" y="7961"/>
                    <a:pt x="0" y="7938"/>
                    <a:pt x="14" y="7924"/>
                  </a:cubicBezTo>
                  <a:cubicBezTo>
                    <a:pt x="28" y="7910"/>
                    <a:pt x="51" y="7910"/>
                    <a:pt x="65" y="7924"/>
                  </a:cubicBezTo>
                  <a:close/>
                </a:path>
              </a:pathLst>
            </a:custGeom>
            <a:solidFill>
              <a:srgbClr val="00B0F0"/>
            </a:solidFill>
            <a:ln w="1" cap="flat">
              <a:solidFill>
                <a:srgbClr val="00B0F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104"/>
            <p:cNvSpPr>
              <a:spLocks/>
            </p:cNvSpPr>
            <p:nvPr/>
          </p:nvSpPr>
          <p:spPr bwMode="auto">
            <a:xfrm>
              <a:off x="6336032" y="4391101"/>
              <a:ext cx="1217683" cy="616155"/>
            </a:xfrm>
            <a:custGeom>
              <a:avLst/>
              <a:gdLst>
                <a:gd name="T0" fmla="*/ 225 w 3930"/>
                <a:gd name="T1" fmla="*/ 1734 h 2079"/>
                <a:gd name="T2" fmla="*/ 335 w 3930"/>
                <a:gd name="T3" fmla="*/ 747 h 2079"/>
                <a:gd name="T4" fmla="*/ 534 w 3930"/>
                <a:gd name="T5" fmla="*/ 1271 h 2079"/>
                <a:gd name="T6" fmla="*/ 668 w 3930"/>
                <a:gd name="T7" fmla="*/ 1480 h 2079"/>
                <a:gd name="T8" fmla="*/ 771 w 3930"/>
                <a:gd name="T9" fmla="*/ 1160 h 2079"/>
                <a:gd name="T10" fmla="*/ 922 w 3930"/>
                <a:gd name="T11" fmla="*/ 1359 h 2079"/>
                <a:gd name="T12" fmla="*/ 1004 w 3930"/>
                <a:gd name="T13" fmla="*/ 1107 h 2079"/>
                <a:gd name="T14" fmla="*/ 1230 w 3930"/>
                <a:gd name="T15" fmla="*/ 1408 h 2079"/>
                <a:gd name="T16" fmla="*/ 1347 w 3930"/>
                <a:gd name="T17" fmla="*/ 5 h 2079"/>
                <a:gd name="T18" fmla="*/ 1536 w 3930"/>
                <a:gd name="T19" fmla="*/ 1205 h 2079"/>
                <a:gd name="T20" fmla="*/ 1687 w 3930"/>
                <a:gd name="T21" fmla="*/ 1349 h 2079"/>
                <a:gd name="T22" fmla="*/ 1769 w 3930"/>
                <a:gd name="T23" fmla="*/ 1280 h 2079"/>
                <a:gd name="T24" fmla="*/ 1857 w 3930"/>
                <a:gd name="T25" fmla="*/ 1321 h 2079"/>
                <a:gd name="T26" fmla="*/ 2043 w 3930"/>
                <a:gd name="T27" fmla="*/ 737 h 2079"/>
                <a:gd name="T28" fmla="*/ 2168 w 3930"/>
                <a:gd name="T29" fmla="*/ 1861 h 2079"/>
                <a:gd name="T30" fmla="*/ 2432 w 3930"/>
                <a:gd name="T31" fmla="*/ 1714 h 2079"/>
                <a:gd name="T32" fmla="*/ 2559 w 3930"/>
                <a:gd name="T33" fmla="*/ 1630 h 2079"/>
                <a:gd name="T34" fmla="*/ 2719 w 3930"/>
                <a:gd name="T35" fmla="*/ 1629 h 2079"/>
                <a:gd name="T36" fmla="*/ 2840 w 3930"/>
                <a:gd name="T37" fmla="*/ 965 h 2079"/>
                <a:gd name="T38" fmla="*/ 2931 w 3930"/>
                <a:gd name="T39" fmla="*/ 2034 h 2079"/>
                <a:gd name="T40" fmla="*/ 3195 w 3930"/>
                <a:gd name="T41" fmla="*/ 2 h 2079"/>
                <a:gd name="T42" fmla="*/ 3386 w 3930"/>
                <a:gd name="T43" fmla="*/ 1211 h 2079"/>
                <a:gd name="T44" fmla="*/ 3474 w 3930"/>
                <a:gd name="T45" fmla="*/ 1343 h 2079"/>
                <a:gd name="T46" fmla="*/ 3628 w 3930"/>
                <a:gd name="T47" fmla="*/ 611 h 2079"/>
                <a:gd name="T48" fmla="*/ 3758 w 3930"/>
                <a:gd name="T49" fmla="*/ 1398 h 2079"/>
                <a:gd name="T50" fmla="*/ 3897 w 3930"/>
                <a:gd name="T51" fmla="*/ 1050 h 2079"/>
                <a:gd name="T52" fmla="*/ 3791 w 3930"/>
                <a:gd name="T53" fmla="*/ 1521 h 2079"/>
                <a:gd name="T54" fmla="*/ 3689 w 3930"/>
                <a:gd name="T55" fmla="*/ 648 h 2079"/>
                <a:gd name="T56" fmla="*/ 3539 w 3930"/>
                <a:gd name="T57" fmla="*/ 1372 h 2079"/>
                <a:gd name="T58" fmla="*/ 3315 w 3930"/>
                <a:gd name="T59" fmla="*/ 1222 h 2079"/>
                <a:gd name="T60" fmla="*/ 3164 w 3930"/>
                <a:gd name="T61" fmla="*/ 48 h 2079"/>
                <a:gd name="T62" fmla="*/ 3002 w 3930"/>
                <a:gd name="T63" fmla="*/ 2049 h 2079"/>
                <a:gd name="T64" fmla="*/ 2861 w 3930"/>
                <a:gd name="T65" fmla="*/ 1122 h 2079"/>
                <a:gd name="T66" fmla="*/ 2750 w 3930"/>
                <a:gd name="T67" fmla="*/ 1694 h 2079"/>
                <a:gd name="T68" fmla="*/ 2606 w 3930"/>
                <a:gd name="T69" fmla="*/ 1685 h 2079"/>
                <a:gd name="T70" fmla="*/ 2421 w 3930"/>
                <a:gd name="T71" fmla="*/ 1785 h 2079"/>
                <a:gd name="T72" fmla="*/ 2221 w 3930"/>
                <a:gd name="T73" fmla="*/ 1910 h 2079"/>
                <a:gd name="T74" fmla="*/ 2007 w 3930"/>
                <a:gd name="T75" fmla="*/ 778 h 2079"/>
                <a:gd name="T76" fmla="*/ 1916 w 3930"/>
                <a:gd name="T77" fmla="*/ 1362 h 2079"/>
                <a:gd name="T78" fmla="*/ 1776 w 3930"/>
                <a:gd name="T79" fmla="*/ 1567 h 2079"/>
                <a:gd name="T80" fmla="*/ 1648 w 3930"/>
                <a:gd name="T81" fmla="*/ 1401 h 2079"/>
                <a:gd name="T82" fmla="*/ 1504 w 3930"/>
                <a:gd name="T83" fmla="*/ 1253 h 2079"/>
                <a:gd name="T84" fmla="*/ 1311 w 3930"/>
                <a:gd name="T85" fmla="*/ 44 h 2079"/>
                <a:gd name="T86" fmla="*/ 1195 w 3930"/>
                <a:gd name="T87" fmla="*/ 1449 h 2079"/>
                <a:gd name="T88" fmla="*/ 1073 w 3930"/>
                <a:gd name="T89" fmla="*/ 1128 h 2079"/>
                <a:gd name="T90" fmla="*/ 927 w 3930"/>
                <a:gd name="T91" fmla="*/ 1768 h 2079"/>
                <a:gd name="T92" fmla="*/ 842 w 3930"/>
                <a:gd name="T93" fmla="*/ 1171 h 2079"/>
                <a:gd name="T94" fmla="*/ 625 w 3930"/>
                <a:gd name="T95" fmla="*/ 1534 h 2079"/>
                <a:gd name="T96" fmla="*/ 465 w 3930"/>
                <a:gd name="T97" fmla="*/ 1291 h 2079"/>
                <a:gd name="T98" fmla="*/ 324 w 3930"/>
                <a:gd name="T99" fmla="*/ 810 h 2079"/>
                <a:gd name="T100" fmla="*/ 194 w 3930"/>
                <a:gd name="T101" fmla="*/ 1781 h 2079"/>
                <a:gd name="T102" fmla="*/ 3 w 3930"/>
                <a:gd name="T103" fmla="*/ 962 h 2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30" h="2079">
                  <a:moveTo>
                    <a:pt x="74" y="953"/>
                  </a:moveTo>
                  <a:lnTo>
                    <a:pt x="150" y="1513"/>
                  </a:lnTo>
                  <a:lnTo>
                    <a:pt x="149" y="1506"/>
                  </a:lnTo>
                  <a:lnTo>
                    <a:pt x="225" y="1734"/>
                  </a:lnTo>
                  <a:lnTo>
                    <a:pt x="155" y="1741"/>
                  </a:lnTo>
                  <a:lnTo>
                    <a:pt x="235" y="1089"/>
                  </a:lnTo>
                  <a:lnTo>
                    <a:pt x="311" y="773"/>
                  </a:lnTo>
                  <a:cubicBezTo>
                    <a:pt x="314" y="761"/>
                    <a:pt x="323" y="751"/>
                    <a:pt x="335" y="747"/>
                  </a:cubicBezTo>
                  <a:cubicBezTo>
                    <a:pt x="346" y="743"/>
                    <a:pt x="359" y="746"/>
                    <a:pt x="369" y="753"/>
                  </a:cubicBezTo>
                  <a:lnTo>
                    <a:pt x="445" y="813"/>
                  </a:lnTo>
                  <a:cubicBezTo>
                    <a:pt x="452" y="819"/>
                    <a:pt x="456" y="827"/>
                    <a:pt x="458" y="835"/>
                  </a:cubicBezTo>
                  <a:lnTo>
                    <a:pt x="534" y="1271"/>
                  </a:lnTo>
                  <a:lnTo>
                    <a:pt x="532" y="1264"/>
                  </a:lnTo>
                  <a:lnTo>
                    <a:pt x="612" y="1468"/>
                  </a:lnTo>
                  <a:lnTo>
                    <a:pt x="592" y="1448"/>
                  </a:lnTo>
                  <a:lnTo>
                    <a:pt x="668" y="1480"/>
                  </a:lnTo>
                  <a:cubicBezTo>
                    <a:pt x="675" y="1483"/>
                    <a:pt x="680" y="1487"/>
                    <a:pt x="684" y="1493"/>
                  </a:cubicBezTo>
                  <a:lnTo>
                    <a:pt x="760" y="1605"/>
                  </a:lnTo>
                  <a:lnTo>
                    <a:pt x="695" y="1620"/>
                  </a:lnTo>
                  <a:lnTo>
                    <a:pt x="771" y="1160"/>
                  </a:lnTo>
                  <a:cubicBezTo>
                    <a:pt x="774" y="1144"/>
                    <a:pt x="787" y="1131"/>
                    <a:pt x="803" y="1130"/>
                  </a:cubicBezTo>
                  <a:cubicBezTo>
                    <a:pt x="819" y="1128"/>
                    <a:pt x="834" y="1137"/>
                    <a:pt x="840" y="1152"/>
                  </a:cubicBezTo>
                  <a:lnTo>
                    <a:pt x="920" y="1352"/>
                  </a:lnTo>
                  <a:cubicBezTo>
                    <a:pt x="921" y="1354"/>
                    <a:pt x="921" y="1356"/>
                    <a:pt x="922" y="1359"/>
                  </a:cubicBezTo>
                  <a:lnTo>
                    <a:pt x="998" y="1755"/>
                  </a:lnTo>
                  <a:lnTo>
                    <a:pt x="927" y="1757"/>
                  </a:lnTo>
                  <a:lnTo>
                    <a:pt x="1003" y="1113"/>
                  </a:lnTo>
                  <a:cubicBezTo>
                    <a:pt x="1003" y="1111"/>
                    <a:pt x="1003" y="1109"/>
                    <a:pt x="1004" y="1107"/>
                  </a:cubicBezTo>
                  <a:lnTo>
                    <a:pt x="1080" y="851"/>
                  </a:lnTo>
                  <a:cubicBezTo>
                    <a:pt x="1085" y="835"/>
                    <a:pt x="1100" y="824"/>
                    <a:pt x="1117" y="826"/>
                  </a:cubicBezTo>
                  <a:cubicBezTo>
                    <a:pt x="1134" y="827"/>
                    <a:pt x="1148" y="840"/>
                    <a:pt x="1150" y="856"/>
                  </a:cubicBezTo>
                  <a:lnTo>
                    <a:pt x="1230" y="1408"/>
                  </a:lnTo>
                  <a:lnTo>
                    <a:pt x="1159" y="1410"/>
                  </a:lnTo>
                  <a:lnTo>
                    <a:pt x="1235" y="718"/>
                  </a:lnTo>
                  <a:lnTo>
                    <a:pt x="1311" y="37"/>
                  </a:lnTo>
                  <a:cubicBezTo>
                    <a:pt x="1313" y="19"/>
                    <a:pt x="1328" y="5"/>
                    <a:pt x="1347" y="5"/>
                  </a:cubicBezTo>
                  <a:cubicBezTo>
                    <a:pt x="1366" y="6"/>
                    <a:pt x="1381" y="20"/>
                    <a:pt x="1382" y="39"/>
                  </a:cubicBezTo>
                  <a:lnTo>
                    <a:pt x="1462" y="1015"/>
                  </a:lnTo>
                  <a:lnTo>
                    <a:pt x="1460" y="1005"/>
                  </a:lnTo>
                  <a:lnTo>
                    <a:pt x="1536" y="1205"/>
                  </a:lnTo>
                  <a:lnTo>
                    <a:pt x="1501" y="1182"/>
                  </a:lnTo>
                  <a:lnTo>
                    <a:pt x="1577" y="1178"/>
                  </a:lnTo>
                  <a:cubicBezTo>
                    <a:pt x="1591" y="1177"/>
                    <a:pt x="1604" y="1185"/>
                    <a:pt x="1611" y="1197"/>
                  </a:cubicBezTo>
                  <a:lnTo>
                    <a:pt x="1687" y="1349"/>
                  </a:lnTo>
                  <a:lnTo>
                    <a:pt x="1630" y="1339"/>
                  </a:lnTo>
                  <a:lnTo>
                    <a:pt x="1710" y="1263"/>
                  </a:lnTo>
                  <a:cubicBezTo>
                    <a:pt x="1719" y="1255"/>
                    <a:pt x="1732" y="1251"/>
                    <a:pt x="1744" y="1255"/>
                  </a:cubicBezTo>
                  <a:cubicBezTo>
                    <a:pt x="1756" y="1258"/>
                    <a:pt x="1766" y="1268"/>
                    <a:pt x="1769" y="1280"/>
                  </a:cubicBezTo>
                  <a:lnTo>
                    <a:pt x="1845" y="1548"/>
                  </a:lnTo>
                  <a:lnTo>
                    <a:pt x="1777" y="1546"/>
                  </a:lnTo>
                  <a:lnTo>
                    <a:pt x="1853" y="1330"/>
                  </a:lnTo>
                  <a:cubicBezTo>
                    <a:pt x="1854" y="1326"/>
                    <a:pt x="1855" y="1323"/>
                    <a:pt x="1857" y="1321"/>
                  </a:cubicBezTo>
                  <a:lnTo>
                    <a:pt x="1933" y="1213"/>
                  </a:lnTo>
                  <a:lnTo>
                    <a:pt x="1927" y="1227"/>
                  </a:lnTo>
                  <a:lnTo>
                    <a:pt x="2007" y="767"/>
                  </a:lnTo>
                  <a:cubicBezTo>
                    <a:pt x="2010" y="750"/>
                    <a:pt x="2025" y="737"/>
                    <a:pt x="2043" y="737"/>
                  </a:cubicBezTo>
                  <a:cubicBezTo>
                    <a:pt x="2061" y="738"/>
                    <a:pt x="2076" y="751"/>
                    <a:pt x="2078" y="769"/>
                  </a:cubicBezTo>
                  <a:lnTo>
                    <a:pt x="2154" y="1333"/>
                  </a:lnTo>
                  <a:lnTo>
                    <a:pt x="2230" y="1881"/>
                  </a:lnTo>
                  <a:lnTo>
                    <a:pt x="2168" y="1861"/>
                  </a:lnTo>
                  <a:lnTo>
                    <a:pt x="2244" y="1781"/>
                  </a:lnTo>
                  <a:lnTo>
                    <a:pt x="2327" y="1710"/>
                  </a:lnTo>
                  <a:cubicBezTo>
                    <a:pt x="2335" y="1703"/>
                    <a:pt x="2346" y="1700"/>
                    <a:pt x="2356" y="1702"/>
                  </a:cubicBezTo>
                  <a:lnTo>
                    <a:pt x="2432" y="1714"/>
                  </a:lnTo>
                  <a:lnTo>
                    <a:pt x="2416" y="1715"/>
                  </a:lnTo>
                  <a:lnTo>
                    <a:pt x="2492" y="1691"/>
                  </a:lnTo>
                  <a:lnTo>
                    <a:pt x="2479" y="1698"/>
                  </a:lnTo>
                  <a:lnTo>
                    <a:pt x="2559" y="1630"/>
                  </a:lnTo>
                  <a:cubicBezTo>
                    <a:pt x="2570" y="1621"/>
                    <a:pt x="2586" y="1619"/>
                    <a:pt x="2599" y="1626"/>
                  </a:cubicBezTo>
                  <a:lnTo>
                    <a:pt x="2675" y="1666"/>
                  </a:lnTo>
                  <a:lnTo>
                    <a:pt x="2643" y="1665"/>
                  </a:lnTo>
                  <a:lnTo>
                    <a:pt x="2719" y="1629"/>
                  </a:lnTo>
                  <a:lnTo>
                    <a:pt x="2699" y="1657"/>
                  </a:lnTo>
                  <a:lnTo>
                    <a:pt x="2775" y="981"/>
                  </a:lnTo>
                  <a:cubicBezTo>
                    <a:pt x="2776" y="967"/>
                    <a:pt x="2787" y="954"/>
                    <a:pt x="2802" y="951"/>
                  </a:cubicBezTo>
                  <a:cubicBezTo>
                    <a:pt x="2816" y="947"/>
                    <a:pt x="2832" y="953"/>
                    <a:pt x="2840" y="965"/>
                  </a:cubicBezTo>
                  <a:lnTo>
                    <a:pt x="2920" y="1081"/>
                  </a:lnTo>
                  <a:cubicBezTo>
                    <a:pt x="2924" y="1086"/>
                    <a:pt x="2926" y="1092"/>
                    <a:pt x="2926" y="1099"/>
                  </a:cubicBezTo>
                  <a:lnTo>
                    <a:pt x="3002" y="2039"/>
                  </a:lnTo>
                  <a:lnTo>
                    <a:pt x="2931" y="2034"/>
                  </a:lnTo>
                  <a:lnTo>
                    <a:pt x="3007" y="1682"/>
                  </a:lnTo>
                  <a:lnTo>
                    <a:pt x="3083" y="755"/>
                  </a:lnTo>
                  <a:lnTo>
                    <a:pt x="3163" y="33"/>
                  </a:lnTo>
                  <a:cubicBezTo>
                    <a:pt x="3165" y="17"/>
                    <a:pt x="3178" y="3"/>
                    <a:pt x="3195" y="2"/>
                  </a:cubicBezTo>
                  <a:cubicBezTo>
                    <a:pt x="3212" y="0"/>
                    <a:pt x="3228" y="11"/>
                    <a:pt x="3233" y="27"/>
                  </a:cubicBezTo>
                  <a:lnTo>
                    <a:pt x="3309" y="275"/>
                  </a:lnTo>
                  <a:cubicBezTo>
                    <a:pt x="3310" y="277"/>
                    <a:pt x="3310" y="280"/>
                    <a:pt x="3310" y="283"/>
                  </a:cubicBezTo>
                  <a:lnTo>
                    <a:pt x="3386" y="1211"/>
                  </a:lnTo>
                  <a:lnTo>
                    <a:pt x="3385" y="1205"/>
                  </a:lnTo>
                  <a:lnTo>
                    <a:pt x="3461" y="1525"/>
                  </a:lnTo>
                  <a:lnTo>
                    <a:pt x="3394" y="1519"/>
                  </a:lnTo>
                  <a:lnTo>
                    <a:pt x="3474" y="1343"/>
                  </a:lnTo>
                  <a:lnTo>
                    <a:pt x="3471" y="1353"/>
                  </a:lnTo>
                  <a:lnTo>
                    <a:pt x="3547" y="749"/>
                  </a:lnTo>
                  <a:cubicBezTo>
                    <a:pt x="3547" y="744"/>
                    <a:pt x="3549" y="739"/>
                    <a:pt x="3552" y="735"/>
                  </a:cubicBezTo>
                  <a:lnTo>
                    <a:pt x="3628" y="611"/>
                  </a:lnTo>
                  <a:cubicBezTo>
                    <a:pt x="3636" y="597"/>
                    <a:pt x="3651" y="591"/>
                    <a:pt x="3667" y="594"/>
                  </a:cubicBezTo>
                  <a:cubicBezTo>
                    <a:pt x="3682" y="598"/>
                    <a:pt x="3693" y="611"/>
                    <a:pt x="3694" y="626"/>
                  </a:cubicBezTo>
                  <a:lnTo>
                    <a:pt x="3770" y="1422"/>
                  </a:lnTo>
                  <a:lnTo>
                    <a:pt x="3758" y="1398"/>
                  </a:lnTo>
                  <a:lnTo>
                    <a:pt x="3838" y="1466"/>
                  </a:lnTo>
                  <a:lnTo>
                    <a:pt x="3779" y="1487"/>
                  </a:lnTo>
                  <a:lnTo>
                    <a:pt x="3855" y="1079"/>
                  </a:lnTo>
                  <a:cubicBezTo>
                    <a:pt x="3859" y="1059"/>
                    <a:pt x="3878" y="1046"/>
                    <a:pt x="3897" y="1050"/>
                  </a:cubicBezTo>
                  <a:cubicBezTo>
                    <a:pt x="3917" y="1054"/>
                    <a:pt x="3930" y="1073"/>
                    <a:pt x="3926" y="1092"/>
                  </a:cubicBezTo>
                  <a:lnTo>
                    <a:pt x="3850" y="1500"/>
                  </a:lnTo>
                  <a:cubicBezTo>
                    <a:pt x="3848" y="1513"/>
                    <a:pt x="3839" y="1523"/>
                    <a:pt x="3827" y="1527"/>
                  </a:cubicBezTo>
                  <a:cubicBezTo>
                    <a:pt x="3814" y="1532"/>
                    <a:pt x="3801" y="1529"/>
                    <a:pt x="3791" y="1521"/>
                  </a:cubicBezTo>
                  <a:lnTo>
                    <a:pt x="3711" y="1453"/>
                  </a:lnTo>
                  <a:cubicBezTo>
                    <a:pt x="3704" y="1447"/>
                    <a:pt x="3700" y="1438"/>
                    <a:pt x="3699" y="1429"/>
                  </a:cubicBezTo>
                  <a:lnTo>
                    <a:pt x="3623" y="633"/>
                  </a:lnTo>
                  <a:lnTo>
                    <a:pt x="3689" y="648"/>
                  </a:lnTo>
                  <a:lnTo>
                    <a:pt x="3613" y="772"/>
                  </a:lnTo>
                  <a:lnTo>
                    <a:pt x="3618" y="758"/>
                  </a:lnTo>
                  <a:lnTo>
                    <a:pt x="3542" y="1362"/>
                  </a:lnTo>
                  <a:cubicBezTo>
                    <a:pt x="3542" y="1366"/>
                    <a:pt x="3541" y="1369"/>
                    <a:pt x="3539" y="1372"/>
                  </a:cubicBezTo>
                  <a:lnTo>
                    <a:pt x="3459" y="1548"/>
                  </a:lnTo>
                  <a:cubicBezTo>
                    <a:pt x="3453" y="1562"/>
                    <a:pt x="3438" y="1571"/>
                    <a:pt x="3423" y="1569"/>
                  </a:cubicBezTo>
                  <a:cubicBezTo>
                    <a:pt x="3408" y="1568"/>
                    <a:pt x="3395" y="1557"/>
                    <a:pt x="3391" y="1542"/>
                  </a:cubicBezTo>
                  <a:lnTo>
                    <a:pt x="3315" y="1222"/>
                  </a:lnTo>
                  <a:cubicBezTo>
                    <a:pt x="3315" y="1220"/>
                    <a:pt x="3315" y="1218"/>
                    <a:pt x="3315" y="1216"/>
                  </a:cubicBezTo>
                  <a:lnTo>
                    <a:pt x="3239" y="288"/>
                  </a:lnTo>
                  <a:lnTo>
                    <a:pt x="3240" y="296"/>
                  </a:lnTo>
                  <a:lnTo>
                    <a:pt x="3164" y="48"/>
                  </a:lnTo>
                  <a:lnTo>
                    <a:pt x="3234" y="41"/>
                  </a:lnTo>
                  <a:lnTo>
                    <a:pt x="3154" y="760"/>
                  </a:lnTo>
                  <a:lnTo>
                    <a:pt x="3078" y="1697"/>
                  </a:lnTo>
                  <a:lnTo>
                    <a:pt x="3002" y="2049"/>
                  </a:lnTo>
                  <a:cubicBezTo>
                    <a:pt x="2998" y="2067"/>
                    <a:pt x="2982" y="2079"/>
                    <a:pt x="2964" y="2077"/>
                  </a:cubicBezTo>
                  <a:cubicBezTo>
                    <a:pt x="2946" y="2076"/>
                    <a:pt x="2932" y="2062"/>
                    <a:pt x="2931" y="2044"/>
                  </a:cubicBezTo>
                  <a:lnTo>
                    <a:pt x="2855" y="1104"/>
                  </a:lnTo>
                  <a:lnTo>
                    <a:pt x="2861" y="1122"/>
                  </a:lnTo>
                  <a:lnTo>
                    <a:pt x="2781" y="1006"/>
                  </a:lnTo>
                  <a:lnTo>
                    <a:pt x="2846" y="989"/>
                  </a:lnTo>
                  <a:lnTo>
                    <a:pt x="2770" y="1665"/>
                  </a:lnTo>
                  <a:cubicBezTo>
                    <a:pt x="2769" y="1678"/>
                    <a:pt x="2761" y="1689"/>
                    <a:pt x="2750" y="1694"/>
                  </a:cubicBezTo>
                  <a:lnTo>
                    <a:pt x="2674" y="1730"/>
                  </a:lnTo>
                  <a:cubicBezTo>
                    <a:pt x="2664" y="1735"/>
                    <a:pt x="2652" y="1735"/>
                    <a:pt x="2642" y="1729"/>
                  </a:cubicBezTo>
                  <a:lnTo>
                    <a:pt x="2566" y="1689"/>
                  </a:lnTo>
                  <a:lnTo>
                    <a:pt x="2606" y="1685"/>
                  </a:lnTo>
                  <a:lnTo>
                    <a:pt x="2526" y="1753"/>
                  </a:lnTo>
                  <a:cubicBezTo>
                    <a:pt x="2522" y="1756"/>
                    <a:pt x="2518" y="1758"/>
                    <a:pt x="2513" y="1760"/>
                  </a:cubicBezTo>
                  <a:lnTo>
                    <a:pt x="2437" y="1784"/>
                  </a:lnTo>
                  <a:cubicBezTo>
                    <a:pt x="2432" y="1785"/>
                    <a:pt x="2426" y="1786"/>
                    <a:pt x="2421" y="1785"/>
                  </a:cubicBezTo>
                  <a:lnTo>
                    <a:pt x="2345" y="1773"/>
                  </a:lnTo>
                  <a:lnTo>
                    <a:pt x="2374" y="1765"/>
                  </a:lnTo>
                  <a:lnTo>
                    <a:pt x="2297" y="1830"/>
                  </a:lnTo>
                  <a:lnTo>
                    <a:pt x="2221" y="1910"/>
                  </a:lnTo>
                  <a:cubicBezTo>
                    <a:pt x="2211" y="1920"/>
                    <a:pt x="2197" y="1924"/>
                    <a:pt x="2183" y="1920"/>
                  </a:cubicBezTo>
                  <a:cubicBezTo>
                    <a:pt x="2170" y="1916"/>
                    <a:pt x="2161" y="1904"/>
                    <a:pt x="2159" y="1890"/>
                  </a:cubicBezTo>
                  <a:lnTo>
                    <a:pt x="2083" y="1342"/>
                  </a:lnTo>
                  <a:lnTo>
                    <a:pt x="2007" y="778"/>
                  </a:lnTo>
                  <a:lnTo>
                    <a:pt x="2078" y="780"/>
                  </a:lnTo>
                  <a:lnTo>
                    <a:pt x="1998" y="1240"/>
                  </a:lnTo>
                  <a:cubicBezTo>
                    <a:pt x="1997" y="1245"/>
                    <a:pt x="1995" y="1250"/>
                    <a:pt x="1992" y="1254"/>
                  </a:cubicBezTo>
                  <a:lnTo>
                    <a:pt x="1916" y="1362"/>
                  </a:lnTo>
                  <a:lnTo>
                    <a:pt x="1920" y="1353"/>
                  </a:lnTo>
                  <a:lnTo>
                    <a:pt x="1844" y="1569"/>
                  </a:lnTo>
                  <a:cubicBezTo>
                    <a:pt x="1839" y="1584"/>
                    <a:pt x="1825" y="1594"/>
                    <a:pt x="1809" y="1593"/>
                  </a:cubicBezTo>
                  <a:cubicBezTo>
                    <a:pt x="1794" y="1593"/>
                    <a:pt x="1780" y="1582"/>
                    <a:pt x="1776" y="1567"/>
                  </a:cubicBezTo>
                  <a:lnTo>
                    <a:pt x="1700" y="1299"/>
                  </a:lnTo>
                  <a:lnTo>
                    <a:pt x="1759" y="1316"/>
                  </a:lnTo>
                  <a:lnTo>
                    <a:pt x="1679" y="1392"/>
                  </a:lnTo>
                  <a:cubicBezTo>
                    <a:pt x="1671" y="1399"/>
                    <a:pt x="1659" y="1403"/>
                    <a:pt x="1648" y="1401"/>
                  </a:cubicBezTo>
                  <a:cubicBezTo>
                    <a:pt x="1637" y="1399"/>
                    <a:pt x="1627" y="1392"/>
                    <a:pt x="1622" y="1382"/>
                  </a:cubicBezTo>
                  <a:lnTo>
                    <a:pt x="1546" y="1230"/>
                  </a:lnTo>
                  <a:lnTo>
                    <a:pt x="1580" y="1249"/>
                  </a:lnTo>
                  <a:lnTo>
                    <a:pt x="1504" y="1253"/>
                  </a:lnTo>
                  <a:cubicBezTo>
                    <a:pt x="1489" y="1254"/>
                    <a:pt x="1474" y="1245"/>
                    <a:pt x="1469" y="1230"/>
                  </a:cubicBezTo>
                  <a:lnTo>
                    <a:pt x="1393" y="1030"/>
                  </a:lnTo>
                  <a:cubicBezTo>
                    <a:pt x="1392" y="1027"/>
                    <a:pt x="1391" y="1024"/>
                    <a:pt x="1391" y="1020"/>
                  </a:cubicBezTo>
                  <a:lnTo>
                    <a:pt x="1311" y="44"/>
                  </a:lnTo>
                  <a:lnTo>
                    <a:pt x="1382" y="45"/>
                  </a:lnTo>
                  <a:lnTo>
                    <a:pt x="1306" y="725"/>
                  </a:lnTo>
                  <a:lnTo>
                    <a:pt x="1230" y="1417"/>
                  </a:lnTo>
                  <a:cubicBezTo>
                    <a:pt x="1228" y="1435"/>
                    <a:pt x="1213" y="1449"/>
                    <a:pt x="1195" y="1449"/>
                  </a:cubicBezTo>
                  <a:cubicBezTo>
                    <a:pt x="1177" y="1450"/>
                    <a:pt x="1161" y="1437"/>
                    <a:pt x="1159" y="1419"/>
                  </a:cubicBezTo>
                  <a:lnTo>
                    <a:pt x="1079" y="867"/>
                  </a:lnTo>
                  <a:lnTo>
                    <a:pt x="1149" y="872"/>
                  </a:lnTo>
                  <a:lnTo>
                    <a:pt x="1073" y="1128"/>
                  </a:lnTo>
                  <a:lnTo>
                    <a:pt x="1074" y="1122"/>
                  </a:lnTo>
                  <a:lnTo>
                    <a:pt x="998" y="1766"/>
                  </a:lnTo>
                  <a:cubicBezTo>
                    <a:pt x="996" y="1783"/>
                    <a:pt x="982" y="1797"/>
                    <a:pt x="964" y="1797"/>
                  </a:cubicBezTo>
                  <a:cubicBezTo>
                    <a:pt x="946" y="1798"/>
                    <a:pt x="930" y="1786"/>
                    <a:pt x="927" y="1768"/>
                  </a:cubicBezTo>
                  <a:lnTo>
                    <a:pt x="851" y="1372"/>
                  </a:lnTo>
                  <a:lnTo>
                    <a:pt x="853" y="1379"/>
                  </a:lnTo>
                  <a:lnTo>
                    <a:pt x="773" y="1179"/>
                  </a:lnTo>
                  <a:lnTo>
                    <a:pt x="842" y="1171"/>
                  </a:lnTo>
                  <a:lnTo>
                    <a:pt x="766" y="1631"/>
                  </a:lnTo>
                  <a:cubicBezTo>
                    <a:pt x="764" y="1646"/>
                    <a:pt x="753" y="1657"/>
                    <a:pt x="738" y="1661"/>
                  </a:cubicBezTo>
                  <a:cubicBezTo>
                    <a:pt x="724" y="1664"/>
                    <a:pt x="709" y="1658"/>
                    <a:pt x="701" y="1646"/>
                  </a:cubicBezTo>
                  <a:lnTo>
                    <a:pt x="625" y="1534"/>
                  </a:lnTo>
                  <a:lnTo>
                    <a:pt x="640" y="1547"/>
                  </a:lnTo>
                  <a:lnTo>
                    <a:pt x="564" y="1515"/>
                  </a:lnTo>
                  <a:cubicBezTo>
                    <a:pt x="556" y="1511"/>
                    <a:pt x="548" y="1504"/>
                    <a:pt x="545" y="1495"/>
                  </a:cubicBezTo>
                  <a:lnTo>
                    <a:pt x="465" y="1291"/>
                  </a:lnTo>
                  <a:cubicBezTo>
                    <a:pt x="464" y="1288"/>
                    <a:pt x="463" y="1286"/>
                    <a:pt x="463" y="1284"/>
                  </a:cubicBezTo>
                  <a:lnTo>
                    <a:pt x="387" y="848"/>
                  </a:lnTo>
                  <a:lnTo>
                    <a:pt x="400" y="870"/>
                  </a:lnTo>
                  <a:lnTo>
                    <a:pt x="324" y="810"/>
                  </a:lnTo>
                  <a:lnTo>
                    <a:pt x="381" y="790"/>
                  </a:lnTo>
                  <a:lnTo>
                    <a:pt x="306" y="1098"/>
                  </a:lnTo>
                  <a:lnTo>
                    <a:pt x="226" y="1750"/>
                  </a:lnTo>
                  <a:cubicBezTo>
                    <a:pt x="224" y="1767"/>
                    <a:pt x="211" y="1780"/>
                    <a:pt x="194" y="1781"/>
                  </a:cubicBezTo>
                  <a:cubicBezTo>
                    <a:pt x="177" y="1783"/>
                    <a:pt x="162" y="1773"/>
                    <a:pt x="156" y="1757"/>
                  </a:cubicBezTo>
                  <a:lnTo>
                    <a:pt x="80" y="1529"/>
                  </a:lnTo>
                  <a:cubicBezTo>
                    <a:pt x="80" y="1527"/>
                    <a:pt x="79" y="1525"/>
                    <a:pt x="79" y="1522"/>
                  </a:cubicBezTo>
                  <a:lnTo>
                    <a:pt x="3" y="962"/>
                  </a:lnTo>
                  <a:cubicBezTo>
                    <a:pt x="0" y="943"/>
                    <a:pt x="14" y="924"/>
                    <a:pt x="34" y="922"/>
                  </a:cubicBezTo>
                  <a:cubicBezTo>
                    <a:pt x="53" y="919"/>
                    <a:pt x="71" y="933"/>
                    <a:pt x="74" y="953"/>
                  </a:cubicBezTo>
                  <a:close/>
                </a:path>
              </a:pathLst>
            </a:custGeom>
            <a:solidFill>
              <a:srgbClr val="00B0F0"/>
            </a:solidFill>
            <a:ln w="1" cap="flat">
              <a:solidFill>
                <a:srgbClr val="00B0F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06" name="Rectangle 105"/>
            <p:cNvSpPr>
              <a:spLocks noChangeArrowheads="1"/>
            </p:cNvSpPr>
            <p:nvPr/>
          </p:nvSpPr>
          <p:spPr bwMode="auto">
            <a:xfrm>
              <a:off x="1280646" y="4951691"/>
              <a:ext cx="237597" cy="1457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cs typeface="Arial" pitchFamily="34" charset="0"/>
                </a:rPr>
                <a:t>0.00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 name="Rectangle 109"/>
            <p:cNvSpPr>
              <a:spLocks noChangeArrowheads="1"/>
            </p:cNvSpPr>
            <p:nvPr/>
          </p:nvSpPr>
          <p:spPr bwMode="auto">
            <a:xfrm>
              <a:off x="1280646" y="4355293"/>
              <a:ext cx="237597" cy="1457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cs typeface="Arial" pitchFamily="34" charset="0"/>
                </a:rPr>
                <a:t>0.05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1" name="Rectangle 110"/>
            <p:cNvSpPr>
              <a:spLocks noChangeArrowheads="1"/>
            </p:cNvSpPr>
            <p:nvPr/>
          </p:nvSpPr>
          <p:spPr bwMode="auto">
            <a:xfrm>
              <a:off x="1280646" y="3758895"/>
              <a:ext cx="237597" cy="1457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cs typeface="Arial" pitchFamily="34" charset="0"/>
                </a:rPr>
                <a:t>0.10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 name="Rectangle 111"/>
            <p:cNvSpPr>
              <a:spLocks noChangeArrowheads="1"/>
            </p:cNvSpPr>
            <p:nvPr/>
          </p:nvSpPr>
          <p:spPr bwMode="auto">
            <a:xfrm>
              <a:off x="1280646" y="3162497"/>
              <a:ext cx="237597" cy="1457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cs typeface="Arial" pitchFamily="34" charset="0"/>
                </a:rPr>
                <a:t>0.15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3" name="Rectangle 112"/>
            <p:cNvSpPr>
              <a:spLocks noChangeArrowheads="1"/>
            </p:cNvSpPr>
            <p:nvPr/>
          </p:nvSpPr>
          <p:spPr bwMode="auto">
            <a:xfrm>
              <a:off x="1280646" y="2566098"/>
              <a:ext cx="237597" cy="1457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cs typeface="Arial" pitchFamily="34" charset="0"/>
                </a:rPr>
                <a:t>0.20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4" name="Rectangle 113"/>
            <p:cNvSpPr>
              <a:spLocks noChangeArrowheads="1"/>
            </p:cNvSpPr>
            <p:nvPr/>
          </p:nvSpPr>
          <p:spPr bwMode="auto">
            <a:xfrm>
              <a:off x="1280646" y="1970935"/>
              <a:ext cx="237597" cy="1457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cs typeface="Arial" pitchFamily="34" charset="0"/>
                </a:rPr>
                <a:t>0.25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7" name="Rectangle 116"/>
            <p:cNvSpPr>
              <a:spLocks noChangeArrowheads="1"/>
            </p:cNvSpPr>
            <p:nvPr/>
          </p:nvSpPr>
          <p:spPr bwMode="auto">
            <a:xfrm>
              <a:off x="1280646" y="1374537"/>
              <a:ext cx="237597" cy="1457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cs typeface="Arial" pitchFamily="34" charset="0"/>
                </a:rPr>
                <a:t>0.30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8" name="Rectangle 117"/>
            <p:cNvSpPr>
              <a:spLocks noChangeArrowheads="1"/>
            </p:cNvSpPr>
            <p:nvPr/>
          </p:nvSpPr>
          <p:spPr bwMode="auto">
            <a:xfrm>
              <a:off x="1545359" y="5080108"/>
              <a:ext cx="105885" cy="1457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0" name="Rectangle 119"/>
            <p:cNvSpPr>
              <a:spLocks noChangeArrowheads="1"/>
            </p:cNvSpPr>
            <p:nvPr/>
          </p:nvSpPr>
          <p:spPr bwMode="auto">
            <a:xfrm>
              <a:off x="1758422" y="5080108"/>
              <a:ext cx="157537" cy="1457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1" name="Rectangle 120"/>
            <p:cNvSpPr>
              <a:spLocks noChangeArrowheads="1"/>
            </p:cNvSpPr>
            <p:nvPr/>
          </p:nvSpPr>
          <p:spPr bwMode="auto">
            <a:xfrm>
              <a:off x="1996019" y="5080108"/>
              <a:ext cx="158829" cy="1457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 name="Rectangle 121"/>
            <p:cNvSpPr>
              <a:spLocks noChangeArrowheads="1"/>
            </p:cNvSpPr>
            <p:nvPr/>
          </p:nvSpPr>
          <p:spPr bwMode="auto">
            <a:xfrm>
              <a:off x="2234906" y="5080108"/>
              <a:ext cx="158829" cy="1457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3" name="Rectangle 122"/>
            <p:cNvSpPr>
              <a:spLocks noChangeArrowheads="1"/>
            </p:cNvSpPr>
            <p:nvPr/>
          </p:nvSpPr>
          <p:spPr bwMode="auto">
            <a:xfrm>
              <a:off x="2473795" y="5080108"/>
              <a:ext cx="158829" cy="1457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cs typeface="Arial" pitchFamily="34" charset="0"/>
                </a:rPr>
                <a:t>40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4" name="Rectangle 123"/>
            <p:cNvSpPr>
              <a:spLocks noChangeArrowheads="1"/>
            </p:cNvSpPr>
            <p:nvPr/>
          </p:nvSpPr>
          <p:spPr bwMode="auto">
            <a:xfrm>
              <a:off x="2712682" y="5080108"/>
              <a:ext cx="158829" cy="1457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cs typeface="Arial" pitchFamily="34" charset="0"/>
                </a:rPr>
                <a:t>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5" name="Rectangle 124"/>
            <p:cNvSpPr>
              <a:spLocks noChangeArrowheads="1"/>
            </p:cNvSpPr>
            <p:nvPr/>
          </p:nvSpPr>
          <p:spPr bwMode="auto">
            <a:xfrm>
              <a:off x="2951571" y="5080108"/>
              <a:ext cx="158829" cy="1457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cs typeface="Arial" pitchFamily="34" charset="0"/>
                </a:rPr>
                <a:t>60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 name="Rectangle 125"/>
            <p:cNvSpPr>
              <a:spLocks noChangeArrowheads="1"/>
            </p:cNvSpPr>
            <p:nvPr/>
          </p:nvSpPr>
          <p:spPr bwMode="auto">
            <a:xfrm>
              <a:off x="3190458" y="5080108"/>
              <a:ext cx="158829" cy="1457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cs typeface="Arial" pitchFamily="34" charset="0"/>
                </a:rPr>
                <a:t>70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7" name="Rectangle 126"/>
            <p:cNvSpPr>
              <a:spLocks noChangeArrowheads="1"/>
            </p:cNvSpPr>
            <p:nvPr/>
          </p:nvSpPr>
          <p:spPr bwMode="auto">
            <a:xfrm>
              <a:off x="3429346" y="5080108"/>
              <a:ext cx="158829" cy="1457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cs typeface="Arial" pitchFamily="34" charset="0"/>
                </a:rPr>
                <a:t>80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8" name="Rectangle 127"/>
            <p:cNvSpPr>
              <a:spLocks noChangeArrowheads="1"/>
            </p:cNvSpPr>
            <p:nvPr/>
          </p:nvSpPr>
          <p:spPr bwMode="auto">
            <a:xfrm>
              <a:off x="3668234" y="5080108"/>
              <a:ext cx="158829" cy="1457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cs typeface="Arial" pitchFamily="34" charset="0"/>
                </a:rPr>
                <a:t>90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9" name="Rectangle 31"/>
            <p:cNvSpPr>
              <a:spLocks noChangeArrowheads="1"/>
            </p:cNvSpPr>
            <p:nvPr/>
          </p:nvSpPr>
          <p:spPr bwMode="auto">
            <a:xfrm>
              <a:off x="3881297" y="5080108"/>
              <a:ext cx="211771" cy="1457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cs typeface="Arial" pitchFamily="34" charset="0"/>
                </a:rPr>
                <a:t>100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0" name="Rectangle 32"/>
            <p:cNvSpPr>
              <a:spLocks noChangeArrowheads="1"/>
            </p:cNvSpPr>
            <p:nvPr/>
          </p:nvSpPr>
          <p:spPr bwMode="auto">
            <a:xfrm>
              <a:off x="4120184" y="5080108"/>
              <a:ext cx="211771" cy="1457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cs typeface="Arial" pitchFamily="34" charset="0"/>
                </a:rPr>
                <a:t>110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1" name="Rectangle 33"/>
            <p:cNvSpPr>
              <a:spLocks noChangeArrowheads="1"/>
            </p:cNvSpPr>
            <p:nvPr/>
          </p:nvSpPr>
          <p:spPr bwMode="auto">
            <a:xfrm>
              <a:off x="4359073" y="5080108"/>
              <a:ext cx="211771" cy="1457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cs typeface="Arial" pitchFamily="34" charset="0"/>
                </a:rPr>
                <a:t>120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2" name="Rectangle 34"/>
            <p:cNvSpPr>
              <a:spLocks noChangeArrowheads="1"/>
            </p:cNvSpPr>
            <p:nvPr/>
          </p:nvSpPr>
          <p:spPr bwMode="auto">
            <a:xfrm>
              <a:off x="4597960" y="5080108"/>
              <a:ext cx="211771" cy="1457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cs typeface="Arial" pitchFamily="34" charset="0"/>
                </a:rPr>
                <a:t>130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 name="Rectangle 35"/>
            <p:cNvSpPr>
              <a:spLocks noChangeArrowheads="1"/>
            </p:cNvSpPr>
            <p:nvPr/>
          </p:nvSpPr>
          <p:spPr bwMode="auto">
            <a:xfrm>
              <a:off x="4836849" y="5080108"/>
              <a:ext cx="211771" cy="1457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cs typeface="Arial" pitchFamily="34" charset="0"/>
                </a:rPr>
                <a:t>140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4" name="Rectangle 36"/>
            <p:cNvSpPr>
              <a:spLocks noChangeArrowheads="1"/>
            </p:cNvSpPr>
            <p:nvPr/>
          </p:nvSpPr>
          <p:spPr bwMode="auto">
            <a:xfrm>
              <a:off x="5075736" y="5080108"/>
              <a:ext cx="211771" cy="1457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cs typeface="Arial" pitchFamily="34" charset="0"/>
                </a:rPr>
                <a:t>150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5" name="Rectangle 37"/>
            <p:cNvSpPr>
              <a:spLocks noChangeArrowheads="1"/>
            </p:cNvSpPr>
            <p:nvPr/>
          </p:nvSpPr>
          <p:spPr bwMode="auto">
            <a:xfrm>
              <a:off x="5314625" y="5080108"/>
              <a:ext cx="211771" cy="1457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cs typeface="Arial" pitchFamily="34" charset="0"/>
                </a:rPr>
                <a:t>160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 name="Rectangle 38"/>
            <p:cNvSpPr>
              <a:spLocks noChangeArrowheads="1"/>
            </p:cNvSpPr>
            <p:nvPr/>
          </p:nvSpPr>
          <p:spPr bwMode="auto">
            <a:xfrm>
              <a:off x="5553512" y="5080108"/>
              <a:ext cx="211771" cy="1457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cs typeface="Arial" pitchFamily="34" charset="0"/>
                </a:rPr>
                <a:t>170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7" name="Rectangle 39"/>
            <p:cNvSpPr>
              <a:spLocks noChangeArrowheads="1"/>
            </p:cNvSpPr>
            <p:nvPr/>
          </p:nvSpPr>
          <p:spPr bwMode="auto">
            <a:xfrm>
              <a:off x="5792401" y="5080108"/>
              <a:ext cx="211771" cy="1457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cs typeface="Arial" pitchFamily="34" charset="0"/>
                </a:rPr>
                <a:t>180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8" name="Rectangle 40"/>
            <p:cNvSpPr>
              <a:spLocks noChangeArrowheads="1"/>
            </p:cNvSpPr>
            <p:nvPr/>
          </p:nvSpPr>
          <p:spPr bwMode="auto">
            <a:xfrm>
              <a:off x="6029997" y="5080108"/>
              <a:ext cx="213063" cy="1457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cs typeface="Arial" pitchFamily="34" charset="0"/>
                </a:rPr>
                <a:t>190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9" name="Rectangle 41"/>
            <p:cNvSpPr>
              <a:spLocks noChangeArrowheads="1"/>
            </p:cNvSpPr>
            <p:nvPr/>
          </p:nvSpPr>
          <p:spPr bwMode="auto">
            <a:xfrm>
              <a:off x="6268885" y="5080108"/>
              <a:ext cx="213063" cy="1457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cs typeface="Arial" pitchFamily="34" charset="0"/>
                </a:rPr>
                <a:t>200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0" name="Rectangle 42"/>
            <p:cNvSpPr>
              <a:spLocks noChangeArrowheads="1"/>
            </p:cNvSpPr>
            <p:nvPr/>
          </p:nvSpPr>
          <p:spPr bwMode="auto">
            <a:xfrm>
              <a:off x="6507773" y="5080108"/>
              <a:ext cx="213063" cy="1457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cs typeface="Arial" pitchFamily="34" charset="0"/>
                </a:rPr>
                <a:t>210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1" name="Rectangle 43"/>
            <p:cNvSpPr>
              <a:spLocks noChangeArrowheads="1"/>
            </p:cNvSpPr>
            <p:nvPr/>
          </p:nvSpPr>
          <p:spPr bwMode="auto">
            <a:xfrm>
              <a:off x="6746661" y="5080108"/>
              <a:ext cx="211771" cy="1457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cs typeface="Arial" pitchFamily="34" charset="0"/>
                </a:rPr>
                <a:t>220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2" name="Rectangle 44"/>
            <p:cNvSpPr>
              <a:spLocks noChangeArrowheads="1"/>
            </p:cNvSpPr>
            <p:nvPr/>
          </p:nvSpPr>
          <p:spPr bwMode="auto">
            <a:xfrm>
              <a:off x="6985549" y="5080108"/>
              <a:ext cx="211771" cy="1457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cs typeface="Arial" pitchFamily="34" charset="0"/>
                </a:rPr>
                <a:t>230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3" name="Rectangle 45"/>
            <p:cNvSpPr>
              <a:spLocks noChangeArrowheads="1"/>
            </p:cNvSpPr>
            <p:nvPr/>
          </p:nvSpPr>
          <p:spPr bwMode="auto">
            <a:xfrm>
              <a:off x="7224437" y="5080108"/>
              <a:ext cx="211771" cy="1457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cs typeface="Arial" pitchFamily="34" charset="0"/>
                </a:rPr>
                <a:t>240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4" name="Rectangle 46"/>
            <p:cNvSpPr>
              <a:spLocks noChangeArrowheads="1"/>
            </p:cNvSpPr>
            <p:nvPr/>
          </p:nvSpPr>
          <p:spPr bwMode="auto">
            <a:xfrm>
              <a:off x="7463325" y="5080108"/>
              <a:ext cx="211771" cy="1457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cs typeface="Arial" pitchFamily="34" charset="0"/>
                </a:rPr>
                <a:t>250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45" name="Straight Connector 144"/>
            <p:cNvCxnSpPr>
              <a:stCxn id="90" idx="7"/>
            </p:cNvCxnSpPr>
            <p:nvPr/>
          </p:nvCxnSpPr>
          <p:spPr>
            <a:xfrm>
              <a:off x="1558273" y="4423206"/>
              <a:ext cx="5974782" cy="493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46" name="TextBox 145"/>
            <p:cNvSpPr txBox="1"/>
            <p:nvPr/>
          </p:nvSpPr>
          <p:spPr>
            <a:xfrm>
              <a:off x="2938672" y="5248601"/>
              <a:ext cx="3104253" cy="279797"/>
            </a:xfrm>
            <a:prstGeom prst="rect">
              <a:avLst/>
            </a:prstGeom>
            <a:noFill/>
          </p:spPr>
          <p:txBody>
            <a:bodyPr wrap="square" rtlCol="0">
              <a:spAutoFit/>
            </a:bodyPr>
            <a:lstStyle/>
            <a:p>
              <a:pPr algn="ctr"/>
              <a:r>
                <a:rPr lang="en-US" sz="1400" dirty="0" smtClean="0"/>
                <a:t>Frequency (Hz)</a:t>
              </a:r>
              <a:endParaRPr lang="en-US" sz="1400" dirty="0"/>
            </a:p>
          </p:txBody>
        </p:sp>
        <p:sp>
          <p:nvSpPr>
            <p:cNvPr id="147" name="TextBox 146"/>
            <p:cNvSpPr txBox="1"/>
            <p:nvPr/>
          </p:nvSpPr>
          <p:spPr>
            <a:xfrm rot="16200000">
              <a:off x="-502205" y="2993219"/>
              <a:ext cx="3104253" cy="338555"/>
            </a:xfrm>
            <a:prstGeom prst="rect">
              <a:avLst/>
            </a:prstGeom>
            <a:noFill/>
          </p:spPr>
          <p:txBody>
            <a:bodyPr wrap="square" rtlCol="0">
              <a:spAutoFit/>
            </a:bodyPr>
            <a:lstStyle/>
            <a:p>
              <a:pPr algn="ctr"/>
              <a:r>
                <a:rPr lang="en-US" sz="1400" dirty="0" smtClean="0"/>
                <a:t>Coherence estimation (</a:t>
              </a:r>
              <a:r>
                <a:rPr lang="en-US" sz="1400" dirty="0" err="1" smtClean="0"/>
                <a:t>a.u</a:t>
              </a:r>
              <a:r>
                <a:rPr lang="en-US" sz="1400" dirty="0" smtClean="0"/>
                <a:t>.)</a:t>
              </a:r>
              <a:endParaRPr lang="en-US" sz="1400" dirty="0"/>
            </a:p>
          </p:txBody>
        </p:sp>
      </p:grpSp>
      <p:sp>
        <p:nvSpPr>
          <p:cNvPr id="4" name="Rectangle 175"/>
          <p:cNvSpPr>
            <a:spLocks noChangeArrowheads="1"/>
          </p:cNvSpPr>
          <p:nvPr/>
        </p:nvSpPr>
        <p:spPr bwMode="auto">
          <a:xfrm>
            <a:off x="5018353" y="685800"/>
            <a:ext cx="1587" cy="1905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69" name="Text Box 240"/>
          <p:cNvSpPr txBox="1">
            <a:spLocks noChangeArrowheads="1"/>
          </p:cNvSpPr>
          <p:nvPr/>
        </p:nvSpPr>
        <p:spPr bwMode="auto">
          <a:xfrm>
            <a:off x="1" y="165029"/>
            <a:ext cx="91440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eaLnBrk="1" hangingPunct="1"/>
            <a:r>
              <a:rPr lang="en-US" sz="2800" dirty="0" smtClean="0">
                <a:effectLst>
                  <a:outerShdw blurRad="38100" dist="38100" dir="2700000" algn="tl">
                    <a:srgbClr val="000000">
                      <a:alpha val="43137"/>
                    </a:srgbClr>
                  </a:outerShdw>
                </a:effectLst>
                <a:cs typeface="Times New Roman" pitchFamily="18" charset="0"/>
              </a:rPr>
              <a:t>Procedures for quantification </a:t>
            </a:r>
            <a:r>
              <a:rPr lang="en-US" sz="2800" dirty="0">
                <a:effectLst>
                  <a:outerShdw blurRad="38100" dist="38100" dir="2700000" algn="tl">
                    <a:srgbClr val="000000">
                      <a:alpha val="43137"/>
                    </a:srgbClr>
                  </a:outerShdw>
                </a:effectLst>
                <a:cs typeface="Times New Roman" pitchFamily="18" charset="0"/>
              </a:rPr>
              <a:t>of correlated neural </a:t>
            </a:r>
            <a:r>
              <a:rPr lang="en-US" sz="2800" dirty="0" smtClean="0">
                <a:effectLst>
                  <a:outerShdw blurRad="38100" dist="38100" dir="2700000" algn="tl">
                    <a:srgbClr val="000000">
                      <a:alpha val="43137"/>
                    </a:srgbClr>
                  </a:outerShdw>
                </a:effectLst>
                <a:cs typeface="Times New Roman" pitchFamily="18" charset="0"/>
              </a:rPr>
              <a:t>inputs</a:t>
            </a:r>
            <a:endParaRPr lang="en-US" sz="2800" dirty="0">
              <a:effectLst>
                <a:outerShdw blurRad="38100" dist="38100" dir="2700000" algn="tl">
                  <a:srgbClr val="000000">
                    <a:alpha val="43137"/>
                  </a:srgbClr>
                </a:outerShdw>
              </a:effectLst>
              <a:cs typeface="Times New Roman" pitchFamily="18" charset="0"/>
            </a:endParaRPr>
          </a:p>
        </p:txBody>
      </p:sp>
      <p:sp>
        <p:nvSpPr>
          <p:cNvPr id="70" name="Text Box 241"/>
          <p:cNvSpPr txBox="1">
            <a:spLocks noChangeArrowheads="1"/>
          </p:cNvSpPr>
          <p:nvPr/>
        </p:nvSpPr>
        <p:spPr bwMode="auto">
          <a:xfrm>
            <a:off x="141757" y="5613671"/>
            <a:ext cx="883920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hangingPunct="1"/>
            <a:r>
              <a:rPr lang="en-US" sz="1400" i="1" dirty="0">
                <a:cs typeface="Times New Roman" pitchFamily="18" charset="0"/>
              </a:rPr>
              <a:t>Coherence</a:t>
            </a:r>
            <a:r>
              <a:rPr lang="en-US" sz="1400" dirty="0">
                <a:cs typeface="Times New Roman" pitchFamily="18" charset="0"/>
              </a:rPr>
              <a:t> is a measure used to determine the </a:t>
            </a:r>
            <a:r>
              <a:rPr lang="en-US" sz="1400" dirty="0">
                <a:solidFill>
                  <a:srgbClr val="00B0F0"/>
                </a:solidFill>
                <a:cs typeface="Times New Roman" pitchFamily="18" charset="0"/>
              </a:rPr>
              <a:t>linear relation between two signals in the frequency domain</a:t>
            </a:r>
            <a:r>
              <a:rPr lang="en-US" sz="1400" dirty="0">
                <a:cs typeface="Times New Roman" pitchFamily="18" charset="0"/>
              </a:rPr>
              <a:t>.  Similar to the coefficient of determination (</a:t>
            </a:r>
            <a:r>
              <a:rPr lang="en-US" sz="1400" i="1" dirty="0">
                <a:cs typeface="Times New Roman" pitchFamily="18" charset="0"/>
              </a:rPr>
              <a:t>r</a:t>
            </a:r>
            <a:r>
              <a:rPr lang="en-US" sz="1400" i="1" baseline="30000" dirty="0">
                <a:cs typeface="Times New Roman" pitchFamily="18" charset="0"/>
              </a:rPr>
              <a:t>2</a:t>
            </a:r>
            <a:r>
              <a:rPr lang="en-US" sz="1400" dirty="0">
                <a:cs typeface="Times New Roman" pitchFamily="18" charset="0"/>
              </a:rPr>
              <a:t>) in linear statistics, the magnitude of coherence at a given frequency is bounded by 0 and 1, indicating that no linear relationship and a perfect linear relationship, respectively, exists at that frequency. </a:t>
            </a:r>
          </a:p>
        </p:txBody>
      </p:sp>
      <p:sp>
        <p:nvSpPr>
          <p:cNvPr id="71" name="Text Box 242"/>
          <p:cNvSpPr txBox="1">
            <a:spLocks noChangeArrowheads="1"/>
          </p:cNvSpPr>
          <p:nvPr/>
        </p:nvSpPr>
        <p:spPr bwMode="auto">
          <a:xfrm>
            <a:off x="6501183" y="1767509"/>
            <a:ext cx="181498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r" eaLnBrk="1" hangingPunct="1"/>
            <a:r>
              <a:rPr lang="en-US" sz="1200" dirty="0" err="1">
                <a:latin typeface="Times New Roman" pitchFamily="18" charset="0"/>
                <a:cs typeface="Times New Roman" pitchFamily="18" charset="0"/>
              </a:rPr>
              <a:t>f</a:t>
            </a:r>
            <a:r>
              <a:rPr lang="en-US" sz="1200" i="1" baseline="-25000" dirty="0" err="1">
                <a:latin typeface="Times New Roman" pitchFamily="18" charset="0"/>
                <a:cs typeface="Times New Roman" pitchFamily="18" charset="0"/>
              </a:rPr>
              <a:t>xy</a:t>
            </a:r>
            <a:r>
              <a:rPr lang="en-US" sz="1200" i="1" dirty="0">
                <a:latin typeface="Times New Roman" pitchFamily="18" charset="0"/>
                <a:cs typeface="Times New Roman" pitchFamily="18" charset="0"/>
              </a:rPr>
              <a:t> </a:t>
            </a:r>
            <a:r>
              <a:rPr lang="en-US" sz="1200" dirty="0">
                <a:latin typeface="Times New Roman" pitchFamily="18" charset="0"/>
                <a:cs typeface="Times New Roman" pitchFamily="18" charset="0"/>
              </a:rPr>
              <a:t>:</a:t>
            </a:r>
            <a:r>
              <a:rPr lang="en-US" sz="1200" i="1" dirty="0">
                <a:latin typeface="Times New Roman" pitchFamily="18" charset="0"/>
                <a:cs typeface="Times New Roman" pitchFamily="18" charset="0"/>
              </a:rPr>
              <a:t> </a:t>
            </a:r>
            <a:r>
              <a:rPr lang="en-US" sz="1200" dirty="0">
                <a:latin typeface="Times New Roman" pitchFamily="18" charset="0"/>
                <a:cs typeface="Times New Roman" pitchFamily="18" charset="0"/>
              </a:rPr>
              <a:t>cross-spectrum</a:t>
            </a:r>
          </a:p>
          <a:p>
            <a:pPr algn="r" eaLnBrk="1" hangingPunct="1"/>
            <a:r>
              <a:rPr lang="en-US" sz="1200" dirty="0" err="1" smtClean="0">
                <a:latin typeface="Times New Roman" pitchFamily="18" charset="0"/>
                <a:cs typeface="Times New Roman" pitchFamily="18" charset="0"/>
              </a:rPr>
              <a:t>f</a:t>
            </a:r>
            <a:r>
              <a:rPr lang="en-US" sz="1200" i="1" baseline="-25000" dirty="0" err="1" smtClean="0">
                <a:latin typeface="Times New Roman" pitchFamily="18" charset="0"/>
                <a:cs typeface="Times New Roman" pitchFamily="18" charset="0"/>
              </a:rPr>
              <a:t>xx</a:t>
            </a:r>
            <a:r>
              <a:rPr lang="en-US" sz="1200" dirty="0" smtClean="0">
                <a:latin typeface="Times New Roman" pitchFamily="18" charset="0"/>
                <a:cs typeface="Times New Roman" pitchFamily="18" charset="0"/>
              </a:rPr>
              <a:t> </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f</a:t>
            </a:r>
            <a:r>
              <a:rPr lang="en-US" sz="1200" i="1" baseline="-25000" dirty="0" err="1">
                <a:latin typeface="Times New Roman" pitchFamily="18" charset="0"/>
                <a:cs typeface="Times New Roman" pitchFamily="18" charset="0"/>
              </a:rPr>
              <a:t>yy</a:t>
            </a:r>
            <a:r>
              <a:rPr lang="en-US" sz="1200" i="1" dirty="0">
                <a:latin typeface="Times New Roman" pitchFamily="18" charset="0"/>
                <a:cs typeface="Times New Roman" pitchFamily="18" charset="0"/>
              </a:rPr>
              <a:t> </a:t>
            </a:r>
            <a:r>
              <a:rPr lang="en-US" sz="1200" dirty="0">
                <a:latin typeface="Times New Roman" pitchFamily="18" charset="0"/>
                <a:cs typeface="Times New Roman" pitchFamily="18" charset="0"/>
              </a:rPr>
              <a:t>:</a:t>
            </a:r>
            <a:r>
              <a:rPr lang="en-US" sz="1200" i="1" dirty="0">
                <a:latin typeface="Times New Roman" pitchFamily="18" charset="0"/>
                <a:cs typeface="Times New Roman" pitchFamily="18" charset="0"/>
              </a:rPr>
              <a:t> </a:t>
            </a:r>
            <a:r>
              <a:rPr lang="en-US" sz="1200" dirty="0">
                <a:latin typeface="Times New Roman" pitchFamily="18" charset="0"/>
                <a:cs typeface="Times New Roman" pitchFamily="18" charset="0"/>
              </a:rPr>
              <a:t>auto-spectra</a:t>
            </a:r>
          </a:p>
        </p:txBody>
      </p:sp>
      <p:sp>
        <p:nvSpPr>
          <p:cNvPr id="72" name="Text Box 243"/>
          <p:cNvSpPr txBox="1">
            <a:spLocks noChangeArrowheads="1"/>
          </p:cNvSpPr>
          <p:nvPr/>
        </p:nvSpPr>
        <p:spPr bwMode="auto">
          <a:xfrm>
            <a:off x="7203702" y="4523601"/>
            <a:ext cx="1483098" cy="276999"/>
          </a:xfrm>
          <a:prstGeom prst="rect">
            <a:avLst/>
          </a:prstGeom>
          <a:noFill/>
          <a:ln w="9525">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eaLnBrk="1" hangingPunct="1"/>
            <a:r>
              <a:rPr lang="en-US" sz="1200" i="1">
                <a:latin typeface="Times New Roman" pitchFamily="18" charset="0"/>
                <a:cs typeface="Times New Roman" pitchFamily="18" charset="0"/>
              </a:rPr>
              <a:t>sig</a:t>
            </a:r>
            <a:r>
              <a:rPr lang="en-US" sz="1200">
                <a:latin typeface="Times New Roman" pitchFamily="18" charset="0"/>
                <a:cs typeface="Times New Roman" pitchFamily="18" charset="0"/>
              </a:rPr>
              <a:t>(α) = 1-(1-α)</a:t>
            </a:r>
            <a:r>
              <a:rPr lang="en-US" sz="1200" baseline="30000">
                <a:latin typeface="Times New Roman" pitchFamily="18" charset="0"/>
                <a:cs typeface="Times New Roman" pitchFamily="18" charset="0"/>
              </a:rPr>
              <a:t>1/(L-1)</a:t>
            </a:r>
            <a:r>
              <a:rPr lang="en-US" sz="1200">
                <a:latin typeface="Times New Roman" pitchFamily="18" charset="0"/>
                <a:cs typeface="Times New Roman" pitchFamily="18" charset="0"/>
              </a:rPr>
              <a:t> </a:t>
            </a:r>
          </a:p>
        </p:txBody>
      </p:sp>
      <p:sp>
        <p:nvSpPr>
          <p:cNvPr id="74" name="Text Box 245"/>
          <p:cNvSpPr txBox="1">
            <a:spLocks noChangeArrowheads="1"/>
          </p:cNvSpPr>
          <p:nvPr/>
        </p:nvSpPr>
        <p:spPr bwMode="auto">
          <a:xfrm>
            <a:off x="5792201" y="1459732"/>
            <a:ext cx="2543084" cy="307777"/>
          </a:xfrm>
          <a:prstGeom prst="rect">
            <a:avLst/>
          </a:prstGeom>
          <a:noFill/>
          <a:ln w="9525">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hangingPunct="1"/>
            <a:r>
              <a:rPr lang="en-US" sz="1400">
                <a:latin typeface="Times New Roman" pitchFamily="18" charset="0"/>
                <a:cs typeface="Times New Roman" pitchFamily="18" charset="0"/>
              </a:rPr>
              <a:t>|</a:t>
            </a:r>
            <a:r>
              <a:rPr lang="en-US" sz="1400" i="1">
                <a:latin typeface="Times New Roman" pitchFamily="18" charset="0"/>
                <a:cs typeface="Times New Roman" pitchFamily="18" charset="0"/>
              </a:rPr>
              <a:t>R</a:t>
            </a:r>
            <a:r>
              <a:rPr lang="en-US" sz="1400" i="1" baseline="-25000">
                <a:latin typeface="Times New Roman" pitchFamily="18" charset="0"/>
                <a:cs typeface="Times New Roman" pitchFamily="18" charset="0"/>
              </a:rPr>
              <a:t>xy</a:t>
            </a:r>
            <a:r>
              <a:rPr lang="en-US" sz="1400">
                <a:latin typeface="Times New Roman" pitchFamily="18" charset="0"/>
                <a:cs typeface="Times New Roman" pitchFamily="18" charset="0"/>
              </a:rPr>
              <a:t>(λ)|</a:t>
            </a:r>
            <a:r>
              <a:rPr lang="en-US" sz="1400" baseline="30000">
                <a:latin typeface="Times New Roman" pitchFamily="18" charset="0"/>
                <a:cs typeface="Times New Roman" pitchFamily="18" charset="0"/>
              </a:rPr>
              <a:t>2 </a:t>
            </a:r>
            <a:r>
              <a:rPr lang="en-US" sz="1400">
                <a:latin typeface="Times New Roman" pitchFamily="18" charset="0"/>
                <a:cs typeface="Times New Roman" pitchFamily="18" charset="0"/>
              </a:rPr>
              <a:t>= |f</a:t>
            </a:r>
            <a:r>
              <a:rPr lang="en-US" sz="1400" i="1" baseline="-25000">
                <a:latin typeface="Times New Roman" pitchFamily="18" charset="0"/>
                <a:cs typeface="Times New Roman" pitchFamily="18" charset="0"/>
              </a:rPr>
              <a:t>xy</a:t>
            </a:r>
            <a:r>
              <a:rPr lang="en-US" sz="1400">
                <a:latin typeface="Times New Roman" pitchFamily="18" charset="0"/>
                <a:cs typeface="Times New Roman" pitchFamily="18" charset="0"/>
              </a:rPr>
              <a:t>(λ)|</a:t>
            </a:r>
            <a:r>
              <a:rPr lang="en-US" sz="1400" baseline="30000">
                <a:latin typeface="Times New Roman" pitchFamily="18" charset="0"/>
                <a:cs typeface="Times New Roman" pitchFamily="18" charset="0"/>
              </a:rPr>
              <a:t>2</a:t>
            </a:r>
            <a:r>
              <a:rPr lang="en-US" sz="1400">
                <a:latin typeface="Times New Roman" pitchFamily="18" charset="0"/>
                <a:cs typeface="Times New Roman" pitchFamily="18" charset="0"/>
              </a:rPr>
              <a:t> / (f</a:t>
            </a:r>
            <a:r>
              <a:rPr lang="en-US" sz="1400" i="1" baseline="-25000">
                <a:latin typeface="Times New Roman" pitchFamily="18" charset="0"/>
                <a:cs typeface="Times New Roman" pitchFamily="18" charset="0"/>
              </a:rPr>
              <a:t>xx</a:t>
            </a:r>
            <a:r>
              <a:rPr lang="en-US" sz="1400">
                <a:latin typeface="Times New Roman" pitchFamily="18" charset="0"/>
                <a:cs typeface="Times New Roman" pitchFamily="18" charset="0"/>
              </a:rPr>
              <a:t>(λ)f</a:t>
            </a:r>
            <a:r>
              <a:rPr lang="en-US" sz="1400" i="1" baseline="-25000">
                <a:latin typeface="Times New Roman" pitchFamily="18" charset="0"/>
                <a:cs typeface="Times New Roman" pitchFamily="18" charset="0"/>
              </a:rPr>
              <a:t>yy</a:t>
            </a:r>
            <a:r>
              <a:rPr lang="en-US" sz="1400">
                <a:latin typeface="Times New Roman" pitchFamily="18" charset="0"/>
                <a:cs typeface="Times New Roman" pitchFamily="18" charset="0"/>
              </a:rPr>
              <a:t>(λ)) </a:t>
            </a:r>
            <a:endParaRPr lang="en-US" sz="1400" i="1">
              <a:latin typeface="Times New Roman" pitchFamily="18" charset="0"/>
              <a:cs typeface="Times New Roman" pitchFamily="18" charset="0"/>
            </a:endParaRPr>
          </a:p>
        </p:txBody>
      </p:sp>
      <p:sp>
        <p:nvSpPr>
          <p:cNvPr id="6" name="Rectangle 177"/>
          <p:cNvSpPr>
            <a:spLocks noChangeArrowheads="1"/>
          </p:cNvSpPr>
          <p:nvPr/>
        </p:nvSpPr>
        <p:spPr bwMode="auto">
          <a:xfrm>
            <a:off x="7034843" y="4514248"/>
            <a:ext cx="5134" cy="2777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22" name="Rectangle 211"/>
          <p:cNvSpPr>
            <a:spLocks noChangeArrowheads="1"/>
          </p:cNvSpPr>
          <p:nvPr/>
        </p:nvSpPr>
        <p:spPr bwMode="auto">
          <a:xfrm>
            <a:off x="8267158" y="5134598"/>
            <a:ext cx="431311" cy="27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0" name="Rectangle 219"/>
          <p:cNvSpPr>
            <a:spLocks noChangeArrowheads="1"/>
          </p:cNvSpPr>
          <p:nvPr/>
        </p:nvSpPr>
        <p:spPr bwMode="auto">
          <a:xfrm>
            <a:off x="318723" y="3268918"/>
            <a:ext cx="806140" cy="27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50" name="Rectangle 239"/>
          <p:cNvSpPr>
            <a:spLocks noChangeArrowheads="1"/>
          </p:cNvSpPr>
          <p:nvPr/>
        </p:nvSpPr>
        <p:spPr bwMode="auto">
          <a:xfrm>
            <a:off x="8138792" y="4118428"/>
            <a:ext cx="10269" cy="4861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pic>
        <p:nvPicPr>
          <p:cNvPr id="98" name="Picture 97" descr="Imag102.gif"/>
          <p:cNvPicPr>
            <a:picLocks noChangeAspect="1"/>
          </p:cNvPicPr>
          <p:nvPr/>
        </p:nvPicPr>
        <p:blipFill>
          <a:blip r:embed="rId5"/>
          <a:stretch>
            <a:fillRect/>
          </a:stretch>
        </p:blipFill>
        <p:spPr>
          <a:xfrm>
            <a:off x="3308962" y="1120510"/>
            <a:ext cx="1196598" cy="431518"/>
          </a:xfrm>
          <a:prstGeom prst="rect">
            <a:avLst/>
          </a:prstGeom>
        </p:spPr>
      </p:pic>
      <p:pic>
        <p:nvPicPr>
          <p:cNvPr id="99" name="Picture 98" descr="Imag102.gif"/>
          <p:cNvPicPr>
            <a:picLocks noChangeAspect="1"/>
          </p:cNvPicPr>
          <p:nvPr/>
        </p:nvPicPr>
        <p:blipFill>
          <a:blip r:embed="rId5"/>
          <a:stretch>
            <a:fillRect/>
          </a:stretch>
        </p:blipFill>
        <p:spPr>
          <a:xfrm>
            <a:off x="3313349" y="1619280"/>
            <a:ext cx="1196598" cy="431518"/>
          </a:xfrm>
          <a:prstGeom prst="rect">
            <a:avLst/>
          </a:prstGeom>
        </p:spPr>
      </p:pic>
      <p:pic>
        <p:nvPicPr>
          <p:cNvPr id="100" name="Picture 4"/>
          <p:cNvPicPr>
            <a:picLocks noChangeAspect="1" noChangeArrowheads="1"/>
          </p:cNvPicPr>
          <p:nvPr/>
        </p:nvPicPr>
        <p:blipFill>
          <a:blip r:embed="rId6"/>
          <a:srcRect/>
          <a:stretch>
            <a:fillRect/>
          </a:stretch>
        </p:blipFill>
        <p:spPr bwMode="auto">
          <a:xfrm>
            <a:off x="4757268" y="1045684"/>
            <a:ext cx="544054" cy="568695"/>
          </a:xfrm>
          <a:prstGeom prst="rect">
            <a:avLst/>
          </a:prstGeom>
          <a:noFill/>
          <a:ln w="9525">
            <a:noFill/>
            <a:miter lim="800000"/>
            <a:headEnd/>
            <a:tailEnd/>
          </a:ln>
          <a:effectLst/>
        </p:spPr>
      </p:pic>
      <p:pic>
        <p:nvPicPr>
          <p:cNvPr id="101" name="Picture 4"/>
          <p:cNvPicPr>
            <a:picLocks noChangeAspect="1" noChangeArrowheads="1"/>
          </p:cNvPicPr>
          <p:nvPr/>
        </p:nvPicPr>
        <p:blipFill>
          <a:blip r:embed="rId6"/>
          <a:srcRect/>
          <a:stretch>
            <a:fillRect/>
          </a:stretch>
        </p:blipFill>
        <p:spPr bwMode="auto">
          <a:xfrm>
            <a:off x="4758290" y="1592152"/>
            <a:ext cx="544054" cy="568695"/>
          </a:xfrm>
          <a:prstGeom prst="rect">
            <a:avLst/>
          </a:prstGeom>
          <a:noFill/>
          <a:ln w="9525">
            <a:noFill/>
            <a:miter lim="800000"/>
            <a:headEnd/>
            <a:tailEnd/>
          </a:ln>
          <a:effectLst/>
        </p:spPr>
      </p:pic>
      <p:sp>
        <p:nvSpPr>
          <p:cNvPr id="102" name="TextBox 101"/>
          <p:cNvSpPr txBox="1"/>
          <p:nvPr/>
        </p:nvSpPr>
        <p:spPr>
          <a:xfrm>
            <a:off x="4763471" y="771283"/>
            <a:ext cx="538873" cy="276999"/>
          </a:xfrm>
          <a:prstGeom prst="rect">
            <a:avLst/>
          </a:prstGeom>
          <a:noFill/>
        </p:spPr>
        <p:txBody>
          <a:bodyPr wrap="square" rtlCol="0">
            <a:spAutoFit/>
          </a:bodyPr>
          <a:lstStyle/>
          <a:p>
            <a:pPr algn="ctr"/>
            <a:r>
              <a:rPr lang="en-US" sz="1200" b="1" dirty="0" smtClean="0"/>
              <a:t>EMG</a:t>
            </a:r>
            <a:endParaRPr lang="en-US" sz="1200" b="1" dirty="0"/>
          </a:p>
        </p:txBody>
      </p:sp>
      <p:sp>
        <p:nvSpPr>
          <p:cNvPr id="96" name="TextBox 95"/>
          <p:cNvSpPr txBox="1"/>
          <p:nvPr/>
        </p:nvSpPr>
        <p:spPr>
          <a:xfrm>
            <a:off x="3660325" y="1166216"/>
            <a:ext cx="612903" cy="369332"/>
          </a:xfrm>
          <a:prstGeom prst="rect">
            <a:avLst/>
          </a:prstGeom>
          <a:noFill/>
        </p:spPr>
        <p:txBody>
          <a:bodyPr wrap="square" rtlCol="0">
            <a:spAutoFit/>
          </a:bodyPr>
          <a:lstStyle/>
          <a:p>
            <a:r>
              <a:rPr lang="en-US" dirty="0" smtClean="0"/>
              <a:t>SOL</a:t>
            </a:r>
            <a:endParaRPr lang="en-US" dirty="0"/>
          </a:p>
        </p:txBody>
      </p:sp>
      <p:sp>
        <p:nvSpPr>
          <p:cNvPr id="104" name="TextBox 103"/>
          <p:cNvSpPr txBox="1"/>
          <p:nvPr/>
        </p:nvSpPr>
        <p:spPr>
          <a:xfrm>
            <a:off x="3741158" y="1641876"/>
            <a:ext cx="460484" cy="369332"/>
          </a:xfrm>
          <a:prstGeom prst="rect">
            <a:avLst/>
          </a:prstGeom>
          <a:noFill/>
        </p:spPr>
        <p:txBody>
          <a:bodyPr wrap="square" rtlCol="0">
            <a:spAutoFit/>
          </a:bodyPr>
          <a:lstStyle/>
          <a:p>
            <a:r>
              <a:rPr lang="en-US" dirty="0" smtClean="0"/>
              <a:t>BF</a:t>
            </a:r>
            <a:endParaRPr lang="en-US" dirty="0"/>
          </a:p>
        </p:txBody>
      </p:sp>
      <p:sp>
        <p:nvSpPr>
          <p:cNvPr id="107" name="TextBox 106"/>
          <p:cNvSpPr txBox="1"/>
          <p:nvPr/>
        </p:nvSpPr>
        <p:spPr>
          <a:xfrm>
            <a:off x="4344102" y="1199489"/>
            <a:ext cx="493071" cy="228925"/>
          </a:xfrm>
          <a:prstGeom prst="rect">
            <a:avLst/>
          </a:prstGeom>
          <a:noFill/>
        </p:spPr>
        <p:txBody>
          <a:bodyPr wrap="square" rtlCol="0">
            <a:spAutoFit/>
          </a:bodyPr>
          <a:lstStyle/>
          <a:p>
            <a:pPr algn="ctr"/>
            <a:r>
              <a:rPr lang="en-US" sz="1200" b="1" dirty="0" smtClean="0"/>
              <a:t>=</a:t>
            </a:r>
            <a:endParaRPr lang="en-US" sz="1200" b="1" dirty="0"/>
          </a:p>
        </p:txBody>
      </p:sp>
      <p:sp>
        <p:nvSpPr>
          <p:cNvPr id="109" name="TextBox 108"/>
          <p:cNvSpPr txBox="1"/>
          <p:nvPr/>
        </p:nvSpPr>
        <p:spPr>
          <a:xfrm>
            <a:off x="4348726" y="1730565"/>
            <a:ext cx="493071" cy="228925"/>
          </a:xfrm>
          <a:prstGeom prst="rect">
            <a:avLst/>
          </a:prstGeom>
          <a:noFill/>
        </p:spPr>
        <p:txBody>
          <a:bodyPr wrap="square" rtlCol="0">
            <a:spAutoFit/>
          </a:bodyPr>
          <a:lstStyle/>
          <a:p>
            <a:pPr algn="ctr"/>
            <a:r>
              <a:rPr lang="en-US" sz="1200" b="1" dirty="0" smtClean="0"/>
              <a:t>=</a:t>
            </a:r>
            <a:endParaRPr lang="en-US" sz="1200" b="1" dirty="0"/>
          </a:p>
        </p:txBody>
      </p:sp>
      <p:sp>
        <p:nvSpPr>
          <p:cNvPr id="108" name="Right Arrow 107"/>
          <p:cNvSpPr/>
          <p:nvPr/>
        </p:nvSpPr>
        <p:spPr>
          <a:xfrm rot="1805681">
            <a:off x="5375495" y="1350895"/>
            <a:ext cx="307333" cy="108837"/>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Right Arrow 114"/>
          <p:cNvSpPr/>
          <p:nvPr/>
        </p:nvSpPr>
        <p:spPr>
          <a:xfrm rot="19704981">
            <a:off x="5376328" y="1790608"/>
            <a:ext cx="307333" cy="108837"/>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101" name="Picture 5"/>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124863" y="1166216"/>
            <a:ext cx="1873073" cy="8318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Down Arrow 8"/>
          <p:cNvSpPr/>
          <p:nvPr/>
        </p:nvSpPr>
        <p:spPr>
          <a:xfrm rot="964033">
            <a:off x="7493132" y="2548402"/>
            <a:ext cx="211568" cy="1571441"/>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388058" y="2549816"/>
            <a:ext cx="1780970" cy="2987394"/>
          </a:xfrm>
          <a:prstGeom prst="rect">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638800" y="685800"/>
            <a:ext cx="3505200" cy="707886"/>
          </a:xfrm>
          <a:prstGeom prst="rect">
            <a:avLst/>
          </a:prstGeom>
        </p:spPr>
        <p:txBody>
          <a:bodyPr wrap="square">
            <a:spAutoFit/>
          </a:bodyPr>
          <a:lstStyle/>
          <a:p>
            <a:r>
              <a:rPr lang="en-US" sz="1000" dirty="0" smtClean="0"/>
              <a:t>Coherence is </a:t>
            </a:r>
            <a:r>
              <a:rPr lang="en-US" sz="1000" dirty="0"/>
              <a:t>estimated separately for pairs of EMG signals by using the cross-spectrum of two EMG signals (</a:t>
            </a:r>
            <a:r>
              <a:rPr lang="en-US" sz="1000" i="1" dirty="0"/>
              <a:t>fxy</a:t>
            </a:r>
            <a:r>
              <a:rPr lang="en-US" sz="1000" dirty="0"/>
              <a:t>) squared and normalized by the product of the autospectrum of each signal (</a:t>
            </a:r>
            <a:r>
              <a:rPr lang="en-US" sz="1000" i="1" dirty="0"/>
              <a:t>fxx</a:t>
            </a:r>
            <a:r>
              <a:rPr lang="en-US" sz="1000" dirty="0"/>
              <a:t> and </a:t>
            </a:r>
            <a:r>
              <a:rPr lang="en-US" sz="1000" i="1" dirty="0"/>
              <a:t>fyy</a:t>
            </a:r>
            <a:r>
              <a:rPr lang="en-US" sz="1000" dirty="0"/>
              <a:t>) at each frequency (λ)</a:t>
            </a:r>
          </a:p>
        </p:txBody>
      </p:sp>
      <p:sp>
        <p:nvSpPr>
          <p:cNvPr id="5" name="Rectangle 4"/>
          <p:cNvSpPr/>
          <p:nvPr/>
        </p:nvSpPr>
        <p:spPr>
          <a:xfrm>
            <a:off x="7716172" y="6553200"/>
            <a:ext cx="1398140" cy="246221"/>
          </a:xfrm>
          <a:prstGeom prst="rect">
            <a:avLst/>
          </a:prstGeom>
        </p:spPr>
        <p:txBody>
          <a:bodyPr wrap="none">
            <a:spAutoFit/>
          </a:bodyPr>
          <a:lstStyle/>
          <a:p>
            <a:r>
              <a:rPr lang="en-US" sz="1000" dirty="0" err="1"/>
              <a:t>Rosemberg</a:t>
            </a:r>
            <a:r>
              <a:rPr lang="en-US" sz="1000" dirty="0"/>
              <a:t> et al (1989)</a:t>
            </a:r>
          </a:p>
        </p:txBody>
      </p:sp>
    </p:spTree>
    <p:extLst>
      <p:ext uri="{BB962C8B-B14F-4D97-AF65-F5344CB8AC3E}">
        <p14:creationId xmlns="" xmlns:p14="http://schemas.microsoft.com/office/powerpoint/2010/main" val="25573810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Thank you !!!</a:t>
            </a:r>
            <a:endParaRPr lang="en-US" dirty="0"/>
          </a:p>
        </p:txBody>
      </p:sp>
      <p:sp>
        <p:nvSpPr>
          <p:cNvPr id="4" name="TextBox 3"/>
          <p:cNvSpPr txBox="1"/>
          <p:nvPr/>
        </p:nvSpPr>
        <p:spPr>
          <a:xfrm>
            <a:off x="40383" y="2956344"/>
            <a:ext cx="3276600" cy="646331"/>
          </a:xfrm>
          <a:prstGeom prst="rect">
            <a:avLst/>
          </a:prstGeom>
          <a:noFill/>
        </p:spPr>
        <p:txBody>
          <a:bodyPr wrap="square" rtlCol="0">
            <a:spAutoFit/>
          </a:bodyPr>
          <a:lstStyle/>
          <a:p>
            <a:pPr algn="ctr"/>
            <a:r>
              <a:rPr lang="en-US" sz="1200" dirty="0" smtClean="0"/>
              <a:t>Dr. Tjeerd Boonstra, PhD</a:t>
            </a:r>
          </a:p>
          <a:p>
            <a:pPr algn="ctr"/>
            <a:r>
              <a:rPr lang="en-US" sz="1200" dirty="0"/>
              <a:t>University of New South </a:t>
            </a:r>
            <a:r>
              <a:rPr lang="en-US" sz="1200" dirty="0" smtClean="0"/>
              <a:t>Wales </a:t>
            </a:r>
          </a:p>
          <a:p>
            <a:pPr algn="ctr"/>
            <a:r>
              <a:rPr lang="en-US" sz="1200" dirty="0" smtClean="0"/>
              <a:t>Sydney</a:t>
            </a:r>
            <a:r>
              <a:rPr lang="en-US" sz="1200" dirty="0"/>
              <a:t>, Australia</a:t>
            </a:r>
            <a:r>
              <a:rPr lang="en-US" sz="1200" dirty="0" smtClean="0"/>
              <a:t> </a:t>
            </a:r>
            <a:endParaRPr lang="en-US" sz="1200" dirty="0"/>
          </a:p>
        </p:txBody>
      </p:sp>
      <p:pic>
        <p:nvPicPr>
          <p:cNvPr id="2050" name="Picture 2" descr="http://t2.gstatic.com/images?q=tbn:ANd9GcQwCtMcWOfHxgb4Bd0AgPVIBRO29slsqIdz1mS5Vi81WnowSobcH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89021" y="1080429"/>
            <a:ext cx="1495425" cy="1828800"/>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768116" y="1045360"/>
            <a:ext cx="1457325" cy="18989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943600" y="2971800"/>
            <a:ext cx="2819400" cy="646331"/>
          </a:xfrm>
          <a:prstGeom prst="rect">
            <a:avLst/>
          </a:prstGeom>
          <a:noFill/>
        </p:spPr>
        <p:txBody>
          <a:bodyPr wrap="square" rtlCol="0">
            <a:spAutoFit/>
          </a:bodyPr>
          <a:lstStyle/>
          <a:p>
            <a:pPr algn="ctr"/>
            <a:r>
              <a:rPr lang="en-US" sz="1200" dirty="0" smtClean="0"/>
              <a:t>Dr. Mark Latash, PhD</a:t>
            </a:r>
          </a:p>
          <a:p>
            <a:pPr algn="ctr"/>
            <a:r>
              <a:rPr lang="en-US" sz="1200" dirty="0" smtClean="0"/>
              <a:t>Penn State University </a:t>
            </a:r>
          </a:p>
          <a:p>
            <a:pPr algn="ctr"/>
            <a:r>
              <a:rPr lang="en-US" sz="1200" dirty="0" smtClean="0"/>
              <a:t>University Park –PA, USA </a:t>
            </a:r>
            <a:endParaRPr lang="en-US" sz="1200" dirty="0"/>
          </a:p>
        </p:txBody>
      </p:sp>
      <p:pic>
        <p:nvPicPr>
          <p:cNvPr id="5" name="Picture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94411" y="4242100"/>
            <a:ext cx="1192191" cy="1589588"/>
          </a:xfrm>
          <a:prstGeom prst="rect">
            <a:avLst/>
          </a:prstGeom>
        </p:spPr>
      </p:pic>
      <p:pic>
        <p:nvPicPr>
          <p:cNvPr id="6" name="Picture 5"/>
          <p:cNvPicPr>
            <a:picLocks noChangeAspect="1"/>
          </p:cNvPicPr>
          <p:nvPr/>
        </p:nvPicPr>
        <p:blipFill>
          <a:blip r:embed="rId5"/>
          <a:stretch>
            <a:fillRect/>
          </a:stretch>
        </p:blipFill>
        <p:spPr>
          <a:xfrm>
            <a:off x="6519433" y="1061331"/>
            <a:ext cx="1400248" cy="1866997"/>
          </a:xfrm>
          <a:prstGeom prst="rect">
            <a:avLst/>
          </a:prstGeom>
        </p:spPr>
      </p:pic>
      <p:sp>
        <p:nvSpPr>
          <p:cNvPr id="10" name="TextBox 9"/>
          <p:cNvSpPr txBox="1"/>
          <p:nvPr/>
        </p:nvSpPr>
        <p:spPr>
          <a:xfrm>
            <a:off x="3200400" y="2971800"/>
            <a:ext cx="2819400" cy="646331"/>
          </a:xfrm>
          <a:prstGeom prst="rect">
            <a:avLst/>
          </a:prstGeom>
          <a:noFill/>
        </p:spPr>
        <p:txBody>
          <a:bodyPr wrap="square" rtlCol="0">
            <a:spAutoFit/>
          </a:bodyPr>
          <a:lstStyle/>
          <a:p>
            <a:pPr algn="ctr"/>
            <a:r>
              <a:rPr lang="en-US" sz="1200" dirty="0" smtClean="0"/>
              <a:t>Dr. Charles Leonard, PT PhD</a:t>
            </a:r>
          </a:p>
          <a:p>
            <a:pPr algn="ctr"/>
            <a:r>
              <a:rPr lang="en-US" sz="1200" dirty="0"/>
              <a:t>University of </a:t>
            </a:r>
            <a:r>
              <a:rPr lang="en-US" sz="1200" dirty="0" smtClean="0"/>
              <a:t>Montana </a:t>
            </a:r>
          </a:p>
          <a:p>
            <a:pPr algn="ctr"/>
            <a:r>
              <a:rPr lang="en-US" sz="1200" dirty="0" smtClean="0"/>
              <a:t>Missoula – MT, USA </a:t>
            </a:r>
            <a:endParaRPr lang="en-US" sz="1200" dirty="0"/>
          </a:p>
        </p:txBody>
      </p:sp>
      <p:sp>
        <p:nvSpPr>
          <p:cNvPr id="11" name="TextBox 10"/>
          <p:cNvSpPr txBox="1"/>
          <p:nvPr/>
        </p:nvSpPr>
        <p:spPr>
          <a:xfrm>
            <a:off x="0" y="5906869"/>
            <a:ext cx="2819400" cy="646331"/>
          </a:xfrm>
          <a:prstGeom prst="rect">
            <a:avLst/>
          </a:prstGeom>
          <a:noFill/>
        </p:spPr>
        <p:txBody>
          <a:bodyPr wrap="square" rtlCol="0">
            <a:spAutoFit/>
          </a:bodyPr>
          <a:lstStyle/>
          <a:p>
            <a:pPr algn="ctr"/>
            <a:r>
              <a:rPr lang="en-US" sz="1200" dirty="0" smtClean="0"/>
              <a:t>Adriana M </a:t>
            </a:r>
            <a:r>
              <a:rPr lang="en-US" sz="1200" dirty="0"/>
              <a:t>D</a:t>
            </a:r>
            <a:r>
              <a:rPr lang="en-US" sz="1200" dirty="0" smtClean="0"/>
              <a:t>egani, PT MSc</a:t>
            </a:r>
          </a:p>
          <a:p>
            <a:pPr algn="ctr"/>
            <a:r>
              <a:rPr lang="en-US" sz="1200" dirty="0"/>
              <a:t>University of </a:t>
            </a:r>
            <a:r>
              <a:rPr lang="en-US" sz="1200" dirty="0" smtClean="0"/>
              <a:t>Montana </a:t>
            </a:r>
          </a:p>
          <a:p>
            <a:pPr algn="ctr"/>
            <a:r>
              <a:rPr lang="en-US" sz="1200" dirty="0" smtClean="0"/>
              <a:t>Missoula – MT, USA </a:t>
            </a:r>
            <a:endParaRPr lang="en-US" sz="1200" dirty="0"/>
          </a:p>
        </p:txBody>
      </p:sp>
      <p:sp>
        <p:nvSpPr>
          <p:cNvPr id="13" name="TextBox 12"/>
          <p:cNvSpPr txBox="1"/>
          <p:nvPr/>
        </p:nvSpPr>
        <p:spPr>
          <a:xfrm>
            <a:off x="2209800" y="5906869"/>
            <a:ext cx="2819400" cy="646331"/>
          </a:xfrm>
          <a:prstGeom prst="rect">
            <a:avLst/>
          </a:prstGeom>
          <a:noFill/>
        </p:spPr>
        <p:txBody>
          <a:bodyPr wrap="square" rtlCol="0">
            <a:spAutoFit/>
          </a:bodyPr>
          <a:lstStyle/>
          <a:p>
            <a:pPr algn="ctr"/>
            <a:r>
              <a:rPr lang="en-US" sz="1200" dirty="0" smtClean="0"/>
              <a:t>Dr. Vinicius  S Cardoso, PT, MSc</a:t>
            </a:r>
          </a:p>
          <a:p>
            <a:pPr algn="ctr"/>
            <a:r>
              <a:rPr lang="en-US" sz="1200" dirty="0" err="1" smtClean="0"/>
              <a:t>Universidade</a:t>
            </a:r>
            <a:r>
              <a:rPr lang="en-US" sz="1200" dirty="0" smtClean="0"/>
              <a:t> Federal </a:t>
            </a:r>
            <a:r>
              <a:rPr lang="en-US" sz="1200" dirty="0" err="1" smtClean="0"/>
              <a:t>Piaui</a:t>
            </a:r>
            <a:r>
              <a:rPr lang="en-US" sz="1200" dirty="0" smtClean="0"/>
              <a:t> </a:t>
            </a:r>
          </a:p>
          <a:p>
            <a:pPr algn="ctr"/>
            <a:r>
              <a:rPr lang="en-US" sz="1200" dirty="0" smtClean="0"/>
              <a:t>Parnaiba – PI, Brazil </a:t>
            </a:r>
            <a:endParaRPr lang="en-US" sz="1200" dirty="0"/>
          </a:p>
        </p:txBody>
      </p:sp>
      <p:sp>
        <p:nvSpPr>
          <p:cNvPr id="15" name="TextBox 14"/>
          <p:cNvSpPr txBox="1"/>
          <p:nvPr/>
        </p:nvSpPr>
        <p:spPr>
          <a:xfrm>
            <a:off x="4572000" y="5906869"/>
            <a:ext cx="2819400" cy="646331"/>
          </a:xfrm>
          <a:prstGeom prst="rect">
            <a:avLst/>
          </a:prstGeom>
          <a:noFill/>
        </p:spPr>
        <p:txBody>
          <a:bodyPr wrap="square" rtlCol="0">
            <a:spAutoFit/>
          </a:bodyPr>
          <a:lstStyle/>
          <a:p>
            <a:pPr algn="ctr"/>
            <a:r>
              <a:rPr lang="en-US" sz="1200" dirty="0"/>
              <a:t>Dr. </a:t>
            </a:r>
            <a:r>
              <a:rPr lang="en-US" sz="1200" dirty="0" err="1" smtClean="0"/>
              <a:t>Alessander</a:t>
            </a:r>
            <a:r>
              <a:rPr lang="en-US" sz="1200" dirty="0" smtClean="0"/>
              <a:t> T </a:t>
            </a:r>
            <a:r>
              <a:rPr lang="en-US" sz="1200" dirty="0" err="1" smtClean="0"/>
              <a:t>Magalhaes</a:t>
            </a:r>
            <a:r>
              <a:rPr lang="en-US" sz="1200" dirty="0" smtClean="0"/>
              <a:t>, </a:t>
            </a:r>
            <a:r>
              <a:rPr lang="en-US" sz="1200" dirty="0"/>
              <a:t>PT, </a:t>
            </a:r>
            <a:r>
              <a:rPr lang="en-US" sz="1200" dirty="0" smtClean="0"/>
              <a:t>PhD</a:t>
            </a:r>
            <a:endParaRPr lang="en-US" sz="1200" dirty="0"/>
          </a:p>
          <a:p>
            <a:pPr algn="ctr"/>
            <a:r>
              <a:rPr lang="en-US" sz="1200" dirty="0" err="1"/>
              <a:t>Universidade</a:t>
            </a:r>
            <a:r>
              <a:rPr lang="en-US" sz="1200" dirty="0"/>
              <a:t> Federal </a:t>
            </a:r>
            <a:r>
              <a:rPr lang="en-US" sz="1200" dirty="0" err="1"/>
              <a:t>Piaui</a:t>
            </a:r>
            <a:r>
              <a:rPr lang="en-US" sz="1200" dirty="0"/>
              <a:t> </a:t>
            </a:r>
          </a:p>
          <a:p>
            <a:pPr algn="ctr"/>
            <a:r>
              <a:rPr lang="en-US" sz="1200" dirty="0"/>
              <a:t>Parnaiba – PI, Brazil </a:t>
            </a:r>
          </a:p>
        </p:txBody>
      </p:sp>
      <p:sp>
        <p:nvSpPr>
          <p:cNvPr id="17" name="TextBox 16"/>
          <p:cNvSpPr txBox="1"/>
          <p:nvPr/>
        </p:nvSpPr>
        <p:spPr>
          <a:xfrm>
            <a:off x="6858000" y="5906869"/>
            <a:ext cx="2819400" cy="646331"/>
          </a:xfrm>
          <a:prstGeom prst="rect">
            <a:avLst/>
          </a:prstGeom>
          <a:noFill/>
        </p:spPr>
        <p:txBody>
          <a:bodyPr wrap="square" rtlCol="0">
            <a:spAutoFit/>
          </a:bodyPr>
          <a:lstStyle/>
          <a:p>
            <a:pPr algn="ctr"/>
            <a:r>
              <a:rPr lang="en-US" sz="1200" dirty="0" smtClean="0"/>
              <a:t> Luis Mochizuki, PhD </a:t>
            </a:r>
          </a:p>
          <a:p>
            <a:pPr algn="ctr"/>
            <a:r>
              <a:rPr lang="en-US" sz="1200" dirty="0" err="1" smtClean="0"/>
              <a:t>Universidade</a:t>
            </a:r>
            <a:r>
              <a:rPr lang="en-US" sz="1200" dirty="0" smtClean="0"/>
              <a:t> de Sao Paulo, </a:t>
            </a:r>
          </a:p>
          <a:p>
            <a:pPr algn="ctr"/>
            <a:r>
              <a:rPr lang="en-US" sz="1200" dirty="0" smtClean="0"/>
              <a:t>Sao Paulo– SP, Brasil </a:t>
            </a:r>
            <a:endParaRPr lang="en-US" sz="1200" dirty="0"/>
          </a:p>
        </p:txBody>
      </p:sp>
      <p:pic>
        <p:nvPicPr>
          <p:cNvPr id="7" name="Picture 6"/>
          <p:cNvPicPr>
            <a:picLocks noChangeAspect="1"/>
          </p:cNvPicPr>
          <p:nvPr/>
        </p:nvPicPr>
        <p:blipFill>
          <a:blip r:embed="rId6"/>
          <a:stretch>
            <a:fillRect/>
          </a:stretch>
        </p:blipFill>
        <p:spPr>
          <a:xfrm>
            <a:off x="7585814" y="4242100"/>
            <a:ext cx="1211761" cy="1589588"/>
          </a:xfrm>
          <a:prstGeom prst="rect">
            <a:avLst/>
          </a:prstGeom>
        </p:spPr>
      </p:pic>
      <p:pic>
        <p:nvPicPr>
          <p:cNvPr id="3" name="Picture 2"/>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3059113" y="4277812"/>
            <a:ext cx="1208087" cy="1589588"/>
          </a:xfrm>
          <a:prstGeom prst="rect">
            <a:avLst/>
          </a:prstGeom>
        </p:spPr>
      </p:pic>
      <p:pic>
        <p:nvPicPr>
          <p:cNvPr id="9" name="Picture 8"/>
          <p:cNvPicPr>
            <a:picLocks noChangeAspect="1"/>
          </p:cNvPicPr>
          <p:nvPr/>
        </p:nvPicPr>
        <p:blipFill>
          <a:blip r:embed="rId8"/>
          <a:stretch>
            <a:fillRect/>
          </a:stretch>
        </p:blipFill>
        <p:spPr>
          <a:xfrm>
            <a:off x="5320396" y="4239309"/>
            <a:ext cx="1246408" cy="1573590"/>
          </a:xfrm>
          <a:prstGeom prst="rect">
            <a:avLst/>
          </a:prstGeom>
        </p:spPr>
      </p:pic>
    </p:spTree>
    <p:extLst>
      <p:ext uri="{BB962C8B-B14F-4D97-AF65-F5344CB8AC3E}">
        <p14:creationId xmlns="" xmlns:p14="http://schemas.microsoft.com/office/powerpoint/2010/main" val="8230719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6600"/>
                </a:solidFill>
                <a:latin typeface="Baskerville Old Face" pitchFamily="18" charset="0"/>
                <a:ea typeface="ＭＳ Ｐゴシック" pitchFamily="50" charset="-128"/>
              </a:rPr>
              <a:t>Let Us Meet Again</a:t>
            </a:r>
            <a:endParaRPr lang="en-US" dirty="0"/>
          </a:p>
        </p:txBody>
      </p:sp>
      <p:sp>
        <p:nvSpPr>
          <p:cNvPr id="3" name="Content Placeholder 2"/>
          <p:cNvSpPr>
            <a:spLocks noGrp="1"/>
          </p:cNvSpPr>
          <p:nvPr>
            <p:ph idx="1"/>
          </p:nvPr>
        </p:nvSpPr>
        <p:spPr/>
        <p:txBody>
          <a:bodyPr/>
          <a:lstStyle/>
          <a:p>
            <a:pPr algn="ctr">
              <a:buFont typeface="Arial" charset="0"/>
              <a:buNone/>
              <a:defRPr/>
            </a:pPr>
            <a:r>
              <a:rPr lang="en-US" dirty="0" smtClean="0">
                <a:effectLst>
                  <a:outerShdw blurRad="38100" dist="38100" dir="2700000" algn="tl">
                    <a:srgbClr val="000000">
                      <a:alpha val="43137"/>
                    </a:srgbClr>
                  </a:outerShdw>
                </a:effectLst>
                <a:latin typeface="Georgia" pitchFamily="18" charset="0"/>
              </a:rPr>
              <a:t>We welcome you all to our future conferences of OMICS Group International  </a:t>
            </a:r>
          </a:p>
          <a:p>
            <a:pPr algn="ctr">
              <a:buFont typeface="Arial" charset="0"/>
              <a:buNone/>
              <a:defRPr/>
            </a:pPr>
            <a:endParaRPr lang="en-US"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2400" dirty="0" smtClean="0">
                <a:effectLst>
                  <a:outerShdw blurRad="38100" dist="38100" dir="2700000" algn="tl">
                    <a:srgbClr val="000000">
                      <a:alpha val="43137"/>
                    </a:srgbClr>
                  </a:outerShdw>
                </a:effectLst>
                <a:latin typeface="Georgia" pitchFamily="18" charset="0"/>
              </a:rPr>
              <a:t>Please Visit:</a:t>
            </a:r>
            <a:r>
              <a:rPr lang="en-US" dirty="0" smtClean="0">
                <a:effectLst>
                  <a:outerShdw blurRad="38100" dist="38100" dir="2700000" algn="tl">
                    <a:srgbClr val="000000">
                      <a:alpha val="43137"/>
                    </a:srgbClr>
                  </a:outerShdw>
                </a:effectLst>
                <a:latin typeface="Georgia" pitchFamily="18" charset="0"/>
              </a:rPr>
              <a:t/>
            </a:r>
            <a:br>
              <a:rPr lang="en-US" dirty="0" smtClean="0">
                <a:effectLst>
                  <a:outerShdw blurRad="38100" dist="38100" dir="2700000" algn="tl">
                    <a:srgbClr val="000000">
                      <a:alpha val="43137"/>
                    </a:srgbClr>
                  </a:outerShdw>
                </a:effectLst>
                <a:latin typeface="Georgia" pitchFamily="18" charset="0"/>
              </a:rPr>
            </a:br>
            <a:r>
              <a:rPr lang="en-US" dirty="0" smtClean="0">
                <a:effectLst>
                  <a:outerShdw blurRad="38100" dist="38100" dir="2700000" algn="tl">
                    <a:srgbClr val="000000">
                      <a:alpha val="43137"/>
                    </a:srgbClr>
                  </a:outerShdw>
                </a:effectLst>
                <a:latin typeface="Georgia" pitchFamily="18" charset="0"/>
                <a:hlinkClick r:id="rId2"/>
              </a:rPr>
              <a:t>www.omicsgroup.com</a:t>
            </a:r>
            <a:endParaRPr lang="en-US"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dirty="0" smtClean="0">
                <a:effectLst>
                  <a:outerShdw blurRad="38100" dist="38100" dir="2700000" algn="tl">
                    <a:srgbClr val="000000">
                      <a:alpha val="43137"/>
                    </a:srgbClr>
                  </a:outerShdw>
                </a:effectLst>
                <a:latin typeface="Georgia" pitchFamily="18" charset="0"/>
                <a:hlinkClick r:id="rId3"/>
              </a:rPr>
              <a:t>www.conferenceseries.com</a:t>
            </a:r>
            <a:endParaRPr lang="en-US"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mtClean="0">
                <a:effectLst>
                  <a:outerShdw blurRad="38100" dist="38100" dir="2700000" algn="tl">
                    <a:srgbClr val="000000">
                      <a:alpha val="43137"/>
                    </a:srgbClr>
                  </a:outerShdw>
                </a:effectLst>
                <a:latin typeface="Georgia" pitchFamily="18" charset="0"/>
                <a:hlinkClick r:id="rId4"/>
              </a:rPr>
              <a:t>www.pharmaceuticalconferences.com</a:t>
            </a:r>
            <a:endParaRPr lang="en-US" smtClean="0">
              <a:effectLst>
                <a:outerShdw blurRad="38100" dist="38100" dir="2700000" algn="tl">
                  <a:srgbClr val="000000">
                    <a:alpha val="43137"/>
                  </a:srgbClr>
                </a:outerShdw>
              </a:effectLst>
              <a:latin typeface="Georgia" pitchFamily="18" charset="0"/>
            </a:endParaRPr>
          </a:p>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918"/>
            <a:ext cx="8229600" cy="1143000"/>
          </a:xfrm>
        </p:spPr>
        <p:txBody>
          <a:bodyPr/>
          <a:lstStyle/>
          <a:p>
            <a:r>
              <a:rPr lang="en-US" dirty="0" smtClean="0">
                <a:effectLst>
                  <a:outerShdw blurRad="38100" dist="38100" dir="2700000" algn="tl">
                    <a:srgbClr val="000000">
                      <a:alpha val="43137"/>
                    </a:srgbClr>
                  </a:outerShdw>
                </a:effectLst>
              </a:rPr>
              <a:t>Outline</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8371" y="1066800"/>
            <a:ext cx="5715000" cy="4829668"/>
          </a:xfrm>
        </p:spPr>
        <p:txBody>
          <a:bodyPr>
            <a:noAutofit/>
          </a:bodyPr>
          <a:lstStyle/>
          <a:p>
            <a:r>
              <a:rPr lang="en-US" sz="2000" b="1" u="sng" dirty="0" smtClean="0">
                <a:effectLst>
                  <a:outerShdw blurRad="38100" dist="38100" dir="2700000" algn="tl">
                    <a:srgbClr val="000000">
                      <a:alpha val="43137"/>
                    </a:srgbClr>
                  </a:outerShdw>
                </a:effectLst>
              </a:rPr>
              <a:t>Topic</a:t>
            </a:r>
            <a:r>
              <a:rPr lang="en-US" sz="2000" dirty="0" smtClean="0"/>
              <a:t>: Human Posture / Mechanisms of multi-muscle control.</a:t>
            </a:r>
          </a:p>
          <a:p>
            <a:endParaRPr lang="en-US" sz="2000" dirty="0"/>
          </a:p>
          <a:p>
            <a:r>
              <a:rPr lang="en-US" sz="2000" b="1" u="sng" dirty="0" smtClean="0">
                <a:effectLst>
                  <a:outerShdw blurRad="38100" dist="38100" dir="2700000" algn="tl">
                    <a:srgbClr val="000000">
                      <a:alpha val="43137"/>
                    </a:srgbClr>
                  </a:outerShdw>
                </a:effectLst>
              </a:rPr>
              <a:t>Objectives of Research</a:t>
            </a:r>
            <a:r>
              <a:rPr lang="en-US" sz="2000" dirty="0" smtClean="0"/>
              <a:t>: Recognition, quantification, and understanding of neurophysiological mechanisms involved on multi-muscle control.</a:t>
            </a:r>
          </a:p>
          <a:p>
            <a:pPr marL="0" indent="0">
              <a:buNone/>
            </a:pPr>
            <a:endParaRPr lang="en-US" sz="2000" dirty="0" smtClean="0"/>
          </a:p>
          <a:p>
            <a:r>
              <a:rPr lang="en-US" sz="2000" b="1" u="sng" dirty="0" smtClean="0">
                <a:effectLst>
                  <a:outerShdw blurRad="38100" dist="38100" dir="2700000" algn="tl">
                    <a:srgbClr val="000000">
                      <a:alpha val="43137"/>
                    </a:srgbClr>
                  </a:outerShdw>
                </a:effectLst>
              </a:rPr>
              <a:t>This presentation</a:t>
            </a:r>
            <a:endParaRPr lang="en-US" sz="2000" b="1" u="sng" dirty="0">
              <a:effectLst>
                <a:outerShdw blurRad="38100" dist="38100" dir="2700000" algn="tl">
                  <a:srgbClr val="000000">
                    <a:alpha val="43137"/>
                  </a:srgbClr>
                </a:outerShdw>
              </a:effectLst>
            </a:endParaRPr>
          </a:p>
          <a:p>
            <a:pPr marL="457200" lvl="1" indent="0">
              <a:buNone/>
            </a:pPr>
            <a:r>
              <a:rPr lang="en-US" sz="2000" dirty="0" smtClean="0"/>
              <a:t> </a:t>
            </a:r>
            <a:endParaRPr lang="en-US" sz="1400" dirty="0" smtClean="0"/>
          </a:p>
          <a:p>
            <a:pPr lvl="2"/>
            <a:r>
              <a:rPr lang="en-US" sz="1800" dirty="0" smtClean="0"/>
              <a:t>Comprehensive overview</a:t>
            </a:r>
          </a:p>
          <a:p>
            <a:pPr lvl="2"/>
            <a:r>
              <a:rPr lang="en-US" sz="1800" dirty="0" smtClean="0"/>
              <a:t>Operational definition of “Synergy”</a:t>
            </a:r>
          </a:p>
          <a:p>
            <a:pPr lvl="2"/>
            <a:r>
              <a:rPr lang="en-US" sz="1800" dirty="0" smtClean="0"/>
              <a:t>Recognition and quantification of muscle synergies</a:t>
            </a:r>
          </a:p>
          <a:p>
            <a:pPr lvl="2"/>
            <a:r>
              <a:rPr lang="en-US" sz="1800" dirty="0" smtClean="0"/>
              <a:t>Uncontrolled </a:t>
            </a:r>
            <a:r>
              <a:rPr lang="en-US" sz="1800" dirty="0" smtClean="0">
                <a:solidFill>
                  <a:srgbClr val="FF0000"/>
                </a:solidFill>
              </a:rPr>
              <a:t>Manifold</a:t>
            </a:r>
            <a:r>
              <a:rPr lang="en-US" sz="1800" dirty="0" smtClean="0"/>
              <a:t> Hypothesis</a:t>
            </a:r>
          </a:p>
          <a:p>
            <a:pPr lvl="2"/>
            <a:r>
              <a:rPr lang="en-US" sz="1800" dirty="0" smtClean="0">
                <a:solidFill>
                  <a:srgbClr val="FF0000"/>
                </a:solidFill>
              </a:rPr>
              <a:t>Frequency</a:t>
            </a:r>
            <a:r>
              <a:rPr lang="en-US" sz="1800" dirty="0" smtClean="0"/>
              <a:t> domain analysis </a:t>
            </a:r>
          </a:p>
          <a:p>
            <a:pPr marL="0" indent="0" algn="ctr">
              <a:buNone/>
            </a:pPr>
            <a:endParaRPr lang="en-US" sz="2000" dirty="0" smtClean="0"/>
          </a:p>
          <a:p>
            <a:pPr algn="ctr"/>
            <a:endParaRPr lang="en-US" dirty="0" smtClean="0"/>
          </a:p>
        </p:txBody>
      </p:sp>
      <p:pic>
        <p:nvPicPr>
          <p:cNvPr id="1027"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715000" y="1981200"/>
            <a:ext cx="3286432" cy="3733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84690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illustrationsof.com/royalty-free-skateboarding-clipart-illustration-1106389.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703126" y="5450610"/>
            <a:ext cx="1269999" cy="1333499"/>
          </a:xfrm>
          <a:prstGeom prst="rect">
            <a:avLst/>
          </a:prstGeom>
          <a:noFill/>
          <a:extLst>
            <a:ext uri="{909E8E84-426E-40DD-AFC4-6F175D3DCCD1}">
              <a14:hiddenFill xmlns=""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990600" y="761998"/>
            <a:ext cx="1228725" cy="5267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705100" y="1565564"/>
            <a:ext cx="6019800" cy="4247317"/>
          </a:xfrm>
          <a:prstGeom prst="rect">
            <a:avLst/>
          </a:prstGeom>
          <a:noFill/>
        </p:spPr>
        <p:txBody>
          <a:bodyPr wrap="square" rtlCol="0">
            <a:spAutoFit/>
          </a:bodyPr>
          <a:lstStyle/>
          <a:p>
            <a:r>
              <a:rPr lang="en-US" dirty="0" smtClean="0"/>
              <a:t>Inherently </a:t>
            </a:r>
            <a:r>
              <a:rPr lang="en-US" dirty="0" smtClean="0">
                <a:solidFill>
                  <a:srgbClr val="FF0000"/>
                </a:solidFill>
              </a:rPr>
              <a:t>unstable</a:t>
            </a:r>
            <a:r>
              <a:rPr lang="en-US" dirty="0" smtClean="0"/>
              <a:t>:</a:t>
            </a:r>
          </a:p>
          <a:p>
            <a:endParaRPr lang="en-US" dirty="0" smtClean="0"/>
          </a:p>
          <a:p>
            <a:pPr marL="742950" lvl="1" indent="-285750">
              <a:buFontTx/>
              <a:buChar char="-"/>
            </a:pPr>
            <a:r>
              <a:rPr lang="en-US" dirty="0" smtClean="0"/>
              <a:t>Large number of joints</a:t>
            </a:r>
          </a:p>
          <a:p>
            <a:pPr marL="742950" lvl="1" indent="-285750">
              <a:buFontTx/>
              <a:buChar char="-"/>
            </a:pPr>
            <a:r>
              <a:rPr lang="en-US" dirty="0" smtClean="0"/>
              <a:t>Vertically positioned segments while standing</a:t>
            </a:r>
          </a:p>
          <a:p>
            <a:pPr marL="742950" lvl="1" indent="-285750">
              <a:buFontTx/>
              <a:buChar char="-"/>
            </a:pPr>
            <a:r>
              <a:rPr lang="en-US" dirty="0"/>
              <a:t>High center of gravity</a:t>
            </a:r>
          </a:p>
          <a:p>
            <a:pPr marL="742950" lvl="1" indent="-285750">
              <a:buFontTx/>
              <a:buChar char="-"/>
            </a:pPr>
            <a:r>
              <a:rPr lang="en-US" dirty="0"/>
              <a:t>Relatively small base of support</a:t>
            </a:r>
          </a:p>
          <a:p>
            <a:pPr marL="742950" lvl="1" indent="-285750">
              <a:buFontTx/>
              <a:buChar char="-"/>
            </a:pPr>
            <a:endParaRPr lang="en-US" dirty="0" smtClean="0"/>
          </a:p>
          <a:p>
            <a:pPr marL="742950" lvl="1" indent="-285750">
              <a:buFontTx/>
              <a:buChar char="-"/>
            </a:pPr>
            <a:r>
              <a:rPr lang="en-US" dirty="0" smtClean="0"/>
              <a:t> </a:t>
            </a:r>
            <a:r>
              <a:rPr lang="en-US" dirty="0" smtClean="0">
                <a:solidFill>
                  <a:srgbClr val="FF0000"/>
                </a:solidFill>
              </a:rPr>
              <a:t>Large number of muscles</a:t>
            </a:r>
          </a:p>
          <a:p>
            <a:pPr marL="742950" lvl="1" indent="-285750">
              <a:buFontTx/>
              <a:buChar char="-"/>
            </a:pPr>
            <a:r>
              <a:rPr lang="en-US" dirty="0"/>
              <a:t>Presence of </a:t>
            </a:r>
            <a:r>
              <a:rPr lang="en-US" dirty="0" err="1"/>
              <a:t>uni</a:t>
            </a:r>
            <a:r>
              <a:rPr lang="en-US" dirty="0"/>
              <a:t>- and </a:t>
            </a:r>
            <a:r>
              <a:rPr lang="en-US" dirty="0" err="1" smtClean="0"/>
              <a:t>poli</a:t>
            </a:r>
            <a:r>
              <a:rPr lang="en-US" dirty="0" smtClean="0"/>
              <a:t>- articular </a:t>
            </a:r>
            <a:r>
              <a:rPr lang="en-US" dirty="0"/>
              <a:t>muscles </a:t>
            </a:r>
          </a:p>
          <a:p>
            <a:pPr marL="742950" lvl="1" indent="-285750">
              <a:buFontTx/>
              <a:buChar char="-"/>
            </a:pPr>
            <a:r>
              <a:rPr lang="en-US" dirty="0" smtClean="0"/>
              <a:t>Non-linear force production features</a:t>
            </a:r>
          </a:p>
          <a:p>
            <a:pPr marL="742950" lvl="1" indent="-285750">
              <a:buFontTx/>
              <a:buChar char="-"/>
            </a:pPr>
            <a:r>
              <a:rPr lang="en-US" dirty="0" smtClean="0"/>
              <a:t>Dynamic interactions of joint torques generated by </a:t>
            </a:r>
            <a:r>
              <a:rPr lang="en-US" dirty="0" err="1" smtClean="0"/>
              <a:t>polyarticular</a:t>
            </a:r>
            <a:r>
              <a:rPr lang="en-US" dirty="0" smtClean="0"/>
              <a:t> muscles</a:t>
            </a:r>
          </a:p>
          <a:p>
            <a:pPr marL="742950" lvl="1" indent="-285750">
              <a:buFontTx/>
              <a:buChar char="-"/>
            </a:pPr>
            <a:r>
              <a:rPr lang="en-US" dirty="0" smtClean="0"/>
              <a:t>Interaction of internal forces across segments</a:t>
            </a:r>
          </a:p>
          <a:p>
            <a:pPr marL="742950" lvl="1" indent="-285750">
              <a:buFontTx/>
              <a:buChar char="-"/>
            </a:pPr>
            <a:r>
              <a:rPr lang="en-US" dirty="0" smtClean="0"/>
              <a:t>Response to external perturbations</a:t>
            </a:r>
          </a:p>
          <a:p>
            <a:pPr marL="742950" lvl="1" indent="-285750">
              <a:buFontTx/>
              <a:buChar char="-"/>
            </a:pPr>
            <a:endParaRPr lang="en-US" dirty="0"/>
          </a:p>
        </p:txBody>
      </p:sp>
      <p:sp>
        <p:nvSpPr>
          <p:cNvPr id="5" name="TextBox 4"/>
          <p:cNvSpPr txBox="1"/>
          <p:nvPr/>
        </p:nvSpPr>
        <p:spPr>
          <a:xfrm>
            <a:off x="3879272" y="438831"/>
            <a:ext cx="3435927" cy="769441"/>
          </a:xfrm>
          <a:prstGeom prst="rect">
            <a:avLst/>
          </a:prstGeom>
          <a:noFill/>
        </p:spPr>
        <p:txBody>
          <a:bodyPr wrap="square" rtlCol="0">
            <a:spAutoFit/>
          </a:bodyPr>
          <a:lstStyle/>
          <a:p>
            <a:pPr algn="ctr"/>
            <a:r>
              <a:rPr lang="en-US" sz="4400" dirty="0" smtClean="0">
                <a:effectLst>
                  <a:outerShdw blurRad="38100" dist="38100" dir="2700000" algn="tl">
                    <a:srgbClr val="000000">
                      <a:alpha val="43137"/>
                    </a:srgbClr>
                  </a:outerShdw>
                </a:effectLst>
              </a:rPr>
              <a:t>Axial Skeleton</a:t>
            </a:r>
            <a:endParaRPr lang="en-US" sz="4400" dirty="0">
              <a:effectLst>
                <a:outerShdw blurRad="38100" dist="38100" dir="2700000" algn="tl">
                  <a:srgbClr val="000000">
                    <a:alpha val="43137"/>
                  </a:srgbClr>
                </a:outerShdw>
              </a:effectLst>
            </a:endParaRPr>
          </a:p>
        </p:txBody>
      </p:sp>
      <p:pic>
        <p:nvPicPr>
          <p:cNvPr id="10243"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195122" y="6519140"/>
            <a:ext cx="249381" cy="1766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3275033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7042" y="228600"/>
            <a:ext cx="5916758" cy="523220"/>
          </a:xfrm>
          <a:prstGeom prst="rect">
            <a:avLst/>
          </a:prstGeom>
          <a:noFill/>
        </p:spPr>
        <p:txBody>
          <a:bodyPr wrap="square" rtlCol="0">
            <a:spAutoFit/>
          </a:bodyPr>
          <a:lstStyle/>
          <a:p>
            <a:pPr algn="ctr"/>
            <a:r>
              <a:rPr lang="en-US" sz="2800" b="1" dirty="0" smtClean="0"/>
              <a:t>Large number of effectors</a:t>
            </a:r>
            <a:endParaRPr lang="en-US" sz="2800" b="1" dirty="0"/>
          </a:p>
        </p:txBody>
      </p:sp>
      <p:cxnSp>
        <p:nvCxnSpPr>
          <p:cNvPr id="6" name="Straight Arrow Connector 5"/>
          <p:cNvCxnSpPr/>
          <p:nvPr/>
        </p:nvCxnSpPr>
        <p:spPr>
          <a:xfrm flipH="1">
            <a:off x="2412935" y="866120"/>
            <a:ext cx="1832188" cy="186595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876800" y="828020"/>
            <a:ext cx="1798158" cy="190405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85800" y="2935069"/>
            <a:ext cx="3254086" cy="646331"/>
          </a:xfrm>
          <a:prstGeom prst="rect">
            <a:avLst/>
          </a:prstGeom>
          <a:noFill/>
        </p:spPr>
        <p:txBody>
          <a:bodyPr wrap="square" rtlCol="0">
            <a:spAutoFit/>
          </a:bodyPr>
          <a:lstStyle/>
          <a:p>
            <a:pPr algn="ctr"/>
            <a:r>
              <a:rPr lang="en-US" b="1" dirty="0" smtClean="0"/>
              <a:t>Large repertoire of postures </a:t>
            </a:r>
          </a:p>
          <a:p>
            <a:pPr algn="ctr"/>
            <a:r>
              <a:rPr lang="en-US" b="1" dirty="0" smtClean="0"/>
              <a:t>(system flexibility)</a:t>
            </a:r>
            <a:endParaRPr lang="en-US" b="1" dirty="0"/>
          </a:p>
        </p:txBody>
      </p:sp>
      <p:pic>
        <p:nvPicPr>
          <p:cNvPr id="2050" name="Picture 2" descr="http://graphics8.nytimes.com/images/2012/10/28/magazine/28yoga/28yoga-articleLarge.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62709" y="4084268"/>
            <a:ext cx="3399691" cy="2209800"/>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TextBox 12"/>
          <p:cNvSpPr txBox="1"/>
          <p:nvPr/>
        </p:nvSpPr>
        <p:spPr>
          <a:xfrm>
            <a:off x="5181600" y="2971800"/>
            <a:ext cx="3657600" cy="369332"/>
          </a:xfrm>
          <a:prstGeom prst="rect">
            <a:avLst/>
          </a:prstGeom>
          <a:noFill/>
        </p:spPr>
        <p:txBody>
          <a:bodyPr wrap="square" rtlCol="0">
            <a:spAutoFit/>
          </a:bodyPr>
          <a:lstStyle/>
          <a:p>
            <a:pPr algn="ctr"/>
            <a:r>
              <a:rPr lang="en-US" b="1" dirty="0" smtClean="0"/>
              <a:t>Complex system of control</a:t>
            </a:r>
            <a:endParaRPr lang="en-US" b="1" dirty="0"/>
          </a:p>
        </p:txBody>
      </p:sp>
      <p:grpSp>
        <p:nvGrpSpPr>
          <p:cNvPr id="11" name="Group 10"/>
          <p:cNvGrpSpPr/>
          <p:nvPr/>
        </p:nvGrpSpPr>
        <p:grpSpPr>
          <a:xfrm>
            <a:off x="5029200" y="4038600"/>
            <a:ext cx="3830257" cy="2274562"/>
            <a:chOff x="457200" y="2586037"/>
            <a:chExt cx="7561897" cy="3629025"/>
          </a:xfrm>
        </p:grpSpPr>
        <p:pic>
          <p:nvPicPr>
            <p:cNvPr id="12" name="Picture 2" descr="http://image.shutterstock.com/display_pic_with_logo/540784/540784,1285571566,1/stock-photo-brain-decision-yes-no-maybe-choice-confusion-answers-61779595.jpg"/>
            <p:cNvPicPr>
              <a:picLocks noChangeAspect="1" noChangeArrowheads="1"/>
            </p:cNvPicPr>
            <p:nvPr/>
          </p:nvPicPr>
          <p:blipFill>
            <a:blip r:embed="rId3" cstate="print"/>
            <a:srcRect/>
            <a:stretch>
              <a:fillRect/>
            </a:stretch>
          </p:blipFill>
          <p:spPr bwMode="auto">
            <a:xfrm>
              <a:off x="457200" y="3372008"/>
              <a:ext cx="2036727" cy="2205673"/>
            </a:xfrm>
            <a:prstGeom prst="rect">
              <a:avLst/>
            </a:prstGeom>
            <a:noFill/>
          </p:spPr>
        </p:pic>
        <p:grpSp>
          <p:nvGrpSpPr>
            <p:cNvPr id="14" name="Group 13"/>
            <p:cNvGrpSpPr/>
            <p:nvPr/>
          </p:nvGrpSpPr>
          <p:grpSpPr>
            <a:xfrm>
              <a:off x="4050249" y="3040380"/>
              <a:ext cx="693201" cy="2780186"/>
              <a:chOff x="4141689" y="2663190"/>
              <a:chExt cx="693201" cy="2780186"/>
            </a:xfrm>
          </p:grpSpPr>
          <p:pic>
            <p:nvPicPr>
              <p:cNvPr id="28" name="Picture 27" descr="Imag102.gif"/>
              <p:cNvPicPr>
                <a:picLocks noChangeAspect="1"/>
              </p:cNvPicPr>
              <p:nvPr/>
            </p:nvPicPr>
            <p:blipFill>
              <a:blip r:embed="rId4"/>
              <a:stretch>
                <a:fillRect/>
              </a:stretch>
            </p:blipFill>
            <p:spPr>
              <a:xfrm>
                <a:off x="4141689" y="2663190"/>
                <a:ext cx="677961" cy="244486"/>
              </a:xfrm>
              <a:prstGeom prst="rect">
                <a:avLst/>
              </a:prstGeom>
            </p:spPr>
          </p:pic>
          <p:pic>
            <p:nvPicPr>
              <p:cNvPr id="29" name="Picture 28" descr="Imag102.gif"/>
              <p:cNvPicPr>
                <a:picLocks noChangeAspect="1"/>
              </p:cNvPicPr>
              <p:nvPr/>
            </p:nvPicPr>
            <p:blipFill>
              <a:blip r:embed="rId4"/>
              <a:stretch>
                <a:fillRect/>
              </a:stretch>
            </p:blipFill>
            <p:spPr>
              <a:xfrm>
                <a:off x="4141689" y="3112297"/>
                <a:ext cx="677961" cy="244486"/>
              </a:xfrm>
              <a:prstGeom prst="rect">
                <a:avLst/>
              </a:prstGeom>
            </p:spPr>
          </p:pic>
          <p:pic>
            <p:nvPicPr>
              <p:cNvPr id="30" name="Picture 29" descr="Imag102.gif"/>
              <p:cNvPicPr>
                <a:picLocks noChangeAspect="1"/>
              </p:cNvPicPr>
              <p:nvPr/>
            </p:nvPicPr>
            <p:blipFill>
              <a:blip r:embed="rId4"/>
              <a:stretch>
                <a:fillRect/>
              </a:stretch>
            </p:blipFill>
            <p:spPr>
              <a:xfrm>
                <a:off x="4141689" y="3606310"/>
                <a:ext cx="677961" cy="244486"/>
              </a:xfrm>
              <a:prstGeom prst="rect">
                <a:avLst/>
              </a:prstGeom>
            </p:spPr>
          </p:pic>
          <p:pic>
            <p:nvPicPr>
              <p:cNvPr id="31" name="Picture 30" descr="Imag102.gif"/>
              <p:cNvPicPr>
                <a:picLocks noChangeAspect="1"/>
              </p:cNvPicPr>
              <p:nvPr/>
            </p:nvPicPr>
            <p:blipFill>
              <a:blip r:embed="rId4"/>
              <a:stretch>
                <a:fillRect/>
              </a:stretch>
            </p:blipFill>
            <p:spPr>
              <a:xfrm>
                <a:off x="4156929" y="4107180"/>
                <a:ext cx="677961" cy="244486"/>
              </a:xfrm>
              <a:prstGeom prst="rect">
                <a:avLst/>
              </a:prstGeom>
            </p:spPr>
          </p:pic>
          <p:pic>
            <p:nvPicPr>
              <p:cNvPr id="32" name="Picture 31" descr="Imag102.gif"/>
              <p:cNvPicPr>
                <a:picLocks noChangeAspect="1"/>
              </p:cNvPicPr>
              <p:nvPr/>
            </p:nvPicPr>
            <p:blipFill>
              <a:blip r:embed="rId4"/>
              <a:stretch>
                <a:fillRect/>
              </a:stretch>
            </p:blipFill>
            <p:spPr>
              <a:xfrm>
                <a:off x="4156929" y="4636297"/>
                <a:ext cx="677961" cy="244486"/>
              </a:xfrm>
              <a:prstGeom prst="rect">
                <a:avLst/>
              </a:prstGeom>
            </p:spPr>
          </p:pic>
          <p:pic>
            <p:nvPicPr>
              <p:cNvPr id="33" name="Picture 32" descr="Imag102.gif"/>
              <p:cNvPicPr>
                <a:picLocks noChangeAspect="1"/>
              </p:cNvPicPr>
              <p:nvPr/>
            </p:nvPicPr>
            <p:blipFill>
              <a:blip r:embed="rId4"/>
              <a:stretch>
                <a:fillRect/>
              </a:stretch>
            </p:blipFill>
            <p:spPr>
              <a:xfrm>
                <a:off x="4156929" y="5198890"/>
                <a:ext cx="677961" cy="244486"/>
              </a:xfrm>
              <a:prstGeom prst="rect">
                <a:avLst/>
              </a:prstGeom>
            </p:spPr>
          </p:pic>
        </p:grpSp>
        <p:pic>
          <p:nvPicPr>
            <p:cNvPr id="15" name="Picture 9"/>
            <p:cNvPicPr>
              <a:picLocks noChangeAspect="1" noChangeArrowheads="1"/>
            </p:cNvPicPr>
            <p:nvPr/>
          </p:nvPicPr>
          <p:blipFill>
            <a:blip r:embed="rId5"/>
            <a:srcRect/>
            <a:stretch>
              <a:fillRect/>
            </a:stretch>
          </p:blipFill>
          <p:spPr bwMode="auto">
            <a:xfrm>
              <a:off x="7133272" y="2586037"/>
              <a:ext cx="885825" cy="3629025"/>
            </a:xfrm>
            <a:prstGeom prst="rect">
              <a:avLst/>
            </a:prstGeom>
            <a:noFill/>
            <a:ln w="9525">
              <a:noFill/>
              <a:miter lim="800000"/>
              <a:headEnd/>
              <a:tailEnd/>
            </a:ln>
            <a:effectLst/>
          </p:spPr>
        </p:pic>
        <p:cxnSp>
          <p:nvCxnSpPr>
            <p:cNvPr id="16" name="Straight Arrow Connector 15"/>
            <p:cNvCxnSpPr/>
            <p:nvPr/>
          </p:nvCxnSpPr>
          <p:spPr>
            <a:xfrm>
              <a:off x="4812030" y="3143250"/>
              <a:ext cx="184092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4815840" y="3615690"/>
              <a:ext cx="184092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4808220" y="4099560"/>
              <a:ext cx="184092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4823460" y="4606290"/>
              <a:ext cx="182949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4823460" y="5143500"/>
              <a:ext cx="184092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4812030" y="5680710"/>
              <a:ext cx="184092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2343150" y="3284866"/>
              <a:ext cx="1543050" cy="11995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V="1">
              <a:off x="2343150" y="3617278"/>
              <a:ext cx="1543050" cy="8670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2343150" y="4101148"/>
              <a:ext cx="1543050" cy="3832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2343150" y="4484370"/>
              <a:ext cx="1543050" cy="1219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2343150" y="4484370"/>
              <a:ext cx="1543050" cy="6607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2343150" y="4484370"/>
              <a:ext cx="1543050" cy="11979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pic>
        <p:nvPicPr>
          <p:cNvPr id="4099" name="Picture 3" descr="C:\Users\alex.santos\AppData\Local\Microsoft\Windows\Temporary Internet Files\Content.IE5\Q1MLI7ZZ\MM900283827[1].gif"/>
          <p:cNvPicPr>
            <a:picLocks noChangeAspect="1" noChangeArrowheads="1" noCrop="1"/>
          </p:cNvPicPr>
          <p:nvPr/>
        </p:nvPicPr>
        <p:blipFill>
          <a:blip r:embed="rId6">
            <a:extLst>
              <a:ext uri="{28A0092B-C50C-407E-A947-70E740481C1C}">
                <a14:useLocalDpi xmlns="" xmlns:a14="http://schemas.microsoft.com/office/drawing/2010/main" val="0"/>
              </a:ext>
            </a:extLst>
          </a:blip>
          <a:srcRect/>
          <a:stretch>
            <a:fillRect/>
          </a:stretch>
        </p:blipFill>
        <p:spPr bwMode="auto">
          <a:xfrm>
            <a:off x="4092723" y="866120"/>
            <a:ext cx="916219" cy="130888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095160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effectLst>
                  <a:outerShdw blurRad="38100" dist="38100" dir="2700000" algn="tl">
                    <a:srgbClr val="000000">
                      <a:alpha val="43137"/>
                    </a:srgbClr>
                  </a:outerShdw>
                </a:effectLst>
              </a:rPr>
              <a:t>A possible solution</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457200" lvl="1" indent="0">
              <a:buNone/>
            </a:pPr>
            <a:r>
              <a:rPr lang="en-US" dirty="0" smtClean="0"/>
              <a:t>     Creation of functional groups (“Synergies”)</a:t>
            </a:r>
          </a:p>
          <a:p>
            <a:pPr algn="r">
              <a:buNone/>
            </a:pPr>
            <a:r>
              <a:rPr lang="en-US" dirty="0" smtClean="0"/>
              <a:t>		</a:t>
            </a:r>
            <a:endParaRPr lang="en-US" sz="1600" dirty="0" smtClean="0"/>
          </a:p>
          <a:p>
            <a:endParaRPr lang="en-US" dirty="0" smtClean="0"/>
          </a:p>
        </p:txBody>
      </p:sp>
      <p:pic>
        <p:nvPicPr>
          <p:cNvPr id="1026" name="Picture 2" descr="http://image.shutterstock.com/display_pic_with_logo/540784/540784,1285571566,1/stock-photo-brain-decision-yes-no-maybe-choice-confusion-answers-61779595.jpg"/>
          <p:cNvPicPr>
            <a:picLocks noChangeAspect="1" noChangeArrowheads="1"/>
          </p:cNvPicPr>
          <p:nvPr/>
        </p:nvPicPr>
        <p:blipFill>
          <a:blip r:embed="rId2"/>
          <a:srcRect/>
          <a:stretch>
            <a:fillRect/>
          </a:stretch>
        </p:blipFill>
        <p:spPr bwMode="auto">
          <a:xfrm>
            <a:off x="457200" y="3372008"/>
            <a:ext cx="2036727" cy="2205673"/>
          </a:xfrm>
          <a:prstGeom prst="rect">
            <a:avLst/>
          </a:prstGeom>
          <a:noFill/>
        </p:spPr>
      </p:pic>
      <p:grpSp>
        <p:nvGrpSpPr>
          <p:cNvPr id="8" name="Group 19"/>
          <p:cNvGrpSpPr/>
          <p:nvPr/>
        </p:nvGrpSpPr>
        <p:grpSpPr>
          <a:xfrm>
            <a:off x="4050249" y="3040380"/>
            <a:ext cx="693201" cy="2780186"/>
            <a:chOff x="4141689" y="2663190"/>
            <a:chExt cx="693201" cy="2780186"/>
          </a:xfrm>
        </p:grpSpPr>
        <p:pic>
          <p:nvPicPr>
            <p:cNvPr id="14" name="Picture 13" descr="Imag102.gif"/>
            <p:cNvPicPr>
              <a:picLocks noChangeAspect="1"/>
            </p:cNvPicPr>
            <p:nvPr/>
          </p:nvPicPr>
          <p:blipFill>
            <a:blip r:embed="rId3"/>
            <a:stretch>
              <a:fillRect/>
            </a:stretch>
          </p:blipFill>
          <p:spPr>
            <a:xfrm>
              <a:off x="4141689" y="2663190"/>
              <a:ext cx="677961" cy="244486"/>
            </a:xfrm>
            <a:prstGeom prst="rect">
              <a:avLst/>
            </a:prstGeom>
          </p:spPr>
        </p:pic>
        <p:pic>
          <p:nvPicPr>
            <p:cNvPr id="15" name="Picture 14" descr="Imag102.gif"/>
            <p:cNvPicPr>
              <a:picLocks noChangeAspect="1"/>
            </p:cNvPicPr>
            <p:nvPr/>
          </p:nvPicPr>
          <p:blipFill>
            <a:blip r:embed="rId3"/>
            <a:stretch>
              <a:fillRect/>
            </a:stretch>
          </p:blipFill>
          <p:spPr>
            <a:xfrm>
              <a:off x="4141689" y="3112297"/>
              <a:ext cx="677961" cy="244486"/>
            </a:xfrm>
            <a:prstGeom prst="rect">
              <a:avLst/>
            </a:prstGeom>
          </p:spPr>
        </p:pic>
        <p:pic>
          <p:nvPicPr>
            <p:cNvPr id="16" name="Picture 15" descr="Imag102.gif"/>
            <p:cNvPicPr>
              <a:picLocks noChangeAspect="1"/>
            </p:cNvPicPr>
            <p:nvPr/>
          </p:nvPicPr>
          <p:blipFill>
            <a:blip r:embed="rId3"/>
            <a:stretch>
              <a:fillRect/>
            </a:stretch>
          </p:blipFill>
          <p:spPr>
            <a:xfrm>
              <a:off x="4141689" y="3606310"/>
              <a:ext cx="677961" cy="244486"/>
            </a:xfrm>
            <a:prstGeom prst="rect">
              <a:avLst/>
            </a:prstGeom>
          </p:spPr>
        </p:pic>
        <p:pic>
          <p:nvPicPr>
            <p:cNvPr id="17" name="Picture 16" descr="Imag102.gif"/>
            <p:cNvPicPr>
              <a:picLocks noChangeAspect="1"/>
            </p:cNvPicPr>
            <p:nvPr/>
          </p:nvPicPr>
          <p:blipFill>
            <a:blip r:embed="rId3"/>
            <a:stretch>
              <a:fillRect/>
            </a:stretch>
          </p:blipFill>
          <p:spPr>
            <a:xfrm>
              <a:off x="4156929" y="4107180"/>
              <a:ext cx="677961" cy="244486"/>
            </a:xfrm>
            <a:prstGeom prst="rect">
              <a:avLst/>
            </a:prstGeom>
          </p:spPr>
        </p:pic>
        <p:pic>
          <p:nvPicPr>
            <p:cNvPr id="18" name="Picture 17" descr="Imag102.gif"/>
            <p:cNvPicPr>
              <a:picLocks noChangeAspect="1"/>
            </p:cNvPicPr>
            <p:nvPr/>
          </p:nvPicPr>
          <p:blipFill>
            <a:blip r:embed="rId3"/>
            <a:stretch>
              <a:fillRect/>
            </a:stretch>
          </p:blipFill>
          <p:spPr>
            <a:xfrm>
              <a:off x="4156929" y="4636297"/>
              <a:ext cx="677961" cy="244486"/>
            </a:xfrm>
            <a:prstGeom prst="rect">
              <a:avLst/>
            </a:prstGeom>
          </p:spPr>
        </p:pic>
        <p:pic>
          <p:nvPicPr>
            <p:cNvPr id="19" name="Picture 18" descr="Imag102.gif"/>
            <p:cNvPicPr>
              <a:picLocks noChangeAspect="1"/>
            </p:cNvPicPr>
            <p:nvPr/>
          </p:nvPicPr>
          <p:blipFill>
            <a:blip r:embed="rId3"/>
            <a:stretch>
              <a:fillRect/>
            </a:stretch>
          </p:blipFill>
          <p:spPr>
            <a:xfrm>
              <a:off x="4156929" y="5198890"/>
              <a:ext cx="677961" cy="244486"/>
            </a:xfrm>
            <a:prstGeom prst="rect">
              <a:avLst/>
            </a:prstGeom>
          </p:spPr>
        </p:pic>
      </p:grpSp>
      <p:cxnSp>
        <p:nvCxnSpPr>
          <p:cNvPr id="23" name="Straight Arrow Connector 22"/>
          <p:cNvCxnSpPr/>
          <p:nvPr/>
        </p:nvCxnSpPr>
        <p:spPr>
          <a:xfrm>
            <a:off x="4812030" y="3143250"/>
            <a:ext cx="184092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4815840" y="3615690"/>
            <a:ext cx="184092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4808220" y="4099560"/>
            <a:ext cx="184092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4823460" y="4606290"/>
            <a:ext cx="1829490"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4823460" y="5143500"/>
            <a:ext cx="1840920"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4812030" y="5680710"/>
            <a:ext cx="1840920"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rot="5400000" flipH="1" flipV="1">
            <a:off x="3166907" y="3765077"/>
            <a:ext cx="867088" cy="5714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rot="16200000" flipH="1">
            <a:off x="3293745" y="4551045"/>
            <a:ext cx="613410" cy="5715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3" name="Left Brace 32"/>
          <p:cNvSpPr/>
          <p:nvPr/>
        </p:nvSpPr>
        <p:spPr>
          <a:xfrm>
            <a:off x="3920490" y="3040380"/>
            <a:ext cx="45719" cy="1187606"/>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Left Brace 33"/>
          <p:cNvSpPr/>
          <p:nvPr/>
        </p:nvSpPr>
        <p:spPr>
          <a:xfrm>
            <a:off x="3924300" y="4530090"/>
            <a:ext cx="45719" cy="1187606"/>
          </a:xfrm>
          <a:prstGeom prst="lef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9" name="Straight Connector 38"/>
          <p:cNvCxnSpPr/>
          <p:nvPr/>
        </p:nvCxnSpPr>
        <p:spPr>
          <a:xfrm rot="10800000">
            <a:off x="2274571" y="4484370"/>
            <a:ext cx="1040131"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10800000">
            <a:off x="2274570" y="4530090"/>
            <a:ext cx="1040130"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6172200" y="6477000"/>
            <a:ext cx="2819400" cy="261610"/>
          </a:xfrm>
          <a:prstGeom prst="rect">
            <a:avLst/>
          </a:prstGeom>
          <a:noFill/>
        </p:spPr>
        <p:txBody>
          <a:bodyPr wrap="square" rtlCol="0">
            <a:spAutoFit/>
          </a:bodyPr>
          <a:lstStyle/>
          <a:p>
            <a:r>
              <a:rPr lang="en-US" sz="1100" dirty="0" smtClean="0"/>
              <a:t>Bernstein 1967, reviewed in </a:t>
            </a:r>
            <a:r>
              <a:rPr lang="en-US" sz="1100" dirty="0" err="1" smtClean="0"/>
              <a:t>Latash</a:t>
            </a:r>
            <a:r>
              <a:rPr lang="en-US" sz="1100" dirty="0" smtClean="0"/>
              <a:t> ML 2002</a:t>
            </a:r>
            <a:endParaRPr lang="en-US" sz="1100" dirty="0"/>
          </a:p>
        </p:txBody>
      </p:sp>
      <p:pic>
        <p:nvPicPr>
          <p:cNvPr id="27"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211283" y="2479468"/>
            <a:ext cx="741234" cy="39907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524482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6" name="Text Box 8"/>
          <p:cNvSpPr txBox="1">
            <a:spLocks noChangeArrowheads="1"/>
          </p:cNvSpPr>
          <p:nvPr/>
        </p:nvSpPr>
        <p:spPr bwMode="auto">
          <a:xfrm>
            <a:off x="1169555" y="1577944"/>
            <a:ext cx="6804890" cy="48936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itchFamily="34" charset="0"/>
              </a:defRPr>
            </a:lvl1pPr>
            <a:lvl2pPr marL="800100" indent="-342900">
              <a:defRPr>
                <a:solidFill>
                  <a:schemeClr val="tx1"/>
                </a:solidFill>
                <a:latin typeface="Arial" pitchFamily="34" charset="0"/>
              </a:defRPr>
            </a:lvl2pPr>
            <a:lvl3pPr marL="1257300" indent="-342900">
              <a:defRPr>
                <a:solidFill>
                  <a:schemeClr val="tx1"/>
                </a:solidFill>
                <a:latin typeface="Arial" pitchFamily="34" charset="0"/>
              </a:defRPr>
            </a:lvl3pPr>
            <a:lvl4pPr marL="1714500" indent="-342900">
              <a:defRPr>
                <a:solidFill>
                  <a:schemeClr val="tx1"/>
                </a:solidFill>
                <a:latin typeface="Arial" pitchFamily="34" charset="0"/>
              </a:defRPr>
            </a:lvl4pPr>
            <a:lvl5pPr marL="2171700" indent="-342900">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pPr algn="ctr">
              <a:spcBef>
                <a:spcPct val="50000"/>
              </a:spcBef>
            </a:pPr>
            <a:r>
              <a:rPr lang="en-US" sz="2400" dirty="0" smtClean="0"/>
              <a:t>     To study the topic we need an </a:t>
            </a:r>
          </a:p>
          <a:p>
            <a:pPr algn="ctr">
              <a:spcBef>
                <a:spcPct val="50000"/>
              </a:spcBef>
            </a:pPr>
            <a:r>
              <a:rPr lang="en-US" sz="2400" dirty="0">
                <a:solidFill>
                  <a:srgbClr val="FF0000"/>
                </a:solidFill>
              </a:rPr>
              <a:t> </a:t>
            </a:r>
            <a:r>
              <a:rPr lang="en-US" sz="2400" dirty="0" smtClean="0">
                <a:solidFill>
                  <a:srgbClr val="FF0000"/>
                </a:solidFill>
              </a:rPr>
              <a:t>    </a:t>
            </a:r>
            <a:r>
              <a:rPr lang="en-US" sz="2400" dirty="0" smtClean="0">
                <a:solidFill>
                  <a:srgbClr val="FF0000"/>
                </a:solidFill>
                <a:effectLst>
                  <a:outerShdw blurRad="38100" dist="38100" dir="2700000" algn="tl">
                    <a:srgbClr val="000000">
                      <a:alpha val="43137"/>
                    </a:srgbClr>
                  </a:outerShdw>
                </a:effectLst>
              </a:rPr>
              <a:t>OPERATIONAL DEFINITION</a:t>
            </a:r>
          </a:p>
          <a:p>
            <a:pPr>
              <a:spcBef>
                <a:spcPct val="50000"/>
              </a:spcBef>
            </a:pPr>
            <a:endParaRPr lang="en-US" sz="2400" b="1" dirty="0"/>
          </a:p>
          <a:p>
            <a:pPr>
              <a:spcBef>
                <a:spcPct val="50000"/>
              </a:spcBef>
            </a:pPr>
            <a:r>
              <a:rPr lang="en-US" sz="2400" dirty="0"/>
              <a:t>	</a:t>
            </a:r>
            <a:r>
              <a:rPr lang="en-US" sz="2400" dirty="0" smtClean="0"/>
              <a:t>What is synergy ?</a:t>
            </a:r>
          </a:p>
          <a:p>
            <a:pPr>
              <a:spcBef>
                <a:spcPct val="50000"/>
              </a:spcBef>
            </a:pPr>
            <a:r>
              <a:rPr lang="en-US" sz="2400" dirty="0"/>
              <a:t>	</a:t>
            </a:r>
            <a:r>
              <a:rPr lang="en-US" sz="2400" dirty="0" smtClean="0"/>
              <a:t>		</a:t>
            </a:r>
          </a:p>
          <a:p>
            <a:pPr>
              <a:spcBef>
                <a:spcPct val="50000"/>
              </a:spcBef>
            </a:pPr>
            <a:r>
              <a:rPr lang="en-US" sz="2400" dirty="0"/>
              <a:t>	</a:t>
            </a:r>
            <a:r>
              <a:rPr lang="en-US" sz="2400" dirty="0" smtClean="0"/>
              <a:t>		       How do we find it ?</a:t>
            </a:r>
          </a:p>
          <a:p>
            <a:pPr>
              <a:spcBef>
                <a:spcPct val="50000"/>
              </a:spcBef>
            </a:pPr>
            <a:endParaRPr lang="en-US" sz="2400" dirty="0"/>
          </a:p>
          <a:p>
            <a:pPr>
              <a:spcBef>
                <a:spcPct val="50000"/>
              </a:spcBef>
            </a:pPr>
            <a:r>
              <a:rPr lang="en-US" sz="2400" dirty="0" smtClean="0"/>
              <a:t>				        How do we quantify it?</a:t>
            </a:r>
          </a:p>
          <a:p>
            <a:pPr>
              <a:spcBef>
                <a:spcPct val="50000"/>
              </a:spcBef>
            </a:pPr>
            <a:r>
              <a:rPr lang="en-US" sz="2400" dirty="0" smtClean="0"/>
              <a:t>		</a:t>
            </a:r>
            <a:endParaRPr lang="en-US" sz="2400" i="1" dirty="0">
              <a:solidFill>
                <a:srgbClr val="FF0926"/>
              </a:solidFill>
              <a:ea typeface="SimSun" pitchFamily="2" charset="-122"/>
            </a:endParaRPr>
          </a:p>
        </p:txBody>
      </p:sp>
      <p:sp>
        <p:nvSpPr>
          <p:cNvPr id="7" name="Title 1"/>
          <p:cNvSpPr txBox="1">
            <a:spLocks/>
          </p:cNvSpPr>
          <p:nvPr/>
        </p:nvSpPr>
        <p:spPr>
          <a:xfrm>
            <a:off x="457200" y="552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ct val="50000"/>
              </a:spcBef>
            </a:pPr>
            <a:r>
              <a:rPr lang="en-US" dirty="0" smtClean="0">
                <a:effectLst>
                  <a:outerShdw blurRad="38100" dist="38100" dir="2700000" algn="tl">
                    <a:srgbClr val="000000">
                      <a:alpha val="43137"/>
                    </a:srgbClr>
                  </a:outerShdw>
                </a:effectLst>
              </a:rPr>
              <a:t>The use of the term “synergy”</a:t>
            </a:r>
            <a:endParaRPr lang="en-US"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1382415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6" name="Text Box 8"/>
          <p:cNvSpPr txBox="1">
            <a:spLocks noChangeArrowheads="1"/>
          </p:cNvSpPr>
          <p:nvPr/>
        </p:nvSpPr>
        <p:spPr bwMode="auto">
          <a:xfrm>
            <a:off x="1169555" y="1577944"/>
            <a:ext cx="6804890" cy="48936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itchFamily="34" charset="0"/>
              </a:defRPr>
            </a:lvl1pPr>
            <a:lvl2pPr marL="800100" indent="-342900">
              <a:defRPr>
                <a:solidFill>
                  <a:schemeClr val="tx1"/>
                </a:solidFill>
                <a:latin typeface="Arial" pitchFamily="34" charset="0"/>
              </a:defRPr>
            </a:lvl2pPr>
            <a:lvl3pPr marL="1257300" indent="-342900">
              <a:defRPr>
                <a:solidFill>
                  <a:schemeClr val="tx1"/>
                </a:solidFill>
                <a:latin typeface="Arial" pitchFamily="34" charset="0"/>
              </a:defRPr>
            </a:lvl3pPr>
            <a:lvl4pPr marL="1714500" indent="-342900">
              <a:defRPr>
                <a:solidFill>
                  <a:schemeClr val="tx1"/>
                </a:solidFill>
                <a:latin typeface="Arial" pitchFamily="34" charset="0"/>
              </a:defRPr>
            </a:lvl4pPr>
            <a:lvl5pPr marL="2171700" indent="-342900">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pPr algn="ctr">
              <a:spcBef>
                <a:spcPct val="50000"/>
              </a:spcBef>
            </a:pPr>
            <a:r>
              <a:rPr lang="en-US" sz="2400" dirty="0" smtClean="0"/>
              <a:t>     To study the topic we need an </a:t>
            </a:r>
          </a:p>
          <a:p>
            <a:pPr algn="ctr">
              <a:spcBef>
                <a:spcPct val="50000"/>
              </a:spcBef>
            </a:pPr>
            <a:r>
              <a:rPr lang="en-US" sz="2400" dirty="0">
                <a:solidFill>
                  <a:srgbClr val="FF0000"/>
                </a:solidFill>
              </a:rPr>
              <a:t> </a:t>
            </a:r>
            <a:r>
              <a:rPr lang="en-US" sz="2400" dirty="0" smtClean="0">
                <a:solidFill>
                  <a:srgbClr val="FF0000"/>
                </a:solidFill>
              </a:rPr>
              <a:t>    </a:t>
            </a:r>
            <a:r>
              <a:rPr lang="en-US" sz="2400" dirty="0" smtClean="0">
                <a:solidFill>
                  <a:srgbClr val="FF0000"/>
                </a:solidFill>
                <a:effectLst>
                  <a:outerShdw blurRad="38100" dist="38100" dir="2700000" algn="tl">
                    <a:srgbClr val="000000">
                      <a:alpha val="43137"/>
                    </a:srgbClr>
                  </a:outerShdw>
                </a:effectLst>
              </a:rPr>
              <a:t>OPERATIONAL DEFINITION</a:t>
            </a:r>
          </a:p>
          <a:p>
            <a:pPr>
              <a:spcBef>
                <a:spcPct val="50000"/>
              </a:spcBef>
            </a:pPr>
            <a:endParaRPr lang="en-US" sz="2400" b="1" dirty="0"/>
          </a:p>
          <a:p>
            <a:pPr>
              <a:spcBef>
                <a:spcPct val="50000"/>
              </a:spcBef>
            </a:pPr>
            <a:r>
              <a:rPr lang="en-US" sz="2400" dirty="0"/>
              <a:t>	</a:t>
            </a:r>
            <a:r>
              <a:rPr lang="en-US" sz="2400" b="1" dirty="0" smtClean="0">
                <a:effectLst>
                  <a:outerShdw blurRad="38100" dist="38100" dir="2700000" algn="tl">
                    <a:srgbClr val="000000">
                      <a:alpha val="43137"/>
                    </a:srgbClr>
                  </a:outerShdw>
                </a:effectLst>
              </a:rPr>
              <a:t>What is synergy ?</a:t>
            </a:r>
          </a:p>
          <a:p>
            <a:pPr>
              <a:spcBef>
                <a:spcPct val="50000"/>
              </a:spcBef>
            </a:pPr>
            <a:r>
              <a:rPr lang="en-US" sz="2400" dirty="0"/>
              <a:t>	</a:t>
            </a:r>
            <a:r>
              <a:rPr lang="en-US" sz="2400" dirty="0" smtClean="0"/>
              <a:t>		</a:t>
            </a:r>
          </a:p>
          <a:p>
            <a:pPr>
              <a:spcBef>
                <a:spcPct val="50000"/>
              </a:spcBef>
            </a:pPr>
            <a:r>
              <a:rPr lang="en-US" sz="2400" dirty="0"/>
              <a:t>	</a:t>
            </a:r>
            <a:r>
              <a:rPr lang="en-US" sz="2400" dirty="0" smtClean="0"/>
              <a:t>		       </a:t>
            </a:r>
            <a:r>
              <a:rPr lang="en-US" sz="2400" dirty="0" smtClean="0">
                <a:solidFill>
                  <a:schemeClr val="bg1">
                    <a:lumMod val="75000"/>
                  </a:schemeClr>
                </a:solidFill>
              </a:rPr>
              <a:t>How do we find it ?</a:t>
            </a:r>
          </a:p>
          <a:p>
            <a:pPr>
              <a:spcBef>
                <a:spcPct val="50000"/>
              </a:spcBef>
            </a:pPr>
            <a:endParaRPr lang="en-US" sz="2400" dirty="0">
              <a:solidFill>
                <a:schemeClr val="bg1">
                  <a:lumMod val="75000"/>
                </a:schemeClr>
              </a:solidFill>
            </a:endParaRPr>
          </a:p>
          <a:p>
            <a:pPr>
              <a:spcBef>
                <a:spcPct val="50000"/>
              </a:spcBef>
            </a:pPr>
            <a:r>
              <a:rPr lang="en-US" sz="2400" dirty="0" smtClean="0">
                <a:solidFill>
                  <a:schemeClr val="bg1">
                    <a:lumMod val="75000"/>
                  </a:schemeClr>
                </a:solidFill>
              </a:rPr>
              <a:t>				        How do we quantify it?</a:t>
            </a:r>
          </a:p>
          <a:p>
            <a:pPr>
              <a:spcBef>
                <a:spcPct val="50000"/>
              </a:spcBef>
            </a:pPr>
            <a:r>
              <a:rPr lang="en-US" sz="2400" dirty="0" smtClean="0"/>
              <a:t>		</a:t>
            </a:r>
            <a:endParaRPr lang="en-US" sz="2400" i="1" dirty="0">
              <a:solidFill>
                <a:srgbClr val="FF0926"/>
              </a:solidFill>
              <a:ea typeface="SimSun" pitchFamily="2" charset="-122"/>
            </a:endParaRPr>
          </a:p>
        </p:txBody>
      </p:sp>
      <p:sp>
        <p:nvSpPr>
          <p:cNvPr id="7" name="Title 1"/>
          <p:cNvSpPr txBox="1">
            <a:spLocks/>
          </p:cNvSpPr>
          <p:nvPr/>
        </p:nvSpPr>
        <p:spPr>
          <a:xfrm>
            <a:off x="457200" y="552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ct val="50000"/>
              </a:spcBef>
            </a:pPr>
            <a:r>
              <a:rPr lang="en-US" dirty="0" smtClean="0">
                <a:effectLst>
                  <a:outerShdw blurRad="38100" dist="38100" dir="2700000" algn="tl">
                    <a:srgbClr val="000000">
                      <a:alpha val="43137"/>
                    </a:srgbClr>
                  </a:outerShdw>
                </a:effectLst>
              </a:rPr>
              <a:t>The use of the term “synergy”</a:t>
            </a:r>
            <a:endParaRPr lang="en-US"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4432120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10110</TotalTime>
  <Words>1423</Words>
  <Application>Microsoft Office PowerPoint</Application>
  <PresentationFormat>On-screen Show (4:3)</PresentationFormat>
  <Paragraphs>503</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About OMICS Group</vt:lpstr>
      <vt:lpstr>About OMICS Group Conferences</vt:lpstr>
      <vt:lpstr>“Multi-muscle control of postural muscles: Manifolds and Frequencies”</vt:lpstr>
      <vt:lpstr>Outline</vt:lpstr>
      <vt:lpstr>Slide 5</vt:lpstr>
      <vt:lpstr>Slide 6</vt:lpstr>
      <vt:lpstr>A possible solution</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Conclusions</vt:lpstr>
      <vt:lpstr>Next Step</vt:lpstr>
      <vt:lpstr>Multi-Muscle Control: Frequencies</vt:lpstr>
      <vt:lpstr>Slide 33</vt:lpstr>
      <vt:lpstr>Thank you !!!</vt:lpstr>
      <vt:lpstr>Let Us Meet Again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Santos, Alex</dc:creator>
  <cp:lastModifiedBy>Rachana</cp:lastModifiedBy>
  <cp:revision>149</cp:revision>
  <cp:lastPrinted>2013-03-18T15:54:27Z</cp:lastPrinted>
  <dcterms:created xsi:type="dcterms:W3CDTF">2012-04-16T20:52:18Z</dcterms:created>
  <dcterms:modified xsi:type="dcterms:W3CDTF">2014-10-04T09:41:18Z</dcterms:modified>
</cp:coreProperties>
</file>