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20" r:id="rId1"/>
  </p:sldMasterIdLst>
  <p:notesMasterIdLst>
    <p:notesMasterId r:id="rId24"/>
  </p:notesMasterIdLst>
  <p:handoutMasterIdLst>
    <p:handoutMasterId r:id="rId25"/>
  </p:handoutMasterIdLst>
  <p:sldIdLst>
    <p:sldId id="521" r:id="rId2"/>
    <p:sldId id="603" r:id="rId3"/>
    <p:sldId id="604" r:id="rId4"/>
    <p:sldId id="571" r:id="rId5"/>
    <p:sldId id="573" r:id="rId6"/>
    <p:sldId id="559" r:id="rId7"/>
    <p:sldId id="558" r:id="rId8"/>
    <p:sldId id="567" r:id="rId9"/>
    <p:sldId id="569" r:id="rId10"/>
    <p:sldId id="575" r:id="rId11"/>
    <p:sldId id="574" r:id="rId12"/>
    <p:sldId id="560" r:id="rId13"/>
    <p:sldId id="568" r:id="rId14"/>
    <p:sldId id="605" r:id="rId15"/>
    <p:sldId id="606" r:id="rId16"/>
    <p:sldId id="591" r:id="rId17"/>
    <p:sldId id="589" r:id="rId18"/>
    <p:sldId id="593" r:id="rId19"/>
    <p:sldId id="598" r:id="rId20"/>
    <p:sldId id="550" r:id="rId21"/>
    <p:sldId id="562" r:id="rId22"/>
    <p:sldId id="565" r:id="rId2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2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0FF00"/>
    <a:srgbClr val="A3DDF7"/>
    <a:srgbClr val="D2EEF2"/>
    <a:srgbClr val="00CC00"/>
    <a:srgbClr val="000000"/>
    <a:srgbClr val="3399FF"/>
    <a:srgbClr val="FFFF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3" autoAdjust="0"/>
    <p:restoredTop sz="96481" autoAdjust="0"/>
  </p:normalViewPr>
  <p:slideViewPr>
    <p:cSldViewPr snapToGrid="0">
      <p:cViewPr varScale="1">
        <p:scale>
          <a:sx n="126" d="100"/>
          <a:sy n="126" d="100"/>
        </p:scale>
        <p:origin x="978" y="96"/>
      </p:cViewPr>
      <p:guideLst>
        <p:guide orient="horz" pos="412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MHAXG24\AppData\Local\Microsoft\Windows\Temporary%20Internet%20Files\Content.Outlook\911AQMGC\zabre%20slope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snf5\Dept7\Data\NBME\Zabre\Experiments\nDS1\RhoA\Experiment%206\RhoA%20Configura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473399427472067"/>
          <c:y val="0.11119013241783735"/>
          <c:w val="0.73080484825850245"/>
          <c:h val="0.67145826873279824"/>
        </c:manualLayout>
      </c:layout>
      <c:scatterChart>
        <c:scatterStyle val="lineMarker"/>
        <c:varyColors val="0"/>
        <c:ser>
          <c:idx val="0"/>
          <c:order val="0"/>
          <c:tx>
            <c:strRef>
              <c:f>Conclusion!$C$16</c:f>
              <c:strCache>
                <c:ptCount val="1"/>
                <c:pt idx="0">
                  <c:v>Histamine</c:v>
                </c:pt>
              </c:strCache>
            </c:strRef>
          </c:tx>
          <c:spPr>
            <a:ln w="19050" cap="flat" cmpd="sng" algn="ctr">
              <a:solidFill>
                <a:srgbClr val="FF0000"/>
              </a:solidFill>
              <a:prstDash val="sysDot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12700" cap="flat" cmpd="sng" algn="ctr">
                <a:solidFill>
                  <a:srgbClr val="FF0000"/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xVal>
            <c:numRef>
              <c:f>Conclusion!$B$17:$B$23</c:f>
              <c:numCache>
                <c:formatCode>General</c:formatCode>
                <c:ptCount val="7"/>
                <c:pt idx="0">
                  <c:v>2.5</c:v>
                </c:pt>
                <c:pt idx="1">
                  <c:v>3.6</c:v>
                </c:pt>
                <c:pt idx="2">
                  <c:v>5.7</c:v>
                </c:pt>
                <c:pt idx="3">
                  <c:v>13</c:v>
                </c:pt>
                <c:pt idx="4">
                  <c:v>20</c:v>
                </c:pt>
                <c:pt idx="5">
                  <c:v>40</c:v>
                </c:pt>
                <c:pt idx="6">
                  <c:v>200</c:v>
                </c:pt>
              </c:numCache>
            </c:numRef>
          </c:xVal>
          <c:yVal>
            <c:numRef>
              <c:f>Conclusion!$C$7:$C$13</c:f>
              <c:numCache>
                <c:formatCode>General</c:formatCode>
                <c:ptCount val="7"/>
                <c:pt idx="0">
                  <c:v>2.1223748255979169</c:v>
                </c:pt>
                <c:pt idx="1">
                  <c:v>4.1570965184034021</c:v>
                </c:pt>
                <c:pt idx="2">
                  <c:v>67.983676034805484</c:v>
                </c:pt>
                <c:pt idx="3">
                  <c:v>67.557121104239357</c:v>
                </c:pt>
                <c:pt idx="4">
                  <c:v>70.332311412225238</c:v>
                </c:pt>
                <c:pt idx="5">
                  <c:v>70.022583850561091</c:v>
                </c:pt>
                <c:pt idx="6">
                  <c:v>96.850997209500065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Conclusion!$D$16</c:f>
              <c:strCache>
                <c:ptCount val="1"/>
                <c:pt idx="0">
                  <c:v>Cefazolin</c:v>
                </c:pt>
              </c:strCache>
            </c:strRef>
          </c:tx>
          <c:spPr>
            <a:ln w="19050" cap="flat" cmpd="sng" algn="ctr">
              <a:solidFill>
                <a:schemeClr val="accent2"/>
              </a:solidFill>
              <a:prstDash val="sysDot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12700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xVal>
            <c:numRef>
              <c:f>Conclusion!$B$17:$B$23</c:f>
              <c:numCache>
                <c:formatCode>General</c:formatCode>
                <c:ptCount val="7"/>
                <c:pt idx="0">
                  <c:v>2.5</c:v>
                </c:pt>
                <c:pt idx="1">
                  <c:v>3.6</c:v>
                </c:pt>
                <c:pt idx="2">
                  <c:v>5.7</c:v>
                </c:pt>
                <c:pt idx="3">
                  <c:v>13</c:v>
                </c:pt>
                <c:pt idx="4">
                  <c:v>20</c:v>
                </c:pt>
                <c:pt idx="5">
                  <c:v>40</c:v>
                </c:pt>
                <c:pt idx="6">
                  <c:v>200</c:v>
                </c:pt>
              </c:numCache>
            </c:numRef>
          </c:xVal>
          <c:yVal>
            <c:numRef>
              <c:f>Conclusion!$H$7:$H$13</c:f>
              <c:numCache>
                <c:formatCode>General</c:formatCode>
                <c:ptCount val="7"/>
                <c:pt idx="0">
                  <c:v>5.7979566931091091E-3</c:v>
                </c:pt>
                <c:pt idx="1">
                  <c:v>7.8140457846725877E-3</c:v>
                </c:pt>
                <c:pt idx="2">
                  <c:v>2.9295844447393775</c:v>
                </c:pt>
                <c:pt idx="3">
                  <c:v>8.5505478993474764</c:v>
                </c:pt>
                <c:pt idx="4">
                  <c:v>10.170766772999553</c:v>
                </c:pt>
                <c:pt idx="5">
                  <c:v>16.633229068053684</c:v>
                </c:pt>
                <c:pt idx="6">
                  <c:v>51.743357687545313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0225320"/>
        <c:axId val="249734048"/>
      </c:scatterChart>
      <c:valAx>
        <c:axId val="250225320"/>
        <c:scaling>
          <c:logBase val="10"/>
          <c:orientation val="minMax"/>
          <c:max val="30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>
                        <a:lumMod val="50000"/>
                      </a:schemeClr>
                    </a:solidFill>
                  </a:rPr>
                  <a:t>Nanochannel Height (nm)</a:t>
                </a:r>
              </a:p>
            </c:rich>
          </c:tx>
          <c:layout>
            <c:manualLayout>
              <c:xMode val="edge"/>
              <c:yMode val="edge"/>
              <c:x val="0.26708461585246313"/>
              <c:y val="0.89059018311331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rnd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9734048"/>
        <c:crossesAt val="1E-4"/>
        <c:crossBetween val="midCat"/>
      </c:valAx>
      <c:valAx>
        <c:axId val="24973404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Diffusion Rate (</a:t>
                </a:r>
                <a:r>
                  <a:rPr lang="el-GR"/>
                  <a:t>μ</a:t>
                </a:r>
                <a:r>
                  <a:rPr lang="en-US"/>
                  <a:t>g/day)</a:t>
                </a:r>
              </a:p>
            </c:rich>
          </c:tx>
          <c:layout>
            <c:manualLayout>
              <c:xMode val="edge"/>
              <c:yMode val="edge"/>
              <c:x val="0"/>
              <c:y val="0.148564814814815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5875" cap="rnd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0225320"/>
        <c:crosses val="autoZero"/>
        <c:crossBetween val="midCat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>
                <a:alpha val="0"/>
              </a:schemeClr>
            </a:gs>
          </a:gsLst>
          <a:lin ang="5400000" scaled="0"/>
        </a:gra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897790120012871"/>
          <c:y val="3.0824723423370757E-2"/>
          <c:w val="0.78245632752664618"/>
          <c:h val="7.92161587967802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spc="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Y-27632</a:t>
            </a:r>
          </a:p>
          <a:p>
            <a:pPr>
              <a:defRPr/>
            </a:pPr>
            <a:r>
              <a:rPr lang="en-US" sz="1400" dirty="0"/>
              <a:t> (3.6 nm nanochannels)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7831532969943573"/>
          <c:y val="3.2095717979618042E-2"/>
          <c:w val="0.63782457404554316"/>
          <c:h val="0.70428042713346284"/>
        </c:manualLayout>
      </c:layout>
      <c:scatterChart>
        <c:scatterStyle val="smoothMarker"/>
        <c:varyColors val="0"/>
        <c:ser>
          <c:idx val="0"/>
          <c:order val="0"/>
          <c:spPr>
            <a:ln w="12700"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Sheet1!$A$5:$A$364</c:f>
              <c:numCache>
                <c:formatCode>General</c:formatCode>
                <c:ptCount val="360"/>
                <c:pt idx="0">
                  <c:v>1.2500000004365608E-2</c:v>
                </c:pt>
                <c:pt idx="1">
                  <c:v>2.638888889325448E-2</c:v>
                </c:pt>
                <c:pt idx="2">
                  <c:v>4.0277777782143392E-2</c:v>
                </c:pt>
                <c:pt idx="3">
                  <c:v>5.4166666671032392E-2</c:v>
                </c:pt>
                <c:pt idx="4">
                  <c:v>6.8055555559921127E-2</c:v>
                </c:pt>
                <c:pt idx="5">
                  <c:v>8.1944444448810175E-2</c:v>
                </c:pt>
                <c:pt idx="6">
                  <c:v>9.583333333769925E-2</c:v>
                </c:pt>
                <c:pt idx="7">
                  <c:v>0.10972222222658828</c:v>
                </c:pt>
                <c:pt idx="8">
                  <c:v>0.12361111111547668</c:v>
                </c:pt>
                <c:pt idx="9">
                  <c:v>0.13750000000436571</c:v>
                </c:pt>
                <c:pt idx="10">
                  <c:v>0.15138888889325475</c:v>
                </c:pt>
                <c:pt idx="11">
                  <c:v>0.16527777778214342</c:v>
                </c:pt>
                <c:pt idx="12">
                  <c:v>0.17916666667103223</c:v>
                </c:pt>
                <c:pt idx="13">
                  <c:v>0.19305555555992129</c:v>
                </c:pt>
                <c:pt idx="14">
                  <c:v>0.20694444444881052</c:v>
                </c:pt>
                <c:pt idx="15">
                  <c:v>0.22083333333769931</c:v>
                </c:pt>
                <c:pt idx="16">
                  <c:v>0.23472222222658767</c:v>
                </c:pt>
                <c:pt idx="17">
                  <c:v>0.24861111111547704</c:v>
                </c:pt>
                <c:pt idx="18">
                  <c:v>0.26250000000436557</c:v>
                </c:pt>
                <c:pt idx="19">
                  <c:v>0.27638888889325569</c:v>
                </c:pt>
                <c:pt idx="20">
                  <c:v>0.29027777778214414</c:v>
                </c:pt>
                <c:pt idx="21">
                  <c:v>0.30416666667103232</c:v>
                </c:pt>
                <c:pt idx="22">
                  <c:v>0.31805555555992132</c:v>
                </c:pt>
                <c:pt idx="23">
                  <c:v>0.33194444444881038</c:v>
                </c:pt>
                <c:pt idx="24">
                  <c:v>0.34583333333769961</c:v>
                </c:pt>
                <c:pt idx="25">
                  <c:v>0.35972222222658784</c:v>
                </c:pt>
                <c:pt idx="26">
                  <c:v>0.37361111111547735</c:v>
                </c:pt>
                <c:pt idx="27">
                  <c:v>0.38750000000436635</c:v>
                </c:pt>
                <c:pt idx="28">
                  <c:v>0.40138888889325569</c:v>
                </c:pt>
                <c:pt idx="29">
                  <c:v>0.41527777778214403</c:v>
                </c:pt>
                <c:pt idx="30">
                  <c:v>0.42916666667103232</c:v>
                </c:pt>
                <c:pt idx="31">
                  <c:v>0.44305555555992127</c:v>
                </c:pt>
                <c:pt idx="32">
                  <c:v>0.45694444444880999</c:v>
                </c:pt>
                <c:pt idx="33">
                  <c:v>0.47083333333769944</c:v>
                </c:pt>
                <c:pt idx="34">
                  <c:v>0.48472222222658784</c:v>
                </c:pt>
                <c:pt idx="35">
                  <c:v>0.49861111111547735</c:v>
                </c:pt>
                <c:pt idx="36">
                  <c:v>0.51250000000436557</c:v>
                </c:pt>
                <c:pt idx="37">
                  <c:v>0.5263888888932533</c:v>
                </c:pt>
                <c:pt idx="38">
                  <c:v>0.54027777778214336</c:v>
                </c:pt>
                <c:pt idx="39">
                  <c:v>0.5541666666710322</c:v>
                </c:pt>
                <c:pt idx="40">
                  <c:v>0.56805555555992115</c:v>
                </c:pt>
                <c:pt idx="41">
                  <c:v>0.58194444444881144</c:v>
                </c:pt>
                <c:pt idx="42">
                  <c:v>0.5958333333376985</c:v>
                </c:pt>
                <c:pt idx="43">
                  <c:v>0.60972222222659012</c:v>
                </c:pt>
                <c:pt idx="44">
                  <c:v>0.62361111111547818</c:v>
                </c:pt>
                <c:pt idx="45">
                  <c:v>0.63750000000436569</c:v>
                </c:pt>
                <c:pt idx="46">
                  <c:v>0.65138888889325453</c:v>
                </c:pt>
                <c:pt idx="47">
                  <c:v>0.6652777777821437</c:v>
                </c:pt>
                <c:pt idx="48">
                  <c:v>0.67916666667103265</c:v>
                </c:pt>
                <c:pt idx="49">
                  <c:v>0.6930555555599216</c:v>
                </c:pt>
                <c:pt idx="50">
                  <c:v>0.70694444444881233</c:v>
                </c:pt>
                <c:pt idx="51">
                  <c:v>0.72083333333769894</c:v>
                </c:pt>
                <c:pt idx="52">
                  <c:v>0.73472222222659012</c:v>
                </c:pt>
                <c:pt idx="53">
                  <c:v>0.7486111111154784</c:v>
                </c:pt>
                <c:pt idx="54">
                  <c:v>0.76250000000436569</c:v>
                </c:pt>
                <c:pt idx="55">
                  <c:v>0.77638888889325408</c:v>
                </c:pt>
                <c:pt idx="56">
                  <c:v>0.79027777778214336</c:v>
                </c:pt>
                <c:pt idx="57">
                  <c:v>0.8041666666710322</c:v>
                </c:pt>
                <c:pt idx="58">
                  <c:v>0.81805555555992104</c:v>
                </c:pt>
                <c:pt idx="59">
                  <c:v>0.83194444444881233</c:v>
                </c:pt>
                <c:pt idx="60">
                  <c:v>0.84583333333769894</c:v>
                </c:pt>
                <c:pt idx="61">
                  <c:v>0.85972222222659012</c:v>
                </c:pt>
                <c:pt idx="62">
                  <c:v>0.8736111111154784</c:v>
                </c:pt>
                <c:pt idx="63">
                  <c:v>0.88750000000436557</c:v>
                </c:pt>
                <c:pt idx="64">
                  <c:v>0.90138888889325319</c:v>
                </c:pt>
                <c:pt idx="65">
                  <c:v>0.91527777778214336</c:v>
                </c:pt>
                <c:pt idx="66">
                  <c:v>0.9291666666710322</c:v>
                </c:pt>
                <c:pt idx="67">
                  <c:v>0.94305555555992104</c:v>
                </c:pt>
                <c:pt idx="68">
                  <c:v>0.95694444444881233</c:v>
                </c:pt>
                <c:pt idx="69">
                  <c:v>0.97083333333769861</c:v>
                </c:pt>
                <c:pt idx="70">
                  <c:v>0.98472222222658901</c:v>
                </c:pt>
                <c:pt idx="71">
                  <c:v>0.99861111111547674</c:v>
                </c:pt>
                <c:pt idx="72">
                  <c:v>1.0125000000043656</c:v>
                </c:pt>
                <c:pt idx="73">
                  <c:v>1.0263888888932566</c:v>
                </c:pt>
                <c:pt idx="74">
                  <c:v>1.0402777777821435</c:v>
                </c:pt>
                <c:pt idx="75">
                  <c:v>1.0541666666710323</c:v>
                </c:pt>
                <c:pt idx="76">
                  <c:v>1.068055555559922</c:v>
                </c:pt>
                <c:pt idx="77">
                  <c:v>1.08194444444881</c:v>
                </c:pt>
                <c:pt idx="78">
                  <c:v>1.0958333333376966</c:v>
                </c:pt>
                <c:pt idx="79">
                  <c:v>1.1097222222265877</c:v>
                </c:pt>
                <c:pt idx="80">
                  <c:v>1.1236111111154758</c:v>
                </c:pt>
                <c:pt idx="81">
                  <c:v>1.1375000000043656</c:v>
                </c:pt>
                <c:pt idx="82">
                  <c:v>1.1513888888932566</c:v>
                </c:pt>
                <c:pt idx="83">
                  <c:v>1.1652777777821435</c:v>
                </c:pt>
                <c:pt idx="84">
                  <c:v>1.1791666666710323</c:v>
                </c:pt>
                <c:pt idx="85">
                  <c:v>1.193055555559922</c:v>
                </c:pt>
                <c:pt idx="86">
                  <c:v>1.20694444444881</c:v>
                </c:pt>
                <c:pt idx="87">
                  <c:v>1.2208333333376966</c:v>
                </c:pt>
                <c:pt idx="88">
                  <c:v>1.2347222222265877</c:v>
                </c:pt>
                <c:pt idx="89">
                  <c:v>1.2486111111154758</c:v>
                </c:pt>
                <c:pt idx="90">
                  <c:v>1.2625000000043656</c:v>
                </c:pt>
                <c:pt idx="91">
                  <c:v>1.2763888888932566</c:v>
                </c:pt>
                <c:pt idx="92">
                  <c:v>1.2902777777821435</c:v>
                </c:pt>
                <c:pt idx="93">
                  <c:v>1.3041666666710323</c:v>
                </c:pt>
                <c:pt idx="94">
                  <c:v>1.318055555559922</c:v>
                </c:pt>
                <c:pt idx="95">
                  <c:v>1.33194444444881</c:v>
                </c:pt>
                <c:pt idx="96">
                  <c:v>1.3458333333376966</c:v>
                </c:pt>
                <c:pt idx="97">
                  <c:v>1.3597222222265879</c:v>
                </c:pt>
                <c:pt idx="98">
                  <c:v>1.3736111111154758</c:v>
                </c:pt>
                <c:pt idx="99">
                  <c:v>1.3875000000043656</c:v>
                </c:pt>
                <c:pt idx="100">
                  <c:v>1.4013888888932546</c:v>
                </c:pt>
                <c:pt idx="101">
                  <c:v>1.4152777777821408</c:v>
                </c:pt>
                <c:pt idx="102">
                  <c:v>1.4291666666710319</c:v>
                </c:pt>
                <c:pt idx="103">
                  <c:v>1.4430555555599212</c:v>
                </c:pt>
                <c:pt idx="104">
                  <c:v>1.45694444444881</c:v>
                </c:pt>
                <c:pt idx="105">
                  <c:v>1.4708333333376966</c:v>
                </c:pt>
                <c:pt idx="106">
                  <c:v>1.4847222222265879</c:v>
                </c:pt>
                <c:pt idx="107">
                  <c:v>1.4986111111154758</c:v>
                </c:pt>
                <c:pt idx="108">
                  <c:v>1.5125000000043656</c:v>
                </c:pt>
                <c:pt idx="109">
                  <c:v>1.5263888888932569</c:v>
                </c:pt>
                <c:pt idx="110">
                  <c:v>1.5402777777821433</c:v>
                </c:pt>
                <c:pt idx="111">
                  <c:v>1.5541666666710323</c:v>
                </c:pt>
                <c:pt idx="112">
                  <c:v>1.568055555559922</c:v>
                </c:pt>
                <c:pt idx="113">
                  <c:v>1.58194444444881</c:v>
                </c:pt>
                <c:pt idx="114">
                  <c:v>1.5958333333376966</c:v>
                </c:pt>
                <c:pt idx="115">
                  <c:v>1.6097222222265879</c:v>
                </c:pt>
                <c:pt idx="116">
                  <c:v>1.6236111111154758</c:v>
                </c:pt>
                <c:pt idx="117">
                  <c:v>1.6375000000043656</c:v>
                </c:pt>
                <c:pt idx="118">
                  <c:v>1.6513888888932569</c:v>
                </c:pt>
                <c:pt idx="119">
                  <c:v>1.6652777777821433</c:v>
                </c:pt>
                <c:pt idx="120">
                  <c:v>1.6791666666710323</c:v>
                </c:pt>
                <c:pt idx="121">
                  <c:v>1.693055555559922</c:v>
                </c:pt>
                <c:pt idx="122">
                  <c:v>1.7069444444488107</c:v>
                </c:pt>
                <c:pt idx="123">
                  <c:v>1.7208333333376973</c:v>
                </c:pt>
                <c:pt idx="124">
                  <c:v>1.7347222222265879</c:v>
                </c:pt>
                <c:pt idx="125">
                  <c:v>1.7486111111154758</c:v>
                </c:pt>
                <c:pt idx="126">
                  <c:v>1.7625000000043658</c:v>
                </c:pt>
                <c:pt idx="127">
                  <c:v>1.7763888888932575</c:v>
                </c:pt>
                <c:pt idx="128">
                  <c:v>1.7902777777821439</c:v>
                </c:pt>
                <c:pt idx="129">
                  <c:v>1.8041666666710323</c:v>
                </c:pt>
                <c:pt idx="130">
                  <c:v>1.818055555559922</c:v>
                </c:pt>
                <c:pt idx="131">
                  <c:v>1.83194444444881</c:v>
                </c:pt>
                <c:pt idx="132">
                  <c:v>1.8458333333376966</c:v>
                </c:pt>
                <c:pt idx="133">
                  <c:v>1.8597222222265879</c:v>
                </c:pt>
                <c:pt idx="134">
                  <c:v>1.8736111111154758</c:v>
                </c:pt>
                <c:pt idx="135">
                  <c:v>1.8875000000043656</c:v>
                </c:pt>
                <c:pt idx="136">
                  <c:v>1.9013888888932562</c:v>
                </c:pt>
                <c:pt idx="137">
                  <c:v>1.9152777777821426</c:v>
                </c:pt>
                <c:pt idx="138">
                  <c:v>1.9291666666710321</c:v>
                </c:pt>
                <c:pt idx="139">
                  <c:v>1.943055555559922</c:v>
                </c:pt>
                <c:pt idx="140">
                  <c:v>1.9569444444488115</c:v>
                </c:pt>
                <c:pt idx="141">
                  <c:v>1.9708333333376982</c:v>
                </c:pt>
                <c:pt idx="142">
                  <c:v>1.9847222222265881</c:v>
                </c:pt>
                <c:pt idx="143">
                  <c:v>1.9986111111154761</c:v>
                </c:pt>
                <c:pt idx="144">
                  <c:v>2.0125000000043647</c:v>
                </c:pt>
                <c:pt idx="145">
                  <c:v>2.0263888888932544</c:v>
                </c:pt>
                <c:pt idx="146">
                  <c:v>2.040277777782149</c:v>
                </c:pt>
                <c:pt idx="147">
                  <c:v>2.0541666666710352</c:v>
                </c:pt>
                <c:pt idx="148">
                  <c:v>2.0680555555599214</c:v>
                </c:pt>
                <c:pt idx="149">
                  <c:v>2.0819444444488067</c:v>
                </c:pt>
                <c:pt idx="150">
                  <c:v>2.0958333333376977</c:v>
                </c:pt>
                <c:pt idx="151">
                  <c:v>2.1097222222265892</c:v>
                </c:pt>
                <c:pt idx="152">
                  <c:v>2.1236111111154812</c:v>
                </c:pt>
                <c:pt idx="153">
                  <c:v>2.1375000000043656</c:v>
                </c:pt>
                <c:pt idx="154">
                  <c:v>2.1513888888932544</c:v>
                </c:pt>
                <c:pt idx="155">
                  <c:v>2.165277777782149</c:v>
                </c:pt>
                <c:pt idx="156">
                  <c:v>2.1791666666710352</c:v>
                </c:pt>
                <c:pt idx="157">
                  <c:v>2.1930555555599214</c:v>
                </c:pt>
                <c:pt idx="158">
                  <c:v>2.2069444444488067</c:v>
                </c:pt>
                <c:pt idx="159">
                  <c:v>2.2208333333376991</c:v>
                </c:pt>
                <c:pt idx="160">
                  <c:v>2.2347222222265892</c:v>
                </c:pt>
                <c:pt idx="161">
                  <c:v>2.2486111111154812</c:v>
                </c:pt>
                <c:pt idx="162">
                  <c:v>2.2625000000043656</c:v>
                </c:pt>
                <c:pt idx="163">
                  <c:v>2.2763888888932544</c:v>
                </c:pt>
                <c:pt idx="164">
                  <c:v>2.290277777782149</c:v>
                </c:pt>
                <c:pt idx="165">
                  <c:v>2.3041666666710352</c:v>
                </c:pt>
                <c:pt idx="166">
                  <c:v>2.3180555555599187</c:v>
                </c:pt>
                <c:pt idx="167">
                  <c:v>2.3319444444488013</c:v>
                </c:pt>
                <c:pt idx="168">
                  <c:v>2.3458333333376977</c:v>
                </c:pt>
                <c:pt idx="169">
                  <c:v>2.3597222222265879</c:v>
                </c:pt>
                <c:pt idx="170">
                  <c:v>2.3736111111154772</c:v>
                </c:pt>
                <c:pt idx="171">
                  <c:v>2.3875000000043656</c:v>
                </c:pt>
                <c:pt idx="172">
                  <c:v>2.4013888888932544</c:v>
                </c:pt>
                <c:pt idx="173">
                  <c:v>2.4152777777821441</c:v>
                </c:pt>
                <c:pt idx="174">
                  <c:v>2.4291666666710352</c:v>
                </c:pt>
                <c:pt idx="175">
                  <c:v>2.4430555555599214</c:v>
                </c:pt>
                <c:pt idx="176">
                  <c:v>2.4569444444488013</c:v>
                </c:pt>
                <c:pt idx="177">
                  <c:v>2.4708333333376977</c:v>
                </c:pt>
                <c:pt idx="178">
                  <c:v>2.4847222222265892</c:v>
                </c:pt>
                <c:pt idx="179">
                  <c:v>2.4986111111154772</c:v>
                </c:pt>
                <c:pt idx="180">
                  <c:v>2.5125000000043647</c:v>
                </c:pt>
                <c:pt idx="181">
                  <c:v>2.5263888888932544</c:v>
                </c:pt>
                <c:pt idx="182">
                  <c:v>2.540277777782149</c:v>
                </c:pt>
                <c:pt idx="183">
                  <c:v>2.5541666666710352</c:v>
                </c:pt>
                <c:pt idx="184">
                  <c:v>2.5680555555599214</c:v>
                </c:pt>
                <c:pt idx="185">
                  <c:v>2.5819444444488067</c:v>
                </c:pt>
                <c:pt idx="186">
                  <c:v>2.5958333333376977</c:v>
                </c:pt>
                <c:pt idx="187">
                  <c:v>2.6097222222265892</c:v>
                </c:pt>
                <c:pt idx="188">
                  <c:v>2.6236111111154812</c:v>
                </c:pt>
                <c:pt idx="189">
                  <c:v>2.6375000000043656</c:v>
                </c:pt>
                <c:pt idx="190">
                  <c:v>2.6513888888932544</c:v>
                </c:pt>
                <c:pt idx="191">
                  <c:v>2.665277777782149</c:v>
                </c:pt>
                <c:pt idx="192">
                  <c:v>2.6791666666710352</c:v>
                </c:pt>
                <c:pt idx="193">
                  <c:v>2.6930555555599209</c:v>
                </c:pt>
                <c:pt idx="194">
                  <c:v>2.7069444444488067</c:v>
                </c:pt>
                <c:pt idx="195">
                  <c:v>2.7208333333376991</c:v>
                </c:pt>
                <c:pt idx="196">
                  <c:v>2.7347222222265892</c:v>
                </c:pt>
                <c:pt idx="197">
                  <c:v>2.7486111111154812</c:v>
                </c:pt>
                <c:pt idx="198">
                  <c:v>2.7625000000043656</c:v>
                </c:pt>
                <c:pt idx="199">
                  <c:v>2.7763888888932544</c:v>
                </c:pt>
                <c:pt idx="200">
                  <c:v>2.7902777777821495</c:v>
                </c:pt>
                <c:pt idx="201">
                  <c:v>2.8041666666710352</c:v>
                </c:pt>
                <c:pt idx="202">
                  <c:v>2.8180555555599187</c:v>
                </c:pt>
                <c:pt idx="203">
                  <c:v>2.8319444444488022</c:v>
                </c:pt>
                <c:pt idx="204">
                  <c:v>2.8458333333376977</c:v>
                </c:pt>
                <c:pt idx="205">
                  <c:v>2.8597222222265875</c:v>
                </c:pt>
                <c:pt idx="206">
                  <c:v>2.8736111111154772</c:v>
                </c:pt>
                <c:pt idx="207">
                  <c:v>2.8875000000043656</c:v>
                </c:pt>
                <c:pt idx="208">
                  <c:v>2.9013888888932544</c:v>
                </c:pt>
                <c:pt idx="209">
                  <c:v>2.9152777777821441</c:v>
                </c:pt>
                <c:pt idx="210">
                  <c:v>2.9291666666710352</c:v>
                </c:pt>
                <c:pt idx="211">
                  <c:v>2.9430555555599209</c:v>
                </c:pt>
                <c:pt idx="212">
                  <c:v>2.9569444444488022</c:v>
                </c:pt>
                <c:pt idx="213">
                  <c:v>2.9708333333376977</c:v>
                </c:pt>
                <c:pt idx="214">
                  <c:v>2.9847222222265892</c:v>
                </c:pt>
                <c:pt idx="215">
                  <c:v>2.9986111111154772</c:v>
                </c:pt>
                <c:pt idx="216">
                  <c:v>3.0125000000043647</c:v>
                </c:pt>
                <c:pt idx="217">
                  <c:v>3.0263888888932544</c:v>
                </c:pt>
                <c:pt idx="218">
                  <c:v>3.0402777777821495</c:v>
                </c:pt>
                <c:pt idx="219">
                  <c:v>3.0541666666710352</c:v>
                </c:pt>
                <c:pt idx="220">
                  <c:v>3.0680555555599209</c:v>
                </c:pt>
                <c:pt idx="221">
                  <c:v>3.0819444444488067</c:v>
                </c:pt>
                <c:pt idx="222">
                  <c:v>3.0958333333376977</c:v>
                </c:pt>
                <c:pt idx="223">
                  <c:v>3.1097222222265892</c:v>
                </c:pt>
                <c:pt idx="224">
                  <c:v>3.1236111111154812</c:v>
                </c:pt>
                <c:pt idx="225">
                  <c:v>3.1375000000043656</c:v>
                </c:pt>
                <c:pt idx="226">
                  <c:v>3.1513888888932544</c:v>
                </c:pt>
                <c:pt idx="227">
                  <c:v>3.1652777777821495</c:v>
                </c:pt>
                <c:pt idx="228">
                  <c:v>3.1791666666710352</c:v>
                </c:pt>
                <c:pt idx="229">
                  <c:v>3.1930555555599209</c:v>
                </c:pt>
                <c:pt idx="230">
                  <c:v>3.2069444444488067</c:v>
                </c:pt>
                <c:pt idx="231">
                  <c:v>3.2208333333376991</c:v>
                </c:pt>
                <c:pt idx="232">
                  <c:v>3.2347222222265892</c:v>
                </c:pt>
                <c:pt idx="233">
                  <c:v>3.2486111111154812</c:v>
                </c:pt>
                <c:pt idx="234">
                  <c:v>3.2625000000043656</c:v>
                </c:pt>
                <c:pt idx="235">
                  <c:v>3.2763888888932544</c:v>
                </c:pt>
                <c:pt idx="236">
                  <c:v>3.2902777777821495</c:v>
                </c:pt>
                <c:pt idx="237">
                  <c:v>3.3041666666710352</c:v>
                </c:pt>
                <c:pt idx="238">
                  <c:v>3.3180555555599187</c:v>
                </c:pt>
                <c:pt idx="239">
                  <c:v>3.3319444444488022</c:v>
                </c:pt>
                <c:pt idx="240">
                  <c:v>3.3458333333376977</c:v>
                </c:pt>
                <c:pt idx="241">
                  <c:v>3.3597222222265875</c:v>
                </c:pt>
                <c:pt idx="242">
                  <c:v>3.3736111111154772</c:v>
                </c:pt>
                <c:pt idx="243">
                  <c:v>3.3875000000043656</c:v>
                </c:pt>
                <c:pt idx="244">
                  <c:v>3.4013888888932544</c:v>
                </c:pt>
                <c:pt idx="245">
                  <c:v>3.4152777777821441</c:v>
                </c:pt>
                <c:pt idx="246">
                  <c:v>3.4291666666710352</c:v>
                </c:pt>
                <c:pt idx="247">
                  <c:v>3.4430555555599209</c:v>
                </c:pt>
                <c:pt idx="248">
                  <c:v>3.4569444444488022</c:v>
                </c:pt>
                <c:pt idx="249">
                  <c:v>3.4708333333376977</c:v>
                </c:pt>
                <c:pt idx="250">
                  <c:v>3.4847222222265892</c:v>
                </c:pt>
                <c:pt idx="251">
                  <c:v>3.4986111111154772</c:v>
                </c:pt>
                <c:pt idx="252">
                  <c:v>3.5125000000043647</c:v>
                </c:pt>
                <c:pt idx="253">
                  <c:v>3.5263888888932544</c:v>
                </c:pt>
                <c:pt idx="254">
                  <c:v>3.5402777777821495</c:v>
                </c:pt>
                <c:pt idx="255">
                  <c:v>3.5541666666710352</c:v>
                </c:pt>
                <c:pt idx="256">
                  <c:v>3.5680555555599209</c:v>
                </c:pt>
                <c:pt idx="257">
                  <c:v>3.5819444444488067</c:v>
                </c:pt>
                <c:pt idx="258">
                  <c:v>3.5958333333376977</c:v>
                </c:pt>
                <c:pt idx="259">
                  <c:v>3.6097222222265892</c:v>
                </c:pt>
                <c:pt idx="260">
                  <c:v>3.6236111111154812</c:v>
                </c:pt>
                <c:pt idx="261">
                  <c:v>3.6375000000043656</c:v>
                </c:pt>
                <c:pt idx="262">
                  <c:v>3.6513888888932544</c:v>
                </c:pt>
                <c:pt idx="263">
                  <c:v>3.6652777777821495</c:v>
                </c:pt>
                <c:pt idx="264">
                  <c:v>3.6791666666710352</c:v>
                </c:pt>
                <c:pt idx="265">
                  <c:v>3.6930555555599209</c:v>
                </c:pt>
                <c:pt idx="266">
                  <c:v>3.7069444444488067</c:v>
                </c:pt>
                <c:pt idx="267">
                  <c:v>3.7208333333376991</c:v>
                </c:pt>
                <c:pt idx="268">
                  <c:v>3.7347222222265892</c:v>
                </c:pt>
                <c:pt idx="269">
                  <c:v>3.7486111111154812</c:v>
                </c:pt>
                <c:pt idx="270">
                  <c:v>3.7625000000043656</c:v>
                </c:pt>
                <c:pt idx="271">
                  <c:v>3.7763888888932544</c:v>
                </c:pt>
                <c:pt idx="272">
                  <c:v>3.7902777777821495</c:v>
                </c:pt>
                <c:pt idx="273">
                  <c:v>3.8041666666710352</c:v>
                </c:pt>
                <c:pt idx="274">
                  <c:v>3.8180555555599187</c:v>
                </c:pt>
                <c:pt idx="275">
                  <c:v>3.8319444444488022</c:v>
                </c:pt>
                <c:pt idx="276">
                  <c:v>3.8458333333376977</c:v>
                </c:pt>
                <c:pt idx="277">
                  <c:v>3.8597222222265875</c:v>
                </c:pt>
                <c:pt idx="278">
                  <c:v>3.8736111111154772</c:v>
                </c:pt>
                <c:pt idx="279">
                  <c:v>3.8875000000043656</c:v>
                </c:pt>
                <c:pt idx="280">
                  <c:v>3.9013888888932544</c:v>
                </c:pt>
                <c:pt idx="281">
                  <c:v>3.9152777777821441</c:v>
                </c:pt>
                <c:pt idx="282">
                  <c:v>3.9291666666710352</c:v>
                </c:pt>
                <c:pt idx="283">
                  <c:v>3.955555555558623</c:v>
                </c:pt>
                <c:pt idx="284">
                  <c:v>3.9694444444475172</c:v>
                </c:pt>
                <c:pt idx="285">
                  <c:v>3.9833333333364056</c:v>
                </c:pt>
                <c:pt idx="286">
                  <c:v>3.9972222222252944</c:v>
                </c:pt>
                <c:pt idx="287">
                  <c:v>4.0111111111141833</c:v>
                </c:pt>
                <c:pt idx="288">
                  <c:v>4.0250000000030726</c:v>
                </c:pt>
                <c:pt idx="289">
                  <c:v>4.038888888891961</c:v>
                </c:pt>
                <c:pt idx="290">
                  <c:v>4.0527777777808485</c:v>
                </c:pt>
                <c:pt idx="291">
                  <c:v>4.0666666666697386</c:v>
                </c:pt>
                <c:pt idx="292">
                  <c:v>4.0805555555586279</c:v>
                </c:pt>
                <c:pt idx="293">
                  <c:v>4.0944444444475145</c:v>
                </c:pt>
                <c:pt idx="294">
                  <c:v>4.1083333333364056</c:v>
                </c:pt>
                <c:pt idx="295">
                  <c:v>4.1222222222252833</c:v>
                </c:pt>
                <c:pt idx="296">
                  <c:v>4.1361111111141833</c:v>
                </c:pt>
                <c:pt idx="297">
                  <c:v>4.1500000000030726</c:v>
                </c:pt>
                <c:pt idx="298">
                  <c:v>4.1638888888919476</c:v>
                </c:pt>
                <c:pt idx="299">
                  <c:v>4.1777777777808485</c:v>
                </c:pt>
                <c:pt idx="300">
                  <c:v>4.1916666666697386</c:v>
                </c:pt>
                <c:pt idx="301">
                  <c:v>4.2055555555586279</c:v>
                </c:pt>
                <c:pt idx="302">
                  <c:v>4.2194444444475163</c:v>
                </c:pt>
                <c:pt idx="303">
                  <c:v>4.2333333333364074</c:v>
                </c:pt>
                <c:pt idx="304">
                  <c:v>4.247222222225294</c:v>
                </c:pt>
                <c:pt idx="305">
                  <c:v>4.2611111111141833</c:v>
                </c:pt>
                <c:pt idx="306">
                  <c:v>4.2750000000030814</c:v>
                </c:pt>
                <c:pt idx="307">
                  <c:v>4.288888888891961</c:v>
                </c:pt>
                <c:pt idx="308">
                  <c:v>4.3027777777808485</c:v>
                </c:pt>
                <c:pt idx="309">
                  <c:v>4.3166666666697386</c:v>
                </c:pt>
                <c:pt idx="310">
                  <c:v>4.3305555555586279</c:v>
                </c:pt>
                <c:pt idx="311">
                  <c:v>4.3444444444475145</c:v>
                </c:pt>
                <c:pt idx="312">
                  <c:v>4.3583333333364056</c:v>
                </c:pt>
                <c:pt idx="313">
                  <c:v>4.372222222225294</c:v>
                </c:pt>
                <c:pt idx="314">
                  <c:v>4.3861111111141833</c:v>
                </c:pt>
                <c:pt idx="315">
                  <c:v>4.4000000000030814</c:v>
                </c:pt>
                <c:pt idx="316">
                  <c:v>4.413888888891961</c:v>
                </c:pt>
                <c:pt idx="317">
                  <c:v>4.4277777777808485</c:v>
                </c:pt>
                <c:pt idx="318">
                  <c:v>4.4416666666697404</c:v>
                </c:pt>
                <c:pt idx="319">
                  <c:v>4.4555555555586279</c:v>
                </c:pt>
                <c:pt idx="320">
                  <c:v>4.4694444444475163</c:v>
                </c:pt>
                <c:pt idx="321">
                  <c:v>4.4833333333364074</c:v>
                </c:pt>
                <c:pt idx="322">
                  <c:v>4.497222222225294</c:v>
                </c:pt>
                <c:pt idx="323">
                  <c:v>4.5111111111141833</c:v>
                </c:pt>
                <c:pt idx="324">
                  <c:v>4.5250000000030726</c:v>
                </c:pt>
                <c:pt idx="325">
                  <c:v>4.538888888891961</c:v>
                </c:pt>
                <c:pt idx="326">
                  <c:v>4.5527777777808485</c:v>
                </c:pt>
                <c:pt idx="327">
                  <c:v>4.5666666666697386</c:v>
                </c:pt>
                <c:pt idx="328">
                  <c:v>4.5805555555586279</c:v>
                </c:pt>
                <c:pt idx="329">
                  <c:v>4.5944444444475145</c:v>
                </c:pt>
                <c:pt idx="330">
                  <c:v>4.6083333333364056</c:v>
                </c:pt>
                <c:pt idx="331">
                  <c:v>4.6222222222252833</c:v>
                </c:pt>
                <c:pt idx="332">
                  <c:v>4.6361111111141833</c:v>
                </c:pt>
                <c:pt idx="333">
                  <c:v>4.6500000000030726</c:v>
                </c:pt>
                <c:pt idx="334">
                  <c:v>4.6638888888919476</c:v>
                </c:pt>
                <c:pt idx="335">
                  <c:v>4.6777777777808485</c:v>
                </c:pt>
                <c:pt idx="336">
                  <c:v>4.6916666666697386</c:v>
                </c:pt>
                <c:pt idx="337">
                  <c:v>4.7055555555586279</c:v>
                </c:pt>
                <c:pt idx="338">
                  <c:v>4.7194444444475163</c:v>
                </c:pt>
                <c:pt idx="339">
                  <c:v>4.7333333333364074</c:v>
                </c:pt>
                <c:pt idx="340">
                  <c:v>4.747222222225294</c:v>
                </c:pt>
                <c:pt idx="341">
                  <c:v>4.7611111111141833</c:v>
                </c:pt>
                <c:pt idx="342">
                  <c:v>4.7750000000030814</c:v>
                </c:pt>
                <c:pt idx="343">
                  <c:v>4.788888888891961</c:v>
                </c:pt>
                <c:pt idx="344">
                  <c:v>4.8027777777808485</c:v>
                </c:pt>
                <c:pt idx="345">
                  <c:v>4.8166666666697386</c:v>
                </c:pt>
                <c:pt idx="346">
                  <c:v>4.8305555555586279</c:v>
                </c:pt>
                <c:pt idx="347">
                  <c:v>4.8444444444475145</c:v>
                </c:pt>
                <c:pt idx="348">
                  <c:v>4.8583333333364056</c:v>
                </c:pt>
                <c:pt idx="349">
                  <c:v>4.872222222225294</c:v>
                </c:pt>
                <c:pt idx="350">
                  <c:v>4.8861111111141833</c:v>
                </c:pt>
                <c:pt idx="351">
                  <c:v>4.9000000000030814</c:v>
                </c:pt>
                <c:pt idx="352">
                  <c:v>4.913888888891961</c:v>
                </c:pt>
                <c:pt idx="353">
                  <c:v>4.9277777777808485</c:v>
                </c:pt>
                <c:pt idx="354">
                  <c:v>4.9416666666697404</c:v>
                </c:pt>
                <c:pt idx="355">
                  <c:v>4.9555555555586279</c:v>
                </c:pt>
                <c:pt idx="356">
                  <c:v>4.9694444444475163</c:v>
                </c:pt>
                <c:pt idx="357">
                  <c:v>4.9833333333364074</c:v>
                </c:pt>
                <c:pt idx="358">
                  <c:v>4.997222222225294</c:v>
                </c:pt>
                <c:pt idx="359">
                  <c:v>5.0111111111141833</c:v>
                </c:pt>
              </c:numCache>
            </c:numRef>
          </c:xVal>
          <c:yVal>
            <c:numRef>
              <c:f>Sheet1!$D$5:$D$364</c:f>
              <c:numCache>
                <c:formatCode>General</c:formatCode>
                <c:ptCount val="360"/>
                <c:pt idx="0">
                  <c:v>117.13688908877609</c:v>
                </c:pt>
                <c:pt idx="1">
                  <c:v>-17.117881054368144</c:v>
                </c:pt>
                <c:pt idx="2">
                  <c:v>4.5008900454152201</c:v>
                </c:pt>
                <c:pt idx="3">
                  <c:v>-4.3568929848940501</c:v>
                </c:pt>
                <c:pt idx="4">
                  <c:v>6.9239251258220804</c:v>
                </c:pt>
                <c:pt idx="5">
                  <c:v>-2.004127802270435</c:v>
                </c:pt>
                <c:pt idx="6">
                  <c:v>7.3154001607816888</c:v>
                </c:pt>
                <c:pt idx="7">
                  <c:v>12.471513474481309</c:v>
                </c:pt>
                <c:pt idx="8">
                  <c:v>11.706036550995886</c:v>
                </c:pt>
                <c:pt idx="9">
                  <c:v>16.328873322307075</c:v>
                </c:pt>
                <c:pt idx="10">
                  <c:v>14.834662515900726</c:v>
                </c:pt>
                <c:pt idx="11">
                  <c:v>3.3193500685320849</c:v>
                </c:pt>
                <c:pt idx="12">
                  <c:v>12.068421283657198</c:v>
                </c:pt>
                <c:pt idx="13">
                  <c:v>10.551184089474544</c:v>
                </c:pt>
                <c:pt idx="14">
                  <c:v>8.1732640314522875</c:v>
                </c:pt>
                <c:pt idx="15">
                  <c:v>15.494746179640039</c:v>
                </c:pt>
                <c:pt idx="16">
                  <c:v>16.771119565435789</c:v>
                </c:pt>
                <c:pt idx="17">
                  <c:v>13.11282903599508</c:v>
                </c:pt>
                <c:pt idx="18">
                  <c:v>12.722309617584306</c:v>
                </c:pt>
                <c:pt idx="19">
                  <c:v>14.942742400906972</c:v>
                </c:pt>
                <c:pt idx="20">
                  <c:v>16.309243825973496</c:v>
                </c:pt>
                <c:pt idx="21">
                  <c:v>14.439032758363119</c:v>
                </c:pt>
                <c:pt idx="22">
                  <c:v>16.501450401630954</c:v>
                </c:pt>
                <c:pt idx="23">
                  <c:v>9.7174147494297749</c:v>
                </c:pt>
                <c:pt idx="24">
                  <c:v>13.268431583515667</c:v>
                </c:pt>
                <c:pt idx="25">
                  <c:v>13.679801307736016</c:v>
                </c:pt>
                <c:pt idx="26">
                  <c:v>14.701088597779195</c:v>
                </c:pt>
                <c:pt idx="27">
                  <c:v>12.724227491101512</c:v>
                </c:pt>
                <c:pt idx="28">
                  <c:v>12.288183032244435</c:v>
                </c:pt>
                <c:pt idx="29">
                  <c:v>14.030606545709821</c:v>
                </c:pt>
                <c:pt idx="30">
                  <c:v>10.897596393771016</c:v>
                </c:pt>
                <c:pt idx="31">
                  <c:v>14.876127585779486</c:v>
                </c:pt>
                <c:pt idx="32">
                  <c:v>12.98424203841342</c:v>
                </c:pt>
                <c:pt idx="33">
                  <c:v>11.011378651107618</c:v>
                </c:pt>
                <c:pt idx="34">
                  <c:v>13.698055933463849</c:v>
                </c:pt>
                <c:pt idx="35">
                  <c:v>13.507923663868418</c:v>
                </c:pt>
                <c:pt idx="36">
                  <c:v>13.330930035756296</c:v>
                </c:pt>
                <c:pt idx="37">
                  <c:v>14.01038766068165</c:v>
                </c:pt>
                <c:pt idx="38">
                  <c:v>11.892418400516593</c:v>
                </c:pt>
                <c:pt idx="39">
                  <c:v>13.733386166416745</c:v>
                </c:pt>
                <c:pt idx="40">
                  <c:v>12.575034972606153</c:v>
                </c:pt>
                <c:pt idx="41">
                  <c:v>12.59623145848915</c:v>
                </c:pt>
                <c:pt idx="42">
                  <c:v>12.425182846679659</c:v>
                </c:pt>
                <c:pt idx="43">
                  <c:v>14.439121361544411</c:v>
                </c:pt>
                <c:pt idx="44">
                  <c:v>13.395742266555514</c:v>
                </c:pt>
                <c:pt idx="45">
                  <c:v>13.17411682891518</c:v>
                </c:pt>
                <c:pt idx="46">
                  <c:v>13.981016281446539</c:v>
                </c:pt>
                <c:pt idx="47">
                  <c:v>14.219815232202549</c:v>
                </c:pt>
                <c:pt idx="48">
                  <c:v>12.624173959087445</c:v>
                </c:pt>
                <c:pt idx="49">
                  <c:v>14.496535513934681</c:v>
                </c:pt>
                <c:pt idx="50">
                  <c:v>16.690101127600265</c:v>
                </c:pt>
                <c:pt idx="51">
                  <c:v>15.30882412377894</c:v>
                </c:pt>
                <c:pt idx="52">
                  <c:v>13.988986637981776</c:v>
                </c:pt>
                <c:pt idx="53">
                  <c:v>14.274103277514568</c:v>
                </c:pt>
                <c:pt idx="54">
                  <c:v>12.58405630949283</c:v>
                </c:pt>
                <c:pt idx="55">
                  <c:v>14.574459188293934</c:v>
                </c:pt>
                <c:pt idx="56">
                  <c:v>13.189963305450148</c:v>
                </c:pt>
                <c:pt idx="57">
                  <c:v>13.649018073238691</c:v>
                </c:pt>
                <c:pt idx="58">
                  <c:v>15.321565401755748</c:v>
                </c:pt>
                <c:pt idx="59">
                  <c:v>13.983320650725782</c:v>
                </c:pt>
                <c:pt idx="60">
                  <c:v>14.318673189325921</c:v>
                </c:pt>
                <c:pt idx="61">
                  <c:v>13.971253944401488</c:v>
                </c:pt>
                <c:pt idx="62">
                  <c:v>14.34661993915682</c:v>
                </c:pt>
                <c:pt idx="63">
                  <c:v>12.922383676829611</c:v>
                </c:pt>
                <c:pt idx="64">
                  <c:v>13.294693686707616</c:v>
                </c:pt>
                <c:pt idx="65">
                  <c:v>14.65725061269913</c:v>
                </c:pt>
                <c:pt idx="66">
                  <c:v>14.83371836211246</c:v>
                </c:pt>
                <c:pt idx="67">
                  <c:v>13.361358104594608</c:v>
                </c:pt>
                <c:pt idx="68">
                  <c:v>13.9517203429543</c:v>
                </c:pt>
                <c:pt idx="69">
                  <c:v>14.365384130830929</c:v>
                </c:pt>
                <c:pt idx="70">
                  <c:v>14.221456308020109</c:v>
                </c:pt>
                <c:pt idx="71">
                  <c:v>13.8467997052939</c:v>
                </c:pt>
                <c:pt idx="72">
                  <c:v>13.46712785130793</c:v>
                </c:pt>
                <c:pt idx="73">
                  <c:v>14.279667980701145</c:v>
                </c:pt>
                <c:pt idx="74">
                  <c:v>14.285096139162468</c:v>
                </c:pt>
                <c:pt idx="75">
                  <c:v>14.742229253916793</c:v>
                </c:pt>
                <c:pt idx="76">
                  <c:v>13.848397451999718</c:v>
                </c:pt>
                <c:pt idx="77">
                  <c:v>14.288530518479371</c:v>
                </c:pt>
                <c:pt idx="78">
                  <c:v>14.404823482048981</c:v>
                </c:pt>
                <c:pt idx="79">
                  <c:v>15.231746816724424</c:v>
                </c:pt>
                <c:pt idx="80">
                  <c:v>15.204175292215522</c:v>
                </c:pt>
                <c:pt idx="81">
                  <c:v>14.062736355909824</c:v>
                </c:pt>
                <c:pt idx="82">
                  <c:v>13.948195792551218</c:v>
                </c:pt>
                <c:pt idx="83">
                  <c:v>14.471140189071251</c:v>
                </c:pt>
                <c:pt idx="84">
                  <c:v>13.262312622958712</c:v>
                </c:pt>
                <c:pt idx="85">
                  <c:v>14.252941056882586</c:v>
                </c:pt>
                <c:pt idx="86">
                  <c:v>14.129054439073187</c:v>
                </c:pt>
                <c:pt idx="87">
                  <c:v>14.267125644854968</c:v>
                </c:pt>
                <c:pt idx="88">
                  <c:v>14.789731245856952</c:v>
                </c:pt>
                <c:pt idx="89">
                  <c:v>14.789027054020023</c:v>
                </c:pt>
                <c:pt idx="90">
                  <c:v>15.531361151383518</c:v>
                </c:pt>
                <c:pt idx="91">
                  <c:v>15.209047491702721</c:v>
                </c:pt>
                <c:pt idx="92">
                  <c:v>13.367313504980206</c:v>
                </c:pt>
                <c:pt idx="93">
                  <c:v>14.292008729848819</c:v>
                </c:pt>
                <c:pt idx="94">
                  <c:v>13.855214841314053</c:v>
                </c:pt>
                <c:pt idx="95">
                  <c:v>14.150252608338121</c:v>
                </c:pt>
                <c:pt idx="96">
                  <c:v>14.548266529775969</c:v>
                </c:pt>
                <c:pt idx="97">
                  <c:v>15.662915718472416</c:v>
                </c:pt>
                <c:pt idx="98">
                  <c:v>14.184745593664804</c:v>
                </c:pt>
                <c:pt idx="99">
                  <c:v>14.977432755705072</c:v>
                </c:pt>
                <c:pt idx="100">
                  <c:v>14.256146795481937</c:v>
                </c:pt>
                <c:pt idx="101">
                  <c:v>15.002433985565451</c:v>
                </c:pt>
                <c:pt idx="102">
                  <c:v>14.907770566710315</c:v>
                </c:pt>
                <c:pt idx="103">
                  <c:v>14.653429983918528</c:v>
                </c:pt>
                <c:pt idx="104">
                  <c:v>14.236863269754576</c:v>
                </c:pt>
                <c:pt idx="105">
                  <c:v>14.708917180522812</c:v>
                </c:pt>
                <c:pt idx="106">
                  <c:v>14.215243212731746</c:v>
                </c:pt>
                <c:pt idx="107">
                  <c:v>15.052872231947495</c:v>
                </c:pt>
                <c:pt idx="108">
                  <c:v>15.19561415215872</c:v>
                </c:pt>
                <c:pt idx="109">
                  <c:v>14.801469408823925</c:v>
                </c:pt>
                <c:pt idx="110">
                  <c:v>14.491261630524113</c:v>
                </c:pt>
                <c:pt idx="111">
                  <c:v>14.80754748452042</c:v>
                </c:pt>
                <c:pt idx="112">
                  <c:v>15.097550490257168</c:v>
                </c:pt>
                <c:pt idx="113">
                  <c:v>15.266401617268953</c:v>
                </c:pt>
                <c:pt idx="114">
                  <c:v>14.929967275485097</c:v>
                </c:pt>
                <c:pt idx="115">
                  <c:v>15.0033351746828</c:v>
                </c:pt>
                <c:pt idx="116">
                  <c:v>15.164900444148753</c:v>
                </c:pt>
                <c:pt idx="117">
                  <c:v>15.177733450957591</c:v>
                </c:pt>
                <c:pt idx="118">
                  <c:v>14.900727385398088</c:v>
                </c:pt>
                <c:pt idx="119">
                  <c:v>15.476535929193156</c:v>
                </c:pt>
                <c:pt idx="120">
                  <c:v>14.849961536682002</c:v>
                </c:pt>
                <c:pt idx="121">
                  <c:v>14.68410984963346</c:v>
                </c:pt>
                <c:pt idx="122">
                  <c:v>14.70264153571288</c:v>
                </c:pt>
                <c:pt idx="123">
                  <c:v>14.610943660263111</c:v>
                </c:pt>
                <c:pt idx="124">
                  <c:v>14.651453662087851</c:v>
                </c:pt>
                <c:pt idx="125">
                  <c:v>14.965671368440224</c:v>
                </c:pt>
                <c:pt idx="126">
                  <c:v>15.351113345756644</c:v>
                </c:pt>
                <c:pt idx="127">
                  <c:v>14.854216695308867</c:v>
                </c:pt>
                <c:pt idx="128">
                  <c:v>15.448657166359453</c:v>
                </c:pt>
                <c:pt idx="129">
                  <c:v>15.312232538368306</c:v>
                </c:pt>
                <c:pt idx="130">
                  <c:v>14.894795530306553</c:v>
                </c:pt>
                <c:pt idx="131">
                  <c:v>15.084861685469468</c:v>
                </c:pt>
                <c:pt idx="132">
                  <c:v>15.28099690504815</c:v>
                </c:pt>
                <c:pt idx="133">
                  <c:v>15.100562046907273</c:v>
                </c:pt>
                <c:pt idx="134">
                  <c:v>15.543418967635205</c:v>
                </c:pt>
                <c:pt idx="135">
                  <c:v>15.217364437530891</c:v>
                </c:pt>
                <c:pt idx="136">
                  <c:v>15.731200593577933</c:v>
                </c:pt>
                <c:pt idx="137">
                  <c:v>15.370808072691364</c:v>
                </c:pt>
                <c:pt idx="138">
                  <c:v>15.5906708551748</c:v>
                </c:pt>
                <c:pt idx="139">
                  <c:v>15.199629623485562</c:v>
                </c:pt>
                <c:pt idx="140">
                  <c:v>14.972176666106767</c:v>
                </c:pt>
                <c:pt idx="141">
                  <c:v>15.372666623212364</c:v>
                </c:pt>
                <c:pt idx="142">
                  <c:v>15.130172178047468</c:v>
                </c:pt>
                <c:pt idx="143">
                  <c:v>15.404979165691968</c:v>
                </c:pt>
                <c:pt idx="144">
                  <c:v>15.693288265729421</c:v>
                </c:pt>
                <c:pt idx="145">
                  <c:v>15.373125393874464</c:v>
                </c:pt>
                <c:pt idx="146">
                  <c:v>15.432848193583929</c:v>
                </c:pt>
                <c:pt idx="147">
                  <c:v>15.260465773541386</c:v>
                </c:pt>
                <c:pt idx="148">
                  <c:v>14.890198162886723</c:v>
                </c:pt>
                <c:pt idx="149">
                  <c:v>15.360491817280149</c:v>
                </c:pt>
                <c:pt idx="150">
                  <c:v>14.951965368010601</c:v>
                </c:pt>
                <c:pt idx="151">
                  <c:v>15.642028767834828</c:v>
                </c:pt>
                <c:pt idx="152">
                  <c:v>14.792143521029921</c:v>
                </c:pt>
                <c:pt idx="153">
                  <c:v>15.466600047846653</c:v>
                </c:pt>
                <c:pt idx="154">
                  <c:v>15.90133885783259</c:v>
                </c:pt>
                <c:pt idx="155">
                  <c:v>15.289336671268039</c:v>
                </c:pt>
                <c:pt idx="156">
                  <c:v>15.774047645033967</c:v>
                </c:pt>
                <c:pt idx="157">
                  <c:v>15.760229410288973</c:v>
                </c:pt>
                <c:pt idx="158">
                  <c:v>15.06515137374015</c:v>
                </c:pt>
                <c:pt idx="159">
                  <c:v>15.313217407032168</c:v>
                </c:pt>
                <c:pt idx="160">
                  <c:v>15.840477745734303</c:v>
                </c:pt>
                <c:pt idx="161">
                  <c:v>15.943769502511657</c:v>
                </c:pt>
                <c:pt idx="162">
                  <c:v>15.487016776167982</c:v>
                </c:pt>
                <c:pt idx="163">
                  <c:v>15.354325735566007</c:v>
                </c:pt>
                <c:pt idx="164">
                  <c:v>15.509483069940504</c:v>
                </c:pt>
                <c:pt idx="165">
                  <c:v>15.570063182770799</c:v>
                </c:pt>
                <c:pt idx="166">
                  <c:v>15.958510330509776</c:v>
                </c:pt>
                <c:pt idx="167">
                  <c:v>15.513439658956742</c:v>
                </c:pt>
                <c:pt idx="168">
                  <c:v>15.474540328102352</c:v>
                </c:pt>
                <c:pt idx="169">
                  <c:v>15.59380237536517</c:v>
                </c:pt>
                <c:pt idx="170">
                  <c:v>15.51884355421425</c:v>
                </c:pt>
                <c:pt idx="171">
                  <c:v>15.604571922603231</c:v>
                </c:pt>
                <c:pt idx="172">
                  <c:v>15.503436405150376</c:v>
                </c:pt>
                <c:pt idx="173">
                  <c:v>15.107304319119407</c:v>
                </c:pt>
                <c:pt idx="174">
                  <c:v>16.118931629890898</c:v>
                </c:pt>
                <c:pt idx="175">
                  <c:v>15.380029218638869</c:v>
                </c:pt>
                <c:pt idx="176">
                  <c:v>15.773646356895274</c:v>
                </c:pt>
                <c:pt idx="177">
                  <c:v>15.872159130986249</c:v>
                </c:pt>
                <c:pt idx="178">
                  <c:v>15.697214601280944</c:v>
                </c:pt>
                <c:pt idx="179">
                  <c:v>15.91970863227515</c:v>
                </c:pt>
                <c:pt idx="180">
                  <c:v>15.692716525160321</c:v>
                </c:pt>
                <c:pt idx="181">
                  <c:v>15.498123275329652</c:v>
                </c:pt>
                <c:pt idx="182">
                  <c:v>15.796004762928519</c:v>
                </c:pt>
                <c:pt idx="183">
                  <c:v>15.814490503816804</c:v>
                </c:pt>
                <c:pt idx="184">
                  <c:v>15.615626341446626</c:v>
                </c:pt>
                <c:pt idx="185">
                  <c:v>16.019278756868864</c:v>
                </c:pt>
                <c:pt idx="186">
                  <c:v>15.572915541104106</c:v>
                </c:pt>
                <c:pt idx="187">
                  <c:v>15.664751067107712</c:v>
                </c:pt>
                <c:pt idx="188">
                  <c:v>15.718747331174242</c:v>
                </c:pt>
                <c:pt idx="189">
                  <c:v>15.726810557693019</c:v>
                </c:pt>
                <c:pt idx="190">
                  <c:v>15.683464324143225</c:v>
                </c:pt>
                <c:pt idx="191">
                  <c:v>15.438572655073568</c:v>
                </c:pt>
                <c:pt idx="192">
                  <c:v>15.622197152359034</c:v>
                </c:pt>
                <c:pt idx="193">
                  <c:v>15.807035495581536</c:v>
                </c:pt>
                <c:pt idx="194">
                  <c:v>15.606024754980925</c:v>
                </c:pt>
                <c:pt idx="195">
                  <c:v>16.327258394951755</c:v>
                </c:pt>
                <c:pt idx="196">
                  <c:v>15.973851308194853</c:v>
                </c:pt>
                <c:pt idx="197">
                  <c:v>15.581895945631548</c:v>
                </c:pt>
                <c:pt idx="198">
                  <c:v>15.680269111434255</c:v>
                </c:pt>
                <c:pt idx="199">
                  <c:v>16.068462490175559</c:v>
                </c:pt>
                <c:pt idx="200">
                  <c:v>15.72900151430775</c:v>
                </c:pt>
                <c:pt idx="201">
                  <c:v>16.032989105238318</c:v>
                </c:pt>
                <c:pt idx="202">
                  <c:v>16.112956914302831</c:v>
                </c:pt>
                <c:pt idx="203">
                  <c:v>15.835918355752561</c:v>
                </c:pt>
                <c:pt idx="204">
                  <c:v>15.71310341172657</c:v>
                </c:pt>
                <c:pt idx="205">
                  <c:v>15.86529268933217</c:v>
                </c:pt>
                <c:pt idx="206">
                  <c:v>15.943789855715726</c:v>
                </c:pt>
                <c:pt idx="207">
                  <c:v>15.951074789926951</c:v>
                </c:pt>
                <c:pt idx="208">
                  <c:v>16.210882773269027</c:v>
                </c:pt>
                <c:pt idx="209">
                  <c:v>15.889371341844562</c:v>
                </c:pt>
                <c:pt idx="210">
                  <c:v>15.991456707276622</c:v>
                </c:pt>
                <c:pt idx="211">
                  <c:v>15.822213774076319</c:v>
                </c:pt>
                <c:pt idx="212">
                  <c:v>15.980275822719543</c:v>
                </c:pt>
                <c:pt idx="213">
                  <c:v>16.308427817403189</c:v>
                </c:pt>
                <c:pt idx="214">
                  <c:v>16.316680314738008</c:v>
                </c:pt>
                <c:pt idx="215">
                  <c:v>15.845439180529361</c:v>
                </c:pt>
                <c:pt idx="216">
                  <c:v>15.671656269001287</c:v>
                </c:pt>
                <c:pt idx="217">
                  <c:v>15.891517103248226</c:v>
                </c:pt>
                <c:pt idx="218">
                  <c:v>16.352586454042211</c:v>
                </c:pt>
                <c:pt idx="219">
                  <c:v>15.892193057019291</c:v>
                </c:pt>
                <c:pt idx="220">
                  <c:v>16.067117501918187</c:v>
                </c:pt>
                <c:pt idx="221">
                  <c:v>16.292309232882317</c:v>
                </c:pt>
                <c:pt idx="222">
                  <c:v>16.311639948366029</c:v>
                </c:pt>
                <c:pt idx="223">
                  <c:v>16.11921818232549</c:v>
                </c:pt>
                <c:pt idx="224">
                  <c:v>16.112208648563289</c:v>
                </c:pt>
                <c:pt idx="225">
                  <c:v>16.197120223924777</c:v>
                </c:pt>
                <c:pt idx="226">
                  <c:v>16.1197710887932</c:v>
                </c:pt>
                <c:pt idx="227">
                  <c:v>16.209601638956602</c:v>
                </c:pt>
                <c:pt idx="228">
                  <c:v>16.286275968943652</c:v>
                </c:pt>
                <c:pt idx="229">
                  <c:v>16.088991567297697</c:v>
                </c:pt>
                <c:pt idx="230">
                  <c:v>15.980314815181661</c:v>
                </c:pt>
                <c:pt idx="231">
                  <c:v>16.207231551245052</c:v>
                </c:pt>
                <c:pt idx="232">
                  <c:v>16.210836928770853</c:v>
                </c:pt>
                <c:pt idx="233">
                  <c:v>16.152068729218044</c:v>
                </c:pt>
                <c:pt idx="234">
                  <c:v>16.314777926543258</c:v>
                </c:pt>
                <c:pt idx="235">
                  <c:v>16.096278873594592</c:v>
                </c:pt>
                <c:pt idx="236">
                  <c:v>16.105481125938475</c:v>
                </c:pt>
                <c:pt idx="237">
                  <c:v>16.10981143053813</c:v>
                </c:pt>
                <c:pt idx="238">
                  <c:v>16.018269827311212</c:v>
                </c:pt>
                <c:pt idx="239">
                  <c:v>16.105708658644041</c:v>
                </c:pt>
                <c:pt idx="240">
                  <c:v>16.375641398665174</c:v>
                </c:pt>
                <c:pt idx="241">
                  <c:v>16.364397210198611</c:v>
                </c:pt>
                <c:pt idx="242">
                  <c:v>15.877285840242704</c:v>
                </c:pt>
                <c:pt idx="243">
                  <c:v>16.681748062088303</c:v>
                </c:pt>
                <c:pt idx="244">
                  <c:v>15.916627267515485</c:v>
                </c:pt>
                <c:pt idx="245">
                  <c:v>16.140922462588641</c:v>
                </c:pt>
                <c:pt idx="246">
                  <c:v>16.13718386845964</c:v>
                </c:pt>
                <c:pt idx="247">
                  <c:v>16.22575504256492</c:v>
                </c:pt>
                <c:pt idx="248">
                  <c:v>16.423974749603993</c:v>
                </c:pt>
                <c:pt idx="249">
                  <c:v>16.281900869964062</c:v>
                </c:pt>
                <c:pt idx="250">
                  <c:v>16.356517776773426</c:v>
                </c:pt>
                <c:pt idx="251">
                  <c:v>16.536387712224361</c:v>
                </c:pt>
                <c:pt idx="252">
                  <c:v>16.660442121029273</c:v>
                </c:pt>
                <c:pt idx="253">
                  <c:v>16.167569003513027</c:v>
                </c:pt>
                <c:pt idx="254">
                  <c:v>16.481633028976503</c:v>
                </c:pt>
                <c:pt idx="255">
                  <c:v>16.704043575586219</c:v>
                </c:pt>
                <c:pt idx="256">
                  <c:v>16.734210700042631</c:v>
                </c:pt>
                <c:pt idx="257">
                  <c:v>16.479531774027159</c:v>
                </c:pt>
                <c:pt idx="258">
                  <c:v>16.875096413279074</c:v>
                </c:pt>
                <c:pt idx="259">
                  <c:v>16.366079587174614</c:v>
                </c:pt>
                <c:pt idx="260">
                  <c:v>16.07399103847019</c:v>
                </c:pt>
                <c:pt idx="261">
                  <c:v>16.990107111344027</c:v>
                </c:pt>
                <c:pt idx="262">
                  <c:v>16.208278085249002</c:v>
                </c:pt>
                <c:pt idx="263">
                  <c:v>16.352235880181425</c:v>
                </c:pt>
                <c:pt idx="264">
                  <c:v>16.19918945577049</c:v>
                </c:pt>
                <c:pt idx="265">
                  <c:v>16.266401370429957</c:v>
                </c:pt>
                <c:pt idx="266">
                  <c:v>16.44310325240918</c:v>
                </c:pt>
                <c:pt idx="267">
                  <c:v>16.261051551143325</c:v>
                </c:pt>
                <c:pt idx="268">
                  <c:v>16.707445059982973</c:v>
                </c:pt>
                <c:pt idx="269">
                  <c:v>16.502593715768572</c:v>
                </c:pt>
                <c:pt idx="270">
                  <c:v>16.635648300911456</c:v>
                </c:pt>
                <c:pt idx="271">
                  <c:v>16.613034238858575</c:v>
                </c:pt>
                <c:pt idx="272">
                  <c:v>16.237346425722187</c:v>
                </c:pt>
                <c:pt idx="273">
                  <c:v>16.388365481476136</c:v>
                </c:pt>
                <c:pt idx="274">
                  <c:v>16.636213367879257</c:v>
                </c:pt>
                <c:pt idx="275">
                  <c:v>16.52927373045712</c:v>
                </c:pt>
                <c:pt idx="276">
                  <c:v>16.518067353900125</c:v>
                </c:pt>
                <c:pt idx="277">
                  <c:v>16.644392665662764</c:v>
                </c:pt>
                <c:pt idx="278">
                  <c:v>16.542318867634886</c:v>
                </c:pt>
                <c:pt idx="279">
                  <c:v>16.170726825746186</c:v>
                </c:pt>
                <c:pt idx="280">
                  <c:v>16.335041869409693</c:v>
                </c:pt>
                <c:pt idx="281">
                  <c:v>16.463487960889626</c:v>
                </c:pt>
                <c:pt idx="282">
                  <c:v>16.630990996061811</c:v>
                </c:pt>
                <c:pt idx="283">
                  <c:v>17.092633396954351</c:v>
                </c:pt>
                <c:pt idx="284">
                  <c:v>16.767995797937871</c:v>
                </c:pt>
                <c:pt idx="285">
                  <c:v>16.713351406743751</c:v>
                </c:pt>
                <c:pt idx="286">
                  <c:v>16.843520476747688</c:v>
                </c:pt>
                <c:pt idx="287">
                  <c:v>16.740782960885085</c:v>
                </c:pt>
                <c:pt idx="288">
                  <c:v>17.007847199872518</c:v>
                </c:pt>
                <c:pt idx="289">
                  <c:v>17.124479930102229</c:v>
                </c:pt>
                <c:pt idx="290">
                  <c:v>16.685926802296326</c:v>
                </c:pt>
                <c:pt idx="291">
                  <c:v>16.884888035001033</c:v>
                </c:pt>
                <c:pt idx="292">
                  <c:v>16.641429686347696</c:v>
                </c:pt>
                <c:pt idx="293">
                  <c:v>17.053626484015027</c:v>
                </c:pt>
                <c:pt idx="294">
                  <c:v>17.215723205514095</c:v>
                </c:pt>
                <c:pt idx="295">
                  <c:v>16.808853546169189</c:v>
                </c:pt>
                <c:pt idx="296">
                  <c:v>16.821905802171628</c:v>
                </c:pt>
                <c:pt idx="297">
                  <c:v>16.844962825802895</c:v>
                </c:pt>
                <c:pt idx="298">
                  <c:v>16.847899993468914</c:v>
                </c:pt>
                <c:pt idx="299">
                  <c:v>16.9191126611803</c:v>
                </c:pt>
                <c:pt idx="300">
                  <c:v>16.707008053987856</c:v>
                </c:pt>
                <c:pt idx="301">
                  <c:v>16.952625452465355</c:v>
                </c:pt>
                <c:pt idx="302">
                  <c:v>17.247473605024286</c:v>
                </c:pt>
                <c:pt idx="303">
                  <c:v>17.020811700231185</c:v>
                </c:pt>
                <c:pt idx="304">
                  <c:v>16.944221132624989</c:v>
                </c:pt>
                <c:pt idx="305">
                  <c:v>16.934853723908514</c:v>
                </c:pt>
                <c:pt idx="306">
                  <c:v>16.925458964766289</c:v>
                </c:pt>
                <c:pt idx="307">
                  <c:v>17.034192017942885</c:v>
                </c:pt>
                <c:pt idx="308">
                  <c:v>17.004004274874184</c:v>
                </c:pt>
                <c:pt idx="309">
                  <c:v>16.887799008227606</c:v>
                </c:pt>
                <c:pt idx="310">
                  <c:v>16.652217701254791</c:v>
                </c:pt>
                <c:pt idx="311">
                  <c:v>17.148459548384729</c:v>
                </c:pt>
                <c:pt idx="312">
                  <c:v>17.21886469136011</c:v>
                </c:pt>
                <c:pt idx="313">
                  <c:v>17.18834812336166</c:v>
                </c:pt>
                <c:pt idx="314">
                  <c:v>17.140710341883686</c:v>
                </c:pt>
                <c:pt idx="315">
                  <c:v>17.183163588620729</c:v>
                </c:pt>
                <c:pt idx="316">
                  <c:v>16.921390254713017</c:v>
                </c:pt>
                <c:pt idx="317">
                  <c:v>17.011169098358646</c:v>
                </c:pt>
                <c:pt idx="318">
                  <c:v>16.900370901656455</c:v>
                </c:pt>
                <c:pt idx="319">
                  <c:v>17.204976430630001</c:v>
                </c:pt>
                <c:pt idx="320">
                  <c:v>17.000510377699484</c:v>
                </c:pt>
                <c:pt idx="321">
                  <c:v>17.109020616475263</c:v>
                </c:pt>
                <c:pt idx="322">
                  <c:v>16.938610270518392</c:v>
                </c:pt>
                <c:pt idx="323">
                  <c:v>17.178032524394872</c:v>
                </c:pt>
                <c:pt idx="324">
                  <c:v>16.969663605489846</c:v>
                </c:pt>
                <c:pt idx="325">
                  <c:v>17.195363295897671</c:v>
                </c:pt>
                <c:pt idx="326">
                  <c:v>17.247738154370229</c:v>
                </c:pt>
                <c:pt idx="327">
                  <c:v>17.149536012240088</c:v>
                </c:pt>
                <c:pt idx="328">
                  <c:v>16.898140563920581</c:v>
                </c:pt>
                <c:pt idx="329">
                  <c:v>17.178914992393636</c:v>
                </c:pt>
                <c:pt idx="330">
                  <c:v>17.45432164843659</c:v>
                </c:pt>
                <c:pt idx="331">
                  <c:v>17.182131102523723</c:v>
                </c:pt>
                <c:pt idx="332">
                  <c:v>17.000526133780262</c:v>
                </c:pt>
                <c:pt idx="333">
                  <c:v>17.056230029454561</c:v>
                </c:pt>
                <c:pt idx="334">
                  <c:v>17.203991524335386</c:v>
                </c:pt>
                <c:pt idx="335">
                  <c:v>17.258091273385332</c:v>
                </c:pt>
                <c:pt idx="336">
                  <c:v>17.343279944339489</c:v>
                </c:pt>
                <c:pt idx="337">
                  <c:v>16.998508079687344</c:v>
                </c:pt>
                <c:pt idx="338">
                  <c:v>17.185070748965359</c:v>
                </c:pt>
                <c:pt idx="339">
                  <c:v>17.330666554784017</c:v>
                </c:pt>
                <c:pt idx="340">
                  <c:v>17.306831148122985</c:v>
                </c:pt>
                <c:pt idx="341">
                  <c:v>17.311275126510512</c:v>
                </c:pt>
                <c:pt idx="342">
                  <c:v>17.147220110745852</c:v>
                </c:pt>
                <c:pt idx="343">
                  <c:v>17.343217987348989</c:v>
                </c:pt>
                <c:pt idx="344">
                  <c:v>17.240531608419289</c:v>
                </c:pt>
                <c:pt idx="345">
                  <c:v>17.039752996460511</c:v>
                </c:pt>
                <c:pt idx="346">
                  <c:v>17.396456316207956</c:v>
                </c:pt>
                <c:pt idx="347">
                  <c:v>17.215001227612451</c:v>
                </c:pt>
                <c:pt idx="348">
                  <c:v>17.303145719697035</c:v>
                </c:pt>
                <c:pt idx="349">
                  <c:v>17.213669226078316</c:v>
                </c:pt>
                <c:pt idx="350">
                  <c:v>17.264173453259161</c:v>
                </c:pt>
                <c:pt idx="351">
                  <c:v>17.433357605905162</c:v>
                </c:pt>
                <c:pt idx="352">
                  <c:v>17.17031501630883</c:v>
                </c:pt>
                <c:pt idx="353">
                  <c:v>17.289321748371499</c:v>
                </c:pt>
                <c:pt idx="354">
                  <c:v>17.328145932378018</c:v>
                </c:pt>
                <c:pt idx="355">
                  <c:v>17.387963927665911</c:v>
                </c:pt>
                <c:pt idx="356">
                  <c:v>17.139594123134561</c:v>
                </c:pt>
                <c:pt idx="357">
                  <c:v>17.319871760055157</c:v>
                </c:pt>
                <c:pt idx="358">
                  <c:v>17.362301233822084</c:v>
                </c:pt>
                <c:pt idx="359">
                  <c:v>17.366495599313726</c:v>
                </c:pt>
              </c:numCache>
            </c:numRef>
          </c:yVal>
          <c:smooth val="1"/>
        </c:ser>
        <c:ser>
          <c:idx val="1"/>
          <c:order val="1"/>
          <c:spPr>
            <a:ln>
              <a:noFill/>
            </a:ln>
          </c:spPr>
          <c:marker>
            <c:symbol val="circle"/>
            <c:size val="3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Sheet1!$A$5:$A$364</c:f>
              <c:numCache>
                <c:formatCode>General</c:formatCode>
                <c:ptCount val="360"/>
                <c:pt idx="0">
                  <c:v>1.2500000004365608E-2</c:v>
                </c:pt>
                <c:pt idx="1">
                  <c:v>2.638888889325448E-2</c:v>
                </c:pt>
                <c:pt idx="2">
                  <c:v>4.0277777782143392E-2</c:v>
                </c:pt>
                <c:pt idx="3">
                  <c:v>5.4166666671032392E-2</c:v>
                </c:pt>
                <c:pt idx="4">
                  <c:v>6.8055555559921127E-2</c:v>
                </c:pt>
                <c:pt idx="5">
                  <c:v>8.1944444448810175E-2</c:v>
                </c:pt>
                <c:pt idx="6">
                  <c:v>9.583333333769925E-2</c:v>
                </c:pt>
                <c:pt idx="7">
                  <c:v>0.10972222222658828</c:v>
                </c:pt>
                <c:pt idx="8">
                  <c:v>0.12361111111547668</c:v>
                </c:pt>
                <c:pt idx="9">
                  <c:v>0.13750000000436571</c:v>
                </c:pt>
                <c:pt idx="10">
                  <c:v>0.15138888889325475</c:v>
                </c:pt>
                <c:pt idx="11">
                  <c:v>0.16527777778214342</c:v>
                </c:pt>
                <c:pt idx="12">
                  <c:v>0.17916666667103223</c:v>
                </c:pt>
                <c:pt idx="13">
                  <c:v>0.19305555555992129</c:v>
                </c:pt>
                <c:pt idx="14">
                  <c:v>0.20694444444881052</c:v>
                </c:pt>
                <c:pt idx="15">
                  <c:v>0.22083333333769931</c:v>
                </c:pt>
                <c:pt idx="16">
                  <c:v>0.23472222222658767</c:v>
                </c:pt>
                <c:pt idx="17">
                  <c:v>0.24861111111547704</c:v>
                </c:pt>
                <c:pt idx="18">
                  <c:v>0.26250000000436557</c:v>
                </c:pt>
                <c:pt idx="19">
                  <c:v>0.27638888889325569</c:v>
                </c:pt>
                <c:pt idx="20">
                  <c:v>0.29027777778214414</c:v>
                </c:pt>
                <c:pt idx="21">
                  <c:v>0.30416666667103232</c:v>
                </c:pt>
                <c:pt idx="22">
                  <c:v>0.31805555555992132</c:v>
                </c:pt>
                <c:pt idx="23">
                  <c:v>0.33194444444881038</c:v>
                </c:pt>
                <c:pt idx="24">
                  <c:v>0.34583333333769961</c:v>
                </c:pt>
                <c:pt idx="25">
                  <c:v>0.35972222222658784</c:v>
                </c:pt>
                <c:pt idx="26">
                  <c:v>0.37361111111547735</c:v>
                </c:pt>
                <c:pt idx="27">
                  <c:v>0.38750000000436635</c:v>
                </c:pt>
                <c:pt idx="28">
                  <c:v>0.40138888889325569</c:v>
                </c:pt>
                <c:pt idx="29">
                  <c:v>0.41527777778214403</c:v>
                </c:pt>
                <c:pt idx="30">
                  <c:v>0.42916666667103232</c:v>
                </c:pt>
                <c:pt idx="31">
                  <c:v>0.44305555555992127</c:v>
                </c:pt>
                <c:pt idx="32">
                  <c:v>0.45694444444880999</c:v>
                </c:pt>
                <c:pt idx="33">
                  <c:v>0.47083333333769944</c:v>
                </c:pt>
                <c:pt idx="34">
                  <c:v>0.48472222222658784</c:v>
                </c:pt>
                <c:pt idx="35">
                  <c:v>0.49861111111547735</c:v>
                </c:pt>
                <c:pt idx="36">
                  <c:v>0.51250000000436557</c:v>
                </c:pt>
                <c:pt idx="37">
                  <c:v>0.5263888888932533</c:v>
                </c:pt>
                <c:pt idx="38">
                  <c:v>0.54027777778214336</c:v>
                </c:pt>
                <c:pt idx="39">
                  <c:v>0.5541666666710322</c:v>
                </c:pt>
                <c:pt idx="40">
                  <c:v>0.56805555555992115</c:v>
                </c:pt>
                <c:pt idx="41">
                  <c:v>0.58194444444881144</c:v>
                </c:pt>
                <c:pt idx="42">
                  <c:v>0.5958333333376985</c:v>
                </c:pt>
                <c:pt idx="43">
                  <c:v>0.60972222222659012</c:v>
                </c:pt>
                <c:pt idx="44">
                  <c:v>0.62361111111547818</c:v>
                </c:pt>
                <c:pt idx="45">
                  <c:v>0.63750000000436569</c:v>
                </c:pt>
                <c:pt idx="46">
                  <c:v>0.65138888889325453</c:v>
                </c:pt>
                <c:pt idx="47">
                  <c:v>0.6652777777821437</c:v>
                </c:pt>
                <c:pt idx="48">
                  <c:v>0.67916666667103265</c:v>
                </c:pt>
                <c:pt idx="49">
                  <c:v>0.6930555555599216</c:v>
                </c:pt>
                <c:pt idx="50">
                  <c:v>0.70694444444881233</c:v>
                </c:pt>
                <c:pt idx="51">
                  <c:v>0.72083333333769894</c:v>
                </c:pt>
                <c:pt idx="52">
                  <c:v>0.73472222222659012</c:v>
                </c:pt>
                <c:pt idx="53">
                  <c:v>0.7486111111154784</c:v>
                </c:pt>
                <c:pt idx="54">
                  <c:v>0.76250000000436569</c:v>
                </c:pt>
                <c:pt idx="55">
                  <c:v>0.77638888889325408</c:v>
                </c:pt>
                <c:pt idx="56">
                  <c:v>0.79027777778214336</c:v>
                </c:pt>
                <c:pt idx="57">
                  <c:v>0.8041666666710322</c:v>
                </c:pt>
                <c:pt idx="58">
                  <c:v>0.81805555555992104</c:v>
                </c:pt>
                <c:pt idx="59">
                  <c:v>0.83194444444881233</c:v>
                </c:pt>
                <c:pt idx="60">
                  <c:v>0.84583333333769894</c:v>
                </c:pt>
                <c:pt idx="61">
                  <c:v>0.85972222222659012</c:v>
                </c:pt>
                <c:pt idx="62">
                  <c:v>0.8736111111154784</c:v>
                </c:pt>
                <c:pt idx="63">
                  <c:v>0.88750000000436557</c:v>
                </c:pt>
                <c:pt idx="64">
                  <c:v>0.90138888889325319</c:v>
                </c:pt>
                <c:pt idx="65">
                  <c:v>0.91527777778214336</c:v>
                </c:pt>
                <c:pt idx="66">
                  <c:v>0.9291666666710322</c:v>
                </c:pt>
                <c:pt idx="67">
                  <c:v>0.94305555555992104</c:v>
                </c:pt>
                <c:pt idx="68">
                  <c:v>0.95694444444881233</c:v>
                </c:pt>
                <c:pt idx="69">
                  <c:v>0.97083333333769861</c:v>
                </c:pt>
                <c:pt idx="70">
                  <c:v>0.98472222222658901</c:v>
                </c:pt>
                <c:pt idx="71">
                  <c:v>0.99861111111547674</c:v>
                </c:pt>
                <c:pt idx="72">
                  <c:v>1.0125000000043656</c:v>
                </c:pt>
                <c:pt idx="73">
                  <c:v>1.0263888888932566</c:v>
                </c:pt>
                <c:pt idx="74">
                  <c:v>1.0402777777821435</c:v>
                </c:pt>
                <c:pt idx="75">
                  <c:v>1.0541666666710323</c:v>
                </c:pt>
                <c:pt idx="76">
                  <c:v>1.068055555559922</c:v>
                </c:pt>
                <c:pt idx="77">
                  <c:v>1.08194444444881</c:v>
                </c:pt>
                <c:pt idx="78">
                  <c:v>1.0958333333376966</c:v>
                </c:pt>
                <c:pt idx="79">
                  <c:v>1.1097222222265877</c:v>
                </c:pt>
                <c:pt idx="80">
                  <c:v>1.1236111111154758</c:v>
                </c:pt>
                <c:pt idx="81">
                  <c:v>1.1375000000043656</c:v>
                </c:pt>
                <c:pt idx="82">
                  <c:v>1.1513888888932566</c:v>
                </c:pt>
                <c:pt idx="83">
                  <c:v>1.1652777777821435</c:v>
                </c:pt>
                <c:pt idx="84">
                  <c:v>1.1791666666710323</c:v>
                </c:pt>
                <c:pt idx="85">
                  <c:v>1.193055555559922</c:v>
                </c:pt>
                <c:pt idx="86">
                  <c:v>1.20694444444881</c:v>
                </c:pt>
                <c:pt idx="87">
                  <c:v>1.2208333333376966</c:v>
                </c:pt>
                <c:pt idx="88">
                  <c:v>1.2347222222265877</c:v>
                </c:pt>
                <c:pt idx="89">
                  <c:v>1.2486111111154758</c:v>
                </c:pt>
                <c:pt idx="90">
                  <c:v>1.2625000000043656</c:v>
                </c:pt>
                <c:pt idx="91">
                  <c:v>1.2763888888932566</c:v>
                </c:pt>
                <c:pt idx="92">
                  <c:v>1.2902777777821435</c:v>
                </c:pt>
                <c:pt idx="93">
                  <c:v>1.3041666666710323</c:v>
                </c:pt>
                <c:pt idx="94">
                  <c:v>1.318055555559922</c:v>
                </c:pt>
                <c:pt idx="95">
                  <c:v>1.33194444444881</c:v>
                </c:pt>
                <c:pt idx="96">
                  <c:v>1.3458333333376966</c:v>
                </c:pt>
                <c:pt idx="97">
                  <c:v>1.3597222222265879</c:v>
                </c:pt>
                <c:pt idx="98">
                  <c:v>1.3736111111154758</c:v>
                </c:pt>
                <c:pt idx="99">
                  <c:v>1.3875000000043656</c:v>
                </c:pt>
                <c:pt idx="100">
                  <c:v>1.4013888888932546</c:v>
                </c:pt>
                <c:pt idx="101">
                  <c:v>1.4152777777821408</c:v>
                </c:pt>
                <c:pt idx="102">
                  <c:v>1.4291666666710319</c:v>
                </c:pt>
                <c:pt idx="103">
                  <c:v>1.4430555555599212</c:v>
                </c:pt>
                <c:pt idx="104">
                  <c:v>1.45694444444881</c:v>
                </c:pt>
                <c:pt idx="105">
                  <c:v>1.4708333333376966</c:v>
                </c:pt>
                <c:pt idx="106">
                  <c:v>1.4847222222265879</c:v>
                </c:pt>
                <c:pt idx="107">
                  <c:v>1.4986111111154758</c:v>
                </c:pt>
                <c:pt idx="108">
                  <c:v>1.5125000000043656</c:v>
                </c:pt>
                <c:pt idx="109">
                  <c:v>1.5263888888932569</c:v>
                </c:pt>
                <c:pt idx="110">
                  <c:v>1.5402777777821433</c:v>
                </c:pt>
                <c:pt idx="111">
                  <c:v>1.5541666666710323</c:v>
                </c:pt>
                <c:pt idx="112">
                  <c:v>1.568055555559922</c:v>
                </c:pt>
                <c:pt idx="113">
                  <c:v>1.58194444444881</c:v>
                </c:pt>
                <c:pt idx="114">
                  <c:v>1.5958333333376966</c:v>
                </c:pt>
                <c:pt idx="115">
                  <c:v>1.6097222222265879</c:v>
                </c:pt>
                <c:pt idx="116">
                  <c:v>1.6236111111154758</c:v>
                </c:pt>
                <c:pt idx="117">
                  <c:v>1.6375000000043656</c:v>
                </c:pt>
                <c:pt idx="118">
                  <c:v>1.6513888888932569</c:v>
                </c:pt>
                <c:pt idx="119">
                  <c:v>1.6652777777821433</c:v>
                </c:pt>
                <c:pt idx="120">
                  <c:v>1.6791666666710323</c:v>
                </c:pt>
                <c:pt idx="121">
                  <c:v>1.693055555559922</c:v>
                </c:pt>
                <c:pt idx="122">
                  <c:v>1.7069444444488107</c:v>
                </c:pt>
                <c:pt idx="123">
                  <c:v>1.7208333333376973</c:v>
                </c:pt>
                <c:pt idx="124">
                  <c:v>1.7347222222265879</c:v>
                </c:pt>
                <c:pt idx="125">
                  <c:v>1.7486111111154758</c:v>
                </c:pt>
                <c:pt idx="126">
                  <c:v>1.7625000000043658</c:v>
                </c:pt>
                <c:pt idx="127">
                  <c:v>1.7763888888932575</c:v>
                </c:pt>
                <c:pt idx="128">
                  <c:v>1.7902777777821439</c:v>
                </c:pt>
                <c:pt idx="129">
                  <c:v>1.8041666666710323</c:v>
                </c:pt>
                <c:pt idx="130">
                  <c:v>1.818055555559922</c:v>
                </c:pt>
                <c:pt idx="131">
                  <c:v>1.83194444444881</c:v>
                </c:pt>
                <c:pt idx="132">
                  <c:v>1.8458333333376966</c:v>
                </c:pt>
                <c:pt idx="133">
                  <c:v>1.8597222222265879</c:v>
                </c:pt>
                <c:pt idx="134">
                  <c:v>1.8736111111154758</c:v>
                </c:pt>
                <c:pt idx="135">
                  <c:v>1.8875000000043656</c:v>
                </c:pt>
                <c:pt idx="136">
                  <c:v>1.9013888888932562</c:v>
                </c:pt>
                <c:pt idx="137">
                  <c:v>1.9152777777821426</c:v>
                </c:pt>
                <c:pt idx="138">
                  <c:v>1.9291666666710321</c:v>
                </c:pt>
                <c:pt idx="139">
                  <c:v>1.943055555559922</c:v>
                </c:pt>
                <c:pt idx="140">
                  <c:v>1.9569444444488115</c:v>
                </c:pt>
                <c:pt idx="141">
                  <c:v>1.9708333333376982</c:v>
                </c:pt>
                <c:pt idx="142">
                  <c:v>1.9847222222265881</c:v>
                </c:pt>
                <c:pt idx="143">
                  <c:v>1.9986111111154761</c:v>
                </c:pt>
                <c:pt idx="144">
                  <c:v>2.0125000000043647</c:v>
                </c:pt>
                <c:pt idx="145">
                  <c:v>2.0263888888932544</c:v>
                </c:pt>
                <c:pt idx="146">
                  <c:v>2.040277777782149</c:v>
                </c:pt>
                <c:pt idx="147">
                  <c:v>2.0541666666710352</c:v>
                </c:pt>
                <c:pt idx="148">
                  <c:v>2.0680555555599214</c:v>
                </c:pt>
                <c:pt idx="149">
                  <c:v>2.0819444444488067</c:v>
                </c:pt>
                <c:pt idx="150">
                  <c:v>2.0958333333376977</c:v>
                </c:pt>
                <c:pt idx="151">
                  <c:v>2.1097222222265892</c:v>
                </c:pt>
                <c:pt idx="152">
                  <c:v>2.1236111111154812</c:v>
                </c:pt>
                <c:pt idx="153">
                  <c:v>2.1375000000043656</c:v>
                </c:pt>
                <c:pt idx="154">
                  <c:v>2.1513888888932544</c:v>
                </c:pt>
                <c:pt idx="155">
                  <c:v>2.165277777782149</c:v>
                </c:pt>
                <c:pt idx="156">
                  <c:v>2.1791666666710352</c:v>
                </c:pt>
                <c:pt idx="157">
                  <c:v>2.1930555555599214</c:v>
                </c:pt>
                <c:pt idx="158">
                  <c:v>2.2069444444488067</c:v>
                </c:pt>
                <c:pt idx="159">
                  <c:v>2.2208333333376991</c:v>
                </c:pt>
                <c:pt idx="160">
                  <c:v>2.2347222222265892</c:v>
                </c:pt>
                <c:pt idx="161">
                  <c:v>2.2486111111154812</c:v>
                </c:pt>
                <c:pt idx="162">
                  <c:v>2.2625000000043656</c:v>
                </c:pt>
                <c:pt idx="163">
                  <c:v>2.2763888888932544</c:v>
                </c:pt>
                <c:pt idx="164">
                  <c:v>2.290277777782149</c:v>
                </c:pt>
                <c:pt idx="165">
                  <c:v>2.3041666666710352</c:v>
                </c:pt>
                <c:pt idx="166">
                  <c:v>2.3180555555599187</c:v>
                </c:pt>
                <c:pt idx="167">
                  <c:v>2.3319444444488013</c:v>
                </c:pt>
                <c:pt idx="168">
                  <c:v>2.3458333333376977</c:v>
                </c:pt>
                <c:pt idx="169">
                  <c:v>2.3597222222265879</c:v>
                </c:pt>
                <c:pt idx="170">
                  <c:v>2.3736111111154772</c:v>
                </c:pt>
                <c:pt idx="171">
                  <c:v>2.3875000000043656</c:v>
                </c:pt>
                <c:pt idx="172">
                  <c:v>2.4013888888932544</c:v>
                </c:pt>
                <c:pt idx="173">
                  <c:v>2.4152777777821441</c:v>
                </c:pt>
                <c:pt idx="174">
                  <c:v>2.4291666666710352</c:v>
                </c:pt>
                <c:pt idx="175">
                  <c:v>2.4430555555599214</c:v>
                </c:pt>
                <c:pt idx="176">
                  <c:v>2.4569444444488013</c:v>
                </c:pt>
                <c:pt idx="177">
                  <c:v>2.4708333333376977</c:v>
                </c:pt>
                <c:pt idx="178">
                  <c:v>2.4847222222265892</c:v>
                </c:pt>
                <c:pt idx="179">
                  <c:v>2.4986111111154772</c:v>
                </c:pt>
                <c:pt idx="180">
                  <c:v>2.5125000000043647</c:v>
                </c:pt>
                <c:pt idx="181">
                  <c:v>2.5263888888932544</c:v>
                </c:pt>
                <c:pt idx="182">
                  <c:v>2.540277777782149</c:v>
                </c:pt>
                <c:pt idx="183">
                  <c:v>2.5541666666710352</c:v>
                </c:pt>
                <c:pt idx="184">
                  <c:v>2.5680555555599214</c:v>
                </c:pt>
                <c:pt idx="185">
                  <c:v>2.5819444444488067</c:v>
                </c:pt>
                <c:pt idx="186">
                  <c:v>2.5958333333376977</c:v>
                </c:pt>
                <c:pt idx="187">
                  <c:v>2.6097222222265892</c:v>
                </c:pt>
                <c:pt idx="188">
                  <c:v>2.6236111111154812</c:v>
                </c:pt>
                <c:pt idx="189">
                  <c:v>2.6375000000043656</c:v>
                </c:pt>
                <c:pt idx="190">
                  <c:v>2.6513888888932544</c:v>
                </c:pt>
                <c:pt idx="191">
                  <c:v>2.665277777782149</c:v>
                </c:pt>
                <c:pt idx="192">
                  <c:v>2.6791666666710352</c:v>
                </c:pt>
                <c:pt idx="193">
                  <c:v>2.6930555555599209</c:v>
                </c:pt>
                <c:pt idx="194">
                  <c:v>2.7069444444488067</c:v>
                </c:pt>
                <c:pt idx="195">
                  <c:v>2.7208333333376991</c:v>
                </c:pt>
                <c:pt idx="196">
                  <c:v>2.7347222222265892</c:v>
                </c:pt>
                <c:pt idx="197">
                  <c:v>2.7486111111154812</c:v>
                </c:pt>
                <c:pt idx="198">
                  <c:v>2.7625000000043656</c:v>
                </c:pt>
                <c:pt idx="199">
                  <c:v>2.7763888888932544</c:v>
                </c:pt>
                <c:pt idx="200">
                  <c:v>2.7902777777821495</c:v>
                </c:pt>
                <c:pt idx="201">
                  <c:v>2.8041666666710352</c:v>
                </c:pt>
                <c:pt idx="202">
                  <c:v>2.8180555555599187</c:v>
                </c:pt>
                <c:pt idx="203">
                  <c:v>2.8319444444488022</c:v>
                </c:pt>
                <c:pt idx="204">
                  <c:v>2.8458333333376977</c:v>
                </c:pt>
                <c:pt idx="205">
                  <c:v>2.8597222222265875</c:v>
                </c:pt>
                <c:pt idx="206">
                  <c:v>2.8736111111154772</c:v>
                </c:pt>
                <c:pt idx="207">
                  <c:v>2.8875000000043656</c:v>
                </c:pt>
                <c:pt idx="208">
                  <c:v>2.9013888888932544</c:v>
                </c:pt>
                <c:pt idx="209">
                  <c:v>2.9152777777821441</c:v>
                </c:pt>
                <c:pt idx="210">
                  <c:v>2.9291666666710352</c:v>
                </c:pt>
                <c:pt idx="211">
                  <c:v>2.9430555555599209</c:v>
                </c:pt>
                <c:pt idx="212">
                  <c:v>2.9569444444488022</c:v>
                </c:pt>
                <c:pt idx="213">
                  <c:v>2.9708333333376977</c:v>
                </c:pt>
                <c:pt idx="214">
                  <c:v>2.9847222222265892</c:v>
                </c:pt>
                <c:pt idx="215">
                  <c:v>2.9986111111154772</c:v>
                </c:pt>
                <c:pt idx="216">
                  <c:v>3.0125000000043647</c:v>
                </c:pt>
                <c:pt idx="217">
                  <c:v>3.0263888888932544</c:v>
                </c:pt>
                <c:pt idx="218">
                  <c:v>3.0402777777821495</c:v>
                </c:pt>
                <c:pt idx="219">
                  <c:v>3.0541666666710352</c:v>
                </c:pt>
                <c:pt idx="220">
                  <c:v>3.0680555555599209</c:v>
                </c:pt>
                <c:pt idx="221">
                  <c:v>3.0819444444488067</c:v>
                </c:pt>
                <c:pt idx="222">
                  <c:v>3.0958333333376977</c:v>
                </c:pt>
                <c:pt idx="223">
                  <c:v>3.1097222222265892</c:v>
                </c:pt>
                <c:pt idx="224">
                  <c:v>3.1236111111154812</c:v>
                </c:pt>
                <c:pt idx="225">
                  <c:v>3.1375000000043656</c:v>
                </c:pt>
                <c:pt idx="226">
                  <c:v>3.1513888888932544</c:v>
                </c:pt>
                <c:pt idx="227">
                  <c:v>3.1652777777821495</c:v>
                </c:pt>
                <c:pt idx="228">
                  <c:v>3.1791666666710352</c:v>
                </c:pt>
                <c:pt idx="229">
                  <c:v>3.1930555555599209</c:v>
                </c:pt>
                <c:pt idx="230">
                  <c:v>3.2069444444488067</c:v>
                </c:pt>
                <c:pt idx="231">
                  <c:v>3.2208333333376991</c:v>
                </c:pt>
                <c:pt idx="232">
                  <c:v>3.2347222222265892</c:v>
                </c:pt>
                <c:pt idx="233">
                  <c:v>3.2486111111154812</c:v>
                </c:pt>
                <c:pt idx="234">
                  <c:v>3.2625000000043656</c:v>
                </c:pt>
                <c:pt idx="235">
                  <c:v>3.2763888888932544</c:v>
                </c:pt>
                <c:pt idx="236">
                  <c:v>3.2902777777821495</c:v>
                </c:pt>
                <c:pt idx="237">
                  <c:v>3.3041666666710352</c:v>
                </c:pt>
                <c:pt idx="238">
                  <c:v>3.3180555555599187</c:v>
                </c:pt>
                <c:pt idx="239">
                  <c:v>3.3319444444488022</c:v>
                </c:pt>
                <c:pt idx="240">
                  <c:v>3.3458333333376977</c:v>
                </c:pt>
                <c:pt idx="241">
                  <c:v>3.3597222222265875</c:v>
                </c:pt>
                <c:pt idx="242">
                  <c:v>3.3736111111154772</c:v>
                </c:pt>
                <c:pt idx="243">
                  <c:v>3.3875000000043656</c:v>
                </c:pt>
                <c:pt idx="244">
                  <c:v>3.4013888888932544</c:v>
                </c:pt>
                <c:pt idx="245">
                  <c:v>3.4152777777821441</c:v>
                </c:pt>
                <c:pt idx="246">
                  <c:v>3.4291666666710352</c:v>
                </c:pt>
                <c:pt idx="247">
                  <c:v>3.4430555555599209</c:v>
                </c:pt>
                <c:pt idx="248">
                  <c:v>3.4569444444488022</c:v>
                </c:pt>
                <c:pt idx="249">
                  <c:v>3.4708333333376977</c:v>
                </c:pt>
                <c:pt idx="250">
                  <c:v>3.4847222222265892</c:v>
                </c:pt>
                <c:pt idx="251">
                  <c:v>3.4986111111154772</c:v>
                </c:pt>
                <c:pt idx="252">
                  <c:v>3.5125000000043647</c:v>
                </c:pt>
                <c:pt idx="253">
                  <c:v>3.5263888888932544</c:v>
                </c:pt>
                <c:pt idx="254">
                  <c:v>3.5402777777821495</c:v>
                </c:pt>
                <c:pt idx="255">
                  <c:v>3.5541666666710352</c:v>
                </c:pt>
                <c:pt idx="256">
                  <c:v>3.5680555555599209</c:v>
                </c:pt>
                <c:pt idx="257">
                  <c:v>3.5819444444488067</c:v>
                </c:pt>
                <c:pt idx="258">
                  <c:v>3.5958333333376977</c:v>
                </c:pt>
                <c:pt idx="259">
                  <c:v>3.6097222222265892</c:v>
                </c:pt>
                <c:pt idx="260">
                  <c:v>3.6236111111154812</c:v>
                </c:pt>
                <c:pt idx="261">
                  <c:v>3.6375000000043656</c:v>
                </c:pt>
                <c:pt idx="262">
                  <c:v>3.6513888888932544</c:v>
                </c:pt>
                <c:pt idx="263">
                  <c:v>3.6652777777821495</c:v>
                </c:pt>
                <c:pt idx="264">
                  <c:v>3.6791666666710352</c:v>
                </c:pt>
                <c:pt idx="265">
                  <c:v>3.6930555555599209</c:v>
                </c:pt>
                <c:pt idx="266">
                  <c:v>3.7069444444488067</c:v>
                </c:pt>
                <c:pt idx="267">
                  <c:v>3.7208333333376991</c:v>
                </c:pt>
                <c:pt idx="268">
                  <c:v>3.7347222222265892</c:v>
                </c:pt>
                <c:pt idx="269">
                  <c:v>3.7486111111154812</c:v>
                </c:pt>
                <c:pt idx="270">
                  <c:v>3.7625000000043656</c:v>
                </c:pt>
                <c:pt idx="271">
                  <c:v>3.7763888888932544</c:v>
                </c:pt>
                <c:pt idx="272">
                  <c:v>3.7902777777821495</c:v>
                </c:pt>
                <c:pt idx="273">
                  <c:v>3.8041666666710352</c:v>
                </c:pt>
                <c:pt idx="274">
                  <c:v>3.8180555555599187</c:v>
                </c:pt>
                <c:pt idx="275">
                  <c:v>3.8319444444488022</c:v>
                </c:pt>
                <c:pt idx="276">
                  <c:v>3.8458333333376977</c:v>
                </c:pt>
                <c:pt idx="277">
                  <c:v>3.8597222222265875</c:v>
                </c:pt>
                <c:pt idx="278">
                  <c:v>3.8736111111154772</c:v>
                </c:pt>
                <c:pt idx="279">
                  <c:v>3.8875000000043656</c:v>
                </c:pt>
                <c:pt idx="280">
                  <c:v>3.9013888888932544</c:v>
                </c:pt>
                <c:pt idx="281">
                  <c:v>3.9152777777821441</c:v>
                </c:pt>
                <c:pt idx="282">
                  <c:v>3.9291666666710352</c:v>
                </c:pt>
                <c:pt idx="283">
                  <c:v>3.955555555558623</c:v>
                </c:pt>
                <c:pt idx="284">
                  <c:v>3.9694444444475172</c:v>
                </c:pt>
                <c:pt idx="285">
                  <c:v>3.9833333333364056</c:v>
                </c:pt>
                <c:pt idx="286">
                  <c:v>3.9972222222252944</c:v>
                </c:pt>
                <c:pt idx="287">
                  <c:v>4.0111111111141833</c:v>
                </c:pt>
                <c:pt idx="288">
                  <c:v>4.0250000000030726</c:v>
                </c:pt>
                <c:pt idx="289">
                  <c:v>4.038888888891961</c:v>
                </c:pt>
                <c:pt idx="290">
                  <c:v>4.0527777777808485</c:v>
                </c:pt>
                <c:pt idx="291">
                  <c:v>4.0666666666697386</c:v>
                </c:pt>
                <c:pt idx="292">
                  <c:v>4.0805555555586279</c:v>
                </c:pt>
                <c:pt idx="293">
                  <c:v>4.0944444444475145</c:v>
                </c:pt>
                <c:pt idx="294">
                  <c:v>4.1083333333364056</c:v>
                </c:pt>
                <c:pt idx="295">
                  <c:v>4.1222222222252833</c:v>
                </c:pt>
                <c:pt idx="296">
                  <c:v>4.1361111111141833</c:v>
                </c:pt>
                <c:pt idx="297">
                  <c:v>4.1500000000030726</c:v>
                </c:pt>
                <c:pt idx="298">
                  <c:v>4.1638888888919476</c:v>
                </c:pt>
                <c:pt idx="299">
                  <c:v>4.1777777777808485</c:v>
                </c:pt>
                <c:pt idx="300">
                  <c:v>4.1916666666697386</c:v>
                </c:pt>
                <c:pt idx="301">
                  <c:v>4.2055555555586279</c:v>
                </c:pt>
                <c:pt idx="302">
                  <c:v>4.2194444444475163</c:v>
                </c:pt>
                <c:pt idx="303">
                  <c:v>4.2333333333364074</c:v>
                </c:pt>
                <c:pt idx="304">
                  <c:v>4.247222222225294</c:v>
                </c:pt>
                <c:pt idx="305">
                  <c:v>4.2611111111141833</c:v>
                </c:pt>
                <c:pt idx="306">
                  <c:v>4.2750000000030814</c:v>
                </c:pt>
                <c:pt idx="307">
                  <c:v>4.288888888891961</c:v>
                </c:pt>
                <c:pt idx="308">
                  <c:v>4.3027777777808485</c:v>
                </c:pt>
                <c:pt idx="309">
                  <c:v>4.3166666666697386</c:v>
                </c:pt>
                <c:pt idx="310">
                  <c:v>4.3305555555586279</c:v>
                </c:pt>
                <c:pt idx="311">
                  <c:v>4.3444444444475145</c:v>
                </c:pt>
                <c:pt idx="312">
                  <c:v>4.3583333333364056</c:v>
                </c:pt>
                <c:pt idx="313">
                  <c:v>4.372222222225294</c:v>
                </c:pt>
                <c:pt idx="314">
                  <c:v>4.3861111111141833</c:v>
                </c:pt>
                <c:pt idx="315">
                  <c:v>4.4000000000030814</c:v>
                </c:pt>
                <c:pt idx="316">
                  <c:v>4.413888888891961</c:v>
                </c:pt>
                <c:pt idx="317">
                  <c:v>4.4277777777808485</c:v>
                </c:pt>
                <c:pt idx="318">
                  <c:v>4.4416666666697404</c:v>
                </c:pt>
                <c:pt idx="319">
                  <c:v>4.4555555555586279</c:v>
                </c:pt>
                <c:pt idx="320">
                  <c:v>4.4694444444475163</c:v>
                </c:pt>
                <c:pt idx="321">
                  <c:v>4.4833333333364074</c:v>
                </c:pt>
                <c:pt idx="322">
                  <c:v>4.497222222225294</c:v>
                </c:pt>
                <c:pt idx="323">
                  <c:v>4.5111111111141833</c:v>
                </c:pt>
                <c:pt idx="324">
                  <c:v>4.5250000000030726</c:v>
                </c:pt>
                <c:pt idx="325">
                  <c:v>4.538888888891961</c:v>
                </c:pt>
                <c:pt idx="326">
                  <c:v>4.5527777777808485</c:v>
                </c:pt>
                <c:pt idx="327">
                  <c:v>4.5666666666697386</c:v>
                </c:pt>
                <c:pt idx="328">
                  <c:v>4.5805555555586279</c:v>
                </c:pt>
                <c:pt idx="329">
                  <c:v>4.5944444444475145</c:v>
                </c:pt>
                <c:pt idx="330">
                  <c:v>4.6083333333364056</c:v>
                </c:pt>
                <c:pt idx="331">
                  <c:v>4.6222222222252833</c:v>
                </c:pt>
                <c:pt idx="332">
                  <c:v>4.6361111111141833</c:v>
                </c:pt>
                <c:pt idx="333">
                  <c:v>4.6500000000030726</c:v>
                </c:pt>
                <c:pt idx="334">
                  <c:v>4.6638888888919476</c:v>
                </c:pt>
                <c:pt idx="335">
                  <c:v>4.6777777777808485</c:v>
                </c:pt>
                <c:pt idx="336">
                  <c:v>4.6916666666697386</c:v>
                </c:pt>
                <c:pt idx="337">
                  <c:v>4.7055555555586279</c:v>
                </c:pt>
                <c:pt idx="338">
                  <c:v>4.7194444444475163</c:v>
                </c:pt>
                <c:pt idx="339">
                  <c:v>4.7333333333364074</c:v>
                </c:pt>
                <c:pt idx="340">
                  <c:v>4.747222222225294</c:v>
                </c:pt>
                <c:pt idx="341">
                  <c:v>4.7611111111141833</c:v>
                </c:pt>
                <c:pt idx="342">
                  <c:v>4.7750000000030814</c:v>
                </c:pt>
                <c:pt idx="343">
                  <c:v>4.788888888891961</c:v>
                </c:pt>
                <c:pt idx="344">
                  <c:v>4.8027777777808485</c:v>
                </c:pt>
                <c:pt idx="345">
                  <c:v>4.8166666666697386</c:v>
                </c:pt>
                <c:pt idx="346">
                  <c:v>4.8305555555586279</c:v>
                </c:pt>
                <c:pt idx="347">
                  <c:v>4.8444444444475145</c:v>
                </c:pt>
                <c:pt idx="348">
                  <c:v>4.8583333333364056</c:v>
                </c:pt>
                <c:pt idx="349">
                  <c:v>4.872222222225294</c:v>
                </c:pt>
                <c:pt idx="350">
                  <c:v>4.8861111111141833</c:v>
                </c:pt>
                <c:pt idx="351">
                  <c:v>4.9000000000030814</c:v>
                </c:pt>
                <c:pt idx="352">
                  <c:v>4.913888888891961</c:v>
                </c:pt>
                <c:pt idx="353">
                  <c:v>4.9277777777808485</c:v>
                </c:pt>
                <c:pt idx="354">
                  <c:v>4.9416666666697404</c:v>
                </c:pt>
                <c:pt idx="355">
                  <c:v>4.9555555555586279</c:v>
                </c:pt>
                <c:pt idx="356">
                  <c:v>4.9694444444475163</c:v>
                </c:pt>
                <c:pt idx="357">
                  <c:v>4.9833333333364074</c:v>
                </c:pt>
                <c:pt idx="358">
                  <c:v>4.997222222225294</c:v>
                </c:pt>
                <c:pt idx="359">
                  <c:v>5.0111111111141833</c:v>
                </c:pt>
              </c:numCache>
            </c:numRef>
          </c:xVal>
          <c:yVal>
            <c:numRef>
              <c:f>Sheet1!$E$5:$E$364</c:f>
              <c:numCache>
                <c:formatCode>General</c:formatCode>
                <c:ptCount val="360"/>
                <c:pt idx="0">
                  <c:v>146.4557017564421</c:v>
                </c:pt>
                <c:pt idx="1">
                  <c:v>1.5081250755728084</c:v>
                </c:pt>
                <c:pt idx="2">
                  <c:v>17.456114381470726</c:v>
                </c:pt>
                <c:pt idx="3">
                  <c:v>12.980187617352636</c:v>
                </c:pt>
                <c:pt idx="4">
                  <c:v>21.442050396363729</c:v>
                </c:pt>
                <c:pt idx="5">
                  <c:v>12.141684931817419</c:v>
                </c:pt>
                <c:pt idx="6">
                  <c:v>21.317748655332444</c:v>
                </c:pt>
                <c:pt idx="7">
                  <c:v>23.69729021998883</c:v>
                </c:pt>
                <c:pt idx="8">
                  <c:v>27.044580010412691</c:v>
                </c:pt>
                <c:pt idx="9">
                  <c:v>29.426211495321109</c:v>
                </c:pt>
                <c:pt idx="10">
                  <c:v>26.376046814607623</c:v>
                </c:pt>
                <c:pt idx="11">
                  <c:v>17.337101711511668</c:v>
                </c:pt>
                <c:pt idx="12">
                  <c:v>24.730133671660344</c:v>
                </c:pt>
                <c:pt idx="13">
                  <c:v>24.256582453977707</c:v>
                </c:pt>
                <c:pt idx="14">
                  <c:v>22.500416399203829</c:v>
                </c:pt>
                <c:pt idx="15">
                  <c:v>28.534232304032567</c:v>
                </c:pt>
                <c:pt idx="16">
                  <c:v>30.010796626595987</c:v>
                </c:pt>
                <c:pt idx="17">
                  <c:v>27.587174338060464</c:v>
                </c:pt>
                <c:pt idx="18">
                  <c:v>26.986661409232074</c:v>
                </c:pt>
                <c:pt idx="19">
                  <c:v>30.142292134711582</c:v>
                </c:pt>
                <c:pt idx="20">
                  <c:v>29.842596196875526</c:v>
                </c:pt>
                <c:pt idx="21">
                  <c:v>26.691747916903086</c:v>
                </c:pt>
                <c:pt idx="22">
                  <c:v>29.363436701480243</c:v>
                </c:pt>
                <c:pt idx="23">
                  <c:v>25.976770831458289</c:v>
                </c:pt>
                <c:pt idx="24">
                  <c:v>27.541957542306125</c:v>
                </c:pt>
                <c:pt idx="25">
                  <c:v>28.506863562841133</c:v>
                </c:pt>
                <c:pt idx="26">
                  <c:v>29.258000231464589</c:v>
                </c:pt>
                <c:pt idx="27">
                  <c:v>26.771472373129548</c:v>
                </c:pt>
                <c:pt idx="28">
                  <c:v>26.836624763007311</c:v>
                </c:pt>
                <c:pt idx="29">
                  <c:v>29.261325328125487</c:v>
                </c:pt>
                <c:pt idx="30">
                  <c:v>26.366972064290231</c:v>
                </c:pt>
                <c:pt idx="31">
                  <c:v>29.462807123603525</c:v>
                </c:pt>
                <c:pt idx="32">
                  <c:v>27.231818744722631</c:v>
                </c:pt>
                <c:pt idx="33">
                  <c:v>25.667784598976727</c:v>
                </c:pt>
                <c:pt idx="34">
                  <c:v>28.353327595235029</c:v>
                </c:pt>
                <c:pt idx="35">
                  <c:v>28.414924826657533</c:v>
                </c:pt>
                <c:pt idx="36">
                  <c:v>28.576722303677279</c:v>
                </c:pt>
                <c:pt idx="37">
                  <c:v>27.72191212349729</c:v>
                </c:pt>
                <c:pt idx="38">
                  <c:v>27.132035961118291</c:v>
                </c:pt>
                <c:pt idx="39">
                  <c:v>28.821945893258331</c:v>
                </c:pt>
                <c:pt idx="40">
                  <c:v>27.766954839144987</c:v>
                </c:pt>
                <c:pt idx="41">
                  <c:v>27.947705263271253</c:v>
                </c:pt>
                <c:pt idx="42">
                  <c:v>28.587583022130229</c:v>
                </c:pt>
                <c:pt idx="43">
                  <c:v>28.958978771592431</c:v>
                </c:pt>
                <c:pt idx="44">
                  <c:v>28.250194441627286</c:v>
                </c:pt>
                <c:pt idx="45">
                  <c:v>27.759577466608832</c:v>
                </c:pt>
                <c:pt idx="46">
                  <c:v>28.695107608072227</c:v>
                </c:pt>
                <c:pt idx="47">
                  <c:v>28.554674365130985</c:v>
                </c:pt>
                <c:pt idx="48">
                  <c:v>28.185593185782796</c:v>
                </c:pt>
                <c:pt idx="49">
                  <c:v>29.821989642083441</c:v>
                </c:pt>
                <c:pt idx="50">
                  <c:v>31.638034498088231</c:v>
                </c:pt>
                <c:pt idx="51">
                  <c:v>29.519344772299387</c:v>
                </c:pt>
                <c:pt idx="52">
                  <c:v>29.340492574495691</c:v>
                </c:pt>
                <c:pt idx="53">
                  <c:v>28.618935034833221</c:v>
                </c:pt>
                <c:pt idx="54">
                  <c:v>27.836674137658534</c:v>
                </c:pt>
                <c:pt idx="55">
                  <c:v>29.952964758567585</c:v>
                </c:pt>
                <c:pt idx="56">
                  <c:v>28.671162835560729</c:v>
                </c:pt>
                <c:pt idx="57">
                  <c:v>28.027510404342383</c:v>
                </c:pt>
                <c:pt idx="58">
                  <c:v>29.416547177702586</c:v>
                </c:pt>
                <c:pt idx="59">
                  <c:v>28.813833181926491</c:v>
                </c:pt>
                <c:pt idx="60">
                  <c:v>28.936685567960687</c:v>
                </c:pt>
                <c:pt idx="61">
                  <c:v>29.00927717182822</c:v>
                </c:pt>
                <c:pt idx="62">
                  <c:v>29.034005169149228</c:v>
                </c:pt>
                <c:pt idx="63">
                  <c:v>28.415216282390976</c:v>
                </c:pt>
                <c:pt idx="64">
                  <c:v>29.110609450058814</c:v>
                </c:pt>
                <c:pt idx="65">
                  <c:v>29.84287359177916</c:v>
                </c:pt>
                <c:pt idx="66">
                  <c:v>29.511009517925029</c:v>
                </c:pt>
                <c:pt idx="67">
                  <c:v>28.626242541180165</c:v>
                </c:pt>
                <c:pt idx="68">
                  <c:v>28.779141504812749</c:v>
                </c:pt>
                <c:pt idx="69">
                  <c:v>29.269277222472088</c:v>
                </c:pt>
                <c:pt idx="70">
                  <c:v>29.7321150936341</c:v>
                </c:pt>
                <c:pt idx="71">
                  <c:v>29.01305430970439</c:v>
                </c:pt>
                <c:pt idx="72">
                  <c:v>28.484048642721095</c:v>
                </c:pt>
                <c:pt idx="73">
                  <c:v>29.352317950547022</c:v>
                </c:pt>
                <c:pt idx="74">
                  <c:v>29.266485950573301</c:v>
                </c:pt>
                <c:pt idx="75">
                  <c:v>30.114151437027129</c:v>
                </c:pt>
                <c:pt idx="76">
                  <c:v>28.815844534875616</c:v>
                </c:pt>
                <c:pt idx="77">
                  <c:v>29.279696593887689</c:v>
                </c:pt>
                <c:pt idx="78">
                  <c:v>29.22334800480445</c:v>
                </c:pt>
                <c:pt idx="79">
                  <c:v>30.292110930427917</c:v>
                </c:pt>
                <c:pt idx="80">
                  <c:v>30.319092995144892</c:v>
                </c:pt>
                <c:pt idx="81">
                  <c:v>28.666038783379889</c:v>
                </c:pt>
                <c:pt idx="82">
                  <c:v>29.207416275306251</c:v>
                </c:pt>
                <c:pt idx="83">
                  <c:v>29.485433047643163</c:v>
                </c:pt>
                <c:pt idx="84">
                  <c:v>28.643126194557873</c:v>
                </c:pt>
                <c:pt idx="85">
                  <c:v>29.521680034752727</c:v>
                </c:pt>
                <c:pt idx="86">
                  <c:v>29.324847082197053</c:v>
                </c:pt>
                <c:pt idx="87">
                  <c:v>29.480213607551672</c:v>
                </c:pt>
                <c:pt idx="88">
                  <c:v>29.535388389567114</c:v>
                </c:pt>
                <c:pt idx="89">
                  <c:v>29.769952831414916</c:v>
                </c:pt>
                <c:pt idx="90">
                  <c:v>30.514231457008467</c:v>
                </c:pt>
                <c:pt idx="91">
                  <c:v>30.078260942640465</c:v>
                </c:pt>
                <c:pt idx="92">
                  <c:v>28.459029058972863</c:v>
                </c:pt>
                <c:pt idx="93">
                  <c:v>29.702087045196819</c:v>
                </c:pt>
                <c:pt idx="94">
                  <c:v>29.348844994928086</c:v>
                </c:pt>
                <c:pt idx="95">
                  <c:v>29.112527749616593</c:v>
                </c:pt>
                <c:pt idx="96">
                  <c:v>29.699221264291957</c:v>
                </c:pt>
                <c:pt idx="97">
                  <c:v>30.322710921739624</c:v>
                </c:pt>
                <c:pt idx="98">
                  <c:v>29.610488091220148</c:v>
                </c:pt>
                <c:pt idx="99">
                  <c:v>30.078968395694126</c:v>
                </c:pt>
                <c:pt idx="100">
                  <c:v>29.373812386836896</c:v>
                </c:pt>
                <c:pt idx="101">
                  <c:v>30.163488186332575</c:v>
                </c:pt>
                <c:pt idx="102">
                  <c:v>30.093128739939786</c:v>
                </c:pt>
                <c:pt idx="103">
                  <c:v>29.996544858982283</c:v>
                </c:pt>
                <c:pt idx="104">
                  <c:v>29.783433535740262</c:v>
                </c:pt>
                <c:pt idx="105">
                  <c:v>29.890023142562288</c:v>
                </c:pt>
                <c:pt idx="106">
                  <c:v>29.646155606387637</c:v>
                </c:pt>
                <c:pt idx="107">
                  <c:v>29.982197406266469</c:v>
                </c:pt>
                <c:pt idx="108">
                  <c:v>30.461172138957142</c:v>
                </c:pt>
                <c:pt idx="109">
                  <c:v>29.792903378268587</c:v>
                </c:pt>
                <c:pt idx="110">
                  <c:v>30.049630117531294</c:v>
                </c:pt>
                <c:pt idx="111">
                  <c:v>29.866447174690087</c:v>
                </c:pt>
                <c:pt idx="112">
                  <c:v>29.991073068113923</c:v>
                </c:pt>
                <c:pt idx="113">
                  <c:v>30.163825594560219</c:v>
                </c:pt>
                <c:pt idx="114">
                  <c:v>30.19225275080753</c:v>
                </c:pt>
                <c:pt idx="115">
                  <c:v>30.055366948128839</c:v>
                </c:pt>
                <c:pt idx="116">
                  <c:v>30.231306766465671</c:v>
                </c:pt>
                <c:pt idx="117">
                  <c:v>30.096411783038043</c:v>
                </c:pt>
                <c:pt idx="118">
                  <c:v>30.196748259038927</c:v>
                </c:pt>
                <c:pt idx="119">
                  <c:v>30.422870065728826</c:v>
                </c:pt>
                <c:pt idx="120">
                  <c:v>29.839420958347471</c:v>
                </c:pt>
                <c:pt idx="121">
                  <c:v>29.845370484557286</c:v>
                </c:pt>
                <c:pt idx="122">
                  <c:v>30.076603424166372</c:v>
                </c:pt>
                <c:pt idx="123">
                  <c:v>30.065124594597719</c:v>
                </c:pt>
                <c:pt idx="124">
                  <c:v>30.023240433834086</c:v>
                </c:pt>
                <c:pt idx="125">
                  <c:v>30.073060156293195</c:v>
                </c:pt>
                <c:pt idx="126">
                  <c:v>30.761869322959949</c:v>
                </c:pt>
                <c:pt idx="127">
                  <c:v>30.170362475841827</c:v>
                </c:pt>
                <c:pt idx="128">
                  <c:v>30.714349714524086</c:v>
                </c:pt>
                <c:pt idx="129">
                  <c:v>30.161727523511246</c:v>
                </c:pt>
                <c:pt idx="130">
                  <c:v>30.055354356662853</c:v>
                </c:pt>
                <c:pt idx="131">
                  <c:v>30.370597622354861</c:v>
                </c:pt>
                <c:pt idx="132">
                  <c:v>30.293001428871808</c:v>
                </c:pt>
                <c:pt idx="133">
                  <c:v>30.22369753014835</c:v>
                </c:pt>
                <c:pt idx="134">
                  <c:v>30.36075270004357</c:v>
                </c:pt>
                <c:pt idx="135">
                  <c:v>30.30602678725819</c:v>
                </c:pt>
                <c:pt idx="136">
                  <c:v>30.621879278689093</c:v>
                </c:pt>
                <c:pt idx="137">
                  <c:v>30.240514271076925</c:v>
                </c:pt>
                <c:pt idx="138">
                  <c:v>30.94425101571429</c:v>
                </c:pt>
                <c:pt idx="139">
                  <c:v>30.320249171429772</c:v>
                </c:pt>
                <c:pt idx="140">
                  <c:v>30.349099437982684</c:v>
                </c:pt>
                <c:pt idx="141">
                  <c:v>30.357349717381503</c:v>
                </c:pt>
                <c:pt idx="142">
                  <c:v>30.519216894697028</c:v>
                </c:pt>
                <c:pt idx="143">
                  <c:v>30.625733819021157</c:v>
                </c:pt>
                <c:pt idx="144">
                  <c:v>30.658271181278394</c:v>
                </c:pt>
                <c:pt idx="145">
                  <c:v>30.539791202921336</c:v>
                </c:pt>
                <c:pt idx="146">
                  <c:v>30.572470620260813</c:v>
                </c:pt>
                <c:pt idx="147">
                  <c:v>30.482005138476772</c:v>
                </c:pt>
                <c:pt idx="148">
                  <c:v>30.142582246288683</c:v>
                </c:pt>
                <c:pt idx="149">
                  <c:v>30.655149000559426</c:v>
                </c:pt>
                <c:pt idx="150">
                  <c:v>30.357055314537131</c:v>
                </c:pt>
                <c:pt idx="151">
                  <c:v>30.641381697352234</c:v>
                </c:pt>
                <c:pt idx="152">
                  <c:v>30.034933927665108</c:v>
                </c:pt>
                <c:pt idx="153">
                  <c:v>30.62797221878979</c:v>
                </c:pt>
                <c:pt idx="154">
                  <c:v>30.972871284898531</c:v>
                </c:pt>
                <c:pt idx="155">
                  <c:v>30.621033450911121</c:v>
                </c:pt>
                <c:pt idx="156">
                  <c:v>30.949405103845617</c:v>
                </c:pt>
                <c:pt idx="157">
                  <c:v>30.789693072080706</c:v>
                </c:pt>
                <c:pt idx="158">
                  <c:v>30.589914349907229</c:v>
                </c:pt>
                <c:pt idx="159">
                  <c:v>30.482235350464268</c:v>
                </c:pt>
                <c:pt idx="160">
                  <c:v>30.666772051364056</c:v>
                </c:pt>
                <c:pt idx="161">
                  <c:v>31.108611688506528</c:v>
                </c:pt>
                <c:pt idx="162">
                  <c:v>30.513070390153327</c:v>
                </c:pt>
                <c:pt idx="163">
                  <c:v>30.816421114030604</c:v>
                </c:pt>
                <c:pt idx="164">
                  <c:v>30.733802586137031</c:v>
                </c:pt>
                <c:pt idx="165">
                  <c:v>30.611878548215454</c:v>
                </c:pt>
                <c:pt idx="166">
                  <c:v>30.995027521886442</c:v>
                </c:pt>
                <c:pt idx="167">
                  <c:v>30.736469308786926</c:v>
                </c:pt>
                <c:pt idx="168">
                  <c:v>30.503593155791688</c:v>
                </c:pt>
                <c:pt idx="169">
                  <c:v>30.886235857260072</c:v>
                </c:pt>
                <c:pt idx="170">
                  <c:v>30.599319487436226</c:v>
                </c:pt>
                <c:pt idx="171">
                  <c:v>30.865825310710164</c:v>
                </c:pt>
                <c:pt idx="172">
                  <c:v>30.549200253772831</c:v>
                </c:pt>
                <c:pt idx="173">
                  <c:v>30.362544175472586</c:v>
                </c:pt>
                <c:pt idx="174">
                  <c:v>31.133714520232491</c:v>
                </c:pt>
                <c:pt idx="175">
                  <c:v>30.71779562711323</c:v>
                </c:pt>
                <c:pt idx="176">
                  <c:v>30.851913883812045</c:v>
                </c:pt>
                <c:pt idx="177">
                  <c:v>30.597956030500963</c:v>
                </c:pt>
                <c:pt idx="178">
                  <c:v>30.677854858858254</c:v>
                </c:pt>
                <c:pt idx="179">
                  <c:v>30.953310107189317</c:v>
                </c:pt>
                <c:pt idx="180">
                  <c:v>30.988121490636573</c:v>
                </c:pt>
                <c:pt idx="181">
                  <c:v>30.70224281619819</c:v>
                </c:pt>
                <c:pt idx="182">
                  <c:v>31.218491409096035</c:v>
                </c:pt>
                <c:pt idx="183">
                  <c:v>30.815010951945929</c:v>
                </c:pt>
                <c:pt idx="184">
                  <c:v>30.870480189080904</c:v>
                </c:pt>
                <c:pt idx="185">
                  <c:v>31.156560648306133</c:v>
                </c:pt>
                <c:pt idx="186">
                  <c:v>30.545248436824572</c:v>
                </c:pt>
                <c:pt idx="187">
                  <c:v>30.870680880534199</c:v>
                </c:pt>
                <c:pt idx="188">
                  <c:v>30.793215550213986</c:v>
                </c:pt>
                <c:pt idx="189">
                  <c:v>30.610941726751328</c:v>
                </c:pt>
                <c:pt idx="190">
                  <c:v>30.995959847970184</c:v>
                </c:pt>
                <c:pt idx="191">
                  <c:v>30.799597257989017</c:v>
                </c:pt>
                <c:pt idx="192">
                  <c:v>30.932070092316952</c:v>
                </c:pt>
                <c:pt idx="193">
                  <c:v>31.033620693757911</c:v>
                </c:pt>
                <c:pt idx="194">
                  <c:v>30.702867863891125</c:v>
                </c:pt>
                <c:pt idx="195">
                  <c:v>31.209233213559678</c:v>
                </c:pt>
                <c:pt idx="196">
                  <c:v>31.283574346578526</c:v>
                </c:pt>
                <c:pt idx="197">
                  <c:v>30.806953818454335</c:v>
                </c:pt>
                <c:pt idx="198">
                  <c:v>30.887372090791452</c:v>
                </c:pt>
                <c:pt idx="199">
                  <c:v>31.277563478402431</c:v>
                </c:pt>
                <c:pt idx="200">
                  <c:v>31.003017881029699</c:v>
                </c:pt>
                <c:pt idx="201">
                  <c:v>31.213732170198426</c:v>
                </c:pt>
                <c:pt idx="202">
                  <c:v>31.238778061382455</c:v>
                </c:pt>
                <c:pt idx="203">
                  <c:v>31.230787596745774</c:v>
                </c:pt>
                <c:pt idx="204">
                  <c:v>30.901230099976203</c:v>
                </c:pt>
                <c:pt idx="205">
                  <c:v>31.094428570690887</c:v>
                </c:pt>
                <c:pt idx="206">
                  <c:v>31.151882104234755</c:v>
                </c:pt>
                <c:pt idx="207">
                  <c:v>31.300668059904361</c:v>
                </c:pt>
                <c:pt idx="208">
                  <c:v>31.438885017613106</c:v>
                </c:pt>
                <c:pt idx="209">
                  <c:v>31.257251353072679</c:v>
                </c:pt>
                <c:pt idx="210">
                  <c:v>31.090926863369244</c:v>
                </c:pt>
                <c:pt idx="211">
                  <c:v>31.201131622094035</c:v>
                </c:pt>
                <c:pt idx="212">
                  <c:v>31.0859831465065</c:v>
                </c:pt>
                <c:pt idx="213">
                  <c:v>31.431845997382197</c:v>
                </c:pt>
                <c:pt idx="214">
                  <c:v>31.281138729449737</c:v>
                </c:pt>
                <c:pt idx="215">
                  <c:v>31.136251565348768</c:v>
                </c:pt>
                <c:pt idx="216">
                  <c:v>31.195267051641551</c:v>
                </c:pt>
                <c:pt idx="217">
                  <c:v>31.038953583556854</c:v>
                </c:pt>
                <c:pt idx="218">
                  <c:v>31.486215988303609</c:v>
                </c:pt>
                <c:pt idx="219">
                  <c:v>31.212725345152982</c:v>
                </c:pt>
                <c:pt idx="220">
                  <c:v>31.28329765317088</c:v>
                </c:pt>
                <c:pt idx="221">
                  <c:v>31.486670221242459</c:v>
                </c:pt>
                <c:pt idx="222">
                  <c:v>31.336840871830621</c:v>
                </c:pt>
                <c:pt idx="223">
                  <c:v>31.252339110266519</c:v>
                </c:pt>
                <c:pt idx="224">
                  <c:v>31.346961984273491</c:v>
                </c:pt>
                <c:pt idx="225">
                  <c:v>31.461888017460378</c:v>
                </c:pt>
                <c:pt idx="226">
                  <c:v>31.609477404479133</c:v>
                </c:pt>
                <c:pt idx="227">
                  <c:v>31.470778512840553</c:v>
                </c:pt>
                <c:pt idx="228">
                  <c:v>31.320773199791809</c:v>
                </c:pt>
                <c:pt idx="229">
                  <c:v>31.624925832343461</c:v>
                </c:pt>
                <c:pt idx="230">
                  <c:v>31.405229671843795</c:v>
                </c:pt>
                <c:pt idx="231">
                  <c:v>31.776414293381428</c:v>
                </c:pt>
                <c:pt idx="232">
                  <c:v>31.516943315563029</c:v>
                </c:pt>
                <c:pt idx="233">
                  <c:v>31.353612984289022</c:v>
                </c:pt>
                <c:pt idx="234">
                  <c:v>31.516967758041716</c:v>
                </c:pt>
                <c:pt idx="235">
                  <c:v>31.302385793713327</c:v>
                </c:pt>
                <c:pt idx="236">
                  <c:v>31.383940651957353</c:v>
                </c:pt>
                <c:pt idx="237">
                  <c:v>31.340347834545998</c:v>
                </c:pt>
                <c:pt idx="238">
                  <c:v>31.437053432715125</c:v>
                </c:pt>
                <c:pt idx="239">
                  <c:v>31.393602644707915</c:v>
                </c:pt>
                <c:pt idx="240">
                  <c:v>31.314828438867035</c:v>
                </c:pt>
                <c:pt idx="241">
                  <c:v>31.505204577563688</c:v>
                </c:pt>
                <c:pt idx="242">
                  <c:v>31.324380777501563</c:v>
                </c:pt>
                <c:pt idx="243">
                  <c:v>31.90868651603666</c:v>
                </c:pt>
                <c:pt idx="244">
                  <c:v>31.216772700476149</c:v>
                </c:pt>
                <c:pt idx="245">
                  <c:v>31.311227936493498</c:v>
                </c:pt>
                <c:pt idx="246">
                  <c:v>31.362363953527751</c:v>
                </c:pt>
                <c:pt idx="247">
                  <c:v>31.255116537042429</c:v>
                </c:pt>
                <c:pt idx="248">
                  <c:v>31.62073950319801</c:v>
                </c:pt>
                <c:pt idx="249">
                  <c:v>31.482739594645675</c:v>
                </c:pt>
                <c:pt idx="250">
                  <c:v>31.429591057982126</c:v>
                </c:pt>
                <c:pt idx="251">
                  <c:v>31.58541163822089</c:v>
                </c:pt>
                <c:pt idx="252">
                  <c:v>31.75510703998971</c:v>
                </c:pt>
                <c:pt idx="253">
                  <c:v>31.709037549908796</c:v>
                </c:pt>
                <c:pt idx="254">
                  <c:v>31.644593832967885</c:v>
                </c:pt>
                <c:pt idx="255">
                  <c:v>31.812068568851483</c:v>
                </c:pt>
                <c:pt idx="256">
                  <c:v>31.855546560646129</c:v>
                </c:pt>
                <c:pt idx="257">
                  <c:v>31.776470190020433</c:v>
                </c:pt>
                <c:pt idx="258">
                  <c:v>31.974698160231725</c:v>
                </c:pt>
                <c:pt idx="259">
                  <c:v>31.638518247655149</c:v>
                </c:pt>
                <c:pt idx="260">
                  <c:v>31.524573339702229</c:v>
                </c:pt>
                <c:pt idx="261">
                  <c:v>31.79807918867678</c:v>
                </c:pt>
                <c:pt idx="262">
                  <c:v>31.69892664436129</c:v>
                </c:pt>
                <c:pt idx="263">
                  <c:v>31.499183802246613</c:v>
                </c:pt>
                <c:pt idx="264">
                  <c:v>31.362245662537337</c:v>
                </c:pt>
                <c:pt idx="265">
                  <c:v>31.664576698474857</c:v>
                </c:pt>
                <c:pt idx="266">
                  <c:v>31.467207698519029</c:v>
                </c:pt>
                <c:pt idx="267">
                  <c:v>31.752628664903426</c:v>
                </c:pt>
                <c:pt idx="268">
                  <c:v>32.078551336916263</c:v>
                </c:pt>
                <c:pt idx="269">
                  <c:v>31.800447906024189</c:v>
                </c:pt>
                <c:pt idx="270">
                  <c:v>31.83819604509225</c:v>
                </c:pt>
                <c:pt idx="271">
                  <c:v>31.85107652160935</c:v>
                </c:pt>
                <c:pt idx="272">
                  <c:v>31.513864110298321</c:v>
                </c:pt>
                <c:pt idx="273">
                  <c:v>31.681271749142031</c:v>
                </c:pt>
                <c:pt idx="274">
                  <c:v>31.823139786504722</c:v>
                </c:pt>
                <c:pt idx="275">
                  <c:v>31.680101342005653</c:v>
                </c:pt>
                <c:pt idx="276">
                  <c:v>31.727814433669121</c:v>
                </c:pt>
                <c:pt idx="277">
                  <c:v>32.008901018490782</c:v>
                </c:pt>
                <c:pt idx="278">
                  <c:v>31.75029568311869</c:v>
                </c:pt>
                <c:pt idx="279">
                  <c:v>31.524250274873872</c:v>
                </c:pt>
                <c:pt idx="280">
                  <c:v>31.643245182873709</c:v>
                </c:pt>
                <c:pt idx="281">
                  <c:v>31.988408179680299</c:v>
                </c:pt>
                <c:pt idx="282">
                  <c:v>32.027266986612894</c:v>
                </c:pt>
                <c:pt idx="283">
                  <c:v>32.266357178716646</c:v>
                </c:pt>
                <c:pt idx="284">
                  <c:v>32.247035021610955</c:v>
                </c:pt>
                <c:pt idx="285">
                  <c:v>32.057999490604189</c:v>
                </c:pt>
                <c:pt idx="286">
                  <c:v>32.095954894253836</c:v>
                </c:pt>
                <c:pt idx="287">
                  <c:v>32.136954740680409</c:v>
                </c:pt>
                <c:pt idx="288">
                  <c:v>32.233701586037867</c:v>
                </c:pt>
                <c:pt idx="289">
                  <c:v>32.379051232391134</c:v>
                </c:pt>
                <c:pt idx="290">
                  <c:v>32.317187411239239</c:v>
                </c:pt>
                <c:pt idx="291">
                  <c:v>32.454734882454005</c:v>
                </c:pt>
                <c:pt idx="292">
                  <c:v>32.233735240356026</c:v>
                </c:pt>
                <c:pt idx="293">
                  <c:v>32.477551949403207</c:v>
                </c:pt>
                <c:pt idx="294">
                  <c:v>32.529207602270958</c:v>
                </c:pt>
                <c:pt idx="295">
                  <c:v>32.178246858660003</c:v>
                </c:pt>
                <c:pt idx="296">
                  <c:v>32.176035868821323</c:v>
                </c:pt>
                <c:pt idx="297">
                  <c:v>32.471124038773375</c:v>
                </c:pt>
                <c:pt idx="298">
                  <c:v>32.54441353576599</c:v>
                </c:pt>
                <c:pt idx="299">
                  <c:v>32.118685471699877</c:v>
                </c:pt>
                <c:pt idx="300">
                  <c:v>32.214810888979443</c:v>
                </c:pt>
                <c:pt idx="301">
                  <c:v>32.445939681633995</c:v>
                </c:pt>
                <c:pt idx="302">
                  <c:v>32.644106932488825</c:v>
                </c:pt>
                <c:pt idx="303">
                  <c:v>32.508803717709711</c:v>
                </c:pt>
                <c:pt idx="304">
                  <c:v>32.439977513846102</c:v>
                </c:pt>
                <c:pt idx="305">
                  <c:v>32.268862647411289</c:v>
                </c:pt>
                <c:pt idx="306">
                  <c:v>32.471236200389129</c:v>
                </c:pt>
                <c:pt idx="307">
                  <c:v>32.635181975898718</c:v>
                </c:pt>
                <c:pt idx="308">
                  <c:v>32.351019151191174</c:v>
                </c:pt>
                <c:pt idx="309">
                  <c:v>32.191612313947012</c:v>
                </c:pt>
                <c:pt idx="310">
                  <c:v>32.357940810563925</c:v>
                </c:pt>
                <c:pt idx="311">
                  <c:v>32.685043203339674</c:v>
                </c:pt>
                <c:pt idx="312">
                  <c:v>32.568709147480163</c:v>
                </c:pt>
                <c:pt idx="313">
                  <c:v>32.52593344379401</c:v>
                </c:pt>
                <c:pt idx="314">
                  <c:v>32.271711697399354</c:v>
                </c:pt>
                <c:pt idx="315">
                  <c:v>32.513551718791049</c:v>
                </c:pt>
                <c:pt idx="316">
                  <c:v>32.086650186679933</c:v>
                </c:pt>
                <c:pt idx="317">
                  <c:v>32.561246670472755</c:v>
                </c:pt>
                <c:pt idx="318">
                  <c:v>32.495269509452704</c:v>
                </c:pt>
                <c:pt idx="319">
                  <c:v>32.581550435312394</c:v>
                </c:pt>
                <c:pt idx="320">
                  <c:v>32.343768393741477</c:v>
                </c:pt>
                <c:pt idx="321">
                  <c:v>32.435901955991355</c:v>
                </c:pt>
                <c:pt idx="322">
                  <c:v>32.276733272906093</c:v>
                </c:pt>
                <c:pt idx="323">
                  <c:v>32.462608941681886</c:v>
                </c:pt>
                <c:pt idx="324">
                  <c:v>32.321925543030474</c:v>
                </c:pt>
                <c:pt idx="325">
                  <c:v>32.529907158694741</c:v>
                </c:pt>
                <c:pt idx="326">
                  <c:v>32.372393965327625</c:v>
                </c:pt>
                <c:pt idx="327">
                  <c:v>32.288462503774909</c:v>
                </c:pt>
                <c:pt idx="328">
                  <c:v>32.190559342756984</c:v>
                </c:pt>
                <c:pt idx="329">
                  <c:v>32.318463875413357</c:v>
                </c:pt>
                <c:pt idx="330">
                  <c:v>32.713314634412932</c:v>
                </c:pt>
                <c:pt idx="331">
                  <c:v>32.500216227295979</c:v>
                </c:pt>
                <c:pt idx="332">
                  <c:v>32.271226033259055</c:v>
                </c:pt>
                <c:pt idx="333">
                  <c:v>32.853823087407171</c:v>
                </c:pt>
                <c:pt idx="334">
                  <c:v>32.315105294980007</c:v>
                </c:pt>
                <c:pt idx="335">
                  <c:v>32.570814867405176</c:v>
                </c:pt>
                <c:pt idx="336">
                  <c:v>32.632737171989014</c:v>
                </c:pt>
                <c:pt idx="337">
                  <c:v>32.460300111869373</c:v>
                </c:pt>
                <c:pt idx="338">
                  <c:v>32.477208690863741</c:v>
                </c:pt>
                <c:pt idx="339">
                  <c:v>32.68179613397988</c:v>
                </c:pt>
                <c:pt idx="340">
                  <c:v>32.466017699128578</c:v>
                </c:pt>
                <c:pt idx="341">
                  <c:v>32.708452453926235</c:v>
                </c:pt>
                <c:pt idx="342">
                  <c:v>32.627205440991013</c:v>
                </c:pt>
                <c:pt idx="343">
                  <c:v>32.615683315119838</c:v>
                </c:pt>
                <c:pt idx="344">
                  <c:v>32.637373435714807</c:v>
                </c:pt>
                <c:pt idx="345">
                  <c:v>32.413817409592092</c:v>
                </c:pt>
                <c:pt idx="346">
                  <c:v>32.831423265032392</c:v>
                </c:pt>
                <c:pt idx="347">
                  <c:v>32.625023023058652</c:v>
                </c:pt>
                <c:pt idx="348">
                  <c:v>32.643707866147395</c:v>
                </c:pt>
                <c:pt idx="349">
                  <c:v>32.577880474321219</c:v>
                </c:pt>
                <c:pt idx="350">
                  <c:v>32.596593097008018</c:v>
                </c:pt>
                <c:pt idx="351">
                  <c:v>32.818249358742527</c:v>
                </c:pt>
                <c:pt idx="352">
                  <c:v>32.763285517533596</c:v>
                </c:pt>
                <c:pt idx="353">
                  <c:v>32.64132979540171</c:v>
                </c:pt>
                <c:pt idx="354">
                  <c:v>32.656969214903526</c:v>
                </c:pt>
                <c:pt idx="355">
                  <c:v>32.918802979263795</c:v>
                </c:pt>
                <c:pt idx="356">
                  <c:v>32.73870622950453</c:v>
                </c:pt>
                <c:pt idx="357">
                  <c:v>32.671419737594455</c:v>
                </c:pt>
                <c:pt idx="358">
                  <c:v>32.771750709578512</c:v>
                </c:pt>
                <c:pt idx="359">
                  <c:v>32.694156415502036</c:v>
                </c:pt>
              </c:numCache>
            </c:numRef>
          </c:yVal>
          <c:smooth val="1"/>
        </c:ser>
        <c:ser>
          <c:idx val="2"/>
          <c:order val="2"/>
          <c:spPr>
            <a:ln w="15875"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Sheet1!$A$5:$A$364</c:f>
              <c:numCache>
                <c:formatCode>General</c:formatCode>
                <c:ptCount val="360"/>
                <c:pt idx="0">
                  <c:v>1.2500000004365608E-2</c:v>
                </c:pt>
                <c:pt idx="1">
                  <c:v>2.638888889325448E-2</c:v>
                </c:pt>
                <c:pt idx="2">
                  <c:v>4.0277777782143392E-2</c:v>
                </c:pt>
                <c:pt idx="3">
                  <c:v>5.4166666671032392E-2</c:v>
                </c:pt>
                <c:pt idx="4">
                  <c:v>6.8055555559921127E-2</c:v>
                </c:pt>
                <c:pt idx="5">
                  <c:v>8.1944444448810175E-2</c:v>
                </c:pt>
                <c:pt idx="6">
                  <c:v>9.583333333769925E-2</c:v>
                </c:pt>
                <c:pt idx="7">
                  <c:v>0.10972222222658828</c:v>
                </c:pt>
                <c:pt idx="8">
                  <c:v>0.12361111111547668</c:v>
                </c:pt>
                <c:pt idx="9">
                  <c:v>0.13750000000436571</c:v>
                </c:pt>
                <c:pt idx="10">
                  <c:v>0.15138888889325475</c:v>
                </c:pt>
                <c:pt idx="11">
                  <c:v>0.16527777778214342</c:v>
                </c:pt>
                <c:pt idx="12">
                  <c:v>0.17916666667103223</c:v>
                </c:pt>
                <c:pt idx="13">
                  <c:v>0.19305555555992129</c:v>
                </c:pt>
                <c:pt idx="14">
                  <c:v>0.20694444444881052</c:v>
                </c:pt>
                <c:pt idx="15">
                  <c:v>0.22083333333769931</c:v>
                </c:pt>
                <c:pt idx="16">
                  <c:v>0.23472222222658767</c:v>
                </c:pt>
                <c:pt idx="17">
                  <c:v>0.24861111111547704</c:v>
                </c:pt>
                <c:pt idx="18">
                  <c:v>0.26250000000436557</c:v>
                </c:pt>
                <c:pt idx="19">
                  <c:v>0.27638888889325569</c:v>
                </c:pt>
                <c:pt idx="20">
                  <c:v>0.29027777778214414</c:v>
                </c:pt>
                <c:pt idx="21">
                  <c:v>0.30416666667103232</c:v>
                </c:pt>
                <c:pt idx="22">
                  <c:v>0.31805555555992132</c:v>
                </c:pt>
                <c:pt idx="23">
                  <c:v>0.33194444444881038</c:v>
                </c:pt>
                <c:pt idx="24">
                  <c:v>0.34583333333769961</c:v>
                </c:pt>
                <c:pt idx="25">
                  <c:v>0.35972222222658784</c:v>
                </c:pt>
                <c:pt idx="26">
                  <c:v>0.37361111111547735</c:v>
                </c:pt>
                <c:pt idx="27">
                  <c:v>0.38750000000436635</c:v>
                </c:pt>
                <c:pt idx="28">
                  <c:v>0.40138888889325569</c:v>
                </c:pt>
                <c:pt idx="29">
                  <c:v>0.41527777778214403</c:v>
                </c:pt>
                <c:pt idx="30">
                  <c:v>0.42916666667103232</c:v>
                </c:pt>
                <c:pt idx="31">
                  <c:v>0.44305555555992127</c:v>
                </c:pt>
                <c:pt idx="32">
                  <c:v>0.45694444444880999</c:v>
                </c:pt>
                <c:pt idx="33">
                  <c:v>0.47083333333769944</c:v>
                </c:pt>
                <c:pt idx="34">
                  <c:v>0.48472222222658784</c:v>
                </c:pt>
                <c:pt idx="35">
                  <c:v>0.49861111111547735</c:v>
                </c:pt>
                <c:pt idx="36">
                  <c:v>0.51250000000436557</c:v>
                </c:pt>
                <c:pt idx="37">
                  <c:v>0.5263888888932533</c:v>
                </c:pt>
                <c:pt idx="38">
                  <c:v>0.54027777778214336</c:v>
                </c:pt>
                <c:pt idx="39">
                  <c:v>0.5541666666710322</c:v>
                </c:pt>
                <c:pt idx="40">
                  <c:v>0.56805555555992115</c:v>
                </c:pt>
                <c:pt idx="41">
                  <c:v>0.58194444444881144</c:v>
                </c:pt>
                <c:pt idx="42">
                  <c:v>0.5958333333376985</c:v>
                </c:pt>
                <c:pt idx="43">
                  <c:v>0.60972222222659012</c:v>
                </c:pt>
                <c:pt idx="44">
                  <c:v>0.62361111111547818</c:v>
                </c:pt>
                <c:pt idx="45">
                  <c:v>0.63750000000436569</c:v>
                </c:pt>
                <c:pt idx="46">
                  <c:v>0.65138888889325453</c:v>
                </c:pt>
                <c:pt idx="47">
                  <c:v>0.6652777777821437</c:v>
                </c:pt>
                <c:pt idx="48">
                  <c:v>0.67916666667103265</c:v>
                </c:pt>
                <c:pt idx="49">
                  <c:v>0.6930555555599216</c:v>
                </c:pt>
                <c:pt idx="50">
                  <c:v>0.70694444444881233</c:v>
                </c:pt>
                <c:pt idx="51">
                  <c:v>0.72083333333769894</c:v>
                </c:pt>
                <c:pt idx="52">
                  <c:v>0.73472222222659012</c:v>
                </c:pt>
                <c:pt idx="53">
                  <c:v>0.7486111111154784</c:v>
                </c:pt>
                <c:pt idx="54">
                  <c:v>0.76250000000436569</c:v>
                </c:pt>
                <c:pt idx="55">
                  <c:v>0.77638888889325408</c:v>
                </c:pt>
                <c:pt idx="56">
                  <c:v>0.79027777778214336</c:v>
                </c:pt>
                <c:pt idx="57">
                  <c:v>0.8041666666710322</c:v>
                </c:pt>
                <c:pt idx="58">
                  <c:v>0.81805555555992104</c:v>
                </c:pt>
                <c:pt idx="59">
                  <c:v>0.83194444444881233</c:v>
                </c:pt>
                <c:pt idx="60">
                  <c:v>0.84583333333769894</c:v>
                </c:pt>
                <c:pt idx="61">
                  <c:v>0.85972222222659012</c:v>
                </c:pt>
                <c:pt idx="62">
                  <c:v>0.8736111111154784</c:v>
                </c:pt>
                <c:pt idx="63">
                  <c:v>0.88750000000436557</c:v>
                </c:pt>
                <c:pt idx="64">
                  <c:v>0.90138888889325319</c:v>
                </c:pt>
                <c:pt idx="65">
                  <c:v>0.91527777778214336</c:v>
                </c:pt>
                <c:pt idx="66">
                  <c:v>0.9291666666710322</c:v>
                </c:pt>
                <c:pt idx="67">
                  <c:v>0.94305555555992104</c:v>
                </c:pt>
                <c:pt idx="68">
                  <c:v>0.95694444444881233</c:v>
                </c:pt>
                <c:pt idx="69">
                  <c:v>0.97083333333769861</c:v>
                </c:pt>
                <c:pt idx="70">
                  <c:v>0.98472222222658901</c:v>
                </c:pt>
                <c:pt idx="71">
                  <c:v>0.99861111111547674</c:v>
                </c:pt>
                <c:pt idx="72">
                  <c:v>1.0125000000043656</c:v>
                </c:pt>
                <c:pt idx="73">
                  <c:v>1.0263888888932566</c:v>
                </c:pt>
                <c:pt idx="74">
                  <c:v>1.0402777777821435</c:v>
                </c:pt>
                <c:pt idx="75">
                  <c:v>1.0541666666710323</c:v>
                </c:pt>
                <c:pt idx="76">
                  <c:v>1.068055555559922</c:v>
                </c:pt>
                <c:pt idx="77">
                  <c:v>1.08194444444881</c:v>
                </c:pt>
                <c:pt idx="78">
                  <c:v>1.0958333333376966</c:v>
                </c:pt>
                <c:pt idx="79">
                  <c:v>1.1097222222265877</c:v>
                </c:pt>
                <c:pt idx="80">
                  <c:v>1.1236111111154758</c:v>
                </c:pt>
                <c:pt idx="81">
                  <c:v>1.1375000000043656</c:v>
                </c:pt>
                <c:pt idx="82">
                  <c:v>1.1513888888932566</c:v>
                </c:pt>
                <c:pt idx="83">
                  <c:v>1.1652777777821435</c:v>
                </c:pt>
                <c:pt idx="84">
                  <c:v>1.1791666666710323</c:v>
                </c:pt>
                <c:pt idx="85">
                  <c:v>1.193055555559922</c:v>
                </c:pt>
                <c:pt idx="86">
                  <c:v>1.20694444444881</c:v>
                </c:pt>
                <c:pt idx="87">
                  <c:v>1.2208333333376966</c:v>
                </c:pt>
                <c:pt idx="88">
                  <c:v>1.2347222222265877</c:v>
                </c:pt>
                <c:pt idx="89">
                  <c:v>1.2486111111154758</c:v>
                </c:pt>
                <c:pt idx="90">
                  <c:v>1.2625000000043656</c:v>
                </c:pt>
                <c:pt idx="91">
                  <c:v>1.2763888888932566</c:v>
                </c:pt>
                <c:pt idx="92">
                  <c:v>1.2902777777821435</c:v>
                </c:pt>
                <c:pt idx="93">
                  <c:v>1.3041666666710323</c:v>
                </c:pt>
                <c:pt idx="94">
                  <c:v>1.318055555559922</c:v>
                </c:pt>
                <c:pt idx="95">
                  <c:v>1.33194444444881</c:v>
                </c:pt>
                <c:pt idx="96">
                  <c:v>1.3458333333376966</c:v>
                </c:pt>
                <c:pt idx="97">
                  <c:v>1.3597222222265879</c:v>
                </c:pt>
                <c:pt idx="98">
                  <c:v>1.3736111111154758</c:v>
                </c:pt>
                <c:pt idx="99">
                  <c:v>1.3875000000043656</c:v>
                </c:pt>
                <c:pt idx="100">
                  <c:v>1.4013888888932546</c:v>
                </c:pt>
                <c:pt idx="101">
                  <c:v>1.4152777777821408</c:v>
                </c:pt>
                <c:pt idx="102">
                  <c:v>1.4291666666710319</c:v>
                </c:pt>
                <c:pt idx="103">
                  <c:v>1.4430555555599212</c:v>
                </c:pt>
                <c:pt idx="104">
                  <c:v>1.45694444444881</c:v>
                </c:pt>
                <c:pt idx="105">
                  <c:v>1.4708333333376966</c:v>
                </c:pt>
                <c:pt idx="106">
                  <c:v>1.4847222222265879</c:v>
                </c:pt>
                <c:pt idx="107">
                  <c:v>1.4986111111154758</c:v>
                </c:pt>
                <c:pt idx="108">
                  <c:v>1.5125000000043656</c:v>
                </c:pt>
                <c:pt idx="109">
                  <c:v>1.5263888888932569</c:v>
                </c:pt>
                <c:pt idx="110">
                  <c:v>1.5402777777821433</c:v>
                </c:pt>
                <c:pt idx="111">
                  <c:v>1.5541666666710323</c:v>
                </c:pt>
                <c:pt idx="112">
                  <c:v>1.568055555559922</c:v>
                </c:pt>
                <c:pt idx="113">
                  <c:v>1.58194444444881</c:v>
                </c:pt>
                <c:pt idx="114">
                  <c:v>1.5958333333376966</c:v>
                </c:pt>
                <c:pt idx="115">
                  <c:v>1.6097222222265879</c:v>
                </c:pt>
                <c:pt idx="116">
                  <c:v>1.6236111111154758</c:v>
                </c:pt>
                <c:pt idx="117">
                  <c:v>1.6375000000043656</c:v>
                </c:pt>
                <c:pt idx="118">
                  <c:v>1.6513888888932569</c:v>
                </c:pt>
                <c:pt idx="119">
                  <c:v>1.6652777777821433</c:v>
                </c:pt>
                <c:pt idx="120">
                  <c:v>1.6791666666710323</c:v>
                </c:pt>
                <c:pt idx="121">
                  <c:v>1.693055555559922</c:v>
                </c:pt>
                <c:pt idx="122">
                  <c:v>1.7069444444488107</c:v>
                </c:pt>
                <c:pt idx="123">
                  <c:v>1.7208333333376973</c:v>
                </c:pt>
                <c:pt idx="124">
                  <c:v>1.7347222222265879</c:v>
                </c:pt>
                <c:pt idx="125">
                  <c:v>1.7486111111154758</c:v>
                </c:pt>
                <c:pt idx="126">
                  <c:v>1.7625000000043658</c:v>
                </c:pt>
                <c:pt idx="127">
                  <c:v>1.7763888888932575</c:v>
                </c:pt>
                <c:pt idx="128">
                  <c:v>1.7902777777821439</c:v>
                </c:pt>
                <c:pt idx="129">
                  <c:v>1.8041666666710323</c:v>
                </c:pt>
                <c:pt idx="130">
                  <c:v>1.818055555559922</c:v>
                </c:pt>
                <c:pt idx="131">
                  <c:v>1.83194444444881</c:v>
                </c:pt>
                <c:pt idx="132">
                  <c:v>1.8458333333376966</c:v>
                </c:pt>
                <c:pt idx="133">
                  <c:v>1.8597222222265879</c:v>
                </c:pt>
                <c:pt idx="134">
                  <c:v>1.8736111111154758</c:v>
                </c:pt>
                <c:pt idx="135">
                  <c:v>1.8875000000043656</c:v>
                </c:pt>
                <c:pt idx="136">
                  <c:v>1.9013888888932562</c:v>
                </c:pt>
                <c:pt idx="137">
                  <c:v>1.9152777777821426</c:v>
                </c:pt>
                <c:pt idx="138">
                  <c:v>1.9291666666710321</c:v>
                </c:pt>
                <c:pt idx="139">
                  <c:v>1.943055555559922</c:v>
                </c:pt>
                <c:pt idx="140">
                  <c:v>1.9569444444488115</c:v>
                </c:pt>
                <c:pt idx="141">
                  <c:v>1.9708333333376982</c:v>
                </c:pt>
                <c:pt idx="142">
                  <c:v>1.9847222222265881</c:v>
                </c:pt>
                <c:pt idx="143">
                  <c:v>1.9986111111154761</c:v>
                </c:pt>
                <c:pt idx="144">
                  <c:v>2.0125000000043647</c:v>
                </c:pt>
                <c:pt idx="145">
                  <c:v>2.0263888888932544</c:v>
                </c:pt>
                <c:pt idx="146">
                  <c:v>2.040277777782149</c:v>
                </c:pt>
                <c:pt idx="147">
                  <c:v>2.0541666666710352</c:v>
                </c:pt>
                <c:pt idx="148">
                  <c:v>2.0680555555599214</c:v>
                </c:pt>
                <c:pt idx="149">
                  <c:v>2.0819444444488067</c:v>
                </c:pt>
                <c:pt idx="150">
                  <c:v>2.0958333333376977</c:v>
                </c:pt>
                <c:pt idx="151">
                  <c:v>2.1097222222265892</c:v>
                </c:pt>
                <c:pt idx="152">
                  <c:v>2.1236111111154812</c:v>
                </c:pt>
                <c:pt idx="153">
                  <c:v>2.1375000000043656</c:v>
                </c:pt>
                <c:pt idx="154">
                  <c:v>2.1513888888932544</c:v>
                </c:pt>
                <c:pt idx="155">
                  <c:v>2.165277777782149</c:v>
                </c:pt>
                <c:pt idx="156">
                  <c:v>2.1791666666710352</c:v>
                </c:pt>
                <c:pt idx="157">
                  <c:v>2.1930555555599214</c:v>
                </c:pt>
                <c:pt idx="158">
                  <c:v>2.2069444444488067</c:v>
                </c:pt>
                <c:pt idx="159">
                  <c:v>2.2208333333376991</c:v>
                </c:pt>
                <c:pt idx="160">
                  <c:v>2.2347222222265892</c:v>
                </c:pt>
                <c:pt idx="161">
                  <c:v>2.2486111111154812</c:v>
                </c:pt>
                <c:pt idx="162">
                  <c:v>2.2625000000043656</c:v>
                </c:pt>
                <c:pt idx="163">
                  <c:v>2.2763888888932544</c:v>
                </c:pt>
                <c:pt idx="164">
                  <c:v>2.290277777782149</c:v>
                </c:pt>
                <c:pt idx="165">
                  <c:v>2.3041666666710352</c:v>
                </c:pt>
                <c:pt idx="166">
                  <c:v>2.3180555555599187</c:v>
                </c:pt>
                <c:pt idx="167">
                  <c:v>2.3319444444488013</c:v>
                </c:pt>
                <c:pt idx="168">
                  <c:v>2.3458333333376977</c:v>
                </c:pt>
                <c:pt idx="169">
                  <c:v>2.3597222222265879</c:v>
                </c:pt>
                <c:pt idx="170">
                  <c:v>2.3736111111154772</c:v>
                </c:pt>
                <c:pt idx="171">
                  <c:v>2.3875000000043656</c:v>
                </c:pt>
                <c:pt idx="172">
                  <c:v>2.4013888888932544</c:v>
                </c:pt>
                <c:pt idx="173">
                  <c:v>2.4152777777821441</c:v>
                </c:pt>
                <c:pt idx="174">
                  <c:v>2.4291666666710352</c:v>
                </c:pt>
                <c:pt idx="175">
                  <c:v>2.4430555555599214</c:v>
                </c:pt>
                <c:pt idx="176">
                  <c:v>2.4569444444488013</c:v>
                </c:pt>
                <c:pt idx="177">
                  <c:v>2.4708333333376977</c:v>
                </c:pt>
                <c:pt idx="178">
                  <c:v>2.4847222222265892</c:v>
                </c:pt>
                <c:pt idx="179">
                  <c:v>2.4986111111154772</c:v>
                </c:pt>
                <c:pt idx="180">
                  <c:v>2.5125000000043647</c:v>
                </c:pt>
                <c:pt idx="181">
                  <c:v>2.5263888888932544</c:v>
                </c:pt>
                <c:pt idx="182">
                  <c:v>2.540277777782149</c:v>
                </c:pt>
                <c:pt idx="183">
                  <c:v>2.5541666666710352</c:v>
                </c:pt>
                <c:pt idx="184">
                  <c:v>2.5680555555599214</c:v>
                </c:pt>
                <c:pt idx="185">
                  <c:v>2.5819444444488067</c:v>
                </c:pt>
                <c:pt idx="186">
                  <c:v>2.5958333333376977</c:v>
                </c:pt>
                <c:pt idx="187">
                  <c:v>2.6097222222265892</c:v>
                </c:pt>
                <c:pt idx="188">
                  <c:v>2.6236111111154812</c:v>
                </c:pt>
                <c:pt idx="189">
                  <c:v>2.6375000000043656</c:v>
                </c:pt>
                <c:pt idx="190">
                  <c:v>2.6513888888932544</c:v>
                </c:pt>
                <c:pt idx="191">
                  <c:v>2.665277777782149</c:v>
                </c:pt>
                <c:pt idx="192">
                  <c:v>2.6791666666710352</c:v>
                </c:pt>
                <c:pt idx="193">
                  <c:v>2.6930555555599209</c:v>
                </c:pt>
                <c:pt idx="194">
                  <c:v>2.7069444444488067</c:v>
                </c:pt>
                <c:pt idx="195">
                  <c:v>2.7208333333376991</c:v>
                </c:pt>
                <c:pt idx="196">
                  <c:v>2.7347222222265892</c:v>
                </c:pt>
                <c:pt idx="197">
                  <c:v>2.7486111111154812</c:v>
                </c:pt>
                <c:pt idx="198">
                  <c:v>2.7625000000043656</c:v>
                </c:pt>
                <c:pt idx="199">
                  <c:v>2.7763888888932544</c:v>
                </c:pt>
                <c:pt idx="200">
                  <c:v>2.7902777777821495</c:v>
                </c:pt>
                <c:pt idx="201">
                  <c:v>2.8041666666710352</c:v>
                </c:pt>
                <c:pt idx="202">
                  <c:v>2.8180555555599187</c:v>
                </c:pt>
                <c:pt idx="203">
                  <c:v>2.8319444444488022</c:v>
                </c:pt>
                <c:pt idx="204">
                  <c:v>2.8458333333376977</c:v>
                </c:pt>
                <c:pt idx="205">
                  <c:v>2.8597222222265875</c:v>
                </c:pt>
                <c:pt idx="206">
                  <c:v>2.8736111111154772</c:v>
                </c:pt>
                <c:pt idx="207">
                  <c:v>2.8875000000043656</c:v>
                </c:pt>
                <c:pt idx="208">
                  <c:v>2.9013888888932544</c:v>
                </c:pt>
                <c:pt idx="209">
                  <c:v>2.9152777777821441</c:v>
                </c:pt>
                <c:pt idx="210">
                  <c:v>2.9291666666710352</c:v>
                </c:pt>
                <c:pt idx="211">
                  <c:v>2.9430555555599209</c:v>
                </c:pt>
                <c:pt idx="212">
                  <c:v>2.9569444444488022</c:v>
                </c:pt>
                <c:pt idx="213">
                  <c:v>2.9708333333376977</c:v>
                </c:pt>
                <c:pt idx="214">
                  <c:v>2.9847222222265892</c:v>
                </c:pt>
                <c:pt idx="215">
                  <c:v>2.9986111111154772</c:v>
                </c:pt>
                <c:pt idx="216">
                  <c:v>3.0125000000043647</c:v>
                </c:pt>
                <c:pt idx="217">
                  <c:v>3.0263888888932544</c:v>
                </c:pt>
                <c:pt idx="218">
                  <c:v>3.0402777777821495</c:v>
                </c:pt>
                <c:pt idx="219">
                  <c:v>3.0541666666710352</c:v>
                </c:pt>
                <c:pt idx="220">
                  <c:v>3.0680555555599209</c:v>
                </c:pt>
                <c:pt idx="221">
                  <c:v>3.0819444444488067</c:v>
                </c:pt>
                <c:pt idx="222">
                  <c:v>3.0958333333376977</c:v>
                </c:pt>
                <c:pt idx="223">
                  <c:v>3.1097222222265892</c:v>
                </c:pt>
                <c:pt idx="224">
                  <c:v>3.1236111111154812</c:v>
                </c:pt>
                <c:pt idx="225">
                  <c:v>3.1375000000043656</c:v>
                </c:pt>
                <c:pt idx="226">
                  <c:v>3.1513888888932544</c:v>
                </c:pt>
                <c:pt idx="227">
                  <c:v>3.1652777777821495</c:v>
                </c:pt>
                <c:pt idx="228">
                  <c:v>3.1791666666710352</c:v>
                </c:pt>
                <c:pt idx="229">
                  <c:v>3.1930555555599209</c:v>
                </c:pt>
                <c:pt idx="230">
                  <c:v>3.2069444444488067</c:v>
                </c:pt>
                <c:pt idx="231">
                  <c:v>3.2208333333376991</c:v>
                </c:pt>
                <c:pt idx="232">
                  <c:v>3.2347222222265892</c:v>
                </c:pt>
                <c:pt idx="233">
                  <c:v>3.2486111111154812</c:v>
                </c:pt>
                <c:pt idx="234">
                  <c:v>3.2625000000043656</c:v>
                </c:pt>
                <c:pt idx="235">
                  <c:v>3.2763888888932544</c:v>
                </c:pt>
                <c:pt idx="236">
                  <c:v>3.2902777777821495</c:v>
                </c:pt>
                <c:pt idx="237">
                  <c:v>3.3041666666710352</c:v>
                </c:pt>
                <c:pt idx="238">
                  <c:v>3.3180555555599187</c:v>
                </c:pt>
                <c:pt idx="239">
                  <c:v>3.3319444444488022</c:v>
                </c:pt>
                <c:pt idx="240">
                  <c:v>3.3458333333376977</c:v>
                </c:pt>
                <c:pt idx="241">
                  <c:v>3.3597222222265875</c:v>
                </c:pt>
                <c:pt idx="242">
                  <c:v>3.3736111111154772</c:v>
                </c:pt>
                <c:pt idx="243">
                  <c:v>3.3875000000043656</c:v>
                </c:pt>
                <c:pt idx="244">
                  <c:v>3.4013888888932544</c:v>
                </c:pt>
                <c:pt idx="245">
                  <c:v>3.4152777777821441</c:v>
                </c:pt>
                <c:pt idx="246">
                  <c:v>3.4291666666710352</c:v>
                </c:pt>
                <c:pt idx="247">
                  <c:v>3.4430555555599209</c:v>
                </c:pt>
                <c:pt idx="248">
                  <c:v>3.4569444444488022</c:v>
                </c:pt>
                <c:pt idx="249">
                  <c:v>3.4708333333376977</c:v>
                </c:pt>
                <c:pt idx="250">
                  <c:v>3.4847222222265892</c:v>
                </c:pt>
                <c:pt idx="251">
                  <c:v>3.4986111111154772</c:v>
                </c:pt>
                <c:pt idx="252">
                  <c:v>3.5125000000043647</c:v>
                </c:pt>
                <c:pt idx="253">
                  <c:v>3.5263888888932544</c:v>
                </c:pt>
                <c:pt idx="254">
                  <c:v>3.5402777777821495</c:v>
                </c:pt>
                <c:pt idx="255">
                  <c:v>3.5541666666710352</c:v>
                </c:pt>
                <c:pt idx="256">
                  <c:v>3.5680555555599209</c:v>
                </c:pt>
                <c:pt idx="257">
                  <c:v>3.5819444444488067</c:v>
                </c:pt>
                <c:pt idx="258">
                  <c:v>3.5958333333376977</c:v>
                </c:pt>
                <c:pt idx="259">
                  <c:v>3.6097222222265892</c:v>
                </c:pt>
                <c:pt idx="260">
                  <c:v>3.6236111111154812</c:v>
                </c:pt>
                <c:pt idx="261">
                  <c:v>3.6375000000043656</c:v>
                </c:pt>
                <c:pt idx="262">
                  <c:v>3.6513888888932544</c:v>
                </c:pt>
                <c:pt idx="263">
                  <c:v>3.6652777777821495</c:v>
                </c:pt>
                <c:pt idx="264">
                  <c:v>3.6791666666710352</c:v>
                </c:pt>
                <c:pt idx="265">
                  <c:v>3.6930555555599209</c:v>
                </c:pt>
                <c:pt idx="266">
                  <c:v>3.7069444444488067</c:v>
                </c:pt>
                <c:pt idx="267">
                  <c:v>3.7208333333376991</c:v>
                </c:pt>
                <c:pt idx="268">
                  <c:v>3.7347222222265892</c:v>
                </c:pt>
                <c:pt idx="269">
                  <c:v>3.7486111111154812</c:v>
                </c:pt>
                <c:pt idx="270">
                  <c:v>3.7625000000043656</c:v>
                </c:pt>
                <c:pt idx="271">
                  <c:v>3.7763888888932544</c:v>
                </c:pt>
                <c:pt idx="272">
                  <c:v>3.7902777777821495</c:v>
                </c:pt>
                <c:pt idx="273">
                  <c:v>3.8041666666710352</c:v>
                </c:pt>
                <c:pt idx="274">
                  <c:v>3.8180555555599187</c:v>
                </c:pt>
                <c:pt idx="275">
                  <c:v>3.8319444444488022</c:v>
                </c:pt>
                <c:pt idx="276">
                  <c:v>3.8458333333376977</c:v>
                </c:pt>
                <c:pt idx="277">
                  <c:v>3.8597222222265875</c:v>
                </c:pt>
                <c:pt idx="278">
                  <c:v>3.8736111111154772</c:v>
                </c:pt>
                <c:pt idx="279">
                  <c:v>3.8875000000043656</c:v>
                </c:pt>
                <c:pt idx="280">
                  <c:v>3.9013888888932544</c:v>
                </c:pt>
                <c:pt idx="281">
                  <c:v>3.9152777777821441</c:v>
                </c:pt>
                <c:pt idx="282">
                  <c:v>3.9291666666710352</c:v>
                </c:pt>
                <c:pt idx="283">
                  <c:v>3.955555555558623</c:v>
                </c:pt>
                <c:pt idx="284">
                  <c:v>3.9694444444475172</c:v>
                </c:pt>
                <c:pt idx="285">
                  <c:v>3.9833333333364056</c:v>
                </c:pt>
                <c:pt idx="286">
                  <c:v>3.9972222222252944</c:v>
                </c:pt>
                <c:pt idx="287">
                  <c:v>4.0111111111141833</c:v>
                </c:pt>
                <c:pt idx="288">
                  <c:v>4.0250000000030726</c:v>
                </c:pt>
                <c:pt idx="289">
                  <c:v>4.038888888891961</c:v>
                </c:pt>
                <c:pt idx="290">
                  <c:v>4.0527777777808485</c:v>
                </c:pt>
                <c:pt idx="291">
                  <c:v>4.0666666666697386</c:v>
                </c:pt>
                <c:pt idx="292">
                  <c:v>4.0805555555586279</c:v>
                </c:pt>
                <c:pt idx="293">
                  <c:v>4.0944444444475145</c:v>
                </c:pt>
                <c:pt idx="294">
                  <c:v>4.1083333333364056</c:v>
                </c:pt>
                <c:pt idx="295">
                  <c:v>4.1222222222252833</c:v>
                </c:pt>
                <c:pt idx="296">
                  <c:v>4.1361111111141833</c:v>
                </c:pt>
                <c:pt idx="297">
                  <c:v>4.1500000000030726</c:v>
                </c:pt>
                <c:pt idx="298">
                  <c:v>4.1638888888919476</c:v>
                </c:pt>
                <c:pt idx="299">
                  <c:v>4.1777777777808485</c:v>
                </c:pt>
                <c:pt idx="300">
                  <c:v>4.1916666666697386</c:v>
                </c:pt>
                <c:pt idx="301">
                  <c:v>4.2055555555586279</c:v>
                </c:pt>
                <c:pt idx="302">
                  <c:v>4.2194444444475163</c:v>
                </c:pt>
                <c:pt idx="303">
                  <c:v>4.2333333333364074</c:v>
                </c:pt>
                <c:pt idx="304">
                  <c:v>4.247222222225294</c:v>
                </c:pt>
                <c:pt idx="305">
                  <c:v>4.2611111111141833</c:v>
                </c:pt>
                <c:pt idx="306">
                  <c:v>4.2750000000030814</c:v>
                </c:pt>
                <c:pt idx="307">
                  <c:v>4.288888888891961</c:v>
                </c:pt>
                <c:pt idx="308">
                  <c:v>4.3027777777808485</c:v>
                </c:pt>
                <c:pt idx="309">
                  <c:v>4.3166666666697386</c:v>
                </c:pt>
                <c:pt idx="310">
                  <c:v>4.3305555555586279</c:v>
                </c:pt>
                <c:pt idx="311">
                  <c:v>4.3444444444475145</c:v>
                </c:pt>
                <c:pt idx="312">
                  <c:v>4.3583333333364056</c:v>
                </c:pt>
                <c:pt idx="313">
                  <c:v>4.372222222225294</c:v>
                </c:pt>
                <c:pt idx="314">
                  <c:v>4.3861111111141833</c:v>
                </c:pt>
                <c:pt idx="315">
                  <c:v>4.4000000000030814</c:v>
                </c:pt>
                <c:pt idx="316">
                  <c:v>4.413888888891961</c:v>
                </c:pt>
                <c:pt idx="317">
                  <c:v>4.4277777777808485</c:v>
                </c:pt>
                <c:pt idx="318">
                  <c:v>4.4416666666697404</c:v>
                </c:pt>
                <c:pt idx="319">
                  <c:v>4.4555555555586279</c:v>
                </c:pt>
                <c:pt idx="320">
                  <c:v>4.4694444444475163</c:v>
                </c:pt>
                <c:pt idx="321">
                  <c:v>4.4833333333364074</c:v>
                </c:pt>
                <c:pt idx="322">
                  <c:v>4.497222222225294</c:v>
                </c:pt>
                <c:pt idx="323">
                  <c:v>4.5111111111141833</c:v>
                </c:pt>
                <c:pt idx="324">
                  <c:v>4.5250000000030726</c:v>
                </c:pt>
                <c:pt idx="325">
                  <c:v>4.538888888891961</c:v>
                </c:pt>
                <c:pt idx="326">
                  <c:v>4.5527777777808485</c:v>
                </c:pt>
                <c:pt idx="327">
                  <c:v>4.5666666666697386</c:v>
                </c:pt>
                <c:pt idx="328">
                  <c:v>4.5805555555586279</c:v>
                </c:pt>
                <c:pt idx="329">
                  <c:v>4.5944444444475145</c:v>
                </c:pt>
                <c:pt idx="330">
                  <c:v>4.6083333333364056</c:v>
                </c:pt>
                <c:pt idx="331">
                  <c:v>4.6222222222252833</c:v>
                </c:pt>
                <c:pt idx="332">
                  <c:v>4.6361111111141833</c:v>
                </c:pt>
                <c:pt idx="333">
                  <c:v>4.6500000000030726</c:v>
                </c:pt>
                <c:pt idx="334">
                  <c:v>4.6638888888919476</c:v>
                </c:pt>
                <c:pt idx="335">
                  <c:v>4.6777777777808485</c:v>
                </c:pt>
                <c:pt idx="336">
                  <c:v>4.6916666666697386</c:v>
                </c:pt>
                <c:pt idx="337">
                  <c:v>4.7055555555586279</c:v>
                </c:pt>
                <c:pt idx="338">
                  <c:v>4.7194444444475163</c:v>
                </c:pt>
                <c:pt idx="339">
                  <c:v>4.7333333333364074</c:v>
                </c:pt>
                <c:pt idx="340">
                  <c:v>4.747222222225294</c:v>
                </c:pt>
                <c:pt idx="341">
                  <c:v>4.7611111111141833</c:v>
                </c:pt>
                <c:pt idx="342">
                  <c:v>4.7750000000030814</c:v>
                </c:pt>
                <c:pt idx="343">
                  <c:v>4.788888888891961</c:v>
                </c:pt>
                <c:pt idx="344">
                  <c:v>4.8027777777808485</c:v>
                </c:pt>
                <c:pt idx="345">
                  <c:v>4.8166666666697386</c:v>
                </c:pt>
                <c:pt idx="346">
                  <c:v>4.8305555555586279</c:v>
                </c:pt>
                <c:pt idx="347">
                  <c:v>4.8444444444475145</c:v>
                </c:pt>
                <c:pt idx="348">
                  <c:v>4.8583333333364056</c:v>
                </c:pt>
                <c:pt idx="349">
                  <c:v>4.872222222225294</c:v>
                </c:pt>
                <c:pt idx="350">
                  <c:v>4.8861111111141833</c:v>
                </c:pt>
                <c:pt idx="351">
                  <c:v>4.9000000000030814</c:v>
                </c:pt>
                <c:pt idx="352">
                  <c:v>4.913888888891961</c:v>
                </c:pt>
                <c:pt idx="353">
                  <c:v>4.9277777777808485</c:v>
                </c:pt>
                <c:pt idx="354">
                  <c:v>4.9416666666697404</c:v>
                </c:pt>
                <c:pt idx="355">
                  <c:v>4.9555555555586279</c:v>
                </c:pt>
                <c:pt idx="356">
                  <c:v>4.9694444444475163</c:v>
                </c:pt>
                <c:pt idx="357">
                  <c:v>4.9833333333364074</c:v>
                </c:pt>
                <c:pt idx="358">
                  <c:v>4.997222222225294</c:v>
                </c:pt>
                <c:pt idx="359">
                  <c:v>5.0111111111141833</c:v>
                </c:pt>
              </c:numCache>
            </c:numRef>
          </c:xVal>
          <c:yVal>
            <c:numRef>
              <c:f>Sheet1!$F$5:$F$364</c:f>
              <c:numCache>
                <c:formatCode>General</c:formatCode>
                <c:ptCount val="360"/>
                <c:pt idx="0">
                  <c:v>175.77451442410725</c:v>
                </c:pt>
                <c:pt idx="1">
                  <c:v>20.134131205513714</c:v>
                </c:pt>
                <c:pt idx="2">
                  <c:v>30.411338717526263</c:v>
                </c:pt>
                <c:pt idx="3">
                  <c:v>30.317268219599306</c:v>
                </c:pt>
                <c:pt idx="4">
                  <c:v>35.960175666905513</c:v>
                </c:pt>
                <c:pt idx="5">
                  <c:v>26.287497665905224</c:v>
                </c:pt>
                <c:pt idx="6">
                  <c:v>35.320097149883196</c:v>
                </c:pt>
                <c:pt idx="7">
                  <c:v>34.923066965496233</c:v>
                </c:pt>
                <c:pt idx="8">
                  <c:v>42.383123469829421</c:v>
                </c:pt>
                <c:pt idx="9">
                  <c:v>42.523549668335242</c:v>
                </c:pt>
                <c:pt idx="10">
                  <c:v>37.917431113314393</c:v>
                </c:pt>
                <c:pt idx="11">
                  <c:v>31.354853354491233</c:v>
                </c:pt>
                <c:pt idx="12">
                  <c:v>37.391846059663379</c:v>
                </c:pt>
                <c:pt idx="13">
                  <c:v>37.961980818480953</c:v>
                </c:pt>
                <c:pt idx="14">
                  <c:v>36.827568766955402</c:v>
                </c:pt>
                <c:pt idx="15">
                  <c:v>41.573718428425209</c:v>
                </c:pt>
                <c:pt idx="16">
                  <c:v>43.250473687756084</c:v>
                </c:pt>
                <c:pt idx="17">
                  <c:v>42.061519640126015</c:v>
                </c:pt>
                <c:pt idx="18">
                  <c:v>41.251013200879946</c:v>
                </c:pt>
                <c:pt idx="19">
                  <c:v>45.341841868516042</c:v>
                </c:pt>
                <c:pt idx="20">
                  <c:v>43.375948567777478</c:v>
                </c:pt>
                <c:pt idx="21">
                  <c:v>38.94446307544294</c:v>
                </c:pt>
                <c:pt idx="22">
                  <c:v>42.225423001329602</c:v>
                </c:pt>
                <c:pt idx="23">
                  <c:v>42.236126913486913</c:v>
                </c:pt>
                <c:pt idx="24">
                  <c:v>41.815483501096381</c:v>
                </c:pt>
                <c:pt idx="25">
                  <c:v>43.333925817946195</c:v>
                </c:pt>
                <c:pt idx="26">
                  <c:v>43.814911865149995</c:v>
                </c:pt>
                <c:pt idx="27">
                  <c:v>40.818717255157594</c:v>
                </c:pt>
                <c:pt idx="28">
                  <c:v>41.38506649377009</c:v>
                </c:pt>
                <c:pt idx="29">
                  <c:v>44.492044110541173</c:v>
                </c:pt>
                <c:pt idx="30">
                  <c:v>41.836347734809451</c:v>
                </c:pt>
                <c:pt idx="31">
                  <c:v>44.049486661427437</c:v>
                </c:pt>
                <c:pt idx="32">
                  <c:v>41.479395451031806</c:v>
                </c:pt>
                <c:pt idx="33">
                  <c:v>40.324190546845912</c:v>
                </c:pt>
                <c:pt idx="34">
                  <c:v>43.008599257006196</c:v>
                </c:pt>
                <c:pt idx="35">
                  <c:v>43.321925989446477</c:v>
                </c:pt>
                <c:pt idx="36">
                  <c:v>43.822514571598404</c:v>
                </c:pt>
                <c:pt idx="37">
                  <c:v>41.433436586312894</c:v>
                </c:pt>
                <c:pt idx="38">
                  <c:v>42.371653521719878</c:v>
                </c:pt>
                <c:pt idx="39">
                  <c:v>43.910505620099883</c:v>
                </c:pt>
                <c:pt idx="40">
                  <c:v>42.958874705683797</c:v>
                </c:pt>
                <c:pt idx="41">
                  <c:v>43.299179068053462</c:v>
                </c:pt>
                <c:pt idx="42">
                  <c:v>44.749983197580853</c:v>
                </c:pt>
                <c:pt idx="43">
                  <c:v>43.478836181640297</c:v>
                </c:pt>
                <c:pt idx="44">
                  <c:v>43.104646616699036</c:v>
                </c:pt>
                <c:pt idx="45">
                  <c:v>42.345038104302404</c:v>
                </c:pt>
                <c:pt idx="46">
                  <c:v>43.409198934697933</c:v>
                </c:pt>
                <c:pt idx="47">
                  <c:v>42.889533498059414</c:v>
                </c:pt>
                <c:pt idx="48">
                  <c:v>43.747012412478263</c:v>
                </c:pt>
                <c:pt idx="49">
                  <c:v>45.147443770232094</c:v>
                </c:pt>
                <c:pt idx="50">
                  <c:v>46.585967868576198</c:v>
                </c:pt>
                <c:pt idx="51">
                  <c:v>43.729865420819863</c:v>
                </c:pt>
                <c:pt idx="52">
                  <c:v>44.691998511009785</c:v>
                </c:pt>
                <c:pt idx="53">
                  <c:v>42.963766792151958</c:v>
                </c:pt>
                <c:pt idx="54">
                  <c:v>43.089291965824096</c:v>
                </c:pt>
                <c:pt idx="55">
                  <c:v>45.331470328841228</c:v>
                </c:pt>
                <c:pt idx="56">
                  <c:v>44.152362365671372</c:v>
                </c:pt>
                <c:pt idx="57">
                  <c:v>42.406002735446044</c:v>
                </c:pt>
                <c:pt idx="58">
                  <c:v>43.511528953649353</c:v>
                </c:pt>
                <c:pt idx="59">
                  <c:v>43.644345713127166</c:v>
                </c:pt>
                <c:pt idx="60">
                  <c:v>43.554697946595446</c:v>
                </c:pt>
                <c:pt idx="61">
                  <c:v>44.047300399254951</c:v>
                </c:pt>
                <c:pt idx="62">
                  <c:v>43.721390399141569</c:v>
                </c:pt>
                <c:pt idx="63">
                  <c:v>43.908048887952475</c:v>
                </c:pt>
                <c:pt idx="64">
                  <c:v>44.926525213410009</c:v>
                </c:pt>
                <c:pt idx="65">
                  <c:v>45.028496570859268</c:v>
                </c:pt>
                <c:pt idx="66">
                  <c:v>44.188300673737594</c:v>
                </c:pt>
                <c:pt idx="67">
                  <c:v>43.891126977765829</c:v>
                </c:pt>
                <c:pt idx="68">
                  <c:v>43.606562666671202</c:v>
                </c:pt>
                <c:pt idx="69">
                  <c:v>44.173170314113356</c:v>
                </c:pt>
                <c:pt idx="70">
                  <c:v>45.242773879248091</c:v>
                </c:pt>
                <c:pt idx="71">
                  <c:v>44.179308914114976</c:v>
                </c:pt>
                <c:pt idx="72">
                  <c:v>43.50096943413444</c:v>
                </c:pt>
                <c:pt idx="73">
                  <c:v>44.424967920392895</c:v>
                </c:pt>
                <c:pt idx="74">
                  <c:v>44.247875761984275</c:v>
                </c:pt>
                <c:pt idx="75">
                  <c:v>45.48607362013739</c:v>
                </c:pt>
                <c:pt idx="76">
                  <c:v>43.783291617751495</c:v>
                </c:pt>
                <c:pt idx="77">
                  <c:v>44.270862669295994</c:v>
                </c:pt>
                <c:pt idx="78">
                  <c:v>44.041872527559917</c:v>
                </c:pt>
                <c:pt idx="79">
                  <c:v>45.35247504413158</c:v>
                </c:pt>
                <c:pt idx="80">
                  <c:v>45.434010698074232</c:v>
                </c:pt>
                <c:pt idx="81">
                  <c:v>43.269341210850108</c:v>
                </c:pt>
                <c:pt idx="82">
                  <c:v>44.466636758061377</c:v>
                </c:pt>
                <c:pt idx="83">
                  <c:v>44.499725906215261</c:v>
                </c:pt>
                <c:pt idx="84">
                  <c:v>44.023939766157106</c:v>
                </c:pt>
                <c:pt idx="85">
                  <c:v>44.790419012622912</c:v>
                </c:pt>
                <c:pt idx="86">
                  <c:v>44.520639725320919</c:v>
                </c:pt>
                <c:pt idx="87">
                  <c:v>44.693301570248444</c:v>
                </c:pt>
                <c:pt idx="88">
                  <c:v>44.281045533277293</c:v>
                </c:pt>
                <c:pt idx="89">
                  <c:v>44.750878608809813</c:v>
                </c:pt>
                <c:pt idx="90">
                  <c:v>45.497101762633179</c:v>
                </c:pt>
                <c:pt idx="91">
                  <c:v>44.947474393578204</c:v>
                </c:pt>
                <c:pt idx="92">
                  <c:v>43.550744612965595</c:v>
                </c:pt>
                <c:pt idx="93">
                  <c:v>45.112165360544893</c:v>
                </c:pt>
                <c:pt idx="94">
                  <c:v>44.842475148542171</c:v>
                </c:pt>
                <c:pt idx="95">
                  <c:v>44.074802890894972</c:v>
                </c:pt>
                <c:pt idx="96">
                  <c:v>44.850175998807963</c:v>
                </c:pt>
                <c:pt idx="97">
                  <c:v>44.982506125006921</c:v>
                </c:pt>
                <c:pt idx="98">
                  <c:v>45.036230588775503</c:v>
                </c:pt>
                <c:pt idx="99">
                  <c:v>45.180504035683043</c:v>
                </c:pt>
                <c:pt idx="100">
                  <c:v>44.491477978191881</c:v>
                </c:pt>
                <c:pt idx="101">
                  <c:v>45.324542387099719</c:v>
                </c:pt>
                <c:pt idx="102">
                  <c:v>45.278486913169303</c:v>
                </c:pt>
                <c:pt idx="103">
                  <c:v>45.339659734046144</c:v>
                </c:pt>
                <c:pt idx="104">
                  <c:v>45.33000380172605</c:v>
                </c:pt>
                <c:pt idx="105">
                  <c:v>45.071129104601802</c:v>
                </c:pt>
                <c:pt idx="106">
                  <c:v>45.077068000043433</c:v>
                </c:pt>
                <c:pt idx="107">
                  <c:v>44.911522580585455</c:v>
                </c:pt>
                <c:pt idx="108">
                  <c:v>45.726730125755751</c:v>
                </c:pt>
                <c:pt idx="109">
                  <c:v>44.784337347713297</c:v>
                </c:pt>
                <c:pt idx="110">
                  <c:v>45.607998604538601</c:v>
                </c:pt>
                <c:pt idx="111">
                  <c:v>44.925346864859904</c:v>
                </c:pt>
                <c:pt idx="112">
                  <c:v>44.884595645970677</c:v>
                </c:pt>
                <c:pt idx="113">
                  <c:v>45.061249571851434</c:v>
                </c:pt>
                <c:pt idx="114">
                  <c:v>45.454538226130012</c:v>
                </c:pt>
                <c:pt idx="115">
                  <c:v>45.107398721575045</c:v>
                </c:pt>
                <c:pt idx="116">
                  <c:v>45.297713088782587</c:v>
                </c:pt>
                <c:pt idx="117">
                  <c:v>45.015090115118497</c:v>
                </c:pt>
                <c:pt idx="118">
                  <c:v>45.492769132679896</c:v>
                </c:pt>
                <c:pt idx="119">
                  <c:v>45.369204202264427</c:v>
                </c:pt>
                <c:pt idx="120">
                  <c:v>44.828880380012947</c:v>
                </c:pt>
                <c:pt idx="121">
                  <c:v>45.006631119481114</c:v>
                </c:pt>
                <c:pt idx="122">
                  <c:v>45.450565312619872</c:v>
                </c:pt>
                <c:pt idx="123">
                  <c:v>45.519305528932428</c:v>
                </c:pt>
                <c:pt idx="124">
                  <c:v>45.395027205580348</c:v>
                </c:pt>
                <c:pt idx="125">
                  <c:v>45.18044894414615</c:v>
                </c:pt>
                <c:pt idx="126">
                  <c:v>46.172625300163261</c:v>
                </c:pt>
                <c:pt idx="127">
                  <c:v>45.486508256374812</c:v>
                </c:pt>
                <c:pt idx="128">
                  <c:v>45.980042262688755</c:v>
                </c:pt>
                <c:pt idx="129">
                  <c:v>45.011222508654235</c:v>
                </c:pt>
                <c:pt idx="130">
                  <c:v>45.215913183019168</c:v>
                </c:pt>
                <c:pt idx="131">
                  <c:v>45.656333559240117</c:v>
                </c:pt>
                <c:pt idx="132">
                  <c:v>45.305005952695446</c:v>
                </c:pt>
                <c:pt idx="133">
                  <c:v>45.346833013389485</c:v>
                </c:pt>
                <c:pt idx="134">
                  <c:v>45.178086432451963</c:v>
                </c:pt>
                <c:pt idx="135">
                  <c:v>45.394689136985448</c:v>
                </c:pt>
                <c:pt idx="136">
                  <c:v>45.512557963800255</c:v>
                </c:pt>
                <c:pt idx="137">
                  <c:v>45.11022046946244</c:v>
                </c:pt>
                <c:pt idx="138">
                  <c:v>46.29783117625378</c:v>
                </c:pt>
                <c:pt idx="139">
                  <c:v>45.440868719374095</c:v>
                </c:pt>
                <c:pt idx="140">
                  <c:v>45.726022209858662</c:v>
                </c:pt>
                <c:pt idx="141">
                  <c:v>45.342032811550666</c:v>
                </c:pt>
                <c:pt idx="142">
                  <c:v>45.90826161134639</c:v>
                </c:pt>
                <c:pt idx="143">
                  <c:v>45.846488472350345</c:v>
                </c:pt>
                <c:pt idx="144">
                  <c:v>45.623254096827367</c:v>
                </c:pt>
                <c:pt idx="145">
                  <c:v>45.706457011968325</c:v>
                </c:pt>
                <c:pt idx="146">
                  <c:v>45.712093046937788</c:v>
                </c:pt>
                <c:pt idx="147">
                  <c:v>45.703544503412054</c:v>
                </c:pt>
                <c:pt idx="148">
                  <c:v>45.39496632969054</c:v>
                </c:pt>
                <c:pt idx="149">
                  <c:v>45.949806183838746</c:v>
                </c:pt>
                <c:pt idx="150">
                  <c:v>45.762145261063601</c:v>
                </c:pt>
                <c:pt idx="151">
                  <c:v>45.640734626869609</c:v>
                </c:pt>
                <c:pt idx="152">
                  <c:v>45.277724334300316</c:v>
                </c:pt>
                <c:pt idx="153">
                  <c:v>45.789344389732946</c:v>
                </c:pt>
                <c:pt idx="154">
                  <c:v>46.044403711964385</c:v>
                </c:pt>
                <c:pt idx="155">
                  <c:v>45.952730230554316</c:v>
                </c:pt>
                <c:pt idx="156">
                  <c:v>46.124762562657246</c:v>
                </c:pt>
                <c:pt idx="157">
                  <c:v>45.819156733872525</c:v>
                </c:pt>
                <c:pt idx="158">
                  <c:v>46.114677326074329</c:v>
                </c:pt>
                <c:pt idx="159">
                  <c:v>45.651253293896353</c:v>
                </c:pt>
                <c:pt idx="160">
                  <c:v>45.493066356993879</c:v>
                </c:pt>
                <c:pt idx="161">
                  <c:v>46.273453874501413</c:v>
                </c:pt>
                <c:pt idx="162">
                  <c:v>45.539124004138763</c:v>
                </c:pt>
                <c:pt idx="163">
                  <c:v>46.278516492495179</c:v>
                </c:pt>
                <c:pt idx="164">
                  <c:v>45.958122102333654</c:v>
                </c:pt>
                <c:pt idx="165">
                  <c:v>45.65369391365995</c:v>
                </c:pt>
                <c:pt idx="166">
                  <c:v>46.031544713263003</c:v>
                </c:pt>
                <c:pt idx="167">
                  <c:v>45.959498958617097</c:v>
                </c:pt>
                <c:pt idx="168">
                  <c:v>45.532645983481061</c:v>
                </c:pt>
                <c:pt idx="169">
                  <c:v>46.17866933915505</c:v>
                </c:pt>
                <c:pt idx="170">
                  <c:v>45.679795420658209</c:v>
                </c:pt>
                <c:pt idx="171">
                  <c:v>46.127078698817101</c:v>
                </c:pt>
                <c:pt idx="172">
                  <c:v>45.594964102395345</c:v>
                </c:pt>
                <c:pt idx="173">
                  <c:v>45.617784031825764</c:v>
                </c:pt>
                <c:pt idx="174">
                  <c:v>46.148497410574123</c:v>
                </c:pt>
                <c:pt idx="175">
                  <c:v>46.055562035587592</c:v>
                </c:pt>
                <c:pt idx="176">
                  <c:v>45.930181410728842</c:v>
                </c:pt>
                <c:pt idx="177">
                  <c:v>45.323752930015857</c:v>
                </c:pt>
                <c:pt idx="178">
                  <c:v>45.658495116435411</c:v>
                </c:pt>
                <c:pt idx="179">
                  <c:v>45.986911582103545</c:v>
                </c:pt>
                <c:pt idx="180">
                  <c:v>46.283526456112845</c:v>
                </c:pt>
                <c:pt idx="181">
                  <c:v>45.906362357066854</c:v>
                </c:pt>
                <c:pt idx="182">
                  <c:v>46.640978055263368</c:v>
                </c:pt>
                <c:pt idx="183">
                  <c:v>45.815531400075102</c:v>
                </c:pt>
                <c:pt idx="184">
                  <c:v>46.125334036715273</c:v>
                </c:pt>
                <c:pt idx="185">
                  <c:v>46.293842539743395</c:v>
                </c:pt>
                <c:pt idx="186">
                  <c:v>45.517581332545035</c:v>
                </c:pt>
                <c:pt idx="187">
                  <c:v>46.076610693960781</c:v>
                </c:pt>
                <c:pt idx="188">
                  <c:v>45.867683769253581</c:v>
                </c:pt>
                <c:pt idx="189">
                  <c:v>45.495072895809628</c:v>
                </c:pt>
                <c:pt idx="190">
                  <c:v>46.308455371797244</c:v>
                </c:pt>
                <c:pt idx="191">
                  <c:v>46.160621860904534</c:v>
                </c:pt>
                <c:pt idx="192">
                  <c:v>46.241943032274868</c:v>
                </c:pt>
                <c:pt idx="193">
                  <c:v>46.260205891934362</c:v>
                </c:pt>
                <c:pt idx="194">
                  <c:v>45.799710972801464</c:v>
                </c:pt>
                <c:pt idx="195">
                  <c:v>46.091208032167678</c:v>
                </c:pt>
                <c:pt idx="196">
                  <c:v>46.593297384962199</c:v>
                </c:pt>
                <c:pt idx="197">
                  <c:v>46.032011691277042</c:v>
                </c:pt>
                <c:pt idx="198">
                  <c:v>46.094475070148647</c:v>
                </c:pt>
                <c:pt idx="199">
                  <c:v>46.486664466629072</c:v>
                </c:pt>
                <c:pt idx="200">
                  <c:v>46.2770342477518</c:v>
                </c:pt>
                <c:pt idx="201">
                  <c:v>46.394475235158538</c:v>
                </c:pt>
                <c:pt idx="202">
                  <c:v>46.364599208462096</c:v>
                </c:pt>
                <c:pt idx="203">
                  <c:v>46.625656837739136</c:v>
                </c:pt>
                <c:pt idx="204">
                  <c:v>46.089356788225913</c:v>
                </c:pt>
                <c:pt idx="205">
                  <c:v>46.323564452049524</c:v>
                </c:pt>
                <c:pt idx="206">
                  <c:v>46.359974352753589</c:v>
                </c:pt>
                <c:pt idx="207">
                  <c:v>46.650261329881786</c:v>
                </c:pt>
                <c:pt idx="208">
                  <c:v>46.666887261957044</c:v>
                </c:pt>
                <c:pt idx="209">
                  <c:v>46.62513136430082</c:v>
                </c:pt>
                <c:pt idx="210">
                  <c:v>46.190397019461983</c:v>
                </c:pt>
                <c:pt idx="211">
                  <c:v>46.580049470111724</c:v>
                </c:pt>
                <c:pt idx="212">
                  <c:v>46.191690470293338</c:v>
                </c:pt>
                <c:pt idx="213">
                  <c:v>46.555264177361074</c:v>
                </c:pt>
                <c:pt idx="214">
                  <c:v>46.245597144161536</c:v>
                </c:pt>
                <c:pt idx="215">
                  <c:v>46.427063950168126</c:v>
                </c:pt>
                <c:pt idx="216">
                  <c:v>46.718877834281862</c:v>
                </c:pt>
                <c:pt idx="217">
                  <c:v>46.186390063865474</c:v>
                </c:pt>
                <c:pt idx="218">
                  <c:v>46.619845522565107</c:v>
                </c:pt>
                <c:pt idx="219">
                  <c:v>46.533257633286574</c:v>
                </c:pt>
                <c:pt idx="220">
                  <c:v>46.499477804423655</c:v>
                </c:pt>
                <c:pt idx="221">
                  <c:v>46.681031209602395</c:v>
                </c:pt>
                <c:pt idx="222">
                  <c:v>46.362041795295127</c:v>
                </c:pt>
                <c:pt idx="223">
                  <c:v>46.385460038207455</c:v>
                </c:pt>
                <c:pt idx="224">
                  <c:v>46.581715319983608</c:v>
                </c:pt>
                <c:pt idx="225">
                  <c:v>46.726655810996064</c:v>
                </c:pt>
                <c:pt idx="226">
                  <c:v>47.099183720165144</c:v>
                </c:pt>
                <c:pt idx="227">
                  <c:v>46.731955386724579</c:v>
                </c:pt>
                <c:pt idx="228">
                  <c:v>46.355270430639955</c:v>
                </c:pt>
                <c:pt idx="229">
                  <c:v>47.160860097389225</c:v>
                </c:pt>
                <c:pt idx="230">
                  <c:v>46.830144528506104</c:v>
                </c:pt>
                <c:pt idx="231">
                  <c:v>47.345597035517876</c:v>
                </c:pt>
                <c:pt idx="232">
                  <c:v>46.823049702355206</c:v>
                </c:pt>
                <c:pt idx="233">
                  <c:v>46.555157239360078</c:v>
                </c:pt>
                <c:pt idx="234">
                  <c:v>46.719157589540046</c:v>
                </c:pt>
                <c:pt idx="235">
                  <c:v>46.508492713832055</c:v>
                </c:pt>
                <c:pt idx="236">
                  <c:v>46.662400177976338</c:v>
                </c:pt>
                <c:pt idx="237">
                  <c:v>46.570884238553987</c:v>
                </c:pt>
                <c:pt idx="238">
                  <c:v>46.855837038119034</c:v>
                </c:pt>
                <c:pt idx="239">
                  <c:v>46.68149663077191</c:v>
                </c:pt>
                <c:pt idx="240">
                  <c:v>46.254015479068826</c:v>
                </c:pt>
                <c:pt idx="241">
                  <c:v>46.646011944929064</c:v>
                </c:pt>
                <c:pt idx="242">
                  <c:v>46.771475714760435</c:v>
                </c:pt>
                <c:pt idx="243">
                  <c:v>47.135624969985102</c:v>
                </c:pt>
                <c:pt idx="244">
                  <c:v>46.51691813343681</c:v>
                </c:pt>
                <c:pt idx="245">
                  <c:v>46.481533410398278</c:v>
                </c:pt>
                <c:pt idx="246">
                  <c:v>46.587544038595993</c:v>
                </c:pt>
                <c:pt idx="247">
                  <c:v>46.284478031519889</c:v>
                </c:pt>
                <c:pt idx="248">
                  <c:v>46.817504256791977</c:v>
                </c:pt>
                <c:pt idx="249">
                  <c:v>46.683578319327481</c:v>
                </c:pt>
                <c:pt idx="250">
                  <c:v>46.502664339190851</c:v>
                </c:pt>
                <c:pt idx="251">
                  <c:v>46.634435564217448</c:v>
                </c:pt>
                <c:pt idx="252">
                  <c:v>46.849771958950193</c:v>
                </c:pt>
                <c:pt idx="253">
                  <c:v>47.250506096304626</c:v>
                </c:pt>
                <c:pt idx="254">
                  <c:v>46.807554636959381</c:v>
                </c:pt>
                <c:pt idx="255">
                  <c:v>46.92009356211652</c:v>
                </c:pt>
                <c:pt idx="256">
                  <c:v>46.976882421249492</c:v>
                </c:pt>
                <c:pt idx="257">
                  <c:v>47.073408606013594</c:v>
                </c:pt>
                <c:pt idx="258">
                  <c:v>47.074299907184376</c:v>
                </c:pt>
                <c:pt idx="259">
                  <c:v>46.910956908135653</c:v>
                </c:pt>
                <c:pt idx="260">
                  <c:v>46.97515564093441</c:v>
                </c:pt>
                <c:pt idx="261">
                  <c:v>46.60605126600953</c:v>
                </c:pt>
                <c:pt idx="262">
                  <c:v>47.189575203473787</c:v>
                </c:pt>
                <c:pt idx="263">
                  <c:v>46.646131724311836</c:v>
                </c:pt>
                <c:pt idx="264">
                  <c:v>46.525301869304293</c:v>
                </c:pt>
                <c:pt idx="265">
                  <c:v>47.062752026519867</c:v>
                </c:pt>
                <c:pt idx="266">
                  <c:v>46.491312144629021</c:v>
                </c:pt>
                <c:pt idx="267">
                  <c:v>47.244205778663478</c:v>
                </c:pt>
                <c:pt idx="268">
                  <c:v>47.449657613849354</c:v>
                </c:pt>
                <c:pt idx="269">
                  <c:v>47.098302096279994</c:v>
                </c:pt>
                <c:pt idx="270">
                  <c:v>47.040743789273044</c:v>
                </c:pt>
                <c:pt idx="271">
                  <c:v>47.089118804360162</c:v>
                </c:pt>
                <c:pt idx="272">
                  <c:v>46.790381794874349</c:v>
                </c:pt>
                <c:pt idx="273">
                  <c:v>46.974178016807919</c:v>
                </c:pt>
                <c:pt idx="274">
                  <c:v>47.010066205130144</c:v>
                </c:pt>
                <c:pt idx="275">
                  <c:v>46.830928953554185</c:v>
                </c:pt>
                <c:pt idx="276">
                  <c:v>46.937561513438034</c:v>
                </c:pt>
                <c:pt idx="277">
                  <c:v>47.373409371318715</c:v>
                </c:pt>
                <c:pt idx="278">
                  <c:v>46.95827249860239</c:v>
                </c:pt>
                <c:pt idx="279">
                  <c:v>46.877773724001557</c:v>
                </c:pt>
                <c:pt idx="280">
                  <c:v>46.951448496337591</c:v>
                </c:pt>
                <c:pt idx="281">
                  <c:v>47.513328398471138</c:v>
                </c:pt>
                <c:pt idx="282">
                  <c:v>47.423542977164061</c:v>
                </c:pt>
                <c:pt idx="283">
                  <c:v>47.440080960478909</c:v>
                </c:pt>
                <c:pt idx="284">
                  <c:v>47.726074245284067</c:v>
                </c:pt>
                <c:pt idx="285">
                  <c:v>47.402647574464844</c:v>
                </c:pt>
                <c:pt idx="286">
                  <c:v>47.348389311759789</c:v>
                </c:pt>
                <c:pt idx="287">
                  <c:v>47.533126520475804</c:v>
                </c:pt>
                <c:pt idx="288">
                  <c:v>47.459555972203255</c:v>
                </c:pt>
                <c:pt idx="289">
                  <c:v>47.633622534680015</c:v>
                </c:pt>
                <c:pt idx="290">
                  <c:v>47.948448020182546</c:v>
                </c:pt>
                <c:pt idx="291">
                  <c:v>48.024581729906977</c:v>
                </c:pt>
                <c:pt idx="292">
                  <c:v>47.826040794363955</c:v>
                </c:pt>
                <c:pt idx="293">
                  <c:v>47.901477414791245</c:v>
                </c:pt>
                <c:pt idx="294">
                  <c:v>47.842691999027778</c:v>
                </c:pt>
                <c:pt idx="295">
                  <c:v>47.547640171150796</c:v>
                </c:pt>
                <c:pt idx="296">
                  <c:v>47.530165935470968</c:v>
                </c:pt>
                <c:pt idx="297">
                  <c:v>48.09728525174382</c:v>
                </c:pt>
                <c:pt idx="298">
                  <c:v>48.240927078063045</c:v>
                </c:pt>
                <c:pt idx="299">
                  <c:v>47.318258282219595</c:v>
                </c:pt>
                <c:pt idx="300">
                  <c:v>47.722613723971044</c:v>
                </c:pt>
                <c:pt idx="301">
                  <c:v>47.939253910802677</c:v>
                </c:pt>
                <c:pt idx="302">
                  <c:v>48.040740259953147</c:v>
                </c:pt>
                <c:pt idx="303">
                  <c:v>47.996795735188293</c:v>
                </c:pt>
                <c:pt idx="304">
                  <c:v>47.935733895067457</c:v>
                </c:pt>
                <c:pt idx="305">
                  <c:v>47.602871570914125</c:v>
                </c:pt>
                <c:pt idx="306">
                  <c:v>48.017013436011943</c:v>
                </c:pt>
                <c:pt idx="307">
                  <c:v>48.236171933854621</c:v>
                </c:pt>
                <c:pt idx="308">
                  <c:v>47.698034027508463</c:v>
                </c:pt>
                <c:pt idx="309">
                  <c:v>47.495425619666285</c:v>
                </c:pt>
                <c:pt idx="310">
                  <c:v>48.063663919873107</c:v>
                </c:pt>
                <c:pt idx="311">
                  <c:v>48.221626858294542</c:v>
                </c:pt>
                <c:pt idx="312">
                  <c:v>47.918553603600145</c:v>
                </c:pt>
                <c:pt idx="313">
                  <c:v>47.86351876422632</c:v>
                </c:pt>
                <c:pt idx="314">
                  <c:v>47.402713052915011</c:v>
                </c:pt>
                <c:pt idx="315">
                  <c:v>47.843939848961362</c:v>
                </c:pt>
                <c:pt idx="316">
                  <c:v>47.251910118646791</c:v>
                </c:pt>
                <c:pt idx="317">
                  <c:v>48.111324242586932</c:v>
                </c:pt>
                <c:pt idx="318">
                  <c:v>48.090168117248979</c:v>
                </c:pt>
                <c:pt idx="319">
                  <c:v>47.958124439995046</c:v>
                </c:pt>
                <c:pt idx="320">
                  <c:v>47.687026409783464</c:v>
                </c:pt>
                <c:pt idx="321">
                  <c:v>47.762783295507461</c:v>
                </c:pt>
                <c:pt idx="322">
                  <c:v>47.614856275293441</c:v>
                </c:pt>
                <c:pt idx="323">
                  <c:v>47.747185358968828</c:v>
                </c:pt>
                <c:pt idx="324">
                  <c:v>47.674187480571092</c:v>
                </c:pt>
                <c:pt idx="325">
                  <c:v>47.864451021491796</c:v>
                </c:pt>
                <c:pt idx="326">
                  <c:v>47.497049776285024</c:v>
                </c:pt>
                <c:pt idx="327">
                  <c:v>47.427388995309762</c:v>
                </c:pt>
                <c:pt idx="328">
                  <c:v>47.482978121593092</c:v>
                </c:pt>
                <c:pt idx="329">
                  <c:v>47.458012758433355</c:v>
                </c:pt>
                <c:pt idx="330">
                  <c:v>47.972307620389273</c:v>
                </c:pt>
                <c:pt idx="331">
                  <c:v>47.818301352068175</c:v>
                </c:pt>
                <c:pt idx="332">
                  <c:v>47.541925932737811</c:v>
                </c:pt>
                <c:pt idx="333">
                  <c:v>48.651416145360095</c:v>
                </c:pt>
                <c:pt idx="334">
                  <c:v>47.426219065624295</c:v>
                </c:pt>
                <c:pt idx="335">
                  <c:v>47.883538461424955</c:v>
                </c:pt>
                <c:pt idx="336">
                  <c:v>47.922194399638364</c:v>
                </c:pt>
                <c:pt idx="337">
                  <c:v>47.922092144051469</c:v>
                </c:pt>
                <c:pt idx="338">
                  <c:v>47.76934663276208</c:v>
                </c:pt>
                <c:pt idx="339">
                  <c:v>48.032925713175658</c:v>
                </c:pt>
                <c:pt idx="340">
                  <c:v>47.625204250134182</c:v>
                </c:pt>
                <c:pt idx="341">
                  <c:v>48.105629781341975</c:v>
                </c:pt>
                <c:pt idx="342">
                  <c:v>48.107190771236048</c:v>
                </c:pt>
                <c:pt idx="343">
                  <c:v>47.888148642890656</c:v>
                </c:pt>
                <c:pt idx="344">
                  <c:v>48.034215263010296</c:v>
                </c:pt>
                <c:pt idx="345">
                  <c:v>47.787881822723996</c:v>
                </c:pt>
                <c:pt idx="346">
                  <c:v>48.266390213857207</c:v>
                </c:pt>
                <c:pt idx="347">
                  <c:v>48.035044818504971</c:v>
                </c:pt>
                <c:pt idx="348">
                  <c:v>47.98427001259779</c:v>
                </c:pt>
                <c:pt idx="349">
                  <c:v>47.942091722564321</c:v>
                </c:pt>
                <c:pt idx="350">
                  <c:v>47.929012740756974</c:v>
                </c:pt>
                <c:pt idx="351">
                  <c:v>48.20314111158023</c:v>
                </c:pt>
                <c:pt idx="352">
                  <c:v>48.356256018758394</c:v>
                </c:pt>
                <c:pt idx="353">
                  <c:v>47.993337842432013</c:v>
                </c:pt>
                <c:pt idx="354">
                  <c:v>47.98579249742901</c:v>
                </c:pt>
                <c:pt idx="355">
                  <c:v>48.449642030861732</c:v>
                </c:pt>
                <c:pt idx="356">
                  <c:v>48.337818335874388</c:v>
                </c:pt>
                <c:pt idx="357">
                  <c:v>48.022967715133852</c:v>
                </c:pt>
                <c:pt idx="358">
                  <c:v>48.181200185334845</c:v>
                </c:pt>
                <c:pt idx="359">
                  <c:v>48.021817231690257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1886904"/>
        <c:axId val="251887296"/>
      </c:scatterChart>
      <c:valAx>
        <c:axId val="251886904"/>
        <c:scaling>
          <c:orientation val="minMax"/>
          <c:max val="5.3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(days)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ysClr val="windowText" lastClr="000000"/>
            </a:solidFill>
          </a:ln>
        </c:spPr>
        <c:crossAx val="251887296"/>
        <c:crosses val="autoZero"/>
        <c:crossBetween val="midCat"/>
        <c:majorUnit val="1"/>
      </c:valAx>
      <c:valAx>
        <c:axId val="251887296"/>
        <c:scaling>
          <c:orientation val="minMax"/>
          <c:max val="8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Release Rate (µg/day)</a:t>
                </a:r>
              </a:p>
            </c:rich>
          </c:tx>
          <c:layout>
            <c:manualLayout>
              <c:xMode val="edge"/>
              <c:yMode val="edge"/>
              <c:x val="2.2929974570372994E-2"/>
              <c:y val="3.7104143165656779E-2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 w="15875">
            <a:solidFill>
              <a:sysClr val="windowText" lastClr="000000"/>
            </a:solidFill>
          </a:ln>
        </c:spPr>
        <c:crossAx val="25188690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1197" kern="120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/>
    <cs:effectRef idx="1"/>
    <cs:fontRef idx="minor">
      <a:schemeClr val="dk1"/>
    </cs:fontRef>
    <cs:spPr>
      <a:ln w="9525" cap="flat" cmpd="sng" algn="ctr">
        <a:solidFill>
          <a:schemeClr val="phClr">
            <a:alpha val="70000"/>
          </a:schemeClr>
        </a:solidFill>
        <a:prstDash val="sysDot"/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rnd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0" baseline="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>
              <a:alpha val="0"/>
            </a:schemeClr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5000"/>
            <a:lumOff val="75000"/>
          </a:schemeClr>
        </a:solidFill>
        <a:round/>
      </a:ln>
    </cs:spPr>
    <cs:defRPr sz="1197" kern="1200" spc="0" baseline="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51" tIns="46377" rIns="92751" bIns="46377" numCol="1" anchor="t" anchorCtr="0" compatLnSpc="1">
            <a:prstTxWarp prst="textNoShape">
              <a:avLst/>
            </a:prstTxWarp>
          </a:bodyPr>
          <a:lstStyle>
            <a:lvl1pPr defTabSz="928080" eaLnBrk="0" hangingPunct="0">
              <a:defRPr sz="1200">
                <a:latin typeface="Times New Roman" pitchFamily="1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51" tIns="46377" rIns="92751" bIns="46377" numCol="1" anchor="t" anchorCtr="0" compatLnSpc="1">
            <a:prstTxWarp prst="textNoShape">
              <a:avLst/>
            </a:prstTxWarp>
          </a:bodyPr>
          <a:lstStyle>
            <a:lvl1pPr algn="r" defTabSz="928080" eaLnBrk="0" hangingPunct="0">
              <a:defRPr sz="1200">
                <a:latin typeface="Times New Roman" pitchFamily="1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780"/>
            <a:ext cx="3038475" cy="46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51" tIns="46377" rIns="92751" bIns="46377" numCol="1" anchor="b" anchorCtr="0" compatLnSpc="1">
            <a:prstTxWarp prst="textNoShape">
              <a:avLst/>
            </a:prstTxWarp>
          </a:bodyPr>
          <a:lstStyle>
            <a:lvl1pPr defTabSz="928080" eaLnBrk="0" hangingPunct="0">
              <a:defRPr sz="1200">
                <a:latin typeface="Times New Roman" pitchFamily="1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0780"/>
            <a:ext cx="3038475" cy="46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51" tIns="46377" rIns="92751" bIns="46377" numCol="1" anchor="b" anchorCtr="0" compatLnSpc="1">
            <a:prstTxWarp prst="textNoShape">
              <a:avLst/>
            </a:prstTxWarp>
          </a:bodyPr>
          <a:lstStyle>
            <a:lvl1pPr algn="r" defTabSz="928080" eaLnBrk="0" hangingPunct="0">
              <a:defRPr sz="1200">
                <a:latin typeface="Times New Roman" pitchFamily="1" charset="0"/>
              </a:defRPr>
            </a:lvl1pPr>
          </a:lstStyle>
          <a:p>
            <a:pPr>
              <a:defRPr/>
            </a:pPr>
            <a:fld id="{80C1A849-00CD-4F29-885F-6A022981E9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2004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2" tIns="45511" rIns="91022" bIns="45511" numCol="1" anchor="t" anchorCtr="0" compatLnSpc="1">
            <a:prstTxWarp prst="textNoShape">
              <a:avLst/>
            </a:prstTxWarp>
          </a:bodyPr>
          <a:lstStyle>
            <a:lvl1pPr defTabSz="910806" eaLnBrk="0" hangingPunct="0">
              <a:defRPr sz="1200">
                <a:latin typeface="Times New Roman" pitchFamily="1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9" y="0"/>
            <a:ext cx="3038475" cy="46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2" tIns="45511" rIns="91022" bIns="45511" numCol="1" anchor="t" anchorCtr="0" compatLnSpc="1">
            <a:prstTxWarp prst="textNoShape">
              <a:avLst/>
            </a:prstTxWarp>
          </a:bodyPr>
          <a:lstStyle>
            <a:lvl1pPr algn="r" defTabSz="910806" eaLnBrk="0" hangingPunct="0">
              <a:defRPr sz="1200">
                <a:latin typeface="Times New Roman" pitchFamily="1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4590"/>
            <a:ext cx="5607050" cy="418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2" tIns="45511" rIns="91022" bIns="455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180"/>
            <a:ext cx="3038475" cy="46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2" tIns="45511" rIns="91022" bIns="45511" numCol="1" anchor="b" anchorCtr="0" compatLnSpc="1">
            <a:prstTxWarp prst="textNoShape">
              <a:avLst/>
            </a:prstTxWarp>
          </a:bodyPr>
          <a:lstStyle>
            <a:lvl1pPr defTabSz="910806" eaLnBrk="0" hangingPunct="0">
              <a:defRPr sz="1200">
                <a:latin typeface="Times New Roman" pitchFamily="1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9" y="8829180"/>
            <a:ext cx="3038475" cy="46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2" tIns="45511" rIns="91022" bIns="45511" numCol="1" anchor="b" anchorCtr="0" compatLnSpc="1">
            <a:prstTxWarp prst="textNoShape">
              <a:avLst/>
            </a:prstTxWarp>
          </a:bodyPr>
          <a:lstStyle>
            <a:lvl1pPr algn="r" defTabSz="910806" eaLnBrk="0" hangingPunct="0">
              <a:defRPr sz="1200">
                <a:latin typeface="Times New Roman" pitchFamily="1" charset="0"/>
              </a:defRPr>
            </a:lvl1pPr>
          </a:lstStyle>
          <a:p>
            <a:pPr>
              <a:defRPr/>
            </a:pPr>
            <a:fld id="{688F3E08-FB50-4F88-A065-1F3D3C9B36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3298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" charset="0"/>
                <a:ea typeface="+mn-ea"/>
                <a:cs typeface="+mn-cs"/>
              </a:rPr>
              <a:t>The Degradable Islet NanoGland, is our objective to address the issue of islet transplantation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" charset="0"/>
                <a:ea typeface="+mn-ea"/>
                <a:cs typeface="+mn-cs"/>
              </a:rPr>
              <a:t>Providing a temporary architecture to keep the transplanted islets in an environment geometrically more physiological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" charset="0"/>
                <a:ea typeface="+mn-ea"/>
                <a:cs typeface="+mn-cs"/>
              </a:rPr>
              <a:t>Supporting the vascularization through delivery of growth factor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" charset="0"/>
                <a:ea typeface="+mn-ea"/>
                <a:cs typeface="+mn-cs"/>
              </a:rPr>
              <a:t>Supporting Islet with oxygenation through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" charset="0"/>
                <a:ea typeface="+mn-ea"/>
                <a:cs typeface="+mn-cs"/>
              </a:rPr>
              <a:t>polyfluorocarbon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" charset="0"/>
                <a:ea typeface="+mn-ea"/>
                <a:cs typeface="+mn-cs"/>
              </a:rPr>
              <a:t>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" charset="0"/>
                <a:ea typeface="+mn-ea"/>
                <a:cs typeface="+mn-cs"/>
              </a:rPr>
              <a:t>Allowing for a short term degradation of the encapsulation (45 days) to allow for the simultaneous revascularization of the graft</a:t>
            </a:r>
          </a:p>
          <a:p>
            <a:endParaRPr lang="it-IT" dirty="0" smtClean="0">
              <a:latin typeface="Arial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D5AC3DD5-1E85-40FB-A707-41CA53BD628E}" type="slidenum">
              <a:rPr lang="en-US" smtClean="0">
                <a:latin typeface="Arial" charset="0"/>
              </a:rPr>
              <a:pPr defTabSz="909638"/>
              <a:t>16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197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dirty="0" smtClean="0"/>
              <a:t>Bone Marrow derived cells (MSC) differentiated into functional islet-like structure. Insulin,</a:t>
            </a:r>
            <a:r>
              <a:rPr lang="en-US" sz="1200" baseline="0" dirty="0" smtClean="0"/>
              <a:t> glucagon and c-peptide are markers of functionality and the differentiated cells stained for all of them.</a:t>
            </a:r>
            <a:r>
              <a:rPr lang="en-US" sz="1200" dirty="0" smtClean="0"/>
              <a:t/>
            </a:r>
            <a:br>
              <a:rPr lang="en-US" sz="1200" dirty="0" smtClean="0"/>
            </a:br>
            <a:endParaRPr lang="en-US" dirty="0" smtClean="0">
              <a:latin typeface="Arial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C80023-6852-4605-AB0C-375F9681884F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17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797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" charset="0"/>
                <a:ea typeface="+mn-ea"/>
                <a:cs typeface="+mn-cs"/>
              </a:rPr>
              <a:t>Schematic and SEM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" charset="0"/>
                <a:ea typeface="+mn-ea"/>
                <a:cs typeface="+mn-cs"/>
              </a:rPr>
              <a:t>micrografts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" charset="0"/>
                <a:ea typeface="+mn-ea"/>
                <a:cs typeface="+mn-cs"/>
              </a:rPr>
              <a:t> of the Silicon non-degradable NanoGland presenting through microchannel in size equal to 20, 40 and 60 um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" charset="0"/>
                <a:ea typeface="+mn-ea"/>
                <a:cs typeface="+mn-cs"/>
              </a:rPr>
              <a:t>To allow for potential vessel formation through the membrane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" charset="0"/>
                <a:ea typeface="+mn-ea"/>
                <a:cs typeface="+mn-cs"/>
              </a:rPr>
              <a:t>The graph illustrates the results of islet viability and glucose stimulated insulin secretion (measured by the Stimulation Index)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" charset="0"/>
                <a:ea typeface="+mn-ea"/>
                <a:cs typeface="+mn-cs"/>
              </a:rPr>
              <a:t>This study was performed in vitro for almost one month into cell culture by spiking the supernatant outside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" charset="0"/>
                <a:ea typeface="+mn-ea"/>
                <a:cs typeface="+mn-cs"/>
              </a:rPr>
              <a:t>nanogland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" charset="0"/>
                <a:ea typeface="+mn-ea"/>
                <a:cs typeface="+mn-cs"/>
              </a:rPr>
              <a:t> with glucose and measuring the produced insulin content in the supernatant. This was done at time 0 and after 27 days to see if islet suffered inside the NanoGland.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" charset="0"/>
                <a:ea typeface="+mn-ea"/>
                <a:cs typeface="+mn-cs"/>
              </a:rPr>
              <a:t>A good stimulation index &gt;1 was obtained for all microchannel sizes even after 27 days of testing.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" charset="0"/>
                <a:ea typeface="+mn-ea"/>
                <a:cs typeface="+mn-cs"/>
              </a:rPr>
              <a:t>The lower index related to 60 um channels is attributed to the loss of small islets from the 60 um channels.</a:t>
            </a:r>
          </a:p>
          <a:p>
            <a:endParaRPr lang="it-IT" dirty="0" smtClean="0">
              <a:latin typeface="Arial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10D2F694-7A2A-49F1-80F8-8E0E2A1670CB}" type="slidenum">
              <a:rPr lang="en-US" smtClean="0">
                <a:latin typeface="Arial" charset="0"/>
              </a:rPr>
              <a:pPr defTabSz="909638"/>
              <a:t>18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43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Times New Roman" pitchFamily="1" charset="0"/>
                <a:ea typeface="+mn-ea"/>
                <a:cs typeface="+mn-cs"/>
              </a:rPr>
              <a:t>Nanoglands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1" charset="0"/>
                <a:ea typeface="+mn-ea"/>
                <a:cs typeface="+mn-cs"/>
              </a:rPr>
              <a:t> were loaded with human islets and implanted subcutaneously in nude mice together with a VEG-F releasing disc.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Times New Roman" pitchFamily="1" charset="0"/>
                <a:ea typeface="+mn-ea"/>
                <a:cs typeface="+mn-cs"/>
              </a:rPr>
              <a:t>After 4 months other islets were retrieved from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1" charset="0"/>
                <a:ea typeface="+mn-ea"/>
                <a:cs typeface="+mn-cs"/>
              </a:rPr>
              <a:t>Nanoglands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1" charset="0"/>
                <a:ea typeface="+mn-ea"/>
                <a:cs typeface="+mn-cs"/>
              </a:rPr>
              <a:t> and we looked at both viability and mice endothelial cell infiltration in the NanoGlands.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Times New Roman" pitchFamily="1" charset="0"/>
                <a:ea typeface="+mn-ea"/>
                <a:cs typeface="+mn-cs"/>
              </a:rPr>
              <a:t>The Islets were still viable (TUNEL staining ,G), capable of producing insulin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1" charset="0"/>
                <a:ea typeface="+mn-ea"/>
                <a:cs typeface="+mn-cs"/>
              </a:rPr>
              <a:t> (A and staining D-F) and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1" charset="0"/>
                <a:ea typeface="+mn-ea"/>
                <a:cs typeface="+mn-cs"/>
              </a:rPr>
              <a:t>the blue stain (I) specific for mice endothelial cell demonstrated that infiltration occurred (a good sign for through-NanoGland revascularization of transplant). The gross examination of the tissue surrounding the NanoGland show vascularization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1" charset="0"/>
                <a:ea typeface="+mn-ea"/>
                <a:cs typeface="+mn-cs"/>
              </a:rPr>
              <a:t> (B) and minimal fibrosis ©.</a:t>
            </a:r>
            <a:endParaRPr lang="en-US" sz="1200" kern="1200" dirty="0" smtClean="0">
              <a:solidFill>
                <a:schemeClr val="tx1"/>
              </a:solidFill>
              <a:latin typeface="Times New Roman" pitchFamily="1" charset="0"/>
              <a:ea typeface="+mn-ea"/>
              <a:cs typeface="+mn-cs"/>
            </a:endParaRPr>
          </a:p>
          <a:p>
            <a:endParaRPr lang="it-IT" dirty="0" smtClean="0">
              <a:latin typeface="Arial" charset="0"/>
            </a:endParaRP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638"/>
            <a:fld id="{AF9CDD56-8419-409F-93DA-2CD8041D9144}" type="slidenum">
              <a:rPr lang="en-US" smtClean="0">
                <a:latin typeface="Arial" charset="0"/>
              </a:rPr>
              <a:pPr defTabSz="909638"/>
              <a:t>19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481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239713" y="838200"/>
            <a:ext cx="869315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>
            <a:outerShdw dist="28398" dir="1593903" algn="ctr" rotWithShape="0">
              <a:srgbClr val="000000"/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 dirty="0">
              <a:latin typeface="Times New Roman" pitchFamily="1" charset="0"/>
              <a:ea typeface="MS PGothic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4" y="-5917"/>
            <a:ext cx="5235058" cy="867930"/>
          </a:xfrm>
          <a:prstGeom prst="rect">
            <a:avLst/>
          </a:prstGeom>
        </p:spPr>
        <p:txBody>
          <a:bodyPr/>
          <a:lstStyle>
            <a:lvl1pPr>
              <a:defRPr sz="2800" baseline="0"/>
            </a:lvl1pPr>
          </a:lstStyle>
          <a:p>
            <a:r>
              <a:rPr lang="en-US" smtClean="0"/>
              <a:t>Click to edit Master title style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51" y="895865"/>
            <a:ext cx="8786812" cy="55753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87172"/>
            <a:ext cx="2260600" cy="6621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5763" y="304800"/>
            <a:ext cx="2195512" cy="63373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3" y="304800"/>
            <a:ext cx="6438900" cy="6337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NASA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100" y="5116513"/>
            <a:ext cx="541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Documents and Settings\mlandry\Desktop\Picture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6172200"/>
            <a:ext cx="900113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TMHRI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762000"/>
            <a:ext cx="48593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06204"/>
            <a:ext cx="7772400" cy="1362075"/>
          </a:xfrm>
          <a:prstGeom prst="rect">
            <a:avLst/>
          </a:prstGeom>
        </p:spPr>
        <p:txBody>
          <a:bodyPr anchor="t"/>
          <a:lstStyle>
            <a:lvl1pPr algn="ctr">
              <a:defRPr sz="4000" b="1" cap="none" baseline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it-IT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3420094"/>
            <a:ext cx="9144000" cy="3420056"/>
          </a:xfrm>
          <a:effectLst>
            <a:outerShdw dist="1796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60" y="233170"/>
            <a:ext cx="4710589" cy="137972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239713" y="838200"/>
            <a:ext cx="869315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>
            <a:outerShdw dist="28398" dir="1593903" algn="ctr" rotWithShape="0">
              <a:srgbClr val="000000"/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 dirty="0">
              <a:latin typeface="Times New Roman" pitchFamily="1" charset="0"/>
              <a:ea typeface="MS PGothic" pitchFamily="34" charset="-128"/>
            </a:endParaRPr>
          </a:p>
        </p:txBody>
      </p:sp>
      <p:pic>
        <p:nvPicPr>
          <p:cNvPr id="6" name="Picture 2" descr="F:\- nanomed\Logos\Methodist Hospital Research Institute\WHT_TMHRI [Converted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2588" y="206375"/>
            <a:ext cx="34671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463" y="1066800"/>
            <a:ext cx="4316412" cy="5575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3275" y="1066800"/>
            <a:ext cx="4318000" cy="5575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4464" y="-5917"/>
            <a:ext cx="5235058" cy="867930"/>
          </a:xfrm>
          <a:prstGeom prst="rect">
            <a:avLst/>
          </a:prstGeom>
        </p:spPr>
        <p:txBody>
          <a:bodyPr/>
          <a:lstStyle>
            <a:lvl1pPr>
              <a:defRPr sz="2800" baseline="0"/>
            </a:lvl1pPr>
          </a:lstStyle>
          <a:p>
            <a:r>
              <a:rPr lang="en-US" smtClean="0"/>
              <a:t>Click to edit Master title style</a:t>
            </a: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3" y="298450"/>
            <a:ext cx="7081837" cy="563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HRI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762000"/>
            <a:ext cx="48593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3" y="298450"/>
            <a:ext cx="7081837" cy="563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505AA"/>
            </a:gs>
            <a:gs pos="75000">
              <a:srgbClr val="0604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463" y="1066800"/>
            <a:ext cx="8786812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rgbClr val="000000">
                <a:alpha val="74998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239713" y="838200"/>
            <a:ext cx="869315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>
            <a:outerShdw dist="28398" dir="1593903" algn="ctr" rotWithShape="0">
              <a:srgbClr val="000000"/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 dirty="0">
              <a:latin typeface="Times New Roman" pitchFamily="1" charset="0"/>
              <a:ea typeface="MS PGothic" pitchFamily="34" charset="-12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4463" y="-6350"/>
            <a:ext cx="5235575" cy="868363"/>
          </a:xfrm>
          <a:prstGeom prst="rect">
            <a:avLst/>
          </a:prstGeom>
        </p:spPr>
        <p:txBody>
          <a:bodyPr/>
          <a:lstStyle>
            <a:lvl1pPr>
              <a:defRPr sz="2800" baseline="0"/>
            </a:lvl1pPr>
          </a:lstStyle>
          <a:p>
            <a:pPr eaLnBrk="0" hangingPunct="0">
              <a:lnSpc>
                <a:spcPct val="90000"/>
              </a:lnSpc>
              <a:defRPr/>
            </a:pPr>
            <a:r>
              <a:rPr lang="en-US" b="1" kern="0" dirty="0" smtClean="0">
                <a:solidFill>
                  <a:srgbClr val="FFCC00"/>
                </a:solidFill>
                <a:latin typeface="+mj-lt"/>
                <a:ea typeface="ＭＳ Ｐゴシック"/>
                <a:cs typeface="ＭＳ Ｐゴシック"/>
              </a:rPr>
              <a:t>Click to edit Master title style</a:t>
            </a:r>
            <a:endParaRPr lang="it-IT" b="1" kern="0" dirty="0">
              <a:solidFill>
                <a:srgbClr val="FFCC00"/>
              </a:solidFill>
              <a:latin typeface="+mj-lt"/>
              <a:ea typeface="ＭＳ Ｐゴシック"/>
              <a:cs typeface="ＭＳ Ｐゴシック"/>
            </a:endParaRPr>
          </a:p>
        </p:txBody>
      </p:sp>
      <p:pic>
        <p:nvPicPr>
          <p:cNvPr id="1029" name="Picture 2" descr="F:\- nanomed\Logos\Methodist Hospital Research Institute\WHT_TMHRI [Converted]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62588" y="206375"/>
            <a:ext cx="34671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34" descr="leading_medicine copy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40375" y="6408738"/>
            <a:ext cx="52197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31" descr="bluebar copy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66888" y="6700838"/>
            <a:ext cx="7377112" cy="160337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</p:spPr>
      </p:pic>
      <p:pic>
        <p:nvPicPr>
          <p:cNvPr id="1032" name="Picture 38" descr="W_2LMHRI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81000" y="6019800"/>
            <a:ext cx="35052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FFCC00"/>
          </a:solidFill>
          <a:latin typeface="+mj-lt"/>
          <a:ea typeface="MS PGothic" pitchFamily="34" charset="-128"/>
          <a:cs typeface="ＭＳ Ｐゴシック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FFCC00"/>
          </a:solidFill>
          <a:latin typeface="Tahoma" pitchFamily="-109" charset="0"/>
          <a:ea typeface="MS PGothic" pitchFamily="34" charset="-128"/>
          <a:cs typeface="ＭＳ Ｐゴシック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FFCC00"/>
          </a:solidFill>
          <a:latin typeface="Tahoma" pitchFamily="-109" charset="0"/>
          <a:ea typeface="MS PGothic" pitchFamily="34" charset="-128"/>
          <a:cs typeface="ＭＳ Ｐゴシック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FFCC00"/>
          </a:solidFill>
          <a:latin typeface="Tahoma" pitchFamily="-109" charset="0"/>
          <a:ea typeface="MS PGothic" pitchFamily="34" charset="-128"/>
          <a:cs typeface="ＭＳ Ｐゴシック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FFCC00"/>
          </a:solidFill>
          <a:latin typeface="Tahoma" pitchFamily="-109" charset="0"/>
          <a:ea typeface="MS PGothic" pitchFamily="34" charset="-128"/>
          <a:cs typeface="ＭＳ Ｐゴシック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FFCC00"/>
          </a:solidFill>
          <a:latin typeface="Tahoma" pitchFamily="-109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FFCC00"/>
          </a:solidFill>
          <a:latin typeface="Tahoma" pitchFamily="-109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FFCC00"/>
          </a:solidFill>
          <a:latin typeface="Tahoma" pitchFamily="-109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FFCC00"/>
          </a:solidFill>
          <a:latin typeface="Tahoma" pitchFamily="-109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rgbClr val="FFCC00"/>
        </a:buClr>
        <a:buSzPct val="70000"/>
        <a:buFont typeface="Wingdings" pitchFamily="2" charset="2"/>
        <a:buChar char=""/>
        <a:defRPr sz="3200">
          <a:solidFill>
            <a:srgbClr val="FF9900"/>
          </a:solidFill>
          <a:latin typeface="+mn-lt"/>
          <a:ea typeface="MS PGothic" pitchFamily="34" charset="-128"/>
          <a:cs typeface="ＭＳ Ｐゴシック"/>
        </a:defRPr>
      </a:lvl1pPr>
      <a:lvl2pPr marL="742950" indent="-285750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rgbClr val="FFCC00"/>
        </a:buClr>
        <a:buFont typeface="Wingdings" pitchFamily="2" charset="2"/>
        <a:buChar char=""/>
        <a:defRPr sz="28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2pPr>
      <a:lvl3pPr marL="1143000" indent="-228600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rgbClr val="FFCC00"/>
        </a:buClr>
        <a:buFont typeface="Wingdings" pitchFamily="2" charset="2"/>
        <a:buChar char=""/>
        <a:defRPr sz="2400">
          <a:solidFill>
            <a:srgbClr val="FFFF00"/>
          </a:solidFill>
          <a:latin typeface="+mn-lt"/>
          <a:ea typeface="MS PGothic" pitchFamily="34" charset="-128"/>
          <a:cs typeface="ＭＳ Ｐゴシック"/>
        </a:defRPr>
      </a:lvl3pPr>
      <a:lvl4pPr marL="1543050" indent="-171450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rgbClr val="FFCC00"/>
        </a:buClr>
        <a:buFont typeface="Wingdings" pitchFamily="2" charset="2"/>
        <a:buChar char=""/>
        <a:defRPr sz="20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4pPr>
      <a:lvl5pPr marL="2057400" indent="-228600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rgbClr val="FFCC00"/>
        </a:buClr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5pPr>
      <a:lvl6pPr marL="2514600" indent="-228600" algn="l" rtl="0" eaLnBrk="1" fontAlgn="base" hangingPunct="1">
        <a:lnSpc>
          <a:spcPct val="90000"/>
        </a:lnSpc>
        <a:spcBef>
          <a:spcPct val="40000"/>
        </a:spcBef>
        <a:spcAft>
          <a:spcPct val="0"/>
        </a:spcAft>
        <a:buClr>
          <a:srgbClr val="FFCC00"/>
        </a:buClr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71800" indent="-228600" algn="l" rtl="0" eaLnBrk="1" fontAlgn="base" hangingPunct="1">
        <a:lnSpc>
          <a:spcPct val="90000"/>
        </a:lnSpc>
        <a:spcBef>
          <a:spcPct val="40000"/>
        </a:spcBef>
        <a:spcAft>
          <a:spcPct val="0"/>
        </a:spcAft>
        <a:buClr>
          <a:srgbClr val="FFCC00"/>
        </a:buClr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7pPr>
      <a:lvl8pPr marL="3429000" indent="-228600" algn="l" rtl="0" eaLnBrk="1" fontAlgn="base" hangingPunct="1">
        <a:lnSpc>
          <a:spcPct val="90000"/>
        </a:lnSpc>
        <a:spcBef>
          <a:spcPct val="40000"/>
        </a:spcBef>
        <a:spcAft>
          <a:spcPct val="0"/>
        </a:spcAft>
        <a:buClr>
          <a:srgbClr val="FFCC00"/>
        </a:buClr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86200" indent="-228600" algn="l" rtl="0" eaLnBrk="1" fontAlgn="base" hangingPunct="1">
        <a:lnSpc>
          <a:spcPct val="90000"/>
        </a:lnSpc>
        <a:spcBef>
          <a:spcPct val="40000"/>
        </a:spcBef>
        <a:spcAft>
          <a:spcPct val="0"/>
        </a:spcAft>
        <a:buClr>
          <a:srgbClr val="FFCC00"/>
        </a:buClr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iss-casi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3.jpeg"/><Relationship Id="rId7" Type="http://schemas.openxmlformats.org/officeDocument/2006/relationships/hyperlink" Target="http://www.iss-casis.org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6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10.png"/><Relationship Id="rId4" Type="http://schemas.openxmlformats.org/officeDocument/2006/relationships/image" Target="../media/image75.png"/><Relationship Id="rId9" Type="http://schemas.openxmlformats.org/officeDocument/2006/relationships/hyperlink" Target="http://www.iss-casis.org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s-casis.org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40.jpeg"/><Relationship Id="rId5" Type="http://schemas.openxmlformats.org/officeDocument/2006/relationships/image" Target="../media/image35.jpeg"/><Relationship Id="rId10" Type="http://schemas.openxmlformats.org/officeDocument/2006/relationships/image" Target="../media/image18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9671" y="2484575"/>
            <a:ext cx="7685069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C000"/>
                </a:solidFill>
                <a:latin typeface="+mj-lt"/>
              </a:rPr>
              <a:t>Nanochannel </a:t>
            </a:r>
            <a:r>
              <a:rPr lang="en-US" sz="3200" b="1" dirty="0" smtClean="0">
                <a:solidFill>
                  <a:srgbClr val="FFC000"/>
                </a:solidFill>
                <a:latin typeface="+mj-lt"/>
              </a:rPr>
              <a:t>Systems for </a:t>
            </a:r>
            <a:r>
              <a:rPr lang="en-US" sz="3200" b="1" dirty="0" smtClean="0">
                <a:solidFill>
                  <a:srgbClr val="FFC000"/>
                </a:solidFill>
                <a:latin typeface="+mj-lt"/>
              </a:rPr>
              <a:t>Universal Drug and Cell delivery </a:t>
            </a:r>
            <a:endParaRPr lang="en-US" sz="3200" b="1" dirty="0" smtClean="0">
              <a:solidFill>
                <a:srgbClr val="FFC000"/>
              </a:solidFill>
              <a:latin typeface="+mj-lt"/>
            </a:endParaRPr>
          </a:p>
          <a:p>
            <a:pPr algn="ctr"/>
            <a:endParaRPr lang="en-US" sz="3200" b="1" dirty="0">
              <a:solidFill>
                <a:srgbClr val="FFC000"/>
              </a:solidFill>
              <a:latin typeface="+mj-lt"/>
              <a:cs typeface="Calibri" panose="020F0502020204030204" pitchFamily="34" charset="0"/>
            </a:endParaRPr>
          </a:p>
          <a:p>
            <a:pPr algn="ctr"/>
            <a:r>
              <a:rPr lang="en-US" sz="1800" dirty="0" smtClean="0">
                <a:latin typeface="+mj-lt"/>
                <a:cs typeface="Calibri" panose="020F0502020204030204" pitchFamily="34" charset="0"/>
              </a:rPr>
              <a:t>August 17th</a:t>
            </a:r>
            <a:r>
              <a:rPr lang="en-US" sz="1800" dirty="0" smtClean="0">
                <a:latin typeface="+mj-lt"/>
                <a:cs typeface="Calibri" panose="020F0502020204030204" pitchFamily="34" charset="0"/>
              </a:rPr>
              <a:t>, 2015</a:t>
            </a:r>
          </a:p>
          <a:p>
            <a:pPr algn="ctr"/>
            <a:endParaRPr lang="en-US" sz="1800" dirty="0">
              <a:latin typeface="+mj-lt"/>
              <a:cs typeface="Calibri" panose="020F0502020204030204" pitchFamily="34" charset="0"/>
            </a:endParaRPr>
          </a:p>
          <a:p>
            <a:pPr algn="ctr"/>
            <a:r>
              <a:rPr lang="en-US" sz="2000" b="1" dirty="0" smtClean="0">
                <a:solidFill>
                  <a:srgbClr val="FFC000"/>
                </a:solidFill>
                <a:latin typeface="+mj-lt"/>
                <a:cs typeface="Calibri" panose="020F0502020204030204" pitchFamily="34" charset="0"/>
              </a:rPr>
              <a:t>Alessandro Grattoni, Ph.D.</a:t>
            </a:r>
            <a:endParaRPr lang="en-US" sz="2000" b="1" dirty="0">
              <a:solidFill>
                <a:srgbClr val="FFC000"/>
              </a:solidFill>
              <a:latin typeface="+mj-lt"/>
              <a:cs typeface="Calibri" panose="020F0502020204030204" pitchFamily="34" charset="0"/>
            </a:endParaRPr>
          </a:p>
          <a:p>
            <a:pPr algn="ctr"/>
            <a:r>
              <a:rPr lang="en-US" sz="1400" dirty="0" smtClean="0">
                <a:latin typeface="+mj-lt"/>
                <a:cs typeface="Calibri" panose="020F0502020204030204" pitchFamily="34" charset="0"/>
              </a:rPr>
              <a:t>Chairman </a:t>
            </a:r>
            <a:r>
              <a:rPr lang="en-US" sz="1400" dirty="0" smtClean="0">
                <a:latin typeface="+mj-lt"/>
                <a:cs typeface="Calibri" panose="020F0502020204030204" pitchFamily="34" charset="0"/>
              </a:rPr>
              <a:t>and Professor,</a:t>
            </a:r>
          </a:p>
          <a:p>
            <a:pPr algn="ctr"/>
            <a:r>
              <a:rPr lang="en-US" sz="1400" dirty="0" smtClean="0">
                <a:latin typeface="+mj-lt"/>
                <a:cs typeface="Calibri" panose="020F0502020204030204" pitchFamily="34" charset="0"/>
              </a:rPr>
              <a:t>Department of Nanomedicine</a:t>
            </a:r>
          </a:p>
          <a:p>
            <a:pPr algn="ctr"/>
            <a:r>
              <a:rPr lang="en-US" sz="1400" dirty="0" smtClean="0">
                <a:latin typeface="+mj-lt"/>
                <a:cs typeface="Calibri" panose="020F0502020204030204" pitchFamily="34" charset="0"/>
              </a:rPr>
              <a:t>Houston Methodist Research Institute, Houston</a:t>
            </a:r>
          </a:p>
          <a:p>
            <a:pPr algn="ctr"/>
            <a:endParaRPr lang="en-US" sz="2000" dirty="0" smtClean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" name="Picture 2" descr="http://www.iss-casis.org/Portals/0/images/casis_logo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113" y="5870117"/>
            <a:ext cx="1592017" cy="80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mlandry\Desktop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777" y="5820239"/>
            <a:ext cx="1379913" cy="94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0" y="6079181"/>
            <a:ext cx="1917642" cy="5763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/>
          <a:stretch/>
        </p:blipFill>
        <p:spPr>
          <a:xfrm>
            <a:off x="2477195" y="5888857"/>
            <a:ext cx="2751512" cy="890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146223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3"/>
          <p:cNvSpPr>
            <a:spLocks noGrp="1" noChangeArrowheads="1"/>
          </p:cNvSpPr>
          <p:nvPr>
            <p:ph type="title" idx="4294967295"/>
          </p:nvPr>
        </p:nvSpPr>
        <p:spPr>
          <a:xfrm>
            <a:off x="133357" y="352841"/>
            <a:ext cx="6983060" cy="10334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it-IT" sz="2800" dirty="0" smtClean="0">
                <a:latin typeface="Tahoma" pitchFamily="34" charset="0"/>
              </a:rPr>
              <a:t>Gated vs Near-Surface Diffusion</a:t>
            </a:r>
            <a:endParaRPr lang="en-US" sz="2800" dirty="0" smtClean="0">
              <a:latin typeface="Tahoma" pitchFamily="34" charset="0"/>
            </a:endParaRPr>
          </a:p>
        </p:txBody>
      </p:sp>
      <p:pic>
        <p:nvPicPr>
          <p:cNvPr id="2050" name="Picture 2" descr="fig 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"/>
          <a:stretch/>
        </p:blipFill>
        <p:spPr bwMode="auto">
          <a:xfrm>
            <a:off x="133357" y="968682"/>
            <a:ext cx="8913366" cy="542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g0B2 copy cop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6" t="17011" r="1998" b="12309"/>
          <a:stretch/>
        </p:blipFill>
        <p:spPr bwMode="auto">
          <a:xfrm>
            <a:off x="5972783" y="3837288"/>
            <a:ext cx="3073940" cy="255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1484248"/>
            <a:ext cx="768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 nm</a:t>
            </a:r>
            <a:endParaRPr lang="en-US" sz="1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600" y="1883422"/>
            <a:ext cx="958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5.7, 13,</a:t>
            </a:r>
          </a:p>
          <a:p>
            <a:r>
              <a:rPr lang="en-US" sz="1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20, 40 nm</a:t>
            </a:r>
            <a:endParaRPr lang="en-US" sz="1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 flipV="1">
            <a:off x="1524000" y="2108748"/>
            <a:ext cx="228600" cy="55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88497" y="2757456"/>
            <a:ext cx="718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2.5 nm</a:t>
            </a:r>
            <a:endParaRPr lang="en-US" sz="1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76407" y="2667457"/>
            <a:ext cx="718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3.6 nm</a:t>
            </a:r>
            <a:endParaRPr lang="en-US" sz="1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364306" y="2931620"/>
            <a:ext cx="87450" cy="1897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943100" y="3026506"/>
            <a:ext cx="177032" cy="2641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486400" y="1400428"/>
            <a:ext cx="792480" cy="2141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08299" y="2757455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nm</a:t>
            </a:r>
            <a:endParaRPr lang="en-US" sz="1200" b="1" dirty="0">
              <a:solidFill>
                <a:schemeClr val="bg1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08299" y="2516253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 nm</a:t>
            </a:r>
            <a:endParaRPr lang="en-US" sz="1200" b="1" dirty="0">
              <a:solidFill>
                <a:schemeClr val="bg1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08299" y="1863645"/>
            <a:ext cx="768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 nm</a:t>
            </a:r>
            <a:endParaRPr lang="en-US" sz="1200" b="1" dirty="0">
              <a:solidFill>
                <a:schemeClr val="bg1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08299" y="2913137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nm</a:t>
            </a:r>
            <a:endParaRPr lang="en-US" sz="1200" b="1" dirty="0">
              <a:solidFill>
                <a:schemeClr val="bg1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08299" y="3088892"/>
            <a:ext cx="718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5.7 nm</a:t>
            </a:r>
            <a:endParaRPr lang="en-US" sz="1200" b="1" dirty="0">
              <a:solidFill>
                <a:schemeClr val="bg1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9" name="Chart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0291481"/>
              </p:ext>
            </p:extLst>
          </p:nvPr>
        </p:nvGraphicFramePr>
        <p:xfrm>
          <a:off x="6103622" y="822605"/>
          <a:ext cx="2943101" cy="3083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Rounded Rectangle 24"/>
          <p:cNvSpPr/>
          <p:nvPr/>
        </p:nvSpPr>
        <p:spPr>
          <a:xfrm>
            <a:off x="7223362" y="1863645"/>
            <a:ext cx="1028700" cy="286882"/>
          </a:xfrm>
          <a:prstGeom prst="roundRect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7421237" y="1565707"/>
            <a:ext cx="177032" cy="2641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2539385" y="1087703"/>
            <a:ext cx="255488" cy="22860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5137805" y="1095249"/>
            <a:ext cx="255488" cy="221054"/>
          </a:xfrm>
          <a:prstGeom prst="ellipse">
            <a:avLst/>
          </a:prstGeom>
          <a:gradFill>
            <a:gsLst>
              <a:gs pos="0">
                <a:schemeClr val="bg1">
                  <a:lumMod val="60000"/>
                  <a:lumOff val="40000"/>
                </a:schemeClr>
              </a:gs>
              <a:gs pos="100000">
                <a:schemeClr val="bg1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408299" y="3252300"/>
            <a:ext cx="10550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2.5, 3.6 nm</a:t>
            </a:r>
            <a:endParaRPr lang="en-US" sz="1200" b="1" dirty="0">
              <a:solidFill>
                <a:schemeClr val="bg1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2826" y="6433623"/>
            <a:ext cx="2959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Grattoni et al. </a:t>
            </a:r>
            <a:r>
              <a:rPr lang="en-US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ACS Nano,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15774887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3"/>
          <p:cNvSpPr>
            <a:spLocks noGrp="1" noChangeArrowheads="1"/>
          </p:cNvSpPr>
          <p:nvPr>
            <p:ph type="title" idx="4294967295"/>
          </p:nvPr>
        </p:nvSpPr>
        <p:spPr>
          <a:xfrm>
            <a:off x="124968" y="310896"/>
            <a:ext cx="6641592" cy="10334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it-IT" sz="3200" dirty="0" smtClean="0">
                <a:latin typeface="Tahoma" pitchFamily="34" charset="0"/>
              </a:rPr>
              <a:t>Rational Selection</a:t>
            </a:r>
            <a:endParaRPr lang="en-US" sz="3200" dirty="0" smtClean="0">
              <a:latin typeface="Tahoma" pitchFamily="34" charset="0"/>
            </a:endParaRPr>
          </a:p>
        </p:txBody>
      </p:sp>
      <p:pic>
        <p:nvPicPr>
          <p:cNvPr id="6" name="Picture 5" descr="Design-Chart-F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9235" y="933644"/>
            <a:ext cx="6033531" cy="54428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6998" y="6428894"/>
            <a:ext cx="380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Ferrati et al. </a:t>
            </a:r>
            <a:r>
              <a:rPr lang="en-US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J. Controlled Release,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21285805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3"/>
          <p:cNvSpPr>
            <a:spLocks noGrp="1" noChangeArrowheads="1"/>
          </p:cNvSpPr>
          <p:nvPr>
            <p:ph type="title"/>
          </p:nvPr>
        </p:nvSpPr>
        <p:spPr>
          <a:xfrm>
            <a:off x="114301" y="379910"/>
            <a:ext cx="6695162" cy="10334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it-IT" i="1" dirty="0" smtClean="0">
                <a:latin typeface="Tahoma" pitchFamily="34" charset="0"/>
              </a:rPr>
              <a:t>in vivo </a:t>
            </a:r>
            <a:r>
              <a:rPr lang="it-IT" dirty="0" smtClean="0">
                <a:latin typeface="Tahoma" pitchFamily="34" charset="0"/>
              </a:rPr>
              <a:t>Constant Release of Drugs </a:t>
            </a:r>
            <a:endParaRPr lang="en-US" dirty="0" smtClean="0">
              <a:latin typeface="Tahoma" pitchFamily="34" charset="0"/>
            </a:endParaRPr>
          </a:p>
        </p:txBody>
      </p:sp>
      <p:pic>
        <p:nvPicPr>
          <p:cNvPr id="4" name="Picture 3" descr="in-vivo-new.jpg"/>
          <p:cNvPicPr>
            <a:picLocks noChangeAspect="1"/>
          </p:cNvPicPr>
          <p:nvPr/>
        </p:nvPicPr>
        <p:blipFill>
          <a:blip r:embed="rId2" cstate="print"/>
          <a:srcRect t="15405"/>
          <a:stretch>
            <a:fillRect/>
          </a:stretch>
        </p:blipFill>
        <p:spPr>
          <a:xfrm>
            <a:off x="4387885" y="896643"/>
            <a:ext cx="4308905" cy="550415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93"/>
          <a:stretch/>
        </p:blipFill>
        <p:spPr bwMode="auto">
          <a:xfrm>
            <a:off x="114301" y="3542706"/>
            <a:ext cx="4273584" cy="27460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81058" y="3790112"/>
            <a:ext cx="1138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Testosterone</a:t>
            </a:r>
            <a:endParaRPr lang="en-US" sz="1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" b="31394"/>
          <a:stretch/>
        </p:blipFill>
        <p:spPr>
          <a:xfrm>
            <a:off x="614737" y="880649"/>
            <a:ext cx="3640038" cy="2803456"/>
          </a:xfrm>
          <a:prstGeom prst="rect">
            <a:avLst/>
          </a:prstGeom>
        </p:spPr>
      </p:pic>
      <p:pic>
        <p:nvPicPr>
          <p:cNvPr id="8" name="Picture 7" descr="4401running_hourglas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70217" y="3684105"/>
            <a:ext cx="1384558" cy="16789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49730" y="6400801"/>
            <a:ext cx="380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Ferrati et al. </a:t>
            </a:r>
            <a:r>
              <a:rPr lang="en-US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J. Controlled Release,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0861" y="6288742"/>
            <a:ext cx="2927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Nicolov et al. </a:t>
            </a:r>
            <a:r>
              <a:rPr lang="en-US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J. Urology,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377" y="6506799"/>
            <a:ext cx="46955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Ferrati et al. </a:t>
            </a:r>
            <a:r>
              <a:rPr lang="en-US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Advanced Healthcare Materials,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136653842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3812" y="3822700"/>
            <a:ext cx="4181475" cy="2497138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227480781"/>
              </p:ext>
            </p:extLst>
          </p:nvPr>
        </p:nvGraphicFramePr>
        <p:xfrm>
          <a:off x="0" y="3915686"/>
          <a:ext cx="4294597" cy="2404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867" name="TextBox 14"/>
          <p:cNvSpPr txBox="1">
            <a:spLocks noChangeArrowheads="1"/>
          </p:cNvSpPr>
          <p:nvPr/>
        </p:nvSpPr>
        <p:spPr bwMode="auto">
          <a:xfrm>
            <a:off x="150813" y="1390650"/>
            <a:ext cx="3578225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dirty="0" err="1">
                <a:latin typeface="Calibri" pitchFamily="34" charset="0"/>
              </a:rPr>
              <a:t>RhoA</a:t>
            </a:r>
            <a:r>
              <a:rPr lang="en-US" sz="1600" dirty="0">
                <a:latin typeface="Calibri" pitchFamily="34" charset="0"/>
              </a:rPr>
              <a:t>  is a </a:t>
            </a:r>
            <a:r>
              <a:rPr lang="en-US" sz="1600" dirty="0" err="1">
                <a:latin typeface="Calibri" pitchFamily="34" charset="0"/>
              </a:rPr>
              <a:t>GTPase</a:t>
            </a:r>
            <a:r>
              <a:rPr lang="en-US" sz="1600" dirty="0">
                <a:latin typeface="Calibri" pitchFamily="34" charset="0"/>
              </a:rPr>
              <a:t> that a role in T-cells immune response by promoting structural re-</a:t>
            </a:r>
            <a:r>
              <a:rPr lang="en-US" sz="1600" dirty="0" err="1">
                <a:latin typeface="Calibri" pitchFamily="34" charset="0"/>
              </a:rPr>
              <a:t>arrangments</a:t>
            </a:r>
            <a:r>
              <a:rPr lang="en-US" sz="1600" dirty="0">
                <a:latin typeface="Calibri" pitchFamily="34" charset="0"/>
              </a:rPr>
              <a:t> such as formation of focal points and actin fiber regulation which are critical for movement of T cells during rejection processes</a:t>
            </a:r>
            <a:r>
              <a:rPr lang="en-US" sz="1600" dirty="0">
                <a:latin typeface="Calibri" pitchFamily="34" charset="0"/>
                <a:sym typeface="Wingdings" pitchFamily="2" charset="2"/>
              </a:rPr>
              <a:t> Role in Chronic Rejection</a:t>
            </a:r>
            <a:endParaRPr lang="en-US" sz="1600" dirty="0">
              <a:latin typeface="Calibri" pitchFamily="34" charset="0"/>
            </a:endParaRPr>
          </a:p>
          <a:p>
            <a:pPr eaLnBrk="0" hangingPunct="0"/>
            <a:endParaRPr lang="en-US" sz="2000" dirty="0"/>
          </a:p>
          <a:p>
            <a:pPr eaLnBrk="0" hangingPunct="0"/>
            <a:endParaRPr lang="en-US" sz="2000" dirty="0"/>
          </a:p>
        </p:txBody>
      </p:sp>
      <p:sp>
        <p:nvSpPr>
          <p:cNvPr id="36868" name="Rectangle 4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2075" y="174625"/>
            <a:ext cx="4725988" cy="10334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  <a:spcAft>
                <a:spcPts val="3000"/>
              </a:spcAft>
            </a:pPr>
            <a:r>
              <a:rPr lang="it-IT" sz="2000" dirty="0" smtClean="0"/>
              <a:t>Constant Release of RhoA Inhibitor Abrogates Chronic Rejection in Heart-Tranplanted Rats</a:t>
            </a:r>
            <a:endParaRPr lang="en-US" sz="2000" dirty="0" smtClean="0"/>
          </a:p>
        </p:txBody>
      </p:sp>
      <p:pic>
        <p:nvPicPr>
          <p:cNvPr id="36869" name="Picture 5" descr="histology-heart-final-fina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9038" y="955675"/>
            <a:ext cx="5414962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Box 7"/>
          <p:cNvSpPr txBox="1">
            <a:spLocks noChangeArrowheads="1"/>
          </p:cNvSpPr>
          <p:nvPr/>
        </p:nvSpPr>
        <p:spPr bwMode="auto">
          <a:xfrm>
            <a:off x="579438" y="1082675"/>
            <a:ext cx="35782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i="1" dirty="0">
                <a:latin typeface="Calibri" pitchFamily="34" charset="0"/>
              </a:rPr>
              <a:t>Ghobrial, </a:t>
            </a:r>
            <a:r>
              <a:rPr lang="en-US" sz="1400" i="1" dirty="0" smtClean="0">
                <a:latin typeface="Calibri" pitchFamily="34" charset="0"/>
              </a:rPr>
              <a:t>Li, Grattoni</a:t>
            </a:r>
            <a:r>
              <a:rPr lang="en-US" sz="1400" i="1" dirty="0">
                <a:latin typeface="Calibri" pitchFamily="34" charset="0"/>
              </a:rPr>
              <a:t>, Kloc</a:t>
            </a:r>
            <a:endParaRPr lang="en-US" sz="1400" dirty="0">
              <a:latin typeface="Calibri" pitchFamily="34" charset="0"/>
            </a:endParaRPr>
          </a:p>
          <a:p>
            <a:pPr eaLnBrk="0" hangingPunct="0"/>
            <a:endParaRPr lang="en-US" sz="2000" dirty="0"/>
          </a:p>
        </p:txBody>
      </p:sp>
      <p:pic>
        <p:nvPicPr>
          <p:cNvPr id="9" name="Picture 2" descr="C:\Documents and Settings\TMHAXG24\Desktop\Grant Proposal\Mc Nair\Closed capsul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2888" y="3249024"/>
            <a:ext cx="965200" cy="681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7674" y="6408321"/>
            <a:ext cx="380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Ferrati et al. </a:t>
            </a:r>
            <a:r>
              <a:rPr lang="en-US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J. Controlled Release,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851981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3"/>
          <p:cNvSpPr>
            <a:spLocks noGrp="1" noChangeArrowheads="1"/>
          </p:cNvSpPr>
          <p:nvPr>
            <p:ph type="title" idx="4294967295"/>
          </p:nvPr>
        </p:nvSpPr>
        <p:spPr>
          <a:xfrm>
            <a:off x="80261" y="368163"/>
            <a:ext cx="8664727" cy="10334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it-IT" sz="3200" dirty="0" smtClean="0">
                <a:latin typeface="Tahoma" pitchFamily="34" charset="0"/>
              </a:rPr>
              <a:t>RF-Remotely Controlled </a:t>
            </a:r>
            <a:br>
              <a:rPr lang="it-IT" sz="3200" dirty="0" smtClean="0">
                <a:latin typeface="Tahoma" pitchFamily="34" charset="0"/>
              </a:rPr>
            </a:br>
            <a:r>
              <a:rPr lang="it-IT" sz="3200" dirty="0" smtClean="0">
                <a:latin typeface="Tahoma" pitchFamily="34" charset="0"/>
              </a:rPr>
              <a:t>nanochannel Delivery System (nDS2)</a:t>
            </a:r>
            <a:endParaRPr lang="en-US" sz="3200" dirty="0" smtClean="0">
              <a:latin typeface="Tahoma" pitchFamily="34" charset="0"/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35"/>
          <a:stretch/>
        </p:blipFill>
        <p:spPr bwMode="auto">
          <a:xfrm>
            <a:off x="4409707" y="1706457"/>
            <a:ext cx="4734293" cy="1904514"/>
          </a:xfrm>
          <a:prstGeom prst="rect">
            <a:avLst/>
          </a:prstGeom>
          <a:noFill/>
        </p:spPr>
      </p:pic>
      <p:pic>
        <p:nvPicPr>
          <p:cNvPr id="17" name="Picture 16" descr="capsule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421" y="1762191"/>
            <a:ext cx="3437819" cy="1710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3182670" y="3472876"/>
            <a:ext cx="101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Battery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3421" y="3406141"/>
            <a:ext cx="196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Bluetooth Circuit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148" y="1350260"/>
            <a:ext cx="2524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Membrane housing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55893" y="1292223"/>
            <a:ext cx="2571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Drug Reservoir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cxnSp>
        <p:nvCxnSpPr>
          <p:cNvPr id="22" name="Elbow Connector 21"/>
          <p:cNvCxnSpPr>
            <a:stCxn id="19" idx="0"/>
          </p:cNvCxnSpPr>
          <p:nvPr/>
        </p:nvCxnSpPr>
        <p:spPr>
          <a:xfrm rot="5400000" flipH="1" flipV="1">
            <a:off x="1184966" y="2710238"/>
            <a:ext cx="788608" cy="603199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205AA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18" idx="0"/>
          </p:cNvCxnSpPr>
          <p:nvPr/>
        </p:nvCxnSpPr>
        <p:spPr>
          <a:xfrm rot="16200000" flipV="1">
            <a:off x="2910007" y="2692213"/>
            <a:ext cx="399334" cy="1161992"/>
          </a:xfrm>
          <a:prstGeom prst="bentConnector2">
            <a:avLst/>
          </a:prstGeom>
          <a:ln w="57150" cmpd="sng">
            <a:solidFill>
              <a:srgbClr val="205AA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 rot="5400000">
            <a:off x="2592390" y="1790355"/>
            <a:ext cx="616700" cy="346178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205AA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 rot="16200000" flipH="1">
            <a:off x="1281312" y="1839370"/>
            <a:ext cx="604404" cy="235849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205AA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1880" b="1680"/>
          <a:stretch/>
        </p:blipFill>
        <p:spPr>
          <a:xfrm>
            <a:off x="402548" y="3903446"/>
            <a:ext cx="2375832" cy="29530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4218" t="18751" r="32500" b="36249"/>
          <a:stretch/>
        </p:blipFill>
        <p:spPr>
          <a:xfrm>
            <a:off x="2012329" y="3915744"/>
            <a:ext cx="5571019" cy="29407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4"/>
          <a:stretch/>
        </p:blipFill>
        <p:spPr>
          <a:xfrm>
            <a:off x="6956917" y="6131542"/>
            <a:ext cx="2046239" cy="662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1519518" y="4995582"/>
            <a:ext cx="30793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http://www.iss-casis.org/Portals/0/images/casis_logo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348" y="5308626"/>
            <a:ext cx="1321900" cy="67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50688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3" y="880745"/>
            <a:ext cx="6492240" cy="580001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15" b="87"/>
          <a:stretch/>
        </p:blipFill>
        <p:spPr bwMode="auto">
          <a:xfrm>
            <a:off x="579525" y="3768141"/>
            <a:ext cx="6492240" cy="300310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307699" y="6160813"/>
            <a:ext cx="1677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Geninatti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et al. </a:t>
            </a:r>
            <a:endParaRPr lang="en-US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Nanoscale,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2015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41739" y="350011"/>
            <a:ext cx="8229600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it-IT" altLang="en-US" b="1" dirty="0" smtClean="0">
                <a:solidFill>
                  <a:srgbClr val="FFCC00"/>
                </a:solidFill>
                <a:latin typeface="Tahoma" pitchFamily="34" charset="0"/>
              </a:rPr>
              <a:t>Tunable Release Results</a:t>
            </a:r>
            <a:endParaRPr lang="it-IT" altLang="en-US" b="1" dirty="0">
              <a:solidFill>
                <a:srgbClr val="FFCC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11466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5"/>
          <p:cNvSpPr>
            <a:spLocks noChangeArrowheads="1"/>
          </p:cNvSpPr>
          <p:nvPr/>
        </p:nvSpPr>
        <p:spPr bwMode="auto">
          <a:xfrm>
            <a:off x="200025" y="299665"/>
            <a:ext cx="6818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FFCC00"/>
                </a:solidFill>
                <a:latin typeface="+mn-lt"/>
              </a:rPr>
              <a:t>Pancreatic Islets Autotransplantation</a:t>
            </a:r>
            <a:endParaRPr lang="en-US" sz="2400" dirty="0">
              <a:solidFill>
                <a:srgbClr val="FFCC00"/>
              </a:solidFill>
              <a:latin typeface="+mn-lt"/>
            </a:endParaRPr>
          </a:p>
        </p:txBody>
      </p:sp>
      <p:pic>
        <p:nvPicPr>
          <p:cNvPr id="37890" name="Picture 5" descr="cell-trans-new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1444" y="3069909"/>
            <a:ext cx="6589712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00025" y="874713"/>
            <a:ext cx="8943975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en-US" sz="1600" dirty="0">
                <a:latin typeface="+mn-lt"/>
                <a:cs typeface="Times New Roman" pitchFamily="18" charset="0"/>
              </a:rPr>
              <a:t>The success of </a:t>
            </a:r>
            <a:r>
              <a:rPr lang="en-US" altLang="en-US" sz="1600" dirty="0">
                <a:solidFill>
                  <a:srgbClr val="FFCC00"/>
                </a:solidFill>
                <a:latin typeface="+mn-lt"/>
                <a:cs typeface="Times New Roman" pitchFamily="18" charset="0"/>
              </a:rPr>
              <a:t>human islet auto-transplantation</a:t>
            </a:r>
            <a:r>
              <a:rPr lang="en-US" altLang="en-US" sz="1600" dirty="0">
                <a:latin typeface="+mn-lt"/>
                <a:cs typeface="Times New Roman" pitchFamily="18" charset="0"/>
              </a:rPr>
              <a:t> has been hampered by several obstacles resulting in an exceedingly high rate of primary non-function and graft loss</a:t>
            </a:r>
          </a:p>
        </p:txBody>
      </p:sp>
      <p:sp>
        <p:nvSpPr>
          <p:cNvPr id="37892" name="Rectangle 3"/>
          <p:cNvSpPr>
            <a:spLocks noChangeArrowheads="1"/>
          </p:cNvSpPr>
          <p:nvPr/>
        </p:nvSpPr>
        <p:spPr bwMode="gray">
          <a:xfrm>
            <a:off x="2205038" y="1493838"/>
            <a:ext cx="5634037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eaLnBrk="0" hangingPunct="0">
              <a:buFontTx/>
              <a:buChar char="•"/>
            </a:pPr>
            <a:r>
              <a:rPr lang="en-US" altLang="en-US" sz="1600" dirty="0">
                <a:latin typeface="+mn-lt"/>
                <a:cs typeface="Times New Roman" pitchFamily="18" charset="0"/>
              </a:rPr>
              <a:t>  Loss of islet viability during isolation</a:t>
            </a:r>
          </a:p>
          <a:p>
            <a:pPr eaLnBrk="0" hangingPunct="0">
              <a:buFontTx/>
              <a:buChar char="•"/>
            </a:pPr>
            <a:r>
              <a:rPr lang="en-US" altLang="en-US" sz="1600" dirty="0">
                <a:latin typeface="+mn-lt"/>
                <a:cs typeface="Times New Roman" pitchFamily="18" charset="0"/>
              </a:rPr>
              <a:t>  Failure to vascularize or to form protective matrix</a:t>
            </a:r>
          </a:p>
          <a:p>
            <a:pPr eaLnBrk="0" hangingPunct="0">
              <a:buFontTx/>
              <a:buChar char="•"/>
            </a:pPr>
            <a:r>
              <a:rPr lang="en-US" altLang="en-US" sz="1600" dirty="0">
                <a:latin typeface="+mn-lt"/>
                <a:cs typeface="Times New Roman" pitchFamily="18" charset="0"/>
              </a:rPr>
              <a:t>  Failure in recreating a physiological-like environment</a:t>
            </a: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1944688" y="2360613"/>
            <a:ext cx="5483225" cy="67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en-US" sz="2000" dirty="0">
                <a:latin typeface="+mn-lt"/>
                <a:cs typeface="Times New Roman" pitchFamily="18" charset="0"/>
              </a:rPr>
              <a:t>A novel approach: </a:t>
            </a:r>
            <a:r>
              <a:rPr lang="en-US" altLang="en-US" sz="2000" dirty="0">
                <a:solidFill>
                  <a:srgbClr val="FFCC00"/>
                </a:solidFill>
                <a:latin typeface="+mn-lt"/>
                <a:cs typeface="Times New Roman" pitchFamily="18" charset="0"/>
              </a:rPr>
              <a:t>The Degradable </a:t>
            </a:r>
            <a:r>
              <a:rPr lang="en-US" altLang="en-US" sz="2000" dirty="0" smtClean="0">
                <a:solidFill>
                  <a:srgbClr val="FFCC00"/>
                </a:solidFill>
                <a:latin typeface="+mn-lt"/>
                <a:cs typeface="Times New Roman" pitchFamily="18" charset="0"/>
              </a:rPr>
              <a:t>NanoGland</a:t>
            </a:r>
            <a:endParaRPr lang="en-US" altLang="en-US" sz="2000" dirty="0">
              <a:solidFill>
                <a:srgbClr val="FFCC00"/>
              </a:solidFill>
              <a:latin typeface="+mn-lt"/>
              <a:cs typeface="Times New Roman" pitchFamily="18" charset="0"/>
            </a:endParaRPr>
          </a:p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en-US" sz="1400" i="1" dirty="0" err="1">
                <a:latin typeface="+mn-lt"/>
                <a:cs typeface="Times New Roman" pitchFamily="18" charset="0"/>
              </a:rPr>
              <a:t>Gaber</a:t>
            </a:r>
            <a:r>
              <a:rPr lang="en-US" altLang="en-US" sz="1400" i="1" dirty="0">
                <a:latin typeface="+mn-lt"/>
                <a:cs typeface="Times New Roman" pitchFamily="18" charset="0"/>
              </a:rPr>
              <a:t>, Grattoni, Sabek</a:t>
            </a:r>
          </a:p>
        </p:txBody>
      </p:sp>
    </p:spTree>
    <p:extLst>
      <p:ext uri="{BB962C8B-B14F-4D97-AF65-F5344CB8AC3E}">
        <p14:creationId xmlns:p14="http://schemas.microsoft.com/office/powerpoint/2010/main" val="327655304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5397500" cy="76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800" dirty="0" smtClean="0"/>
              <a:t>Bone </a:t>
            </a:r>
            <a:r>
              <a:rPr lang="en-US" sz="1800" dirty="0"/>
              <a:t>Marrow derived cells </a:t>
            </a:r>
            <a:r>
              <a:rPr lang="en-US" sz="1800" dirty="0" smtClean="0"/>
              <a:t>(MSC)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differentiated </a:t>
            </a:r>
            <a:r>
              <a:rPr lang="en-US" sz="1800" dirty="0"/>
              <a:t>into </a:t>
            </a:r>
            <a:r>
              <a:rPr lang="en-US" sz="1800" dirty="0" smtClean="0"/>
              <a:t>Islet Like Clusters of cells producing insulin, glucagon and C-peptide 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7651" name="Content Placeholder 5" descr="mesenchymal-characteristics-264x13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37554" y="4272886"/>
            <a:ext cx="3497263" cy="1828800"/>
          </a:xfrm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423" y="4312691"/>
            <a:ext cx="2514600" cy="182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2" descr="J:\BM_MSC_PHOTOS\MSC11003\PHASE3\11003_072911PH3A_4X_4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32714" y="1020429"/>
            <a:ext cx="3044591" cy="2198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3" descr="J:\Islet Prep Photos\2011\11390\COLLAGEN_RICE_EXPT\Copy of 11390_D7_AG_1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92615" y="1006141"/>
            <a:ext cx="3129163" cy="2214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5643916" y="1083290"/>
            <a:ext cx="1666875" cy="4572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en-US" sz="1400" b="1" dirty="0" smtClean="0">
                <a:solidFill>
                  <a:prstClr val="white"/>
                </a:solidFill>
              </a:rPr>
              <a:t>Human Islets  (</a:t>
            </a:r>
            <a:r>
              <a:rPr lang="en-US" sz="1400" b="1" dirty="0">
                <a:solidFill>
                  <a:prstClr val="white"/>
                </a:solidFill>
              </a:rPr>
              <a:t>prep 11390)</a:t>
            </a: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1949165" y="1086377"/>
            <a:ext cx="2590800" cy="4572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Human MSC </a:t>
            </a:r>
            <a:r>
              <a:rPr lang="en-US" sz="1400" b="1" dirty="0">
                <a:solidFill>
                  <a:prstClr val="black"/>
                </a:solidFill>
              </a:rPr>
              <a:t>differentiated to islet-like clusters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3200400" y="5410200"/>
            <a:ext cx="46038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466" name="TextBox 15"/>
          <p:cNvSpPr txBox="1">
            <a:spLocks noChangeArrowheads="1"/>
          </p:cNvSpPr>
          <p:nvPr/>
        </p:nvSpPr>
        <p:spPr bwMode="auto">
          <a:xfrm>
            <a:off x="3433975" y="3830520"/>
            <a:ext cx="18357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C-peptide staining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3773" y="4230807"/>
            <a:ext cx="2657367" cy="214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9468" name="TextBox 12"/>
          <p:cNvSpPr txBox="1">
            <a:spLocks noChangeArrowheads="1"/>
          </p:cNvSpPr>
          <p:nvPr/>
        </p:nvSpPr>
        <p:spPr bwMode="auto">
          <a:xfrm>
            <a:off x="0" y="3338077"/>
            <a:ext cx="293426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Differentiated Islet Like Cluster stained for Insulin (blue) &amp; Glucagon (red)</a:t>
            </a:r>
          </a:p>
        </p:txBody>
      </p:sp>
    </p:spTree>
    <p:extLst>
      <p:ext uri="{BB962C8B-B14F-4D97-AF65-F5344CB8AC3E}">
        <p14:creationId xmlns:p14="http://schemas.microsoft.com/office/powerpoint/2010/main" val="1640619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 descr="Figure-1.jpg"/>
          <p:cNvPicPr>
            <a:picLocks noChangeAspect="1" noChangeArrowheads="1"/>
          </p:cNvPicPr>
          <p:nvPr/>
        </p:nvPicPr>
        <p:blipFill rotWithShape="1">
          <a:blip r:embed="rId3" cstate="print"/>
          <a:srcRect l="24839"/>
          <a:stretch/>
        </p:blipFill>
        <p:spPr bwMode="auto">
          <a:xfrm>
            <a:off x="3967460" y="890587"/>
            <a:ext cx="4655106" cy="3003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77501" y="6376250"/>
            <a:ext cx="46955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Ferrati et al. </a:t>
            </a:r>
            <a:r>
              <a:rPr lang="en-US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Advanced Healthcare Materials,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2013</a:t>
            </a:r>
          </a:p>
        </p:txBody>
      </p:sp>
      <p:pic>
        <p:nvPicPr>
          <p:cNvPr id="5" name="Picture 2" descr="C:\Users\TMHAXG24\Desktop\PAPERS in PROGRESS\Omaima Islet\Model\FINAL MODEL\Figure-Model-final.jpg"/>
          <p:cNvPicPr>
            <a:picLocks noChangeAspect="1" noChangeArrowheads="1"/>
          </p:cNvPicPr>
          <p:nvPr/>
        </p:nvPicPr>
        <p:blipFill rotWithShape="1">
          <a:blip r:embed="rId4" cstate="print"/>
          <a:srcRect l="53216"/>
          <a:stretch/>
        </p:blipFill>
        <p:spPr bwMode="auto">
          <a:xfrm>
            <a:off x="593265" y="890587"/>
            <a:ext cx="3374195" cy="3003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144463" y="-6350"/>
            <a:ext cx="4540250" cy="17827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Rational Engineering of NanoGlands</a:t>
            </a:r>
            <a:br>
              <a:rPr lang="en-US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endParaRPr lang="en-US" sz="1600" i="1" dirty="0" smtClean="0"/>
          </a:p>
        </p:txBody>
      </p:sp>
      <p:pic>
        <p:nvPicPr>
          <p:cNvPr id="6" name="Picture 4" descr="Figure-2.jpg"/>
          <p:cNvPicPr>
            <a:picLocks noChangeAspect="1"/>
          </p:cNvPicPr>
          <p:nvPr/>
        </p:nvPicPr>
        <p:blipFill>
          <a:blip r:embed="rId5" cstate="print"/>
          <a:srcRect l="30911"/>
          <a:stretch>
            <a:fillRect/>
          </a:stretch>
        </p:blipFill>
        <p:spPr bwMode="auto">
          <a:xfrm>
            <a:off x="3967460" y="3957308"/>
            <a:ext cx="4655106" cy="22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erifusion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3265" y="3893979"/>
            <a:ext cx="3374195" cy="23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4167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4"/>
          <p:cNvSpPr>
            <a:spLocks noChangeArrowheads="1"/>
          </p:cNvSpPr>
          <p:nvPr/>
        </p:nvSpPr>
        <p:spPr bwMode="auto">
          <a:xfrm>
            <a:off x="252413" y="133350"/>
            <a:ext cx="50434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FFCC00"/>
                </a:solidFill>
                <a:latin typeface="Calibri" pitchFamily="34" charset="0"/>
              </a:rPr>
              <a:t>NanoGland</a:t>
            </a:r>
            <a:r>
              <a:rPr lang="en-US" sz="3200" b="1" i="1" dirty="0">
                <a:solidFill>
                  <a:srgbClr val="FFCC00"/>
                </a:solidFill>
                <a:latin typeface="Calibri" pitchFamily="34" charset="0"/>
              </a:rPr>
              <a:t> In vivo </a:t>
            </a:r>
            <a:r>
              <a:rPr lang="en-US" sz="3200" b="1" dirty="0">
                <a:solidFill>
                  <a:srgbClr val="FFCC00"/>
                </a:solidFill>
                <a:latin typeface="Calibri" pitchFamily="34" charset="0"/>
              </a:rPr>
              <a:t>Results</a:t>
            </a:r>
            <a:endParaRPr lang="en-US" sz="3200" dirty="0">
              <a:solidFill>
                <a:srgbClr val="FFCC00"/>
              </a:solidFill>
              <a:latin typeface="Calibri" pitchFamily="34" charset="0"/>
            </a:endParaRPr>
          </a:p>
        </p:txBody>
      </p:sp>
      <p:pic>
        <p:nvPicPr>
          <p:cNvPr id="8" name="Picture 7" descr="hystology-final-FINAL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00" y="933450"/>
            <a:ext cx="4648200" cy="58293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95900" y="933450"/>
            <a:ext cx="36004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30000"/>
              </a:spcBef>
              <a:defRPr/>
            </a:pPr>
            <a:r>
              <a:rPr lang="en-US" sz="1800" dirty="0" smtClean="0">
                <a:latin typeface="+mn-lt"/>
              </a:rPr>
              <a:t>NanoGlands were loaded with human islets and implanted subcutaneously in nude mice.</a:t>
            </a:r>
          </a:p>
          <a:p>
            <a:r>
              <a:rPr lang="en-US" sz="1800" dirty="0" smtClean="0">
                <a:latin typeface="+mn-lt"/>
              </a:rPr>
              <a:t>After 4 months , islets were retrieved from NanoGlands . Islets viability and mice endothelial cell infiltration in the NanoGlands were evaluated.</a:t>
            </a:r>
          </a:p>
        </p:txBody>
      </p:sp>
      <p:pic>
        <p:nvPicPr>
          <p:cNvPr id="5" name="Picture 2" descr="C:\Users\TMHAXG24\Desktop\PAPERS in PROGRESS\Omaima Islet\Model\FINAL MODEL\In-vitro-static-FINAL.jpg"/>
          <p:cNvPicPr>
            <a:picLocks noChangeAspect="1" noChangeArrowheads="1"/>
          </p:cNvPicPr>
          <p:nvPr/>
        </p:nvPicPr>
        <p:blipFill rotWithShape="1">
          <a:blip r:embed="rId4" cstate="print"/>
          <a:srcRect l="51348" t="34153" r="1" b="36214"/>
          <a:stretch/>
        </p:blipFill>
        <p:spPr bwMode="auto">
          <a:xfrm>
            <a:off x="5295900" y="3241774"/>
            <a:ext cx="2822712" cy="290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295900" y="6177975"/>
            <a:ext cx="3052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Ferrati et al. </a:t>
            </a:r>
            <a:r>
              <a:rPr lang="en-US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Advanced Healthcare Materials,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51845415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23851" y="404786"/>
            <a:ext cx="4984698" cy="715962"/>
          </a:xfrm>
        </p:spPr>
        <p:txBody>
          <a:bodyPr/>
          <a:lstStyle/>
          <a:p>
            <a:r>
              <a:rPr lang="en-US" dirty="0" smtClean="0"/>
              <a:t>Houston Methodist Research Institute</a:t>
            </a:r>
            <a:endParaRPr lang="en-US" dirty="0" smtClean="0"/>
          </a:p>
        </p:txBody>
      </p:sp>
      <p:pic>
        <p:nvPicPr>
          <p:cNvPr id="5" name="Picture 4" descr="Methodist_Aerial-750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94532"/>
            <a:ext cx="5114864" cy="34099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65447" y="1594532"/>
            <a:ext cx="408576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b="1" dirty="0" smtClean="0">
                <a:solidFill>
                  <a:srgbClr val="FFCC00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Houston Methodist </a:t>
            </a:r>
          </a:p>
          <a:p>
            <a:pPr lvl="0"/>
            <a:r>
              <a:rPr lang="en-US" sz="1800" b="1" dirty="0" smtClean="0">
                <a:solidFill>
                  <a:srgbClr val="FFCC00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Research Institute </a:t>
            </a:r>
          </a:p>
          <a:p>
            <a:pPr marL="285750" lvl="0" indent="-285750">
              <a:buFontTx/>
              <a:buChar char="-"/>
            </a:pPr>
            <a:r>
              <a:rPr lang="en-US" sz="1800" b="1" dirty="0" smtClean="0">
                <a:latin typeface="Tahoma" pitchFamily="34" charset="0"/>
                <a:ea typeface="Calibri" pitchFamily="34" charset="0"/>
                <a:cs typeface="Tahoma" pitchFamily="34" charset="0"/>
              </a:rPr>
              <a:t>Hospital Based</a:t>
            </a:r>
          </a:p>
          <a:p>
            <a:pPr marL="285750" lvl="0" indent="-285750">
              <a:buFontTx/>
              <a:buChar char="-"/>
            </a:pPr>
            <a:r>
              <a:rPr lang="en-US" sz="1800" b="1" dirty="0" smtClean="0">
                <a:latin typeface="Tahoma" pitchFamily="34" charset="0"/>
                <a:ea typeface="Calibri" pitchFamily="34" charset="0"/>
                <a:cs typeface="Tahoma" pitchFamily="34" charset="0"/>
              </a:rPr>
              <a:t>Conceived </a:t>
            </a:r>
            <a:r>
              <a:rPr lang="en-US" sz="1800" b="1" dirty="0" smtClean="0">
                <a:latin typeface="Tahoma" pitchFamily="34" charset="0"/>
                <a:ea typeface="Calibri" pitchFamily="34" charset="0"/>
                <a:cs typeface="Tahoma" pitchFamily="34" charset="0"/>
              </a:rPr>
              <a:t>for translational research</a:t>
            </a:r>
          </a:p>
          <a:p>
            <a:pPr marL="285750" lvl="0" indent="-285750">
              <a:buFontTx/>
              <a:buChar char="-"/>
            </a:pPr>
            <a:r>
              <a:rPr lang="en-US" sz="1800" b="1" dirty="0" smtClean="0">
                <a:latin typeface="Tahoma" pitchFamily="34" charset="0"/>
                <a:ea typeface="Calibri" pitchFamily="34" charset="0"/>
                <a:cs typeface="Tahoma" pitchFamily="34" charset="0"/>
              </a:rPr>
              <a:t>In the heart of TMC</a:t>
            </a:r>
          </a:p>
          <a:p>
            <a:pPr marL="285750" lvl="0" indent="-285750">
              <a:buFontTx/>
              <a:buChar char="-"/>
            </a:pPr>
            <a:r>
              <a:rPr lang="en-US" sz="1800" b="1" dirty="0">
                <a:latin typeface="Tahoma" pitchFamily="34" charset="0"/>
                <a:ea typeface="Calibri" pitchFamily="34" charset="0"/>
                <a:cs typeface="Tahoma" pitchFamily="34" charset="0"/>
              </a:rPr>
              <a:t>f</a:t>
            </a:r>
            <a:r>
              <a:rPr lang="en-US" sz="1800" b="1" dirty="0" smtClean="0">
                <a:latin typeface="Tahoma" pitchFamily="34" charset="0"/>
                <a:ea typeface="Calibri" pitchFamily="34" charset="0"/>
                <a:cs typeface="Tahoma" pitchFamily="34" charset="0"/>
              </a:rPr>
              <a:t>rom its inception focused on:</a:t>
            </a:r>
            <a:r>
              <a:rPr lang="en-US" sz="1800" dirty="0" smtClean="0">
                <a:latin typeface="Tahoma" pitchFamily="34" charset="0"/>
                <a:ea typeface="Calibri" pitchFamily="34" charset="0"/>
                <a:cs typeface="Tahoma" pitchFamily="34" charset="0"/>
              </a:rPr>
              <a:t> 	Cutting-edge technologies</a:t>
            </a:r>
          </a:p>
          <a:p>
            <a:pPr lvl="0"/>
            <a:r>
              <a:rPr lang="en-US" sz="1800" dirty="0" smtClean="0">
                <a:latin typeface="Tahoma" pitchFamily="34" charset="0"/>
                <a:ea typeface="Calibri" pitchFamily="34" charset="0"/>
                <a:cs typeface="Tahoma" pitchFamily="34" charset="0"/>
              </a:rPr>
              <a:t> 	Service to the community</a:t>
            </a:r>
          </a:p>
          <a:p>
            <a:pPr lvl="0"/>
            <a:endParaRPr lang="en-US" sz="2000" dirty="0" smtClean="0"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lvl="0"/>
            <a:r>
              <a:rPr lang="en-US" sz="2000" b="1" dirty="0" smtClean="0">
                <a:solidFill>
                  <a:srgbClr val="FFCC00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5784287"/>
      </p:ext>
    </p:extLst>
  </p:cSld>
  <p:clrMapOvr>
    <a:masterClrMapping/>
  </p:clrMapOvr>
  <p:transition advTm="1587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fig1_nanoletters"/>
          <p:cNvPicPr>
            <a:picLocks noChangeAspect="1" noChangeArrowheads="1"/>
          </p:cNvPicPr>
          <p:nvPr/>
        </p:nvPicPr>
        <p:blipFill>
          <a:blip r:embed="rId3" cstate="print"/>
          <a:srcRect t="-4700" b="-953"/>
          <a:stretch>
            <a:fillRect/>
          </a:stretch>
        </p:blipFill>
        <p:spPr bwMode="auto">
          <a:xfrm>
            <a:off x="5207480" y="3973085"/>
            <a:ext cx="3147232" cy="2227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7" name="Rounded Rectangle 16"/>
          <p:cNvSpPr/>
          <p:nvPr/>
        </p:nvSpPr>
        <p:spPr>
          <a:xfrm>
            <a:off x="2725738" y="4763604"/>
            <a:ext cx="1176337" cy="7239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133350" y="27767"/>
            <a:ext cx="8691562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rgbClr val="000000"/>
            </a:outerShdw>
          </a:effectLst>
        </p:spPr>
        <p:txBody>
          <a:bodyPr anchor="b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CC00"/>
                </a:solidFill>
                <a:latin typeface="+mj-lt"/>
              </a:rPr>
              <a:t>Challenges</a:t>
            </a:r>
            <a:r>
              <a:rPr lang="en-US" b="1" dirty="0" smtClean="0">
                <a:solidFill>
                  <a:srgbClr val="FFCC00"/>
                </a:solidFill>
                <a:latin typeface="+mj-lt"/>
              </a:rPr>
              <a:t> of Studying</a:t>
            </a:r>
            <a:r>
              <a:rPr lang="en-US" sz="2800" b="1" dirty="0" smtClean="0">
                <a:solidFill>
                  <a:srgbClr val="FFCC00"/>
                </a:solidFill>
                <a:latin typeface="+mj-lt"/>
              </a:rPr>
              <a:t>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CC00"/>
                </a:solidFill>
                <a:latin typeface="+mj-lt"/>
              </a:rPr>
              <a:t>Constrained </a:t>
            </a:r>
            <a:r>
              <a:rPr lang="en-US" sz="2800" b="1" dirty="0">
                <a:solidFill>
                  <a:srgbClr val="FFCC00"/>
                </a:solidFill>
                <a:latin typeface="+mj-lt"/>
              </a:rPr>
              <a:t>Molecular </a:t>
            </a:r>
            <a:r>
              <a:rPr lang="en-US" sz="2800" b="1" dirty="0" smtClean="0">
                <a:solidFill>
                  <a:srgbClr val="FFCC00"/>
                </a:solidFill>
                <a:latin typeface="+mj-lt"/>
              </a:rPr>
              <a:t>Transport</a:t>
            </a:r>
            <a:endParaRPr lang="en-US" sz="2800" b="1" dirty="0">
              <a:solidFill>
                <a:srgbClr val="FFCC00"/>
              </a:solidFill>
              <a:latin typeface="+mj-lt"/>
            </a:endParaRPr>
          </a:p>
        </p:txBody>
      </p:sp>
      <p:sp>
        <p:nvSpPr>
          <p:cNvPr id="15" name="Rounded Rectangle 14"/>
          <p:cNvSpPr>
            <a:spLocks noChangeArrowheads="1"/>
          </p:cNvSpPr>
          <p:nvPr/>
        </p:nvSpPr>
        <p:spPr bwMode="auto">
          <a:xfrm>
            <a:off x="217488" y="4022242"/>
            <a:ext cx="4667250" cy="16986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031" name="Text Box 13"/>
          <p:cNvSpPr txBox="1">
            <a:spLocks noChangeArrowheads="1"/>
          </p:cNvSpPr>
          <p:nvPr/>
        </p:nvSpPr>
        <p:spPr bwMode="auto">
          <a:xfrm>
            <a:off x="525463" y="3719029"/>
            <a:ext cx="14557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Molecular Dynamics</a:t>
            </a:r>
          </a:p>
        </p:txBody>
      </p:sp>
      <p:sp>
        <p:nvSpPr>
          <p:cNvPr id="1032" name="Rectangle 12"/>
          <p:cNvSpPr>
            <a:spLocks noChangeArrowheads="1"/>
          </p:cNvSpPr>
          <p:nvPr/>
        </p:nvSpPr>
        <p:spPr bwMode="auto">
          <a:xfrm>
            <a:off x="2846388" y="3736492"/>
            <a:ext cx="954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New Physics</a:t>
            </a:r>
          </a:p>
        </p:txBody>
      </p:sp>
      <p:pic>
        <p:nvPicPr>
          <p:cNvPr id="1033" name="Picture 5" descr="Picture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4150829"/>
            <a:ext cx="17462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5938665" y="4058708"/>
            <a:ext cx="1643062" cy="1714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bg2"/>
                </a:solidFill>
                <a:latin typeface="Calibri" pitchFamily="34" charset="0"/>
              </a:rPr>
              <a:t>Lysozyme -  13 nm 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4387057" y="935696"/>
            <a:ext cx="44751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latin typeface="Calibri" pitchFamily="34" charset="0"/>
              </a:rPr>
              <a:t>At nanoscale </a:t>
            </a:r>
            <a:r>
              <a:rPr lang="it-IT" altLang="en-US" sz="1600" b="1" dirty="0">
                <a:latin typeface="Calibri" pitchFamily="34" charset="0"/>
              </a:rPr>
              <a:t>coupled interaction</a:t>
            </a:r>
            <a:r>
              <a:rPr lang="en-US" altLang="en-US" sz="1600" b="1" dirty="0">
                <a:latin typeface="Calibri" pitchFamily="34" charset="0"/>
              </a:rPr>
              <a:t> effects take over the molecular transport</a:t>
            </a:r>
            <a:r>
              <a:rPr lang="it-IT" altLang="en-US" sz="1600" b="1" dirty="0">
                <a:latin typeface="Calibri" pitchFamily="34" charset="0"/>
              </a:rPr>
              <a:t>. </a:t>
            </a:r>
          </a:p>
          <a:p>
            <a:pPr algn="just" eaLnBrk="1" hangingPunct="1"/>
            <a:endParaRPr lang="it-IT" altLang="en-US" sz="1600" b="1" dirty="0">
              <a:latin typeface="Calibri" pitchFamily="34" charset="0"/>
            </a:endParaRPr>
          </a:p>
          <a:p>
            <a:pPr lvl="1" algn="just" eaLnBrk="1" hangingPunct="1">
              <a:buFont typeface="Wingdings" pitchFamily="2" charset="2"/>
              <a:buChar char="§"/>
            </a:pPr>
            <a:r>
              <a:rPr lang="en-US" altLang="en-US" sz="1600" dirty="0">
                <a:latin typeface="Calibri" pitchFamily="34" charset="0"/>
              </a:rPr>
              <a:t> Interactions</a:t>
            </a:r>
          </a:p>
          <a:p>
            <a:pPr lvl="1" algn="just" eaLnBrk="1" hangingPunct="1">
              <a:buFont typeface="Wingdings" pitchFamily="2" charset="2"/>
              <a:buChar char="§"/>
            </a:pPr>
            <a:r>
              <a:rPr lang="en-US" altLang="en-US" sz="1600" dirty="0">
                <a:latin typeface="Calibri" pitchFamily="34" charset="0"/>
              </a:rPr>
              <a:t> Adsorption</a:t>
            </a:r>
          </a:p>
          <a:p>
            <a:pPr lvl="1" algn="just" eaLnBrk="1" hangingPunct="1">
              <a:buFont typeface="Wingdings" pitchFamily="2" charset="2"/>
              <a:buChar char="§"/>
            </a:pPr>
            <a:r>
              <a:rPr lang="it-IT" altLang="en-US" sz="1600" dirty="0">
                <a:latin typeface="Calibri" pitchFamily="34" charset="0"/>
              </a:rPr>
              <a:t> Size &amp; Shape</a:t>
            </a:r>
          </a:p>
          <a:p>
            <a:pPr lvl="1" algn="just" eaLnBrk="1" hangingPunct="1">
              <a:buFont typeface="Wingdings" pitchFamily="2" charset="2"/>
              <a:buChar char="§"/>
            </a:pPr>
            <a:r>
              <a:rPr lang="en-US" altLang="en-US" sz="1600" dirty="0">
                <a:latin typeface="Calibri" pitchFamily="34" charset="0"/>
              </a:rPr>
              <a:t> Charges</a:t>
            </a:r>
          </a:p>
          <a:p>
            <a:pPr lvl="1" algn="just" eaLnBrk="1" hangingPunct="1">
              <a:buFont typeface="Wingdings" pitchFamily="2" charset="2"/>
              <a:buChar char="§"/>
            </a:pPr>
            <a:r>
              <a:rPr lang="en-US" altLang="en-US" sz="1600" dirty="0">
                <a:latin typeface="Calibri" pitchFamily="34" charset="0"/>
              </a:rPr>
              <a:t> Osmosis</a:t>
            </a:r>
          </a:p>
          <a:p>
            <a:pPr algn="just" eaLnBrk="1" hangingPunct="1"/>
            <a:endParaRPr lang="it-IT" altLang="en-US" sz="1600" b="1" dirty="0">
              <a:solidFill>
                <a:srgbClr val="FFCC00"/>
              </a:solidFill>
              <a:latin typeface="Calibri" pitchFamily="34" charset="0"/>
            </a:endParaRPr>
          </a:p>
          <a:p>
            <a:pPr algn="ctr" eaLnBrk="1" hangingPunct="1"/>
            <a:r>
              <a:rPr lang="it-IT" altLang="en-US" sz="2400" b="1" dirty="0" smtClean="0">
                <a:solidFill>
                  <a:srgbClr val="FFC000"/>
                </a:solidFill>
                <a:latin typeface="Calibri" pitchFamily="34" charset="0"/>
              </a:rPr>
              <a:t>Challenge: </a:t>
            </a:r>
            <a:r>
              <a:rPr lang="it-IT" altLang="en-US" sz="2400" b="1" dirty="0" smtClean="0">
                <a:latin typeface="Calibri" pitchFamily="34" charset="0"/>
              </a:rPr>
              <a:t>decoupling single </a:t>
            </a:r>
            <a:r>
              <a:rPr lang="it-IT" altLang="en-US" sz="2400" b="1" dirty="0">
                <a:latin typeface="Calibri" pitchFamily="34" charset="0"/>
              </a:rPr>
              <a:t>effects a</a:t>
            </a:r>
            <a:r>
              <a:rPr lang="en-US" altLang="en-US" sz="2400" b="1" dirty="0">
                <a:latin typeface="Calibri" pitchFamily="34" charset="0"/>
              </a:rPr>
              <a:t>t nanoscale</a:t>
            </a:r>
            <a:r>
              <a:rPr lang="it-IT" altLang="en-US" sz="1600" b="1" dirty="0">
                <a:latin typeface="Calibri" pitchFamily="34" charset="0"/>
              </a:rPr>
              <a:t>.</a:t>
            </a:r>
            <a:r>
              <a:rPr lang="en-US" altLang="en-US" sz="1600" b="1" dirty="0">
                <a:latin typeface="Calibri" pitchFamily="34" charset="0"/>
              </a:rPr>
              <a:t> </a:t>
            </a:r>
          </a:p>
        </p:txBody>
      </p:sp>
      <p:sp>
        <p:nvSpPr>
          <p:cNvPr id="19" name="Curved Down Arrow 18"/>
          <p:cNvSpPr>
            <a:spLocks noChangeArrowheads="1"/>
          </p:cNvSpPr>
          <p:nvPr/>
        </p:nvSpPr>
        <p:spPr bwMode="auto">
          <a:xfrm rot="11102209" flipH="1">
            <a:off x="3425825" y="5638317"/>
            <a:ext cx="2106613" cy="357187"/>
          </a:xfrm>
          <a:prstGeom prst="curvedDownArrow">
            <a:avLst>
              <a:gd name="adj1" fmla="val 26558"/>
              <a:gd name="adj2" fmla="val 53116"/>
              <a:gd name="adj3" fmla="val 25000"/>
            </a:avLst>
          </a:prstGeom>
          <a:solidFill>
            <a:srgbClr val="00B0F0"/>
          </a:solidFill>
          <a:ln w="25400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 sz="300">
              <a:latin typeface="+mn-lt"/>
            </a:endParaRPr>
          </a:p>
        </p:txBody>
      </p:sp>
      <p:pic>
        <p:nvPicPr>
          <p:cNvPr id="1039" name="Picture 18" descr="C:\Documents and Settings\utente\Desktop\Glucose-mode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7417" y="1146306"/>
            <a:ext cx="3690488" cy="250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38" name="Rectangle 16"/>
          <p:cNvSpPr>
            <a:spLocks noChangeArrowheads="1"/>
          </p:cNvSpPr>
          <p:nvPr/>
        </p:nvSpPr>
        <p:spPr bwMode="auto">
          <a:xfrm>
            <a:off x="6632403" y="1974056"/>
            <a:ext cx="13414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800" b="1" dirty="0">
                <a:solidFill>
                  <a:srgbClr val="FFCC00"/>
                </a:solidFill>
                <a:latin typeface="Calibri" pitchFamily="34" charset="0"/>
              </a:rPr>
              <a:t>Makes the difference</a:t>
            </a:r>
          </a:p>
        </p:txBody>
      </p:sp>
      <p:sp>
        <p:nvSpPr>
          <p:cNvPr id="20" name="Oval 19"/>
          <p:cNvSpPr/>
          <p:nvPr/>
        </p:nvSpPr>
        <p:spPr>
          <a:xfrm>
            <a:off x="3941763" y="4204804"/>
            <a:ext cx="261937" cy="282575"/>
          </a:xfrm>
          <a:prstGeom prst="ellipse">
            <a:avLst/>
          </a:prstGeom>
          <a:noFill/>
          <a:ln>
            <a:solidFill>
              <a:srgbClr val="FFC000">
                <a:alpha val="6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270250" y="4184167"/>
            <a:ext cx="261938" cy="280987"/>
          </a:xfrm>
          <a:prstGeom prst="ellipse">
            <a:avLst/>
          </a:prstGeom>
          <a:noFill/>
          <a:ln>
            <a:solidFill>
              <a:srgbClr val="FFC000">
                <a:alpha val="6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251200" y="4536592"/>
            <a:ext cx="261938" cy="280987"/>
          </a:xfrm>
          <a:prstGeom prst="ellipse">
            <a:avLst/>
          </a:prstGeom>
          <a:noFill/>
          <a:ln>
            <a:solidFill>
              <a:srgbClr val="FFC000">
                <a:alpha val="6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651250" y="4925529"/>
            <a:ext cx="261938" cy="282575"/>
          </a:xfrm>
          <a:prstGeom prst="ellipse">
            <a:avLst/>
          </a:prstGeom>
          <a:noFill/>
          <a:ln>
            <a:solidFill>
              <a:srgbClr val="FFC000">
                <a:alpha val="6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944813" y="5225567"/>
            <a:ext cx="260350" cy="282575"/>
          </a:xfrm>
          <a:prstGeom prst="ellipse">
            <a:avLst/>
          </a:prstGeom>
          <a:noFill/>
          <a:ln>
            <a:solidFill>
              <a:srgbClr val="FFC000">
                <a:alpha val="6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Curved Down Arrow 17"/>
          <p:cNvSpPr>
            <a:spLocks noChangeArrowheads="1"/>
          </p:cNvSpPr>
          <p:nvPr/>
        </p:nvSpPr>
        <p:spPr bwMode="auto">
          <a:xfrm rot="10577309" flipH="1">
            <a:off x="1666875" y="5571642"/>
            <a:ext cx="2024063" cy="382587"/>
          </a:xfrm>
          <a:prstGeom prst="curvedDownArrow">
            <a:avLst>
              <a:gd name="adj1" fmla="val 42231"/>
              <a:gd name="adj2" fmla="val 84489"/>
              <a:gd name="adj3" fmla="val 25000"/>
            </a:avLst>
          </a:prstGeom>
          <a:solidFill>
            <a:srgbClr val="00B0F0"/>
          </a:solidFill>
          <a:ln w="25400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>
              <a:latin typeface="+mn-lt"/>
            </a:endParaRPr>
          </a:p>
        </p:txBody>
      </p:sp>
      <p:sp>
        <p:nvSpPr>
          <p:cNvPr id="26" name="Rounded Rectangular Callout 25"/>
          <p:cNvSpPr/>
          <p:nvPr/>
        </p:nvSpPr>
        <p:spPr>
          <a:xfrm>
            <a:off x="6780040" y="5233458"/>
            <a:ext cx="1193800" cy="646112"/>
          </a:xfrm>
          <a:prstGeom prst="wedgeRoundRectCallout">
            <a:avLst>
              <a:gd name="adj1" fmla="val -42455"/>
              <a:gd name="adj2" fmla="val -85833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dirty="0">
                <a:solidFill>
                  <a:schemeClr val="bg2"/>
                </a:solidFill>
                <a:latin typeface="Calibri" charset="0"/>
              </a:rPr>
              <a:t>Prediction</a:t>
            </a:r>
            <a:r>
              <a:rPr lang="it-IT" sz="1200" dirty="0">
                <a:solidFill>
                  <a:schemeClr val="bg2"/>
                </a:solidFill>
                <a:latin typeface="Calibri" charset="0"/>
              </a:rPr>
              <a:t> For Personalized Therapy</a:t>
            </a:r>
            <a:endParaRPr lang="en-US" sz="1200" dirty="0">
              <a:solidFill>
                <a:schemeClr val="bg2"/>
              </a:solidFill>
              <a:latin typeface="Calibri" charset="0"/>
            </a:endParaRPr>
          </a:p>
        </p:txBody>
      </p:sp>
      <p:sp>
        <p:nvSpPr>
          <p:cNvPr id="27" name="Right Brace 26"/>
          <p:cNvSpPr/>
          <p:nvPr/>
        </p:nvSpPr>
        <p:spPr>
          <a:xfrm>
            <a:off x="6228246" y="1716088"/>
            <a:ext cx="396875" cy="1162050"/>
          </a:xfrm>
          <a:prstGeom prst="rightBrace">
            <a:avLst/>
          </a:prstGeom>
          <a:ln w="317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ight Brace 39"/>
          <p:cNvSpPr/>
          <p:nvPr/>
        </p:nvSpPr>
        <p:spPr>
          <a:xfrm>
            <a:off x="4141788" y="1323975"/>
            <a:ext cx="366712" cy="2139950"/>
          </a:xfrm>
          <a:prstGeom prst="rightBrace">
            <a:avLst/>
          </a:prstGeom>
          <a:ln w="317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02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3871670"/>
              </p:ext>
            </p:extLst>
          </p:nvPr>
        </p:nvGraphicFramePr>
        <p:xfrm>
          <a:off x="2133600" y="4082567"/>
          <a:ext cx="2690813" cy="167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Equation" r:id="rId6" imgW="3060360" imgH="1854000" progId="Equation.3">
                  <p:embed/>
                </p:oleObj>
              </mc:Choice>
              <mc:Fallback>
                <p:oleObj name="Equation" r:id="rId6" imgW="3060360" imgH="18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4082567"/>
                        <a:ext cx="2690813" cy="1674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343694" y="6182830"/>
            <a:ext cx="42650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Pimpinelli et al. </a:t>
            </a:r>
            <a:r>
              <a:rPr lang="en-US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Applied Physics Letters,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2013</a:t>
            </a:r>
          </a:p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Ziemys et al. </a:t>
            </a:r>
            <a:r>
              <a:rPr lang="en-US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J. Computational Physics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2011</a:t>
            </a:r>
          </a:p>
        </p:txBody>
      </p:sp>
    </p:spTree>
    <p:extLst>
      <p:ext uri="{BB962C8B-B14F-4D97-AF65-F5344CB8AC3E}">
        <p14:creationId xmlns:p14="http://schemas.microsoft.com/office/powerpoint/2010/main" val="194639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7806" y="2932319"/>
            <a:ext cx="2724150" cy="21717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" dirty="0"/>
          </a:p>
        </p:txBody>
      </p:sp>
      <p:sp>
        <p:nvSpPr>
          <p:cNvPr id="15" name="Rounded Rectangle 14"/>
          <p:cNvSpPr/>
          <p:nvPr/>
        </p:nvSpPr>
        <p:spPr>
          <a:xfrm>
            <a:off x="3176588" y="2932319"/>
            <a:ext cx="2724150" cy="170618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" dirty="0"/>
          </a:p>
        </p:txBody>
      </p:sp>
      <p:pic>
        <p:nvPicPr>
          <p:cNvPr id="16" name="Picture 9" descr="C:\Documents and Settings\utente\Desktop\microchannels cop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6" y="3750823"/>
            <a:ext cx="2855912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180181" y="856921"/>
            <a:ext cx="572055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800" b="1" dirty="0" smtClean="0">
                <a:solidFill>
                  <a:srgbClr val="FFCC00"/>
                </a:solidFill>
                <a:latin typeface="+mj-lt"/>
              </a:rPr>
              <a:t>Hypothesis</a:t>
            </a:r>
            <a:endParaRPr lang="en-US" altLang="en-US" sz="1800" b="1" dirty="0">
              <a:solidFill>
                <a:srgbClr val="FFCC00"/>
              </a:solidFill>
              <a:latin typeface="+mj-lt"/>
            </a:endParaRPr>
          </a:p>
          <a:p>
            <a:pPr eaLnBrk="1" hangingPunct="1"/>
            <a:r>
              <a:rPr lang="it-IT" altLang="en-US" sz="1400" dirty="0">
                <a:latin typeface="+mj-lt"/>
              </a:rPr>
              <a:t>Microgravity </a:t>
            </a:r>
            <a:r>
              <a:rPr lang="it-IT" altLang="en-US" sz="1400" dirty="0" smtClean="0">
                <a:latin typeface="+mj-lt"/>
              </a:rPr>
              <a:t>will allow </a:t>
            </a:r>
            <a:r>
              <a:rPr lang="it-IT" altLang="en-US" sz="1400" dirty="0">
                <a:latin typeface="+mj-lt"/>
              </a:rPr>
              <a:t>to </a:t>
            </a:r>
            <a:r>
              <a:rPr lang="it-IT" altLang="en-US" sz="1400" dirty="0" smtClean="0">
                <a:latin typeface="+mj-lt"/>
              </a:rPr>
              <a:t>scale-up  </a:t>
            </a:r>
            <a:r>
              <a:rPr lang="it-IT" altLang="en-US" sz="1400" dirty="0">
                <a:latin typeface="+mj-lt"/>
              </a:rPr>
              <a:t>from Nano to </a:t>
            </a:r>
            <a:r>
              <a:rPr lang="it-IT" altLang="en-US" sz="1400" dirty="0" smtClean="0">
                <a:latin typeface="+mj-lt"/>
              </a:rPr>
              <a:t>Micro, </a:t>
            </a:r>
            <a:endParaRPr lang="it-IT" altLang="en-US" sz="1400" dirty="0">
              <a:latin typeface="+mj-lt"/>
            </a:endParaRPr>
          </a:p>
          <a:p>
            <a:pPr eaLnBrk="1" hangingPunct="1"/>
            <a:r>
              <a:rPr lang="it-IT" altLang="en-US" sz="1400" dirty="0" smtClean="0">
                <a:latin typeface="+mj-lt"/>
              </a:rPr>
              <a:t>and </a:t>
            </a:r>
            <a:r>
              <a:rPr lang="it-IT" altLang="en-US" sz="1400" dirty="0">
                <a:latin typeface="+mj-lt"/>
              </a:rPr>
              <a:t>to </a:t>
            </a:r>
            <a:r>
              <a:rPr lang="it-IT" altLang="en-US" sz="1400" dirty="0" smtClean="0">
                <a:latin typeface="+mj-lt"/>
              </a:rPr>
              <a:t>shine light into </a:t>
            </a:r>
            <a:r>
              <a:rPr lang="it-IT" altLang="en-US" sz="1400" dirty="0">
                <a:latin typeface="+mj-lt"/>
              </a:rPr>
              <a:t>decoupled </a:t>
            </a:r>
            <a:r>
              <a:rPr lang="it-IT" altLang="en-US" sz="1400" dirty="0" smtClean="0">
                <a:latin typeface="+mj-lt"/>
              </a:rPr>
              <a:t>nanoscale effects </a:t>
            </a:r>
            <a:r>
              <a:rPr lang="it-IT" altLang="en-US" sz="1400" dirty="0">
                <a:latin typeface="+mj-lt"/>
              </a:rPr>
              <a:t>in </a:t>
            </a:r>
            <a:r>
              <a:rPr lang="it-IT" altLang="en-US" sz="1400" dirty="0" smtClean="0">
                <a:latin typeface="+mj-lt"/>
              </a:rPr>
              <a:t>a tightly controlled experimental </a:t>
            </a:r>
            <a:r>
              <a:rPr lang="it-IT" altLang="en-US" sz="1400" dirty="0">
                <a:latin typeface="+mj-lt"/>
              </a:rPr>
              <a:t>setup. </a:t>
            </a:r>
            <a:endParaRPr lang="en-US" altLang="en-US" sz="1400" dirty="0">
              <a:latin typeface="+mj-lt"/>
            </a:endParaRPr>
          </a:p>
          <a:p>
            <a:pPr eaLnBrk="1" hangingPunct="1"/>
            <a:endParaRPr lang="en-US" altLang="en-US" sz="1400" b="1" dirty="0" smtClean="0">
              <a:solidFill>
                <a:srgbClr val="FFCC00"/>
              </a:solidFill>
              <a:latin typeface="+mj-lt"/>
            </a:endParaRPr>
          </a:p>
          <a:p>
            <a:pPr eaLnBrk="1" hangingPunct="1"/>
            <a:r>
              <a:rPr lang="en-US" altLang="en-US" sz="1800" b="1" dirty="0" smtClean="0">
                <a:solidFill>
                  <a:srgbClr val="FFCC00"/>
                </a:solidFill>
                <a:latin typeface="+mj-lt"/>
              </a:rPr>
              <a:t>Approach</a:t>
            </a:r>
          </a:p>
          <a:p>
            <a:pPr eaLnBrk="1" hangingPunct="1"/>
            <a:r>
              <a:rPr lang="en-US" altLang="en-US" sz="1400" dirty="0" smtClean="0">
                <a:latin typeface="+mj-lt"/>
              </a:rPr>
              <a:t>Microscopy analysis of fluorescent </a:t>
            </a:r>
          </a:p>
          <a:p>
            <a:pPr eaLnBrk="1" hangingPunct="1"/>
            <a:r>
              <a:rPr lang="en-US" altLang="en-US" sz="1400" dirty="0" smtClean="0">
                <a:latin typeface="+mj-lt"/>
              </a:rPr>
              <a:t>microparticles in micro-confinement</a:t>
            </a:r>
          </a:p>
          <a:p>
            <a:pPr eaLnBrk="1" hangingPunct="1"/>
            <a:endParaRPr lang="en-US" altLang="en-US" sz="1400" b="1" dirty="0" smtClean="0">
              <a:solidFill>
                <a:srgbClr val="FFCC00"/>
              </a:solidFill>
              <a:latin typeface="+mj-lt"/>
            </a:endParaRPr>
          </a:p>
          <a:p>
            <a:pPr eaLnBrk="1" hangingPunct="1"/>
            <a:r>
              <a:rPr lang="en-US" altLang="en-US" sz="1400" b="1" dirty="0">
                <a:solidFill>
                  <a:srgbClr val="FFCC00"/>
                </a:solidFill>
                <a:latin typeface="+mj-lt"/>
              </a:rPr>
              <a:t/>
            </a:r>
            <a:br>
              <a:rPr lang="en-US" altLang="en-US" sz="1400" b="1" dirty="0">
                <a:solidFill>
                  <a:srgbClr val="FFCC00"/>
                </a:solidFill>
                <a:latin typeface="+mj-lt"/>
              </a:rPr>
            </a:br>
            <a:endParaRPr lang="en-US" altLang="en-US" sz="1400" b="1" dirty="0" smtClean="0">
              <a:solidFill>
                <a:srgbClr val="FFCC00"/>
              </a:solidFill>
              <a:latin typeface="+mj-lt"/>
            </a:endParaRPr>
          </a:p>
          <a:p>
            <a:pPr eaLnBrk="1" hangingPunct="1"/>
            <a:endParaRPr lang="en-US" altLang="en-US" sz="1400" b="1" dirty="0">
              <a:solidFill>
                <a:srgbClr val="FFCC00"/>
              </a:solidFill>
              <a:latin typeface="+mj-lt"/>
            </a:endParaRPr>
          </a:p>
          <a:p>
            <a:pPr eaLnBrk="1" hangingPunct="1"/>
            <a:endParaRPr lang="en-US" altLang="en-US" sz="1400" b="1" dirty="0" smtClean="0">
              <a:solidFill>
                <a:srgbClr val="FFCC00"/>
              </a:solidFill>
              <a:latin typeface="+mj-lt"/>
            </a:endParaRPr>
          </a:p>
          <a:p>
            <a:pPr eaLnBrk="1" hangingPunct="1"/>
            <a:endParaRPr lang="en-US" altLang="en-US" sz="1400" b="1" dirty="0">
              <a:solidFill>
                <a:srgbClr val="FFCC00"/>
              </a:solidFill>
              <a:latin typeface="+mj-lt"/>
            </a:endParaRPr>
          </a:p>
          <a:p>
            <a:pPr eaLnBrk="1" hangingPunct="1"/>
            <a:endParaRPr lang="en-US" altLang="en-US" sz="12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318106" y="2946553"/>
            <a:ext cx="2476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en-US" sz="1800" b="1" dirty="0">
                <a:solidFill>
                  <a:srgbClr val="138BDD"/>
                </a:solidFill>
                <a:latin typeface="Calibri" pitchFamily="34" charset="0"/>
              </a:rPr>
              <a:t>Micro-nanoparticles </a:t>
            </a:r>
            <a:endParaRPr lang="it-IT" altLang="en-US" sz="1800" dirty="0">
              <a:solidFill>
                <a:srgbClr val="138BDD"/>
              </a:solidFill>
              <a:latin typeface="Calibri" pitchFamily="34" charset="0"/>
            </a:endParaRPr>
          </a:p>
          <a:p>
            <a:pPr algn="ctr" eaLnBrk="1" hangingPunct="1"/>
            <a:r>
              <a:rPr lang="it-IT" altLang="en-US" sz="1800" b="1" dirty="0">
                <a:solidFill>
                  <a:srgbClr val="138BDD"/>
                </a:solidFill>
                <a:latin typeface="Calibri" pitchFamily="34" charset="0"/>
              </a:rPr>
              <a:t>S</a:t>
            </a:r>
            <a:r>
              <a:rPr lang="en-US" altLang="en-US" sz="1800" b="1" dirty="0" err="1">
                <a:solidFill>
                  <a:srgbClr val="138BDD"/>
                </a:solidFill>
                <a:latin typeface="Calibri" pitchFamily="34" charset="0"/>
              </a:rPr>
              <a:t>ize</a:t>
            </a:r>
            <a:r>
              <a:rPr lang="en-US" altLang="en-US" sz="1800" b="1" dirty="0">
                <a:solidFill>
                  <a:srgbClr val="138BDD"/>
                </a:solidFill>
                <a:latin typeface="Calibri" pitchFamily="34" charset="0"/>
              </a:rPr>
              <a:t> </a:t>
            </a:r>
            <a:r>
              <a:rPr lang="en-US" altLang="en-US" sz="1800" dirty="0">
                <a:solidFill>
                  <a:schemeClr val="bg2"/>
                </a:solidFill>
                <a:latin typeface="Calibri" pitchFamily="34" charset="0"/>
              </a:rPr>
              <a:t>(</a:t>
            </a:r>
            <a:r>
              <a:rPr lang="el-GR" altLang="en-US" sz="1800" dirty="0">
                <a:solidFill>
                  <a:schemeClr val="bg2"/>
                </a:solidFill>
                <a:latin typeface="Calibri" pitchFamily="34" charset="0"/>
              </a:rPr>
              <a:t>μ</a:t>
            </a:r>
            <a:r>
              <a:rPr lang="en-US" altLang="en-US" sz="1800" dirty="0">
                <a:solidFill>
                  <a:schemeClr val="bg2"/>
                </a:solidFill>
                <a:latin typeface="Calibri" pitchFamily="34" charset="0"/>
              </a:rPr>
              <a:t>m): </a:t>
            </a:r>
            <a:r>
              <a:rPr lang="en-US" altLang="en-US" sz="1800" dirty="0" smtClean="0">
                <a:solidFill>
                  <a:schemeClr val="bg2"/>
                </a:solidFill>
                <a:latin typeface="Calibri" pitchFamily="34" charset="0"/>
              </a:rPr>
              <a:t>1, 4</a:t>
            </a:r>
            <a:endParaRPr lang="it-IT" altLang="en-US" sz="1800" b="1" dirty="0">
              <a:solidFill>
                <a:srgbClr val="FFCC00"/>
              </a:solidFill>
              <a:latin typeface="Calibri" pitchFamily="34" charset="0"/>
            </a:endParaRP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3168651" y="1673486"/>
            <a:ext cx="2909887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en-US" sz="1800" b="1" dirty="0" smtClean="0">
                <a:solidFill>
                  <a:srgbClr val="FFCC00"/>
                </a:solidFill>
                <a:latin typeface="Calibri" pitchFamily="34" charset="0"/>
              </a:rPr>
              <a:t>Benefits</a:t>
            </a:r>
            <a:endParaRPr lang="it-IT" altLang="en-US" sz="1800" b="1" dirty="0">
              <a:solidFill>
                <a:srgbClr val="FFCC00"/>
              </a:solidFill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1400" dirty="0">
                <a:latin typeface="Calibri" pitchFamily="34" charset="0"/>
              </a:rPr>
              <a:t>  Reduced complexity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1400" dirty="0">
                <a:latin typeface="Calibri" pitchFamily="34" charset="0"/>
              </a:rPr>
              <a:t>  </a:t>
            </a:r>
            <a:r>
              <a:rPr lang="it-IT" altLang="en-US" sz="1400" dirty="0">
                <a:latin typeface="Calibri" pitchFamily="34" charset="0"/>
              </a:rPr>
              <a:t>Improved capabilities and analysis</a:t>
            </a:r>
            <a:endParaRPr lang="en-US" altLang="en-US" sz="1400" dirty="0"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1400" dirty="0">
                <a:latin typeface="Calibri" pitchFamily="34" charset="0"/>
              </a:rPr>
              <a:t>  Greater control of </a:t>
            </a:r>
            <a:r>
              <a:rPr lang="it-IT" altLang="en-US" sz="1400" dirty="0">
                <a:latin typeface="Calibri" pitchFamily="34" charset="0"/>
              </a:rPr>
              <a:t>size &amp; shape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it-IT" altLang="en-US" sz="1400" dirty="0">
                <a:latin typeface="Calibri" pitchFamily="34" charset="0"/>
              </a:rPr>
              <a:t>  Controlled </a:t>
            </a:r>
            <a:r>
              <a:rPr lang="en-US" altLang="en-US" sz="1400" dirty="0">
                <a:latin typeface="Calibri" pitchFamily="34" charset="0"/>
              </a:rPr>
              <a:t>surface</a:t>
            </a:r>
          </a:p>
        </p:txBody>
      </p:sp>
      <p:pic>
        <p:nvPicPr>
          <p:cNvPr id="20" name="Picture 7" descr="C:\Documents and Settings\utente\Desktop\microparticles cop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/>
          <a:stretch/>
        </p:blipFill>
        <p:spPr bwMode="auto">
          <a:xfrm>
            <a:off x="646905" y="3592666"/>
            <a:ext cx="103663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5" descr="C:\Documents and Settings\utente\Desktop\minus microparticl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80" y="3819678"/>
            <a:ext cx="306388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6" descr="C:\Documents and Settings\utente\Desktop\plus microparticle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555" y="3830791"/>
            <a:ext cx="2952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3309938" y="3023441"/>
            <a:ext cx="2362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en-US" sz="1800" b="1" dirty="0">
                <a:solidFill>
                  <a:srgbClr val="138BDD"/>
                </a:solidFill>
                <a:latin typeface="Calibri" pitchFamily="34" charset="0"/>
              </a:rPr>
              <a:t>Silicon </a:t>
            </a:r>
            <a:r>
              <a:rPr lang="en-US" altLang="en-US" sz="1800" b="1" dirty="0">
                <a:solidFill>
                  <a:srgbClr val="138BDD"/>
                </a:solidFill>
                <a:latin typeface="Calibri" pitchFamily="34" charset="0"/>
              </a:rPr>
              <a:t>Microchannel </a:t>
            </a:r>
            <a:endParaRPr lang="it-IT" altLang="en-US" sz="1800" b="1" dirty="0">
              <a:solidFill>
                <a:srgbClr val="138BDD"/>
              </a:solidFill>
              <a:latin typeface="Calibri" pitchFamily="34" charset="0"/>
            </a:endParaRPr>
          </a:p>
          <a:p>
            <a:pPr algn="ctr" eaLnBrk="1" hangingPunct="1"/>
            <a:r>
              <a:rPr lang="en-US" altLang="en-US" sz="1800" b="1" dirty="0">
                <a:solidFill>
                  <a:srgbClr val="138BDD"/>
                </a:solidFill>
                <a:latin typeface="Calibri" pitchFamily="34" charset="0"/>
              </a:rPr>
              <a:t>Depth </a:t>
            </a:r>
            <a:r>
              <a:rPr lang="en-US" altLang="en-US" sz="1800" dirty="0">
                <a:solidFill>
                  <a:schemeClr val="bg2"/>
                </a:solidFill>
                <a:latin typeface="Calibri" pitchFamily="34" charset="0"/>
              </a:rPr>
              <a:t>(</a:t>
            </a:r>
            <a:r>
              <a:rPr lang="el-GR" altLang="en-US" sz="1800" dirty="0">
                <a:solidFill>
                  <a:schemeClr val="bg2"/>
                </a:solidFill>
                <a:latin typeface="Calibri" pitchFamily="34" charset="0"/>
              </a:rPr>
              <a:t>μ</a:t>
            </a:r>
            <a:r>
              <a:rPr lang="en-US" altLang="en-US" sz="1800" dirty="0">
                <a:solidFill>
                  <a:schemeClr val="bg2"/>
                </a:solidFill>
                <a:latin typeface="Calibri" pitchFamily="34" charset="0"/>
              </a:rPr>
              <a:t>m): </a:t>
            </a:r>
            <a:r>
              <a:rPr lang="en-US" altLang="en-US" sz="1800" dirty="0" smtClean="0">
                <a:solidFill>
                  <a:schemeClr val="bg2"/>
                </a:solidFill>
                <a:latin typeface="Calibri" pitchFamily="34" charset="0"/>
              </a:rPr>
              <a:t>2.5 - </a:t>
            </a:r>
            <a:r>
              <a:rPr lang="en-US" altLang="en-US" sz="1800" dirty="0">
                <a:solidFill>
                  <a:schemeClr val="bg2"/>
                </a:solidFill>
                <a:latin typeface="Calibri" pitchFamily="34" charset="0"/>
              </a:rPr>
              <a:t>10</a:t>
            </a:r>
          </a:p>
        </p:txBody>
      </p:sp>
      <p:pic>
        <p:nvPicPr>
          <p:cNvPr id="28" name="Picture 11" descr="nDS1_50by30_4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9" y="4410056"/>
            <a:ext cx="2724150" cy="243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85072" y="170959"/>
            <a:ext cx="5958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6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Hypothesis &amp; Approach</a:t>
            </a:r>
            <a:endParaRPr lang="en-US" sz="36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0" name="Picture 2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072" y="2904592"/>
            <a:ext cx="3110928" cy="3938884"/>
          </a:xfrm>
          <a:prstGeom prst="rect">
            <a:avLst/>
          </a:prstGeom>
        </p:spPr>
      </p:pic>
      <p:pic>
        <p:nvPicPr>
          <p:cNvPr id="31" name="Picture 30" descr="Captured-10x-Ph-BF-1.jpg"/>
          <p:cNvPicPr/>
          <p:nvPr/>
        </p:nvPicPr>
        <p:blipFill rotWithShape="1">
          <a:blip r:embed="rId8"/>
          <a:srcRect l="18731" t="11883" r="14280" b="32356"/>
          <a:stretch/>
        </p:blipFill>
        <p:spPr bwMode="auto">
          <a:xfrm>
            <a:off x="205120" y="4534423"/>
            <a:ext cx="2771775" cy="230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271848" y="4771506"/>
            <a:ext cx="1522757" cy="4073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88474" y="4708511"/>
            <a:ext cx="156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10000"/>
                  </a:schemeClr>
                </a:solidFill>
                <a:latin typeface="+mn-lt"/>
              </a:rPr>
              <a:t>1 </a:t>
            </a:r>
            <a:r>
              <a:rPr lang="en-US" sz="1400" dirty="0" smtClean="0">
                <a:solidFill>
                  <a:schemeClr val="accent4">
                    <a:lumMod val="10000"/>
                  </a:schemeClr>
                </a:solidFill>
                <a:latin typeface="+mn-lt"/>
                <a:cs typeface="Calibri"/>
              </a:rPr>
              <a:t>µm fluorescent </a:t>
            </a:r>
          </a:p>
          <a:p>
            <a:r>
              <a:rPr lang="en-US" sz="1400" dirty="0" smtClean="0">
                <a:solidFill>
                  <a:schemeClr val="accent4">
                    <a:lumMod val="10000"/>
                  </a:schemeClr>
                </a:solidFill>
                <a:latin typeface="+mn-lt"/>
                <a:cs typeface="Calibri"/>
              </a:rPr>
              <a:t>microparticles</a:t>
            </a:r>
            <a:endParaRPr lang="en-US" sz="1400" dirty="0">
              <a:solidFill>
                <a:schemeClr val="accent4">
                  <a:lumMod val="10000"/>
                </a:schemeClr>
              </a:solidFill>
              <a:latin typeface="+mn-lt"/>
            </a:endParaRPr>
          </a:p>
        </p:txBody>
      </p:sp>
      <p:pic>
        <p:nvPicPr>
          <p:cNvPr id="21" name="Picture 2" descr="http://www.iss-casis.org/Portals/0/images/casis_logo.pn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27" y="964582"/>
            <a:ext cx="1967820" cy="99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917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Documents and Settings\mlandry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114" y="3993776"/>
            <a:ext cx="1379913" cy="94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6364885" y="5064916"/>
            <a:ext cx="4572000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82600" indent="-482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it-IT" altLang="en-US" sz="1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NanoMedical </a:t>
            </a:r>
            <a:r>
              <a:rPr lang="it-IT" altLang="en-US" sz="1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Systems</a:t>
            </a:r>
            <a:endParaRPr lang="en-US" altLang="en-US" sz="1400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4625" indent="-174625" algn="just"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Randy Goodall, Ph.D. </a:t>
            </a:r>
            <a:endParaRPr lang="en-US" alt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4625" indent="-174625" algn="just"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Sharath Hosali, Ph.D., </a:t>
            </a:r>
            <a:endParaRPr lang="en-US" alt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4625" indent="-174625" algn="just"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Lee Hudson, Ph.D, </a:t>
            </a:r>
            <a:r>
              <a:rPr lang="fr-FR" alt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3175" y="914148"/>
            <a:ext cx="3218001" cy="3927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Grattoni’s Laboratory</a:t>
            </a:r>
          </a:p>
          <a:p>
            <a:pPr>
              <a:spcBef>
                <a:spcPct val="20000"/>
              </a:spcBef>
            </a:pPr>
            <a:r>
              <a:rPr lang="en-US" sz="1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Department of Nanomedicine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Silvia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Ferrati,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PhD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Eugenia Nicolov, Ph.D.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Giancarlo Canavese, Ph.D.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Giacomo Bruno,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M.S.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Lyle Hood, Ph.D.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Thomas Geninatti, Ph.D.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Usha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ekkedath, Ph.D.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Marco Farina, M.S.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Jeffrey Schmulen, M.S.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Carly </a:t>
            </a:r>
            <a:r>
              <a:rPr lang="en-US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Figueira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Ph.D.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Jenaro </a:t>
            </a:r>
            <a:r>
              <a:rPr lang="en-US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Huidiboro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Ph.D.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Celeste Marcato, B.S.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Elena Riscaldina, B.S.</a:t>
            </a:r>
          </a:p>
        </p:txBody>
      </p:sp>
      <p:pic>
        <p:nvPicPr>
          <p:cNvPr id="14" name="Picture 2" descr="http://www.iss-casis.org/Portals/0/images/casis_logo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77" y="1087884"/>
            <a:ext cx="1509825" cy="76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65665" y="1989469"/>
            <a:ext cx="4572000" cy="9294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Chad Brinkley 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Kenneth Shields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Shubert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3832203" y="3142906"/>
            <a:ext cx="41148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1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Collaborators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Fazle Hussain, Ph.D.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Osama Gaber,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M.D.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Daniel Fraga,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M.S.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Omaima Sabek, Ph.D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Mark Ghobrial, M.D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Powel Brown, M.D.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Ganesh Palapattu, M.D.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Mohit Khera, M.D.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Sandeep Agarwal, M.D.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Christine Beeton, Ph.D.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Xian Li, M.D.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Sunil Krishnan, M.D.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6243903" y="1090461"/>
            <a:ext cx="41148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1600" b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Funding:</a:t>
            </a:r>
            <a:r>
              <a:rPr lang="en-US" sz="1600" b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$4.3M</a:t>
            </a:r>
            <a:endParaRPr lang="en-US" sz="1600" b="1" dirty="0" smtClean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CASIS</a:t>
            </a:r>
          </a:p>
          <a:p>
            <a:pPr>
              <a:spcBef>
                <a:spcPct val="20000"/>
              </a:spcBef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NIH-NIGMS</a:t>
            </a:r>
          </a:p>
          <a:p>
            <a:pPr>
              <a:spcBef>
                <a:spcPct val="20000"/>
              </a:spcBef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DOD</a:t>
            </a:r>
          </a:p>
          <a:p>
            <a:pPr>
              <a:spcBef>
                <a:spcPct val="20000"/>
              </a:spcBef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NASA</a:t>
            </a:r>
          </a:p>
          <a:p>
            <a:pPr>
              <a:spcBef>
                <a:spcPct val="20000"/>
              </a:spcBef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NanoMedical Systems</a:t>
            </a:r>
          </a:p>
          <a:p>
            <a:pPr>
              <a:spcBef>
                <a:spcPct val="20000"/>
              </a:spcBef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Vivian L. Smith Foundation</a:t>
            </a:r>
          </a:p>
          <a:p>
            <a:pPr>
              <a:spcBef>
                <a:spcPct val="20000"/>
              </a:spcBef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Nancy Owens Memorial Foundation</a:t>
            </a:r>
          </a:p>
          <a:p>
            <a:pPr>
              <a:spcBef>
                <a:spcPct val="20000"/>
              </a:spcBef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Golfers Against Cancer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96645" y="176980"/>
            <a:ext cx="56959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600" b="1" dirty="0" smtClean="0">
                <a:solidFill>
                  <a:srgbClr val="FFCC00"/>
                </a:solidFill>
                <a:latin typeface="+mj-lt"/>
                <a:cs typeface="Calibri" panose="020F0502020204030204" pitchFamily="34" charset="0"/>
              </a:rPr>
              <a:t>Acknowledgments</a:t>
            </a:r>
            <a:endParaRPr lang="en-US" sz="3600" dirty="0">
              <a:solidFill>
                <a:srgbClr val="FFCC0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0" name="Picture 1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 t="33157" r="5709"/>
          <a:stretch/>
        </p:blipFill>
        <p:spPr bwMode="auto">
          <a:xfrm>
            <a:off x="0" y="4932215"/>
            <a:ext cx="3765665" cy="16607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2844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8786813" cy="5575300"/>
          </a:xfrm>
          <a:effectLst>
            <a:outerShdw dist="1796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>
              <a:lnSpc>
                <a:spcPct val="70000"/>
              </a:lnSpc>
              <a:buFont typeface="Monotype Sorts"/>
              <a:buNone/>
            </a:pPr>
            <a:endParaRPr lang="en-US" altLang="en-US" sz="2600" dirty="0" smtClean="0"/>
          </a:p>
          <a:p>
            <a:pPr>
              <a:lnSpc>
                <a:spcPct val="70000"/>
              </a:lnSpc>
              <a:buFont typeface="Monotype Sorts"/>
              <a:buChar char="n"/>
            </a:pPr>
            <a:endParaRPr lang="en-US" altLang="en-US" sz="2400" dirty="0" smtClean="0"/>
          </a:p>
        </p:txBody>
      </p:sp>
      <p:pic>
        <p:nvPicPr>
          <p:cNvPr id="5124" name="Picture 13" descr="C:\Documents and Settings\utente\Desktop\Putty_Illustr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618" y="2088040"/>
            <a:ext cx="1910740" cy="402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 descr="Chip_F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6" y="1275755"/>
            <a:ext cx="3221038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" descr="C:\Users\TMHJHS.TMH\Desktop\MDACC Grand Rounds\Li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6" y="4672996"/>
            <a:ext cx="32654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1" y="4340225"/>
            <a:ext cx="2895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Rectangle 10"/>
          <p:cNvSpPr>
            <a:spLocks noChangeArrowheads="1"/>
          </p:cNvSpPr>
          <p:nvPr/>
        </p:nvSpPr>
        <p:spPr bwMode="auto">
          <a:xfrm>
            <a:off x="381000" y="877888"/>
            <a:ext cx="2514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488">
              <a:spcBef>
                <a:spcPct val="20000"/>
              </a:spcBef>
              <a:buSzPct val="120000"/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SzTx/>
              <a:buFontTx/>
              <a:buNone/>
            </a:pPr>
            <a:r>
              <a:rPr lang="en-US" altLang="en-US" sz="1800">
                <a:solidFill>
                  <a:srgbClr val="FFFF00"/>
                </a:solidFill>
                <a:latin typeface="Calibri" panose="020F0502020204030204" pitchFamily="34" charset="0"/>
              </a:rPr>
              <a:t>nDS – nanochannel Delivery Systems</a:t>
            </a:r>
          </a:p>
        </p:txBody>
      </p:sp>
      <p:sp>
        <p:nvSpPr>
          <p:cNvPr id="5130" name="Rectangle 11"/>
          <p:cNvSpPr>
            <a:spLocks noChangeArrowheads="1"/>
          </p:cNvSpPr>
          <p:nvPr/>
        </p:nvSpPr>
        <p:spPr bwMode="auto">
          <a:xfrm>
            <a:off x="381000" y="3662812"/>
            <a:ext cx="2514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488">
              <a:spcBef>
                <a:spcPct val="20000"/>
              </a:spcBef>
              <a:buSzPct val="120000"/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Multistage Vectors for Targeted Drug Delivery</a:t>
            </a:r>
          </a:p>
        </p:txBody>
      </p:sp>
      <p:sp>
        <p:nvSpPr>
          <p:cNvPr id="5131" name="Rectangle 12"/>
          <p:cNvSpPr>
            <a:spLocks noChangeArrowheads="1"/>
          </p:cNvSpPr>
          <p:nvPr/>
        </p:nvSpPr>
        <p:spPr bwMode="auto">
          <a:xfrm>
            <a:off x="3695706" y="1089212"/>
            <a:ext cx="2514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488">
              <a:spcBef>
                <a:spcPct val="20000"/>
              </a:spcBef>
              <a:buSzPct val="120000"/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Proteomic Chip </a:t>
            </a:r>
            <a:r>
              <a:rPr lang="en-US" altLang="en-US" sz="18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Diagnostics</a:t>
            </a:r>
            <a:endParaRPr lang="en-US" altLang="en-US" sz="18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5132" name="Rectangle 13"/>
          <p:cNvSpPr>
            <a:spLocks noChangeArrowheads="1"/>
          </p:cNvSpPr>
          <p:nvPr/>
        </p:nvSpPr>
        <p:spPr bwMode="auto">
          <a:xfrm>
            <a:off x="3685381" y="3501231"/>
            <a:ext cx="2514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488">
              <a:spcBef>
                <a:spcPct val="20000"/>
              </a:spcBef>
              <a:buSzPct val="120000"/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SzTx/>
              <a:buFontTx/>
              <a:buNone/>
            </a:pPr>
            <a:r>
              <a:rPr lang="en-US" altLang="en-US" sz="18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Microfluidics V-chips             Lab on a chip - Cell analysis and molecule Detection</a:t>
            </a:r>
            <a:endParaRPr lang="en-US" altLang="en-US" sz="18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5133" name="Rectangle 14"/>
          <p:cNvSpPr>
            <a:spLocks noChangeArrowheads="1"/>
          </p:cNvSpPr>
          <p:nvPr/>
        </p:nvSpPr>
        <p:spPr bwMode="auto">
          <a:xfrm>
            <a:off x="6477000" y="914400"/>
            <a:ext cx="2514600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488">
              <a:spcBef>
                <a:spcPct val="20000"/>
              </a:spcBef>
              <a:buSzPct val="120000"/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SzTx/>
              <a:buFontTx/>
              <a:buNone/>
            </a:pPr>
            <a:r>
              <a:rPr lang="en-US" altLang="en-US" sz="18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Tissue Regeneration - </a:t>
            </a:r>
          </a:p>
          <a:p>
            <a:pPr algn="ctr">
              <a:spcBef>
                <a:spcPct val="0"/>
              </a:spcBef>
              <a:spcAft>
                <a:spcPts val="600"/>
              </a:spcAft>
              <a:buSzTx/>
              <a:buFontTx/>
              <a:buNone/>
            </a:pPr>
            <a:r>
              <a:rPr lang="en-US" altLang="en-US" sz="18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Smart Polymers for drug and cell delivery</a:t>
            </a:r>
            <a:endParaRPr lang="en-US" altLang="en-US" sz="18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Picture 13" descr="nDS2-capsule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0036" y="1494547"/>
            <a:ext cx="2644473" cy="1862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167517" y="393653"/>
            <a:ext cx="5235058" cy="867930"/>
          </a:xfrm>
        </p:spPr>
        <p:txBody>
          <a:bodyPr/>
          <a:lstStyle/>
          <a:p>
            <a:r>
              <a:rPr lang="en-US" sz="2800" dirty="0" smtClean="0">
                <a:latin typeface="Avant Garde"/>
              </a:rPr>
              <a:t>Department of Nanomedicine</a:t>
            </a:r>
            <a:endParaRPr lang="en-US" sz="2800" dirty="0">
              <a:latin typeface="Avant Garde"/>
            </a:endParaRPr>
          </a:p>
        </p:txBody>
      </p:sp>
    </p:spTree>
    <p:extLst>
      <p:ext uri="{BB962C8B-B14F-4D97-AF65-F5344CB8AC3E}">
        <p14:creationId xmlns:p14="http://schemas.microsoft.com/office/powerpoint/2010/main" val="35525600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/>
          <p:nvPr/>
        </p:nvSpPr>
        <p:spPr>
          <a:xfrm>
            <a:off x="3200400" y="4179714"/>
            <a:ext cx="5715000" cy="2209800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+mj-lt"/>
            </a:endParaRP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6229350" y="1615114"/>
            <a:ext cx="2551896" cy="2097075"/>
            <a:chOff x="7332035" y="4167071"/>
            <a:chExt cx="2552004" cy="2462118"/>
          </a:xfrm>
        </p:grpSpPr>
        <p:sp>
          <p:nvSpPr>
            <p:cNvPr id="12340" name="Rectangle 21"/>
            <p:cNvSpPr>
              <a:spLocks/>
            </p:cNvSpPr>
            <p:nvPr/>
          </p:nvSpPr>
          <p:spPr bwMode="auto">
            <a:xfrm>
              <a:off x="7354744" y="5468241"/>
              <a:ext cx="2529294" cy="638405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41" name="Rectangle 23"/>
            <p:cNvSpPr>
              <a:spLocks/>
            </p:cNvSpPr>
            <p:nvPr/>
          </p:nvSpPr>
          <p:spPr bwMode="auto">
            <a:xfrm>
              <a:off x="7357306" y="5876545"/>
              <a:ext cx="2526733" cy="752644"/>
            </a:xfrm>
            <a:prstGeom prst="rect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FFEBFA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42" name="Rectangle 25"/>
            <p:cNvSpPr>
              <a:spLocks/>
            </p:cNvSpPr>
            <p:nvPr/>
          </p:nvSpPr>
          <p:spPr bwMode="auto">
            <a:xfrm>
              <a:off x="7354745" y="4167071"/>
              <a:ext cx="2526735" cy="1320967"/>
            </a:xfrm>
            <a:prstGeom prst="rect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FFEBFA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43" name="Rectangle 32"/>
            <p:cNvSpPr>
              <a:spLocks/>
            </p:cNvSpPr>
            <p:nvPr/>
          </p:nvSpPr>
          <p:spPr bwMode="auto">
            <a:xfrm>
              <a:off x="7542829" y="5413290"/>
              <a:ext cx="1354247" cy="3609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67666" bIns="38100"/>
            <a:lstStyle/>
            <a:p>
              <a:pPr algn="ctr"/>
              <a:r>
                <a:rPr lang="en-US" sz="900" b="1" dirty="0">
                  <a:solidFill>
                    <a:srgbClr val="000000"/>
                  </a:solidFill>
                  <a:latin typeface="+mj-lt"/>
                  <a:sym typeface="Arial" pitchFamily="34" charset="0"/>
                </a:rPr>
                <a:t>Therapeutic Range</a:t>
              </a:r>
              <a:endParaRPr lang="en-US" sz="900" dirty="0">
                <a:solidFill>
                  <a:srgbClr val="000000"/>
                </a:solidFill>
                <a:latin typeface="+mj-lt"/>
                <a:sym typeface="Arial" pitchFamily="34" charset="0"/>
              </a:endParaRPr>
            </a:p>
          </p:txBody>
        </p:sp>
        <p:sp>
          <p:nvSpPr>
            <p:cNvPr id="12344" name="Rectangle 36"/>
            <p:cNvSpPr>
              <a:spLocks/>
            </p:cNvSpPr>
            <p:nvPr/>
          </p:nvSpPr>
          <p:spPr bwMode="auto">
            <a:xfrm>
              <a:off x="7332035" y="4550495"/>
              <a:ext cx="1026567" cy="6272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67666" bIns="38100"/>
            <a:lstStyle/>
            <a:p>
              <a:pPr algn="ctr"/>
              <a:r>
                <a:rPr lang="en-US" sz="900" dirty="0">
                  <a:solidFill>
                    <a:srgbClr val="000000"/>
                  </a:solidFill>
                  <a:latin typeface="+mj-lt"/>
                  <a:sym typeface="Arial" pitchFamily="34" charset="0"/>
                </a:rPr>
                <a:t>Toxicity</a:t>
              </a:r>
            </a:p>
          </p:txBody>
        </p:sp>
        <p:sp>
          <p:nvSpPr>
            <p:cNvPr id="12345" name="Rectangle 37"/>
            <p:cNvSpPr>
              <a:spLocks/>
            </p:cNvSpPr>
            <p:nvPr/>
          </p:nvSpPr>
          <p:spPr bwMode="auto">
            <a:xfrm>
              <a:off x="7630703" y="6095357"/>
              <a:ext cx="1794571" cy="3891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67666" bIns="38100"/>
            <a:lstStyle/>
            <a:p>
              <a:r>
                <a:rPr lang="en-US" sz="900" dirty="0">
                  <a:solidFill>
                    <a:srgbClr val="000000"/>
                  </a:solidFill>
                  <a:latin typeface="+mj-lt"/>
                  <a:sym typeface="Arial" pitchFamily="34" charset="0"/>
                </a:rPr>
                <a:t>Diminished Activity</a:t>
              </a:r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3328794" y="1594923"/>
            <a:ext cx="2537258" cy="2106131"/>
            <a:chOff x="7343017" y="4099282"/>
            <a:chExt cx="2537366" cy="2472751"/>
          </a:xfrm>
        </p:grpSpPr>
        <p:sp>
          <p:nvSpPr>
            <p:cNvPr id="12334" name="Rectangle 21"/>
            <p:cNvSpPr>
              <a:spLocks/>
            </p:cNvSpPr>
            <p:nvPr/>
          </p:nvSpPr>
          <p:spPr bwMode="auto">
            <a:xfrm>
              <a:off x="7351089" y="5372985"/>
              <a:ext cx="2529294" cy="638405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35" name="Rectangle 23"/>
            <p:cNvSpPr>
              <a:spLocks/>
            </p:cNvSpPr>
            <p:nvPr/>
          </p:nvSpPr>
          <p:spPr bwMode="auto">
            <a:xfrm>
              <a:off x="7343017" y="5819389"/>
              <a:ext cx="2526733" cy="752644"/>
            </a:xfrm>
            <a:prstGeom prst="rect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FFEBFA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36" name="Rectangle 25"/>
            <p:cNvSpPr>
              <a:spLocks/>
            </p:cNvSpPr>
            <p:nvPr/>
          </p:nvSpPr>
          <p:spPr bwMode="auto">
            <a:xfrm>
              <a:off x="7351089" y="4099282"/>
              <a:ext cx="2526735" cy="1320967"/>
            </a:xfrm>
            <a:prstGeom prst="rect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FFEBFA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37" name="Rectangle 32"/>
            <p:cNvSpPr>
              <a:spLocks/>
            </p:cNvSpPr>
            <p:nvPr/>
          </p:nvSpPr>
          <p:spPr bwMode="auto">
            <a:xfrm>
              <a:off x="7552361" y="5376083"/>
              <a:ext cx="1354247" cy="3609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67666" bIns="38100"/>
            <a:lstStyle/>
            <a:p>
              <a:pPr algn="ctr"/>
              <a:r>
                <a:rPr lang="en-US" sz="900" b="1" dirty="0">
                  <a:solidFill>
                    <a:srgbClr val="000000"/>
                  </a:solidFill>
                  <a:latin typeface="+mj-lt"/>
                  <a:sym typeface="Arial" pitchFamily="34" charset="0"/>
                </a:rPr>
                <a:t>Therapeutic Range</a:t>
              </a:r>
              <a:endParaRPr lang="en-US" sz="900" dirty="0">
                <a:solidFill>
                  <a:srgbClr val="000000"/>
                </a:solidFill>
                <a:latin typeface="+mj-lt"/>
                <a:sym typeface="Arial" pitchFamily="34" charset="0"/>
              </a:endParaRPr>
            </a:p>
          </p:txBody>
        </p:sp>
        <p:sp>
          <p:nvSpPr>
            <p:cNvPr id="12338" name="Rectangle 36"/>
            <p:cNvSpPr>
              <a:spLocks/>
            </p:cNvSpPr>
            <p:nvPr/>
          </p:nvSpPr>
          <p:spPr bwMode="auto">
            <a:xfrm>
              <a:off x="7385004" y="4552319"/>
              <a:ext cx="1026567" cy="6272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67666" bIns="38100"/>
            <a:lstStyle/>
            <a:p>
              <a:pPr algn="ctr"/>
              <a:r>
                <a:rPr lang="en-US" sz="900" dirty="0">
                  <a:solidFill>
                    <a:srgbClr val="000000"/>
                  </a:solidFill>
                  <a:latin typeface="+mj-lt"/>
                  <a:sym typeface="Arial" pitchFamily="34" charset="0"/>
                </a:rPr>
                <a:t>Toxicity</a:t>
              </a:r>
            </a:p>
          </p:txBody>
        </p:sp>
        <p:sp>
          <p:nvSpPr>
            <p:cNvPr id="12339" name="Rectangle 37"/>
            <p:cNvSpPr>
              <a:spLocks/>
            </p:cNvSpPr>
            <p:nvPr/>
          </p:nvSpPr>
          <p:spPr bwMode="auto">
            <a:xfrm>
              <a:off x="7669918" y="6038891"/>
              <a:ext cx="1794571" cy="3891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67666" bIns="38100"/>
            <a:lstStyle/>
            <a:p>
              <a:r>
                <a:rPr lang="en-US" sz="900" dirty="0">
                  <a:solidFill>
                    <a:srgbClr val="000000"/>
                  </a:solidFill>
                  <a:latin typeface="+mj-lt"/>
                  <a:sym typeface="Arial" pitchFamily="34" charset="0"/>
                </a:rPr>
                <a:t>Diminished Activity</a:t>
              </a:r>
            </a:p>
          </p:txBody>
        </p:sp>
      </p:grpSp>
      <p:sp>
        <p:nvSpPr>
          <p:cNvPr id="12306" name="AutoShape 6"/>
          <p:cNvSpPr>
            <a:spLocks noChangeAspect="1" noChangeArrowheads="1"/>
          </p:cNvSpPr>
          <p:nvPr/>
        </p:nvSpPr>
        <p:spPr bwMode="auto">
          <a:xfrm>
            <a:off x="149225" y="1612468"/>
            <a:ext cx="3019518" cy="252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307" name="Line 10"/>
          <p:cNvSpPr>
            <a:spLocks noChangeShapeType="1"/>
          </p:cNvSpPr>
          <p:nvPr/>
        </p:nvSpPr>
        <p:spPr bwMode="auto">
          <a:xfrm>
            <a:off x="3321130" y="3834402"/>
            <a:ext cx="2539426" cy="218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308" name="Line 13"/>
          <p:cNvSpPr>
            <a:spLocks noChangeShapeType="1"/>
          </p:cNvSpPr>
          <p:nvPr/>
        </p:nvSpPr>
        <p:spPr bwMode="auto">
          <a:xfrm rot="10800000" flipH="1">
            <a:off x="3226414" y="1566728"/>
            <a:ext cx="2559" cy="218917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309" name="AutoShape 18"/>
          <p:cNvSpPr>
            <a:spLocks/>
          </p:cNvSpPr>
          <p:nvPr/>
        </p:nvSpPr>
        <p:spPr bwMode="auto">
          <a:xfrm>
            <a:off x="3346729" y="2912223"/>
            <a:ext cx="519662" cy="802253"/>
          </a:xfrm>
          <a:custGeom>
            <a:avLst/>
            <a:gdLst>
              <a:gd name="T0" fmla="*/ 0 w 21600"/>
              <a:gd name="T1" fmla="*/ 2147483647 h 20250"/>
              <a:gd name="T2" fmla="*/ 2147483647 w 21600"/>
              <a:gd name="T3" fmla="*/ 2147483647 h 20250"/>
              <a:gd name="T4" fmla="*/ 2147483647 w 21600"/>
              <a:gd name="T5" fmla="*/ 0 h 20250"/>
              <a:gd name="T6" fmla="*/ 0 60000 65536"/>
              <a:gd name="T7" fmla="*/ 0 60000 65536"/>
              <a:gd name="T8" fmla="*/ 0 60000 65536"/>
              <a:gd name="T9" fmla="*/ 0 w 21600"/>
              <a:gd name="T10" fmla="*/ 0 h 20250"/>
              <a:gd name="T11" fmla="*/ 21600 w 21600"/>
              <a:gd name="T12" fmla="*/ 20250 h 202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250">
                <a:moveTo>
                  <a:pt x="0" y="20250"/>
                </a:moveTo>
                <a:cubicBezTo>
                  <a:pt x="1800" y="12825"/>
                  <a:pt x="3600" y="5400"/>
                  <a:pt x="7200" y="2025"/>
                </a:cubicBezTo>
                <a:cubicBezTo>
                  <a:pt x="10800" y="-1350"/>
                  <a:pt x="18400" y="675"/>
                  <a:pt x="21600" y="0"/>
                </a:cubicBezTo>
              </a:path>
            </a:pathLst>
          </a:cu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2310" name="Line 19"/>
          <p:cNvSpPr>
            <a:spLocks noChangeShapeType="1"/>
          </p:cNvSpPr>
          <p:nvPr/>
        </p:nvSpPr>
        <p:spPr bwMode="auto">
          <a:xfrm>
            <a:off x="3830553" y="2914157"/>
            <a:ext cx="2078644" cy="218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311" name="Rectangle 21"/>
          <p:cNvSpPr>
            <a:spLocks/>
          </p:cNvSpPr>
          <p:nvPr/>
        </p:nvSpPr>
        <p:spPr bwMode="auto">
          <a:xfrm>
            <a:off x="404841" y="2649595"/>
            <a:ext cx="2529187" cy="543753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2312" name="Rectangle 22"/>
          <p:cNvSpPr>
            <a:spLocks/>
          </p:cNvSpPr>
          <p:nvPr/>
        </p:nvSpPr>
        <p:spPr bwMode="auto">
          <a:xfrm>
            <a:off x="2242853" y="3893274"/>
            <a:ext cx="570860" cy="3074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67666" bIns="38100"/>
          <a:lstStyle/>
          <a:p>
            <a:r>
              <a:rPr lang="en-US" sz="800" b="1">
                <a:latin typeface="+mj-lt"/>
                <a:sym typeface="Arial" pitchFamily="34" charset="0"/>
              </a:rPr>
              <a:t>Time</a:t>
            </a:r>
            <a:endParaRPr lang="en-US" sz="800">
              <a:latin typeface="+mj-lt"/>
              <a:sym typeface="Arial" pitchFamily="34" charset="0"/>
            </a:endParaRPr>
          </a:p>
        </p:txBody>
      </p:sp>
      <p:sp>
        <p:nvSpPr>
          <p:cNvPr id="12313" name="Rectangle 23"/>
          <p:cNvSpPr>
            <a:spLocks/>
          </p:cNvSpPr>
          <p:nvPr/>
        </p:nvSpPr>
        <p:spPr bwMode="auto">
          <a:xfrm>
            <a:off x="407402" y="3029813"/>
            <a:ext cx="2526626" cy="641054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100000">
                <a:srgbClr val="FFEBFA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2314" name="Line 24"/>
          <p:cNvSpPr>
            <a:spLocks noChangeShapeType="1"/>
          </p:cNvSpPr>
          <p:nvPr/>
        </p:nvSpPr>
        <p:spPr bwMode="auto">
          <a:xfrm>
            <a:off x="404841" y="3823499"/>
            <a:ext cx="2539426" cy="218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315" name="Rectangle 25"/>
          <p:cNvSpPr>
            <a:spLocks/>
          </p:cNvSpPr>
          <p:nvPr/>
        </p:nvSpPr>
        <p:spPr bwMode="auto">
          <a:xfrm>
            <a:off x="404841" y="1600962"/>
            <a:ext cx="2526628" cy="1125115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100000">
                <a:srgbClr val="FFEBFA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2316" name="Line 26"/>
          <p:cNvSpPr>
            <a:spLocks noChangeShapeType="1"/>
          </p:cNvSpPr>
          <p:nvPr/>
        </p:nvSpPr>
        <p:spPr bwMode="auto">
          <a:xfrm>
            <a:off x="407402" y="3710116"/>
            <a:ext cx="2529187" cy="2181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317" name="Line 27"/>
          <p:cNvSpPr>
            <a:spLocks noChangeShapeType="1"/>
          </p:cNvSpPr>
          <p:nvPr/>
        </p:nvSpPr>
        <p:spPr bwMode="auto">
          <a:xfrm rot="10800000" flipH="1">
            <a:off x="307564" y="1581990"/>
            <a:ext cx="2561" cy="218917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320" name="AutoShape 30"/>
          <p:cNvSpPr>
            <a:spLocks/>
          </p:cNvSpPr>
          <p:nvPr/>
        </p:nvSpPr>
        <p:spPr bwMode="auto">
          <a:xfrm>
            <a:off x="374122" y="3609815"/>
            <a:ext cx="135676" cy="488422"/>
          </a:xfrm>
          <a:custGeom>
            <a:avLst/>
            <a:gdLst>
              <a:gd name="T0" fmla="*/ 0 w 21600"/>
              <a:gd name="T1" fmla="*/ 2147483647 h 21600"/>
              <a:gd name="T2" fmla="*/ 52813119 w 21600"/>
              <a:gd name="T3" fmla="*/ 2147483647 h 21600"/>
              <a:gd name="T4" fmla="*/ 52813119 w 21600"/>
              <a:gd name="T5" fmla="*/ 2147483647 h 21600"/>
              <a:gd name="T6" fmla="*/ 158436367 w 21600"/>
              <a:gd name="T7" fmla="*/ 2147483647 h 21600"/>
              <a:gd name="T8" fmla="*/ 158436367 w 21600"/>
              <a:gd name="T9" fmla="*/ 2147483647 h 21600"/>
              <a:gd name="T10" fmla="*/ 211249662 w 21600"/>
              <a:gd name="T11" fmla="*/ 2147483647 h 21600"/>
              <a:gd name="T12" fmla="*/ 105624730 w 21600"/>
              <a:gd name="T13" fmla="*/ 0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600"/>
              <a:gd name="T25" fmla="*/ 0 h 21600"/>
              <a:gd name="T26" fmla="*/ 21600 w 21600"/>
              <a:gd name="T27" fmla="*/ 21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5400"/>
                </a:moveTo>
                <a:lnTo>
                  <a:pt x="5400" y="5400"/>
                </a:lnTo>
                <a:lnTo>
                  <a:pt x="5400" y="21600"/>
                </a:lnTo>
                <a:lnTo>
                  <a:pt x="16200" y="21600"/>
                </a:lnTo>
                <a:lnTo>
                  <a:pt x="16200" y="5400"/>
                </a:lnTo>
                <a:lnTo>
                  <a:pt x="21600" y="5400"/>
                </a:lnTo>
                <a:lnTo>
                  <a:pt x="10800" y="0"/>
                </a:lnTo>
                <a:close/>
                <a:moveTo>
                  <a:pt x="0" y="5400"/>
                </a:moveTo>
              </a:path>
            </a:pathLst>
          </a:cu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2321" name="AutoShape 31"/>
          <p:cNvSpPr>
            <a:spLocks/>
          </p:cNvSpPr>
          <p:nvPr/>
        </p:nvSpPr>
        <p:spPr bwMode="auto">
          <a:xfrm>
            <a:off x="1577277" y="3609815"/>
            <a:ext cx="138235" cy="488422"/>
          </a:xfrm>
          <a:custGeom>
            <a:avLst/>
            <a:gdLst>
              <a:gd name="T0" fmla="*/ 0 w 21600"/>
              <a:gd name="T1" fmla="*/ 2147483647 h 21600"/>
              <a:gd name="T2" fmla="*/ 57983861 w 21600"/>
              <a:gd name="T3" fmla="*/ 2147483647 h 21600"/>
              <a:gd name="T4" fmla="*/ 57983861 w 21600"/>
              <a:gd name="T5" fmla="*/ 2147483647 h 21600"/>
              <a:gd name="T6" fmla="*/ 173952735 w 21600"/>
              <a:gd name="T7" fmla="*/ 2147483647 h 21600"/>
              <a:gd name="T8" fmla="*/ 173952735 w 21600"/>
              <a:gd name="T9" fmla="*/ 2147483647 h 21600"/>
              <a:gd name="T10" fmla="*/ 231936467 w 21600"/>
              <a:gd name="T11" fmla="*/ 2147483647 h 21600"/>
              <a:gd name="T12" fmla="*/ 115969155 w 21600"/>
              <a:gd name="T13" fmla="*/ 0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600"/>
              <a:gd name="T25" fmla="*/ 0 h 21600"/>
              <a:gd name="T26" fmla="*/ 21600 w 21600"/>
              <a:gd name="T27" fmla="*/ 21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5400"/>
                </a:moveTo>
                <a:lnTo>
                  <a:pt x="5400" y="5400"/>
                </a:lnTo>
                <a:lnTo>
                  <a:pt x="5400" y="21600"/>
                </a:lnTo>
                <a:lnTo>
                  <a:pt x="16200" y="21600"/>
                </a:lnTo>
                <a:lnTo>
                  <a:pt x="16200" y="5400"/>
                </a:lnTo>
                <a:lnTo>
                  <a:pt x="21600" y="5400"/>
                </a:lnTo>
                <a:lnTo>
                  <a:pt x="10800" y="0"/>
                </a:lnTo>
                <a:close/>
                <a:moveTo>
                  <a:pt x="0" y="5400"/>
                </a:moveTo>
              </a:path>
            </a:pathLst>
          </a:cu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2323" name="Rectangle 34"/>
          <p:cNvSpPr>
            <a:spLocks/>
          </p:cNvSpPr>
          <p:nvPr/>
        </p:nvSpPr>
        <p:spPr bwMode="auto">
          <a:xfrm>
            <a:off x="399721" y="3825681"/>
            <a:ext cx="696294" cy="5734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67666" bIns="38100"/>
          <a:lstStyle/>
          <a:p>
            <a:pPr algn="ctr"/>
            <a:r>
              <a:rPr lang="en-US" sz="800">
                <a:latin typeface="+mj-lt"/>
                <a:sym typeface="Arial" pitchFamily="34" charset="0"/>
              </a:rPr>
              <a:t>I.V.</a:t>
            </a:r>
          </a:p>
          <a:p>
            <a:pPr algn="ctr"/>
            <a:r>
              <a:rPr lang="en-US" sz="800">
                <a:latin typeface="+mj-lt"/>
                <a:sym typeface="Arial" pitchFamily="34" charset="0"/>
              </a:rPr>
              <a:t>Bolus</a:t>
            </a:r>
          </a:p>
        </p:txBody>
      </p:sp>
      <p:sp>
        <p:nvSpPr>
          <p:cNvPr id="12324" name="Rectangle 35"/>
          <p:cNvSpPr>
            <a:spLocks/>
          </p:cNvSpPr>
          <p:nvPr/>
        </p:nvSpPr>
        <p:spPr bwMode="auto">
          <a:xfrm>
            <a:off x="1503042" y="3825681"/>
            <a:ext cx="852448" cy="5734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67666" bIns="38100"/>
          <a:lstStyle/>
          <a:p>
            <a:pPr algn="ctr"/>
            <a:r>
              <a:rPr lang="en-US" sz="900">
                <a:latin typeface="+mj-lt"/>
                <a:sym typeface="Arial" pitchFamily="34" charset="0"/>
              </a:rPr>
              <a:t>I.V</a:t>
            </a:r>
            <a:r>
              <a:rPr lang="en-US" sz="900">
                <a:solidFill>
                  <a:srgbClr val="000000"/>
                </a:solidFill>
                <a:latin typeface="+mj-lt"/>
                <a:sym typeface="Arial" pitchFamily="34" charset="0"/>
              </a:rPr>
              <a:t>.</a:t>
            </a:r>
          </a:p>
          <a:p>
            <a:pPr algn="ctr"/>
            <a:r>
              <a:rPr lang="en-US" sz="900">
                <a:latin typeface="+mj-lt"/>
                <a:sym typeface="Arial" pitchFamily="34" charset="0"/>
              </a:rPr>
              <a:t>Bolus</a:t>
            </a:r>
          </a:p>
        </p:txBody>
      </p:sp>
      <p:sp>
        <p:nvSpPr>
          <p:cNvPr id="12327" name="Line 38"/>
          <p:cNvSpPr>
            <a:spLocks noChangeShapeType="1"/>
          </p:cNvSpPr>
          <p:nvPr/>
        </p:nvSpPr>
        <p:spPr bwMode="auto">
          <a:xfrm>
            <a:off x="381803" y="1605976"/>
            <a:ext cx="15359" cy="2208801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328" name="Line 39"/>
          <p:cNvSpPr>
            <a:spLocks noChangeShapeType="1"/>
          </p:cNvSpPr>
          <p:nvPr/>
        </p:nvSpPr>
        <p:spPr bwMode="auto">
          <a:xfrm>
            <a:off x="402282" y="3666506"/>
            <a:ext cx="2526626" cy="872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329" name="Rectangle 40"/>
          <p:cNvSpPr>
            <a:spLocks/>
          </p:cNvSpPr>
          <p:nvPr/>
        </p:nvSpPr>
        <p:spPr bwMode="auto">
          <a:xfrm>
            <a:off x="4508927" y="3893274"/>
            <a:ext cx="570860" cy="3074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67666" bIns="38100"/>
          <a:lstStyle/>
          <a:p>
            <a:r>
              <a:rPr lang="en-US" sz="800" b="1">
                <a:latin typeface="+mj-lt"/>
                <a:sym typeface="Arial" pitchFamily="34" charset="0"/>
              </a:rPr>
              <a:t>Time</a:t>
            </a:r>
            <a:endParaRPr lang="en-US" sz="800">
              <a:latin typeface="+mj-lt"/>
              <a:sym typeface="Arial" pitchFamily="34" charset="0"/>
            </a:endParaRPr>
          </a:p>
        </p:txBody>
      </p:sp>
      <p:sp>
        <p:nvSpPr>
          <p:cNvPr id="12330" name="Line 10"/>
          <p:cNvSpPr>
            <a:spLocks noChangeShapeType="1"/>
          </p:cNvSpPr>
          <p:nvPr/>
        </p:nvSpPr>
        <p:spPr bwMode="auto">
          <a:xfrm>
            <a:off x="6227194" y="3828364"/>
            <a:ext cx="2539426" cy="218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331" name="Line 13"/>
          <p:cNvSpPr>
            <a:spLocks noChangeShapeType="1"/>
          </p:cNvSpPr>
          <p:nvPr/>
        </p:nvSpPr>
        <p:spPr bwMode="auto">
          <a:xfrm rot="10800000" flipH="1">
            <a:off x="6132478" y="1560690"/>
            <a:ext cx="2559" cy="218917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2332" name="Rectangle 40"/>
          <p:cNvSpPr>
            <a:spLocks/>
          </p:cNvSpPr>
          <p:nvPr/>
        </p:nvSpPr>
        <p:spPr bwMode="auto">
          <a:xfrm>
            <a:off x="7414990" y="3887236"/>
            <a:ext cx="570860" cy="3074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67666" bIns="38100"/>
          <a:lstStyle/>
          <a:p>
            <a:r>
              <a:rPr lang="en-US" sz="800" b="1">
                <a:latin typeface="+mj-lt"/>
                <a:sym typeface="Arial" pitchFamily="34" charset="0"/>
              </a:rPr>
              <a:t>Time</a:t>
            </a:r>
            <a:endParaRPr lang="en-US" sz="800">
              <a:latin typeface="+mj-lt"/>
              <a:sym typeface="Arial" pitchFamily="34" charset="0"/>
            </a:endParaRPr>
          </a:p>
        </p:txBody>
      </p:sp>
      <p:sp>
        <p:nvSpPr>
          <p:cNvPr id="34" name="Freeform 33"/>
          <p:cNvSpPr/>
          <p:nvPr/>
        </p:nvSpPr>
        <p:spPr bwMode="auto">
          <a:xfrm>
            <a:off x="6243638" y="2757665"/>
            <a:ext cx="2571750" cy="954088"/>
          </a:xfrm>
          <a:custGeom>
            <a:avLst/>
            <a:gdLst>
              <a:gd name="connsiteX0" fmla="*/ 0 w 2071687"/>
              <a:gd name="connsiteY0" fmla="*/ 1092994 h 1092994"/>
              <a:gd name="connsiteX1" fmla="*/ 195262 w 2071687"/>
              <a:gd name="connsiteY1" fmla="*/ 130969 h 1092994"/>
              <a:gd name="connsiteX2" fmla="*/ 457200 w 2071687"/>
              <a:gd name="connsiteY2" fmla="*/ 307182 h 1092994"/>
              <a:gd name="connsiteX3" fmla="*/ 642937 w 2071687"/>
              <a:gd name="connsiteY3" fmla="*/ 111919 h 1092994"/>
              <a:gd name="connsiteX4" fmla="*/ 814387 w 2071687"/>
              <a:gd name="connsiteY4" fmla="*/ 316707 h 1092994"/>
              <a:gd name="connsiteX5" fmla="*/ 995362 w 2071687"/>
              <a:gd name="connsiteY5" fmla="*/ 111919 h 1092994"/>
              <a:gd name="connsiteX6" fmla="*/ 1171575 w 2071687"/>
              <a:gd name="connsiteY6" fmla="*/ 321469 h 1092994"/>
              <a:gd name="connsiteX7" fmla="*/ 1362075 w 2071687"/>
              <a:gd name="connsiteY7" fmla="*/ 121444 h 1092994"/>
              <a:gd name="connsiteX8" fmla="*/ 1528762 w 2071687"/>
              <a:gd name="connsiteY8" fmla="*/ 321469 h 1092994"/>
              <a:gd name="connsiteX9" fmla="*/ 1714500 w 2071687"/>
              <a:gd name="connsiteY9" fmla="*/ 121444 h 1092994"/>
              <a:gd name="connsiteX10" fmla="*/ 1866900 w 2071687"/>
              <a:gd name="connsiteY10" fmla="*/ 311944 h 1092994"/>
              <a:gd name="connsiteX11" fmla="*/ 2071687 w 2071687"/>
              <a:gd name="connsiteY11" fmla="*/ 111919 h 109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71687" h="1092994">
                <a:moveTo>
                  <a:pt x="0" y="1092994"/>
                </a:moveTo>
                <a:cubicBezTo>
                  <a:pt x="59531" y="677466"/>
                  <a:pt x="119062" y="261938"/>
                  <a:pt x="195262" y="130969"/>
                </a:cubicBezTo>
                <a:cubicBezTo>
                  <a:pt x="271462" y="0"/>
                  <a:pt x="382588" y="310357"/>
                  <a:pt x="457200" y="307182"/>
                </a:cubicBezTo>
                <a:cubicBezTo>
                  <a:pt x="531812" y="304007"/>
                  <a:pt x="583406" y="110332"/>
                  <a:pt x="642937" y="111919"/>
                </a:cubicBezTo>
                <a:cubicBezTo>
                  <a:pt x="702468" y="113506"/>
                  <a:pt x="755650" y="316707"/>
                  <a:pt x="814387" y="316707"/>
                </a:cubicBezTo>
                <a:cubicBezTo>
                  <a:pt x="873124" y="316707"/>
                  <a:pt x="935831" y="111125"/>
                  <a:pt x="995362" y="111919"/>
                </a:cubicBezTo>
                <a:cubicBezTo>
                  <a:pt x="1054893" y="112713"/>
                  <a:pt x="1110456" y="319882"/>
                  <a:pt x="1171575" y="321469"/>
                </a:cubicBezTo>
                <a:cubicBezTo>
                  <a:pt x="1232694" y="323056"/>
                  <a:pt x="1302544" y="121444"/>
                  <a:pt x="1362075" y="121444"/>
                </a:cubicBezTo>
                <a:cubicBezTo>
                  <a:pt x="1421606" y="121444"/>
                  <a:pt x="1470025" y="321469"/>
                  <a:pt x="1528762" y="321469"/>
                </a:cubicBezTo>
                <a:cubicBezTo>
                  <a:pt x="1587499" y="321469"/>
                  <a:pt x="1658144" y="123032"/>
                  <a:pt x="1714500" y="121444"/>
                </a:cubicBezTo>
                <a:cubicBezTo>
                  <a:pt x="1770856" y="119857"/>
                  <a:pt x="1807369" y="313531"/>
                  <a:pt x="1866900" y="311944"/>
                </a:cubicBezTo>
                <a:cubicBezTo>
                  <a:pt x="1926431" y="310357"/>
                  <a:pt x="2035175" y="146844"/>
                  <a:pt x="2071687" y="111919"/>
                </a:cubicBezTo>
              </a:path>
            </a:pathLst>
          </a:cu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+mj-lt"/>
            </a:endParaRPr>
          </a:p>
        </p:txBody>
      </p:sp>
      <p:sp>
        <p:nvSpPr>
          <p:cNvPr id="12292" name="Rectangle 33"/>
          <p:cNvSpPr>
            <a:spLocks/>
          </p:cNvSpPr>
          <p:nvPr/>
        </p:nvSpPr>
        <p:spPr bwMode="auto">
          <a:xfrm rot="-5400000">
            <a:off x="-677069" y="2431434"/>
            <a:ext cx="2160588" cy="63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67666" bIns="38100"/>
          <a:lstStyle/>
          <a:p>
            <a:pPr algn="ctr"/>
            <a:r>
              <a:rPr lang="en-US" sz="900">
                <a:latin typeface="+mj-lt"/>
                <a:sym typeface="Arial" pitchFamily="34" charset="0"/>
              </a:rPr>
              <a:t>Plasma concentration versus time</a:t>
            </a:r>
          </a:p>
        </p:txBody>
      </p:sp>
      <p:sp>
        <p:nvSpPr>
          <p:cNvPr id="12293" name="Rectangle 20"/>
          <p:cNvSpPr>
            <a:spLocks/>
          </p:cNvSpPr>
          <p:nvPr/>
        </p:nvSpPr>
        <p:spPr bwMode="auto">
          <a:xfrm>
            <a:off x="3200400" y="1255890"/>
            <a:ext cx="3238500" cy="725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67666" bIns="38100"/>
          <a:lstStyle/>
          <a:p>
            <a:r>
              <a:rPr lang="en-US" sz="1400" dirty="0">
                <a:solidFill>
                  <a:srgbClr val="FFCC00"/>
                </a:solidFill>
                <a:latin typeface="+mj-lt"/>
                <a:sym typeface="Arial" pitchFamily="34" charset="0"/>
              </a:rPr>
              <a:t>Required: </a:t>
            </a:r>
            <a:r>
              <a:rPr lang="en-US" sz="1400" dirty="0">
                <a:latin typeface="+mj-lt"/>
                <a:sym typeface="Arial" pitchFamily="34" charset="0"/>
              </a:rPr>
              <a:t>Constant  Administration</a:t>
            </a:r>
          </a:p>
          <a:p>
            <a:r>
              <a:rPr lang="en-US" sz="1200" dirty="0">
                <a:solidFill>
                  <a:srgbClr val="000000"/>
                </a:solidFill>
                <a:latin typeface="+mj-lt"/>
                <a:sym typeface="Arial" pitchFamily="34" charset="0"/>
              </a:rPr>
              <a:t>	</a:t>
            </a:r>
            <a:endParaRPr lang="en-US" dirty="0">
              <a:solidFill>
                <a:srgbClr val="000000"/>
              </a:solidFill>
              <a:latin typeface="+mj-lt"/>
              <a:sym typeface="Arial" pitchFamily="34" charset="0"/>
            </a:endParaRPr>
          </a:p>
        </p:txBody>
      </p:sp>
      <p:sp>
        <p:nvSpPr>
          <p:cNvPr id="49" name="Rectangle 43"/>
          <p:cNvSpPr>
            <a:spLocks noChangeArrowheads="1"/>
          </p:cNvSpPr>
          <p:nvPr/>
        </p:nvSpPr>
        <p:spPr bwMode="auto">
          <a:xfrm>
            <a:off x="144463" y="90312"/>
            <a:ext cx="5710956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rgbClr val="000000"/>
            </a:outerShdw>
          </a:effectLst>
        </p:spPr>
        <p:txBody>
          <a:bodyPr wrap="square" anchor="b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FFCC00"/>
                </a:solidFill>
                <a:latin typeface="+mj-lt"/>
              </a:rPr>
              <a:t>The Need </a:t>
            </a:r>
            <a:r>
              <a:rPr lang="en-US" sz="2400" b="1" dirty="0" smtClean="0">
                <a:solidFill>
                  <a:srgbClr val="FFCC00"/>
                </a:solidFill>
                <a:latin typeface="+mj-lt"/>
              </a:rPr>
              <a:t>for </a:t>
            </a:r>
            <a:r>
              <a:rPr lang="en-US" sz="2400" b="1" dirty="0">
                <a:solidFill>
                  <a:srgbClr val="FFCC00"/>
                </a:solidFill>
                <a:latin typeface="+mj-lt"/>
              </a:rPr>
              <a:t>Alternative </a:t>
            </a:r>
            <a:r>
              <a:rPr lang="en-US" sz="2400" b="1" dirty="0" smtClean="0">
                <a:solidFill>
                  <a:srgbClr val="FFCC00"/>
                </a:solidFill>
                <a:latin typeface="+mj-lt"/>
              </a:rPr>
              <a:t>Drug </a:t>
            </a:r>
            <a:r>
              <a:rPr lang="en-US" sz="2400" b="1" dirty="0">
                <a:solidFill>
                  <a:srgbClr val="FFCC00"/>
                </a:solidFill>
                <a:latin typeface="+mj-lt"/>
              </a:rPr>
              <a:t>Delivery Strategies</a:t>
            </a:r>
          </a:p>
        </p:txBody>
      </p:sp>
      <p:sp>
        <p:nvSpPr>
          <p:cNvPr id="12295" name="TextBox 78"/>
          <p:cNvSpPr txBox="1">
            <a:spLocks noChangeArrowheads="1"/>
          </p:cNvSpPr>
          <p:nvPr/>
        </p:nvSpPr>
        <p:spPr bwMode="auto">
          <a:xfrm>
            <a:off x="152400" y="1179690"/>
            <a:ext cx="3248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Conventional </a:t>
            </a:r>
          </a:p>
          <a:p>
            <a:pPr algn="ctr"/>
            <a:r>
              <a:rPr lang="en-US" sz="1200" b="1" dirty="0" smtClean="0">
                <a:latin typeface="+mj-lt"/>
              </a:rPr>
              <a:t>Administration</a:t>
            </a:r>
            <a:endParaRPr lang="en-US" sz="1200" b="1" dirty="0">
              <a:latin typeface="+mj-lt"/>
            </a:endParaRPr>
          </a:p>
        </p:txBody>
      </p:sp>
      <p:sp>
        <p:nvSpPr>
          <p:cNvPr id="12296" name="Rectangle 20"/>
          <p:cNvSpPr>
            <a:spLocks/>
          </p:cNvSpPr>
          <p:nvPr/>
        </p:nvSpPr>
        <p:spPr bwMode="auto">
          <a:xfrm>
            <a:off x="6381750" y="1255890"/>
            <a:ext cx="2762250" cy="725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67666" bIns="38100"/>
          <a:lstStyle/>
          <a:p>
            <a:r>
              <a:rPr lang="en-US" sz="1400" dirty="0">
                <a:solidFill>
                  <a:srgbClr val="FFCC00"/>
                </a:solidFill>
                <a:latin typeface="+mj-lt"/>
                <a:sym typeface="Arial" pitchFamily="34" charset="0"/>
              </a:rPr>
              <a:t>Required: </a:t>
            </a:r>
            <a:r>
              <a:rPr lang="en-US" sz="1400" dirty="0">
                <a:latin typeface="+mj-lt"/>
                <a:sym typeface="Arial" pitchFamily="34" charset="0"/>
              </a:rPr>
              <a:t>Controlled </a:t>
            </a:r>
            <a:r>
              <a:rPr lang="en-US" sz="1400" dirty="0" smtClean="0">
                <a:latin typeface="+mj-lt"/>
                <a:sym typeface="Arial" pitchFamily="34" charset="0"/>
              </a:rPr>
              <a:t>Kinetics</a:t>
            </a:r>
            <a:endParaRPr lang="en-US" sz="1400" dirty="0">
              <a:latin typeface="+mj-lt"/>
              <a:sym typeface="Arial" pitchFamily="34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+mj-lt"/>
                <a:sym typeface="Arial" pitchFamily="34" charset="0"/>
              </a:rPr>
              <a:t>	</a:t>
            </a:r>
            <a:endParaRPr lang="en-US" dirty="0">
              <a:solidFill>
                <a:srgbClr val="000000"/>
              </a:solidFill>
              <a:latin typeface="+mj-lt"/>
              <a:sym typeface="Arial" pitchFamily="34" charset="0"/>
            </a:endParaRPr>
          </a:p>
        </p:txBody>
      </p:sp>
      <p:sp>
        <p:nvSpPr>
          <p:cNvPr id="12297" name="TextBox 84"/>
          <p:cNvSpPr txBox="1">
            <a:spLocks noChangeArrowheads="1"/>
          </p:cNvSpPr>
          <p:nvPr/>
        </p:nvSpPr>
        <p:spPr bwMode="auto">
          <a:xfrm>
            <a:off x="3333750" y="4333702"/>
            <a:ext cx="273367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1600">
                <a:latin typeface="+mj-lt"/>
              </a:rPr>
              <a:t>  Constant Release Rate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>
                <a:latin typeface="+mj-lt"/>
              </a:rPr>
              <a:t>  Improved efficacy.</a:t>
            </a:r>
          </a:p>
          <a:p>
            <a:endParaRPr lang="en-US" sz="1600">
              <a:latin typeface="+mj-lt"/>
            </a:endParaRPr>
          </a:p>
          <a:p>
            <a:endParaRPr lang="en-US" sz="1600">
              <a:latin typeface="+mj-lt"/>
            </a:endParaRPr>
          </a:p>
          <a:p>
            <a:endParaRPr lang="en-US" sz="1600">
              <a:latin typeface="+mj-lt"/>
            </a:endParaRPr>
          </a:p>
        </p:txBody>
      </p:sp>
      <p:sp>
        <p:nvSpPr>
          <p:cNvPr id="12298" name="TextBox 85"/>
          <p:cNvSpPr txBox="1">
            <a:spLocks noChangeArrowheads="1"/>
          </p:cNvSpPr>
          <p:nvPr/>
        </p:nvSpPr>
        <p:spPr bwMode="auto">
          <a:xfrm>
            <a:off x="423333" y="4286958"/>
            <a:ext cx="273367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 dirty="0">
                <a:latin typeface="+mj-lt"/>
              </a:rPr>
              <a:t>  Multiple Injection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 dirty="0">
                <a:latin typeface="+mj-lt"/>
              </a:rPr>
              <a:t>  Low efficacy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 dirty="0">
                <a:latin typeface="+mj-lt"/>
              </a:rPr>
              <a:t>  Large drug doses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 dirty="0">
                <a:latin typeface="+mj-lt"/>
              </a:rPr>
              <a:t>  Side effects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 dirty="0">
                <a:latin typeface="+mj-lt"/>
              </a:rPr>
              <a:t>  Poor quality of life</a:t>
            </a: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</p:txBody>
      </p:sp>
      <p:sp>
        <p:nvSpPr>
          <p:cNvPr id="12299" name="TextBox 86"/>
          <p:cNvSpPr txBox="1">
            <a:spLocks noChangeArrowheads="1"/>
          </p:cNvSpPr>
          <p:nvPr/>
        </p:nvSpPr>
        <p:spPr bwMode="auto">
          <a:xfrm>
            <a:off x="6105525" y="4179714"/>
            <a:ext cx="30384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>
                <a:latin typeface="+mj-lt"/>
              </a:rPr>
              <a:t>  Controlled Release Profile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>
                <a:latin typeface="+mj-lt"/>
              </a:rPr>
              <a:t>  Enabling </a:t>
            </a:r>
            <a:r>
              <a:rPr lang="en-US" sz="1600" u="sng">
                <a:latin typeface="+mj-lt"/>
              </a:rPr>
              <a:t>Chronotherapy.</a:t>
            </a:r>
          </a:p>
          <a:p>
            <a:endParaRPr lang="en-US" sz="1600">
              <a:latin typeface="+mj-lt"/>
            </a:endParaRPr>
          </a:p>
          <a:p>
            <a:endParaRPr lang="en-US" sz="1600">
              <a:latin typeface="+mj-lt"/>
            </a:endParaRPr>
          </a:p>
          <a:p>
            <a:endParaRPr lang="en-US" sz="1600">
              <a:latin typeface="+mj-lt"/>
            </a:endParaRPr>
          </a:p>
        </p:txBody>
      </p:sp>
      <p:sp>
        <p:nvSpPr>
          <p:cNvPr id="12300" name="Rectangle 54"/>
          <p:cNvSpPr>
            <a:spLocks noChangeArrowheads="1"/>
          </p:cNvSpPr>
          <p:nvPr/>
        </p:nvSpPr>
        <p:spPr bwMode="auto">
          <a:xfrm>
            <a:off x="4419600" y="5170314"/>
            <a:ext cx="45720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>
                <a:latin typeface="+mj-lt"/>
              </a:rPr>
              <a:t> Reduction of the drug dose.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>
                <a:latin typeface="+mj-lt"/>
              </a:rPr>
              <a:t>  Reduction of side effects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>
                <a:latin typeface="+mj-lt"/>
              </a:rPr>
              <a:t>  Improvement of quality of life </a:t>
            </a:r>
          </a:p>
          <a:p>
            <a:endParaRPr lang="en-US" sz="1600">
              <a:latin typeface="+mj-lt"/>
            </a:endParaRPr>
          </a:p>
        </p:txBody>
      </p:sp>
      <p:sp>
        <p:nvSpPr>
          <p:cNvPr id="56" name="Right Brace 55"/>
          <p:cNvSpPr/>
          <p:nvPr/>
        </p:nvSpPr>
        <p:spPr>
          <a:xfrm rot="5400000">
            <a:off x="5715000" y="3798714"/>
            <a:ext cx="342900" cy="2628900"/>
          </a:xfrm>
          <a:prstGeom prst="rightBrace">
            <a:avLst/>
          </a:prstGeom>
          <a:noFill/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+mj-lt"/>
            </a:endParaRPr>
          </a:p>
        </p:txBody>
      </p:sp>
      <p:pic>
        <p:nvPicPr>
          <p:cNvPr id="58" name="Picture 57" descr="diet-pills.jpg"/>
          <p:cNvPicPr>
            <a:picLocks noChangeAspect="1"/>
          </p:cNvPicPr>
          <p:nvPr/>
        </p:nvPicPr>
        <p:blipFill>
          <a:blip r:embed="rId3" cstate="print"/>
          <a:srcRect l="19048" t="42910" r="33333" b="6667"/>
          <a:stretch>
            <a:fillRect/>
          </a:stretch>
        </p:blipFill>
        <p:spPr>
          <a:xfrm>
            <a:off x="1861273" y="1535290"/>
            <a:ext cx="1149252" cy="869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325" name="Rectangle 36"/>
          <p:cNvSpPr>
            <a:spLocks/>
          </p:cNvSpPr>
          <p:nvPr/>
        </p:nvSpPr>
        <p:spPr bwMode="auto">
          <a:xfrm>
            <a:off x="1045324" y="2038092"/>
            <a:ext cx="1026523" cy="534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67666" bIns="38100"/>
          <a:lstStyle/>
          <a:p>
            <a:pPr algn="ctr"/>
            <a:r>
              <a:rPr lang="en-US" sz="900" dirty="0">
                <a:solidFill>
                  <a:srgbClr val="000000"/>
                </a:solidFill>
                <a:latin typeface="+mj-lt"/>
                <a:sym typeface="Arial" pitchFamily="34" charset="0"/>
              </a:rPr>
              <a:t>Toxicity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4649"/>
          <a:stretch>
            <a:fillRect/>
          </a:stretch>
        </p:blipFill>
        <p:spPr bwMode="auto">
          <a:xfrm>
            <a:off x="400050" y="2329040"/>
            <a:ext cx="1193800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322" name="Rectangle 32"/>
          <p:cNvSpPr>
            <a:spLocks/>
          </p:cNvSpPr>
          <p:nvPr/>
        </p:nvSpPr>
        <p:spPr bwMode="auto">
          <a:xfrm>
            <a:off x="1072945" y="2750771"/>
            <a:ext cx="1354189" cy="307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67666" bIns="38100"/>
          <a:lstStyle/>
          <a:p>
            <a:pPr algn="ctr"/>
            <a:r>
              <a:rPr lang="en-US" sz="900" b="1" dirty="0">
                <a:solidFill>
                  <a:srgbClr val="000000"/>
                </a:solidFill>
                <a:latin typeface="+mj-lt"/>
                <a:sym typeface="Arial" pitchFamily="34" charset="0"/>
              </a:rPr>
              <a:t>Therapeutic Range</a:t>
            </a:r>
            <a:endParaRPr lang="en-US" sz="900" dirty="0">
              <a:solidFill>
                <a:srgbClr val="000000"/>
              </a:solidFill>
              <a:latin typeface="+mj-lt"/>
              <a:sym typeface="Arial" pitchFamily="34" charset="0"/>
            </a:endParaRPr>
          </a:p>
        </p:txBody>
      </p:sp>
      <p:sp>
        <p:nvSpPr>
          <p:cNvPr id="12318" name="AutoShape 28"/>
          <p:cNvSpPr>
            <a:spLocks/>
          </p:cNvSpPr>
          <p:nvPr/>
        </p:nvSpPr>
        <p:spPr bwMode="auto">
          <a:xfrm>
            <a:off x="386923" y="1778231"/>
            <a:ext cx="1832892" cy="2027825"/>
          </a:xfrm>
          <a:custGeom>
            <a:avLst/>
            <a:gdLst>
              <a:gd name="T0" fmla="*/ 0 w 21600"/>
              <a:gd name="T1" fmla="*/ 2147483647 h 19928"/>
              <a:gd name="T2" fmla="*/ 2147483647 w 21600"/>
              <a:gd name="T3" fmla="*/ 2147483647 h 19928"/>
              <a:gd name="T4" fmla="*/ 2147483647 w 21600"/>
              <a:gd name="T5" fmla="*/ 2147483647 h 19928"/>
              <a:gd name="T6" fmla="*/ 2147483647 w 21600"/>
              <a:gd name="T7" fmla="*/ 2147483647 h 19928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19928"/>
              <a:gd name="T14" fmla="*/ 21600 w 21600"/>
              <a:gd name="T15" fmla="*/ 19928 h 199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19928">
                <a:moveTo>
                  <a:pt x="0" y="19928"/>
                </a:moveTo>
                <a:cubicBezTo>
                  <a:pt x="1067" y="11339"/>
                  <a:pt x="2133" y="2750"/>
                  <a:pt x="3200" y="539"/>
                </a:cubicBezTo>
                <a:cubicBezTo>
                  <a:pt x="4267" y="-1672"/>
                  <a:pt x="3333" y="3430"/>
                  <a:pt x="6400" y="6662"/>
                </a:cubicBezTo>
                <a:cubicBezTo>
                  <a:pt x="9467" y="9893"/>
                  <a:pt x="19067" y="17717"/>
                  <a:pt x="21600" y="19928"/>
                </a:cubicBezTo>
              </a:path>
            </a:pathLst>
          </a:cu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2326" name="Rectangle 37"/>
          <p:cNvSpPr>
            <a:spLocks/>
          </p:cNvSpPr>
          <p:nvPr/>
        </p:nvSpPr>
        <p:spPr bwMode="auto">
          <a:xfrm>
            <a:off x="1012951" y="3197721"/>
            <a:ext cx="1794495" cy="3314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67666" bIns="38100"/>
          <a:lstStyle/>
          <a:p>
            <a:r>
              <a:rPr lang="en-US" sz="900" dirty="0">
                <a:solidFill>
                  <a:srgbClr val="000000"/>
                </a:solidFill>
                <a:latin typeface="+mj-lt"/>
                <a:sym typeface="Arial" pitchFamily="34" charset="0"/>
              </a:rPr>
              <a:t>Diminished </a:t>
            </a:r>
            <a:r>
              <a:rPr lang="en-US" sz="900" dirty="0" smtClean="0">
                <a:solidFill>
                  <a:srgbClr val="000000"/>
                </a:solidFill>
                <a:latin typeface="+mj-lt"/>
                <a:sym typeface="Arial" pitchFamily="34" charset="0"/>
              </a:rPr>
              <a:t>    Activity</a:t>
            </a:r>
            <a:endParaRPr lang="en-US" sz="900" dirty="0">
              <a:solidFill>
                <a:srgbClr val="000000"/>
              </a:solidFill>
              <a:latin typeface="+mj-lt"/>
              <a:sym typeface="Arial" pitchFamily="34" charset="0"/>
            </a:endParaRPr>
          </a:p>
        </p:txBody>
      </p:sp>
      <p:sp>
        <p:nvSpPr>
          <p:cNvPr id="12319" name="AutoShape 29"/>
          <p:cNvSpPr>
            <a:spLocks/>
          </p:cNvSpPr>
          <p:nvPr/>
        </p:nvSpPr>
        <p:spPr bwMode="auto">
          <a:xfrm>
            <a:off x="1656636" y="1771691"/>
            <a:ext cx="1287631" cy="2021282"/>
          </a:xfrm>
          <a:custGeom>
            <a:avLst/>
            <a:gdLst>
              <a:gd name="T0" fmla="*/ 0 w 21600"/>
              <a:gd name="T1" fmla="*/ 2147483647 h 19873"/>
              <a:gd name="T2" fmla="*/ 2147483647 w 21600"/>
              <a:gd name="T3" fmla="*/ 2147483647 h 19873"/>
              <a:gd name="T4" fmla="*/ 2147483647 w 21600"/>
              <a:gd name="T5" fmla="*/ 2147483647 h 19873"/>
              <a:gd name="T6" fmla="*/ 2147483647 w 21600"/>
              <a:gd name="T7" fmla="*/ 2147483647 h 19873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19873"/>
              <a:gd name="T14" fmla="*/ 21600 w 21600"/>
              <a:gd name="T15" fmla="*/ 19873 h 1987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19873">
                <a:moveTo>
                  <a:pt x="0" y="19873"/>
                </a:moveTo>
                <a:cubicBezTo>
                  <a:pt x="1137" y="11284"/>
                  <a:pt x="2274" y="2695"/>
                  <a:pt x="3411" y="484"/>
                </a:cubicBezTo>
                <a:cubicBezTo>
                  <a:pt x="4547" y="-1727"/>
                  <a:pt x="3789" y="4226"/>
                  <a:pt x="6821" y="6607"/>
                </a:cubicBezTo>
                <a:cubicBezTo>
                  <a:pt x="9853" y="8988"/>
                  <a:pt x="19137" y="13410"/>
                  <a:pt x="21600" y="14771"/>
                </a:cubicBezTo>
              </a:path>
            </a:pathLst>
          </a:cu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704916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Arrow Connector 25"/>
          <p:cNvCxnSpPr/>
          <p:nvPr/>
        </p:nvCxnSpPr>
        <p:spPr>
          <a:xfrm rot="16200000" flipV="1">
            <a:off x="3328730" y="3474430"/>
            <a:ext cx="277504" cy="6824"/>
          </a:xfrm>
          <a:prstGeom prst="straightConnector1">
            <a:avLst/>
          </a:prstGeom>
          <a:ln w="34925">
            <a:solidFill>
              <a:schemeClr val="bg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6200000" flipV="1">
            <a:off x="3395396" y="3360126"/>
            <a:ext cx="277504" cy="6824"/>
          </a:xfrm>
          <a:prstGeom prst="straightConnector1">
            <a:avLst/>
          </a:prstGeom>
          <a:ln w="34925">
            <a:solidFill>
              <a:schemeClr val="bg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V="1">
            <a:off x="3581137" y="3398230"/>
            <a:ext cx="277504" cy="6824"/>
          </a:xfrm>
          <a:prstGeom prst="straightConnector1">
            <a:avLst/>
          </a:prstGeom>
          <a:ln w="34925">
            <a:solidFill>
              <a:schemeClr val="bg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6" y="1434518"/>
            <a:ext cx="3329411" cy="17902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3364" y="1034408"/>
            <a:ext cx="3087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Osmotic Pumps</a:t>
            </a:r>
            <a:endParaRPr lang="en-US" sz="2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15" y="3928768"/>
            <a:ext cx="2540000" cy="254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7852" y="3465410"/>
            <a:ext cx="3087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Wearable External Pumps</a:t>
            </a:r>
            <a:endParaRPr lang="en-US" sz="2000" dirty="0">
              <a:latin typeface="+mj-lt"/>
            </a:endParaRPr>
          </a:p>
        </p:txBody>
      </p:sp>
      <p:pic>
        <p:nvPicPr>
          <p:cNvPr id="2050" name="Picture 2" descr="Testopel Lawsu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716" y="1447675"/>
            <a:ext cx="238125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25187" y="1040987"/>
            <a:ext cx="3087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Biodegradable Polymers</a:t>
            </a:r>
            <a:endParaRPr lang="en-US" sz="20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2" r="15336"/>
          <a:stretch/>
        </p:blipFill>
        <p:spPr>
          <a:xfrm>
            <a:off x="3791823" y="4160397"/>
            <a:ext cx="2583809" cy="23083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88325" y="3719628"/>
            <a:ext cx="3087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+mj-lt"/>
              </a:rPr>
              <a:t>MicroCHIP</a:t>
            </a:r>
            <a:r>
              <a:rPr lang="en-US" sz="2000" dirty="0" smtClean="0">
                <a:latin typeface="+mj-lt"/>
              </a:rPr>
              <a:t> devices</a:t>
            </a:r>
            <a:endParaRPr lang="en-US" sz="20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94512" y="2221174"/>
            <a:ext cx="3087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Long-acting depots</a:t>
            </a:r>
            <a:endParaRPr lang="en-US" sz="20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27" y="2661943"/>
            <a:ext cx="1905000" cy="2533650"/>
          </a:xfrm>
          <a:prstGeom prst="rect">
            <a:avLst/>
          </a:prstGeom>
        </p:spPr>
      </p:pic>
      <p:sp>
        <p:nvSpPr>
          <p:cNvPr id="17" name="Rectangle 43"/>
          <p:cNvSpPr>
            <a:spLocks noGrp="1" noChangeArrowheads="1"/>
          </p:cNvSpPr>
          <p:nvPr>
            <p:ph type="title" idx="4294967295"/>
          </p:nvPr>
        </p:nvSpPr>
        <p:spPr>
          <a:xfrm>
            <a:off x="124968" y="310896"/>
            <a:ext cx="6103938" cy="10334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it-IT" sz="3200" dirty="0" smtClean="0">
                <a:latin typeface="Tahoma" pitchFamily="34" charset="0"/>
              </a:rPr>
              <a:t>Existing Technologies</a:t>
            </a:r>
            <a:endParaRPr lang="en-US" sz="3200" dirty="0" smtClean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25258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-151002" y="3109728"/>
            <a:ext cx="9362114" cy="24719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title"/>
          </p:nvPr>
        </p:nvSpPr>
        <p:spPr>
          <a:xfrm>
            <a:off x="124967" y="-58147"/>
            <a:ext cx="7123557" cy="10334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it-IT" sz="3200" dirty="0" smtClean="0">
                <a:latin typeface="Tahoma" pitchFamily="34" charset="0"/>
              </a:rPr>
              <a:t>Nanochannels </a:t>
            </a:r>
            <a:br>
              <a:rPr lang="it-IT" sz="3200" dirty="0" smtClean="0">
                <a:latin typeface="Tahoma" pitchFamily="34" charset="0"/>
              </a:rPr>
            </a:br>
            <a:r>
              <a:rPr lang="it-IT" sz="3200" dirty="0" smtClean="0">
                <a:latin typeface="Tahoma" pitchFamily="34" charset="0"/>
              </a:rPr>
              <a:t>No Need for Pumps!</a:t>
            </a:r>
            <a:endParaRPr lang="en-US" sz="3200" dirty="0" smtClean="0">
              <a:latin typeface="Tahoma" pitchFamily="34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2" cstate="print"/>
          <a:srcRect l="3848" b="5891"/>
          <a:stretch>
            <a:fillRect/>
          </a:stretch>
        </p:blipFill>
        <p:spPr bwMode="auto">
          <a:xfrm>
            <a:off x="406147" y="3109728"/>
            <a:ext cx="4294670" cy="239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4" name="Straight Connector 13"/>
          <p:cNvCxnSpPr/>
          <p:nvPr/>
        </p:nvCxnSpPr>
        <p:spPr>
          <a:xfrm flipV="1">
            <a:off x="511728" y="3752916"/>
            <a:ext cx="3175018" cy="16358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TMHTXG2\Desktop\SApa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4665" y="1019501"/>
            <a:ext cx="3349332" cy="152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81" y="5648003"/>
            <a:ext cx="1555479" cy="1143277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V="1">
            <a:off x="1929904" y="5628812"/>
            <a:ext cx="2237871" cy="1362814"/>
          </a:xfrm>
          <a:prstGeom prst="line">
            <a:avLst/>
          </a:prstGeom>
          <a:ln w="984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285" y="5644475"/>
            <a:ext cx="937782" cy="1126280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19" name="Straight Connector 18"/>
          <p:cNvCxnSpPr/>
          <p:nvPr/>
        </p:nvCxnSpPr>
        <p:spPr>
          <a:xfrm flipV="1">
            <a:off x="4478998" y="5651420"/>
            <a:ext cx="1960042" cy="1209485"/>
          </a:xfrm>
          <a:prstGeom prst="line">
            <a:avLst/>
          </a:prstGeom>
          <a:ln w="984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5459019" y="3178831"/>
            <a:ext cx="3195408" cy="2323932"/>
            <a:chOff x="3896187" y="2254334"/>
            <a:chExt cx="4724400" cy="4041992"/>
          </a:xfrm>
        </p:grpSpPr>
        <p:pic>
          <p:nvPicPr>
            <p:cNvPr id="24" name="Picture 23" descr="C:\Users\TMHTXG2\Desktop\nDS2 paper\fig6.png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881"/>
            <a:stretch/>
          </p:blipFill>
          <p:spPr bwMode="auto">
            <a:xfrm>
              <a:off x="3896187" y="2257726"/>
              <a:ext cx="4724400" cy="40386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3896187" y="2254334"/>
              <a:ext cx="425532" cy="13674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40000" dist="23000" dir="5400000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5844712" y="4313158"/>
            <a:ext cx="265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  <a:latin typeface="+mj-lt"/>
              </a:rPr>
              <a:t>Interrupt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22005" y="4008394"/>
            <a:ext cx="265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  <a:latin typeface="+mj-lt"/>
              </a:rPr>
              <a:t>Re-activate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74169" y="3317252"/>
            <a:ext cx="265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  <a:latin typeface="+mj-lt"/>
              </a:rPr>
              <a:t>Increase</a:t>
            </a:r>
          </a:p>
        </p:txBody>
      </p:sp>
      <p:sp>
        <p:nvSpPr>
          <p:cNvPr id="36" name="Down Arrow 35"/>
          <p:cNvSpPr/>
          <p:nvPr/>
        </p:nvSpPr>
        <p:spPr>
          <a:xfrm>
            <a:off x="6280440" y="4617010"/>
            <a:ext cx="271362" cy="241396"/>
          </a:xfrm>
          <a:prstGeom prst="downArrow">
            <a:avLst/>
          </a:prstGeom>
          <a:solidFill>
            <a:schemeClr val="tx1"/>
          </a:solidFill>
          <a:ln w="1905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/>
          <p:cNvSpPr/>
          <p:nvPr/>
        </p:nvSpPr>
        <p:spPr>
          <a:xfrm>
            <a:off x="6987530" y="4374798"/>
            <a:ext cx="271362" cy="241396"/>
          </a:xfrm>
          <a:prstGeom prst="downArrow">
            <a:avLst/>
          </a:prstGeom>
          <a:solidFill>
            <a:schemeClr val="tx1"/>
          </a:solidFill>
          <a:ln w="1905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>
            <a:off x="7582225" y="3854278"/>
            <a:ext cx="271362" cy="241396"/>
          </a:xfrm>
          <a:prstGeom prst="downArrow">
            <a:avLst/>
          </a:prstGeom>
          <a:solidFill>
            <a:schemeClr val="tx1"/>
          </a:solidFill>
          <a:ln w="1905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3322027" y="890107"/>
            <a:ext cx="58890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CC00"/>
                </a:solidFill>
                <a:latin typeface="+mj-lt"/>
                <a:cs typeface="Arial" panose="020B0604020202020204" pitchFamily="34" charset="0"/>
              </a:rPr>
              <a:t>Opportunity: </a:t>
            </a:r>
            <a:r>
              <a:rPr lang="en-US" sz="1800" dirty="0" smtClean="0">
                <a:latin typeface="+mj-lt"/>
                <a:cs typeface="Arial" panose="020B0604020202020204" pitchFamily="34" charset="0"/>
              </a:rPr>
              <a:t>Fluids at the nanoscale do not follow </a:t>
            </a:r>
            <a:r>
              <a:rPr lang="en-US" sz="1800" i="1" dirty="0" smtClean="0">
                <a:latin typeface="+mj-lt"/>
                <a:cs typeface="Arial" panose="020B0604020202020204" pitchFamily="34" charset="0"/>
              </a:rPr>
              <a:t>continuum</a:t>
            </a:r>
            <a:r>
              <a:rPr lang="en-US" sz="1800" dirty="0" smtClean="0">
                <a:latin typeface="+mj-lt"/>
                <a:cs typeface="Arial" panose="020B0604020202020204" pitchFamily="34" charset="0"/>
              </a:rPr>
              <a:t>-based laws of mass transport</a:t>
            </a:r>
          </a:p>
          <a:p>
            <a:endParaRPr lang="en-US" sz="1800" dirty="0">
              <a:latin typeface="+mj-lt"/>
              <a:cs typeface="Arial" panose="020B0604020202020204" pitchFamily="34" charset="0"/>
            </a:endParaRPr>
          </a:p>
          <a:p>
            <a:r>
              <a:rPr lang="en-US" sz="1800" b="1" dirty="0" smtClean="0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Hypothesis: </a:t>
            </a:r>
            <a:r>
              <a:rPr lang="en-US" sz="1800" dirty="0" smtClean="0">
                <a:latin typeface="+mj-lt"/>
                <a:cs typeface="Arial" panose="020B0604020202020204" pitchFamily="34" charset="0"/>
              </a:rPr>
              <a:t>hindered-diffusion, electro-osmosis, ionic concentration polarization can be used to achieve controlled molecular transport across nanochannels.</a:t>
            </a:r>
            <a:endParaRPr lang="en-US" sz="1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04431" y="4137763"/>
            <a:ext cx="1976525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  <a:latin typeface="+mj-lt"/>
              </a:rPr>
              <a:t>Constant </a:t>
            </a:r>
          </a:p>
          <a:p>
            <a:r>
              <a:rPr lang="en-US" sz="1800" dirty="0" smtClean="0">
                <a:solidFill>
                  <a:schemeClr val="tx2"/>
                </a:solidFill>
                <a:latin typeface="+mj-lt"/>
              </a:rPr>
              <a:t>mass transport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7604" y="5946005"/>
            <a:ext cx="1790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No Pumps</a:t>
            </a:r>
            <a:endParaRPr lang="en-US" dirty="0"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06832" y="5922099"/>
            <a:ext cx="1728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No Valves</a:t>
            </a:r>
            <a:endParaRPr lang="en-US" dirty="0"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77070" y="2727528"/>
            <a:ext cx="11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C00"/>
                </a:solidFill>
                <a:latin typeface="+mj-lt"/>
              </a:rPr>
              <a:t>Diffusion</a:t>
            </a:r>
            <a:endParaRPr lang="en-US" sz="2000" dirty="0">
              <a:solidFill>
                <a:srgbClr val="FFCC00"/>
              </a:solidFill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124493" y="2710713"/>
            <a:ext cx="2833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C00"/>
                </a:solidFill>
                <a:latin typeface="+mj-lt"/>
              </a:rPr>
              <a:t>Electrokinetic Transport</a:t>
            </a:r>
            <a:endParaRPr lang="en-US" sz="2000" dirty="0">
              <a:solidFill>
                <a:srgbClr val="FFCC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51024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46898" y="4476877"/>
            <a:ext cx="1387475" cy="1012825"/>
            <a:chOff x="1224" y="2214"/>
            <a:chExt cx="1380" cy="1008"/>
          </a:xfrm>
        </p:grpSpPr>
        <p:sp>
          <p:nvSpPr>
            <p:cNvPr id="5136" name="Oval 3"/>
            <p:cNvSpPr>
              <a:spLocks noChangeArrowheads="1"/>
            </p:cNvSpPr>
            <p:nvPr/>
          </p:nvSpPr>
          <p:spPr bwMode="auto">
            <a:xfrm>
              <a:off x="1758" y="2214"/>
              <a:ext cx="846" cy="8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000" dirty="0"/>
            </a:p>
          </p:txBody>
        </p:sp>
        <p:sp>
          <p:nvSpPr>
            <p:cNvPr id="5137" name="Oval 4"/>
            <p:cNvSpPr>
              <a:spLocks noChangeArrowheads="1"/>
            </p:cNvSpPr>
            <p:nvPr/>
          </p:nvSpPr>
          <p:spPr bwMode="auto">
            <a:xfrm>
              <a:off x="2022" y="2496"/>
              <a:ext cx="306" cy="30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4000" dirty="0"/>
            </a:p>
          </p:txBody>
        </p:sp>
        <p:sp>
          <p:nvSpPr>
            <p:cNvPr id="5138" name="Oval 5"/>
            <p:cNvSpPr>
              <a:spLocks noChangeArrowheads="1"/>
            </p:cNvSpPr>
            <p:nvPr/>
          </p:nvSpPr>
          <p:spPr bwMode="auto">
            <a:xfrm>
              <a:off x="1900" y="2354"/>
              <a:ext cx="570" cy="55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000" dirty="0"/>
            </a:p>
          </p:txBody>
        </p:sp>
        <p:sp>
          <p:nvSpPr>
            <p:cNvPr id="5139" name="Oval 6"/>
            <p:cNvSpPr>
              <a:spLocks noChangeArrowheads="1"/>
            </p:cNvSpPr>
            <p:nvPr/>
          </p:nvSpPr>
          <p:spPr bwMode="auto">
            <a:xfrm>
              <a:off x="1971" y="2424"/>
              <a:ext cx="429" cy="42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000" dirty="0"/>
            </a:p>
          </p:txBody>
        </p:sp>
        <p:pic>
          <p:nvPicPr>
            <p:cNvPr id="5140" name="Picture 7" descr="remote-contro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24" y="2241"/>
              <a:ext cx="1358" cy="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23" name="Picture 8" descr="press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5154168"/>
            <a:ext cx="8874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3" name="Rectangle 9"/>
          <p:cNvSpPr>
            <a:spLocks noGrp="1" noChangeArrowheads="1"/>
          </p:cNvSpPr>
          <p:nvPr>
            <p:ph type="title"/>
          </p:nvPr>
        </p:nvSpPr>
        <p:spPr>
          <a:xfrm>
            <a:off x="152400" y="264478"/>
            <a:ext cx="8691563" cy="585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 smtClean="0">
                <a:latin typeface="Tahoma" pitchFamily="34" charset="0"/>
              </a:rPr>
              <a:t>nDS </a:t>
            </a:r>
            <a:r>
              <a:rPr lang="it-IT" sz="3600" dirty="0" smtClean="0">
                <a:latin typeface="Tahoma" pitchFamily="34" charset="0"/>
              </a:rPr>
              <a:t>P</a:t>
            </a:r>
            <a:r>
              <a:rPr lang="en-US" sz="3600" dirty="0" err="1" smtClean="0">
                <a:latin typeface="Tahoma" pitchFamily="34" charset="0"/>
              </a:rPr>
              <a:t>roject</a:t>
            </a:r>
            <a:endParaRPr lang="it-IT" sz="3600" dirty="0" smtClean="0">
              <a:latin typeface="Tahoma" pitchFamily="34" charset="0"/>
            </a:endParaRPr>
          </a:p>
        </p:txBody>
      </p:sp>
      <p:pic>
        <p:nvPicPr>
          <p:cNvPr id="5125" name="Picture 10" descr="armypatrol"/>
          <p:cNvPicPr>
            <a:picLocks noChangeAspect="1" noChangeArrowheads="1"/>
          </p:cNvPicPr>
          <p:nvPr/>
        </p:nvPicPr>
        <p:blipFill>
          <a:blip r:embed="rId4" cstate="print"/>
          <a:srcRect l="27776" t="16777" r="39680" b="3146"/>
          <a:stretch>
            <a:fillRect/>
          </a:stretch>
        </p:blipFill>
        <p:spPr bwMode="auto">
          <a:xfrm>
            <a:off x="-137160" y="4744212"/>
            <a:ext cx="812800" cy="15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 Box 11"/>
          <p:cNvSpPr txBox="1">
            <a:spLocks noChangeArrowheads="1"/>
          </p:cNvSpPr>
          <p:nvPr/>
        </p:nvSpPr>
        <p:spPr bwMode="auto">
          <a:xfrm>
            <a:off x="381000" y="304800"/>
            <a:ext cx="7864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5127" name="Text Box 12"/>
          <p:cNvSpPr txBox="1">
            <a:spLocks noChangeArrowheads="1"/>
          </p:cNvSpPr>
          <p:nvPr/>
        </p:nvSpPr>
        <p:spPr bwMode="auto">
          <a:xfrm>
            <a:off x="176784" y="962152"/>
            <a:ext cx="3060192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sz="2000" b="1" dirty="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Objectives</a:t>
            </a:r>
            <a:r>
              <a:rPr lang="it-IT" sz="2000" dirty="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it-IT" sz="1400" dirty="0" smtClean="0">
                <a:latin typeface="Tahoma" pitchFamily="34" charset="0"/>
                <a:cs typeface="Tahoma" pitchFamily="34" charset="0"/>
              </a:rPr>
              <a:t>development </a:t>
            </a:r>
            <a:r>
              <a:rPr lang="it-IT" sz="1400" dirty="0">
                <a:latin typeface="Tahoma" pitchFamily="34" charset="0"/>
                <a:cs typeface="Tahoma" pitchFamily="34" charset="0"/>
              </a:rPr>
              <a:t>of </a:t>
            </a:r>
            <a:r>
              <a:rPr lang="it-IT" sz="1400" dirty="0" smtClean="0">
                <a:latin typeface="Tahoma" pitchFamily="34" charset="0"/>
                <a:cs typeface="Tahoma" pitchFamily="34" charset="0"/>
              </a:rPr>
              <a:t>silicon based nanochannel membranes for:</a:t>
            </a:r>
          </a:p>
          <a:p>
            <a:pPr>
              <a:spcBef>
                <a:spcPct val="50000"/>
              </a:spcBef>
            </a:pPr>
            <a:r>
              <a:rPr lang="it-IT" sz="1400" dirty="0" smtClean="0">
                <a:latin typeface="Tahoma" pitchFamily="34" charset="0"/>
                <a:cs typeface="Tahoma" pitchFamily="34" charset="0"/>
              </a:rPr>
              <a:t> 1. </a:t>
            </a:r>
            <a:r>
              <a:rPr lang="it-IT" sz="1600" b="1" i="1" dirty="0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Passive</a:t>
            </a:r>
            <a:r>
              <a:rPr lang="it-IT" sz="14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it-IT" sz="1400" dirty="0">
                <a:latin typeface="Tahoma" pitchFamily="34" charset="0"/>
                <a:cs typeface="Tahoma" pitchFamily="34" charset="0"/>
              </a:rPr>
              <a:t>and </a:t>
            </a:r>
            <a:r>
              <a:rPr lang="it-IT" sz="1600" b="1" i="1" dirty="0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Active</a:t>
            </a:r>
            <a:r>
              <a:rPr lang="it-IT" sz="1400" dirty="0" smtClean="0">
                <a:latin typeface="Tahoma" pitchFamily="34" charset="0"/>
                <a:cs typeface="Tahoma" pitchFamily="34" charset="0"/>
              </a:rPr>
              <a:t> release of molecules, drug </a:t>
            </a:r>
            <a:r>
              <a:rPr lang="it-IT" sz="1400" dirty="0">
                <a:latin typeface="Tahoma" pitchFamily="34" charset="0"/>
                <a:cs typeface="Tahoma" pitchFamily="34" charset="0"/>
              </a:rPr>
              <a:t>and nanoparticles </a:t>
            </a:r>
            <a:r>
              <a:rPr lang="it-IT" sz="1400" dirty="0" smtClean="0">
                <a:latin typeface="Tahoma" pitchFamily="34" charset="0"/>
                <a:cs typeface="Tahoma" pitchFamily="34" charset="0"/>
              </a:rPr>
              <a:t>form </a:t>
            </a:r>
            <a:r>
              <a:rPr lang="it-IT" sz="1400" dirty="0">
                <a:latin typeface="Tahoma" pitchFamily="34" charset="0"/>
                <a:cs typeface="Tahoma" pitchFamily="34" charset="0"/>
              </a:rPr>
              <a:t>implants, over </a:t>
            </a:r>
            <a:r>
              <a:rPr lang="it-IT" sz="1400" dirty="0" smtClean="0">
                <a:latin typeface="Tahoma" pitchFamily="34" charset="0"/>
                <a:cs typeface="Tahoma" pitchFamily="34" charset="0"/>
              </a:rPr>
              <a:t>extended period of time. </a:t>
            </a:r>
          </a:p>
          <a:p>
            <a:pPr>
              <a:spcBef>
                <a:spcPct val="50000"/>
              </a:spcBef>
            </a:pPr>
            <a:r>
              <a:rPr lang="it-IT" sz="1400" dirty="0" smtClean="0">
                <a:latin typeface="Tahoma" pitchFamily="34" charset="0"/>
                <a:cs typeface="Tahoma" pitchFamily="34" charset="0"/>
              </a:rPr>
              <a:t>2. </a:t>
            </a:r>
            <a:r>
              <a:rPr lang="it-IT" sz="1600" b="1" i="1" dirty="0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Cell Transplantation </a:t>
            </a:r>
            <a:endParaRPr lang="en-US" sz="1600" b="1" i="1" dirty="0">
              <a:solidFill>
                <a:srgbClr val="FFC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128" name="Rectangle 13"/>
          <p:cNvSpPr>
            <a:spLocks noChangeArrowheads="1"/>
          </p:cNvSpPr>
          <p:nvPr/>
        </p:nvSpPr>
        <p:spPr bwMode="auto">
          <a:xfrm>
            <a:off x="3267456" y="1118616"/>
            <a:ext cx="2703576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just">
              <a:spcBef>
                <a:spcPct val="20000"/>
              </a:spcBef>
            </a:pPr>
            <a:r>
              <a:rPr lang="en-US" sz="1600" b="1" dirty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nDS1</a:t>
            </a:r>
            <a:r>
              <a:rPr lang="en-US" sz="1600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Constant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sz="1600" dirty="0">
                <a:latin typeface="Tahoma" pitchFamily="34" charset="0"/>
                <a:cs typeface="Tahoma" pitchFamily="34" charset="0"/>
              </a:rPr>
              <a:t>Release</a:t>
            </a:r>
            <a:endParaRPr lang="it-IT" sz="1600" dirty="0">
              <a:latin typeface="Tahoma" pitchFamily="34" charset="0"/>
              <a:cs typeface="Tahoma" pitchFamily="34" charset="0"/>
            </a:endParaRPr>
          </a:p>
          <a:p>
            <a:pPr marL="609600" indent="-609600" algn="just">
              <a:spcBef>
                <a:spcPct val="20000"/>
              </a:spcBef>
            </a:pPr>
            <a:r>
              <a:rPr lang="it-IT" sz="1200" dirty="0" smtClean="0">
                <a:latin typeface="Tahoma" pitchFamily="34" charset="0"/>
                <a:cs typeface="Tahoma" pitchFamily="34" charset="0"/>
              </a:rPr>
              <a:t>Concentration-driven </a:t>
            </a:r>
            <a:r>
              <a:rPr lang="it-IT" sz="1200" dirty="0">
                <a:latin typeface="Tahoma" pitchFamily="34" charset="0"/>
                <a:cs typeface="Tahoma" pitchFamily="34" charset="0"/>
              </a:rPr>
              <a:t>transport</a:t>
            </a:r>
          </a:p>
          <a:p>
            <a:pPr marL="609600" indent="-609600" algn="just">
              <a:spcBef>
                <a:spcPct val="20000"/>
              </a:spcBef>
            </a:pPr>
            <a:endParaRPr lang="en-US" sz="1400" b="1" dirty="0" smtClean="0">
              <a:solidFill>
                <a:srgbClr val="FF9900"/>
              </a:solidFill>
            </a:endParaRPr>
          </a:p>
        </p:txBody>
      </p:sp>
      <p:pic>
        <p:nvPicPr>
          <p:cNvPr id="5129" name="Picture 14" descr="astrona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793" y="3904488"/>
            <a:ext cx="1324746" cy="155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5" descr="doctor_patient"/>
          <p:cNvPicPr>
            <a:picLocks noChangeAspect="1" noChangeArrowheads="1"/>
          </p:cNvPicPr>
          <p:nvPr/>
        </p:nvPicPr>
        <p:blipFill>
          <a:blip r:embed="rId6" cstate="print"/>
          <a:srcRect l="4999" t="6808" r="2333" b="2127"/>
          <a:stretch>
            <a:fillRect/>
          </a:stretch>
        </p:blipFill>
        <p:spPr bwMode="auto">
          <a:xfrm>
            <a:off x="605790" y="5504688"/>
            <a:ext cx="1472757" cy="113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17" descr="small molecul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6520" y="4831080"/>
            <a:ext cx="4635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20" descr="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49008" y="4809744"/>
            <a:ext cx="3302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TMHAXG24\Desktop\Grant Proposal\Mc Nair\Closed capsule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27833" y="1600199"/>
            <a:ext cx="2965752" cy="2093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nDS2-capsule.jp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366867" y="4734306"/>
            <a:ext cx="3015645" cy="2123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 descr="Cell-reactor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297342" y="2478024"/>
            <a:ext cx="2846658" cy="2139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3374136" y="4224528"/>
            <a:ext cx="2953512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</a:pPr>
            <a:r>
              <a:rPr lang="en-US" sz="1600" b="1" dirty="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nDS2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Active </a:t>
            </a:r>
            <a:r>
              <a:rPr lang="en-US" sz="1600" b="1" i="1" dirty="0" smtClean="0">
                <a:latin typeface="Tahoma" pitchFamily="34" charset="0"/>
                <a:cs typeface="Tahoma" pitchFamily="34" charset="0"/>
              </a:rPr>
              <a:t>ad-hoc 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Release</a:t>
            </a:r>
            <a:endParaRPr lang="it-IT" sz="1600" dirty="0">
              <a:latin typeface="Tahoma" pitchFamily="34" charset="0"/>
              <a:cs typeface="Tahoma" pitchFamily="34" charset="0"/>
            </a:endParaRPr>
          </a:p>
          <a:p>
            <a:pPr marL="609600" indent="-609600" algn="just">
              <a:spcBef>
                <a:spcPct val="20000"/>
              </a:spcBef>
            </a:pPr>
            <a:r>
              <a:rPr lang="it-IT" sz="1400" dirty="0" smtClean="0">
                <a:latin typeface="Tahoma" pitchFamily="34" charset="0"/>
                <a:cs typeface="Tahoma" pitchFamily="34" charset="0"/>
              </a:rPr>
              <a:t>Electrokinetic </a:t>
            </a:r>
            <a:r>
              <a:rPr lang="it-IT" sz="1400" dirty="0">
                <a:latin typeface="Tahoma" pitchFamily="34" charset="0"/>
                <a:cs typeface="Tahoma" pitchFamily="34" charset="0"/>
              </a:rPr>
              <a:t>transport</a:t>
            </a:r>
          </a:p>
          <a:p>
            <a:pPr marL="609600" indent="-609600" algn="just">
              <a:spcBef>
                <a:spcPct val="20000"/>
              </a:spcBef>
            </a:pPr>
            <a:endParaRPr lang="en-US" sz="1400" b="1" dirty="0" smtClean="0">
              <a:solidFill>
                <a:srgbClr val="FF9900"/>
              </a:solidFill>
            </a:endParaRP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6330696" y="1917192"/>
            <a:ext cx="2703576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just">
              <a:spcBef>
                <a:spcPct val="20000"/>
              </a:spcBef>
            </a:pPr>
            <a:r>
              <a:rPr lang="en-US" sz="1600" b="1" dirty="0" smtClean="0">
                <a:solidFill>
                  <a:srgbClr val="FFCC00"/>
                </a:solidFill>
                <a:latin typeface="Tahoma" pitchFamily="34" charset="0"/>
                <a:cs typeface="Tahoma" pitchFamily="34" charset="0"/>
              </a:rPr>
              <a:t>nDS </a:t>
            </a:r>
            <a:r>
              <a:rPr lang="en-US" sz="1600" b="1" dirty="0" err="1" smtClean="0">
                <a:latin typeface="Tahoma" pitchFamily="34" charset="0"/>
                <a:cs typeface="Tahoma" pitchFamily="34" charset="0"/>
              </a:rPr>
              <a:t>NanoGland</a:t>
            </a:r>
            <a:endParaRPr lang="it-IT" sz="1600" dirty="0">
              <a:latin typeface="Tahoma" pitchFamily="34" charset="0"/>
              <a:cs typeface="Tahoma" pitchFamily="34" charset="0"/>
            </a:endParaRPr>
          </a:p>
          <a:p>
            <a:pPr marL="609600" indent="-609600" algn="just">
              <a:spcBef>
                <a:spcPct val="20000"/>
              </a:spcBef>
            </a:pPr>
            <a:r>
              <a:rPr lang="it-IT" sz="1400" dirty="0" smtClean="0">
                <a:latin typeface="Tahoma" pitchFamily="34" charset="0"/>
                <a:cs typeface="Tahoma" pitchFamily="34" charset="0"/>
              </a:rPr>
              <a:t>Cell Transplantation </a:t>
            </a:r>
            <a:endParaRPr lang="it-IT" sz="1400" dirty="0">
              <a:latin typeface="Tahoma" pitchFamily="34" charset="0"/>
              <a:cs typeface="Tahoma" pitchFamily="34" charset="0"/>
            </a:endParaRPr>
          </a:p>
          <a:p>
            <a:pPr marL="609600" indent="-609600" algn="just">
              <a:spcBef>
                <a:spcPct val="20000"/>
              </a:spcBef>
            </a:pPr>
            <a:endParaRPr lang="en-US" sz="1400" b="1" dirty="0" smtClean="0">
              <a:solidFill>
                <a:srgbClr val="FF9900"/>
              </a:solidFill>
            </a:endParaRPr>
          </a:p>
        </p:txBody>
      </p:sp>
      <p:sp>
        <p:nvSpPr>
          <p:cNvPr id="27" name="Bent Arrow 26"/>
          <p:cNvSpPr/>
          <p:nvPr/>
        </p:nvSpPr>
        <p:spPr>
          <a:xfrm rot="5400000">
            <a:off x="6149340" y="763524"/>
            <a:ext cx="749808" cy="1655064"/>
          </a:xfrm>
          <a:prstGeom prst="ben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Striped Right Arrow 27"/>
          <p:cNvSpPr/>
          <p:nvPr/>
        </p:nvSpPr>
        <p:spPr>
          <a:xfrm rot="5400000">
            <a:off x="4443984" y="3776472"/>
            <a:ext cx="626364" cy="425196"/>
          </a:xfrm>
          <a:prstGeom prst="stripedRightArrow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63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3"/>
          <p:cNvSpPr>
            <a:spLocks noGrp="1" noChangeArrowheads="1"/>
          </p:cNvSpPr>
          <p:nvPr>
            <p:ph type="title" idx="4294967295"/>
          </p:nvPr>
        </p:nvSpPr>
        <p:spPr>
          <a:xfrm>
            <a:off x="124968" y="310896"/>
            <a:ext cx="6103938" cy="10334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it-IT" sz="3200" dirty="0" smtClean="0">
                <a:latin typeface="Tahoma" pitchFamily="34" charset="0"/>
              </a:rPr>
              <a:t>Nanochannel Membrane</a:t>
            </a:r>
            <a:endParaRPr lang="en-US" sz="3200" dirty="0" smtClean="0">
              <a:latin typeface="Tahoma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16200000" flipV="1">
            <a:off x="3328730" y="3474430"/>
            <a:ext cx="277504" cy="6824"/>
          </a:xfrm>
          <a:prstGeom prst="straightConnector1">
            <a:avLst/>
          </a:prstGeom>
          <a:ln w="34925">
            <a:solidFill>
              <a:schemeClr val="bg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6200000" flipV="1">
            <a:off x="3395396" y="3360126"/>
            <a:ext cx="277504" cy="6824"/>
          </a:xfrm>
          <a:prstGeom prst="straightConnector1">
            <a:avLst/>
          </a:prstGeom>
          <a:ln w="34925">
            <a:solidFill>
              <a:schemeClr val="bg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V="1">
            <a:off x="3581137" y="3398230"/>
            <a:ext cx="277504" cy="6824"/>
          </a:xfrm>
          <a:prstGeom prst="straightConnector1">
            <a:avLst/>
          </a:prstGeom>
          <a:ln w="34925">
            <a:solidFill>
              <a:schemeClr val="bg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figure-membrane.jpg"/>
          <p:cNvPicPr>
            <a:picLocks noChangeAspect="1"/>
          </p:cNvPicPr>
          <p:nvPr/>
        </p:nvPicPr>
        <p:blipFill rotWithShape="1">
          <a:blip r:embed="rId2" cstate="print"/>
          <a:srcRect r="61916" b="56586"/>
          <a:stretch/>
        </p:blipFill>
        <p:spPr>
          <a:xfrm>
            <a:off x="563805" y="1034445"/>
            <a:ext cx="3782583" cy="350399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388" y="958945"/>
            <a:ext cx="4260215" cy="56743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4276" y="5948399"/>
            <a:ext cx="3352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Grattoni, Fine et al. </a:t>
            </a:r>
            <a:r>
              <a:rPr lang="en-US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 Chip,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2010</a:t>
            </a:r>
          </a:p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Grattoni et al. </a:t>
            </a:r>
            <a:r>
              <a:rPr lang="en-US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Pharma. Res.,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2010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74755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41739" y="350011"/>
            <a:ext cx="8229600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it-IT" altLang="en-US" sz="3200" b="1" dirty="0" smtClean="0">
                <a:solidFill>
                  <a:srgbClr val="FFCC00"/>
                </a:solidFill>
                <a:latin typeface="Tahoma" pitchFamily="34" charset="0"/>
              </a:rPr>
              <a:t>Ultraselective Filtration</a:t>
            </a:r>
            <a:endParaRPr lang="it-IT" altLang="en-US" sz="3200" b="1" dirty="0">
              <a:solidFill>
                <a:srgbClr val="FFCC00"/>
              </a:solidFill>
              <a:latin typeface="Tahoma" pitchFamily="34" charset="0"/>
            </a:endParaRPr>
          </a:p>
        </p:txBody>
      </p:sp>
      <p:pic>
        <p:nvPicPr>
          <p:cNvPr id="4" name="image05.jpg" descr="PAPI MAC:Dropbox:Zabre PAPER:Fig 2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12068" y="1242061"/>
            <a:ext cx="8270537" cy="518299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643985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F-Orig-Meth">
  <a:themeElements>
    <a:clrScheme name="Ferrari 11">
      <a:dk1>
        <a:srgbClr val="000000"/>
      </a:dk1>
      <a:lt1>
        <a:srgbClr val="FFFFFF"/>
      </a:lt1>
      <a:dk2>
        <a:srgbClr val="000099"/>
      </a:dk2>
      <a:lt2>
        <a:srgbClr val="0000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errari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errar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rrar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rrar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rrar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rrar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rrar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rrar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rrari 8">
        <a:dk1>
          <a:srgbClr val="000000"/>
        </a:dk1>
        <a:lt1>
          <a:srgbClr val="FFFFFF"/>
        </a:lt1>
        <a:dk2>
          <a:srgbClr val="0000FF"/>
        </a:dk2>
        <a:lt2>
          <a:srgbClr val="000000"/>
        </a:lt2>
        <a:accent1>
          <a:srgbClr val="00CC99"/>
        </a:accent1>
        <a:accent2>
          <a:srgbClr val="3333CC"/>
        </a:accent2>
        <a:accent3>
          <a:srgbClr val="AAAAFF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rrari 9">
        <a:dk1>
          <a:srgbClr val="000000"/>
        </a:dk1>
        <a:lt1>
          <a:srgbClr val="FFFFFF"/>
        </a:lt1>
        <a:dk2>
          <a:srgbClr val="0000CC"/>
        </a:dk2>
        <a:lt2>
          <a:srgbClr val="000000"/>
        </a:lt2>
        <a:accent1>
          <a:srgbClr val="00CC99"/>
        </a:accent1>
        <a:accent2>
          <a:srgbClr val="3333CC"/>
        </a:accent2>
        <a:accent3>
          <a:srgbClr val="AAAAE2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rrari 10">
        <a:dk1>
          <a:srgbClr val="000000"/>
        </a:dk1>
        <a:lt1>
          <a:srgbClr val="FFFFFF"/>
        </a:lt1>
        <a:dk2>
          <a:srgbClr val="0033CC"/>
        </a:dk2>
        <a:lt2>
          <a:srgbClr val="000000"/>
        </a:lt2>
        <a:accent1>
          <a:srgbClr val="00CC99"/>
        </a:accent1>
        <a:accent2>
          <a:srgbClr val="3333CC"/>
        </a:accent2>
        <a:accent3>
          <a:srgbClr val="AAADE2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rrari 11">
        <a:dk1>
          <a:srgbClr val="000000"/>
        </a:dk1>
        <a:lt1>
          <a:srgbClr val="FFFFFF"/>
        </a:lt1>
        <a:dk2>
          <a:srgbClr val="000099"/>
        </a:dk2>
        <a:lt2>
          <a:srgbClr val="000000"/>
        </a:lt2>
        <a:accent1>
          <a:srgbClr val="00CC99"/>
        </a:accent1>
        <a:accent2>
          <a:srgbClr val="3333CC"/>
        </a:accent2>
        <a:accent3>
          <a:srgbClr val="AAAAC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MF-Orig-Meth</Template>
  <TotalTime>8622</TotalTime>
  <Words>1378</Words>
  <Application>Microsoft Office PowerPoint</Application>
  <PresentationFormat>On-screen Show (4:3)</PresentationFormat>
  <Paragraphs>261</Paragraphs>
  <Slides>22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ＭＳ Ｐゴシック</vt:lpstr>
      <vt:lpstr>ＭＳ Ｐゴシック</vt:lpstr>
      <vt:lpstr>Arial</vt:lpstr>
      <vt:lpstr>Avant Garde</vt:lpstr>
      <vt:lpstr>Calibri</vt:lpstr>
      <vt:lpstr>Franklin Gothic Book</vt:lpstr>
      <vt:lpstr>Monotype Sorts</vt:lpstr>
      <vt:lpstr>Symbol</vt:lpstr>
      <vt:lpstr>Tahoma</vt:lpstr>
      <vt:lpstr>Times New Roman</vt:lpstr>
      <vt:lpstr>Wingdings</vt:lpstr>
      <vt:lpstr>MF-Orig-Meth</vt:lpstr>
      <vt:lpstr>Equation</vt:lpstr>
      <vt:lpstr>PowerPoint Presentation</vt:lpstr>
      <vt:lpstr>Houston Methodist Research Institute</vt:lpstr>
      <vt:lpstr>Department of Nanomedicine</vt:lpstr>
      <vt:lpstr>PowerPoint Presentation</vt:lpstr>
      <vt:lpstr>Existing Technologies</vt:lpstr>
      <vt:lpstr>Nanochannels  No Need for Pumps!</vt:lpstr>
      <vt:lpstr>nDS Project</vt:lpstr>
      <vt:lpstr>Nanochannel Membrane</vt:lpstr>
      <vt:lpstr>PowerPoint Presentation</vt:lpstr>
      <vt:lpstr>Gated vs Near-Surface Diffusion</vt:lpstr>
      <vt:lpstr>Rational Selection</vt:lpstr>
      <vt:lpstr>in vivo Constant Release of Drugs </vt:lpstr>
      <vt:lpstr>Constant Release of RhoA Inhibitor Abrogates Chronic Rejection in Heart-Tranplanted Rats</vt:lpstr>
      <vt:lpstr>RF-Remotely Controlled  nanochannel Delivery System (nDS2)</vt:lpstr>
      <vt:lpstr>PowerPoint Presentation</vt:lpstr>
      <vt:lpstr>PowerPoint Presentation</vt:lpstr>
      <vt:lpstr>Bone Marrow derived cells (MSC)  differentiated into Islet Like Clusters of cells producing insulin, glucagon and C-peptide  </vt:lpstr>
      <vt:lpstr>Rational Engineering of NanoGlands  </vt:lpstr>
      <vt:lpstr>PowerPoint Presentation</vt:lpstr>
      <vt:lpstr>PowerPoint Presentation</vt:lpstr>
      <vt:lpstr>PowerPoint Presentation</vt:lpstr>
      <vt:lpstr>PowerPoint Presentation</vt:lpstr>
    </vt:vector>
  </TitlesOfParts>
  <Company>Monigle Associates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tpuckett</dc:creator>
  <cp:lastModifiedBy>Grattoni, Alessandro</cp:lastModifiedBy>
  <cp:revision>389</cp:revision>
  <cp:lastPrinted>2013-11-07T18:46:21Z</cp:lastPrinted>
  <dcterms:created xsi:type="dcterms:W3CDTF">2002-02-15T15:06:29Z</dcterms:created>
  <dcterms:modified xsi:type="dcterms:W3CDTF">2015-08-16T23:00:43Z</dcterms:modified>
</cp:coreProperties>
</file>