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B663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6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B8F11C-BFBF-4A8E-B4DC-A5F63661FC10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5CC03-935E-4FFB-914F-2F64B1E0A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1.png"/><Relationship Id="rId9" Type="http://schemas.openxmlformats.org/officeDocument/2006/relationships/image" Target="../media/image23.wmf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26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37.png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34.wmf"/><Relationship Id="rId23" Type="http://schemas.openxmlformats.org/officeDocument/2006/relationships/image" Target="../media/image36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69875" y="320675"/>
            <a:ext cx="8445529" cy="10525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Strong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Quadrupole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Light-Molecule Interaction and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Surface Enhanced Optical Processes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195513" y="2060575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V.P. Chelibanov and  A.M. </a:t>
            </a:r>
            <a:r>
              <a:rPr lang="en-US" alt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Polubotko</a:t>
            </a:r>
            <a:endParaRPr lang="en-US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ru-RU" altLang="ru-RU" sz="2400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187450" y="2781300"/>
            <a:ext cx="685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State University of Information Technologies, Mechanics and Optics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Kronverkskii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49, Saint Petersburg 197101, Russia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116013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sz="1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2051050" y="19891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sz="1400" b="1">
                <a:latin typeface="Times New Roman" pitchFamily="18" charset="0"/>
              </a:rPr>
              <a:t>1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4859338" y="198913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sz="1600" b="1">
                <a:latin typeface="Times New Roman" pitchFamily="18" charset="0"/>
              </a:rPr>
              <a:t>2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1258888" y="3573463"/>
            <a:ext cx="692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A.F. </a:t>
            </a:r>
            <a:r>
              <a:rPr lang="en-US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Ioffe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Physico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-Technical Institute, Russian Academy of Sciences, </a:t>
            </a:r>
          </a:p>
          <a:p>
            <a:pPr algn="ctr" eaLnBrk="1" hangingPunct="1"/>
            <a:r>
              <a:rPr lang="en-US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Politechnicheskaya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26, 194021, Saint Petersburg Russia</a:t>
            </a:r>
            <a:r>
              <a:rPr lang="en-US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187450" y="350043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sz="1600" b="1" dirty="0">
                <a:latin typeface="Times New Roman" pitchFamily="18" charset="0"/>
              </a:rPr>
              <a:t>2</a:t>
            </a: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233363" y="5084763"/>
            <a:ext cx="8823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Spectroscopy is a powerful tool for investigation of molecules and </a:t>
            </a:r>
          </a:p>
          <a:p>
            <a:pPr algn="ctr" eaLnBrk="1" hangingPunct="1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 be very useful in physics chemistry, biology and medicine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611188" y="316697"/>
            <a:ext cx="5480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SEHRS spectrum of pyrazine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with D2h symmetry group </a:t>
            </a:r>
          </a:p>
        </p:txBody>
      </p:sp>
      <p:pic>
        <p:nvPicPr>
          <p:cNvPr id="14339" name="Picture 6" descr="The SEHR spectrum pyrazine for the text Fig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2205038"/>
            <a:ext cx="482441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309688" y="5805488"/>
            <a:ext cx="664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Wu-</a:t>
            </a:r>
            <a:r>
              <a:rPr lang="en-US" alt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Li, Xiao-Yuan Li, </a:t>
            </a:r>
            <a:r>
              <a:rPr lang="en-US" alt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Nai-Teng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Yu // Chem. Phys. </a:t>
            </a:r>
            <a:r>
              <a:rPr lang="en-US" alt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Lett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1999, V. </a:t>
            </a:r>
            <a:endParaRPr lang="ru-RU" alt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305, P. 303.</a:t>
            </a:r>
          </a:p>
        </p:txBody>
      </p:sp>
    </p:spTree>
    <p:extLst>
      <p:ext uri="{BB962C8B-B14F-4D97-AF65-F5344CB8AC3E}">
        <p14:creationId xmlns:p14="http://schemas.microsoft.com/office/powerpoint/2010/main" val="28099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36650"/>
            <a:ext cx="3690938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36538" y="300038"/>
            <a:ext cx="5613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SEHRS spectrum of </a:t>
            </a:r>
            <a:r>
              <a:rPr lang="en-US" alt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phenazine</a:t>
            </a:r>
            <a:endParaRPr lang="en-US" alt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with D2h symmetry group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924175"/>
            <a:ext cx="25193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971600" y="6342063"/>
            <a:ext cx="718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Wu-</a:t>
            </a:r>
            <a:r>
              <a:rPr lang="en-US" alt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Li, Xiao-Yuan Li, </a:t>
            </a:r>
            <a:r>
              <a:rPr lang="en-US" alt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Nai-Teng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Yu, Chem. Phys. </a:t>
            </a:r>
            <a:r>
              <a:rPr lang="en-US" alt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Lett</a:t>
            </a:r>
            <a:r>
              <a:rPr lang="en-US" alt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327</a:t>
            </a:r>
            <a:r>
              <a:rPr lang="en-US" alt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153, (2000)</a:t>
            </a:r>
          </a:p>
        </p:txBody>
      </p:sp>
    </p:spTree>
    <p:extLst>
      <p:ext uri="{BB962C8B-B14F-4D97-AF65-F5344CB8AC3E}">
        <p14:creationId xmlns:p14="http://schemas.microsoft.com/office/powerpoint/2010/main" val="20953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iPy%20spectra%20Figure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1557338"/>
            <a:ext cx="41973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6346825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The SEIRA spectrum of               with D2h symmetry group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63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19867"/>
              </p:ext>
            </p:extLst>
          </p:nvPr>
        </p:nvGraphicFramePr>
        <p:xfrm>
          <a:off x="6519863" y="260648"/>
          <a:ext cx="16557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Формула" r:id="rId4" imgW="774364" imgH="291973" progId="Equation.3">
                  <p:embed/>
                </p:oleObj>
              </mc:Choice>
              <mc:Fallback>
                <p:oleObj name="Формула" r:id="rId4" imgW="774364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260648"/>
                        <a:ext cx="16557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95288" y="6021388"/>
            <a:ext cx="803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dirty="0"/>
              <a:t> 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Yu-Xia </a:t>
            </a:r>
            <a:r>
              <a:rPr lang="en-US" altLang="ru-RU" dirty="0" err="1">
                <a:solidFill>
                  <a:srgbClr val="FFFF00"/>
                </a:solidFill>
                <a:latin typeface="Times New Roman" pitchFamily="18" charset="0"/>
              </a:rPr>
              <a:t>Diao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, Mei-Juan Han, Li-Jun Wan, </a:t>
            </a:r>
            <a:r>
              <a:rPr lang="en-US" altLang="ru-RU" dirty="0" err="1">
                <a:solidFill>
                  <a:srgbClr val="FFFF00"/>
                </a:solidFill>
                <a:latin typeface="Times New Roman" pitchFamily="18" charset="0"/>
              </a:rPr>
              <a:t>Kingo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ru-RU" dirty="0" err="1">
                <a:solidFill>
                  <a:srgbClr val="FFFF00"/>
                </a:solidFill>
                <a:latin typeface="Times New Roman" pitchFamily="18" charset="0"/>
              </a:rPr>
              <a:t>Itaya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, Taro Uchida, </a:t>
            </a:r>
            <a:r>
              <a:rPr lang="en-US" altLang="ru-RU" dirty="0" err="1">
                <a:solidFill>
                  <a:srgbClr val="FFFF00"/>
                </a:solidFill>
                <a:latin typeface="Times New Roman" pitchFamily="18" charset="0"/>
              </a:rPr>
              <a:t>Hiroto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 Miyake,</a:t>
            </a:r>
          </a:p>
          <a:p>
            <a:pPr algn="ctr" eaLnBrk="1" hangingPunct="1"/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 Akira </a:t>
            </a:r>
            <a:r>
              <a:rPr lang="en-US" altLang="ru-RU" dirty="0" err="1">
                <a:solidFill>
                  <a:srgbClr val="FFFF00"/>
                </a:solidFill>
                <a:latin typeface="Times New Roman" pitchFamily="18" charset="0"/>
              </a:rPr>
              <a:t>Yamakata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 and Masatoshi </a:t>
            </a:r>
            <a:r>
              <a:rPr lang="en-US" altLang="ru-RU" dirty="0" err="1">
                <a:solidFill>
                  <a:srgbClr val="FFFF00"/>
                </a:solidFill>
                <a:latin typeface="Times New Roman" pitchFamily="18" charset="0"/>
              </a:rPr>
              <a:t>Osawa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, Langmuir </a:t>
            </a:r>
            <a:r>
              <a:rPr lang="en-US" altLang="ru-RU" b="1" dirty="0">
                <a:solidFill>
                  <a:srgbClr val="FFFF00"/>
                </a:solidFill>
                <a:latin typeface="Times New Roman" pitchFamily="18" charset="0"/>
              </a:rPr>
              <a:t>22, </a:t>
            </a:r>
            <a:r>
              <a:rPr lang="en-US" altLang="ru-RU" dirty="0">
                <a:solidFill>
                  <a:srgbClr val="FFFF00"/>
                </a:solidFill>
                <a:latin typeface="Times New Roman" pitchFamily="18" charset="0"/>
              </a:rPr>
              <a:t>3640, (2006). </a:t>
            </a:r>
          </a:p>
        </p:txBody>
      </p:sp>
    </p:spTree>
    <p:extLst>
      <p:ext uri="{BB962C8B-B14F-4D97-AF65-F5344CB8AC3E}">
        <p14:creationId xmlns:p14="http://schemas.microsoft.com/office/powerpoint/2010/main" val="3415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23850" y="1900238"/>
            <a:ext cx="8561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Thus the theory, which is based on the conception</a:t>
            </a:r>
          </a:p>
          <a:p>
            <a:pPr eaLnBrk="1" hangingPunct="1"/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the strong quadrupole light-molecule interaction</a:t>
            </a:r>
          </a:p>
          <a:p>
            <a:pPr eaLnBrk="1" hangingPunct="1"/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successfully explains all features of the spectra of </a:t>
            </a:r>
          </a:p>
          <a:p>
            <a:pPr eaLnBrk="1" hangingPunct="1"/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Surface Enhanced Optical processes. It can be </a:t>
            </a:r>
          </a:p>
          <a:p>
            <a:pPr eaLnBrk="1" hangingPunct="1"/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demonstrated that it explains all accompanying</a:t>
            </a:r>
          </a:p>
          <a:p>
            <a:pPr eaLnBrk="1" hangingPunct="1"/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phenomena. 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059113" y="679450"/>
            <a:ext cx="2967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745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4333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SERS-Surface Enhancement of Raman Scattering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9388" y="1916113"/>
          <a:ext cx="230346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Формула" r:id="rId3" imgW="1257300" imgH="520700" progId="Equation.3">
                  <p:embed/>
                </p:oleObj>
              </mc:Choice>
              <mc:Fallback>
                <p:oleObj name="Формула" r:id="rId3" imgW="1257300" imgH="520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16113"/>
                        <a:ext cx="2303462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627313" y="2209800"/>
            <a:ext cx="5040312" cy="3567113"/>
          </a:xfrm>
          <a:prstGeom prst="rect">
            <a:avLst/>
          </a:prstGeom>
          <a:noFill/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924300" y="5516563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ru-RU" b="1"/>
              <a:t>Metal-(silver, copper, gold)</a:t>
            </a:r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6372225" y="40052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/>
              <a:t>Molecules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7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4925" y="260350"/>
            <a:ext cx="7632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Discovery of Surface Enhanced Raman Scattering, SERS,  is a great achievement, because it allows to rise the sensitivity of this method</a:t>
            </a:r>
            <a:endParaRPr lang="ru-RU" alt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116013" y="3141663"/>
            <a:ext cx="7038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800">
                <a:latin typeface="Times New Roman" pitchFamily="18" charset="0"/>
              </a:rPr>
              <a:t>Surface Enhanced Infrared Absorption (SEIRA)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987675" y="3716338"/>
          <a:ext cx="33845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Формула" r:id="rId3" imgW="1459866" imgH="469696" progId="Equation.3">
                  <p:embed/>
                </p:oleObj>
              </mc:Choice>
              <mc:Fallback>
                <p:oleObj name="Формула" r:id="rId3" imgW="1459866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16338"/>
                        <a:ext cx="3384550" cy="108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611188" y="5013325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>
                <a:latin typeface="Times New Roman" pitchFamily="18" charset="0"/>
              </a:rPr>
              <a:t>Surface Enhanced Hyper Raman Scattering (SEHRS)</a:t>
            </a:r>
            <a:endParaRPr lang="ru-RU" altLang="ru-RU" sz="2800">
              <a:latin typeface="Times New Roman" pitchFamily="18" charset="0"/>
            </a:endParaRPr>
          </a:p>
        </p:txBody>
      </p:sp>
      <p:graphicFrame>
        <p:nvGraphicFramePr>
          <p:cNvPr id="7174" name="Object 8"/>
          <p:cNvGraphicFramePr>
            <a:graphicFrameLocks noChangeAspect="1"/>
          </p:cNvGraphicFramePr>
          <p:nvPr/>
        </p:nvGraphicFramePr>
        <p:xfrm>
          <a:off x="2916238" y="5732463"/>
          <a:ext cx="37433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Формула" r:id="rId5" imgW="1549400" imgH="469900" progId="Equation.3">
                  <p:embed/>
                </p:oleObj>
              </mc:Choice>
              <mc:Fallback>
                <p:oleObj name="Формула" r:id="rId5" imgW="154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732463"/>
                        <a:ext cx="3743325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187450" y="2349500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</a:rPr>
              <a:t>There are another Surface Enhanced optical processes</a:t>
            </a:r>
          </a:p>
        </p:txBody>
      </p:sp>
    </p:spTree>
    <p:extLst>
      <p:ext uri="{BB962C8B-B14F-4D97-AF65-F5344CB8AC3E}">
        <p14:creationId xmlns:p14="http://schemas.microsoft.com/office/powerpoint/2010/main" val="15720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Models of roughness and a rough surface</a:t>
            </a:r>
            <a:endParaRPr lang="ru-RU" alt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 descr="fig 6r correc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16113"/>
            <a:ext cx="5437188" cy="4078287"/>
          </a:xfrm>
          <a:noFill/>
        </p:spPr>
      </p:pic>
      <p:pic>
        <p:nvPicPr>
          <p:cNvPr id="8196" name="Picture 7" descr="fig 7r correc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586663" y="1268413"/>
            <a:ext cx="1557337" cy="3240087"/>
          </a:xfrm>
          <a:noFill/>
        </p:spPr>
      </p:pic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8198" name="Object 11"/>
          <p:cNvGraphicFramePr>
            <a:graphicFrameLocks noChangeAspect="1"/>
          </p:cNvGraphicFramePr>
          <p:nvPr/>
        </p:nvGraphicFramePr>
        <p:xfrm>
          <a:off x="5435600" y="4652963"/>
          <a:ext cx="208756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Формула" r:id="rId5" imgW="1524000" imgH="584200" progId="Equation.3">
                  <p:embed/>
                </p:oleObj>
              </mc:Choice>
              <mc:Fallback>
                <p:oleObj name="Формула" r:id="rId5" imgW="15240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652963"/>
                        <a:ext cx="2087563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8201" name="Object 15"/>
          <p:cNvGraphicFramePr>
            <a:graphicFrameLocks noChangeAspect="1"/>
          </p:cNvGraphicFramePr>
          <p:nvPr/>
        </p:nvGraphicFramePr>
        <p:xfrm>
          <a:off x="6011863" y="6021388"/>
          <a:ext cx="1009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Формула" r:id="rId7" imgW="405872" imgH="177569" progId="Equation.3">
                  <p:embed/>
                </p:oleObj>
              </mc:Choice>
              <mc:Fallback>
                <p:oleObj name="Формула" r:id="rId7" imgW="40587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6021388"/>
                        <a:ext cx="10096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-323850" y="357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8203" name="Object 17"/>
          <p:cNvGraphicFramePr>
            <a:graphicFrameLocks noChangeAspect="1"/>
          </p:cNvGraphicFramePr>
          <p:nvPr/>
        </p:nvGraphicFramePr>
        <p:xfrm>
          <a:off x="5867400" y="5445125"/>
          <a:ext cx="11509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Формула" r:id="rId9" imgW="558558" imgH="215806" progId="Equation.3">
                  <p:embed/>
                </p:oleObj>
              </mc:Choice>
              <mc:Fallback>
                <p:oleObj name="Формула" r:id="rId9" imgW="5585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45125"/>
                        <a:ext cx="11509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8205" name="Object 19"/>
          <p:cNvGraphicFramePr>
            <a:graphicFrameLocks noChangeAspect="1"/>
          </p:cNvGraphicFramePr>
          <p:nvPr/>
        </p:nvGraphicFramePr>
        <p:xfrm>
          <a:off x="7740650" y="4868863"/>
          <a:ext cx="12239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Формула" r:id="rId11" imgW="596641" imgH="203112" progId="Equation.3">
                  <p:embed/>
                </p:oleObj>
              </mc:Choice>
              <mc:Fallback>
                <p:oleObj name="Формула" r:id="rId11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868863"/>
                        <a:ext cx="122396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9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ig 9r correc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3651250" cy="3878263"/>
          </a:xfrm>
          <a:noFill/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323850" y="333375"/>
            <a:ext cx="855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 more real model of the roughness there is the enhancement both</a:t>
            </a:r>
          </a:p>
          <a:p>
            <a:pPr eaLnBrk="1" hangingPunct="1"/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the component of the electric field, which is perpendicular to the</a:t>
            </a:r>
          </a:p>
          <a:p>
            <a:pPr eaLnBrk="1" hangingPunct="1"/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surface and the enhancement of its derivatives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5435600" y="1916113"/>
          <a:ext cx="26638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Формула" r:id="rId4" imgW="1524000" imgH="584200" progId="Equation.3">
                  <p:embed/>
                </p:oleObj>
              </mc:Choice>
              <mc:Fallback>
                <p:oleObj name="Формула" r:id="rId4" imgW="15240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916113"/>
                        <a:ext cx="2663825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5508625" y="3213100"/>
          <a:ext cx="23034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Формула" r:id="rId6" imgW="1282700" imgH="533400" progId="Equation.3">
                  <p:embed/>
                </p:oleObj>
              </mc:Choice>
              <mc:Fallback>
                <p:oleObj name="Формула" r:id="rId6" imgW="128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13100"/>
                        <a:ext cx="2303463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987824" y="5507038"/>
            <a:ext cx="5721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000" dirty="0">
                <a:latin typeface="Times New Roman" pitchFamily="18" charset="0"/>
              </a:rPr>
              <a:t>This results in the necessity to take into account</a:t>
            </a:r>
          </a:p>
          <a:p>
            <a:pPr eaLnBrk="1" hangingPunct="1"/>
            <a:r>
              <a:rPr lang="en-US" altLang="ru-RU" sz="2000" dirty="0">
                <a:latin typeface="Times New Roman" pitchFamily="18" charset="0"/>
              </a:rPr>
              <a:t>not only the dipole but the quadrupole light-molecule</a:t>
            </a:r>
          </a:p>
          <a:p>
            <a:pPr eaLnBrk="1" hangingPunct="1"/>
            <a:r>
              <a:rPr lang="en-US" altLang="ru-RU" sz="2000" dirty="0">
                <a:latin typeface="Times New Roman" pitchFamily="18" charset="0"/>
              </a:rPr>
              <a:t>interaction, because of the increase of the electric field</a:t>
            </a:r>
          </a:p>
          <a:p>
            <a:pPr eaLnBrk="1" hangingPunct="1"/>
            <a:r>
              <a:rPr lang="en-US" altLang="ru-RU" sz="2000" dirty="0">
                <a:latin typeface="Times New Roman" pitchFamily="18" charset="0"/>
              </a:rPr>
              <a:t>derivatives.</a:t>
            </a:r>
          </a:p>
        </p:txBody>
      </p:sp>
    </p:spTree>
    <p:extLst>
      <p:ext uri="{BB962C8B-B14F-4D97-AF65-F5344CB8AC3E}">
        <p14:creationId xmlns:p14="http://schemas.microsoft.com/office/powerpoint/2010/main" val="33845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6348412" cy="1320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Thus the light molecule interaction Hamiltonian must be in a form, when the quadrupole interaction is taken into account</a:t>
            </a:r>
            <a:endParaRPr lang="ru-RU" alt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11188" y="1700213"/>
          <a:ext cx="54721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Формула" r:id="rId3" imgW="3441700" imgH="558800" progId="Equation.3">
                  <p:embed/>
                </p:oleObj>
              </mc:Choice>
              <mc:Fallback>
                <p:oleObj name="Формула" r:id="rId3" imgW="3441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5472112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84213" y="2924175"/>
          <a:ext cx="54006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Формула" r:id="rId5" imgW="3708400" imgH="558800" progId="Equation.3">
                  <p:embed/>
                </p:oleObj>
              </mc:Choice>
              <mc:Fallback>
                <p:oleObj name="Формула" r:id="rId5" imgW="37084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924175"/>
                        <a:ext cx="54006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84213" y="4149725"/>
          <a:ext cx="36004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Формула" r:id="rId7" imgW="2387600" imgH="546100" progId="Equation.3">
                  <p:embed/>
                </p:oleObj>
              </mc:Choice>
              <mc:Fallback>
                <p:oleObj name="Формула" r:id="rId7" imgW="2387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36004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79388" y="5230813"/>
            <a:ext cx="87137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ru-RU" sz="1600"/>
              <a:t>The second factor is that the quadrupole interaction with a constant sign</a:t>
            </a:r>
          </a:p>
          <a:p>
            <a:pPr eaLnBrk="1" hangingPunct="1"/>
            <a:r>
              <a:rPr lang="en-US" altLang="ru-RU" sz="1600"/>
              <a:t>are responsible for the strong additional enhancement, while the moments</a:t>
            </a:r>
            <a:r>
              <a:rPr lang="en-US" altLang="ru-RU"/>
              <a:t>    </a:t>
            </a:r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0251" name="Object 12"/>
          <p:cNvGraphicFramePr>
            <a:graphicFrameLocks noChangeAspect="1"/>
          </p:cNvGraphicFramePr>
          <p:nvPr/>
        </p:nvGraphicFramePr>
        <p:xfrm>
          <a:off x="2214546" y="6215082"/>
          <a:ext cx="14398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Формула" r:id="rId9" imgW="1040948" imgH="304668" progId="Equation.3">
                  <p:embed/>
                </p:oleObj>
              </mc:Choice>
              <mc:Fallback>
                <p:oleObj name="Формула" r:id="rId9" imgW="104094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6215082"/>
                        <a:ext cx="143986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0253" name="Object 14"/>
          <p:cNvGraphicFramePr>
            <a:graphicFrameLocks noChangeAspect="1"/>
          </p:cNvGraphicFramePr>
          <p:nvPr/>
        </p:nvGraphicFramePr>
        <p:xfrm>
          <a:off x="7019924" y="5500702"/>
          <a:ext cx="1565227" cy="46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Формула" r:id="rId11" imgW="1040948" imgH="304668" progId="Equation.3">
                  <p:embed/>
                </p:oleObj>
              </mc:Choice>
              <mc:Fallback>
                <p:oleObj name="Формула" r:id="rId11" imgW="104094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4" y="5500702"/>
                        <a:ext cx="1565227" cy="460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179388" y="58054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>
                <a:latin typeface="Times New Roman" pitchFamily="18" charset="0"/>
              </a:rPr>
              <a:t>are not essential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621508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moments,                             are designated as  </a:t>
            </a:r>
            <a:endParaRPr lang="ru-RU" dirty="0"/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5715008" y="6143644"/>
          <a:ext cx="7143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Формула" r:id="rId13" imgW="355446" imgH="228501" progId="Equation.3">
                  <p:embed/>
                </p:oleObj>
              </mc:Choice>
              <mc:Fallback>
                <p:oleObj name="Формула" r:id="rId13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6143644"/>
                        <a:ext cx="71437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7072331" y="5072075"/>
          <a:ext cx="153828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Формула" r:id="rId15" imgW="812447" imgH="241195" progId="Equation.3">
                  <p:embed/>
                </p:oleObj>
              </mc:Choice>
              <mc:Fallback>
                <p:oleObj name="Формула" r:id="rId15" imgW="8124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1" y="5072075"/>
                        <a:ext cx="1538286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1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The Raman process with the dipole and quadrupole interactions taken into account is presented </a:t>
            </a:r>
            <a:br>
              <a:rPr lang="en-US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on the diagram</a:t>
            </a: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65238"/>
          <a:ext cx="41402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Image" r:id="rId3" imgW="6209524" imgH="6133333" progId="">
                  <p:embed/>
                </p:oleObj>
              </mc:Choice>
              <mc:Fallback>
                <p:oleObj name="Image" r:id="rId3" imgW="6209524" imgH="61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5238"/>
                        <a:ext cx="4140200" cy="408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395288" y="2060575"/>
          <a:ext cx="1368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Формула" r:id="rId5" imgW="710891" imgH="215806" progId="Equation.3">
                  <p:embed/>
                </p:oleObj>
              </mc:Choice>
              <mc:Fallback>
                <p:oleObj name="Формула" r:id="rId5" imgW="71089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13684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2843213" y="2133600"/>
          <a:ext cx="1368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Формула" r:id="rId7" imgW="710891" imgH="215806" progId="Equation.3">
                  <p:embed/>
                </p:oleObj>
              </mc:Choice>
              <mc:Fallback>
                <p:oleObj name="Формула" r:id="rId7" imgW="71089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133600"/>
                        <a:ext cx="13684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1272" name="Object 10"/>
          <p:cNvGraphicFramePr>
            <a:graphicFrameLocks noChangeAspect="1"/>
          </p:cNvGraphicFramePr>
          <p:nvPr/>
        </p:nvGraphicFramePr>
        <p:xfrm>
          <a:off x="1403350" y="3213100"/>
          <a:ext cx="13319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Формула" r:id="rId8" imgW="723586" imgH="215806" progId="Equation.3">
                  <p:embed/>
                </p:oleObj>
              </mc:Choice>
              <mc:Fallback>
                <p:oleObj name="Формула" r:id="rId8" imgW="72358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13100"/>
                        <a:ext cx="13319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4"/>
          <p:cNvGraphicFramePr>
            <a:graphicFrameLocks noChangeAspect="1"/>
          </p:cNvGraphicFramePr>
          <p:nvPr/>
        </p:nvGraphicFramePr>
        <p:xfrm>
          <a:off x="3851275" y="3298825"/>
          <a:ext cx="13319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Формула" r:id="rId10" imgW="723586" imgH="215806" progId="Equation.3">
                  <p:embed/>
                </p:oleObj>
              </mc:Choice>
              <mc:Fallback>
                <p:oleObj name="Формула" r:id="rId10" imgW="72358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98825"/>
                        <a:ext cx="13319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971550" y="5661025"/>
            <a:ext cx="662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ru-RU" dirty="0"/>
              <a:t>In SERS it takes place via various combinations of the</a:t>
            </a:r>
          </a:p>
          <a:p>
            <a:pPr eaLnBrk="1" hangingPunct="1"/>
            <a:r>
              <a:rPr lang="en-US" altLang="ru-RU" dirty="0"/>
              <a:t>dipole and </a:t>
            </a:r>
            <a:r>
              <a:rPr lang="en-US" altLang="ru-RU" dirty="0" err="1"/>
              <a:t>quadrupole</a:t>
            </a:r>
            <a:r>
              <a:rPr lang="en-US" altLang="ru-RU" dirty="0"/>
              <a:t> moments, for example</a:t>
            </a:r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5643570" y="5929330"/>
          <a:ext cx="1714512" cy="4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Формула" r:id="rId11" imgW="965200" imgH="228600" progId="Equation.3">
                  <p:embed/>
                </p:oleObj>
              </mc:Choice>
              <mc:Fallback>
                <p:oleObj name="Формула" r:id="rId11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929330"/>
                        <a:ext cx="1714512" cy="407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7429520" y="5878548"/>
          <a:ext cx="1428760" cy="4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Формула" r:id="rId13" imgW="787400" imgH="228600" progId="Equation.3">
                  <p:embed/>
                </p:oleObj>
              </mc:Choice>
              <mc:Fallback>
                <p:oleObj name="Формула" r:id="rId13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5878548"/>
                        <a:ext cx="1428760" cy="4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23825" y="1670050"/>
            <a:ext cx="902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ru-RU" sz="2000">
                <a:latin typeface="Times New Roman" pitchFamily="18" charset="0"/>
              </a:rPr>
              <a:t>The quadrupole interaction and the increase of the number of moments, responsible for</a:t>
            </a:r>
          </a:p>
          <a:p>
            <a:pPr algn="ctr" eaLnBrk="1" hangingPunct="1"/>
            <a:r>
              <a:rPr lang="en-US" altLang="ru-RU" sz="2000">
                <a:latin typeface="Times New Roman" pitchFamily="18" charset="0"/>
              </a:rPr>
              <a:t> the scattering results in the change of the SERS, SEHRS and SEIRA spectra of</a:t>
            </a:r>
          </a:p>
          <a:p>
            <a:pPr algn="ctr" eaLnBrk="1" hangingPunct="1"/>
            <a:r>
              <a:rPr lang="en-US" altLang="ru-RU" sz="2000">
                <a:latin typeface="Times New Roman" pitchFamily="18" charset="0"/>
              </a:rPr>
              <a:t> molecules of symmetrical molecules </a:t>
            </a:r>
            <a:r>
              <a:rPr lang="en-US" altLang="ru-RU" sz="2400" b="1">
                <a:solidFill>
                  <a:srgbClr val="FF0000"/>
                </a:solidFill>
                <a:latin typeface="Times New Roman" pitchFamily="18" charset="0"/>
              </a:rPr>
              <a:t>and appearance of forbidden lines</a:t>
            </a:r>
            <a:r>
              <a:rPr lang="en-US" altLang="ru-RU" sz="2000">
                <a:latin typeface="Times New Roman" pitchFamily="18" charset="0"/>
              </a:rPr>
              <a:t>.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188913"/>
            <a:ext cx="900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ru-RU" sz="2400">
                <a:latin typeface="Times New Roman" pitchFamily="18" charset="0"/>
              </a:rPr>
              <a:t>It can be demonstrated that the quadrupole interaction with the moments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619250" y="765175"/>
            <a:ext cx="719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</a:rPr>
              <a:t>can be more than the dipole interaction with the moment</a:t>
            </a:r>
            <a:r>
              <a:rPr lang="en-US" altLang="ru-RU"/>
              <a:t>  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8782050" y="765175"/>
          <a:ext cx="361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Формула" r:id="rId3" imgW="228501" imgH="266584" progId="Equation.3">
                  <p:embed/>
                </p:oleObj>
              </mc:Choice>
              <mc:Fallback>
                <p:oleObj name="Формула" r:id="rId3" imgW="228501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050" y="765175"/>
                        <a:ext cx="361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250825" y="2852738"/>
            <a:ext cx="752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000">
                <a:latin typeface="Times New Roman" pitchFamily="18" charset="0"/>
              </a:rPr>
              <a:t>The most enhanced scattering arise from the scattering via the moments </a:t>
            </a: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2299" name="Object 12"/>
          <p:cNvGraphicFramePr>
            <a:graphicFrameLocks noChangeAspect="1"/>
          </p:cNvGraphicFramePr>
          <p:nvPr/>
        </p:nvGraphicFramePr>
        <p:xfrm>
          <a:off x="7740650" y="2852738"/>
          <a:ext cx="1403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Формула" r:id="rId5" imgW="1040948" imgH="304668" progId="Equation.3">
                  <p:embed/>
                </p:oleObj>
              </mc:Choice>
              <mc:Fallback>
                <p:oleObj name="Формула" r:id="rId5" imgW="104094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852738"/>
                        <a:ext cx="1403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323850" y="33575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000">
                <a:latin typeface="Times New Roman" pitchFamily="18" charset="0"/>
              </a:rPr>
              <a:t>and </a:t>
            </a:r>
          </a:p>
        </p:txBody>
      </p:sp>
      <p:graphicFrame>
        <p:nvGraphicFramePr>
          <p:cNvPr id="12301" name="Object 15"/>
          <p:cNvGraphicFramePr>
            <a:graphicFrameLocks noChangeAspect="1"/>
          </p:cNvGraphicFramePr>
          <p:nvPr/>
        </p:nvGraphicFramePr>
        <p:xfrm>
          <a:off x="900113" y="3357563"/>
          <a:ext cx="361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Формула" r:id="rId7" imgW="228501" imgH="266584" progId="Equation.3">
                  <p:embed/>
                </p:oleObj>
              </mc:Choice>
              <mc:Fallback>
                <p:oleObj name="Формула" r:id="rId7" imgW="228501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57563"/>
                        <a:ext cx="3619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323850" y="4105275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</a:rPr>
              <a:t>In SERS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1547813" y="4076700"/>
            <a:ext cx="490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</a:rPr>
              <a:t>the most enhanced scattering occur via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1285860"/>
            <a:ext cx="528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500034" y="785794"/>
          <a:ext cx="714380" cy="46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Формула" r:id="rId8" imgW="355446" imgH="228501" progId="Equation.3">
                  <p:embed/>
                </p:oleObj>
              </mc:Choice>
              <mc:Fallback>
                <p:oleObj name="Формула" r:id="rId8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714380" cy="463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6500826" y="4071942"/>
          <a:ext cx="1863930" cy="44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Формула" r:id="rId10" imgW="965200" imgH="228600" progId="Equation.3">
                  <p:embed/>
                </p:oleObj>
              </mc:Choice>
              <mc:Fallback>
                <p:oleObj name="Формула" r:id="rId10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4071942"/>
                        <a:ext cx="1863930" cy="442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3428992" y="4714884"/>
          <a:ext cx="1571637" cy="45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Формула" r:id="rId12" imgW="787400" imgH="228600" progId="Equation.3">
                  <p:embed/>
                </p:oleObj>
              </mc:Choice>
              <mc:Fallback>
                <p:oleObj name="Формула" r:id="rId12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4714884"/>
                        <a:ext cx="1571637" cy="454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4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74650" y="-88900"/>
            <a:ext cx="62087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quadrupole interaction changes main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regularities of </a:t>
            </a:r>
            <a:r>
              <a:rPr lang="en-US" alt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thesespectra</a:t>
            </a: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and results 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appearance of strong forbidden lines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843213" y="1484313"/>
            <a:ext cx="409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 sz="2400">
                <a:latin typeface="Times New Roman" pitchFamily="18" charset="0"/>
              </a:rPr>
              <a:t>The SERS spectrum of ethylene</a:t>
            </a:r>
          </a:p>
        </p:txBody>
      </p:sp>
      <p:pic>
        <p:nvPicPr>
          <p:cNvPr id="13316" name="Picture 7" descr="fig 1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89138"/>
            <a:ext cx="853281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868863"/>
            <a:ext cx="147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3319" name="Object 9"/>
          <p:cNvGraphicFramePr>
            <a:graphicFrameLocks noChangeAspect="1"/>
          </p:cNvGraphicFramePr>
          <p:nvPr/>
        </p:nvGraphicFramePr>
        <p:xfrm>
          <a:off x="2916238" y="5157788"/>
          <a:ext cx="1079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Формула" r:id="rId5" imgW="634725" imgH="228501" progId="Equation.3">
                  <p:embed/>
                </p:oleObj>
              </mc:Choice>
              <mc:Fallback>
                <p:oleObj name="Формула" r:id="rId5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157788"/>
                        <a:ext cx="10795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3321" name="Object 11"/>
          <p:cNvGraphicFramePr>
            <a:graphicFrameLocks noChangeAspect="1"/>
          </p:cNvGraphicFramePr>
          <p:nvPr/>
        </p:nvGraphicFramePr>
        <p:xfrm>
          <a:off x="5364163" y="2133600"/>
          <a:ext cx="4175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Формула" r:id="rId7" imgW="215713" imgH="241091" progId="Equation.3">
                  <p:embed/>
                </p:oleObj>
              </mc:Choice>
              <mc:Fallback>
                <p:oleObj name="Формула" r:id="rId7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133600"/>
                        <a:ext cx="4175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4932363" y="51927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ru-RU"/>
              <a:t>allowed</a:t>
            </a: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3324" name="Object 14"/>
          <p:cNvGraphicFramePr>
            <a:graphicFrameLocks noChangeAspect="1"/>
          </p:cNvGraphicFramePr>
          <p:nvPr/>
        </p:nvGraphicFramePr>
        <p:xfrm>
          <a:off x="2916238" y="5589588"/>
          <a:ext cx="10795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Формула" r:id="rId9" imgW="622030" imgH="228501" progId="Equation.3">
                  <p:embed/>
                </p:oleObj>
              </mc:Choice>
              <mc:Fallback>
                <p:oleObj name="Формула" r:id="rId9" imgW="62203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89588"/>
                        <a:ext cx="10795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6"/>
          <p:cNvGraphicFramePr>
            <a:graphicFrameLocks noChangeAspect="1"/>
          </p:cNvGraphicFramePr>
          <p:nvPr/>
        </p:nvGraphicFramePr>
        <p:xfrm>
          <a:off x="4211638" y="5589588"/>
          <a:ext cx="4175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Формула" r:id="rId11" imgW="215713" imgH="241091" progId="Equation.3">
                  <p:embed/>
                </p:oleObj>
              </mc:Choice>
              <mc:Fallback>
                <p:oleObj name="Формула" r:id="rId11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89588"/>
                        <a:ext cx="4175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20"/>
          <p:cNvSpPr>
            <a:spLocks noChangeArrowheads="1"/>
          </p:cNvSpPr>
          <p:nvPr/>
        </p:nvSpPr>
        <p:spPr bwMode="auto">
          <a:xfrm>
            <a:off x="4932363" y="558958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/>
              <a:t>allowed</a:t>
            </a:r>
          </a:p>
        </p:txBody>
      </p:sp>
      <p:sp>
        <p:nvSpPr>
          <p:cNvPr id="13327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3328" name="Object 21"/>
          <p:cNvGraphicFramePr>
            <a:graphicFrameLocks noChangeAspect="1"/>
          </p:cNvGraphicFramePr>
          <p:nvPr/>
        </p:nvGraphicFramePr>
        <p:xfrm>
          <a:off x="2916238" y="6021388"/>
          <a:ext cx="936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Формула" r:id="rId12" imgW="558800" imgH="228600" progId="Equation.3">
                  <p:embed/>
                </p:oleObj>
              </mc:Choice>
              <mc:Fallback>
                <p:oleObj name="Формула" r:id="rId12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6021388"/>
                        <a:ext cx="9366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endParaRPr lang="ru-RU" altLang="ru-RU"/>
          </a:p>
        </p:txBody>
      </p:sp>
      <p:graphicFrame>
        <p:nvGraphicFramePr>
          <p:cNvPr id="13330" name="Object 23"/>
          <p:cNvGraphicFramePr>
            <a:graphicFrameLocks noChangeAspect="1"/>
          </p:cNvGraphicFramePr>
          <p:nvPr/>
        </p:nvGraphicFramePr>
        <p:xfrm>
          <a:off x="4211638" y="6021388"/>
          <a:ext cx="5032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Формула" r:id="rId14" imgW="253890" imgH="228501" progId="Equation.3">
                  <p:embed/>
                </p:oleObj>
              </mc:Choice>
              <mc:Fallback>
                <p:oleObj name="Формула" r:id="rId14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021388"/>
                        <a:ext cx="5032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5003800" y="602138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ru-RU"/>
              <a:t>forbidden</a:t>
            </a:r>
          </a:p>
        </p:txBody>
      </p:sp>
      <p:graphicFrame>
        <p:nvGraphicFramePr>
          <p:cNvPr id="13332" name="Object 26"/>
          <p:cNvGraphicFramePr>
            <a:graphicFrameLocks noChangeAspect="1"/>
          </p:cNvGraphicFramePr>
          <p:nvPr/>
        </p:nvGraphicFramePr>
        <p:xfrm>
          <a:off x="4284663" y="5157788"/>
          <a:ext cx="4175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Формула" r:id="rId16" imgW="215713" imgH="241091" progId="Equation.3">
                  <p:embed/>
                </p:oleObj>
              </mc:Choice>
              <mc:Fallback>
                <p:oleObj name="Формула" r:id="rId16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157788"/>
                        <a:ext cx="4175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7"/>
          <p:cNvGraphicFramePr>
            <a:graphicFrameLocks noChangeAspect="1"/>
          </p:cNvGraphicFramePr>
          <p:nvPr/>
        </p:nvGraphicFramePr>
        <p:xfrm>
          <a:off x="5940425" y="2492375"/>
          <a:ext cx="4175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Формула" r:id="rId17" imgW="215713" imgH="241091" progId="Equation.3">
                  <p:embed/>
                </p:oleObj>
              </mc:Choice>
              <mc:Fallback>
                <p:oleObj name="Формула" r:id="rId17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92375"/>
                        <a:ext cx="4175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4" name="Object 28"/>
          <p:cNvGraphicFramePr>
            <a:graphicFrameLocks noChangeAspect="1"/>
          </p:cNvGraphicFramePr>
          <p:nvPr/>
        </p:nvGraphicFramePr>
        <p:xfrm>
          <a:off x="5940425" y="2492375"/>
          <a:ext cx="4175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Формула" r:id="rId18" imgW="215713" imgH="241091" progId="Equation.3">
                  <p:embed/>
                </p:oleObj>
              </mc:Choice>
              <mc:Fallback>
                <p:oleObj name="Формула" r:id="rId18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92375"/>
                        <a:ext cx="4175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5" name="Object 29"/>
          <p:cNvGraphicFramePr>
            <a:graphicFrameLocks noChangeAspect="1"/>
          </p:cNvGraphicFramePr>
          <p:nvPr/>
        </p:nvGraphicFramePr>
        <p:xfrm>
          <a:off x="7092950" y="2492375"/>
          <a:ext cx="5032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Формула" r:id="rId19" imgW="253890" imgH="228501" progId="Equation.3">
                  <p:embed/>
                </p:oleObj>
              </mc:Choice>
              <mc:Fallback>
                <p:oleObj name="Формула" r:id="rId19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492375"/>
                        <a:ext cx="5032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38" name="Object 26"/>
          <p:cNvGraphicFramePr>
            <a:graphicFrameLocks noChangeAspect="1"/>
          </p:cNvGraphicFramePr>
          <p:nvPr/>
        </p:nvGraphicFramePr>
        <p:xfrm>
          <a:off x="6429388" y="5357826"/>
          <a:ext cx="1863930" cy="44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Формула" r:id="rId20" imgW="965200" imgH="228600" progId="Equation.3">
                  <p:embed/>
                </p:oleObj>
              </mc:Choice>
              <mc:Fallback>
                <p:oleObj name="Формула" r:id="rId20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5357826"/>
                        <a:ext cx="1863930" cy="442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40" name="Object 28"/>
          <p:cNvGraphicFramePr>
            <a:graphicFrameLocks noChangeAspect="1"/>
          </p:cNvGraphicFramePr>
          <p:nvPr/>
        </p:nvGraphicFramePr>
        <p:xfrm>
          <a:off x="6500826" y="5929330"/>
          <a:ext cx="1531744" cy="44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Формула" r:id="rId22" imgW="787400" imgH="228600" progId="Equation.3">
                  <p:embed/>
                </p:oleObj>
              </mc:Choice>
              <mc:Fallback>
                <p:oleObj name="Формула" r:id="rId22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5929330"/>
                        <a:ext cx="1531744" cy="442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9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546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Формула</vt:lpstr>
      <vt:lpstr>Image</vt:lpstr>
      <vt:lpstr>Strong Quadrupole Light-Molecule Interaction and Surface Enhanced Optical Processes</vt:lpstr>
      <vt:lpstr>SERS-Surface Enhancement of Raman Scattering </vt:lpstr>
      <vt:lpstr>Презентация PowerPoint</vt:lpstr>
      <vt:lpstr>Models of roughness and a rough surface</vt:lpstr>
      <vt:lpstr>Презентация PowerPoint</vt:lpstr>
      <vt:lpstr>Thus the light molecule interaction Hamiltonian must be in a form, when the quadrupole interaction is taken into account</vt:lpstr>
      <vt:lpstr>The Raman process with the dipole and quadrupole interactions taken into account is presented  on the diagram</vt:lpstr>
      <vt:lpstr>Презентация PowerPoint</vt:lpstr>
      <vt:lpstr>Презентация PowerPoint</vt:lpstr>
      <vt:lpstr>Презентация PowerPoint</vt:lpstr>
      <vt:lpstr>Презентация PowerPoint</vt:lpstr>
      <vt:lpstr>The SEIRA spectrum of               with D2h symmetry group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Confirmation of the Existence of Electrodynamical Forbiddance of the Strong Quadrupole Light-Molecule Interaction in The Fullerene C60</dc:title>
  <dc:creator>Алексей</dc:creator>
  <cp:lastModifiedBy>Владимир Челибанов</cp:lastModifiedBy>
  <cp:revision>37</cp:revision>
  <dcterms:created xsi:type="dcterms:W3CDTF">2016-06-22T18:29:26Z</dcterms:created>
  <dcterms:modified xsi:type="dcterms:W3CDTF">2016-07-23T17:27:19Z</dcterms:modified>
</cp:coreProperties>
</file>