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334" r:id="rId4"/>
    <p:sldId id="261" r:id="rId5"/>
    <p:sldId id="305" r:id="rId6"/>
    <p:sldId id="262" r:id="rId7"/>
    <p:sldId id="285" r:id="rId8"/>
    <p:sldId id="288" r:id="rId9"/>
    <p:sldId id="322" r:id="rId10"/>
    <p:sldId id="321" r:id="rId11"/>
    <p:sldId id="302" r:id="rId12"/>
    <p:sldId id="290" r:id="rId13"/>
    <p:sldId id="280" r:id="rId14"/>
    <p:sldId id="335" r:id="rId15"/>
    <p:sldId id="306" r:id="rId16"/>
    <p:sldId id="323" r:id="rId17"/>
    <p:sldId id="307" r:id="rId18"/>
    <p:sldId id="308" r:id="rId19"/>
    <p:sldId id="311" r:id="rId20"/>
    <p:sldId id="310" r:id="rId21"/>
    <p:sldId id="313" r:id="rId22"/>
    <p:sldId id="314" r:id="rId23"/>
    <p:sldId id="324" r:id="rId24"/>
    <p:sldId id="326" r:id="rId25"/>
    <p:sldId id="325" r:id="rId26"/>
    <p:sldId id="327" r:id="rId27"/>
    <p:sldId id="328" r:id="rId28"/>
    <p:sldId id="330" r:id="rId29"/>
    <p:sldId id="329" r:id="rId30"/>
    <p:sldId id="331" r:id="rId31"/>
    <p:sldId id="332" r:id="rId32"/>
    <p:sldId id="336" r:id="rId33"/>
    <p:sldId id="333" r:id="rId34"/>
    <p:sldId id="318" r:id="rId35"/>
    <p:sldId id="315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38" autoAdjust="0"/>
  </p:normalViewPr>
  <p:slideViewPr>
    <p:cSldViewPr>
      <p:cViewPr>
        <p:scale>
          <a:sx n="80" d="100"/>
          <a:sy n="80" d="100"/>
        </p:scale>
        <p:origin x="-185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E09A-327D-48E6-A55A-8D23DF62515F}" type="datetimeFigureOut">
              <a:rPr lang="es-ES" smtClean="0"/>
              <a:pPr/>
              <a:t>23/06/2016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691A-BB8E-42B5-BDFC-7876ADAD03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2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D6B2-892C-44AE-AEA8-EFAA25CE5096}" type="datetimeFigureOut">
              <a:rPr lang="es-ES" smtClean="0"/>
              <a:pPr/>
              <a:t>23/06/2016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6AC4-CD5C-4337-A319-B07A8F341E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79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6AC4-CD5C-4337-A319-B07A8F341E0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4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4C530B-1580-47B0-9AA3-4C89A797F6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9AFFC-CB3A-47BC-AEAD-0E082A3D80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7612F-C86A-486C-99F5-E733AB083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71ACB-581D-4B73-BDBF-3D49B3261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7FE6-98B1-482E-8856-297523025A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8689-EA05-4B32-8E05-57791DABF4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64D8E-9D34-4E26-8F07-0506E311C7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32E9-1A8E-4E3D-9473-C3CF2241F8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01AD-D69F-4036-AF39-30C57E586E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8751-B091-4FC3-B5CE-DD1203BEAE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3C77-4BC8-43AC-9FFB-CDEF189ED9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667B684-23B9-4AF5-95A5-83B6AD60EA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Subtítulo"/>
          <p:cNvSpPr txBox="1">
            <a:spLocks/>
          </p:cNvSpPr>
          <p:nvPr/>
        </p:nvSpPr>
        <p:spPr bwMode="auto">
          <a:xfrm>
            <a:off x="2596200" y="2420888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sz="2800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Alejandro Martín Sánchez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0" lang="es-ES_tradnl" sz="2800" b="0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María José Nuevo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251520" y="620688"/>
            <a:ext cx="8712968" cy="120811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Some</a:t>
            </a:r>
            <a:r>
              <a:rPr lang="es-ES_tradnl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preliminary</a:t>
            </a:r>
            <a:r>
              <a:rPr lang="es-ES_tradnl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RESULTS OBTAINED </a:t>
            </a: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when</a:t>
            </a:r>
            <a:r>
              <a:rPr lang="es-ES_tradnl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INDOOR RADON </a:t>
            </a: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mitigation</a:t>
            </a:r>
            <a:r>
              <a:rPr lang="es-ES_tradnl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methods</a:t>
            </a:r>
            <a:r>
              <a:rPr lang="es-ES_tradnl" sz="20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are </a:t>
            </a:r>
            <a:r>
              <a:rPr lang="es-ES_tradnl" sz="2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applied</a:t>
            </a:r>
            <a:endParaRPr kumimoji="0" lang="es-ES" sz="2000" b="1" i="0" u="none" strike="noStrike" kern="1200" cap="all" spc="0" normalizeH="0" baseline="0" noProof="0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1520" y="4653136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Lao UI" pitchFamily="34" charset="0"/>
                <a:cs typeface="Lao UI" pitchFamily="34" charset="0"/>
              </a:rPr>
              <a:t>Department of Physics</a:t>
            </a:r>
            <a:endParaRPr lang="en-US" sz="2800" dirty="0" smtClean="0">
              <a:latin typeface="Lao UI" pitchFamily="34" charset="0"/>
              <a:cs typeface="Lao UI" pitchFamily="34" charset="0"/>
            </a:endParaRPr>
          </a:p>
          <a:p>
            <a:pPr algn="ctr"/>
            <a:r>
              <a:rPr lang="en-US" sz="2800" dirty="0" smtClean="0">
                <a:latin typeface="Lao UI" pitchFamily="34" charset="0"/>
                <a:cs typeface="Lao UI" pitchFamily="34" charset="0"/>
              </a:rPr>
              <a:t>University of </a:t>
            </a:r>
            <a:r>
              <a:rPr lang="en-US" sz="2800" dirty="0" smtClean="0">
                <a:latin typeface="Lao UI" pitchFamily="34" charset="0"/>
                <a:cs typeface="Lao UI" pitchFamily="34" charset="0"/>
              </a:rPr>
              <a:t>Extremadura</a:t>
            </a:r>
          </a:p>
          <a:p>
            <a:pPr algn="ctr"/>
            <a:r>
              <a:rPr lang="en-US" sz="2800" dirty="0" smtClean="0">
                <a:latin typeface="Lao UI" pitchFamily="34" charset="0"/>
                <a:cs typeface="Lao UI" pitchFamily="34" charset="0"/>
              </a:rPr>
              <a:t>06006 Badajoz, Spain</a:t>
            </a:r>
          </a:p>
          <a:p>
            <a:pPr algn="ctr"/>
            <a:endParaRPr lang="en-US" sz="1600" dirty="0" smtClean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6" name="Picture 4" descr="GERN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0363"/>
            <a:ext cx="1258888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jandro\Desktop\Documentos\Mis documentos\Logo U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2006"/>
            <a:ext cx="1320909" cy="22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0825" y="2708920"/>
            <a:ext cx="85580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Let C to be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the yearly mean of indoor radon concentration. Then: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 &lt; 200 Bq/m</a:t>
            </a:r>
            <a:r>
              <a:rPr kumimoji="0" lang="es-ES_tradnl" sz="2000" b="1" i="0" u="none" strike="noStrike" cap="none" normalizeH="0" baseline="3000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→  No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actions needed</a:t>
            </a:r>
            <a:endParaRPr lang="en-GB" sz="20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If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200 </a:t>
            </a:r>
            <a:r>
              <a:rPr lang="es-ES_tradnl" sz="2000" b="1" dirty="0" smtClean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Bq/m</a:t>
            </a:r>
            <a:r>
              <a:rPr lang="es-ES_tradnl" sz="2000" b="1" baseline="30000" dirty="0" smtClean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  </a:t>
            </a:r>
            <a:r>
              <a:rPr lang="es-ES_tradnl" sz="2000" b="1" dirty="0" smtClean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&lt; C &lt; 400 </a:t>
            </a:r>
            <a:r>
              <a:rPr lang="es-ES_tradnl" sz="2000" b="1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Bq/m</a:t>
            </a:r>
            <a:r>
              <a:rPr lang="es-ES_tradnl" sz="2000" b="1" baseline="30000" dirty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s-ES_tradnl" sz="2000" baseline="30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sz="2000" baseline="30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lang="en-US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ingle remedial actions recommended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 = 400 </a:t>
            </a:r>
            <a:r>
              <a:rPr lang="en-GB" sz="2000" b="1" dirty="0" err="1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</a:t>
            </a:r>
            <a:r>
              <a:rPr lang="en-GB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/m</a:t>
            </a:r>
            <a:r>
              <a:rPr lang="en-GB" sz="2000" b="1" baseline="30000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s-ES_tradnl" sz="2000" baseline="30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GB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is the</a:t>
            </a:r>
            <a:r>
              <a:rPr lang="es-ES_tradnl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level</a:t>
            </a:r>
            <a:r>
              <a:rPr lang="es-ES_tradnl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for the protection of workers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kumimoji="0" lang="es-ES_tradnl" sz="20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lang="en-US" sz="2000" b="1" dirty="0" smtClean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400 </a:t>
            </a:r>
            <a:r>
              <a:rPr lang="es-ES_tradnl" sz="2000" b="1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Bq/m</a:t>
            </a:r>
            <a:r>
              <a:rPr lang="es-ES_tradnl" sz="2000" b="1" baseline="30000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  </a:t>
            </a:r>
            <a:r>
              <a:rPr lang="es-ES_tradnl" sz="2000" b="1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&lt; C &lt; </a:t>
            </a:r>
            <a:r>
              <a:rPr lang="es-ES_tradnl" sz="2000" b="1" dirty="0" smtClean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1000 </a:t>
            </a:r>
            <a:r>
              <a:rPr lang="es-ES_tradnl" sz="2000" b="1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Bq/m</a:t>
            </a:r>
            <a:r>
              <a:rPr lang="es-ES_tradnl" sz="2000" b="1" baseline="30000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s-ES_tradnl" sz="2000" baseline="30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→ the place is considered  with low-level radon activity for professional exposed workers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CC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&gt; 1000 </a:t>
            </a:r>
            <a:r>
              <a:rPr lang="es-ES_tradnl" sz="2000" b="1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Bq/m</a:t>
            </a:r>
            <a:r>
              <a:rPr lang="es-ES_tradnl" sz="2000" b="1" baseline="30000" dirty="0">
                <a:solidFill>
                  <a:srgbClr val="FFCCFF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s-ES_tradnl" sz="2000" baseline="30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lang="en-US" sz="20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Significant exposition levels → Compulsory protection actions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79612" y="168818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Título</a:t>
            </a:r>
            <a:r>
              <a:rPr lang="en-US" sz="2400" dirty="0" smtClean="0"/>
              <a:t> VII del Real </a:t>
            </a:r>
            <a:r>
              <a:rPr lang="en-US" sz="2400" dirty="0" err="1" smtClean="0"/>
              <a:t>Decreto</a:t>
            </a:r>
            <a:r>
              <a:rPr lang="en-US" sz="2400" dirty="0" smtClean="0"/>
              <a:t> 783/2001, de 6 de </a:t>
            </a:r>
            <a:r>
              <a:rPr lang="en-US" sz="2400" dirty="0" err="1" smtClean="0"/>
              <a:t>julio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smtClean="0"/>
              <a:t>(Spanish legislation)</a:t>
            </a:r>
            <a:endParaRPr lang="en-US" sz="24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50825" y="1052736"/>
            <a:ext cx="8642351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Clasification</a:t>
            </a:r>
            <a:r>
              <a:rPr lang="es-ES_tradnl" sz="32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of </a:t>
            </a: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working</a:t>
            </a:r>
            <a:r>
              <a:rPr lang="es-ES_tradnl" sz="32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places</a:t>
            </a:r>
          </a:p>
        </p:txBody>
      </p:sp>
    </p:spTree>
    <p:extLst>
      <p:ext uri="{BB962C8B-B14F-4D97-AF65-F5344CB8AC3E}">
        <p14:creationId xmlns:p14="http://schemas.microsoft.com/office/powerpoint/2010/main" val="41298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535075" y="951522"/>
            <a:ext cx="6120680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results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447" y="1628800"/>
            <a:ext cx="68659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6 Marcador de contenido"/>
          <p:cNvGraphicFramePr>
            <a:graphicFrameLocks/>
          </p:cNvGraphicFramePr>
          <p:nvPr/>
        </p:nvGraphicFramePr>
        <p:xfrm>
          <a:off x="1259632" y="5834066"/>
          <a:ext cx="6768751" cy="691278"/>
        </p:xfrm>
        <a:graphic>
          <a:graphicData uri="http://schemas.openxmlformats.org/drawingml/2006/table">
            <a:tbl>
              <a:tblPr/>
              <a:tblGrid>
                <a:gridCol w="1872208"/>
                <a:gridCol w="1550195"/>
                <a:gridCol w="1673174"/>
                <a:gridCol w="1673174"/>
              </a:tblGrid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Measured places</a:t>
                      </a:r>
                      <a:endParaRPr lang="en-US" sz="1600" b="1" i="0" u="none" strike="noStrike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&lt; 200 </a:t>
                      </a:r>
                      <a:r>
                        <a:rPr lang="en-US" sz="1600" b="1" i="0" u="none" strike="noStrike" noProof="0" dirty="0" err="1" smtClean="0">
                          <a:solidFill>
                            <a:schemeClr val="bg2"/>
                          </a:solidFill>
                          <a:latin typeface="Calibri"/>
                        </a:rPr>
                        <a:t>Bq</a:t>
                      </a:r>
                      <a:r>
                        <a:rPr lang="en-US" sz="1600" b="1" i="0" u="none" strike="noStrike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/m</a:t>
                      </a:r>
                      <a:r>
                        <a:rPr lang="en-US" sz="1600" b="1" i="0" u="none" strike="noStrike" baseline="30000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3</a:t>
                      </a:r>
                      <a:endParaRPr lang="en-US" sz="1600" b="1" i="0" u="none" strike="noStrike" baseline="30000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200-400 Bq/m</a:t>
                      </a:r>
                      <a:r>
                        <a:rPr lang="en-US" sz="1600" b="1" i="0" u="none" strike="noStrike" baseline="30000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3</a:t>
                      </a:r>
                      <a:endParaRPr lang="en-US" sz="1600" b="1" i="0" u="none" strike="noStrike" baseline="30000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&gt;</a:t>
                      </a:r>
                      <a:r>
                        <a:rPr lang="en-US" sz="1600" b="1" i="0" u="none" strike="noStrike" baseline="0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 4</a:t>
                      </a:r>
                      <a:r>
                        <a:rPr lang="en-US" sz="1600" b="1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00 Bq/m</a:t>
                      </a:r>
                      <a:r>
                        <a:rPr lang="en-US" sz="1600" b="1" i="0" u="none" strike="noStrike" baseline="30000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3</a:t>
                      </a:r>
                      <a:endParaRPr lang="en-US" sz="1600" b="1" i="0" u="none" strike="noStrike" baseline="30000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128</a:t>
                      </a:r>
                      <a:endParaRPr lang="en-US" sz="20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108</a:t>
                      </a:r>
                      <a:endParaRPr lang="en-US" sz="20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12</a:t>
                      </a:r>
                      <a:endParaRPr lang="en-US" sz="20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8</a:t>
                      </a:r>
                      <a:endParaRPr lang="en-US" sz="2000" b="0" i="0" u="none" strike="noStrike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6" name="Picture 2" descr="C:\Users\JULIAN\Desktop\ARTÍCULO\CORRECTO\Figura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370" y="1124744"/>
            <a:ext cx="6581006" cy="544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32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32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32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32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32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32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32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96233" y="1124744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SUMMARY</a:t>
            </a:r>
          </a:p>
          <a:p>
            <a:r>
              <a:rPr lang="en-US" sz="2400" dirty="0" smtClean="0"/>
              <a:t>Participation of companies (27 % rejection).</a:t>
            </a:r>
          </a:p>
          <a:p>
            <a:r>
              <a:rPr lang="en-US" sz="2400" dirty="0" smtClean="0"/>
              <a:t>15 % (19/128) of the sites above 200 </a:t>
            </a:r>
            <a:r>
              <a:rPr lang="en-US" sz="2400" dirty="0" err="1" smtClean="0"/>
              <a:t>Bq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Some interesting facts.</a:t>
            </a:r>
          </a:p>
          <a:p>
            <a:pPr lvl="1"/>
            <a:r>
              <a:rPr lang="en-US" sz="2000" dirty="0" smtClean="0"/>
              <a:t>60% (3/5) above 200 </a:t>
            </a:r>
            <a:r>
              <a:rPr lang="en-US" sz="2000" dirty="0" err="1" smtClean="0"/>
              <a:t>Bq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for resorts.</a:t>
            </a:r>
          </a:p>
          <a:p>
            <a:pPr lvl="1"/>
            <a:r>
              <a:rPr lang="en-US" sz="2000" dirty="0" smtClean="0"/>
              <a:t>100% (2/2) of  the Caves upper than 400 </a:t>
            </a:r>
            <a:r>
              <a:rPr lang="en-US" sz="2000" dirty="0" err="1" smtClean="0"/>
              <a:t>Bq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0% (0/8) of the water  facilities exceeds 75 </a:t>
            </a:r>
            <a:r>
              <a:rPr lang="en-US" sz="2000" dirty="0" err="1" smtClean="0"/>
              <a:t>Bq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UNDERGROUND Places:</a:t>
            </a:r>
          </a:p>
          <a:p>
            <a:pPr lvl="2"/>
            <a:r>
              <a:rPr lang="en-US" sz="1800" dirty="0" smtClean="0"/>
              <a:t>100% (7/7) of the parking lots below 20 </a:t>
            </a:r>
            <a:r>
              <a:rPr lang="en-US" sz="1800" dirty="0" err="1" smtClean="0"/>
              <a:t>Bq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92.3% (12/13) of the </a:t>
            </a:r>
            <a:r>
              <a:rPr lang="en-US" sz="1800" dirty="0" err="1" smtClean="0"/>
              <a:t>wareshouses</a:t>
            </a:r>
            <a:r>
              <a:rPr lang="en-US" sz="1800" dirty="0" smtClean="0"/>
              <a:t> below 100 </a:t>
            </a:r>
            <a:r>
              <a:rPr lang="en-US" sz="1800" dirty="0" err="1" smtClean="0"/>
              <a:t>Bq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SURFACE Places:</a:t>
            </a:r>
          </a:p>
          <a:p>
            <a:pPr lvl="2"/>
            <a:r>
              <a:rPr lang="en-US" sz="1800" dirty="0" smtClean="0"/>
              <a:t>20% (6/30)  of the museums are over 200 </a:t>
            </a:r>
            <a:r>
              <a:rPr lang="en-US" sz="1800" dirty="0" err="1" smtClean="0"/>
              <a:t>Bq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17.6% (6/34) from other places are over 200 </a:t>
            </a:r>
            <a:r>
              <a:rPr lang="en-US" sz="1800" dirty="0" err="1" smtClean="0"/>
              <a:t>Bq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</a:t>
            </a:r>
          </a:p>
          <a:p>
            <a:pPr lvl="1"/>
            <a:endParaRPr lang="en-US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79512" y="609329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“</a:t>
            </a:r>
            <a:r>
              <a:rPr lang="en-GB" b="1" dirty="0"/>
              <a:t>Radon in workplaces in Extremadura (Spain</a:t>
            </a:r>
            <a:r>
              <a:rPr lang="en-GB" b="1" dirty="0" smtClean="0"/>
              <a:t>)”. </a:t>
            </a:r>
            <a:r>
              <a:rPr lang="es-ES" b="1" dirty="0" smtClean="0"/>
              <a:t>A. Martín </a:t>
            </a:r>
            <a:r>
              <a:rPr lang="es-ES" b="1" dirty="0"/>
              <a:t>Sánchez, J. de la Torre Pérez, A.B. Ruano Sánchez, F.L. Naranjo Correa</a:t>
            </a:r>
            <a:r>
              <a:rPr lang="es-ES" b="1" dirty="0" smtClean="0"/>
              <a:t>. J</a:t>
            </a:r>
            <a:r>
              <a:rPr lang="es-ES" b="1" dirty="0"/>
              <a:t>. </a:t>
            </a:r>
            <a:r>
              <a:rPr lang="es-ES" b="1" dirty="0" err="1"/>
              <a:t>Environ</a:t>
            </a:r>
            <a:r>
              <a:rPr lang="es-ES" b="1" dirty="0"/>
              <a:t>. </a:t>
            </a:r>
            <a:r>
              <a:rPr lang="es-ES" b="1" dirty="0" err="1"/>
              <a:t>Radioact</a:t>
            </a:r>
            <a:r>
              <a:rPr lang="es-ES" b="1" dirty="0"/>
              <a:t>. 107, 86-91 (2012).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2nd RESEARCH PROJECT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402632" y="2276872"/>
            <a:ext cx="8154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METHODOLOGY AND WORKING </a:t>
            </a:r>
            <a:r>
              <a:rPr lang="es-ES" sz="3200" dirty="0" smtClean="0"/>
              <a:t>PLAN</a:t>
            </a:r>
          </a:p>
          <a:p>
            <a:endParaRPr lang="es-ES" sz="3200" dirty="0" smtClean="0"/>
          </a:p>
          <a:p>
            <a:r>
              <a:rPr lang="es-ES" sz="3200" dirty="0" smtClean="0"/>
              <a:t>- </a:t>
            </a:r>
            <a:r>
              <a:rPr lang="en-GB" sz="3200" dirty="0" smtClean="0"/>
              <a:t>In the new R+D project, 4 SURVEYS</a:t>
            </a:r>
          </a:p>
          <a:p>
            <a:r>
              <a:rPr lang="en-GB" sz="3200" dirty="0" smtClean="0"/>
              <a:t>	have been performed</a:t>
            </a:r>
          </a:p>
          <a:p>
            <a:endParaRPr lang="en-GB" sz="3200" dirty="0" smtClean="0"/>
          </a:p>
          <a:p>
            <a:pPr marL="571500" indent="-571500">
              <a:buFontTx/>
              <a:buChar char="-"/>
            </a:pPr>
            <a:r>
              <a:rPr lang="en-GB" sz="3200" dirty="0" smtClean="0"/>
              <a:t>Track detectors were exposed for 3 MONTHS (1 year total time)</a:t>
            </a:r>
          </a:p>
          <a:p>
            <a:pPr marL="571500" indent="-571500">
              <a:buFontTx/>
              <a:buChar char="-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8523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METHODOLOGY AND WORKING PLAN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88432"/>
          </a:xfrm>
        </p:spPr>
        <p:txBody>
          <a:bodyPr/>
          <a:lstStyle/>
          <a:p>
            <a:r>
              <a:rPr lang="en-GB" sz="2800" dirty="0" smtClean="0"/>
              <a:t>The new research project started measuring again in those sites with concentrations greater than</a:t>
            </a:r>
            <a:r>
              <a:rPr lang="es-ES" sz="2800" dirty="0" smtClean="0"/>
              <a:t> 200 Bq</a:t>
            </a:r>
            <a:r>
              <a:rPr lang="en-US" sz="2800" dirty="0" smtClean="0"/>
              <a:t>/m</a:t>
            </a:r>
            <a:r>
              <a:rPr lang="en-US" sz="2800" baseline="30000" dirty="0" smtClean="0"/>
              <a:t>3</a:t>
            </a:r>
            <a:endParaRPr lang="es-ES" sz="2800" dirty="0"/>
          </a:p>
          <a:p>
            <a:r>
              <a:rPr lang="es-ES" sz="2800" dirty="0" smtClean="0"/>
              <a:t>New </a:t>
            </a:r>
            <a:r>
              <a:rPr lang="en-GB" sz="2800" dirty="0" smtClean="0"/>
              <a:t>workplaces and also some dwellings (in zones suspected to have great Rn concentrations) were now included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Nuclear </a:t>
            </a:r>
            <a:r>
              <a:rPr lang="en-GB" sz="2800" dirty="0" smtClean="0"/>
              <a:t>track detectors (exposed for three months) were used.</a:t>
            </a:r>
          </a:p>
          <a:p>
            <a:r>
              <a:rPr lang="es-ES" sz="2800" dirty="0"/>
              <a:t>New </a:t>
            </a:r>
            <a:r>
              <a:rPr lang="es-ES" sz="2800" dirty="0" err="1"/>
              <a:t>limits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been</a:t>
            </a:r>
            <a:r>
              <a:rPr lang="es-ES" sz="2800" dirty="0"/>
              <a:t> </a:t>
            </a:r>
            <a:r>
              <a:rPr lang="es-ES" sz="2800" dirty="0" err="1"/>
              <a:t>defined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 smtClean="0"/>
              <a:t>legislation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52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ES" dirty="0" smtClean="0"/>
              <a:t>New </a:t>
            </a:r>
            <a:r>
              <a:rPr lang="es-ES" dirty="0" err="1" smtClean="0"/>
              <a:t>Legislation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8256"/>
            <a:ext cx="7776220" cy="50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53480" y="917412"/>
            <a:ext cx="478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solidFill>
                  <a:srgbClr val="FFFF00"/>
                </a:solidFill>
              </a:rPr>
              <a:t>Instruction</a:t>
            </a:r>
            <a:r>
              <a:rPr lang="es-ES" sz="3600" dirty="0" smtClean="0">
                <a:solidFill>
                  <a:srgbClr val="FFFF00"/>
                </a:solidFill>
              </a:rPr>
              <a:t> IS33 of CSN</a:t>
            </a:r>
            <a:endParaRPr lang="es-ES_tradnl" sz="36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5805264"/>
            <a:ext cx="49685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Rectángulo"/>
          <p:cNvSpPr/>
          <p:nvPr/>
        </p:nvSpPr>
        <p:spPr>
          <a:xfrm>
            <a:off x="5076056" y="234888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6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METHODOLOGY </a:t>
            </a:r>
            <a:r>
              <a:rPr lang="es-ES" dirty="0"/>
              <a:t>AND WORKING PLAN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98492" cy="48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23492" cy="26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7436"/>
            <a:ext cx="3323492" cy="254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METHODOLOGY </a:t>
            </a:r>
            <a:r>
              <a:rPr lang="es-ES" dirty="0"/>
              <a:t>AND WORKING PLAN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838178" cy="52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METHODOLOGY </a:t>
            </a:r>
            <a:r>
              <a:rPr lang="es-ES" dirty="0"/>
              <a:t>AND WORKING PLAN</a:t>
            </a:r>
            <a:endParaRPr lang="es-ES_trad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83867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251520" y="188640"/>
            <a:ext cx="8712968" cy="864096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Some</a:t>
            </a:r>
            <a:r>
              <a:rPr lang="es-ES_tradnl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preliminary</a:t>
            </a:r>
            <a:r>
              <a:rPr lang="es-ES_tradnl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RESULTS OBTAINED </a:t>
            </a: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when</a:t>
            </a:r>
            <a:r>
              <a:rPr lang="es-ES_tradnl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INDOOR RADON </a:t>
            </a: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mitigation</a:t>
            </a:r>
            <a:r>
              <a:rPr lang="es-ES_tradnl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methods</a:t>
            </a:r>
            <a:r>
              <a:rPr lang="es-ES_tradnl" sz="2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are </a:t>
            </a:r>
            <a:r>
              <a:rPr lang="es-ES_tradnl" sz="2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applied</a:t>
            </a:r>
            <a:endParaRPr lang="es-ES" sz="2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5596" y="2515545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800" dirty="0" smtClean="0"/>
              <a:t>- TWO RESEARCH PROJECTS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/>
              <a:t>- PREVIOUS WORKS AND RESULTS (1st </a:t>
            </a:r>
            <a:r>
              <a:rPr lang="es-ES_tradnl" sz="2800" dirty="0" err="1" smtClean="0"/>
              <a:t>proj</a:t>
            </a:r>
            <a:r>
              <a:rPr lang="es-ES_tradnl" sz="2800" dirty="0" smtClean="0"/>
              <a:t>.)</a:t>
            </a: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smtClean="0"/>
              <a:t>- METHODOLOGY AND WORKING PLAN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- RESULTS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- SUMMARY AND CONCLUSIONS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339752" y="1867473"/>
            <a:ext cx="4320480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Outline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METHODOLOGY AND WORKING PLAN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115616" y="2924944"/>
            <a:ext cx="7776864" cy="3024336"/>
          </a:xfrm>
        </p:spPr>
        <p:txBody>
          <a:bodyPr/>
          <a:lstStyle/>
          <a:p>
            <a:r>
              <a:rPr lang="en-GB" dirty="0" smtClean="0"/>
              <a:t>Ventilation (when possible)</a:t>
            </a:r>
          </a:p>
          <a:p>
            <a:r>
              <a:rPr lang="en-GB" dirty="0" smtClean="0"/>
              <a:t>Changing the working place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(inside the same building, when possible)</a:t>
            </a:r>
          </a:p>
          <a:p>
            <a:r>
              <a:rPr lang="en-GB" dirty="0" smtClean="0"/>
              <a:t>Limiting the time of residence of people</a:t>
            </a:r>
          </a:p>
          <a:p>
            <a:r>
              <a:rPr lang="en-GB" dirty="0"/>
              <a:t>Architectonics actuations</a:t>
            </a:r>
          </a:p>
          <a:p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1896234"/>
            <a:ext cx="516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PROPOSED ACTIONS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80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ES" dirty="0" smtClean="0"/>
              <a:t>FIRST RESULTS</a:t>
            </a:r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908720"/>
            <a:ext cx="72306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ANALYZED SITES IN THE 1</a:t>
            </a:r>
            <a:r>
              <a:rPr lang="en-GB" sz="2800" baseline="30000" dirty="0" smtClean="0">
                <a:solidFill>
                  <a:srgbClr val="FFFF00"/>
                </a:solidFill>
              </a:rPr>
              <a:t>st</a:t>
            </a:r>
            <a:r>
              <a:rPr lang="en-GB" sz="2800" dirty="0" smtClean="0">
                <a:solidFill>
                  <a:srgbClr val="FFFF00"/>
                </a:solidFill>
              </a:rPr>
              <a:t> PROJECT vs</a:t>
            </a:r>
          </a:p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RESULTS REACHED IN THE FIRST SURVEY</a:t>
            </a:r>
          </a:p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 OF THE 2</a:t>
            </a:r>
            <a:r>
              <a:rPr lang="en-GB" sz="2800" baseline="30000" dirty="0" smtClean="0">
                <a:solidFill>
                  <a:srgbClr val="FFFF00"/>
                </a:solidFill>
              </a:rPr>
              <a:t>nd</a:t>
            </a:r>
            <a:r>
              <a:rPr lang="en-GB" sz="2800" dirty="0" smtClean="0">
                <a:solidFill>
                  <a:srgbClr val="FFFF00"/>
                </a:solidFill>
              </a:rPr>
              <a:t> PROJECT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80702"/>
              </p:ext>
            </p:extLst>
          </p:nvPr>
        </p:nvGraphicFramePr>
        <p:xfrm>
          <a:off x="107503" y="2420888"/>
          <a:ext cx="885698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/>
                <a:gridCol w="1476164"/>
                <a:gridCol w="1476164"/>
                <a:gridCol w="1476164"/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Architec</a:t>
                      </a:r>
                      <a:r>
                        <a:rPr lang="es-ES" dirty="0" smtClean="0"/>
                        <a:t>.</a:t>
                      </a:r>
                    </a:p>
                    <a:p>
                      <a:pPr algn="ctr"/>
                      <a:r>
                        <a:rPr lang="es-ES" dirty="0" err="1" smtClean="0"/>
                        <a:t>Actuations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Ventilation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Changing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Workplace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Limiting</a:t>
                      </a:r>
                      <a:r>
                        <a:rPr lang="es-ES" dirty="0" smtClean="0"/>
                        <a:t> 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</a:t>
                      </a:r>
                      <a:r>
                        <a:rPr lang="es-ES" dirty="0" err="1" smtClean="0"/>
                        <a:t>actions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MUSEUMS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5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10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CAVES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SPAS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SCHOOLS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HOTELS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LIBRARIES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CELLARS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OFFICES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_tradn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ES" dirty="0" smtClean="0"/>
              <a:t>FIRST RESULTS</a:t>
            </a:r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980728"/>
            <a:ext cx="72306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ANALYZED SITES IN THE 1</a:t>
            </a:r>
            <a:r>
              <a:rPr lang="en-GB" sz="2800" baseline="30000" dirty="0">
                <a:solidFill>
                  <a:srgbClr val="FFFF00"/>
                </a:solidFill>
              </a:rPr>
              <a:t>st</a:t>
            </a:r>
            <a:r>
              <a:rPr lang="en-GB" sz="2800" dirty="0">
                <a:solidFill>
                  <a:srgbClr val="FFFF00"/>
                </a:solidFill>
              </a:rPr>
              <a:t> PROJECT vs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RESULTS REACHED IN THE FIRST SURVEY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 OF THE 2</a:t>
            </a:r>
            <a:r>
              <a:rPr lang="en-GB" sz="2800" baseline="30000" dirty="0">
                <a:solidFill>
                  <a:srgbClr val="FFFF00"/>
                </a:solidFill>
              </a:rPr>
              <a:t>nd</a:t>
            </a:r>
            <a:r>
              <a:rPr lang="en-GB" sz="2800" dirty="0">
                <a:solidFill>
                  <a:srgbClr val="FFFF00"/>
                </a:solidFill>
              </a:rPr>
              <a:t> PROJECT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58478"/>
              </p:ext>
            </p:extLst>
          </p:nvPr>
        </p:nvGraphicFramePr>
        <p:xfrm>
          <a:off x="107503" y="2420888"/>
          <a:ext cx="885698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4"/>
                <a:gridCol w="1476164"/>
                <a:gridCol w="1476164"/>
                <a:gridCol w="1476164"/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Architec</a:t>
                      </a:r>
                      <a:r>
                        <a:rPr lang="es-ES" dirty="0" smtClean="0"/>
                        <a:t>.</a:t>
                      </a:r>
                    </a:p>
                    <a:p>
                      <a:pPr algn="ctr"/>
                      <a:r>
                        <a:rPr lang="es-ES" dirty="0" err="1" smtClean="0"/>
                        <a:t>actuations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Ventilation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Changing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Workplace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Limiting</a:t>
                      </a:r>
                      <a:r>
                        <a:rPr lang="es-ES" dirty="0" smtClean="0"/>
                        <a:t> 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</a:t>
                      </a:r>
                      <a:r>
                        <a:rPr lang="es-ES" dirty="0" err="1" smtClean="0"/>
                        <a:t>actions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MUSEUMS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1↑1↓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1↑4↓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1↑2↓4→3</a:t>
                      </a:r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-</a:t>
                      </a:r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CAVES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1→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SPAS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1↑1</a:t>
                      </a:r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-</a:t>
                      </a:r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SCHOOLS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HOTELS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1↑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LIBRARIES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CELLARS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OFFICES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1↓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2↑1</a:t>
                      </a:r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-</a:t>
                      </a:r>
                      <a:endParaRPr lang="es-ES_trad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ACTUAL WORKING PLAN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places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discarded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concentration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Scarce</a:t>
            </a:r>
            <a:r>
              <a:rPr lang="es-ES" dirty="0" smtClean="0"/>
              <a:t> </a:t>
            </a:r>
            <a:r>
              <a:rPr lang="es-ES" dirty="0" err="1" smtClean="0"/>
              <a:t>occupational</a:t>
            </a:r>
            <a:r>
              <a:rPr lang="es-ES" dirty="0" smtClean="0"/>
              <a:t> </a:t>
            </a:r>
            <a:r>
              <a:rPr lang="es-ES" dirty="0" err="1" smtClean="0"/>
              <a:t>sites</a:t>
            </a:r>
            <a:endParaRPr lang="es-ES" dirty="0"/>
          </a:p>
          <a:p>
            <a:r>
              <a:rPr lang="es-ES" dirty="0"/>
              <a:t>R</a:t>
            </a:r>
            <a:r>
              <a:rPr lang="es-ES" dirty="0" smtClean="0"/>
              <a:t>emedial </a:t>
            </a:r>
            <a:r>
              <a:rPr lang="es-ES" dirty="0" err="1" smtClean="0"/>
              <a:t>actions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proposed</a:t>
            </a:r>
            <a:r>
              <a:rPr lang="es-ES" dirty="0" smtClean="0"/>
              <a:t> and </a:t>
            </a:r>
            <a:r>
              <a:rPr lang="es-ES" dirty="0" err="1" smtClean="0"/>
              <a:t>applied</a:t>
            </a:r>
            <a:r>
              <a:rPr lang="es-ES" dirty="0" smtClean="0"/>
              <a:t> in </a:t>
            </a:r>
            <a:r>
              <a:rPr lang="es-ES" dirty="0" err="1" smtClean="0"/>
              <a:t>some</a:t>
            </a:r>
            <a:r>
              <a:rPr lang="es-ES" dirty="0" smtClean="0"/>
              <a:t> cases</a:t>
            </a:r>
          </a:p>
          <a:p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places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of remedial </a:t>
            </a:r>
            <a:r>
              <a:rPr lang="es-ES" dirty="0" err="1" smtClean="0"/>
              <a:t>actions</a:t>
            </a:r>
            <a:r>
              <a:rPr lang="es-ES" dirty="0" smtClean="0"/>
              <a:t> </a:t>
            </a:r>
            <a:r>
              <a:rPr lang="es-ES" dirty="0" err="1" smtClean="0"/>
              <a:t>continued</a:t>
            </a:r>
            <a:endParaRPr lang="es-ES" dirty="0" smtClean="0"/>
          </a:p>
          <a:p>
            <a:r>
              <a:rPr lang="es-ES" dirty="0" err="1" smtClean="0"/>
              <a:t>Dose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site</a:t>
            </a:r>
            <a:r>
              <a:rPr lang="es-ES" dirty="0" smtClean="0"/>
              <a:t> are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estimated</a:t>
            </a:r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12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SUMMARY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" y="1844824"/>
            <a:ext cx="8696879" cy="41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9" y="1988840"/>
            <a:ext cx="2999317" cy="22494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SOME EXAMPLES: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349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 err="1" smtClean="0"/>
              <a:t>Reception</a:t>
            </a:r>
            <a:r>
              <a:rPr lang="es-ES" sz="4400" dirty="0" smtClean="0"/>
              <a:t> </a:t>
            </a:r>
            <a:r>
              <a:rPr lang="es-ES" sz="4400" dirty="0" err="1" smtClean="0"/>
              <a:t>room</a:t>
            </a:r>
            <a:r>
              <a:rPr lang="es-ES" sz="4400" dirty="0" smtClean="0"/>
              <a:t> of a </a:t>
            </a:r>
            <a:r>
              <a:rPr lang="es-ES" sz="4400" dirty="0" err="1" smtClean="0"/>
              <a:t>museum</a:t>
            </a:r>
            <a:endParaRPr lang="es-ES" sz="4400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90" y="2417560"/>
            <a:ext cx="5639798" cy="35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39952" y="5951961"/>
            <a:ext cx="4954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… </a:t>
            </a:r>
            <a:r>
              <a:rPr lang="es-ES" sz="4000" dirty="0" err="1" smtClean="0"/>
              <a:t>even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</a:t>
            </a:r>
            <a:r>
              <a:rPr lang="es-ES" sz="4000" dirty="0" err="1" smtClean="0"/>
              <a:t>ventilation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9852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SOME EXAMPLES: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624" y="1052736"/>
            <a:ext cx="8229600" cy="1036711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A touristic cave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17558" cy="38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6048511"/>
            <a:ext cx="7800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No possible ventilation in this case</a:t>
            </a:r>
            <a:endParaRPr lang="en-GB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27685"/>
            <a:ext cx="2699792" cy="2024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9015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/>
              <a:t>SOME EXAMPLES: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92088"/>
            <a:ext cx="8229600" cy="892695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 smtClean="0"/>
              <a:t>A </a:t>
            </a:r>
            <a:r>
              <a:rPr lang="es-ES" sz="4400" dirty="0" err="1" smtClean="0"/>
              <a:t>Roman</a:t>
            </a:r>
            <a:r>
              <a:rPr lang="es-ES" sz="4400" dirty="0" smtClean="0"/>
              <a:t> spa</a:t>
            </a:r>
            <a:endParaRPr lang="es-ES_tradnl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07" y="1412776"/>
            <a:ext cx="6306897" cy="365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5234855"/>
            <a:ext cx="7903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- Reception room : ventilation  in hot seasons (grey line)</a:t>
            </a:r>
          </a:p>
          <a:p>
            <a:r>
              <a:rPr lang="en-GB" sz="2400" b="1" dirty="0" smtClean="0"/>
              <a:t>- Cold water spa: reverse behaviour (green line)</a:t>
            </a:r>
          </a:p>
          <a:p>
            <a:r>
              <a:rPr lang="en-GB" sz="2400" b="1" dirty="0" smtClean="0"/>
              <a:t>- Rest of dependences</a:t>
            </a:r>
            <a:r>
              <a:rPr lang="en-GB" sz="2400" b="1" smtClean="0"/>
              <a:t>: office, massage </a:t>
            </a:r>
            <a:r>
              <a:rPr lang="en-GB" sz="2400" b="1" dirty="0" smtClean="0"/>
              <a:t>rooms, hot water spa, etc., without great problems </a:t>
            </a:r>
            <a:endParaRPr lang="en-GB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276872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/>
              <a:t>SOME EXAMPLES: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92088"/>
            <a:ext cx="8229600" cy="892695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Office room of a museum</a:t>
            </a:r>
            <a:endParaRPr lang="en-GB" sz="4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5877272"/>
            <a:ext cx="730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Ventilation  in hot seasons</a:t>
            </a:r>
            <a:endParaRPr lang="en-GB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37333"/>
            <a:ext cx="6121532" cy="375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26492"/>
            <a:ext cx="2483768" cy="18628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4206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760"/>
            <a:ext cx="8229600" cy="1143000"/>
          </a:xfrm>
        </p:spPr>
        <p:txBody>
          <a:bodyPr/>
          <a:lstStyle/>
          <a:p>
            <a:r>
              <a:rPr lang="es-ES" dirty="0"/>
              <a:t>SOME EXAMPLES: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Another museum</a:t>
            </a:r>
            <a:endParaRPr lang="en-GB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47" y="1449505"/>
            <a:ext cx="5931347" cy="428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6088559"/>
            <a:ext cx="8830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Even including architectonic actuations</a:t>
            </a:r>
            <a:endParaRPr lang="en-GB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" y="1549210"/>
            <a:ext cx="2651787" cy="198884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77975" y="3678136"/>
            <a:ext cx="2644150" cy="1983112"/>
            <a:chOff x="177975" y="3555775"/>
            <a:chExt cx="2644150" cy="198311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75" y="3555775"/>
              <a:ext cx="2644150" cy="1983112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1221132" y="4509120"/>
              <a:ext cx="398540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 abajo 8"/>
            <p:cNvSpPr/>
            <p:nvPr/>
          </p:nvSpPr>
          <p:spPr>
            <a:xfrm rot="19518723">
              <a:off x="1012887" y="3906695"/>
              <a:ext cx="216024" cy="4680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989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14202"/>
          </a:xfrm>
        </p:spPr>
        <p:txBody>
          <a:bodyPr/>
          <a:lstStyle/>
          <a:p>
            <a:pPr lvl="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s-ES_tradnl" sz="2400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RESULTS OBTAINED BY THE APPLICATION OF SOME MITIGATION METHODS IN WORKPLACES WITH HIGH INDOOR RADON</a:t>
            </a:r>
            <a:r>
              <a:rPr lang="es-ES_tradnl" sz="2400" kern="1200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2400" kern="1200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concentration</a:t>
            </a:r>
            <a:endParaRPr lang="es-ES" sz="2400" kern="1200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552" y="335699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Two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research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projects</a:t>
            </a:r>
            <a:r>
              <a:rPr lang="es-ES" sz="3200" b="1" dirty="0" smtClean="0"/>
              <a:t>:</a:t>
            </a:r>
          </a:p>
          <a:p>
            <a:endParaRPr lang="es-ES" sz="3200" b="1" dirty="0" smtClean="0"/>
          </a:p>
          <a:p>
            <a:pPr marL="342900" indent="-342900">
              <a:buAutoNum type="arabicPeriod"/>
            </a:pPr>
            <a:r>
              <a:rPr lang="es-ES" sz="3200" b="1" dirty="0" err="1" smtClean="0"/>
              <a:t>Radon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concentration</a:t>
            </a:r>
            <a:r>
              <a:rPr lang="es-ES" sz="3200" b="1" dirty="0" smtClean="0"/>
              <a:t> in </a:t>
            </a:r>
            <a:r>
              <a:rPr lang="es-ES" sz="3200" b="1" dirty="0" err="1" smtClean="0"/>
              <a:t>working</a:t>
            </a:r>
            <a:r>
              <a:rPr lang="es-ES" sz="3200" b="1" dirty="0" smtClean="0"/>
              <a:t> places</a:t>
            </a:r>
          </a:p>
          <a:p>
            <a:endParaRPr lang="es-ES" sz="3200" b="1" dirty="0" smtClean="0"/>
          </a:p>
          <a:p>
            <a:r>
              <a:rPr lang="es-ES" sz="3200" b="1" dirty="0" smtClean="0"/>
              <a:t>2. Remedial </a:t>
            </a:r>
            <a:r>
              <a:rPr lang="es-ES" sz="3200" b="1" dirty="0" err="1" smtClean="0"/>
              <a:t>or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mitigation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actions</a:t>
            </a:r>
            <a:r>
              <a:rPr lang="es-ES" sz="3200" b="1" dirty="0" smtClean="0"/>
              <a:t> (</a:t>
            </a:r>
            <a:r>
              <a:rPr lang="es-ES" sz="3200" b="1" dirty="0" err="1" smtClean="0"/>
              <a:t>if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needed</a:t>
            </a:r>
            <a:r>
              <a:rPr lang="es-ES" sz="3200" b="1" dirty="0" smtClean="0"/>
              <a:t>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1775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CASE STUDY: A museum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4331"/>
            <a:ext cx="6768752" cy="47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6198706"/>
            <a:ext cx="522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reception desk room showed average values of the</a:t>
            </a:r>
          </a:p>
          <a:p>
            <a:r>
              <a:rPr lang="en-GB" dirty="0" smtClean="0"/>
              <a:t>radon concentration greater than 600 </a:t>
            </a:r>
            <a:r>
              <a:rPr lang="en-GB" dirty="0" err="1" smtClean="0"/>
              <a:t>Bq</a:t>
            </a:r>
            <a:r>
              <a:rPr lang="en-GB" dirty="0" smtClean="0"/>
              <a:t>/m3  (grey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2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CASE STUDY: A museum</a:t>
            </a:r>
            <a:endParaRPr lang="en-GB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340768"/>
            <a:ext cx="906273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 smtClean="0"/>
              <a:t>Ancient building (historic hospital)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The reception desk room showed average values of the radon</a:t>
            </a:r>
          </a:p>
          <a:p>
            <a:r>
              <a:rPr lang="en-GB" sz="2800" dirty="0" smtClean="0"/>
              <a:t>   concentration greater than 600 </a:t>
            </a:r>
            <a:r>
              <a:rPr lang="en-GB" sz="2800" dirty="0" err="1" smtClean="0"/>
              <a:t>Bq</a:t>
            </a:r>
            <a:r>
              <a:rPr lang="en-GB" sz="2800" dirty="0" smtClean="0"/>
              <a:t>/m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  (grey line).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Next door room showed similar concentrations (yellow line).</a:t>
            </a:r>
          </a:p>
          <a:p>
            <a:r>
              <a:rPr lang="en-GB" sz="2800" dirty="0" smtClean="0"/>
              <a:t>    This room has a (now sealed) well</a:t>
            </a:r>
          </a:p>
          <a:p>
            <a:r>
              <a:rPr lang="en-GB" sz="2800" dirty="0" smtClean="0"/>
              <a:t>    (probably the source of radon).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Both rooms are semi-undergrounded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Both rooms have direct communication</a:t>
            </a:r>
          </a:p>
          <a:p>
            <a:r>
              <a:rPr lang="en-GB" sz="2800" dirty="0" smtClean="0"/>
              <a:t>    without any separation gate.</a:t>
            </a:r>
          </a:p>
          <a:p>
            <a:pPr marL="285750" indent="-285750">
              <a:buFontTx/>
              <a:buChar char="-"/>
            </a:pPr>
            <a:r>
              <a:rPr lang="en-GB" sz="2800" dirty="0" smtClean="0"/>
              <a:t>The room with the well have a little window (30 x 80 cm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    in the upper part, which is opened early in the morning for</a:t>
            </a:r>
          </a:p>
          <a:p>
            <a:r>
              <a:rPr lang="en-GB" sz="2800" dirty="0" smtClean="0"/>
              <a:t>    about 15 min </a:t>
            </a:r>
            <a:r>
              <a:rPr lang="en-GB" sz="2800" dirty="0" smtClean="0"/>
              <a:t>(</a:t>
            </a:r>
            <a:r>
              <a:rPr lang="en-GB" sz="2800" dirty="0" smtClean="0"/>
              <a:t>ventilation).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74740"/>
            <a:ext cx="3264363" cy="2448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705"/>
            <a:ext cx="4176464" cy="31323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1" y="3874740"/>
            <a:ext cx="3264362" cy="2448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4129" y="4029025"/>
            <a:ext cx="2852936" cy="21397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08" y="379705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749" y="0"/>
            <a:ext cx="8229600" cy="576065"/>
          </a:xfrm>
        </p:spPr>
        <p:txBody>
          <a:bodyPr/>
          <a:lstStyle/>
          <a:p>
            <a:r>
              <a:rPr lang="en-GB" dirty="0" smtClean="0"/>
              <a:t>A CASE STUDY: A museum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533871"/>
            <a:ext cx="615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continuous monitor </a:t>
            </a:r>
            <a:r>
              <a:rPr lang="en-GB" sz="2400" dirty="0" err="1" smtClean="0"/>
              <a:t>AlphaGuard</a:t>
            </a:r>
            <a:r>
              <a:rPr lang="en-GB" sz="2400" dirty="0" smtClean="0"/>
              <a:t> was then used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95536"/>
            <a:ext cx="914399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914400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635"/>
            <a:ext cx="9144001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6418"/>
            <a:ext cx="25241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3419872" y="3852372"/>
            <a:ext cx="2524125" cy="15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Abrir llave"/>
          <p:cNvSpPr/>
          <p:nvPr/>
        </p:nvSpPr>
        <p:spPr>
          <a:xfrm rot="16200000">
            <a:off x="2360638" y="1751930"/>
            <a:ext cx="390276" cy="2304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Abrir llave"/>
          <p:cNvSpPr/>
          <p:nvPr/>
        </p:nvSpPr>
        <p:spPr>
          <a:xfrm rot="16200000">
            <a:off x="1691682" y="4221087"/>
            <a:ext cx="360040" cy="12241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6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SUMMARY </a:t>
            </a:r>
            <a:r>
              <a:rPr lang="es-ES" sz="4000" dirty="0"/>
              <a:t>AND CONCLUSIONS</a:t>
            </a:r>
            <a:endParaRPr lang="es-ES_tradn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/>
          <a:lstStyle/>
          <a:p>
            <a:r>
              <a:rPr lang="es-ES" sz="2800" dirty="0" smtClean="0"/>
              <a:t>Great </a:t>
            </a:r>
            <a:r>
              <a:rPr lang="es-ES" sz="2800" dirty="0" err="1" smtClean="0"/>
              <a:t>variability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radon</a:t>
            </a:r>
            <a:r>
              <a:rPr lang="es-ES" sz="2800" dirty="0" smtClean="0"/>
              <a:t> </a:t>
            </a:r>
            <a:r>
              <a:rPr lang="es-ES" sz="2800" dirty="0" err="1" smtClean="0"/>
              <a:t>concentrations</a:t>
            </a:r>
            <a:endParaRPr lang="es-ES" sz="2800" dirty="0" smtClean="0"/>
          </a:p>
          <a:p>
            <a:r>
              <a:rPr lang="es-ES" sz="2800" dirty="0" err="1" smtClean="0"/>
              <a:t>Seasonal</a:t>
            </a:r>
            <a:r>
              <a:rPr lang="es-ES" sz="2800" dirty="0" smtClean="0"/>
              <a:t> </a:t>
            </a:r>
            <a:r>
              <a:rPr lang="es-ES" sz="2800" dirty="0" err="1" smtClean="0"/>
              <a:t>changes</a:t>
            </a:r>
            <a:endParaRPr lang="es-ES" sz="2800" dirty="0" smtClean="0"/>
          </a:p>
          <a:p>
            <a:r>
              <a:rPr lang="es-ES" sz="2800" dirty="0" err="1" smtClean="0"/>
              <a:t>Specific</a:t>
            </a:r>
            <a:r>
              <a:rPr lang="es-ES" sz="2800" dirty="0" smtClean="0"/>
              <a:t> “</a:t>
            </a:r>
            <a:r>
              <a:rPr lang="es-ES" sz="2800" dirty="0" err="1" smtClean="0"/>
              <a:t>one</a:t>
            </a:r>
            <a:r>
              <a:rPr lang="es-ES" sz="2800" dirty="0" smtClean="0"/>
              <a:t> place – </a:t>
            </a:r>
            <a:r>
              <a:rPr lang="es-ES" sz="2800" dirty="0" err="1" smtClean="0"/>
              <a:t>one</a:t>
            </a:r>
            <a:r>
              <a:rPr lang="es-ES" sz="2800" dirty="0" smtClean="0"/>
              <a:t> </a:t>
            </a:r>
            <a:r>
              <a:rPr lang="es-ES" sz="2800" dirty="0" err="1" smtClean="0"/>
              <a:t>study</a:t>
            </a:r>
            <a:r>
              <a:rPr lang="es-ES" sz="2800" dirty="0" smtClean="0"/>
              <a:t>”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required</a:t>
            </a:r>
            <a:endParaRPr lang="es-ES" sz="2800" dirty="0" smtClean="0"/>
          </a:p>
          <a:p>
            <a:r>
              <a:rPr lang="es-ES" sz="2800" dirty="0" err="1" smtClean="0"/>
              <a:t>Difficult</a:t>
            </a:r>
            <a:r>
              <a:rPr lang="es-ES" sz="2800" dirty="0" smtClean="0"/>
              <a:t> </a:t>
            </a:r>
            <a:r>
              <a:rPr lang="es-ES" sz="2800" dirty="0" err="1" smtClean="0"/>
              <a:t>extrapolation</a:t>
            </a:r>
            <a:r>
              <a:rPr lang="es-ES" sz="2800" dirty="0" smtClean="0"/>
              <a:t> to </a:t>
            </a:r>
            <a:r>
              <a:rPr lang="es-ES" sz="2800" dirty="0" err="1" smtClean="0"/>
              <a:t>other</a:t>
            </a:r>
            <a:r>
              <a:rPr lang="es-ES" sz="2800" dirty="0" smtClean="0"/>
              <a:t> places</a:t>
            </a:r>
          </a:p>
          <a:p>
            <a:r>
              <a:rPr lang="es-ES" sz="2800" dirty="0" err="1" smtClean="0"/>
              <a:t>Indicated</a:t>
            </a:r>
            <a:r>
              <a:rPr lang="es-ES" sz="2800" dirty="0" smtClean="0"/>
              <a:t> remedial </a:t>
            </a:r>
            <a:r>
              <a:rPr lang="es-ES" sz="2800" dirty="0" err="1" smtClean="0"/>
              <a:t>actions</a:t>
            </a:r>
            <a:r>
              <a:rPr lang="es-ES" sz="2800" dirty="0" smtClean="0"/>
              <a:t> </a:t>
            </a:r>
            <a:r>
              <a:rPr lang="es-ES" sz="2800" dirty="0" err="1" smtClean="0"/>
              <a:t>could</a:t>
            </a:r>
            <a:r>
              <a:rPr lang="es-ES" sz="2800" dirty="0" smtClean="0"/>
              <a:t> be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appropriate</a:t>
            </a:r>
            <a:endParaRPr lang="es-ES" sz="2800" dirty="0" smtClean="0"/>
          </a:p>
          <a:p>
            <a:r>
              <a:rPr lang="es-ES" sz="2800" dirty="0" err="1" smtClean="0"/>
              <a:t>One-year</a:t>
            </a:r>
            <a:r>
              <a:rPr lang="es-ES" sz="2800" dirty="0" smtClean="0"/>
              <a:t> </a:t>
            </a:r>
            <a:r>
              <a:rPr lang="es-ES" sz="2800" dirty="0" err="1" smtClean="0"/>
              <a:t>study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recommended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each</a:t>
            </a:r>
            <a:r>
              <a:rPr lang="es-ES" sz="2800" dirty="0" smtClean="0"/>
              <a:t> case</a:t>
            </a:r>
          </a:p>
          <a:p>
            <a:r>
              <a:rPr lang="en-GB" sz="2800" dirty="0" smtClean="0"/>
              <a:t>Hourly</a:t>
            </a:r>
            <a:r>
              <a:rPr lang="es-ES" sz="2800" dirty="0" smtClean="0"/>
              <a:t> </a:t>
            </a:r>
            <a:r>
              <a:rPr lang="en-GB" sz="2800" dirty="0" smtClean="0"/>
              <a:t>variations must be taken into account</a:t>
            </a:r>
          </a:p>
          <a:p>
            <a:r>
              <a:rPr lang="es-ES" sz="2800" dirty="0" err="1" smtClean="0"/>
              <a:t>Assesment</a:t>
            </a:r>
            <a:r>
              <a:rPr lang="es-ES" sz="2800" dirty="0" smtClean="0"/>
              <a:t> of </a:t>
            </a:r>
            <a:r>
              <a:rPr lang="es-ES" sz="2800" dirty="0" err="1" smtClean="0"/>
              <a:t>dose</a:t>
            </a:r>
            <a:r>
              <a:rPr lang="es-ES" sz="2800" dirty="0" smtClean="0"/>
              <a:t> to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people</a:t>
            </a:r>
            <a:r>
              <a:rPr lang="es-ES" sz="2800" dirty="0" smtClean="0"/>
              <a:t> </a:t>
            </a:r>
            <a:r>
              <a:rPr lang="es-ES" sz="2800" dirty="0" err="1" smtClean="0"/>
              <a:t>must</a:t>
            </a:r>
            <a:r>
              <a:rPr lang="es-ES" sz="2800" dirty="0" smtClean="0"/>
              <a:t> be </a:t>
            </a:r>
            <a:r>
              <a:rPr lang="es-ES" sz="2800" dirty="0" err="1" smtClean="0"/>
              <a:t>estimated</a:t>
            </a:r>
            <a:endParaRPr lang="es-ES" sz="2800" dirty="0" smtClean="0"/>
          </a:p>
          <a:p>
            <a:r>
              <a:rPr lang="es-ES" sz="2800" dirty="0" smtClean="0"/>
              <a:t>New remedial </a:t>
            </a:r>
            <a:r>
              <a:rPr lang="es-ES" sz="2800" dirty="0" err="1" smtClean="0"/>
              <a:t>actions</a:t>
            </a:r>
            <a:r>
              <a:rPr lang="es-ES" sz="2800" dirty="0" smtClean="0"/>
              <a:t> </a:t>
            </a:r>
            <a:r>
              <a:rPr lang="es-ES" sz="2800" dirty="0" err="1" smtClean="0"/>
              <a:t>must</a:t>
            </a:r>
            <a:r>
              <a:rPr lang="es-ES" sz="2800" dirty="0" smtClean="0"/>
              <a:t> be </a:t>
            </a:r>
            <a:r>
              <a:rPr lang="es-ES" sz="2800" dirty="0" err="1" smtClean="0"/>
              <a:t>proposed</a:t>
            </a:r>
            <a:r>
              <a:rPr lang="es-ES" sz="2800" dirty="0" smtClean="0"/>
              <a:t> and </a:t>
            </a:r>
            <a:r>
              <a:rPr lang="es-ES" sz="2800" dirty="0" err="1" smtClean="0"/>
              <a:t>applied</a:t>
            </a:r>
            <a:r>
              <a:rPr lang="es-ES" sz="2800" dirty="0" smtClean="0"/>
              <a:t> (</a:t>
            </a:r>
            <a:r>
              <a:rPr lang="es-ES" sz="2800" dirty="0" err="1" smtClean="0"/>
              <a:t>if</a:t>
            </a:r>
            <a:r>
              <a:rPr lang="es-ES" sz="2800" dirty="0" smtClean="0"/>
              <a:t> </a:t>
            </a:r>
            <a:r>
              <a:rPr lang="es-ES" sz="2800" dirty="0" err="1" smtClean="0"/>
              <a:t>possible</a:t>
            </a:r>
            <a:r>
              <a:rPr lang="es-ES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108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ACKNOWLEDGEMENTS</a:t>
            </a:r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179512" y="3880682"/>
            <a:ext cx="4536504" cy="1897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143063"/>
            <a:ext cx="4032448" cy="137259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3820"/>
            <a:ext cx="6480720" cy="123797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80441" y="4352307"/>
            <a:ext cx="402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</a:rPr>
              <a:t>THANK YOU FOR</a:t>
            </a:r>
          </a:p>
          <a:p>
            <a:pPr algn="ctr"/>
            <a:r>
              <a:rPr lang="es-ES" sz="2800" b="1" dirty="0" smtClean="0">
                <a:solidFill>
                  <a:srgbClr val="FFFF00"/>
                </a:solidFill>
              </a:rPr>
              <a:t> YOUR ATTENTION !!!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4000" b="1" i="0" u="none" strike="noStrike" kern="1200" cap="all" spc="0" normalizeH="0" baseline="0" noProof="0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1</a:t>
            </a:r>
            <a:r>
              <a:rPr kumimoji="0" lang="es-ES_tradnl" sz="4000" b="1" i="0" u="none" strike="noStrike" kern="1200" spc="0" normalizeH="0" baseline="0" noProof="0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st</a:t>
            </a:r>
            <a:r>
              <a:rPr kumimoji="0" lang="es-ES_tradnl" sz="4000" b="1" i="0" u="none" strike="noStrike" kern="1200" cap="all" spc="0" normalizeH="0" baseline="0" noProof="0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s-ES_tradnl" sz="4000" b="1" i="0" u="none" strike="noStrike" kern="1200" cap="all" spc="0" normalizeH="0" noProof="0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s-ES_tradnl" sz="4000" b="1" i="0" u="none" strike="noStrike" kern="1200" cap="all" spc="0" normalizeH="0" baseline="0" noProof="0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reSearch</a:t>
            </a:r>
            <a:r>
              <a:rPr kumimoji="0" lang="es-ES_tradnl" sz="4000" b="1" i="0" u="none" strike="noStrike" kern="1200" cap="all" spc="0" normalizeH="0" baseline="0" noProof="0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s-ES_tradnl" sz="4000" b="1" i="0" u="none" strike="noStrike" kern="1200" cap="all" spc="0" normalizeH="0" baseline="0" noProof="0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project</a:t>
            </a:r>
            <a:endParaRPr kumimoji="0" lang="en-US" sz="4000" b="1" i="0" u="none" strike="noStrike" kern="1200" cap="all" spc="0" normalizeH="0" baseline="0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733256"/>
            <a:ext cx="27980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1735648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HELP PROGRAM FOR CONDUCTING</a:t>
            </a:r>
            <a:r>
              <a:rPr kumimoji="0" lang="es-ES_tradnl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RESEARCH AND DEVELOPMENT ON NUCLEAR SAFETY AND RADIATION PROTECTION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+D  CSN 2008-2011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3573016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Title: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Measurement of radon concentration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 in workplaces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with particular exposure.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Duration: 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Three years</a:t>
            </a: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Goals: </a:t>
            </a:r>
            <a:r>
              <a:rPr lang="en-US" sz="2000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Monitoring workplaces with expected high concentration of radon in the region of Extremadura (Spain)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1124744"/>
            <a:ext cx="7848872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Measuring</a:t>
            </a:r>
            <a:r>
              <a:rPr lang="es-ES_tradnl" sz="32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Methods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3568" y="538541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* </a:t>
            </a:r>
            <a:r>
              <a:rPr lang="en-US" sz="2000" i="1" dirty="0"/>
              <a:t>T</a:t>
            </a:r>
            <a:r>
              <a:rPr lang="en-US" sz="2000" i="1" dirty="0" smtClean="0"/>
              <a:t>ypical </a:t>
            </a:r>
            <a:r>
              <a:rPr lang="en-US" sz="2000" i="1" dirty="0" err="1" smtClean="0"/>
              <a:t>uncertinty</a:t>
            </a:r>
            <a:r>
              <a:rPr lang="en-US" sz="2000" i="1" dirty="0" smtClean="0"/>
              <a:t> considering a mean of about 200 </a:t>
            </a:r>
            <a:r>
              <a:rPr lang="en-US" sz="2000" i="1" dirty="0" err="1" smtClean="0"/>
              <a:t>Bq</a:t>
            </a:r>
            <a:r>
              <a:rPr lang="en-US" sz="2000" i="1" dirty="0" smtClean="0"/>
              <a:t>/m</a:t>
            </a:r>
            <a:r>
              <a:rPr lang="en-US" sz="2000" i="1" baseline="30000" dirty="0" smtClean="0"/>
              <a:t>3</a:t>
            </a:r>
            <a:endParaRPr lang="en-US" sz="2000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39552" y="2060848"/>
          <a:ext cx="8136903" cy="3291840"/>
        </p:xfrm>
        <a:graphic>
          <a:graphicData uri="http://schemas.openxmlformats.org/drawingml/2006/table">
            <a:tbl>
              <a:tblPr/>
              <a:tblGrid>
                <a:gridCol w="2367884"/>
                <a:gridCol w="1195266"/>
                <a:gridCol w="1616596"/>
                <a:gridCol w="1627921"/>
                <a:gridCol w="1329236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Type of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detector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Passive/</a:t>
                      </a:r>
                      <a:endParaRPr lang="en-US" sz="1600" noProof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Active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Tipical uncertainty * (%)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Tipical sampling period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Economic cost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Nuclear Tracks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Passive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10 – 25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1 – 12 months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Actived charcoal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Passive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10 – 30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2 – 7 days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Electret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Passive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8 – 15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5 days – 1 years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Electronic integrator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Active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smtClean="0">
                          <a:latin typeface="Centennial-Light"/>
                          <a:ea typeface="Calibri"/>
                          <a:cs typeface="Centennial-Light"/>
                        </a:rPr>
                        <a:t>~ </a:t>
                      </a: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2 days - years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smtClean="0">
                          <a:latin typeface="Calibri"/>
                          <a:ea typeface="Calibri"/>
                          <a:cs typeface="Times New Roman"/>
                        </a:rPr>
                        <a:t>Continuos Monitor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Active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smtClean="0">
                          <a:latin typeface="Centennial-Light"/>
                          <a:ea typeface="Calibri"/>
                          <a:cs typeface="Centennial-Light"/>
                        </a:rPr>
                        <a:t>~ </a:t>
                      </a: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smtClean="0">
                          <a:latin typeface="Calibri"/>
                          <a:ea typeface="Calibri"/>
                          <a:cs typeface="Times New Roman"/>
                        </a:rPr>
                        <a:t>1 hour - years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3568" y="3356992"/>
            <a:ext cx="7560840" cy="36004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83568" y="3717032"/>
            <a:ext cx="7560840" cy="36004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83568" y="4941168"/>
            <a:ext cx="7560840" cy="36004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15616" y="2780928"/>
            <a:ext cx="74888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Resorts and spas.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Caves,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tunnels and mines (other than uranium)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Facilities storing and dealing with water.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Other </a:t>
            </a:r>
            <a:r>
              <a:rPr lang="en-US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nderground and surface suspected workplaces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3568" y="223680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Título</a:t>
            </a:r>
            <a:r>
              <a:rPr lang="en-US" sz="2400" dirty="0" smtClean="0"/>
              <a:t> VII del Real </a:t>
            </a:r>
            <a:r>
              <a:rPr lang="en-US" sz="2400" dirty="0" err="1" smtClean="0"/>
              <a:t>Decreto</a:t>
            </a:r>
            <a:r>
              <a:rPr lang="en-US" sz="2400" dirty="0" smtClean="0"/>
              <a:t> 783/2001, de 6 de </a:t>
            </a:r>
            <a:r>
              <a:rPr lang="en-US" sz="2400" dirty="0" err="1" smtClean="0"/>
              <a:t>julio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smtClean="0"/>
              <a:t>(Spanish legislation)</a:t>
            </a:r>
            <a:endParaRPr lang="en-US" sz="24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15616" y="1052736"/>
            <a:ext cx="6912768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identificaTiOn</a:t>
            </a:r>
            <a:r>
              <a:rPr lang="es-ES_tradnl" sz="3200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of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1772816"/>
            <a:ext cx="4824536" cy="463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835696" y="1052736"/>
            <a:ext cx="5544616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zones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6 Marcador de contenido"/>
          <p:cNvGraphicFramePr>
            <a:graphicFrameLocks/>
          </p:cNvGraphicFramePr>
          <p:nvPr/>
        </p:nvGraphicFramePr>
        <p:xfrm>
          <a:off x="323528" y="2147254"/>
          <a:ext cx="4752528" cy="2073834"/>
        </p:xfrm>
        <a:graphic>
          <a:graphicData uri="http://schemas.openxmlformats.org/drawingml/2006/table">
            <a:tbl>
              <a:tblPr/>
              <a:tblGrid>
                <a:gridCol w="2304256"/>
                <a:gridCol w="1080120"/>
                <a:gridCol w="1368152"/>
              </a:tblGrid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 smtClean="0">
                          <a:solidFill>
                            <a:schemeClr val="bg2"/>
                          </a:solidFill>
                          <a:latin typeface="Calibri"/>
                        </a:rPr>
                        <a:t>Sites</a:t>
                      </a:r>
                      <a:endParaRPr lang="es-ES" sz="16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Places</a:t>
                      </a:r>
                      <a:endParaRPr lang="es-ES" sz="16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Measurements</a:t>
                      </a:r>
                      <a:endParaRPr lang="en-US" sz="1600" b="1" i="0" u="none" strike="noStrike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Resorts and spas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Caves, Tunnels and Mines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Water treatment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Other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111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170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TOTAL</a:t>
                      </a:r>
                      <a:endParaRPr lang="en-US" sz="14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bg2"/>
                          </a:solidFill>
                          <a:latin typeface="Calibri"/>
                        </a:rPr>
                        <a:t>128</a:t>
                      </a:r>
                      <a:endParaRPr lang="en-US" sz="1400" b="0" i="0" u="none" strike="noStrike" noProof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204</a:t>
                      </a:r>
                      <a:endParaRPr lang="en-US" sz="1400" b="0" i="0" u="none" strike="noStrike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5" name="1 Título"/>
          <p:cNvSpPr txBox="1">
            <a:spLocks/>
          </p:cNvSpPr>
          <p:nvPr/>
        </p:nvSpPr>
        <p:spPr>
          <a:xfrm>
            <a:off x="1907704" y="1052736"/>
            <a:ext cx="5256584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sampling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5866"/>
              </p:ext>
            </p:extLst>
          </p:nvPr>
        </p:nvGraphicFramePr>
        <p:xfrm>
          <a:off x="5220072" y="2276872"/>
          <a:ext cx="3600400" cy="3600400"/>
        </p:xfrm>
        <a:graphic>
          <a:graphicData uri="http://schemas.openxmlformats.org/drawingml/2006/table">
            <a:tbl>
              <a:tblPr/>
              <a:tblGrid>
                <a:gridCol w="1367676"/>
                <a:gridCol w="909168"/>
                <a:gridCol w="1323556"/>
              </a:tblGrid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Places</a:t>
                      </a:r>
                      <a:endParaRPr lang="es-ES" sz="16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noProof="0" dirty="0" smtClean="0">
                          <a:solidFill>
                            <a:schemeClr val="bg2"/>
                          </a:solidFill>
                          <a:latin typeface="Calibri"/>
                        </a:rPr>
                        <a:t>Measurements</a:t>
                      </a:r>
                      <a:endParaRPr lang="en-US" sz="1600" b="1" i="0" u="none" strike="noStrike" noProof="0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Warehouses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Parkings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Hotels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chemeClr val="tx1"/>
                          </a:solidFill>
                          <a:latin typeface="Calibri"/>
                        </a:rPr>
                        <a:t>Museums</a:t>
                      </a: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University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Unclassified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bg2"/>
                          </a:solidFill>
                          <a:latin typeface="Calibri"/>
                        </a:rPr>
                        <a:t>TOTAL</a:t>
                      </a:r>
                      <a:endParaRPr lang="es-ES" sz="14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2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2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95536" y="3573016"/>
            <a:ext cx="4464496" cy="2880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ocuments\JULIAN\2. PROYECTOS  I+D\CSN RADÓN\2. MUESTREO Y RESULTADOS\Muestreo 5. JEREZ,ZAFRA,TENTUDIA (23-2-10)\FOTOS\101_3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6048672" cy="4537028"/>
          </a:xfrm>
          <a:prstGeom prst="rect">
            <a:avLst/>
          </a:prstGeom>
          <a:noFill/>
        </p:spPr>
      </p:pic>
      <p:sp>
        <p:nvSpPr>
          <p:cNvPr id="1030" name="Line 12"/>
          <p:cNvSpPr>
            <a:spLocks noChangeShapeType="1"/>
          </p:cNvSpPr>
          <p:nvPr/>
        </p:nvSpPr>
        <p:spPr bwMode="auto">
          <a:xfrm>
            <a:off x="250826" y="1052736"/>
            <a:ext cx="8642351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07504" y="44624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1</a:t>
            </a:r>
            <a:r>
              <a:rPr lang="es-ES_tradnl" sz="4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reSearch</a:t>
            </a:r>
            <a:r>
              <a:rPr lang="es-ES_tradnl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 </a:t>
            </a:r>
            <a:r>
              <a:rPr lang="es-ES_tradnl" sz="40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project</a:t>
            </a:r>
            <a:endParaRPr lang="en-US" sz="4000" b="1" cap="all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07704" y="1052736"/>
            <a:ext cx="5256584" cy="648072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200" b="1" cap="all" dirty="0" err="1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sampling</a:t>
            </a:r>
            <a:endParaRPr lang="es-ES_tradnl" sz="3200" b="1" cap="all" dirty="0" smtClean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7704856" cy="1800200"/>
          </a:xfrm>
        </p:spPr>
        <p:txBody>
          <a:bodyPr/>
          <a:lstStyle/>
          <a:p>
            <a:r>
              <a:rPr lang="en-US" sz="2800" dirty="0" smtClean="0"/>
              <a:t>Activated Charcoal Detectors.</a:t>
            </a:r>
          </a:p>
          <a:p>
            <a:pPr lvl="1"/>
            <a:r>
              <a:rPr lang="en-US" sz="2400" dirty="0" smtClean="0"/>
              <a:t>48 hours.</a:t>
            </a:r>
          </a:p>
          <a:p>
            <a:pPr lvl="1"/>
            <a:r>
              <a:rPr lang="en-US" sz="2400" dirty="0" smtClean="0"/>
              <a:t>Collected 203 of 204: 99,5 %.</a:t>
            </a:r>
          </a:p>
          <a:p>
            <a:pPr lvl="1"/>
            <a:r>
              <a:rPr lang="en-US" sz="2400" dirty="0" smtClean="0"/>
              <a:t>Laboratory analysis. “</a:t>
            </a:r>
            <a:r>
              <a:rPr lang="en-US" sz="1800" dirty="0" smtClean="0"/>
              <a:t>EPA 520/5-005”. Detector </a:t>
            </a:r>
            <a:r>
              <a:rPr lang="en-US" sz="1800" dirty="0" err="1" smtClean="0"/>
              <a:t>NaI</a:t>
            </a:r>
            <a:r>
              <a:rPr lang="en-US" sz="1800" dirty="0" smtClean="0"/>
              <a:t>(</a:t>
            </a:r>
            <a:r>
              <a:rPr lang="en-US" sz="1800" dirty="0" err="1" smtClean="0"/>
              <a:t>Tl</a:t>
            </a:r>
            <a:r>
              <a:rPr lang="en-US" sz="1800" dirty="0" smtClean="0"/>
              <a:t>).  </a:t>
            </a:r>
          </a:p>
          <a:p>
            <a:pPr lvl="1"/>
            <a:endParaRPr lang="es-ES_tradnl" sz="1800" dirty="0" smtClean="0"/>
          </a:p>
          <a:p>
            <a:pPr>
              <a:buNone/>
            </a:pPr>
            <a:endParaRPr lang="es-ES_tradnl" sz="2800" dirty="0" smtClean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323528" y="3501008"/>
            <a:ext cx="79928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Nuclear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tracks detectors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CR-39.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3 months.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Collected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174 of 194: 89.7 %.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External Laboratory analysis. University of Cantabria.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2" grpId="0"/>
    </p:bldLst>
  </p:timing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6144</TotalTime>
  <Words>1291</Words>
  <Application>Microsoft Office PowerPoint</Application>
  <PresentationFormat>Presentación en pantalla (4:3)</PresentationFormat>
  <Paragraphs>314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Secuencia</vt:lpstr>
      <vt:lpstr>Presentación de PowerPoint</vt:lpstr>
      <vt:lpstr>Presentación de PowerPoint</vt:lpstr>
      <vt:lpstr>RESULTS OBTAINED BY THE APPLICATION OF SOME MITIGATION METHODS IN WORKPLACES WITH HIGH INDOOR RADON concentration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2nd RESEARCH PROJECT</vt:lpstr>
      <vt:lpstr>METHODOLOGY AND WORKING PLAN</vt:lpstr>
      <vt:lpstr>New Legislation</vt:lpstr>
      <vt:lpstr>METHODOLOGY AND WORKING PLAN</vt:lpstr>
      <vt:lpstr>METHODOLOGY AND WORKING PLAN</vt:lpstr>
      <vt:lpstr>METHODOLOGY AND WORKING PLAN</vt:lpstr>
      <vt:lpstr>METHODOLOGY AND WORKING PLAN</vt:lpstr>
      <vt:lpstr>FIRST RESULTS</vt:lpstr>
      <vt:lpstr>FIRST RESULTS</vt:lpstr>
      <vt:lpstr>ACTUAL WORKING PLAN</vt:lpstr>
      <vt:lpstr>SUMMARY</vt:lpstr>
      <vt:lpstr>SOME EXAMPLES: </vt:lpstr>
      <vt:lpstr>SOME EXAMPLES: </vt:lpstr>
      <vt:lpstr>SOME EXAMPLES: </vt:lpstr>
      <vt:lpstr>SOME EXAMPLES: </vt:lpstr>
      <vt:lpstr>SOME EXAMPLES: </vt:lpstr>
      <vt:lpstr>A CASE STUDY: A museum</vt:lpstr>
      <vt:lpstr>A CASE STUDY: A museum</vt:lpstr>
      <vt:lpstr>Presentación de PowerPoint</vt:lpstr>
      <vt:lpstr>A CASE STUDY: A museum</vt:lpstr>
      <vt:lpstr>SUMMARY AND 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RADIACTIVIDAD EN LA NATURALEZA</dc:title>
  <dc:creator>Julian</dc:creator>
  <cp:lastModifiedBy>Alejandro</cp:lastModifiedBy>
  <cp:revision>523</cp:revision>
  <dcterms:created xsi:type="dcterms:W3CDTF">2008-05-23T18:19:20Z</dcterms:created>
  <dcterms:modified xsi:type="dcterms:W3CDTF">2016-06-23T10:27:13Z</dcterms:modified>
</cp:coreProperties>
</file>